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Masters/slideMaster2.xml" ContentType="application/vnd.openxmlformats-officedocument.presentationml.slideMaster+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theme/themeOverride1.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Override3.xml" ContentType="application/vnd.openxmlformats-officedocument.themeOverride+xml"/>
  <Override PartName="/ppt/authors.xml" ContentType="application/vnd.ms-powerpoint.authors+xml"/>
  <Override PartName="/ppt/theme/themeOverride4.xml" ContentType="application/vnd.openxmlformats-officedocument.themeOverride+xml"/>
  <Override PartName="/ppt/theme/themeOverride2.xml" ContentType="application/vnd.openxmlformats-officedocument.themeOverr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87" r:id="rId2"/>
  </p:sldMasterIdLst>
  <p:notesMasterIdLst>
    <p:notesMasterId r:id="rId33"/>
  </p:notesMasterIdLst>
  <p:sldIdLst>
    <p:sldId id="256" r:id="rId3"/>
    <p:sldId id="257" r:id="rId4"/>
    <p:sldId id="259" r:id="rId5"/>
    <p:sldId id="274" r:id="rId6"/>
    <p:sldId id="260" r:id="rId7"/>
    <p:sldId id="4208" r:id="rId8"/>
    <p:sldId id="318" r:id="rId9"/>
    <p:sldId id="265" r:id="rId10"/>
    <p:sldId id="317" r:id="rId11"/>
    <p:sldId id="4199" r:id="rId12"/>
    <p:sldId id="4209" r:id="rId13"/>
    <p:sldId id="264" r:id="rId14"/>
    <p:sldId id="268" r:id="rId15"/>
    <p:sldId id="4218" r:id="rId16"/>
    <p:sldId id="4213" r:id="rId17"/>
    <p:sldId id="4221" r:id="rId18"/>
    <p:sldId id="4222" r:id="rId19"/>
    <p:sldId id="4223" r:id="rId20"/>
    <p:sldId id="261" r:id="rId21"/>
    <p:sldId id="4225" r:id="rId22"/>
    <p:sldId id="4153" r:id="rId23"/>
    <p:sldId id="4151" r:id="rId24"/>
    <p:sldId id="4226" r:id="rId25"/>
    <p:sldId id="4224" r:id="rId26"/>
    <p:sldId id="4152" r:id="rId27"/>
    <p:sldId id="4227" r:id="rId28"/>
    <p:sldId id="4228" r:id="rId29"/>
    <p:sldId id="4229" r:id="rId30"/>
    <p:sldId id="4230" r:id="rId31"/>
    <p:sldId id="273" r:id="rId32"/>
  </p:sldIdLst>
  <p:sldSz cx="18288000" cy="102885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DZAftG+ThxtM4NoVKsh32Kn9bp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7C2B00-AFDC-DE43-C893-5B1B58642409}" name="Sharon Reader" initials="SR" userId="ca5c8e1e0ed0967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4162B8-0F60-4E30-AB6B-170DAE284273}">
  <a:tblStyle styleId="{504162B8-0F60-4E30-AB6B-170DAE28427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D02782A-AFB7-4E47-BD6D-7CBB5499136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6248" autoAdjust="0"/>
  </p:normalViewPr>
  <p:slideViewPr>
    <p:cSldViewPr snapToGrid="0">
      <p:cViewPr>
        <p:scale>
          <a:sx n="35" d="100"/>
          <a:sy n="35" d="100"/>
        </p:scale>
        <p:origin x="1108" y="16"/>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customschemas.google.com/relationships/presentationmetadata" Target="metadata"/><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42"/>
              </a:spcBef>
              <a:spcAft>
                <a:spcPts val="0"/>
              </a:spcAft>
              <a:buSzPts val="1400"/>
              <a:buNone/>
              <a:defRPr sz="1804" b="0" i="0" u="none" strike="noStrike" cap="none">
                <a:solidFill>
                  <a:schemeClr val="dk1"/>
                </a:solidFill>
                <a:latin typeface="Arial"/>
                <a:ea typeface="Arial"/>
                <a:cs typeface="Arial"/>
                <a:sym typeface="Arial"/>
              </a:defRPr>
            </a:lvl1pPr>
            <a:lvl2pPr marL="914400" marR="0" lvl="1" indent="-228600" algn="l" rtl="0">
              <a:spcBef>
                <a:spcPts val="542"/>
              </a:spcBef>
              <a:spcAft>
                <a:spcPts val="0"/>
              </a:spcAft>
              <a:buSzPts val="1400"/>
              <a:buNone/>
              <a:defRPr sz="1804" b="0" i="0" u="none" strike="noStrike" cap="none">
                <a:solidFill>
                  <a:schemeClr val="dk1"/>
                </a:solidFill>
                <a:latin typeface="Arial"/>
                <a:ea typeface="Arial"/>
                <a:cs typeface="Arial"/>
                <a:sym typeface="Arial"/>
              </a:defRPr>
            </a:lvl2pPr>
            <a:lvl3pPr marL="1371600" marR="0" lvl="2" indent="-228600" algn="l" rtl="0">
              <a:spcBef>
                <a:spcPts val="542"/>
              </a:spcBef>
              <a:spcAft>
                <a:spcPts val="0"/>
              </a:spcAft>
              <a:buSzPts val="1400"/>
              <a:buNone/>
              <a:defRPr sz="1804" b="0" i="0" u="none" strike="noStrike" cap="none">
                <a:solidFill>
                  <a:schemeClr val="dk1"/>
                </a:solidFill>
                <a:latin typeface="Arial"/>
                <a:ea typeface="Arial"/>
                <a:cs typeface="Arial"/>
                <a:sym typeface="Arial"/>
              </a:defRPr>
            </a:lvl3pPr>
            <a:lvl4pPr marL="1828800" marR="0" lvl="3" indent="-228600" algn="l" rtl="0">
              <a:spcBef>
                <a:spcPts val="542"/>
              </a:spcBef>
              <a:spcAft>
                <a:spcPts val="0"/>
              </a:spcAft>
              <a:buSzPts val="1400"/>
              <a:buNone/>
              <a:defRPr sz="1804" b="0" i="0" u="none" strike="noStrike" cap="none">
                <a:solidFill>
                  <a:schemeClr val="dk1"/>
                </a:solidFill>
                <a:latin typeface="Arial"/>
                <a:ea typeface="Arial"/>
                <a:cs typeface="Arial"/>
                <a:sym typeface="Arial"/>
              </a:defRPr>
            </a:lvl4pPr>
            <a:lvl5pPr marL="2286000" marR="0" lvl="4" indent="-228600" algn="l" rtl="0">
              <a:spcBef>
                <a:spcPts val="542"/>
              </a:spcBef>
              <a:spcAft>
                <a:spcPts val="0"/>
              </a:spcAft>
              <a:buSzPts val="1400"/>
              <a:buNone/>
              <a:defRPr sz="1804"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804"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804"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804"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804"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5"/>
              <a:buFont typeface="Arial"/>
              <a:buNone/>
            </a:pPr>
            <a:endParaRPr/>
          </a:p>
        </p:txBody>
      </p:sp>
      <p:sp>
        <p:nvSpPr>
          <p:cNvPr id="154" name="Google Shape;1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158750" algn="l" rtl="0">
              <a:spcBef>
                <a:spcPts val="1000"/>
              </a:spcBef>
              <a:spcAft>
                <a:spcPts val="0"/>
              </a:spcAft>
              <a:buClr>
                <a:schemeClr val="dk1"/>
              </a:buClr>
              <a:buSzPts val="2000"/>
              <a:buFont typeface="Arial"/>
              <a:buNone/>
            </a:pPr>
            <a:endParaRPr sz="2000">
              <a:latin typeface="Calibri"/>
              <a:ea typeface="Calibri"/>
              <a:cs typeface="Calibri"/>
              <a:sym typeface="Calibri"/>
            </a:endParaRPr>
          </a:p>
          <a:p>
            <a:pPr marL="285750" lvl="0" indent="-285750" algn="l" rtl="0">
              <a:spcBef>
                <a:spcPts val="1000"/>
              </a:spcBef>
              <a:spcAft>
                <a:spcPts val="0"/>
              </a:spcAft>
              <a:buClr>
                <a:schemeClr val="dk1"/>
              </a:buClr>
              <a:buSzPts val="2000"/>
              <a:buFont typeface="Arial"/>
              <a:buChar char="•"/>
            </a:pPr>
            <a:r>
              <a:rPr lang="en-GB" sz="2000">
                <a:latin typeface="Calibri"/>
                <a:ea typeface="Calibri"/>
                <a:cs typeface="Calibri"/>
                <a:sym typeface="Calibri"/>
              </a:rPr>
              <a:t>There could be more correct reasons than those on the slide, but the five on the slide are the main ones</a:t>
            </a:r>
            <a:endParaRPr/>
          </a:p>
          <a:p>
            <a:pPr marL="285750" lvl="0" indent="-158750" algn="l" rtl="0">
              <a:spcBef>
                <a:spcPts val="1000"/>
              </a:spcBef>
              <a:spcAft>
                <a:spcPts val="0"/>
              </a:spcAft>
              <a:buClr>
                <a:schemeClr val="dk1"/>
              </a:buClr>
              <a:buSzPts val="2000"/>
              <a:buFont typeface="Arial"/>
              <a:buNone/>
            </a:pPr>
            <a:endParaRPr sz="2000">
              <a:latin typeface="Calibri"/>
              <a:ea typeface="Calibri"/>
              <a:cs typeface="Calibri"/>
              <a:sym typeface="Calibri"/>
            </a:endParaRPr>
          </a:p>
          <a:p>
            <a:pPr marL="0" lvl="0" indent="0" algn="l" rtl="0">
              <a:spcBef>
                <a:spcPts val="541"/>
              </a:spcBef>
              <a:spcAft>
                <a:spcPts val="0"/>
              </a:spcAft>
              <a:buNone/>
            </a:pPr>
            <a:r>
              <a:rPr lang="en-GB" sz="1804" b="1">
                <a:solidFill>
                  <a:schemeClr val="dk1"/>
                </a:solidFill>
                <a:latin typeface="Calibri"/>
                <a:ea typeface="Calibri"/>
                <a:cs typeface="Calibri"/>
                <a:sym typeface="Calibri"/>
              </a:rPr>
              <a:t>Why do we need to engage communities?</a:t>
            </a:r>
            <a:endParaRPr/>
          </a:p>
          <a:p>
            <a:pPr marL="0" lvl="0" indent="0" algn="l" rtl="0">
              <a:spcBef>
                <a:spcPts val="542"/>
              </a:spcBef>
              <a:spcAft>
                <a:spcPts val="0"/>
              </a:spcAft>
              <a:buNone/>
            </a:pPr>
            <a:endParaRPr sz="1804" b="1">
              <a:solidFill>
                <a:schemeClr val="dk1"/>
              </a:solidFill>
              <a:latin typeface="Calibri"/>
              <a:ea typeface="Calibri"/>
              <a:cs typeface="Calibri"/>
              <a:sym typeface="Calibri"/>
            </a:endParaRPr>
          </a:p>
          <a:p>
            <a:pPr marL="0" lvl="0" indent="0" algn="l" rtl="0">
              <a:spcBef>
                <a:spcPts val="541"/>
              </a:spcBef>
              <a:spcAft>
                <a:spcPts val="0"/>
              </a:spcAft>
              <a:buNone/>
            </a:pPr>
            <a:r>
              <a:rPr lang="en-GB" sz="1804" b="1">
                <a:solidFill>
                  <a:schemeClr val="dk1"/>
                </a:solidFill>
                <a:latin typeface="Calibri"/>
                <a:ea typeface="Calibri"/>
                <a:cs typeface="Calibri"/>
                <a:sym typeface="Calibri"/>
              </a:rPr>
              <a:t>1. To understand the community context and needs</a:t>
            </a:r>
            <a:endParaRPr/>
          </a:p>
          <a:p>
            <a:pPr marL="0" lvl="0" indent="0" algn="l" rtl="0">
              <a:spcBef>
                <a:spcPts val="541"/>
              </a:spcBef>
              <a:spcAft>
                <a:spcPts val="0"/>
              </a:spcAft>
              <a:buNone/>
            </a:pPr>
            <a:r>
              <a:rPr lang="en-GB" sz="1804">
                <a:solidFill>
                  <a:schemeClr val="dk1"/>
                </a:solidFill>
                <a:latin typeface="Calibri"/>
                <a:ea typeface="Calibri"/>
                <a:cs typeface="Calibri"/>
                <a:sym typeface="Calibri"/>
              </a:rPr>
              <a:t>We need to engage with all groups and individuals in the community to understand their specific needs, preferences, and context. If we assume we know what people need or how things work in their community, we risk getting it wrong and providing support that doesn’t help, or even worse, doing harm. For example, by inflaming existing tensions or excluding already marginalized groups.</a:t>
            </a:r>
            <a:endParaRPr/>
          </a:p>
          <a:p>
            <a:pPr marL="0" lvl="0" indent="0" algn="l" rtl="0">
              <a:spcBef>
                <a:spcPts val="542"/>
              </a:spcBef>
              <a:spcAft>
                <a:spcPts val="0"/>
              </a:spcAft>
              <a:buNone/>
            </a:pPr>
            <a:endParaRPr sz="1804">
              <a:solidFill>
                <a:schemeClr val="dk1"/>
              </a:solidFill>
              <a:latin typeface="Calibri"/>
              <a:ea typeface="Calibri"/>
              <a:cs typeface="Calibri"/>
              <a:sym typeface="Calibri"/>
            </a:endParaRPr>
          </a:p>
          <a:p>
            <a:pPr marL="0" lvl="0" indent="0" algn="l" rtl="0">
              <a:spcBef>
                <a:spcPts val="541"/>
              </a:spcBef>
              <a:spcAft>
                <a:spcPts val="0"/>
              </a:spcAft>
              <a:buNone/>
            </a:pPr>
            <a:r>
              <a:rPr lang="en-GB" sz="1804" b="1">
                <a:solidFill>
                  <a:schemeClr val="dk1"/>
                </a:solidFill>
                <a:latin typeface="Calibri"/>
                <a:ea typeface="Calibri"/>
                <a:cs typeface="Calibri"/>
                <a:sym typeface="Calibri"/>
              </a:rPr>
              <a:t>2. For better, more effective programmes and operations</a:t>
            </a:r>
            <a:endParaRPr/>
          </a:p>
          <a:p>
            <a:pPr marL="0" lvl="0" indent="0" algn="l" rtl="0">
              <a:spcBef>
                <a:spcPts val="541"/>
              </a:spcBef>
              <a:spcAft>
                <a:spcPts val="0"/>
              </a:spcAft>
              <a:buNone/>
            </a:pPr>
            <a:r>
              <a:rPr lang="en-GB" sz="1804">
                <a:solidFill>
                  <a:schemeClr val="dk1"/>
                </a:solidFill>
                <a:latin typeface="Calibri"/>
                <a:ea typeface="Calibri"/>
                <a:cs typeface="Calibri"/>
                <a:sym typeface="Calibri"/>
              </a:rPr>
              <a:t>Nobody knows the community better than the people who live there. When we draw on that local knowledge and expertise to plan and manage programmes and operations, we’re much more likely to get it right and provide support that is useful, timely, relevant and of a high quality. Listening to community feedback gives us an early warning when things aren’t working and provides valuable insights on how we can improve.</a:t>
            </a:r>
            <a:endParaRPr/>
          </a:p>
          <a:p>
            <a:pPr marL="0" lvl="0" indent="0" algn="l" rtl="0">
              <a:spcBef>
                <a:spcPts val="542"/>
              </a:spcBef>
              <a:spcAft>
                <a:spcPts val="0"/>
              </a:spcAft>
              <a:buNone/>
            </a:pPr>
            <a:endParaRPr sz="1804">
              <a:solidFill>
                <a:schemeClr val="dk1"/>
              </a:solidFill>
              <a:latin typeface="Calibri"/>
              <a:ea typeface="Calibri"/>
              <a:cs typeface="Calibri"/>
              <a:sym typeface="Calibri"/>
            </a:endParaRPr>
          </a:p>
          <a:p>
            <a:pPr marL="0" lvl="0" indent="0" algn="l" rtl="0">
              <a:spcBef>
                <a:spcPts val="541"/>
              </a:spcBef>
              <a:spcAft>
                <a:spcPts val="0"/>
              </a:spcAft>
              <a:buNone/>
            </a:pPr>
            <a:r>
              <a:rPr lang="en-GB" sz="1804" b="1">
                <a:solidFill>
                  <a:schemeClr val="dk1"/>
                </a:solidFill>
                <a:latin typeface="Calibri"/>
                <a:ea typeface="Calibri"/>
                <a:cs typeface="Calibri"/>
                <a:sym typeface="Calibri"/>
              </a:rPr>
              <a:t>3. To build trust, access, and acceptance with communities</a:t>
            </a:r>
            <a:endParaRPr/>
          </a:p>
          <a:p>
            <a:pPr marL="0" lvl="0" indent="0" algn="l" rtl="0">
              <a:spcBef>
                <a:spcPts val="541"/>
              </a:spcBef>
              <a:spcAft>
                <a:spcPts val="0"/>
              </a:spcAft>
              <a:buNone/>
            </a:pPr>
            <a:r>
              <a:rPr lang="en-GB" sz="1804">
                <a:solidFill>
                  <a:schemeClr val="dk1"/>
                </a:solidFill>
                <a:latin typeface="Calibri"/>
                <a:ea typeface="Calibri"/>
                <a:cs typeface="Calibri"/>
                <a:sym typeface="Calibri"/>
              </a:rPr>
              <a:t>Open, honest communication and listening and acting on what people tell us, is a mark of respect which builds trust. Without trust people may not want to speak to us, use our services, believe the information we share or welcome our volunteers and staff safely into their community. When people don’t trust us, our ability to help them becomes harder and even impossible.</a:t>
            </a:r>
            <a:endParaRPr/>
          </a:p>
          <a:p>
            <a:pPr marL="0" lvl="0" indent="0" algn="l" rtl="0">
              <a:spcBef>
                <a:spcPts val="542"/>
              </a:spcBef>
              <a:spcAft>
                <a:spcPts val="0"/>
              </a:spcAft>
              <a:buNone/>
            </a:pPr>
            <a:endParaRPr sz="1804">
              <a:solidFill>
                <a:schemeClr val="dk1"/>
              </a:solidFill>
              <a:latin typeface="Calibri"/>
              <a:ea typeface="Calibri"/>
              <a:cs typeface="Calibri"/>
              <a:sym typeface="Calibri"/>
            </a:endParaRPr>
          </a:p>
          <a:p>
            <a:pPr marL="0" lvl="0" indent="0" algn="l" rtl="0">
              <a:spcBef>
                <a:spcPts val="541"/>
              </a:spcBef>
              <a:spcAft>
                <a:spcPts val="0"/>
              </a:spcAft>
              <a:buNone/>
            </a:pPr>
            <a:r>
              <a:rPr lang="en-GB" sz="1804" b="1">
                <a:solidFill>
                  <a:schemeClr val="dk1"/>
                </a:solidFill>
                <a:latin typeface="Calibri"/>
                <a:ea typeface="Calibri"/>
                <a:cs typeface="Calibri"/>
                <a:sym typeface="Calibri"/>
              </a:rPr>
              <a:t>4. To strengthen community ownership and resilience</a:t>
            </a:r>
            <a:endParaRPr/>
          </a:p>
          <a:p>
            <a:pPr marL="0" lvl="0" indent="0" algn="l" rtl="0">
              <a:spcBef>
                <a:spcPts val="541"/>
              </a:spcBef>
              <a:spcAft>
                <a:spcPts val="0"/>
              </a:spcAft>
              <a:buNone/>
            </a:pPr>
            <a:r>
              <a:rPr lang="en-GB" sz="1804">
                <a:solidFill>
                  <a:schemeClr val="dk1"/>
                </a:solidFill>
                <a:latin typeface="Calibri"/>
                <a:ea typeface="Calibri"/>
                <a:cs typeface="Calibri"/>
                <a:sym typeface="Calibri"/>
              </a:rPr>
              <a:t>People affected by crisis are not helpless. They are usually the first responders in a crisis and have knowledge, skills and capacities which can help to ensure aid is relevant and sustainable. When we design and manage programmes and operations in partnership with communities, it facilitates local ownership and self-reliance. When we don’t engage them, we are treating them as passive recipients of aid, which undermines our efforts to strengthen community resilience.</a:t>
            </a:r>
            <a:endParaRPr/>
          </a:p>
          <a:p>
            <a:pPr marL="0" lvl="0" indent="0" algn="l" rtl="0">
              <a:spcBef>
                <a:spcPts val="542"/>
              </a:spcBef>
              <a:spcAft>
                <a:spcPts val="0"/>
              </a:spcAft>
              <a:buNone/>
            </a:pPr>
            <a:endParaRPr sz="1804">
              <a:solidFill>
                <a:schemeClr val="dk1"/>
              </a:solidFill>
              <a:latin typeface="Calibri"/>
              <a:ea typeface="Calibri"/>
              <a:cs typeface="Calibri"/>
              <a:sym typeface="Calibri"/>
            </a:endParaRPr>
          </a:p>
          <a:p>
            <a:pPr marL="0" lvl="0" indent="0" algn="l" rtl="0">
              <a:spcBef>
                <a:spcPts val="541"/>
              </a:spcBef>
              <a:spcAft>
                <a:spcPts val="0"/>
              </a:spcAft>
              <a:buNone/>
            </a:pPr>
            <a:r>
              <a:rPr lang="en-GB" sz="1804" b="1">
                <a:solidFill>
                  <a:schemeClr val="dk1"/>
                </a:solidFill>
                <a:latin typeface="Calibri"/>
                <a:ea typeface="Calibri"/>
                <a:cs typeface="Calibri"/>
                <a:sym typeface="Calibri"/>
              </a:rPr>
              <a:t>5. To uphold our own commitments</a:t>
            </a:r>
            <a:endParaRPr/>
          </a:p>
          <a:p>
            <a:pPr marL="0" lvl="0" indent="0" algn="l" rtl="0">
              <a:spcBef>
                <a:spcPts val="541"/>
              </a:spcBef>
              <a:spcAft>
                <a:spcPts val="0"/>
              </a:spcAft>
              <a:buNone/>
            </a:pPr>
            <a:r>
              <a:rPr lang="en-GB" sz="1804">
                <a:solidFill>
                  <a:schemeClr val="dk1"/>
                </a:solidFill>
                <a:latin typeface="Calibri"/>
                <a:ea typeface="Calibri"/>
                <a:cs typeface="Calibri"/>
                <a:sym typeface="Calibri"/>
              </a:rPr>
              <a:t>Working in partnership with communities is at the core of who we are. </a:t>
            </a:r>
            <a:br>
              <a:rPr lang="en-GB" sz="1804">
                <a:solidFill>
                  <a:schemeClr val="dk1"/>
                </a:solidFill>
                <a:latin typeface="Calibri"/>
                <a:ea typeface="Calibri"/>
                <a:cs typeface="Calibri"/>
                <a:sym typeface="Calibri"/>
              </a:rPr>
            </a:br>
            <a:br>
              <a:rPr lang="en-GB" sz="1804">
                <a:solidFill>
                  <a:schemeClr val="dk1"/>
                </a:solidFill>
                <a:latin typeface="Calibri"/>
                <a:ea typeface="Calibri"/>
                <a:cs typeface="Calibri"/>
                <a:sym typeface="Calibri"/>
              </a:rPr>
            </a:br>
            <a:r>
              <a:rPr lang="en-GB" sz="1804">
                <a:solidFill>
                  <a:schemeClr val="dk1"/>
                </a:solidFill>
                <a:latin typeface="Calibri"/>
                <a:ea typeface="Calibri"/>
                <a:cs typeface="Calibri"/>
                <a:sym typeface="Calibri"/>
              </a:rPr>
              <a:t>The Principles and Rules for Red Cross and Red Crescent Humanitarian Assistance commit to feedback mechanisms in emergency responses. </a:t>
            </a:r>
            <a:br>
              <a:rPr lang="en-GB" sz="1804">
                <a:solidFill>
                  <a:schemeClr val="dk1"/>
                </a:solidFill>
                <a:latin typeface="Calibri"/>
                <a:ea typeface="Calibri"/>
                <a:cs typeface="Calibri"/>
                <a:sym typeface="Calibri"/>
              </a:rPr>
            </a:br>
            <a:br>
              <a:rPr lang="en-GB" sz="1804">
                <a:solidFill>
                  <a:schemeClr val="dk1"/>
                </a:solidFill>
                <a:latin typeface="Calibri"/>
                <a:ea typeface="Calibri"/>
                <a:cs typeface="Calibri"/>
                <a:sym typeface="Calibri"/>
              </a:rPr>
            </a:br>
            <a:r>
              <a:rPr lang="en-GB" sz="1804">
                <a:solidFill>
                  <a:schemeClr val="dk1"/>
                </a:solidFill>
                <a:latin typeface="Calibri"/>
                <a:ea typeface="Calibri"/>
                <a:cs typeface="Calibri"/>
                <a:sym typeface="Calibri"/>
              </a:rPr>
              <a:t>In December 2019, the first set of ‘Movement-wide Commitments for Community Engagement and Accountability’ was approved at the Council of Delegates (see page 21), and at the core of these commitments is to set up systems to systematically collect, analyse and act on community feedback</a:t>
            </a:r>
          </a:p>
          <a:p>
            <a:pPr marL="0" lvl="0" indent="0" algn="l" rtl="0">
              <a:spcBef>
                <a:spcPts val="541"/>
              </a:spcBef>
              <a:spcAft>
                <a:spcPts val="0"/>
              </a:spcAft>
              <a:buNone/>
            </a:pPr>
            <a:endParaRPr lang="en-GB" sz="1804">
              <a:solidFill>
                <a:schemeClr val="dk1"/>
              </a:solidFill>
              <a:latin typeface="Calibri"/>
              <a:cs typeface="Calibri"/>
              <a:sym typeface="Calibri"/>
            </a:endParaRPr>
          </a:p>
          <a:p>
            <a:pPr marL="0" lvl="0" indent="0" algn="l" rtl="0">
              <a:spcBef>
                <a:spcPts val="541"/>
              </a:spcBef>
              <a:spcAft>
                <a:spcPts val="0"/>
              </a:spcAft>
              <a:buNone/>
            </a:pPr>
            <a:r>
              <a:rPr lang="en-GB" sz="1804" b="1">
                <a:solidFill>
                  <a:schemeClr val="dk1"/>
                </a:solidFill>
                <a:latin typeface="Calibri"/>
                <a:cs typeface="Calibri"/>
                <a:sym typeface="Calibri"/>
              </a:rPr>
              <a:t>6. To help with fundraising</a:t>
            </a:r>
          </a:p>
          <a:p>
            <a:pPr marL="0" lvl="0" indent="0" algn="l" rtl="0">
              <a:spcBef>
                <a:spcPts val="541"/>
              </a:spcBef>
              <a:spcAft>
                <a:spcPts val="0"/>
              </a:spcAft>
              <a:buNone/>
            </a:pPr>
            <a:r>
              <a:rPr lang="en-US"/>
              <a:t>Feedback mechanisms are more and more a donor requirement. A feedback mechanism helps us to fulfill the criteria of a feedback mechanism and ensure accountability to our donors.</a:t>
            </a:r>
          </a:p>
          <a:p>
            <a:pPr marL="0" lvl="0" indent="0" algn="l" rtl="0">
              <a:spcBef>
                <a:spcPts val="541"/>
              </a:spcBef>
              <a:spcAft>
                <a:spcPts val="0"/>
              </a:spcAft>
              <a:buNone/>
            </a:pPr>
            <a:r>
              <a:rPr lang="en-US"/>
              <a:t>It also helps to showcase our comparative advantage. Most other </a:t>
            </a:r>
            <a:r>
              <a:rPr lang="en-US" err="1"/>
              <a:t>organisations</a:t>
            </a:r>
            <a:r>
              <a:rPr lang="en-US"/>
              <a:t> do not have a direct link to communities. The information community members share with us is relevant to various other stakeholders. A feedback mechanism enables s to play an active role in inter-agency coordination structures and to advocate on behalf of the communities we are aiming to serve.</a:t>
            </a:r>
            <a:endParaRPr/>
          </a:p>
          <a:p>
            <a:pPr marL="285750" lvl="0" indent="-158750" algn="l" rtl="0">
              <a:spcBef>
                <a:spcPts val="1000"/>
              </a:spcBef>
              <a:spcAft>
                <a:spcPts val="0"/>
              </a:spcAft>
              <a:buClr>
                <a:schemeClr val="dk1"/>
              </a:buClr>
              <a:buSzPts val="2000"/>
              <a:buFont typeface="Arial"/>
              <a:buNone/>
            </a:pPr>
            <a:endParaRPr sz="2000">
              <a:latin typeface="Calibri"/>
              <a:ea typeface="Calibri"/>
              <a:cs typeface="Calibri"/>
              <a:sym typeface="Calibri"/>
            </a:endParaRPr>
          </a:p>
        </p:txBody>
      </p:sp>
      <p:sp>
        <p:nvSpPr>
          <p:cNvPr id="352" name="Google Shape;35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endParaRPr/>
          </a:p>
        </p:txBody>
      </p:sp>
      <p:sp>
        <p:nvSpPr>
          <p:cNvPr id="259" name="Google Shape;259;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endParaRPr dirty="0"/>
          </a:p>
        </p:txBody>
      </p:sp>
      <p:sp>
        <p:nvSpPr>
          <p:cNvPr id="307" name="Google Shape;3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158750" algn="l" rtl="0">
              <a:spcBef>
                <a:spcPts val="1000"/>
              </a:spcBef>
              <a:spcAft>
                <a:spcPts val="0"/>
              </a:spcAft>
              <a:buClr>
                <a:schemeClr val="dk1"/>
              </a:buClr>
              <a:buSzPts val="2000"/>
              <a:buFont typeface="Arial"/>
              <a:buNone/>
            </a:pPr>
            <a:endParaRPr lang="en-US" sz="2000" dirty="0">
              <a:latin typeface="Calibri"/>
              <a:ea typeface="Calibri"/>
              <a:cs typeface="Calibri"/>
              <a:sym typeface="Calibri"/>
            </a:endParaRPr>
          </a:p>
          <a:p>
            <a:pPr marL="0" marR="0">
              <a:lnSpc>
                <a:spcPct val="107000"/>
              </a:lnSpc>
              <a:spcBef>
                <a:spcPts val="0"/>
              </a:spcBef>
              <a:spcAft>
                <a:spcPts val="800"/>
              </a:spcAft>
              <a:tabLst>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FACILITATOR NOTES:</a:t>
            </a:r>
          </a:p>
          <a:p>
            <a:pPr marL="0" marR="0">
              <a:lnSpc>
                <a:spcPct val="107000"/>
              </a:lnSpc>
              <a:spcBef>
                <a:spcPts val="0"/>
              </a:spcBef>
              <a:spcAft>
                <a:spcPts val="800"/>
              </a:spcAft>
              <a:tabLst>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Update this slide to reflect any relevant activities and achievements, suggested points can include:</a:t>
            </a:r>
          </a:p>
          <a:p>
            <a:pPr marL="342900" marR="0" lvl="0" indent="-342900">
              <a:lnSpc>
                <a:spcPct val="107000"/>
              </a:lnSpc>
              <a:spcBef>
                <a:spcPts val="0"/>
              </a:spcBef>
              <a:spcAft>
                <a:spcPts val="800"/>
              </a:spcAft>
              <a:buFont typeface="+mj-lt"/>
              <a:buAutoNum type="arabicPeriod"/>
              <a:tabLst>
                <a:tab pos="4050665" algn="l"/>
                <a:tab pos="457200" algn="l"/>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[existing or previous feedback mechanisms]</a:t>
            </a:r>
          </a:p>
          <a:p>
            <a:pPr marL="342900" marR="0" lvl="0" indent="-342900">
              <a:lnSpc>
                <a:spcPct val="107000"/>
              </a:lnSpc>
              <a:spcBef>
                <a:spcPts val="0"/>
              </a:spcBef>
              <a:spcAft>
                <a:spcPts val="800"/>
              </a:spcAft>
              <a:buFont typeface="+mj-lt"/>
              <a:buAutoNum type="arabicPeriod"/>
              <a:tabLst>
                <a:tab pos="4050665" algn="l"/>
                <a:tab pos="457200" algn="l"/>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[existing or previous staff supporting feedback work]</a:t>
            </a:r>
          </a:p>
          <a:p>
            <a:pPr marL="342900" marR="0" lvl="0" indent="-342900">
              <a:lnSpc>
                <a:spcPct val="107000"/>
              </a:lnSpc>
              <a:spcBef>
                <a:spcPts val="0"/>
              </a:spcBef>
              <a:spcAft>
                <a:spcPts val="800"/>
              </a:spcAft>
              <a:buFont typeface="+mj-lt"/>
              <a:buAutoNum type="arabicPeriod"/>
              <a:tabLst>
                <a:tab pos="4050665" algn="l"/>
                <a:tab pos="457200" algn="l"/>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[existing tools]</a:t>
            </a:r>
          </a:p>
          <a:p>
            <a:pPr marL="342900" marR="0" lvl="0" indent="-342900">
              <a:lnSpc>
                <a:spcPct val="107000"/>
              </a:lnSpc>
              <a:spcBef>
                <a:spcPts val="0"/>
              </a:spcBef>
              <a:spcAft>
                <a:spcPts val="800"/>
              </a:spcAft>
              <a:buFont typeface="+mj-lt"/>
              <a:buAutoNum type="arabicPeriod"/>
              <a:tabLst>
                <a:tab pos="4050665" algn="l"/>
                <a:tab pos="457200" algn="l"/>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[relationships with other partners collecting feedback]</a:t>
            </a:r>
          </a:p>
          <a:p>
            <a:pPr marL="342900" marR="0" lvl="0" indent="-342900">
              <a:lnSpc>
                <a:spcPct val="107000"/>
              </a:lnSpc>
              <a:spcBef>
                <a:spcPts val="0"/>
              </a:spcBef>
              <a:spcAft>
                <a:spcPts val="800"/>
              </a:spcAft>
              <a:buFont typeface="+mj-lt"/>
              <a:buAutoNum type="arabicPeriod"/>
              <a:tabLst>
                <a:tab pos="4050665" algn="l"/>
                <a:tab pos="457200" algn="l"/>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[conducted trainings or workshops]</a:t>
            </a:r>
          </a:p>
          <a:p>
            <a:pPr marL="285750" lvl="0" indent="-158750" algn="l" rtl="0">
              <a:spcBef>
                <a:spcPts val="1000"/>
              </a:spcBef>
              <a:spcAft>
                <a:spcPts val="0"/>
              </a:spcAft>
              <a:buClr>
                <a:schemeClr val="dk1"/>
              </a:buClr>
              <a:buSzPts val="2000"/>
              <a:buFont typeface="Arial"/>
              <a:buNone/>
            </a:pPr>
            <a:endParaRPr sz="2000" dirty="0">
              <a:latin typeface="Calibri"/>
              <a:ea typeface="Calibri"/>
              <a:cs typeface="Calibri"/>
              <a:sym typeface="Calibri"/>
            </a:endParaRPr>
          </a:p>
        </p:txBody>
      </p:sp>
      <p:sp>
        <p:nvSpPr>
          <p:cNvPr id="352" name="Google Shape;35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30529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0"/>
              </a:spcAft>
              <a:tabLst>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FACILITATOR NOTES:</a:t>
            </a:r>
          </a:p>
          <a:p>
            <a:pPr marL="0" marR="0">
              <a:lnSpc>
                <a:spcPct val="107000"/>
              </a:lnSpc>
              <a:spcBef>
                <a:spcPts val="0"/>
              </a:spcBef>
              <a:spcAft>
                <a:spcPts val="0"/>
              </a:spcAft>
              <a:tabLst>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If a feedback mechanism is already in place, provide an overview of how it works:</a:t>
            </a:r>
          </a:p>
          <a:p>
            <a:pPr marL="0" marR="0">
              <a:lnSpc>
                <a:spcPct val="107000"/>
              </a:lnSpc>
              <a:spcBef>
                <a:spcPts val="0"/>
              </a:spcBef>
              <a:spcAft>
                <a:spcPts val="0"/>
              </a:spcAft>
              <a:tabLst>
                <a:tab pos="4050665" algn="l"/>
              </a:tabLst>
            </a:pPr>
            <a:r>
              <a:rPr lang="en-US" sz="1800" b="1" dirty="0">
                <a:effectLst/>
                <a:latin typeface="Roboto" panose="02000000000000000000" pitchFamily="2" charset="0"/>
                <a:ea typeface="Roboto" panose="02000000000000000000" pitchFamily="2" charset="0"/>
                <a:cs typeface="Roboto" panose="02000000000000000000" pitchFamily="2"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tabLst>
                <a:tab pos="4050665" algn="l"/>
              </a:tabLst>
            </a:pPr>
            <a:r>
              <a:rPr lang="en-US" sz="1800" b="1" dirty="0">
                <a:effectLst/>
                <a:latin typeface="Roboto" panose="02000000000000000000" pitchFamily="2" charset="0"/>
                <a:ea typeface="Roboto" panose="02000000000000000000" pitchFamily="2" charset="0"/>
                <a:cs typeface="Roboto" panose="02000000000000000000" pitchFamily="2" charset="0"/>
              </a:rPr>
              <a:t>Collection</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tabLst>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a:t>
            </a:r>
            <a:r>
              <a:rPr lang="en-US" sz="1800" dirty="0" err="1">
                <a:effectLst/>
                <a:latin typeface="Roboto" panose="02000000000000000000" pitchFamily="2" charset="0"/>
                <a:ea typeface="Roboto" panose="02000000000000000000" pitchFamily="2" charset="0"/>
                <a:cs typeface="Roboto" panose="02000000000000000000" pitchFamily="2" charset="0"/>
              </a:rPr>
              <a:t>eg</a:t>
            </a:r>
            <a:r>
              <a:rPr lang="en-US" sz="1800" dirty="0">
                <a:effectLst/>
                <a:latin typeface="Roboto" panose="02000000000000000000" pitchFamily="2" charset="0"/>
                <a:ea typeface="Roboto" panose="02000000000000000000" pitchFamily="2" charset="0"/>
                <a:cs typeface="Roboto" panose="02000000000000000000" pitchFamily="2" charset="0"/>
              </a:rPr>
              <a:t>: Feedback can be collected through any channel and entered using a </a:t>
            </a:r>
            <a:r>
              <a:rPr lang="en-US" sz="1800" dirty="0" err="1">
                <a:effectLst/>
                <a:latin typeface="Roboto" panose="02000000000000000000" pitchFamily="2" charset="0"/>
                <a:ea typeface="Roboto" panose="02000000000000000000" pitchFamily="2" charset="0"/>
                <a:cs typeface="Roboto" panose="02000000000000000000" pitchFamily="2" charset="0"/>
              </a:rPr>
              <a:t>KoBo</a:t>
            </a:r>
            <a:r>
              <a:rPr lang="en-US" sz="1800" dirty="0">
                <a:effectLst/>
                <a:latin typeface="Roboto" panose="02000000000000000000" pitchFamily="2" charset="0"/>
                <a:ea typeface="Roboto" panose="02000000000000000000" pitchFamily="2" charset="0"/>
                <a:cs typeface="Roboto" panose="02000000000000000000" pitchFamily="2" charset="0"/>
              </a:rPr>
              <a:t> form]</a:t>
            </a:r>
          </a:p>
          <a:p>
            <a:pPr marL="0" marR="0">
              <a:lnSpc>
                <a:spcPct val="107000"/>
              </a:lnSpc>
              <a:spcBef>
                <a:spcPts val="0"/>
              </a:spcBef>
              <a:spcAft>
                <a:spcPts val="0"/>
              </a:spcAft>
              <a:tabLst>
                <a:tab pos="4050665" algn="l"/>
              </a:tabLst>
            </a:pPr>
            <a:r>
              <a:rPr lang="en-US" sz="1800" b="1" dirty="0">
                <a:effectLst/>
                <a:latin typeface="Roboto" panose="02000000000000000000" pitchFamily="2" charset="0"/>
                <a:ea typeface="Roboto" panose="02000000000000000000" pitchFamily="2" charset="0"/>
                <a:cs typeface="Roboto" panose="02000000000000000000" pitchFamily="2" charset="0"/>
              </a:rPr>
              <a:t>Referral and individual action</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tabLst>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a:t>
            </a:r>
            <a:r>
              <a:rPr lang="en-US" sz="1800" dirty="0" err="1">
                <a:effectLst/>
                <a:latin typeface="Roboto" panose="02000000000000000000" pitchFamily="2" charset="0"/>
                <a:ea typeface="Roboto" panose="02000000000000000000" pitchFamily="2" charset="0"/>
                <a:cs typeface="Roboto" panose="02000000000000000000" pitchFamily="2" charset="0"/>
              </a:rPr>
              <a:t>eg</a:t>
            </a:r>
            <a:r>
              <a:rPr lang="en-US" sz="1800" dirty="0">
                <a:effectLst/>
                <a:latin typeface="Roboto" panose="02000000000000000000" pitchFamily="2" charset="0"/>
                <a:ea typeface="Roboto" panose="02000000000000000000" pitchFamily="2" charset="0"/>
                <a:cs typeface="Roboto" panose="02000000000000000000" pitchFamily="2" charset="0"/>
              </a:rPr>
              <a:t>: The system sends an email to the focal point to review and take action]</a:t>
            </a:r>
          </a:p>
          <a:p>
            <a:pPr marL="0" marR="0">
              <a:lnSpc>
                <a:spcPct val="107000"/>
              </a:lnSpc>
              <a:spcBef>
                <a:spcPts val="0"/>
              </a:spcBef>
              <a:spcAft>
                <a:spcPts val="0"/>
              </a:spcAft>
              <a:tabLst>
                <a:tab pos="4050665" algn="l"/>
              </a:tabLst>
            </a:pPr>
            <a:r>
              <a:rPr lang="en-US" sz="1800" b="1" dirty="0">
                <a:effectLst/>
                <a:latin typeface="Roboto" panose="02000000000000000000" pitchFamily="2" charset="0"/>
                <a:ea typeface="Roboto" panose="02000000000000000000" pitchFamily="2" charset="0"/>
                <a:cs typeface="Roboto" panose="02000000000000000000" pitchFamily="2" charset="0"/>
              </a:rPr>
              <a:t>Analysis</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tabLst>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a:t>
            </a:r>
            <a:r>
              <a:rPr lang="en-US" sz="1800" dirty="0" err="1">
                <a:effectLst/>
                <a:latin typeface="Roboto" panose="02000000000000000000" pitchFamily="2" charset="0"/>
                <a:ea typeface="Roboto" panose="02000000000000000000" pitchFamily="2" charset="0"/>
                <a:cs typeface="Roboto" panose="02000000000000000000" pitchFamily="2" charset="0"/>
              </a:rPr>
              <a:t>eg</a:t>
            </a:r>
            <a:r>
              <a:rPr lang="en-US" sz="1800" dirty="0">
                <a:effectLst/>
                <a:latin typeface="Roboto" panose="02000000000000000000" pitchFamily="2" charset="0"/>
                <a:ea typeface="Roboto" panose="02000000000000000000" pitchFamily="2" charset="0"/>
                <a:cs typeface="Roboto" panose="02000000000000000000" pitchFamily="2" charset="0"/>
              </a:rPr>
              <a:t>: All feedback comments are stored in central databases and visualized in a </a:t>
            </a:r>
            <a:r>
              <a:rPr lang="en-US" sz="1800" dirty="0" err="1">
                <a:effectLst/>
                <a:latin typeface="Roboto" panose="02000000000000000000" pitchFamily="2" charset="0"/>
                <a:ea typeface="Roboto" panose="02000000000000000000" pitchFamily="2" charset="0"/>
                <a:cs typeface="Roboto" panose="02000000000000000000" pitchFamily="2" charset="0"/>
              </a:rPr>
              <a:t>PowerBI</a:t>
            </a:r>
            <a:r>
              <a:rPr lang="en-US" sz="1800" dirty="0">
                <a:effectLst/>
                <a:latin typeface="Roboto" panose="02000000000000000000" pitchFamily="2" charset="0"/>
                <a:ea typeface="Roboto" panose="02000000000000000000" pitchFamily="2" charset="0"/>
                <a:cs typeface="Roboto" panose="02000000000000000000" pitchFamily="2" charset="0"/>
              </a:rPr>
              <a:t> dashboard]</a:t>
            </a:r>
          </a:p>
          <a:p>
            <a:pPr marL="0" marR="0">
              <a:lnSpc>
                <a:spcPct val="107000"/>
              </a:lnSpc>
              <a:spcBef>
                <a:spcPts val="0"/>
              </a:spcBef>
              <a:spcAft>
                <a:spcPts val="0"/>
              </a:spcAft>
              <a:tabLst>
                <a:tab pos="4050665" algn="l"/>
              </a:tabLst>
            </a:pPr>
            <a:r>
              <a:rPr lang="en-US" sz="1800" b="1" dirty="0">
                <a:effectLst/>
                <a:latin typeface="Roboto" panose="02000000000000000000" pitchFamily="2" charset="0"/>
                <a:ea typeface="Roboto" panose="02000000000000000000" pitchFamily="2" charset="0"/>
                <a:cs typeface="Roboto" panose="02000000000000000000" pitchFamily="2" charset="0"/>
              </a:rPr>
              <a:t>Sharing &amp; action</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tabLst>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a:t>
            </a:r>
            <a:r>
              <a:rPr lang="en-US" sz="1800" dirty="0" err="1">
                <a:effectLst/>
                <a:latin typeface="Roboto" panose="02000000000000000000" pitchFamily="2" charset="0"/>
                <a:ea typeface="Roboto" panose="02000000000000000000" pitchFamily="2" charset="0"/>
                <a:cs typeface="Roboto" panose="02000000000000000000" pitchFamily="2" charset="0"/>
              </a:rPr>
              <a:t>eg</a:t>
            </a:r>
            <a:r>
              <a:rPr lang="en-US" sz="1800" dirty="0">
                <a:effectLst/>
                <a:latin typeface="Roboto" panose="02000000000000000000" pitchFamily="2" charset="0"/>
                <a:ea typeface="Roboto" panose="02000000000000000000" pitchFamily="2" charset="0"/>
                <a:cs typeface="Roboto" panose="02000000000000000000" pitchFamily="2" charset="0"/>
              </a:rPr>
              <a:t>: The dashboard can be used to discuss general trends and share highlights externally]</a:t>
            </a:r>
          </a:p>
          <a:p>
            <a:pPr marL="0" marR="0">
              <a:lnSpc>
                <a:spcPct val="107000"/>
              </a:lnSpc>
              <a:spcBef>
                <a:spcPts val="0"/>
              </a:spcBef>
              <a:spcAft>
                <a:spcPts val="0"/>
              </a:spcAft>
              <a:tabLst>
                <a:tab pos="4050665" algn="l"/>
              </a:tabLst>
            </a:pPr>
            <a:r>
              <a:rPr lang="en-US" sz="1800" b="1" dirty="0">
                <a:effectLst/>
                <a:latin typeface="Roboto" panose="02000000000000000000" pitchFamily="2" charset="0"/>
                <a:ea typeface="Roboto" panose="02000000000000000000" pitchFamily="2" charset="0"/>
                <a:cs typeface="Roboto" panose="02000000000000000000" pitchFamily="2" charset="0"/>
              </a:rPr>
              <a:t>Closing the loop</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tabLst>
                <a:tab pos="4050665" algn="l"/>
              </a:tabLst>
            </a:pPr>
            <a:r>
              <a:rPr lang="en-US" sz="1800" dirty="0">
                <a:effectLst/>
                <a:latin typeface="Roboto" panose="02000000000000000000" pitchFamily="2" charset="0"/>
                <a:ea typeface="Roboto" panose="02000000000000000000" pitchFamily="2" charset="0"/>
                <a:cs typeface="Roboto" panose="02000000000000000000" pitchFamily="2" charset="0"/>
              </a:rPr>
              <a:t>[</a:t>
            </a:r>
            <a:r>
              <a:rPr lang="en-US" sz="1800" dirty="0" err="1">
                <a:effectLst/>
                <a:latin typeface="Roboto" panose="02000000000000000000" pitchFamily="2" charset="0"/>
                <a:ea typeface="Roboto" panose="02000000000000000000" pitchFamily="2" charset="0"/>
                <a:cs typeface="Roboto" panose="02000000000000000000" pitchFamily="2" charset="0"/>
              </a:rPr>
              <a:t>eg</a:t>
            </a:r>
            <a:r>
              <a:rPr lang="en-US" sz="1800" dirty="0">
                <a:effectLst/>
                <a:latin typeface="Roboto" panose="02000000000000000000" pitchFamily="2" charset="0"/>
                <a:ea typeface="Roboto" panose="02000000000000000000" pitchFamily="2" charset="0"/>
                <a:cs typeface="Roboto" panose="02000000000000000000" pitchFamily="2" charset="0"/>
              </a:rPr>
              <a:t>: Communities hear back about how the NS is addressing their feedback]</a:t>
            </a:r>
          </a:p>
          <a:p>
            <a:pPr marL="285750" lvl="0" indent="-158750" algn="l" rtl="0">
              <a:spcBef>
                <a:spcPts val="1000"/>
              </a:spcBef>
              <a:spcAft>
                <a:spcPts val="0"/>
              </a:spcAft>
              <a:buClr>
                <a:schemeClr val="dk1"/>
              </a:buClr>
              <a:buSzPts val="2000"/>
              <a:buFont typeface="Arial"/>
              <a:buNone/>
            </a:pPr>
            <a:endParaRPr lang="en-US" sz="2000" dirty="0">
              <a:latin typeface="Calibri"/>
              <a:ea typeface="Calibri"/>
              <a:cs typeface="Calibri"/>
              <a:sym typeface="Calibri"/>
            </a:endParaRPr>
          </a:p>
        </p:txBody>
      </p:sp>
      <p:sp>
        <p:nvSpPr>
          <p:cNvPr id="352" name="Google Shape;35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972483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endParaRPr dirty="0"/>
          </a:p>
        </p:txBody>
      </p:sp>
      <p:sp>
        <p:nvSpPr>
          <p:cNvPr id="307" name="Google Shape;3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39411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a:t>
            </a:r>
          </a:p>
          <a:p>
            <a:endParaRPr lang="en-US" dirty="0"/>
          </a:p>
          <a:p>
            <a:r>
              <a:rPr lang="en-US" dirty="0"/>
              <a:t>Print out the tool “Determining the scale of a feedback mechanism for the workshop participants”</a:t>
            </a:r>
          </a:p>
          <a:p>
            <a:endParaRPr lang="en-US" dirty="0"/>
          </a:p>
          <a:p>
            <a:r>
              <a:rPr lang="en-US" dirty="0"/>
              <a:t>Go through the decision tree together and discuss which level you reach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73316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endParaRPr dirty="0"/>
          </a:p>
        </p:txBody>
      </p:sp>
      <p:sp>
        <p:nvSpPr>
          <p:cNvPr id="307" name="Google Shape;3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30253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None/>
            </a:pPr>
            <a:r>
              <a:rPr lang="en-US" sz="1800" dirty="0">
                <a:latin typeface="Open Sans"/>
                <a:ea typeface="Open Sans"/>
                <a:cs typeface="Open Sans"/>
                <a:sym typeface="Open Sans"/>
              </a:rPr>
              <a:t>FACILITATOR NOTES</a:t>
            </a:r>
            <a:endParaRPr dirty="0"/>
          </a:p>
          <a:p>
            <a:pPr marL="0" marR="0" lvl="0" indent="0" algn="l" rtl="0">
              <a:lnSpc>
                <a:spcPct val="107000"/>
              </a:lnSpc>
              <a:spcBef>
                <a:spcPts val="800"/>
              </a:spcBef>
              <a:spcAft>
                <a:spcPts val="0"/>
              </a:spcAft>
              <a:buSzPts val="1400"/>
              <a:buNone/>
            </a:pPr>
            <a:endParaRPr sz="1800" dirty="0">
              <a:latin typeface="Open Sans"/>
              <a:ea typeface="Open Sans"/>
              <a:cs typeface="Open Sans"/>
              <a:sym typeface="Open Sans"/>
            </a:endParaRPr>
          </a:p>
          <a:p>
            <a:pPr marL="0" marR="0" algn="just">
              <a:spcBef>
                <a:spcPts val="0"/>
              </a:spcBef>
              <a:spcAft>
                <a:spcPts val="0"/>
              </a:spcAft>
            </a:pPr>
            <a:r>
              <a:rPr lang="en-GB" sz="1800" dirty="0">
                <a:solidFill>
                  <a:srgbClr val="000000"/>
                </a:solidFill>
                <a:effectLst/>
                <a:latin typeface="Helvetica Neue Light"/>
                <a:ea typeface="Calibri" panose="020F0502020204030204" pitchFamily="34" charset="0"/>
                <a:cs typeface="Arial" panose="020B0604020202020204" pitchFamily="34" charset="0"/>
              </a:rPr>
              <a:t>Depending on the stage you are in the feedback process, you will need channels for providing information, for receiving community feedback, and for responding to the community feedback:</a:t>
            </a:r>
            <a:endParaRPr lang="en-US" sz="1800" dirty="0">
              <a:solidFill>
                <a:srgbClr val="000000"/>
              </a:solidFill>
              <a:effectLst/>
              <a:latin typeface="Helvetica Neue Light"/>
              <a:ea typeface="Calibri" panose="020F0502020204030204" pitchFamily="34" charset="0"/>
              <a:cs typeface="Arial" panose="020B0604020202020204" pitchFamily="34" charset="0"/>
            </a:endParaRPr>
          </a:p>
          <a:p>
            <a:pPr marL="0" lvl="0" indent="0" algn="l" rtl="0">
              <a:lnSpc>
                <a:spcPct val="100000"/>
              </a:lnSpc>
              <a:spcBef>
                <a:spcPts val="1342"/>
              </a:spcBef>
              <a:spcAft>
                <a:spcPts val="0"/>
              </a:spcAft>
              <a:buClr>
                <a:schemeClr val="dk1"/>
              </a:buClr>
              <a:buSzPts val="1805"/>
              <a:buFont typeface="Calibri"/>
              <a:buNone/>
            </a:pPr>
            <a:endParaRPr lang="en-US" dirty="0"/>
          </a:p>
          <a:p>
            <a:pPr marL="0" marR="0" lvl="0" indent="0" algn="l" defTabSz="914400" rtl="0" eaLnBrk="1" fontAlgn="auto" latinLnBrk="0" hangingPunct="1">
              <a:lnSpc>
                <a:spcPct val="100000"/>
              </a:lnSpc>
              <a:spcBef>
                <a:spcPts val="1342"/>
              </a:spcBef>
              <a:spcAft>
                <a:spcPts val="0"/>
              </a:spcAft>
              <a:buClr>
                <a:schemeClr val="dk1"/>
              </a:buClr>
              <a:buSzPts val="1805"/>
              <a:buFont typeface="Calibri"/>
              <a:buNone/>
              <a:tabLst/>
              <a:defRPr/>
            </a:pPr>
            <a:r>
              <a:rPr lang="en-GB" sz="2000" b="1" dirty="0">
                <a:solidFill>
                  <a:srgbClr val="FFFFFF"/>
                </a:solidFill>
                <a:effectLst/>
                <a:latin typeface="Helvetica Neue"/>
                <a:ea typeface="Calibri" panose="020F0502020204030204" pitchFamily="34" charset="0"/>
                <a:cs typeface="Arial" panose="020B0604020202020204" pitchFamily="34" charset="0"/>
              </a:rPr>
              <a:t>INFORMATION PROVISION CHANNELS</a:t>
            </a:r>
            <a:endParaRPr lang="en-US" sz="2000" b="1" dirty="0">
              <a:solidFill>
                <a:srgbClr val="FFFFFF"/>
              </a:solidFill>
              <a:effectLst/>
              <a:latin typeface="Helvetica Neue"/>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342"/>
              </a:spcBef>
              <a:spcAft>
                <a:spcPts val="0"/>
              </a:spcAft>
              <a:buClr>
                <a:schemeClr val="dk1"/>
              </a:buClr>
              <a:buSzPts val="1805"/>
              <a:buFont typeface="Calibri"/>
              <a:buNone/>
              <a:tabLst/>
              <a:defRPr/>
            </a:pPr>
            <a:r>
              <a:rPr lang="en-GB" sz="2000" dirty="0">
                <a:solidFill>
                  <a:srgbClr val="000000"/>
                </a:solidFill>
                <a:effectLst/>
                <a:latin typeface="Helvetica Neue Light"/>
                <a:ea typeface="Calibri" panose="020F0502020204030204" pitchFamily="34" charset="0"/>
                <a:cs typeface="Arial" panose="020B0604020202020204" pitchFamily="34" charset="0"/>
              </a:rPr>
              <a:t>Are channels through which </a:t>
            </a:r>
            <a:r>
              <a:rPr lang="en-GB" sz="2000" b="1" dirty="0">
                <a:solidFill>
                  <a:srgbClr val="000000"/>
                </a:solidFill>
                <a:effectLst/>
                <a:latin typeface="Helvetica Neue Light"/>
                <a:ea typeface="Calibri" panose="020F0502020204030204" pitchFamily="34" charset="0"/>
                <a:cs typeface="Arial" panose="020B0604020202020204" pitchFamily="34" charset="0"/>
              </a:rPr>
              <a:t>we can share information about our organisation, partners, programs, and response plans with the community i</a:t>
            </a:r>
            <a:r>
              <a:rPr lang="en-GB" sz="2000" dirty="0">
                <a:solidFill>
                  <a:srgbClr val="000000"/>
                </a:solidFill>
                <a:effectLst/>
                <a:latin typeface="Helvetica Neue Light"/>
                <a:ea typeface="Calibri" panose="020F0502020204030204" pitchFamily="34" charset="0"/>
                <a:cs typeface="Arial" panose="020B0604020202020204" pitchFamily="34" charset="0"/>
              </a:rPr>
              <a:t>n the areas where we work. These channels can be used to advertise the feedback mechanism, as well as share requested information.</a:t>
            </a:r>
            <a:endParaRPr lang="en-US" sz="2000" dirty="0">
              <a:solidFill>
                <a:srgbClr val="000000"/>
              </a:solidFill>
              <a:effectLst/>
              <a:latin typeface="Helvetica Neue Light"/>
              <a:ea typeface="Calibri" panose="020F0502020204030204" pitchFamily="34" charset="0"/>
              <a:cs typeface="Arial" panose="020B0604020202020204" pitchFamily="34" charset="0"/>
            </a:endParaRPr>
          </a:p>
          <a:p>
            <a:pPr marL="0" lvl="0" indent="0" algn="l" rtl="0">
              <a:lnSpc>
                <a:spcPct val="100000"/>
              </a:lnSpc>
              <a:spcBef>
                <a:spcPts val="1342"/>
              </a:spcBef>
              <a:spcAft>
                <a:spcPts val="0"/>
              </a:spcAft>
              <a:buClr>
                <a:schemeClr val="dk1"/>
              </a:buClr>
              <a:buSzPts val="1805"/>
              <a:buFont typeface="Calibri"/>
              <a:buNone/>
            </a:pPr>
            <a:endParaRPr lang="en-US" dirty="0"/>
          </a:p>
          <a:p>
            <a:pPr marL="0" marR="0" lvl="0" indent="0" algn="l" defTabSz="914400" rtl="0" eaLnBrk="1" fontAlgn="auto" latinLnBrk="0" hangingPunct="1">
              <a:lnSpc>
                <a:spcPct val="100000"/>
              </a:lnSpc>
              <a:spcBef>
                <a:spcPts val="1342"/>
              </a:spcBef>
              <a:spcAft>
                <a:spcPts val="0"/>
              </a:spcAft>
              <a:buClr>
                <a:schemeClr val="dk1"/>
              </a:buClr>
              <a:buSzPts val="1805"/>
              <a:buFont typeface="Calibri"/>
              <a:buNone/>
              <a:tabLst/>
              <a:defRPr/>
            </a:pPr>
            <a:r>
              <a:rPr lang="en-GB" sz="2000" b="1" dirty="0">
                <a:solidFill>
                  <a:srgbClr val="FFFFFF"/>
                </a:solidFill>
                <a:effectLst/>
                <a:latin typeface="Helvetica Neue"/>
                <a:ea typeface="Calibri" panose="020F0502020204030204" pitchFamily="34" charset="0"/>
                <a:cs typeface="Arial" panose="020B0604020202020204" pitchFamily="34" charset="0"/>
              </a:rPr>
              <a:t>FEEDBACK CHANNELS</a:t>
            </a:r>
            <a:endParaRPr lang="en-US" sz="2000" b="1" dirty="0">
              <a:solidFill>
                <a:srgbClr val="FFFFFF"/>
              </a:solidFill>
              <a:effectLst/>
              <a:latin typeface="Helvetica Neue"/>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342"/>
              </a:spcBef>
              <a:spcAft>
                <a:spcPts val="0"/>
              </a:spcAft>
              <a:buClr>
                <a:schemeClr val="dk1"/>
              </a:buClr>
              <a:buSzPts val="1805"/>
              <a:buFont typeface="Calibri"/>
              <a:buNone/>
              <a:tabLst/>
              <a:defRPr/>
            </a:pPr>
            <a:r>
              <a:rPr lang="en-GB" sz="2000" dirty="0">
                <a:solidFill>
                  <a:srgbClr val="000000"/>
                </a:solidFill>
                <a:effectLst/>
                <a:latin typeface="Helvetica Neue Light"/>
                <a:ea typeface="Calibri" panose="020F0502020204030204" pitchFamily="34" charset="0"/>
                <a:cs typeface="Arial" panose="020B0604020202020204" pitchFamily="34" charset="0"/>
              </a:rPr>
              <a:t>Are channels through which </a:t>
            </a:r>
            <a:r>
              <a:rPr lang="en-GB" sz="2000" b="1" dirty="0">
                <a:solidFill>
                  <a:srgbClr val="000000"/>
                </a:solidFill>
                <a:effectLst/>
                <a:latin typeface="Helvetica Neue Light"/>
                <a:ea typeface="Calibri" panose="020F0502020204030204" pitchFamily="34" charset="0"/>
                <a:cs typeface="Arial" panose="020B0604020202020204" pitchFamily="34" charset="0"/>
              </a:rPr>
              <a:t>we collect insights from communities about our work and services, about specific concerns including complaints, and anything else of importance to the community</a:t>
            </a:r>
            <a:r>
              <a:rPr lang="en-GB" sz="2000" dirty="0">
                <a:solidFill>
                  <a:srgbClr val="000000"/>
                </a:solidFill>
                <a:effectLst/>
                <a:latin typeface="Helvetica Neue Light"/>
                <a:ea typeface="Calibri" panose="020F0502020204030204" pitchFamily="34" charset="0"/>
                <a:cs typeface="Arial" panose="020B0604020202020204" pitchFamily="34" charset="0"/>
              </a:rPr>
              <a:t>. This can include broad information about cultural and contextual conditions for the target population and misinformation spreading as rumours in the community.  </a:t>
            </a:r>
            <a:endParaRPr lang="en-US" sz="2000" dirty="0">
              <a:solidFill>
                <a:srgbClr val="000000"/>
              </a:solidFill>
              <a:effectLst/>
              <a:latin typeface="Helvetica Neue Light"/>
              <a:ea typeface="Calibri" panose="020F0502020204030204" pitchFamily="34" charset="0"/>
              <a:cs typeface="Arial" panose="020B0604020202020204" pitchFamily="34" charset="0"/>
            </a:endParaRPr>
          </a:p>
          <a:p>
            <a:pPr marL="0" lvl="0" indent="0" algn="l" rtl="0">
              <a:lnSpc>
                <a:spcPct val="100000"/>
              </a:lnSpc>
              <a:spcBef>
                <a:spcPts val="1342"/>
              </a:spcBef>
              <a:spcAft>
                <a:spcPts val="0"/>
              </a:spcAft>
              <a:buClr>
                <a:schemeClr val="dk1"/>
              </a:buClr>
              <a:buSzPts val="1805"/>
              <a:buFont typeface="Calibri"/>
              <a:buNone/>
            </a:pPr>
            <a:endParaRPr lang="en-US" dirty="0"/>
          </a:p>
          <a:p>
            <a:pPr marL="0" marR="0" lvl="0" indent="0" algn="l" defTabSz="914400" rtl="0" eaLnBrk="1" fontAlgn="auto" latinLnBrk="0" hangingPunct="1">
              <a:lnSpc>
                <a:spcPct val="100000"/>
              </a:lnSpc>
              <a:spcBef>
                <a:spcPts val="1342"/>
              </a:spcBef>
              <a:spcAft>
                <a:spcPts val="0"/>
              </a:spcAft>
              <a:buClr>
                <a:schemeClr val="dk1"/>
              </a:buClr>
              <a:buSzPts val="1805"/>
              <a:buFont typeface="Calibri"/>
              <a:buNone/>
              <a:tabLst/>
              <a:defRPr/>
            </a:pPr>
            <a:r>
              <a:rPr lang="en-GB" sz="2000" b="1" dirty="0">
                <a:solidFill>
                  <a:srgbClr val="FFFFFF"/>
                </a:solidFill>
                <a:effectLst/>
                <a:latin typeface="Helvetica Neue"/>
                <a:ea typeface="Calibri" panose="020F0502020204030204" pitchFamily="34" charset="0"/>
                <a:cs typeface="Arial" panose="020B0604020202020204" pitchFamily="34" charset="0"/>
              </a:rPr>
              <a:t>RESPONSE CHANNELS</a:t>
            </a:r>
            <a:endParaRPr lang="en-US" sz="2000" b="1" dirty="0">
              <a:solidFill>
                <a:srgbClr val="FFFFFF"/>
              </a:solidFill>
              <a:effectLst/>
              <a:latin typeface="Helvetica Neue"/>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342"/>
              </a:spcBef>
              <a:spcAft>
                <a:spcPts val="0"/>
              </a:spcAft>
              <a:buClr>
                <a:schemeClr val="dk1"/>
              </a:buClr>
              <a:buSzPts val="1805"/>
              <a:buFont typeface="Calibri"/>
              <a:buNone/>
              <a:tabLst/>
              <a:defRPr/>
            </a:pPr>
            <a:r>
              <a:rPr lang="en-GB" sz="2000" dirty="0">
                <a:solidFill>
                  <a:srgbClr val="000000"/>
                </a:solidFill>
                <a:effectLst/>
                <a:latin typeface="Helvetica Neue Light"/>
                <a:ea typeface="Calibri" panose="020F0502020204030204" pitchFamily="34" charset="0"/>
                <a:cs typeface="Arial" panose="020B0604020202020204" pitchFamily="34" charset="0"/>
              </a:rPr>
              <a:t>Are the channels through which </a:t>
            </a:r>
            <a:r>
              <a:rPr lang="en-GB" sz="2000" b="1" dirty="0">
                <a:solidFill>
                  <a:srgbClr val="000000"/>
                </a:solidFill>
                <a:effectLst/>
                <a:latin typeface="Helvetica Neue Light"/>
                <a:ea typeface="Calibri" panose="020F0502020204030204" pitchFamily="34" charset="0"/>
                <a:cs typeface="Arial" panose="020B0604020202020204" pitchFamily="34" charset="0"/>
              </a:rPr>
              <a:t>we respond to community feedback, usually during our process of “closing the loop”</a:t>
            </a:r>
            <a:r>
              <a:rPr lang="en-GB" sz="2000" dirty="0">
                <a:solidFill>
                  <a:srgbClr val="000000"/>
                </a:solidFill>
                <a:effectLst/>
                <a:latin typeface="Helvetica Neue Light"/>
                <a:ea typeface="Calibri" panose="020F0502020204030204" pitchFamily="34" charset="0"/>
                <a:cs typeface="Arial" panose="020B0604020202020204" pitchFamily="34" charset="0"/>
              </a:rPr>
              <a:t>. It is important to remember that channels for collecting feedback are not always the appropriate channels to respond to the feedback. </a:t>
            </a:r>
            <a:endParaRPr lang="en-US" sz="2000" dirty="0">
              <a:solidFill>
                <a:srgbClr val="000000"/>
              </a:solidFill>
              <a:effectLst/>
              <a:latin typeface="Helvetica Neue Light"/>
              <a:ea typeface="Calibri" panose="020F0502020204030204" pitchFamily="34" charset="0"/>
              <a:cs typeface="Arial" panose="020B0604020202020204" pitchFamily="34" charset="0"/>
            </a:endParaRPr>
          </a:p>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None/>
            </a:pPr>
            <a:r>
              <a:rPr lang="en-US" sz="1800" dirty="0">
                <a:latin typeface="Open Sans"/>
                <a:ea typeface="Open Sans"/>
                <a:cs typeface="Open Sans"/>
                <a:sym typeface="Open Sans"/>
              </a:rPr>
              <a:t>FACILITATOR NOTES</a:t>
            </a:r>
            <a:endParaRPr dirty="0"/>
          </a:p>
          <a:p>
            <a:pPr marL="0" marR="0" lvl="0" indent="0" algn="l" rtl="0">
              <a:lnSpc>
                <a:spcPct val="107000"/>
              </a:lnSpc>
              <a:spcBef>
                <a:spcPts val="800"/>
              </a:spcBef>
              <a:spcAft>
                <a:spcPts val="0"/>
              </a:spcAft>
              <a:buSzPts val="1400"/>
              <a:buNone/>
            </a:pPr>
            <a:endParaRPr sz="1800" dirty="0">
              <a:latin typeface="Open Sans"/>
              <a:ea typeface="Open Sans"/>
              <a:cs typeface="Open Sans"/>
              <a:sym typeface="Open Sans"/>
            </a:endParaRPr>
          </a:p>
          <a:p>
            <a:pPr marL="0" marR="0" algn="just">
              <a:spcBef>
                <a:spcPts val="0"/>
              </a:spcBef>
              <a:spcAft>
                <a:spcPts val="0"/>
              </a:spcAft>
            </a:pPr>
            <a:r>
              <a:rPr lang="en-GB" sz="1800" dirty="0">
                <a:solidFill>
                  <a:srgbClr val="000000"/>
                </a:solidFill>
                <a:effectLst/>
                <a:latin typeface="Helvetica Neue Light"/>
                <a:ea typeface="Calibri" panose="020F0502020204030204" pitchFamily="34" charset="0"/>
                <a:cs typeface="Arial" panose="020B0604020202020204" pitchFamily="34" charset="0"/>
              </a:rPr>
              <a:t>Every channel will be more or less accessible to different groups in a community, therefore only a combination of these can ensure the process is inclusive, and all community groups can be heard and are able to contribute.</a:t>
            </a:r>
            <a:endParaRPr lang="en-US" sz="1800" dirty="0">
              <a:solidFill>
                <a:srgbClr val="000000"/>
              </a:solidFill>
              <a:effectLst/>
              <a:latin typeface="Helvetica Neue Light"/>
              <a:ea typeface="Calibri" panose="020F0502020204030204" pitchFamily="34" charset="0"/>
              <a:cs typeface="Arial" panose="020B0604020202020204" pitchFamily="34" charset="0"/>
            </a:endParaRPr>
          </a:p>
          <a:p>
            <a:pPr marL="0" marR="0" lvl="0" indent="0" algn="l" rtl="0">
              <a:lnSpc>
                <a:spcPct val="107000"/>
              </a:lnSpc>
              <a:spcBef>
                <a:spcPts val="800"/>
              </a:spcBef>
              <a:spcAft>
                <a:spcPts val="0"/>
              </a:spcAft>
              <a:buSzPts val="1400"/>
              <a:buNone/>
            </a:pPr>
            <a:endParaRPr sz="1800" dirty="0">
              <a:latin typeface="Open Sans"/>
              <a:ea typeface="Open Sans"/>
              <a:cs typeface="Open Sans"/>
              <a:sym typeface="Open Sans"/>
            </a:endParaRPr>
          </a:p>
          <a:p>
            <a:pPr marL="0" marR="0" lvl="0" indent="0" algn="l" rtl="0">
              <a:lnSpc>
                <a:spcPct val="107000"/>
              </a:lnSpc>
              <a:spcBef>
                <a:spcPts val="800"/>
              </a:spcBef>
              <a:spcAft>
                <a:spcPts val="0"/>
              </a:spcAft>
              <a:buSzPts val="1400"/>
              <a:buNone/>
            </a:pPr>
            <a:r>
              <a:rPr lang="en-US" sz="1800" dirty="0">
                <a:latin typeface="Open Sans"/>
                <a:ea typeface="Open Sans"/>
                <a:cs typeface="Open Sans"/>
                <a:sym typeface="Open Sans"/>
              </a:rPr>
              <a:t>Go through the different ways and mention the specific channels:</a:t>
            </a:r>
            <a:endParaRPr dirty="0"/>
          </a:p>
          <a:p>
            <a:pPr marL="0" marR="0" lvl="0" indent="0" algn="l" rtl="0">
              <a:lnSpc>
                <a:spcPct val="107000"/>
              </a:lnSpc>
              <a:spcBef>
                <a:spcPts val="800"/>
              </a:spcBef>
              <a:spcAft>
                <a:spcPts val="0"/>
              </a:spcAft>
              <a:buSzPts val="1400"/>
              <a:buNone/>
            </a:pPr>
            <a:endParaRPr sz="1800" dirty="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US" sz="1800" dirty="0">
                <a:latin typeface="Open Sans"/>
                <a:ea typeface="Open Sans"/>
                <a:cs typeface="Open Sans"/>
                <a:sym typeface="Open Sans"/>
              </a:rPr>
              <a:t>Channels can include:</a:t>
            </a:r>
            <a:endParaRPr sz="1800" dirty="0">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1800"/>
              <a:buFont typeface="Open Sans"/>
              <a:buChar char="∙"/>
            </a:pPr>
            <a:r>
              <a:rPr lang="en-US" sz="1800" b="1" dirty="0">
                <a:latin typeface="Open Sans"/>
                <a:ea typeface="Open Sans"/>
                <a:cs typeface="Open Sans"/>
                <a:sym typeface="Open Sans"/>
              </a:rPr>
              <a:t>Face to face</a:t>
            </a:r>
            <a:r>
              <a:rPr lang="en-US" sz="1800" dirty="0">
                <a:latin typeface="Open Sans"/>
                <a:ea typeface="Open Sans"/>
                <a:cs typeface="Open Sans"/>
                <a:sym typeface="Open Sans"/>
              </a:rPr>
              <a:t> interactions, </a:t>
            </a:r>
            <a:r>
              <a:rPr lang="en-US" sz="1800" dirty="0" err="1">
                <a:latin typeface="Open Sans"/>
                <a:ea typeface="Open Sans"/>
                <a:cs typeface="Open Sans"/>
                <a:sym typeface="Open Sans"/>
              </a:rPr>
              <a:t>eg.</a:t>
            </a:r>
            <a:r>
              <a:rPr lang="en-US" sz="1800" dirty="0">
                <a:latin typeface="Open Sans"/>
                <a:ea typeface="Open Sans"/>
                <a:cs typeface="Open Sans"/>
                <a:sym typeface="Open Sans"/>
              </a:rPr>
              <a:t> via a helpdesk, during community meetings or focus group discussions, in-person surveys or interviews.</a:t>
            </a:r>
            <a:endParaRPr sz="1800"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Open Sans"/>
              <a:buChar char="∙"/>
            </a:pPr>
            <a:r>
              <a:rPr lang="en-US" sz="1800" b="1" dirty="0">
                <a:solidFill>
                  <a:srgbClr val="000000"/>
                </a:solidFill>
                <a:latin typeface="Open Sans"/>
                <a:ea typeface="Open Sans"/>
                <a:cs typeface="Open Sans"/>
                <a:sym typeface="Open Sans"/>
              </a:rPr>
              <a:t>Phone calls</a:t>
            </a:r>
            <a:r>
              <a:rPr lang="en-US" sz="1800" dirty="0">
                <a:solidFill>
                  <a:srgbClr val="000000"/>
                </a:solidFill>
                <a:latin typeface="Open Sans"/>
                <a:ea typeface="Open Sans"/>
                <a:cs typeface="Open Sans"/>
                <a:sym typeface="Open Sans"/>
              </a:rPr>
              <a:t>, e.g., via a hotline, phone surveys or interviews, radio show with call-in, or interactive voice response.</a:t>
            </a:r>
            <a:endParaRPr sz="1800"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Open Sans"/>
              <a:buChar char="∙"/>
            </a:pPr>
            <a:r>
              <a:rPr lang="en-US" sz="1800" b="1" dirty="0">
                <a:solidFill>
                  <a:srgbClr val="000000"/>
                </a:solidFill>
                <a:latin typeface="Open Sans"/>
                <a:ea typeface="Open Sans"/>
                <a:cs typeface="Open Sans"/>
                <a:sym typeface="Open Sans"/>
              </a:rPr>
              <a:t>Voice recorder </a:t>
            </a:r>
            <a:r>
              <a:rPr lang="en-US" sz="1800" dirty="0">
                <a:solidFill>
                  <a:srgbClr val="000000"/>
                </a:solidFill>
                <a:latin typeface="Open Sans"/>
                <a:ea typeface="Open Sans"/>
                <a:cs typeface="Open Sans"/>
                <a:sym typeface="Open Sans"/>
              </a:rPr>
              <a:t>is placed at a safe place for community member to use them independently.</a:t>
            </a:r>
            <a:endParaRPr sz="1800"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Open Sans"/>
              <a:buChar char="∙"/>
            </a:pPr>
            <a:r>
              <a:rPr lang="en-US" sz="1800" b="1" dirty="0">
                <a:solidFill>
                  <a:srgbClr val="000000"/>
                </a:solidFill>
                <a:latin typeface="Open Sans"/>
                <a:ea typeface="Open Sans"/>
                <a:cs typeface="Open Sans"/>
                <a:sym typeface="Open Sans"/>
              </a:rPr>
              <a:t>Written communication </a:t>
            </a:r>
            <a:r>
              <a:rPr lang="en-US" sz="1800" dirty="0">
                <a:solidFill>
                  <a:srgbClr val="000000"/>
                </a:solidFill>
                <a:latin typeface="Open Sans"/>
                <a:ea typeface="Open Sans"/>
                <a:cs typeface="Open Sans"/>
                <a:sym typeface="Open Sans"/>
              </a:rPr>
              <a:t>– either online e.g., e-mails, social media, chat bots or other online messaging applications, or offline, e.g. letters, suggestion boxes, SMS messages</a:t>
            </a:r>
          </a:p>
          <a:p>
            <a:pPr marL="0" marR="0" lvl="0" indent="0" algn="l" rtl="0">
              <a:lnSpc>
                <a:spcPct val="107000"/>
              </a:lnSpc>
              <a:spcBef>
                <a:spcPts val="0"/>
              </a:spcBef>
              <a:spcAft>
                <a:spcPts val="0"/>
              </a:spcAft>
              <a:buClr>
                <a:srgbClr val="000000"/>
              </a:buClr>
              <a:buSzPts val="1800"/>
              <a:buFont typeface="Open Sans"/>
              <a:buNone/>
            </a:pPr>
            <a:endParaRPr lang="en-US" sz="1800" dirty="0">
              <a:solidFill>
                <a:srgbClr val="000000"/>
              </a:solidFill>
              <a:latin typeface="Open Sans"/>
              <a:ea typeface="Open Sans"/>
              <a:cs typeface="Open Sans"/>
              <a:sym typeface="Open Sans"/>
            </a:endParaRPr>
          </a:p>
          <a:p>
            <a:pPr marL="0" marR="0" lvl="0" indent="0" algn="l" rtl="0">
              <a:lnSpc>
                <a:spcPct val="107000"/>
              </a:lnSpc>
              <a:spcBef>
                <a:spcPts val="0"/>
              </a:spcBef>
              <a:spcAft>
                <a:spcPts val="0"/>
              </a:spcAft>
              <a:buClr>
                <a:srgbClr val="000000"/>
              </a:buClr>
              <a:buSzPts val="1800"/>
              <a:buFont typeface="Open Sans"/>
              <a:buNone/>
            </a:pPr>
            <a:r>
              <a:rPr lang="en-US" sz="1800" dirty="0">
                <a:solidFill>
                  <a:srgbClr val="000000"/>
                </a:solidFill>
                <a:latin typeface="Open Sans"/>
                <a:ea typeface="Open Sans"/>
                <a:cs typeface="Open Sans"/>
                <a:sym typeface="Open Sans"/>
              </a:rPr>
              <a:t>Discuss the advantages and disadvantages of the different ways to collect feedback</a:t>
            </a:r>
            <a:endParaRPr sz="1800" dirty="0">
              <a:latin typeface="Calibri"/>
              <a:ea typeface="Calibri"/>
              <a:cs typeface="Calibri"/>
              <a:sym typeface="Calibri"/>
            </a:endParaRPr>
          </a:p>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0773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1200"/>
              </a:spcBef>
              <a:spcAft>
                <a:spcPts val="0"/>
              </a:spcAft>
              <a:buClr>
                <a:srgbClr val="CF1C21"/>
              </a:buClr>
              <a:buSzPts val="2790"/>
              <a:buFont typeface="Noto Sans Symbols"/>
              <a:buNone/>
            </a:pPr>
            <a:r>
              <a:rPr lang="en-GB" sz="1800" b="1" i="0" u="none" strike="noStrike" cap="none" dirty="0">
                <a:solidFill>
                  <a:srgbClr val="F5333F"/>
                </a:solidFill>
                <a:latin typeface="Arial"/>
                <a:ea typeface="Arial"/>
                <a:cs typeface="Arial"/>
                <a:sym typeface="Arial"/>
              </a:rPr>
              <a:t>FACILITATOR NOTES</a:t>
            </a:r>
          </a:p>
          <a:p>
            <a:pPr marL="0" marR="0" lvl="0" indent="0" algn="l" rtl="0">
              <a:lnSpc>
                <a:spcPct val="110000"/>
              </a:lnSpc>
              <a:spcBef>
                <a:spcPts val="1200"/>
              </a:spcBef>
              <a:spcAft>
                <a:spcPts val="0"/>
              </a:spcAft>
              <a:buClr>
                <a:srgbClr val="CF1C21"/>
              </a:buClr>
              <a:buSzPts val="2790"/>
              <a:buFont typeface="Noto Sans Symbols"/>
              <a:buNone/>
            </a:pPr>
            <a:endParaRPr lang="en-GB" sz="1800" b="1" i="0" u="none" strike="noStrike" cap="none" dirty="0">
              <a:solidFill>
                <a:srgbClr val="F5333F"/>
              </a:solidFill>
              <a:effectLst/>
              <a:latin typeface="Arial"/>
              <a:ea typeface="Arial"/>
              <a:cs typeface="Arial"/>
              <a:sym typeface="Arial"/>
            </a:endParaRPr>
          </a:p>
          <a:p>
            <a:pPr marL="0" marR="0" lvl="0" indent="0" algn="l" rtl="0">
              <a:lnSpc>
                <a:spcPct val="110000"/>
              </a:lnSpc>
              <a:spcBef>
                <a:spcPts val="1200"/>
              </a:spcBef>
              <a:spcAft>
                <a:spcPts val="0"/>
              </a:spcAft>
              <a:buClr>
                <a:srgbClr val="CF1C21"/>
              </a:buClr>
              <a:buSzPts val="2790"/>
              <a:buFont typeface="Noto Sans Symbols"/>
              <a:buNone/>
            </a:pPr>
            <a:r>
              <a:rPr lang="en-GB" sz="2000" b="0" i="0" u="none" strike="noStrike" cap="none" dirty="0">
                <a:solidFill>
                  <a:schemeClr val="dk1"/>
                </a:solidFill>
                <a:effectLst/>
                <a:latin typeface="Arial"/>
                <a:ea typeface="Arial"/>
                <a:cs typeface="Arial"/>
                <a:sym typeface="Arial"/>
              </a:rPr>
              <a:t>Explain the purpose of the self-assessment and planning workshop:</a:t>
            </a:r>
          </a:p>
          <a:p>
            <a:pPr marL="342900" marR="0" lvl="0" indent="-342900" algn="l" rtl="0">
              <a:lnSpc>
                <a:spcPct val="110000"/>
              </a:lnSpc>
              <a:spcBef>
                <a:spcPts val="0"/>
              </a:spcBef>
              <a:spcAft>
                <a:spcPts val="0"/>
              </a:spcAft>
              <a:buFont typeface="Arial" panose="020B0604020202020204" pitchFamily="34" charset="0"/>
              <a:buChar char="•"/>
            </a:pPr>
            <a:r>
              <a:rPr lang="en-US" sz="2000" b="0" i="0" u="none" strike="noStrike" cap="none" dirty="0">
                <a:solidFill>
                  <a:schemeClr val="dk1"/>
                </a:solidFill>
                <a:effectLst/>
                <a:latin typeface="Arial"/>
                <a:ea typeface="Arial"/>
                <a:cs typeface="Arial"/>
                <a:sym typeface="Arial"/>
              </a:rPr>
              <a:t>Clarify what we mean by a feedback mechanism, and why we need it</a:t>
            </a:r>
          </a:p>
          <a:p>
            <a:pPr marL="342900" marR="0" lvl="0" indent="-342900" algn="l" rtl="0">
              <a:lnSpc>
                <a:spcPct val="110000"/>
              </a:lnSpc>
              <a:spcBef>
                <a:spcPts val="0"/>
              </a:spcBef>
              <a:spcAft>
                <a:spcPts val="0"/>
              </a:spcAft>
              <a:buFont typeface="Arial" panose="020B0604020202020204" pitchFamily="34" charset="0"/>
              <a:buChar char="•"/>
            </a:pPr>
            <a:r>
              <a:rPr lang="en-US" sz="2000" b="0" i="0" u="none" strike="noStrike" cap="none" dirty="0">
                <a:solidFill>
                  <a:schemeClr val="dk1"/>
                </a:solidFill>
                <a:effectLst/>
                <a:latin typeface="Arial"/>
                <a:cs typeface="Arial"/>
                <a:sym typeface="Arial"/>
              </a:rPr>
              <a:t>Understand what we have achieved already and what we can build on and determine where we want to go</a:t>
            </a:r>
          </a:p>
          <a:p>
            <a:pPr marL="342900" marR="0" lvl="0" indent="-342900" algn="l" defTabSz="914400" rtl="0" eaLnBrk="1" fontAlgn="auto" latinLnBrk="0" hangingPunct="1">
              <a:lnSpc>
                <a:spcPct val="110000"/>
              </a:lnSpc>
              <a:spcBef>
                <a:spcPts val="0"/>
              </a:spcBef>
              <a:spcAft>
                <a:spcPts val="0"/>
              </a:spcAft>
              <a:buClr>
                <a:srgbClr val="000000"/>
              </a:buClr>
              <a:buSzPts val="1400"/>
              <a:buFont typeface="Arial" panose="020B0604020202020204" pitchFamily="34" charset="0"/>
              <a:buChar char="•"/>
              <a:tabLst/>
              <a:defRPr/>
            </a:pPr>
            <a:r>
              <a:rPr lang="en-US" sz="2000" b="0" i="0" u="none" strike="noStrike" cap="none" dirty="0">
                <a:solidFill>
                  <a:schemeClr val="lt1"/>
                </a:solidFill>
                <a:latin typeface="Arial"/>
                <a:ea typeface="Arial"/>
                <a:cs typeface="Arial"/>
                <a:sym typeface="Arial"/>
              </a:rPr>
              <a:t>Agree on concrete roles and responsibilities, and how to work together</a:t>
            </a:r>
          </a:p>
          <a:p>
            <a:pPr marL="342900" marR="0" lvl="0" indent="-342900" algn="l" defTabSz="914400" rtl="0" eaLnBrk="1" fontAlgn="auto" latinLnBrk="0" hangingPunct="1">
              <a:lnSpc>
                <a:spcPct val="110000"/>
              </a:lnSpc>
              <a:spcBef>
                <a:spcPts val="0"/>
              </a:spcBef>
              <a:spcAft>
                <a:spcPts val="0"/>
              </a:spcAft>
              <a:buClr>
                <a:srgbClr val="000000"/>
              </a:buClr>
              <a:buSzPts val="1400"/>
              <a:buFont typeface="Arial" panose="020B0604020202020204" pitchFamily="34" charset="0"/>
              <a:buChar char="•"/>
              <a:tabLst/>
              <a:defRPr/>
            </a:pPr>
            <a:r>
              <a:rPr lang="en-US" sz="2000" b="0" i="0" u="none" strike="noStrike" cap="none" dirty="0">
                <a:solidFill>
                  <a:schemeClr val="lt1"/>
                </a:solidFill>
                <a:latin typeface="Arial"/>
                <a:ea typeface="Arial"/>
                <a:cs typeface="Arial"/>
                <a:sym typeface="Arial"/>
              </a:rPr>
              <a:t>Develop an action plan for setting up or strengthening a feedback mechanism</a:t>
            </a:r>
          </a:p>
          <a:p>
            <a:pPr marL="342900" marR="0" lvl="0" indent="-342900" algn="l" rtl="0">
              <a:lnSpc>
                <a:spcPct val="110000"/>
              </a:lnSpc>
              <a:spcBef>
                <a:spcPts val="0"/>
              </a:spcBef>
              <a:spcAft>
                <a:spcPts val="0"/>
              </a:spcAft>
              <a:buFont typeface="Arial" panose="020B0604020202020204" pitchFamily="34" charset="0"/>
              <a:buChar char="•"/>
            </a:pPr>
            <a:endParaRPr lang="en-US" sz="2000" b="0" i="0" u="none" strike="noStrike" cap="none" dirty="0">
              <a:solidFill>
                <a:schemeClr val="dk1"/>
              </a:solidFill>
              <a:effectLst/>
              <a:latin typeface="Arial"/>
              <a:cs typeface="Arial"/>
              <a:sym typeface="Arial"/>
            </a:endParaRPr>
          </a:p>
          <a:p>
            <a:pPr marL="342900" marR="0" lvl="0" indent="-342900" algn="l" rtl="0">
              <a:lnSpc>
                <a:spcPct val="110000"/>
              </a:lnSpc>
              <a:spcBef>
                <a:spcPts val="0"/>
              </a:spcBef>
              <a:spcAft>
                <a:spcPts val="0"/>
              </a:spcAft>
              <a:buFont typeface="Arial" panose="020B0604020202020204" pitchFamily="34" charset="0"/>
              <a:buChar char="•"/>
            </a:pPr>
            <a:endParaRPr lang="en-US" sz="2000" b="0" i="0" u="none" strike="noStrike" cap="none" dirty="0">
              <a:solidFill>
                <a:schemeClr val="dk1"/>
              </a:solidFill>
              <a:effectLst/>
              <a:latin typeface="Arial"/>
              <a:cs typeface="Arial"/>
              <a:sym typeface="Arial"/>
            </a:endParaRPr>
          </a:p>
          <a:p>
            <a:pPr marL="342900" marR="0" lvl="0" indent="-342900" algn="l" rtl="0">
              <a:lnSpc>
                <a:spcPct val="110000"/>
              </a:lnSpc>
              <a:spcBef>
                <a:spcPts val="0"/>
              </a:spcBef>
              <a:spcAft>
                <a:spcPts val="0"/>
              </a:spcAft>
              <a:buFont typeface="Arial" panose="020B0604020202020204" pitchFamily="34" charset="0"/>
              <a:buChar char="•"/>
            </a:pPr>
            <a:endParaRPr lang="en-US" sz="2000" b="0" i="0" u="none" strike="noStrike" cap="none" dirty="0">
              <a:solidFill>
                <a:schemeClr val="dk1"/>
              </a:solidFill>
              <a:effectLst/>
              <a:latin typeface="Arial"/>
              <a:cs typeface="Arial"/>
              <a:sym typeface="Arial"/>
            </a:endParaRPr>
          </a:p>
          <a:p>
            <a:pPr marL="0" lvl="0" indent="0" algn="l" rtl="0">
              <a:spcBef>
                <a:spcPts val="1742"/>
              </a:spcBef>
              <a:spcAft>
                <a:spcPts val="0"/>
              </a:spcAft>
              <a:buNone/>
            </a:pPr>
            <a:endParaRPr dirty="0"/>
          </a:p>
        </p:txBody>
      </p:sp>
      <p:sp>
        <p:nvSpPr>
          <p:cNvPr id="161" name="Google Shape;16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GB" sz="1800" b="1" dirty="0">
                <a:solidFill>
                  <a:srgbClr val="873174"/>
                </a:solidFill>
                <a:effectLst/>
                <a:latin typeface="Helvetica Neue Medium"/>
                <a:ea typeface="Calibri" panose="020F0502020204030204" pitchFamily="34" charset="0"/>
                <a:cs typeface="Arial" panose="020B0604020202020204" pitchFamily="34" charset="0"/>
              </a:rPr>
              <a:t>Consider the sensitivity and criticality of the feedback</a:t>
            </a:r>
            <a:endParaRPr lang="en-US" sz="1800" b="1" dirty="0">
              <a:solidFill>
                <a:srgbClr val="873174"/>
              </a:solidFill>
              <a:effectLst/>
              <a:latin typeface="Helvetica Neue Medium"/>
              <a:ea typeface="Calibri" panose="020F0502020204030204" pitchFamily="34" charset="0"/>
              <a:cs typeface="Arial" panose="020B0604020202020204" pitchFamily="34" charset="0"/>
            </a:endParaRPr>
          </a:p>
          <a:p>
            <a:pPr marL="0" marR="0" algn="just">
              <a:spcBef>
                <a:spcPts val="0"/>
              </a:spcBef>
              <a:spcAft>
                <a:spcPts val="0"/>
              </a:spcAft>
            </a:pPr>
            <a:r>
              <a:rPr lang="en-GB" sz="1800" dirty="0">
                <a:solidFill>
                  <a:srgbClr val="000000"/>
                </a:solidFill>
                <a:effectLst/>
                <a:latin typeface="Helvetica Neue Light"/>
                <a:ea typeface="Calibri" panose="020F0502020204030204" pitchFamily="34" charset="0"/>
                <a:cs typeface="Arial" panose="020B0604020202020204" pitchFamily="34" charset="0"/>
              </a:rPr>
              <a:t>When thinking about your channels for communication, you should also consider the sensitivity and criticality of the feedback that you will be sharing, receiving, and responding to. Here is what we mean by that:</a:t>
            </a:r>
            <a:endParaRPr lang="en-US" sz="1800" dirty="0">
              <a:solidFill>
                <a:srgbClr val="000000"/>
              </a:solidFill>
              <a:effectLst/>
              <a:latin typeface="Helvetica Neue Light"/>
              <a:ea typeface="Calibri" panose="020F0502020204030204" pitchFamily="34" charset="0"/>
              <a:cs typeface="Arial" panose="020B0604020202020204" pitchFamily="34" charset="0"/>
            </a:endParaRPr>
          </a:p>
          <a:p>
            <a:pPr marL="0" marR="0" algn="just">
              <a:spcBef>
                <a:spcPts val="0"/>
              </a:spcBef>
              <a:spcAft>
                <a:spcPts val="0"/>
              </a:spcAft>
            </a:pPr>
            <a:r>
              <a:rPr lang="en-GB" sz="1800" dirty="0">
                <a:solidFill>
                  <a:srgbClr val="000000"/>
                </a:solidFill>
                <a:effectLst/>
                <a:latin typeface="Helvetica Neue Light"/>
                <a:ea typeface="Calibri" panose="020F0502020204030204" pitchFamily="34" charset="0"/>
                <a:cs typeface="Arial" panose="020B0604020202020204" pitchFamily="34" charset="0"/>
              </a:rPr>
              <a:t> </a:t>
            </a:r>
            <a:endParaRPr lang="en-US" sz="1800" dirty="0">
              <a:solidFill>
                <a:srgbClr val="000000"/>
              </a:solidFill>
              <a:effectLst/>
              <a:latin typeface="Helvetica Neue Light"/>
              <a:ea typeface="Calibri" panose="020F0502020204030204" pitchFamily="34" charset="0"/>
              <a:cs typeface="Arial" panose="020B0604020202020204" pitchFamily="34" charset="0"/>
            </a:endParaRPr>
          </a:p>
          <a:p>
            <a:pPr marL="0" marR="0" algn="just">
              <a:spcBef>
                <a:spcPts val="0"/>
              </a:spcBef>
              <a:spcAft>
                <a:spcPts val="0"/>
              </a:spcAft>
            </a:pPr>
            <a:r>
              <a:rPr lang="en-GB" sz="1800" b="1" dirty="0">
                <a:solidFill>
                  <a:srgbClr val="D7337F"/>
                </a:solidFill>
                <a:effectLst/>
                <a:latin typeface="Helvetica Neue Medium"/>
                <a:ea typeface="Calibri" panose="020F0502020204030204" pitchFamily="34" charset="0"/>
                <a:cs typeface="Arial" panose="020B0604020202020204" pitchFamily="34" charset="0"/>
              </a:rPr>
              <a:t>Sensitive Feedback</a:t>
            </a:r>
            <a:r>
              <a:rPr lang="en-GB" sz="1800" b="1" dirty="0">
                <a:solidFill>
                  <a:srgbClr val="000000"/>
                </a:solidFill>
                <a:effectLst/>
                <a:latin typeface="Helvetica Neue Light"/>
                <a:ea typeface="Calibri" panose="020F0502020204030204" pitchFamily="34" charset="0"/>
                <a:cs typeface="Arial" panose="020B0604020202020204" pitchFamily="34" charset="0"/>
              </a:rPr>
              <a:t> </a:t>
            </a:r>
            <a:r>
              <a:rPr lang="en-GB" sz="1800" dirty="0">
                <a:solidFill>
                  <a:srgbClr val="000000"/>
                </a:solidFill>
                <a:effectLst/>
                <a:latin typeface="Helvetica Neue Light"/>
                <a:ea typeface="Calibri" panose="020F0502020204030204" pitchFamily="34" charset="0"/>
                <a:cs typeface="Arial" panose="020B0604020202020204" pitchFamily="34" charset="0"/>
              </a:rPr>
              <a:t>– Any information that can put the person sharing it or other people linked to it at risk and needs to be handled with care. This involves any allegation related to serious violations of national or international law pertaining to the rights of the individual; any breach of the code of conduct or safeguarding policies; and/or safety and security threats targeting the humanitarian community. Sensitive feedback can be received as any type of feedback, such as report, a question, or a suggestion as it depends on the specific situation if it puts a person at risk if shared with others.</a:t>
            </a:r>
            <a:endParaRPr lang="en-US" sz="1800" dirty="0">
              <a:solidFill>
                <a:srgbClr val="000000"/>
              </a:solidFill>
              <a:effectLst/>
              <a:latin typeface="Helvetica Neue Light"/>
              <a:ea typeface="Calibri" panose="020F0502020204030204" pitchFamily="34" charset="0"/>
              <a:cs typeface="Arial" panose="020B0604020202020204" pitchFamily="34" charset="0"/>
            </a:endParaRPr>
          </a:p>
          <a:p>
            <a:pPr marL="0" marR="0" algn="just">
              <a:spcBef>
                <a:spcPts val="0"/>
              </a:spcBef>
              <a:spcAft>
                <a:spcPts val="0"/>
              </a:spcAft>
            </a:pPr>
            <a:r>
              <a:rPr lang="en-GB" sz="1800" baseline="30000" dirty="0">
                <a:solidFill>
                  <a:srgbClr val="000000"/>
                </a:solidFill>
                <a:effectLst/>
                <a:latin typeface="Helvetica Neue Light"/>
                <a:ea typeface="Calibri" panose="020F0502020204030204" pitchFamily="34" charset="0"/>
                <a:cs typeface="Arial" panose="020B0604020202020204" pitchFamily="34" charset="0"/>
              </a:rPr>
              <a:t> </a:t>
            </a:r>
            <a:endParaRPr lang="en-US" sz="1800" dirty="0">
              <a:solidFill>
                <a:srgbClr val="000000"/>
              </a:solidFill>
              <a:effectLst/>
              <a:latin typeface="Helvetica Neue Light"/>
              <a:ea typeface="Calibri" panose="020F0502020204030204" pitchFamily="34" charset="0"/>
              <a:cs typeface="Arial" panose="020B0604020202020204" pitchFamily="34" charset="0"/>
            </a:endParaRPr>
          </a:p>
          <a:p>
            <a:pPr marL="0" marR="0" algn="just">
              <a:spcBef>
                <a:spcPts val="0"/>
              </a:spcBef>
              <a:spcAft>
                <a:spcPts val="0"/>
              </a:spcAft>
            </a:pPr>
            <a:r>
              <a:rPr lang="en-GB" sz="1800" b="1" dirty="0">
                <a:solidFill>
                  <a:srgbClr val="D7337F"/>
                </a:solidFill>
                <a:effectLst/>
                <a:latin typeface="Helvetica Neue Medium"/>
                <a:ea typeface="Calibri" panose="020F0502020204030204" pitchFamily="34" charset="0"/>
                <a:cs typeface="Arial" panose="020B0604020202020204" pitchFamily="34" charset="0"/>
              </a:rPr>
              <a:t>Critical feedback</a:t>
            </a:r>
            <a:r>
              <a:rPr lang="en-GB" sz="1800" b="1" dirty="0">
                <a:solidFill>
                  <a:srgbClr val="000000"/>
                </a:solidFill>
                <a:effectLst/>
                <a:latin typeface="Helvetica Neue Light"/>
                <a:ea typeface="Calibri" panose="020F0502020204030204" pitchFamily="34" charset="0"/>
                <a:cs typeface="Arial" panose="020B0604020202020204" pitchFamily="34" charset="0"/>
              </a:rPr>
              <a:t> – </a:t>
            </a:r>
            <a:r>
              <a:rPr lang="en-GB" sz="1800" dirty="0">
                <a:solidFill>
                  <a:srgbClr val="000000"/>
                </a:solidFill>
                <a:effectLst/>
                <a:latin typeface="Helvetica Neue Light"/>
                <a:ea typeface="Calibri" panose="020F0502020204030204" pitchFamily="34" charset="0"/>
                <a:cs typeface="Arial" panose="020B0604020202020204" pitchFamily="34" charset="0"/>
              </a:rPr>
              <a:t>Any feedback that requires urgent/timely follow-up. This can include issues like the delivery of spoiled food, potential security risks, signs of an outbreak of disease, or new rumours in the community that might directly threaten upcoming programming. Critical feedback comments need to be shared immediately with the person in the best position to address the comment. </a:t>
            </a:r>
            <a:r>
              <a:rPr lang="en-GB" sz="1800" b="1" dirty="0">
                <a:solidFill>
                  <a:srgbClr val="000000"/>
                </a:solidFill>
                <a:effectLst/>
                <a:latin typeface="Helvetica Neue Light"/>
                <a:ea typeface="Calibri" panose="020F0502020204030204" pitchFamily="34" charset="0"/>
                <a:cs typeface="Arial" panose="020B0604020202020204" pitchFamily="34" charset="0"/>
              </a:rPr>
              <a:t> </a:t>
            </a:r>
            <a:endParaRPr lang="en-US" sz="1800" dirty="0">
              <a:solidFill>
                <a:srgbClr val="000000"/>
              </a:solidFill>
              <a:effectLst/>
              <a:latin typeface="Helvetica Neue Light"/>
              <a:ea typeface="Calibri" panose="020F0502020204030204" pitchFamily="34" charset="0"/>
              <a:cs typeface="Arial" panose="020B0604020202020204" pitchFamily="34" charset="0"/>
            </a:endParaRPr>
          </a:p>
          <a:p>
            <a:pPr marL="0" marR="0" algn="just">
              <a:spcBef>
                <a:spcPts val="0"/>
              </a:spcBef>
              <a:spcAft>
                <a:spcPts val="0"/>
              </a:spcAft>
            </a:pPr>
            <a:r>
              <a:rPr lang="en-GB" sz="1800" dirty="0">
                <a:solidFill>
                  <a:srgbClr val="000000"/>
                </a:solidFill>
                <a:effectLst/>
                <a:latin typeface="Helvetica Neue Light"/>
                <a:ea typeface="Calibri" panose="020F0502020204030204" pitchFamily="34" charset="0"/>
                <a:cs typeface="Arial" panose="020B0604020202020204" pitchFamily="34" charset="0"/>
              </a:rPr>
              <a:t> </a:t>
            </a:r>
            <a:endParaRPr lang="en-US" sz="1800" dirty="0">
              <a:solidFill>
                <a:srgbClr val="000000"/>
              </a:solidFill>
              <a:effectLst/>
              <a:latin typeface="Helvetica Neue Light"/>
              <a:ea typeface="Calibri" panose="020F0502020204030204" pitchFamily="34" charset="0"/>
              <a:cs typeface="Arial" panose="020B0604020202020204" pitchFamily="34" charset="0"/>
            </a:endParaRPr>
          </a:p>
          <a:p>
            <a:pPr marL="0" marR="0" algn="just">
              <a:spcBef>
                <a:spcPts val="0"/>
              </a:spcBef>
              <a:spcAft>
                <a:spcPts val="0"/>
              </a:spcAft>
            </a:pPr>
            <a:r>
              <a:rPr lang="en-GB" sz="1800" dirty="0">
                <a:solidFill>
                  <a:srgbClr val="000000"/>
                </a:solidFill>
                <a:effectLst/>
                <a:latin typeface="Helvetica Neue Light"/>
                <a:ea typeface="Calibri" panose="020F0502020204030204" pitchFamily="34" charset="0"/>
                <a:cs typeface="Arial" panose="020B0604020202020204" pitchFamily="34" charset="0"/>
              </a:rPr>
              <a:t>Any feedback channel you open might receive feedback that is sensitive in nature, and/or that needs to be handled urgently, but some channels might be better suited than others. Again, a variety of channels helps us to handle all kinds of community feedback appropriately.</a:t>
            </a:r>
            <a:endParaRPr lang="en-US" sz="1800" dirty="0">
              <a:solidFill>
                <a:srgbClr val="000000"/>
              </a:solidFill>
              <a:effectLst/>
              <a:latin typeface="Helvetica Neue Light"/>
              <a:ea typeface="Calibri" panose="020F0502020204030204" pitchFamily="34" charset="0"/>
              <a:cs typeface="Arial" panose="020B0604020202020204" pitchFamily="34" charset="0"/>
            </a:endParaRPr>
          </a:p>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26953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rgbClr val="943482"/>
              </a:buClr>
              <a:buFont typeface="Helvetica Neue"/>
              <a:buNone/>
            </a:pPr>
            <a:r>
              <a:rPr lang="en-GB" sz="1800" b="0" dirty="0">
                <a:solidFill>
                  <a:srgbClr val="873174"/>
                </a:solidFill>
                <a:effectLst/>
                <a:latin typeface="Helvetica Neue Medium"/>
                <a:ea typeface="Calibri" panose="020F0502020204030204" pitchFamily="34" charset="0"/>
                <a:cs typeface="Helvetica Neue"/>
              </a:rPr>
              <a:t>FACILITATOR NOTES:</a:t>
            </a:r>
          </a:p>
          <a:p>
            <a:pPr marL="0" marR="0" lvl="0" indent="0" rtl="0">
              <a:spcBef>
                <a:spcPts val="0"/>
              </a:spcBef>
              <a:spcAft>
                <a:spcPts val="0"/>
              </a:spcAft>
              <a:buClr>
                <a:srgbClr val="943482"/>
              </a:buClr>
              <a:buFont typeface="Helvetica Neue"/>
              <a:buNone/>
            </a:pPr>
            <a:endParaRPr lang="en-GB" sz="1800" b="1" dirty="0">
              <a:solidFill>
                <a:srgbClr val="873174"/>
              </a:solidFill>
              <a:effectLst/>
              <a:latin typeface="Helvetica Neue Medium"/>
              <a:ea typeface="Calibri" panose="020F0502020204030204" pitchFamily="34" charset="0"/>
              <a:cs typeface="Helvetica Neue"/>
            </a:endParaRPr>
          </a:p>
          <a:p>
            <a:pPr marL="0" marR="0" lvl="0" indent="0" rtl="0">
              <a:spcBef>
                <a:spcPts val="0"/>
              </a:spcBef>
              <a:spcAft>
                <a:spcPts val="0"/>
              </a:spcAft>
              <a:buClr>
                <a:srgbClr val="943482"/>
              </a:buClr>
              <a:buFont typeface="Helvetica Neue"/>
              <a:buNone/>
            </a:pPr>
            <a:r>
              <a:rPr lang="en-GB" sz="1800" b="0" dirty="0">
                <a:solidFill>
                  <a:srgbClr val="873174"/>
                </a:solidFill>
                <a:effectLst/>
                <a:latin typeface="Helvetica Neue Medium"/>
                <a:ea typeface="Calibri" panose="020F0502020204030204" pitchFamily="34" charset="0"/>
                <a:cs typeface="Helvetica Neue"/>
              </a:rPr>
              <a:t>Split up the participants into groups or conduct a discussion in plenary. Discuss the following questions.</a:t>
            </a:r>
          </a:p>
          <a:p>
            <a:pPr marL="0" marR="0" lvl="0" indent="0" rtl="0">
              <a:spcBef>
                <a:spcPts val="0"/>
              </a:spcBef>
              <a:spcAft>
                <a:spcPts val="0"/>
              </a:spcAft>
              <a:buClr>
                <a:srgbClr val="943482"/>
              </a:buClr>
              <a:buFont typeface="Helvetica Neue"/>
              <a:buNone/>
            </a:pPr>
            <a:endParaRPr lang="en-GB" sz="1800" b="1" dirty="0">
              <a:solidFill>
                <a:srgbClr val="873174"/>
              </a:solidFill>
              <a:effectLst/>
              <a:latin typeface="Helvetica Neue Medium"/>
              <a:ea typeface="Calibri" panose="020F0502020204030204" pitchFamily="34" charset="0"/>
              <a:cs typeface="Helvetica Neue"/>
            </a:endParaRPr>
          </a:p>
          <a:p>
            <a:pPr marL="0" marR="0" lvl="0" indent="0" rtl="0">
              <a:spcBef>
                <a:spcPts val="0"/>
              </a:spcBef>
              <a:spcAft>
                <a:spcPts val="0"/>
              </a:spcAft>
              <a:buClr>
                <a:srgbClr val="943482"/>
              </a:buClr>
              <a:buFont typeface="Helvetica Neue"/>
              <a:buNone/>
            </a:pPr>
            <a:endParaRPr lang="en-GB" sz="1800" b="1" dirty="0">
              <a:solidFill>
                <a:srgbClr val="873174"/>
              </a:solidFill>
              <a:effectLst/>
              <a:latin typeface="Helvetica Neue Medium"/>
              <a:ea typeface="Calibri" panose="020F0502020204030204" pitchFamily="34" charset="0"/>
              <a:cs typeface="Helvetica Neue"/>
            </a:endParaRPr>
          </a:p>
          <a:p>
            <a:pPr marL="0" marR="0" lvl="0" indent="0" rtl="0">
              <a:spcBef>
                <a:spcPts val="0"/>
              </a:spcBef>
              <a:spcAft>
                <a:spcPts val="0"/>
              </a:spcAft>
              <a:buClr>
                <a:srgbClr val="943482"/>
              </a:buClr>
              <a:buFont typeface="Helvetica Neue"/>
              <a:buNone/>
            </a:pPr>
            <a:r>
              <a:rPr lang="en-GB" sz="1800" b="1" dirty="0">
                <a:solidFill>
                  <a:srgbClr val="873174"/>
                </a:solidFill>
                <a:effectLst/>
                <a:latin typeface="Helvetica Neue Medium"/>
                <a:ea typeface="Calibri" panose="020F0502020204030204" pitchFamily="34" charset="0"/>
                <a:cs typeface="Helvetica Neue"/>
              </a:rPr>
              <a:t>Which channels are you currently using to share information, receive feedback, and respond to communities?</a:t>
            </a:r>
            <a:endParaRPr lang="en-US" sz="1800" b="1" dirty="0">
              <a:solidFill>
                <a:srgbClr val="873174"/>
              </a:solidFill>
              <a:effectLst/>
              <a:latin typeface="Helvetica Neue Medium"/>
              <a:ea typeface="Calibri" panose="020F0502020204030204" pitchFamily="34" charset="0"/>
              <a:cs typeface="Helvetica Neue"/>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Which colleagues are already in regular contact with communities?</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Do we have feedback channels for specific programmes and operations?</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1143000" marR="0">
              <a:spcBef>
                <a:spcPts val="0"/>
              </a:spcBef>
              <a:spcAft>
                <a:spcPts val="0"/>
              </a:spcAft>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spcBef>
                <a:spcPts val="0"/>
              </a:spcBef>
              <a:spcAft>
                <a:spcPts val="0"/>
              </a:spcAft>
              <a:buClr>
                <a:srgbClr val="943482"/>
              </a:buClr>
              <a:buFont typeface="Helvetica Neue"/>
              <a:buNone/>
            </a:pPr>
            <a:r>
              <a:rPr lang="en-GB" sz="1800" b="1" dirty="0">
                <a:solidFill>
                  <a:srgbClr val="873174"/>
                </a:solidFill>
                <a:effectLst/>
                <a:latin typeface="Helvetica Neue Medium"/>
                <a:ea typeface="Calibri" panose="020F0502020204030204" pitchFamily="34" charset="0"/>
                <a:cs typeface="Helvetica Neue"/>
              </a:rPr>
              <a:t>Are there structures managed by the community or other partners that you can use?</a:t>
            </a:r>
            <a:endParaRPr lang="en-US" sz="1800" b="1" dirty="0">
              <a:solidFill>
                <a:srgbClr val="873174"/>
              </a:solidFill>
              <a:effectLst/>
              <a:latin typeface="Helvetica Neue Medium"/>
              <a:ea typeface="Calibri" panose="020F0502020204030204" pitchFamily="34" charset="0"/>
              <a:cs typeface="Helvetica Neue"/>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Do partners have feedback channels? </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Does the Government have feedback mechanisms?</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Which community structures are in place to communicate and manage grievances?</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1143000" marR="0">
              <a:spcBef>
                <a:spcPts val="0"/>
              </a:spcBef>
              <a:spcAft>
                <a:spcPts val="0"/>
              </a:spcAft>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spcBef>
                <a:spcPts val="0"/>
              </a:spcBef>
              <a:spcAft>
                <a:spcPts val="0"/>
              </a:spcAft>
              <a:buClr>
                <a:srgbClr val="943482"/>
              </a:buClr>
              <a:buFont typeface="Helvetica Neue"/>
              <a:buNone/>
            </a:pPr>
            <a:r>
              <a:rPr lang="en-GB" sz="1800" b="1" dirty="0">
                <a:solidFill>
                  <a:srgbClr val="873174"/>
                </a:solidFill>
                <a:effectLst/>
                <a:latin typeface="Helvetica Neue Medium"/>
                <a:ea typeface="Calibri" panose="020F0502020204030204" pitchFamily="34" charset="0"/>
                <a:cs typeface="Helvetica Neue"/>
              </a:rPr>
              <a:t>Are these channels suitable and working?</a:t>
            </a:r>
            <a:endParaRPr lang="en-US" sz="1800" b="1" dirty="0">
              <a:solidFill>
                <a:srgbClr val="873174"/>
              </a:solidFill>
              <a:effectLst/>
              <a:latin typeface="Helvetica Neue Medium"/>
              <a:ea typeface="Calibri" panose="020F0502020204030204" pitchFamily="34" charset="0"/>
              <a:cs typeface="Helvetica Neue"/>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Are they used by the community?</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Are these channels the preferred and trusted channel of the community? How satisfied are community members with these channels?</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Are these channels suitable for feedback that might be sensitive or critical?</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Is feedback treated confidentially? Are channels open at all times so that urgent feedback can be shared?</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Are there groups of the community which might not be able to access the existing channels?</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1143000" marR="0">
              <a:spcBef>
                <a:spcPts val="0"/>
              </a:spcBef>
              <a:spcAft>
                <a:spcPts val="0"/>
              </a:spcAft>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spcBef>
                <a:spcPts val="0"/>
              </a:spcBef>
              <a:spcAft>
                <a:spcPts val="0"/>
              </a:spcAft>
              <a:buClr>
                <a:srgbClr val="943482"/>
              </a:buClr>
              <a:buFont typeface="Helvetica Neue"/>
              <a:buNone/>
            </a:pPr>
            <a:r>
              <a:rPr lang="en-GB" sz="1800" b="1" dirty="0">
                <a:solidFill>
                  <a:srgbClr val="873174"/>
                </a:solidFill>
                <a:effectLst/>
                <a:latin typeface="Helvetica Neue Medium"/>
                <a:ea typeface="Calibri" panose="020F0502020204030204" pitchFamily="34" charset="0"/>
                <a:cs typeface="Helvetica Neue"/>
              </a:rPr>
              <a:t>Do you need additional channels?</a:t>
            </a:r>
            <a:endParaRPr lang="en-US" sz="1800" b="1" dirty="0">
              <a:solidFill>
                <a:srgbClr val="873174"/>
              </a:solidFill>
              <a:effectLst/>
              <a:latin typeface="Helvetica Neue Medium"/>
              <a:ea typeface="Calibri" panose="020F0502020204030204" pitchFamily="34" charset="0"/>
              <a:cs typeface="Helvetica Neue"/>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Can current channels be strengthened?</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Are additional channels needed to address gaps?</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Are there changes in the context that require new channels?</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342900" marR="0" lvl="0" indent="-342900" algn="just">
              <a:spcBef>
                <a:spcPts val="0"/>
              </a:spcBef>
              <a:spcAft>
                <a:spcPts val="0"/>
              </a:spcAft>
              <a:buClr>
                <a:srgbClr val="873174"/>
              </a:buClr>
              <a:buFont typeface="Symbol" panose="05050102010706020507" pitchFamily="18" charset="2"/>
              <a:buChar char=""/>
            </a:pPr>
            <a:r>
              <a:rPr lang="en-GB" sz="1800" dirty="0">
                <a:solidFill>
                  <a:srgbClr val="000000"/>
                </a:solidFill>
                <a:effectLst/>
                <a:latin typeface="Helvetica Neue Light"/>
                <a:ea typeface="Calibri" panose="020F0502020204030204" pitchFamily="34" charset="0"/>
                <a:cs typeface="Symbol" panose="05050102010706020507" pitchFamily="18" charset="2"/>
              </a:rPr>
              <a:t>Are the roles that can be taken over by the community?</a:t>
            </a:r>
            <a:endParaRPr lang="en-US" sz="1800" dirty="0">
              <a:solidFill>
                <a:srgbClr val="000000"/>
              </a:solidFill>
              <a:effectLst/>
              <a:latin typeface="Helvetica Neue Light"/>
              <a:ea typeface="Calibri" panose="020F0502020204030204" pitchFamily="34" charset="0"/>
              <a:cs typeface="Symbol" panose="05050102010706020507" pitchFamily="18" charset="2"/>
            </a:endParaRPr>
          </a:p>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5506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rgbClr val="943482"/>
              </a:buClr>
              <a:buFont typeface="Helvetica Neue"/>
              <a:buNone/>
            </a:pPr>
            <a:r>
              <a:rPr lang="en-GB" sz="1800" b="0" dirty="0">
                <a:solidFill>
                  <a:srgbClr val="873174"/>
                </a:solidFill>
                <a:effectLst/>
                <a:latin typeface="Helvetica Neue Medium"/>
                <a:ea typeface="Calibri" panose="020F0502020204030204" pitchFamily="34" charset="0"/>
                <a:cs typeface="Helvetica Neue"/>
              </a:rPr>
              <a:t>FACILITATOR NOTES:</a:t>
            </a:r>
          </a:p>
          <a:p>
            <a:pPr marL="0" marR="0" lvl="0" indent="0" rtl="0">
              <a:spcBef>
                <a:spcPts val="0"/>
              </a:spcBef>
              <a:spcAft>
                <a:spcPts val="0"/>
              </a:spcAft>
              <a:buClr>
                <a:srgbClr val="943482"/>
              </a:buClr>
              <a:buFont typeface="Helvetica Neue"/>
              <a:buNone/>
            </a:pPr>
            <a:endParaRPr lang="en-GB" sz="1800" b="1" dirty="0">
              <a:solidFill>
                <a:srgbClr val="873174"/>
              </a:solidFill>
              <a:effectLst/>
              <a:latin typeface="Helvetica Neue Medium"/>
              <a:ea typeface="Calibri" panose="020F0502020204030204" pitchFamily="34" charset="0"/>
              <a:cs typeface="Helvetica Neue"/>
            </a:endParaRPr>
          </a:p>
          <a:p>
            <a:pPr marL="0" lvl="0" indent="0" algn="l" rtl="0">
              <a:lnSpc>
                <a:spcPct val="100000"/>
              </a:lnSpc>
              <a:spcBef>
                <a:spcPts val="1342"/>
              </a:spcBef>
              <a:spcAft>
                <a:spcPts val="0"/>
              </a:spcAft>
              <a:buClr>
                <a:schemeClr val="dk1"/>
              </a:buClr>
              <a:buSzPts val="1805"/>
              <a:buFont typeface="Calibri"/>
              <a:buNone/>
            </a:pPr>
            <a:r>
              <a:rPr lang="en-US" dirty="0"/>
              <a:t>Present the data collected using the tool “Defining the channels for a feedback mechanism”</a:t>
            </a:r>
          </a:p>
          <a:p>
            <a:pPr marL="0" lvl="0" indent="0" algn="l" rtl="0">
              <a:lnSpc>
                <a:spcPct val="100000"/>
              </a:lnSpc>
              <a:spcBef>
                <a:spcPts val="1342"/>
              </a:spcBef>
              <a:spcAft>
                <a:spcPts val="0"/>
              </a:spcAft>
              <a:buClr>
                <a:schemeClr val="dk1"/>
              </a:buClr>
              <a:buSzPts val="1805"/>
              <a:buFont typeface="Calibri"/>
              <a:buNone/>
            </a:pPr>
            <a:endParaRPr lang="en-US" dirty="0"/>
          </a:p>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75219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endParaRPr dirty="0"/>
          </a:p>
        </p:txBody>
      </p:sp>
      <p:sp>
        <p:nvSpPr>
          <p:cNvPr id="307" name="Google Shape;3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15729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25</a:t>
            </a:fld>
            <a:endParaRPr/>
          </a:p>
        </p:txBody>
      </p:sp>
    </p:spTree>
    <p:extLst>
      <p:ext uri="{BB962C8B-B14F-4D97-AF65-F5344CB8AC3E}">
        <p14:creationId xmlns:p14="http://schemas.microsoft.com/office/powerpoint/2010/main" val="4039533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26</a:t>
            </a:fld>
            <a:endParaRPr/>
          </a:p>
        </p:txBody>
      </p:sp>
    </p:spTree>
    <p:extLst>
      <p:ext uri="{BB962C8B-B14F-4D97-AF65-F5344CB8AC3E}">
        <p14:creationId xmlns:p14="http://schemas.microsoft.com/office/powerpoint/2010/main" val="2426953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27</a:t>
            </a:fld>
            <a:endParaRPr/>
          </a:p>
        </p:txBody>
      </p:sp>
    </p:spTree>
    <p:extLst>
      <p:ext uri="{BB962C8B-B14F-4D97-AF65-F5344CB8AC3E}">
        <p14:creationId xmlns:p14="http://schemas.microsoft.com/office/powerpoint/2010/main" val="2413443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28</a:t>
            </a:fld>
            <a:endParaRPr/>
          </a:p>
        </p:txBody>
      </p:sp>
    </p:spTree>
    <p:extLst>
      <p:ext uri="{BB962C8B-B14F-4D97-AF65-F5344CB8AC3E}">
        <p14:creationId xmlns:p14="http://schemas.microsoft.com/office/powerpoint/2010/main" val="3323352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r>
              <a:rPr lang="en-US" dirty="0"/>
              <a:t>FACILITATOR NOTES</a:t>
            </a:r>
          </a:p>
          <a:p>
            <a:pPr marL="0" lvl="0" indent="0" algn="l" rtl="0">
              <a:spcBef>
                <a:spcPts val="542"/>
              </a:spcBef>
              <a:spcAft>
                <a:spcPts val="0"/>
              </a:spcAft>
              <a:buNone/>
            </a:pPr>
            <a:endParaRPr lang="en-US" dirty="0"/>
          </a:p>
          <a:p>
            <a:pPr marL="0" lvl="0" indent="0" algn="l" rtl="0">
              <a:spcBef>
                <a:spcPts val="542"/>
              </a:spcBef>
              <a:spcAft>
                <a:spcPts val="0"/>
              </a:spcAft>
              <a:buNone/>
            </a:pPr>
            <a:r>
              <a:rPr lang="en-US" dirty="0"/>
              <a:t>Open the tool “</a:t>
            </a:r>
            <a:r>
              <a:rPr lang="en-GB" sz="1800" dirty="0">
                <a:effectLst/>
                <a:latin typeface="Roboto" panose="02000000000000000000" pitchFamily="2" charset="0"/>
                <a:ea typeface="Roboto" panose="02000000000000000000" pitchFamily="2" charset="0"/>
                <a:cs typeface="Roboto" panose="02000000000000000000" pitchFamily="2" charset="0"/>
              </a:rPr>
              <a:t>Mapping and agreeing on necessary roles, responsibilities, and resources for a feedback mechanism” and project it on a screen</a:t>
            </a:r>
          </a:p>
          <a:p>
            <a:pPr marL="0" lvl="0" indent="0" algn="l" rtl="0">
              <a:spcBef>
                <a:spcPts val="542"/>
              </a:spcBef>
              <a:spcAft>
                <a:spcPts val="0"/>
              </a:spcAft>
              <a:buNone/>
            </a:pPr>
            <a:endParaRPr lang="en-GB" sz="1800" dirty="0">
              <a:effectLst/>
              <a:latin typeface="Roboto" panose="02000000000000000000" pitchFamily="2" charset="0"/>
              <a:ea typeface="Roboto" panose="02000000000000000000" pitchFamily="2" charset="0"/>
            </a:endParaRPr>
          </a:p>
          <a:p>
            <a:pPr marL="0" lvl="0" indent="0" algn="l" rtl="0">
              <a:spcBef>
                <a:spcPts val="542"/>
              </a:spcBef>
              <a:spcAft>
                <a:spcPts val="0"/>
              </a:spcAft>
              <a:buNone/>
            </a:pPr>
            <a:r>
              <a:rPr lang="en-GB" sz="1800" dirty="0">
                <a:effectLst/>
                <a:latin typeface="Roboto" panose="02000000000000000000" pitchFamily="2" charset="0"/>
                <a:ea typeface="Roboto" panose="02000000000000000000" pitchFamily="2" charset="0"/>
              </a:rPr>
              <a:t>Review and adapt the tasks where necessary, assign a focal point for each task and identify necessary resources and support for implementing the tasks</a:t>
            </a:r>
            <a:endParaRPr dirty="0"/>
          </a:p>
        </p:txBody>
      </p:sp>
      <p:sp>
        <p:nvSpPr>
          <p:cNvPr id="307" name="Google Shape;3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079006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5333F"/>
              </a:buClr>
              <a:buSzPts val="2000"/>
              <a:buFont typeface="Arial"/>
              <a:buNone/>
            </a:pPr>
            <a:r>
              <a:rPr lang="en-US" sz="2000" b="1">
                <a:solidFill>
                  <a:srgbClr val="F5333F"/>
                </a:solidFill>
                <a:latin typeface="Arial"/>
                <a:ea typeface="Arial"/>
                <a:cs typeface="Arial"/>
                <a:sym typeface="Arial"/>
              </a:rPr>
              <a:t>SPEAKERS NOTES </a:t>
            </a:r>
            <a:endParaRPr/>
          </a:p>
          <a:p>
            <a:pPr marL="0" lvl="0" indent="0" algn="l" rtl="0">
              <a:spcBef>
                <a:spcPts val="542"/>
              </a:spcBef>
              <a:spcAft>
                <a:spcPts val="0"/>
              </a:spcAft>
              <a:buNone/>
            </a:pPr>
            <a:endParaRPr/>
          </a:p>
          <a:p>
            <a:pPr marL="0" lvl="0" indent="0" algn="l" rtl="0">
              <a:spcBef>
                <a:spcPts val="540"/>
              </a:spcBef>
              <a:spcAft>
                <a:spcPts val="0"/>
              </a:spcAft>
              <a:buNone/>
            </a:pPr>
            <a:r>
              <a:rPr lang="en-US"/>
              <a:t>Ask if anyone has any questions.</a:t>
            </a:r>
            <a:endParaRPr/>
          </a:p>
        </p:txBody>
      </p:sp>
      <p:sp>
        <p:nvSpPr>
          <p:cNvPr id="350" name="Google Shape;3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5333F"/>
              </a:buClr>
              <a:buSzPts val="1800"/>
              <a:buFont typeface="Arial"/>
              <a:buNone/>
            </a:pPr>
            <a:r>
              <a:rPr lang="en-US" sz="1800" b="1" dirty="0">
                <a:solidFill>
                  <a:srgbClr val="F5333F"/>
                </a:solidFill>
                <a:latin typeface="Arial"/>
                <a:ea typeface="Arial"/>
                <a:cs typeface="Arial"/>
                <a:sym typeface="Arial"/>
              </a:rPr>
              <a:t>FACILITATORS NOTES </a:t>
            </a:r>
            <a:endParaRPr dirty="0"/>
          </a:p>
          <a:p>
            <a:pPr marL="0" marR="0" lvl="0" indent="0" algn="l" rtl="0">
              <a:lnSpc>
                <a:spcPct val="100000"/>
              </a:lnSpc>
              <a:spcBef>
                <a:spcPts val="540"/>
              </a:spcBef>
              <a:spcAft>
                <a:spcPts val="0"/>
              </a:spcAft>
              <a:buClr>
                <a:schemeClr val="dk1"/>
              </a:buClr>
              <a:buSzPts val="1800"/>
              <a:buFont typeface="Arial"/>
              <a:buNone/>
            </a:pPr>
            <a:endParaRPr sz="1800" b="1" dirty="0">
              <a:solidFill>
                <a:srgbClr val="F5333F"/>
              </a:solidFill>
              <a:latin typeface="Arial"/>
              <a:ea typeface="Arial"/>
              <a:cs typeface="Arial"/>
              <a:sym typeface="Arial"/>
            </a:endParaRPr>
          </a:p>
          <a:p>
            <a:pPr marL="285750" marR="0" lvl="0" indent="-285750" algn="l" rtl="0">
              <a:lnSpc>
                <a:spcPct val="100000"/>
              </a:lnSpc>
              <a:spcBef>
                <a:spcPts val="540"/>
              </a:spcBef>
              <a:spcAft>
                <a:spcPts val="0"/>
              </a:spcAft>
              <a:buClr>
                <a:srgbClr val="F5333F"/>
              </a:buClr>
              <a:buSzPts val="1800"/>
              <a:buFont typeface="Arial"/>
              <a:buChar char="•"/>
            </a:pPr>
            <a:r>
              <a:rPr lang="en-US" sz="1800" b="0" dirty="0">
                <a:solidFill>
                  <a:srgbClr val="F5333F"/>
                </a:solidFill>
                <a:latin typeface="Arial"/>
                <a:ea typeface="Arial"/>
                <a:cs typeface="Arial"/>
                <a:sym typeface="Arial"/>
              </a:rPr>
              <a:t>Ask participants to discuss with the person next to them the questions on the slide – give them 5mins</a:t>
            </a:r>
            <a:endParaRPr dirty="0"/>
          </a:p>
          <a:p>
            <a:pPr marL="285750" marR="0" lvl="0" indent="-285750" algn="l" rtl="0">
              <a:lnSpc>
                <a:spcPct val="100000"/>
              </a:lnSpc>
              <a:spcBef>
                <a:spcPts val="540"/>
              </a:spcBef>
              <a:spcAft>
                <a:spcPts val="0"/>
              </a:spcAft>
              <a:buClr>
                <a:srgbClr val="F5333F"/>
              </a:buClr>
              <a:buSzPts val="1800"/>
              <a:buFont typeface="Arial"/>
              <a:buChar char="•"/>
            </a:pPr>
            <a:r>
              <a:rPr lang="en-US" sz="1800" b="0" dirty="0">
                <a:solidFill>
                  <a:srgbClr val="F5333F"/>
                </a:solidFill>
                <a:latin typeface="Arial"/>
                <a:ea typeface="Arial"/>
                <a:cs typeface="Arial"/>
                <a:sym typeface="Arial"/>
              </a:rPr>
              <a:t>Then ask each pair to share one thing they said that surprised them, or they really agreed with – ask people to do this quickly  </a:t>
            </a:r>
            <a:endParaRPr dirty="0"/>
          </a:p>
          <a:p>
            <a:pPr marL="0" lvl="0" indent="0" algn="l" rtl="0">
              <a:spcBef>
                <a:spcPts val="542"/>
              </a:spcBef>
              <a:spcAft>
                <a:spcPts val="0"/>
              </a:spcAft>
              <a:buNone/>
            </a:pPr>
            <a:endParaRPr dirty="0"/>
          </a:p>
        </p:txBody>
      </p:sp>
      <p:sp>
        <p:nvSpPr>
          <p:cNvPr id="197" name="Google Shape;1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endParaRPr/>
          </a:p>
        </p:txBody>
      </p:sp>
      <p:sp>
        <p:nvSpPr>
          <p:cNvPr id="259" name="Google Shape;259;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102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5333F"/>
              </a:buClr>
              <a:buSzPts val="1800"/>
              <a:buFont typeface="Arial"/>
              <a:buNone/>
            </a:pPr>
            <a:r>
              <a:rPr lang="en-US" sz="1800" b="1" dirty="0">
                <a:solidFill>
                  <a:srgbClr val="F5333F"/>
                </a:solidFill>
                <a:latin typeface="Arial"/>
                <a:ea typeface="Arial"/>
                <a:cs typeface="Arial"/>
                <a:sym typeface="Arial"/>
              </a:rPr>
              <a:t>SPEAKERS NOTES </a:t>
            </a:r>
            <a:endParaRPr dirty="0"/>
          </a:p>
          <a:p>
            <a:pPr marL="0" lvl="0" indent="0" algn="l" rtl="0">
              <a:spcBef>
                <a:spcPts val="542"/>
              </a:spcBef>
              <a:spcAft>
                <a:spcPts val="0"/>
              </a:spcAft>
              <a:buNone/>
            </a:pPr>
            <a:endParaRPr dirty="0"/>
          </a:p>
        </p:txBody>
      </p:sp>
      <p:sp>
        <p:nvSpPr>
          <p:cNvPr id="218" name="Google Shape;2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b="1" dirty="0">
                <a:latin typeface="Calibri"/>
                <a:ea typeface="Calibri"/>
                <a:cs typeface="Calibri"/>
                <a:sym typeface="Calibri"/>
              </a:rPr>
              <a:t>FACILITATOR NOTES</a:t>
            </a:r>
            <a:endParaRPr dirty="0"/>
          </a:p>
          <a:p>
            <a:pPr marL="0" lvl="0" indent="0" algn="l" rtl="0">
              <a:spcBef>
                <a:spcPts val="1000"/>
              </a:spcBef>
              <a:spcAft>
                <a:spcPts val="0"/>
              </a:spcAft>
              <a:buNone/>
            </a:pPr>
            <a:endParaRPr sz="2000" b="0" dirty="0">
              <a:latin typeface="Calibri"/>
              <a:ea typeface="Calibri"/>
              <a:cs typeface="Calibri"/>
              <a:sym typeface="Calibri"/>
            </a:endParaRPr>
          </a:p>
          <a:p>
            <a:pPr marL="342900" lvl="0" indent="-342900" algn="l" rtl="0">
              <a:spcBef>
                <a:spcPts val="1000"/>
              </a:spcBef>
              <a:spcAft>
                <a:spcPts val="0"/>
              </a:spcAft>
              <a:buClr>
                <a:schemeClr val="dk1"/>
              </a:buClr>
              <a:buSzPts val="2000"/>
              <a:buFont typeface="Arial"/>
              <a:buChar char="•"/>
            </a:pPr>
            <a:r>
              <a:rPr lang="en-GB" sz="2000" b="0" dirty="0">
                <a:latin typeface="Calibri"/>
                <a:ea typeface="Calibri"/>
                <a:cs typeface="Calibri"/>
                <a:sym typeface="Calibri"/>
              </a:rPr>
              <a:t>These examples can be changed for ones from your country or region</a:t>
            </a:r>
            <a:endParaRPr dirty="0"/>
          </a:p>
          <a:p>
            <a:pPr marL="342900" lvl="0" indent="-342900" algn="l" rtl="0">
              <a:spcBef>
                <a:spcPts val="1000"/>
              </a:spcBef>
              <a:spcAft>
                <a:spcPts val="0"/>
              </a:spcAft>
              <a:buClr>
                <a:schemeClr val="dk1"/>
              </a:buClr>
              <a:buSzPts val="2000"/>
              <a:buFont typeface="Arial"/>
              <a:buChar char="•"/>
            </a:pPr>
            <a:r>
              <a:rPr lang="en-GB" sz="2000" b="1" dirty="0">
                <a:latin typeface="Calibri"/>
                <a:ea typeface="Calibri"/>
                <a:cs typeface="Calibri"/>
                <a:sym typeface="Calibri"/>
              </a:rPr>
              <a:t>BEFORE</a:t>
            </a:r>
            <a:r>
              <a:rPr lang="en-GB" sz="2000" b="0" dirty="0">
                <a:latin typeface="Calibri"/>
                <a:ea typeface="Calibri"/>
                <a:cs typeface="Calibri"/>
                <a:sym typeface="Calibri"/>
              </a:rPr>
              <a:t> showing the contents, ask if anyone in the room has an example of a feedback mechanism they can share</a:t>
            </a:r>
            <a:endParaRPr dirty="0"/>
          </a:p>
          <a:p>
            <a:pPr marL="342900" lvl="0" indent="-215900" algn="l" rtl="0">
              <a:spcBef>
                <a:spcPts val="1000"/>
              </a:spcBef>
              <a:spcAft>
                <a:spcPts val="0"/>
              </a:spcAft>
              <a:buClr>
                <a:schemeClr val="dk1"/>
              </a:buClr>
              <a:buSzPts val="2000"/>
              <a:buFont typeface="Arial"/>
              <a:buNone/>
            </a:pPr>
            <a:endParaRPr lang="en-US" sz="2000" b="0" dirty="0">
              <a:latin typeface="Calibri"/>
              <a:ea typeface="Calibri"/>
              <a:cs typeface="Calibri"/>
              <a:sym typeface="Calibri"/>
            </a:endParaRPr>
          </a:p>
          <a:p>
            <a:pPr marL="342900" lvl="0" indent="-215900" algn="l" rtl="0">
              <a:spcBef>
                <a:spcPts val="1000"/>
              </a:spcBef>
              <a:spcAft>
                <a:spcPts val="0"/>
              </a:spcAft>
              <a:buClr>
                <a:schemeClr val="dk1"/>
              </a:buClr>
              <a:buSzPts val="2000"/>
              <a:buFont typeface="Arial"/>
              <a:buNone/>
            </a:pPr>
            <a:r>
              <a:rPr lang="en-US" sz="2000" b="1" dirty="0">
                <a:latin typeface="Calibri"/>
                <a:ea typeface="Calibri"/>
                <a:cs typeface="Calibri"/>
                <a:sym typeface="Calibri"/>
              </a:rPr>
              <a:t>WhatsApp in Peru for COVID-19</a:t>
            </a:r>
          </a:p>
          <a:p>
            <a:pPr marL="469900" lvl="0" indent="-342900" algn="l" rtl="0">
              <a:spcBef>
                <a:spcPts val="1000"/>
              </a:spcBef>
              <a:spcAft>
                <a:spcPts val="0"/>
              </a:spcAft>
              <a:buClr>
                <a:schemeClr val="dk1"/>
              </a:buClr>
              <a:buSzPts val="2000"/>
              <a:buFont typeface="Arial" panose="020B0604020202020204" pitchFamily="34" charset="0"/>
              <a:buChar char="•"/>
            </a:pPr>
            <a:r>
              <a:rPr lang="en-US" sz="2000" dirty="0"/>
              <a:t>When the COVID-19 pandemic forced the Peruvian Red Cross (PRC) and IFRC to suspend face-to-face activities with the Venezuelan migrant population, they needed to find a new remote way to provide assistance and respond to feedback. A previous assessment had found that 78 percent of Venezuelan migrants in Peru have access to a mobile phone and 99% use WhatsApp and Facebook to receive information. </a:t>
            </a:r>
          </a:p>
          <a:p>
            <a:pPr marL="469900" lvl="0" indent="-342900" algn="l" rtl="0">
              <a:spcBef>
                <a:spcPts val="1000"/>
              </a:spcBef>
              <a:spcAft>
                <a:spcPts val="0"/>
              </a:spcAft>
              <a:buClr>
                <a:schemeClr val="dk1"/>
              </a:buClr>
              <a:buSzPts val="2000"/>
              <a:buFont typeface="Arial" panose="020B0604020202020204" pitchFamily="34" charset="0"/>
              <a:buChar char="•"/>
            </a:pPr>
            <a:r>
              <a:rPr lang="en-US" sz="2000" dirty="0"/>
              <a:t>So, a WhatsApp business line was set up to answer questions or doubts about the pandemic, provide information on prevention, and identify, monitor, and address </a:t>
            </a:r>
            <a:r>
              <a:rPr lang="en-US" sz="2000" dirty="0" err="1"/>
              <a:t>rumours</a:t>
            </a:r>
            <a:r>
              <a:rPr lang="en-US" sz="2000" dirty="0"/>
              <a:t> or fake news related to COVID-19. </a:t>
            </a:r>
          </a:p>
          <a:p>
            <a:pPr marL="469900" lvl="0" indent="-342900" algn="l" rtl="0">
              <a:spcBef>
                <a:spcPts val="1000"/>
              </a:spcBef>
              <a:spcAft>
                <a:spcPts val="0"/>
              </a:spcAft>
              <a:buClr>
                <a:schemeClr val="dk1"/>
              </a:buClr>
              <a:buSzPts val="2000"/>
              <a:buFont typeface="Arial" panose="020B0604020202020204" pitchFamily="34" charset="0"/>
              <a:buChar char="•"/>
            </a:pPr>
            <a:r>
              <a:rPr lang="en-US" sz="2000" dirty="0"/>
              <a:t>A set of key messages on COVID-19 prevention and response, along with a question-and-answer sheet, were prepared in advance to be used by the WhatsApp line operators. Initially the line was launched with two community engagement operators, but later medical staff were brought in to support with certain questions. </a:t>
            </a:r>
          </a:p>
          <a:p>
            <a:pPr marL="469900" lvl="0" indent="-342900" algn="l" rtl="0">
              <a:spcBef>
                <a:spcPts val="1000"/>
              </a:spcBef>
              <a:spcAft>
                <a:spcPts val="0"/>
              </a:spcAft>
              <a:buClr>
                <a:schemeClr val="dk1"/>
              </a:buClr>
              <a:buSzPts val="2000"/>
              <a:buFont typeface="Arial" panose="020B0604020202020204" pitchFamily="34" charset="0"/>
              <a:buChar char="•"/>
            </a:pPr>
            <a:r>
              <a:rPr lang="en-US" sz="2000" dirty="0"/>
              <a:t>A WhatsApp group was also created between operators to help coordinate replies and guidelines developed to log and track responses. Since its launch, the line has proven very popular and now responds to a much wider range of enquiries, including supporting the Peruvian population</a:t>
            </a:r>
            <a:endParaRPr sz="2000" b="0" dirty="0">
              <a:latin typeface="Calibri"/>
              <a:ea typeface="Calibri"/>
              <a:cs typeface="Calibri"/>
              <a:sym typeface="Calibri"/>
            </a:endParaRPr>
          </a:p>
          <a:p>
            <a:pPr marL="0" lvl="0" indent="0" algn="l" rtl="0">
              <a:spcBef>
                <a:spcPts val="542"/>
              </a:spcBef>
              <a:spcAft>
                <a:spcPts val="0"/>
              </a:spcAft>
              <a:buNone/>
            </a:pPr>
            <a:endParaRPr lang="en-US" b="1" dirty="0"/>
          </a:p>
          <a:p>
            <a:pPr marL="0" lvl="0" indent="0" algn="l" rtl="0">
              <a:spcBef>
                <a:spcPts val="542"/>
              </a:spcBef>
              <a:spcAft>
                <a:spcPts val="0"/>
              </a:spcAft>
              <a:buFont typeface="Arial" panose="020B0604020202020204" pitchFamily="34" charset="0"/>
              <a:buNone/>
            </a:pPr>
            <a:r>
              <a:rPr lang="en-US" b="1" dirty="0"/>
              <a:t>Face to Face Feedback Collection in DRC for Ebola</a:t>
            </a:r>
          </a:p>
          <a:p>
            <a:pPr marL="342900" indent="-342900">
              <a:buFont typeface="Arial" panose="020B0604020202020204" pitchFamily="34" charset="0"/>
              <a:buChar char="•"/>
            </a:pPr>
            <a:r>
              <a:rPr lang="en-US" dirty="0"/>
              <a:t>DRC Red Cross and IFRC, with the support of US </a:t>
            </a:r>
            <a:r>
              <a:rPr lang="en-US" dirty="0" err="1"/>
              <a:t>Centres</a:t>
            </a:r>
            <a:r>
              <a:rPr lang="en-US" dirty="0"/>
              <a:t> for Disease Control, established a system to systematically collect, </a:t>
            </a:r>
            <a:r>
              <a:rPr lang="en-US" dirty="0" err="1"/>
              <a:t>analyse</a:t>
            </a:r>
            <a:r>
              <a:rPr lang="en-US" dirty="0"/>
              <a:t> and act on community feedback relating to the Ebola operation in Eastern Congo. </a:t>
            </a:r>
          </a:p>
          <a:p>
            <a:pPr marL="342900" indent="-342900">
              <a:buFont typeface="Arial" panose="020B0604020202020204" pitchFamily="34" charset="0"/>
              <a:buChar char="•"/>
            </a:pPr>
            <a:r>
              <a:rPr lang="en-US" dirty="0"/>
              <a:t>During house visits and community meetings, volunteers captured concerns, </a:t>
            </a:r>
            <a:r>
              <a:rPr lang="en-US" dirty="0" err="1"/>
              <a:t>rumours</a:t>
            </a:r>
            <a:r>
              <a:rPr lang="en-US" dirty="0"/>
              <a:t> and questions using paper forms. </a:t>
            </a:r>
          </a:p>
          <a:p>
            <a:pPr marL="342900" indent="-342900">
              <a:buFont typeface="Arial" panose="020B0604020202020204" pitchFamily="34" charset="0"/>
              <a:buChar char="•"/>
            </a:pPr>
            <a:r>
              <a:rPr lang="en-US" dirty="0"/>
              <a:t>The feedback data is coded and </a:t>
            </a:r>
            <a:r>
              <a:rPr lang="en-US" dirty="0" err="1"/>
              <a:t>analysed</a:t>
            </a:r>
            <a:r>
              <a:rPr lang="en-US" dirty="0"/>
              <a:t> locally and shared with local government-led risk communication commissions and Ebola response leaders as well as regional and global partners, to inform strategic discussions and decisions.</a:t>
            </a:r>
          </a:p>
          <a:p>
            <a:pPr marL="342900" indent="-342900">
              <a:buFont typeface="Arial" panose="020B0604020202020204" pitchFamily="34" charset="0"/>
              <a:buChar char="•"/>
            </a:pPr>
            <a:r>
              <a:rPr lang="en-US" dirty="0"/>
              <a:t> By the end of the Ebola response, more than 1 million feedback comments had been collected by over 800 Red Cross volunteers. The feedback data helped the Red Cross operation to respond to community concerns and suggestions in real-time, which built trust and acceptance for health interventions. For example, comments received about family members’ need for visual confirmation that their loved one was in the body bag led the Red Cross to acquire transparent bags. Using transparent bags also helped address perceptions that the bags were filled with rocks or dirt because body parts have been removed and sold</a:t>
            </a:r>
          </a:p>
          <a:p>
            <a:pPr marL="0" lvl="0" indent="0" algn="l" rtl="0">
              <a:spcBef>
                <a:spcPts val="542"/>
              </a:spcBef>
              <a:spcAft>
                <a:spcPts val="0"/>
              </a:spcAft>
              <a:buFont typeface="Arial" panose="020B0604020202020204" pitchFamily="34" charset="0"/>
              <a:buNone/>
            </a:pPr>
            <a:endParaRPr b="1" dirty="0"/>
          </a:p>
        </p:txBody>
      </p:sp>
      <p:sp>
        <p:nvSpPr>
          <p:cNvPr id="369" name="Google Shape;3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b="1">
                <a:latin typeface="Calibri"/>
                <a:ea typeface="Calibri"/>
                <a:cs typeface="Calibri"/>
                <a:sym typeface="Calibri"/>
              </a:rPr>
              <a:t>FACILITATOR NOTES – optional slide with a video documenting a feedback mechanism in Bangladesh. Video is 10mins long</a:t>
            </a:r>
            <a:endParaRPr/>
          </a:p>
          <a:p>
            <a:pPr marL="342900" lvl="0" indent="-215900" algn="l" rtl="0">
              <a:spcBef>
                <a:spcPts val="1000"/>
              </a:spcBef>
              <a:spcAft>
                <a:spcPts val="0"/>
              </a:spcAft>
              <a:buClr>
                <a:schemeClr val="dk1"/>
              </a:buClr>
              <a:buSzPts val="2000"/>
              <a:buFont typeface="Arial"/>
              <a:buNone/>
            </a:pPr>
            <a:endParaRPr sz="2000" b="0">
              <a:latin typeface="Calibri"/>
              <a:ea typeface="Calibri"/>
              <a:cs typeface="Calibri"/>
              <a:sym typeface="Calibri"/>
            </a:endParaRPr>
          </a:p>
          <a:p>
            <a:pPr marL="0" lvl="0" indent="0" algn="l" rtl="0">
              <a:spcBef>
                <a:spcPts val="542"/>
              </a:spcBef>
              <a:spcAft>
                <a:spcPts val="0"/>
              </a:spcAft>
              <a:buNone/>
            </a:pPr>
            <a:endParaRPr/>
          </a:p>
        </p:txBody>
      </p:sp>
      <p:sp>
        <p:nvSpPr>
          <p:cNvPr id="381" name="Google Shape;3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r>
              <a:rPr lang="en-US"/>
              <a:t>FACILITATOR NOTES</a:t>
            </a:r>
          </a:p>
          <a:p>
            <a:pPr marL="0" lvl="0" indent="0" algn="l" rtl="0">
              <a:spcBef>
                <a:spcPts val="542"/>
              </a:spcBef>
              <a:spcAft>
                <a:spcPts val="0"/>
              </a:spcAft>
              <a:buNone/>
            </a:pPr>
            <a:endParaRPr lang="en-US"/>
          </a:p>
          <a:p>
            <a:pPr marL="0" lvl="0" indent="0" algn="l" rtl="0">
              <a:spcBef>
                <a:spcPts val="542"/>
              </a:spcBef>
              <a:spcAft>
                <a:spcPts val="0"/>
              </a:spcAft>
              <a:buNone/>
            </a:pPr>
            <a:r>
              <a:rPr lang="en-US"/>
              <a:t>There are two main ways to collect community feedback. Through a </a:t>
            </a:r>
            <a:r>
              <a:rPr lang="en-US" b="1" i="1"/>
              <a:t>reactive system </a:t>
            </a:r>
            <a:r>
              <a:rPr lang="en-US"/>
              <a:t>where people come to us when they have feedback to share (e.g., a telephone hotline, helpdesk. SMS system, suggestion boxes), or a </a:t>
            </a:r>
            <a:r>
              <a:rPr lang="en-US" b="1" i="1"/>
              <a:t>proactive system</a:t>
            </a:r>
            <a:r>
              <a:rPr lang="en-US"/>
              <a:t>, where we actively solicit feedback (e.g., FGDs, house-to-house visits, surveys, KIIs).</a:t>
            </a:r>
            <a:r>
              <a:rPr lang="en-US" b="1"/>
              <a:t> </a:t>
            </a:r>
            <a:r>
              <a:rPr lang="en-US" b="0"/>
              <a:t>Though, some channels can be reactive as well as proactive (e.g. volunteers in communities, community committees, social media, etc.)</a:t>
            </a:r>
          </a:p>
          <a:p>
            <a:pPr marL="0" lvl="0" indent="0" algn="l" rtl="0">
              <a:spcBef>
                <a:spcPts val="542"/>
              </a:spcBef>
              <a:spcAft>
                <a:spcPts val="0"/>
              </a:spcAft>
              <a:buNone/>
            </a:pPr>
            <a:endParaRPr lang="en-US" b="1"/>
          </a:p>
          <a:p>
            <a:pPr marL="0" lvl="0" indent="0" algn="l" rtl="0">
              <a:spcBef>
                <a:spcPts val="542"/>
              </a:spcBef>
              <a:spcAft>
                <a:spcPts val="0"/>
              </a:spcAft>
              <a:buNone/>
            </a:pPr>
            <a:r>
              <a:rPr lang="en-US" b="0"/>
              <a:t>Advantages/Disadvantages:</a:t>
            </a:r>
          </a:p>
          <a:p>
            <a:pPr marL="0" lvl="0" indent="0" algn="l" rtl="0">
              <a:spcBef>
                <a:spcPts val="542"/>
              </a:spcBef>
              <a:spcAft>
                <a:spcPts val="0"/>
              </a:spcAft>
              <a:buNone/>
            </a:pPr>
            <a:r>
              <a:rPr lang="en-US" b="1"/>
              <a:t>Reactive Channels:</a:t>
            </a:r>
          </a:p>
          <a:p>
            <a:pPr marL="342900" lvl="0" indent="-342900" algn="l" rtl="0">
              <a:spcBef>
                <a:spcPts val="542"/>
              </a:spcBef>
              <a:spcAft>
                <a:spcPts val="0"/>
              </a:spcAft>
              <a:buFont typeface="Arial" panose="020B0604020202020204" pitchFamily="34" charset="0"/>
              <a:buChar char="•"/>
            </a:pPr>
            <a:r>
              <a:rPr lang="en-US" b="0"/>
              <a:t>They are available when people need to use and it can capture any kind of feedback that people want to share. </a:t>
            </a:r>
          </a:p>
          <a:p>
            <a:pPr marL="342900" lvl="0" indent="-342900" algn="l" rtl="0">
              <a:spcBef>
                <a:spcPts val="542"/>
              </a:spcBef>
              <a:spcAft>
                <a:spcPts val="0"/>
              </a:spcAft>
              <a:buFont typeface="Arial" panose="020B0604020202020204" pitchFamily="34" charset="0"/>
              <a:buChar char="•"/>
            </a:pPr>
            <a:r>
              <a:rPr lang="en-US" b="0"/>
              <a:t>It’s often more structured, so it’s easier to follow when issues are raised.</a:t>
            </a:r>
          </a:p>
          <a:p>
            <a:pPr marL="342900" marR="0" lvl="0" indent="-34290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en-US" b="0"/>
              <a:t>However, the system needs to be advertised and explained well, otherwise people may not know how to share feedback. </a:t>
            </a:r>
          </a:p>
          <a:p>
            <a:pPr marL="342900" marR="0" lvl="0" indent="-34290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en-US" b="0"/>
              <a:t>If people don’t use the system, then we don’t get any feedback. </a:t>
            </a:r>
          </a:p>
          <a:p>
            <a:pPr marL="342900" lvl="0" indent="-342900" algn="l" rtl="0">
              <a:spcBef>
                <a:spcPts val="542"/>
              </a:spcBef>
              <a:spcAft>
                <a:spcPts val="0"/>
              </a:spcAft>
              <a:buFont typeface="Arial" panose="020B0604020202020204" pitchFamily="34" charset="0"/>
              <a:buChar char="•"/>
            </a:pPr>
            <a:endParaRPr lang="en-US" b="0"/>
          </a:p>
          <a:p>
            <a:pPr marL="0" lvl="0" indent="0" algn="l" rtl="0">
              <a:spcBef>
                <a:spcPts val="542"/>
              </a:spcBef>
              <a:spcAft>
                <a:spcPts val="0"/>
              </a:spcAft>
              <a:buFont typeface="Arial" panose="020B0604020202020204" pitchFamily="34" charset="0"/>
              <a:buNone/>
            </a:pPr>
            <a:endParaRPr lang="en-US" b="0"/>
          </a:p>
          <a:p>
            <a:pPr marL="0" lvl="0" indent="0" algn="l" rtl="0">
              <a:spcBef>
                <a:spcPts val="542"/>
              </a:spcBef>
              <a:spcAft>
                <a:spcPts val="0"/>
              </a:spcAft>
              <a:buNone/>
            </a:pPr>
            <a:r>
              <a:rPr lang="en-US" b="1"/>
              <a:t>Proactive Channels</a:t>
            </a:r>
            <a:r>
              <a:rPr lang="en-US" b="0"/>
              <a:t> </a:t>
            </a:r>
          </a:p>
          <a:p>
            <a:pPr marL="342900" lvl="0" indent="-342900" algn="l" rtl="0">
              <a:spcBef>
                <a:spcPts val="542"/>
              </a:spcBef>
              <a:spcAft>
                <a:spcPts val="0"/>
              </a:spcAft>
              <a:buFont typeface="Arial" panose="020B0604020202020204" pitchFamily="34" charset="0"/>
              <a:buChar char="•"/>
            </a:pPr>
            <a:r>
              <a:rPr lang="en-US" b="0"/>
              <a:t>these channels can be used to collect feedback on specific issues that we want to know more about. </a:t>
            </a:r>
          </a:p>
          <a:p>
            <a:pPr marL="342900" lvl="0" indent="-342900" algn="l" rtl="0">
              <a:spcBef>
                <a:spcPts val="542"/>
              </a:spcBef>
              <a:spcAft>
                <a:spcPts val="0"/>
              </a:spcAft>
              <a:buFont typeface="Arial" panose="020B0604020202020204" pitchFamily="34" charset="0"/>
              <a:buChar char="•"/>
            </a:pPr>
            <a:r>
              <a:rPr lang="en-US" b="0"/>
              <a:t>They also work well with people and in cultures where they may feel uncomfortable raising feedback without being asked for it.</a:t>
            </a:r>
          </a:p>
          <a:p>
            <a:pPr marL="342900" lvl="0" indent="-342900" algn="l" rtl="0">
              <a:spcBef>
                <a:spcPts val="542"/>
              </a:spcBef>
              <a:spcAft>
                <a:spcPts val="0"/>
              </a:spcAft>
              <a:buFont typeface="Arial" panose="020B0604020202020204" pitchFamily="34" charset="0"/>
              <a:buChar char="•"/>
            </a:pPr>
            <a:r>
              <a:rPr lang="en-US" b="0"/>
              <a:t>However, when we ask specific questions, we might miss feedback on other topics. </a:t>
            </a:r>
          </a:p>
          <a:p>
            <a:pPr marL="342900" lvl="0" indent="-342900" algn="l" rtl="0">
              <a:spcBef>
                <a:spcPts val="542"/>
              </a:spcBef>
              <a:spcAft>
                <a:spcPts val="0"/>
              </a:spcAft>
              <a:buFont typeface="Arial" panose="020B0604020202020204" pitchFamily="34" charset="0"/>
              <a:buChar char="•"/>
            </a:pPr>
            <a:r>
              <a:rPr lang="en-US" b="0"/>
              <a:t>If people don’t have regular access to channels, they might not be able to report issues when they need to. </a:t>
            </a:r>
          </a:p>
          <a:p>
            <a:pPr marL="342900" lvl="0" indent="-342900" algn="l" rtl="0">
              <a:spcBef>
                <a:spcPts val="542"/>
              </a:spcBef>
              <a:spcAft>
                <a:spcPts val="0"/>
              </a:spcAft>
              <a:buFont typeface="Arial" panose="020B0604020202020204" pitchFamily="34" charset="0"/>
              <a:buChar char="•"/>
            </a:pPr>
            <a:r>
              <a:rPr lang="en-US" b="0"/>
              <a:t>Proactive cannels are often used when we want to have a more in-depth understanding of the community to track for example their perceptions of a disease so it can be harder to track and follow up with issues.</a:t>
            </a:r>
          </a:p>
          <a:p>
            <a:pPr marL="0" lvl="0" indent="0" algn="l" rtl="0">
              <a:spcBef>
                <a:spcPts val="542"/>
              </a:spcBef>
              <a:spcAft>
                <a:spcPts val="0"/>
              </a:spcAft>
              <a:buNone/>
            </a:pPr>
            <a:endParaRPr lang="en-US" b="1"/>
          </a:p>
          <a:p>
            <a:pPr marL="0" lvl="0" indent="0" algn="l" rtl="0">
              <a:spcBef>
                <a:spcPts val="542"/>
              </a:spcBef>
              <a:spcAft>
                <a:spcPts val="0"/>
              </a:spcAft>
              <a:buNone/>
            </a:pPr>
            <a:r>
              <a:rPr lang="en-US" b="1"/>
              <a:t>Both are important and the best feedback mechanisms will use a mix of proactive and reactive methods.</a:t>
            </a:r>
            <a:endParaRPr b="1"/>
          </a:p>
        </p:txBody>
      </p:sp>
      <p:sp>
        <p:nvSpPr>
          <p:cNvPr id="348" name="Google Shape;348;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228282" algn="l" rtl="0">
              <a:lnSpc>
                <a:spcPct val="100000"/>
              </a:lnSpc>
              <a:spcBef>
                <a:spcPts val="0"/>
              </a:spcBef>
              <a:spcAft>
                <a:spcPts val="0"/>
              </a:spcAft>
              <a:buClr>
                <a:schemeClr val="dk1"/>
              </a:buClr>
              <a:buSzPts val="1805"/>
              <a:buFont typeface="Arial"/>
              <a:buNone/>
            </a:pPr>
            <a:r>
              <a:rPr lang="en-US" b="1" dirty="0"/>
              <a:t>FACILITATOR NOTES</a:t>
            </a:r>
          </a:p>
          <a:p>
            <a:pPr marL="342900" lvl="0" indent="-228282" algn="l" rtl="0">
              <a:lnSpc>
                <a:spcPct val="100000"/>
              </a:lnSpc>
              <a:spcBef>
                <a:spcPts val="0"/>
              </a:spcBef>
              <a:spcAft>
                <a:spcPts val="0"/>
              </a:spcAft>
              <a:buClr>
                <a:schemeClr val="dk1"/>
              </a:buClr>
              <a:buSzPts val="1805"/>
              <a:buFont typeface="Arial"/>
              <a:buNone/>
            </a:pPr>
            <a:endParaRPr lang="en-US" dirty="0"/>
          </a:p>
          <a:p>
            <a:pPr marL="342900" lvl="0" indent="-228282" algn="l" rtl="0">
              <a:lnSpc>
                <a:spcPct val="100000"/>
              </a:lnSpc>
              <a:spcBef>
                <a:spcPts val="0"/>
              </a:spcBef>
              <a:spcAft>
                <a:spcPts val="0"/>
              </a:spcAft>
              <a:buClr>
                <a:schemeClr val="dk1"/>
              </a:buClr>
              <a:buSzPts val="1805"/>
              <a:buFont typeface="Arial"/>
              <a:buNone/>
            </a:pPr>
            <a:r>
              <a:rPr lang="en-US" dirty="0"/>
              <a:t>The stages of a feedback cycle:</a:t>
            </a:r>
          </a:p>
          <a:p>
            <a:pPr marL="342900" lvl="0" indent="-228282" algn="l" rtl="0">
              <a:lnSpc>
                <a:spcPct val="100000"/>
              </a:lnSpc>
              <a:spcBef>
                <a:spcPts val="0"/>
              </a:spcBef>
              <a:spcAft>
                <a:spcPts val="0"/>
              </a:spcAft>
              <a:buClr>
                <a:schemeClr val="dk1"/>
              </a:buClr>
              <a:buSzPts val="1805"/>
              <a:buFont typeface="Arial"/>
              <a:buNone/>
            </a:pPr>
            <a:endParaRPr lang="en-US" dirty="0"/>
          </a:p>
          <a:p>
            <a:pPr marL="342900" marR="0" lvl="0" indent="-342900">
              <a:lnSpc>
                <a:spcPct val="107000"/>
              </a:lnSpc>
              <a:spcBef>
                <a:spcPts val="0"/>
              </a:spcBef>
              <a:spcAft>
                <a:spcPts val="0"/>
              </a:spcAft>
              <a:buFont typeface="+mj-lt"/>
              <a:buAutoNum type="arabicPeriod"/>
            </a:pPr>
            <a:r>
              <a:rPr lang="en-GB" sz="1800" b="1" dirty="0">
                <a:solidFill>
                  <a:srgbClr val="000000"/>
                </a:solidFill>
                <a:effectLst/>
                <a:latin typeface="Calibri" panose="020F0502020204030204" pitchFamily="34" charset="0"/>
                <a:ea typeface="Calibri" panose="020F0502020204030204" pitchFamily="34" charset="0"/>
              </a:rPr>
              <a:t>Building the Feedback Mechanism: </a:t>
            </a:r>
            <a:r>
              <a:rPr lang="en-GB" sz="1800" dirty="0">
                <a:solidFill>
                  <a:srgbClr val="000000"/>
                </a:solidFill>
                <a:effectLst/>
                <a:latin typeface="Calibri" panose="020F0502020204030204" pitchFamily="34" charset="0"/>
                <a:ea typeface="Calibri" panose="020F0502020204030204" pitchFamily="34" charset="0"/>
              </a:rPr>
              <a:t>We determine what kind of information is already received by the community, what additional channels might be required (based on the context and the community preference) and plan the feedback process together with the community. We need to clearly identify the processes to collect, manage, and share the community feedback and the roles and responsibilities of everyone involved. </a:t>
            </a:r>
          </a:p>
          <a:p>
            <a:pPr marL="342900" marR="0" lvl="0" indent="-342900">
              <a:lnSpc>
                <a:spcPct val="107000"/>
              </a:lnSpc>
              <a:spcBef>
                <a:spcPts val="0"/>
              </a:spcBef>
              <a:spcAft>
                <a:spcPts val="0"/>
              </a:spcAft>
              <a:buFont typeface="+mj-lt"/>
              <a:buAutoNum type="arabicPeriod"/>
            </a:pPr>
            <a:endParaRPr lang="en-US" sz="1800" dirty="0">
              <a:solidFill>
                <a:srgbClr val="000000"/>
              </a:solidFill>
              <a:effectLst/>
              <a:latin typeface="Open Sans" panose="020B0606030504020204" pitchFamily="34" charset="0"/>
              <a:ea typeface="Open Sans" panose="020B0606030504020204" pitchFamily="34" charset="0"/>
            </a:endParaRPr>
          </a:p>
          <a:p>
            <a:pPr marL="342900" marR="0" lvl="0" indent="-342900">
              <a:lnSpc>
                <a:spcPct val="107000"/>
              </a:lnSpc>
              <a:spcBef>
                <a:spcPts val="0"/>
              </a:spcBef>
              <a:spcAft>
                <a:spcPts val="0"/>
              </a:spcAft>
              <a:buFont typeface="+mj-lt"/>
              <a:buAutoNum type="arabicPeriod"/>
            </a:pPr>
            <a:r>
              <a:rPr lang="en-GB" sz="1800" b="1" dirty="0">
                <a:effectLst/>
                <a:latin typeface="Calibri" panose="020F0502020204030204" pitchFamily="34" charset="0"/>
                <a:ea typeface="Calibri" panose="020F0502020204030204" pitchFamily="34" charset="0"/>
              </a:rPr>
              <a:t>Collecting Feedback</a:t>
            </a:r>
            <a:r>
              <a:rPr lang="en-GB" sz="1800" b="1" dirty="0">
                <a:solidFill>
                  <a:srgbClr val="000000"/>
                </a:solidFill>
                <a:effectLst/>
                <a:latin typeface="Calibri" panose="020F0502020204030204" pitchFamily="34" charset="0"/>
                <a:ea typeface="Calibri" panose="020F0502020204030204" pitchFamily="34" charset="0"/>
              </a:rPr>
              <a:t>:</a:t>
            </a:r>
            <a:r>
              <a:rPr lang="en-GB" sz="1800" dirty="0">
                <a:solidFill>
                  <a:srgbClr val="000000"/>
                </a:solidFill>
                <a:effectLst/>
                <a:latin typeface="Calibri" panose="020F0502020204030204" pitchFamily="34" charset="0"/>
                <a:ea typeface="Calibri" panose="020F0502020204030204" pitchFamily="34" charset="0"/>
              </a:rPr>
              <a:t> Feedback from the community can come through a formal channel (like a hotline or suggestion box) or through informal channels (like conversations with staff during other activities). No matter what form of feedback, it needs to be collected, recorded, and processed. This also means recording information about when and where it was collected and some information about who the feedback came from. </a:t>
            </a:r>
          </a:p>
          <a:p>
            <a:pPr marL="342900" marR="0" lvl="0" indent="-342900">
              <a:lnSpc>
                <a:spcPct val="107000"/>
              </a:lnSpc>
              <a:spcBef>
                <a:spcPts val="0"/>
              </a:spcBef>
              <a:spcAft>
                <a:spcPts val="0"/>
              </a:spcAft>
              <a:buFont typeface="+mj-lt"/>
              <a:buAutoNum type="arabicPeriod"/>
            </a:pPr>
            <a:endParaRPr lang="en-US" sz="1800" dirty="0">
              <a:effectLst/>
              <a:latin typeface="Open Sans" panose="020B0606030504020204" pitchFamily="34" charset="0"/>
              <a:ea typeface="Open Sans" panose="020B0606030504020204" pitchFamily="34" charset="0"/>
            </a:endParaRPr>
          </a:p>
          <a:p>
            <a:pPr marL="342900" marR="0" lvl="0" indent="-342900">
              <a:lnSpc>
                <a:spcPct val="107000"/>
              </a:lnSpc>
              <a:spcBef>
                <a:spcPts val="0"/>
              </a:spcBef>
              <a:spcAft>
                <a:spcPts val="0"/>
              </a:spcAft>
              <a:buFont typeface="+mj-lt"/>
              <a:buAutoNum type="arabicPeriod"/>
            </a:pPr>
            <a:r>
              <a:rPr lang="en-GB" sz="1800" b="1" dirty="0">
                <a:effectLst/>
                <a:latin typeface="Calibri" panose="020F0502020204030204" pitchFamily="34" charset="0"/>
                <a:ea typeface="Calibri" panose="020F0502020204030204" pitchFamily="34" charset="0"/>
              </a:rPr>
              <a:t>Feedback referral and analysis</a:t>
            </a:r>
            <a:r>
              <a:rPr lang="en-GB" sz="1800" b="1" dirty="0">
                <a:solidFill>
                  <a:srgbClr val="000000"/>
                </a:solidFill>
                <a:effectLst/>
                <a:latin typeface="Calibri" panose="020F0502020204030204" pitchFamily="34" charset="0"/>
                <a:ea typeface="Calibri" panose="020F0502020204030204" pitchFamily="34" charset="0"/>
              </a:rPr>
              <a:t>:</a:t>
            </a:r>
            <a:r>
              <a:rPr lang="en-GB" sz="1800" dirty="0">
                <a:solidFill>
                  <a:srgbClr val="000000"/>
                </a:solidFill>
                <a:effectLst/>
                <a:latin typeface="Calibri" panose="020F0502020204030204" pitchFamily="34" charset="0"/>
                <a:ea typeface="Calibri" panose="020F0502020204030204" pitchFamily="34" charset="0"/>
              </a:rPr>
              <a:t> Some feedback comments might be addressed immediately; others might have to be escalated to program teams or leadership. Once feedback has been recorded,  need to sort and treat the different types of feedback according to the nature of the feedback (level of sensitivity or criticality). </a:t>
            </a:r>
            <a:r>
              <a:rPr lang="en-GB" sz="1800" dirty="0">
                <a:effectLst/>
                <a:latin typeface="Calibri" panose="020F0502020204030204" pitchFamily="34" charset="0"/>
                <a:ea typeface="Calibri" panose="020F0502020204030204" pitchFamily="34" charset="0"/>
              </a:rPr>
              <a:t>The f</a:t>
            </a:r>
            <a:r>
              <a:rPr lang="en-GB" sz="1800" dirty="0">
                <a:solidFill>
                  <a:srgbClr val="000000"/>
                </a:solidFill>
                <a:effectLst/>
                <a:latin typeface="Calibri" panose="020F0502020204030204" pitchFamily="34" charset="0"/>
                <a:ea typeface="Calibri" panose="020F0502020204030204" pitchFamily="34" charset="0"/>
              </a:rPr>
              <a:t>eedback also needs to be analysed for immediate action and understanding longer-term trends. </a:t>
            </a:r>
          </a:p>
          <a:p>
            <a:pPr marL="342900" marR="0" lvl="0" indent="-342900">
              <a:lnSpc>
                <a:spcPct val="107000"/>
              </a:lnSpc>
              <a:spcBef>
                <a:spcPts val="0"/>
              </a:spcBef>
              <a:spcAft>
                <a:spcPts val="0"/>
              </a:spcAft>
              <a:buFont typeface="+mj-lt"/>
              <a:buAutoNum type="arabicPeriod"/>
            </a:pPr>
            <a:endParaRPr lang="en-US" sz="1800" dirty="0">
              <a:effectLst/>
              <a:latin typeface="Open Sans" panose="020B0606030504020204" pitchFamily="34" charset="0"/>
              <a:ea typeface="Open Sans" panose="020B0606030504020204" pitchFamily="34" charset="0"/>
            </a:endParaRPr>
          </a:p>
          <a:p>
            <a:pPr marL="342900" marR="0" lvl="0" indent="-342900">
              <a:lnSpc>
                <a:spcPct val="107000"/>
              </a:lnSpc>
              <a:spcBef>
                <a:spcPts val="0"/>
              </a:spcBef>
              <a:spcAft>
                <a:spcPts val="0"/>
              </a:spcAft>
              <a:buFont typeface="+mj-lt"/>
              <a:buAutoNum type="arabicPeriod"/>
            </a:pPr>
            <a:r>
              <a:rPr lang="en-GB" sz="1800" b="1" dirty="0">
                <a:solidFill>
                  <a:srgbClr val="000000"/>
                </a:solidFill>
                <a:effectLst/>
                <a:latin typeface="Calibri" panose="020F0502020204030204" pitchFamily="34" charset="0"/>
                <a:ea typeface="Calibri" panose="020F0502020204030204" pitchFamily="34" charset="0"/>
              </a:rPr>
              <a:t>Sharing </a:t>
            </a:r>
            <a:r>
              <a:rPr lang="en-GB" sz="1800" b="1" dirty="0">
                <a:effectLst/>
                <a:latin typeface="Calibri" panose="020F0502020204030204" pitchFamily="34" charset="0"/>
                <a:ea typeface="Calibri" panose="020F0502020204030204" pitchFamily="34" charset="0"/>
              </a:rPr>
              <a:t>and acting on feedback</a:t>
            </a:r>
            <a:r>
              <a:rPr lang="en-GB" sz="1800" b="1" dirty="0">
                <a:solidFill>
                  <a:srgbClr val="000000"/>
                </a:solidFill>
                <a:effectLst/>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The most essential step of the feedback cycle is </a:t>
            </a:r>
            <a:r>
              <a:rPr lang="en-GB" sz="1800" dirty="0">
                <a:effectLst/>
                <a:latin typeface="Calibri" panose="020F0502020204030204" pitchFamily="34" charset="0"/>
                <a:ea typeface="Calibri" panose="020F0502020204030204" pitchFamily="34" charset="0"/>
              </a:rPr>
              <a:t>gathering </a:t>
            </a:r>
            <a:r>
              <a:rPr lang="en-GB" sz="1800" dirty="0">
                <a:solidFill>
                  <a:srgbClr val="000000"/>
                </a:solidFill>
                <a:effectLst/>
                <a:latin typeface="Calibri" panose="020F0502020204030204" pitchFamily="34" charset="0"/>
                <a:ea typeface="Calibri" panose="020F0502020204030204" pitchFamily="34" charset="0"/>
              </a:rPr>
              <a:t>together to discuss what you have been hearing, what </a:t>
            </a:r>
            <a:r>
              <a:rPr lang="en-GB" sz="1800" dirty="0">
                <a:effectLst/>
                <a:latin typeface="Calibri" panose="020F0502020204030204" pitchFamily="34" charset="0"/>
                <a:ea typeface="Calibri" panose="020F0502020204030204" pitchFamily="34" charset="0"/>
              </a:rPr>
              <a:t>it </a:t>
            </a:r>
            <a:r>
              <a:rPr lang="en-GB" sz="1800" dirty="0">
                <a:solidFill>
                  <a:srgbClr val="000000"/>
                </a:solidFill>
                <a:effectLst/>
                <a:latin typeface="Calibri" panose="020F0502020204030204" pitchFamily="34" charset="0"/>
                <a:ea typeface="Calibri" panose="020F0502020204030204" pitchFamily="34" charset="0"/>
              </a:rPr>
              <a:t>means, and what we can do to address </a:t>
            </a:r>
            <a:r>
              <a:rPr lang="en-GB" sz="1800" dirty="0">
                <a:effectLst/>
                <a:latin typeface="Calibri" panose="020F0502020204030204" pitchFamily="34" charset="0"/>
                <a:ea typeface="Calibri" panose="020F0502020204030204" pitchFamily="34" charset="0"/>
              </a:rPr>
              <a:t>it</a:t>
            </a:r>
            <a:r>
              <a:rPr lang="en-GB" sz="1800" dirty="0">
                <a:solidFill>
                  <a:srgbClr val="000000"/>
                </a:solidFill>
                <a:effectLst/>
                <a:latin typeface="Calibri" panose="020F0502020204030204" pitchFamily="34" charset="0"/>
                <a:ea typeface="Calibri" panose="020F0502020204030204" pitchFamily="34" charset="0"/>
              </a:rPr>
              <a:t>. To facilitate this process, we need to share and discuss the findings with those who are in the position to act on the feedback. This includes internal discussions, external discussions (with peers and others) and, importantly, meetings with the community. </a:t>
            </a:r>
          </a:p>
          <a:p>
            <a:pPr marL="342900" marR="0" lvl="0" indent="-342900">
              <a:lnSpc>
                <a:spcPct val="107000"/>
              </a:lnSpc>
              <a:spcBef>
                <a:spcPts val="0"/>
              </a:spcBef>
              <a:spcAft>
                <a:spcPts val="0"/>
              </a:spcAft>
              <a:buFont typeface="+mj-lt"/>
              <a:buAutoNum type="arabicPeriod"/>
            </a:pPr>
            <a:endParaRPr lang="en-US" sz="1800" dirty="0">
              <a:effectLst/>
              <a:latin typeface="Open Sans" panose="020B0606030504020204" pitchFamily="34" charset="0"/>
              <a:ea typeface="Open Sans" panose="020B0606030504020204" pitchFamily="34" charset="0"/>
            </a:endParaRPr>
          </a:p>
          <a:p>
            <a:pPr marL="342900" marR="0" lvl="0" indent="-342900">
              <a:lnSpc>
                <a:spcPct val="107000"/>
              </a:lnSpc>
              <a:spcBef>
                <a:spcPts val="0"/>
              </a:spcBef>
              <a:spcAft>
                <a:spcPts val="0"/>
              </a:spcAft>
              <a:buFont typeface="+mj-lt"/>
              <a:buAutoNum type="arabicPeriod"/>
            </a:pPr>
            <a:r>
              <a:rPr lang="en-GB" sz="1800" b="1" dirty="0">
                <a:solidFill>
                  <a:srgbClr val="000000"/>
                </a:solidFill>
                <a:effectLst/>
                <a:latin typeface="Calibri" panose="020F0502020204030204" pitchFamily="34" charset="0"/>
                <a:ea typeface="Calibri" panose="020F0502020204030204" pitchFamily="34" charset="0"/>
              </a:rPr>
              <a:t>Closing the Loop:</a:t>
            </a:r>
            <a:r>
              <a:rPr lang="en-GB" sz="1800" dirty="0">
                <a:effectLst/>
                <a:latin typeface="Calibri" panose="020F0502020204030204" pitchFamily="34" charset="0"/>
                <a:ea typeface="Calibri" panose="020F0502020204030204" pitchFamily="34" charset="0"/>
              </a:rPr>
              <a:t> A fully functioning feedback mechanism is one in which the community knows what happens with the feedback they gave, a process referred to as “closing the feedback loop”. To close the feedback cycle, document the agreed action points and provide updates on what has been done with the feedback to the community. </a:t>
            </a:r>
          </a:p>
          <a:p>
            <a:pPr marL="342900" marR="0" lvl="0" indent="-342900">
              <a:lnSpc>
                <a:spcPct val="107000"/>
              </a:lnSpc>
              <a:spcBef>
                <a:spcPts val="0"/>
              </a:spcBef>
              <a:spcAft>
                <a:spcPts val="0"/>
              </a:spcAft>
              <a:buFont typeface="+mj-lt"/>
              <a:buAutoNum type="arabicPeriod"/>
            </a:pPr>
            <a:endParaRPr lang="en-US" sz="1800" dirty="0">
              <a:effectLst/>
              <a:latin typeface="Open Sans" panose="020B0606030504020204" pitchFamily="34" charset="0"/>
              <a:ea typeface="Open Sans" panose="020B0606030504020204" pitchFamily="34" charset="0"/>
            </a:endParaRPr>
          </a:p>
          <a:p>
            <a:pPr marL="342900" marR="0" lvl="0" indent="-342900">
              <a:lnSpc>
                <a:spcPct val="107000"/>
              </a:lnSpc>
              <a:spcBef>
                <a:spcPts val="0"/>
              </a:spcBef>
              <a:spcAft>
                <a:spcPts val="800"/>
              </a:spcAft>
              <a:buFont typeface="+mj-lt"/>
              <a:buAutoNum type="arabicPeriod"/>
            </a:pPr>
            <a:r>
              <a:rPr lang="en-GB" sz="1800" b="1" dirty="0">
                <a:effectLst/>
                <a:latin typeface="Calibri" panose="020F0502020204030204" pitchFamily="34" charset="0"/>
                <a:ea typeface="Calibri" panose="020F0502020204030204" pitchFamily="34" charset="0"/>
              </a:rPr>
              <a:t>Reviewing and adapting the mechanism</a:t>
            </a:r>
            <a:r>
              <a:rPr lang="en-GB" sz="1800" dirty="0">
                <a:effectLst/>
                <a:latin typeface="Calibri" panose="020F0502020204030204" pitchFamily="34" charset="0"/>
                <a:ea typeface="Calibri" panose="020F0502020204030204" pitchFamily="34" charset="0"/>
              </a:rPr>
              <a:t>: Carry out regular checks to make sure the feedback mechanism is working, and people still feel comfortable using it. This includes looking at who has been using the feedback mechanism, and who might not have access or trust in the system. This stage allows us to make improvements to the process and adapt to changes in the context and programming. </a:t>
            </a:r>
            <a:endParaRPr lang="en-US" sz="1800" dirty="0">
              <a:effectLst/>
              <a:latin typeface="Open Sans" panose="020B0606030504020204" pitchFamily="34" charset="0"/>
              <a:ea typeface="Open Sans" panose="020B0606030504020204" pitchFamily="34" charset="0"/>
            </a:endParaRPr>
          </a:p>
          <a:p>
            <a:pPr marL="342900" lvl="0" indent="-228282" algn="l" rtl="0">
              <a:lnSpc>
                <a:spcPct val="100000"/>
              </a:lnSpc>
              <a:spcBef>
                <a:spcPts val="0"/>
              </a:spcBef>
              <a:spcAft>
                <a:spcPts val="0"/>
              </a:spcAft>
              <a:buClr>
                <a:schemeClr val="dk1"/>
              </a:buClr>
              <a:buSzPts val="1805"/>
              <a:buFont typeface="Arial"/>
              <a:buNone/>
            </a:pPr>
            <a:endParaRPr dirty="0"/>
          </a:p>
        </p:txBody>
      </p:sp>
      <p:sp>
        <p:nvSpPr>
          <p:cNvPr id="144" name="Google Shape;1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7760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40"/>
        <p:cNvGrpSpPr/>
        <p:nvPr/>
      </p:nvGrpSpPr>
      <p:grpSpPr>
        <a:xfrm>
          <a:off x="0" y="0"/>
          <a:ext cx="0" cy="0"/>
          <a:chOff x="0" y="0"/>
          <a:chExt cx="0" cy="0"/>
        </a:xfrm>
      </p:grpSpPr>
      <p:sp>
        <p:nvSpPr>
          <p:cNvPr id="41" name="Google Shape;41;p31"/>
          <p:cNvSpPr>
            <a:spLocks noGrp="1"/>
          </p:cNvSpPr>
          <p:nvPr>
            <p:ph type="pic" idx="2"/>
          </p:nvPr>
        </p:nvSpPr>
        <p:spPr>
          <a:xfrm>
            <a:off x="1553028" y="0"/>
            <a:ext cx="16734972" cy="5379495"/>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42" name="Google Shape;42;p31"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43"/>
        <p:cNvGrpSpPr/>
        <p:nvPr/>
      </p:nvGrpSpPr>
      <p:grpSpPr>
        <a:xfrm>
          <a:off x="0" y="0"/>
          <a:ext cx="0" cy="0"/>
          <a:chOff x="0" y="0"/>
          <a:chExt cx="0" cy="0"/>
        </a:xfrm>
      </p:grpSpPr>
      <p:sp>
        <p:nvSpPr>
          <p:cNvPr id="44" name="Google Shape;44;p32"/>
          <p:cNvSpPr>
            <a:spLocks noGrp="1"/>
          </p:cNvSpPr>
          <p:nvPr>
            <p:ph type="pic" idx="2"/>
          </p:nvPr>
        </p:nvSpPr>
        <p:spPr>
          <a:xfrm>
            <a:off x="0" y="0"/>
            <a:ext cx="9601200"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45" name="Google Shape;45;p32"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15">
  <p:cSld name="1_15">
    <p:spTree>
      <p:nvGrpSpPr>
        <p:cNvPr id="1" name="Shape 46"/>
        <p:cNvGrpSpPr/>
        <p:nvPr/>
      </p:nvGrpSpPr>
      <p:grpSpPr>
        <a:xfrm>
          <a:off x="0" y="0"/>
          <a:ext cx="0" cy="0"/>
          <a:chOff x="0" y="0"/>
          <a:chExt cx="0" cy="0"/>
        </a:xfrm>
      </p:grpSpPr>
      <p:sp>
        <p:nvSpPr>
          <p:cNvPr id="47" name="Google Shape;47;p33"/>
          <p:cNvSpPr>
            <a:spLocks noGrp="1"/>
          </p:cNvSpPr>
          <p:nvPr>
            <p:ph type="pic" idx="2"/>
          </p:nvPr>
        </p:nvSpPr>
        <p:spPr>
          <a:xfrm>
            <a:off x="0" y="2317897"/>
            <a:ext cx="10994065" cy="6868633"/>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48" name="Google Shape;48;p33"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49"/>
        <p:cNvGrpSpPr/>
        <p:nvPr/>
      </p:nvGrpSpPr>
      <p:grpSpPr>
        <a:xfrm>
          <a:off x="0" y="0"/>
          <a:ext cx="0" cy="0"/>
          <a:chOff x="0" y="0"/>
          <a:chExt cx="0" cy="0"/>
        </a:xfrm>
      </p:grpSpPr>
      <p:sp>
        <p:nvSpPr>
          <p:cNvPr id="50" name="Google Shape;50;p34"/>
          <p:cNvSpPr>
            <a:spLocks noGrp="1"/>
          </p:cNvSpPr>
          <p:nvPr>
            <p:ph type="pic" idx="2"/>
          </p:nvPr>
        </p:nvSpPr>
        <p:spPr>
          <a:xfrm>
            <a:off x="0" y="0"/>
            <a:ext cx="6698918" cy="669891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1" name="Google Shape;51;p34"/>
          <p:cNvSpPr>
            <a:spLocks noGrp="1"/>
          </p:cNvSpPr>
          <p:nvPr>
            <p:ph type="pic" idx="3"/>
          </p:nvPr>
        </p:nvSpPr>
        <p:spPr>
          <a:xfrm>
            <a:off x="4279192" y="4287009"/>
            <a:ext cx="4798110" cy="479811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52" name="Google Shape;52;p34"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53"/>
        <p:cNvGrpSpPr/>
        <p:nvPr/>
      </p:nvGrpSpPr>
      <p:grpSpPr>
        <a:xfrm>
          <a:off x="0" y="0"/>
          <a:ext cx="0" cy="0"/>
          <a:chOff x="0" y="0"/>
          <a:chExt cx="0" cy="0"/>
        </a:xfrm>
      </p:grpSpPr>
      <p:sp>
        <p:nvSpPr>
          <p:cNvPr id="54" name="Google Shape;54;p35"/>
          <p:cNvSpPr>
            <a:spLocks noGrp="1"/>
          </p:cNvSpPr>
          <p:nvPr>
            <p:ph type="pic" idx="2"/>
          </p:nvPr>
        </p:nvSpPr>
        <p:spPr>
          <a:xfrm>
            <a:off x="6907700" y="342952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5" name="Google Shape;55;p35"/>
          <p:cNvSpPr>
            <a:spLocks noGrp="1"/>
          </p:cNvSpPr>
          <p:nvPr>
            <p:ph type="pic" idx="3"/>
          </p:nvPr>
        </p:nvSpPr>
        <p:spPr>
          <a:xfrm>
            <a:off x="-24384" y="0"/>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6" name="Google Shape;56;p35"/>
          <p:cNvSpPr>
            <a:spLocks noGrp="1"/>
          </p:cNvSpPr>
          <p:nvPr>
            <p:ph type="pic" idx="4"/>
          </p:nvPr>
        </p:nvSpPr>
        <p:spPr>
          <a:xfrm>
            <a:off x="3441658" y="342952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7" name="Google Shape;57;p35"/>
          <p:cNvSpPr>
            <a:spLocks noGrp="1"/>
          </p:cNvSpPr>
          <p:nvPr>
            <p:ph type="pic" idx="5"/>
          </p:nvPr>
        </p:nvSpPr>
        <p:spPr>
          <a:xfrm>
            <a:off x="-24384" y="342952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8" name="Google Shape;58;p35"/>
          <p:cNvSpPr>
            <a:spLocks noGrp="1"/>
          </p:cNvSpPr>
          <p:nvPr>
            <p:ph type="pic" idx="6"/>
          </p:nvPr>
        </p:nvSpPr>
        <p:spPr>
          <a:xfrm>
            <a:off x="3441658" y="685905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9" name="Google Shape;59;p35"/>
          <p:cNvSpPr>
            <a:spLocks noGrp="1"/>
          </p:cNvSpPr>
          <p:nvPr>
            <p:ph type="pic" idx="7"/>
          </p:nvPr>
        </p:nvSpPr>
        <p:spPr>
          <a:xfrm>
            <a:off x="-24384" y="685905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60" name="Google Shape;60;p35"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61"/>
        <p:cNvGrpSpPr/>
        <p:nvPr/>
      </p:nvGrpSpPr>
      <p:grpSpPr>
        <a:xfrm>
          <a:off x="0" y="0"/>
          <a:ext cx="0" cy="0"/>
          <a:chOff x="0" y="0"/>
          <a:chExt cx="0" cy="0"/>
        </a:xfrm>
      </p:grpSpPr>
      <p:sp>
        <p:nvSpPr>
          <p:cNvPr id="62" name="Google Shape;62;p36"/>
          <p:cNvSpPr>
            <a:spLocks noGrp="1"/>
          </p:cNvSpPr>
          <p:nvPr>
            <p:ph type="pic" idx="2"/>
          </p:nvPr>
        </p:nvSpPr>
        <p:spPr>
          <a:xfrm>
            <a:off x="11359170"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3" name="Google Shape;63;p36"/>
          <p:cNvSpPr>
            <a:spLocks noGrp="1"/>
          </p:cNvSpPr>
          <p:nvPr>
            <p:ph type="pic" idx="3"/>
          </p:nvPr>
        </p:nvSpPr>
        <p:spPr>
          <a:xfrm>
            <a:off x="9087336"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4" name="Google Shape;64;p36"/>
          <p:cNvSpPr>
            <a:spLocks noGrp="1"/>
          </p:cNvSpPr>
          <p:nvPr>
            <p:ph type="pic" idx="4"/>
          </p:nvPr>
        </p:nvSpPr>
        <p:spPr>
          <a:xfrm>
            <a:off x="6815502"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5" name="Google Shape;65;p36"/>
          <p:cNvSpPr>
            <a:spLocks noGrp="1"/>
          </p:cNvSpPr>
          <p:nvPr>
            <p:ph type="pic" idx="5"/>
          </p:nvPr>
        </p:nvSpPr>
        <p:spPr>
          <a:xfrm>
            <a:off x="4543668"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6" name="Google Shape;66;p36"/>
          <p:cNvSpPr>
            <a:spLocks noGrp="1"/>
          </p:cNvSpPr>
          <p:nvPr>
            <p:ph type="pic" idx="6"/>
          </p:nvPr>
        </p:nvSpPr>
        <p:spPr>
          <a:xfrm>
            <a:off x="2271834"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7" name="Google Shape;67;p36"/>
          <p:cNvSpPr>
            <a:spLocks noGrp="1"/>
          </p:cNvSpPr>
          <p:nvPr>
            <p:ph type="pic" idx="7"/>
          </p:nvPr>
        </p:nvSpPr>
        <p:spPr>
          <a:xfrm>
            <a:off x="0"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8" name="Google Shape;68;p36"/>
          <p:cNvSpPr>
            <a:spLocks noGrp="1"/>
          </p:cNvSpPr>
          <p:nvPr>
            <p:ph type="pic" idx="8"/>
          </p:nvPr>
        </p:nvSpPr>
        <p:spPr>
          <a:xfrm>
            <a:off x="9087336"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9" name="Google Shape;69;p36"/>
          <p:cNvSpPr>
            <a:spLocks noGrp="1"/>
          </p:cNvSpPr>
          <p:nvPr>
            <p:ph type="pic" idx="9"/>
          </p:nvPr>
        </p:nvSpPr>
        <p:spPr>
          <a:xfrm>
            <a:off x="6815502"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0" name="Google Shape;70;p36"/>
          <p:cNvSpPr>
            <a:spLocks noGrp="1"/>
          </p:cNvSpPr>
          <p:nvPr>
            <p:ph type="pic" idx="13"/>
          </p:nvPr>
        </p:nvSpPr>
        <p:spPr>
          <a:xfrm>
            <a:off x="4543668"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1" name="Google Shape;71;p36"/>
          <p:cNvSpPr>
            <a:spLocks noGrp="1"/>
          </p:cNvSpPr>
          <p:nvPr>
            <p:ph type="pic" idx="14"/>
          </p:nvPr>
        </p:nvSpPr>
        <p:spPr>
          <a:xfrm>
            <a:off x="2271834"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2" name="Google Shape;72;p36"/>
          <p:cNvSpPr>
            <a:spLocks noGrp="1"/>
          </p:cNvSpPr>
          <p:nvPr>
            <p:ph type="pic" idx="15"/>
          </p:nvPr>
        </p:nvSpPr>
        <p:spPr>
          <a:xfrm>
            <a:off x="0"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3" name="Google Shape;73;p36"/>
          <p:cNvSpPr>
            <a:spLocks noGrp="1"/>
          </p:cNvSpPr>
          <p:nvPr>
            <p:ph type="pic" idx="16"/>
          </p:nvPr>
        </p:nvSpPr>
        <p:spPr>
          <a:xfrm>
            <a:off x="4543668" y="4495802"/>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4" name="Google Shape;74;p36"/>
          <p:cNvSpPr>
            <a:spLocks noGrp="1"/>
          </p:cNvSpPr>
          <p:nvPr>
            <p:ph type="pic" idx="17"/>
          </p:nvPr>
        </p:nvSpPr>
        <p:spPr>
          <a:xfrm>
            <a:off x="2271834" y="4495802"/>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5" name="Google Shape;75;p36"/>
          <p:cNvSpPr>
            <a:spLocks noGrp="1"/>
          </p:cNvSpPr>
          <p:nvPr>
            <p:ph type="pic" idx="18"/>
          </p:nvPr>
        </p:nvSpPr>
        <p:spPr>
          <a:xfrm>
            <a:off x="0" y="4495802"/>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6" name="Google Shape;76;p36"/>
          <p:cNvSpPr>
            <a:spLocks noGrp="1"/>
          </p:cNvSpPr>
          <p:nvPr>
            <p:ph type="pic" idx="19"/>
          </p:nvPr>
        </p:nvSpPr>
        <p:spPr>
          <a:xfrm>
            <a:off x="0" y="6743703"/>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77" name="Google Shape;77;p36"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78"/>
        <p:cNvGrpSpPr/>
        <p:nvPr/>
      </p:nvGrpSpPr>
      <p:grpSpPr>
        <a:xfrm>
          <a:off x="0" y="0"/>
          <a:ext cx="0" cy="0"/>
          <a:chOff x="0" y="0"/>
          <a:chExt cx="0" cy="0"/>
        </a:xfrm>
      </p:grpSpPr>
      <p:sp>
        <p:nvSpPr>
          <p:cNvPr id="79" name="Google Shape;79;p37"/>
          <p:cNvSpPr>
            <a:spLocks noGrp="1"/>
          </p:cNvSpPr>
          <p:nvPr>
            <p:ph type="pic" idx="2"/>
          </p:nvPr>
        </p:nvSpPr>
        <p:spPr>
          <a:xfrm>
            <a:off x="2076448" y="0"/>
            <a:ext cx="3975907"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0" name="Google Shape;80;p37"/>
          <p:cNvSpPr>
            <a:spLocks noGrp="1"/>
          </p:cNvSpPr>
          <p:nvPr>
            <p:ph type="pic" idx="3"/>
          </p:nvPr>
        </p:nvSpPr>
        <p:spPr>
          <a:xfrm>
            <a:off x="6052354" y="0"/>
            <a:ext cx="3975907"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81" name="Google Shape;81;p37"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82"/>
        <p:cNvGrpSpPr/>
        <p:nvPr/>
      </p:nvGrpSpPr>
      <p:grpSpPr>
        <a:xfrm>
          <a:off x="0" y="0"/>
          <a:ext cx="0" cy="0"/>
          <a:chOff x="0" y="0"/>
          <a:chExt cx="0" cy="0"/>
        </a:xfrm>
      </p:grpSpPr>
      <p:sp>
        <p:nvSpPr>
          <p:cNvPr id="83" name="Google Shape;83;p38"/>
          <p:cNvSpPr>
            <a:spLocks noGrp="1"/>
          </p:cNvSpPr>
          <p:nvPr>
            <p:ph type="pic" idx="2"/>
          </p:nvPr>
        </p:nvSpPr>
        <p:spPr>
          <a:xfrm>
            <a:off x="2457449" y="0"/>
            <a:ext cx="5485374"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4" name="Google Shape;84;p38"/>
          <p:cNvSpPr>
            <a:spLocks noGrp="1"/>
          </p:cNvSpPr>
          <p:nvPr>
            <p:ph type="pic" idx="3"/>
          </p:nvPr>
        </p:nvSpPr>
        <p:spPr>
          <a:xfrm>
            <a:off x="0" y="0"/>
            <a:ext cx="2457448"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85" name="Google Shape;85;p38"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2">
  <p:cSld name="22">
    <p:spTree>
      <p:nvGrpSpPr>
        <p:cNvPr id="1" name="Shape 86"/>
        <p:cNvGrpSpPr/>
        <p:nvPr/>
      </p:nvGrpSpPr>
      <p:grpSpPr>
        <a:xfrm>
          <a:off x="0" y="0"/>
          <a:ext cx="0" cy="0"/>
          <a:chOff x="0" y="0"/>
          <a:chExt cx="0" cy="0"/>
        </a:xfrm>
      </p:grpSpPr>
      <p:sp>
        <p:nvSpPr>
          <p:cNvPr id="87" name="Google Shape;87;p39"/>
          <p:cNvSpPr>
            <a:spLocks noGrp="1"/>
          </p:cNvSpPr>
          <p:nvPr>
            <p:ph type="pic" idx="2"/>
          </p:nvPr>
        </p:nvSpPr>
        <p:spPr>
          <a:xfrm>
            <a:off x="8180310" y="0"/>
            <a:ext cx="10107690"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88" name="Google Shape;88;p39"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89"/>
        <p:cNvGrpSpPr/>
        <p:nvPr/>
      </p:nvGrpSpPr>
      <p:grpSpPr>
        <a:xfrm>
          <a:off x="0" y="0"/>
          <a:ext cx="0" cy="0"/>
          <a:chOff x="0" y="0"/>
          <a:chExt cx="0" cy="0"/>
        </a:xfrm>
      </p:grpSpPr>
      <p:sp>
        <p:nvSpPr>
          <p:cNvPr id="90" name="Google Shape;90;p40"/>
          <p:cNvSpPr>
            <a:spLocks noGrp="1"/>
          </p:cNvSpPr>
          <p:nvPr>
            <p:ph type="pic" idx="2"/>
          </p:nvPr>
        </p:nvSpPr>
        <p:spPr>
          <a:xfrm>
            <a:off x="0" y="0"/>
            <a:ext cx="14831526"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1" name="Google Shape;91;p40"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5">
  <p:cSld name="55">
    <p:spTree>
      <p:nvGrpSpPr>
        <p:cNvPr id="1" name="Shape 13"/>
        <p:cNvGrpSpPr/>
        <p:nvPr/>
      </p:nvGrpSpPr>
      <p:grpSpPr>
        <a:xfrm>
          <a:off x="0" y="0"/>
          <a:ext cx="0" cy="0"/>
          <a:chOff x="0" y="0"/>
          <a:chExt cx="0" cy="0"/>
        </a:xfrm>
      </p:grpSpPr>
      <p:sp>
        <p:nvSpPr>
          <p:cNvPr id="14" name="Google Shape;14;p21"/>
          <p:cNvSpPr>
            <a:spLocks noGrp="1"/>
          </p:cNvSpPr>
          <p:nvPr>
            <p:ph type="pic" idx="2"/>
          </p:nvPr>
        </p:nvSpPr>
        <p:spPr>
          <a:xfrm>
            <a:off x="9523978" y="3282109"/>
            <a:ext cx="3449405" cy="3449403"/>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 name="Google Shape;15;p21"/>
          <p:cNvSpPr>
            <a:spLocks noGrp="1"/>
          </p:cNvSpPr>
          <p:nvPr>
            <p:ph type="pic" idx="3"/>
          </p:nvPr>
        </p:nvSpPr>
        <p:spPr>
          <a:xfrm>
            <a:off x="5314618" y="3282109"/>
            <a:ext cx="3449405" cy="3449403"/>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92"/>
        <p:cNvGrpSpPr/>
        <p:nvPr/>
      </p:nvGrpSpPr>
      <p:grpSpPr>
        <a:xfrm>
          <a:off x="0" y="0"/>
          <a:ext cx="0" cy="0"/>
          <a:chOff x="0" y="0"/>
          <a:chExt cx="0" cy="0"/>
        </a:xfrm>
      </p:grpSpPr>
      <p:sp>
        <p:nvSpPr>
          <p:cNvPr id="93" name="Google Shape;93;p41"/>
          <p:cNvSpPr>
            <a:spLocks noGrp="1"/>
          </p:cNvSpPr>
          <p:nvPr>
            <p:ph type="pic" idx="2"/>
          </p:nvPr>
        </p:nvSpPr>
        <p:spPr>
          <a:xfrm>
            <a:off x="-1" y="0"/>
            <a:ext cx="11799269"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4" name="Google Shape;94;p41"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6">
  <p:cSld name="26">
    <p:spTree>
      <p:nvGrpSpPr>
        <p:cNvPr id="1" name="Shape 95"/>
        <p:cNvGrpSpPr/>
        <p:nvPr/>
      </p:nvGrpSpPr>
      <p:grpSpPr>
        <a:xfrm>
          <a:off x="0" y="0"/>
          <a:ext cx="0" cy="0"/>
          <a:chOff x="0" y="0"/>
          <a:chExt cx="0" cy="0"/>
        </a:xfrm>
      </p:grpSpPr>
      <p:sp>
        <p:nvSpPr>
          <p:cNvPr id="96" name="Google Shape;96;p42"/>
          <p:cNvSpPr>
            <a:spLocks noGrp="1"/>
          </p:cNvSpPr>
          <p:nvPr>
            <p:ph type="pic" idx="2"/>
          </p:nvPr>
        </p:nvSpPr>
        <p:spPr>
          <a:xfrm>
            <a:off x="10460736" y="2301970"/>
            <a:ext cx="7827263" cy="798661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7" name="Google Shape;97;p42"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98"/>
        <p:cNvGrpSpPr/>
        <p:nvPr/>
      </p:nvGrpSpPr>
      <p:grpSpPr>
        <a:xfrm>
          <a:off x="0" y="0"/>
          <a:ext cx="0" cy="0"/>
          <a:chOff x="0" y="0"/>
          <a:chExt cx="0" cy="0"/>
        </a:xfrm>
      </p:grpSpPr>
      <p:sp>
        <p:nvSpPr>
          <p:cNvPr id="99" name="Google Shape;99;p43"/>
          <p:cNvSpPr>
            <a:spLocks noGrp="1"/>
          </p:cNvSpPr>
          <p:nvPr>
            <p:ph type="pic" idx="2"/>
          </p:nvPr>
        </p:nvSpPr>
        <p:spPr>
          <a:xfrm>
            <a:off x="9570720" y="1700378"/>
            <a:ext cx="8717279" cy="8588210"/>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0" name="Google Shape;100;p43"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101"/>
        <p:cNvGrpSpPr/>
        <p:nvPr/>
      </p:nvGrpSpPr>
      <p:grpSpPr>
        <a:xfrm>
          <a:off x="0" y="0"/>
          <a:ext cx="0" cy="0"/>
          <a:chOff x="0" y="0"/>
          <a:chExt cx="0" cy="0"/>
        </a:xfrm>
      </p:grpSpPr>
      <p:sp>
        <p:nvSpPr>
          <p:cNvPr id="102" name="Google Shape;102;p44"/>
          <p:cNvSpPr>
            <a:spLocks noGrp="1"/>
          </p:cNvSpPr>
          <p:nvPr>
            <p:ph type="pic" idx="2"/>
          </p:nvPr>
        </p:nvSpPr>
        <p:spPr>
          <a:xfrm>
            <a:off x="8655168" y="3482292"/>
            <a:ext cx="5777441" cy="578874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3" name="Google Shape;103;p44"/>
          <p:cNvSpPr>
            <a:spLocks noGrp="1"/>
          </p:cNvSpPr>
          <p:nvPr>
            <p:ph type="pic" idx="3"/>
          </p:nvPr>
        </p:nvSpPr>
        <p:spPr>
          <a:xfrm>
            <a:off x="11334720" y="0"/>
            <a:ext cx="6953280"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4" name="Google Shape;104;p44"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105"/>
        <p:cNvGrpSpPr/>
        <p:nvPr/>
      </p:nvGrpSpPr>
      <p:grpSpPr>
        <a:xfrm>
          <a:off x="0" y="0"/>
          <a:ext cx="0" cy="0"/>
          <a:chOff x="0" y="0"/>
          <a:chExt cx="0" cy="0"/>
        </a:xfrm>
      </p:grpSpPr>
      <p:sp>
        <p:nvSpPr>
          <p:cNvPr id="106" name="Google Shape;106;p45"/>
          <p:cNvSpPr>
            <a:spLocks noGrp="1"/>
          </p:cNvSpPr>
          <p:nvPr>
            <p:ph type="pic" idx="2"/>
          </p:nvPr>
        </p:nvSpPr>
        <p:spPr>
          <a:xfrm>
            <a:off x="0" y="0"/>
            <a:ext cx="13279983"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7" name="Google Shape;107;p45"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108"/>
        <p:cNvGrpSpPr/>
        <p:nvPr/>
      </p:nvGrpSpPr>
      <p:grpSpPr>
        <a:xfrm>
          <a:off x="0" y="0"/>
          <a:ext cx="0" cy="0"/>
          <a:chOff x="0" y="0"/>
          <a:chExt cx="0" cy="0"/>
        </a:xfrm>
      </p:grpSpPr>
      <p:sp>
        <p:nvSpPr>
          <p:cNvPr id="109" name="Google Shape;109;p46"/>
          <p:cNvSpPr>
            <a:spLocks noGrp="1"/>
          </p:cNvSpPr>
          <p:nvPr>
            <p:ph type="pic" idx="2"/>
          </p:nvPr>
        </p:nvSpPr>
        <p:spPr>
          <a:xfrm>
            <a:off x="5008008" y="0"/>
            <a:ext cx="13279992"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0" name="Google Shape;110;p46"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111"/>
        <p:cNvGrpSpPr/>
        <p:nvPr/>
      </p:nvGrpSpPr>
      <p:grpSpPr>
        <a:xfrm>
          <a:off x="0" y="0"/>
          <a:ext cx="0" cy="0"/>
          <a:chOff x="0" y="0"/>
          <a:chExt cx="0" cy="0"/>
        </a:xfrm>
      </p:grpSpPr>
      <p:sp>
        <p:nvSpPr>
          <p:cNvPr id="112" name="Google Shape;112;p47"/>
          <p:cNvSpPr>
            <a:spLocks noGrp="1"/>
          </p:cNvSpPr>
          <p:nvPr>
            <p:ph type="pic" idx="2"/>
          </p:nvPr>
        </p:nvSpPr>
        <p:spPr>
          <a:xfrm>
            <a:off x="-17244" y="0"/>
            <a:ext cx="16075035"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3" name="Google Shape;113;p47"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114"/>
        <p:cNvGrpSpPr/>
        <p:nvPr/>
      </p:nvGrpSpPr>
      <p:grpSpPr>
        <a:xfrm>
          <a:off x="0" y="0"/>
          <a:ext cx="0" cy="0"/>
          <a:chOff x="0" y="0"/>
          <a:chExt cx="0" cy="0"/>
        </a:xfrm>
      </p:grpSpPr>
      <p:sp>
        <p:nvSpPr>
          <p:cNvPr id="115" name="Google Shape;115;p48"/>
          <p:cNvSpPr>
            <a:spLocks noGrp="1"/>
          </p:cNvSpPr>
          <p:nvPr>
            <p:ph type="pic" idx="2"/>
          </p:nvPr>
        </p:nvSpPr>
        <p:spPr>
          <a:xfrm>
            <a:off x="4797506" y="0"/>
            <a:ext cx="16075035"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6" name="Google Shape;116;p48"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117"/>
        <p:cNvGrpSpPr/>
        <p:nvPr/>
      </p:nvGrpSpPr>
      <p:grpSpPr>
        <a:xfrm>
          <a:off x="0" y="0"/>
          <a:ext cx="0" cy="0"/>
          <a:chOff x="0" y="0"/>
          <a:chExt cx="0" cy="0"/>
        </a:xfrm>
      </p:grpSpPr>
      <p:sp>
        <p:nvSpPr>
          <p:cNvPr id="118" name="Google Shape;118;p49"/>
          <p:cNvSpPr>
            <a:spLocks noGrp="1"/>
          </p:cNvSpPr>
          <p:nvPr>
            <p:ph type="pic" idx="2"/>
          </p:nvPr>
        </p:nvSpPr>
        <p:spPr>
          <a:xfrm>
            <a:off x="1818975" y="0"/>
            <a:ext cx="6662002"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9" name="Google Shape;119;p49"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120"/>
        <p:cNvGrpSpPr/>
        <p:nvPr/>
      </p:nvGrpSpPr>
      <p:grpSpPr>
        <a:xfrm>
          <a:off x="0" y="0"/>
          <a:ext cx="0" cy="0"/>
          <a:chOff x="0" y="0"/>
          <a:chExt cx="0" cy="0"/>
        </a:xfrm>
      </p:grpSpPr>
      <p:sp>
        <p:nvSpPr>
          <p:cNvPr id="121" name="Google Shape;121;p50"/>
          <p:cNvSpPr>
            <a:spLocks noGrp="1"/>
          </p:cNvSpPr>
          <p:nvPr>
            <p:ph type="pic" idx="2"/>
          </p:nvPr>
        </p:nvSpPr>
        <p:spPr>
          <a:xfrm>
            <a:off x="1237024" y="1307392"/>
            <a:ext cx="7696540" cy="7673803"/>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22" name="Google Shape;122;p50"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16"/>
        <p:cNvGrpSpPr/>
        <p:nvPr/>
      </p:nvGrpSpPr>
      <p:grpSpPr>
        <a:xfrm>
          <a:off x="0" y="0"/>
          <a:ext cx="0" cy="0"/>
          <a:chOff x="0" y="0"/>
          <a:chExt cx="0" cy="0"/>
        </a:xfrm>
      </p:grpSpPr>
      <p:sp>
        <p:nvSpPr>
          <p:cNvPr id="17" name="Google Shape;17;p22"/>
          <p:cNvSpPr>
            <a:spLocks noGrp="1"/>
          </p:cNvSpPr>
          <p:nvPr>
            <p:ph type="pic" idx="2"/>
          </p:nvPr>
        </p:nvSpPr>
        <p:spPr>
          <a:xfrm>
            <a:off x="0" y="0"/>
            <a:ext cx="7942823"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8" name="Google Shape;18;p22"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123"/>
        <p:cNvGrpSpPr/>
        <p:nvPr/>
      </p:nvGrpSpPr>
      <p:grpSpPr>
        <a:xfrm>
          <a:off x="0" y="0"/>
          <a:ext cx="0" cy="0"/>
          <a:chOff x="0" y="0"/>
          <a:chExt cx="0" cy="0"/>
        </a:xfrm>
      </p:grpSpPr>
      <p:sp>
        <p:nvSpPr>
          <p:cNvPr id="124" name="Google Shape;124;p51"/>
          <p:cNvSpPr>
            <a:spLocks noGrp="1"/>
          </p:cNvSpPr>
          <p:nvPr>
            <p:ph type="pic" idx="2"/>
          </p:nvPr>
        </p:nvSpPr>
        <p:spPr>
          <a:xfrm>
            <a:off x="9401366" y="1401961"/>
            <a:ext cx="7507277" cy="7518587"/>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25" name="Google Shape;125;p51"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126"/>
        <p:cNvGrpSpPr/>
        <p:nvPr/>
      </p:nvGrpSpPr>
      <p:grpSpPr>
        <a:xfrm>
          <a:off x="0" y="0"/>
          <a:ext cx="0" cy="0"/>
          <a:chOff x="0" y="0"/>
          <a:chExt cx="0" cy="0"/>
        </a:xfrm>
      </p:grpSpPr>
      <p:sp>
        <p:nvSpPr>
          <p:cNvPr id="127" name="Google Shape;127;p52"/>
          <p:cNvSpPr>
            <a:spLocks noGrp="1"/>
          </p:cNvSpPr>
          <p:nvPr>
            <p:ph type="pic" idx="2"/>
          </p:nvPr>
        </p:nvSpPr>
        <p:spPr>
          <a:xfrm>
            <a:off x="9311054" y="1311513"/>
            <a:ext cx="7687902" cy="769948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28" name="Google Shape;128;p52"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129"/>
        <p:cNvGrpSpPr/>
        <p:nvPr/>
      </p:nvGrpSpPr>
      <p:grpSpPr>
        <a:xfrm>
          <a:off x="0" y="0"/>
          <a:ext cx="0" cy="0"/>
          <a:chOff x="0" y="0"/>
          <a:chExt cx="0" cy="0"/>
        </a:xfrm>
      </p:grpSpPr>
      <p:sp>
        <p:nvSpPr>
          <p:cNvPr id="130" name="Google Shape;130;p53"/>
          <p:cNvSpPr>
            <a:spLocks noGrp="1"/>
          </p:cNvSpPr>
          <p:nvPr>
            <p:ph type="pic" idx="2"/>
          </p:nvPr>
        </p:nvSpPr>
        <p:spPr>
          <a:xfrm>
            <a:off x="2188966" y="2589863"/>
            <a:ext cx="5107185" cy="5108862"/>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31" name="Google Shape;131;p53"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9">
  <p:cSld name="49">
    <p:spTree>
      <p:nvGrpSpPr>
        <p:cNvPr id="1" name="Shape 132"/>
        <p:cNvGrpSpPr/>
        <p:nvPr/>
      </p:nvGrpSpPr>
      <p:grpSpPr>
        <a:xfrm>
          <a:off x="0" y="0"/>
          <a:ext cx="0" cy="0"/>
          <a:chOff x="0" y="0"/>
          <a:chExt cx="0" cy="0"/>
        </a:xfrm>
      </p:grpSpPr>
      <p:sp>
        <p:nvSpPr>
          <p:cNvPr id="133" name="Google Shape;133;p54"/>
          <p:cNvSpPr>
            <a:spLocks noGrp="1"/>
          </p:cNvSpPr>
          <p:nvPr>
            <p:ph type="pic" idx="2"/>
          </p:nvPr>
        </p:nvSpPr>
        <p:spPr>
          <a:xfrm>
            <a:off x="1751932" y="3612397"/>
            <a:ext cx="1971656" cy="1973190"/>
          </a:xfrm>
          <a:prstGeom prst="rect">
            <a:avLst/>
          </a:prstGeom>
          <a:solidFill>
            <a:schemeClr val="dk1">
              <a:alpha val="11764"/>
            </a:scheme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4" name="Google Shape;134;p54"/>
          <p:cNvSpPr>
            <a:spLocks noGrp="1"/>
          </p:cNvSpPr>
          <p:nvPr>
            <p:ph type="pic" idx="3"/>
          </p:nvPr>
        </p:nvSpPr>
        <p:spPr>
          <a:xfrm>
            <a:off x="6041343" y="3612397"/>
            <a:ext cx="1971656" cy="1973190"/>
          </a:xfrm>
          <a:prstGeom prst="rect">
            <a:avLst/>
          </a:prstGeom>
          <a:solidFill>
            <a:schemeClr val="dk1">
              <a:alpha val="11764"/>
            </a:scheme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5" name="Google Shape;135;p54"/>
          <p:cNvSpPr>
            <a:spLocks noGrp="1"/>
          </p:cNvSpPr>
          <p:nvPr>
            <p:ph type="pic" idx="4"/>
          </p:nvPr>
        </p:nvSpPr>
        <p:spPr>
          <a:xfrm>
            <a:off x="10336545" y="3612397"/>
            <a:ext cx="1971656" cy="1973190"/>
          </a:xfrm>
          <a:prstGeom prst="rect">
            <a:avLst/>
          </a:prstGeom>
          <a:solidFill>
            <a:schemeClr val="dk1">
              <a:alpha val="11764"/>
            </a:scheme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6" name="Google Shape;136;p54"/>
          <p:cNvSpPr>
            <a:spLocks noGrp="1"/>
          </p:cNvSpPr>
          <p:nvPr>
            <p:ph type="pic" idx="5"/>
          </p:nvPr>
        </p:nvSpPr>
        <p:spPr>
          <a:xfrm>
            <a:off x="14634816" y="3612397"/>
            <a:ext cx="1971656" cy="1973190"/>
          </a:xfrm>
          <a:prstGeom prst="rect">
            <a:avLst/>
          </a:prstGeom>
          <a:solidFill>
            <a:schemeClr val="dk1">
              <a:alpha val="11764"/>
            </a:scheme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37" name="Google Shape;137;p54"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138"/>
        <p:cNvGrpSpPr/>
        <p:nvPr/>
      </p:nvGrpSpPr>
      <p:grpSpPr>
        <a:xfrm>
          <a:off x="0" y="0"/>
          <a:ext cx="0" cy="0"/>
          <a:chOff x="0" y="0"/>
          <a:chExt cx="0" cy="0"/>
        </a:xfrm>
      </p:grpSpPr>
      <p:sp>
        <p:nvSpPr>
          <p:cNvPr id="139" name="Google Shape;139;p55"/>
          <p:cNvSpPr>
            <a:spLocks noGrp="1"/>
          </p:cNvSpPr>
          <p:nvPr>
            <p:ph type="pic" idx="2"/>
          </p:nvPr>
        </p:nvSpPr>
        <p:spPr>
          <a:xfrm>
            <a:off x="0" y="0"/>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0" name="Google Shape;140;p55"/>
          <p:cNvSpPr>
            <a:spLocks noGrp="1"/>
          </p:cNvSpPr>
          <p:nvPr>
            <p:ph type="pic" idx="3"/>
          </p:nvPr>
        </p:nvSpPr>
        <p:spPr>
          <a:xfrm>
            <a:off x="0" y="5144294"/>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1" name="Google Shape;141;p55"/>
          <p:cNvSpPr>
            <a:spLocks noGrp="1"/>
          </p:cNvSpPr>
          <p:nvPr>
            <p:ph type="pic" idx="4"/>
          </p:nvPr>
        </p:nvSpPr>
        <p:spPr>
          <a:xfrm>
            <a:off x="5144294" y="0"/>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2" name="Google Shape;142;p55"/>
          <p:cNvSpPr>
            <a:spLocks noGrp="1"/>
          </p:cNvSpPr>
          <p:nvPr>
            <p:ph type="pic" idx="5"/>
          </p:nvPr>
        </p:nvSpPr>
        <p:spPr>
          <a:xfrm>
            <a:off x="5144294" y="5144294"/>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3" name="Google Shape;143;p55"/>
          <p:cNvSpPr>
            <a:spLocks noGrp="1"/>
          </p:cNvSpPr>
          <p:nvPr>
            <p:ph type="pic" idx="6"/>
          </p:nvPr>
        </p:nvSpPr>
        <p:spPr>
          <a:xfrm>
            <a:off x="10288588" y="0"/>
            <a:ext cx="7999412"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44"/>
        <p:cNvGrpSpPr/>
        <p:nvPr/>
      </p:nvGrpSpPr>
      <p:grpSpPr>
        <a:xfrm>
          <a:off x="0" y="0"/>
          <a:ext cx="0" cy="0"/>
          <a:chOff x="0" y="0"/>
          <a:chExt cx="0" cy="0"/>
        </a:xfrm>
      </p:grpSpPr>
      <p:sp>
        <p:nvSpPr>
          <p:cNvPr id="145" name="Google Shape;145;p56"/>
          <p:cNvSpPr/>
          <p:nvPr/>
        </p:nvSpPr>
        <p:spPr>
          <a:xfrm>
            <a:off x="0" y="3640846"/>
            <a:ext cx="18288000" cy="6647744"/>
          </a:xfrm>
          <a:custGeom>
            <a:avLst/>
            <a:gdLst/>
            <a:ahLst/>
            <a:cxnLst/>
            <a:rect l="l" t="t" r="r" b="b"/>
            <a:pathLst>
              <a:path w="9144000" h="4431145" extrusionOk="0">
                <a:moveTo>
                  <a:pt x="0" y="0"/>
                </a:moveTo>
                <a:cubicBezTo>
                  <a:pt x="665399" y="762209"/>
                  <a:pt x="1434980" y="1458693"/>
                  <a:pt x="2286817" y="2064940"/>
                </a:cubicBezTo>
                <a:cubicBezTo>
                  <a:pt x="4374993" y="3551080"/>
                  <a:pt x="6813587" y="4392563"/>
                  <a:pt x="9144000" y="4431142"/>
                </a:cubicBezTo>
                <a:lnTo>
                  <a:pt x="9144000" y="4431143"/>
                </a:lnTo>
                <a:lnTo>
                  <a:pt x="9143998" y="4431145"/>
                </a:lnTo>
                <a:lnTo>
                  <a:pt x="0" y="4431145"/>
                </a:lnTo>
                <a:close/>
              </a:path>
            </a:pathLst>
          </a:custGeom>
          <a:solidFill>
            <a:srgbClr val="E7E3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6" name="Google Shape;146;p56"/>
          <p:cNvGrpSpPr/>
          <p:nvPr/>
        </p:nvGrpSpPr>
        <p:grpSpPr>
          <a:xfrm>
            <a:off x="308583" y="467744"/>
            <a:ext cx="2000930" cy="1379350"/>
            <a:chOff x="115148" y="402460"/>
            <a:chExt cx="1000465" cy="919425"/>
          </a:xfrm>
        </p:grpSpPr>
        <p:sp>
          <p:nvSpPr>
            <p:cNvPr id="147" name="Google Shape;147;p56"/>
            <p:cNvSpPr/>
            <p:nvPr/>
          </p:nvSpPr>
          <p:spPr>
            <a:xfrm>
              <a:off x="115148" y="423335"/>
              <a:ext cx="629401" cy="629401"/>
            </a:xfrm>
            <a:prstGeom prst="ellipse">
              <a:avLst/>
            </a:prstGeom>
            <a:solidFill>
              <a:srgbClr val="A5D66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56"/>
            <p:cNvSpPr/>
            <p:nvPr/>
          </p:nvSpPr>
          <p:spPr>
            <a:xfrm>
              <a:off x="179512" y="692696"/>
              <a:ext cx="573103" cy="573103"/>
            </a:xfrm>
            <a:prstGeom prst="ellipse">
              <a:avLst/>
            </a:prstGeom>
            <a:solidFill>
              <a:srgbClr val="F4823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56"/>
            <p:cNvSpPr/>
            <p:nvPr/>
          </p:nvSpPr>
          <p:spPr>
            <a:xfrm rot="-2283256">
              <a:off x="454002" y="660274"/>
              <a:ext cx="550463" cy="550463"/>
            </a:xfrm>
            <a:prstGeom prst="ellipse">
              <a:avLst/>
            </a:prstGeom>
            <a:solidFill>
              <a:srgbClr val="FFC93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56"/>
            <p:cNvSpPr/>
            <p:nvPr/>
          </p:nvSpPr>
          <p:spPr>
            <a:xfrm rot="-2283256">
              <a:off x="404498" y="485634"/>
              <a:ext cx="411920" cy="411920"/>
            </a:xfrm>
            <a:prstGeom prst="ellipse">
              <a:avLst/>
            </a:prstGeom>
            <a:solidFill>
              <a:srgbClr val="4CB8F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2"/>
        <p:cNvGrpSpPr/>
        <p:nvPr/>
      </p:nvGrpSpPr>
      <p:grpSpPr>
        <a:xfrm>
          <a:off x="0" y="0"/>
          <a:ext cx="0" cy="0"/>
          <a:chOff x="0" y="0"/>
          <a:chExt cx="0" cy="0"/>
        </a:xfrm>
      </p:grpSpPr>
      <p:pic>
        <p:nvPicPr>
          <p:cNvPr id="13" name="Google Shape;13;p20" descr="A picture containing drawing&#10;&#10;Description automatically generated"/>
          <p:cNvPicPr preferRelativeResize="0"/>
          <p:nvPr/>
        </p:nvPicPr>
        <p:blipFill rotWithShape="1">
          <a:blip r:embed="rId2">
            <a:alphaModFix/>
          </a:blip>
          <a:srcRect/>
          <a:stretch/>
        </p:blipFill>
        <p:spPr>
          <a:xfrm>
            <a:off x="14440316" y="1"/>
            <a:ext cx="3847685" cy="1736484"/>
          </a:xfrm>
          <a:prstGeom prst="rect">
            <a:avLst/>
          </a:prstGeom>
          <a:noFill/>
          <a:ln>
            <a:noFill/>
          </a:ln>
        </p:spPr>
      </p:pic>
    </p:spTree>
    <p:extLst>
      <p:ext uri="{BB962C8B-B14F-4D97-AF65-F5344CB8AC3E}">
        <p14:creationId xmlns:p14="http://schemas.microsoft.com/office/powerpoint/2010/main" val="1642534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21"/>
        <p:cNvGrpSpPr/>
        <p:nvPr/>
      </p:nvGrpSpPr>
      <p:grpSpPr>
        <a:xfrm>
          <a:off x="0" y="0"/>
          <a:ext cx="0" cy="0"/>
          <a:chOff x="0" y="0"/>
          <a:chExt cx="0" cy="0"/>
        </a:xfrm>
      </p:grpSpPr>
      <p:sp>
        <p:nvSpPr>
          <p:cNvPr id="22" name="Google Shape;22;p49"/>
          <p:cNvSpPr>
            <a:spLocks noGrp="1"/>
          </p:cNvSpPr>
          <p:nvPr>
            <p:ph type="pic" idx="2"/>
          </p:nvPr>
        </p:nvSpPr>
        <p:spPr>
          <a:xfrm>
            <a:off x="1935145" y="3120406"/>
            <a:ext cx="5715000" cy="5715000"/>
          </a:xfrm>
          <a:prstGeom prst="rect">
            <a:avLst/>
          </a:prstGeom>
          <a:solidFill>
            <a:srgbClr val="353535">
              <a:alpha val="10980"/>
            </a:srgbClr>
          </a:solidFill>
          <a:ln>
            <a:noFill/>
          </a:ln>
        </p:spPr>
      </p:sp>
      <p:sp>
        <p:nvSpPr>
          <p:cNvPr id="23" name="Google Shape;23;p4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600"/>
              <a:buFont typeface="Open Sans"/>
              <a:buNone/>
            </a:pPr>
            <a:fld id="{00000000-1234-1234-1234-123412341234}" type="slidenum">
              <a:rPr lang="en-US"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4" name="Google Shape;24;p4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5" name="Google Shape;25;p49"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1931865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30"/>
        <p:cNvGrpSpPr/>
        <p:nvPr/>
      </p:nvGrpSpPr>
      <p:grpSpPr>
        <a:xfrm>
          <a:off x="0" y="0"/>
          <a:ext cx="0" cy="0"/>
          <a:chOff x="0" y="0"/>
          <a:chExt cx="0" cy="0"/>
        </a:xfrm>
      </p:grpSpPr>
      <p:sp>
        <p:nvSpPr>
          <p:cNvPr id="31" name="Google Shape;31;p27"/>
          <p:cNvSpPr>
            <a:spLocks noGrp="1"/>
          </p:cNvSpPr>
          <p:nvPr>
            <p:ph type="pic" idx="2"/>
          </p:nvPr>
        </p:nvSpPr>
        <p:spPr>
          <a:xfrm>
            <a:off x="0" y="0"/>
            <a:ext cx="18288001"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20542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32"/>
        <p:cNvGrpSpPr/>
        <p:nvPr/>
      </p:nvGrpSpPr>
      <p:grpSpPr>
        <a:xfrm>
          <a:off x="0" y="0"/>
          <a:ext cx="0" cy="0"/>
          <a:chOff x="0" y="0"/>
          <a:chExt cx="0" cy="0"/>
        </a:xfrm>
      </p:grpSpPr>
      <p:sp>
        <p:nvSpPr>
          <p:cNvPr id="33" name="Google Shape;33;p28"/>
          <p:cNvSpPr>
            <a:spLocks noGrp="1"/>
          </p:cNvSpPr>
          <p:nvPr>
            <p:ph type="pic" idx="2"/>
          </p:nvPr>
        </p:nvSpPr>
        <p:spPr>
          <a:xfrm>
            <a:off x="0" y="0"/>
            <a:ext cx="18288001"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34" name="Google Shape;34;p28" descr="A picture containing drawing&#10;&#10;Description automatically generated"/>
          <p:cNvPicPr preferRelativeResize="0"/>
          <p:nvPr/>
        </p:nvPicPr>
        <p:blipFill rotWithShape="1">
          <a:blip r:embed="rId2">
            <a:alphaModFix/>
          </a:blip>
          <a:srcRect/>
          <a:stretch/>
        </p:blipFill>
        <p:spPr>
          <a:xfrm>
            <a:off x="0" y="0"/>
            <a:ext cx="1813942" cy="1769190"/>
          </a:xfrm>
          <a:prstGeom prst="rect">
            <a:avLst/>
          </a:prstGeom>
          <a:noFill/>
          <a:ln>
            <a:noFill/>
          </a:ln>
        </p:spPr>
      </p:pic>
    </p:spTree>
    <p:extLst>
      <p:ext uri="{BB962C8B-B14F-4D97-AF65-F5344CB8AC3E}">
        <p14:creationId xmlns:p14="http://schemas.microsoft.com/office/powerpoint/2010/main" val="190115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242D38"/>
        </a:solidFill>
        <a:effectLst/>
      </p:bgPr>
    </p:bg>
    <p:spTree>
      <p:nvGrpSpPr>
        <p:cNvPr id="1" name="Shape 25"/>
        <p:cNvGrpSpPr/>
        <p:nvPr/>
      </p:nvGrpSpPr>
      <p:grpSpPr>
        <a:xfrm>
          <a:off x="0" y="0"/>
          <a:ext cx="0" cy="0"/>
          <a:chOff x="0" y="0"/>
          <a:chExt cx="0" cy="0"/>
        </a:xfrm>
      </p:grpSpPr>
      <p:sp>
        <p:nvSpPr>
          <p:cNvPr id="26" name="Google Shape;26;p25"/>
          <p:cNvSpPr txBox="1">
            <a:spLocks noGrp="1"/>
          </p:cNvSpPr>
          <p:nvPr>
            <p:ph type="body" idx="1"/>
          </p:nvPr>
        </p:nvSpPr>
        <p:spPr>
          <a:xfrm>
            <a:off x="3827462" y="2656682"/>
            <a:ext cx="10633075" cy="24876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500"/>
              </a:spcBef>
              <a:spcAft>
                <a:spcPts val="0"/>
              </a:spcAft>
              <a:buClr>
                <a:srgbClr val="F5333F"/>
              </a:buClr>
              <a:buSzPts val="8800"/>
              <a:buFont typeface="Arial"/>
              <a:buNone/>
              <a:defRPr sz="8800" b="1" i="0" u="none" strike="noStrike" cap="none">
                <a:solidFill>
                  <a:srgbClr val="F5333F"/>
                </a:solidFill>
                <a:latin typeface="Arial"/>
                <a:ea typeface="Arial"/>
                <a:cs typeface="Arial"/>
                <a:sym typeface="Arial"/>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7" name="Google Shape;27;p25"/>
          <p:cNvSpPr txBox="1">
            <a:spLocks noGrp="1"/>
          </p:cNvSpPr>
          <p:nvPr>
            <p:ph type="body" idx="2"/>
          </p:nvPr>
        </p:nvSpPr>
        <p:spPr>
          <a:xfrm>
            <a:off x="3827462" y="5464065"/>
            <a:ext cx="10633075" cy="14684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500"/>
              </a:spcBef>
              <a:spcAft>
                <a:spcPts val="0"/>
              </a:spcAft>
              <a:buClr>
                <a:schemeClr val="lt2"/>
              </a:buClr>
              <a:buSzPts val="4200"/>
              <a:buFont typeface="Arial"/>
              <a:buNone/>
              <a:defRPr sz="4200" b="1" i="0" u="none" strike="noStrike" cap="none">
                <a:solidFill>
                  <a:schemeClr val="lt2"/>
                </a:solidFill>
                <a:latin typeface="Arial"/>
                <a:ea typeface="Arial"/>
                <a:cs typeface="Arial"/>
                <a:sym typeface="Arial"/>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35"/>
        <p:cNvGrpSpPr/>
        <p:nvPr/>
      </p:nvGrpSpPr>
      <p:grpSpPr>
        <a:xfrm>
          <a:off x="0" y="0"/>
          <a:ext cx="0" cy="0"/>
          <a:chOff x="0" y="0"/>
          <a:chExt cx="0" cy="0"/>
        </a:xfrm>
      </p:grpSpPr>
      <p:sp>
        <p:nvSpPr>
          <p:cNvPr id="36" name="Google Shape;36;p29"/>
          <p:cNvSpPr>
            <a:spLocks noGrp="1"/>
          </p:cNvSpPr>
          <p:nvPr>
            <p:ph type="pic" idx="2"/>
          </p:nvPr>
        </p:nvSpPr>
        <p:spPr>
          <a:xfrm>
            <a:off x="383056" y="338143"/>
            <a:ext cx="17521894" cy="962500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56537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37"/>
        <p:cNvGrpSpPr/>
        <p:nvPr/>
      </p:nvGrpSpPr>
      <p:grpSpPr>
        <a:xfrm>
          <a:off x="0" y="0"/>
          <a:ext cx="0" cy="0"/>
          <a:chOff x="0" y="0"/>
          <a:chExt cx="0" cy="0"/>
        </a:xfrm>
      </p:grpSpPr>
      <p:sp>
        <p:nvSpPr>
          <p:cNvPr id="38" name="Google Shape;38;p30"/>
          <p:cNvSpPr>
            <a:spLocks noGrp="1"/>
          </p:cNvSpPr>
          <p:nvPr>
            <p:ph type="pic" idx="2"/>
          </p:nvPr>
        </p:nvSpPr>
        <p:spPr>
          <a:xfrm flipH="1">
            <a:off x="-1" y="0"/>
            <a:ext cx="14712019" cy="4511040"/>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39" name="Google Shape;39;p30"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3673465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40"/>
        <p:cNvGrpSpPr/>
        <p:nvPr/>
      </p:nvGrpSpPr>
      <p:grpSpPr>
        <a:xfrm>
          <a:off x="0" y="0"/>
          <a:ext cx="0" cy="0"/>
          <a:chOff x="0" y="0"/>
          <a:chExt cx="0" cy="0"/>
        </a:xfrm>
      </p:grpSpPr>
      <p:sp>
        <p:nvSpPr>
          <p:cNvPr id="41" name="Google Shape;41;p31"/>
          <p:cNvSpPr>
            <a:spLocks noGrp="1"/>
          </p:cNvSpPr>
          <p:nvPr>
            <p:ph type="pic" idx="2"/>
          </p:nvPr>
        </p:nvSpPr>
        <p:spPr>
          <a:xfrm>
            <a:off x="1553028" y="0"/>
            <a:ext cx="16734972" cy="5379495"/>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42" name="Google Shape;42;p31"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550439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15">
  <p:cSld name="1_15">
    <p:spTree>
      <p:nvGrpSpPr>
        <p:cNvPr id="1" name="Shape 46"/>
        <p:cNvGrpSpPr/>
        <p:nvPr/>
      </p:nvGrpSpPr>
      <p:grpSpPr>
        <a:xfrm>
          <a:off x="0" y="0"/>
          <a:ext cx="0" cy="0"/>
          <a:chOff x="0" y="0"/>
          <a:chExt cx="0" cy="0"/>
        </a:xfrm>
      </p:grpSpPr>
      <p:sp>
        <p:nvSpPr>
          <p:cNvPr id="47" name="Google Shape;47;p33"/>
          <p:cNvSpPr>
            <a:spLocks noGrp="1"/>
          </p:cNvSpPr>
          <p:nvPr>
            <p:ph type="pic" idx="2"/>
          </p:nvPr>
        </p:nvSpPr>
        <p:spPr>
          <a:xfrm>
            <a:off x="0" y="2317897"/>
            <a:ext cx="10994065" cy="6868633"/>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48" name="Google Shape;48;p33"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3652985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49"/>
        <p:cNvGrpSpPr/>
        <p:nvPr/>
      </p:nvGrpSpPr>
      <p:grpSpPr>
        <a:xfrm>
          <a:off x="0" y="0"/>
          <a:ext cx="0" cy="0"/>
          <a:chOff x="0" y="0"/>
          <a:chExt cx="0" cy="0"/>
        </a:xfrm>
      </p:grpSpPr>
      <p:sp>
        <p:nvSpPr>
          <p:cNvPr id="50" name="Google Shape;50;p34"/>
          <p:cNvSpPr>
            <a:spLocks noGrp="1"/>
          </p:cNvSpPr>
          <p:nvPr>
            <p:ph type="pic" idx="2"/>
          </p:nvPr>
        </p:nvSpPr>
        <p:spPr>
          <a:xfrm>
            <a:off x="0" y="0"/>
            <a:ext cx="6698918" cy="669891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1" name="Google Shape;51;p34"/>
          <p:cNvSpPr>
            <a:spLocks noGrp="1"/>
          </p:cNvSpPr>
          <p:nvPr>
            <p:ph type="pic" idx="3"/>
          </p:nvPr>
        </p:nvSpPr>
        <p:spPr>
          <a:xfrm>
            <a:off x="4279192" y="4287009"/>
            <a:ext cx="4798110" cy="479811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52" name="Google Shape;52;p34"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2193043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53"/>
        <p:cNvGrpSpPr/>
        <p:nvPr/>
      </p:nvGrpSpPr>
      <p:grpSpPr>
        <a:xfrm>
          <a:off x="0" y="0"/>
          <a:ext cx="0" cy="0"/>
          <a:chOff x="0" y="0"/>
          <a:chExt cx="0" cy="0"/>
        </a:xfrm>
      </p:grpSpPr>
      <p:sp>
        <p:nvSpPr>
          <p:cNvPr id="54" name="Google Shape;54;p35"/>
          <p:cNvSpPr>
            <a:spLocks noGrp="1"/>
          </p:cNvSpPr>
          <p:nvPr>
            <p:ph type="pic" idx="2"/>
          </p:nvPr>
        </p:nvSpPr>
        <p:spPr>
          <a:xfrm>
            <a:off x="6907700" y="342952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5" name="Google Shape;55;p35"/>
          <p:cNvSpPr>
            <a:spLocks noGrp="1"/>
          </p:cNvSpPr>
          <p:nvPr>
            <p:ph type="pic" idx="3"/>
          </p:nvPr>
        </p:nvSpPr>
        <p:spPr>
          <a:xfrm>
            <a:off x="-24384" y="0"/>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6" name="Google Shape;56;p35"/>
          <p:cNvSpPr>
            <a:spLocks noGrp="1"/>
          </p:cNvSpPr>
          <p:nvPr>
            <p:ph type="pic" idx="4"/>
          </p:nvPr>
        </p:nvSpPr>
        <p:spPr>
          <a:xfrm>
            <a:off x="3441658" y="342952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7" name="Google Shape;57;p35"/>
          <p:cNvSpPr>
            <a:spLocks noGrp="1"/>
          </p:cNvSpPr>
          <p:nvPr>
            <p:ph type="pic" idx="5"/>
          </p:nvPr>
        </p:nvSpPr>
        <p:spPr>
          <a:xfrm>
            <a:off x="-24384" y="342952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8" name="Google Shape;58;p35"/>
          <p:cNvSpPr>
            <a:spLocks noGrp="1"/>
          </p:cNvSpPr>
          <p:nvPr>
            <p:ph type="pic" idx="6"/>
          </p:nvPr>
        </p:nvSpPr>
        <p:spPr>
          <a:xfrm>
            <a:off x="3441658" y="685905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9" name="Google Shape;59;p35"/>
          <p:cNvSpPr>
            <a:spLocks noGrp="1"/>
          </p:cNvSpPr>
          <p:nvPr>
            <p:ph type="pic" idx="7"/>
          </p:nvPr>
        </p:nvSpPr>
        <p:spPr>
          <a:xfrm>
            <a:off x="-24384" y="685905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60" name="Google Shape;60;p35"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510603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61"/>
        <p:cNvGrpSpPr/>
        <p:nvPr/>
      </p:nvGrpSpPr>
      <p:grpSpPr>
        <a:xfrm>
          <a:off x="0" y="0"/>
          <a:ext cx="0" cy="0"/>
          <a:chOff x="0" y="0"/>
          <a:chExt cx="0" cy="0"/>
        </a:xfrm>
      </p:grpSpPr>
      <p:sp>
        <p:nvSpPr>
          <p:cNvPr id="62" name="Google Shape;62;p36"/>
          <p:cNvSpPr>
            <a:spLocks noGrp="1"/>
          </p:cNvSpPr>
          <p:nvPr>
            <p:ph type="pic" idx="2"/>
          </p:nvPr>
        </p:nvSpPr>
        <p:spPr>
          <a:xfrm>
            <a:off x="11359170"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3" name="Google Shape;63;p36"/>
          <p:cNvSpPr>
            <a:spLocks noGrp="1"/>
          </p:cNvSpPr>
          <p:nvPr>
            <p:ph type="pic" idx="3"/>
          </p:nvPr>
        </p:nvSpPr>
        <p:spPr>
          <a:xfrm>
            <a:off x="9087336"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4" name="Google Shape;64;p36"/>
          <p:cNvSpPr>
            <a:spLocks noGrp="1"/>
          </p:cNvSpPr>
          <p:nvPr>
            <p:ph type="pic" idx="4"/>
          </p:nvPr>
        </p:nvSpPr>
        <p:spPr>
          <a:xfrm>
            <a:off x="6815502"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5" name="Google Shape;65;p36"/>
          <p:cNvSpPr>
            <a:spLocks noGrp="1"/>
          </p:cNvSpPr>
          <p:nvPr>
            <p:ph type="pic" idx="5"/>
          </p:nvPr>
        </p:nvSpPr>
        <p:spPr>
          <a:xfrm>
            <a:off x="4543668"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6" name="Google Shape;66;p36"/>
          <p:cNvSpPr>
            <a:spLocks noGrp="1"/>
          </p:cNvSpPr>
          <p:nvPr>
            <p:ph type="pic" idx="6"/>
          </p:nvPr>
        </p:nvSpPr>
        <p:spPr>
          <a:xfrm>
            <a:off x="2271834"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7" name="Google Shape;67;p36"/>
          <p:cNvSpPr>
            <a:spLocks noGrp="1"/>
          </p:cNvSpPr>
          <p:nvPr>
            <p:ph type="pic" idx="7"/>
          </p:nvPr>
        </p:nvSpPr>
        <p:spPr>
          <a:xfrm>
            <a:off x="0"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8" name="Google Shape;68;p36"/>
          <p:cNvSpPr>
            <a:spLocks noGrp="1"/>
          </p:cNvSpPr>
          <p:nvPr>
            <p:ph type="pic" idx="8"/>
          </p:nvPr>
        </p:nvSpPr>
        <p:spPr>
          <a:xfrm>
            <a:off x="9087336"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9" name="Google Shape;69;p36"/>
          <p:cNvSpPr>
            <a:spLocks noGrp="1"/>
          </p:cNvSpPr>
          <p:nvPr>
            <p:ph type="pic" idx="9"/>
          </p:nvPr>
        </p:nvSpPr>
        <p:spPr>
          <a:xfrm>
            <a:off x="6815502"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0" name="Google Shape;70;p36"/>
          <p:cNvSpPr>
            <a:spLocks noGrp="1"/>
          </p:cNvSpPr>
          <p:nvPr>
            <p:ph type="pic" idx="13"/>
          </p:nvPr>
        </p:nvSpPr>
        <p:spPr>
          <a:xfrm>
            <a:off x="4543668"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1" name="Google Shape;71;p36"/>
          <p:cNvSpPr>
            <a:spLocks noGrp="1"/>
          </p:cNvSpPr>
          <p:nvPr>
            <p:ph type="pic" idx="14"/>
          </p:nvPr>
        </p:nvSpPr>
        <p:spPr>
          <a:xfrm>
            <a:off x="2271834"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2" name="Google Shape;72;p36"/>
          <p:cNvSpPr>
            <a:spLocks noGrp="1"/>
          </p:cNvSpPr>
          <p:nvPr>
            <p:ph type="pic" idx="15"/>
          </p:nvPr>
        </p:nvSpPr>
        <p:spPr>
          <a:xfrm>
            <a:off x="0"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3" name="Google Shape;73;p36"/>
          <p:cNvSpPr>
            <a:spLocks noGrp="1"/>
          </p:cNvSpPr>
          <p:nvPr>
            <p:ph type="pic" idx="16"/>
          </p:nvPr>
        </p:nvSpPr>
        <p:spPr>
          <a:xfrm>
            <a:off x="4543668" y="4495802"/>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4" name="Google Shape;74;p36"/>
          <p:cNvSpPr>
            <a:spLocks noGrp="1"/>
          </p:cNvSpPr>
          <p:nvPr>
            <p:ph type="pic" idx="17"/>
          </p:nvPr>
        </p:nvSpPr>
        <p:spPr>
          <a:xfrm>
            <a:off x="2271834" y="4495802"/>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5" name="Google Shape;75;p36"/>
          <p:cNvSpPr>
            <a:spLocks noGrp="1"/>
          </p:cNvSpPr>
          <p:nvPr>
            <p:ph type="pic" idx="18"/>
          </p:nvPr>
        </p:nvSpPr>
        <p:spPr>
          <a:xfrm>
            <a:off x="0" y="4495802"/>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6" name="Google Shape;76;p36"/>
          <p:cNvSpPr>
            <a:spLocks noGrp="1"/>
          </p:cNvSpPr>
          <p:nvPr>
            <p:ph type="pic" idx="19"/>
          </p:nvPr>
        </p:nvSpPr>
        <p:spPr>
          <a:xfrm>
            <a:off x="0" y="6743703"/>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77" name="Google Shape;77;p36"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2946137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78"/>
        <p:cNvGrpSpPr/>
        <p:nvPr/>
      </p:nvGrpSpPr>
      <p:grpSpPr>
        <a:xfrm>
          <a:off x="0" y="0"/>
          <a:ext cx="0" cy="0"/>
          <a:chOff x="0" y="0"/>
          <a:chExt cx="0" cy="0"/>
        </a:xfrm>
      </p:grpSpPr>
      <p:sp>
        <p:nvSpPr>
          <p:cNvPr id="79" name="Google Shape;79;p37"/>
          <p:cNvSpPr>
            <a:spLocks noGrp="1"/>
          </p:cNvSpPr>
          <p:nvPr>
            <p:ph type="pic" idx="2"/>
          </p:nvPr>
        </p:nvSpPr>
        <p:spPr>
          <a:xfrm>
            <a:off x="2076448" y="0"/>
            <a:ext cx="3975907"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0" name="Google Shape;80;p37"/>
          <p:cNvSpPr>
            <a:spLocks noGrp="1"/>
          </p:cNvSpPr>
          <p:nvPr>
            <p:ph type="pic" idx="3"/>
          </p:nvPr>
        </p:nvSpPr>
        <p:spPr>
          <a:xfrm>
            <a:off x="6052354" y="0"/>
            <a:ext cx="3975907"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81" name="Google Shape;81;p37"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4081551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82"/>
        <p:cNvGrpSpPr/>
        <p:nvPr/>
      </p:nvGrpSpPr>
      <p:grpSpPr>
        <a:xfrm>
          <a:off x="0" y="0"/>
          <a:ext cx="0" cy="0"/>
          <a:chOff x="0" y="0"/>
          <a:chExt cx="0" cy="0"/>
        </a:xfrm>
      </p:grpSpPr>
      <p:sp>
        <p:nvSpPr>
          <p:cNvPr id="83" name="Google Shape;83;p38"/>
          <p:cNvSpPr>
            <a:spLocks noGrp="1"/>
          </p:cNvSpPr>
          <p:nvPr>
            <p:ph type="pic" idx="2"/>
          </p:nvPr>
        </p:nvSpPr>
        <p:spPr>
          <a:xfrm>
            <a:off x="2457449" y="0"/>
            <a:ext cx="5485374"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4" name="Google Shape;84;p38"/>
          <p:cNvSpPr>
            <a:spLocks noGrp="1"/>
          </p:cNvSpPr>
          <p:nvPr>
            <p:ph type="pic" idx="3"/>
          </p:nvPr>
        </p:nvSpPr>
        <p:spPr>
          <a:xfrm>
            <a:off x="0" y="0"/>
            <a:ext cx="2457448"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85" name="Google Shape;85;p38"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700970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89"/>
        <p:cNvGrpSpPr/>
        <p:nvPr/>
      </p:nvGrpSpPr>
      <p:grpSpPr>
        <a:xfrm>
          <a:off x="0" y="0"/>
          <a:ext cx="0" cy="0"/>
          <a:chOff x="0" y="0"/>
          <a:chExt cx="0" cy="0"/>
        </a:xfrm>
      </p:grpSpPr>
      <p:sp>
        <p:nvSpPr>
          <p:cNvPr id="90" name="Google Shape;90;p40"/>
          <p:cNvSpPr>
            <a:spLocks noGrp="1"/>
          </p:cNvSpPr>
          <p:nvPr>
            <p:ph type="pic" idx="2"/>
          </p:nvPr>
        </p:nvSpPr>
        <p:spPr>
          <a:xfrm>
            <a:off x="0" y="0"/>
            <a:ext cx="14831526"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1" name="Google Shape;91;p40"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97121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3">
  <p:cSld name="03">
    <p:spTree>
      <p:nvGrpSpPr>
        <p:cNvPr id="1" name="Shape 28"/>
        <p:cNvGrpSpPr/>
        <p:nvPr/>
      </p:nvGrpSpPr>
      <p:grpSpPr>
        <a:xfrm>
          <a:off x="0" y="0"/>
          <a:ext cx="0" cy="0"/>
          <a:chOff x="0" y="0"/>
          <a:chExt cx="0" cy="0"/>
        </a:xfrm>
      </p:grpSpPr>
      <p:pic>
        <p:nvPicPr>
          <p:cNvPr id="29" name="Google Shape;29;p26"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92"/>
        <p:cNvGrpSpPr/>
        <p:nvPr/>
      </p:nvGrpSpPr>
      <p:grpSpPr>
        <a:xfrm>
          <a:off x="0" y="0"/>
          <a:ext cx="0" cy="0"/>
          <a:chOff x="0" y="0"/>
          <a:chExt cx="0" cy="0"/>
        </a:xfrm>
      </p:grpSpPr>
      <p:sp>
        <p:nvSpPr>
          <p:cNvPr id="93" name="Google Shape;93;p41"/>
          <p:cNvSpPr>
            <a:spLocks noGrp="1"/>
          </p:cNvSpPr>
          <p:nvPr>
            <p:ph type="pic" idx="2"/>
          </p:nvPr>
        </p:nvSpPr>
        <p:spPr>
          <a:xfrm>
            <a:off x="-1" y="0"/>
            <a:ext cx="11799269"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4" name="Google Shape;94;p41"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64888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6">
  <p:cSld name="26">
    <p:spTree>
      <p:nvGrpSpPr>
        <p:cNvPr id="1" name="Shape 95"/>
        <p:cNvGrpSpPr/>
        <p:nvPr/>
      </p:nvGrpSpPr>
      <p:grpSpPr>
        <a:xfrm>
          <a:off x="0" y="0"/>
          <a:ext cx="0" cy="0"/>
          <a:chOff x="0" y="0"/>
          <a:chExt cx="0" cy="0"/>
        </a:xfrm>
      </p:grpSpPr>
      <p:sp>
        <p:nvSpPr>
          <p:cNvPr id="96" name="Google Shape;96;p42"/>
          <p:cNvSpPr>
            <a:spLocks noGrp="1"/>
          </p:cNvSpPr>
          <p:nvPr>
            <p:ph type="pic" idx="2"/>
          </p:nvPr>
        </p:nvSpPr>
        <p:spPr>
          <a:xfrm>
            <a:off x="10460736" y="2301970"/>
            <a:ext cx="7827263" cy="798661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7" name="Google Shape;97;p42"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371544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98"/>
        <p:cNvGrpSpPr/>
        <p:nvPr/>
      </p:nvGrpSpPr>
      <p:grpSpPr>
        <a:xfrm>
          <a:off x="0" y="0"/>
          <a:ext cx="0" cy="0"/>
          <a:chOff x="0" y="0"/>
          <a:chExt cx="0" cy="0"/>
        </a:xfrm>
      </p:grpSpPr>
      <p:sp>
        <p:nvSpPr>
          <p:cNvPr id="99" name="Google Shape;99;p43"/>
          <p:cNvSpPr>
            <a:spLocks noGrp="1"/>
          </p:cNvSpPr>
          <p:nvPr>
            <p:ph type="pic" idx="2"/>
          </p:nvPr>
        </p:nvSpPr>
        <p:spPr>
          <a:xfrm>
            <a:off x="9570720" y="1700378"/>
            <a:ext cx="8717279" cy="8588210"/>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0" name="Google Shape;100;p43"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4136931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101"/>
        <p:cNvGrpSpPr/>
        <p:nvPr/>
      </p:nvGrpSpPr>
      <p:grpSpPr>
        <a:xfrm>
          <a:off x="0" y="0"/>
          <a:ext cx="0" cy="0"/>
          <a:chOff x="0" y="0"/>
          <a:chExt cx="0" cy="0"/>
        </a:xfrm>
      </p:grpSpPr>
      <p:sp>
        <p:nvSpPr>
          <p:cNvPr id="102" name="Google Shape;102;p44"/>
          <p:cNvSpPr>
            <a:spLocks noGrp="1"/>
          </p:cNvSpPr>
          <p:nvPr>
            <p:ph type="pic" idx="2"/>
          </p:nvPr>
        </p:nvSpPr>
        <p:spPr>
          <a:xfrm>
            <a:off x="8655168" y="3482292"/>
            <a:ext cx="5777441" cy="578874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3" name="Google Shape;103;p44"/>
          <p:cNvSpPr>
            <a:spLocks noGrp="1"/>
          </p:cNvSpPr>
          <p:nvPr>
            <p:ph type="pic" idx="3"/>
          </p:nvPr>
        </p:nvSpPr>
        <p:spPr>
          <a:xfrm>
            <a:off x="11334720" y="0"/>
            <a:ext cx="6953280"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4" name="Google Shape;104;p44"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extLst>
      <p:ext uri="{BB962C8B-B14F-4D97-AF65-F5344CB8AC3E}">
        <p14:creationId xmlns:p14="http://schemas.microsoft.com/office/powerpoint/2010/main" val="2624011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105"/>
        <p:cNvGrpSpPr/>
        <p:nvPr/>
      </p:nvGrpSpPr>
      <p:grpSpPr>
        <a:xfrm>
          <a:off x="0" y="0"/>
          <a:ext cx="0" cy="0"/>
          <a:chOff x="0" y="0"/>
          <a:chExt cx="0" cy="0"/>
        </a:xfrm>
      </p:grpSpPr>
      <p:sp>
        <p:nvSpPr>
          <p:cNvPr id="106" name="Google Shape;106;p45"/>
          <p:cNvSpPr>
            <a:spLocks noGrp="1"/>
          </p:cNvSpPr>
          <p:nvPr>
            <p:ph type="pic" idx="2"/>
          </p:nvPr>
        </p:nvSpPr>
        <p:spPr>
          <a:xfrm>
            <a:off x="0" y="0"/>
            <a:ext cx="13279983"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7" name="Google Shape;107;p45"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7888427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108"/>
        <p:cNvGrpSpPr/>
        <p:nvPr/>
      </p:nvGrpSpPr>
      <p:grpSpPr>
        <a:xfrm>
          <a:off x="0" y="0"/>
          <a:ext cx="0" cy="0"/>
          <a:chOff x="0" y="0"/>
          <a:chExt cx="0" cy="0"/>
        </a:xfrm>
      </p:grpSpPr>
      <p:sp>
        <p:nvSpPr>
          <p:cNvPr id="109" name="Google Shape;109;p46"/>
          <p:cNvSpPr>
            <a:spLocks noGrp="1"/>
          </p:cNvSpPr>
          <p:nvPr>
            <p:ph type="pic" idx="2"/>
          </p:nvPr>
        </p:nvSpPr>
        <p:spPr>
          <a:xfrm>
            <a:off x="5008008" y="0"/>
            <a:ext cx="13279992"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0" name="Google Shape;110;p46"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extLst>
      <p:ext uri="{BB962C8B-B14F-4D97-AF65-F5344CB8AC3E}">
        <p14:creationId xmlns:p14="http://schemas.microsoft.com/office/powerpoint/2010/main" val="17340214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111"/>
        <p:cNvGrpSpPr/>
        <p:nvPr/>
      </p:nvGrpSpPr>
      <p:grpSpPr>
        <a:xfrm>
          <a:off x="0" y="0"/>
          <a:ext cx="0" cy="0"/>
          <a:chOff x="0" y="0"/>
          <a:chExt cx="0" cy="0"/>
        </a:xfrm>
      </p:grpSpPr>
      <p:sp>
        <p:nvSpPr>
          <p:cNvPr id="112" name="Google Shape;112;p47"/>
          <p:cNvSpPr>
            <a:spLocks noGrp="1"/>
          </p:cNvSpPr>
          <p:nvPr>
            <p:ph type="pic" idx="2"/>
          </p:nvPr>
        </p:nvSpPr>
        <p:spPr>
          <a:xfrm>
            <a:off x="-17244" y="0"/>
            <a:ext cx="16075035"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3" name="Google Shape;113;p47"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3571535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114"/>
        <p:cNvGrpSpPr/>
        <p:nvPr/>
      </p:nvGrpSpPr>
      <p:grpSpPr>
        <a:xfrm>
          <a:off x="0" y="0"/>
          <a:ext cx="0" cy="0"/>
          <a:chOff x="0" y="0"/>
          <a:chExt cx="0" cy="0"/>
        </a:xfrm>
      </p:grpSpPr>
      <p:sp>
        <p:nvSpPr>
          <p:cNvPr id="115" name="Google Shape;115;p48"/>
          <p:cNvSpPr>
            <a:spLocks noGrp="1"/>
          </p:cNvSpPr>
          <p:nvPr>
            <p:ph type="pic" idx="2"/>
          </p:nvPr>
        </p:nvSpPr>
        <p:spPr>
          <a:xfrm>
            <a:off x="4797506" y="0"/>
            <a:ext cx="16075035"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6" name="Google Shape;116;p48"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extLst>
      <p:ext uri="{BB962C8B-B14F-4D97-AF65-F5344CB8AC3E}">
        <p14:creationId xmlns:p14="http://schemas.microsoft.com/office/powerpoint/2010/main" val="515530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117"/>
        <p:cNvGrpSpPr/>
        <p:nvPr/>
      </p:nvGrpSpPr>
      <p:grpSpPr>
        <a:xfrm>
          <a:off x="0" y="0"/>
          <a:ext cx="0" cy="0"/>
          <a:chOff x="0" y="0"/>
          <a:chExt cx="0" cy="0"/>
        </a:xfrm>
      </p:grpSpPr>
      <p:sp>
        <p:nvSpPr>
          <p:cNvPr id="118" name="Google Shape;118;p49"/>
          <p:cNvSpPr>
            <a:spLocks noGrp="1"/>
          </p:cNvSpPr>
          <p:nvPr>
            <p:ph type="pic" idx="2"/>
          </p:nvPr>
        </p:nvSpPr>
        <p:spPr>
          <a:xfrm>
            <a:off x="1818975" y="0"/>
            <a:ext cx="6662002"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9" name="Google Shape;119;p49"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26684944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120"/>
        <p:cNvGrpSpPr/>
        <p:nvPr/>
      </p:nvGrpSpPr>
      <p:grpSpPr>
        <a:xfrm>
          <a:off x="0" y="0"/>
          <a:ext cx="0" cy="0"/>
          <a:chOff x="0" y="0"/>
          <a:chExt cx="0" cy="0"/>
        </a:xfrm>
      </p:grpSpPr>
      <p:sp>
        <p:nvSpPr>
          <p:cNvPr id="121" name="Google Shape;121;p50"/>
          <p:cNvSpPr>
            <a:spLocks noGrp="1"/>
          </p:cNvSpPr>
          <p:nvPr>
            <p:ph type="pic" idx="2"/>
          </p:nvPr>
        </p:nvSpPr>
        <p:spPr>
          <a:xfrm>
            <a:off x="1237024" y="1307392"/>
            <a:ext cx="7696540" cy="7673803"/>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22" name="Google Shape;122;p50"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37057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30"/>
        <p:cNvGrpSpPr/>
        <p:nvPr/>
      </p:nvGrpSpPr>
      <p:grpSpPr>
        <a:xfrm>
          <a:off x="0" y="0"/>
          <a:ext cx="0" cy="0"/>
          <a:chOff x="0" y="0"/>
          <a:chExt cx="0" cy="0"/>
        </a:xfrm>
      </p:grpSpPr>
      <p:sp>
        <p:nvSpPr>
          <p:cNvPr id="31" name="Google Shape;31;p27"/>
          <p:cNvSpPr>
            <a:spLocks noGrp="1"/>
          </p:cNvSpPr>
          <p:nvPr>
            <p:ph type="pic" idx="2"/>
          </p:nvPr>
        </p:nvSpPr>
        <p:spPr>
          <a:xfrm>
            <a:off x="0" y="0"/>
            <a:ext cx="18288001"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123"/>
        <p:cNvGrpSpPr/>
        <p:nvPr/>
      </p:nvGrpSpPr>
      <p:grpSpPr>
        <a:xfrm>
          <a:off x="0" y="0"/>
          <a:ext cx="0" cy="0"/>
          <a:chOff x="0" y="0"/>
          <a:chExt cx="0" cy="0"/>
        </a:xfrm>
      </p:grpSpPr>
      <p:sp>
        <p:nvSpPr>
          <p:cNvPr id="124" name="Google Shape;124;p51"/>
          <p:cNvSpPr>
            <a:spLocks noGrp="1"/>
          </p:cNvSpPr>
          <p:nvPr>
            <p:ph type="pic" idx="2"/>
          </p:nvPr>
        </p:nvSpPr>
        <p:spPr>
          <a:xfrm>
            <a:off x="9401366" y="1401961"/>
            <a:ext cx="7507277" cy="7518587"/>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25" name="Google Shape;125;p51"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extLst>
      <p:ext uri="{BB962C8B-B14F-4D97-AF65-F5344CB8AC3E}">
        <p14:creationId xmlns:p14="http://schemas.microsoft.com/office/powerpoint/2010/main" val="866452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129"/>
        <p:cNvGrpSpPr/>
        <p:nvPr/>
      </p:nvGrpSpPr>
      <p:grpSpPr>
        <a:xfrm>
          <a:off x="0" y="0"/>
          <a:ext cx="0" cy="0"/>
          <a:chOff x="0" y="0"/>
          <a:chExt cx="0" cy="0"/>
        </a:xfrm>
      </p:grpSpPr>
      <p:sp>
        <p:nvSpPr>
          <p:cNvPr id="130" name="Google Shape;130;p53"/>
          <p:cNvSpPr>
            <a:spLocks noGrp="1"/>
          </p:cNvSpPr>
          <p:nvPr>
            <p:ph type="pic" idx="2"/>
          </p:nvPr>
        </p:nvSpPr>
        <p:spPr>
          <a:xfrm>
            <a:off x="2188966" y="2589863"/>
            <a:ext cx="5107185" cy="5108862"/>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31" name="Google Shape;131;p53"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1694121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138"/>
        <p:cNvGrpSpPr/>
        <p:nvPr/>
      </p:nvGrpSpPr>
      <p:grpSpPr>
        <a:xfrm>
          <a:off x="0" y="0"/>
          <a:ext cx="0" cy="0"/>
          <a:chOff x="0" y="0"/>
          <a:chExt cx="0" cy="0"/>
        </a:xfrm>
      </p:grpSpPr>
      <p:sp>
        <p:nvSpPr>
          <p:cNvPr id="139" name="Google Shape;139;p55"/>
          <p:cNvSpPr>
            <a:spLocks noGrp="1"/>
          </p:cNvSpPr>
          <p:nvPr>
            <p:ph type="pic" idx="2"/>
          </p:nvPr>
        </p:nvSpPr>
        <p:spPr>
          <a:xfrm>
            <a:off x="0" y="0"/>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0" name="Google Shape;140;p55"/>
          <p:cNvSpPr>
            <a:spLocks noGrp="1"/>
          </p:cNvSpPr>
          <p:nvPr>
            <p:ph type="pic" idx="3"/>
          </p:nvPr>
        </p:nvSpPr>
        <p:spPr>
          <a:xfrm>
            <a:off x="0" y="5144294"/>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1" name="Google Shape;141;p55"/>
          <p:cNvSpPr>
            <a:spLocks noGrp="1"/>
          </p:cNvSpPr>
          <p:nvPr>
            <p:ph type="pic" idx="4"/>
          </p:nvPr>
        </p:nvSpPr>
        <p:spPr>
          <a:xfrm>
            <a:off x="5144294" y="0"/>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2" name="Google Shape;142;p55"/>
          <p:cNvSpPr>
            <a:spLocks noGrp="1"/>
          </p:cNvSpPr>
          <p:nvPr>
            <p:ph type="pic" idx="5"/>
          </p:nvPr>
        </p:nvSpPr>
        <p:spPr>
          <a:xfrm>
            <a:off x="5144294" y="5144294"/>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3" name="Google Shape;143;p55"/>
          <p:cNvSpPr>
            <a:spLocks noGrp="1"/>
          </p:cNvSpPr>
          <p:nvPr>
            <p:ph type="pic" idx="6"/>
          </p:nvPr>
        </p:nvSpPr>
        <p:spPr>
          <a:xfrm>
            <a:off x="10288588" y="0"/>
            <a:ext cx="7999412"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79860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44"/>
        <p:cNvGrpSpPr/>
        <p:nvPr/>
      </p:nvGrpSpPr>
      <p:grpSpPr>
        <a:xfrm>
          <a:off x="0" y="0"/>
          <a:ext cx="0" cy="0"/>
          <a:chOff x="0" y="0"/>
          <a:chExt cx="0" cy="0"/>
        </a:xfrm>
      </p:grpSpPr>
      <p:sp>
        <p:nvSpPr>
          <p:cNvPr id="145" name="Google Shape;145;p56"/>
          <p:cNvSpPr/>
          <p:nvPr/>
        </p:nvSpPr>
        <p:spPr>
          <a:xfrm>
            <a:off x="0" y="3640846"/>
            <a:ext cx="18288000" cy="6647744"/>
          </a:xfrm>
          <a:custGeom>
            <a:avLst/>
            <a:gdLst/>
            <a:ahLst/>
            <a:cxnLst/>
            <a:rect l="l" t="t" r="r" b="b"/>
            <a:pathLst>
              <a:path w="9144000" h="4431145" extrusionOk="0">
                <a:moveTo>
                  <a:pt x="0" y="0"/>
                </a:moveTo>
                <a:cubicBezTo>
                  <a:pt x="665399" y="762209"/>
                  <a:pt x="1434980" y="1458693"/>
                  <a:pt x="2286817" y="2064940"/>
                </a:cubicBezTo>
                <a:cubicBezTo>
                  <a:pt x="4374993" y="3551080"/>
                  <a:pt x="6813587" y="4392563"/>
                  <a:pt x="9144000" y="4431142"/>
                </a:cubicBezTo>
                <a:lnTo>
                  <a:pt x="9144000" y="4431143"/>
                </a:lnTo>
                <a:lnTo>
                  <a:pt x="9143998" y="4431145"/>
                </a:lnTo>
                <a:lnTo>
                  <a:pt x="0" y="4431145"/>
                </a:lnTo>
                <a:close/>
              </a:path>
            </a:pathLst>
          </a:custGeom>
          <a:solidFill>
            <a:srgbClr val="E7E3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6" name="Google Shape;146;p56"/>
          <p:cNvGrpSpPr/>
          <p:nvPr/>
        </p:nvGrpSpPr>
        <p:grpSpPr>
          <a:xfrm>
            <a:off x="308583" y="467744"/>
            <a:ext cx="2000930" cy="1379350"/>
            <a:chOff x="115148" y="402460"/>
            <a:chExt cx="1000465" cy="919425"/>
          </a:xfrm>
        </p:grpSpPr>
        <p:sp>
          <p:nvSpPr>
            <p:cNvPr id="147" name="Google Shape;147;p56"/>
            <p:cNvSpPr/>
            <p:nvPr/>
          </p:nvSpPr>
          <p:spPr>
            <a:xfrm>
              <a:off x="115148" y="423335"/>
              <a:ext cx="629401" cy="629401"/>
            </a:xfrm>
            <a:prstGeom prst="ellipse">
              <a:avLst/>
            </a:prstGeom>
            <a:solidFill>
              <a:srgbClr val="A5D66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56"/>
            <p:cNvSpPr/>
            <p:nvPr/>
          </p:nvSpPr>
          <p:spPr>
            <a:xfrm>
              <a:off x="179512" y="692696"/>
              <a:ext cx="573103" cy="573103"/>
            </a:xfrm>
            <a:prstGeom prst="ellipse">
              <a:avLst/>
            </a:prstGeom>
            <a:solidFill>
              <a:srgbClr val="F4823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56"/>
            <p:cNvSpPr/>
            <p:nvPr/>
          </p:nvSpPr>
          <p:spPr>
            <a:xfrm rot="-2283256">
              <a:off x="454002" y="660274"/>
              <a:ext cx="550463" cy="550463"/>
            </a:xfrm>
            <a:prstGeom prst="ellipse">
              <a:avLst/>
            </a:prstGeom>
            <a:solidFill>
              <a:srgbClr val="FFC93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56"/>
            <p:cNvSpPr/>
            <p:nvPr/>
          </p:nvSpPr>
          <p:spPr>
            <a:xfrm rot="-2283256">
              <a:off x="404498" y="485634"/>
              <a:ext cx="411920" cy="411920"/>
            </a:xfrm>
            <a:prstGeom prst="ellipse">
              <a:avLst/>
            </a:prstGeom>
            <a:solidFill>
              <a:srgbClr val="4CB8F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300110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1"/>
        <p:cNvGrpSpPr/>
        <p:nvPr/>
      </p:nvGrpSpPr>
      <p:grpSpPr>
        <a:xfrm>
          <a:off x="0" y="0"/>
          <a:ext cx="0" cy="0"/>
          <a:chOff x="0" y="0"/>
          <a:chExt cx="0" cy="0"/>
        </a:xfrm>
      </p:grpSpPr>
      <p:sp>
        <p:nvSpPr>
          <p:cNvPr id="12" name="Google Shape;12;p2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3" name="Google Shape;13;p2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4" name="Google Shape;14;p26"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28010678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21"/>
        <p:cNvGrpSpPr/>
        <p:nvPr/>
      </p:nvGrpSpPr>
      <p:grpSpPr>
        <a:xfrm>
          <a:off x="0" y="0"/>
          <a:ext cx="0" cy="0"/>
          <a:chOff x="0" y="0"/>
          <a:chExt cx="0" cy="0"/>
        </a:xfrm>
      </p:grpSpPr>
      <p:sp>
        <p:nvSpPr>
          <p:cNvPr id="22" name="Google Shape;22;p49"/>
          <p:cNvSpPr>
            <a:spLocks noGrp="1"/>
          </p:cNvSpPr>
          <p:nvPr>
            <p:ph type="pic" idx="2"/>
          </p:nvPr>
        </p:nvSpPr>
        <p:spPr>
          <a:xfrm>
            <a:off x="1935145" y="3120406"/>
            <a:ext cx="5715000" cy="5715000"/>
          </a:xfrm>
          <a:prstGeom prst="rect">
            <a:avLst/>
          </a:prstGeom>
          <a:solidFill>
            <a:srgbClr val="353535">
              <a:alpha val="10980"/>
            </a:srgbClr>
          </a:solidFill>
          <a:ln>
            <a:noFill/>
          </a:ln>
        </p:spPr>
      </p:sp>
      <p:sp>
        <p:nvSpPr>
          <p:cNvPr id="23" name="Google Shape;23;p4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600"/>
              <a:buFont typeface="Open Sans"/>
              <a:buNone/>
            </a:pPr>
            <a:fld id="{00000000-1234-1234-1234-123412341234}" type="slidenum">
              <a:rPr lang="en-US"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4" name="Google Shape;24;p4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5" name="Google Shape;25;p49"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2935495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88"/>
        <p:cNvGrpSpPr/>
        <p:nvPr/>
      </p:nvGrpSpPr>
      <p:grpSpPr>
        <a:xfrm>
          <a:off x="0" y="0"/>
          <a:ext cx="0" cy="0"/>
          <a:chOff x="0" y="0"/>
          <a:chExt cx="0" cy="0"/>
        </a:xfrm>
      </p:grpSpPr>
      <p:sp>
        <p:nvSpPr>
          <p:cNvPr id="89" name="Google Shape;89;p40"/>
          <p:cNvSpPr>
            <a:spLocks noGrp="1"/>
          </p:cNvSpPr>
          <p:nvPr>
            <p:ph type="pic" idx="2"/>
          </p:nvPr>
        </p:nvSpPr>
        <p:spPr>
          <a:xfrm>
            <a:off x="2" y="0"/>
            <a:ext cx="7942823" cy="10288588"/>
          </a:xfrm>
          <a:prstGeom prst="rect">
            <a:avLst/>
          </a:prstGeom>
          <a:solidFill>
            <a:srgbClr val="353535">
              <a:alpha val="10980"/>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50" b="0" i="0" u="none" strike="noStrike" cap="none">
                <a:solidFill>
                  <a:schemeClr val="dk1"/>
                </a:solidFill>
                <a:latin typeface="Calibri"/>
                <a:ea typeface="Calibri"/>
                <a:cs typeface="Calibri"/>
                <a:sym typeface="Calibri"/>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8404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32"/>
        <p:cNvGrpSpPr/>
        <p:nvPr/>
      </p:nvGrpSpPr>
      <p:grpSpPr>
        <a:xfrm>
          <a:off x="0" y="0"/>
          <a:ext cx="0" cy="0"/>
          <a:chOff x="0" y="0"/>
          <a:chExt cx="0" cy="0"/>
        </a:xfrm>
      </p:grpSpPr>
      <p:sp>
        <p:nvSpPr>
          <p:cNvPr id="33" name="Google Shape;33;p28"/>
          <p:cNvSpPr>
            <a:spLocks noGrp="1"/>
          </p:cNvSpPr>
          <p:nvPr>
            <p:ph type="pic" idx="2"/>
          </p:nvPr>
        </p:nvSpPr>
        <p:spPr>
          <a:xfrm>
            <a:off x="0" y="0"/>
            <a:ext cx="18288001"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34" name="Google Shape;34;p28" descr="A picture containing drawing&#10;&#10;Description automatically generated"/>
          <p:cNvPicPr preferRelativeResize="0"/>
          <p:nvPr/>
        </p:nvPicPr>
        <p:blipFill rotWithShape="1">
          <a:blip r:embed="rId2">
            <a:alphaModFix/>
          </a:blip>
          <a:srcRect/>
          <a:stretch/>
        </p:blipFill>
        <p:spPr>
          <a:xfrm>
            <a:off x="0" y="0"/>
            <a:ext cx="1813942" cy="176919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35"/>
        <p:cNvGrpSpPr/>
        <p:nvPr/>
      </p:nvGrpSpPr>
      <p:grpSpPr>
        <a:xfrm>
          <a:off x="0" y="0"/>
          <a:ext cx="0" cy="0"/>
          <a:chOff x="0" y="0"/>
          <a:chExt cx="0" cy="0"/>
        </a:xfrm>
      </p:grpSpPr>
      <p:sp>
        <p:nvSpPr>
          <p:cNvPr id="36" name="Google Shape;36;p29"/>
          <p:cNvSpPr>
            <a:spLocks noGrp="1"/>
          </p:cNvSpPr>
          <p:nvPr>
            <p:ph type="pic" idx="2"/>
          </p:nvPr>
        </p:nvSpPr>
        <p:spPr>
          <a:xfrm>
            <a:off x="383056" y="338143"/>
            <a:ext cx="17521894" cy="962500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37"/>
        <p:cNvGrpSpPr/>
        <p:nvPr/>
      </p:nvGrpSpPr>
      <p:grpSpPr>
        <a:xfrm>
          <a:off x="0" y="0"/>
          <a:ext cx="0" cy="0"/>
          <a:chOff x="0" y="0"/>
          <a:chExt cx="0" cy="0"/>
        </a:xfrm>
      </p:grpSpPr>
      <p:sp>
        <p:nvSpPr>
          <p:cNvPr id="38" name="Google Shape;38;p30"/>
          <p:cNvSpPr>
            <a:spLocks noGrp="1"/>
          </p:cNvSpPr>
          <p:nvPr>
            <p:ph type="pic" idx="2"/>
          </p:nvPr>
        </p:nvSpPr>
        <p:spPr>
          <a:xfrm flipH="1">
            <a:off x="-1" y="0"/>
            <a:ext cx="14712019" cy="4511040"/>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39" name="Google Shape;39;p30"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cxnSp>
        <p:nvCxnSpPr>
          <p:cNvPr id="10" name="Google Shape;10;p1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11" name="Google Shape;11;p19"/>
          <p:cNvSpPr txBox="1"/>
          <p:nvPr/>
        </p:nvSpPr>
        <p:spPr>
          <a:xfrm>
            <a:off x="16859166"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600" b="0" i="0" u="none" strike="noStrike" cap="none">
                <a:solidFill>
                  <a:schemeClr val="dk1"/>
                </a:solidFill>
                <a:latin typeface="Arial"/>
                <a:ea typeface="Arial"/>
                <a:cs typeface="Arial"/>
                <a:sym typeface="Arial"/>
              </a:rPr>
              <a:t>‹#›</a:t>
            </a:fld>
            <a:endParaRPr sz="1600" b="0" i="0" u="none" strike="noStrike" cap="none">
              <a:solidFill>
                <a:schemeClr val="dk1"/>
              </a:solidFill>
              <a:latin typeface="Arial"/>
              <a:ea typeface="Arial"/>
              <a:cs typeface="Arial"/>
              <a:sym typeface="Arial"/>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EB238512-0742-4201-873B-6C81F4348B78}"/>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717"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cxnSp>
        <p:nvCxnSpPr>
          <p:cNvPr id="10" name="Google Shape;10;p1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11" name="Google Shape;11;p19"/>
          <p:cNvSpPr txBox="1"/>
          <p:nvPr/>
        </p:nvSpPr>
        <p:spPr>
          <a:xfrm>
            <a:off x="16859166"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600" b="0" i="0" u="none" strike="noStrike" cap="none">
                <a:solidFill>
                  <a:schemeClr val="dk1"/>
                </a:solidFill>
                <a:latin typeface="Arial"/>
                <a:ea typeface="Arial"/>
                <a:cs typeface="Arial"/>
                <a:sym typeface="Arial"/>
              </a:rPr>
              <a:t>‹#›</a:t>
            </a:fld>
            <a:endParaRPr sz="1600" b="0" i="0" u="none" strike="noStrike" cap="none">
              <a:solidFill>
                <a:schemeClr val="dk1"/>
              </a:solidFill>
              <a:latin typeface="Arial"/>
              <a:ea typeface="Arial"/>
              <a:cs typeface="Arial"/>
              <a:sym typeface="Arial"/>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DA17C980-7C03-4D93-9CD8-CA23D68A5CD3}"/>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2953520190"/>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cxccMPe3AE&amp;list=PLrI6tpZ6pQmTuWgH38XkEoLGjZytfUdAR&amp;index=21"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
          <p:cNvSpPr txBox="1"/>
          <p:nvPr/>
        </p:nvSpPr>
        <p:spPr>
          <a:xfrm>
            <a:off x="1029898" y="3360976"/>
            <a:ext cx="16228203" cy="5324494"/>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8000" b="1" dirty="0">
                <a:solidFill>
                  <a:schemeClr val="accent3">
                    <a:lumMod val="75000"/>
                  </a:schemeClr>
                </a:solidFill>
              </a:rPr>
              <a:t>Community Feedback Design Workshop</a:t>
            </a:r>
            <a:endParaRPr dirty="0">
              <a:solidFill>
                <a:schemeClr val="accent3">
                  <a:lumMod val="75000"/>
                </a:schemeClr>
              </a:solidFill>
            </a:endParaRPr>
          </a:p>
          <a:p>
            <a:pPr marL="0" marR="0" lvl="0" indent="0" algn="ctr" rtl="0">
              <a:lnSpc>
                <a:spcPct val="80000"/>
              </a:lnSpc>
              <a:spcBef>
                <a:spcPts val="600"/>
              </a:spcBef>
              <a:spcAft>
                <a:spcPts val="0"/>
              </a:spcAft>
              <a:buNone/>
            </a:pPr>
            <a:endParaRPr sz="6000" b="1" i="0" u="none" strike="noStrike" cap="none" dirty="0">
              <a:solidFill>
                <a:srgbClr val="FF0000"/>
              </a:solidFill>
              <a:latin typeface="Arial"/>
              <a:ea typeface="Arial"/>
              <a:cs typeface="Arial"/>
              <a:sym typeface="Arial"/>
            </a:endParaRPr>
          </a:p>
          <a:p>
            <a:pPr marL="0" marR="0" lvl="0" indent="0" algn="ctr" rtl="0">
              <a:lnSpc>
                <a:spcPct val="80000"/>
              </a:lnSpc>
              <a:spcBef>
                <a:spcPts val="600"/>
              </a:spcBef>
              <a:spcAft>
                <a:spcPts val="0"/>
              </a:spcAft>
              <a:buNone/>
            </a:pPr>
            <a:r>
              <a:rPr lang="en-US" sz="6000" b="1" i="0" u="none" strike="noStrike" cap="none" dirty="0">
                <a:solidFill>
                  <a:schemeClr val="lt1"/>
                </a:solidFill>
                <a:latin typeface="Arial"/>
                <a:ea typeface="Arial"/>
                <a:cs typeface="Arial"/>
                <a:sym typeface="Arial"/>
              </a:rPr>
              <a:t>[date]</a:t>
            </a:r>
            <a:endParaRPr sz="6000" b="1" i="0" u="none" strike="noStrike" cap="none" dirty="0">
              <a:solidFill>
                <a:schemeClr val="lt1"/>
              </a:solidFill>
              <a:latin typeface="Arial"/>
              <a:ea typeface="Arial"/>
              <a:cs typeface="Arial"/>
              <a:sym typeface="Arial"/>
            </a:endParaRPr>
          </a:p>
          <a:p>
            <a:pPr marL="0" marR="0" lvl="0" indent="0" algn="ctr" rtl="0">
              <a:lnSpc>
                <a:spcPct val="80000"/>
              </a:lnSpc>
              <a:spcBef>
                <a:spcPts val="600"/>
              </a:spcBef>
              <a:spcAft>
                <a:spcPts val="0"/>
              </a:spcAft>
              <a:buNone/>
            </a:pPr>
            <a:endParaRPr sz="6000" b="1" i="0" u="none" strike="noStrike" cap="none" dirty="0">
              <a:solidFill>
                <a:schemeClr val="lt1"/>
              </a:solidFill>
              <a:latin typeface="Arial"/>
              <a:ea typeface="Arial"/>
              <a:cs typeface="Arial"/>
              <a:sym typeface="Arial"/>
            </a:endParaRPr>
          </a:p>
          <a:p>
            <a:pPr marL="0" marR="0" lvl="0" indent="0" algn="ctr" rtl="0">
              <a:lnSpc>
                <a:spcPct val="80000"/>
              </a:lnSpc>
              <a:spcBef>
                <a:spcPts val="600"/>
              </a:spcBef>
              <a:spcAft>
                <a:spcPts val="0"/>
              </a:spcAft>
              <a:buNone/>
            </a:pPr>
            <a:endParaRPr sz="6000" b="1" i="0" u="none" strike="noStrike" cap="none" dirty="0">
              <a:solidFill>
                <a:schemeClr val="lt1"/>
              </a:solidFill>
              <a:latin typeface="Arial"/>
              <a:ea typeface="Arial"/>
              <a:cs typeface="Arial"/>
              <a:sym typeface="Arial"/>
            </a:endParaRPr>
          </a:p>
        </p:txBody>
      </p:sp>
      <p:pic>
        <p:nvPicPr>
          <p:cNvPr id="157" name="Google Shape;157;p1" descr="A picture containing drawing&#10;&#10;Description automatically generated"/>
          <p:cNvPicPr preferRelativeResize="0"/>
          <p:nvPr/>
        </p:nvPicPr>
        <p:blipFill rotWithShape="1">
          <a:blip r:embed="rId3">
            <a:alphaModFix/>
          </a:blip>
          <a:srcRect/>
          <a:stretch/>
        </p:blipFill>
        <p:spPr>
          <a:xfrm>
            <a:off x="13034962" y="257287"/>
            <a:ext cx="4757240" cy="13973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image1.png">
            <a:extLst>
              <a:ext uri="{FF2B5EF4-FFF2-40B4-BE49-F238E27FC236}">
                <a16:creationId xmlns:a16="http://schemas.microsoft.com/office/drawing/2014/main" id="{D36CA104-B896-9496-AE37-457B4C652767}"/>
              </a:ext>
            </a:extLst>
          </p:cNvPr>
          <p:cNvPicPr/>
          <p:nvPr/>
        </p:nvPicPr>
        <p:blipFill rotWithShape="1">
          <a:blip r:embed="rId3"/>
          <a:srcRect l="15037" t="8614"/>
          <a:stretch/>
        </p:blipFill>
        <p:spPr>
          <a:xfrm>
            <a:off x="1350818" y="461366"/>
            <a:ext cx="13386263" cy="9485520"/>
          </a:xfrm>
          <a:prstGeom prst="rect">
            <a:avLst/>
          </a:prstGeom>
          <a:ln/>
        </p:spPr>
      </p:pic>
    </p:spTree>
    <p:extLst>
      <p:ext uri="{BB962C8B-B14F-4D97-AF65-F5344CB8AC3E}">
        <p14:creationId xmlns:p14="http://schemas.microsoft.com/office/powerpoint/2010/main" val="1267279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3"/>
          <p:cNvPicPr preferRelativeResize="0">
            <a:picLocks noGrp="1"/>
          </p:cNvPicPr>
          <p:nvPr>
            <p:ph type="pic" idx="2"/>
          </p:nvPr>
        </p:nvPicPr>
        <p:blipFill>
          <a:blip r:embed="rId3">
            <a:extLst>
              <a:ext uri="{28A0092B-C50C-407E-A947-70E740481C1C}">
                <a14:useLocalDpi xmlns:a14="http://schemas.microsoft.com/office/drawing/2010/main" val="0"/>
              </a:ext>
            </a:extLst>
          </a:blip>
          <a:srcRect l="1368" r="1368"/>
          <a:stretch/>
        </p:blipFill>
        <p:spPr>
          <a:xfrm>
            <a:off x="8625023" y="794"/>
            <a:ext cx="9661568" cy="10287000"/>
          </a:xfrm>
          <a:prstGeom prst="rect">
            <a:avLst/>
          </a:prstGeom>
          <a:solidFill>
            <a:srgbClr val="353535">
              <a:alpha val="11764"/>
            </a:srgbClr>
          </a:solidFill>
          <a:ln>
            <a:noFill/>
          </a:ln>
        </p:spPr>
      </p:pic>
      <p:sp>
        <p:nvSpPr>
          <p:cNvPr id="355" name="Google Shape;355;p13"/>
          <p:cNvSpPr txBox="1"/>
          <p:nvPr/>
        </p:nvSpPr>
        <p:spPr>
          <a:xfrm>
            <a:off x="513340" y="506238"/>
            <a:ext cx="8183837" cy="1865071"/>
          </a:xfrm>
          <a:prstGeom prst="rect">
            <a:avLst/>
          </a:prstGeom>
          <a:noFill/>
          <a:ln>
            <a:noFill/>
          </a:ln>
        </p:spPr>
        <p:txBody>
          <a:bodyPr spcFirstLastPara="1" wrap="square" lIns="91412" tIns="45693" rIns="91412" bIns="45693" anchor="t" anchorCtr="0">
            <a:spAutoFit/>
          </a:bodyPr>
          <a:lstStyle/>
          <a:p>
            <a:pPr>
              <a:lnSpc>
                <a:spcPct val="80000"/>
              </a:lnSpc>
            </a:pPr>
            <a:r>
              <a:rPr lang="en-US" sz="4800" b="1">
                <a:solidFill>
                  <a:schemeClr val="dk2"/>
                </a:solidFill>
                <a:latin typeface="Montserrat"/>
                <a:ea typeface="Montserrat"/>
                <a:cs typeface="Montserrat"/>
                <a:sym typeface="Montserrat"/>
              </a:rPr>
              <a:t>Why do we need a central feedback mechanism?</a:t>
            </a:r>
            <a:endParaRPr sz="1800"/>
          </a:p>
        </p:txBody>
      </p:sp>
      <p:sp>
        <p:nvSpPr>
          <p:cNvPr id="356" name="Google Shape;356;p13"/>
          <p:cNvSpPr txBox="1"/>
          <p:nvPr/>
        </p:nvSpPr>
        <p:spPr>
          <a:xfrm>
            <a:off x="513340" y="2900997"/>
            <a:ext cx="7339943" cy="6555586"/>
          </a:xfrm>
          <a:prstGeom prst="rect">
            <a:avLst/>
          </a:prstGeom>
          <a:noFill/>
          <a:ln>
            <a:noFill/>
          </a:ln>
        </p:spPr>
        <p:txBody>
          <a:bodyPr spcFirstLastPara="1" wrap="square" lIns="91412" tIns="45693" rIns="91412" bIns="45693" anchor="t" anchorCtr="0">
            <a:spAutoFit/>
          </a:bodyPr>
          <a:lstStyle/>
          <a:p>
            <a:pPr marL="685800" indent="-685800">
              <a:buClr>
                <a:srgbClr val="FF0000"/>
              </a:buClr>
              <a:buSzPts val="3200"/>
              <a:buFont typeface="+mj-lt"/>
              <a:buAutoNum type="arabicPeriod"/>
            </a:pPr>
            <a:r>
              <a:rPr lang="en-GB" sz="3600" dirty="0">
                <a:solidFill>
                  <a:schemeClr val="lt1"/>
                </a:solidFill>
                <a:latin typeface="+mj-lt"/>
                <a:ea typeface="Open Sans"/>
                <a:cs typeface="Open Sans"/>
                <a:sym typeface="Open Sans"/>
              </a:rPr>
              <a:t>To more systematically understand the community context and needs </a:t>
            </a:r>
            <a:endParaRPr sz="3000" dirty="0">
              <a:solidFill>
                <a:schemeClr val="lt1"/>
              </a:solidFill>
              <a:latin typeface="+mj-lt"/>
              <a:ea typeface="Open Sans"/>
              <a:cs typeface="Open Sans"/>
              <a:sym typeface="Open Sans"/>
            </a:endParaRPr>
          </a:p>
          <a:p>
            <a:pPr marL="685800" indent="-685800">
              <a:spcBef>
                <a:spcPts val="1800"/>
              </a:spcBef>
              <a:buClr>
                <a:srgbClr val="FF0000"/>
              </a:buClr>
              <a:buSzPts val="3200"/>
              <a:buFont typeface="+mj-lt"/>
              <a:buAutoNum type="arabicPeriod"/>
            </a:pPr>
            <a:r>
              <a:rPr lang="en-GB" sz="3600" dirty="0">
                <a:solidFill>
                  <a:schemeClr val="lt1"/>
                </a:solidFill>
                <a:latin typeface="+mj-lt"/>
                <a:ea typeface="Open Sans"/>
                <a:cs typeface="Open Sans"/>
                <a:sym typeface="Open Sans"/>
              </a:rPr>
              <a:t>For better, more effective programmes and operations </a:t>
            </a:r>
            <a:endParaRPr sz="2100" dirty="0">
              <a:latin typeface="+mj-lt"/>
            </a:endParaRPr>
          </a:p>
          <a:p>
            <a:pPr marL="685800" indent="-685800">
              <a:spcBef>
                <a:spcPts val="1800"/>
              </a:spcBef>
              <a:buClr>
                <a:srgbClr val="FF0000"/>
              </a:buClr>
              <a:buSzPts val="3200"/>
              <a:buFont typeface="+mj-lt"/>
              <a:buAutoNum type="arabicPeriod"/>
            </a:pPr>
            <a:r>
              <a:rPr lang="en-GB" sz="3600" dirty="0">
                <a:solidFill>
                  <a:schemeClr val="lt1"/>
                </a:solidFill>
                <a:latin typeface="+mj-lt"/>
                <a:ea typeface="Open Sans"/>
                <a:cs typeface="Open Sans"/>
                <a:sym typeface="Open Sans"/>
              </a:rPr>
              <a:t>To build trust, access and acceptance with communities </a:t>
            </a:r>
            <a:endParaRPr sz="3600" dirty="0">
              <a:solidFill>
                <a:schemeClr val="lt1"/>
              </a:solidFill>
              <a:latin typeface="+mj-lt"/>
              <a:ea typeface="Open Sans"/>
              <a:cs typeface="Open Sans"/>
            </a:endParaRPr>
          </a:p>
          <a:p>
            <a:pPr marL="685800" indent="-685800">
              <a:spcBef>
                <a:spcPts val="1800"/>
              </a:spcBef>
              <a:buClr>
                <a:srgbClr val="FF0000"/>
              </a:buClr>
              <a:buSzPts val="3200"/>
              <a:buFont typeface="+mj-lt"/>
              <a:buAutoNum type="arabicPeriod"/>
            </a:pPr>
            <a:r>
              <a:rPr lang="en-GB" sz="3600" dirty="0">
                <a:solidFill>
                  <a:schemeClr val="lt1"/>
                </a:solidFill>
                <a:latin typeface="+mj-lt"/>
                <a:ea typeface="Open Sans"/>
                <a:cs typeface="Open Sans"/>
                <a:sym typeface="Open Sans"/>
              </a:rPr>
              <a:t>To uphold our own commitments</a:t>
            </a:r>
          </a:p>
          <a:p>
            <a:pPr marL="685800" indent="-685800">
              <a:spcBef>
                <a:spcPts val="1800"/>
              </a:spcBef>
              <a:buClr>
                <a:srgbClr val="FF0000"/>
              </a:buClr>
              <a:buSzPts val="3200"/>
              <a:buFont typeface="+mj-lt"/>
              <a:buAutoNum type="arabicPeriod"/>
            </a:pPr>
            <a:r>
              <a:rPr lang="en-GB" sz="3600" dirty="0">
                <a:solidFill>
                  <a:schemeClr val="lt1"/>
                </a:solidFill>
                <a:latin typeface="+mj-lt"/>
                <a:ea typeface="Open Sans"/>
                <a:cs typeface="Open Sans"/>
                <a:sym typeface="Open Sans"/>
              </a:rPr>
              <a:t>To help with fundraising</a:t>
            </a:r>
            <a:endParaRPr sz="3600" dirty="0">
              <a:solidFill>
                <a:schemeClr val="lt1"/>
              </a:solidFill>
              <a:latin typeface="+mj-lt"/>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9"/>
          <p:cNvSpPr txBox="1">
            <a:spLocks noGrp="1"/>
          </p:cNvSpPr>
          <p:nvPr>
            <p:ph type="body" idx="1"/>
          </p:nvPr>
        </p:nvSpPr>
        <p:spPr>
          <a:xfrm>
            <a:off x="4010342" y="3900488"/>
            <a:ext cx="10633075" cy="248761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5333F"/>
              </a:buClr>
              <a:buSzPts val="8800"/>
              <a:buNone/>
            </a:pPr>
            <a:r>
              <a:rPr lang="en-US"/>
              <a:t>QUESTIONS?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308"/>
        <p:cNvGrpSpPr/>
        <p:nvPr/>
      </p:nvGrpSpPr>
      <p:grpSpPr>
        <a:xfrm>
          <a:off x="0" y="0"/>
          <a:ext cx="0" cy="0"/>
          <a:chOff x="0" y="0"/>
          <a:chExt cx="0" cy="0"/>
        </a:xfrm>
      </p:grpSpPr>
      <p:sp>
        <p:nvSpPr>
          <p:cNvPr id="309" name="Google Shape;309;p13"/>
          <p:cNvSpPr txBox="1"/>
          <p:nvPr/>
        </p:nvSpPr>
        <p:spPr>
          <a:xfrm>
            <a:off x="1961498" y="4009464"/>
            <a:ext cx="14365003" cy="225904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FFFFFF"/>
              </a:buClr>
              <a:buSzPts val="8800"/>
              <a:buFont typeface="Arial"/>
              <a:buNone/>
            </a:pPr>
            <a:r>
              <a:rPr lang="en-US" sz="8800" b="1" i="0" u="none" strike="noStrike" cap="none" dirty="0">
                <a:solidFill>
                  <a:srgbClr val="FFFFFF"/>
                </a:solidFill>
                <a:latin typeface="Arial"/>
                <a:ea typeface="Arial"/>
                <a:cs typeface="Arial"/>
                <a:sym typeface="Arial"/>
              </a:rPr>
              <a:t>Overview of previous and current efforts</a:t>
            </a:r>
            <a:endParaRPr sz="8800" b="0" i="0" u="none" strike="noStrike" cap="none" dirty="0">
              <a:solidFill>
                <a:srgbClr val="F5333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3"/>
          <p:cNvPicPr preferRelativeResize="0">
            <a:picLocks noGrp="1"/>
          </p:cNvPicPr>
          <p:nvPr>
            <p:ph type="pic" idx="2"/>
          </p:nvPr>
        </p:nvPicPr>
        <p:blipFill>
          <a:blip r:embed="rId3">
            <a:extLst>
              <a:ext uri="{28A0092B-C50C-407E-A947-70E740481C1C}">
                <a14:useLocalDpi xmlns:a14="http://schemas.microsoft.com/office/drawing/2010/main" val="0"/>
              </a:ext>
            </a:extLst>
          </a:blip>
          <a:srcRect l="23585" r="23585"/>
          <a:stretch/>
        </p:blipFill>
        <p:spPr>
          <a:xfrm>
            <a:off x="1" y="794"/>
            <a:ext cx="9661568" cy="10287000"/>
          </a:xfrm>
          <a:prstGeom prst="rect">
            <a:avLst/>
          </a:prstGeom>
          <a:solidFill>
            <a:srgbClr val="353535">
              <a:alpha val="11764"/>
            </a:srgbClr>
          </a:solidFill>
          <a:ln>
            <a:noFill/>
          </a:ln>
        </p:spPr>
      </p:pic>
      <p:sp>
        <p:nvSpPr>
          <p:cNvPr id="355" name="Google Shape;355;p13"/>
          <p:cNvSpPr txBox="1"/>
          <p:nvPr/>
        </p:nvSpPr>
        <p:spPr>
          <a:xfrm>
            <a:off x="10104164" y="1643111"/>
            <a:ext cx="8183837" cy="1274140"/>
          </a:xfrm>
          <a:prstGeom prst="rect">
            <a:avLst/>
          </a:prstGeom>
          <a:noFill/>
          <a:ln>
            <a:noFill/>
          </a:ln>
        </p:spPr>
        <p:txBody>
          <a:bodyPr spcFirstLastPara="1" wrap="square" lIns="91412" tIns="45693" rIns="91412" bIns="45693" anchor="t" anchorCtr="0">
            <a:spAutoFit/>
          </a:bodyPr>
          <a:lstStyle/>
          <a:p>
            <a:pPr>
              <a:lnSpc>
                <a:spcPct val="80000"/>
              </a:lnSpc>
            </a:pPr>
            <a:r>
              <a:rPr lang="en-US" sz="4800" b="1" dirty="0">
                <a:solidFill>
                  <a:schemeClr val="dk2"/>
                </a:solidFill>
                <a:latin typeface="Montserrat"/>
                <a:sym typeface="Montserrat"/>
              </a:rPr>
              <a:t>Previous and ongoing activities</a:t>
            </a:r>
            <a:endParaRPr sz="1800" dirty="0"/>
          </a:p>
        </p:txBody>
      </p:sp>
      <p:sp>
        <p:nvSpPr>
          <p:cNvPr id="356" name="Google Shape;356;p13"/>
          <p:cNvSpPr txBox="1"/>
          <p:nvPr/>
        </p:nvSpPr>
        <p:spPr>
          <a:xfrm>
            <a:off x="10104164" y="3520755"/>
            <a:ext cx="7769057" cy="5770756"/>
          </a:xfrm>
          <a:prstGeom prst="rect">
            <a:avLst/>
          </a:prstGeom>
          <a:noFill/>
          <a:ln>
            <a:noFill/>
          </a:ln>
        </p:spPr>
        <p:txBody>
          <a:bodyPr spcFirstLastPara="1" wrap="square" lIns="91412" tIns="45693" rIns="91412" bIns="45693" anchor="t" anchorCtr="0">
            <a:spAutoFit/>
          </a:bodyPr>
          <a:lstStyle/>
          <a:p>
            <a:pPr marL="685800" indent="-685800">
              <a:spcAft>
                <a:spcPts val="1800"/>
              </a:spcAft>
              <a:buClr>
                <a:srgbClr val="FF0000"/>
              </a:buClr>
              <a:buSzPct val="130000"/>
              <a:buFont typeface="+mj-lt"/>
              <a:buAutoNum type="arabicPeriod"/>
            </a:pPr>
            <a:r>
              <a:rPr lang="en-US" sz="3200" dirty="0">
                <a:solidFill>
                  <a:schemeClr val="lt1"/>
                </a:solidFill>
                <a:highlight>
                  <a:srgbClr val="FFFF00"/>
                </a:highlight>
                <a:latin typeface="Open Sans"/>
                <a:ea typeface="Open Sans"/>
                <a:cs typeface="Open Sans"/>
                <a:sym typeface="Open Sans"/>
              </a:rPr>
              <a:t>[existing or previous feedback mechanisms]</a:t>
            </a:r>
          </a:p>
          <a:p>
            <a:pPr marL="685800" indent="-685800">
              <a:spcAft>
                <a:spcPts val="1800"/>
              </a:spcAft>
              <a:buClr>
                <a:srgbClr val="FF0000"/>
              </a:buClr>
              <a:buSzPct val="130000"/>
              <a:buFont typeface="+mj-lt"/>
              <a:buAutoNum type="arabicPeriod"/>
            </a:pPr>
            <a:r>
              <a:rPr lang="en-US" sz="3150" dirty="0">
                <a:solidFill>
                  <a:schemeClr val="lt1"/>
                </a:solidFill>
                <a:highlight>
                  <a:srgbClr val="FFFF00"/>
                </a:highlight>
                <a:latin typeface="Open Sans"/>
                <a:ea typeface="Open Sans"/>
                <a:cs typeface="Open Sans"/>
                <a:sym typeface="Open Sans"/>
              </a:rPr>
              <a:t>[existing or previous staff supporting feedback work]</a:t>
            </a:r>
            <a:endParaRPr lang="en-US" sz="3150" dirty="0">
              <a:solidFill>
                <a:schemeClr val="lt1"/>
              </a:solidFill>
              <a:highlight>
                <a:srgbClr val="FFFF00"/>
              </a:highlight>
              <a:latin typeface="Open Sans"/>
              <a:ea typeface="Open Sans"/>
              <a:cs typeface="Open Sans"/>
            </a:endParaRPr>
          </a:p>
          <a:p>
            <a:pPr marL="685800" indent="-685800">
              <a:spcAft>
                <a:spcPts val="1800"/>
              </a:spcAft>
              <a:buClr>
                <a:srgbClr val="FF0000"/>
              </a:buClr>
              <a:buSzPct val="130000"/>
              <a:buFont typeface="+mj-lt"/>
              <a:buAutoNum type="arabicPeriod"/>
            </a:pPr>
            <a:r>
              <a:rPr lang="en-US" sz="3200" dirty="0">
                <a:solidFill>
                  <a:schemeClr val="lt1"/>
                </a:solidFill>
                <a:highlight>
                  <a:srgbClr val="FFFF00"/>
                </a:highlight>
                <a:latin typeface="Open Sans"/>
                <a:ea typeface="Open Sans"/>
                <a:cs typeface="Open Sans"/>
                <a:sym typeface="Open Sans"/>
              </a:rPr>
              <a:t>[existing tools]</a:t>
            </a:r>
          </a:p>
          <a:p>
            <a:pPr marL="685800" indent="-685800">
              <a:spcAft>
                <a:spcPts val="1800"/>
              </a:spcAft>
              <a:buClr>
                <a:srgbClr val="FF0000"/>
              </a:buClr>
              <a:buSzPct val="130000"/>
              <a:buFont typeface="+mj-lt"/>
              <a:buAutoNum type="arabicPeriod"/>
            </a:pPr>
            <a:r>
              <a:rPr lang="en-US" sz="3200" dirty="0">
                <a:solidFill>
                  <a:schemeClr val="lt1"/>
                </a:solidFill>
                <a:highlight>
                  <a:srgbClr val="FFFF00"/>
                </a:highlight>
                <a:latin typeface="Open Sans"/>
                <a:ea typeface="Open Sans"/>
                <a:cs typeface="Open Sans"/>
                <a:sym typeface="Open Sans"/>
              </a:rPr>
              <a:t>[relationships with other partners collecting feedback]</a:t>
            </a:r>
          </a:p>
          <a:p>
            <a:pPr marL="685800" indent="-685800">
              <a:spcAft>
                <a:spcPts val="1800"/>
              </a:spcAft>
              <a:buClr>
                <a:srgbClr val="FF0000"/>
              </a:buClr>
              <a:buSzPct val="130000"/>
              <a:buFont typeface="+mj-lt"/>
              <a:buAutoNum type="arabicPeriod"/>
            </a:pPr>
            <a:r>
              <a:rPr lang="en-US" sz="3200" dirty="0">
                <a:solidFill>
                  <a:schemeClr val="lt1"/>
                </a:solidFill>
                <a:highlight>
                  <a:srgbClr val="FFFF00"/>
                </a:highlight>
                <a:latin typeface="Open Sans"/>
                <a:ea typeface="Open Sans"/>
                <a:cs typeface="Open Sans"/>
                <a:sym typeface="Open Sans"/>
              </a:rPr>
              <a:t>[conducted trainings or workshops]</a:t>
            </a:r>
          </a:p>
          <a:p>
            <a:pPr>
              <a:spcAft>
                <a:spcPts val="1800"/>
              </a:spcAft>
              <a:buClr>
                <a:srgbClr val="FF0000"/>
              </a:buClr>
              <a:buSzPct val="130000"/>
            </a:pPr>
            <a:endParaRPr lang="en-US" sz="24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399813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3"/>
          <p:cNvPicPr preferRelativeResize="0">
            <a:picLocks noGrp="1"/>
          </p:cNvPicPr>
          <p:nvPr>
            <p:ph type="pic" idx="2"/>
          </p:nvPr>
        </p:nvPicPr>
        <p:blipFill rotWithShape="1">
          <a:blip r:embed="rId3">
            <a:extLst>
              <a:ext uri="{28A0092B-C50C-407E-A947-70E740481C1C}">
                <a14:useLocalDpi xmlns:a14="http://schemas.microsoft.com/office/drawing/2010/main" val="0"/>
              </a:ext>
            </a:extLst>
          </a:blip>
          <a:srcRect l="9595" r="21267"/>
          <a:stretch/>
        </p:blipFill>
        <p:spPr>
          <a:xfrm>
            <a:off x="10650701" y="794"/>
            <a:ext cx="7637300" cy="10287000"/>
          </a:xfrm>
          <a:prstGeom prst="rect">
            <a:avLst/>
          </a:prstGeom>
          <a:solidFill>
            <a:srgbClr val="353535">
              <a:alpha val="11764"/>
            </a:srgbClr>
          </a:solidFill>
          <a:ln>
            <a:noFill/>
          </a:ln>
        </p:spPr>
      </p:pic>
      <p:sp>
        <p:nvSpPr>
          <p:cNvPr id="355" name="Google Shape;355;p13"/>
          <p:cNvSpPr txBox="1"/>
          <p:nvPr/>
        </p:nvSpPr>
        <p:spPr>
          <a:xfrm>
            <a:off x="513340" y="506237"/>
            <a:ext cx="8183837" cy="1274140"/>
          </a:xfrm>
          <a:prstGeom prst="rect">
            <a:avLst/>
          </a:prstGeom>
          <a:noFill/>
          <a:ln>
            <a:noFill/>
          </a:ln>
        </p:spPr>
        <p:txBody>
          <a:bodyPr spcFirstLastPara="1" wrap="square" lIns="91412" tIns="45693" rIns="91412" bIns="45693" anchor="t" anchorCtr="0">
            <a:spAutoFit/>
          </a:bodyPr>
          <a:lstStyle/>
          <a:p>
            <a:pPr>
              <a:lnSpc>
                <a:spcPct val="80000"/>
              </a:lnSpc>
            </a:pPr>
            <a:r>
              <a:rPr lang="en-US" sz="4800" b="1">
                <a:solidFill>
                  <a:schemeClr val="dk2"/>
                </a:solidFill>
                <a:latin typeface="Montserrat"/>
                <a:ea typeface="Montserrat"/>
                <a:cs typeface="Montserrat"/>
                <a:sym typeface="Montserrat"/>
              </a:rPr>
              <a:t>Main steps of the feedback mechanism:</a:t>
            </a:r>
            <a:endParaRPr sz="1800"/>
          </a:p>
        </p:txBody>
      </p:sp>
      <p:sp>
        <p:nvSpPr>
          <p:cNvPr id="356" name="Google Shape;356;p13"/>
          <p:cNvSpPr txBox="1"/>
          <p:nvPr/>
        </p:nvSpPr>
        <p:spPr>
          <a:xfrm>
            <a:off x="2020040" y="1780378"/>
            <a:ext cx="8630661" cy="8707457"/>
          </a:xfrm>
          <a:prstGeom prst="rect">
            <a:avLst/>
          </a:prstGeom>
          <a:noFill/>
          <a:ln>
            <a:noFill/>
          </a:ln>
        </p:spPr>
        <p:txBody>
          <a:bodyPr spcFirstLastPara="1" wrap="square" lIns="91412" tIns="45693" rIns="91412" bIns="45693" anchor="t" anchorCtr="0">
            <a:spAutoFit/>
          </a:bodyPr>
          <a:lstStyle/>
          <a:p>
            <a:pPr>
              <a:buClr>
                <a:srgbClr val="FF0000"/>
              </a:buClr>
              <a:buSzPts val="3200"/>
            </a:pPr>
            <a:r>
              <a:rPr lang="en-US" sz="2799" b="1" dirty="0">
                <a:solidFill>
                  <a:srgbClr val="FF0000"/>
                </a:solidFill>
                <a:latin typeface="Open Sans"/>
                <a:ea typeface="Open Sans"/>
                <a:cs typeface="Open Sans"/>
                <a:sym typeface="Open Sans"/>
              </a:rPr>
              <a:t>Collection</a:t>
            </a:r>
          </a:p>
          <a:p>
            <a:pPr>
              <a:buClr>
                <a:srgbClr val="FF0000"/>
              </a:buClr>
              <a:buSzPts val="3200"/>
            </a:pPr>
            <a:r>
              <a:rPr lang="en-US" sz="2799" dirty="0">
                <a:solidFill>
                  <a:schemeClr val="lt1"/>
                </a:solidFill>
                <a:highlight>
                  <a:srgbClr val="FFFF00"/>
                </a:highlight>
                <a:latin typeface="Open Sans"/>
                <a:ea typeface="Open Sans"/>
                <a:cs typeface="Open Sans"/>
                <a:sym typeface="Open Sans"/>
              </a:rPr>
              <a:t>[</a:t>
            </a:r>
            <a:r>
              <a:rPr lang="en-US" sz="2799" dirty="0" err="1">
                <a:solidFill>
                  <a:schemeClr val="lt1"/>
                </a:solidFill>
                <a:highlight>
                  <a:srgbClr val="FFFF00"/>
                </a:highlight>
                <a:latin typeface="Open Sans"/>
                <a:ea typeface="Open Sans"/>
                <a:cs typeface="Open Sans"/>
                <a:sym typeface="Open Sans"/>
              </a:rPr>
              <a:t>eg</a:t>
            </a:r>
            <a:r>
              <a:rPr lang="en-US" sz="2799" dirty="0">
                <a:solidFill>
                  <a:schemeClr val="lt1"/>
                </a:solidFill>
                <a:highlight>
                  <a:srgbClr val="FFFF00"/>
                </a:highlight>
                <a:latin typeface="Open Sans"/>
                <a:ea typeface="Open Sans"/>
                <a:cs typeface="Open Sans"/>
                <a:sym typeface="Open Sans"/>
              </a:rPr>
              <a:t>: Feedback can be collected through any channel and entered using a </a:t>
            </a:r>
            <a:r>
              <a:rPr lang="en-US" sz="2799" dirty="0" err="1">
                <a:solidFill>
                  <a:schemeClr val="lt1"/>
                </a:solidFill>
                <a:highlight>
                  <a:srgbClr val="FFFF00"/>
                </a:highlight>
                <a:latin typeface="Open Sans"/>
                <a:ea typeface="Open Sans"/>
                <a:cs typeface="Open Sans"/>
                <a:sym typeface="Open Sans"/>
              </a:rPr>
              <a:t>KoBo</a:t>
            </a:r>
            <a:r>
              <a:rPr lang="en-US" sz="2799" dirty="0">
                <a:solidFill>
                  <a:schemeClr val="lt1"/>
                </a:solidFill>
                <a:highlight>
                  <a:srgbClr val="FFFF00"/>
                </a:highlight>
                <a:latin typeface="Open Sans"/>
                <a:ea typeface="Open Sans"/>
                <a:cs typeface="Open Sans"/>
                <a:sym typeface="Open Sans"/>
              </a:rPr>
              <a:t> form]</a:t>
            </a:r>
          </a:p>
          <a:p>
            <a:pPr>
              <a:buClr>
                <a:srgbClr val="FF0000"/>
              </a:buClr>
              <a:buSzPts val="3200"/>
            </a:pPr>
            <a:endParaRPr lang="en-US" sz="2799" dirty="0">
              <a:solidFill>
                <a:schemeClr val="lt1"/>
              </a:solidFill>
              <a:latin typeface="Open Sans"/>
              <a:ea typeface="Open Sans"/>
              <a:cs typeface="Open Sans"/>
              <a:sym typeface="Open Sans"/>
            </a:endParaRPr>
          </a:p>
          <a:p>
            <a:pPr>
              <a:buClr>
                <a:srgbClr val="FF0000"/>
              </a:buClr>
              <a:buSzPts val="3200"/>
            </a:pPr>
            <a:r>
              <a:rPr lang="en-US" sz="2799" b="1" dirty="0">
                <a:solidFill>
                  <a:srgbClr val="FF0000"/>
                </a:solidFill>
                <a:latin typeface="Open Sans"/>
                <a:ea typeface="Open Sans"/>
                <a:cs typeface="Open Sans"/>
                <a:sym typeface="Open Sans"/>
              </a:rPr>
              <a:t>Referral and individual action</a:t>
            </a:r>
          </a:p>
          <a:p>
            <a:pPr>
              <a:buClr>
                <a:srgbClr val="FF0000"/>
              </a:buClr>
              <a:buSzPts val="3200"/>
            </a:pPr>
            <a:r>
              <a:rPr lang="en-US" sz="2799" dirty="0">
                <a:solidFill>
                  <a:schemeClr val="lt1"/>
                </a:solidFill>
                <a:highlight>
                  <a:srgbClr val="FFFF00"/>
                </a:highlight>
                <a:latin typeface="Open Sans"/>
                <a:ea typeface="Open Sans"/>
                <a:cs typeface="Open Sans"/>
                <a:sym typeface="Open Sans"/>
              </a:rPr>
              <a:t>[</a:t>
            </a:r>
            <a:r>
              <a:rPr lang="en-US" sz="2799" dirty="0" err="1">
                <a:solidFill>
                  <a:schemeClr val="lt1"/>
                </a:solidFill>
                <a:highlight>
                  <a:srgbClr val="FFFF00"/>
                </a:highlight>
                <a:latin typeface="Open Sans"/>
                <a:ea typeface="Open Sans"/>
                <a:cs typeface="Open Sans"/>
                <a:sym typeface="Open Sans"/>
              </a:rPr>
              <a:t>eg</a:t>
            </a:r>
            <a:r>
              <a:rPr lang="en-US" sz="2799" dirty="0">
                <a:solidFill>
                  <a:schemeClr val="lt1"/>
                </a:solidFill>
                <a:highlight>
                  <a:srgbClr val="FFFF00"/>
                </a:highlight>
                <a:latin typeface="Open Sans"/>
                <a:ea typeface="Open Sans"/>
                <a:cs typeface="Open Sans"/>
                <a:sym typeface="Open Sans"/>
              </a:rPr>
              <a:t>: The system sends an email to the focal point to review and take action]</a:t>
            </a:r>
          </a:p>
          <a:p>
            <a:pPr>
              <a:buClr>
                <a:srgbClr val="FF0000"/>
              </a:buClr>
              <a:buSzPts val="3200"/>
            </a:pPr>
            <a:endParaRPr lang="en-US" sz="2799" b="1" dirty="0">
              <a:solidFill>
                <a:srgbClr val="FF0000"/>
              </a:solidFill>
              <a:latin typeface="Open Sans"/>
              <a:ea typeface="Open Sans"/>
              <a:cs typeface="Open Sans"/>
              <a:sym typeface="Open Sans"/>
            </a:endParaRPr>
          </a:p>
          <a:p>
            <a:pPr>
              <a:buClr>
                <a:srgbClr val="FF0000"/>
              </a:buClr>
              <a:buSzPts val="3200"/>
            </a:pPr>
            <a:r>
              <a:rPr lang="en-US" sz="2799" b="1" dirty="0">
                <a:solidFill>
                  <a:srgbClr val="FF0000"/>
                </a:solidFill>
                <a:latin typeface="Open Sans"/>
                <a:ea typeface="Open Sans"/>
                <a:cs typeface="Open Sans"/>
                <a:sym typeface="Open Sans"/>
              </a:rPr>
              <a:t>Analysis</a:t>
            </a:r>
          </a:p>
          <a:p>
            <a:pPr>
              <a:buClr>
                <a:srgbClr val="FF0000"/>
              </a:buClr>
              <a:buSzPts val="3200"/>
            </a:pPr>
            <a:r>
              <a:rPr lang="en-US" sz="2799" dirty="0">
                <a:solidFill>
                  <a:schemeClr val="lt1"/>
                </a:solidFill>
                <a:highlight>
                  <a:srgbClr val="FFFF00"/>
                </a:highlight>
                <a:latin typeface="Open Sans"/>
                <a:ea typeface="Open Sans"/>
                <a:cs typeface="Open Sans"/>
                <a:sym typeface="Open Sans"/>
              </a:rPr>
              <a:t>[</a:t>
            </a:r>
            <a:r>
              <a:rPr lang="en-US" sz="2799" dirty="0" err="1">
                <a:solidFill>
                  <a:schemeClr val="lt1"/>
                </a:solidFill>
                <a:highlight>
                  <a:srgbClr val="FFFF00"/>
                </a:highlight>
                <a:latin typeface="Open Sans"/>
                <a:ea typeface="Open Sans"/>
                <a:cs typeface="Open Sans"/>
                <a:sym typeface="Open Sans"/>
              </a:rPr>
              <a:t>eg</a:t>
            </a:r>
            <a:r>
              <a:rPr lang="en-US" sz="2799" dirty="0">
                <a:solidFill>
                  <a:schemeClr val="lt1"/>
                </a:solidFill>
                <a:highlight>
                  <a:srgbClr val="FFFF00"/>
                </a:highlight>
                <a:latin typeface="Open Sans"/>
                <a:ea typeface="Open Sans"/>
                <a:cs typeface="Open Sans"/>
                <a:sym typeface="Open Sans"/>
              </a:rPr>
              <a:t>: All feedback comments are stored in central databases and visualized in a </a:t>
            </a:r>
            <a:r>
              <a:rPr lang="en-US" sz="2799" dirty="0" err="1">
                <a:solidFill>
                  <a:schemeClr val="lt1"/>
                </a:solidFill>
                <a:highlight>
                  <a:srgbClr val="FFFF00"/>
                </a:highlight>
                <a:latin typeface="Open Sans"/>
                <a:ea typeface="Open Sans"/>
                <a:cs typeface="Open Sans"/>
                <a:sym typeface="Open Sans"/>
              </a:rPr>
              <a:t>PowerBI</a:t>
            </a:r>
            <a:r>
              <a:rPr lang="en-US" sz="2799" dirty="0">
                <a:solidFill>
                  <a:schemeClr val="lt1"/>
                </a:solidFill>
                <a:highlight>
                  <a:srgbClr val="FFFF00"/>
                </a:highlight>
                <a:latin typeface="Open Sans"/>
                <a:ea typeface="Open Sans"/>
                <a:cs typeface="Open Sans"/>
                <a:sym typeface="Open Sans"/>
              </a:rPr>
              <a:t> dashboard]</a:t>
            </a:r>
          </a:p>
          <a:p>
            <a:pPr>
              <a:buClr>
                <a:srgbClr val="FF0000"/>
              </a:buClr>
              <a:buSzPts val="3200"/>
            </a:pPr>
            <a:endParaRPr lang="en-US" sz="2799" b="1" dirty="0">
              <a:solidFill>
                <a:srgbClr val="FF0000"/>
              </a:solidFill>
              <a:latin typeface="Open Sans"/>
              <a:ea typeface="Open Sans"/>
              <a:cs typeface="Open Sans"/>
              <a:sym typeface="Open Sans"/>
            </a:endParaRPr>
          </a:p>
          <a:p>
            <a:pPr>
              <a:buClr>
                <a:srgbClr val="FF0000"/>
              </a:buClr>
              <a:buSzPts val="3200"/>
            </a:pPr>
            <a:r>
              <a:rPr lang="en-US" sz="2799" b="1" dirty="0">
                <a:solidFill>
                  <a:srgbClr val="FF0000"/>
                </a:solidFill>
                <a:latin typeface="Open Sans"/>
                <a:ea typeface="Open Sans"/>
                <a:cs typeface="Open Sans"/>
                <a:sym typeface="Open Sans"/>
              </a:rPr>
              <a:t>Sharing &amp; action</a:t>
            </a:r>
          </a:p>
          <a:p>
            <a:pPr>
              <a:buClr>
                <a:srgbClr val="FF0000"/>
              </a:buClr>
              <a:buSzPts val="3200"/>
            </a:pPr>
            <a:r>
              <a:rPr lang="en-US" sz="2799" dirty="0">
                <a:solidFill>
                  <a:schemeClr val="lt1"/>
                </a:solidFill>
                <a:highlight>
                  <a:srgbClr val="FFFF00"/>
                </a:highlight>
                <a:latin typeface="Open Sans"/>
                <a:ea typeface="Open Sans"/>
                <a:cs typeface="Open Sans"/>
                <a:sym typeface="Open Sans"/>
              </a:rPr>
              <a:t>[</a:t>
            </a:r>
            <a:r>
              <a:rPr lang="en-US" sz="2799" dirty="0" err="1">
                <a:solidFill>
                  <a:schemeClr val="lt1"/>
                </a:solidFill>
                <a:highlight>
                  <a:srgbClr val="FFFF00"/>
                </a:highlight>
                <a:latin typeface="Open Sans"/>
                <a:ea typeface="Open Sans"/>
                <a:cs typeface="Open Sans"/>
                <a:sym typeface="Open Sans"/>
              </a:rPr>
              <a:t>eg</a:t>
            </a:r>
            <a:r>
              <a:rPr lang="en-US" sz="2799" dirty="0">
                <a:solidFill>
                  <a:schemeClr val="lt1"/>
                </a:solidFill>
                <a:highlight>
                  <a:srgbClr val="FFFF00"/>
                </a:highlight>
                <a:latin typeface="Open Sans"/>
                <a:ea typeface="Open Sans"/>
                <a:cs typeface="Open Sans"/>
                <a:sym typeface="Open Sans"/>
              </a:rPr>
              <a:t>: The dashboard can be used to discuss general trends and share highlights externally]</a:t>
            </a:r>
          </a:p>
          <a:p>
            <a:pPr>
              <a:buClr>
                <a:srgbClr val="FF0000"/>
              </a:buClr>
              <a:buSzPts val="3200"/>
            </a:pPr>
            <a:endParaRPr lang="en-US" sz="2799" b="1" dirty="0">
              <a:solidFill>
                <a:srgbClr val="FF0000"/>
              </a:solidFill>
              <a:latin typeface="Open Sans"/>
              <a:ea typeface="Open Sans"/>
              <a:cs typeface="Open Sans"/>
              <a:sym typeface="Open Sans"/>
            </a:endParaRPr>
          </a:p>
          <a:p>
            <a:pPr>
              <a:buClr>
                <a:srgbClr val="FF0000"/>
              </a:buClr>
              <a:buSzPts val="3200"/>
            </a:pPr>
            <a:r>
              <a:rPr lang="en-US" sz="2799" b="1" dirty="0">
                <a:solidFill>
                  <a:srgbClr val="FF0000"/>
                </a:solidFill>
                <a:latin typeface="Open Sans"/>
                <a:ea typeface="Open Sans"/>
                <a:cs typeface="Open Sans"/>
                <a:sym typeface="Open Sans"/>
              </a:rPr>
              <a:t>Closing the loop</a:t>
            </a:r>
          </a:p>
          <a:p>
            <a:pPr>
              <a:buClr>
                <a:srgbClr val="FF0000"/>
              </a:buClr>
              <a:buSzPts val="3200"/>
            </a:pPr>
            <a:r>
              <a:rPr lang="en-US" sz="2799" dirty="0">
                <a:solidFill>
                  <a:schemeClr val="lt1"/>
                </a:solidFill>
                <a:highlight>
                  <a:srgbClr val="FFFF00"/>
                </a:highlight>
                <a:latin typeface="Open Sans"/>
                <a:ea typeface="Open Sans"/>
                <a:cs typeface="Open Sans"/>
                <a:sym typeface="Open Sans"/>
              </a:rPr>
              <a:t>[</a:t>
            </a:r>
            <a:r>
              <a:rPr lang="en-US" sz="2799" dirty="0" err="1">
                <a:solidFill>
                  <a:schemeClr val="lt1"/>
                </a:solidFill>
                <a:highlight>
                  <a:srgbClr val="FFFF00"/>
                </a:highlight>
                <a:latin typeface="Open Sans"/>
                <a:ea typeface="Open Sans"/>
                <a:cs typeface="Open Sans"/>
                <a:sym typeface="Open Sans"/>
              </a:rPr>
              <a:t>eg</a:t>
            </a:r>
            <a:r>
              <a:rPr lang="en-US" sz="2799" dirty="0">
                <a:solidFill>
                  <a:schemeClr val="lt1"/>
                </a:solidFill>
                <a:highlight>
                  <a:srgbClr val="FFFF00"/>
                </a:highlight>
                <a:latin typeface="Open Sans"/>
                <a:ea typeface="Open Sans"/>
                <a:cs typeface="Open Sans"/>
                <a:sym typeface="Open Sans"/>
              </a:rPr>
              <a:t>: Communities hear back about how the NS is addressing their feedback]</a:t>
            </a:r>
          </a:p>
          <a:p>
            <a:pPr>
              <a:buClr>
                <a:srgbClr val="FF0000"/>
              </a:buClr>
              <a:buSzPts val="3200"/>
            </a:pPr>
            <a:endParaRPr sz="2799" dirty="0">
              <a:solidFill>
                <a:schemeClr val="lt1"/>
              </a:solidFill>
              <a:latin typeface="Open Sans"/>
              <a:ea typeface="Open Sans"/>
              <a:cs typeface="Open Sans"/>
              <a:sym typeface="Open Sans"/>
            </a:endParaRPr>
          </a:p>
        </p:txBody>
      </p:sp>
      <p:sp>
        <p:nvSpPr>
          <p:cNvPr id="2" name="TextBox 1">
            <a:extLst>
              <a:ext uri="{FF2B5EF4-FFF2-40B4-BE49-F238E27FC236}">
                <a16:creationId xmlns:a16="http://schemas.microsoft.com/office/drawing/2014/main" id="{B6EACAD1-6F54-472D-8E1A-8C1F7FB77300}"/>
              </a:ext>
            </a:extLst>
          </p:cNvPr>
          <p:cNvSpPr txBox="1"/>
          <p:nvPr/>
        </p:nvSpPr>
        <p:spPr>
          <a:xfrm>
            <a:off x="747640" y="2141321"/>
            <a:ext cx="955964" cy="830997"/>
          </a:xfrm>
          <a:prstGeom prst="rect">
            <a:avLst/>
          </a:prstGeom>
          <a:noFill/>
        </p:spPr>
        <p:txBody>
          <a:bodyPr wrap="square" rtlCol="0">
            <a:spAutoFit/>
          </a:bodyPr>
          <a:lstStyle/>
          <a:p>
            <a:r>
              <a:rPr lang="en-US" sz="4800" b="1">
                <a:solidFill>
                  <a:schemeClr val="tx2"/>
                </a:solidFill>
                <a:highlight>
                  <a:srgbClr val="FF0000"/>
                </a:highlight>
              </a:rPr>
              <a:t> 1.  </a:t>
            </a:r>
          </a:p>
        </p:txBody>
      </p:sp>
      <p:sp>
        <p:nvSpPr>
          <p:cNvPr id="6" name="TextBox 5">
            <a:extLst>
              <a:ext uri="{FF2B5EF4-FFF2-40B4-BE49-F238E27FC236}">
                <a16:creationId xmlns:a16="http://schemas.microsoft.com/office/drawing/2014/main" id="{EEA15B69-75E2-41D7-A565-C12EADC34FFB}"/>
              </a:ext>
            </a:extLst>
          </p:cNvPr>
          <p:cNvSpPr txBox="1"/>
          <p:nvPr/>
        </p:nvSpPr>
        <p:spPr>
          <a:xfrm>
            <a:off x="747640" y="3723701"/>
            <a:ext cx="955964" cy="830997"/>
          </a:xfrm>
          <a:prstGeom prst="rect">
            <a:avLst/>
          </a:prstGeom>
          <a:noFill/>
        </p:spPr>
        <p:txBody>
          <a:bodyPr wrap="square" rtlCol="0">
            <a:spAutoFit/>
          </a:bodyPr>
          <a:lstStyle/>
          <a:p>
            <a:r>
              <a:rPr lang="en-US" sz="4800" b="1">
                <a:solidFill>
                  <a:schemeClr val="tx2"/>
                </a:solidFill>
                <a:highlight>
                  <a:srgbClr val="FF0000"/>
                </a:highlight>
              </a:rPr>
              <a:t> 2.</a:t>
            </a:r>
          </a:p>
        </p:txBody>
      </p:sp>
      <p:sp>
        <p:nvSpPr>
          <p:cNvPr id="7" name="TextBox 6">
            <a:extLst>
              <a:ext uri="{FF2B5EF4-FFF2-40B4-BE49-F238E27FC236}">
                <a16:creationId xmlns:a16="http://schemas.microsoft.com/office/drawing/2014/main" id="{D2459AF0-70B5-4F8F-8E7A-A1B3F176DAE7}"/>
              </a:ext>
            </a:extLst>
          </p:cNvPr>
          <p:cNvSpPr txBox="1"/>
          <p:nvPr/>
        </p:nvSpPr>
        <p:spPr>
          <a:xfrm>
            <a:off x="747640" y="5306081"/>
            <a:ext cx="955964" cy="830997"/>
          </a:xfrm>
          <a:prstGeom prst="rect">
            <a:avLst/>
          </a:prstGeom>
          <a:noFill/>
        </p:spPr>
        <p:txBody>
          <a:bodyPr wrap="square" rtlCol="0">
            <a:spAutoFit/>
          </a:bodyPr>
          <a:lstStyle/>
          <a:p>
            <a:r>
              <a:rPr lang="en-US" sz="4800" b="1">
                <a:solidFill>
                  <a:schemeClr val="tx2"/>
                </a:solidFill>
                <a:highlight>
                  <a:srgbClr val="FF0000"/>
                </a:highlight>
              </a:rPr>
              <a:t> 3.</a:t>
            </a:r>
          </a:p>
        </p:txBody>
      </p:sp>
      <p:sp>
        <p:nvSpPr>
          <p:cNvPr id="8" name="TextBox 7">
            <a:extLst>
              <a:ext uri="{FF2B5EF4-FFF2-40B4-BE49-F238E27FC236}">
                <a16:creationId xmlns:a16="http://schemas.microsoft.com/office/drawing/2014/main" id="{2F0D5806-2271-4D4B-B0C0-C67D5CBE8CE8}"/>
              </a:ext>
            </a:extLst>
          </p:cNvPr>
          <p:cNvSpPr txBox="1"/>
          <p:nvPr/>
        </p:nvSpPr>
        <p:spPr>
          <a:xfrm>
            <a:off x="747640" y="8470843"/>
            <a:ext cx="955964" cy="830997"/>
          </a:xfrm>
          <a:prstGeom prst="rect">
            <a:avLst/>
          </a:prstGeom>
          <a:noFill/>
        </p:spPr>
        <p:txBody>
          <a:bodyPr wrap="square" rtlCol="0">
            <a:spAutoFit/>
          </a:bodyPr>
          <a:lstStyle/>
          <a:p>
            <a:r>
              <a:rPr lang="en-US" sz="4800" b="1">
                <a:solidFill>
                  <a:schemeClr val="tx2"/>
                </a:solidFill>
                <a:highlight>
                  <a:srgbClr val="FF0000"/>
                </a:highlight>
              </a:rPr>
              <a:t> 5.</a:t>
            </a:r>
          </a:p>
        </p:txBody>
      </p:sp>
      <p:sp>
        <p:nvSpPr>
          <p:cNvPr id="9" name="TextBox 8">
            <a:extLst>
              <a:ext uri="{FF2B5EF4-FFF2-40B4-BE49-F238E27FC236}">
                <a16:creationId xmlns:a16="http://schemas.microsoft.com/office/drawing/2014/main" id="{7D1AB0CA-A4D3-4F31-92E9-602A75D8EC7D}"/>
              </a:ext>
            </a:extLst>
          </p:cNvPr>
          <p:cNvSpPr txBox="1"/>
          <p:nvPr/>
        </p:nvSpPr>
        <p:spPr>
          <a:xfrm>
            <a:off x="747640" y="6888461"/>
            <a:ext cx="955964" cy="830997"/>
          </a:xfrm>
          <a:prstGeom prst="rect">
            <a:avLst/>
          </a:prstGeom>
          <a:noFill/>
        </p:spPr>
        <p:txBody>
          <a:bodyPr wrap="square" rtlCol="0">
            <a:spAutoFit/>
          </a:bodyPr>
          <a:lstStyle/>
          <a:p>
            <a:r>
              <a:rPr lang="en-US" sz="4800" b="1">
                <a:solidFill>
                  <a:schemeClr val="tx2"/>
                </a:solidFill>
                <a:highlight>
                  <a:srgbClr val="FF0000"/>
                </a:highlight>
              </a:rPr>
              <a:t> 4.</a:t>
            </a:r>
          </a:p>
        </p:txBody>
      </p:sp>
    </p:spTree>
    <p:extLst>
      <p:ext uri="{BB962C8B-B14F-4D97-AF65-F5344CB8AC3E}">
        <p14:creationId xmlns:p14="http://schemas.microsoft.com/office/powerpoint/2010/main" val="45486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6">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308"/>
        <p:cNvGrpSpPr/>
        <p:nvPr/>
      </p:nvGrpSpPr>
      <p:grpSpPr>
        <a:xfrm>
          <a:off x="0" y="0"/>
          <a:ext cx="0" cy="0"/>
          <a:chOff x="0" y="0"/>
          <a:chExt cx="0" cy="0"/>
        </a:xfrm>
      </p:grpSpPr>
      <p:sp>
        <p:nvSpPr>
          <p:cNvPr id="309" name="Google Shape;309;p13"/>
          <p:cNvSpPr txBox="1"/>
          <p:nvPr/>
        </p:nvSpPr>
        <p:spPr>
          <a:xfrm>
            <a:off x="1961498" y="4009464"/>
            <a:ext cx="14365003" cy="225904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FFFFFF"/>
              </a:buClr>
              <a:buSzPts val="8800"/>
              <a:buFont typeface="Arial"/>
              <a:buNone/>
              <a:tabLst/>
              <a:defRPr/>
            </a:pPr>
            <a:r>
              <a:rPr kumimoji="0" lang="en-US" sz="8800" b="1" i="0" u="none" strike="noStrike" kern="0" cap="none" spc="0" normalizeH="0" baseline="0" noProof="0" dirty="0">
                <a:ln>
                  <a:noFill/>
                </a:ln>
                <a:solidFill>
                  <a:srgbClr val="FFFFFF"/>
                </a:solidFill>
                <a:effectLst/>
                <a:uLnTx/>
                <a:uFillTx/>
                <a:latin typeface="Arial"/>
                <a:ea typeface="Arial"/>
                <a:cs typeface="Arial"/>
                <a:sym typeface="Arial"/>
              </a:rPr>
              <a:t>Determining the scale of our feedback mechanism</a:t>
            </a:r>
            <a:endParaRPr kumimoji="0" sz="8800" b="0" i="0" u="none" strike="noStrike" kern="0" cap="none" spc="0" normalizeH="0" baseline="0" noProof="0" dirty="0">
              <a:ln>
                <a:noFill/>
              </a:ln>
              <a:solidFill>
                <a:srgbClr val="F5333F"/>
              </a:solidFill>
              <a:effectLst/>
              <a:uLnTx/>
              <a:uFillTx/>
              <a:latin typeface="Arial"/>
              <a:ea typeface="Arial"/>
              <a:cs typeface="Arial"/>
              <a:sym typeface="Arial"/>
            </a:endParaRPr>
          </a:p>
        </p:txBody>
      </p:sp>
    </p:spTree>
    <p:extLst>
      <p:ext uri="{BB962C8B-B14F-4D97-AF65-F5344CB8AC3E}">
        <p14:creationId xmlns:p14="http://schemas.microsoft.com/office/powerpoint/2010/main" val="331947139"/>
      </p:ext>
    </p:extLst>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020A5810-85E8-0CB6-4EF5-A0462C2CA5F6}"/>
              </a:ext>
            </a:extLst>
          </p:cNvPr>
          <p:cNvPicPr>
            <a:picLocks noChangeAspect="1"/>
          </p:cNvPicPr>
          <p:nvPr/>
        </p:nvPicPr>
        <p:blipFill rotWithShape="1">
          <a:blip r:embed="rId3">
            <a:extLst>
              <a:ext uri="{28A0092B-C50C-407E-A947-70E740481C1C}">
                <a14:useLocalDpi xmlns:a14="http://schemas.microsoft.com/office/drawing/2010/main" val="0"/>
              </a:ext>
            </a:extLst>
          </a:blip>
          <a:srcRect t="12142"/>
          <a:stretch/>
        </p:blipFill>
        <p:spPr bwMode="auto">
          <a:xfrm>
            <a:off x="1737360" y="-87678"/>
            <a:ext cx="14566138" cy="98893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985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308"/>
        <p:cNvGrpSpPr/>
        <p:nvPr/>
      </p:nvGrpSpPr>
      <p:grpSpPr>
        <a:xfrm>
          <a:off x="0" y="0"/>
          <a:ext cx="0" cy="0"/>
          <a:chOff x="0" y="0"/>
          <a:chExt cx="0" cy="0"/>
        </a:xfrm>
      </p:grpSpPr>
      <p:sp>
        <p:nvSpPr>
          <p:cNvPr id="309" name="Google Shape;309;p13"/>
          <p:cNvSpPr txBox="1"/>
          <p:nvPr/>
        </p:nvSpPr>
        <p:spPr>
          <a:xfrm>
            <a:off x="1961498" y="4009464"/>
            <a:ext cx="14365003" cy="225904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FFFFFF"/>
              </a:buClr>
              <a:buSzPts val="8800"/>
              <a:buFont typeface="Arial"/>
              <a:buNone/>
              <a:tabLst/>
              <a:defRPr/>
            </a:pPr>
            <a:r>
              <a:rPr kumimoji="0" lang="en-US" sz="8800" b="1" i="0" u="none" strike="noStrike" kern="0" cap="none" spc="0" normalizeH="0" baseline="0" noProof="0" dirty="0">
                <a:ln>
                  <a:noFill/>
                </a:ln>
                <a:solidFill>
                  <a:srgbClr val="FFFFFF"/>
                </a:solidFill>
                <a:effectLst/>
                <a:uLnTx/>
                <a:uFillTx/>
                <a:latin typeface="Arial"/>
                <a:ea typeface="Arial"/>
                <a:cs typeface="Arial"/>
                <a:sym typeface="Arial"/>
              </a:rPr>
              <a:t>Defining the feedback channels</a:t>
            </a:r>
            <a:endParaRPr kumimoji="0" sz="8800" b="0" i="0" u="none" strike="noStrike" kern="0" cap="none" spc="0" normalizeH="0" baseline="0" noProof="0" dirty="0">
              <a:ln>
                <a:noFill/>
              </a:ln>
              <a:solidFill>
                <a:srgbClr val="F5333F"/>
              </a:solidFill>
              <a:effectLst/>
              <a:uLnTx/>
              <a:uFillTx/>
              <a:latin typeface="Arial"/>
              <a:ea typeface="Arial"/>
              <a:cs typeface="Arial"/>
              <a:sym typeface="Arial"/>
            </a:endParaRPr>
          </a:p>
        </p:txBody>
      </p:sp>
    </p:spTree>
    <p:extLst>
      <p:ext uri="{BB962C8B-B14F-4D97-AF65-F5344CB8AC3E}">
        <p14:creationId xmlns:p14="http://schemas.microsoft.com/office/powerpoint/2010/main" val="3870819602"/>
      </p:ext>
    </p:extLst>
  </p:cSld>
  <p:clrMapOvr>
    <a:overrideClrMapping bg1="lt1" tx1="dk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947196" y="588761"/>
            <a:ext cx="15480375"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3394B"/>
              </a:buClr>
              <a:buSzPts val="4800"/>
              <a:buFont typeface="Montserrat"/>
              <a:buNone/>
              <a:tabLst/>
              <a:defRPr/>
            </a:pPr>
            <a:r>
              <a:rPr kumimoji="0" lang="en-US" sz="4800" b="1" i="0" u="none" strike="noStrike" kern="0" cap="none" spc="0" normalizeH="0" baseline="0" noProof="0" dirty="0">
                <a:ln>
                  <a:noFill/>
                </a:ln>
                <a:solidFill>
                  <a:srgbClr val="33394B"/>
                </a:solidFill>
                <a:effectLst/>
                <a:uLnTx/>
                <a:uFillTx/>
                <a:latin typeface="Montserrat"/>
                <a:ea typeface="Montserrat"/>
                <a:cs typeface="Montserrat"/>
                <a:sym typeface="Montserrat"/>
              </a:rPr>
              <a:t>Communication channels for a feedback mechanism</a:t>
            </a:r>
            <a:endParaRPr kumimoji="0" sz="4800" b="0" i="0" u="none" strike="noStrike" kern="0" cap="none" spc="0" normalizeH="0" baseline="0" noProof="0" dirty="0">
              <a:ln>
                <a:noFill/>
              </a:ln>
              <a:solidFill>
                <a:srgbClr val="33394B"/>
              </a:solidFill>
              <a:effectLst/>
              <a:uLnTx/>
              <a:uFillTx/>
              <a:latin typeface="Montserrat"/>
              <a:ea typeface="Montserrat"/>
              <a:cs typeface="Montserrat"/>
              <a:sym typeface="Montserrat"/>
            </a:endParaRPr>
          </a:p>
        </p:txBody>
      </p:sp>
      <p:graphicFrame>
        <p:nvGraphicFramePr>
          <p:cNvPr id="3" name="Table 2">
            <a:extLst>
              <a:ext uri="{FF2B5EF4-FFF2-40B4-BE49-F238E27FC236}">
                <a16:creationId xmlns:a16="http://schemas.microsoft.com/office/drawing/2014/main" id="{9F9B9131-C11C-96E3-245B-043B75A1E233}"/>
              </a:ext>
            </a:extLst>
          </p:cNvPr>
          <p:cNvGraphicFramePr>
            <a:graphicFrameLocks noGrp="1"/>
          </p:cNvGraphicFramePr>
          <p:nvPr>
            <p:extLst>
              <p:ext uri="{D42A27DB-BD31-4B8C-83A1-F6EECF244321}">
                <p14:modId xmlns:p14="http://schemas.microsoft.com/office/powerpoint/2010/main" val="681544353"/>
              </p:ext>
            </p:extLst>
          </p:nvPr>
        </p:nvGraphicFramePr>
        <p:xfrm>
          <a:off x="1171601" y="2578607"/>
          <a:ext cx="15031567" cy="6019229"/>
        </p:xfrm>
        <a:graphic>
          <a:graphicData uri="http://schemas.openxmlformats.org/drawingml/2006/table">
            <a:tbl>
              <a:tblPr firstRow="1" firstCol="1" bandRow="1"/>
              <a:tblGrid>
                <a:gridCol w="5009497">
                  <a:extLst>
                    <a:ext uri="{9D8B030D-6E8A-4147-A177-3AD203B41FA5}">
                      <a16:colId xmlns:a16="http://schemas.microsoft.com/office/drawing/2014/main" val="2104005879"/>
                    </a:ext>
                  </a:extLst>
                </a:gridCol>
                <a:gridCol w="5011035">
                  <a:extLst>
                    <a:ext uri="{9D8B030D-6E8A-4147-A177-3AD203B41FA5}">
                      <a16:colId xmlns:a16="http://schemas.microsoft.com/office/drawing/2014/main" val="1875510522"/>
                    </a:ext>
                  </a:extLst>
                </a:gridCol>
                <a:gridCol w="5011035">
                  <a:extLst>
                    <a:ext uri="{9D8B030D-6E8A-4147-A177-3AD203B41FA5}">
                      <a16:colId xmlns:a16="http://schemas.microsoft.com/office/drawing/2014/main" val="1121009867"/>
                    </a:ext>
                  </a:extLst>
                </a:gridCol>
              </a:tblGrid>
              <a:tr h="1431049">
                <a:tc>
                  <a:txBody>
                    <a:bodyPr/>
                    <a:lstStyle/>
                    <a:p>
                      <a:pPr marL="0" marR="0">
                        <a:spcBef>
                          <a:spcPts val="0"/>
                        </a:spcBef>
                        <a:spcAft>
                          <a:spcPts val="0"/>
                        </a:spcAft>
                      </a:pPr>
                      <a:r>
                        <a:rPr lang="en-GB" sz="3000" b="1" dirty="0">
                          <a:solidFill>
                            <a:srgbClr val="FFFFFF"/>
                          </a:solidFill>
                          <a:effectLst/>
                          <a:latin typeface="Helvetica Neue"/>
                          <a:ea typeface="Calibri" panose="020F0502020204030204" pitchFamily="34" charset="0"/>
                          <a:cs typeface="Arial" panose="020B0604020202020204" pitchFamily="34" charset="0"/>
                        </a:rPr>
                        <a:t>INFORMATION PROVISION CHANNELS</a:t>
                      </a:r>
                      <a:endParaRPr lang="en-US" sz="3000" b="1" dirty="0">
                        <a:solidFill>
                          <a:srgbClr val="FFFFFF"/>
                        </a:solidFill>
                        <a:effectLst/>
                        <a:latin typeface="Helvetica Neue"/>
                        <a:ea typeface="Calibri" panose="020F0502020204030204" pitchFamily="34" charset="0"/>
                        <a:cs typeface="Arial" panose="020B0604020202020204" pitchFamily="34" charset="0"/>
                      </a:endParaRPr>
                    </a:p>
                  </a:txBody>
                  <a:tcPr marL="166061" marR="166061" marT="261392" marB="261392">
                    <a:lnL w="12700" cap="flat" cmpd="sng" algn="ctr">
                      <a:solidFill>
                        <a:srgbClr val="87317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73174"/>
                      </a:solidFill>
                      <a:prstDash val="solid"/>
                      <a:round/>
                      <a:headEnd type="none" w="med" len="med"/>
                      <a:tailEnd type="none" w="med" len="med"/>
                    </a:lnT>
                    <a:lnB w="12700" cap="flat" cmpd="sng" algn="ctr">
                      <a:solidFill>
                        <a:srgbClr val="873174"/>
                      </a:solidFill>
                      <a:prstDash val="solid"/>
                      <a:round/>
                      <a:headEnd type="none" w="med" len="med"/>
                      <a:tailEnd type="none" w="med" len="med"/>
                    </a:lnB>
                    <a:solidFill>
                      <a:srgbClr val="943482"/>
                    </a:solidFill>
                  </a:tcPr>
                </a:tc>
                <a:tc>
                  <a:txBody>
                    <a:bodyPr/>
                    <a:lstStyle/>
                    <a:p>
                      <a:pPr marL="0" marR="0">
                        <a:spcBef>
                          <a:spcPts val="0"/>
                        </a:spcBef>
                        <a:spcAft>
                          <a:spcPts val="0"/>
                        </a:spcAft>
                      </a:pPr>
                      <a:r>
                        <a:rPr lang="en-GB" sz="3000" b="1" dirty="0">
                          <a:solidFill>
                            <a:srgbClr val="FFFFFF"/>
                          </a:solidFill>
                          <a:effectLst/>
                          <a:latin typeface="Helvetica Neue"/>
                          <a:ea typeface="Calibri" panose="020F0502020204030204" pitchFamily="34" charset="0"/>
                          <a:cs typeface="Arial" panose="020B0604020202020204" pitchFamily="34" charset="0"/>
                        </a:rPr>
                        <a:t>FEEDBACK CHANNELS</a:t>
                      </a:r>
                      <a:endParaRPr lang="en-US" sz="3000" b="1" dirty="0">
                        <a:solidFill>
                          <a:srgbClr val="FFFFFF"/>
                        </a:solidFill>
                        <a:effectLst/>
                        <a:latin typeface="Helvetica Neue"/>
                        <a:ea typeface="Calibri" panose="020F0502020204030204" pitchFamily="34" charset="0"/>
                        <a:cs typeface="Arial" panose="020B0604020202020204" pitchFamily="34" charset="0"/>
                      </a:endParaRPr>
                    </a:p>
                  </a:txBody>
                  <a:tcPr marL="166061" marR="166061" marT="261392" marB="2613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73174"/>
                      </a:solidFill>
                      <a:prstDash val="solid"/>
                      <a:round/>
                      <a:headEnd type="none" w="med" len="med"/>
                      <a:tailEnd type="none" w="med" len="med"/>
                    </a:lnT>
                    <a:lnB w="12700" cap="flat" cmpd="sng" algn="ctr">
                      <a:solidFill>
                        <a:srgbClr val="873174"/>
                      </a:solidFill>
                      <a:prstDash val="solid"/>
                      <a:round/>
                      <a:headEnd type="none" w="med" len="med"/>
                      <a:tailEnd type="none" w="med" len="med"/>
                    </a:lnB>
                    <a:solidFill>
                      <a:srgbClr val="943482"/>
                    </a:solidFill>
                  </a:tcPr>
                </a:tc>
                <a:tc>
                  <a:txBody>
                    <a:bodyPr/>
                    <a:lstStyle/>
                    <a:p>
                      <a:pPr marL="0" marR="0">
                        <a:spcBef>
                          <a:spcPts val="0"/>
                        </a:spcBef>
                        <a:spcAft>
                          <a:spcPts val="0"/>
                        </a:spcAft>
                      </a:pPr>
                      <a:r>
                        <a:rPr lang="en-GB" sz="3000" b="1" dirty="0">
                          <a:solidFill>
                            <a:srgbClr val="FFFFFF"/>
                          </a:solidFill>
                          <a:effectLst/>
                          <a:latin typeface="Helvetica Neue"/>
                          <a:ea typeface="Calibri" panose="020F0502020204030204" pitchFamily="34" charset="0"/>
                          <a:cs typeface="Arial" panose="020B0604020202020204" pitchFamily="34" charset="0"/>
                        </a:rPr>
                        <a:t>RESPONSE CHANNELS</a:t>
                      </a:r>
                      <a:endParaRPr lang="en-US" sz="3000" b="1" dirty="0">
                        <a:solidFill>
                          <a:srgbClr val="FFFFFF"/>
                        </a:solidFill>
                        <a:effectLst/>
                        <a:latin typeface="Helvetica Neue"/>
                        <a:ea typeface="Calibri" panose="020F0502020204030204" pitchFamily="34" charset="0"/>
                        <a:cs typeface="Arial" panose="020B0604020202020204" pitchFamily="34" charset="0"/>
                      </a:endParaRPr>
                    </a:p>
                  </a:txBody>
                  <a:tcPr marL="166061" marR="166061" marT="261392" marB="261392">
                    <a:lnL w="12700" cap="flat" cmpd="sng" algn="ctr">
                      <a:solidFill>
                        <a:srgbClr val="FFFFFF"/>
                      </a:solidFill>
                      <a:prstDash val="solid"/>
                      <a:round/>
                      <a:headEnd type="none" w="med" len="med"/>
                      <a:tailEnd type="none" w="med" len="med"/>
                    </a:lnL>
                    <a:lnR w="12700" cap="flat" cmpd="sng" algn="ctr">
                      <a:solidFill>
                        <a:srgbClr val="873174"/>
                      </a:solidFill>
                      <a:prstDash val="solid"/>
                      <a:round/>
                      <a:headEnd type="none" w="med" len="med"/>
                      <a:tailEnd type="none" w="med" len="med"/>
                    </a:lnR>
                    <a:lnT w="12700" cap="flat" cmpd="sng" algn="ctr">
                      <a:solidFill>
                        <a:srgbClr val="873174"/>
                      </a:solidFill>
                      <a:prstDash val="solid"/>
                      <a:round/>
                      <a:headEnd type="none" w="med" len="med"/>
                      <a:tailEnd type="none" w="med" len="med"/>
                    </a:lnT>
                    <a:lnB w="12700" cap="flat" cmpd="sng" algn="ctr">
                      <a:solidFill>
                        <a:srgbClr val="873174"/>
                      </a:solidFill>
                      <a:prstDash val="solid"/>
                      <a:round/>
                      <a:headEnd type="none" w="med" len="med"/>
                      <a:tailEnd type="none" w="med" len="med"/>
                    </a:lnB>
                    <a:solidFill>
                      <a:srgbClr val="943482"/>
                    </a:solidFill>
                  </a:tcPr>
                </a:tc>
                <a:extLst>
                  <a:ext uri="{0D108BD9-81ED-4DB2-BD59-A6C34878D82A}">
                    <a16:rowId xmlns:a16="http://schemas.microsoft.com/office/drawing/2014/main" val="3515995490"/>
                  </a:ext>
                </a:extLst>
              </a:tr>
              <a:tr h="4582045">
                <a:tc>
                  <a:txBody>
                    <a:bodyPr/>
                    <a:lstStyle/>
                    <a:p>
                      <a:pPr marL="0" marR="0" algn="l">
                        <a:spcBef>
                          <a:spcPts val="0"/>
                        </a:spcBef>
                        <a:spcAft>
                          <a:spcPts val="0"/>
                        </a:spcAft>
                      </a:pPr>
                      <a:r>
                        <a:rPr lang="en-GB" sz="2400" dirty="0">
                          <a:solidFill>
                            <a:srgbClr val="000000"/>
                          </a:solidFill>
                          <a:effectLst/>
                          <a:latin typeface="Helvetica Neue Light"/>
                          <a:ea typeface="Calibri" panose="020F0502020204030204" pitchFamily="34" charset="0"/>
                          <a:cs typeface="Arial" panose="020B0604020202020204" pitchFamily="34" charset="0"/>
                        </a:rPr>
                        <a:t>Are channels through which </a:t>
                      </a:r>
                      <a:r>
                        <a:rPr lang="en-GB" sz="2400" b="1" dirty="0">
                          <a:solidFill>
                            <a:srgbClr val="000000"/>
                          </a:solidFill>
                          <a:effectLst/>
                          <a:latin typeface="Helvetica Neue Light"/>
                          <a:ea typeface="Calibri" panose="020F0502020204030204" pitchFamily="34" charset="0"/>
                          <a:cs typeface="Arial" panose="020B0604020202020204" pitchFamily="34" charset="0"/>
                        </a:rPr>
                        <a:t>we can share information about our organisation, partners, programs, and response plans with the community i</a:t>
                      </a:r>
                      <a:r>
                        <a:rPr lang="en-GB" sz="2400" dirty="0">
                          <a:solidFill>
                            <a:srgbClr val="000000"/>
                          </a:solidFill>
                          <a:effectLst/>
                          <a:latin typeface="Helvetica Neue Light"/>
                          <a:ea typeface="Calibri" panose="020F0502020204030204" pitchFamily="34" charset="0"/>
                          <a:cs typeface="Arial" panose="020B0604020202020204" pitchFamily="34" charset="0"/>
                        </a:rPr>
                        <a:t>n the areas where we work. These channels can be used to advertise the feedback mechanism, as well as share requested information.</a:t>
                      </a:r>
                      <a:endParaRPr lang="en-US" sz="2400" dirty="0">
                        <a:solidFill>
                          <a:srgbClr val="000000"/>
                        </a:solidFill>
                        <a:effectLst/>
                        <a:latin typeface="Helvetica Neue Light"/>
                        <a:ea typeface="Calibri" panose="020F0502020204030204" pitchFamily="34" charset="0"/>
                        <a:cs typeface="Arial" panose="020B0604020202020204" pitchFamily="34" charset="0"/>
                      </a:endParaRPr>
                    </a:p>
                  </a:txBody>
                  <a:tcPr marL="166061" marR="166061" marT="261392" marB="261392">
                    <a:lnL w="12700" cap="flat" cmpd="sng" algn="ctr">
                      <a:solidFill>
                        <a:srgbClr val="873174"/>
                      </a:solidFill>
                      <a:prstDash val="solid"/>
                      <a:round/>
                      <a:headEnd type="none" w="med" len="med"/>
                      <a:tailEnd type="none" w="med" len="med"/>
                    </a:lnL>
                    <a:lnR w="12700" cap="flat" cmpd="sng" algn="ctr">
                      <a:solidFill>
                        <a:srgbClr val="873174"/>
                      </a:solidFill>
                      <a:prstDash val="solid"/>
                      <a:round/>
                      <a:headEnd type="none" w="med" len="med"/>
                      <a:tailEnd type="none" w="med" len="med"/>
                    </a:lnR>
                    <a:lnT w="12700" cap="flat" cmpd="sng" algn="ctr">
                      <a:solidFill>
                        <a:srgbClr val="873174"/>
                      </a:solidFill>
                      <a:prstDash val="solid"/>
                      <a:round/>
                      <a:headEnd type="none" w="med" len="med"/>
                      <a:tailEnd type="none" w="med" len="med"/>
                    </a:lnT>
                    <a:lnB w="12700" cap="flat" cmpd="sng" algn="ctr">
                      <a:solidFill>
                        <a:srgbClr val="873174"/>
                      </a:solidFill>
                      <a:prstDash val="solid"/>
                      <a:round/>
                      <a:headEnd type="none" w="med" len="med"/>
                      <a:tailEnd type="none" w="med" len="med"/>
                    </a:lnB>
                    <a:solidFill>
                      <a:srgbClr val="EADDEB"/>
                    </a:solidFill>
                  </a:tcPr>
                </a:tc>
                <a:tc>
                  <a:txBody>
                    <a:bodyPr/>
                    <a:lstStyle/>
                    <a:p>
                      <a:pPr marL="0" marR="0" algn="l">
                        <a:spcBef>
                          <a:spcPts val="0"/>
                        </a:spcBef>
                        <a:spcAft>
                          <a:spcPts val="0"/>
                        </a:spcAft>
                      </a:pPr>
                      <a:r>
                        <a:rPr lang="en-GB" sz="2400" dirty="0">
                          <a:solidFill>
                            <a:srgbClr val="000000"/>
                          </a:solidFill>
                          <a:effectLst/>
                          <a:latin typeface="Helvetica Neue Light"/>
                          <a:ea typeface="Calibri" panose="020F0502020204030204" pitchFamily="34" charset="0"/>
                          <a:cs typeface="Arial" panose="020B0604020202020204" pitchFamily="34" charset="0"/>
                        </a:rPr>
                        <a:t>Are channels through which </a:t>
                      </a:r>
                      <a:r>
                        <a:rPr lang="en-GB" sz="2400" b="1" dirty="0">
                          <a:solidFill>
                            <a:srgbClr val="000000"/>
                          </a:solidFill>
                          <a:effectLst/>
                          <a:latin typeface="Helvetica Neue Light"/>
                          <a:ea typeface="Calibri" panose="020F0502020204030204" pitchFamily="34" charset="0"/>
                          <a:cs typeface="Arial" panose="020B0604020202020204" pitchFamily="34" charset="0"/>
                        </a:rPr>
                        <a:t>we collect insights from communities about our work and services, about specific concerns including complaints, and anything else of importance to the community</a:t>
                      </a:r>
                      <a:r>
                        <a:rPr lang="en-GB" sz="2400" dirty="0">
                          <a:solidFill>
                            <a:srgbClr val="000000"/>
                          </a:solidFill>
                          <a:effectLst/>
                          <a:latin typeface="Helvetica Neue Light"/>
                          <a:ea typeface="Calibri" panose="020F0502020204030204" pitchFamily="34" charset="0"/>
                          <a:cs typeface="Arial" panose="020B0604020202020204" pitchFamily="34" charset="0"/>
                        </a:rPr>
                        <a:t>. This can include broad information about cultural and contextual conditions for the target population and misinformation spreading as rumours in the community.  </a:t>
                      </a:r>
                      <a:endParaRPr lang="en-US" sz="2400" dirty="0">
                        <a:solidFill>
                          <a:srgbClr val="000000"/>
                        </a:solidFill>
                        <a:effectLst/>
                        <a:latin typeface="Helvetica Neue Light"/>
                        <a:ea typeface="Calibri" panose="020F0502020204030204" pitchFamily="34" charset="0"/>
                        <a:cs typeface="Arial" panose="020B0604020202020204" pitchFamily="34" charset="0"/>
                      </a:endParaRPr>
                    </a:p>
                  </a:txBody>
                  <a:tcPr marL="166061" marR="166061" marT="261392" marB="261392">
                    <a:lnL w="12700" cap="flat" cmpd="sng" algn="ctr">
                      <a:solidFill>
                        <a:srgbClr val="873174"/>
                      </a:solidFill>
                      <a:prstDash val="solid"/>
                      <a:round/>
                      <a:headEnd type="none" w="med" len="med"/>
                      <a:tailEnd type="none" w="med" len="med"/>
                    </a:lnL>
                    <a:lnR w="12700" cap="flat" cmpd="sng" algn="ctr">
                      <a:solidFill>
                        <a:srgbClr val="873174"/>
                      </a:solidFill>
                      <a:prstDash val="solid"/>
                      <a:round/>
                      <a:headEnd type="none" w="med" len="med"/>
                      <a:tailEnd type="none" w="med" len="med"/>
                    </a:lnR>
                    <a:lnT w="12700" cap="flat" cmpd="sng" algn="ctr">
                      <a:solidFill>
                        <a:srgbClr val="873174"/>
                      </a:solidFill>
                      <a:prstDash val="solid"/>
                      <a:round/>
                      <a:headEnd type="none" w="med" len="med"/>
                      <a:tailEnd type="none" w="med" len="med"/>
                    </a:lnT>
                    <a:lnB w="12700" cap="flat" cmpd="sng" algn="ctr">
                      <a:solidFill>
                        <a:srgbClr val="873174"/>
                      </a:solidFill>
                      <a:prstDash val="solid"/>
                      <a:round/>
                      <a:headEnd type="none" w="med" len="med"/>
                      <a:tailEnd type="none" w="med" len="med"/>
                    </a:lnB>
                    <a:solidFill>
                      <a:srgbClr val="CAA7C8"/>
                    </a:solidFill>
                  </a:tcPr>
                </a:tc>
                <a:tc>
                  <a:txBody>
                    <a:bodyPr/>
                    <a:lstStyle/>
                    <a:p>
                      <a:pPr marL="0" marR="0" algn="l">
                        <a:spcBef>
                          <a:spcPts val="0"/>
                        </a:spcBef>
                        <a:spcAft>
                          <a:spcPts val="0"/>
                        </a:spcAft>
                      </a:pPr>
                      <a:r>
                        <a:rPr lang="en-GB" sz="2400" dirty="0">
                          <a:solidFill>
                            <a:srgbClr val="000000"/>
                          </a:solidFill>
                          <a:effectLst/>
                          <a:latin typeface="Helvetica Neue Light"/>
                          <a:ea typeface="Calibri" panose="020F0502020204030204" pitchFamily="34" charset="0"/>
                          <a:cs typeface="Arial" panose="020B0604020202020204" pitchFamily="34" charset="0"/>
                        </a:rPr>
                        <a:t>Are the channels through which </a:t>
                      </a:r>
                      <a:r>
                        <a:rPr lang="en-GB" sz="2400" b="1" dirty="0">
                          <a:solidFill>
                            <a:srgbClr val="000000"/>
                          </a:solidFill>
                          <a:effectLst/>
                          <a:latin typeface="Helvetica Neue Light"/>
                          <a:ea typeface="Calibri" panose="020F0502020204030204" pitchFamily="34" charset="0"/>
                          <a:cs typeface="Arial" panose="020B0604020202020204" pitchFamily="34" charset="0"/>
                        </a:rPr>
                        <a:t>we respond to community feedback, usually during our process of “closing the loop”</a:t>
                      </a:r>
                      <a:r>
                        <a:rPr lang="en-GB" sz="2400" dirty="0">
                          <a:solidFill>
                            <a:srgbClr val="000000"/>
                          </a:solidFill>
                          <a:effectLst/>
                          <a:latin typeface="Helvetica Neue Light"/>
                          <a:ea typeface="Calibri" panose="020F0502020204030204" pitchFamily="34" charset="0"/>
                          <a:cs typeface="Arial" panose="020B0604020202020204" pitchFamily="34" charset="0"/>
                        </a:rPr>
                        <a:t>. It is important to remember that channels for collecting feedback are not always the appropriate channels to respond to the feedback. </a:t>
                      </a:r>
                      <a:endParaRPr lang="en-US" sz="2400" dirty="0">
                        <a:solidFill>
                          <a:srgbClr val="000000"/>
                        </a:solidFill>
                        <a:effectLst/>
                        <a:latin typeface="Helvetica Neue Light"/>
                        <a:ea typeface="Calibri" panose="020F0502020204030204" pitchFamily="34" charset="0"/>
                        <a:cs typeface="Arial" panose="020B0604020202020204" pitchFamily="34" charset="0"/>
                      </a:endParaRPr>
                    </a:p>
                  </a:txBody>
                  <a:tcPr marL="166061" marR="166061" marT="261392" marB="261392">
                    <a:lnL w="12700" cap="flat" cmpd="sng" algn="ctr">
                      <a:solidFill>
                        <a:srgbClr val="873174"/>
                      </a:solidFill>
                      <a:prstDash val="solid"/>
                      <a:round/>
                      <a:headEnd type="none" w="med" len="med"/>
                      <a:tailEnd type="none" w="med" len="med"/>
                    </a:lnL>
                    <a:lnR w="12700" cap="flat" cmpd="sng" algn="ctr">
                      <a:solidFill>
                        <a:srgbClr val="873174"/>
                      </a:solidFill>
                      <a:prstDash val="solid"/>
                      <a:round/>
                      <a:headEnd type="none" w="med" len="med"/>
                      <a:tailEnd type="none" w="med" len="med"/>
                    </a:lnR>
                    <a:lnT w="12700" cap="flat" cmpd="sng" algn="ctr">
                      <a:solidFill>
                        <a:srgbClr val="873174"/>
                      </a:solidFill>
                      <a:prstDash val="solid"/>
                      <a:round/>
                      <a:headEnd type="none" w="med" len="med"/>
                      <a:tailEnd type="none" w="med" len="med"/>
                    </a:lnT>
                    <a:lnB w="12700" cap="flat" cmpd="sng" algn="ctr">
                      <a:solidFill>
                        <a:srgbClr val="873174"/>
                      </a:solidFill>
                      <a:prstDash val="solid"/>
                      <a:round/>
                      <a:headEnd type="none" w="med" len="med"/>
                      <a:tailEnd type="none" w="med" len="med"/>
                    </a:lnB>
                    <a:solidFill>
                      <a:srgbClr val="EADDEB"/>
                    </a:solidFill>
                  </a:tcPr>
                </a:tc>
                <a:extLst>
                  <a:ext uri="{0D108BD9-81ED-4DB2-BD59-A6C34878D82A}">
                    <a16:rowId xmlns:a16="http://schemas.microsoft.com/office/drawing/2014/main" val="354736490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
          <p:cNvSpPr/>
          <p:nvPr/>
        </p:nvSpPr>
        <p:spPr>
          <a:xfrm>
            <a:off x="1237205" y="2772490"/>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4" name="Google Shape;164;p2"/>
          <p:cNvSpPr/>
          <p:nvPr/>
        </p:nvSpPr>
        <p:spPr>
          <a:xfrm>
            <a:off x="5423453" y="2772490"/>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5" name="Google Shape;165;p2"/>
          <p:cNvSpPr/>
          <p:nvPr/>
        </p:nvSpPr>
        <p:spPr>
          <a:xfrm>
            <a:off x="9761981" y="2774972"/>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6" name="Google Shape;166;p2"/>
          <p:cNvSpPr/>
          <p:nvPr/>
        </p:nvSpPr>
        <p:spPr>
          <a:xfrm>
            <a:off x="13948230" y="2774972"/>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7" name="Google Shape;167;p2"/>
          <p:cNvSpPr/>
          <p:nvPr/>
        </p:nvSpPr>
        <p:spPr>
          <a:xfrm>
            <a:off x="2556000" y="6262394"/>
            <a:ext cx="13176001" cy="92277"/>
          </a:xfrm>
          <a:prstGeom prst="rect">
            <a:avLst/>
          </a:prstGeom>
          <a:gradFill>
            <a:gsLst>
              <a:gs pos="0">
                <a:schemeClr val="accent5"/>
              </a:gs>
              <a:gs pos="34000">
                <a:schemeClr val="accent4"/>
              </a:gs>
              <a:gs pos="70000">
                <a:schemeClr val="accent5"/>
              </a:gs>
              <a:gs pos="100000">
                <a:schemeClr val="accent4"/>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8" name="Google Shape;168;p2"/>
          <p:cNvSpPr/>
          <p:nvPr/>
        </p:nvSpPr>
        <p:spPr>
          <a:xfrm>
            <a:off x="2546615" y="6117388"/>
            <a:ext cx="382290" cy="38229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9" name="Google Shape;169;p2"/>
          <p:cNvSpPr/>
          <p:nvPr/>
        </p:nvSpPr>
        <p:spPr>
          <a:xfrm>
            <a:off x="6836026" y="6117388"/>
            <a:ext cx="382290" cy="3822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0" name="Google Shape;170;p2"/>
          <p:cNvSpPr/>
          <p:nvPr/>
        </p:nvSpPr>
        <p:spPr>
          <a:xfrm>
            <a:off x="11131228" y="6117388"/>
            <a:ext cx="382290" cy="38229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1" name="Google Shape;171;p2"/>
          <p:cNvSpPr/>
          <p:nvPr/>
        </p:nvSpPr>
        <p:spPr>
          <a:xfrm>
            <a:off x="15428731" y="6117388"/>
            <a:ext cx="382290" cy="3822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2" name="Google Shape;172;p2"/>
          <p:cNvSpPr txBox="1"/>
          <p:nvPr/>
        </p:nvSpPr>
        <p:spPr>
          <a:xfrm>
            <a:off x="702733" y="805986"/>
            <a:ext cx="11605467" cy="76206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5400" b="1" i="0" u="none" strike="noStrike" cap="none">
                <a:solidFill>
                  <a:schemeClr val="lt1"/>
                </a:solidFill>
                <a:latin typeface="Arial"/>
                <a:ea typeface="Arial"/>
                <a:cs typeface="Arial"/>
                <a:sym typeface="Arial"/>
              </a:rPr>
              <a:t>Purpose of this workshop</a:t>
            </a:r>
            <a:endParaRPr/>
          </a:p>
        </p:txBody>
      </p:sp>
      <p:sp>
        <p:nvSpPr>
          <p:cNvPr id="173" name="Google Shape;173;p2"/>
          <p:cNvSpPr txBox="1"/>
          <p:nvPr/>
        </p:nvSpPr>
        <p:spPr>
          <a:xfrm>
            <a:off x="973757" y="6978033"/>
            <a:ext cx="3869175" cy="120952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US" sz="2200" b="1" i="0" u="none" strike="noStrike" cap="none" dirty="0">
                <a:solidFill>
                  <a:schemeClr val="lt1"/>
                </a:solidFill>
                <a:latin typeface="Arial"/>
                <a:ea typeface="Arial"/>
                <a:cs typeface="Arial"/>
                <a:sym typeface="Arial"/>
              </a:rPr>
              <a:t>Clarify what we mean by a feedback mechanism, and why we need it</a:t>
            </a:r>
            <a:endParaRPr dirty="0"/>
          </a:p>
        </p:txBody>
      </p:sp>
      <p:sp>
        <p:nvSpPr>
          <p:cNvPr id="174" name="Google Shape;174;p2"/>
          <p:cNvSpPr txBox="1"/>
          <p:nvPr/>
        </p:nvSpPr>
        <p:spPr>
          <a:xfrm>
            <a:off x="5294034" y="6978033"/>
            <a:ext cx="3528000" cy="1581931"/>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US" sz="2200" b="1" dirty="0">
                <a:solidFill>
                  <a:schemeClr val="lt1"/>
                </a:solidFill>
              </a:rPr>
              <a:t>Review what has been achieved and can be built on, and determine where we want to go</a:t>
            </a:r>
            <a:endParaRPr dirty="0"/>
          </a:p>
        </p:txBody>
      </p:sp>
      <p:sp>
        <p:nvSpPr>
          <p:cNvPr id="175" name="Google Shape;175;p2"/>
          <p:cNvSpPr txBox="1"/>
          <p:nvPr/>
        </p:nvSpPr>
        <p:spPr>
          <a:xfrm>
            <a:off x="9558372" y="6978033"/>
            <a:ext cx="3869175" cy="120952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US" sz="2200" b="1" i="0" u="none" strike="noStrike" cap="none" dirty="0">
                <a:solidFill>
                  <a:schemeClr val="lt1"/>
                </a:solidFill>
                <a:latin typeface="Arial"/>
                <a:ea typeface="Arial"/>
                <a:cs typeface="Arial"/>
                <a:sym typeface="Arial"/>
              </a:rPr>
              <a:t>Agree on concrete roles and responsibilities, and how to work together</a:t>
            </a:r>
            <a:endParaRPr sz="2200" b="1" i="0" u="none" strike="noStrike" cap="none" dirty="0">
              <a:solidFill>
                <a:schemeClr val="lt1"/>
              </a:solidFill>
              <a:latin typeface="Arial"/>
              <a:ea typeface="Arial"/>
              <a:cs typeface="Arial"/>
              <a:sym typeface="Arial"/>
            </a:endParaRPr>
          </a:p>
        </p:txBody>
      </p:sp>
      <p:sp>
        <p:nvSpPr>
          <p:cNvPr id="176" name="Google Shape;176;p2"/>
          <p:cNvSpPr txBox="1"/>
          <p:nvPr/>
        </p:nvSpPr>
        <p:spPr>
          <a:xfrm>
            <a:off x="14163884" y="6978033"/>
            <a:ext cx="3219991" cy="83711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US" sz="2200" b="1" i="0" u="none" strike="noStrike" cap="none" dirty="0">
                <a:solidFill>
                  <a:schemeClr val="lt1"/>
                </a:solidFill>
                <a:latin typeface="Arial"/>
                <a:ea typeface="Arial"/>
                <a:cs typeface="Arial"/>
                <a:sym typeface="Arial"/>
              </a:rPr>
              <a:t>Develop an action plan</a:t>
            </a:r>
          </a:p>
        </p:txBody>
      </p:sp>
      <p:pic>
        <p:nvPicPr>
          <p:cNvPr id="177" name="Google Shape;177;p2"/>
          <p:cNvPicPr preferRelativeResize="0"/>
          <p:nvPr/>
        </p:nvPicPr>
        <p:blipFill rotWithShape="1">
          <a:blip r:embed="rId3">
            <a:alphaModFix/>
          </a:blip>
          <a:srcRect/>
          <a:stretch/>
        </p:blipFill>
        <p:spPr>
          <a:xfrm>
            <a:off x="337907" y="1873192"/>
            <a:ext cx="4799703" cy="4799703"/>
          </a:xfrm>
          <a:prstGeom prst="rect">
            <a:avLst/>
          </a:prstGeom>
          <a:noFill/>
          <a:ln>
            <a:noFill/>
          </a:ln>
        </p:spPr>
      </p:pic>
      <p:pic>
        <p:nvPicPr>
          <p:cNvPr id="178" name="Google Shape;178;p2"/>
          <p:cNvPicPr preferRelativeResize="0"/>
          <p:nvPr/>
        </p:nvPicPr>
        <p:blipFill rotWithShape="1">
          <a:blip r:embed="rId4">
            <a:alphaModFix/>
          </a:blip>
          <a:srcRect/>
          <a:stretch/>
        </p:blipFill>
        <p:spPr>
          <a:xfrm>
            <a:off x="13306148" y="2136312"/>
            <a:ext cx="4363366" cy="4363366"/>
          </a:xfrm>
          <a:prstGeom prst="rect">
            <a:avLst/>
          </a:prstGeom>
          <a:noFill/>
          <a:ln>
            <a:noFill/>
          </a:ln>
        </p:spPr>
      </p:pic>
      <p:pic>
        <p:nvPicPr>
          <p:cNvPr id="179" name="Google Shape;179;p2"/>
          <p:cNvPicPr preferRelativeResize="0"/>
          <p:nvPr/>
        </p:nvPicPr>
        <p:blipFill rotWithShape="1">
          <a:blip r:embed="rId5">
            <a:alphaModFix/>
          </a:blip>
          <a:srcRect/>
          <a:stretch/>
        </p:blipFill>
        <p:spPr>
          <a:xfrm>
            <a:off x="9080852" y="2136312"/>
            <a:ext cx="4363366" cy="4363366"/>
          </a:xfrm>
          <a:prstGeom prst="rect">
            <a:avLst/>
          </a:prstGeom>
          <a:noFill/>
          <a:ln>
            <a:noFill/>
          </a:ln>
        </p:spPr>
      </p:pic>
      <p:pic>
        <p:nvPicPr>
          <p:cNvPr id="180" name="Google Shape;180;p2"/>
          <p:cNvPicPr preferRelativeResize="0"/>
          <p:nvPr/>
        </p:nvPicPr>
        <p:blipFill rotWithShape="1">
          <a:blip r:embed="rId6">
            <a:alphaModFix/>
          </a:blip>
          <a:srcRect/>
          <a:stretch/>
        </p:blipFill>
        <p:spPr>
          <a:xfrm>
            <a:off x="4658183" y="1918143"/>
            <a:ext cx="4799703" cy="47997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
          <p:cNvSpPr/>
          <p:nvPr/>
        </p:nvSpPr>
        <p:spPr>
          <a:xfrm>
            <a:off x="13401613" y="3657601"/>
            <a:ext cx="3867912" cy="3865418"/>
          </a:xfrm>
          <a:prstGeom prst="rect">
            <a:avLst/>
          </a:prstGeom>
          <a:solidFill>
            <a:srgbClr val="D0D3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3F3F3F"/>
              </a:solidFill>
              <a:effectLst/>
              <a:uLnTx/>
              <a:uFillTx/>
              <a:latin typeface="Calibri"/>
              <a:ea typeface="Calibri"/>
              <a:cs typeface="Calibri"/>
              <a:sym typeface="Calibri"/>
            </a:endParaRPr>
          </a:p>
        </p:txBody>
      </p:sp>
      <p:sp>
        <p:nvSpPr>
          <p:cNvPr id="310" name="Google Shape;310;p6"/>
          <p:cNvSpPr/>
          <p:nvPr/>
        </p:nvSpPr>
        <p:spPr>
          <a:xfrm>
            <a:off x="9248420" y="3657601"/>
            <a:ext cx="3867912" cy="3865418"/>
          </a:xfrm>
          <a:prstGeom prst="rect">
            <a:avLst/>
          </a:prstGeom>
          <a:solidFill>
            <a:srgbClr val="D0D3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3F3F3F"/>
              </a:solidFill>
              <a:effectLst/>
              <a:uLnTx/>
              <a:uFillTx/>
              <a:latin typeface="Calibri"/>
              <a:ea typeface="Calibri"/>
              <a:cs typeface="Calibri"/>
              <a:sym typeface="Calibri"/>
            </a:endParaRPr>
          </a:p>
        </p:txBody>
      </p:sp>
      <p:sp>
        <p:nvSpPr>
          <p:cNvPr id="311" name="Google Shape;311;p6"/>
          <p:cNvSpPr/>
          <p:nvPr/>
        </p:nvSpPr>
        <p:spPr>
          <a:xfrm>
            <a:off x="5095226" y="3657601"/>
            <a:ext cx="3867912" cy="3865418"/>
          </a:xfrm>
          <a:prstGeom prst="rect">
            <a:avLst/>
          </a:prstGeom>
          <a:solidFill>
            <a:srgbClr val="D0D3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3F3F3F"/>
              </a:solidFill>
              <a:effectLst/>
              <a:uLnTx/>
              <a:uFillTx/>
              <a:latin typeface="Calibri"/>
              <a:ea typeface="Calibri"/>
              <a:cs typeface="Calibri"/>
              <a:sym typeface="Calibri"/>
            </a:endParaRPr>
          </a:p>
        </p:txBody>
      </p:sp>
      <p:sp>
        <p:nvSpPr>
          <p:cNvPr id="312" name="Google Shape;312;p6"/>
          <p:cNvSpPr/>
          <p:nvPr/>
        </p:nvSpPr>
        <p:spPr>
          <a:xfrm>
            <a:off x="942032" y="3657601"/>
            <a:ext cx="3867912" cy="3865418"/>
          </a:xfrm>
          <a:prstGeom prst="rect">
            <a:avLst/>
          </a:prstGeom>
          <a:solidFill>
            <a:srgbClr val="D0D3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3F3F3F"/>
              </a:solidFill>
              <a:effectLst/>
              <a:uLnTx/>
              <a:uFillTx/>
              <a:latin typeface="Calibri"/>
              <a:ea typeface="Calibri"/>
              <a:cs typeface="Calibri"/>
              <a:sym typeface="Calibri"/>
            </a:endParaRPr>
          </a:p>
        </p:txBody>
      </p:sp>
      <p:pic>
        <p:nvPicPr>
          <p:cNvPr id="313" name="Google Shape;313;p6" descr="Chat outline"/>
          <p:cNvPicPr preferRelativeResize="0"/>
          <p:nvPr/>
        </p:nvPicPr>
        <p:blipFill rotWithShape="1">
          <a:blip r:embed="rId3">
            <a:alphaModFix/>
          </a:blip>
          <a:srcRect/>
          <a:stretch/>
        </p:blipFill>
        <p:spPr>
          <a:xfrm>
            <a:off x="1766455" y="4094812"/>
            <a:ext cx="2098964" cy="2098964"/>
          </a:xfrm>
          <a:prstGeom prst="rect">
            <a:avLst/>
          </a:prstGeom>
          <a:noFill/>
          <a:ln>
            <a:noFill/>
          </a:ln>
        </p:spPr>
      </p:pic>
      <p:sp>
        <p:nvSpPr>
          <p:cNvPr id="314" name="Google Shape;314;p6"/>
          <p:cNvSpPr txBox="1"/>
          <p:nvPr/>
        </p:nvSpPr>
        <p:spPr>
          <a:xfrm>
            <a:off x="1205346" y="6502346"/>
            <a:ext cx="3221182"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000000"/>
                </a:solidFill>
                <a:effectLst/>
                <a:uLnTx/>
                <a:uFillTx/>
                <a:latin typeface="Open Sans"/>
                <a:ea typeface="Open Sans"/>
                <a:cs typeface="Open Sans"/>
                <a:sym typeface="Open Sans"/>
              </a:rPr>
              <a:t>face to face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6"/>
          <p:cNvSpPr txBox="1"/>
          <p:nvPr/>
        </p:nvSpPr>
        <p:spPr>
          <a:xfrm>
            <a:off x="5389419" y="6502346"/>
            <a:ext cx="3221182"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000000"/>
                </a:solidFill>
                <a:effectLst/>
                <a:uLnTx/>
                <a:uFillTx/>
                <a:latin typeface="Open Sans"/>
                <a:ea typeface="Open Sans"/>
                <a:cs typeface="Open Sans"/>
                <a:sym typeface="Open Sans"/>
              </a:rPr>
              <a:t>phone calls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16" name="Google Shape;316;p6" descr="Speaker phone with solid fill"/>
          <p:cNvPicPr preferRelativeResize="0"/>
          <p:nvPr/>
        </p:nvPicPr>
        <p:blipFill rotWithShape="1">
          <a:blip r:embed="rId4">
            <a:alphaModFix/>
          </a:blip>
          <a:srcRect/>
          <a:stretch/>
        </p:blipFill>
        <p:spPr>
          <a:xfrm>
            <a:off x="6096001" y="4240285"/>
            <a:ext cx="1808018" cy="1808018"/>
          </a:xfrm>
          <a:prstGeom prst="rect">
            <a:avLst/>
          </a:prstGeom>
          <a:noFill/>
          <a:ln>
            <a:noFill/>
          </a:ln>
        </p:spPr>
      </p:pic>
      <p:sp>
        <p:nvSpPr>
          <p:cNvPr id="317" name="Google Shape;317;p6"/>
          <p:cNvSpPr txBox="1"/>
          <p:nvPr/>
        </p:nvSpPr>
        <p:spPr>
          <a:xfrm>
            <a:off x="9583882" y="6502346"/>
            <a:ext cx="3221182"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000000"/>
                </a:solidFill>
                <a:effectLst/>
                <a:uLnTx/>
                <a:uFillTx/>
                <a:latin typeface="Open Sans"/>
                <a:ea typeface="Open Sans"/>
                <a:cs typeface="Open Sans"/>
                <a:sym typeface="Open Sans"/>
              </a:rPr>
              <a:t>voice recorder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18" name="Google Shape;318;p6" descr="Radio microphone with solid fill"/>
          <p:cNvPicPr preferRelativeResize="0"/>
          <p:nvPr/>
        </p:nvPicPr>
        <p:blipFill rotWithShape="1">
          <a:blip r:embed="rId5">
            <a:alphaModFix/>
          </a:blip>
          <a:srcRect/>
          <a:stretch/>
        </p:blipFill>
        <p:spPr>
          <a:xfrm>
            <a:off x="10342417" y="4441315"/>
            <a:ext cx="1405959" cy="1405959"/>
          </a:xfrm>
          <a:prstGeom prst="rect">
            <a:avLst/>
          </a:prstGeom>
          <a:noFill/>
          <a:ln>
            <a:noFill/>
          </a:ln>
        </p:spPr>
      </p:pic>
      <p:sp>
        <p:nvSpPr>
          <p:cNvPr id="319" name="Google Shape;319;p6"/>
          <p:cNvSpPr txBox="1"/>
          <p:nvPr/>
        </p:nvSpPr>
        <p:spPr>
          <a:xfrm>
            <a:off x="13575298" y="6256124"/>
            <a:ext cx="3486576" cy="107721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000000"/>
                </a:solidFill>
                <a:effectLst/>
                <a:uLnTx/>
                <a:uFillTx/>
                <a:latin typeface="Open Sans"/>
                <a:ea typeface="Open Sans"/>
                <a:cs typeface="Open Sans"/>
                <a:sym typeface="Open Sans"/>
              </a:rPr>
              <a:t>written communication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20" name="Google Shape;320;p6" descr="Envelope with solid fill"/>
          <p:cNvPicPr preferRelativeResize="0"/>
          <p:nvPr/>
        </p:nvPicPr>
        <p:blipFill rotWithShape="1">
          <a:blip r:embed="rId6">
            <a:alphaModFix/>
          </a:blip>
          <a:srcRect/>
          <a:stretch/>
        </p:blipFill>
        <p:spPr>
          <a:xfrm>
            <a:off x="14542191" y="4367900"/>
            <a:ext cx="1552789" cy="1552789"/>
          </a:xfrm>
          <a:prstGeom prst="rect">
            <a:avLst/>
          </a:prstGeom>
          <a:noFill/>
          <a:ln>
            <a:noFill/>
          </a:ln>
        </p:spPr>
      </p:pic>
      <p:sp>
        <p:nvSpPr>
          <p:cNvPr id="321" name="Google Shape;321;p6"/>
          <p:cNvSpPr txBox="1"/>
          <p:nvPr/>
        </p:nvSpPr>
        <p:spPr>
          <a:xfrm>
            <a:off x="858904" y="1228841"/>
            <a:ext cx="15480375" cy="8309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3394B"/>
              </a:buClr>
              <a:buSzPts val="4800"/>
              <a:buFont typeface="Montserrat"/>
              <a:buNone/>
              <a:tabLst/>
              <a:defRPr/>
            </a:pPr>
            <a:r>
              <a:rPr kumimoji="0" lang="en-US" sz="4800" b="1" i="0" u="none" strike="noStrike" kern="0" cap="none" spc="0" normalizeH="0" baseline="0" noProof="0">
                <a:ln>
                  <a:noFill/>
                </a:ln>
                <a:solidFill>
                  <a:srgbClr val="33394B"/>
                </a:solidFill>
                <a:effectLst/>
                <a:uLnTx/>
                <a:uFillTx/>
                <a:latin typeface="Montserrat"/>
                <a:ea typeface="Montserrat"/>
                <a:cs typeface="Montserrat"/>
                <a:sym typeface="Montserrat"/>
              </a:rPr>
              <a:t>Ways to collect community feedback</a:t>
            </a:r>
            <a:endParaRPr kumimoji="0" sz="4800" b="0" i="0" u="none" strike="noStrike" kern="0" cap="none" spc="0" normalizeH="0" baseline="0" noProof="0">
              <a:ln>
                <a:noFill/>
              </a:ln>
              <a:solidFill>
                <a:srgbClr val="33394B"/>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31989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310" grpId="0" animBg="1"/>
      <p:bldP spid="311" grpId="0" animBg="1"/>
      <p:bldP spid="312" grpId="0" animBg="1"/>
      <p:bldP spid="314" grpId="0"/>
      <p:bldP spid="315" grpId="0"/>
      <p:bldP spid="317" grpId="0"/>
      <p:bldP spid="3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858904" y="1228841"/>
            <a:ext cx="1548037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3394B"/>
              </a:buClr>
              <a:buSzPts val="4800"/>
              <a:buFont typeface="Montserrat"/>
              <a:buNone/>
              <a:tabLst/>
              <a:defRPr/>
            </a:pPr>
            <a:r>
              <a:rPr kumimoji="0" lang="en-US" sz="4800" b="1" i="0" u="none" strike="noStrike" kern="0" cap="none" spc="0" normalizeH="0" baseline="0" noProof="0" dirty="0">
                <a:ln>
                  <a:noFill/>
                </a:ln>
                <a:solidFill>
                  <a:srgbClr val="33394B"/>
                </a:solidFill>
                <a:effectLst/>
                <a:uLnTx/>
                <a:uFillTx/>
                <a:latin typeface="Montserrat"/>
                <a:ea typeface="Montserrat"/>
                <a:cs typeface="Montserrat"/>
                <a:sym typeface="Montserrat"/>
              </a:rPr>
              <a:t>WHAT kind of information do we receive?</a:t>
            </a:r>
            <a:endParaRPr kumimoji="0" sz="4800" b="0" i="0" u="none" strike="noStrike" kern="0" cap="none" spc="0" normalizeH="0" baseline="0" noProof="0" dirty="0">
              <a:ln>
                <a:noFill/>
              </a:ln>
              <a:solidFill>
                <a:srgbClr val="33394B"/>
              </a:solidFill>
              <a:effectLst/>
              <a:uLnTx/>
              <a:uFillTx/>
              <a:latin typeface="Montserrat"/>
              <a:ea typeface="Montserrat"/>
              <a:cs typeface="Montserrat"/>
              <a:sym typeface="Montserrat"/>
            </a:endParaRPr>
          </a:p>
        </p:txBody>
      </p:sp>
      <p:sp>
        <p:nvSpPr>
          <p:cNvPr id="3" name="TextBox 2">
            <a:extLst>
              <a:ext uri="{FF2B5EF4-FFF2-40B4-BE49-F238E27FC236}">
                <a16:creationId xmlns:a16="http://schemas.microsoft.com/office/drawing/2014/main" id="{6AFAF4E5-37BA-FF0D-5E31-17E88C10C4FD}"/>
              </a:ext>
            </a:extLst>
          </p:cNvPr>
          <p:cNvSpPr txBox="1"/>
          <p:nvPr/>
        </p:nvSpPr>
        <p:spPr>
          <a:xfrm>
            <a:off x="1143000" y="3063240"/>
            <a:ext cx="15196279" cy="1815882"/>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Arial"/>
                <a:cs typeface="Arial"/>
                <a:sym typeface="Arial"/>
              </a:rPr>
              <a:t>Sensitive feedback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Any information that can put the person sharing it or other people linked to it at risk and needs to be handled with care.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CF84D466-563F-7934-9D54-BC5A482299FB}"/>
              </a:ext>
            </a:extLst>
          </p:cNvPr>
          <p:cNvSpPr txBox="1"/>
          <p:nvPr/>
        </p:nvSpPr>
        <p:spPr>
          <a:xfrm>
            <a:off x="1143000" y="5777968"/>
            <a:ext cx="15196279" cy="1200329"/>
          </a:xfrm>
          <a:prstGeom prst="rect">
            <a:avLst/>
          </a:prstGeom>
          <a:solidFill>
            <a:srgbClr val="F3D7B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Arial"/>
                <a:cs typeface="Arial"/>
                <a:sym typeface="Arial"/>
              </a:rPr>
              <a:t>Critical feedback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Any feedback that requires urgent/timely follow-up.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7695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943115" y="789752"/>
            <a:ext cx="12963422" cy="156962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33394B"/>
              </a:buClr>
              <a:buSzPts val="4800"/>
              <a:tabLst/>
              <a:defRPr/>
            </a:pPr>
            <a:r>
              <a:rPr lang="en-US" sz="4800" b="1" dirty="0">
                <a:solidFill>
                  <a:schemeClr val="tx1"/>
                </a:solidFill>
                <a:latin typeface="Montserrat"/>
                <a:ea typeface="Montserrat"/>
                <a:cs typeface="Montserrat"/>
                <a:sym typeface="Montserrat"/>
              </a:rPr>
              <a:t>Key questions to answer before setting up a new communication channel</a:t>
            </a:r>
            <a:endParaRPr kumimoji="0" sz="4800" b="0" i="0" u="none" strike="noStrike" kern="0" cap="none" spc="0" normalizeH="0" baseline="0" noProof="0" dirty="0">
              <a:ln>
                <a:noFill/>
              </a:ln>
              <a:solidFill>
                <a:schemeClr val="tx1"/>
              </a:solidFill>
              <a:effectLst/>
              <a:uLnTx/>
              <a:uFillTx/>
              <a:latin typeface="Montserrat"/>
              <a:ea typeface="Montserrat"/>
              <a:cs typeface="Montserrat"/>
              <a:sym typeface="Montserrat"/>
            </a:endParaRPr>
          </a:p>
        </p:txBody>
      </p:sp>
      <p:sp>
        <p:nvSpPr>
          <p:cNvPr id="2" name="TextBox 1">
            <a:extLst>
              <a:ext uri="{FF2B5EF4-FFF2-40B4-BE49-F238E27FC236}">
                <a16:creationId xmlns:a16="http://schemas.microsoft.com/office/drawing/2014/main" id="{6B5D63EC-F2B7-022A-7B9D-46F7513CD1E1}"/>
              </a:ext>
            </a:extLst>
          </p:cNvPr>
          <p:cNvSpPr txBox="1"/>
          <p:nvPr/>
        </p:nvSpPr>
        <p:spPr>
          <a:xfrm>
            <a:off x="2662289" y="3066306"/>
            <a:ext cx="12963422" cy="6432530"/>
          </a:xfrm>
          <a:prstGeom prst="rect">
            <a:avLst/>
          </a:prstGeom>
          <a:noFill/>
        </p:spPr>
        <p:txBody>
          <a:bodyPr wrap="square" rtlCol="0">
            <a:spAutoFit/>
          </a:bodyPr>
          <a:lstStyle/>
          <a:p>
            <a:pPr marL="457200" indent="-457200">
              <a:buFont typeface="Arial" panose="020B0604020202020204" pitchFamily="34" charset="0"/>
              <a:buChar char="•"/>
            </a:pPr>
            <a:r>
              <a:rPr lang="en-GB" sz="3600" b="1" dirty="0">
                <a:solidFill>
                  <a:srgbClr val="873174"/>
                </a:solidFill>
                <a:latin typeface="Helvetica Neue Medium"/>
              </a:rPr>
              <a:t>Which channels are we currently using to share information, receive feedback, and respond to communities?</a:t>
            </a:r>
          </a:p>
          <a:p>
            <a:pPr marL="457200" indent="-457200">
              <a:buFont typeface="Arial" panose="020B0604020202020204" pitchFamily="34" charset="0"/>
              <a:buChar char="•"/>
            </a:pPr>
            <a:endParaRPr lang="en-GB" sz="3600" b="1" dirty="0">
              <a:solidFill>
                <a:srgbClr val="873174"/>
              </a:solidFill>
              <a:latin typeface="Helvetica Neue Medium"/>
            </a:endParaRPr>
          </a:p>
          <a:p>
            <a:pPr marL="457200" indent="-457200">
              <a:buFont typeface="Arial" panose="020B0604020202020204" pitchFamily="34" charset="0"/>
              <a:buChar char="•"/>
            </a:pPr>
            <a:r>
              <a:rPr lang="en-GB" sz="3600" b="1" dirty="0">
                <a:solidFill>
                  <a:srgbClr val="873174"/>
                </a:solidFill>
                <a:latin typeface="Helvetica Neue Medium"/>
              </a:rPr>
              <a:t>Are there structures managed by the community or other partners that you can use?</a:t>
            </a:r>
            <a:endParaRPr lang="en-US" sz="3600" b="1" dirty="0">
              <a:solidFill>
                <a:srgbClr val="873174"/>
              </a:solidFill>
              <a:latin typeface="Helvetica Neue Medium"/>
            </a:endParaRPr>
          </a:p>
          <a:p>
            <a:pPr marL="457200" indent="-457200">
              <a:buFont typeface="Arial" panose="020B0604020202020204" pitchFamily="34" charset="0"/>
              <a:buChar char="•"/>
            </a:pPr>
            <a:endParaRPr lang="en-GB" sz="3600" b="1" dirty="0">
              <a:solidFill>
                <a:srgbClr val="873174"/>
              </a:solidFill>
              <a:latin typeface="Helvetica Neue Medium"/>
            </a:endParaRPr>
          </a:p>
          <a:p>
            <a:pPr marL="457200" indent="-457200">
              <a:buFont typeface="Arial" panose="020B0604020202020204" pitchFamily="34" charset="0"/>
              <a:buChar char="•"/>
            </a:pPr>
            <a:r>
              <a:rPr lang="en-GB" sz="3600" b="1" dirty="0">
                <a:solidFill>
                  <a:srgbClr val="873174"/>
                </a:solidFill>
                <a:latin typeface="Helvetica Neue Medium"/>
              </a:rPr>
              <a:t>Are these channels suitable and working?</a:t>
            </a:r>
            <a:endParaRPr lang="en-US" sz="3600" b="1" dirty="0">
              <a:solidFill>
                <a:srgbClr val="873174"/>
              </a:solidFill>
              <a:latin typeface="Helvetica Neue Medium"/>
            </a:endParaRPr>
          </a:p>
          <a:p>
            <a:pPr marL="457200" indent="-457200">
              <a:buFont typeface="Arial" panose="020B0604020202020204" pitchFamily="34" charset="0"/>
              <a:buChar char="•"/>
            </a:pPr>
            <a:endParaRPr lang="en-GB" sz="3600" b="1" dirty="0">
              <a:solidFill>
                <a:srgbClr val="873174"/>
              </a:solidFill>
              <a:latin typeface="Helvetica Neue Medium"/>
            </a:endParaRPr>
          </a:p>
          <a:p>
            <a:pPr marL="457200" indent="-457200">
              <a:buFont typeface="Arial" panose="020B0604020202020204" pitchFamily="34" charset="0"/>
              <a:buChar char="•"/>
            </a:pPr>
            <a:r>
              <a:rPr lang="en-GB" sz="3600" b="1" dirty="0">
                <a:solidFill>
                  <a:srgbClr val="873174"/>
                </a:solidFill>
                <a:latin typeface="Helvetica Neue Medium"/>
              </a:rPr>
              <a:t>Do you need additional channels?</a:t>
            </a:r>
            <a:endParaRPr lang="en-US" sz="3600" b="1" dirty="0">
              <a:solidFill>
                <a:srgbClr val="873174"/>
              </a:solidFill>
              <a:latin typeface="Helvetica Neue Medium"/>
            </a:endParaRPr>
          </a:p>
          <a:p>
            <a:pPr marL="457200" indent="-457200">
              <a:buFont typeface="Arial" panose="020B0604020202020204" pitchFamily="34" charset="0"/>
              <a:buChar char="•"/>
            </a:pPr>
            <a:endParaRPr lang="en-US" sz="3600" b="1" dirty="0">
              <a:solidFill>
                <a:srgbClr val="873174"/>
              </a:solidFill>
              <a:effectLst/>
              <a:latin typeface="Helvetica Neue Medium"/>
              <a:ea typeface="Calibri" panose="020F0502020204030204" pitchFamily="34" charset="0"/>
              <a:cs typeface="Helvetica Neue"/>
            </a:endParaRP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807686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943115" y="789752"/>
            <a:ext cx="12963422" cy="156962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33394B"/>
              </a:buClr>
              <a:buSzPts val="4800"/>
              <a:tabLst/>
              <a:defRPr/>
            </a:pPr>
            <a:r>
              <a:rPr lang="en-US" sz="4800" b="1" dirty="0">
                <a:solidFill>
                  <a:schemeClr val="tx1"/>
                </a:solidFill>
                <a:latin typeface="Montserrat"/>
                <a:ea typeface="Montserrat"/>
                <a:cs typeface="Montserrat"/>
                <a:sym typeface="Montserrat"/>
              </a:rPr>
              <a:t>Results of data collection on communication channels</a:t>
            </a:r>
            <a:endParaRPr kumimoji="0" sz="4800" b="0" i="0" u="none" strike="noStrike" kern="0" cap="none" spc="0" normalizeH="0" baseline="0" noProof="0" dirty="0">
              <a:ln>
                <a:noFill/>
              </a:ln>
              <a:solidFill>
                <a:schemeClr val="tx1"/>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742491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308"/>
        <p:cNvGrpSpPr/>
        <p:nvPr/>
      </p:nvGrpSpPr>
      <p:grpSpPr>
        <a:xfrm>
          <a:off x="0" y="0"/>
          <a:ext cx="0" cy="0"/>
          <a:chOff x="0" y="0"/>
          <a:chExt cx="0" cy="0"/>
        </a:xfrm>
      </p:grpSpPr>
      <p:sp>
        <p:nvSpPr>
          <p:cNvPr id="309" name="Google Shape;309;p13"/>
          <p:cNvSpPr txBox="1"/>
          <p:nvPr/>
        </p:nvSpPr>
        <p:spPr>
          <a:xfrm>
            <a:off x="1961498" y="4009464"/>
            <a:ext cx="14365003" cy="225904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FFFFFF"/>
              </a:buClr>
              <a:buSzPts val="8800"/>
              <a:buFont typeface="Arial"/>
              <a:buNone/>
              <a:tabLst/>
              <a:defRPr/>
            </a:pPr>
            <a:r>
              <a:rPr kumimoji="0" lang="en-US" sz="8800" b="1" i="0" u="none" strike="noStrike" kern="0" cap="none" spc="0" normalizeH="0" baseline="0" noProof="0" dirty="0">
                <a:ln>
                  <a:noFill/>
                </a:ln>
                <a:solidFill>
                  <a:srgbClr val="FFFFFF"/>
                </a:solidFill>
                <a:effectLst/>
                <a:uLnTx/>
                <a:uFillTx/>
                <a:latin typeface="Arial"/>
                <a:ea typeface="Arial"/>
                <a:cs typeface="Arial"/>
                <a:sym typeface="Arial"/>
              </a:rPr>
              <a:t>Mapping the </a:t>
            </a:r>
          </a:p>
          <a:p>
            <a:pPr marL="0" marR="0" lvl="0" indent="0" algn="ctr" defTabSz="914400" rtl="0" eaLnBrk="1" fontAlgn="auto" latinLnBrk="0" hangingPunct="1">
              <a:lnSpc>
                <a:spcPct val="80000"/>
              </a:lnSpc>
              <a:spcBef>
                <a:spcPts val="0"/>
              </a:spcBef>
              <a:spcAft>
                <a:spcPts val="0"/>
              </a:spcAft>
              <a:buClr>
                <a:srgbClr val="FFFFFF"/>
              </a:buClr>
              <a:buSzPts val="8800"/>
              <a:buFont typeface="Arial"/>
              <a:buNone/>
              <a:tabLst/>
              <a:defRPr/>
            </a:pPr>
            <a:r>
              <a:rPr kumimoji="0" lang="en-US" sz="8800" b="1" i="0" u="none" strike="noStrike" kern="0" cap="none" spc="0" normalizeH="0" baseline="0" noProof="0" dirty="0">
                <a:ln>
                  <a:noFill/>
                </a:ln>
                <a:solidFill>
                  <a:srgbClr val="FFFFFF"/>
                </a:solidFill>
                <a:effectLst/>
                <a:uLnTx/>
                <a:uFillTx/>
                <a:latin typeface="Arial"/>
                <a:ea typeface="Arial"/>
                <a:cs typeface="Arial"/>
                <a:sym typeface="Arial"/>
              </a:rPr>
              <a:t>information flow</a:t>
            </a:r>
            <a:endParaRPr kumimoji="0" sz="8800" b="0" i="0" u="none" strike="noStrike" kern="0" cap="none" spc="0" normalizeH="0" baseline="0" noProof="0" dirty="0">
              <a:ln>
                <a:noFill/>
              </a:ln>
              <a:solidFill>
                <a:srgbClr val="F5333F"/>
              </a:solidFill>
              <a:effectLst/>
              <a:uLnTx/>
              <a:uFillTx/>
              <a:latin typeface="Arial"/>
              <a:ea typeface="Arial"/>
              <a:cs typeface="Arial"/>
              <a:sym typeface="Arial"/>
            </a:endParaRPr>
          </a:p>
        </p:txBody>
      </p:sp>
    </p:spTree>
    <p:extLst>
      <p:ext uri="{BB962C8B-B14F-4D97-AF65-F5344CB8AC3E}">
        <p14:creationId xmlns:p14="http://schemas.microsoft.com/office/powerpoint/2010/main" val="4275480376"/>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858904" y="1228841"/>
            <a:ext cx="1548037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4800"/>
              <a:buFont typeface="Montserrat"/>
              <a:buNone/>
            </a:pPr>
            <a:r>
              <a:rPr lang="en-US" sz="4800" b="1" i="0" u="none" strike="noStrike" cap="none" dirty="0">
                <a:solidFill>
                  <a:schemeClr val="dk2"/>
                </a:solidFill>
                <a:latin typeface="Montserrat"/>
                <a:ea typeface="Montserrat"/>
                <a:cs typeface="Montserrat"/>
                <a:sym typeface="Montserrat"/>
              </a:rPr>
              <a:t>1. WHAT kind of information do we receive?</a:t>
            </a:r>
            <a:endParaRPr sz="4800" b="0" i="0" u="none" strike="noStrike" cap="none" dirty="0">
              <a:solidFill>
                <a:schemeClr val="dk2"/>
              </a:solidFill>
              <a:latin typeface="Montserrat"/>
              <a:ea typeface="Montserrat"/>
              <a:cs typeface="Montserrat"/>
              <a:sym typeface="Montserrat"/>
            </a:endParaRPr>
          </a:p>
        </p:txBody>
      </p:sp>
      <p:sp>
        <p:nvSpPr>
          <p:cNvPr id="3" name="TextBox 2">
            <a:extLst>
              <a:ext uri="{FF2B5EF4-FFF2-40B4-BE49-F238E27FC236}">
                <a16:creationId xmlns:a16="http://schemas.microsoft.com/office/drawing/2014/main" id="{6AFAF4E5-37BA-FF0D-5E31-17E88C10C4FD}"/>
              </a:ext>
            </a:extLst>
          </p:cNvPr>
          <p:cNvSpPr txBox="1"/>
          <p:nvPr/>
        </p:nvSpPr>
        <p:spPr>
          <a:xfrm>
            <a:off x="1143000" y="3063240"/>
            <a:ext cx="15196279" cy="2031325"/>
          </a:xfrm>
          <a:prstGeom prst="rect">
            <a:avLst/>
          </a:prstGeom>
          <a:solidFill>
            <a:schemeClr val="bg2">
              <a:lumMod val="20000"/>
              <a:lumOff val="80000"/>
            </a:schemeClr>
          </a:solidFill>
        </p:spPr>
        <p:txBody>
          <a:bodyPr wrap="square" rtlCol="0">
            <a:spAutoFit/>
          </a:bodyPr>
          <a:lstStyle/>
          <a:p>
            <a:r>
              <a:rPr lang="en-US" sz="3200" b="1" dirty="0"/>
              <a:t>Operational feedback</a:t>
            </a:r>
          </a:p>
          <a:p>
            <a:r>
              <a:rPr lang="en-GB" sz="4000" i="1" dirty="0">
                <a:solidFill>
                  <a:srgbClr val="000000"/>
                </a:solidFill>
                <a:effectLst/>
                <a:latin typeface="Calibri" panose="020F0502020204030204" pitchFamily="34" charset="0"/>
                <a:ea typeface="Calibri" panose="020F0502020204030204" pitchFamily="34" charset="0"/>
              </a:rPr>
              <a:t>This is feedback that directly relates to ongoing projects, programs, activities, or operations that are being undertaken by the ARCS</a:t>
            </a:r>
            <a:r>
              <a:rPr lang="en-GB" sz="4000" dirty="0">
                <a:solidFill>
                  <a:srgbClr val="000000"/>
                </a:solidFill>
                <a:effectLst/>
                <a:latin typeface="Calibri" panose="020F0502020204030204" pitchFamily="34" charset="0"/>
                <a:ea typeface="Calibri" panose="020F0502020204030204" pitchFamily="34" charset="0"/>
              </a:rPr>
              <a:t>. </a:t>
            </a:r>
            <a:endParaRPr lang="en-US" sz="4000" dirty="0">
              <a:effectLst/>
              <a:latin typeface="Calibri" panose="020F0502020204030204" pitchFamily="34" charset="0"/>
              <a:ea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CF84D466-563F-7934-9D54-BC5A482299FB}"/>
              </a:ext>
            </a:extLst>
          </p:cNvPr>
          <p:cNvSpPr txBox="1"/>
          <p:nvPr/>
        </p:nvSpPr>
        <p:spPr>
          <a:xfrm>
            <a:off x="1143000" y="5777968"/>
            <a:ext cx="15196279" cy="2431435"/>
          </a:xfrm>
          <a:prstGeom prst="rect">
            <a:avLst/>
          </a:prstGeom>
          <a:solidFill>
            <a:schemeClr val="accent1">
              <a:lumMod val="20000"/>
              <a:lumOff val="80000"/>
            </a:schemeClr>
          </a:solidFill>
        </p:spPr>
        <p:txBody>
          <a:bodyPr wrap="square" rtlCol="0">
            <a:spAutoFit/>
          </a:bodyPr>
          <a:lstStyle/>
          <a:p>
            <a:r>
              <a:rPr lang="en-US" sz="3200" b="1" dirty="0"/>
              <a:t>Big-picture feedback</a:t>
            </a:r>
          </a:p>
          <a:p>
            <a:r>
              <a:rPr lang="en-US" sz="4000" i="1" dirty="0">
                <a:solidFill>
                  <a:srgbClr val="000000"/>
                </a:solidFill>
                <a:effectLst/>
                <a:latin typeface="Calibri" panose="020F0502020204030204" pitchFamily="34" charset="0"/>
                <a:ea typeface="Calibri" panose="020F0502020204030204" pitchFamily="34" charset="0"/>
              </a:rPr>
              <a:t>This is feedback about issues that fall outside of your specific projects or interventions and is often about strategic issues or broader challenges with the response efforts. </a:t>
            </a:r>
            <a:endParaRPr lang="en-US" dirty="0"/>
          </a:p>
        </p:txBody>
      </p:sp>
    </p:spTree>
    <p:extLst>
      <p:ext uri="{BB962C8B-B14F-4D97-AF65-F5344CB8AC3E}">
        <p14:creationId xmlns:p14="http://schemas.microsoft.com/office/powerpoint/2010/main" val="143122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858904" y="1228841"/>
            <a:ext cx="1548037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4800"/>
              <a:buFont typeface="Montserrat"/>
              <a:buNone/>
            </a:pPr>
            <a:r>
              <a:rPr lang="en-US" sz="4800" b="1" i="0" u="none" strike="noStrike" cap="none" dirty="0">
                <a:solidFill>
                  <a:schemeClr val="dk2"/>
                </a:solidFill>
                <a:latin typeface="Montserrat"/>
                <a:ea typeface="Montserrat"/>
                <a:cs typeface="Montserrat"/>
                <a:sym typeface="Montserrat"/>
              </a:rPr>
              <a:t>1. WHAT kind of information do we receive?</a:t>
            </a:r>
            <a:endParaRPr sz="4800" b="0" i="0" u="none" strike="noStrike" cap="none" dirty="0">
              <a:solidFill>
                <a:schemeClr val="dk2"/>
              </a:solidFill>
              <a:latin typeface="Montserrat"/>
              <a:ea typeface="Montserrat"/>
              <a:cs typeface="Montserrat"/>
              <a:sym typeface="Montserrat"/>
            </a:endParaRPr>
          </a:p>
        </p:txBody>
      </p:sp>
      <p:sp>
        <p:nvSpPr>
          <p:cNvPr id="3" name="TextBox 2">
            <a:extLst>
              <a:ext uri="{FF2B5EF4-FFF2-40B4-BE49-F238E27FC236}">
                <a16:creationId xmlns:a16="http://schemas.microsoft.com/office/drawing/2014/main" id="{6AFAF4E5-37BA-FF0D-5E31-17E88C10C4FD}"/>
              </a:ext>
            </a:extLst>
          </p:cNvPr>
          <p:cNvSpPr txBox="1"/>
          <p:nvPr/>
        </p:nvSpPr>
        <p:spPr>
          <a:xfrm>
            <a:off x="1143000" y="3063240"/>
            <a:ext cx="15196279" cy="1815882"/>
          </a:xfrm>
          <a:prstGeom prst="rect">
            <a:avLst/>
          </a:prstGeom>
          <a:solidFill>
            <a:schemeClr val="accent6">
              <a:lumMod val="40000"/>
              <a:lumOff val="60000"/>
            </a:schemeClr>
          </a:solidFill>
        </p:spPr>
        <p:txBody>
          <a:bodyPr wrap="square" rtlCol="0">
            <a:spAutoFit/>
          </a:bodyPr>
          <a:lstStyle/>
          <a:p>
            <a:r>
              <a:rPr lang="en-US" sz="3200" b="1" dirty="0"/>
              <a:t>Sensitive feedback</a:t>
            </a:r>
          </a:p>
          <a:p>
            <a:r>
              <a:rPr lang="en-US" sz="4000" i="1" dirty="0">
                <a:solidFill>
                  <a:srgbClr val="000000"/>
                </a:solidFill>
                <a:effectLst/>
                <a:latin typeface="Calibri" panose="020F0502020204030204" pitchFamily="34" charset="0"/>
                <a:ea typeface="Calibri" panose="020F0502020204030204" pitchFamily="34" charset="0"/>
              </a:rPr>
              <a:t>Any information that can put the person sharing it or other people linked to it at risk and needs to be handled with care. </a:t>
            </a:r>
            <a:endParaRPr lang="en-US" dirty="0"/>
          </a:p>
        </p:txBody>
      </p:sp>
      <p:sp>
        <p:nvSpPr>
          <p:cNvPr id="5" name="TextBox 4">
            <a:extLst>
              <a:ext uri="{FF2B5EF4-FFF2-40B4-BE49-F238E27FC236}">
                <a16:creationId xmlns:a16="http://schemas.microsoft.com/office/drawing/2014/main" id="{CF84D466-563F-7934-9D54-BC5A482299FB}"/>
              </a:ext>
            </a:extLst>
          </p:cNvPr>
          <p:cNvSpPr txBox="1"/>
          <p:nvPr/>
        </p:nvSpPr>
        <p:spPr>
          <a:xfrm>
            <a:off x="1143000" y="5777968"/>
            <a:ext cx="15196279" cy="1200329"/>
          </a:xfrm>
          <a:prstGeom prst="rect">
            <a:avLst/>
          </a:prstGeom>
          <a:solidFill>
            <a:srgbClr val="F3D7BB"/>
          </a:solidFill>
        </p:spPr>
        <p:txBody>
          <a:bodyPr wrap="square" rtlCol="0">
            <a:spAutoFit/>
          </a:bodyPr>
          <a:lstStyle/>
          <a:p>
            <a:r>
              <a:rPr lang="en-US" sz="3200" b="1" dirty="0"/>
              <a:t>Critical feedback</a:t>
            </a:r>
          </a:p>
          <a:p>
            <a:r>
              <a:rPr lang="en-US" sz="4000" i="1" dirty="0">
                <a:solidFill>
                  <a:srgbClr val="000000"/>
                </a:solidFill>
                <a:effectLst/>
                <a:latin typeface="Calibri" panose="020F0502020204030204" pitchFamily="34" charset="0"/>
                <a:ea typeface="Calibri" panose="020F0502020204030204" pitchFamily="34" charset="0"/>
              </a:rPr>
              <a:t>Any feedback that requires urgent/timely follow-up.</a:t>
            </a:r>
            <a:endParaRPr lang="en-US" dirty="0"/>
          </a:p>
        </p:txBody>
      </p:sp>
    </p:spTree>
    <p:extLst>
      <p:ext uri="{BB962C8B-B14F-4D97-AF65-F5344CB8AC3E}">
        <p14:creationId xmlns:p14="http://schemas.microsoft.com/office/powerpoint/2010/main" val="376289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858904" y="1228841"/>
            <a:ext cx="1548037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4800"/>
              <a:buFont typeface="Montserrat"/>
              <a:buNone/>
            </a:pPr>
            <a:r>
              <a:rPr lang="en-US" sz="4800" b="1" i="0" u="none" strike="noStrike" cap="none" dirty="0">
                <a:solidFill>
                  <a:schemeClr val="dk2"/>
                </a:solidFill>
                <a:latin typeface="Montserrat"/>
                <a:ea typeface="Montserrat"/>
                <a:cs typeface="Montserrat"/>
                <a:sym typeface="Montserrat"/>
              </a:rPr>
              <a:t>1. WHO needs to see what kind of information?</a:t>
            </a:r>
            <a:endParaRPr sz="4800" b="0" i="0" u="none" strike="noStrike" cap="none" dirty="0">
              <a:solidFill>
                <a:schemeClr val="dk2"/>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B868487B-7899-3710-840F-45180F174847}"/>
              </a:ext>
            </a:extLst>
          </p:cNvPr>
          <p:cNvSpPr txBox="1"/>
          <p:nvPr/>
        </p:nvSpPr>
        <p:spPr>
          <a:xfrm>
            <a:off x="4416551" y="3535071"/>
            <a:ext cx="11776423" cy="3218445"/>
          </a:xfrm>
          <a:prstGeom prst="rect">
            <a:avLst/>
          </a:prstGeom>
          <a:noFill/>
        </p:spPr>
        <p:txBody>
          <a:bodyPr wrap="square">
            <a:spAutoFit/>
          </a:bodyPr>
          <a:lstStyle/>
          <a:p>
            <a:pPr marL="342900" marR="0" lvl="0" indent="-342900" rtl="0">
              <a:lnSpc>
                <a:spcPct val="107000"/>
              </a:lnSpc>
              <a:spcBef>
                <a:spcPts val="0"/>
              </a:spcBef>
              <a:spcAft>
                <a:spcPts val="0"/>
              </a:spcAft>
              <a:buClr>
                <a:srgbClr val="941100"/>
              </a:buClr>
              <a:buFont typeface="Arial" panose="020B0604020202020204" pitchFamily="34" charset="0"/>
              <a:buChar char="Q"/>
            </a:pP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Which technical sectors does the operational feedback refer to?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Clr>
                <a:srgbClr val="941100"/>
              </a:buClr>
              <a:buFont typeface="Arial" panose="020B0604020202020204" pitchFamily="34" charset="0"/>
              <a:buChar char="Q"/>
            </a:pP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Who of your colleagues is best placed to act on feedback relating to these sectors?</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Clr>
                <a:srgbClr val="941100"/>
              </a:buClr>
              <a:buFont typeface="Arial" panose="020B0604020202020204" pitchFamily="34" charset="0"/>
              <a:buChar char="Q"/>
            </a:pP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If you don’t have a colleague, which other partners or stakeholders can you share the feedback with?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Clr>
                <a:srgbClr val="941100"/>
              </a:buClr>
              <a:buFont typeface="Arial" panose="020B0604020202020204" pitchFamily="34" charset="0"/>
              <a:buChar char="Q"/>
            </a:pP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Does the operational feedback require individual follow up?</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799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858904" y="1228841"/>
            <a:ext cx="1548037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4800"/>
              <a:buFont typeface="Montserrat"/>
              <a:buNone/>
            </a:pPr>
            <a:r>
              <a:rPr lang="en-US" sz="4800" b="1" i="0" u="none" strike="noStrike" cap="none" dirty="0">
                <a:solidFill>
                  <a:schemeClr val="dk2"/>
                </a:solidFill>
                <a:latin typeface="Montserrat"/>
                <a:ea typeface="Montserrat"/>
                <a:cs typeface="Montserrat"/>
                <a:sym typeface="Montserrat"/>
              </a:rPr>
              <a:t>1. Drawing the information flow</a:t>
            </a:r>
            <a:endParaRPr lang="en-US" sz="4800" b="0" i="0" u="none" strike="noStrike" cap="none" dirty="0">
              <a:solidFill>
                <a:schemeClr val="dk2"/>
              </a:solidFill>
              <a:latin typeface="Montserrat"/>
              <a:ea typeface="Montserrat"/>
              <a:cs typeface="Montserrat"/>
              <a:sym typeface="Montserrat"/>
            </a:endParaRPr>
          </a:p>
        </p:txBody>
      </p:sp>
      <p:sp>
        <p:nvSpPr>
          <p:cNvPr id="3" name="TextBox 2">
            <a:extLst>
              <a:ext uri="{FF2B5EF4-FFF2-40B4-BE49-F238E27FC236}">
                <a16:creationId xmlns:a16="http://schemas.microsoft.com/office/drawing/2014/main" id="{8E5D8272-6A7E-56E3-1E49-E081A4BAA54E}"/>
              </a:ext>
            </a:extLst>
          </p:cNvPr>
          <p:cNvSpPr txBox="1"/>
          <p:nvPr/>
        </p:nvSpPr>
        <p:spPr>
          <a:xfrm>
            <a:off x="2752344" y="3036505"/>
            <a:ext cx="14968728" cy="3622787"/>
          </a:xfrm>
          <a:prstGeom prst="rect">
            <a:avLst/>
          </a:prstGeom>
          <a:noFill/>
        </p:spPr>
        <p:txBody>
          <a:bodyPr wrap="square">
            <a:spAutoFit/>
          </a:bodyPr>
          <a:lstStyle/>
          <a:p>
            <a:pPr marL="1485900" marR="0" lvl="2" indent="-1138238" rtl="0">
              <a:lnSpc>
                <a:spcPct val="107000"/>
              </a:lnSpc>
              <a:spcBef>
                <a:spcPts val="0"/>
              </a:spcBef>
              <a:spcAft>
                <a:spcPts val="0"/>
              </a:spcAft>
            </a:pPr>
            <a:r>
              <a:rPr lang="en-GB" sz="3600" b="1" dirty="0">
                <a:solidFill>
                  <a:srgbClr val="000000"/>
                </a:solidFill>
                <a:effectLst/>
                <a:latin typeface="Noto Sans Symbols"/>
                <a:ea typeface="Noto Sans Symbols"/>
                <a:cs typeface="Noto Sans Symbols"/>
              </a:rPr>
              <a:t>Take into account:</a:t>
            </a:r>
          </a:p>
          <a:p>
            <a:pPr marL="1485900" marR="0" lvl="2" indent="-1138238" rtl="0">
              <a:lnSpc>
                <a:spcPct val="107000"/>
              </a:lnSpc>
              <a:spcBef>
                <a:spcPts val="0"/>
              </a:spcBef>
              <a:spcAft>
                <a:spcPts val="0"/>
              </a:spcAft>
              <a:buFont typeface="Arial" panose="020B0604020202020204" pitchFamily="34" charset="0"/>
              <a:buChar char="•"/>
            </a:pPr>
            <a:r>
              <a:rPr lang="en-GB" sz="3600" b="1" dirty="0">
                <a:solidFill>
                  <a:srgbClr val="000000"/>
                </a:solidFill>
                <a:effectLst/>
                <a:latin typeface="Noto Sans Symbols"/>
                <a:ea typeface="Noto Sans Symbols"/>
                <a:cs typeface="Noto Sans Symbols"/>
              </a:rPr>
              <a:t>how the information is collected</a:t>
            </a:r>
            <a:endParaRPr lang="en-US" sz="3600" dirty="0">
              <a:effectLst/>
              <a:latin typeface="Noto Sans Symbols"/>
              <a:ea typeface="Noto Sans Symbols"/>
              <a:cs typeface="Noto Sans Symbols"/>
            </a:endParaRPr>
          </a:p>
          <a:p>
            <a:pPr marL="1485900" marR="0" lvl="2" indent="-1138238">
              <a:lnSpc>
                <a:spcPct val="107000"/>
              </a:lnSpc>
              <a:spcBef>
                <a:spcPts val="0"/>
              </a:spcBef>
              <a:spcAft>
                <a:spcPts val="0"/>
              </a:spcAft>
              <a:buFont typeface="Arial" panose="020B0604020202020204" pitchFamily="34" charset="0"/>
              <a:buChar char="•"/>
            </a:pPr>
            <a:r>
              <a:rPr lang="en-GB" sz="3600" b="1" dirty="0">
                <a:solidFill>
                  <a:srgbClr val="000000"/>
                </a:solidFill>
                <a:effectLst/>
                <a:latin typeface="Noto Sans Symbols"/>
                <a:ea typeface="Noto Sans Symbols"/>
                <a:cs typeface="Noto Sans Symbols"/>
              </a:rPr>
              <a:t>where it will be saved</a:t>
            </a:r>
            <a:endParaRPr lang="en-US" sz="3600" dirty="0">
              <a:effectLst/>
              <a:latin typeface="Noto Sans Symbols"/>
              <a:ea typeface="Noto Sans Symbols"/>
              <a:cs typeface="Noto Sans Symbols"/>
            </a:endParaRPr>
          </a:p>
          <a:p>
            <a:pPr marL="1485900" marR="0" lvl="2" indent="-1138238">
              <a:lnSpc>
                <a:spcPct val="107000"/>
              </a:lnSpc>
              <a:spcBef>
                <a:spcPts val="0"/>
              </a:spcBef>
              <a:spcAft>
                <a:spcPts val="0"/>
              </a:spcAft>
              <a:buFont typeface="Arial" panose="020B0604020202020204" pitchFamily="34" charset="0"/>
              <a:buChar char="•"/>
            </a:pPr>
            <a:r>
              <a:rPr lang="en-GB" sz="3600" b="1" dirty="0">
                <a:solidFill>
                  <a:srgbClr val="000000"/>
                </a:solidFill>
                <a:effectLst/>
                <a:latin typeface="Noto Sans Symbols"/>
                <a:ea typeface="Noto Sans Symbols"/>
                <a:cs typeface="Noto Sans Symbols"/>
              </a:rPr>
              <a:t>who the different types of information need to be shared with</a:t>
            </a:r>
            <a:endParaRPr lang="en-US" sz="3600" dirty="0">
              <a:effectLst/>
              <a:latin typeface="Noto Sans Symbols"/>
              <a:ea typeface="Noto Sans Symbols"/>
              <a:cs typeface="Noto Sans Symbols"/>
            </a:endParaRPr>
          </a:p>
          <a:p>
            <a:pPr marL="1485900" marR="0" lvl="2" indent="-1138238">
              <a:lnSpc>
                <a:spcPct val="107000"/>
              </a:lnSpc>
              <a:spcBef>
                <a:spcPts val="0"/>
              </a:spcBef>
              <a:spcAft>
                <a:spcPts val="0"/>
              </a:spcAft>
              <a:buFont typeface="Arial" panose="020B0604020202020204" pitchFamily="34" charset="0"/>
              <a:buChar char="•"/>
            </a:pPr>
            <a:r>
              <a:rPr lang="en-GB" sz="3600" b="1" dirty="0">
                <a:solidFill>
                  <a:srgbClr val="000000"/>
                </a:solidFill>
                <a:effectLst/>
                <a:latin typeface="Noto Sans Symbols"/>
                <a:ea typeface="Noto Sans Symbols"/>
                <a:cs typeface="Noto Sans Symbols"/>
              </a:rPr>
              <a:t>where this information will be discussed</a:t>
            </a:r>
            <a:endParaRPr lang="en-US" sz="3600" dirty="0">
              <a:effectLst/>
              <a:latin typeface="Noto Sans Symbols"/>
              <a:ea typeface="Noto Sans Symbols"/>
              <a:cs typeface="Noto Sans Symbols"/>
            </a:endParaRPr>
          </a:p>
          <a:p>
            <a:pPr marL="1485900" marR="0" lvl="2" indent="-1138238">
              <a:lnSpc>
                <a:spcPct val="107000"/>
              </a:lnSpc>
              <a:spcBef>
                <a:spcPts val="0"/>
              </a:spcBef>
              <a:spcAft>
                <a:spcPts val="0"/>
              </a:spcAft>
              <a:buFont typeface="Arial" panose="020B0604020202020204" pitchFamily="34" charset="0"/>
              <a:buChar char="•"/>
            </a:pPr>
            <a:r>
              <a:rPr lang="en-GB" sz="3600" b="1" dirty="0">
                <a:solidFill>
                  <a:srgbClr val="000000"/>
                </a:solidFill>
                <a:effectLst/>
                <a:latin typeface="Noto Sans Symbols"/>
                <a:ea typeface="Noto Sans Symbols"/>
                <a:cs typeface="Noto Sans Symbols"/>
              </a:rPr>
              <a:t>how the feedback loop will be closed with the community</a:t>
            </a:r>
            <a:endParaRPr lang="en-US" sz="3600" dirty="0">
              <a:effectLst/>
              <a:latin typeface="Noto Sans Symbols"/>
              <a:ea typeface="Noto Sans Symbols"/>
              <a:cs typeface="Noto Sans Symbols"/>
            </a:endParaRPr>
          </a:p>
        </p:txBody>
      </p:sp>
    </p:spTree>
    <p:extLst>
      <p:ext uri="{BB962C8B-B14F-4D97-AF65-F5344CB8AC3E}">
        <p14:creationId xmlns:p14="http://schemas.microsoft.com/office/powerpoint/2010/main" val="2307127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308"/>
        <p:cNvGrpSpPr/>
        <p:nvPr/>
      </p:nvGrpSpPr>
      <p:grpSpPr>
        <a:xfrm>
          <a:off x="0" y="0"/>
          <a:ext cx="0" cy="0"/>
          <a:chOff x="0" y="0"/>
          <a:chExt cx="0" cy="0"/>
        </a:xfrm>
      </p:grpSpPr>
      <p:sp>
        <p:nvSpPr>
          <p:cNvPr id="309" name="Google Shape;309;p13"/>
          <p:cNvSpPr txBox="1"/>
          <p:nvPr/>
        </p:nvSpPr>
        <p:spPr>
          <a:xfrm>
            <a:off x="1961498" y="4009464"/>
            <a:ext cx="14365003" cy="334241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FFFFFF"/>
              </a:buClr>
              <a:buSzPts val="8800"/>
              <a:buFont typeface="Arial"/>
              <a:buNone/>
              <a:tabLst/>
              <a:defRPr/>
            </a:pPr>
            <a:r>
              <a:rPr kumimoji="0" lang="en-US" sz="8800" b="1" i="0" u="none" strike="noStrike" kern="0" cap="none" spc="0" normalizeH="0" baseline="0" noProof="0" dirty="0">
                <a:ln>
                  <a:noFill/>
                </a:ln>
                <a:solidFill>
                  <a:srgbClr val="FFFFFF"/>
                </a:solidFill>
                <a:effectLst/>
                <a:uLnTx/>
                <a:uFillTx/>
                <a:latin typeface="Arial"/>
                <a:ea typeface="Arial"/>
                <a:cs typeface="Arial"/>
                <a:sym typeface="Arial"/>
              </a:rPr>
              <a:t>Mapping roles, responsibilities and resources</a:t>
            </a:r>
            <a:endParaRPr kumimoji="0" sz="8800" b="0" i="0" u="none" strike="noStrike" kern="0" cap="none" spc="0" normalizeH="0" baseline="0" noProof="0" dirty="0">
              <a:ln>
                <a:noFill/>
              </a:ln>
              <a:solidFill>
                <a:srgbClr val="F5333F"/>
              </a:solidFill>
              <a:effectLst/>
              <a:uLnTx/>
              <a:uFillTx/>
              <a:latin typeface="Arial"/>
              <a:ea typeface="Arial"/>
              <a:cs typeface="Arial"/>
              <a:sym typeface="Arial"/>
            </a:endParaRPr>
          </a:p>
        </p:txBody>
      </p:sp>
    </p:spTree>
    <p:extLst>
      <p:ext uri="{BB962C8B-B14F-4D97-AF65-F5344CB8AC3E}">
        <p14:creationId xmlns:p14="http://schemas.microsoft.com/office/powerpoint/2010/main" val="1093693515"/>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7" name="Google Shape;207;p4"/>
          <p:cNvSpPr txBox="1"/>
          <p:nvPr/>
        </p:nvSpPr>
        <p:spPr>
          <a:xfrm>
            <a:off x="1203553" y="5640699"/>
            <a:ext cx="5543282"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What you expect from a functioning feedback mechanism</a:t>
            </a:r>
            <a:endParaRPr sz="3600" b="1" dirty="0">
              <a:solidFill>
                <a:schemeClr val="lt1"/>
              </a:solidFill>
              <a:latin typeface="Arial"/>
              <a:ea typeface="Arial"/>
              <a:cs typeface="Arial"/>
              <a:sym typeface="Arial"/>
            </a:endParaRPr>
          </a:p>
        </p:txBody>
      </p:sp>
      <p:sp>
        <p:nvSpPr>
          <p:cNvPr id="212" name="Google Shape;212;p4"/>
          <p:cNvSpPr txBox="1"/>
          <p:nvPr/>
        </p:nvSpPr>
        <p:spPr>
          <a:xfrm>
            <a:off x="1249982" y="3678923"/>
            <a:ext cx="549685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Expectations for this workshop</a:t>
            </a:r>
            <a:endParaRPr sz="3600" b="1" dirty="0">
              <a:solidFill>
                <a:schemeClr val="lt1"/>
              </a:solidFill>
              <a:latin typeface="Arial"/>
              <a:ea typeface="Arial"/>
              <a:cs typeface="Arial"/>
              <a:sym typeface="Arial"/>
            </a:endParaRPr>
          </a:p>
        </p:txBody>
      </p:sp>
      <p:pic>
        <p:nvPicPr>
          <p:cNvPr id="213" name="Google Shape;213;p4"/>
          <p:cNvPicPr preferRelativeResize="0">
            <a:picLocks noGrp="1"/>
          </p:cNvPicPr>
          <p:nvPr>
            <p:ph type="pic" idx="2"/>
          </p:nvPr>
        </p:nvPicPr>
        <p:blipFill rotWithShape="1">
          <a:blip r:embed="rId3">
            <a:alphaModFix/>
          </a:blip>
          <a:srcRect/>
          <a:stretch/>
        </p:blipFill>
        <p:spPr>
          <a:xfrm>
            <a:off x="7378700" y="-8218"/>
            <a:ext cx="10871200" cy="10288588"/>
          </a:xfrm>
          <a:prstGeom prst="rect">
            <a:avLst/>
          </a:prstGeom>
          <a:solidFill>
            <a:srgbClr val="353535">
              <a:alpha val="11764"/>
            </a:srgbClr>
          </a:solidFill>
          <a:ln>
            <a:noFill/>
          </a:ln>
        </p:spPr>
      </p:pic>
      <p:sp>
        <p:nvSpPr>
          <p:cNvPr id="214" name="Google Shape;214;p4"/>
          <p:cNvSpPr txBox="1"/>
          <p:nvPr/>
        </p:nvSpPr>
        <p:spPr>
          <a:xfrm>
            <a:off x="388368" y="1006862"/>
            <a:ext cx="6358467" cy="142628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5400" b="1" dirty="0">
                <a:solidFill>
                  <a:schemeClr val="lt1"/>
                </a:solidFill>
                <a:latin typeface="Arial"/>
                <a:ea typeface="Arial"/>
                <a:cs typeface="Arial"/>
                <a:sym typeface="Arial"/>
              </a:rPr>
              <a:t>In pairs </a:t>
            </a:r>
            <a:r>
              <a:rPr lang="en-US" sz="6000" b="1" dirty="0">
                <a:solidFill>
                  <a:schemeClr val="lt1"/>
                </a:solidFill>
                <a:latin typeface="Arial"/>
                <a:ea typeface="Arial"/>
                <a:cs typeface="Arial"/>
                <a:sym typeface="Arial"/>
              </a:rPr>
              <a:t>discuss</a:t>
            </a:r>
            <a:r>
              <a:rPr lang="en-US" sz="5400" b="1" dirty="0">
                <a:solidFill>
                  <a:schemeClr val="lt1"/>
                </a:solidFill>
                <a:latin typeface="Arial"/>
                <a:ea typeface="Arial"/>
                <a:cs typeface="Arial"/>
                <a:sym typeface="Arial"/>
              </a:rPr>
              <a:t>…</a:t>
            </a:r>
            <a:endParaRPr dirty="0"/>
          </a:p>
          <a:p>
            <a:pPr marL="0" marR="0" lvl="0" indent="0" algn="l" rtl="0">
              <a:lnSpc>
                <a:spcPct val="80000"/>
              </a:lnSpc>
              <a:spcBef>
                <a:spcPts val="0"/>
              </a:spcBef>
              <a:spcAft>
                <a:spcPts val="0"/>
              </a:spcAft>
              <a:buNone/>
            </a:pPr>
            <a:r>
              <a:rPr lang="en-US" sz="4400" dirty="0">
                <a:solidFill>
                  <a:srgbClr val="FF0000"/>
                </a:solidFill>
                <a:latin typeface="Arial"/>
                <a:ea typeface="Arial"/>
                <a:cs typeface="Arial"/>
                <a:sym typeface="Arial"/>
              </a:rPr>
              <a:t>(5 mins)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351"/>
        <p:cNvGrpSpPr/>
        <p:nvPr/>
      </p:nvGrpSpPr>
      <p:grpSpPr>
        <a:xfrm>
          <a:off x="0" y="0"/>
          <a:ext cx="0" cy="0"/>
          <a:chOff x="0" y="0"/>
          <a:chExt cx="0" cy="0"/>
        </a:xfrm>
      </p:grpSpPr>
      <p:sp>
        <p:nvSpPr>
          <p:cNvPr id="352" name="Google Shape;352;p18"/>
          <p:cNvSpPr txBox="1"/>
          <p:nvPr/>
        </p:nvSpPr>
        <p:spPr>
          <a:xfrm>
            <a:off x="1961498" y="4009464"/>
            <a:ext cx="14365003" cy="226966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8800" b="1">
                <a:solidFill>
                  <a:schemeClr val="lt2"/>
                </a:solidFill>
                <a:latin typeface="Arial"/>
                <a:ea typeface="Arial"/>
                <a:cs typeface="Arial"/>
                <a:sym typeface="Arial"/>
              </a:rPr>
              <a:t>Thank you for attending</a:t>
            </a:r>
            <a:endParaRPr/>
          </a:p>
          <a:p>
            <a:pPr marL="0" marR="0" lvl="0" indent="0" algn="ctr" rtl="0">
              <a:lnSpc>
                <a:spcPct val="80000"/>
              </a:lnSpc>
              <a:spcBef>
                <a:spcPts val="0"/>
              </a:spcBef>
              <a:spcAft>
                <a:spcPts val="0"/>
              </a:spcAft>
              <a:buNone/>
            </a:pPr>
            <a:r>
              <a:rPr lang="en-US" sz="8800" b="1">
                <a:solidFill>
                  <a:srgbClr val="F5333F"/>
                </a:solidFill>
                <a:latin typeface="Arial"/>
                <a:ea typeface="Arial"/>
                <a:cs typeface="Arial"/>
                <a:sym typeface="Arial"/>
              </a:rPr>
              <a:t>Final questions?</a:t>
            </a:r>
            <a:endParaRPr sz="8800">
              <a:solidFill>
                <a:srgbClr val="F5333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9"/>
          <p:cNvSpPr txBox="1">
            <a:spLocks noGrp="1"/>
          </p:cNvSpPr>
          <p:nvPr>
            <p:ph type="body" idx="1"/>
          </p:nvPr>
        </p:nvSpPr>
        <p:spPr>
          <a:xfrm>
            <a:off x="4010342" y="3900488"/>
            <a:ext cx="10633075" cy="248761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5333F"/>
              </a:buClr>
              <a:buSzPts val="8800"/>
              <a:buNone/>
            </a:pPr>
            <a:r>
              <a:rPr lang="en-US"/>
              <a:t>QUESTIONS?</a:t>
            </a:r>
            <a:endParaRPr/>
          </a:p>
        </p:txBody>
      </p:sp>
    </p:spTree>
    <p:extLst>
      <p:ext uri="{BB962C8B-B14F-4D97-AF65-F5344CB8AC3E}">
        <p14:creationId xmlns:p14="http://schemas.microsoft.com/office/powerpoint/2010/main" val="385432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219"/>
        <p:cNvGrpSpPr/>
        <p:nvPr/>
      </p:nvGrpSpPr>
      <p:grpSpPr>
        <a:xfrm>
          <a:off x="0" y="0"/>
          <a:ext cx="0" cy="0"/>
          <a:chOff x="0" y="0"/>
          <a:chExt cx="0" cy="0"/>
        </a:xfrm>
      </p:grpSpPr>
      <p:sp>
        <p:nvSpPr>
          <p:cNvPr id="220" name="Google Shape;220;p5"/>
          <p:cNvSpPr txBox="1"/>
          <p:nvPr/>
        </p:nvSpPr>
        <p:spPr>
          <a:xfrm>
            <a:off x="1961498" y="4009464"/>
            <a:ext cx="14365003" cy="225904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FFFFFF"/>
              </a:buClr>
              <a:buSzPts val="8800"/>
              <a:buFont typeface="Arial"/>
              <a:buNone/>
            </a:pPr>
            <a:r>
              <a:rPr lang="en-US" sz="8800" b="1" i="0" u="none" strike="noStrike" cap="none" dirty="0">
                <a:solidFill>
                  <a:srgbClr val="FFFFFF"/>
                </a:solidFill>
                <a:latin typeface="Arial"/>
                <a:ea typeface="Arial"/>
                <a:cs typeface="Arial"/>
                <a:sym typeface="Arial"/>
              </a:rPr>
              <a:t>What is a feedback mechanism?</a:t>
            </a:r>
            <a:endParaRPr sz="8800" b="0" i="0" u="none" strike="noStrike" cap="none" dirty="0">
              <a:solidFill>
                <a:srgbClr val="F5333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65D709-06AA-40B2-B2E8-D805D6B740A8}"/>
              </a:ext>
            </a:extLst>
          </p:cNvPr>
          <p:cNvSpPr txBox="1"/>
          <p:nvPr/>
        </p:nvSpPr>
        <p:spPr>
          <a:xfrm>
            <a:off x="3186934" y="2617899"/>
            <a:ext cx="11507429" cy="3970318"/>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 typeface="Arial"/>
              <a:buNone/>
              <a:tabLst/>
              <a:defRPr/>
            </a:pPr>
            <a:r>
              <a:rPr kumimoji="0" lang="en-GB" sz="4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comprises the tools and processes for </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receiving feedback</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managing, analysing, and sharing feedback data, </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ensuring feedback is acted upon and </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providing communities with a response and  informing them of the actions taken</a:t>
            </a:r>
            <a:endParaRPr kumimoji="0" lang="en-US" sz="42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6" name="TextBox 5">
            <a:extLst>
              <a:ext uri="{FF2B5EF4-FFF2-40B4-BE49-F238E27FC236}">
                <a16:creationId xmlns:a16="http://schemas.microsoft.com/office/drawing/2014/main" id="{3C467CF8-347A-47A2-BD28-3088C575A46E}"/>
              </a:ext>
            </a:extLst>
          </p:cNvPr>
          <p:cNvSpPr txBox="1"/>
          <p:nvPr/>
        </p:nvSpPr>
        <p:spPr>
          <a:xfrm>
            <a:off x="1343387" y="1799504"/>
            <a:ext cx="9210366" cy="923330"/>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 typeface="Arial"/>
              <a:buNone/>
              <a:tabLst/>
              <a:defRPr/>
            </a:pPr>
            <a:r>
              <a:rPr kumimoji="0" lang="en-GB" sz="5400" b="1" i="0" u="none" strike="noStrike" kern="1200" cap="none" spc="0" normalizeH="0" baseline="0" noProof="0">
                <a:ln>
                  <a:noFill/>
                </a:ln>
                <a:solidFill>
                  <a:srgbClr val="F5333F">
                    <a:lumMod val="75000"/>
                  </a:srgbClr>
                </a:solidFill>
                <a:effectLst/>
                <a:uLnTx/>
                <a:uFillTx/>
                <a:latin typeface="Calibri" panose="020F0502020204030204" pitchFamily="34" charset="0"/>
                <a:ea typeface="Calibri" panose="020F0502020204030204" pitchFamily="34" charset="0"/>
                <a:cs typeface="Arial"/>
                <a:sym typeface="Arial"/>
              </a:rPr>
              <a:t>A feedback mechanism</a:t>
            </a:r>
            <a:endParaRPr kumimoji="0" lang="en-US" sz="5400" b="1" i="0" u="none" strike="noStrike" kern="1200" cap="none" spc="0" normalizeH="0" baseline="0" noProof="0">
              <a:ln>
                <a:noFill/>
              </a:ln>
              <a:solidFill>
                <a:srgbClr val="F5333F">
                  <a:lumMod val="75000"/>
                </a:srgbClr>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DF7C53B0-63A1-4D41-BB5F-EA0010929B6D}"/>
              </a:ext>
            </a:extLst>
          </p:cNvPr>
          <p:cNvSpPr txBox="1"/>
          <p:nvPr/>
        </p:nvSpPr>
        <p:spPr>
          <a:xfrm>
            <a:off x="1343387" y="7332452"/>
            <a:ext cx="16331264" cy="923330"/>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 typeface="Arial"/>
              <a:buNone/>
              <a:tabLst/>
              <a:defRPr/>
            </a:pPr>
            <a:r>
              <a:rPr kumimoji="0" lang="en-GB" sz="5400" b="1" i="0" u="none" strike="noStrike" kern="1200" cap="none" spc="0" normalizeH="0" baseline="0" noProof="0">
                <a:ln>
                  <a:noFill/>
                </a:ln>
                <a:solidFill>
                  <a:srgbClr val="F5333F">
                    <a:lumMod val="75000"/>
                  </a:srgbClr>
                </a:solidFill>
                <a:effectLst/>
                <a:uLnTx/>
                <a:uFillTx/>
                <a:latin typeface="Calibri" panose="020F0502020204030204" pitchFamily="34" charset="0"/>
                <a:ea typeface="Calibri" panose="020F0502020204030204" pitchFamily="34" charset="0"/>
                <a:cs typeface="Arial"/>
                <a:sym typeface="Arial"/>
              </a:rPr>
              <a:t>“central” </a:t>
            </a:r>
            <a:r>
              <a:rPr kumimoji="0" lang="en-GB" sz="4200" b="0" i="0" u="none" strike="noStrike" kern="1200" cap="none" spc="0" normalizeH="0" baseline="0" noProof="0">
                <a:ln>
                  <a:noFill/>
                </a:ln>
                <a:solidFill>
                  <a:srgbClr val="000000"/>
                </a:solidFill>
                <a:effectLst/>
                <a:uLnTx/>
                <a:uFillTx/>
                <a:latin typeface="Calibri" panose="020F0502020204030204" pitchFamily="34" charset="0"/>
                <a:ea typeface="+mn-ea"/>
                <a:cs typeface="Arial"/>
                <a:sym typeface="Arial"/>
              </a:rPr>
              <a:t>means that it can be used for any project or operation</a:t>
            </a:r>
            <a:endParaRPr kumimoji="0" lang="en-US" sz="4200" b="0" i="0" u="none" strike="noStrike" kern="1200" cap="none" spc="0" normalizeH="0" baseline="0" noProof="0">
              <a:ln>
                <a:noFill/>
              </a:ln>
              <a:solidFill>
                <a:srgbClr val="000000"/>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188023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
          <p:cNvSpPr txBox="1"/>
          <p:nvPr/>
        </p:nvSpPr>
        <p:spPr>
          <a:xfrm>
            <a:off x="779334" y="722486"/>
            <a:ext cx="11786134" cy="1317027"/>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4800" b="1">
                <a:solidFill>
                  <a:schemeClr val="dk2"/>
                </a:solidFill>
                <a:latin typeface="Montserrat"/>
                <a:ea typeface="Montserrat"/>
                <a:cs typeface="Montserrat"/>
                <a:sym typeface="Montserrat"/>
              </a:rPr>
              <a:t>Examples of feedback mechanisms?</a:t>
            </a:r>
            <a:endParaRPr/>
          </a:p>
          <a:p>
            <a:pPr marL="0" marR="0" lvl="0" indent="0" algn="l" rtl="0">
              <a:lnSpc>
                <a:spcPct val="80000"/>
              </a:lnSpc>
              <a:spcBef>
                <a:spcPts val="300"/>
              </a:spcBef>
              <a:spcAft>
                <a:spcPts val="0"/>
              </a:spcAft>
              <a:buNone/>
            </a:pPr>
            <a:r>
              <a:rPr lang="en-GB" sz="4800">
                <a:solidFill>
                  <a:schemeClr val="accent3"/>
                </a:solidFill>
                <a:latin typeface="Montserrat"/>
                <a:ea typeface="Montserrat"/>
                <a:cs typeface="Montserrat"/>
                <a:sym typeface="Montserrat"/>
              </a:rPr>
              <a:t>Discuss…</a:t>
            </a:r>
            <a:endParaRPr/>
          </a:p>
        </p:txBody>
      </p:sp>
      <p:sp>
        <p:nvSpPr>
          <p:cNvPr id="372" name="Google Shape;372;p9"/>
          <p:cNvSpPr txBox="1"/>
          <p:nvPr/>
        </p:nvSpPr>
        <p:spPr>
          <a:xfrm>
            <a:off x="779334" y="9490183"/>
            <a:ext cx="420570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Open Sans"/>
                <a:ea typeface="Open Sans"/>
                <a:cs typeface="Open Sans"/>
                <a:sym typeface="Open Sans"/>
              </a:rPr>
              <a:t>WhatsApp in Peru for COVID-19</a:t>
            </a:r>
            <a:endParaRPr/>
          </a:p>
        </p:txBody>
      </p:sp>
      <p:pic>
        <p:nvPicPr>
          <p:cNvPr id="373" name="Google Shape;373;p9"/>
          <p:cNvPicPr preferRelativeResize="0"/>
          <p:nvPr/>
        </p:nvPicPr>
        <p:blipFill rotWithShape="1">
          <a:blip r:embed="rId3">
            <a:alphaModFix/>
          </a:blip>
          <a:srcRect/>
          <a:stretch/>
        </p:blipFill>
        <p:spPr>
          <a:xfrm>
            <a:off x="13302960" y="2915728"/>
            <a:ext cx="3473284" cy="6441208"/>
          </a:xfrm>
          <a:prstGeom prst="rect">
            <a:avLst/>
          </a:prstGeom>
          <a:noFill/>
          <a:ln w="9525" cap="flat" cmpd="sng">
            <a:solidFill>
              <a:schemeClr val="accent2"/>
            </a:solidFill>
            <a:prstDash val="solid"/>
            <a:round/>
            <a:headEnd type="none" w="sm" len="sm"/>
            <a:tailEnd type="none" w="sm" len="sm"/>
          </a:ln>
        </p:spPr>
      </p:pic>
      <p:pic>
        <p:nvPicPr>
          <p:cNvPr id="374" name="Google Shape;374;p9"/>
          <p:cNvPicPr preferRelativeResize="0"/>
          <p:nvPr/>
        </p:nvPicPr>
        <p:blipFill rotWithShape="1">
          <a:blip r:embed="rId4">
            <a:alphaModFix/>
          </a:blip>
          <a:srcRect/>
          <a:stretch/>
        </p:blipFill>
        <p:spPr>
          <a:xfrm>
            <a:off x="779334" y="2915728"/>
            <a:ext cx="3855561" cy="6441208"/>
          </a:xfrm>
          <a:prstGeom prst="rect">
            <a:avLst/>
          </a:prstGeom>
          <a:noFill/>
          <a:ln>
            <a:noFill/>
          </a:ln>
        </p:spPr>
      </p:pic>
      <p:pic>
        <p:nvPicPr>
          <p:cNvPr id="375" name="Google Shape;375;p9" descr="A picture containing person, outdoor, tree, people&#10;&#10;Description automatically generated"/>
          <p:cNvPicPr preferRelativeResize="0"/>
          <p:nvPr/>
        </p:nvPicPr>
        <p:blipFill rotWithShape="1">
          <a:blip r:embed="rId5">
            <a:alphaModFix/>
          </a:blip>
          <a:srcRect l="13415" r="11861"/>
          <a:stretch/>
        </p:blipFill>
        <p:spPr>
          <a:xfrm>
            <a:off x="5512359" y="3584024"/>
            <a:ext cx="6633633" cy="4993637"/>
          </a:xfrm>
          <a:prstGeom prst="rect">
            <a:avLst/>
          </a:prstGeom>
          <a:noFill/>
          <a:ln>
            <a:noFill/>
          </a:ln>
        </p:spPr>
      </p:pic>
      <p:sp>
        <p:nvSpPr>
          <p:cNvPr id="376" name="Google Shape;376;p9"/>
          <p:cNvSpPr txBox="1"/>
          <p:nvPr/>
        </p:nvSpPr>
        <p:spPr>
          <a:xfrm>
            <a:off x="5512359" y="8692016"/>
            <a:ext cx="663363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Open Sans"/>
                <a:ea typeface="Open Sans"/>
                <a:cs typeface="Open Sans"/>
                <a:sym typeface="Open Sans"/>
              </a:rPr>
              <a:t>Face to face feedback collection in DRC for Ebola</a:t>
            </a:r>
            <a:endParaRPr/>
          </a:p>
        </p:txBody>
      </p:sp>
      <p:sp>
        <p:nvSpPr>
          <p:cNvPr id="377" name="Google Shape;377;p9"/>
          <p:cNvSpPr txBox="1"/>
          <p:nvPr/>
        </p:nvSpPr>
        <p:spPr>
          <a:xfrm>
            <a:off x="13161982" y="9455114"/>
            <a:ext cx="361426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Open Sans"/>
                <a:ea typeface="Open Sans"/>
                <a:cs typeface="Open Sans"/>
                <a:sym typeface="Open Sans"/>
              </a:rPr>
              <a:t>Hotline for hurricane Dorian in the Bahamas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anim calcmode="lin" valueType="num">
                                      <p:cBhvr additive="base">
                                        <p:cTn id="7" dur="500"/>
                                        <p:tgtEl>
                                          <p:spTgt spid="3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6">
                                            <p:txEl>
                                              <p:pRg st="0" end="0"/>
                                            </p:txEl>
                                          </p:spTgt>
                                        </p:tgtEl>
                                        <p:attrNameLst>
                                          <p:attrName>style.visibility</p:attrName>
                                        </p:attrNameLst>
                                      </p:cBhvr>
                                      <p:to>
                                        <p:strVal val="visible"/>
                                      </p:to>
                                    </p:set>
                                    <p:anim calcmode="lin" valueType="num">
                                      <p:cBhvr additive="base">
                                        <p:cTn id="12" dur="500"/>
                                        <p:tgtEl>
                                          <p:spTgt spid="3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7">
                                            <p:txEl>
                                              <p:pRg st="0" end="0"/>
                                            </p:txEl>
                                          </p:spTgt>
                                        </p:tgtEl>
                                        <p:attrNameLst>
                                          <p:attrName>style.visibility</p:attrName>
                                        </p:attrNameLst>
                                      </p:cBhvr>
                                      <p:to>
                                        <p:strVal val="visible"/>
                                      </p:to>
                                    </p:set>
                                    <p:anim calcmode="lin" valueType="num">
                                      <p:cBhvr additive="base">
                                        <p:cTn id="17" dur="500"/>
                                        <p:tgtEl>
                                          <p:spTgt spid="37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382"/>
        <p:cNvGrpSpPr/>
        <p:nvPr/>
      </p:nvGrpSpPr>
      <p:grpSpPr>
        <a:xfrm>
          <a:off x="0" y="0"/>
          <a:ext cx="0" cy="0"/>
          <a:chOff x="0" y="0"/>
          <a:chExt cx="0" cy="0"/>
        </a:xfrm>
      </p:grpSpPr>
      <p:sp>
        <p:nvSpPr>
          <p:cNvPr id="383" name="Google Shape;383;p10"/>
          <p:cNvSpPr txBox="1"/>
          <p:nvPr/>
        </p:nvSpPr>
        <p:spPr>
          <a:xfrm>
            <a:off x="653157" y="1030993"/>
            <a:ext cx="11786134" cy="687624"/>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4800" b="1">
                <a:solidFill>
                  <a:schemeClr val="dk2"/>
                </a:solidFill>
                <a:latin typeface="Montserrat"/>
                <a:ea typeface="Montserrat"/>
                <a:cs typeface="Montserrat"/>
                <a:sym typeface="Montserrat"/>
              </a:rPr>
              <a:t>Examples of feedback mechanisms</a:t>
            </a:r>
            <a:endParaRPr/>
          </a:p>
        </p:txBody>
      </p:sp>
      <p:sp>
        <p:nvSpPr>
          <p:cNvPr id="384" name="Google Shape;384;p10"/>
          <p:cNvSpPr txBox="1"/>
          <p:nvPr/>
        </p:nvSpPr>
        <p:spPr>
          <a:xfrm>
            <a:off x="653157" y="4046690"/>
            <a:ext cx="125625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u="sng">
                <a:solidFill>
                  <a:schemeClr val="accent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https://www.youtube.com/watch?v=DcxccMPe3AE&amp;list=PLrI6tpZ6pQmTuWgH38XkEoLGjZytfUdAR&amp;index=21</a:t>
            </a:r>
            <a:r>
              <a:rPr lang="en-GB" sz="2400" b="1">
                <a:solidFill>
                  <a:schemeClr val="accent3"/>
                </a:solidFill>
                <a:latin typeface="Open Sans"/>
                <a:ea typeface="Open Sans"/>
                <a:cs typeface="Open Sans"/>
                <a:sym typeface="Open Sans"/>
              </a:rPr>
              <a:t> </a:t>
            </a:r>
            <a:endParaRPr/>
          </a:p>
        </p:txBody>
      </p:sp>
      <p:sp>
        <p:nvSpPr>
          <p:cNvPr id="385" name="Google Shape;385;p10"/>
          <p:cNvSpPr txBox="1"/>
          <p:nvPr/>
        </p:nvSpPr>
        <p:spPr>
          <a:xfrm>
            <a:off x="653157" y="2467155"/>
            <a:ext cx="1307764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2"/>
                </a:solidFill>
                <a:latin typeface="Open Sans"/>
                <a:ea typeface="Open Sans"/>
                <a:cs typeface="Open Sans"/>
                <a:sym typeface="Open Sans"/>
              </a:rPr>
              <a:t>Video endline from Bangladesh documenting their experiences of setting up a community feedback mechanism for a disaster risk reduction programme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anim calcmode="lin" valueType="num">
                                      <p:cBhvr additive="base">
                                        <p:cTn id="7" dur="500"/>
                                        <p:tgtEl>
                                          <p:spTgt spid="38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Google Shape;350;p8"/>
          <p:cNvGrpSpPr/>
          <p:nvPr/>
        </p:nvGrpSpPr>
        <p:grpSpPr>
          <a:xfrm>
            <a:off x="1018220" y="0"/>
            <a:ext cx="16251560" cy="9160466"/>
            <a:chOff x="1018220" y="186830"/>
            <a:chExt cx="16251560" cy="9160466"/>
          </a:xfrm>
        </p:grpSpPr>
        <p:pic>
          <p:nvPicPr>
            <p:cNvPr id="351" name="Google Shape;351;p8"/>
            <p:cNvPicPr preferRelativeResize="0"/>
            <p:nvPr/>
          </p:nvPicPr>
          <p:blipFill rotWithShape="1">
            <a:blip r:embed="rId3">
              <a:alphaModFix/>
            </a:blip>
            <a:srcRect/>
            <a:stretch/>
          </p:blipFill>
          <p:spPr>
            <a:xfrm>
              <a:off x="1018220" y="186830"/>
              <a:ext cx="16251560" cy="3440019"/>
            </a:xfrm>
            <a:prstGeom prst="rect">
              <a:avLst/>
            </a:prstGeom>
            <a:noFill/>
            <a:ln>
              <a:noFill/>
            </a:ln>
          </p:spPr>
        </p:pic>
        <p:sp>
          <p:nvSpPr>
            <p:cNvPr id="352" name="Google Shape;352;p8"/>
            <p:cNvSpPr txBox="1"/>
            <p:nvPr/>
          </p:nvSpPr>
          <p:spPr>
            <a:xfrm>
              <a:off x="4308727" y="813029"/>
              <a:ext cx="9670546" cy="8309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0" cap="none" spc="0" normalizeH="0" baseline="0" noProof="0">
                  <a:ln>
                    <a:noFill/>
                  </a:ln>
                  <a:solidFill>
                    <a:srgbClr val="33394B"/>
                  </a:solidFill>
                  <a:effectLst/>
                  <a:uLnTx/>
                  <a:uFillTx/>
                  <a:latin typeface="Montserrat"/>
                  <a:ea typeface="Montserrat"/>
                  <a:cs typeface="Montserrat"/>
                  <a:sym typeface="Montserrat"/>
                </a:rPr>
                <a:t>Types of feedback mechanism</a:t>
              </a:r>
              <a:endParaRPr kumimoji="0" sz="4800" b="1" i="0" u="none" strike="noStrike" kern="0" cap="none" spc="0" normalizeH="0" baseline="0" noProof="0">
                <a:ln>
                  <a:noFill/>
                </a:ln>
                <a:solidFill>
                  <a:srgbClr val="33394B"/>
                </a:solidFill>
                <a:effectLst/>
                <a:uLnTx/>
                <a:uFillTx/>
                <a:latin typeface="Montserrat"/>
                <a:ea typeface="Montserrat"/>
                <a:cs typeface="Montserrat"/>
                <a:sym typeface="Montserrat"/>
              </a:endParaRPr>
            </a:p>
          </p:txBody>
        </p:sp>
        <p:sp>
          <p:nvSpPr>
            <p:cNvPr id="353" name="Google Shape;353;p8"/>
            <p:cNvSpPr/>
            <p:nvPr/>
          </p:nvSpPr>
          <p:spPr>
            <a:xfrm>
              <a:off x="2501660" y="3609596"/>
              <a:ext cx="6001948" cy="130765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3F3F3F"/>
                  </a:solidFill>
                  <a:effectLst/>
                  <a:uLnTx/>
                  <a:uFillTx/>
                  <a:latin typeface="Open Sans"/>
                  <a:ea typeface="Open Sans"/>
                  <a:cs typeface="Open Sans"/>
                  <a:sym typeface="Open Sans"/>
                </a:rPr>
                <a:t>People contact us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E.g. hotlines, helpdesks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8"/>
            <p:cNvSpPr/>
            <p:nvPr/>
          </p:nvSpPr>
          <p:spPr>
            <a:xfrm>
              <a:off x="9609826" y="3626849"/>
              <a:ext cx="6280030"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3F3F3F"/>
                  </a:solidFill>
                  <a:effectLst/>
                  <a:uLnTx/>
                  <a:uFillTx/>
                  <a:latin typeface="Open Sans"/>
                  <a:ea typeface="Open Sans"/>
                  <a:cs typeface="Open Sans"/>
                  <a:sym typeface="Open Sans"/>
                </a:rPr>
                <a:t>We ask for feedback</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E.g. FGDs, surveys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55" name="Google Shape;355;p8"/>
            <p:cNvPicPr preferRelativeResize="0"/>
            <p:nvPr/>
          </p:nvPicPr>
          <p:blipFill rotWithShape="1">
            <a:blip r:embed="rId4">
              <a:alphaModFix/>
            </a:blip>
            <a:srcRect/>
            <a:stretch/>
          </p:blipFill>
          <p:spPr>
            <a:xfrm>
              <a:off x="8503608" y="3601001"/>
              <a:ext cx="1384300" cy="1333500"/>
            </a:xfrm>
            <a:prstGeom prst="rect">
              <a:avLst/>
            </a:prstGeom>
            <a:noFill/>
            <a:ln>
              <a:noFill/>
            </a:ln>
          </p:spPr>
        </p:pic>
        <p:sp>
          <p:nvSpPr>
            <p:cNvPr id="356" name="Google Shape;356;p8"/>
            <p:cNvSpPr/>
            <p:nvPr/>
          </p:nvSpPr>
          <p:spPr>
            <a:xfrm>
              <a:off x="2501659" y="5061252"/>
              <a:ext cx="6280031" cy="130765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Available on demand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Can capture any kind of feedback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8"/>
            <p:cNvSpPr/>
            <p:nvPr/>
          </p:nvSpPr>
          <p:spPr>
            <a:xfrm>
              <a:off x="9609826" y="5108906"/>
              <a:ext cx="6280030"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Can collect feedback on specific topics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Some cultures prefer to be asked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58" name="Google Shape;358;p8"/>
            <p:cNvPicPr preferRelativeResize="0"/>
            <p:nvPr/>
          </p:nvPicPr>
          <p:blipFill rotWithShape="1">
            <a:blip r:embed="rId5">
              <a:alphaModFix/>
            </a:blip>
            <a:srcRect/>
            <a:stretch/>
          </p:blipFill>
          <p:spPr>
            <a:xfrm>
              <a:off x="8486355" y="5078505"/>
              <a:ext cx="1397000" cy="1320800"/>
            </a:xfrm>
            <a:prstGeom prst="rect">
              <a:avLst/>
            </a:prstGeom>
            <a:noFill/>
            <a:ln>
              <a:noFill/>
            </a:ln>
          </p:spPr>
        </p:pic>
        <p:sp>
          <p:nvSpPr>
            <p:cNvPr id="359" name="Google Shape;359;p8"/>
            <p:cNvSpPr/>
            <p:nvPr/>
          </p:nvSpPr>
          <p:spPr>
            <a:xfrm>
              <a:off x="2501659" y="6530543"/>
              <a:ext cx="6280031" cy="1306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3F3F3F"/>
                  </a:solidFill>
                  <a:effectLst/>
                  <a:uLnTx/>
                  <a:uFillTx/>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Needs to be advertised and explained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120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We rely on people contacting us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8"/>
            <p:cNvSpPr/>
            <p:nvPr/>
          </p:nvSpPr>
          <p:spPr>
            <a:xfrm>
              <a:off x="9609826" y="6524451"/>
              <a:ext cx="6280030" cy="1306800"/>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Can miss feedback on other issues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Not available when people need 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61" name="Google Shape;361;p8"/>
            <p:cNvPicPr preferRelativeResize="0"/>
            <p:nvPr/>
          </p:nvPicPr>
          <p:blipFill rotWithShape="1">
            <a:blip r:embed="rId6">
              <a:alphaModFix/>
            </a:blip>
            <a:srcRect/>
            <a:stretch/>
          </p:blipFill>
          <p:spPr>
            <a:xfrm>
              <a:off x="8529009" y="6541704"/>
              <a:ext cx="1358900" cy="1320800"/>
            </a:xfrm>
            <a:prstGeom prst="rect">
              <a:avLst/>
            </a:prstGeom>
            <a:noFill/>
            <a:ln>
              <a:noFill/>
            </a:ln>
          </p:spPr>
        </p:pic>
        <p:sp>
          <p:nvSpPr>
            <p:cNvPr id="362" name="Google Shape;362;p8"/>
            <p:cNvSpPr/>
            <p:nvPr/>
          </p:nvSpPr>
          <p:spPr>
            <a:xfrm>
              <a:off x="2501659" y="8026496"/>
              <a:ext cx="6280031" cy="1320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For permanent feedback mechanisms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If people need to be able to contact us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8"/>
            <p:cNvSpPr/>
            <p:nvPr/>
          </p:nvSpPr>
          <p:spPr>
            <a:xfrm>
              <a:off x="9646370" y="8026496"/>
              <a:ext cx="6280030"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Understanding  the community</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3F3F3F"/>
                  </a:solidFill>
                  <a:effectLst/>
                  <a:uLnTx/>
                  <a:uFillTx/>
                  <a:latin typeface="Open Sans"/>
                  <a:ea typeface="Open Sans"/>
                  <a:cs typeface="Open Sans"/>
                  <a:sym typeface="Open Sans"/>
                </a:rPr>
                <a:t>For tracking perceptions e.g., a disease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64" name="Google Shape;364;p8"/>
            <p:cNvPicPr preferRelativeResize="0"/>
            <p:nvPr/>
          </p:nvPicPr>
          <p:blipFill rotWithShape="1">
            <a:blip r:embed="rId7">
              <a:alphaModFix/>
            </a:blip>
            <a:srcRect r="3725"/>
            <a:stretch/>
          </p:blipFill>
          <p:spPr>
            <a:xfrm>
              <a:off x="8452808" y="8046895"/>
              <a:ext cx="1430547" cy="1270000"/>
            </a:xfrm>
            <a:prstGeom prst="rect">
              <a:avLst/>
            </a:prstGeom>
            <a:noFill/>
            <a:ln>
              <a:noFill/>
            </a:ln>
          </p:spPr>
        </p:pic>
      </p:grpSp>
      <p:sp>
        <p:nvSpPr>
          <p:cNvPr id="365" name="Google Shape;365;p8"/>
          <p:cNvSpPr/>
          <p:nvPr/>
        </p:nvSpPr>
        <p:spPr>
          <a:xfrm>
            <a:off x="2501659" y="9385540"/>
            <a:ext cx="13424741" cy="552090"/>
          </a:xfrm>
          <a:prstGeom prst="rect">
            <a:avLst/>
          </a:prstGeom>
          <a:solidFill>
            <a:srgbClr val="232B3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FFFFFF"/>
                </a:solidFill>
                <a:effectLst/>
                <a:uLnTx/>
                <a:uFillTx/>
                <a:latin typeface="Open Sans"/>
                <a:ea typeface="Open Sans"/>
                <a:cs typeface="Open Sans"/>
                <a:sym typeface="Open Sans"/>
              </a:rPr>
              <a:t>The best feedback mechanisms will use a mix of reactive and proactive approaches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themeOverride>
</file>

<file path=ppt/theme/themeOverride2.xml><?xml version="1.0" encoding="utf-8"?>
<a:themeOverride xmlns:a="http://schemas.openxmlformats.org/drawingml/2006/main">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themeOverride>
</file>

<file path=ppt/theme/themeOverride3.xml><?xml version="1.0" encoding="utf-8"?>
<a:themeOverride xmlns:a="http://schemas.openxmlformats.org/drawingml/2006/main">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themeOverride>
</file>

<file path=ppt/theme/themeOverride4.xml><?xml version="1.0" encoding="utf-8"?>
<a:themeOverride xmlns:a="http://schemas.openxmlformats.org/drawingml/2006/main">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97F7FD7C7CCC4BB0B310F50B6EF66F" ma:contentTypeVersion="10" ma:contentTypeDescription="Create a new document." ma:contentTypeScope="" ma:versionID="b76118b9ff5b14a7565e2c673c2d7391">
  <xsd:schema xmlns:xsd="http://www.w3.org/2001/XMLSchema" xmlns:xs="http://www.w3.org/2001/XMLSchema" xmlns:p="http://schemas.microsoft.com/office/2006/metadata/properties" xmlns:ns2="eab0cb9c-42b5-4348-a84a-23cac9e1e1b4" targetNamespace="http://schemas.microsoft.com/office/2006/metadata/properties" ma:root="true" ma:fieldsID="69be93387e9a8ec891efa13277ba5821" ns2:_="">
    <xsd:import namespace="eab0cb9c-42b5-4348-a84a-23cac9e1e1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0cb9c-42b5-4348-a84a-23cac9e1e1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b0cb9c-42b5-4348-a84a-23cac9e1e1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7BC509-DA99-4AE7-AF90-85EB6DF239AF}"/>
</file>

<file path=customXml/itemProps2.xml><?xml version="1.0" encoding="utf-8"?>
<ds:datastoreItem xmlns:ds="http://schemas.openxmlformats.org/officeDocument/2006/customXml" ds:itemID="{64370D2E-DADE-483F-A849-528C3C9A47F6}"/>
</file>

<file path=customXml/itemProps3.xml><?xml version="1.0" encoding="utf-8"?>
<ds:datastoreItem xmlns:ds="http://schemas.openxmlformats.org/officeDocument/2006/customXml" ds:itemID="{EDE2C3C7-E66C-4BB8-8446-EA838FE50B57}"/>
</file>

<file path=docProps/app.xml><?xml version="1.0" encoding="utf-8"?>
<Properties xmlns="http://schemas.openxmlformats.org/officeDocument/2006/extended-properties" xmlns:vt="http://schemas.openxmlformats.org/officeDocument/2006/docPropsVTypes">
  <Template/>
  <TotalTime>165</TotalTime>
  <Words>4149</Words>
  <Application>Microsoft Office PowerPoint</Application>
  <PresentationFormat>Custom</PresentationFormat>
  <Paragraphs>347</Paragraphs>
  <Slides>30</Slides>
  <Notes>29</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vt:lpstr>
      <vt:lpstr>Calibri</vt:lpstr>
      <vt:lpstr>Helvetica Neue</vt:lpstr>
      <vt:lpstr>Helvetica Neue Light</vt:lpstr>
      <vt:lpstr>Helvetica Neue Medium</vt:lpstr>
      <vt:lpstr>Montserrat</vt:lpstr>
      <vt:lpstr>Noto Sans Symbols</vt:lpstr>
      <vt:lpstr>Open Sans</vt:lpstr>
      <vt:lpstr>Roboto</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Eva  ERLACH</cp:lastModifiedBy>
  <cp:revision>29</cp:revision>
  <dcterms:created xsi:type="dcterms:W3CDTF">2015-02-25T15:20:40Z</dcterms:created>
  <dcterms:modified xsi:type="dcterms:W3CDTF">2022-09-30T11:25:04Z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0x010100B797F7FD7C7CCC4BB0B310F50B6EF66F</vt:lpwstr>
  </property>
  <property fmtid="{D5CDD505-2E9C-101B-9397-08002B2CF9AE}" pid="3" name="MSIP_Label_caf3f7fd-5cd4-4287-9002-aceb9af13c42_Enabled">
    <vt:lpwstr>true</vt:lpwstr>
  </property>
  <property fmtid="{D5CDD505-2E9C-101B-9397-08002B2CF9AE}" pid="4" name="MSIP_Label_caf3f7fd-5cd4-4287-9002-aceb9af13c42_SetDate">
    <vt:lpwstr>2022-09-30T11:24:20Z</vt:lpwstr>
  </property>
  <property fmtid="{D5CDD505-2E9C-101B-9397-08002B2CF9AE}" pid="5" name="MSIP_Label_caf3f7fd-5cd4-4287-9002-aceb9af13c42_Method">
    <vt:lpwstr>Privileged</vt:lpwstr>
  </property>
  <property fmtid="{D5CDD505-2E9C-101B-9397-08002B2CF9AE}" pid="6" name="MSIP_Label_caf3f7fd-5cd4-4287-9002-aceb9af13c42_Name">
    <vt:lpwstr>Public</vt:lpwstr>
  </property>
  <property fmtid="{D5CDD505-2E9C-101B-9397-08002B2CF9AE}" pid="7" name="MSIP_Label_caf3f7fd-5cd4-4287-9002-aceb9af13c42_SiteId">
    <vt:lpwstr>a2b53be5-734e-4e6c-ab0d-d184f60fd917</vt:lpwstr>
  </property>
  <property fmtid="{D5CDD505-2E9C-101B-9397-08002B2CF9AE}" pid="8" name="MSIP_Label_caf3f7fd-5cd4-4287-9002-aceb9af13c42_ActionId">
    <vt:lpwstr>9cc1723e-f5bc-4ea3-9adb-0c845d3a0956</vt:lpwstr>
  </property>
  <property fmtid="{D5CDD505-2E9C-101B-9397-08002B2CF9AE}" pid="9" name="MSIP_Label_caf3f7fd-5cd4-4287-9002-aceb9af13c42_ContentBits">
    <vt:lpwstr>2</vt:lpwstr>
  </property>
</Properties>
</file>