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Lst>
  <p:notesMasterIdLst>
    <p:notesMasterId r:id="rId34"/>
  </p:notesMasterIdLst>
  <p:handoutMasterIdLst>
    <p:handoutMasterId r:id="rId35"/>
  </p:handoutMasterIdLst>
  <p:sldIdLst>
    <p:sldId id="4007" r:id="rId5"/>
    <p:sldId id="4027" r:id="rId6"/>
    <p:sldId id="3476" r:id="rId7"/>
    <p:sldId id="4001" r:id="rId8"/>
    <p:sldId id="4008" r:id="rId9"/>
    <p:sldId id="4009" r:id="rId10"/>
    <p:sldId id="4013" r:id="rId11"/>
    <p:sldId id="261" r:id="rId12"/>
    <p:sldId id="4029" r:id="rId13"/>
    <p:sldId id="4011" r:id="rId14"/>
    <p:sldId id="4012" r:id="rId15"/>
    <p:sldId id="4015" r:id="rId16"/>
    <p:sldId id="4016" r:id="rId17"/>
    <p:sldId id="4018" r:id="rId18"/>
    <p:sldId id="4014" r:id="rId19"/>
    <p:sldId id="4020" r:id="rId20"/>
    <p:sldId id="4019" r:id="rId21"/>
    <p:sldId id="4021" r:id="rId22"/>
    <p:sldId id="3996" r:id="rId23"/>
    <p:sldId id="4022" r:id="rId24"/>
    <p:sldId id="4024" r:id="rId25"/>
    <p:sldId id="4023" r:id="rId26"/>
    <p:sldId id="4025" r:id="rId27"/>
    <p:sldId id="4028" r:id="rId28"/>
    <p:sldId id="4033" r:id="rId29"/>
    <p:sldId id="4031" r:id="rId30"/>
    <p:sldId id="4030" r:id="rId31"/>
    <p:sldId id="4032" r:id="rId32"/>
    <p:sldId id="3969" r:id="rId33"/>
  </p:sldIdLst>
  <p:sldSz cx="18288000" cy="10288588"/>
  <p:notesSz cx="6858000" cy="9144000"/>
  <p:embeddedFontLst>
    <p:embeddedFont>
      <p:font typeface="Arial Narrow" panose="020B0604020202020204" pitchFamily="3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Montserrat" pitchFamily="2" charset="77"/>
      <p:regular r:id="rId44"/>
      <p:bold r:id="rId45"/>
      <p:italic r:id="rId46"/>
      <p:boldItalic r:id="rId47"/>
    </p:embeddedFont>
    <p:embeddedFont>
      <p:font typeface="Open Sans" panose="020B0606030504020204" pitchFamily="34" charset="0"/>
      <p:regular r:id="rId48"/>
      <p:bold r:id="rId49"/>
      <p:italic r:id="rId50"/>
      <p:boldItalic r:id="rId51"/>
    </p:embeddedFont>
    <p:embeddedFont>
      <p:font typeface="Oswald" pitchFamily="2" charset="77"/>
      <p:regular r:id="rId52"/>
      <p:bold r:id="rId53"/>
    </p:embeddedFont>
    <p:embeddedFont>
      <p:font typeface="Roboto" panose="02000000000000000000" pitchFamily="2" charset="0"/>
      <p:regular r:id="rId54"/>
      <p:bold r:id="rId55"/>
      <p:italic r:id="rId56"/>
      <p:boldItalic r:id="rId57"/>
    </p:embeddedFont>
    <p:embeddedFont>
      <p:font typeface="Roboto Black" panose="020F0502020204030204" pitchFamily="34" charset="0"/>
      <p:bold r:id="rId58"/>
      <p:italic r:id="rId59"/>
      <p:boldItalic r:id="rId60"/>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63D0BD"/>
    <a:srgbClr val="FFC000"/>
    <a:srgbClr val="AFABAB"/>
    <a:srgbClr val="AA002C"/>
    <a:srgbClr val="1A90D5"/>
    <a:srgbClr val="242D38"/>
    <a:srgbClr val="0F2042"/>
    <a:srgbClr val="5E3670"/>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05" autoAdjust="0"/>
    <p:restoredTop sz="83219" autoAdjust="0"/>
  </p:normalViewPr>
  <p:slideViewPr>
    <p:cSldViewPr snapToGrid="0">
      <p:cViewPr varScale="1">
        <p:scale>
          <a:sx n="70" d="100"/>
          <a:sy n="70" d="100"/>
        </p:scale>
        <p:origin x="376" y="176"/>
      </p:cViewPr>
      <p:guideLst/>
    </p:cSldViewPr>
  </p:slideViewPr>
  <p:notesTextViewPr>
    <p:cViewPr>
      <p:scale>
        <a:sx n="110" d="100"/>
        <a:sy n="110" d="100"/>
      </p:scale>
      <p:origin x="0" y="0"/>
    </p:cViewPr>
  </p:notesTextViewPr>
  <p:sorterViewPr>
    <p:cViewPr>
      <p:scale>
        <a:sx n="80" d="100"/>
        <a:sy n="80" d="100"/>
      </p:scale>
      <p:origin x="0" y="0"/>
    </p:cViewPr>
  </p:sorterViewPr>
  <p:notesViewPr>
    <p:cSldViewPr snapToGrid="0">
      <p:cViewPr varScale="1">
        <p:scale>
          <a:sx n="102" d="100"/>
          <a:sy n="102" d="100"/>
        </p:scale>
        <p:origin x="3856"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font" Target="fonts/font20.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font" Target="fonts/font23.fntdata"/><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font" Target="fonts/font24.fntdata"/><Relationship Id="rId20" Type="http://schemas.openxmlformats.org/officeDocument/2006/relationships/slide" Target="slides/slide16.xml"/><Relationship Id="rId41" Type="http://schemas.openxmlformats.org/officeDocument/2006/relationships/font" Target="fonts/font6.fntdata"/><Relationship Id="rId54" Type="http://schemas.openxmlformats.org/officeDocument/2006/relationships/font" Target="fonts/font19.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font" Target="fonts/font2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font" Target="fonts/font25.fntdata"/><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21.06.2023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6/21/23</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chr.info/"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rcrcconference.org/international-conference/about-the-conferenc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explains the purpose of this tool and should not be shown during the briefing.</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248036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r>
              <a:rPr lang="en-GB" sz="1805" b="1" kern="1200" dirty="0">
                <a:solidFill>
                  <a:schemeClr val="tx1"/>
                </a:solidFill>
                <a:effectLst/>
                <a:latin typeface="+mn-lt"/>
                <a:ea typeface="+mn-ea"/>
                <a:cs typeface="+mn-cs"/>
              </a:rPr>
              <a:t>PRINCIPLE 2 Aid is given regardless of the race, creed or nationality of the recipients and without adverse distinction of any kind. Aid priorities are calculated on the basis of need alone. </a:t>
            </a:r>
          </a:p>
          <a:p>
            <a:r>
              <a:rPr lang="en-GB" sz="1805" kern="1200" dirty="0">
                <a:solidFill>
                  <a:schemeClr val="tx1"/>
                </a:solidFill>
                <a:effectLst/>
                <a:latin typeface="+mn-lt"/>
                <a:ea typeface="+mn-ea"/>
                <a:cs typeface="+mn-cs"/>
              </a:rPr>
              <a:t>Wherever possible, we will base the provision of relief aid upon a thorough assessment of the needs of the disaster victims and the local capacities already in place to meet those needs. Within the entirety of our programmes, we will reflect considerations of proportionality. Human suffering must be alleviated whenever it is found; life is as precious in one part of a country as another. Thus, our provision of aid will reflect the degree of suffering it seeks to alleviate. In implementing this approach, we recognise the crucial role played by women in disaster-prone communities and will ensure that this role is supported, not diminished, by our aid programmes. The implementation of such a universal, impartial and independent policy, can only be effective if we and our partners have access to the necessary resources to provide for such equitable relief, and have equal access to all disaster victims.</a:t>
            </a:r>
          </a:p>
          <a:p>
            <a:endParaRPr lang="en-GB" sz="1805" kern="1200" dirty="0">
              <a:solidFill>
                <a:schemeClr val="tx1"/>
              </a:solidFill>
              <a:effectLst/>
              <a:latin typeface="+mn-lt"/>
              <a:ea typeface="+mn-ea"/>
              <a:cs typeface="+mn-cs"/>
            </a:endParaRPr>
          </a:p>
          <a:p>
            <a:pPr marL="0" indent="0">
              <a:buFontTx/>
              <a:buNone/>
            </a:pPr>
            <a:r>
              <a:rPr lang="en-GB" sz="1805" b="1" kern="1200" dirty="0">
                <a:solidFill>
                  <a:schemeClr val="tx1"/>
                </a:solidFill>
                <a:effectLst/>
                <a:latin typeface="+mn-lt"/>
                <a:ea typeface="+mn-ea"/>
                <a:cs typeface="+mn-cs"/>
              </a:rPr>
              <a:t>Examples in action</a:t>
            </a:r>
          </a:p>
          <a:p>
            <a:pPr marL="0" indent="0">
              <a:buFontTx/>
              <a:buNone/>
            </a:pPr>
            <a:r>
              <a:rPr lang="en-GB" sz="1805" kern="1200" dirty="0">
                <a:solidFill>
                  <a:schemeClr val="tx1"/>
                </a:solidFill>
                <a:effectLst/>
                <a:latin typeface="+mn-lt"/>
                <a:ea typeface="+mn-ea"/>
                <a:cs typeface="+mn-cs"/>
              </a:rPr>
              <a:t>- Ask the person(s) being briefed if they understand this principle and have any examples of what it might mean for how we work in communities</a:t>
            </a:r>
          </a:p>
          <a:p>
            <a:pPr marL="0" indent="0">
              <a:buFontTx/>
              <a:buNone/>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We make sure that when we do aid distributions, we don’t only help the members of one ethnic group or religion</a:t>
            </a:r>
          </a:p>
          <a:p>
            <a:pPr marL="342900" indent="-342900">
              <a:buFontTx/>
              <a:buChar char="-"/>
            </a:pPr>
            <a:r>
              <a:rPr lang="en-GB" sz="1805" kern="1200" dirty="0">
                <a:solidFill>
                  <a:schemeClr val="tx1"/>
                </a:solidFill>
                <a:effectLst/>
                <a:latin typeface="+mn-lt"/>
                <a:ea typeface="+mn-ea"/>
                <a:cs typeface="+mn-cs"/>
              </a:rPr>
              <a:t>We don’t just take the easy option and help the communities closest to us or easiest to access if we know there are those more in need, but harder to reach – we always try to reach the most vulnerable</a:t>
            </a:r>
          </a:p>
          <a:p>
            <a:pPr marL="342900" indent="-342900">
              <a:buFontTx/>
              <a:buChar char="-"/>
            </a:pPr>
            <a:r>
              <a:rPr lang="en-GB" sz="1805" kern="1200" dirty="0">
                <a:solidFill>
                  <a:schemeClr val="tx1"/>
                </a:solidFill>
                <a:effectLst/>
                <a:latin typeface="+mn-lt"/>
                <a:ea typeface="+mn-ea"/>
                <a:cs typeface="+mn-cs"/>
              </a:rPr>
              <a:t>We do not distribute aid items or provide jobs to friends and family – these decisions are made on the basis of need and skill alone. This protects our reputation for impartiality</a:t>
            </a:r>
          </a:p>
          <a:p>
            <a:pPr marL="342900" indent="-342900">
              <a:buFontTx/>
              <a:buChar char="-"/>
            </a:pPr>
            <a:endParaRPr lang="en-GB" sz="1805"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a:t>
            </a:fld>
            <a:endParaRPr lang="en-US" altLang="ru-RU"/>
          </a:p>
        </p:txBody>
      </p:sp>
    </p:spTree>
    <p:extLst>
      <p:ext uri="{BB962C8B-B14F-4D97-AF65-F5344CB8AC3E}">
        <p14:creationId xmlns:p14="http://schemas.microsoft.com/office/powerpoint/2010/main" val="2693326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3: Aid will not be used to further a particular political or religious standpoint. </a:t>
            </a:r>
          </a:p>
          <a:p>
            <a:r>
              <a:rPr lang="en-GB" sz="1805" kern="1200" dirty="0">
                <a:solidFill>
                  <a:schemeClr val="tx1"/>
                </a:solidFill>
                <a:effectLst/>
                <a:latin typeface="+mn-lt"/>
                <a:ea typeface="+mn-ea"/>
                <a:cs typeface="+mn-cs"/>
              </a:rPr>
              <a:t>Humanitarian aid will be given according to the need of individuals, families and communities. Notwithstanding the right of NGHAs to espouse particular political or religious opinions, we affirm that assistance will not be dependent on the adherence of the recipients to those opinions. We will not tie the promise, delivery or distribution of assistance to the embracing or acceptance of a particular political or religious creed.</a:t>
            </a:r>
          </a:p>
          <a:p>
            <a:endParaRPr lang="en-GB" sz="1805" kern="1200" dirty="0">
              <a:solidFill>
                <a:schemeClr val="tx1"/>
              </a:solidFill>
              <a:effectLst/>
              <a:latin typeface="+mn-lt"/>
              <a:ea typeface="+mn-ea"/>
              <a:cs typeface="+mn-cs"/>
            </a:endParaRPr>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We – or any NGO – do not give aid to people to encourage them to convert to a particular religion or political view point</a:t>
            </a:r>
          </a:p>
          <a:p>
            <a:pPr marL="342900" indent="-342900">
              <a:buFontTx/>
              <a:buChar char="-"/>
            </a:pPr>
            <a:r>
              <a:rPr lang="en-GB" sz="1805" kern="1200" dirty="0">
                <a:solidFill>
                  <a:schemeClr val="tx1"/>
                </a:solidFill>
                <a:effectLst/>
                <a:latin typeface="+mn-lt"/>
                <a:ea typeface="+mn-ea"/>
                <a:cs typeface="+mn-cs"/>
              </a:rPr>
              <a:t>People do not need to belong to a particular religion or political side to be eligible for support – again it should be based on need alone</a:t>
            </a:r>
          </a:p>
          <a:p>
            <a:pPr marL="342900" indent="-342900">
              <a:buFontTx/>
              <a:buChar char="-"/>
            </a:pPr>
            <a:r>
              <a:rPr lang="en-GB" sz="1805" kern="1200" dirty="0">
                <a:solidFill>
                  <a:schemeClr val="tx1"/>
                </a:solidFill>
                <a:effectLst/>
                <a:latin typeface="+mn-lt"/>
                <a:ea typeface="+mn-ea"/>
                <a:cs typeface="+mn-cs"/>
              </a:rPr>
              <a:t>This is particularly relevant for faith based organizations</a:t>
            </a: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615913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b="1" dirty="0"/>
              <a:t>PRINCIPLE 4: </a:t>
            </a:r>
            <a:r>
              <a:rPr lang="en-GB" sz="1805" b="1" kern="1200" dirty="0">
                <a:solidFill>
                  <a:schemeClr val="tx1"/>
                </a:solidFill>
                <a:effectLst/>
                <a:latin typeface="+mn-lt"/>
                <a:ea typeface="+mn-ea"/>
                <a:cs typeface="+mn-cs"/>
              </a:rPr>
              <a:t>We shall endeavour not to act as instruments of government foreign policy</a:t>
            </a:r>
          </a:p>
          <a:p>
            <a:r>
              <a:rPr lang="en-GB" sz="1805" kern="1200" dirty="0">
                <a:solidFill>
                  <a:schemeClr val="tx1"/>
                </a:solidFill>
                <a:effectLst/>
                <a:latin typeface="+mn-lt"/>
                <a:ea typeface="+mn-ea"/>
                <a:cs typeface="+mn-cs"/>
              </a:rPr>
              <a:t>NGHAs are agencies which act independently from governments. We therefore formulate our own policies and implementation strategies and do not seek to implement the policy of any government, except in so far as it coincides with our own independent policy. We will never knowingly – or through negligence – allow ourselves, or our employees, to be used to gather information of a political, military or economically sensitive nature for governments or other bodies that may serve purposes other than those which are strictly humanitarian, nor will we act as instruments of foreign policy of donor governments. We will use the assistance we receive to respond to needs and this assistance should not be driven by the need to dispose of donor commodity surpluses, nor by the political interest of any particular donor. We value and promote the voluntary giving of labour and finances by concerned individuals to support our work and recognise the independence of action</a:t>
            </a:r>
          </a:p>
          <a:p>
            <a:r>
              <a:rPr lang="en-GB" sz="1805" kern="1200" dirty="0">
                <a:solidFill>
                  <a:schemeClr val="tx1"/>
                </a:solidFill>
                <a:effectLst/>
                <a:latin typeface="+mn-lt"/>
                <a:ea typeface="+mn-ea"/>
                <a:cs typeface="+mn-cs"/>
              </a:rPr>
              <a:t>promoted by such voluntary motivation. In order to protect our independence we will seek to avoid dependence upon a single funding source.</a:t>
            </a:r>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endParaRPr lang="en-GB" dirty="0"/>
          </a:p>
          <a:p>
            <a:pPr marL="342900" indent="-342900">
              <a:buFontTx/>
              <a:buChar char="-"/>
            </a:pPr>
            <a:r>
              <a:rPr lang="en-GB" dirty="0"/>
              <a:t>We don’t automatically support government policies, particularly if they go against our own policies or humanitarian values. A good example is when governments are often keen to move people out of temporary camps after a disaster and may ask for the Red Cross Red Crescent help – this can be challenging if people do not want to move, or the relocation site does not support them to recover and meet their needs i.e., it is very far out of town or in an unsafe location</a:t>
            </a:r>
          </a:p>
          <a:p>
            <a:pPr marL="342900" indent="-342900">
              <a:buFontTx/>
              <a:buChar char="-"/>
            </a:pPr>
            <a:r>
              <a:rPr lang="en-GB" dirty="0"/>
              <a:t>We do not accept funding from governments or donors that is to implement a programme that is about helping them meet their political needs. For example by delivering aid to gain favour with a particular group or implementing programs that are about their needs – a good example is programs that try to prevent people from migrating to Europe, funded by the EU.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12</a:t>
            </a:fld>
            <a:endParaRPr lang="en-US" altLang="ru-RU"/>
          </a:p>
        </p:txBody>
      </p:sp>
    </p:spTree>
    <p:extLst>
      <p:ext uri="{BB962C8B-B14F-4D97-AF65-F5344CB8AC3E}">
        <p14:creationId xmlns:p14="http://schemas.microsoft.com/office/powerpoint/2010/main" val="2304541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b="1" dirty="0"/>
              <a:t>PRINCIPLE 5: </a:t>
            </a:r>
            <a:r>
              <a:rPr lang="en-GB" sz="1805" b="1" kern="1200" dirty="0">
                <a:solidFill>
                  <a:schemeClr val="tx1"/>
                </a:solidFill>
                <a:effectLst/>
                <a:latin typeface="+mn-lt"/>
                <a:ea typeface="+mn-ea"/>
                <a:cs typeface="+mn-cs"/>
              </a:rPr>
              <a:t>5 We shall respect culture and custom</a:t>
            </a:r>
          </a:p>
          <a:p>
            <a:r>
              <a:rPr lang="en-GB" sz="1805" kern="1200" dirty="0">
                <a:solidFill>
                  <a:schemeClr val="tx1"/>
                </a:solidFill>
                <a:effectLst/>
                <a:latin typeface="+mn-lt"/>
                <a:ea typeface="+mn-ea"/>
                <a:cs typeface="+mn-cs"/>
              </a:rPr>
              <a:t>We will endeavour to respect the culture, structures and customs of the communities and countries we are working in.</a:t>
            </a:r>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During epidemics, we will work with communities to find ways where their loved ones can be buried safely while respecting local traditions and customs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endParaRPr lang="en-GB" dirty="0"/>
          </a:p>
          <a:p>
            <a:pPr marL="342900" marR="0" indent="-342900" algn="l" defTabSz="914400" rtl="0" eaLnBrk="0" fontAlgn="base" latinLnBrk="0" hangingPunct="0">
              <a:lnSpc>
                <a:spcPct val="100000"/>
              </a:lnSpc>
              <a:spcBef>
                <a:spcPct val="30000"/>
              </a:spcBef>
              <a:spcAft>
                <a:spcPct val="0"/>
              </a:spcAft>
              <a:buClrTx/>
              <a:buSzTx/>
              <a:buFontTx/>
              <a:buChar char="-"/>
              <a:tabLst/>
              <a:defRPr/>
            </a:pPr>
            <a:r>
              <a:rPr lang="en-GB" dirty="0"/>
              <a:t>Ask what this does not mean?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Often this principle can be misunderstood to mean we go along with discrimination or marginalization of specific groups. However this principle does not condone breaking any of the other code principles or the Fundamental Principles.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For example if the culture if women do not participate in community meetings this does not mean the Red Cross Red Crescent can just not include them – they must find other ways to hear their opinions and needs. This can be done in line with culture and customs – for example, female volunteers can visit women in their homes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13</a:t>
            </a:fld>
            <a:endParaRPr lang="en-US" altLang="ru-RU"/>
          </a:p>
        </p:txBody>
      </p:sp>
    </p:spTree>
    <p:extLst>
      <p:ext uri="{BB962C8B-B14F-4D97-AF65-F5344CB8AC3E}">
        <p14:creationId xmlns:p14="http://schemas.microsoft.com/office/powerpoint/2010/main" val="2979720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SPEAKERS NOTES</a:t>
            </a:r>
          </a:p>
          <a:p>
            <a:endParaRPr lang="en-GB" dirty="0"/>
          </a:p>
          <a:p>
            <a:r>
              <a:rPr lang="en-GB" sz="1805" b="1" kern="1200" dirty="0">
                <a:solidFill>
                  <a:schemeClr val="tx1"/>
                </a:solidFill>
                <a:effectLst/>
                <a:latin typeface="+mn-lt"/>
                <a:ea typeface="+mn-ea"/>
                <a:cs typeface="+mn-cs"/>
              </a:rPr>
              <a:t>PRINCIPLE 6 We shall attempt to build disaster response on local capacities</a:t>
            </a:r>
          </a:p>
          <a:p>
            <a:r>
              <a:rPr lang="en-GB" sz="1805" kern="1200" dirty="0">
                <a:solidFill>
                  <a:schemeClr val="tx1"/>
                </a:solidFill>
                <a:effectLst/>
                <a:latin typeface="+mn-lt"/>
                <a:ea typeface="+mn-ea"/>
                <a:cs typeface="+mn-cs"/>
              </a:rPr>
              <a:t>All people and communities – even in disaster – possess capacities as well as vulnerabilities. Where possible, we will strengthen these capacities by employing local staff, purchasing local materials and trading with local companies. Where possible, we will work through local NGHAs as partners in planning and implementation, and cooperate with local government structures where appropriate.</a:t>
            </a:r>
          </a:p>
          <a:p>
            <a:r>
              <a:rPr lang="en-GB" sz="1805" kern="1200" dirty="0">
                <a:solidFill>
                  <a:schemeClr val="tx1"/>
                </a:solidFill>
                <a:effectLst/>
                <a:latin typeface="+mn-lt"/>
                <a:ea typeface="+mn-ea"/>
                <a:cs typeface="+mn-cs"/>
              </a:rPr>
              <a:t>We will place a high priority on the proper co-ordination of our emergency responses. This is best done within the countries concerned by those most directly involved in the relief operations, and should include representatives of the relevant UN bodies.</a:t>
            </a:r>
          </a:p>
          <a:p>
            <a:endParaRPr lang="en-GB" dirty="0"/>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342900" indent="-342900">
              <a:buFontTx/>
              <a:buChar char="-"/>
            </a:pPr>
            <a:endParaRPr lang="en-GB" sz="1805" kern="1200" dirty="0">
              <a:solidFill>
                <a:schemeClr val="tx1"/>
              </a:solidFill>
              <a:effectLst/>
              <a:latin typeface="+mn-lt"/>
              <a:ea typeface="+mn-ea"/>
              <a:cs typeface="+mn-cs"/>
            </a:endParaRPr>
          </a:p>
          <a:p>
            <a:pPr marL="1030517" lvl="1" indent="-342900">
              <a:buFontTx/>
              <a:buChar char="-"/>
            </a:pPr>
            <a:r>
              <a:rPr lang="en-GB" sz="1805" kern="1200" dirty="0">
                <a:solidFill>
                  <a:schemeClr val="tx1"/>
                </a:solidFill>
                <a:effectLst/>
                <a:latin typeface="+mn-lt"/>
                <a:ea typeface="+mn-ea"/>
                <a:cs typeface="+mn-cs"/>
              </a:rPr>
              <a:t>Take time to understand the context at the start of a programme or response by carrying out a context analysis at the start of a programme or response</a:t>
            </a:r>
          </a:p>
          <a:p>
            <a:pPr marL="1030517" lvl="1" indent="-342900">
              <a:buFontTx/>
              <a:buChar char="-"/>
            </a:pPr>
            <a:r>
              <a:rPr lang="en-GB" sz="1805" kern="1200" dirty="0">
                <a:solidFill>
                  <a:schemeClr val="tx1"/>
                </a:solidFill>
                <a:effectLst/>
                <a:latin typeface="+mn-lt"/>
                <a:ea typeface="+mn-ea"/>
                <a:cs typeface="+mn-cs"/>
              </a:rPr>
              <a:t>Engage communities in planning programmes and responses from the start and ensure they help manage and oversee these throughout – full community participation and ownership</a:t>
            </a:r>
          </a:p>
          <a:p>
            <a:pPr marL="342900" indent="-342900">
              <a:buFontTx/>
              <a:buChar char="-"/>
            </a:pPr>
            <a:endParaRPr lang="en-GB" sz="1805" kern="1200" dirty="0">
              <a:solidFill>
                <a:schemeClr val="bg1"/>
              </a:solidFill>
              <a:effectLst/>
              <a:latin typeface="+mn-lt"/>
              <a:ea typeface="+mn-ea"/>
              <a:cs typeface="+mn-cs"/>
            </a:endParaRPr>
          </a:p>
          <a:p>
            <a:pPr marL="342900" marR="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bg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14</a:t>
            </a:fld>
            <a:endParaRPr lang="en-US" altLang="ru-RU"/>
          </a:p>
        </p:txBody>
      </p:sp>
    </p:spTree>
    <p:extLst>
      <p:ext uri="{BB962C8B-B14F-4D97-AF65-F5344CB8AC3E}">
        <p14:creationId xmlns:p14="http://schemas.microsoft.com/office/powerpoint/2010/main" val="1263491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7 Ways shall be found to involve programme beneficiaries in the management of relief aid</a:t>
            </a:r>
          </a:p>
          <a:p>
            <a:r>
              <a:rPr lang="en-GB" sz="1805" kern="1200" dirty="0">
                <a:solidFill>
                  <a:schemeClr val="tx1"/>
                </a:solidFill>
                <a:effectLst/>
                <a:latin typeface="+mn-lt"/>
                <a:ea typeface="+mn-ea"/>
                <a:cs typeface="+mn-cs"/>
              </a:rPr>
              <a:t>Disaster response assistance should never be imposed upon the beneficiaries. Effective relief and lasting rehabilitation can best be achieved where the intended beneficiaries are involved in the design, management and implementation of the assistance programme. We will strive to achieve full community participation in our relief and rehabilitation programmes.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endParaRPr lang="en-GB" dirty="0"/>
          </a:p>
          <a:p>
            <a:pPr marL="342900" indent="-342900">
              <a:buFontTx/>
              <a:buChar char="-"/>
            </a:pPr>
            <a:r>
              <a:rPr lang="en-GB" dirty="0"/>
              <a:t>What the Red Cross Red Crescent calls Community Engagement and Accountability or Accountability to Affected Populations</a:t>
            </a:r>
          </a:p>
          <a:p>
            <a:pPr marL="1030517" lvl="1" indent="-342900">
              <a:buFontTx/>
              <a:buChar char="-"/>
            </a:pPr>
            <a:r>
              <a:rPr lang="en-GB" dirty="0"/>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1030517" lvl="1" indent="-342900">
              <a:buFontTx/>
              <a:buChar char="-"/>
            </a:pPr>
            <a:r>
              <a:rPr lang="en-GB" dirty="0"/>
              <a:t>Examples include</a:t>
            </a:r>
          </a:p>
          <a:p>
            <a:pPr marL="1718135" lvl="2" indent="-342900">
              <a:buFontTx/>
              <a:buChar char="-"/>
            </a:pPr>
            <a:r>
              <a:rPr lang="en-GB" dirty="0"/>
              <a:t>Community participation in designing and managing programmes and responses</a:t>
            </a:r>
          </a:p>
          <a:p>
            <a:pPr marL="1718135" lvl="2" indent="-342900">
              <a:buFontTx/>
              <a:buChar char="-"/>
            </a:pPr>
            <a:r>
              <a:rPr lang="en-GB" dirty="0"/>
              <a:t>Community feedback mechanisms available at all times and responsive to and acting on what people tell us</a:t>
            </a:r>
          </a:p>
          <a:p>
            <a:pPr marL="1718135" lvl="2" indent="-342900">
              <a:buFontTx/>
              <a:buChar char="-"/>
            </a:pPr>
            <a:r>
              <a:rPr lang="en-GB" dirty="0"/>
              <a:t>Regular, open two-way communication to explain who we are, what we are doing, programme/response aims, timelines and targeting, and updates when there are delays and challenges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15</a:t>
            </a:fld>
            <a:endParaRPr lang="en-US" altLang="ru-RU"/>
          </a:p>
        </p:txBody>
      </p:sp>
    </p:spTree>
    <p:extLst>
      <p:ext uri="{BB962C8B-B14F-4D97-AF65-F5344CB8AC3E}">
        <p14:creationId xmlns:p14="http://schemas.microsoft.com/office/powerpoint/2010/main" val="4022862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8 Relief aid must strive to reduce future vulnerabilities to disaster as well as meeting basic needs</a:t>
            </a:r>
          </a:p>
          <a:p>
            <a:r>
              <a:rPr lang="en-GB" sz="1805" kern="1200" dirty="0">
                <a:solidFill>
                  <a:schemeClr val="tx1"/>
                </a:solidFill>
                <a:effectLst/>
                <a:latin typeface="+mn-lt"/>
                <a:ea typeface="+mn-ea"/>
                <a:cs typeface="+mn-cs"/>
              </a:rPr>
              <a:t>All relief actions affect the prospects for long-term development, either in a positive or a negative fashion. Recognising this, we will strive to implement relief programmes which actively reduce the beneficiaries’ vulnerability to future disasters and help create sustainable lifestyles. We will pay particular attention to environmental concerns in the design and management of relief programmes. We will also endeavour to minimise the negative impact of humanitarian assistance, seeking to avoid long-term beneficiary dependence upon external aid.</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This also links to strong community participation and engagement. When we design and manage programmes and operations in partnership with communities, it facilitates local ownership and self-reliance. When we don’t engage them, we are treating them as passive recipients of aid, which undermines our efforts to strengthen community resilience. An example would be community-led action plans</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Being careful about the long term environmental impact of our responses – e.g., chopping local trees for wood or installing water systems that can’t be sustained after we leave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Understanding the community context and planning with communities helps to ensure we understand the local context and don’t implement programmes that could cause harm or have negative effects. We should also monitor for this during implementation.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16</a:t>
            </a:fld>
            <a:endParaRPr lang="en-US" altLang="ru-RU"/>
          </a:p>
        </p:txBody>
      </p:sp>
    </p:spTree>
    <p:extLst>
      <p:ext uri="{BB962C8B-B14F-4D97-AF65-F5344CB8AC3E}">
        <p14:creationId xmlns:p14="http://schemas.microsoft.com/office/powerpoint/2010/main" val="357341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9 We hold ourselves accountable to both those we seek to assist and those from whom we accept resources</a:t>
            </a:r>
          </a:p>
          <a:p>
            <a:r>
              <a:rPr lang="en-GB" sz="1805" kern="1200" dirty="0">
                <a:solidFill>
                  <a:schemeClr val="tx1"/>
                </a:solidFill>
                <a:effectLst/>
                <a:latin typeface="+mn-lt"/>
                <a:ea typeface="+mn-ea"/>
                <a:cs typeface="+mn-cs"/>
              </a:rPr>
              <a:t>We often act as an institutional link in the partnership between those who wish to assist and those who need assistance during disasters. We therefore hold ourselves accountable to both constituencies. All our dealings with donors and beneficiaries shall reflect an attitude of openness and transparency. We recognise the need to report on our activities, both from a financial perspective and the perspective of effectiveness. We recognise the obligation to ensure appropriate monitoring of aid distributions and to carry out regular assessments of the impact of disaster assistance. We will also seek to report, in an open fashion, upon the impact of our work, and the factors limiting or enhancing that impact. Our programmes will be based upon high standards of professionalism and expertise in order to minimise the wasting of valuable resources.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Regular monitoring of our work helps us identify when things are not working well and make improvements</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We must act on complaints and feedback from communities which highlight when we fall short and fail to meet the needs, or our staff and volunteers have not behaved appropriately i.e., corruption or sexual exploitation and abuse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Being transparent about how we are using the resources given to us to help communities – explaining what we are doing, how long we will be there, and when there are challenges or delays</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17</a:t>
            </a:fld>
            <a:endParaRPr lang="en-US" altLang="ru-RU"/>
          </a:p>
        </p:txBody>
      </p:sp>
    </p:spTree>
    <p:extLst>
      <p:ext uri="{BB962C8B-B14F-4D97-AF65-F5344CB8AC3E}">
        <p14:creationId xmlns:p14="http://schemas.microsoft.com/office/powerpoint/2010/main" val="2546675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10 In our information, publicity and advertising activities we shall recognise disaster victims as dignified humans, not hopeless objects</a:t>
            </a:r>
          </a:p>
          <a:p>
            <a:r>
              <a:rPr lang="en-GB" sz="1805" kern="1200" dirty="0">
                <a:solidFill>
                  <a:schemeClr val="tx1"/>
                </a:solidFill>
                <a:effectLst/>
                <a:latin typeface="+mn-lt"/>
                <a:ea typeface="+mn-ea"/>
                <a:cs typeface="+mn-cs"/>
              </a:rPr>
              <a:t>Respect for the disaster victim as an equal partner in action should never be lost. In our public information we shall portray an objective image of the disaster situation where the capacities and aspirations of disaster victims are highlighted, and not just their vulnerabilities and fears. While we will cooperate with the media in order to enhance public response, we will not allow external or internal demands for publicity to take precedence over the principle of maximising overall relief assistance. We will avoid competing with other disaster response agencies for media coverage in</a:t>
            </a:r>
          </a:p>
          <a:p>
            <a:r>
              <a:rPr lang="en-GB" sz="1805" kern="1200" dirty="0">
                <a:solidFill>
                  <a:schemeClr val="tx1"/>
                </a:solidFill>
                <a:effectLst/>
                <a:latin typeface="+mn-lt"/>
                <a:ea typeface="+mn-ea"/>
                <a:cs typeface="+mn-cs"/>
              </a:rPr>
              <a:t>situations where such coverage may be to the detriment of the service provided to the beneficiaries or to the security of our staff or the beneficiaries.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If you are in the community you should always ask people before taking photos of them – including out of the car window</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If you are sharing photos or stories about your work, do not portray people as victims, helpless or in an undignified way – instead balance the challenges they face, with the capacities they have</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18</a:t>
            </a:fld>
            <a:endParaRPr lang="en-US" altLang="ru-RU"/>
          </a:p>
        </p:txBody>
      </p:sp>
    </p:spTree>
    <p:extLst>
      <p:ext uri="{BB962C8B-B14F-4D97-AF65-F5344CB8AC3E}">
        <p14:creationId xmlns:p14="http://schemas.microsoft.com/office/powerpoint/2010/main" val="3097249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First ask those being briefed if they know what this is – ask them to explain?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Explain sexual exploitation and abuse is covered under Code of Conduct Principle 1 – Humanity and is explicitly prohibited in both ICRC and IFRC’s specific organization Codes of Conduct and most National Societies who have developed their own Code of Conduct. You can use this slide to refer to your own organization’s Code of Conduct rules around this if you have one</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Sexual exploitation – refers to any actual or attempted abuse of a position of vulnerability, differential power or trust for sexual purposes with respect to Affected Persons, including, but not limited to, profiting monetarily, socially, or politically from the sexual exploitation of another. Any payment (through cash or any other commodity or </a:t>
            </a:r>
            <a:r>
              <a:rPr lang="en-US" sz="1800" dirty="0" err="1"/>
              <a:t>favour</a:t>
            </a:r>
            <a:r>
              <a:rPr lang="en-US" sz="1800" dirty="0"/>
              <a:t>) for sexual services is considered to constitute sexual exploitation.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Sexual abuse - refers to the actual or threatened physical or psychological intrusion of a sexual nature, whether by force or under unequal or coercive conditions when committed against Affected Persons</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This includes:</a:t>
            </a:r>
          </a:p>
          <a:p>
            <a:pPr marL="1144817" lvl="1" indent="-457200">
              <a:buClrTx/>
              <a:buFont typeface="+mj-lt"/>
              <a:buAutoNum type="arabicPeriod"/>
            </a:pPr>
            <a:r>
              <a:rPr lang="en-GB" sz="1800" dirty="0"/>
              <a:t>Sexual activity with children (persons under the age of 18) is prohibited regardless of the age of majority or age of consent locally. Mistaken belief in the age of a child is not a defence </a:t>
            </a:r>
          </a:p>
          <a:p>
            <a:pPr marL="1144817" lvl="1" indent="-457200">
              <a:buClrTx/>
              <a:buFont typeface="+mj-lt"/>
              <a:buAutoNum type="arabicPeriod"/>
            </a:pPr>
            <a:r>
              <a:rPr lang="en-GB" sz="1800" dirty="0"/>
              <a:t>Exchange of money, employment, goods or services for sex, including sexual favours or other forms of humiliating, degrading or exploitative behaviour, is prohibited. This includes any exchange of assistance that is due to beneficiaries </a:t>
            </a:r>
          </a:p>
          <a:p>
            <a:pPr marL="1144817" lvl="1" indent="-457200">
              <a:buClrTx/>
              <a:buFont typeface="+mj-lt"/>
              <a:buAutoNum type="arabicPeriod" startAt="4"/>
            </a:pPr>
            <a:r>
              <a:rPr lang="en-GB" sz="1800" dirty="0"/>
              <a:t>Sexual relationships between staff/volunteers and beneficiaries of assistance, since they are based on inherently unequal power dynamics, undermine credibility and integrity and are strongly discouraged; </a:t>
            </a:r>
          </a:p>
          <a:p>
            <a:pPr marL="457200" lvl="0" indent="-457200">
              <a:buClrTx/>
              <a:buFont typeface="Arial" panose="020B0604020202020204" pitchFamily="34" charset="0"/>
              <a:buChar char="•"/>
            </a:pPr>
            <a:r>
              <a:rPr lang="en-GB" sz="1800" dirty="0"/>
              <a:t>Where a staff member develops concerns or suspicions regarding sexual exploitation or sexual abuse by a fellow worker, whether in the same agency or not, he or she must report such concerns via established reporting mechanisms;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19</a:t>
            </a:fld>
            <a:endParaRPr lang="en-US" altLang="ru-RU"/>
          </a:p>
        </p:txBody>
      </p:sp>
    </p:spTree>
    <p:extLst>
      <p:ext uri="{BB962C8B-B14F-4D97-AF65-F5344CB8AC3E}">
        <p14:creationId xmlns:p14="http://schemas.microsoft.com/office/powerpoint/2010/main" val="3552573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explains the purpose of this tool and should not be shown during the briefing.</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a:t>
            </a:fld>
            <a:endParaRPr lang="en-US" altLang="ru-RU"/>
          </a:p>
        </p:txBody>
      </p:sp>
    </p:spTree>
    <p:extLst>
      <p:ext uri="{BB962C8B-B14F-4D97-AF65-F5344CB8AC3E}">
        <p14:creationId xmlns:p14="http://schemas.microsoft.com/office/powerpoint/2010/main" val="1220969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dirty="0"/>
              <a:t>Explain sexual exploitation and abuse is covered under Code of Conduct Principle 1 – Humanity and is explicitly prohibited in both ICRC and IFRC’s specific organization Codes of Conduct and most National Societies who have developed their own Code of Conduct. You can use this slide to refer to your own organization’s Code of Conduct rules around this if you have one</a:t>
            </a: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endParaRPr lang="en-US" sz="1800" b="1" dirty="0">
              <a:solidFill>
                <a:srgbClr val="FF0000"/>
              </a:solidFill>
            </a:endParaRPr>
          </a:p>
          <a:p>
            <a:r>
              <a:rPr lang="en-US" dirty="0"/>
              <a:t>In simple terms – these are the rules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20</a:t>
            </a:fld>
            <a:endParaRPr lang="en-US" altLang="ru-RU"/>
          </a:p>
        </p:txBody>
      </p:sp>
    </p:spTree>
    <p:extLst>
      <p:ext uri="{BB962C8B-B14F-4D97-AF65-F5344CB8AC3E}">
        <p14:creationId xmlns:p14="http://schemas.microsoft.com/office/powerpoint/2010/main" val="1453615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 </a:t>
            </a:r>
            <a:r>
              <a:rPr lang="en-US" sz="1800" dirty="0"/>
              <a:t>If your organization has a policy on child safeguarding you may want to include more here on this</a:t>
            </a: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In short, the rules around children and sexual exploitation and abuse</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1286613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Stop and have a discussion with the participants. Either in one small group, or break them into smaller groups of 3-4 if you have a lot of people</a:t>
            </a:r>
          </a:p>
          <a:p>
            <a:endParaRPr lang="en-US" dirty="0"/>
          </a:p>
          <a:p>
            <a:r>
              <a:rPr lang="en-US" dirty="0"/>
              <a:t>Talking points</a:t>
            </a:r>
          </a:p>
          <a:p>
            <a:r>
              <a:rPr lang="en-US" dirty="0"/>
              <a:t>Impact on communities</a:t>
            </a:r>
          </a:p>
          <a:p>
            <a:pPr marL="342900" indent="-342900">
              <a:buFontTx/>
              <a:buChar char="-"/>
            </a:pPr>
            <a:r>
              <a:rPr lang="en-US" dirty="0"/>
              <a:t>On the person abused – trauma, stigmatization, mistrust, mental ill health, physical ill health, pregnancy, may not seek other support when needed because of a lack of trust in the National Society</a:t>
            </a:r>
          </a:p>
          <a:p>
            <a:pPr marL="342900" indent="-342900">
              <a:buFontTx/>
              <a:buChar char="-"/>
            </a:pPr>
            <a:r>
              <a:rPr lang="en-US" dirty="0"/>
              <a:t>On our relationship with communities – broken trust, tarnished reputation, hostility and security threats, loss of access</a:t>
            </a:r>
          </a:p>
          <a:p>
            <a:pPr marL="342900" indent="-342900">
              <a:buFontTx/>
              <a:buChar cha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Rules are strict because it means we cannot deliver effective programmes or responses we won’t meet our objectives, and we fail to uphold the fundamental principle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If someone being briefed feels rules are too strict, discuss why they think this, and ask others to feed into the discussion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Ultimately these are the rules of working for the RCRC and if someone really does not agree, they should work for someone else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Statements</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en-US" dirty="0"/>
              <a:t>Hitting a child, using any form of violence or intimidation, goes against core principle 1 and child protection policies. Violence against anyone is not allowed if you work for the RCRC</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en-US" dirty="0"/>
              <a:t>It is strongly discouraged to have relations with people who are assisted by our programme and responses. This is because there is an unequal power balance and the woman could be in the relationship because she feels she has to be to receive support, or because she has been pressured into this by her father or family in order to help the family</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342900" indent="-342900">
              <a:buFontTx/>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22</a:t>
            </a:fld>
            <a:endParaRPr lang="en-US" altLang="ru-RU"/>
          </a:p>
        </p:txBody>
      </p:sp>
    </p:spTree>
    <p:extLst>
      <p:ext uri="{BB962C8B-B14F-4D97-AF65-F5344CB8AC3E}">
        <p14:creationId xmlns:p14="http://schemas.microsoft.com/office/powerpoint/2010/main" val="3590918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dirty="0"/>
              <a:t>First ask those being briefed if they know what this is – ask them to explain? </a:t>
            </a:r>
          </a:p>
          <a:p>
            <a:pPr marL="171450" indent="-171450">
              <a:buFont typeface="Arial"/>
              <a:buChar char="•"/>
            </a:pPr>
            <a:endParaRPr lang="en-GB" sz="1800" kern="120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dirty="0">
                <a:solidFill>
                  <a:schemeClr val="tx1"/>
                </a:solidFill>
                <a:effectLst/>
                <a:latin typeface="Times New Roman" pitchFamily="18" charset="0"/>
                <a:ea typeface="ＭＳ Ｐゴシック" charset="-128"/>
                <a:cs typeface="ＭＳ Ｐゴシック" charset="0"/>
              </a:rPr>
              <a:t>Fraud and corruption is also a serious issue and a breach of our integrity and can damage the reputation of the organisation and divert funds away from those who need it.</a:t>
            </a:r>
            <a:r>
              <a:rPr lang="en-GB" sz="1800" kern="1200" baseline="0" dirty="0">
                <a:solidFill>
                  <a:schemeClr val="tx1"/>
                </a:solidFill>
                <a:effectLst/>
                <a:latin typeface="Times New Roman" pitchFamily="18" charset="0"/>
                <a:ea typeface="ＭＳ Ｐゴシック" charset="-128"/>
                <a:cs typeface="ＭＳ Ｐゴシック" charset="0"/>
              </a:rPr>
              <a:t> </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Fraud is any intentional act or omission designed to deceive others, resulting in the victim suffering a loss and/or the perpetrator achieving a gain. For example, telling community members they need to pay to be added to recipient lists</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Corruption is the abuse of entrusted power for private gain. For example:</a:t>
            </a:r>
          </a:p>
          <a:p>
            <a:pPr marL="859067" lvl="1"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Theft of money or supplies – stealing RCRC materials, aid items, money, putting in exaggerated expense claims</a:t>
            </a:r>
          </a:p>
          <a:p>
            <a:pPr marL="859067" lvl="1"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Bribery - </a:t>
            </a:r>
            <a:r>
              <a:rPr lang="en-GB" sz="1805" b="0" i="0" kern="1200" dirty="0">
                <a:solidFill>
                  <a:schemeClr val="tx1"/>
                </a:solidFill>
                <a:effectLst/>
                <a:latin typeface="+mn-lt"/>
                <a:ea typeface="+mn-ea"/>
                <a:cs typeface="+mn-cs"/>
              </a:rPr>
              <a:t>The unlawful act of offering or receiving any gift, loan, fee, reward or other advantage (taxes, services, donations, etc.) to or from any person in exchange for doing something which is dishonest, illegal or a breach of trust, in the conduct of one’s duties</a:t>
            </a:r>
          </a:p>
          <a:p>
            <a:pPr marL="859067" lvl="1" indent="-171450">
              <a:buFont typeface="Arial"/>
              <a:buChar char="•"/>
            </a:pPr>
            <a:r>
              <a:rPr lang="en-GB" sz="1805" b="0" i="0" kern="1200" dirty="0">
                <a:solidFill>
                  <a:schemeClr val="tx1"/>
                </a:solidFill>
                <a:effectLst/>
                <a:latin typeface="+mn-lt"/>
                <a:ea typeface="+mn-ea"/>
                <a:cs typeface="+mn-cs"/>
              </a:rPr>
              <a:t>Nepotism - Form of favouritism based on familiar relationships whereby someone in an official position exploits his or her power and authority to provide a job or favour to a family member, even though he or she may not be qualified or deserving.</a:t>
            </a:r>
          </a:p>
          <a:p>
            <a:pPr marL="859067" lvl="1" indent="-171450">
              <a:buFont typeface="Arial"/>
              <a:buChar char="•"/>
            </a:pPr>
            <a:endParaRPr lang="en-GB" sz="1805" b="0" i="0" kern="1200" dirty="0">
              <a:solidFill>
                <a:schemeClr val="tx1"/>
              </a:solidFill>
              <a:effectLst/>
              <a:latin typeface="+mn-lt"/>
              <a:ea typeface="+mn-ea"/>
              <a:cs typeface="+mn-cs"/>
            </a:endParaRP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0" dirty="0"/>
              <a:t>Where a staff member develops concerns or suspicions regarding fraud and corruption by a fellow worker, whether in the same agency or not, he or she must report such concerns via established reporting mechanisms.</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dirty="0"/>
          </a:p>
          <a:p>
            <a:pPr marL="0" indent="0">
              <a:buFont typeface="Arial" panose="020B0604020202020204" pitchFamily="34" charset="0"/>
              <a:buNone/>
            </a:pPr>
            <a:r>
              <a:rPr lang="en-GB" sz="1800" dirty="0"/>
              <a:t>Discussion</a:t>
            </a:r>
          </a:p>
          <a:p>
            <a:pPr marL="285750" indent="-285750">
              <a:buFontTx/>
              <a:buChar char="-"/>
            </a:pPr>
            <a:r>
              <a:rPr lang="en-GB" sz="1800" dirty="0"/>
              <a:t>What is the impact of corruption?</a:t>
            </a:r>
          </a:p>
          <a:p>
            <a:pPr marL="973367" lvl="1" indent="-285750">
              <a:buFontTx/>
              <a:buChar char="-"/>
            </a:pPr>
            <a:r>
              <a:rPr lang="en-GB" sz="1800" dirty="0"/>
              <a:t>On Communities – diverts resources away from those who need it, reduces the quality and impact we can have, creates mistrust, encourages view that corruption is acceptable</a:t>
            </a:r>
          </a:p>
          <a:p>
            <a:pPr marL="973367" lvl="1" indent="-285750">
              <a:buFontTx/>
              <a:buChar char="-"/>
            </a:pPr>
            <a:r>
              <a:rPr lang="en-GB" sz="1800" dirty="0"/>
              <a:t>On our relationships and reputation – builds mistrust, tarnishes our reputation, discourages communities from working with us, cause security and access issues</a:t>
            </a:r>
          </a:p>
          <a:p>
            <a:pPr marL="973367" lvl="1" indent="-285750">
              <a:buFontTx/>
              <a:buChar char="-"/>
            </a:pPr>
            <a:r>
              <a:rPr lang="en-GB" sz="1800" dirty="0"/>
              <a:t>On organization – less impact, lower quality work, fail to meet our mandate, damaged reputation, less donor funding, issues with local authorities and governments, in the worst cases, can lead the National Society being excluded from the Movement</a:t>
            </a:r>
            <a:br>
              <a:rPr lang="en-GB" sz="1800" dirty="0"/>
            </a:br>
            <a:endParaRPr lang="en-GB"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23</a:t>
            </a:fld>
            <a:endParaRPr lang="en-US" altLang="ru-RU"/>
          </a:p>
        </p:txBody>
      </p:sp>
    </p:spTree>
    <p:extLst>
      <p:ext uri="{BB962C8B-B14F-4D97-AF65-F5344CB8AC3E}">
        <p14:creationId xmlns:p14="http://schemas.microsoft.com/office/powerpoint/2010/main" val="1951215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Stop and have a discussion with the participants. Either in one small group, or break them into groups</a:t>
            </a:r>
          </a:p>
          <a:p>
            <a:endParaRPr lang="en-US" dirty="0"/>
          </a:p>
          <a:p>
            <a:r>
              <a:rPr lang="en-US" dirty="0"/>
              <a:t>Talking points</a:t>
            </a:r>
          </a:p>
          <a:p>
            <a:endParaRPr lang="en-US" dirty="0"/>
          </a:p>
          <a:p>
            <a:pPr marL="457200" indent="-457200">
              <a:buAutoNum type="arabicPeriod"/>
            </a:pPr>
            <a:r>
              <a:rPr lang="en-US" dirty="0"/>
              <a:t>Yes this is holding back items meant for vulnerable communities for ourselves and breaks core principle 1 – humanitarian imperative.</a:t>
            </a:r>
          </a:p>
          <a:p>
            <a:pPr marL="457200" indent="-457200">
              <a:buAutoNum type="arabicPeriod"/>
            </a:pPr>
            <a:r>
              <a:rPr lang="en-US" dirty="0"/>
              <a:t>Yes – this is not being impartial and </a:t>
            </a:r>
            <a:r>
              <a:rPr lang="en-US" dirty="0" err="1"/>
              <a:t>favouring</a:t>
            </a:r>
            <a:r>
              <a:rPr lang="en-US" dirty="0"/>
              <a:t> our family over others. Perhaps the family member may be the best candidate but it can still look like corruption to others, which damages the reputation of the NS</a:t>
            </a:r>
          </a:p>
          <a:p>
            <a:pPr marL="457200" indent="-457200">
              <a:buAutoNum type="arabicPeriod"/>
            </a:pPr>
            <a:r>
              <a:rPr lang="en-US" dirty="0"/>
              <a:t>Yes – the gift may be given by the supplier as a way to secure a contract even if they are not the best value for money, or best quality, or right company for the job. This reduces the quality of our work, can lead to a waste of resource and lost time. Again damages our reputation in communities and more broadly</a:t>
            </a:r>
          </a:p>
          <a:p>
            <a:pPr marL="457200" indent="-457200">
              <a:buAutoNum type="arabicPeriod"/>
            </a:pPr>
            <a:r>
              <a:rPr lang="en-US" dirty="0"/>
              <a:t>No – a small value item like a pen is not likely to sway your decision over whether to use a supplier or not. This is company marketing and not bribery</a:t>
            </a:r>
          </a:p>
          <a:p>
            <a:pPr marL="457200" indent="-457200">
              <a:buAutoNum type="arabicPeriod"/>
            </a:pPr>
            <a:r>
              <a:rPr lang="en-US" dirty="0"/>
              <a:t>Yes – this is fraud. RCRC never asks for money, gifts or sexual </a:t>
            </a:r>
            <a:r>
              <a:rPr lang="en-US" dirty="0" err="1"/>
              <a:t>favours</a:t>
            </a:r>
            <a:r>
              <a:rPr lang="en-US" dirty="0"/>
              <a:t> to help people – we are driven by humanitarian imperative. Doing this would be an abuse of our position as RCRC staff or volunteers and taking advantage of vulnerable people</a:t>
            </a:r>
          </a:p>
          <a:p>
            <a:pPr marL="457200" indent="-457200">
              <a:buAutoNum type="arabicPeriod"/>
            </a:pPr>
            <a:r>
              <a:rPr lang="en-US" dirty="0"/>
              <a:t>Yes – even though someone in a position of authority has asked you to do this, it is still corruption and breaks the fundamental principle of helping those who are most in need. Doing this would also damage our reputation in the eyes of the rest of the community who would see us as a corrupt organization</a:t>
            </a:r>
          </a:p>
          <a:p>
            <a:pPr marL="457200" indent="-457200">
              <a:buAutoNum type="arabicPeriod"/>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24</a:t>
            </a:fld>
            <a:endParaRPr lang="en-US" altLang="ru-RU"/>
          </a:p>
        </p:txBody>
      </p:sp>
    </p:spTree>
    <p:extLst>
      <p:ext uri="{BB962C8B-B14F-4D97-AF65-F5344CB8AC3E}">
        <p14:creationId xmlns:p14="http://schemas.microsoft.com/office/powerpoint/2010/main" val="3252943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Some other key rules shared between the ICRC and IFRC that guide our work in communities </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324397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GB"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Use this slide to add content on your own organization’s code of conduct if there is more you want to cover in this briefing</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GB" sz="1800" b="1" i="0" kern="1200" dirty="0">
              <a:solidFill>
                <a:srgbClr val="F5333F"/>
              </a:solidFill>
              <a:effectLst/>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GB" sz="1800" b="1" i="0" kern="1200" dirty="0">
                <a:solidFill>
                  <a:srgbClr val="F5333F"/>
                </a:solidFill>
                <a:effectLst/>
                <a:latin typeface="Open Sans" panose="020B0606030504020204" pitchFamily="34" charset="0"/>
                <a:ea typeface="Open Sans" panose="020B0606030504020204" pitchFamily="34" charset="0"/>
                <a:cs typeface="Open Sans" panose="020B0606030504020204" pitchFamily="34" charset="0"/>
              </a:rPr>
              <a:t>Links included here to the ICRC and IFRC staff codes of conduct</a:t>
            </a:r>
            <a:endParaRPr lang="en-GB" sz="1805" b="0" i="0" kern="1200" dirty="0">
              <a:solidFill>
                <a:schemeClr val="tx1"/>
              </a:solidFill>
              <a:effectLst/>
              <a:latin typeface="+mn-lt"/>
              <a:ea typeface="+mn-ea"/>
              <a:cs typeface="+mn-cs"/>
            </a:endParaRPr>
          </a:p>
          <a:p>
            <a:br>
              <a:rPr lang="en-GB" sz="1800" dirty="0"/>
            </a:br>
            <a:endParaRPr lang="en-GB"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20025248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indent="-342900">
              <a:buFont typeface="Arial" panose="020B0604020202020204" pitchFamily="34" charset="0"/>
              <a:buChar char="•"/>
            </a:pPr>
            <a:r>
              <a:rPr lang="en-US" dirty="0"/>
              <a:t>There are different options for reporting any violations of the Code of Conduct, including the IFRC and ICRC organization codes of conduct.</a:t>
            </a:r>
          </a:p>
          <a:p>
            <a:pPr marL="342900" indent="-342900">
              <a:buFont typeface="Arial" panose="020B0604020202020204" pitchFamily="34" charset="0"/>
              <a:buChar char="•"/>
            </a:pPr>
            <a:r>
              <a:rPr lang="en-US" dirty="0"/>
              <a:t>These reporting mechanisms are confidential and there will be no retaliation towards anyone who reports an issue</a:t>
            </a:r>
          </a:p>
          <a:p>
            <a:pPr marL="342900" indent="-342900">
              <a:buFont typeface="Arial" panose="020B0604020202020204" pitchFamily="34" charset="0"/>
              <a:buChar char="•"/>
            </a:pPr>
            <a:r>
              <a:rPr lang="en-US" dirty="0"/>
              <a:t>You can speak to your supervisor, or senior member of management if you trust them and feel comfortable to do this</a:t>
            </a:r>
          </a:p>
          <a:p>
            <a:pPr marL="342900" indent="-342900">
              <a:buFont typeface="Arial" panose="020B0604020202020204" pitchFamily="34" charset="0"/>
              <a:buChar char="•"/>
            </a:pPr>
            <a:r>
              <a:rPr lang="en-US" dirty="0"/>
              <a:t>You can also speak to the HR department </a:t>
            </a:r>
          </a:p>
          <a:p>
            <a:pPr marL="342900" indent="-342900">
              <a:buFont typeface="Arial" panose="020B0604020202020204" pitchFamily="34" charset="0"/>
              <a:buChar char="•"/>
            </a:pPr>
            <a:r>
              <a:rPr lang="en-US" dirty="0"/>
              <a:t>Or use the IFRC or ICRC integrity reporting lines</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649360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Links to useful policies and resources – do add any links for your own NS here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IFRC online learning platform has courses and guidance on the Code of Conduct and various staff policies - https://</a:t>
            </a:r>
            <a:r>
              <a:rPr lang="en-US" dirty="0" err="1"/>
              <a:t>ifrc.csod.com</a:t>
            </a:r>
            <a:r>
              <a:rPr lang="en-US" dirty="0"/>
              <a:t>/client/</a:t>
            </a:r>
            <a:r>
              <a:rPr lang="en-US" dirty="0" err="1"/>
              <a:t>ifrc</a:t>
            </a:r>
            <a:r>
              <a:rPr lang="en-US" dirty="0"/>
              <a:t>/</a:t>
            </a:r>
            <a:r>
              <a:rPr lang="en-US" dirty="0" err="1"/>
              <a:t>default.aspx</a:t>
            </a: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The British Red Cross has a short 30min online learning that focuses on the risks of sexual exploitation and abuse; our responsibilities to prevent and protect from harm; and what to do if you are concerned about the safety of a person who might be at risk or suffered from abuse. https://</a:t>
            </a:r>
            <a:r>
              <a:rPr lang="en-US" dirty="0" err="1"/>
              <a:t>ifrc.csod.com</a:t>
            </a:r>
            <a:r>
              <a:rPr lang="en-US" dirty="0"/>
              <a:t>/</a:t>
            </a:r>
            <a:r>
              <a:rPr lang="en-US" dirty="0" err="1"/>
              <a:t>ui</a:t>
            </a:r>
            <a:r>
              <a:rPr lang="en-US" dirty="0"/>
              <a:t>/</a:t>
            </a:r>
            <a:r>
              <a:rPr lang="en-US" dirty="0" err="1"/>
              <a:t>lms</a:t>
            </a:r>
            <a:r>
              <a:rPr lang="en-US" dirty="0"/>
              <a:t>-learning-details/app/course/87fc93b0-5903-4267-b660-d6b1355bb365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The IFRC has a short 2hr 30min online learning on fraud and corruption. Its main goal is to reduce the overall risk of corruption by giving learners the basic tools and knowledge they can apply on a daily basis. The learning objectives of this course include: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Assessing what may constitute acts of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Predicting the impacts of corruption in the humanitarian sector.</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err="1"/>
              <a:t>Recognising</a:t>
            </a:r>
            <a:r>
              <a:rPr lang="en-US" dirty="0"/>
              <a:t> potential indicators of corruption and acts that contribute to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Responding appropriately to suspected corruption and challenges that staff and volunteers face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The three modules of the 101: Corruption Prevention e-learning have been developed for IFRC and National Society staff and volunteers specifically in mind as well as for anyone else who are interested in gaining knowledge about corruption prevention and contribute to a more transparent and accountable environment.</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ifrc.csod.com</a:t>
            </a:r>
            <a:r>
              <a:rPr lang="en-US" dirty="0"/>
              <a:t>/</a:t>
            </a:r>
            <a:r>
              <a:rPr lang="en-US" dirty="0" err="1"/>
              <a:t>ui</a:t>
            </a:r>
            <a:r>
              <a:rPr lang="en-US" dirty="0"/>
              <a:t>/</a:t>
            </a:r>
            <a:r>
              <a:rPr lang="en-US" dirty="0" err="1"/>
              <a:t>lms</a:t>
            </a:r>
            <a:r>
              <a:rPr lang="en-US" dirty="0"/>
              <a:t>-learning-details/app/course/5e48022e-0d69-42f2-8ed3-33e3dd1d9ad3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b="0" i="0" kern="1200" dirty="0">
                <a:solidFill>
                  <a:schemeClr val="tx1"/>
                </a:solidFill>
                <a:effectLst/>
                <a:latin typeface="+mn-lt"/>
                <a:ea typeface="+mn-ea"/>
                <a:cs typeface="+mn-cs"/>
              </a:rPr>
              <a:t>This brief course introduces the Staff Code of Conduct document, its purpose and main concepts as well as the related reporting and disciplinary processes. All staff must take this course and pass the final test. </a:t>
            </a:r>
            <a:r>
              <a:rPr lang="en-US" dirty="0"/>
              <a:t>https://</a:t>
            </a:r>
            <a:r>
              <a:rPr lang="en-US" dirty="0" err="1"/>
              <a:t>ifrc.csod.com</a:t>
            </a:r>
            <a:r>
              <a:rPr lang="en-US" dirty="0"/>
              <a:t>/</a:t>
            </a:r>
            <a:r>
              <a:rPr lang="en-US" dirty="0" err="1"/>
              <a:t>ui</a:t>
            </a:r>
            <a:r>
              <a:rPr lang="en-US" dirty="0"/>
              <a:t>/</a:t>
            </a:r>
            <a:r>
              <a:rPr lang="en-US" dirty="0" err="1"/>
              <a:t>lms</a:t>
            </a:r>
            <a:r>
              <a:rPr lang="en-US" dirty="0"/>
              <a:t>-learning-details/app/course/00bb0cb4-0e53-4196-b3f0-4812ebdde306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Range of IFRC policies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/sites/default/files/2021-08/IFRC-Secretariat-Policy-on-Prevention-and-Response-to-SEA_final.pdf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/document/</a:t>
            </a:r>
            <a:r>
              <a:rPr lang="en-US" dirty="0" err="1"/>
              <a:t>ifrc</a:t>
            </a:r>
            <a:r>
              <a:rPr lang="en-US" dirty="0"/>
              <a:t>-child-safeguarding-policy</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/document/whistleblower-protection-policy</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/sites/default/files/IFRC-Fraud-and-Corruption-prevention-and-control-policy_English.pdf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211966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endParaRPr lang="en-US" dirty="0"/>
          </a:p>
          <a:p>
            <a:r>
              <a:rPr lang="en-US" dirty="0"/>
              <a:t>Ask if anyone has any questions.</a:t>
            </a:r>
          </a:p>
          <a:p>
            <a:endParaRPr lang="en-US" dirty="0"/>
          </a:p>
          <a:p>
            <a:r>
              <a:rPr lang="en-US" dirty="0"/>
              <a:t>10’</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3980260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a:t>
            </a:fld>
            <a:endParaRPr lang="en-US" altLang="ru-RU"/>
          </a:p>
        </p:txBody>
      </p:sp>
    </p:spTree>
    <p:extLst>
      <p:ext uri="{BB962C8B-B14F-4D97-AF65-F5344CB8AC3E}">
        <p14:creationId xmlns:p14="http://schemas.microsoft.com/office/powerpoint/2010/main" val="112486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can be adapted to include an overview of the organization staff and volunteer code of conduct if one exists.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42454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Aft>
                <a:spcPts val="1200"/>
              </a:spcAft>
              <a:buClr>
                <a:srgbClr val="FF0000"/>
              </a:buClr>
              <a:buFont typeface="Arial" panose="020B0604020202020204" pitchFamily="34" charset="0"/>
              <a:buNone/>
            </a:pPr>
            <a:r>
              <a:rPr lang="en-US" sz="1800" dirty="0"/>
              <a:t>Facilitator notes</a:t>
            </a:r>
          </a:p>
          <a:p>
            <a:pPr marL="0" lvl="0" indent="0">
              <a:spcAft>
                <a:spcPts val="1200"/>
              </a:spcAft>
              <a:buClr>
                <a:srgbClr val="FF0000"/>
              </a:buClr>
              <a:buFont typeface="Arial" panose="020B0604020202020204" pitchFamily="34" charset="0"/>
              <a:buNone/>
            </a:pPr>
            <a:endParaRPr lang="en-US" sz="1800" dirty="0"/>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r>
              <a:rPr lang="en-GB" sz="1805" b="0" i="0" kern="1200" dirty="0">
                <a:solidFill>
                  <a:schemeClr val="tx1"/>
                </a:solidFill>
                <a:effectLst/>
                <a:latin typeface="+mn-lt"/>
                <a:ea typeface="+mn-ea"/>
                <a:cs typeface="+mn-cs"/>
              </a:rPr>
              <a:t>The IFRC collaborated with the </a:t>
            </a:r>
            <a:r>
              <a:rPr lang="en-GB" sz="1805" b="0" i="0"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Steering Committee for Humanitarian Response (SCHR)</a:t>
            </a:r>
            <a:r>
              <a:rPr lang="en-GB" sz="1805" b="0" i="0" kern="1200" dirty="0">
                <a:solidFill>
                  <a:schemeClr val="tx1"/>
                </a:solidFill>
                <a:effectLst/>
                <a:latin typeface="+mn-lt"/>
                <a:ea typeface="+mn-ea"/>
                <a:cs typeface="+mn-cs"/>
              </a:rPr>
              <a:t>, a network of major international non-governmental organizations and the International Committee of the Red Cross, to develop the Code of Conduct for the International Red Cross and Red Crescent Movement and NGOs in Disaster Relief in 1994. The Code was “welcomed” by a resolution of the </a:t>
            </a:r>
            <a:r>
              <a:rPr lang="en-GB" sz="1805" b="0" i="0" kern="120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International Conference</a:t>
            </a:r>
            <a:r>
              <a:rPr lang="en-GB" sz="1805" b="0" i="0" kern="1200" dirty="0">
                <a:solidFill>
                  <a:schemeClr val="tx1"/>
                </a:solidFill>
                <a:effectLst/>
                <a:latin typeface="+mn-lt"/>
                <a:ea typeface="+mn-ea"/>
                <a:cs typeface="+mn-cs"/>
              </a:rPr>
              <a:t> of the Red Cross and Red Crescent (which includes all state parties to the Geneva Conventions as well as the components of the Movement) the following year.</a:t>
            </a:r>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The Code of Conduct seeks to guard our standards of behaviour so that we can maintain the highest standards of independence, effectiveness and impact. It was prepared jointly by the International Federation of Red Cross and Red Crescent Societies (IFRC) and the International Committee of the Red Cross (ICRC)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Many NGOs have also signed the Code of Conduct so it is not just applicable to the RCRC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By volunteering or working with the RCRC movement you automatically sign up to this code of conduct whether you sign it or not. It is an organisational commitment and so it applies to anyone with the organisation – volunteers, staff, consultants etc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The rules apply during working hours but also outside of work – as we are still often seen as representatives of the Red Cross Red Crescent </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10 core principles, many of which reflect the fundamental principles of humanity, impartiality, neutrality and independence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Most organization specific codes of conduct are drawn from this shared universal code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Guide what’s we do, as well as how we do it – so both the types of assistance we provide and how it is delivered</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Guidance on what we expect from those who volunteer and work for us – and what is not </a:t>
            </a:r>
            <a:r>
              <a:rPr lang="en-US" sz="1800" dirty="0" err="1"/>
              <a:t>accpetable</a:t>
            </a: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a:t>
            </a:fld>
            <a:endParaRPr lang="en-US" altLang="ru-RU"/>
          </a:p>
        </p:txBody>
      </p:sp>
    </p:spTree>
    <p:extLst>
      <p:ext uri="{BB962C8B-B14F-4D97-AF65-F5344CB8AC3E}">
        <p14:creationId xmlns:p14="http://schemas.microsoft.com/office/powerpoint/2010/main" val="604888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dirty="0"/>
              <a:t>Show the 10 core principles.</a:t>
            </a:r>
          </a:p>
          <a:p>
            <a:r>
              <a:rPr lang="en-GB" dirty="0"/>
              <a:t>Ask if people are familiar with them</a:t>
            </a:r>
          </a:p>
          <a:p>
            <a:r>
              <a:rPr lang="en-GB" dirty="0"/>
              <a:t>Say you will go through each one with a focus on what is means for our behaviour in communities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845792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through the 10 core principles</a:t>
            </a:r>
          </a:p>
          <a:p>
            <a:endParaRPr lang="en-GB" dirty="0"/>
          </a:p>
          <a:p>
            <a:r>
              <a:rPr lang="en-GB" dirty="0"/>
              <a:t>Those in red are the ones most closely linked to staff and volunteer behaviour in communities. </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solidFill>
                  <a:srgbClr val="000000"/>
                </a:solidFill>
                <a:effectLst/>
                <a:latin typeface="Open Sans" panose="020B0606030504020204" pitchFamily="34" charset="0"/>
                <a:ea typeface="Arial" panose="020B0604020202020204" pitchFamily="34" charset="0"/>
              </a:rPr>
              <a:t>Split participants into six groups and ask each group to look at one of the following principles from the Code of Conduct. Groups should discuss what the principle means to them in their daily work with communities and give examples of how they can put the principle into action </a:t>
            </a:r>
            <a:r>
              <a:rPr lang="en-GB" sz="1800" b="1" dirty="0">
                <a:solidFill>
                  <a:srgbClr val="000000"/>
                </a:solidFill>
                <a:effectLst/>
                <a:latin typeface="Open Sans" panose="020B0606030504020204" pitchFamily="34" charset="0"/>
                <a:ea typeface="Arial" panose="020B0604020202020204" pitchFamily="34" charset="0"/>
              </a:rPr>
              <a:t>(10 mins)</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38134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Assign one of the common mistakes to each group and ask them to share real-life examples of this mistake that they have seen in their work, and then choose one and discuss the reasons why this happened and what the consequences were </a:t>
            </a:r>
            <a:r>
              <a:rPr lang="en-GB" sz="1100" b="1" dirty="0">
                <a:effectLst/>
                <a:latin typeface="Open Sans" panose="020B0606030504020204" pitchFamily="34" charset="0"/>
                <a:ea typeface="Arial" panose="020B0604020202020204" pitchFamily="34" charset="0"/>
              </a:rPr>
              <a:t>(10 mins)</a:t>
            </a: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Close the session with a discussion in plenary. Key questions to ask include </a:t>
            </a:r>
            <a:r>
              <a:rPr lang="en-GB" sz="1100" b="1" dirty="0">
                <a:effectLst/>
                <a:latin typeface="Open Sans" panose="020B0606030504020204" pitchFamily="34" charset="0"/>
                <a:ea typeface="Arial" panose="020B0604020202020204" pitchFamily="34" charset="0"/>
              </a:rPr>
              <a:t>(5-10 mins):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some of the reasons we don’t engage communities as well as should? e.g. time, funds, commitment, plans made at HQ levels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the consequences of not engaging community members? </a:t>
            </a:r>
            <a:endParaRPr lang="en-GB" sz="1200" dirty="0">
              <a:effectLst/>
              <a:latin typeface="Times New Roman" panose="02020603050405020304" pitchFamily="18" charset="0"/>
              <a:ea typeface="Times New Roman" panose="02020603050405020304" pitchFamily="18" charset="0"/>
            </a:endParaRP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Ask what this principle means for our behaviour, then show the content on the slide. </a:t>
            </a:r>
          </a:p>
          <a:p>
            <a:endParaRPr lang="en-GB" dirty="0"/>
          </a:p>
          <a:p>
            <a:r>
              <a:rPr lang="en-GB" sz="1805" b="1" kern="1200" dirty="0">
                <a:solidFill>
                  <a:schemeClr val="tx1"/>
                </a:solidFill>
                <a:effectLst/>
                <a:latin typeface="+mn-lt"/>
                <a:ea typeface="+mn-ea"/>
                <a:cs typeface="+mn-cs"/>
              </a:rPr>
              <a:t>PRINCIPLE 1 The humanitarian imperative comes first</a:t>
            </a:r>
          </a:p>
          <a:p>
            <a:r>
              <a:rPr lang="en-GB" sz="1805" kern="1200" dirty="0">
                <a:solidFill>
                  <a:schemeClr val="tx1"/>
                </a:solidFill>
                <a:effectLst/>
                <a:latin typeface="+mn-lt"/>
                <a:ea typeface="+mn-ea"/>
                <a:cs typeface="+mn-cs"/>
              </a:rPr>
              <a:t>The right to receive humanitarian assistance, and to offer it, is a fundamental humanitarian principle which should be enjoyed by all citizens of all countries. As members of the international community, we recognise our obligation to provide humanitarian assistance wherever it is needed. Hence the need for unimpeded access to affected populations is of fundamental importance in exercising that responsibility. The prime motivation of our response to disaster is to alleviate human suffering amongst those least able to withstand the stress caused by disaster. When we give humanitarian aid it is not a partisan or political act and should not be viewed as such.</a:t>
            </a:r>
          </a:p>
          <a:p>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The humanitarian imperative guides most of our decisions and underpins all other commitments. We often use it when negotiating access to specific areas with governments or armed groups. The right to humanitarian assistance is part of international humanitarian law. </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This includes treating people with dignity, respect and fairness</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Here are some simple ways this principle can be reflected in our behaviour</a:t>
            </a:r>
          </a:p>
          <a:p>
            <a:pPr marL="1030517" lvl="1" indent="-342900">
              <a:buFontTx/>
              <a:buChar char="-"/>
            </a:pPr>
            <a:r>
              <a:rPr lang="en-GB" sz="1805" kern="1200" dirty="0">
                <a:solidFill>
                  <a:schemeClr val="tx1"/>
                </a:solidFill>
                <a:effectLst/>
                <a:latin typeface="+mn-lt"/>
                <a:ea typeface="+mn-ea"/>
                <a:cs typeface="+mn-cs"/>
              </a:rPr>
              <a:t>We don’t ask people for money, gifts or sex in exchange for helping them – we are driven by the desire to help those in need and alleviate their suffering, not by our own personal gain</a:t>
            </a:r>
          </a:p>
          <a:p>
            <a:pPr marL="1030517" lvl="1" indent="-342900">
              <a:buFontTx/>
              <a:buChar char="-"/>
            </a:pPr>
            <a:r>
              <a:rPr lang="en-GB" sz="1805" kern="1200" dirty="0">
                <a:solidFill>
                  <a:schemeClr val="tx1"/>
                </a:solidFill>
                <a:effectLst/>
                <a:latin typeface="+mn-lt"/>
                <a:ea typeface="+mn-ea"/>
                <a:cs typeface="+mn-cs"/>
              </a:rPr>
              <a:t>We do not hurt people, abuse them, speak to them rudely, harass people or discriminate against them</a:t>
            </a:r>
          </a:p>
          <a:p>
            <a:pPr marL="1030517" lvl="1" indent="-342900">
              <a:buFontTx/>
              <a:buChar char="-"/>
            </a:pPr>
            <a:r>
              <a:rPr lang="en-GB" sz="1805" kern="1200" dirty="0">
                <a:solidFill>
                  <a:schemeClr val="tx1"/>
                </a:solidFill>
                <a:effectLst/>
                <a:latin typeface="+mn-lt"/>
                <a:ea typeface="+mn-ea"/>
                <a:cs typeface="+mn-cs"/>
              </a:rPr>
              <a:t>We treat people with respect, recognise them as our equals, and are honest and fair in our relationships with colleagues and community members</a:t>
            </a:r>
          </a:p>
          <a:p>
            <a:pPr marL="1030517" lvl="1" indent="-342900">
              <a:buFontTx/>
              <a:buChar char="-"/>
            </a:pPr>
            <a:r>
              <a:rPr lang="en-GB" sz="1805" kern="1200" dirty="0">
                <a:solidFill>
                  <a:schemeClr val="tx1"/>
                </a:solidFill>
                <a:effectLst/>
                <a:latin typeface="+mn-lt"/>
                <a:ea typeface="+mn-ea"/>
                <a:cs typeface="+mn-cs"/>
              </a:rPr>
              <a:t>Respect all persons equally and without any distinction or discrimination based on nationality, race, gender, religious beliefs, class or political opinions; and act at all times in accordance with the Fundamental Principles</a:t>
            </a: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a:t>
            </a:fld>
            <a:endParaRPr lang="en-US" altLang="ru-RU"/>
          </a:p>
        </p:txBody>
      </p:sp>
    </p:spTree>
    <p:extLst>
      <p:ext uri="{BB962C8B-B14F-4D97-AF65-F5344CB8AC3E}">
        <p14:creationId xmlns:p14="http://schemas.microsoft.com/office/powerpoint/2010/main" val="32491688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D1F20521-43D6-4FA4-8C23-3523E54FAD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4" name="Picture 3">
            <a:extLst>
              <a:ext uri="{FF2B5EF4-FFF2-40B4-BE49-F238E27FC236}">
                <a16:creationId xmlns:a16="http://schemas.microsoft.com/office/drawing/2014/main" id="{FB3AAAD6-F080-0541-84E7-ECF426B09C2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394659" y="326698"/>
            <a:ext cx="789949" cy="1067799"/>
          </a:xfrm>
          <a:prstGeom prst="rect">
            <a:avLst/>
          </a:prstGeom>
        </p:spPr>
      </p:pic>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57270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7"/>
            <a:ext cx="10994065"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5" name="Picture 4">
            <a:extLst>
              <a:ext uri="{FF2B5EF4-FFF2-40B4-BE49-F238E27FC236}">
                <a16:creationId xmlns:a16="http://schemas.microsoft.com/office/drawing/2014/main" id="{053956A0-3319-4367-9B82-05776D7DCF6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82380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16F11FA-C9F2-48F5-BE7C-111E471F832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1" name="Picture 10">
            <a:extLst>
              <a:ext uri="{FF2B5EF4-FFF2-40B4-BE49-F238E27FC236}">
                <a16:creationId xmlns:a16="http://schemas.microsoft.com/office/drawing/2014/main" id="{DBAAAFA7-F3EA-4C98-B116-5713A77284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8" name="Picture 17">
            <a:extLst>
              <a:ext uri="{FF2B5EF4-FFF2-40B4-BE49-F238E27FC236}">
                <a16:creationId xmlns:a16="http://schemas.microsoft.com/office/drawing/2014/main" id="{6C07F0FC-49CE-4A27-ACE6-0F22820A1C6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D3BD815-F230-48CF-A3EA-59FADA20227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62436CCD-E061-4955-BD36-CA7300196BD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77020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9139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2" y="2656682"/>
            <a:ext cx="10633075" cy="2487612"/>
          </a:xfrm>
          <a:prstGeom prst="rect">
            <a:avLst/>
          </a:prstGeom>
        </p:spPr>
        <p:txBody>
          <a:bodyPr/>
          <a:lstStyle>
            <a:lvl1pPr marL="0" indent="0" algn="ctr">
              <a:buNone/>
              <a:defRPr sz="8800"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2" y="5464065"/>
            <a:ext cx="10633075"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136605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106522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75872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802977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5579268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413262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216589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EDD0156B-9BE0-415E-9C67-19EA536DFF9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799991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2049015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1C576CCD-0E9A-4849-B48A-24581516BB9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5" name="Picture 4">
            <a:extLst>
              <a:ext uri="{FF2B5EF4-FFF2-40B4-BE49-F238E27FC236}">
                <a16:creationId xmlns:a16="http://schemas.microsoft.com/office/drawing/2014/main" id="{6657C654-D050-4580-BBEC-058A74346B4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721100" y="364322"/>
            <a:ext cx="789949" cy="1067799"/>
          </a:xfrm>
          <a:prstGeom prst="rect">
            <a:avLst/>
          </a:prstGeom>
        </p:spPr>
      </p:pic>
    </p:spTree>
    <p:extLst>
      <p:ext uri="{BB962C8B-B14F-4D97-AF65-F5344CB8AC3E}">
        <p14:creationId xmlns:p14="http://schemas.microsoft.com/office/powerpoint/2010/main" val="39687716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4" name="Picture 3">
            <a:extLst>
              <a:ext uri="{FF2B5EF4-FFF2-40B4-BE49-F238E27FC236}">
                <a16:creationId xmlns:a16="http://schemas.microsoft.com/office/drawing/2014/main" id="{2F37DA1C-E1E5-45AB-AA60-7C902EC3B0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657600" y="364322"/>
            <a:ext cx="789949" cy="106779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4543453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4B6970E5-9D60-4A37-AB53-FE47B04DC4C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6" name="Picture 5">
            <a:extLst>
              <a:ext uri="{FF2B5EF4-FFF2-40B4-BE49-F238E27FC236}">
                <a16:creationId xmlns:a16="http://schemas.microsoft.com/office/drawing/2014/main" id="{C6E51F86-443F-4FAA-A93F-D21443CAA3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7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3" name="Рисунок 4"/>
          <p:cNvSpPr>
            <a:spLocks noGrp="1"/>
          </p:cNvSpPr>
          <p:nvPr>
            <p:ph type="pic" sz="quarter" idx="10"/>
          </p:nvPr>
        </p:nvSpPr>
        <p:spPr>
          <a:xfrm>
            <a:off x="531461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Tree>
    <p:extLst>
      <p:ext uri="{BB962C8B-B14F-4D97-AF65-F5344CB8AC3E}">
        <p14:creationId xmlns:p14="http://schemas.microsoft.com/office/powerpoint/2010/main" val="906885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2321955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6C2929-57B8-4164-87FB-81A5E9437D89}"/>
              </a:ext>
            </a:extLst>
          </p:cNvPr>
          <p:cNvSpPr>
            <a:spLocks noGrp="1"/>
          </p:cNvSpPr>
          <p:nvPr>
            <p:ph type="title"/>
          </p:nvPr>
        </p:nvSpPr>
        <p:spPr>
          <a:xfrm>
            <a:off x="1458000" y="270042"/>
            <a:ext cx="16293216" cy="1647124"/>
          </a:xfrm>
          <a:prstGeom prst="rect">
            <a:avLst/>
          </a:prstGeom>
        </p:spPr>
        <p:txBody>
          <a:bodyPr>
            <a:normAutofit/>
          </a:bodyPr>
          <a:lstStyle>
            <a:lvl1pPr>
              <a:defRPr sz="6600">
                <a:latin typeface="Oswald" panose="00000500000000000000" pitchFamily="2" charset="0"/>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1B8DF9E-8393-429C-960F-F01AEB4A6B9B}"/>
              </a:ext>
            </a:extLst>
          </p:cNvPr>
          <p:cNvSpPr>
            <a:spLocks noGrp="1"/>
          </p:cNvSpPr>
          <p:nvPr>
            <p:ph type="sldNum" sz="quarter" idx="4"/>
          </p:nvPr>
        </p:nvSpPr>
        <p:spPr>
          <a:xfrm>
            <a:off x="1" y="9599826"/>
            <a:ext cx="902828" cy="482548"/>
          </a:xfrm>
          <a:prstGeom prst="rect">
            <a:avLst/>
          </a:prstGeom>
        </p:spPr>
        <p:txBody>
          <a:bodyPr vert="horz" lIns="91440" tIns="45720" rIns="91440" bIns="45720" rtlCol="0" anchor="ctr"/>
          <a:lstStyle>
            <a:lvl1pPr algn="r">
              <a:defRPr sz="2700" b="0" i="0">
                <a:solidFill>
                  <a:schemeClr val="bg1"/>
                </a:solidFill>
                <a:latin typeface="Arial Narrow" panose="020B0604020202020204" pitchFamily="34" charset="0"/>
                <a:cs typeface="Arial Narrow" panose="020B0604020202020204" pitchFamily="34" charset="0"/>
              </a:defRPr>
            </a:lvl1pPr>
          </a:lstStyle>
          <a:p>
            <a:fld id="{BF45AAF8-A1EC-40B0-B9A5-D19B53D2BF70}" type="slidenum">
              <a:rPr lang="fr-CH" smtClean="0"/>
              <a:pPr/>
              <a:t>‹#›</a:t>
            </a:fld>
            <a:endParaRPr lang="fr-CH" dirty="0"/>
          </a:p>
        </p:txBody>
      </p:sp>
    </p:spTree>
    <p:extLst>
      <p:ext uri="{BB962C8B-B14F-4D97-AF65-F5344CB8AC3E}">
        <p14:creationId xmlns:p14="http://schemas.microsoft.com/office/powerpoint/2010/main" val="36227965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08515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C0E2ED78-363D-47BF-B6C2-0E47FA98CDE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5" name="Picture 4">
            <a:extLst>
              <a:ext uri="{FF2B5EF4-FFF2-40B4-BE49-F238E27FC236}">
                <a16:creationId xmlns:a16="http://schemas.microsoft.com/office/drawing/2014/main" id="{9514A3A2-47B4-47E0-8B29-2810135FFE5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014AA7ED-D735-48D5-8BBD-6D55042EFC1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6" name="Picture 5">
            <a:extLst>
              <a:ext uri="{FF2B5EF4-FFF2-40B4-BE49-F238E27FC236}">
                <a16:creationId xmlns:a16="http://schemas.microsoft.com/office/drawing/2014/main" id="{420A8AE5-65FE-4AE9-AA14-F479696114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ABE8E17D-4229-4648-A782-F6C5A245A8C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6" name="Picture 5">
            <a:extLst>
              <a:ext uri="{FF2B5EF4-FFF2-40B4-BE49-F238E27FC236}">
                <a16:creationId xmlns:a16="http://schemas.microsoft.com/office/drawing/2014/main" id="{5443FA69-62CF-4B11-A55C-963791A8805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5BDB9BDB-90DA-42B2-8370-D92B36CE92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8" name="Picture 7">
            <a:extLst>
              <a:ext uri="{FF2B5EF4-FFF2-40B4-BE49-F238E27FC236}">
                <a16:creationId xmlns:a16="http://schemas.microsoft.com/office/drawing/2014/main" id="{5F384BA9-8546-4D31-ACEC-06F4F84C77C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C10037-C577-4834-9D88-BC88C42D4781}"/>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7" r:id="rId2"/>
    <p:sldLayoutId id="2147484603" r:id="rId3"/>
    <p:sldLayoutId id="2147484599" r:id="rId4"/>
    <p:sldLayoutId id="2147484601" r:id="rId5"/>
    <p:sldLayoutId id="2147484602" r:id="rId6"/>
    <p:sldLayoutId id="2147484496" r:id="rId7"/>
    <p:sldLayoutId id="2147484471" r:id="rId8"/>
    <p:sldLayoutId id="2147484472" r:id="rId9"/>
    <p:sldLayoutId id="2147484473" r:id="rId10"/>
    <p:sldLayoutId id="2147484606" r:id="rId11"/>
    <p:sldLayoutId id="2147484474" r:id="rId12"/>
    <p:sldLayoutId id="2147484475" r:id="rId13"/>
    <p:sldLayoutId id="2147484476" r:id="rId14"/>
    <p:sldLayoutId id="2147484477" r:id="rId15"/>
    <p:sldLayoutId id="2147484478" r:id="rId16"/>
    <p:sldLayoutId id="2147484604" r:id="rId17"/>
    <p:sldLayoutId id="2147484479" r:id="rId18"/>
    <p:sldLayoutId id="2147484481" r:id="rId19"/>
    <p:sldLayoutId id="2147484482" r:id="rId20"/>
    <p:sldLayoutId id="2147484483" r:id="rId21"/>
    <p:sldLayoutId id="2147484484" r:id="rId22"/>
    <p:sldLayoutId id="2147484485" r:id="rId23"/>
    <p:sldLayoutId id="2147484487" r:id="rId24"/>
    <p:sldLayoutId id="2147484488" r:id="rId25"/>
    <p:sldLayoutId id="2147484489" r:id="rId26"/>
    <p:sldLayoutId id="2147484490" r:id="rId27"/>
    <p:sldLayoutId id="2147484491" r:id="rId28"/>
    <p:sldLayoutId id="2147484492" r:id="rId29"/>
    <p:sldLayoutId id="2147484493" r:id="rId30"/>
    <p:sldLayoutId id="2147484494" r:id="rId31"/>
    <p:sldLayoutId id="2147484495" r:id="rId32"/>
    <p:sldLayoutId id="2147484594" r:id="rId33"/>
    <p:sldLayoutId id="2147484521" r:id="rId34"/>
    <p:sldLayoutId id="2147484597" r:id="rId35"/>
    <p:sldLayoutId id="2147484608" r:id="rId36"/>
    <p:sldLayoutId id="2147484609" r:id="rId3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2.tiff"/></Relationships>
</file>

<file path=ppt/slides/_rels/slide2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5.tiff"/><Relationship Id="rId4" Type="http://schemas.openxmlformats.org/officeDocument/2006/relationships/image" Target="../media/image24.tif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7.tiff"/><Relationship Id="rId7" Type="http://schemas.openxmlformats.org/officeDocument/2006/relationships/image" Target="../media/image31.tiff"/><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30.tiff"/><Relationship Id="rId5" Type="http://schemas.openxmlformats.org/officeDocument/2006/relationships/image" Target="../media/image29.tiff"/><Relationship Id="rId4" Type="http://schemas.openxmlformats.org/officeDocument/2006/relationships/image" Target="../media/image28.tiff"/></Relationships>
</file>

<file path=ppt/slides/_rels/slide26.xml.rels><?xml version="1.0" encoding="UTF-8" standalone="yes"?>
<Relationships xmlns="http://schemas.openxmlformats.org/package/2006/relationships"><Relationship Id="rId3" Type="http://schemas.openxmlformats.org/officeDocument/2006/relationships/image" Target="../media/image32.tiff"/><Relationship Id="rId7" Type="http://schemas.openxmlformats.org/officeDocument/2006/relationships/hyperlink" Target="https://www.ifrc.org/document/staff-code-conduct" TargetMode="External"/><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hyperlink" Target="https://www.icrc.org/en/document/code-conduct-employees-icrc" TargetMode="External"/><Relationship Id="rId5" Type="http://schemas.openxmlformats.org/officeDocument/2006/relationships/image" Target="../media/image34.png"/><Relationship Id="rId4" Type="http://schemas.openxmlformats.org/officeDocument/2006/relationships/image" Target="../media/image33.tiff"/></Relationships>
</file>

<file path=ppt/slides/_rels/slide27.xml.rels><?xml version="1.0" encoding="UTF-8" standalone="yes"?>
<Relationships xmlns="http://schemas.openxmlformats.org/package/2006/relationships"><Relationship Id="rId3" Type="http://schemas.openxmlformats.org/officeDocument/2006/relationships/hyperlink" Target="https://ifrc.integrityline.org/" TargetMode="External"/><Relationship Id="rId7" Type="http://schemas.openxmlformats.org/officeDocument/2006/relationships/image" Target="../media/image36.tiff"/><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35.tiff"/><Relationship Id="rId5" Type="http://schemas.openxmlformats.org/officeDocument/2006/relationships/hyperlink" Target="https://icrc.integrityplatform.org/" TargetMode="External"/><Relationship Id="rId4" Type="http://schemas.openxmlformats.org/officeDocument/2006/relationships/hyperlink" Target="mailto:speakup@ifrc.integrityline.or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ifrc.org/sites/default/files/2021-08/IFRC-Secretariat-Policy-on-Prevention-and-Response-to-SEA_final.pdf" TargetMode="External"/><Relationship Id="rId3" Type="http://schemas.openxmlformats.org/officeDocument/2006/relationships/image" Target="../media/image37.tiff"/><Relationship Id="rId7" Type="http://schemas.openxmlformats.org/officeDocument/2006/relationships/hyperlink" Target="https://ifrc.csod.com/ui/lms-learning-details/app/course/00bb0cb4-0e53-4196-b3f0-4812ebdde306"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s://ifrc.csod.com/ui/lms-learning-details/app/course/5e48022e-0d69-42f2-8ed3-33e3dd1d9ad3" TargetMode="External"/><Relationship Id="rId11" Type="http://schemas.openxmlformats.org/officeDocument/2006/relationships/hyperlink" Target="https://www.ifrc.org/sites/default/files/IFRC-Fraud-and-Corruption-prevention-and-control-policy_English.pdf" TargetMode="External"/><Relationship Id="rId5" Type="http://schemas.openxmlformats.org/officeDocument/2006/relationships/hyperlink" Target="https://ifrc.csod.com/ui/lms-learning-details/app/course/87fc93b0-5903-4267-b660-d6b1355bb365" TargetMode="External"/><Relationship Id="rId10" Type="http://schemas.openxmlformats.org/officeDocument/2006/relationships/hyperlink" Target="https://www.ifrc.org/document/whistleblower-protection-policy" TargetMode="External"/><Relationship Id="rId4" Type="http://schemas.openxmlformats.org/officeDocument/2006/relationships/hyperlink" Target="https://ifrc.csod.com/client/ifrc/default.aspx" TargetMode="External"/><Relationship Id="rId9" Type="http://schemas.openxmlformats.org/officeDocument/2006/relationships/hyperlink" Target="https://www.ifrc.org/document/ifrc-child-safeguarding-policy"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tiff"/><Relationship Id="rId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7186610" cy="7632859"/>
          </a:xfrm>
          <a:prstGeom prst="rect">
            <a:avLst/>
          </a:prstGeom>
          <a:noFill/>
        </p:spPr>
        <p:txBody>
          <a:bodyPr wrap="square" rtlCol="0">
            <a:spAutoFit/>
          </a:bodyPr>
          <a:lstStyle/>
          <a:p>
            <a:pPr>
              <a:spcAft>
                <a:spcPts val="1200"/>
              </a:spcAft>
            </a:pPr>
            <a:r>
              <a:rPr lang="en-US"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Purpose of this tool:</a:t>
            </a: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This tool provides a template briefing that can be provided to staff and volunteers on the Code of Conduct for the International Red Cross and Red Crescent Movement in Disaster Relief and to spark discussion on what it means for their behaviour in communities</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 an overview of key topics such as prevention of fraud and corruption, prevention of sexual exploitation and abuse and child protection</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It does not cover individual organization’s staff and volunteer codes of conduct, for example, specific to ICRC, IFRC or National Societies – slides on these can be added into the presentation</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However, it does provide links to relevant organization policies and trainings</a:t>
            </a:r>
          </a:p>
          <a:p>
            <a:pPr marL="342900" indent="-342900">
              <a:spcAft>
                <a:spcPts val="1200"/>
              </a:spcAft>
              <a:buClr>
                <a:srgbClr val="FF0000"/>
              </a:buClr>
              <a:buFont typeface="Arial" panose="020B0604020202020204" pitchFamily="34" charset="0"/>
              <a:buChar char="•"/>
            </a:pPr>
            <a:endPar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200"/>
              </a:spcAft>
              <a:buClr>
                <a:srgbClr val="FF0000"/>
              </a:buClr>
            </a:pPr>
            <a:r>
              <a:rPr lang="en-US"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How to use this tool:</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This PowerPoint presentation lasts approximately 45 minutes to 1 hour</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can be delivered as a presentation to a group of staff and volunteers, or it can be used to guide a discussion with an individual staff member or volunteer</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covers the shared Code of Conduct for the International Red Cross and Red Crescent Movement so this briefing can be used alongside briefings on the organization-specific code of conduct </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can be used as part of an induction for new staff, in staff and volunteer trainings, or as a refresher training</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Each slide has facilitator notes with more information</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Slides can and should be edited to include organization-specific information</a:t>
            </a:r>
          </a:p>
          <a:p>
            <a:pPr>
              <a:spcAft>
                <a:spcPts val="1200"/>
              </a:spcAft>
              <a:buClr>
                <a:srgbClr val="FF0000"/>
              </a:buCl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en-US" sz="4000" b="1" dirty="0">
                <a:solidFill>
                  <a:schemeClr val="bg1"/>
                </a:solidFill>
                <a:latin typeface="Montserrat" pitchFamily="2" charset="77"/>
                <a:ea typeface="Roboto Black" panose="02000000000000000000" pitchFamily="2" charset="0"/>
                <a:cs typeface="Open Sans Light" panose="020B0306030504020204" pitchFamily="34" charset="0"/>
              </a:rPr>
              <a:t>Community engagement and accountability toolkit</a:t>
            </a:r>
          </a:p>
          <a:p>
            <a:pPr>
              <a:lnSpc>
                <a:spcPct val="80000"/>
              </a:lnSpc>
              <a:spcAft>
                <a:spcPts val="1800"/>
              </a:spcAft>
            </a:pPr>
            <a:r>
              <a:rPr lang="en-US" sz="3200" b="1" dirty="0">
                <a:solidFill>
                  <a:schemeClr val="accent3"/>
                </a:solidFill>
                <a:latin typeface="Montserrat" pitchFamily="2" charset="77"/>
                <a:ea typeface="Roboto Black" panose="02000000000000000000" pitchFamily="2" charset="0"/>
                <a:cs typeface="Open Sans Light" panose="020B0306030504020204" pitchFamily="34" charset="0"/>
              </a:rPr>
              <a:t>Tool 10</a:t>
            </a:r>
            <a:r>
              <a:rPr lang="en-US" sz="3200" b="1" dirty="0">
                <a:solidFill>
                  <a:schemeClr val="bg1"/>
                </a:solidFill>
                <a:latin typeface="Montserrat" pitchFamily="2" charset="77"/>
                <a:ea typeface="Roboto Black" panose="02000000000000000000" pitchFamily="2" charset="0"/>
                <a:cs typeface="Open Sans Light" panose="020B0306030504020204" pitchFamily="34" charset="0"/>
              </a:rPr>
              <a:t>: Code of Conduct Briefing</a:t>
            </a:r>
          </a:p>
        </p:txBody>
      </p:sp>
    </p:spTree>
    <p:extLst>
      <p:ext uri="{BB962C8B-B14F-4D97-AF65-F5344CB8AC3E}">
        <p14:creationId xmlns:p14="http://schemas.microsoft.com/office/powerpoint/2010/main" val="563156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00BE83F-8CEF-A845-BB3C-62779F4A4359}"/>
              </a:ext>
            </a:extLst>
          </p:cNvPr>
          <p:cNvSpPr txBox="1"/>
          <p:nvPr/>
        </p:nvSpPr>
        <p:spPr>
          <a:xfrm>
            <a:off x="9655052" y="2756692"/>
            <a:ext cx="8079699" cy="7248138"/>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impartiality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is given based on need, and not based on someone’s nationality, race, religious beliefs, class, or political opinions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Priority is given to the most urgent cases of distress</a:t>
            </a:r>
          </a:p>
          <a:p>
            <a:pPr>
              <a:spcAft>
                <a:spcPts val="1800"/>
              </a:spcAft>
              <a:buClr>
                <a:srgbClr val="FF0000"/>
              </a:buClr>
            </a:pPr>
            <a:endParaRPr lang="en-GB" sz="2400" b="1"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When we distribute aid items, we do not only help one ethnic group or religion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always strive to reach those most in need, even when it is difficult or or we there are easier, less vulnerable, communities we could reach</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 not give preferential treatment to our family, friends, or people like us – either through distributing aid or providing jobs</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8632950" cy="10288588"/>
          </a:xfrm>
        </p:spPr>
      </p:sp>
      <p:pic>
        <p:nvPicPr>
          <p:cNvPr id="4" name="Picture 3">
            <a:extLst>
              <a:ext uri="{FF2B5EF4-FFF2-40B4-BE49-F238E27FC236}">
                <a16:creationId xmlns:a16="http://schemas.microsoft.com/office/drawing/2014/main" id="{FB49AAA8-D6C2-D24B-9CDF-2BD26FC6A3F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8632950" cy="10288587"/>
          </a:xfrm>
          <a:prstGeom prst="rect">
            <a:avLst/>
          </a:prstGeom>
        </p:spPr>
      </p:pic>
      <p:sp>
        <p:nvSpPr>
          <p:cNvPr id="8" name="TextBox 7">
            <a:extLst>
              <a:ext uri="{FF2B5EF4-FFF2-40B4-BE49-F238E27FC236}">
                <a16:creationId xmlns:a16="http://schemas.microsoft.com/office/drawing/2014/main" id="{0AAD9C65-C217-4440-9CA3-DF55F1459E04}"/>
              </a:ext>
            </a:extLst>
          </p:cNvPr>
          <p:cNvSpPr txBox="1"/>
          <p:nvPr/>
        </p:nvSpPr>
        <p:spPr>
          <a:xfrm>
            <a:off x="8890882" y="740535"/>
            <a:ext cx="9202246" cy="1278555"/>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2"/>
            </a:pPr>
            <a:r>
              <a:rPr lang="en-GB" sz="4800" b="1" dirty="0">
                <a:solidFill>
                  <a:schemeClr val="bg1"/>
                </a:solidFill>
                <a:latin typeface="Montserrat" pitchFamily="2" charset="77"/>
                <a:ea typeface="Roboto" panose="02000000000000000000" pitchFamily="2" charset="0"/>
                <a:cs typeface="Open Sans" panose="020B0606030504020204" pitchFamily="34" charset="0"/>
              </a:rPr>
              <a:t>Aid is given regardless of race, creed, or nationality </a:t>
            </a:r>
          </a:p>
        </p:txBody>
      </p:sp>
    </p:spTree>
    <p:extLst>
      <p:ext uri="{BB962C8B-B14F-4D97-AF65-F5344CB8AC3E}">
        <p14:creationId xmlns:p14="http://schemas.microsoft.com/office/powerpoint/2010/main" val="2561435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7FE9933-30A6-3841-BA4D-F88CD50A87F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13A251D0-DE99-E84C-92E2-77FA82230904}"/>
              </a:ext>
            </a:extLst>
          </p:cNvPr>
          <p:cNvSpPr txBox="1"/>
          <p:nvPr/>
        </p:nvSpPr>
        <p:spPr>
          <a:xfrm>
            <a:off x="5008017" y="511616"/>
            <a:ext cx="13279983" cy="1278555"/>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3"/>
            </a:pPr>
            <a:r>
              <a:rPr lang="en-GB" sz="4800" b="1" dirty="0">
                <a:solidFill>
                  <a:schemeClr val="bg1"/>
                </a:solidFill>
                <a:latin typeface="Montserrat" pitchFamily="2" charset="77"/>
                <a:ea typeface="Roboto" panose="02000000000000000000" pitchFamily="2" charset="0"/>
                <a:cs typeface="Open Sans" panose="020B0606030504020204" pitchFamily="34" charset="0"/>
              </a:rPr>
              <a:t>Aid will not be used to further a political or religious standpoint</a:t>
            </a:r>
          </a:p>
        </p:txBody>
      </p:sp>
      <p:sp>
        <p:nvSpPr>
          <p:cNvPr id="8" name="TextBox 7">
            <a:extLst>
              <a:ext uri="{FF2B5EF4-FFF2-40B4-BE49-F238E27FC236}">
                <a16:creationId xmlns:a16="http://schemas.microsoft.com/office/drawing/2014/main" id="{A1B55853-E205-9344-A040-5D0870789EB9}"/>
              </a:ext>
            </a:extLst>
          </p:cNvPr>
          <p:cNvSpPr txBox="1"/>
          <p:nvPr/>
        </p:nvSpPr>
        <p:spPr>
          <a:xfrm>
            <a:off x="7727577" y="2147348"/>
            <a:ext cx="8232162" cy="143116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Linked to neutrality &amp; impartiality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 not provide aid to encourage a particular religious or political view</a:t>
            </a:r>
          </a:p>
        </p:txBody>
      </p:sp>
      <p:sp>
        <p:nvSpPr>
          <p:cNvPr id="11" name="TextBox 10">
            <a:extLst>
              <a:ext uri="{FF2B5EF4-FFF2-40B4-BE49-F238E27FC236}">
                <a16:creationId xmlns:a16="http://schemas.microsoft.com/office/drawing/2014/main" id="{4BD0A7E5-2C55-2D41-8091-3D19B0949DC3}"/>
              </a:ext>
            </a:extLst>
          </p:cNvPr>
          <p:cNvSpPr txBox="1"/>
          <p:nvPr/>
        </p:nvSpPr>
        <p:spPr>
          <a:xfrm>
            <a:off x="11406015" y="3935686"/>
            <a:ext cx="6427692" cy="4339650"/>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do not have to embrace or accept a specific religion to receive aid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They do not need to support one particular political party or the government to be eligible for aid</a:t>
            </a:r>
          </a:p>
          <a:p>
            <a:pPr marL="342900" indent="-342900">
              <a:spcAft>
                <a:spcPts val="1800"/>
              </a:spcAft>
              <a:buClr>
                <a:srgbClr val="FF0000"/>
              </a:buClr>
              <a:buFont typeface="Arial" panose="020B0604020202020204" pitchFamily="34" charset="0"/>
              <a:buChar cha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816611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Placeholder 6" descr="A group of people sitting on a bench&#10;&#10;Description automatically generated with medium confidence">
            <a:extLst>
              <a:ext uri="{FF2B5EF4-FFF2-40B4-BE49-F238E27FC236}">
                <a16:creationId xmlns:a16="http://schemas.microsoft.com/office/drawing/2014/main" id="{82989DE3-EF65-5442-A5BB-22820A7E3B85}"/>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A2C4367A-0963-4B43-AA11-66E573E4AF34}"/>
              </a:ext>
            </a:extLst>
          </p:cNvPr>
          <p:cNvSpPr txBox="1"/>
          <p:nvPr/>
        </p:nvSpPr>
        <p:spPr>
          <a:xfrm>
            <a:off x="11117093" y="1172146"/>
            <a:ext cx="6433231" cy="1869486"/>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4"/>
            </a:pPr>
            <a:r>
              <a:rPr lang="en-GB" sz="4800" b="1" dirty="0">
                <a:solidFill>
                  <a:schemeClr val="bg1"/>
                </a:solidFill>
                <a:latin typeface="Montserrat" pitchFamily="2" charset="77"/>
                <a:ea typeface="Roboto" panose="02000000000000000000" pitchFamily="2" charset="0"/>
                <a:cs typeface="Open Sans" panose="020B0606030504020204" pitchFamily="34" charset="0"/>
              </a:rPr>
              <a:t>Not instruments of government foreign policy </a:t>
            </a:r>
          </a:p>
        </p:txBody>
      </p:sp>
      <p:sp>
        <p:nvSpPr>
          <p:cNvPr id="8" name="TextBox 7">
            <a:extLst>
              <a:ext uri="{FF2B5EF4-FFF2-40B4-BE49-F238E27FC236}">
                <a16:creationId xmlns:a16="http://schemas.microsoft.com/office/drawing/2014/main" id="{52E1FE05-0935-6A4D-B03F-C0E290E8C7AD}"/>
              </a:ext>
            </a:extLst>
          </p:cNvPr>
          <p:cNvSpPr txBox="1"/>
          <p:nvPr/>
        </p:nvSpPr>
        <p:spPr>
          <a:xfrm>
            <a:off x="11117093" y="3410727"/>
            <a:ext cx="6901966" cy="300082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independence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Act independently from host and foreign governments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Only help implement government policies if they align with our independent policies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Not driven by donor political interests</a:t>
            </a:r>
          </a:p>
        </p:txBody>
      </p:sp>
      <p:sp>
        <p:nvSpPr>
          <p:cNvPr id="9" name="TextBox 8">
            <a:extLst>
              <a:ext uri="{FF2B5EF4-FFF2-40B4-BE49-F238E27FC236}">
                <a16:creationId xmlns:a16="http://schemas.microsoft.com/office/drawing/2014/main" id="{B9601880-7740-D643-950E-521D052B3F6F}"/>
              </a:ext>
            </a:extLst>
          </p:cNvPr>
          <p:cNvSpPr txBox="1"/>
          <p:nvPr/>
        </p:nvSpPr>
        <p:spPr>
          <a:xfrm>
            <a:off x="8206742" y="7149739"/>
            <a:ext cx="9600342" cy="2400657"/>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forcibly move people to new locations after a disaster if they don’t want to move, even if it’s what the government wants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accept funding for programmes that only help one ethnic group or religion </a:t>
            </a:r>
          </a:p>
        </p:txBody>
      </p:sp>
    </p:spTree>
    <p:extLst>
      <p:ext uri="{BB962C8B-B14F-4D97-AF65-F5344CB8AC3E}">
        <p14:creationId xmlns:p14="http://schemas.microsoft.com/office/powerpoint/2010/main" val="64340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FF3273C-4A68-3948-BC17-291BE081B8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311054" y="1311513"/>
            <a:ext cx="7687902" cy="7699484"/>
          </a:xfrm>
        </p:spPr>
      </p:pic>
      <p:sp>
        <p:nvSpPr>
          <p:cNvPr id="4" name="TextBox 3">
            <a:extLst>
              <a:ext uri="{FF2B5EF4-FFF2-40B4-BE49-F238E27FC236}">
                <a16:creationId xmlns:a16="http://schemas.microsoft.com/office/drawing/2014/main" id="{2EF442A9-B542-C34F-8C68-226B37A6FA08}"/>
              </a:ext>
            </a:extLst>
          </p:cNvPr>
          <p:cNvSpPr txBox="1"/>
          <p:nvPr/>
        </p:nvSpPr>
        <p:spPr>
          <a:xfrm>
            <a:off x="635048" y="1311513"/>
            <a:ext cx="8341899"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5"/>
            </a:pPr>
            <a:r>
              <a:rPr lang="en-GB" sz="4800" b="1" dirty="0">
                <a:solidFill>
                  <a:schemeClr val="bg1"/>
                </a:solidFill>
                <a:latin typeface="Montserrat" pitchFamily="2" charset="77"/>
                <a:ea typeface="Roboto" panose="02000000000000000000" pitchFamily="2" charset="0"/>
                <a:cs typeface="Open Sans" panose="020B0606030504020204" pitchFamily="34" charset="0"/>
              </a:rPr>
              <a:t>Respect custom and culture</a:t>
            </a:r>
          </a:p>
        </p:txBody>
      </p:sp>
      <p:sp>
        <p:nvSpPr>
          <p:cNvPr id="8" name="TextBox 7">
            <a:extLst>
              <a:ext uri="{FF2B5EF4-FFF2-40B4-BE49-F238E27FC236}">
                <a16:creationId xmlns:a16="http://schemas.microsoft.com/office/drawing/2014/main" id="{8776A7F1-8B30-C84F-AFA9-208250A38362}"/>
              </a:ext>
            </a:extLst>
          </p:cNvPr>
          <p:cNvSpPr txBox="1"/>
          <p:nvPr/>
        </p:nvSpPr>
        <p:spPr>
          <a:xfrm>
            <a:off x="1586816" y="2836985"/>
            <a:ext cx="7390131" cy="68788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people’s customs, habits and religious beliefs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Avoid behaviours which are inappropriate in a particular culture</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Working with communities during epidemics to ensure safe and dignified burials that respect local traditions and beliefs</a:t>
            </a:r>
          </a:p>
          <a:p>
            <a:pPr>
              <a:spcAft>
                <a:spcPts val="1800"/>
              </a:spcAft>
              <a:buClr>
                <a:srgbClr val="FF0000"/>
              </a:buClr>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it not mean?</a:t>
            </a: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Discrimination against women or marginalized groups because it’s part of the culture</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Breaking any of the Fundamental Principles</a:t>
            </a:r>
          </a:p>
        </p:txBody>
      </p:sp>
    </p:spTree>
    <p:extLst>
      <p:ext uri="{BB962C8B-B14F-4D97-AF65-F5344CB8AC3E}">
        <p14:creationId xmlns:p14="http://schemas.microsoft.com/office/powerpoint/2010/main" val="1978951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on a blanket&#10;&#10;Description automatically generated with low confidence">
            <a:extLst>
              <a:ext uri="{FF2B5EF4-FFF2-40B4-BE49-F238E27FC236}">
                <a16:creationId xmlns:a16="http://schemas.microsoft.com/office/drawing/2014/main" id="{8C254282-4599-3644-B739-0B1D906F66E8}"/>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488839C6-C3C0-2444-BABA-B0405768EC63}"/>
              </a:ext>
            </a:extLst>
          </p:cNvPr>
          <p:cNvSpPr txBox="1"/>
          <p:nvPr/>
        </p:nvSpPr>
        <p:spPr>
          <a:xfrm>
            <a:off x="10027404" y="378178"/>
            <a:ext cx="7454684"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6"/>
            </a:pPr>
            <a:r>
              <a:rPr lang="en-GB" sz="4800" b="1" dirty="0">
                <a:solidFill>
                  <a:schemeClr val="bg1"/>
                </a:solidFill>
                <a:latin typeface="Montserrat" pitchFamily="2" charset="77"/>
                <a:ea typeface="Roboto" panose="02000000000000000000" pitchFamily="2" charset="0"/>
                <a:cs typeface="Open Sans" panose="020B0606030504020204" pitchFamily="34" charset="0"/>
              </a:rPr>
              <a:t>Build disaster relief on local capacities</a:t>
            </a:r>
          </a:p>
        </p:txBody>
      </p:sp>
      <p:sp>
        <p:nvSpPr>
          <p:cNvPr id="4" name="TextBox 3">
            <a:extLst>
              <a:ext uri="{FF2B5EF4-FFF2-40B4-BE49-F238E27FC236}">
                <a16:creationId xmlns:a16="http://schemas.microsoft.com/office/drawing/2014/main" id="{6CE58CB7-2D4B-B04C-B329-157DC5241F0C}"/>
              </a:ext>
            </a:extLst>
          </p:cNvPr>
          <p:cNvSpPr txBox="1"/>
          <p:nvPr/>
        </p:nvSpPr>
        <p:spPr>
          <a:xfrm>
            <a:off x="10897869" y="2155667"/>
            <a:ext cx="6584219" cy="7617470"/>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are not helpless – they have capacities, skills and resources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strengthen local capacity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Employ local people, purchase local materials, trade with local companies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Local institutions and organizations should lead coordination and the response</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Take time to understand the context, including people’s capacities, at the start of programmes and responses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decide what people need and deliver it on our own – we work with them to plan responses, which they help manage</a:t>
            </a:r>
          </a:p>
        </p:txBody>
      </p:sp>
    </p:spTree>
    <p:extLst>
      <p:ext uri="{BB962C8B-B14F-4D97-AF65-F5344CB8AC3E}">
        <p14:creationId xmlns:p14="http://schemas.microsoft.com/office/powerpoint/2010/main" val="3898264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F44D2D-456C-A940-9046-CBD23E692D7B}"/>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570720" y="1700378"/>
            <a:ext cx="8717279" cy="8588210"/>
          </a:xfrm>
        </p:spPr>
      </p:pic>
      <p:sp>
        <p:nvSpPr>
          <p:cNvPr id="4" name="TextBox 3">
            <a:extLst>
              <a:ext uri="{FF2B5EF4-FFF2-40B4-BE49-F238E27FC236}">
                <a16:creationId xmlns:a16="http://schemas.microsoft.com/office/drawing/2014/main" id="{788F6D23-7CBB-1545-B19E-4EA3D34CB7CE}"/>
              </a:ext>
            </a:extLst>
          </p:cNvPr>
          <p:cNvSpPr txBox="1"/>
          <p:nvPr/>
        </p:nvSpPr>
        <p:spPr>
          <a:xfrm>
            <a:off x="542441" y="827628"/>
            <a:ext cx="9872420"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7"/>
            </a:pPr>
            <a:r>
              <a:rPr lang="en-GB" sz="4800" b="1" dirty="0">
                <a:solidFill>
                  <a:schemeClr val="bg1"/>
                </a:solidFill>
                <a:latin typeface="Montserrat" pitchFamily="2" charset="77"/>
                <a:ea typeface="Roboto" panose="02000000000000000000" pitchFamily="2" charset="0"/>
                <a:cs typeface="Open Sans" panose="020B0606030504020204" pitchFamily="34" charset="0"/>
              </a:rPr>
              <a:t>Involve communities in the management of relief aid</a:t>
            </a:r>
          </a:p>
        </p:txBody>
      </p:sp>
      <p:sp>
        <p:nvSpPr>
          <p:cNvPr id="5" name="TextBox 4">
            <a:extLst>
              <a:ext uri="{FF2B5EF4-FFF2-40B4-BE49-F238E27FC236}">
                <a16:creationId xmlns:a16="http://schemas.microsoft.com/office/drawing/2014/main" id="{CCA14A47-D145-7742-BFDD-49071A812CF3}"/>
              </a:ext>
            </a:extLst>
          </p:cNvPr>
          <p:cNvSpPr txBox="1"/>
          <p:nvPr/>
        </p:nvSpPr>
        <p:spPr>
          <a:xfrm>
            <a:off x="1541538" y="2729409"/>
            <a:ext cx="7874225" cy="70173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Communities should participate in the design, management and implementation of aid programmes and responses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 members are seen as equal partners</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 participation, for example working through community committees or regular focus group discussions to listen to peoples’ suggestions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Feedback mechanisms to ensure we listen, analyse, respond to and act on people’s suggestions, questions and concerns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Open, honest, two-way communication about who we are, what we are doing in the community, and what people can expect from us</a:t>
            </a:r>
          </a:p>
        </p:txBody>
      </p:sp>
    </p:spTree>
    <p:extLst>
      <p:ext uri="{BB962C8B-B14F-4D97-AF65-F5344CB8AC3E}">
        <p14:creationId xmlns:p14="http://schemas.microsoft.com/office/powerpoint/2010/main" val="179816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92816D-A043-FC4E-9155-EB7458EC583A}"/>
              </a:ext>
            </a:extLst>
          </p:cNvPr>
          <p:cNvSpPr txBox="1"/>
          <p:nvPr/>
        </p:nvSpPr>
        <p:spPr>
          <a:xfrm>
            <a:off x="8480977" y="676844"/>
            <a:ext cx="9807023"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8"/>
            </a:pPr>
            <a:r>
              <a:rPr lang="en-GB" sz="4800" b="1" dirty="0">
                <a:solidFill>
                  <a:schemeClr val="bg1"/>
                </a:solidFill>
                <a:latin typeface="Montserrat" pitchFamily="2" charset="77"/>
                <a:ea typeface="Roboto" panose="02000000000000000000" pitchFamily="2" charset="0"/>
                <a:cs typeface="Open Sans" panose="020B0606030504020204" pitchFamily="34" charset="0"/>
              </a:rPr>
              <a:t>Reduce future vulnerabilities to disasters, as well as meeting needs</a:t>
            </a:r>
          </a:p>
        </p:txBody>
      </p:sp>
      <p:pic>
        <p:nvPicPr>
          <p:cNvPr id="9" name="Picture Placeholder 8" descr="A picture containing person, outdoor, standing, people&#10;&#10;Description automatically generated">
            <a:extLst>
              <a:ext uri="{FF2B5EF4-FFF2-40B4-BE49-F238E27FC236}">
                <a16:creationId xmlns:a16="http://schemas.microsoft.com/office/drawing/2014/main" id="{4863E401-086E-DD4C-8FB1-CA6978EA8DE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p:pic>
      <p:sp>
        <p:nvSpPr>
          <p:cNvPr id="10" name="TextBox 9">
            <a:extLst>
              <a:ext uri="{FF2B5EF4-FFF2-40B4-BE49-F238E27FC236}">
                <a16:creationId xmlns:a16="http://schemas.microsoft.com/office/drawing/2014/main" id="{F039DA7B-695B-4A42-8A92-30AFA62A9FAC}"/>
              </a:ext>
            </a:extLst>
          </p:cNvPr>
          <p:cNvSpPr txBox="1"/>
          <p:nvPr/>
        </p:nvSpPr>
        <p:spPr>
          <a:xfrm>
            <a:off x="9447376" y="2846656"/>
            <a:ext cx="7874225" cy="68788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reduce peoples’ vulnerability to future disasters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strengthen peoples’ resilience and self-reliance</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Minimise any unintended negative consequences</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Community-based action plans – which communities design, lead, and implement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Conscious of the environmental impact of our responses – protect trees, water sources etc</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Discuss and monitor plans with communities to check for any potential unintended negative effects i.e., putting groups at risk or damaging the local markets</a:t>
            </a:r>
          </a:p>
        </p:txBody>
      </p:sp>
    </p:spTree>
    <p:extLst>
      <p:ext uri="{BB962C8B-B14F-4D97-AF65-F5344CB8AC3E}">
        <p14:creationId xmlns:p14="http://schemas.microsoft.com/office/powerpoint/2010/main" val="4051932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grass, person&#10;&#10;Description automatically generated">
            <a:extLst>
              <a:ext uri="{FF2B5EF4-FFF2-40B4-BE49-F238E27FC236}">
                <a16:creationId xmlns:a16="http://schemas.microsoft.com/office/drawing/2014/main" id="{EFD2D7EE-671F-4146-AE44-89E61DC99817}"/>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D6D4F879-F679-BF48-8304-37648D404EDD}"/>
              </a:ext>
            </a:extLst>
          </p:cNvPr>
          <p:cNvSpPr txBox="1"/>
          <p:nvPr/>
        </p:nvSpPr>
        <p:spPr>
          <a:xfrm>
            <a:off x="368653" y="340301"/>
            <a:ext cx="11626124"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9"/>
            </a:pPr>
            <a:r>
              <a:rPr lang="en-GB" sz="4800" b="1" dirty="0">
                <a:solidFill>
                  <a:schemeClr val="bg1"/>
                </a:solidFill>
                <a:latin typeface="Montserrat" pitchFamily="2" charset="77"/>
                <a:ea typeface="Roboto" panose="02000000000000000000" pitchFamily="2" charset="0"/>
                <a:cs typeface="Open Sans" panose="020B0606030504020204" pitchFamily="34" charset="0"/>
              </a:rPr>
              <a:t>Hold ourselves accountable to those we seek to assist and those who give us resources</a:t>
            </a:r>
          </a:p>
        </p:txBody>
      </p:sp>
      <p:sp>
        <p:nvSpPr>
          <p:cNvPr id="7" name="TextBox 6">
            <a:extLst>
              <a:ext uri="{FF2B5EF4-FFF2-40B4-BE49-F238E27FC236}">
                <a16:creationId xmlns:a16="http://schemas.microsoft.com/office/drawing/2014/main" id="{1EFCD4E6-CA4C-8443-8892-621DBDEDD58A}"/>
              </a:ext>
            </a:extLst>
          </p:cNvPr>
          <p:cNvSpPr txBox="1"/>
          <p:nvPr/>
        </p:nvSpPr>
        <p:spPr>
          <a:xfrm>
            <a:off x="1335050" y="2550088"/>
            <a:ext cx="6845260" cy="7478970"/>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exist to support vulnerable communities and so we are accountable to them for how well we do that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Accountable to those who give us funding to carry out this work</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Transparent and open</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Monitor and report on the impact of our work</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Monitoring programmes and responses and making adjustments to improve impact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Acting on community complaints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Explaining clearly to communities what we are doing and how we are using resources</a:t>
            </a:r>
          </a:p>
        </p:txBody>
      </p:sp>
    </p:spTree>
    <p:extLst>
      <p:ext uri="{BB962C8B-B14F-4D97-AF65-F5344CB8AC3E}">
        <p14:creationId xmlns:p14="http://schemas.microsoft.com/office/powerpoint/2010/main" val="2165092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BEA10B4-6DCA-024F-B08C-347243D6F525}"/>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AFC774B3-8F90-FB4E-B2FE-833D2E3CD40F}"/>
              </a:ext>
            </a:extLst>
          </p:cNvPr>
          <p:cNvSpPr txBox="1"/>
          <p:nvPr/>
        </p:nvSpPr>
        <p:spPr>
          <a:xfrm>
            <a:off x="5587874" y="527825"/>
            <a:ext cx="11755745"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10"/>
            </a:pPr>
            <a:r>
              <a:rPr lang="en-GB" sz="4800" b="1" dirty="0">
                <a:solidFill>
                  <a:schemeClr val="bg1"/>
                </a:solidFill>
                <a:latin typeface="Montserrat" pitchFamily="2" charset="77"/>
                <a:ea typeface="Roboto" panose="02000000000000000000" pitchFamily="2" charset="0"/>
                <a:cs typeface="Open Sans" panose="020B0606030504020204" pitchFamily="34" charset="0"/>
              </a:rPr>
              <a:t>Recognise those affected by disasters as dignified humans, not hopeless objects</a:t>
            </a:r>
          </a:p>
        </p:txBody>
      </p:sp>
      <p:sp>
        <p:nvSpPr>
          <p:cNvPr id="14" name="TextBox 13">
            <a:extLst>
              <a:ext uri="{FF2B5EF4-FFF2-40B4-BE49-F238E27FC236}">
                <a16:creationId xmlns:a16="http://schemas.microsoft.com/office/drawing/2014/main" id="{7A01FC88-FF7A-2042-9038-C24C2E304A93}"/>
              </a:ext>
            </a:extLst>
          </p:cNvPr>
          <p:cNvSpPr txBox="1"/>
          <p:nvPr/>
        </p:nvSpPr>
        <p:spPr>
          <a:xfrm>
            <a:off x="8086164" y="2563373"/>
            <a:ext cx="9651901" cy="2031325"/>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affected by disasters are equal partners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public information, we will portray people’s capacities and aspirations, not just their vulnerabilities and fears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Publicity does not take precedence over relief assistance</a:t>
            </a:r>
          </a:p>
        </p:txBody>
      </p:sp>
      <p:sp>
        <p:nvSpPr>
          <p:cNvPr id="15" name="TextBox 14">
            <a:extLst>
              <a:ext uri="{FF2B5EF4-FFF2-40B4-BE49-F238E27FC236}">
                <a16:creationId xmlns:a16="http://schemas.microsoft.com/office/drawing/2014/main" id="{F86F92F8-5516-CA4C-B292-E9125AA84E05}"/>
              </a:ext>
            </a:extLst>
          </p:cNvPr>
          <p:cNvSpPr txBox="1"/>
          <p:nvPr/>
        </p:nvSpPr>
        <p:spPr>
          <a:xfrm>
            <a:off x="11310373" y="5144294"/>
            <a:ext cx="6427692" cy="2769989"/>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Do not take photos of people without their permission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Don’t publish photos or stories that show people as helpless, or damage their dignity</a:t>
            </a:r>
          </a:p>
        </p:txBody>
      </p:sp>
    </p:spTree>
    <p:extLst>
      <p:ext uri="{BB962C8B-B14F-4D97-AF65-F5344CB8AC3E}">
        <p14:creationId xmlns:p14="http://schemas.microsoft.com/office/powerpoint/2010/main" val="1622520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0" y="852930"/>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Prevention of sexual exploitation and abuse</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80" y="2234466"/>
            <a:ext cx="10003003" cy="7540526"/>
          </a:xfrm>
          <a:prstGeom prst="rect">
            <a:avLst/>
          </a:prstGeom>
          <a:noFill/>
        </p:spPr>
        <p:txBody>
          <a:bodyPr wrap="square" rtlCol="0">
            <a:spAutoFit/>
          </a:bodyPr>
          <a:lstStyle/>
          <a:p>
            <a:pPr>
              <a:spcAft>
                <a:spcPts val="1800"/>
              </a:spcAft>
              <a:buClr>
                <a:srgbClr val="FF0000"/>
              </a:buClr>
            </a:pPr>
            <a:r>
              <a:rPr lang="en-US" sz="2800" b="1" dirty="0">
                <a:solidFill>
                  <a:srgbClr val="FF0000"/>
                </a:solidFill>
                <a:latin typeface="Roboto" panose="02000000000000000000" pitchFamily="2" charset="0"/>
                <a:ea typeface="Roboto" panose="02000000000000000000" pitchFamily="2" charset="0"/>
                <a:cs typeface="Open Sans" panose="020B0606030504020204" pitchFamily="34" charset="0"/>
              </a:rPr>
              <a:t>What is this?</a:t>
            </a: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Serious violation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of the International Code of Conduct, and the IFRC and ICRC staff Codes of Conduct</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Sexual exploitation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taking advantage of someone’s vulnerability, an unequal balance of power or trust, for sexual purposes, including financial, social or political gain</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Sexual abuse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Physical intrusion of a sexual nature, using force or coercion, or threatening to do this</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Sexual activity with children (&lt;18 – regardless of the laws in the country)</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Exchange of money, jobs, goods or services for sexual services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Sexual relations between staff/volunteers and beneficiaries are strongly discouraged (because of the unequal balance of power)</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We have a duty to report this if we suspect it </a:t>
            </a:r>
          </a:p>
        </p:txBody>
      </p:sp>
      <p:pic>
        <p:nvPicPr>
          <p:cNvPr id="12" name="Picture Placeholder 11" descr="A picture containing person, person, sport, preparing&#10;&#10;Description automatically generated">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0530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6413691" cy="3477875"/>
          </a:xfrm>
          <a:prstGeom prst="rect">
            <a:avLst/>
          </a:prstGeom>
          <a:noFill/>
        </p:spPr>
        <p:txBody>
          <a:bodyPr wrap="square" rtlCol="0">
            <a:spAutoFit/>
          </a:bodyPr>
          <a:lstStyle/>
          <a:p>
            <a:pPr>
              <a:spcAft>
                <a:spcPts val="1200"/>
              </a:spcAft>
            </a:pPr>
            <a:r>
              <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Credits</a:t>
            </a: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200"/>
              </a:spcAft>
              <a:buClr>
                <a:srgbClr val="FF0000"/>
              </a:buCl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This tool is inspired by and uses content from:</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ICRC ‘A guide for what you can and cannot do while you work for us’ An easy-to-read guide to the code of conduct for people who work for the ICRC.</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IFRC’s ‘Staff Code of Conduct’ 2007</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IFRC’s online e-learning ‘101: Corruption Prevention’ course</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British Red Cross’ online e-learning ‘Introduction to Protection from Sexual Exploitation and Abuse (PSEA)’ course</a:t>
            </a:r>
          </a:p>
          <a:p>
            <a:pPr marL="342900" indent="-342900">
              <a:spcAft>
                <a:spcPts val="1200"/>
              </a:spcAft>
              <a:buClr>
                <a:srgbClr val="FF0000"/>
              </a:buClr>
              <a:buFont typeface="Arial" panose="020B0604020202020204" pitchFamily="34" charset="0"/>
              <a:buChar cha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en-US" sz="4000" b="1" dirty="0">
                <a:solidFill>
                  <a:schemeClr val="bg1"/>
                </a:solidFill>
                <a:latin typeface="Montserrat" pitchFamily="2" charset="77"/>
                <a:ea typeface="Roboto Black" panose="02000000000000000000" pitchFamily="2" charset="0"/>
                <a:cs typeface="Open Sans Light" panose="020B0306030504020204" pitchFamily="34" charset="0"/>
              </a:rPr>
              <a:t>Community engagement and accountability toolkit</a:t>
            </a:r>
          </a:p>
          <a:p>
            <a:pPr>
              <a:lnSpc>
                <a:spcPct val="80000"/>
              </a:lnSpc>
              <a:spcAft>
                <a:spcPts val="1800"/>
              </a:spcAft>
            </a:pPr>
            <a:r>
              <a:rPr lang="en-US" sz="3200" b="1" dirty="0">
                <a:solidFill>
                  <a:schemeClr val="accent3"/>
                </a:solidFill>
                <a:latin typeface="Montserrat" pitchFamily="2" charset="77"/>
                <a:ea typeface="Roboto Black" panose="02000000000000000000" pitchFamily="2" charset="0"/>
                <a:cs typeface="Open Sans Light" panose="020B0306030504020204" pitchFamily="34" charset="0"/>
              </a:rPr>
              <a:t>Tool 10</a:t>
            </a:r>
            <a:r>
              <a:rPr lang="en-US" sz="3200" b="1" dirty="0">
                <a:solidFill>
                  <a:schemeClr val="bg1"/>
                </a:solidFill>
                <a:latin typeface="Montserrat" pitchFamily="2" charset="77"/>
                <a:ea typeface="Roboto Black" panose="02000000000000000000" pitchFamily="2" charset="0"/>
                <a:cs typeface="Open Sans Light" panose="020B0306030504020204" pitchFamily="34" charset="0"/>
              </a:rPr>
              <a:t>: Code of Conduct Briefing</a:t>
            </a:r>
          </a:p>
        </p:txBody>
      </p:sp>
    </p:spTree>
    <p:extLst>
      <p:ext uri="{BB962C8B-B14F-4D97-AF65-F5344CB8AC3E}">
        <p14:creationId xmlns:p14="http://schemas.microsoft.com/office/powerpoint/2010/main" val="1104147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85901"/>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rules on sexual exploitation and abuse</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3" name="Picture 2">
            <a:extLst>
              <a:ext uri="{FF2B5EF4-FFF2-40B4-BE49-F238E27FC236}">
                <a16:creationId xmlns:a16="http://schemas.microsoft.com/office/drawing/2014/main" id="{00C46E61-B045-A941-BB6D-3303717EC452}"/>
              </a:ext>
            </a:extLst>
          </p:cNvPr>
          <p:cNvPicPr>
            <a:picLocks noChangeAspect="1"/>
          </p:cNvPicPr>
          <p:nvPr/>
        </p:nvPicPr>
        <p:blipFill>
          <a:blip r:embed="rId3"/>
          <a:stretch>
            <a:fillRect/>
          </a:stretch>
        </p:blipFill>
        <p:spPr>
          <a:xfrm>
            <a:off x="1579397" y="2046737"/>
            <a:ext cx="10525211" cy="3799494"/>
          </a:xfrm>
          <a:prstGeom prst="rect">
            <a:avLst/>
          </a:prstGeom>
        </p:spPr>
      </p:pic>
      <p:pic>
        <p:nvPicPr>
          <p:cNvPr id="4" name="Picture 3">
            <a:extLst>
              <a:ext uri="{FF2B5EF4-FFF2-40B4-BE49-F238E27FC236}">
                <a16:creationId xmlns:a16="http://schemas.microsoft.com/office/drawing/2014/main" id="{2CCB3B99-34E5-AA44-B555-A298902EE473}"/>
              </a:ext>
            </a:extLst>
          </p:cNvPr>
          <p:cNvPicPr>
            <a:picLocks noChangeAspect="1"/>
          </p:cNvPicPr>
          <p:nvPr/>
        </p:nvPicPr>
        <p:blipFill>
          <a:blip r:embed="rId4"/>
          <a:stretch>
            <a:fillRect/>
          </a:stretch>
        </p:blipFill>
        <p:spPr>
          <a:xfrm>
            <a:off x="1579397" y="5846231"/>
            <a:ext cx="10525211" cy="4052992"/>
          </a:xfrm>
          <a:prstGeom prst="rect">
            <a:avLst/>
          </a:prstGeom>
        </p:spPr>
      </p:pic>
    </p:spTree>
    <p:extLst>
      <p:ext uri="{BB962C8B-B14F-4D97-AF65-F5344CB8AC3E}">
        <p14:creationId xmlns:p14="http://schemas.microsoft.com/office/powerpoint/2010/main" val="986975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660395"/>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What are the rules around children?</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47BC17AC-5D44-7D43-B92E-6AA5E714B995}"/>
              </a:ext>
            </a:extLst>
          </p:cNvPr>
          <p:cNvPicPr>
            <a:picLocks noChangeAspect="1"/>
          </p:cNvPicPr>
          <p:nvPr/>
        </p:nvPicPr>
        <p:blipFill>
          <a:blip r:embed="rId3"/>
          <a:stretch>
            <a:fillRect/>
          </a:stretch>
        </p:blipFill>
        <p:spPr>
          <a:xfrm>
            <a:off x="913710" y="6440493"/>
            <a:ext cx="8204200" cy="3187700"/>
          </a:xfrm>
          <a:prstGeom prst="rect">
            <a:avLst/>
          </a:prstGeom>
        </p:spPr>
      </p:pic>
      <p:pic>
        <p:nvPicPr>
          <p:cNvPr id="8" name="Picture 7">
            <a:extLst>
              <a:ext uri="{FF2B5EF4-FFF2-40B4-BE49-F238E27FC236}">
                <a16:creationId xmlns:a16="http://schemas.microsoft.com/office/drawing/2014/main" id="{4BDC48CA-06F3-E146-A26F-1772189B85D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93279" y="1922505"/>
            <a:ext cx="8945168" cy="4381500"/>
          </a:xfrm>
          <a:prstGeom prst="rect">
            <a:avLst/>
          </a:prstGeom>
        </p:spPr>
      </p:pic>
      <p:pic>
        <p:nvPicPr>
          <p:cNvPr id="7" name="Picture 6">
            <a:extLst>
              <a:ext uri="{FF2B5EF4-FFF2-40B4-BE49-F238E27FC236}">
                <a16:creationId xmlns:a16="http://schemas.microsoft.com/office/drawing/2014/main" id="{48BD8D73-74BC-EB43-A8CF-CF7B879A96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412940" y="4122743"/>
            <a:ext cx="8545551" cy="3911600"/>
          </a:xfrm>
          <a:prstGeom prst="rect">
            <a:avLst/>
          </a:prstGeom>
        </p:spPr>
      </p:pic>
    </p:spTree>
    <p:extLst>
      <p:ext uri="{BB962C8B-B14F-4D97-AF65-F5344CB8AC3E}">
        <p14:creationId xmlns:p14="http://schemas.microsoft.com/office/powerpoint/2010/main" val="1530432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45353"/>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Discussion  </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79" y="1929667"/>
            <a:ext cx="16726532" cy="2585323"/>
          </a:xfrm>
          <a:prstGeom prst="rect">
            <a:avLst/>
          </a:prstGeom>
          <a:noFill/>
        </p:spPr>
        <p:txBody>
          <a:bodyPr wrap="square" rtlCol="0">
            <a:spAutoFit/>
          </a:bodyPr>
          <a:lstStyle/>
          <a:p>
            <a:pPr marL="342900" indent="-342900">
              <a:spcAft>
                <a:spcPts val="3000"/>
              </a:spcAft>
              <a:buClr>
                <a:srgbClr val="FF0000"/>
              </a:buClr>
              <a:buFont typeface="Arial" panose="020B0604020202020204" pitchFamily="34" charset="0"/>
              <a:buChar char="•"/>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What is the impact of sexual exploitation and abuse? On communities? On our relationship and reputation in communities? </a:t>
            </a:r>
          </a:p>
          <a:p>
            <a:pPr>
              <a:spcAft>
                <a:spcPts val="3000"/>
              </a:spcAft>
              <a:buClr>
                <a:srgbClr val="FF0000"/>
              </a:buClr>
            </a:pPr>
            <a:endPar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30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Are these statements true or false?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4777544"/>
            <a:ext cx="11329780" cy="3216265"/>
          </a:xfrm>
          <a:prstGeom prst="rect">
            <a:avLst/>
          </a:prstGeom>
          <a:noFill/>
        </p:spPr>
        <p:txBody>
          <a:bodyPr wrap="square" rtlCol="0">
            <a:spAutoFit/>
          </a:bodyPr>
          <a:lstStyle/>
          <a:p>
            <a:pPr marL="514350" indent="-514350">
              <a:spcAft>
                <a:spcPts val="42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It is ok to use physical punishment against a child as long as it is mild, infrequent and in line with the local culture</a:t>
            </a:r>
          </a:p>
          <a:p>
            <a:pPr marL="514350" indent="-514350">
              <a:spcAft>
                <a:spcPts val="42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A colleague often spends the night with a young woman from one of the communities where the National Society has programmes, but it’s ok because she wants to be in the relationship and her father has approved it</a:t>
            </a:r>
          </a:p>
        </p:txBody>
      </p:sp>
      <p:sp>
        <p:nvSpPr>
          <p:cNvPr id="8" name="TextBox 7">
            <a:extLst>
              <a:ext uri="{FF2B5EF4-FFF2-40B4-BE49-F238E27FC236}">
                <a16:creationId xmlns:a16="http://schemas.microsoft.com/office/drawing/2014/main" id="{9B490DF6-7862-F84A-AEAA-B9BD420A3E5B}"/>
              </a:ext>
            </a:extLst>
          </p:cNvPr>
          <p:cNvSpPr txBox="1"/>
          <p:nvPr/>
        </p:nvSpPr>
        <p:spPr>
          <a:xfrm>
            <a:off x="12381866" y="4742548"/>
            <a:ext cx="5619263" cy="1031051"/>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FALSE</a:t>
            </a:r>
          </a:p>
          <a:p>
            <a:pPr>
              <a:spcAft>
                <a:spcPts val="1800"/>
              </a:spcAft>
              <a:buClr>
                <a:srgbClr val="FF0000"/>
              </a:buClr>
            </a:pPr>
            <a:r>
              <a:rPr lang="en-US" sz="2800" dirty="0">
                <a:latin typeface="Roboto" panose="02000000000000000000" pitchFamily="2" charset="0"/>
                <a:ea typeface="Roboto" panose="02000000000000000000" pitchFamily="2" charset="0"/>
                <a:cs typeface="Open Sans" panose="020B0606030504020204" pitchFamily="34" charset="0"/>
              </a:rPr>
              <a:t>Hitting a child is never acceptable</a:t>
            </a:r>
          </a:p>
        </p:txBody>
      </p:sp>
      <p:sp>
        <p:nvSpPr>
          <p:cNvPr id="9" name="TextBox 8">
            <a:extLst>
              <a:ext uri="{FF2B5EF4-FFF2-40B4-BE49-F238E27FC236}">
                <a16:creationId xmlns:a16="http://schemas.microsoft.com/office/drawing/2014/main" id="{E2302365-F59E-F141-9D03-60043C47E8A0}"/>
              </a:ext>
            </a:extLst>
          </p:cNvPr>
          <p:cNvSpPr txBox="1"/>
          <p:nvPr/>
        </p:nvSpPr>
        <p:spPr>
          <a:xfrm>
            <a:off x="12381866" y="6100983"/>
            <a:ext cx="5475828" cy="1892826"/>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FALSE</a:t>
            </a:r>
          </a:p>
          <a:p>
            <a:pPr>
              <a:spcAft>
                <a:spcPts val="1800"/>
              </a:spcAft>
              <a:buClr>
                <a:srgbClr val="FF0000"/>
              </a:buClr>
            </a:pPr>
            <a:r>
              <a:rPr lang="en-US" sz="2800" dirty="0">
                <a:latin typeface="Roboto" panose="02000000000000000000" pitchFamily="2" charset="0"/>
                <a:ea typeface="Roboto" panose="02000000000000000000" pitchFamily="2" charset="0"/>
                <a:cs typeface="Open Sans" panose="020B0606030504020204" pitchFamily="34" charset="0"/>
              </a:rPr>
              <a:t>There is a power imbalance and the girl could be being exploited by her father and the colleague</a:t>
            </a:r>
          </a:p>
        </p:txBody>
      </p:sp>
    </p:spTree>
    <p:extLst>
      <p:ext uri="{BB962C8B-B14F-4D97-AF65-F5344CB8AC3E}">
        <p14:creationId xmlns:p14="http://schemas.microsoft.com/office/powerpoint/2010/main" val="25245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 calcmode="lin" valueType="num">
                                      <p:cBhvr additive="base">
                                        <p:cTn id="3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Fraud and corruption</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81" y="1804160"/>
            <a:ext cx="9106532" cy="8002191"/>
          </a:xfrm>
          <a:prstGeom prst="rect">
            <a:avLst/>
          </a:prstGeom>
          <a:noFill/>
        </p:spPr>
        <p:txBody>
          <a:bodyPr wrap="square" rtlCol="0">
            <a:spAutoFit/>
          </a:bodyPr>
          <a:lstStyle/>
          <a:p>
            <a:pPr>
              <a:spcAft>
                <a:spcPts val="1800"/>
              </a:spcAft>
              <a:buClr>
                <a:srgbClr val="FF0000"/>
              </a:buClr>
            </a:pPr>
            <a:r>
              <a:rPr lang="en-US" sz="2800" b="1" dirty="0">
                <a:solidFill>
                  <a:srgbClr val="FF0000"/>
                </a:solidFill>
                <a:latin typeface="Roboto" panose="02000000000000000000" pitchFamily="2" charset="0"/>
                <a:ea typeface="Roboto" panose="02000000000000000000" pitchFamily="2" charset="0"/>
                <a:cs typeface="Open Sans" panose="020B0606030504020204" pitchFamily="34" charset="0"/>
              </a:rPr>
              <a:t>What is this?</a:t>
            </a: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Serious violation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of the International Code of Conduct, and the IFRC and ICRC staff Codes of Conduct</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Fraud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Any intentional act or mission designed to deceive others, resulting in the victim suffering a loss and the perpetrator achieving a gain</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Corruption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The abuse of entrusted power for private gain</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Theft of money or supplies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Bribery </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Nepotism</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We have a duty to report this if we suspect it </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What is the impact of corruption? On communities? On our reputation in communities? On our organizations?</a:t>
            </a:r>
          </a:p>
          <a:p>
            <a:pPr marL="342900" indent="-342900">
              <a:spcAft>
                <a:spcPts val="1800"/>
              </a:spcAft>
              <a:buClr>
                <a:srgbClr val="FF0000"/>
              </a:buClr>
              <a:buFont typeface="Arial" panose="020B0604020202020204" pitchFamily="34" charset="0"/>
              <a:buChar char="•"/>
            </a:pP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12" name="Picture Placeholder 11">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10350960" y="1616601"/>
            <a:ext cx="7687902" cy="7699484"/>
          </a:xfrm>
        </p:spPr>
      </p:pic>
    </p:spTree>
    <p:extLst>
      <p:ext uri="{BB962C8B-B14F-4D97-AF65-F5344CB8AC3E}">
        <p14:creationId xmlns:p14="http://schemas.microsoft.com/office/powerpoint/2010/main" val="1222453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Discussion  </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1966501"/>
            <a:ext cx="7923192" cy="6355586"/>
          </a:xfrm>
          <a:prstGeom prst="rect">
            <a:avLst/>
          </a:prstGeom>
          <a:noFill/>
        </p:spPr>
        <p:txBody>
          <a:bodyPr wrap="square" rtlCol="0">
            <a:spAutoFit/>
          </a:bodyPr>
          <a:lstStyle/>
          <a:p>
            <a:pPr>
              <a:spcAft>
                <a:spcPts val="24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Is this corruption?</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Keeping items meant to be distributed to communities</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Giving hiring preference to a family member</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Asking communities for money to be added to distribution lists</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Replacing names on the recipient list with those of the community leader’s family because they ask you to </a:t>
            </a:r>
          </a:p>
        </p:txBody>
      </p:sp>
      <p:sp>
        <p:nvSpPr>
          <p:cNvPr id="5" name="TextBox 4">
            <a:extLst>
              <a:ext uri="{FF2B5EF4-FFF2-40B4-BE49-F238E27FC236}">
                <a16:creationId xmlns:a16="http://schemas.microsoft.com/office/drawing/2014/main" id="{2A2915B5-C804-5649-BCB0-D7EEB444A2EC}"/>
              </a:ext>
            </a:extLst>
          </p:cNvPr>
          <p:cNvSpPr txBox="1"/>
          <p:nvPr/>
        </p:nvSpPr>
        <p:spPr>
          <a:xfrm>
            <a:off x="8956545" y="2672852"/>
            <a:ext cx="8842509"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stealing from communities and depriving them of their entitlements</a:t>
            </a:r>
          </a:p>
        </p:txBody>
      </p:sp>
      <p:sp>
        <p:nvSpPr>
          <p:cNvPr id="10" name="TextBox 9">
            <a:extLst>
              <a:ext uri="{FF2B5EF4-FFF2-40B4-BE49-F238E27FC236}">
                <a16:creationId xmlns:a16="http://schemas.microsoft.com/office/drawing/2014/main" id="{955769FA-3FF4-5E40-8F88-7C4443094BF0}"/>
              </a:ext>
            </a:extLst>
          </p:cNvPr>
          <p:cNvSpPr txBox="1"/>
          <p:nvPr/>
        </p:nvSpPr>
        <p:spPr>
          <a:xfrm>
            <a:off x="8956545" y="4286512"/>
            <a:ext cx="8842509" cy="523220"/>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nepotism</a:t>
            </a:r>
          </a:p>
        </p:txBody>
      </p:sp>
      <p:sp>
        <p:nvSpPr>
          <p:cNvPr id="9" name="TextBox 8">
            <a:extLst>
              <a:ext uri="{FF2B5EF4-FFF2-40B4-BE49-F238E27FC236}">
                <a16:creationId xmlns:a16="http://schemas.microsoft.com/office/drawing/2014/main" id="{DF3632A9-F5E6-0E43-AAD3-F17F7D6E709F}"/>
              </a:ext>
            </a:extLst>
          </p:cNvPr>
          <p:cNvSpPr txBox="1"/>
          <p:nvPr/>
        </p:nvSpPr>
        <p:spPr>
          <a:xfrm>
            <a:off x="9038032" y="5469285"/>
            <a:ext cx="8842508"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abuse of power and taking advantage of people’s vulnerability </a:t>
            </a:r>
          </a:p>
        </p:txBody>
      </p:sp>
      <p:sp>
        <p:nvSpPr>
          <p:cNvPr id="11" name="TextBox 10">
            <a:extLst>
              <a:ext uri="{FF2B5EF4-FFF2-40B4-BE49-F238E27FC236}">
                <a16:creationId xmlns:a16="http://schemas.microsoft.com/office/drawing/2014/main" id="{F913CB1B-AB13-D04F-86A7-7D8CAF67E97D}"/>
              </a:ext>
            </a:extLst>
          </p:cNvPr>
          <p:cNvSpPr txBox="1"/>
          <p:nvPr/>
        </p:nvSpPr>
        <p:spPr>
          <a:xfrm>
            <a:off x="9038032" y="6882611"/>
            <a:ext cx="8842508"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not delivering aid on the basis of need alone and damages our neutrality and reputation</a:t>
            </a:r>
          </a:p>
        </p:txBody>
      </p:sp>
    </p:spTree>
    <p:extLst>
      <p:ext uri="{BB962C8B-B14F-4D97-AF65-F5344CB8AC3E}">
        <p14:creationId xmlns:p14="http://schemas.microsoft.com/office/powerpoint/2010/main" val="5523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6900" y="512858"/>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Other important rules?</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2" name="Picture 1">
            <a:extLst>
              <a:ext uri="{FF2B5EF4-FFF2-40B4-BE49-F238E27FC236}">
                <a16:creationId xmlns:a16="http://schemas.microsoft.com/office/drawing/2014/main" id="{D8580499-B554-DE4E-884E-A21D90FF7425}"/>
              </a:ext>
            </a:extLst>
          </p:cNvPr>
          <p:cNvPicPr>
            <a:picLocks noChangeAspect="1"/>
          </p:cNvPicPr>
          <p:nvPr/>
        </p:nvPicPr>
        <p:blipFill>
          <a:blip r:embed="rId3"/>
          <a:stretch>
            <a:fillRect/>
          </a:stretch>
        </p:blipFill>
        <p:spPr>
          <a:xfrm>
            <a:off x="596900" y="1848029"/>
            <a:ext cx="8547100" cy="2476500"/>
          </a:xfrm>
          <a:prstGeom prst="rect">
            <a:avLst/>
          </a:prstGeom>
        </p:spPr>
      </p:pic>
      <p:pic>
        <p:nvPicPr>
          <p:cNvPr id="3" name="Picture 2">
            <a:extLst>
              <a:ext uri="{FF2B5EF4-FFF2-40B4-BE49-F238E27FC236}">
                <a16:creationId xmlns:a16="http://schemas.microsoft.com/office/drawing/2014/main" id="{A1BE4BBC-A5F4-334F-8B71-59662AEDF2EB}"/>
              </a:ext>
            </a:extLst>
          </p:cNvPr>
          <p:cNvPicPr>
            <a:picLocks noChangeAspect="1"/>
          </p:cNvPicPr>
          <p:nvPr/>
        </p:nvPicPr>
        <p:blipFill>
          <a:blip r:embed="rId4"/>
          <a:stretch>
            <a:fillRect/>
          </a:stretch>
        </p:blipFill>
        <p:spPr>
          <a:xfrm>
            <a:off x="558801" y="7563150"/>
            <a:ext cx="8166100" cy="2565400"/>
          </a:xfrm>
          <a:prstGeom prst="rect">
            <a:avLst/>
          </a:prstGeom>
        </p:spPr>
      </p:pic>
      <p:pic>
        <p:nvPicPr>
          <p:cNvPr id="4" name="Picture 3">
            <a:extLst>
              <a:ext uri="{FF2B5EF4-FFF2-40B4-BE49-F238E27FC236}">
                <a16:creationId xmlns:a16="http://schemas.microsoft.com/office/drawing/2014/main" id="{A2C1AA6D-85C8-7644-BF49-570047D129B7}"/>
              </a:ext>
            </a:extLst>
          </p:cNvPr>
          <p:cNvPicPr>
            <a:picLocks noChangeAspect="1"/>
          </p:cNvPicPr>
          <p:nvPr/>
        </p:nvPicPr>
        <p:blipFill>
          <a:blip r:embed="rId5"/>
          <a:stretch>
            <a:fillRect/>
          </a:stretch>
        </p:blipFill>
        <p:spPr>
          <a:xfrm>
            <a:off x="9779000" y="2021305"/>
            <a:ext cx="7717272" cy="3255724"/>
          </a:xfrm>
          <a:prstGeom prst="rect">
            <a:avLst/>
          </a:prstGeom>
        </p:spPr>
      </p:pic>
      <p:pic>
        <p:nvPicPr>
          <p:cNvPr id="9" name="Picture 8">
            <a:extLst>
              <a:ext uri="{FF2B5EF4-FFF2-40B4-BE49-F238E27FC236}">
                <a16:creationId xmlns:a16="http://schemas.microsoft.com/office/drawing/2014/main" id="{DB03D35C-76A9-554B-A0CF-A379A942DE5F}"/>
              </a:ext>
            </a:extLst>
          </p:cNvPr>
          <p:cNvPicPr>
            <a:picLocks noChangeAspect="1"/>
          </p:cNvPicPr>
          <p:nvPr/>
        </p:nvPicPr>
        <p:blipFill>
          <a:blip r:embed="rId6"/>
          <a:stretch>
            <a:fillRect/>
          </a:stretch>
        </p:blipFill>
        <p:spPr>
          <a:xfrm>
            <a:off x="9779000" y="6063915"/>
            <a:ext cx="8108959" cy="3874013"/>
          </a:xfrm>
          <a:prstGeom prst="rect">
            <a:avLst/>
          </a:prstGeom>
        </p:spPr>
      </p:pic>
      <p:pic>
        <p:nvPicPr>
          <p:cNvPr id="10" name="Picture 9">
            <a:extLst>
              <a:ext uri="{FF2B5EF4-FFF2-40B4-BE49-F238E27FC236}">
                <a16:creationId xmlns:a16="http://schemas.microsoft.com/office/drawing/2014/main" id="{30467418-A6D2-EB41-858A-8351BEF5C67C}"/>
              </a:ext>
            </a:extLst>
          </p:cNvPr>
          <p:cNvPicPr>
            <a:picLocks noChangeAspect="1"/>
          </p:cNvPicPr>
          <p:nvPr/>
        </p:nvPicPr>
        <p:blipFill>
          <a:blip r:embed="rId7"/>
          <a:stretch>
            <a:fillRect/>
          </a:stretch>
        </p:blipFill>
        <p:spPr>
          <a:xfrm>
            <a:off x="596900" y="4515150"/>
            <a:ext cx="8826500" cy="3048000"/>
          </a:xfrm>
          <a:prstGeom prst="rect">
            <a:avLst/>
          </a:prstGeom>
        </p:spPr>
      </p:pic>
    </p:spTree>
    <p:extLst>
      <p:ext uri="{BB962C8B-B14F-4D97-AF65-F5344CB8AC3E}">
        <p14:creationId xmlns:p14="http://schemas.microsoft.com/office/powerpoint/2010/main" val="222817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Organization Codes of Conduct</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5D9E10F1-0070-4548-900E-2BF15CE7F3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3281" y="1879973"/>
            <a:ext cx="3899510" cy="5554056"/>
          </a:xfrm>
          <a:prstGeom prst="rect">
            <a:avLst/>
          </a:prstGeom>
        </p:spPr>
      </p:pic>
      <p:pic>
        <p:nvPicPr>
          <p:cNvPr id="5" name="Picture 4">
            <a:extLst>
              <a:ext uri="{FF2B5EF4-FFF2-40B4-BE49-F238E27FC236}">
                <a16:creationId xmlns:a16="http://schemas.microsoft.com/office/drawing/2014/main" id="{0282B820-3C86-3545-8FD9-D92DC0A7C8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55624" y="1604042"/>
            <a:ext cx="4547202" cy="6249040"/>
          </a:xfrm>
          <a:prstGeom prst="rect">
            <a:avLst/>
          </a:prstGeom>
        </p:spPr>
      </p:pic>
      <p:pic>
        <p:nvPicPr>
          <p:cNvPr id="13" name="Picture 12" descr="A picture containing text, person, people&#10;&#10;Description automatically generated">
            <a:extLst>
              <a:ext uri="{FF2B5EF4-FFF2-40B4-BE49-F238E27FC236}">
                <a16:creationId xmlns:a16="http://schemas.microsoft.com/office/drawing/2014/main" id="{F6C1E656-8430-A44A-802B-900BCFE5C5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31976" y="1879973"/>
            <a:ext cx="3757375" cy="5554056"/>
          </a:xfrm>
          <a:prstGeom prst="rect">
            <a:avLst/>
          </a:prstGeom>
        </p:spPr>
      </p:pic>
      <p:sp>
        <p:nvSpPr>
          <p:cNvPr id="16" name="TextBox 15">
            <a:extLst>
              <a:ext uri="{FF2B5EF4-FFF2-40B4-BE49-F238E27FC236}">
                <a16:creationId xmlns:a16="http://schemas.microsoft.com/office/drawing/2014/main" id="{0AEB8BCE-DAD6-0F45-9B0F-4A13ED66C602}"/>
              </a:ext>
            </a:extLst>
          </p:cNvPr>
          <p:cNvSpPr txBox="1"/>
          <p:nvPr/>
        </p:nvSpPr>
        <p:spPr>
          <a:xfrm>
            <a:off x="524041" y="8049360"/>
            <a:ext cx="7937500" cy="1769715"/>
          </a:xfrm>
          <a:prstGeom prst="rect">
            <a:avLst/>
          </a:prstGeom>
          <a:noFill/>
        </p:spPr>
        <p:txBody>
          <a:bodyPr wrap="square" rtlCol="0">
            <a:spAutoFit/>
          </a:bodyPr>
          <a:lstStyle/>
          <a:p>
            <a:pPr>
              <a:spcAft>
                <a:spcPts val="3000"/>
              </a:spcAft>
              <a:buClr>
                <a:srgbClr val="FF0000"/>
              </a:buClr>
            </a:pPr>
            <a:r>
              <a:rPr lang="en-US" sz="2800" b="1" dirty="0">
                <a:latin typeface="Roboto" panose="02000000000000000000" pitchFamily="2" charset="0"/>
                <a:ea typeface="Roboto" panose="02000000000000000000" pitchFamily="2" charset="0"/>
                <a:cs typeface="Open Sans" panose="020B0606030504020204" pitchFamily="34" charset="0"/>
              </a:rPr>
              <a:t>ICRC</a:t>
            </a:r>
          </a:p>
          <a:p>
            <a:r>
              <a:rPr lang="en-GB" sz="2800" dirty="0">
                <a:solidFill>
                  <a:schemeClr val="accent3"/>
                </a:solidFill>
                <a:latin typeface="Roboto" panose="02000000000000000000" pitchFamily="2" charset="0"/>
                <a:ea typeface="Roboto" panose="02000000000000000000" pitchFamily="2" charset="0"/>
                <a:hlinkClick r:id="rId6">
                  <a:extLst>
                    <a:ext uri="{A12FA001-AC4F-418D-AE19-62706E023703}">
                      <ahyp:hlinkClr xmlns:ahyp="http://schemas.microsoft.com/office/drawing/2018/hyperlinkcolor" val="tx"/>
                    </a:ext>
                  </a:extLst>
                </a:hlinkClick>
              </a:rPr>
              <a:t>https://www.icrc.org/en/document/code-conduct-employees-icrc</a:t>
            </a:r>
            <a:r>
              <a:rPr lang="en-GB" sz="2800" dirty="0">
                <a:solidFill>
                  <a:schemeClr val="accent3"/>
                </a:solidFill>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D1F06AD2-A875-3F47-9469-C4F0233FB524}"/>
              </a:ext>
            </a:extLst>
          </p:cNvPr>
          <p:cNvSpPr txBox="1"/>
          <p:nvPr/>
        </p:nvSpPr>
        <p:spPr>
          <a:xfrm>
            <a:off x="10458077" y="8037747"/>
            <a:ext cx="6987241" cy="1769715"/>
          </a:xfrm>
          <a:prstGeom prst="rect">
            <a:avLst/>
          </a:prstGeom>
          <a:noFill/>
        </p:spPr>
        <p:txBody>
          <a:bodyPr wrap="square" rtlCol="0">
            <a:spAutoFit/>
          </a:bodyPr>
          <a:lstStyle/>
          <a:p>
            <a:pPr>
              <a:spcAft>
                <a:spcPts val="3000"/>
              </a:spcAft>
              <a:buClr>
                <a:srgbClr val="FF0000"/>
              </a:buClr>
            </a:pPr>
            <a:r>
              <a:rPr lang="en-US" sz="2800" b="1" dirty="0">
                <a:latin typeface="Roboto" panose="02000000000000000000" pitchFamily="2" charset="0"/>
                <a:ea typeface="Roboto" panose="02000000000000000000" pitchFamily="2" charset="0"/>
                <a:cs typeface="Open Sans" panose="020B0606030504020204" pitchFamily="34" charset="0"/>
              </a:rPr>
              <a:t>IFRC</a:t>
            </a:r>
          </a:p>
          <a:p>
            <a:r>
              <a:rPr lang="en-GB" sz="2800" dirty="0">
                <a:solidFill>
                  <a:schemeClr val="accent3"/>
                </a:solidFill>
                <a:latin typeface="Roboto" panose="02000000000000000000" pitchFamily="2" charset="0"/>
                <a:ea typeface="Roboto" panose="02000000000000000000" pitchFamily="2" charset="0"/>
                <a:hlinkClick r:id="rId7">
                  <a:extLst>
                    <a:ext uri="{A12FA001-AC4F-418D-AE19-62706E023703}">
                      <ahyp:hlinkClr xmlns:ahyp="http://schemas.microsoft.com/office/drawing/2018/hyperlinkcolor" val="tx"/>
                    </a:ext>
                  </a:extLst>
                </a:hlinkClick>
              </a:rPr>
              <a:t>https://www.ifrc.org/document/staff-code-conduct</a:t>
            </a:r>
            <a:r>
              <a:rPr lang="en-GB" sz="2800" dirty="0">
                <a:solidFill>
                  <a:schemeClr val="accent3"/>
                </a:solidFill>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132154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7124288"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How to report violations of the Code of Conduct</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80" y="2176501"/>
            <a:ext cx="7937500" cy="7094250"/>
          </a:xfrm>
          <a:prstGeom prst="rect">
            <a:avLst/>
          </a:prstGeom>
          <a:noFill/>
        </p:spPr>
        <p:txBody>
          <a:bodyPr wrap="square" rtlCol="0">
            <a:spAutoFit/>
          </a:bodyPr>
          <a:lstStyle/>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Report to your manager or the head of your organization or delegation</a:t>
            </a:r>
          </a:p>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To your human resources department</a:t>
            </a:r>
          </a:p>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IFRC Integrity Line</a:t>
            </a:r>
          </a:p>
          <a:p>
            <a:pPr marL="1201967" lvl="1" indent="-514350">
              <a:spcAft>
                <a:spcPts val="3000"/>
              </a:spcAft>
              <a:buClr>
                <a:srgbClr val="FF0000"/>
              </a:buClr>
              <a:buFont typeface="Arial" panose="020B0604020202020204" pitchFamily="34" charset="0"/>
              <a:buChar char="•"/>
            </a:pPr>
            <a:r>
              <a:rPr lang="en-GB" sz="2800" u="sng" dirty="0">
                <a:solidFill>
                  <a:schemeClr val="accent3"/>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ifrc.integrityline.org</a:t>
            </a:r>
            <a:endParaRPr lang="en-GB" sz="2800" u="sng" dirty="0">
              <a:solidFill>
                <a:schemeClr val="accent3"/>
              </a:solidFill>
              <a:latin typeface="Roboto" panose="02000000000000000000" pitchFamily="2" charset="0"/>
              <a:ea typeface="Roboto" panose="02000000000000000000" pitchFamily="2" charset="0"/>
            </a:endParaRPr>
          </a:p>
          <a:p>
            <a:pPr marL="1201967" lvl="1" indent="-514350">
              <a:spcAft>
                <a:spcPts val="3000"/>
              </a:spcAft>
              <a:buClr>
                <a:srgbClr val="FF0000"/>
              </a:buClr>
              <a:buFont typeface="Arial" panose="020B0604020202020204" pitchFamily="34" charset="0"/>
              <a:buChar char="•"/>
            </a:pPr>
            <a:r>
              <a:rPr lang="en-GB" sz="2800" u="sng" dirty="0">
                <a:solidFill>
                  <a:schemeClr val="accent3"/>
                </a:solidFill>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speakup@ifrc.integrityline.org</a:t>
            </a:r>
            <a:endParaRPr lang="en-GB" sz="2800" u="sng" dirty="0">
              <a:solidFill>
                <a:schemeClr val="accent3"/>
              </a:solidFill>
              <a:latin typeface="Roboto" panose="02000000000000000000" pitchFamily="2" charset="0"/>
              <a:ea typeface="Roboto" panose="02000000000000000000" pitchFamily="2" charset="0"/>
            </a:endParaRPr>
          </a:p>
          <a:p>
            <a:pPr marL="1201967" lvl="1" indent="-514350">
              <a:spcAft>
                <a:spcPts val="3000"/>
              </a:spcAft>
              <a:buClr>
                <a:srgbClr val="FF0000"/>
              </a:buClr>
              <a:buFont typeface="Arial" panose="020B0604020202020204" pitchFamily="34" charset="0"/>
              <a:buChar char="•"/>
            </a:pPr>
            <a:r>
              <a:rPr lang="en-GB" sz="2800" dirty="0">
                <a:solidFill>
                  <a:schemeClr val="bg1"/>
                </a:solidFill>
                <a:latin typeface="Roboto" panose="02000000000000000000" pitchFamily="2" charset="0"/>
                <a:ea typeface="Roboto" panose="02000000000000000000" pitchFamily="2" charset="0"/>
              </a:rPr>
              <a:t>Report a concern via phone by dialling our toll-free hotline: +41 800 437 272</a:t>
            </a:r>
            <a:endPar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mj-lt"/>
              <a:buAutoNum type="arabicPeriod"/>
            </a:pPr>
            <a:r>
              <a:rPr lang="en-GB" sz="2800" dirty="0">
                <a:solidFill>
                  <a:schemeClr val="bg1"/>
                </a:solidFill>
                <a:latin typeface="Roboto" panose="02000000000000000000" pitchFamily="2" charset="0"/>
                <a:ea typeface="Roboto" panose="02000000000000000000" pitchFamily="2" charset="0"/>
              </a:rPr>
              <a:t>ICRC Integrity Line</a:t>
            </a:r>
          </a:p>
          <a:p>
            <a:pPr marL="1201967" lvl="1" indent="-514350">
              <a:spcAft>
                <a:spcPts val="3000"/>
              </a:spcAft>
              <a:buClr>
                <a:srgbClr val="FF0000"/>
              </a:buClr>
              <a:buFont typeface="Arial" panose="020B0604020202020204" pitchFamily="34" charset="0"/>
              <a:buChar char="•"/>
            </a:pPr>
            <a:r>
              <a:rPr lang="en-GB" sz="2800" dirty="0">
                <a:solidFill>
                  <a:schemeClr val="accent3"/>
                </a:solidFill>
                <a:latin typeface="Roboto" panose="02000000000000000000" pitchFamily="2" charset="0"/>
                <a:ea typeface="Roboto" panose="02000000000000000000" pitchFamily="2" charset="0"/>
                <a:hlinkClick r:id="rId5">
                  <a:extLst>
                    <a:ext uri="{A12FA001-AC4F-418D-AE19-62706E023703}">
                      <ahyp:hlinkClr xmlns:ahyp="http://schemas.microsoft.com/office/drawing/2018/hyperlinkcolor" val="tx"/>
                    </a:ext>
                  </a:extLst>
                </a:hlinkClick>
              </a:rPr>
              <a:t>https://icrc.integrityplatform.org/</a:t>
            </a:r>
            <a:r>
              <a:rPr lang="en-GB" sz="2800" dirty="0">
                <a:solidFill>
                  <a:schemeClr val="accent3"/>
                </a:solidFill>
                <a:latin typeface="Roboto" panose="02000000000000000000" pitchFamily="2" charset="0"/>
                <a:ea typeface="Roboto" panose="02000000000000000000" pitchFamily="2" charset="0"/>
              </a:rPr>
              <a:t>	</a:t>
            </a:r>
          </a:p>
        </p:txBody>
      </p:sp>
      <p:pic>
        <p:nvPicPr>
          <p:cNvPr id="3" name="Picture 2">
            <a:extLst>
              <a:ext uri="{FF2B5EF4-FFF2-40B4-BE49-F238E27FC236}">
                <a16:creationId xmlns:a16="http://schemas.microsoft.com/office/drawing/2014/main" id="{6B2F55F8-E3A7-F54C-89EB-AAEEB7101885}"/>
              </a:ext>
            </a:extLst>
          </p:cNvPr>
          <p:cNvPicPr>
            <a:picLocks noChangeAspect="1"/>
          </p:cNvPicPr>
          <p:nvPr/>
        </p:nvPicPr>
        <p:blipFill>
          <a:blip r:embed="rId6"/>
          <a:stretch>
            <a:fillRect/>
          </a:stretch>
        </p:blipFill>
        <p:spPr>
          <a:xfrm>
            <a:off x="8842304" y="2176501"/>
            <a:ext cx="8852416" cy="3439381"/>
          </a:xfrm>
          <a:prstGeom prst="rect">
            <a:avLst/>
          </a:prstGeom>
        </p:spPr>
      </p:pic>
      <p:pic>
        <p:nvPicPr>
          <p:cNvPr id="4" name="Picture 3">
            <a:extLst>
              <a:ext uri="{FF2B5EF4-FFF2-40B4-BE49-F238E27FC236}">
                <a16:creationId xmlns:a16="http://schemas.microsoft.com/office/drawing/2014/main" id="{80632592-74C5-AD45-9BD4-FB958472BBAB}"/>
              </a:ext>
            </a:extLst>
          </p:cNvPr>
          <p:cNvPicPr>
            <a:picLocks noChangeAspect="1"/>
          </p:cNvPicPr>
          <p:nvPr/>
        </p:nvPicPr>
        <p:blipFill>
          <a:blip r:embed="rId7"/>
          <a:stretch>
            <a:fillRect/>
          </a:stretch>
        </p:blipFill>
        <p:spPr>
          <a:xfrm>
            <a:off x="8819457" y="6242173"/>
            <a:ext cx="8875263" cy="3266097"/>
          </a:xfrm>
          <a:prstGeom prst="rect">
            <a:avLst/>
          </a:prstGeom>
        </p:spPr>
      </p:pic>
    </p:spTree>
    <p:extLst>
      <p:ext uri="{BB962C8B-B14F-4D97-AF65-F5344CB8AC3E}">
        <p14:creationId xmlns:p14="http://schemas.microsoft.com/office/powerpoint/2010/main" val="2790342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17A0CB8D-CAE8-3744-B457-4961F1BA3A29}"/>
              </a:ext>
            </a:extLst>
          </p:cNvPr>
          <p:cNvSpPr txBox="1"/>
          <p:nvPr/>
        </p:nvSpPr>
        <p:spPr>
          <a:xfrm>
            <a:off x="680703" y="689019"/>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Other tools and resources</a:t>
            </a:r>
          </a:p>
        </p:txBody>
      </p:sp>
      <p:pic>
        <p:nvPicPr>
          <p:cNvPr id="12" name="Picture 11">
            <a:extLst>
              <a:ext uri="{FF2B5EF4-FFF2-40B4-BE49-F238E27FC236}">
                <a16:creationId xmlns:a16="http://schemas.microsoft.com/office/drawing/2014/main" id="{91187302-4610-3D43-9C60-24FFE66FAA0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644189" y="0"/>
            <a:ext cx="7643811" cy="10288588"/>
          </a:xfrm>
          <a:prstGeom prst="rect">
            <a:avLst/>
          </a:prstGeom>
        </p:spPr>
      </p:pic>
      <p:sp>
        <p:nvSpPr>
          <p:cNvPr id="19" name="TextBox 18">
            <a:extLst>
              <a:ext uri="{FF2B5EF4-FFF2-40B4-BE49-F238E27FC236}">
                <a16:creationId xmlns:a16="http://schemas.microsoft.com/office/drawing/2014/main" id="{637CBFC3-E19C-9549-B69C-CBB9A1943262}"/>
              </a:ext>
            </a:extLst>
          </p:cNvPr>
          <p:cNvSpPr txBox="1"/>
          <p:nvPr/>
        </p:nvSpPr>
        <p:spPr>
          <a:xfrm>
            <a:off x="680702" y="2140106"/>
            <a:ext cx="9305979" cy="7909858"/>
          </a:xfrm>
          <a:prstGeom prst="rect">
            <a:avLst/>
          </a:prstGeom>
          <a:noFill/>
        </p:spPr>
        <p:txBody>
          <a:bodyPr wrap="square" rtlCol="0">
            <a:spAutoFit/>
          </a:bodyPr>
          <a:lstStyle/>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4">
                  <a:extLst>
                    <a:ext uri="{A12FA001-AC4F-418D-AE19-62706E023703}">
                      <ahyp:hlinkClr xmlns:ahyp="http://schemas.microsoft.com/office/drawing/2018/hyperlinkcolor" val="tx"/>
                    </a:ext>
                  </a:extLst>
                </a:hlinkClick>
              </a:rPr>
              <a:t>IFRC’s online learning platform</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5">
                  <a:extLst>
                    <a:ext uri="{A12FA001-AC4F-418D-AE19-62706E023703}">
                      <ahyp:hlinkClr xmlns:ahyp="http://schemas.microsoft.com/office/drawing/2018/hyperlinkcolor" val="tx"/>
                    </a:ext>
                  </a:extLst>
                </a:hlinkClick>
              </a:rPr>
              <a:t>British Red Cross Introduction to Protection from Sexual Exploitation and Abuse online course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6">
                  <a:extLst>
                    <a:ext uri="{A12FA001-AC4F-418D-AE19-62706E023703}">
                      <ahyp:hlinkClr xmlns:ahyp="http://schemas.microsoft.com/office/drawing/2018/hyperlinkcolor" val="tx"/>
                    </a:ext>
                  </a:extLst>
                </a:hlinkClick>
              </a:rPr>
              <a:t>Corruption prevention</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7">
                  <a:extLst>
                    <a:ext uri="{A12FA001-AC4F-418D-AE19-62706E023703}">
                      <ahyp:hlinkClr xmlns:ahyp="http://schemas.microsoft.com/office/drawing/2018/hyperlinkcolor" val="tx"/>
                    </a:ext>
                  </a:extLst>
                </a:hlinkClick>
              </a:rPr>
              <a:t>IFRC Code of Conduct</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8">
                  <a:extLst>
                    <a:ext uri="{A12FA001-AC4F-418D-AE19-62706E023703}">
                      <ahyp:hlinkClr xmlns:ahyp="http://schemas.microsoft.com/office/drawing/2018/hyperlinkcolor" val="tx"/>
                    </a:ext>
                  </a:extLst>
                </a:hlinkClick>
              </a:rPr>
              <a:t>IFRC Policy on Prevention and Response to Sexual Exploitation and Abuse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9">
                  <a:extLst>
                    <a:ext uri="{A12FA001-AC4F-418D-AE19-62706E023703}">
                      <ahyp:hlinkClr xmlns:ahyp="http://schemas.microsoft.com/office/drawing/2018/hyperlinkcolor" val="tx"/>
                    </a:ext>
                  </a:extLst>
                </a:hlinkClick>
              </a:rPr>
              <a:t>IFRC Child Safeguarding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10">
                  <a:extLst>
                    <a:ext uri="{A12FA001-AC4F-418D-AE19-62706E023703}">
                      <ahyp:hlinkClr xmlns:ahyp="http://schemas.microsoft.com/office/drawing/2018/hyperlinkcolor" val="tx"/>
                    </a:ext>
                  </a:extLst>
                </a:hlinkClick>
              </a:rPr>
              <a:t>IFRC Whistleblower Protection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11">
                  <a:extLst>
                    <a:ext uri="{A12FA001-AC4F-418D-AE19-62706E023703}">
                      <ahyp:hlinkClr xmlns:ahyp="http://schemas.microsoft.com/office/drawing/2018/hyperlinkcolor" val="tx"/>
                    </a:ext>
                  </a:extLst>
                </a:hlinkClick>
              </a:rPr>
              <a:t>IFRC Fraud and Corruption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endPar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603825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84A708-3BBB-0D47-9B71-9A6960BA1215}"/>
              </a:ext>
            </a:extLst>
          </p:cNvPr>
          <p:cNvSpPr txBox="1"/>
          <p:nvPr/>
        </p:nvSpPr>
        <p:spPr>
          <a:xfrm>
            <a:off x="1961498" y="4009464"/>
            <a:ext cx="14365003" cy="1186287"/>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868653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2F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74BF3D-32A2-E344-8ED5-C3EB5E88A893}"/>
              </a:ext>
            </a:extLst>
          </p:cNvPr>
          <p:cNvSpPr/>
          <p:nvPr/>
        </p:nvSpPr>
        <p:spPr>
          <a:xfrm>
            <a:off x="11309819" y="2485301"/>
            <a:ext cx="6363819" cy="6863417"/>
          </a:xfrm>
          <a:prstGeom prst="rect">
            <a:avLst/>
          </a:prstGeom>
        </p:spPr>
        <p:txBody>
          <a:bodyPr wrap="square">
            <a:spAutoFit/>
          </a:bodyPr>
          <a:lstStyle/>
          <a:p>
            <a:r>
              <a:rPr lang="en-US" sz="4000" b="1" dirty="0">
                <a:solidFill>
                  <a:srgbClr val="FF0000"/>
                </a:solidFill>
                <a:latin typeface="Montserrat" pitchFamily="2" charset="77"/>
              </a:rPr>
              <a:t>The Code of Conduct for the International Red Cross Red Crescent Movement and NGOs in Disaster Relief</a:t>
            </a:r>
          </a:p>
          <a:p>
            <a:endParaRPr lang="en-US" sz="4000" b="1" dirty="0">
              <a:solidFill>
                <a:srgbClr val="0F2042"/>
              </a:solidFill>
              <a:latin typeface="Montserrat" pitchFamily="2" charset="77"/>
            </a:endParaRPr>
          </a:p>
          <a:p>
            <a:r>
              <a:rPr lang="en-US" sz="4000" dirty="0">
                <a:latin typeface="Montserrat" pitchFamily="2" charset="77"/>
              </a:rPr>
              <a:t>And what it means for </a:t>
            </a:r>
            <a:r>
              <a:rPr lang="en-US" sz="4000" b="1" dirty="0">
                <a:latin typeface="Montserrat" pitchFamily="2" charset="77"/>
              </a:rPr>
              <a:t>our behaviour </a:t>
            </a:r>
            <a:r>
              <a:rPr lang="en-US" sz="4000" dirty="0">
                <a:latin typeface="Montserrat" pitchFamily="2" charset="77"/>
              </a:rPr>
              <a:t>in communities</a:t>
            </a:r>
          </a:p>
          <a:p>
            <a:endParaRPr lang="en-US" sz="4000" b="1" dirty="0">
              <a:solidFill>
                <a:srgbClr val="F5333F"/>
              </a:solidFill>
              <a:latin typeface="Montserrat" pitchFamily="2" charset="77"/>
            </a:endParaRPr>
          </a:p>
          <a:p>
            <a:endParaRPr lang="en-US" sz="4000" b="1" dirty="0">
              <a:solidFill>
                <a:srgbClr val="F5333F"/>
              </a:solidFill>
              <a:latin typeface="Montserrat" pitchFamily="2" charset="77"/>
            </a:endParaRPr>
          </a:p>
        </p:txBody>
      </p:sp>
      <p:pic>
        <p:nvPicPr>
          <p:cNvPr id="10" name="Picture 9" descr="A picture containing person, outdoor&#10;&#10;Description automatically generated">
            <a:extLst>
              <a:ext uri="{FF2B5EF4-FFF2-40B4-BE49-F238E27FC236}">
                <a16:creationId xmlns:a16="http://schemas.microsoft.com/office/drawing/2014/main" id="{D645A8E6-6874-B24F-8315-B49BE590B6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787063" cy="10288588"/>
          </a:xfrm>
          <a:prstGeom prst="rect">
            <a:avLst/>
          </a:prstGeom>
        </p:spPr>
      </p:pic>
    </p:spTree>
    <p:extLst>
      <p:ext uri="{BB962C8B-B14F-4D97-AF65-F5344CB8AC3E}">
        <p14:creationId xmlns:p14="http://schemas.microsoft.com/office/powerpoint/2010/main" val="2287361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48A43C6C-62BE-45FE-A833-953CB6424C70}"/>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a:off x="11550650" y="0"/>
            <a:ext cx="6737350" cy="10288588"/>
          </a:xfrm>
        </p:spPr>
      </p:pic>
      <p:sp>
        <p:nvSpPr>
          <p:cNvPr id="6" name="TextBox 5">
            <a:extLst>
              <a:ext uri="{FF2B5EF4-FFF2-40B4-BE49-F238E27FC236}">
                <a16:creationId xmlns:a16="http://schemas.microsoft.com/office/drawing/2014/main" id="{1E93ABC0-19A8-41D4-B339-E89460CCBFB1}"/>
              </a:ext>
            </a:extLst>
          </p:cNvPr>
          <p:cNvSpPr txBox="1"/>
          <p:nvPr/>
        </p:nvSpPr>
        <p:spPr>
          <a:xfrm>
            <a:off x="553403" y="1217202"/>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What will this session cover?</a:t>
            </a:r>
          </a:p>
        </p:txBody>
      </p:sp>
      <p:sp>
        <p:nvSpPr>
          <p:cNvPr id="8" name="TextBox 7">
            <a:extLst>
              <a:ext uri="{FF2B5EF4-FFF2-40B4-BE49-F238E27FC236}">
                <a16:creationId xmlns:a16="http://schemas.microsoft.com/office/drawing/2014/main" id="{F64E9237-C433-2748-8ED8-A14DA20C7E38}"/>
              </a:ext>
            </a:extLst>
          </p:cNvPr>
          <p:cNvSpPr txBox="1"/>
          <p:nvPr/>
        </p:nvSpPr>
        <p:spPr>
          <a:xfrm>
            <a:off x="553403" y="2515745"/>
            <a:ext cx="9404985" cy="6555641"/>
          </a:xfrm>
          <a:prstGeom prst="rect">
            <a:avLst/>
          </a:prstGeom>
          <a:noFill/>
        </p:spPr>
        <p:txBody>
          <a:bodyPr wrap="square" rtlCol="0">
            <a:spAutoFit/>
          </a:bodyPr>
          <a:lstStyle/>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Overview of the Code of Conduct</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The 10 principles and what they mean for our behaviour in communities </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Prevention of sexual exploitation and abuse and fraud and fraud and corruption</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Organization-specific staff and volunteer Code of Conducts</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Code of Conduct violations and how to report them</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Other policies and online trainings</a:t>
            </a:r>
          </a:p>
        </p:txBody>
      </p:sp>
    </p:spTree>
    <p:extLst>
      <p:ext uri="{BB962C8B-B14F-4D97-AF65-F5344CB8AC3E}">
        <p14:creationId xmlns:p14="http://schemas.microsoft.com/office/powerpoint/2010/main" val="374325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8250920" y="1175984"/>
            <a:ext cx="10037080" cy="639342"/>
          </a:xfrm>
          <a:prstGeom prst="rect">
            <a:avLst/>
          </a:prstGeom>
          <a:noFill/>
        </p:spPr>
        <p:txBody>
          <a:bodyPr wrap="square" rtlCol="0">
            <a:spAutoFit/>
          </a:bodyPr>
          <a:lstStyle/>
          <a:p>
            <a:pPr>
              <a:lnSpc>
                <a:spcPct val="80000"/>
              </a:lnSpc>
            </a:pPr>
            <a:r>
              <a:rPr lang="en-US" sz="4400" b="1" dirty="0">
                <a:solidFill>
                  <a:schemeClr val="bg1"/>
                </a:solidFill>
                <a:latin typeface="Montserrat" pitchFamily="2" charset="77"/>
                <a:ea typeface="Roboto Black" panose="02000000000000000000" pitchFamily="2" charset="0"/>
                <a:cs typeface="Open Sans Light" panose="020B0306030504020204" pitchFamily="34" charset="0"/>
              </a:rPr>
              <a:t>What is the Code of Conduct? </a:t>
            </a:r>
            <a:endParaRPr lang="ru-RU" sz="4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8250920" y="2443929"/>
            <a:ext cx="8594043" cy="7109639"/>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Developed by the IFRC and ICRC in 1994</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Sets standards of behaviour to ensure we maintain independence, effectiveness and impact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Also signed by many NGOs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Applies to all Red Cross Red Crescent Movement staff and volunteers (whether signed or not)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Applies when we are working, and when we are not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10 core principles – linked to the Fundamental Principles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Informs our organization-specific staff code of conduct i.e., for ICRC, IFRC etc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Guides our programmes and response and how we work with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Provides clarity to staff and volunteers on what is acceptable and what is not</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7358063" cy="10288588"/>
          </a:xfrm>
        </p:spPr>
      </p:sp>
      <p:pic>
        <p:nvPicPr>
          <p:cNvPr id="5" name="Picture 4">
            <a:extLst>
              <a:ext uri="{FF2B5EF4-FFF2-40B4-BE49-F238E27FC236}">
                <a16:creationId xmlns:a16="http://schemas.microsoft.com/office/drawing/2014/main" id="{C4EA77A5-19B0-6E47-8B5E-DD75621AEE34}"/>
              </a:ext>
            </a:extLst>
          </p:cNvPr>
          <p:cNvPicPr>
            <a:picLocks noChangeAspect="1"/>
          </p:cNvPicPr>
          <p:nvPr/>
        </p:nvPicPr>
        <p:blipFill>
          <a:blip r:embed="rId3"/>
          <a:stretch>
            <a:fillRect/>
          </a:stretch>
        </p:blipFill>
        <p:spPr>
          <a:xfrm>
            <a:off x="0" y="0"/>
            <a:ext cx="7672388" cy="10304425"/>
          </a:xfrm>
          <a:prstGeom prst="rect">
            <a:avLst/>
          </a:prstGeom>
          <a:ln>
            <a:solidFill>
              <a:schemeClr val="tx1"/>
            </a:solidFill>
          </a:ln>
        </p:spPr>
      </p:pic>
    </p:spTree>
    <p:extLst>
      <p:ext uri="{BB962C8B-B14F-4D97-AF65-F5344CB8AC3E}">
        <p14:creationId xmlns:p14="http://schemas.microsoft.com/office/powerpoint/2010/main" val="2944217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688446" y="859151"/>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10 Core Principles</a:t>
            </a:r>
          </a:p>
        </p:txBody>
      </p:sp>
      <p:sp>
        <p:nvSpPr>
          <p:cNvPr id="4" name="TextBox 3">
            <a:extLst>
              <a:ext uri="{FF2B5EF4-FFF2-40B4-BE49-F238E27FC236}">
                <a16:creationId xmlns:a16="http://schemas.microsoft.com/office/drawing/2014/main" id="{22E8DFDA-26E1-B74D-AC6E-3ECA4D8E4E4B}"/>
              </a:ext>
            </a:extLst>
          </p:cNvPr>
          <p:cNvSpPr txBox="1"/>
          <p:nvPr/>
        </p:nvSpPr>
        <p:spPr>
          <a:xfrm>
            <a:off x="688446" y="2473199"/>
            <a:ext cx="16628004" cy="6678751"/>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will not be used to further a particular political or religious standpoint. </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endeavour not to act as instruments of government foreign policy</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Relief aid must strive to reduce future vulnerabilities to disaster as well as meeting basic needs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our information, publicity and advertising activities, we shall recognize disaster victims as dignified human beings, not hopeless objects</a:t>
            </a:r>
          </a:p>
        </p:txBody>
      </p:sp>
    </p:spTree>
    <p:extLst>
      <p:ext uri="{BB962C8B-B14F-4D97-AF65-F5344CB8AC3E}">
        <p14:creationId xmlns:p14="http://schemas.microsoft.com/office/powerpoint/2010/main" val="167115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497946" y="1024685"/>
            <a:ext cx="15465954" cy="1426865"/>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Core Principles – that closely guide our engagement with communities</a:t>
            </a:r>
          </a:p>
        </p:txBody>
      </p:sp>
      <p:sp>
        <p:nvSpPr>
          <p:cNvPr id="4" name="TextBox 3">
            <a:extLst>
              <a:ext uri="{FF2B5EF4-FFF2-40B4-BE49-F238E27FC236}">
                <a16:creationId xmlns:a16="http://schemas.microsoft.com/office/drawing/2014/main" id="{22E8DFDA-26E1-B74D-AC6E-3ECA4D8E4E4B}"/>
              </a:ext>
            </a:extLst>
          </p:cNvPr>
          <p:cNvSpPr txBox="1"/>
          <p:nvPr/>
        </p:nvSpPr>
        <p:spPr>
          <a:xfrm>
            <a:off x="497946" y="2947102"/>
            <a:ext cx="16628004" cy="6678751"/>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en-GB" sz="2400" dirty="0">
                <a:solidFill>
                  <a:srgbClr val="FF0000"/>
                </a:solidFill>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will not be used to further a particular political or religious standpoint</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endeavour not to act as instruments of government foreign policy</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Relief aid must strive to reduce future vulnerabilities to disaster as well as meeting basic needs</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our information, publicity and advertising activities, we shall recognize disaster victims as dignified human beings, not hopeless objects</a:t>
            </a:r>
          </a:p>
        </p:txBody>
      </p:sp>
    </p:spTree>
    <p:extLst>
      <p:ext uri="{BB962C8B-B14F-4D97-AF65-F5344CB8AC3E}">
        <p14:creationId xmlns:p14="http://schemas.microsoft.com/office/powerpoint/2010/main" val="1652714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649342" y="3296188"/>
            <a:ext cx="6105797" cy="14261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a:solidFill>
                  <a:schemeClr val="dk2"/>
                </a:solidFill>
                <a:latin typeface="Montserrat"/>
                <a:ea typeface="Montserrat"/>
                <a:cs typeface="Montserrat"/>
                <a:sym typeface="Montserrat"/>
              </a:rPr>
              <a:t>Group exercise</a:t>
            </a:r>
            <a:br>
              <a:rPr lang="en-GB" sz="4800" b="1" i="0" u="none" strike="noStrike" cap="none" dirty="0">
                <a:solidFill>
                  <a:schemeClr val="dk2"/>
                </a:solidFill>
                <a:latin typeface="Montserrat"/>
                <a:ea typeface="Montserrat"/>
                <a:cs typeface="Montserrat"/>
                <a:sym typeface="Montserrat"/>
              </a:rPr>
            </a:br>
            <a:r>
              <a:rPr lang="en-GB" sz="4800" b="1" i="0" u="none" strike="noStrike" cap="none" dirty="0">
                <a:solidFill>
                  <a:schemeClr val="dk2"/>
                </a:solidFill>
                <a:latin typeface="Montserrat"/>
                <a:ea typeface="Montserrat"/>
                <a:cs typeface="Montserrat"/>
                <a:sym typeface="Montserrat"/>
              </a:rPr>
              <a:t>(</a:t>
            </a:r>
            <a:r>
              <a:rPr lang="en-GB" sz="4800" b="1" dirty="0">
                <a:solidFill>
                  <a:schemeClr val="dk2"/>
                </a:solidFill>
                <a:latin typeface="Montserrat"/>
                <a:ea typeface="Montserrat"/>
                <a:cs typeface="Montserrat"/>
                <a:sym typeface="Montserrat"/>
              </a:rPr>
              <a:t>10 </a:t>
            </a:r>
            <a:r>
              <a:rPr lang="en-GB" sz="4800" b="1" i="0" u="none" strike="noStrike" cap="none" dirty="0">
                <a:solidFill>
                  <a:schemeClr val="dk2"/>
                </a:solidFill>
                <a:latin typeface="Montserrat"/>
                <a:ea typeface="Montserrat"/>
                <a:cs typeface="Montserrat"/>
                <a:sym typeface="Montserrat"/>
              </a:rPr>
              <a:t>mins)</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649342" y="5173663"/>
            <a:ext cx="6675922" cy="2236787"/>
          </a:xfrm>
          <a:prstGeom prst="rect">
            <a:avLst/>
          </a:prstGeom>
          <a:noFill/>
          <a:ln>
            <a:noFill/>
          </a:ln>
        </p:spPr>
        <p:txBody>
          <a:bodyPr spcFirstLastPara="1" wrap="square" lIns="91425" tIns="45700" rIns="91425" bIns="45700" anchor="t" anchorCtr="0">
            <a:noAutofit/>
          </a:bodyPr>
          <a:lstStyle/>
          <a:p>
            <a:pPr marL="0" marR="0" lvl="0" indent="0" algn="l" rtl="0">
              <a:lnSpc>
                <a:spcPts val="3420"/>
              </a:lnSpc>
              <a:spcBef>
                <a:spcPts val="0"/>
              </a:spcBef>
              <a:spcAft>
                <a:spcPts val="0"/>
              </a:spcAft>
              <a:buClr>
                <a:schemeClr val="dk1"/>
              </a:buClr>
              <a:buSzPts val="2800"/>
              <a:buNone/>
            </a:pPr>
            <a:r>
              <a:rPr lang="en-GB"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Each group to take one of the principles and discuss how this could be put into practice in their daily work with communities</a:t>
            </a:r>
          </a:p>
        </p:txBody>
      </p:sp>
      <p:sp>
        <p:nvSpPr>
          <p:cNvPr id="4" name="TextBox 3">
            <a:extLst>
              <a:ext uri="{FF2B5EF4-FFF2-40B4-BE49-F238E27FC236}">
                <a16:creationId xmlns:a16="http://schemas.microsoft.com/office/drawing/2014/main" id="{A4FD0ECC-753E-7A73-5A2F-9FABEAD67094}"/>
              </a:ext>
            </a:extLst>
          </p:cNvPr>
          <p:cNvSpPr txBox="1"/>
          <p:nvPr/>
        </p:nvSpPr>
        <p:spPr>
          <a:xfrm>
            <a:off x="7794096" y="1754992"/>
            <a:ext cx="10170054" cy="7525137"/>
          </a:xfrm>
          <a:prstGeom prst="rect">
            <a:avLst/>
          </a:prstGeom>
          <a:solidFill>
            <a:schemeClr val="bg1">
              <a:lumMod val="20000"/>
              <a:lumOff val="80000"/>
            </a:schemeClr>
          </a:solidFill>
        </p:spPr>
        <p:txBody>
          <a:bodyPr wrap="square" numCol="1" spcCol="900000" rtlCol="0">
            <a:spAutoFit/>
          </a:bodyPr>
          <a:lstStyle/>
          <a:p>
            <a:pPr marL="457200" indent="-457200">
              <a:spcAft>
                <a:spcPts val="4200"/>
              </a:spcAft>
              <a:buClr>
                <a:srgbClr val="FF0000"/>
              </a:buClr>
              <a:buFont typeface="+mj-lt"/>
              <a:buAutoNum type="arabicPeriod"/>
            </a:pPr>
            <a:r>
              <a:rPr lang="en-GB" sz="2800" dirty="0">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800" dirty="0">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514350" indent="-51435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514350" indent="-514350">
              <a:spcAft>
                <a:spcPts val="4200"/>
              </a:spcAft>
              <a:buClr>
                <a:srgbClr val="FF0000"/>
              </a:buClr>
              <a:buFont typeface="+mj-lt"/>
              <a:buAutoNum type="arabicPeriod" startAt="9"/>
            </a:pPr>
            <a:r>
              <a:rPr lang="en-GB" sz="2800" dirty="0">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C9ADFD-F797-0E46-8524-E90E486D162D}"/>
              </a:ext>
            </a:extLst>
          </p:cNvPr>
          <p:cNvSpPr txBox="1"/>
          <p:nvPr/>
        </p:nvSpPr>
        <p:spPr>
          <a:xfrm>
            <a:off x="364416" y="592294"/>
            <a:ext cx="13835677" cy="687624"/>
          </a:xfrm>
          <a:prstGeom prst="rect">
            <a:avLst/>
          </a:prstGeom>
          <a:noFill/>
        </p:spPr>
        <p:txBody>
          <a:bodyPr wrap="square" rtlCol="0">
            <a:spAutoFit/>
          </a:bodyPr>
          <a:lstStyle/>
          <a:p>
            <a:pPr marL="914400" indent="-914400">
              <a:lnSpc>
                <a:spcPct val="80000"/>
              </a:lnSpc>
              <a:buClr>
                <a:schemeClr val="accent3"/>
              </a:buClr>
              <a:buFont typeface="+mj-lt"/>
              <a:buAutoNum type="arabicPeriod"/>
            </a:pPr>
            <a:r>
              <a:rPr lang="en-GB" sz="4800" b="1" dirty="0">
                <a:solidFill>
                  <a:schemeClr val="bg1"/>
                </a:solidFill>
                <a:latin typeface="Montserrat" pitchFamily="2" charset="77"/>
                <a:ea typeface="Roboto" panose="02000000000000000000" pitchFamily="2" charset="0"/>
                <a:cs typeface="Open Sans" panose="020B0606030504020204" pitchFamily="34" charset="0"/>
              </a:rPr>
              <a:t>The humanitarian imperative comes first</a:t>
            </a:r>
          </a:p>
        </p:txBody>
      </p:sp>
      <p:sp>
        <p:nvSpPr>
          <p:cNvPr id="4" name="TextBox 3">
            <a:extLst>
              <a:ext uri="{FF2B5EF4-FFF2-40B4-BE49-F238E27FC236}">
                <a16:creationId xmlns:a16="http://schemas.microsoft.com/office/drawing/2014/main" id="{CF034966-2292-3B42-B91C-6C3C86161346}"/>
              </a:ext>
            </a:extLst>
          </p:cNvPr>
          <p:cNvSpPr txBox="1"/>
          <p:nvPr/>
        </p:nvSpPr>
        <p:spPr>
          <a:xfrm>
            <a:off x="1273820" y="2139020"/>
            <a:ext cx="7117145" cy="4939814"/>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humanity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purpose of the Red Cross Red Crescent Movement is to provide humanitarian assistance where it is needed</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right to receive humanitarian assistance is a fundamental right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for human dignity is paramount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everyone equally and without discrimination or distinction </a:t>
            </a:r>
          </a:p>
          <a:p>
            <a:pPr>
              <a:spcAft>
                <a:spcPts val="1800"/>
              </a:spcAft>
              <a:buClr>
                <a:srgbClr val="FF0000"/>
              </a:buCl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2" name="Picture 1">
            <a:extLst>
              <a:ext uri="{FF2B5EF4-FFF2-40B4-BE49-F238E27FC236}">
                <a16:creationId xmlns:a16="http://schemas.microsoft.com/office/drawing/2014/main" id="{2FBA1D85-63DF-0D4B-9E72-9454E652F29D}"/>
              </a:ext>
            </a:extLst>
          </p:cNvPr>
          <p:cNvPicPr>
            <a:picLocks noChangeAspect="1"/>
          </p:cNvPicPr>
          <p:nvPr/>
        </p:nvPicPr>
        <p:blipFill>
          <a:blip r:embed="rId3"/>
          <a:stretch>
            <a:fillRect/>
          </a:stretch>
        </p:blipFill>
        <p:spPr>
          <a:xfrm>
            <a:off x="364416" y="6659562"/>
            <a:ext cx="8026549" cy="3036732"/>
          </a:xfrm>
          <a:prstGeom prst="rect">
            <a:avLst/>
          </a:prstGeom>
        </p:spPr>
      </p:pic>
      <p:pic>
        <p:nvPicPr>
          <p:cNvPr id="5" name="Picture 4">
            <a:extLst>
              <a:ext uri="{FF2B5EF4-FFF2-40B4-BE49-F238E27FC236}">
                <a16:creationId xmlns:a16="http://schemas.microsoft.com/office/drawing/2014/main" id="{551B5C12-9714-FD4F-9ADE-E3A0185FBC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80623" y="2376732"/>
            <a:ext cx="8982635" cy="3430719"/>
          </a:xfrm>
          <a:prstGeom prst="rect">
            <a:avLst/>
          </a:prstGeom>
        </p:spPr>
      </p:pic>
      <p:pic>
        <p:nvPicPr>
          <p:cNvPr id="7" name="Picture 6">
            <a:extLst>
              <a:ext uri="{FF2B5EF4-FFF2-40B4-BE49-F238E27FC236}">
                <a16:creationId xmlns:a16="http://schemas.microsoft.com/office/drawing/2014/main" id="{F035B121-5661-2846-A73E-2E2405113FE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80623" y="6260555"/>
            <a:ext cx="8570259" cy="3430718"/>
          </a:xfrm>
          <a:prstGeom prst="rect">
            <a:avLst/>
          </a:prstGeom>
        </p:spPr>
      </p:pic>
    </p:spTree>
    <p:extLst>
      <p:ext uri="{BB962C8B-B14F-4D97-AF65-F5344CB8AC3E}">
        <p14:creationId xmlns:p14="http://schemas.microsoft.com/office/powerpoint/2010/main" val="3108678180"/>
      </p:ext>
    </p:extLst>
  </p:cSld>
  <p:clrMapOvr>
    <a:masterClrMapping/>
  </p:clrMapOvr>
</p:sld>
</file>

<file path=ppt/theme/theme1.xml><?xml version="1.0" encoding="utf-8"?>
<a:theme xmlns:a="http://schemas.openxmlformats.org/drawingml/2006/main" name="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Props1.xml><?xml version="1.0" encoding="utf-8"?>
<ds:datastoreItem xmlns:ds="http://schemas.openxmlformats.org/officeDocument/2006/customXml" ds:itemID="{D18E8416-3288-423B-9DBA-919616972C26}">
  <ds:schemaRefs>
    <ds:schemaRef ds:uri="http://schemas.microsoft.com/sharepoint/v3/contenttype/forms"/>
  </ds:schemaRefs>
</ds:datastoreItem>
</file>

<file path=customXml/itemProps2.xml><?xml version="1.0" encoding="utf-8"?>
<ds:datastoreItem xmlns:ds="http://schemas.openxmlformats.org/officeDocument/2006/customXml" ds:itemID="{0F5E3AF3-D164-4E14-A3BD-9B553AF10B5F}"/>
</file>

<file path=customXml/itemProps3.xml><?xml version="1.0" encoding="utf-8"?>
<ds:datastoreItem xmlns:ds="http://schemas.openxmlformats.org/officeDocument/2006/customXml" ds:itemID="{DC00818C-9313-4491-82F4-E9CBFE5DB659}">
  <ds:schemaRefs>
    <ds:schemaRef ds:uri="http://schemas.openxmlformats.org/package/2006/metadata/core-properties"/>
    <ds:schemaRef ds:uri="http://purl.org/dc/terms/"/>
    <ds:schemaRef ds:uri="http://schemas.microsoft.com/sharepoint/v3"/>
    <ds:schemaRef ds:uri="http://schemas.microsoft.com/office/2006/metadata/properties"/>
    <ds:schemaRef ds:uri="http://schemas.microsoft.com/office/2006/documentManagement/types"/>
    <ds:schemaRef ds:uri="http://www.w3.org/XML/1998/namespace"/>
    <ds:schemaRef ds:uri="http://purl.org/dc/elements/1.1/"/>
    <ds:schemaRef ds:uri="http://purl.org/dc/dcmitype/"/>
    <ds:schemaRef ds:uri="http://schemas.microsoft.com/office/infopath/2007/PartnerControls"/>
    <ds:schemaRef ds:uri="cf328f71-004c-4ec5-8aac-4c1fe87c002c"/>
    <ds:schemaRef ds:uri="133e5729-7bb1-4685-bd1f-c5e580a2ee33"/>
  </ds:schemaRefs>
</ds:datastoreItem>
</file>

<file path=docProps/app.xml><?xml version="1.0" encoding="utf-8"?>
<Properties xmlns="http://schemas.openxmlformats.org/officeDocument/2006/extended-properties" xmlns:vt="http://schemas.openxmlformats.org/officeDocument/2006/docPropsVTypes">
  <Template>Office Theme</Template>
  <TotalTime>7530</TotalTime>
  <Words>7735</Words>
  <Application>Microsoft Macintosh PowerPoint</Application>
  <PresentationFormat>Custom</PresentationFormat>
  <Paragraphs>525</Paragraphs>
  <Slides>29</Slides>
  <Notes>29</Notes>
  <HiddenSlides>13</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Roboto</vt:lpstr>
      <vt:lpstr>Arial</vt:lpstr>
      <vt:lpstr>Oswald</vt:lpstr>
      <vt:lpstr>Montserrat</vt:lpstr>
      <vt:lpstr>Times New Roman</vt:lpstr>
      <vt:lpstr>Open Sans</vt:lpstr>
      <vt:lpstr>Arial Narrow</vt:lpstr>
      <vt:lpstr>Calibri</vt:lpstr>
      <vt:lpstr>Roboto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Group exercise (10 mins)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39</cp:revision>
  <dcterms:created xsi:type="dcterms:W3CDTF">2015-02-25T15:20:40Z</dcterms:created>
  <dcterms:modified xsi:type="dcterms:W3CDTF">2023-06-26T18:12:49Z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0x01010088EE9237482712449971AC4496F4F58A</vt:lpwstr>
  </property>
  <property fmtid="{D5CDD505-2E9C-101B-9397-08002B2CF9AE}" pid="3" name="ICRCIMP_RMUnitInCharge">
    <vt:lpwstr/>
  </property>
  <property fmtid="{D5CDD505-2E9C-101B-9397-08002B2CF9AE}" pid="4" name="ICRCIMP_ManageAccess">
    <vt:bool>false</vt:bool>
  </property>
  <property fmtid="{D5CDD505-2E9C-101B-9397-08002B2CF9AE}" pid="5" name="ICRCIMP_IHT">
    <vt:lpwstr>3;#Internal|23eb6094-56fc-4ad4-8ae2-cf1575a694f0</vt:lpwstr>
  </property>
  <property fmtid="{D5CDD505-2E9C-101B-9397-08002B2CF9AE}" pid="6" name="ICRCIMP_Country">
    <vt:lpwstr>2;#No Country|1f55df4f-c103-4303-b974-426a8e7d1d06</vt:lpwstr>
  </property>
  <property fmtid="{D5CDD505-2E9C-101B-9397-08002B2CF9AE}" pid="7" name="ICRCIMP_OrganizationalAccronym">
    <vt:lpwstr/>
  </property>
  <property fmtid="{D5CDD505-2E9C-101B-9397-08002B2CF9AE}" pid="8" name="ICRCIMP_DocumentType">
    <vt:lpwstr/>
  </property>
  <property fmtid="{D5CDD505-2E9C-101B-9397-08002B2CF9AE}" pid="9" name="ICRCIMP_BusinessFunction">
    <vt:lpwstr>1;#Operations Management|8105d8d5-bb50-46de-81af-10caf3180b22</vt:lpwstr>
  </property>
  <property fmtid="{D5CDD505-2E9C-101B-9397-08002B2CF9AE}" pid="10" name="ICRCIMP_Keyword">
    <vt:lpwstr/>
  </property>
  <property fmtid="{D5CDD505-2E9C-101B-9397-08002B2CF9AE}" pid="11" name="ICRCIMP_KeyIssue">
    <vt:lpwstr>4;#- No key issue|32056555-74b8-4174-9beb-b0d6d010855f</vt:lpwstr>
  </property>
  <property fmtid="{D5CDD505-2E9C-101B-9397-08002B2CF9AE}" pid="12" name="_dlc_DocIdItemGuid">
    <vt:lpwstr>ff974673-ceb3-4d8e-a02e-b02e3422ea4b</vt:lpwstr>
  </property>
  <property fmtid="{D5CDD505-2E9C-101B-9397-08002B2CF9AE}" pid="13" name="MSIP_Label_caf3f7fd-5cd4-4287-9002-aceb9af13c42_Enabled">
    <vt:lpwstr>true</vt:lpwstr>
  </property>
  <property fmtid="{D5CDD505-2E9C-101B-9397-08002B2CF9AE}" pid="14" name="MSIP_Label_caf3f7fd-5cd4-4287-9002-aceb9af13c42_SetDate">
    <vt:lpwstr>2022-01-26T09:23:24Z</vt:lpwstr>
  </property>
  <property fmtid="{D5CDD505-2E9C-101B-9397-08002B2CF9AE}" pid="15" name="MSIP_Label_caf3f7fd-5cd4-4287-9002-aceb9af13c42_Method">
    <vt:lpwstr>Privileged</vt:lpwstr>
  </property>
  <property fmtid="{D5CDD505-2E9C-101B-9397-08002B2CF9AE}" pid="16" name="MSIP_Label_caf3f7fd-5cd4-4287-9002-aceb9af13c42_Name">
    <vt:lpwstr>Public</vt:lpwstr>
  </property>
  <property fmtid="{D5CDD505-2E9C-101B-9397-08002B2CF9AE}" pid="17" name="MSIP_Label_caf3f7fd-5cd4-4287-9002-aceb9af13c42_SiteId">
    <vt:lpwstr>a2b53be5-734e-4e6c-ab0d-d184f60fd917</vt:lpwstr>
  </property>
  <property fmtid="{D5CDD505-2E9C-101B-9397-08002B2CF9AE}" pid="18" name="MSIP_Label_caf3f7fd-5cd4-4287-9002-aceb9af13c42_ActionId">
    <vt:lpwstr>64c6aeeb-61b3-4fd0-b33e-cbdfbbc48a49</vt:lpwstr>
  </property>
  <property fmtid="{D5CDD505-2E9C-101B-9397-08002B2CF9AE}" pid="19" name="MSIP_Label_caf3f7fd-5cd4-4287-9002-aceb9af13c42_ContentBits">
    <vt:lpwstr>2</vt:lpwstr>
  </property>
  <property fmtid="{D5CDD505-2E9C-101B-9397-08002B2CF9AE}" pid="20" name="ClassificationContentMarkingFooterLocations">
    <vt:lpwstr>Office Theme:3</vt:lpwstr>
  </property>
  <property fmtid="{D5CDD505-2E9C-101B-9397-08002B2CF9AE}" pid="21" name="ClassificationContentMarkingFooterText">
    <vt:lpwstr>Public</vt:lpwstr>
  </property>
  <property fmtid="{D5CDD505-2E9C-101B-9397-08002B2CF9AE}" pid="22" name="MediaServiceImageTags">
    <vt:lpwstr/>
  </property>
</Properties>
</file>