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60"/>
  </p:notesMasterIdLst>
  <p:sldIdLst>
    <p:sldId id="3982" r:id="rId5"/>
    <p:sldId id="262" r:id="rId6"/>
    <p:sldId id="264" r:id="rId7"/>
    <p:sldId id="265" r:id="rId8"/>
    <p:sldId id="269" r:id="rId9"/>
    <p:sldId id="270" r:id="rId10"/>
    <p:sldId id="271" r:id="rId11"/>
    <p:sldId id="277" r:id="rId12"/>
    <p:sldId id="278" r:id="rId13"/>
    <p:sldId id="279" r:id="rId14"/>
    <p:sldId id="280" r:id="rId15"/>
    <p:sldId id="282" r:id="rId16"/>
    <p:sldId id="283" r:id="rId17"/>
    <p:sldId id="284" r:id="rId18"/>
    <p:sldId id="285" r:id="rId19"/>
    <p:sldId id="286" r:id="rId20"/>
    <p:sldId id="287" r:id="rId21"/>
    <p:sldId id="293" r:id="rId22"/>
    <p:sldId id="297" r:id="rId23"/>
    <p:sldId id="298" r:id="rId24"/>
    <p:sldId id="307" r:id="rId25"/>
    <p:sldId id="308" r:id="rId26"/>
    <p:sldId id="3983" r:id="rId27"/>
    <p:sldId id="263" r:id="rId28"/>
    <p:sldId id="3984" r:id="rId29"/>
    <p:sldId id="3985" r:id="rId30"/>
    <p:sldId id="266" r:id="rId31"/>
    <p:sldId id="268" r:id="rId32"/>
    <p:sldId id="3987" r:id="rId33"/>
    <p:sldId id="3988" r:id="rId34"/>
    <p:sldId id="3989" r:id="rId35"/>
    <p:sldId id="273" r:id="rId36"/>
    <p:sldId id="272" r:id="rId37"/>
    <p:sldId id="2076137846" r:id="rId38"/>
    <p:sldId id="2076137817" r:id="rId39"/>
    <p:sldId id="2076137848" r:id="rId40"/>
    <p:sldId id="309" r:id="rId41"/>
    <p:sldId id="311" r:id="rId42"/>
    <p:sldId id="2076137847" r:id="rId43"/>
    <p:sldId id="312" r:id="rId44"/>
    <p:sldId id="322" r:id="rId45"/>
    <p:sldId id="323" r:id="rId46"/>
    <p:sldId id="324" r:id="rId47"/>
    <p:sldId id="331" r:id="rId48"/>
    <p:sldId id="332" r:id="rId49"/>
    <p:sldId id="333" r:id="rId50"/>
    <p:sldId id="334" r:id="rId51"/>
    <p:sldId id="335" r:id="rId52"/>
    <p:sldId id="336" r:id="rId53"/>
    <p:sldId id="337" r:id="rId54"/>
    <p:sldId id="338" r:id="rId55"/>
    <p:sldId id="339" r:id="rId56"/>
    <p:sldId id="340" r:id="rId57"/>
    <p:sldId id="345" r:id="rId58"/>
    <p:sldId id="316" r:id="rId59"/>
  </p:sldIdLst>
  <p:sldSz cx="9144000" cy="6858000" type="screen4x3"/>
  <p:notesSz cx="6858000" cy="2152650"/>
  <p:embeddedFontLst>
    <p:embeddedFont>
      <p:font typeface="Montserrat" panose="00000500000000000000" pitchFamily="2" charset="0"/>
      <p:regular r:id="rId61"/>
      <p:bold r:id="rId62"/>
      <p:italic r:id="rId63"/>
      <p:boldItalic r:id="rId64"/>
    </p:embeddedFont>
    <p:embeddedFont>
      <p:font typeface="Noto Sans" panose="020B0502040504020204" pitchFamily="34" charset="0"/>
      <p:regular r:id="rId65"/>
      <p:bold r:id="rId66"/>
      <p:italic r:id="rId67"/>
      <p:boldItalic r:id="rId68"/>
    </p:embeddedFont>
    <p:embeddedFont>
      <p:font typeface="Open Sans" panose="020B0606030504020204" pitchFamily="34" charset="0"/>
      <p:regular r:id="rId69"/>
      <p:bold r:id="rId70"/>
      <p:italic r:id="rId71"/>
      <p:boldItalic r:id="rId72"/>
    </p:embeddedFont>
    <p:embeddedFont>
      <p:font typeface="Roboto" panose="02000000000000000000" pitchFamily="2"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15">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2" roundtripDataSignature="AMtx7mgnTbHHic7wHuCDvNGa2n26Y66ws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ophie Louise EVEREST" initials="" lastIdx="1" clrIdx="0"/>
  <p:cmAuthor id="1" name="Maddy Green-Armytage"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D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F74CCA-93C1-590C-6855-D58C9A0606CA}" v="83" dt="2024-10-21T12:03:18.8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1948" autoAdjust="0"/>
  </p:normalViewPr>
  <p:slideViewPr>
    <p:cSldViewPr snapToGrid="0">
      <p:cViewPr varScale="1">
        <p:scale>
          <a:sx n="37" d="100"/>
          <a:sy n="37" d="100"/>
        </p:scale>
        <p:origin x="2346" y="54"/>
      </p:cViewPr>
      <p:guideLst>
        <p:guide orient="horz" pos="2115"/>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4.fntdata"/><Relationship Id="rId5" Type="http://schemas.openxmlformats.org/officeDocument/2006/relationships/slide" Target="slides/slide1.xml"/><Relationship Id="rId61" Type="http://schemas.openxmlformats.org/officeDocument/2006/relationships/font" Target="fonts/font1.fntdata"/><Relationship Id="rId82" Type="http://customschemas.google.com/relationships/presentationmetadata" Target="meta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2.fntdata"/><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commentAuthors" Target="commentAuthor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6.fntdata"/><Relationship Id="rId7" Type="http://schemas.openxmlformats.org/officeDocument/2006/relationships/slide" Target="slides/slide3.xml"/><Relationship Id="rId71" Type="http://schemas.openxmlformats.org/officeDocument/2006/relationships/font" Target="fonts/font11.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6.fntdata"/><Relationship Id="rId8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entimeter.co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ifrc.org/PageFiles/95526/publications/305400-PASSA%20manual-EN-LR.pdf"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t>FACILITATORS NOTE ON THIS MODULE</a:t>
            </a:r>
          </a:p>
          <a:p>
            <a:pPr marL="0" indent="0">
              <a:buFont typeface="Arial" panose="020B0604020202020204" pitchFamily="34" charset="0"/>
              <a:buNone/>
            </a:pPr>
            <a:endParaRPr lang="en-GB" dirty="0"/>
          </a:p>
          <a:p>
            <a:pPr marL="342900" indent="-342900">
              <a:buFont typeface="Arial" panose="020B0604020202020204" pitchFamily="34" charset="0"/>
              <a:buChar char="•"/>
            </a:pPr>
            <a:r>
              <a:rPr lang="en-GB" dirty="0"/>
              <a:t>This is a 1-hour training module covering the basics of integrating community engagement and accountability into Ebola operations, with a specific focus on Safe and Dignified Burials</a:t>
            </a:r>
          </a:p>
          <a:p>
            <a:pPr marL="342900" indent="-342900">
              <a:buFont typeface="Arial" panose="020B0604020202020204" pitchFamily="34" charset="0"/>
              <a:buChar char="•"/>
            </a:pPr>
            <a:r>
              <a:rPr lang="en-GB" dirty="0"/>
              <a:t>It is adapted from the RCCE EVD for ECV training piloted in 2021, which is a full day long </a:t>
            </a:r>
          </a:p>
          <a:p>
            <a:pPr marL="342900" indent="-342900">
              <a:buFont typeface="Arial" panose="020B0604020202020204" pitchFamily="34" charset="0"/>
              <a:buChar char="•"/>
            </a:pPr>
            <a:r>
              <a:rPr lang="en-GB" dirty="0"/>
              <a:t>The module comprises a PPT session, which includes short group exercises and plenary discussion with participants</a:t>
            </a:r>
          </a:p>
          <a:p>
            <a:pPr marL="342900" indent="-342900">
              <a:buFont typeface="Arial" panose="020B0604020202020204" pitchFamily="34" charset="0"/>
              <a:buChar char="•"/>
            </a:pPr>
            <a:r>
              <a:rPr lang="en-GB" dirty="0"/>
              <a:t>You will notice that many of the slides are hidden. This is to allow you to shape this module to suit the time available and existing knowledge of participants, and what is most relevant for their role. </a:t>
            </a:r>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1</a:t>
            </a:fld>
            <a:endParaRPr lang="en-US" altLang="ru-RU"/>
          </a:p>
        </p:txBody>
      </p:sp>
    </p:spTree>
    <p:extLst>
      <p:ext uri="{BB962C8B-B14F-4D97-AF65-F5344CB8AC3E}">
        <p14:creationId xmlns:p14="http://schemas.microsoft.com/office/powerpoint/2010/main" val="729021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1">
                <a:solidFill>
                  <a:schemeClr val="dk1"/>
                </a:solidFill>
                <a:latin typeface="Calibri"/>
                <a:ea typeface="Calibri"/>
                <a:cs typeface="Calibri"/>
                <a:sym typeface="Calibri"/>
              </a:rPr>
              <a:t>Facilitator notes</a:t>
            </a:r>
            <a:endParaRPr/>
          </a:p>
          <a:p>
            <a:pPr marL="0" lvl="0" indent="0" algn="l" rtl="0">
              <a:spcBef>
                <a:spcPts val="0"/>
              </a:spcBef>
              <a:spcAft>
                <a:spcPts val="0"/>
              </a:spcAft>
              <a:buNone/>
            </a:pPr>
            <a:endParaRPr sz="1200" b="1">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The aim of this exercise is to review good communication skills that volunteers should use when engaging with communities on Ebola</a:t>
            </a:r>
            <a:endParaRPr/>
          </a:p>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We need to employ good communication skills when we speak to communities. This includes thinking about what we say, how we say, how we react to communities and the body language we use.</a:t>
            </a:r>
            <a:endParaRPr/>
          </a:p>
          <a:p>
            <a:pPr marL="0" lvl="0" indent="0" algn="l" rtl="0">
              <a:spcBef>
                <a:spcPts val="0"/>
              </a:spcBef>
              <a:spcAft>
                <a:spcPts val="0"/>
              </a:spcAft>
              <a:buNone/>
            </a:pPr>
            <a:r>
              <a:rPr lang="en-GB" sz="1200" b="1">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b="1">
                <a:solidFill>
                  <a:schemeClr val="dk1"/>
                </a:solidFill>
                <a:latin typeface="Calibri"/>
                <a:ea typeface="Calibri"/>
                <a:cs typeface="Calibri"/>
                <a:sym typeface="Calibri"/>
              </a:rPr>
              <a:t>Instructions</a:t>
            </a:r>
            <a:endParaRPr sz="1200" b="1">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a:p>
          <a:p>
            <a:pPr marL="0" lvl="0" indent="-76200" algn="l" rtl="0">
              <a:spcBef>
                <a:spcPts val="0"/>
              </a:spcBef>
              <a:spcAft>
                <a:spcPts val="0"/>
              </a:spcAft>
              <a:buClr>
                <a:schemeClr val="dk1"/>
              </a:buClr>
              <a:buSzPts val="1200"/>
              <a:buFont typeface="Calibri"/>
              <a:buAutoNum type="arabicPeriod"/>
            </a:pPr>
            <a:r>
              <a:rPr lang="en-GB"/>
              <a:t>Use </a:t>
            </a:r>
            <a:r>
              <a:rPr lang="en-GB" u="sng">
                <a:solidFill>
                  <a:schemeClr val="hlink"/>
                </a:solidFill>
                <a:hlinkClick r:id="rId3"/>
              </a:rPr>
              <a:t>https://www.mentimeter.com/</a:t>
            </a:r>
            <a:r>
              <a:rPr lang="en-GB"/>
              <a:t> to run this exercise online. Set yourself up with a free account and then choose new presentation.</a:t>
            </a:r>
            <a:endParaRPr/>
          </a:p>
          <a:p>
            <a:pPr marL="0" lvl="0" indent="-76200" algn="l" rtl="0">
              <a:spcBef>
                <a:spcPts val="0"/>
              </a:spcBef>
              <a:spcAft>
                <a:spcPts val="0"/>
              </a:spcAft>
              <a:buClr>
                <a:schemeClr val="dk1"/>
              </a:buClr>
              <a:buSzPts val="1200"/>
              <a:buFont typeface="Calibri"/>
              <a:buAutoNum type="arabicPeriod"/>
            </a:pPr>
            <a:r>
              <a:rPr lang="en-GB"/>
              <a:t>Set up a word cloud slide with the title ‘what would a good communicator do?’ and a second slide with ‘what would a bad communicator do?’</a:t>
            </a:r>
            <a:endParaRPr/>
          </a:p>
          <a:p>
            <a:pPr marL="0" lvl="0" indent="-76200" algn="l" rtl="0">
              <a:spcBef>
                <a:spcPts val="0"/>
              </a:spcBef>
              <a:spcAft>
                <a:spcPts val="0"/>
              </a:spcAft>
              <a:buClr>
                <a:schemeClr val="dk1"/>
              </a:buClr>
              <a:buSzPts val="1200"/>
              <a:buFont typeface="Calibri"/>
              <a:buAutoNum type="arabicPeriod"/>
            </a:pPr>
            <a:r>
              <a:rPr lang="en-GB"/>
              <a:t>Flick to the mentimeter site and click blue button on the top right ‘present’ and the slide goes into presenter view. People need to go to their phone or laptop, type in ‘www.menti.com’ and put in the code on the screen – then they can submit their answers and a word cloud will appear on the screen</a:t>
            </a:r>
            <a:endParaRPr/>
          </a:p>
          <a:p>
            <a:pPr marL="0" lvl="0" indent="-76200" algn="l" rtl="0">
              <a:spcBef>
                <a:spcPts val="0"/>
              </a:spcBef>
              <a:spcAft>
                <a:spcPts val="0"/>
              </a:spcAft>
              <a:buClr>
                <a:schemeClr val="dk1"/>
              </a:buClr>
              <a:buSzPts val="1200"/>
              <a:buFont typeface="Calibri"/>
              <a:buAutoNum type="arabicPeriod"/>
            </a:pPr>
            <a:r>
              <a:rPr lang="en-GB"/>
              <a:t>Give people about 3-4 mins to add their suggestions and once the word cloud starts to fill up you can discuss the answers appearing. Answers are below</a:t>
            </a:r>
            <a:endParaRPr/>
          </a:p>
          <a:p>
            <a:pPr marL="0" lvl="0" indent="-76200" algn="l" rtl="0">
              <a:spcBef>
                <a:spcPts val="0"/>
              </a:spcBef>
              <a:spcAft>
                <a:spcPts val="0"/>
              </a:spcAft>
              <a:buClr>
                <a:schemeClr val="dk1"/>
              </a:buClr>
              <a:buSzPts val="1200"/>
              <a:buFont typeface="Calibri"/>
              <a:buAutoNum type="arabicPeriod"/>
            </a:pPr>
            <a:r>
              <a:rPr lang="en-GB"/>
              <a:t>Once completed for good communicator – repeat the process for bad communicator</a:t>
            </a:r>
            <a:endParaRPr b="1"/>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Alternatively you can print these out in advance and give each participant one or two skills and they have to decide which flipchart it goes on. You can get these here - https://www.dropbox.com/s/20937gigyfh7hm9/M2.1%20Communication%20characteristics.docx?dl=0 </a:t>
            </a:r>
            <a:endParaRPr/>
          </a:p>
          <a:p>
            <a:pPr marL="228600" lvl="0" indent="-15240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After everyone has stuck or written their characteristic on a flip chart, ask everyone to review and say if they disagree with where any of the characteristics have been stuck and if so why</a:t>
            </a:r>
            <a:endParaRPr/>
          </a:p>
          <a:p>
            <a:pPr marL="228600" marR="0" lvl="0" indent="-15240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b="1">
                <a:solidFill>
                  <a:schemeClr val="dk1"/>
                </a:solidFill>
                <a:latin typeface="Calibri"/>
                <a:ea typeface="Calibri"/>
                <a:cs typeface="Calibri"/>
                <a:sym typeface="Calibri"/>
              </a:rPr>
              <a:t>Answers and discussion points</a:t>
            </a:r>
            <a:endParaRPr/>
          </a:p>
          <a:p>
            <a:pPr marL="0" lvl="0" indent="0" algn="l" rtl="0">
              <a:spcBef>
                <a:spcPts val="0"/>
              </a:spcBef>
              <a:spcAft>
                <a:spcPts val="0"/>
              </a:spcAft>
              <a:buNone/>
            </a:pPr>
            <a:r>
              <a:rPr lang="en-GB" sz="1200" b="1">
                <a:solidFill>
                  <a:schemeClr val="dk1"/>
                </a:solidFill>
                <a:latin typeface="Calibri"/>
                <a:ea typeface="Calibri"/>
                <a:cs typeface="Calibri"/>
                <a:sym typeface="Calibri"/>
              </a:rPr>
              <a:t>Good communication for </a:t>
            </a:r>
            <a:r>
              <a:rPr lang="en-GB" b="1"/>
              <a:t>Ebola</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Use simple and clear words – not scientific terms</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Use the local language – people will be more likely to understand</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Be sincere and honest – don’t make false promises or make up answers to questions if you don’t know the actual answer</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Listen to and answer people’s questions first - It is important to listen to communities before you start talking. Find out what they already know about </a:t>
            </a:r>
            <a:r>
              <a:rPr lang="en-GB"/>
              <a:t>Ebola</a:t>
            </a:r>
            <a:r>
              <a:rPr lang="en-GB" sz="1200">
                <a:solidFill>
                  <a:schemeClr val="dk1"/>
                </a:solidFill>
                <a:latin typeface="Calibri"/>
                <a:ea typeface="Calibri"/>
                <a:cs typeface="Calibri"/>
                <a:sym typeface="Calibri"/>
              </a:rPr>
              <a:t> and add to their knowledge or answer specific questions. </a:t>
            </a:r>
            <a:r>
              <a:rPr lang="en-GB" sz="1200" b="0" i="0">
                <a:solidFill>
                  <a:schemeClr val="dk1"/>
                </a:solidFill>
                <a:latin typeface="Calibri"/>
                <a:ea typeface="Calibri"/>
                <a:cs typeface="Calibri"/>
                <a:sym typeface="Calibri"/>
              </a:rPr>
              <a:t>Before sharing information find out the rumours and beliefs in the communities that might block the effectiveness of the new information shared. At times, only after addressing those rumours new information will work in the communities</a:t>
            </a:r>
            <a:endParaRPr sz="120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Explain things clearly and give reasons – don’t just say wash your hands, but explain why this is important in simple language people will understand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Be humble, give the community a chance to speak as much as you</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Respect peoples’ views</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Listen to what people are saying and ask for clarification if you are not sure what they mean</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Check people understand you by asking them to repeat or summarise key information you have shared</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Be well prepared before visiting the community and know what you want to say</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Coordinate messages across the whole team</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Look at people when talking to them and maintain eye contact</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Keep calm and express views gently</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Show interest and respect by not interrupting people and listening to everyone’s contribution</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Matching the posture of the person with whom you are communicating</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Understanding and empathizing with people’s problems</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Be responsive to what the community are telling you and adapt your own behavior accordingly</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1">
                <a:solidFill>
                  <a:schemeClr val="dk1"/>
                </a:solidFill>
                <a:latin typeface="Calibri"/>
                <a:ea typeface="Calibri"/>
                <a:cs typeface="Calibri"/>
                <a:sym typeface="Calibri"/>
              </a:rPr>
              <a:t>Bad communication</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Using technical or scientific language</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Not letting people talk – just talking at them</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Dismissing their questions as silly or stupid</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Interrupting people when they are talking</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Shout or lose your temper</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Lecturing</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Not knowing what you are talking about – make sure you understand the facts before you go to the community</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Making up answers to questions you don’t know the answer to – it’s ok to say ‘I don’t know but I will find out and come back to you with an answer later’</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Watch the language you use and avoid using discriminatory terms</a:t>
            </a:r>
            <a:endParaRPr/>
          </a:p>
          <a:p>
            <a:pPr marL="0" lvl="0" indent="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335" name="Google Shape;335;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Noto Sans Symbols"/>
              <a:buNone/>
            </a:pPr>
            <a:r>
              <a:rPr lang="en-GB" sz="1200" b="1" dirty="0"/>
              <a:t>FACILITATOR NOTES</a:t>
            </a:r>
            <a:endParaRPr b="1" dirty="0"/>
          </a:p>
          <a:p>
            <a:pPr marL="0" lvl="0" indent="0" algn="l" rtl="0">
              <a:spcBef>
                <a:spcPts val="0"/>
              </a:spcBef>
              <a:spcAft>
                <a:spcPts val="0"/>
              </a:spcAft>
              <a:buNone/>
            </a:pPr>
            <a:r>
              <a:rPr lang="en-GB"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171450" lvl="0" indent="-171450" algn="l" rtl="0">
              <a:spcBef>
                <a:spcPts val="0"/>
              </a:spcBef>
              <a:spcAft>
                <a:spcPts val="0"/>
              </a:spcAft>
              <a:buClr>
                <a:schemeClr val="dk1"/>
              </a:buClr>
              <a:buSzPts val="1200"/>
              <a:buFont typeface="Arial"/>
              <a:buChar char="•"/>
            </a:pPr>
            <a:r>
              <a:rPr lang="en-GB" sz="1200" b="1" dirty="0">
                <a:solidFill>
                  <a:schemeClr val="dk1"/>
                </a:solidFill>
                <a:latin typeface="Times New Roman"/>
                <a:ea typeface="Times New Roman"/>
                <a:cs typeface="Times New Roman"/>
                <a:sym typeface="Times New Roman"/>
              </a:rPr>
              <a:t>Existing knowledge:</a:t>
            </a:r>
            <a:r>
              <a:rPr lang="en-GB" sz="1200" dirty="0">
                <a:solidFill>
                  <a:schemeClr val="dk1"/>
                </a:solidFill>
                <a:latin typeface="Times New Roman"/>
                <a:ea typeface="Times New Roman"/>
                <a:cs typeface="Times New Roman"/>
                <a:sym typeface="Times New Roman"/>
              </a:rPr>
              <a:t> Know the level of knowledge people already have about Ebola so you do not just repeat information they already have. Find out what the gaps in knowledge are and what questions they have about the virus and respond to these.</a:t>
            </a:r>
            <a:r>
              <a:rPr lang="en-GB" dirty="0">
                <a:latin typeface="Times New Roman"/>
                <a:ea typeface="Times New Roman"/>
                <a:cs typeface="Times New Roman"/>
                <a:sym typeface="Times New Roman"/>
              </a:rPr>
              <a:t> </a:t>
            </a:r>
            <a:endParaRPr dirty="0"/>
          </a:p>
          <a:p>
            <a:pPr marL="0" lvl="0" indent="0" algn="l" rtl="0">
              <a:spcBef>
                <a:spcPts val="0"/>
              </a:spcBef>
              <a:spcAft>
                <a:spcPts val="0"/>
              </a:spcAft>
              <a:buNone/>
            </a:pPr>
            <a:endParaRPr b="1" dirty="0">
              <a:latin typeface="Times New Roman"/>
              <a:ea typeface="Times New Roman"/>
              <a:cs typeface="Times New Roman"/>
              <a:sym typeface="Times New Roman"/>
            </a:endParaRPr>
          </a:p>
          <a:p>
            <a:pPr marL="171450" marR="0" lvl="0" indent="-171450" algn="l" rtl="0">
              <a:lnSpc>
                <a:spcPct val="100000"/>
              </a:lnSpc>
              <a:spcBef>
                <a:spcPts val="0"/>
              </a:spcBef>
              <a:spcAft>
                <a:spcPts val="0"/>
              </a:spcAft>
              <a:buClr>
                <a:schemeClr val="dk1"/>
              </a:buClr>
              <a:buSzPts val="1200"/>
              <a:buFont typeface="Arial"/>
              <a:buChar char="•"/>
            </a:pPr>
            <a:r>
              <a:rPr lang="en-GB" sz="1200" b="1" dirty="0">
                <a:solidFill>
                  <a:schemeClr val="dk1"/>
                </a:solidFill>
                <a:latin typeface="Times New Roman"/>
                <a:ea typeface="Times New Roman"/>
                <a:cs typeface="Times New Roman"/>
                <a:sym typeface="Times New Roman"/>
              </a:rPr>
              <a:t>Communicate the threat:</a:t>
            </a:r>
            <a:r>
              <a:rPr lang="en-GB" sz="1200" dirty="0">
                <a:solidFill>
                  <a:schemeClr val="dk1"/>
                </a:solidFill>
                <a:latin typeface="Times New Roman"/>
                <a:ea typeface="Times New Roman"/>
                <a:cs typeface="Times New Roman"/>
                <a:sym typeface="Times New Roman"/>
              </a:rPr>
              <a:t> be clear about the danger or risk if people don’t follow the advice, e.g., “A person who has died of Ebola is still highly infectious and should not be touched.”</a:t>
            </a:r>
            <a:r>
              <a:rPr lang="en-GB" dirty="0">
                <a:latin typeface="Times New Roman"/>
                <a:ea typeface="Times New Roman"/>
                <a:cs typeface="Times New Roman"/>
                <a:sym typeface="Times New Roman"/>
              </a:rPr>
              <a:t> However, be careful with how you communicate the risk that people face, you want people to take it seriously but not feel scared or hopeless.</a:t>
            </a:r>
            <a:endParaRPr sz="1200" b="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GB"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171450" lvl="0" indent="-171450" algn="l" rtl="0">
              <a:spcBef>
                <a:spcPts val="360"/>
              </a:spcBef>
              <a:spcAft>
                <a:spcPts val="0"/>
              </a:spcAft>
              <a:buClr>
                <a:schemeClr val="dk1"/>
              </a:buClr>
              <a:buSzPts val="1200"/>
              <a:buFont typeface="Arial"/>
              <a:buChar char="•"/>
            </a:pPr>
            <a:r>
              <a:rPr lang="en-GB" sz="1200" b="1" dirty="0">
                <a:solidFill>
                  <a:schemeClr val="dk1"/>
                </a:solidFill>
                <a:latin typeface="Times New Roman"/>
                <a:ea typeface="Times New Roman"/>
                <a:cs typeface="Times New Roman"/>
                <a:sym typeface="Times New Roman"/>
              </a:rPr>
              <a:t>Provide a call to action:</a:t>
            </a:r>
            <a:r>
              <a:rPr lang="en-GB" sz="1200" dirty="0">
                <a:solidFill>
                  <a:schemeClr val="dk1"/>
                </a:solidFill>
                <a:latin typeface="Times New Roman"/>
                <a:ea typeface="Times New Roman"/>
                <a:cs typeface="Times New Roman"/>
                <a:sym typeface="Times New Roman"/>
              </a:rPr>
              <a:t> C</a:t>
            </a:r>
            <a:r>
              <a:rPr lang="en-GB" sz="1200" dirty="0"/>
              <a:t>lear and practical action you want people to take. </a:t>
            </a:r>
            <a:r>
              <a:rPr lang="en-GB" sz="1200" dirty="0">
                <a:solidFill>
                  <a:schemeClr val="dk1"/>
                </a:solidFill>
                <a:latin typeface="Times New Roman"/>
                <a:ea typeface="Times New Roman"/>
                <a:cs typeface="Times New Roman"/>
                <a:sym typeface="Times New Roman"/>
              </a:rPr>
              <a:t>Providing a call to action tells community members what they can do to achieve the benefit.</a:t>
            </a:r>
            <a:r>
              <a:rPr lang="en-GB" dirty="0">
                <a:latin typeface="Times New Roman"/>
                <a:ea typeface="Times New Roman"/>
                <a:cs typeface="Times New Roman"/>
                <a:sym typeface="Times New Roman"/>
              </a:rPr>
              <a:t>  </a:t>
            </a:r>
            <a:r>
              <a:rPr lang="en-GB" sz="1200" dirty="0">
                <a:solidFill>
                  <a:schemeClr val="dk1"/>
                </a:solidFill>
                <a:latin typeface="Times New Roman"/>
                <a:ea typeface="Times New Roman"/>
                <a:cs typeface="Times New Roman"/>
                <a:sym typeface="Times New Roman"/>
              </a:rPr>
              <a:t> This could be ‘wash your hands with soap after every social contact to protect against Ebola’</a:t>
            </a:r>
            <a:endParaRPr dirty="0"/>
          </a:p>
          <a:p>
            <a:pPr marL="0" lvl="0" indent="0" algn="l" rtl="0">
              <a:spcBef>
                <a:spcPts val="0"/>
              </a:spcBef>
              <a:spcAft>
                <a:spcPts val="0"/>
              </a:spcAft>
              <a:buNone/>
            </a:pPr>
            <a:r>
              <a:rPr lang="en-GB" sz="1200" dirty="0">
                <a:solidFill>
                  <a:schemeClr val="dk1"/>
                </a:solidFill>
                <a:latin typeface="Times New Roman"/>
                <a:ea typeface="Times New Roman"/>
                <a:cs typeface="Times New Roman"/>
                <a:sym typeface="Times New Roman"/>
              </a:rPr>
              <a:t> </a:t>
            </a:r>
            <a:endParaRPr dirty="0"/>
          </a:p>
          <a:p>
            <a:pPr marL="171450" marR="0" lvl="0" indent="-171450" algn="l" rtl="0">
              <a:lnSpc>
                <a:spcPct val="100000"/>
              </a:lnSpc>
              <a:spcBef>
                <a:spcPts val="360"/>
              </a:spcBef>
              <a:spcAft>
                <a:spcPts val="0"/>
              </a:spcAft>
              <a:buClr>
                <a:schemeClr val="dk1"/>
              </a:buClr>
              <a:buSzPts val="1200"/>
              <a:buFont typeface="Arial"/>
              <a:buChar char="•"/>
            </a:pPr>
            <a:r>
              <a:rPr lang="en-GB" sz="1200" b="1" dirty="0">
                <a:solidFill>
                  <a:schemeClr val="dk1"/>
                </a:solidFill>
                <a:latin typeface="Times New Roman"/>
                <a:ea typeface="Times New Roman"/>
                <a:cs typeface="Times New Roman"/>
                <a:sym typeface="Times New Roman"/>
              </a:rPr>
              <a:t>Explain why:</a:t>
            </a:r>
            <a:r>
              <a:rPr lang="en-GB" sz="1200" dirty="0">
                <a:solidFill>
                  <a:schemeClr val="dk1"/>
                </a:solidFill>
                <a:latin typeface="Times New Roman"/>
                <a:ea typeface="Times New Roman"/>
                <a:cs typeface="Times New Roman"/>
                <a:sym typeface="Times New Roman"/>
              </a:rPr>
              <a:t> What do people gain by following your advice? Always explain why you are advocating for a certain </a:t>
            </a:r>
            <a:r>
              <a:rPr lang="en-GB" sz="1200" dirty="0" err="1">
                <a:solidFill>
                  <a:schemeClr val="dk1"/>
                </a:solidFill>
                <a:latin typeface="Times New Roman"/>
                <a:ea typeface="Times New Roman"/>
                <a:cs typeface="Times New Roman"/>
                <a:sym typeface="Times New Roman"/>
              </a:rPr>
              <a:t>behavior</a:t>
            </a:r>
            <a:r>
              <a:rPr lang="en-GB" sz="1200" dirty="0">
                <a:solidFill>
                  <a:schemeClr val="dk1"/>
                </a:solidFill>
                <a:latin typeface="Times New Roman"/>
                <a:ea typeface="Times New Roman"/>
                <a:cs typeface="Times New Roman"/>
                <a:sym typeface="Times New Roman"/>
              </a:rPr>
              <a:t>, if people understand why it is important to do something they are more likely to do it – for example if people understand that not touching a person who has died from Ebola will help stop the spread of transmission because dead bodies still have high levels of the virus in their body they will more likely remember than if they just know they shouldn’t touch dead bodies during an Ebola outbreak</a:t>
            </a:r>
            <a:endParaRPr dirty="0"/>
          </a:p>
          <a:p>
            <a:pPr marL="171450" marR="0" lvl="0" indent="-95250" algn="l" rtl="0">
              <a:lnSpc>
                <a:spcPct val="100000"/>
              </a:lnSpc>
              <a:spcBef>
                <a:spcPts val="360"/>
              </a:spcBef>
              <a:spcAft>
                <a:spcPts val="0"/>
              </a:spcAft>
              <a:buClr>
                <a:schemeClr val="dk1"/>
              </a:buClr>
              <a:buSzPts val="1200"/>
              <a:buFont typeface="Arial"/>
              <a:buNone/>
            </a:pPr>
            <a:endParaRPr sz="1200" dirty="0">
              <a:solidFill>
                <a:schemeClr val="dk1"/>
              </a:solidFill>
              <a:latin typeface="Times New Roman"/>
              <a:ea typeface="Times New Roman"/>
              <a:cs typeface="Times New Roman"/>
              <a:sym typeface="Times New Roman"/>
            </a:endParaRPr>
          </a:p>
          <a:p>
            <a:pPr marL="171450" lvl="0" indent="-171450" algn="l" rtl="0">
              <a:spcBef>
                <a:spcPts val="0"/>
              </a:spcBef>
              <a:spcAft>
                <a:spcPts val="0"/>
              </a:spcAft>
              <a:buClr>
                <a:schemeClr val="dk1"/>
              </a:buClr>
              <a:buSzPts val="1200"/>
              <a:buFont typeface="Arial"/>
              <a:buChar char="•"/>
            </a:pPr>
            <a:r>
              <a:rPr lang="en-GB" sz="1200" b="1" dirty="0">
                <a:solidFill>
                  <a:schemeClr val="dk1"/>
                </a:solidFill>
                <a:latin typeface="Times New Roman"/>
                <a:ea typeface="Times New Roman"/>
                <a:cs typeface="Times New Roman"/>
                <a:sym typeface="Times New Roman"/>
              </a:rPr>
              <a:t>Cultural beliefs and practices:</a:t>
            </a:r>
            <a:r>
              <a:rPr lang="en-GB" sz="1200" dirty="0">
                <a:solidFill>
                  <a:schemeClr val="dk1"/>
                </a:solidFill>
                <a:latin typeface="Times New Roman"/>
                <a:ea typeface="Times New Roman"/>
                <a:cs typeface="Times New Roman"/>
                <a:sym typeface="Times New Roman"/>
              </a:rPr>
              <a:t> Knowing and understanding the cultural beliefs and practices of the community is very important. Some of these beliefs may act as barriers to what you are trying to achieve. For example, in the Democratic Republic of Congo (DRC), burial practices often involve close and intimate bodily contact, and in some cases transporting the remains of deceased persons back to their home villages . You need to be aware of this in the information you share, explain why these normal practices are dangerous right now, and provide an alternative.</a:t>
            </a:r>
            <a:br>
              <a:rPr lang="en-GB" sz="1200" dirty="0">
                <a:latin typeface="Times New Roman"/>
                <a:ea typeface="Times New Roman"/>
                <a:cs typeface="Times New Roman"/>
                <a:sym typeface="Times New Roman"/>
              </a:rPr>
            </a:br>
            <a:endParaRPr sz="1200" dirty="0">
              <a:solidFill>
                <a:schemeClr val="dk1"/>
              </a:solidFill>
              <a:latin typeface="Times New Roman"/>
              <a:ea typeface="Times New Roman"/>
              <a:cs typeface="Times New Roman"/>
              <a:sym typeface="Times New Roman"/>
            </a:endParaRPr>
          </a:p>
          <a:p>
            <a:pPr marL="171450" marR="0" lvl="0" indent="-171450" algn="l" rtl="0">
              <a:lnSpc>
                <a:spcPct val="100000"/>
              </a:lnSpc>
              <a:spcBef>
                <a:spcPts val="360"/>
              </a:spcBef>
              <a:spcAft>
                <a:spcPts val="0"/>
              </a:spcAft>
              <a:buClr>
                <a:schemeClr val="dk1"/>
              </a:buClr>
              <a:buSzPts val="1200"/>
              <a:buFont typeface="Arial"/>
              <a:buChar char="•"/>
            </a:pPr>
            <a:r>
              <a:rPr lang="en-GB" sz="1200" b="1" dirty="0">
                <a:solidFill>
                  <a:schemeClr val="dk1"/>
                </a:solidFill>
                <a:latin typeface="Times New Roman"/>
                <a:ea typeface="Times New Roman"/>
                <a:cs typeface="Times New Roman"/>
                <a:sym typeface="Times New Roman"/>
              </a:rPr>
              <a:t>Feasibility:</a:t>
            </a:r>
            <a:r>
              <a:rPr lang="en-GB" sz="1200" dirty="0">
                <a:solidFill>
                  <a:schemeClr val="dk1"/>
                </a:solidFill>
                <a:latin typeface="Times New Roman"/>
                <a:ea typeface="Times New Roman"/>
                <a:cs typeface="Times New Roman"/>
                <a:sym typeface="Times New Roman"/>
              </a:rPr>
              <a:t> Messages need to provide information that people find useful and/or can act upon. There is no point crafting a message that tells people to do something when the situation on the ground makes it impossible for them to follow that advice.</a:t>
            </a:r>
            <a:r>
              <a:rPr lang="en-GB" sz="1200" dirty="0"/>
              <a:t> The classic is telling people to wash their hands with soap when there is no soap available. Or telling people to get vaccinated when they are not eligible. When we tell people to do something that is not possible for them, they will stop listening to us and feel we do not understand their situation.</a:t>
            </a:r>
            <a:endParaRPr sz="1200" dirty="0"/>
          </a:p>
          <a:p>
            <a:pPr marL="171450" marR="0" lvl="0" indent="-95250" algn="l" rtl="0">
              <a:lnSpc>
                <a:spcPct val="100000"/>
              </a:lnSpc>
              <a:spcBef>
                <a:spcPts val="360"/>
              </a:spcBef>
              <a:spcAft>
                <a:spcPts val="0"/>
              </a:spcAft>
              <a:buClr>
                <a:schemeClr val="dk1"/>
              </a:buClr>
              <a:buSzPts val="1200"/>
              <a:buFont typeface="Arial"/>
              <a:buNone/>
            </a:pPr>
            <a:endParaRPr sz="1200" dirty="0"/>
          </a:p>
          <a:p>
            <a:pPr marL="171450" lvl="0" indent="-171450" algn="l" rtl="0">
              <a:spcBef>
                <a:spcPts val="360"/>
              </a:spcBef>
              <a:spcAft>
                <a:spcPts val="0"/>
              </a:spcAft>
              <a:buClr>
                <a:schemeClr val="dk1"/>
              </a:buClr>
              <a:buSzPts val="1200"/>
              <a:buFont typeface="Arial"/>
              <a:buChar char="•"/>
            </a:pPr>
            <a:r>
              <a:rPr lang="en-GB" sz="1200" b="1" dirty="0"/>
              <a:t>Update regularly: </a:t>
            </a:r>
            <a:r>
              <a:rPr lang="en-GB" sz="1200" b="0" dirty="0"/>
              <a:t>It is critical that messages are regularly updated and adapted based on the changing situation and feedback from the community. If people just continue to hear the same information over and over again, they will switch off and stop listening to us.</a:t>
            </a:r>
            <a:r>
              <a:rPr lang="en-GB" dirty="0"/>
              <a:t> </a:t>
            </a:r>
            <a:endParaRPr sz="1200" b="1" dirty="0"/>
          </a:p>
          <a:p>
            <a:pPr marL="0" lvl="0" indent="0" algn="l" rtl="0">
              <a:spcBef>
                <a:spcPts val="0"/>
              </a:spcBef>
              <a:spcAft>
                <a:spcPts val="0"/>
              </a:spcAft>
              <a:buNone/>
            </a:pPr>
            <a:endParaRPr dirty="0"/>
          </a:p>
        </p:txBody>
      </p:sp>
      <p:sp>
        <p:nvSpPr>
          <p:cNvPr id="381" name="Google Shape;381;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Instructions for this exercise</a:t>
            </a:r>
            <a:endParaRPr b="1" dirty="0"/>
          </a:p>
          <a:p>
            <a:pPr marL="228600" lvl="0" indent="-152400" algn="l" rtl="0">
              <a:spcBef>
                <a:spcPts val="0"/>
              </a:spcBef>
              <a:spcAft>
                <a:spcPts val="0"/>
              </a:spcAft>
              <a:buClr>
                <a:schemeClr val="dk1"/>
              </a:buClr>
              <a:buSzPts val="1200"/>
              <a:buFont typeface="Calibri"/>
              <a:buNone/>
            </a:pPr>
            <a:endParaRPr dirty="0"/>
          </a:p>
          <a:p>
            <a:pPr marL="228600" lvl="0" indent="-228600" algn="l" rtl="0">
              <a:spcBef>
                <a:spcPts val="0"/>
              </a:spcBef>
              <a:spcAft>
                <a:spcPts val="0"/>
              </a:spcAft>
              <a:buClr>
                <a:schemeClr val="dk1"/>
              </a:buClr>
              <a:buSzPts val="1200"/>
              <a:buFont typeface="Calibri"/>
              <a:buAutoNum type="arabicPeriod"/>
            </a:pPr>
            <a:r>
              <a:rPr lang="en-GB" dirty="0"/>
              <a:t>Put the participants into their groups. </a:t>
            </a:r>
            <a:endParaRPr dirty="0"/>
          </a:p>
          <a:p>
            <a:pPr marL="304800" lvl="0" indent="-228600" algn="l" rtl="0">
              <a:spcBef>
                <a:spcPts val="0"/>
              </a:spcBef>
              <a:spcAft>
                <a:spcPts val="0"/>
              </a:spcAft>
              <a:buClr>
                <a:schemeClr val="dk1"/>
              </a:buClr>
              <a:buSzPts val="1200"/>
              <a:buFont typeface="+mj-lt"/>
              <a:buAutoNum type="arabicPeriod"/>
            </a:pPr>
            <a:endParaRPr dirty="0"/>
          </a:p>
          <a:p>
            <a:pPr marL="228600" lvl="0" indent="-228600" algn="l" rtl="0">
              <a:spcBef>
                <a:spcPts val="0"/>
              </a:spcBef>
              <a:spcAft>
                <a:spcPts val="0"/>
              </a:spcAft>
              <a:buClr>
                <a:schemeClr val="dk1"/>
              </a:buClr>
              <a:buSzPts val="1200"/>
              <a:buFont typeface="Calibri"/>
              <a:buAutoNum type="arabicPeriod"/>
            </a:pPr>
            <a:r>
              <a:rPr lang="en-GB" dirty="0"/>
              <a:t>Each group to rewrite their message to make it more effective – given them 10 mins</a:t>
            </a:r>
            <a:endParaRPr dirty="0"/>
          </a:p>
          <a:p>
            <a:pPr marL="304800" lvl="0" indent="-228600" algn="l" rtl="0">
              <a:spcBef>
                <a:spcPts val="0"/>
              </a:spcBef>
              <a:spcAft>
                <a:spcPts val="0"/>
              </a:spcAft>
              <a:buClr>
                <a:schemeClr val="dk1"/>
              </a:buClr>
              <a:buSzPts val="1200"/>
              <a:buFont typeface="+mj-lt"/>
              <a:buAutoNum type="arabicPeriod"/>
            </a:pPr>
            <a:endParaRPr dirty="0"/>
          </a:p>
          <a:p>
            <a:pPr marL="228600" lvl="0" indent="-228600" algn="l" rtl="0">
              <a:spcBef>
                <a:spcPts val="0"/>
              </a:spcBef>
              <a:spcAft>
                <a:spcPts val="0"/>
              </a:spcAft>
              <a:buClr>
                <a:schemeClr val="dk1"/>
              </a:buClr>
              <a:buSzPts val="1200"/>
              <a:buFont typeface="Calibri"/>
              <a:buAutoNum type="arabicPeriod"/>
            </a:pPr>
            <a:r>
              <a:rPr lang="en-GB" dirty="0"/>
              <a:t>Bring the group back to plenary and ask them to discuss their answers</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Clr>
                <a:schemeClr val="dk1"/>
              </a:buClr>
              <a:buSzPts val="1200"/>
              <a:buFont typeface="Calibri"/>
              <a:buNone/>
            </a:pPr>
            <a:r>
              <a:rPr lang="en-GB" b="1" dirty="0"/>
              <a:t>Answer</a:t>
            </a:r>
            <a:endParaRPr b="1" dirty="0"/>
          </a:p>
          <a:p>
            <a:pPr marL="228600" lvl="0" indent="-228600" algn="l" rtl="0">
              <a:spcBef>
                <a:spcPts val="0"/>
              </a:spcBef>
              <a:spcAft>
                <a:spcPts val="0"/>
              </a:spcAft>
              <a:buClr>
                <a:schemeClr val="dk1"/>
              </a:buClr>
              <a:buSzPts val="1200"/>
              <a:buFont typeface="Calibri"/>
              <a:buAutoNum type="arabicPeriod"/>
            </a:pPr>
            <a:r>
              <a:rPr lang="en-GB" sz="1200" dirty="0">
                <a:solidFill>
                  <a:schemeClr val="dk1"/>
                </a:solidFill>
                <a:latin typeface="Calibri"/>
                <a:ea typeface="Calibri"/>
                <a:cs typeface="Calibri"/>
                <a:sym typeface="Calibri"/>
              </a:rPr>
              <a:t>This message does not have enough detail on how to wash hands, when and why this is important. This would be better: Always wash your hands with soap and water or use hand sanitizer. Proper hand washing should take around 20 seconds and cover all parts of your hands – fingers, thumbs, between fingers, under nails, palms and the back of your hands. Sing the happy birthday song twice while you wash your hands to time 20 seconds. This will kill any viruses that are on your hands</a:t>
            </a:r>
            <a:r>
              <a:rPr lang="en-GB" dirty="0"/>
              <a:t> and stop them getting into your body and making you sick. You should wash your hands 1) After sneezing or coughing 2) Before preparing food 3) Before eating 3) After the toilet 4) When caring for sick people 5) When hands are dirty 6) After touching animals or animal waste</a:t>
            </a:r>
            <a:endParaRPr lang="en-GB" sz="1200" dirty="0">
              <a:latin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GB" sz="1800" dirty="0">
                <a:latin typeface="Calibri"/>
                <a:ea typeface="Calibri"/>
                <a:cs typeface="Calibri"/>
                <a:sym typeface="Calibri"/>
              </a:rPr>
              <a:t>This message uses technical terminology like “suspected cases”, be mindful to use common terms and phrases. This would be better: Ebola is a very infectious disease that is spread when someone comes to contact with the bodily fluids (urine, stools, blood, vomit, sperm) of someone who has Ebola or someone who has died from Ebola. To protect yourself and your loved ones don’t touch someone who might be or is sick with Ebola or someone who has died from the disease.</a:t>
            </a:r>
            <a:endParaRPr lang="en-GB" sz="1200" dirty="0">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GB" sz="1800" dirty="0">
                <a:latin typeface="Calibri"/>
                <a:ea typeface="Calibri"/>
                <a:cs typeface="Calibri"/>
                <a:sym typeface="Calibri"/>
              </a:rPr>
              <a:t>This message does not provide enough information or explain what is meant by unwell or why people should seek medical attention. This would be better: Ebola causes sudden high fever, extreme tiredness, headache, body pain and loss of appetite. If you have a sudden high fever after contact with a person Ebola or after attending a funeral, go to the nearest health facility. Early treatment of Ebola at a health facility increases your chance of survival. By going to the health facility the moment you have symptoms, you protect your family and community and help stop the spread of the disease.</a:t>
            </a:r>
            <a:endParaRPr lang="en-GB" sz="1200" dirty="0">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GB" sz="1800" dirty="0">
                <a:latin typeface="Calibri"/>
                <a:ea typeface="Calibri"/>
                <a:cs typeface="Calibri"/>
                <a:sym typeface="Calibri"/>
              </a:rPr>
              <a:t>This message could be considered frightening as it suggests no hope, rather than explaining how the disease can be prevented, it’s also better to avoid using words like “deadly” in messaging. This would be better: Ebola is a dangerous disease which can kill one in two people who are infected. But you can protect yourself, your family and your community by always washing your hands with soap and water, knowing the symptoms of Ebola (explain symptoms), if you’re feeling unwell go to the nearest health facility, and don’t touch a sick person who might have Ebola or someone who has died of Ebola. We now also have a vaccine available to protect against this disease. Please take the vaccine if you are asked to do so.</a:t>
            </a:r>
            <a:endParaRPr dirty="0"/>
          </a:p>
          <a:p>
            <a:pPr marL="228600" marR="0" lvl="0" indent="-114300" algn="l" rtl="0">
              <a:lnSpc>
                <a:spcPct val="100000"/>
              </a:lnSpc>
              <a:spcBef>
                <a:spcPts val="0"/>
              </a:spcBef>
              <a:spcAft>
                <a:spcPts val="0"/>
              </a:spcAft>
              <a:buClr>
                <a:schemeClr val="dk1"/>
              </a:buClr>
              <a:buSzPts val="1800"/>
              <a:buFont typeface="Calibri"/>
              <a:buNone/>
            </a:pPr>
            <a:endParaRPr sz="1800" dirty="0">
              <a:latin typeface="Calibri"/>
              <a:ea typeface="Calibri"/>
              <a:cs typeface="Calibri"/>
              <a:sym typeface="Calibri"/>
            </a:endParaRPr>
          </a:p>
          <a:p>
            <a:pPr marL="228600" marR="0" lvl="0" indent="-15240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228600" marR="0" lvl="0" indent="-15240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228600" lvl="0" indent="-15240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Clr>
                <a:schemeClr val="dk1"/>
              </a:buClr>
              <a:buSzPts val="1200"/>
              <a:buFont typeface="Calibri"/>
              <a:buNone/>
            </a:pPr>
            <a:endParaRPr b="0" dirty="0"/>
          </a:p>
          <a:p>
            <a:pPr marL="228600" lvl="0" indent="-152400" algn="l" rtl="0">
              <a:spcBef>
                <a:spcPts val="0"/>
              </a:spcBef>
              <a:spcAft>
                <a:spcPts val="0"/>
              </a:spcAft>
              <a:buClr>
                <a:schemeClr val="dk1"/>
              </a:buClr>
              <a:buSzPts val="1200"/>
              <a:buFont typeface="Calibri"/>
              <a:buNone/>
            </a:pPr>
            <a:endParaRPr b="0" dirty="0"/>
          </a:p>
          <a:p>
            <a:pPr marL="228600" lvl="0" indent="-152400" algn="l" rtl="0">
              <a:spcBef>
                <a:spcPts val="0"/>
              </a:spcBef>
              <a:spcAft>
                <a:spcPts val="0"/>
              </a:spcAft>
              <a:buClr>
                <a:schemeClr val="dk1"/>
              </a:buClr>
              <a:buSzPts val="1200"/>
              <a:buFont typeface="Calibri"/>
              <a:buNone/>
            </a:pPr>
            <a:endParaRPr b="0" dirty="0"/>
          </a:p>
        </p:txBody>
      </p:sp>
      <p:sp>
        <p:nvSpPr>
          <p:cNvPr id="388" name="Google Shape;388;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cc3d722090_0_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gcc3d722090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Instructions – Discussion about communication channels</a:t>
            </a:r>
            <a:endParaRPr/>
          </a:p>
          <a:p>
            <a:pPr marL="0" lvl="0" indent="0" algn="l" rtl="0">
              <a:spcBef>
                <a:spcPts val="0"/>
              </a:spcBef>
              <a:spcAft>
                <a:spcPts val="0"/>
              </a:spcAft>
              <a:buNone/>
            </a:pPr>
            <a:endParaRPr/>
          </a:p>
          <a:p>
            <a:pPr marL="228600" lvl="0" indent="-228600" algn="l" rtl="0">
              <a:spcBef>
                <a:spcPts val="0"/>
              </a:spcBef>
              <a:spcAft>
                <a:spcPts val="0"/>
              </a:spcAft>
              <a:buClr>
                <a:schemeClr val="dk1"/>
              </a:buClr>
              <a:buSzPts val="1200"/>
              <a:buFont typeface="Calibri"/>
              <a:buAutoNum type="arabicPeriod"/>
            </a:pPr>
            <a:r>
              <a:rPr lang="en-GB"/>
              <a:t>Use annotate tool so people can add their answers. </a:t>
            </a:r>
            <a:endParaRPr/>
          </a:p>
          <a:p>
            <a:pPr marL="228600" lvl="0" indent="-152400" algn="l" rtl="0">
              <a:spcBef>
                <a:spcPts val="0"/>
              </a:spcBef>
              <a:spcAft>
                <a:spcPts val="0"/>
              </a:spcAft>
              <a:buClr>
                <a:schemeClr val="dk1"/>
              </a:buClr>
              <a:buSzPts val="1200"/>
              <a:buFont typeface="Calibri"/>
              <a:buNone/>
            </a:pPr>
            <a:endParaRPr/>
          </a:p>
          <a:p>
            <a:pPr marL="228600" lvl="0" indent="-228600" algn="l" rtl="0">
              <a:spcBef>
                <a:spcPts val="0"/>
              </a:spcBef>
              <a:spcAft>
                <a:spcPts val="0"/>
              </a:spcAft>
              <a:buClr>
                <a:schemeClr val="dk1"/>
              </a:buClr>
              <a:buSzPts val="1200"/>
              <a:buFont typeface="Calibri"/>
              <a:buAutoNum type="arabicPeriod"/>
            </a:pPr>
            <a:r>
              <a:rPr lang="en-GB"/>
              <a:t>Give people 5 mins to add answers and then discuss for a few mins</a:t>
            </a:r>
            <a:endParaRPr/>
          </a:p>
          <a:p>
            <a:pPr marL="228600" lvl="0" indent="-152400" algn="l" rtl="0">
              <a:spcBef>
                <a:spcPts val="0"/>
              </a:spcBef>
              <a:spcAft>
                <a:spcPts val="0"/>
              </a:spcAft>
              <a:buClr>
                <a:schemeClr val="dk1"/>
              </a:buClr>
              <a:buSzPts val="1200"/>
              <a:buFont typeface="Calibri"/>
              <a:buNone/>
            </a:pPr>
            <a:endParaRPr/>
          </a:p>
          <a:p>
            <a:pPr marL="228600" lvl="0" indent="-228600" algn="l" rtl="0">
              <a:spcBef>
                <a:spcPts val="0"/>
              </a:spcBef>
              <a:spcAft>
                <a:spcPts val="0"/>
              </a:spcAft>
              <a:buClr>
                <a:schemeClr val="dk1"/>
              </a:buClr>
              <a:buSzPts val="1200"/>
              <a:buFont typeface="Calibri"/>
              <a:buAutoNum type="arabicPeriod"/>
            </a:pPr>
            <a:r>
              <a:rPr lang="en-GB"/>
              <a:t>Clear the slide before moving on</a:t>
            </a:r>
            <a:endParaRPr/>
          </a:p>
        </p:txBody>
      </p:sp>
      <p:sp>
        <p:nvSpPr>
          <p:cNvPr id="404" name="Google Shape;404;gcc3d722090_0_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cc3d722090_0_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gcc3d722090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Instructions</a:t>
            </a:r>
            <a:endParaRPr/>
          </a:p>
          <a:p>
            <a:pPr marL="0" lvl="0" indent="0" algn="l" rtl="0">
              <a:spcBef>
                <a:spcPts val="0"/>
              </a:spcBef>
              <a:spcAft>
                <a:spcPts val="0"/>
              </a:spcAft>
              <a:buNone/>
            </a:pPr>
            <a:endParaRPr/>
          </a:p>
          <a:p>
            <a:pPr marL="228600" lvl="0" indent="-228600" algn="l" rtl="0">
              <a:spcBef>
                <a:spcPts val="0"/>
              </a:spcBef>
              <a:spcAft>
                <a:spcPts val="0"/>
              </a:spcAft>
              <a:buClr>
                <a:schemeClr val="dk1"/>
              </a:buClr>
              <a:buSzPts val="1200"/>
              <a:buFont typeface="Calibri"/>
              <a:buAutoNum type="arabicPeriod"/>
            </a:pPr>
            <a:r>
              <a:rPr lang="en-GB"/>
              <a:t>Use annotate tool so people can add their answers. </a:t>
            </a:r>
            <a:endParaRPr/>
          </a:p>
          <a:p>
            <a:pPr marL="228600" lvl="0" indent="-152400" algn="l" rtl="0">
              <a:spcBef>
                <a:spcPts val="0"/>
              </a:spcBef>
              <a:spcAft>
                <a:spcPts val="0"/>
              </a:spcAft>
              <a:buClr>
                <a:schemeClr val="dk1"/>
              </a:buClr>
              <a:buSzPts val="1200"/>
              <a:buFont typeface="Calibri"/>
              <a:buNone/>
            </a:pPr>
            <a:endParaRPr/>
          </a:p>
          <a:p>
            <a:pPr marL="228600" lvl="0" indent="-228600" algn="l" rtl="0">
              <a:spcBef>
                <a:spcPts val="0"/>
              </a:spcBef>
              <a:spcAft>
                <a:spcPts val="0"/>
              </a:spcAft>
              <a:buClr>
                <a:schemeClr val="dk1"/>
              </a:buClr>
              <a:buSzPts val="1200"/>
              <a:buFont typeface="Calibri"/>
              <a:buAutoNum type="arabicPeriod"/>
            </a:pPr>
            <a:r>
              <a:rPr lang="en-GB"/>
              <a:t>Give people 5 mins to add answers and then discuss for a few mins</a:t>
            </a:r>
            <a:endParaRPr/>
          </a:p>
          <a:p>
            <a:pPr marL="228600" lvl="0" indent="-152400" algn="l" rtl="0">
              <a:spcBef>
                <a:spcPts val="0"/>
              </a:spcBef>
              <a:spcAft>
                <a:spcPts val="0"/>
              </a:spcAft>
              <a:buClr>
                <a:schemeClr val="dk1"/>
              </a:buClr>
              <a:buSzPts val="1200"/>
              <a:buFont typeface="Calibri"/>
              <a:buNone/>
            </a:pPr>
            <a:endParaRPr/>
          </a:p>
          <a:p>
            <a:pPr marL="228600" lvl="0" indent="-228600" algn="l" rtl="0">
              <a:spcBef>
                <a:spcPts val="0"/>
              </a:spcBef>
              <a:spcAft>
                <a:spcPts val="0"/>
              </a:spcAft>
              <a:buClr>
                <a:schemeClr val="dk1"/>
              </a:buClr>
              <a:buSzPts val="1200"/>
              <a:buFont typeface="Calibri"/>
              <a:buAutoNum type="arabicPeriod"/>
            </a:pPr>
            <a:r>
              <a:rPr lang="en-GB"/>
              <a:t>Clear the slide before moving on</a:t>
            </a:r>
            <a:endParaRPr/>
          </a:p>
          <a:p>
            <a:pPr marL="0" lvl="0" indent="0" algn="l" rtl="0">
              <a:spcBef>
                <a:spcPts val="0"/>
              </a:spcBef>
              <a:spcAft>
                <a:spcPts val="0"/>
              </a:spcAft>
              <a:buNone/>
            </a:pPr>
            <a:endParaRPr/>
          </a:p>
        </p:txBody>
      </p:sp>
      <p:sp>
        <p:nvSpPr>
          <p:cNvPr id="413" name="Google Shape;413;gcc3d722090_0_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There are many ways and places to communicate with the community. </a:t>
            </a:r>
            <a:endParaRPr dirty="0"/>
          </a:p>
          <a:p>
            <a:pPr marL="0" lvl="0" indent="0" algn="l" rtl="0">
              <a:spcBef>
                <a:spcPts val="360"/>
              </a:spcBef>
              <a:spcAft>
                <a:spcPts val="0"/>
              </a:spcAft>
              <a:buNone/>
            </a:pPr>
            <a:endParaRPr dirty="0"/>
          </a:p>
          <a:p>
            <a:pPr marL="0" lvl="0" indent="0" algn="l" rtl="0">
              <a:spcBef>
                <a:spcPts val="240"/>
              </a:spcBef>
              <a:spcAft>
                <a:spcPts val="0"/>
              </a:spcAft>
              <a:buNone/>
            </a:pPr>
            <a:r>
              <a:rPr lang="en-GB" b="1" dirty="0"/>
              <a:t>FACE TO FACE</a:t>
            </a:r>
            <a:endParaRPr dirty="0"/>
          </a:p>
          <a:p>
            <a:pPr marL="257175" lvl="0" indent="-257175" algn="l" rtl="0">
              <a:spcBef>
                <a:spcPts val="240"/>
              </a:spcBef>
              <a:spcAft>
                <a:spcPts val="0"/>
              </a:spcAft>
              <a:buClr>
                <a:schemeClr val="dk1"/>
              </a:buClr>
              <a:buSzPts val="1200"/>
              <a:buFont typeface="Arial"/>
              <a:buChar char="•"/>
            </a:pPr>
            <a:r>
              <a:rPr lang="en-GB" dirty="0"/>
              <a:t>Community meetings</a:t>
            </a:r>
            <a:endParaRPr dirty="0"/>
          </a:p>
          <a:p>
            <a:pPr marL="257175" lvl="0" indent="-257175" algn="l" rtl="0">
              <a:spcBef>
                <a:spcPts val="240"/>
              </a:spcBef>
              <a:spcAft>
                <a:spcPts val="0"/>
              </a:spcAft>
              <a:buClr>
                <a:schemeClr val="dk1"/>
              </a:buClr>
              <a:buSzPts val="1200"/>
              <a:buFont typeface="Arial"/>
              <a:buChar char="•"/>
            </a:pPr>
            <a:r>
              <a:rPr lang="en-GB" dirty="0"/>
              <a:t>Door to door visits</a:t>
            </a:r>
            <a:endParaRPr dirty="0"/>
          </a:p>
          <a:p>
            <a:pPr marL="257175" lvl="0" indent="-257175" algn="l" rtl="0">
              <a:spcBef>
                <a:spcPts val="240"/>
              </a:spcBef>
              <a:spcAft>
                <a:spcPts val="0"/>
              </a:spcAft>
              <a:buClr>
                <a:schemeClr val="dk1"/>
              </a:buClr>
              <a:buSzPts val="1200"/>
              <a:buFont typeface="Arial"/>
              <a:buChar char="•"/>
            </a:pPr>
            <a:r>
              <a:rPr lang="en-GB" dirty="0"/>
              <a:t>Community leaders</a:t>
            </a:r>
            <a:endParaRPr dirty="0"/>
          </a:p>
          <a:p>
            <a:pPr marL="257175" lvl="0" indent="-257175" algn="l" rtl="0">
              <a:spcBef>
                <a:spcPts val="240"/>
              </a:spcBef>
              <a:spcAft>
                <a:spcPts val="0"/>
              </a:spcAft>
              <a:buClr>
                <a:schemeClr val="dk1"/>
              </a:buClr>
              <a:buSzPts val="1200"/>
              <a:buFont typeface="Arial"/>
              <a:buChar char="•"/>
            </a:pPr>
            <a:r>
              <a:rPr lang="en-GB" dirty="0"/>
              <a:t>Community theatre / cinema</a:t>
            </a:r>
            <a:endParaRPr dirty="0"/>
          </a:p>
          <a:p>
            <a:pPr marL="257175" lvl="0" indent="-257175" algn="l" rtl="0">
              <a:spcBef>
                <a:spcPts val="240"/>
              </a:spcBef>
              <a:spcAft>
                <a:spcPts val="0"/>
              </a:spcAft>
              <a:buClr>
                <a:schemeClr val="dk1"/>
              </a:buClr>
              <a:buSzPts val="1200"/>
              <a:buFont typeface="Arial"/>
              <a:buChar char="•"/>
            </a:pPr>
            <a:r>
              <a:rPr lang="en-GB" dirty="0"/>
              <a:t>Information desks</a:t>
            </a:r>
            <a:endParaRPr dirty="0"/>
          </a:p>
          <a:p>
            <a:pPr marL="257175" lvl="0" indent="-180975" algn="l" rtl="0">
              <a:spcBef>
                <a:spcPts val="1140"/>
              </a:spcBef>
              <a:spcAft>
                <a:spcPts val="0"/>
              </a:spcAft>
              <a:buClr>
                <a:schemeClr val="dk1"/>
              </a:buClr>
              <a:buSzPts val="1200"/>
              <a:buFont typeface="Arial"/>
              <a:buNone/>
            </a:pPr>
            <a:endParaRPr dirty="0"/>
          </a:p>
          <a:p>
            <a:pPr marL="0" lvl="0" indent="0" algn="l" rtl="0">
              <a:spcBef>
                <a:spcPts val="1140"/>
              </a:spcBef>
              <a:spcAft>
                <a:spcPts val="0"/>
              </a:spcAft>
              <a:buNone/>
            </a:pPr>
            <a:r>
              <a:rPr lang="en-GB" b="1" dirty="0"/>
              <a:t>MASS MEDIA</a:t>
            </a:r>
            <a:endParaRPr dirty="0"/>
          </a:p>
          <a:p>
            <a:pPr marL="257175" lvl="0" indent="-257175" algn="l" rtl="0">
              <a:spcBef>
                <a:spcPts val="240"/>
              </a:spcBef>
              <a:spcAft>
                <a:spcPts val="0"/>
              </a:spcAft>
              <a:buClr>
                <a:schemeClr val="dk1"/>
              </a:buClr>
              <a:buSzPts val="1200"/>
              <a:buFont typeface="Arial"/>
              <a:buChar char="•"/>
            </a:pPr>
            <a:r>
              <a:rPr lang="en-GB" dirty="0"/>
              <a:t>Television and radio (shows, news or jingles)</a:t>
            </a:r>
            <a:endParaRPr dirty="0"/>
          </a:p>
          <a:p>
            <a:pPr marL="257175" lvl="0" indent="-180975" algn="l" rtl="0">
              <a:spcBef>
                <a:spcPts val="1140"/>
              </a:spcBef>
              <a:spcAft>
                <a:spcPts val="0"/>
              </a:spcAft>
              <a:buClr>
                <a:schemeClr val="dk1"/>
              </a:buClr>
              <a:buSzPts val="1200"/>
              <a:buFont typeface="Arial"/>
              <a:buNone/>
            </a:pPr>
            <a:endParaRPr dirty="0"/>
          </a:p>
          <a:p>
            <a:pPr marL="0" lvl="0" indent="0" algn="l" rtl="0">
              <a:spcBef>
                <a:spcPts val="1140"/>
              </a:spcBef>
              <a:spcAft>
                <a:spcPts val="0"/>
              </a:spcAft>
              <a:buNone/>
            </a:pPr>
            <a:r>
              <a:rPr lang="en-GB" b="1" dirty="0"/>
              <a:t>WRITTEN</a:t>
            </a:r>
            <a:endParaRPr dirty="0"/>
          </a:p>
          <a:p>
            <a:pPr marL="257175" lvl="0" indent="-257175" algn="l" rtl="0">
              <a:spcBef>
                <a:spcPts val="240"/>
              </a:spcBef>
              <a:spcAft>
                <a:spcPts val="0"/>
              </a:spcAft>
              <a:buClr>
                <a:schemeClr val="dk1"/>
              </a:buClr>
              <a:buSzPts val="1200"/>
              <a:buFont typeface="Arial"/>
              <a:buChar char="•"/>
            </a:pPr>
            <a:r>
              <a:rPr lang="en-GB" dirty="0"/>
              <a:t>Fact sheets</a:t>
            </a:r>
            <a:endParaRPr dirty="0"/>
          </a:p>
          <a:p>
            <a:pPr marL="257175" lvl="0" indent="-257175" algn="l" rtl="0">
              <a:spcBef>
                <a:spcPts val="240"/>
              </a:spcBef>
              <a:spcAft>
                <a:spcPts val="0"/>
              </a:spcAft>
              <a:buClr>
                <a:schemeClr val="dk1"/>
              </a:buClr>
              <a:buSzPts val="1200"/>
              <a:buFont typeface="Arial"/>
              <a:buChar char="•"/>
            </a:pPr>
            <a:r>
              <a:rPr lang="en-GB" dirty="0"/>
              <a:t>Flyers &amp; posters</a:t>
            </a:r>
            <a:endParaRPr dirty="0"/>
          </a:p>
          <a:p>
            <a:pPr marL="257175" lvl="0" indent="-257175" algn="l" rtl="0">
              <a:spcBef>
                <a:spcPts val="240"/>
              </a:spcBef>
              <a:spcAft>
                <a:spcPts val="0"/>
              </a:spcAft>
              <a:buClr>
                <a:schemeClr val="dk1"/>
              </a:buClr>
              <a:buSzPts val="1200"/>
              <a:buFont typeface="Arial"/>
              <a:buChar char="•"/>
            </a:pPr>
            <a:r>
              <a:rPr lang="en-GB" dirty="0"/>
              <a:t>Notice boards</a:t>
            </a:r>
            <a:endParaRPr dirty="0"/>
          </a:p>
          <a:p>
            <a:pPr marL="257175" lvl="0" indent="-180975" algn="l" rtl="0">
              <a:spcBef>
                <a:spcPts val="1140"/>
              </a:spcBef>
              <a:spcAft>
                <a:spcPts val="0"/>
              </a:spcAft>
              <a:buClr>
                <a:schemeClr val="dk1"/>
              </a:buClr>
              <a:buSzPts val="1200"/>
              <a:buFont typeface="Arial"/>
              <a:buNone/>
            </a:pPr>
            <a:endParaRPr dirty="0"/>
          </a:p>
          <a:p>
            <a:pPr marL="0" lvl="0" indent="0" algn="l" rtl="0">
              <a:spcBef>
                <a:spcPts val="1140"/>
              </a:spcBef>
              <a:spcAft>
                <a:spcPts val="0"/>
              </a:spcAft>
              <a:buNone/>
            </a:pPr>
            <a:r>
              <a:rPr lang="en-GB" b="1" dirty="0"/>
              <a:t>TECH</a:t>
            </a:r>
            <a:endParaRPr dirty="0"/>
          </a:p>
          <a:p>
            <a:pPr marL="257175" lvl="0" indent="-257175" algn="l" rtl="0">
              <a:spcBef>
                <a:spcPts val="240"/>
              </a:spcBef>
              <a:spcAft>
                <a:spcPts val="0"/>
              </a:spcAft>
              <a:buClr>
                <a:schemeClr val="dk1"/>
              </a:buClr>
              <a:buSzPts val="1200"/>
              <a:buFont typeface="Arial"/>
              <a:buChar char="•"/>
            </a:pPr>
            <a:r>
              <a:rPr lang="en-GB" dirty="0"/>
              <a:t>Phone hotlines</a:t>
            </a:r>
            <a:endParaRPr dirty="0"/>
          </a:p>
          <a:p>
            <a:pPr marL="257175" lvl="0" indent="-257175" algn="l" rtl="0">
              <a:spcBef>
                <a:spcPts val="240"/>
              </a:spcBef>
              <a:spcAft>
                <a:spcPts val="0"/>
              </a:spcAft>
              <a:buClr>
                <a:schemeClr val="dk1"/>
              </a:buClr>
              <a:buSzPts val="1200"/>
              <a:buFont typeface="Arial"/>
              <a:buChar char="•"/>
            </a:pPr>
            <a:r>
              <a:rPr lang="en-GB" dirty="0"/>
              <a:t>Social media</a:t>
            </a:r>
            <a:endParaRPr dirty="0"/>
          </a:p>
          <a:p>
            <a:pPr marL="257175" lvl="0" indent="-257175" algn="l" rtl="0">
              <a:spcBef>
                <a:spcPts val="240"/>
              </a:spcBef>
              <a:spcAft>
                <a:spcPts val="0"/>
              </a:spcAft>
              <a:buClr>
                <a:schemeClr val="dk1"/>
              </a:buClr>
              <a:buSzPts val="1200"/>
              <a:buFont typeface="Arial"/>
              <a:buChar char="•"/>
            </a:pPr>
            <a:r>
              <a:rPr lang="en-GB" dirty="0"/>
              <a:t>Text messages</a:t>
            </a:r>
            <a:endParaRPr dirty="0"/>
          </a:p>
          <a:p>
            <a:pPr marL="257175" lvl="0" indent="-257175" algn="l" rtl="0">
              <a:spcBef>
                <a:spcPts val="240"/>
              </a:spcBef>
              <a:spcAft>
                <a:spcPts val="0"/>
              </a:spcAft>
              <a:buClr>
                <a:schemeClr val="dk1"/>
              </a:buClr>
              <a:buSzPts val="1200"/>
              <a:buFont typeface="Arial"/>
              <a:buChar char="•"/>
            </a:pPr>
            <a:r>
              <a:rPr lang="en-GB" dirty="0"/>
              <a:t>Sound trucks / loud speakers</a:t>
            </a:r>
            <a:endParaRPr dirty="0"/>
          </a:p>
          <a:p>
            <a:pPr marL="257175" lvl="0" indent="-257175" algn="l" rtl="0">
              <a:spcBef>
                <a:spcPts val="240"/>
              </a:spcBef>
              <a:spcAft>
                <a:spcPts val="0"/>
              </a:spcAft>
              <a:buClr>
                <a:schemeClr val="dk1"/>
              </a:buClr>
              <a:buSzPts val="1200"/>
              <a:buFont typeface="Arial"/>
              <a:buChar char="•"/>
            </a:pPr>
            <a:r>
              <a:rPr lang="en-GB" dirty="0"/>
              <a:t>WhatsApp groups – public and internal</a:t>
            </a:r>
            <a:endParaRPr dirty="0"/>
          </a:p>
          <a:p>
            <a:pPr marL="257175" lvl="0" indent="-180975" algn="l" rtl="0">
              <a:spcBef>
                <a:spcPts val="240"/>
              </a:spcBef>
              <a:spcAft>
                <a:spcPts val="0"/>
              </a:spcAft>
              <a:buClr>
                <a:schemeClr val="dk1"/>
              </a:buClr>
              <a:buSzPts val="1200"/>
              <a:buFont typeface="Arial"/>
              <a:buNone/>
            </a:pPr>
            <a:endParaRPr dirty="0"/>
          </a:p>
          <a:p>
            <a:pPr marL="0" lvl="0" indent="0" algn="l" rtl="0">
              <a:spcBef>
                <a:spcPts val="240"/>
              </a:spcBef>
              <a:spcAft>
                <a:spcPts val="0"/>
              </a:spcAft>
              <a:buNone/>
            </a:pPr>
            <a:endParaRPr dirty="0"/>
          </a:p>
          <a:p>
            <a:pPr marL="0" lvl="0" indent="0" algn="l" rtl="0">
              <a:spcBef>
                <a:spcPts val="0"/>
              </a:spcBef>
              <a:spcAft>
                <a:spcPts val="0"/>
              </a:spcAft>
              <a:buNone/>
            </a:pPr>
            <a:endParaRPr dirty="0"/>
          </a:p>
        </p:txBody>
      </p:sp>
      <p:sp>
        <p:nvSpPr>
          <p:cNvPr id="422" name="Google Shape;422;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GB" sz="1200" b="1" dirty="0">
                <a:solidFill>
                  <a:schemeClr val="dk1"/>
                </a:solidFill>
                <a:latin typeface="Times New Roman"/>
                <a:ea typeface="Times New Roman"/>
                <a:cs typeface="Times New Roman"/>
                <a:sym typeface="Times New Roman"/>
              </a:rPr>
              <a:t>Facilitator notes</a:t>
            </a:r>
            <a:endParaRPr dirty="0"/>
          </a:p>
          <a:p>
            <a:pPr marL="0" lvl="0" indent="0" algn="l" rtl="0">
              <a:spcBef>
                <a:spcPts val="0"/>
              </a:spcBef>
              <a:spcAft>
                <a:spcPts val="0"/>
              </a:spcAft>
              <a:buClr>
                <a:schemeClr val="dk1"/>
              </a:buClr>
              <a:buSzPts val="1200"/>
              <a:buFont typeface="Arial"/>
              <a:buNone/>
            </a:pPr>
            <a:endParaRPr sz="1200" b="1" dirty="0">
              <a:solidFill>
                <a:schemeClr val="dk1"/>
              </a:solidFill>
              <a:latin typeface="Times New Roman"/>
              <a:ea typeface="Times New Roman"/>
              <a:cs typeface="Times New Roman"/>
              <a:sym typeface="Times New Roman"/>
            </a:endParaRPr>
          </a:p>
          <a:p>
            <a:pPr marL="171450" lvl="0" indent="-171450" algn="l" rtl="0">
              <a:spcBef>
                <a:spcPts val="0"/>
              </a:spcBef>
              <a:spcAft>
                <a:spcPts val="0"/>
              </a:spcAft>
              <a:buClr>
                <a:schemeClr val="dk1"/>
              </a:buClr>
              <a:buSzPts val="1200"/>
              <a:buFont typeface="Arial"/>
              <a:buChar char="•"/>
            </a:pPr>
            <a:r>
              <a:rPr lang="en-GB" sz="1200" b="1" dirty="0">
                <a:solidFill>
                  <a:schemeClr val="dk1"/>
                </a:solidFill>
                <a:latin typeface="Times New Roman"/>
                <a:ea typeface="Times New Roman"/>
                <a:cs typeface="Times New Roman"/>
                <a:sym typeface="Times New Roman"/>
              </a:rPr>
              <a:t>How much information can it convey? </a:t>
            </a:r>
            <a:r>
              <a:rPr lang="en-GB" sz="1200" b="0" dirty="0">
                <a:solidFill>
                  <a:schemeClr val="dk1"/>
                </a:solidFill>
                <a:latin typeface="Times New Roman"/>
                <a:ea typeface="Times New Roman"/>
                <a:cs typeface="Times New Roman"/>
                <a:sym typeface="Times New Roman"/>
              </a:rPr>
              <a:t>What information do you need to share? If it is simple messages then SMS will work, but if you want to explain complex issues and engage people in conversation this is not the right channel to use</a:t>
            </a:r>
            <a:endParaRPr sz="1200" b="1" dirty="0">
              <a:solidFill>
                <a:schemeClr val="dk1"/>
              </a:solidFill>
              <a:latin typeface="Times New Roman"/>
              <a:ea typeface="Times New Roman"/>
              <a:cs typeface="Times New Roman"/>
              <a:sym typeface="Times New Roman"/>
            </a:endParaRPr>
          </a:p>
          <a:p>
            <a:pPr marL="171450" lvl="0" indent="-95250" algn="l" rtl="0">
              <a:spcBef>
                <a:spcPts val="0"/>
              </a:spcBef>
              <a:spcAft>
                <a:spcPts val="0"/>
              </a:spcAft>
              <a:buClr>
                <a:schemeClr val="dk1"/>
              </a:buClr>
              <a:buSzPts val="1200"/>
              <a:buFont typeface="Arial"/>
              <a:buNone/>
            </a:pPr>
            <a:endParaRPr sz="1200" b="1" dirty="0">
              <a:solidFill>
                <a:schemeClr val="dk1"/>
              </a:solidFill>
              <a:latin typeface="Times New Roman"/>
              <a:ea typeface="Times New Roman"/>
              <a:cs typeface="Times New Roman"/>
              <a:sym typeface="Times New Roman"/>
            </a:endParaRPr>
          </a:p>
          <a:p>
            <a:pPr marL="171450" lvl="0" indent="-171450" algn="l" rtl="0">
              <a:spcBef>
                <a:spcPts val="0"/>
              </a:spcBef>
              <a:spcAft>
                <a:spcPts val="0"/>
              </a:spcAft>
              <a:buClr>
                <a:schemeClr val="dk1"/>
              </a:buClr>
              <a:buSzPts val="1200"/>
              <a:buFont typeface="Arial"/>
              <a:buChar char="•"/>
            </a:pPr>
            <a:r>
              <a:rPr lang="en-GB" sz="1200" b="1" dirty="0">
                <a:solidFill>
                  <a:schemeClr val="dk1"/>
                </a:solidFill>
                <a:latin typeface="Times New Roman"/>
                <a:ea typeface="Times New Roman"/>
                <a:cs typeface="Times New Roman"/>
                <a:sym typeface="Times New Roman"/>
              </a:rPr>
              <a:t>Reach: </a:t>
            </a:r>
            <a:r>
              <a:rPr lang="en-GB" sz="1200" b="0" dirty="0">
                <a:solidFill>
                  <a:schemeClr val="dk1"/>
                </a:solidFill>
                <a:latin typeface="Times New Roman"/>
                <a:ea typeface="Times New Roman"/>
                <a:cs typeface="Times New Roman"/>
                <a:sym typeface="Times New Roman"/>
              </a:rPr>
              <a:t>Do you need to reach a lot of people quickly – for example to correct a dangerous rumour? If so you need to think about a channel that has mass reach like radio, SMS or social media</a:t>
            </a:r>
            <a:endParaRPr dirty="0"/>
          </a:p>
          <a:p>
            <a:pPr marL="171450" lvl="0" indent="-95250" algn="l" rtl="0">
              <a:spcBef>
                <a:spcPts val="0"/>
              </a:spcBef>
              <a:spcAft>
                <a:spcPts val="0"/>
              </a:spcAft>
              <a:buClr>
                <a:schemeClr val="dk1"/>
              </a:buClr>
              <a:buSzPts val="1200"/>
              <a:buFont typeface="Arial"/>
              <a:buNone/>
            </a:pPr>
            <a:endParaRPr sz="1200" b="0" dirty="0">
              <a:solidFill>
                <a:schemeClr val="dk1"/>
              </a:solidFill>
              <a:latin typeface="Times New Roman"/>
              <a:ea typeface="Times New Roman"/>
              <a:cs typeface="Times New Roman"/>
              <a:sym typeface="Times New Roman"/>
            </a:endParaRPr>
          </a:p>
          <a:p>
            <a:pPr marL="171450" lvl="0" indent="-171450" algn="l" rtl="0">
              <a:spcBef>
                <a:spcPts val="0"/>
              </a:spcBef>
              <a:spcAft>
                <a:spcPts val="0"/>
              </a:spcAft>
              <a:buClr>
                <a:schemeClr val="dk1"/>
              </a:buClr>
              <a:buSzPts val="1200"/>
              <a:buFont typeface="Arial"/>
              <a:buChar char="•"/>
            </a:pPr>
            <a:r>
              <a:rPr lang="en-GB" sz="1200" b="1" dirty="0">
                <a:solidFill>
                  <a:schemeClr val="dk1"/>
                </a:solidFill>
                <a:latin typeface="Times New Roman"/>
                <a:ea typeface="Times New Roman"/>
                <a:cs typeface="Times New Roman"/>
                <a:sym typeface="Times New Roman"/>
              </a:rPr>
              <a:t>Two-way: </a:t>
            </a:r>
            <a:r>
              <a:rPr lang="en-GB" sz="1200" b="0" dirty="0">
                <a:solidFill>
                  <a:schemeClr val="dk1"/>
                </a:solidFill>
                <a:latin typeface="Times New Roman"/>
                <a:ea typeface="Times New Roman"/>
                <a:cs typeface="Times New Roman"/>
                <a:sym typeface="Times New Roman"/>
              </a:rPr>
              <a:t>If you want to ask questions and collect feedback then the channel you choose should allow two-way conversations. For example a hotline, face to face or messenger apps. Radio also an option – but is limited in the amount of feedback you collect in one radio show and not everyone who wants to give feedback will be able to.</a:t>
            </a:r>
            <a:endParaRPr sz="1200" b="1" dirty="0">
              <a:solidFill>
                <a:schemeClr val="dk1"/>
              </a:solidFill>
              <a:latin typeface="Times New Roman"/>
              <a:ea typeface="Times New Roman"/>
              <a:cs typeface="Times New Roman"/>
              <a:sym typeface="Times New Roman"/>
            </a:endParaRPr>
          </a:p>
          <a:p>
            <a:pPr marL="171450" lvl="0" indent="-95250" algn="l" rtl="0">
              <a:spcBef>
                <a:spcPts val="0"/>
              </a:spcBef>
              <a:spcAft>
                <a:spcPts val="0"/>
              </a:spcAft>
              <a:buClr>
                <a:schemeClr val="dk1"/>
              </a:buClr>
              <a:buSzPts val="1200"/>
              <a:buFont typeface="Arial"/>
              <a:buNone/>
            </a:pPr>
            <a:endParaRPr sz="1200" b="1" dirty="0">
              <a:solidFill>
                <a:schemeClr val="dk1"/>
              </a:solidFill>
              <a:latin typeface="Times New Roman"/>
              <a:ea typeface="Times New Roman"/>
              <a:cs typeface="Times New Roman"/>
              <a:sym typeface="Times New Roman"/>
            </a:endParaRPr>
          </a:p>
          <a:p>
            <a:pPr marL="171450" lvl="0" indent="-171450" algn="l" rtl="0">
              <a:spcBef>
                <a:spcPts val="0"/>
              </a:spcBef>
              <a:spcAft>
                <a:spcPts val="0"/>
              </a:spcAft>
              <a:buClr>
                <a:schemeClr val="dk1"/>
              </a:buClr>
              <a:buSzPts val="1200"/>
              <a:buFont typeface="Arial"/>
              <a:buChar char="•"/>
            </a:pPr>
            <a:r>
              <a:rPr lang="en-GB" sz="1200" b="1" dirty="0">
                <a:solidFill>
                  <a:schemeClr val="dk1"/>
                </a:solidFill>
                <a:latin typeface="Times New Roman"/>
                <a:ea typeface="Times New Roman"/>
                <a:cs typeface="Times New Roman"/>
                <a:sym typeface="Times New Roman"/>
              </a:rPr>
              <a:t>Accessible: </a:t>
            </a:r>
            <a:r>
              <a:rPr lang="en-GB" sz="1200" b="0" dirty="0">
                <a:solidFill>
                  <a:schemeClr val="dk1"/>
                </a:solidFill>
                <a:latin typeface="Times New Roman"/>
                <a:ea typeface="Times New Roman"/>
                <a:cs typeface="Times New Roman"/>
                <a:sym typeface="Times New Roman"/>
              </a:rPr>
              <a:t>Can everyone you want to reach use this channel? For example, do people have radios? Batteries or electricity to power them? Can people read? </a:t>
            </a:r>
            <a:r>
              <a:rPr lang="en-GB" sz="1200" dirty="0">
                <a:solidFill>
                  <a:schemeClr val="dk1"/>
                </a:solidFill>
                <a:latin typeface="Times New Roman"/>
                <a:ea typeface="Times New Roman"/>
                <a:cs typeface="Times New Roman"/>
                <a:sym typeface="Times New Roman"/>
              </a:rPr>
              <a:t>Women, children, disabled or minority language groups might not have access to or use mainstream channels. For example, it might only be appropriate for men to attend community meetings, so you will need to find other ways to engage with women and children.</a:t>
            </a:r>
            <a:endParaRPr dirty="0"/>
          </a:p>
          <a:p>
            <a:pPr marL="0" lvl="0" indent="0" algn="l" rtl="0">
              <a:spcBef>
                <a:spcPts val="0"/>
              </a:spcBef>
              <a:spcAft>
                <a:spcPts val="0"/>
              </a:spcAft>
              <a:buClr>
                <a:schemeClr val="dk1"/>
              </a:buClr>
              <a:buSzPts val="1200"/>
              <a:buFont typeface="Arial"/>
              <a:buNone/>
            </a:pPr>
            <a:endParaRPr sz="1200" dirty="0">
              <a:solidFill>
                <a:schemeClr val="dk1"/>
              </a:solidFill>
              <a:latin typeface="Times New Roman"/>
              <a:ea typeface="Times New Roman"/>
              <a:cs typeface="Times New Roman"/>
              <a:sym typeface="Times New Roman"/>
            </a:endParaRPr>
          </a:p>
          <a:p>
            <a:pPr marL="171450" lvl="0" indent="-171450" algn="l" rtl="0">
              <a:spcBef>
                <a:spcPts val="0"/>
              </a:spcBef>
              <a:spcAft>
                <a:spcPts val="0"/>
              </a:spcAft>
              <a:buClr>
                <a:schemeClr val="dk1"/>
              </a:buClr>
              <a:buSzPts val="1200"/>
              <a:buFont typeface="Arial"/>
              <a:buChar char="•"/>
            </a:pPr>
            <a:r>
              <a:rPr lang="en-GB" sz="1200" b="1" dirty="0">
                <a:solidFill>
                  <a:schemeClr val="dk1"/>
                </a:solidFill>
                <a:latin typeface="Times New Roman"/>
                <a:ea typeface="Times New Roman"/>
                <a:cs typeface="Times New Roman"/>
                <a:sym typeface="Times New Roman"/>
              </a:rPr>
              <a:t>Trusted: </a:t>
            </a:r>
            <a:r>
              <a:rPr lang="en-GB" sz="1200" b="0" dirty="0">
                <a:solidFill>
                  <a:schemeClr val="dk1"/>
                </a:solidFill>
                <a:latin typeface="Times New Roman"/>
                <a:ea typeface="Times New Roman"/>
                <a:cs typeface="Times New Roman"/>
                <a:sym typeface="Times New Roman"/>
              </a:rPr>
              <a:t>Do people trust the channel? What is the reputation of the channel? Be careful </a:t>
            </a:r>
            <a:r>
              <a:rPr lang="en-GB" sz="1200" dirty="0">
                <a:solidFill>
                  <a:schemeClr val="dk1"/>
                </a:solidFill>
                <a:latin typeface="Times New Roman"/>
                <a:ea typeface="Times New Roman"/>
                <a:cs typeface="Times New Roman"/>
                <a:sym typeface="Times New Roman"/>
              </a:rPr>
              <a:t>of using state TV if people are suspicious of the government. Or for example, using a religious radio station might alienate members of the community not of that religion. </a:t>
            </a:r>
            <a:endParaRPr dirty="0"/>
          </a:p>
          <a:p>
            <a:pPr marL="171450" lvl="0" indent="-95250" algn="l" rtl="0">
              <a:spcBef>
                <a:spcPts val="0"/>
              </a:spcBef>
              <a:spcAft>
                <a:spcPts val="0"/>
              </a:spcAft>
              <a:buClr>
                <a:schemeClr val="dk1"/>
              </a:buClr>
              <a:buSzPts val="1200"/>
              <a:buFont typeface="Arial"/>
              <a:buNone/>
            </a:pPr>
            <a:endParaRPr sz="1200" dirty="0">
              <a:solidFill>
                <a:schemeClr val="dk1"/>
              </a:solidFill>
              <a:latin typeface="Times New Roman"/>
              <a:ea typeface="Times New Roman"/>
              <a:cs typeface="Times New Roman"/>
              <a:sym typeface="Times New Roman"/>
            </a:endParaRPr>
          </a:p>
          <a:p>
            <a:pPr marL="171450" lvl="0" indent="-171450" algn="l" rtl="0">
              <a:spcBef>
                <a:spcPts val="0"/>
              </a:spcBef>
              <a:spcAft>
                <a:spcPts val="0"/>
              </a:spcAft>
              <a:buClr>
                <a:schemeClr val="dk1"/>
              </a:buClr>
              <a:buSzPts val="1200"/>
              <a:buFont typeface="Arial"/>
              <a:buChar char="•"/>
            </a:pPr>
            <a:r>
              <a:rPr lang="en-GB" sz="1200" b="1" dirty="0">
                <a:solidFill>
                  <a:schemeClr val="dk1"/>
                </a:solidFill>
                <a:latin typeface="Times New Roman"/>
                <a:ea typeface="Times New Roman"/>
                <a:cs typeface="Times New Roman"/>
                <a:sym typeface="Times New Roman"/>
              </a:rPr>
              <a:t>Context: </a:t>
            </a:r>
            <a:r>
              <a:rPr lang="en-GB" sz="1200" dirty="0">
                <a:solidFill>
                  <a:schemeClr val="dk1"/>
                </a:solidFill>
                <a:latin typeface="Times New Roman"/>
                <a:ea typeface="Times New Roman"/>
                <a:cs typeface="Times New Roman"/>
                <a:sym typeface="Times New Roman"/>
              </a:rPr>
              <a:t>What context are you working in? Do you still have access to communities? Is it safe for volunteer to access communities? Has there been any instances of violence against health staff? With the COVID-19 outbreak, does the channel allow people to practice physical distancing? Do people have access to face masks and are handwashing points available?</a:t>
            </a:r>
            <a:endParaRPr dirty="0"/>
          </a:p>
          <a:p>
            <a:pPr marL="0" lvl="0" indent="0" algn="l" rtl="0">
              <a:spcBef>
                <a:spcPts val="0"/>
              </a:spcBef>
              <a:spcAft>
                <a:spcPts val="0"/>
              </a:spcAft>
              <a:buClr>
                <a:schemeClr val="dk1"/>
              </a:buClr>
              <a:buSzPts val="1200"/>
              <a:buFont typeface="Arial"/>
              <a:buNone/>
            </a:pPr>
            <a:endParaRPr sz="1200" dirty="0">
              <a:solidFill>
                <a:schemeClr val="dk1"/>
              </a:solidFill>
              <a:latin typeface="Times New Roman"/>
              <a:ea typeface="Times New Roman"/>
              <a:cs typeface="Times New Roman"/>
              <a:sym typeface="Times New Roman"/>
            </a:endParaRPr>
          </a:p>
          <a:p>
            <a:pPr marL="171450" lvl="0" indent="-171450" algn="l" rtl="0">
              <a:spcBef>
                <a:spcPts val="0"/>
              </a:spcBef>
              <a:spcAft>
                <a:spcPts val="0"/>
              </a:spcAft>
              <a:buClr>
                <a:schemeClr val="dk1"/>
              </a:buClr>
              <a:buSzPts val="1200"/>
              <a:buFont typeface="Arial"/>
              <a:buChar char="•"/>
            </a:pPr>
            <a:r>
              <a:rPr lang="en-GB" sz="1200" b="1" dirty="0">
                <a:solidFill>
                  <a:schemeClr val="dk1"/>
                </a:solidFill>
                <a:latin typeface="Times New Roman"/>
                <a:ea typeface="Times New Roman"/>
                <a:cs typeface="Times New Roman"/>
                <a:sym typeface="Times New Roman"/>
              </a:rPr>
              <a:t>Language:</a:t>
            </a:r>
            <a:r>
              <a:rPr lang="en-GB" sz="1200" dirty="0">
                <a:solidFill>
                  <a:schemeClr val="dk1"/>
                </a:solidFill>
                <a:latin typeface="Times New Roman"/>
                <a:ea typeface="Times New Roman"/>
                <a:cs typeface="Times New Roman"/>
                <a:sym typeface="Times New Roman"/>
              </a:rPr>
              <a:t> Does the channel use the right language? People much prefer to share and receive information in their native language so you will have much better impact and engagement if you use local languages. </a:t>
            </a:r>
            <a:endParaRPr dirty="0"/>
          </a:p>
          <a:p>
            <a:pPr marL="171450" lvl="0" indent="-95250" algn="l" rtl="0">
              <a:spcBef>
                <a:spcPts val="0"/>
              </a:spcBef>
              <a:spcAft>
                <a:spcPts val="0"/>
              </a:spcAft>
              <a:buClr>
                <a:schemeClr val="dk1"/>
              </a:buClr>
              <a:buSzPts val="1200"/>
              <a:buFont typeface="Arial"/>
              <a:buNone/>
            </a:pPr>
            <a:endParaRPr sz="1200" dirty="0">
              <a:solidFill>
                <a:schemeClr val="dk1"/>
              </a:solidFill>
              <a:latin typeface="Times New Roman"/>
              <a:ea typeface="Times New Roman"/>
              <a:cs typeface="Times New Roman"/>
              <a:sym typeface="Times New Roman"/>
            </a:endParaRPr>
          </a:p>
        </p:txBody>
      </p:sp>
      <p:sp>
        <p:nvSpPr>
          <p:cNvPr id="506" name="Google Shape;506;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cc3d722090_0_2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gcc3d722090_0_2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0" dirty="0"/>
              <a:t>Have a short 5-minute plenary discussion about this question and ask participants which channel of communication they would use to tackle this rumour. </a:t>
            </a:r>
          </a:p>
          <a:p>
            <a:pPr marL="0" lvl="0" indent="0" algn="l" rtl="0">
              <a:spcBef>
                <a:spcPts val="0"/>
              </a:spcBef>
              <a:spcAft>
                <a:spcPts val="0"/>
              </a:spcAft>
              <a:buClr>
                <a:schemeClr val="dk1"/>
              </a:buClr>
              <a:buSzPts val="1200"/>
              <a:buFont typeface="Calibri"/>
              <a:buNone/>
            </a:pPr>
            <a:endParaRPr lang="en-GB" b="0" dirty="0"/>
          </a:p>
          <a:p>
            <a:pPr marL="0" lvl="0" indent="0" algn="l" rtl="0">
              <a:spcBef>
                <a:spcPts val="0"/>
              </a:spcBef>
              <a:spcAft>
                <a:spcPts val="0"/>
              </a:spcAft>
              <a:buClr>
                <a:schemeClr val="dk1"/>
              </a:buClr>
              <a:buSzPts val="1200"/>
              <a:buFont typeface="Calibri"/>
              <a:buNone/>
            </a:pPr>
            <a:r>
              <a:rPr lang="en-GB" b="1" dirty="0"/>
              <a:t>Answers</a:t>
            </a:r>
            <a:endParaRPr dirty="0"/>
          </a:p>
          <a:p>
            <a:pPr marL="0" lvl="0" indent="0" algn="l" rtl="0">
              <a:spcBef>
                <a:spcPts val="0"/>
              </a:spcBef>
              <a:spcAft>
                <a:spcPts val="0"/>
              </a:spcAft>
              <a:buClr>
                <a:schemeClr val="dk1"/>
              </a:buClr>
              <a:buSzPts val="1200"/>
              <a:buFont typeface="Arial"/>
              <a:buNone/>
            </a:pPr>
            <a:r>
              <a:rPr lang="en-GB" b="1" dirty="0"/>
              <a:t>Scenario</a:t>
            </a:r>
            <a:endParaRPr dirty="0"/>
          </a:p>
          <a:p>
            <a:pPr marL="171450" marR="0" lvl="0" indent="-171450" algn="l" rtl="0">
              <a:lnSpc>
                <a:spcPct val="100000"/>
              </a:lnSpc>
              <a:spcBef>
                <a:spcPts val="0"/>
              </a:spcBef>
              <a:spcAft>
                <a:spcPts val="0"/>
              </a:spcAft>
              <a:buClr>
                <a:schemeClr val="dk1"/>
              </a:buClr>
              <a:buSzPts val="1200"/>
              <a:buFont typeface="Arial"/>
              <a:buChar char="•"/>
            </a:pPr>
            <a:r>
              <a:rPr lang="en-GB" dirty="0"/>
              <a:t>Answer options: Focus Group Discussion / Talk to community leaders / Radio chat show</a:t>
            </a:r>
            <a:endParaRPr dirty="0"/>
          </a:p>
          <a:p>
            <a:pPr marL="171450" lvl="0" indent="-171450" algn="l" rtl="0">
              <a:spcBef>
                <a:spcPts val="0"/>
              </a:spcBef>
              <a:spcAft>
                <a:spcPts val="0"/>
              </a:spcAft>
              <a:buClr>
                <a:schemeClr val="dk1"/>
              </a:buClr>
              <a:buSzPts val="1200"/>
              <a:buFont typeface="Arial"/>
              <a:buChar char="•"/>
            </a:pPr>
            <a:r>
              <a:rPr lang="en-GB" dirty="0"/>
              <a:t>This is more complex as it concerns rumours and fear. This will require a two way conversation with the community to find out where the rumour is coming from so you can address it properly. You also need to overcome people’s fear to convince them that treatment is safe, which again requires more of a conversation. As this only affects one community there is also not the need to reach the whole population, but just this specific community where the rumour is increasing the spread of infection. Therefore it is better to choose a face to face option like house to house visits, discussion with community leaders (phone or face to face), FGDs, messenger group with people in that community or telephone hotline – advertised to the community through loudspeaker or SMS. </a:t>
            </a:r>
            <a:endParaRPr dirty="0"/>
          </a:p>
          <a:p>
            <a:pPr marL="171450" lvl="0" indent="-95250" algn="l" rtl="0">
              <a:spcBef>
                <a:spcPts val="0"/>
              </a:spcBef>
              <a:spcAft>
                <a:spcPts val="0"/>
              </a:spcAft>
              <a:buClr>
                <a:schemeClr val="dk1"/>
              </a:buClr>
              <a:buSzPts val="1200"/>
              <a:buFont typeface="Arial"/>
              <a:buNone/>
            </a:pPr>
            <a:endParaRPr dirty="0"/>
          </a:p>
          <a:p>
            <a:pPr marL="0" lvl="0" indent="0" algn="l" rtl="0">
              <a:spcBef>
                <a:spcPts val="0"/>
              </a:spcBef>
              <a:spcAft>
                <a:spcPts val="0"/>
              </a:spcAft>
              <a:buClr>
                <a:schemeClr val="dk1"/>
              </a:buClr>
              <a:buSzPts val="1200"/>
              <a:buFont typeface="Arial"/>
              <a:buNone/>
            </a:pPr>
            <a:r>
              <a:rPr lang="en-GB" b="1" dirty="0"/>
              <a:t>In any situation it is best to use more than one channel as you will never reach everyone with just one channel. </a:t>
            </a:r>
            <a:endParaRPr dirty="0"/>
          </a:p>
          <a:p>
            <a:pPr marL="171450" lvl="0" indent="-95250" algn="l" rtl="0">
              <a:spcBef>
                <a:spcPts val="0"/>
              </a:spcBef>
              <a:spcAft>
                <a:spcPts val="0"/>
              </a:spcAft>
              <a:buClr>
                <a:schemeClr val="dk1"/>
              </a:buClr>
              <a:buSzPts val="1200"/>
              <a:buFont typeface="Arial"/>
              <a:buNone/>
            </a:pPr>
            <a:endParaRPr dirty="0"/>
          </a:p>
          <a:p>
            <a:pPr marL="171450" lvl="0" indent="-95250" algn="l" rtl="0">
              <a:spcBef>
                <a:spcPts val="0"/>
              </a:spcBef>
              <a:spcAft>
                <a:spcPts val="0"/>
              </a:spcAft>
              <a:buClr>
                <a:schemeClr val="dk1"/>
              </a:buClr>
              <a:buSzPts val="1200"/>
              <a:buFont typeface="Arial"/>
              <a:buNone/>
            </a:pPr>
            <a:endParaRPr dirty="0"/>
          </a:p>
          <a:p>
            <a:pPr marL="171450" lvl="0" indent="-95250" algn="l" rtl="0">
              <a:spcBef>
                <a:spcPts val="0"/>
              </a:spcBef>
              <a:spcAft>
                <a:spcPts val="0"/>
              </a:spcAft>
              <a:buClr>
                <a:schemeClr val="dk1"/>
              </a:buClr>
              <a:buSzPts val="1200"/>
              <a:buFont typeface="Arial"/>
              <a:buNone/>
            </a:pPr>
            <a:endParaRPr dirty="0"/>
          </a:p>
        </p:txBody>
      </p:sp>
      <p:sp>
        <p:nvSpPr>
          <p:cNvPr id="542" name="Google Shape;542;gcc3d722090_0_2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19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cc3d722090_0_3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cc3d722090_0_3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gcc3d722090_0_3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Facilitator Notes:</a:t>
            </a:r>
            <a:endParaRPr b="1" dirty="0"/>
          </a:p>
          <a:p>
            <a:pPr marL="0" lvl="0" indent="0" algn="l" rtl="0">
              <a:spcBef>
                <a:spcPts val="0"/>
              </a:spcBef>
              <a:spcAft>
                <a:spcPts val="0"/>
              </a:spcAft>
              <a:buNone/>
            </a:pPr>
            <a:endParaRPr dirty="0"/>
          </a:p>
          <a:p>
            <a:pPr marL="171450" lvl="0" indent="-171450" algn="l" rtl="0">
              <a:spcBef>
                <a:spcPts val="0"/>
              </a:spcBef>
              <a:spcAft>
                <a:spcPts val="0"/>
              </a:spcAft>
              <a:buClr>
                <a:schemeClr val="dk1"/>
              </a:buClr>
              <a:buSzPts val="1200"/>
              <a:buFont typeface="Arial"/>
              <a:buChar char="•"/>
            </a:pPr>
            <a:r>
              <a:rPr lang="en-GB" sz="1200" dirty="0">
                <a:solidFill>
                  <a:schemeClr val="dk1"/>
                </a:solidFill>
                <a:latin typeface="Times New Roman"/>
                <a:ea typeface="Times New Roman"/>
                <a:cs typeface="Times New Roman"/>
                <a:sym typeface="Times New Roman"/>
              </a:rPr>
              <a:t>Think about Ebola and the different groups of people who will have an </a:t>
            </a:r>
            <a:r>
              <a:rPr lang="en-GB" sz="1200" b="1" dirty="0">
                <a:solidFill>
                  <a:schemeClr val="dk1"/>
                </a:solidFill>
                <a:latin typeface="Times New Roman"/>
                <a:ea typeface="Times New Roman"/>
                <a:cs typeface="Times New Roman"/>
                <a:sym typeface="Times New Roman"/>
              </a:rPr>
              <a:t>effect on</a:t>
            </a:r>
            <a:r>
              <a:rPr lang="en-GB" sz="1200" dirty="0">
                <a:solidFill>
                  <a:schemeClr val="dk1"/>
                </a:solidFill>
                <a:latin typeface="Times New Roman"/>
                <a:ea typeface="Times New Roman"/>
                <a:cs typeface="Times New Roman"/>
                <a:sym typeface="Times New Roman"/>
              </a:rPr>
              <a:t> or be </a:t>
            </a:r>
            <a:r>
              <a:rPr lang="en-GB" sz="1200" b="1" dirty="0">
                <a:solidFill>
                  <a:schemeClr val="dk1"/>
                </a:solidFill>
                <a:latin typeface="Times New Roman"/>
                <a:ea typeface="Times New Roman"/>
                <a:cs typeface="Times New Roman"/>
                <a:sym typeface="Times New Roman"/>
              </a:rPr>
              <a:t>affected by</a:t>
            </a:r>
            <a:r>
              <a:rPr lang="en-GB" sz="1200" dirty="0">
                <a:solidFill>
                  <a:schemeClr val="dk1"/>
                </a:solidFill>
                <a:latin typeface="Times New Roman"/>
                <a:ea typeface="Times New Roman"/>
                <a:cs typeface="Times New Roman"/>
                <a:sym typeface="Times New Roman"/>
              </a:rPr>
              <a:t> your RCCE activities. Who are all the different groups you may need to reach in order to achieve your aims? Who is likely to help you and who will try and block you? </a:t>
            </a:r>
            <a:endParaRPr dirty="0"/>
          </a:p>
          <a:p>
            <a:pPr marL="0" lvl="0" indent="0" algn="l" rtl="0">
              <a:spcBef>
                <a:spcPts val="360"/>
              </a:spcBef>
              <a:spcAft>
                <a:spcPts val="0"/>
              </a:spcAft>
              <a:buClr>
                <a:schemeClr val="dk1"/>
              </a:buClr>
              <a:buSzPts val="1200"/>
              <a:buFont typeface="Arial"/>
              <a:buNone/>
            </a:pPr>
            <a:endParaRPr sz="1200" dirty="0">
              <a:latin typeface="Times New Roman"/>
              <a:ea typeface="Times New Roman"/>
              <a:cs typeface="Times New Roman"/>
              <a:sym typeface="Times New Roman"/>
            </a:endParaRPr>
          </a:p>
          <a:p>
            <a:pPr marL="171450" lvl="0" indent="-171450" algn="l" rtl="0">
              <a:spcBef>
                <a:spcPts val="360"/>
              </a:spcBef>
              <a:spcAft>
                <a:spcPts val="0"/>
              </a:spcAft>
              <a:buClr>
                <a:schemeClr val="dk1"/>
              </a:buClr>
              <a:buSzPts val="1200"/>
              <a:buFont typeface="Arial"/>
              <a:buChar char="•"/>
            </a:pPr>
            <a:r>
              <a:rPr lang="en-GB" sz="1200" dirty="0">
                <a:latin typeface="Times New Roman"/>
                <a:ea typeface="Times New Roman"/>
                <a:cs typeface="Times New Roman"/>
                <a:sym typeface="Times New Roman"/>
              </a:rPr>
              <a:t>For RCCE activities you will need to think about all the different levels of people you need to engage with. These are:</a:t>
            </a:r>
            <a:endParaRPr dirty="0"/>
          </a:p>
          <a:p>
            <a:pPr marL="0" lvl="0" indent="0" algn="l" rtl="0">
              <a:spcBef>
                <a:spcPts val="360"/>
              </a:spcBef>
              <a:spcAft>
                <a:spcPts val="0"/>
              </a:spcAft>
              <a:buNone/>
            </a:pPr>
            <a:endParaRPr sz="1200" dirty="0">
              <a:latin typeface="Times New Roman"/>
              <a:ea typeface="Times New Roman"/>
              <a:cs typeface="Times New Roman"/>
              <a:sym typeface="Times New Roman"/>
            </a:endParaRPr>
          </a:p>
          <a:p>
            <a:pPr marL="628650" lvl="1" indent="-171450" algn="l" rtl="0">
              <a:spcBef>
                <a:spcPts val="360"/>
              </a:spcBef>
              <a:spcAft>
                <a:spcPts val="0"/>
              </a:spcAft>
              <a:buClr>
                <a:schemeClr val="dk1"/>
              </a:buClr>
              <a:buSzPts val="1200"/>
              <a:buFont typeface="Arial"/>
              <a:buChar char="•"/>
            </a:pPr>
            <a:r>
              <a:rPr lang="en-GB" sz="1200" b="1" dirty="0">
                <a:latin typeface="Times New Roman"/>
                <a:ea typeface="Times New Roman"/>
                <a:cs typeface="Times New Roman"/>
                <a:sym typeface="Times New Roman"/>
              </a:rPr>
              <a:t>PRIMARY AUDIENCE </a:t>
            </a:r>
            <a:r>
              <a:rPr lang="en-GB" sz="1200" dirty="0">
                <a:latin typeface="Times New Roman"/>
                <a:ea typeface="Times New Roman"/>
                <a:cs typeface="Times New Roman"/>
                <a:sym typeface="Times New Roman"/>
              </a:rPr>
              <a:t>– The main people you want to reach with your programme – Think about what population group is most at risk during Ebola or whose behaviour you most need to change?</a:t>
            </a:r>
            <a:endParaRPr dirty="0"/>
          </a:p>
          <a:p>
            <a:pPr marL="1085850" lvl="2" indent="-171450" algn="l" rtl="0">
              <a:spcBef>
                <a:spcPts val="360"/>
              </a:spcBef>
              <a:spcAft>
                <a:spcPts val="0"/>
              </a:spcAft>
              <a:buClr>
                <a:schemeClr val="dk1"/>
              </a:buClr>
              <a:buSzPts val="1200"/>
              <a:buFont typeface="Arial"/>
              <a:buChar char="•"/>
            </a:pPr>
            <a:r>
              <a:rPr lang="en-GB" sz="1200" dirty="0">
                <a:latin typeface="Times New Roman"/>
                <a:ea typeface="Times New Roman"/>
                <a:cs typeface="Times New Roman"/>
                <a:sym typeface="Times New Roman"/>
              </a:rPr>
              <a:t>People participating in funeral rites – have direct contact with human remains</a:t>
            </a:r>
            <a:endParaRPr dirty="0"/>
          </a:p>
          <a:p>
            <a:pPr marL="1085850" lvl="2" indent="-171450" algn="l" rtl="0">
              <a:spcBef>
                <a:spcPts val="360"/>
              </a:spcBef>
              <a:spcAft>
                <a:spcPts val="0"/>
              </a:spcAft>
              <a:buClr>
                <a:schemeClr val="dk1"/>
              </a:buClr>
              <a:buSzPts val="1200"/>
              <a:buFont typeface="Arial"/>
              <a:buChar char="•"/>
            </a:pPr>
            <a:r>
              <a:rPr lang="en-GB" sz="1200" dirty="0">
                <a:latin typeface="Times New Roman"/>
                <a:ea typeface="Times New Roman"/>
                <a:cs typeface="Times New Roman"/>
                <a:sym typeface="Times New Roman"/>
              </a:rPr>
              <a:t>Family and friends - in close contact with people who have Ebola </a:t>
            </a:r>
            <a:endParaRPr dirty="0"/>
          </a:p>
          <a:p>
            <a:pPr marL="1085850" lvl="2" indent="-171450" algn="l" rtl="0">
              <a:spcBef>
                <a:spcPts val="360"/>
              </a:spcBef>
              <a:spcAft>
                <a:spcPts val="0"/>
              </a:spcAft>
              <a:buClr>
                <a:schemeClr val="dk1"/>
              </a:buClr>
              <a:buSzPts val="1200"/>
              <a:buFont typeface="Arial"/>
              <a:buChar char="•"/>
            </a:pPr>
            <a:r>
              <a:rPr lang="en-GB" sz="1200" dirty="0">
                <a:latin typeface="Times New Roman"/>
                <a:ea typeface="Times New Roman"/>
                <a:cs typeface="Times New Roman"/>
                <a:sym typeface="Times New Roman"/>
              </a:rPr>
              <a:t>Young people – have more social contacts so a higher risk for spreading the virus</a:t>
            </a:r>
            <a:endParaRPr dirty="0"/>
          </a:p>
          <a:p>
            <a:pPr marL="1085850" lvl="2" indent="-171450" algn="l" rtl="0">
              <a:spcBef>
                <a:spcPts val="360"/>
              </a:spcBef>
              <a:spcAft>
                <a:spcPts val="0"/>
              </a:spcAft>
              <a:buClr>
                <a:schemeClr val="dk1"/>
              </a:buClr>
              <a:buSzPts val="1200"/>
              <a:buFont typeface="Arial"/>
              <a:buChar char="•"/>
            </a:pPr>
            <a:r>
              <a:rPr lang="en-GB" sz="1200" dirty="0">
                <a:latin typeface="Times New Roman"/>
                <a:ea typeface="Times New Roman"/>
                <a:cs typeface="Times New Roman"/>
                <a:sym typeface="Times New Roman"/>
              </a:rPr>
              <a:t>Migrants, refugees or people living in slums – have less chance of being able to protect themselves</a:t>
            </a:r>
            <a:endParaRPr dirty="0"/>
          </a:p>
          <a:p>
            <a:pPr marL="457200" lvl="1" indent="0" algn="l" rtl="0">
              <a:spcBef>
                <a:spcPts val="360"/>
              </a:spcBef>
              <a:spcAft>
                <a:spcPts val="0"/>
              </a:spcAft>
              <a:buClr>
                <a:schemeClr val="dk1"/>
              </a:buClr>
              <a:buSzPts val="1200"/>
              <a:buFont typeface="Calibri"/>
              <a:buNone/>
            </a:pPr>
            <a:endParaRPr sz="1200" dirty="0">
              <a:latin typeface="Times New Roman"/>
              <a:ea typeface="Times New Roman"/>
              <a:cs typeface="Times New Roman"/>
              <a:sym typeface="Times New Roman"/>
            </a:endParaRPr>
          </a:p>
          <a:p>
            <a:pPr marL="628650" marR="0" lvl="1" indent="-171450" algn="l" rtl="0">
              <a:lnSpc>
                <a:spcPct val="100000"/>
              </a:lnSpc>
              <a:spcBef>
                <a:spcPts val="0"/>
              </a:spcBef>
              <a:spcAft>
                <a:spcPts val="0"/>
              </a:spcAft>
              <a:buClr>
                <a:schemeClr val="dk1"/>
              </a:buClr>
              <a:buSzPts val="1200"/>
              <a:buFont typeface="Arial"/>
              <a:buChar char="•"/>
            </a:pPr>
            <a:r>
              <a:rPr lang="en-GB" sz="1200" b="1" dirty="0">
                <a:latin typeface="Times New Roman"/>
                <a:ea typeface="Times New Roman"/>
                <a:cs typeface="Times New Roman"/>
                <a:sym typeface="Times New Roman"/>
              </a:rPr>
              <a:t>INFLUENCERS</a:t>
            </a:r>
            <a:r>
              <a:rPr lang="en-GB" sz="1200" dirty="0">
                <a:latin typeface="Times New Roman"/>
                <a:ea typeface="Times New Roman"/>
                <a:cs typeface="Times New Roman"/>
                <a:sym typeface="Times New Roman"/>
              </a:rPr>
              <a:t> - Those who have a direct influence over the behaviour of your primary audience. </a:t>
            </a:r>
            <a:r>
              <a:rPr lang="en-GB" sz="1200" b="0" dirty="0">
                <a:latin typeface="Times New Roman"/>
                <a:ea typeface="Times New Roman"/>
                <a:cs typeface="Times New Roman"/>
                <a:sym typeface="Times New Roman"/>
              </a:rPr>
              <a:t>In some cases the secondary audience might also be part of the primary audience too – but as well as being a user, they also have influence over other users</a:t>
            </a:r>
            <a:r>
              <a:rPr lang="en-GB" sz="1200" b="1" dirty="0">
                <a:latin typeface="Times New Roman"/>
                <a:ea typeface="Times New Roman"/>
                <a:cs typeface="Times New Roman"/>
                <a:sym typeface="Times New Roman"/>
              </a:rPr>
              <a:t>. </a:t>
            </a:r>
          </a:p>
          <a:p>
            <a:pPr marL="1085850" marR="0" lvl="2" indent="-171450" algn="l" rtl="0">
              <a:lnSpc>
                <a:spcPct val="100000"/>
              </a:lnSpc>
              <a:spcBef>
                <a:spcPts val="0"/>
              </a:spcBef>
              <a:spcAft>
                <a:spcPts val="0"/>
              </a:spcAft>
              <a:buClr>
                <a:schemeClr val="dk1"/>
              </a:buClr>
              <a:buSzPts val="1200"/>
              <a:buFont typeface="Arial"/>
              <a:buChar char="•"/>
            </a:pPr>
            <a:r>
              <a:rPr lang="en-GB" dirty="0"/>
              <a:t>Friends</a:t>
            </a:r>
            <a:endParaRPr dirty="0"/>
          </a:p>
          <a:p>
            <a:pPr marL="1085850" marR="0" lvl="2" indent="-171450" algn="l" rtl="0">
              <a:lnSpc>
                <a:spcPct val="100000"/>
              </a:lnSpc>
              <a:spcBef>
                <a:spcPts val="0"/>
              </a:spcBef>
              <a:spcAft>
                <a:spcPts val="0"/>
              </a:spcAft>
              <a:buClr>
                <a:schemeClr val="dk1"/>
              </a:buClr>
              <a:buSzPts val="1200"/>
              <a:buFont typeface="Noto Sans Symbols"/>
              <a:buChar char="▪"/>
            </a:pPr>
            <a:r>
              <a:rPr lang="en-GB" dirty="0"/>
              <a:t>Family members</a:t>
            </a:r>
            <a:endParaRPr dirty="0"/>
          </a:p>
          <a:p>
            <a:pPr marL="1085850" marR="0" lvl="2" indent="-171450" algn="l" rtl="0">
              <a:lnSpc>
                <a:spcPct val="100000"/>
              </a:lnSpc>
              <a:spcBef>
                <a:spcPts val="0"/>
              </a:spcBef>
              <a:spcAft>
                <a:spcPts val="0"/>
              </a:spcAft>
              <a:buClr>
                <a:schemeClr val="dk1"/>
              </a:buClr>
              <a:buSzPts val="1200"/>
              <a:buFont typeface="Noto Sans Symbols"/>
              <a:buChar char="▪"/>
            </a:pPr>
            <a:r>
              <a:rPr lang="en-GB" dirty="0"/>
              <a:t>Media</a:t>
            </a:r>
            <a:endParaRPr dirty="0"/>
          </a:p>
          <a:p>
            <a:pPr marL="1085850" marR="0" lvl="2" indent="-171450" algn="l" rtl="0">
              <a:lnSpc>
                <a:spcPct val="100000"/>
              </a:lnSpc>
              <a:spcBef>
                <a:spcPts val="0"/>
              </a:spcBef>
              <a:spcAft>
                <a:spcPts val="0"/>
              </a:spcAft>
              <a:buClr>
                <a:schemeClr val="dk1"/>
              </a:buClr>
              <a:buSzPts val="1200"/>
              <a:buFont typeface="Noto Sans Symbols"/>
              <a:buChar char="▪"/>
            </a:pPr>
            <a:r>
              <a:rPr lang="en-GB" dirty="0"/>
              <a:t>Public figures (singers, youth champions, etc.) </a:t>
            </a:r>
            <a:endParaRPr dirty="0"/>
          </a:p>
          <a:p>
            <a:pPr marL="1085850" marR="0" lvl="2" indent="-171450" algn="l" rtl="0">
              <a:lnSpc>
                <a:spcPct val="100000"/>
              </a:lnSpc>
              <a:spcBef>
                <a:spcPts val="0"/>
              </a:spcBef>
              <a:spcAft>
                <a:spcPts val="0"/>
              </a:spcAft>
              <a:buClr>
                <a:schemeClr val="dk1"/>
              </a:buClr>
              <a:buSzPts val="1200"/>
              <a:buFont typeface="Noto Sans Symbols"/>
              <a:buChar char="▪"/>
            </a:pPr>
            <a:r>
              <a:rPr lang="en-GB" dirty="0"/>
              <a:t>Community leaders – teachers, mayors, religious leaders, business leaders, leaders of different community committees </a:t>
            </a:r>
            <a:endParaRPr dirty="0"/>
          </a:p>
          <a:p>
            <a:pPr marL="1085850" marR="0" lvl="2" indent="-171450" algn="l" rtl="0">
              <a:lnSpc>
                <a:spcPct val="100000"/>
              </a:lnSpc>
              <a:spcBef>
                <a:spcPts val="0"/>
              </a:spcBef>
              <a:spcAft>
                <a:spcPts val="0"/>
              </a:spcAft>
              <a:buClr>
                <a:schemeClr val="dk1"/>
              </a:buClr>
              <a:buSzPts val="1200"/>
              <a:buFont typeface="Noto Sans Symbols"/>
              <a:buChar char="▪"/>
            </a:pPr>
            <a:r>
              <a:rPr lang="en-GB" dirty="0"/>
              <a:t>People who have had Ebola or who have a family member who has had Ebola (real-life experience)</a:t>
            </a:r>
            <a:endParaRPr dirty="0"/>
          </a:p>
          <a:p>
            <a:pPr marL="628650" lvl="1" indent="-95250" algn="l" rtl="0">
              <a:spcBef>
                <a:spcPts val="360"/>
              </a:spcBef>
              <a:spcAft>
                <a:spcPts val="0"/>
              </a:spcAft>
              <a:buClr>
                <a:schemeClr val="dk1"/>
              </a:buClr>
              <a:buSzPts val="1200"/>
              <a:buFont typeface="Arial"/>
              <a:buNone/>
            </a:pPr>
            <a:endParaRPr sz="1200" dirty="0">
              <a:latin typeface="Times New Roman"/>
              <a:ea typeface="Times New Roman"/>
              <a:cs typeface="Times New Roman"/>
              <a:sym typeface="Times New Roman"/>
            </a:endParaRPr>
          </a:p>
          <a:p>
            <a:pPr marL="628650" lvl="1" indent="-171450" algn="l" rtl="0">
              <a:spcBef>
                <a:spcPts val="360"/>
              </a:spcBef>
              <a:spcAft>
                <a:spcPts val="0"/>
              </a:spcAft>
              <a:buClr>
                <a:schemeClr val="dk1"/>
              </a:buClr>
              <a:buSzPts val="1200"/>
              <a:buFont typeface="Arial"/>
              <a:buChar char="•"/>
            </a:pPr>
            <a:r>
              <a:rPr lang="en-GB" sz="1200" b="1" dirty="0">
                <a:latin typeface="Times New Roman"/>
                <a:ea typeface="Times New Roman"/>
                <a:cs typeface="Times New Roman"/>
                <a:sym typeface="Times New Roman"/>
              </a:rPr>
              <a:t>COMMUNITY ORGANISATIONS </a:t>
            </a:r>
            <a:r>
              <a:rPr lang="en-GB" sz="1200" dirty="0">
                <a:latin typeface="Times New Roman"/>
                <a:ea typeface="Times New Roman"/>
                <a:cs typeface="Times New Roman"/>
                <a:sym typeface="Times New Roman"/>
              </a:rPr>
              <a:t>- Local institutions with a role in organizing the community, such as religious leaders, women’s committees, community leaders or village chiefs, youth groups, RCRC, health services, local media</a:t>
            </a:r>
            <a:endParaRPr dirty="0"/>
          </a:p>
          <a:p>
            <a:pPr marL="457200" lvl="1" indent="0" algn="l" rtl="0">
              <a:spcBef>
                <a:spcPts val="360"/>
              </a:spcBef>
              <a:spcAft>
                <a:spcPts val="0"/>
              </a:spcAft>
              <a:buClr>
                <a:schemeClr val="dk1"/>
              </a:buClr>
              <a:buSzPts val="1200"/>
              <a:buFont typeface="Calibri"/>
              <a:buNone/>
            </a:pPr>
            <a:endParaRPr sz="1200" dirty="0">
              <a:latin typeface="Times New Roman"/>
              <a:ea typeface="Times New Roman"/>
              <a:cs typeface="Times New Roman"/>
              <a:sym typeface="Times New Roman"/>
            </a:endParaRPr>
          </a:p>
          <a:p>
            <a:pPr marL="628650" lvl="1" indent="-171450" algn="l" rtl="0">
              <a:spcBef>
                <a:spcPts val="0"/>
              </a:spcBef>
              <a:spcAft>
                <a:spcPts val="0"/>
              </a:spcAft>
              <a:buClr>
                <a:schemeClr val="dk1"/>
              </a:buClr>
              <a:buSzPts val="1200"/>
              <a:buFont typeface="Arial"/>
              <a:buChar char="•"/>
            </a:pPr>
            <a:r>
              <a:rPr lang="en-GB" sz="1200" b="1" dirty="0">
                <a:latin typeface="Times New Roman"/>
                <a:ea typeface="Times New Roman"/>
                <a:cs typeface="Times New Roman"/>
                <a:sym typeface="Times New Roman"/>
              </a:rPr>
              <a:t>LOCAL SERVICE PROVIDERS </a:t>
            </a:r>
            <a:r>
              <a:rPr lang="en-GB" sz="1200" dirty="0">
                <a:latin typeface="Times New Roman"/>
                <a:ea typeface="Times New Roman"/>
                <a:cs typeface="Times New Roman"/>
                <a:sym typeface="Times New Roman"/>
              </a:rPr>
              <a:t>- Those who provide services (public and NGOs), such as local health services, local government, other NGOs, media, telecommunications providers – they may be the ones making decisions about quarantine</a:t>
            </a:r>
            <a:endParaRPr dirty="0"/>
          </a:p>
        </p:txBody>
      </p:sp>
      <p:sp>
        <p:nvSpPr>
          <p:cNvPr id="550" name="Google Shape;550;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r>
              <a:rPr lang="en-GB"/>
              <a:t>.</a:t>
            </a:r>
            <a:endParaRPr/>
          </a:p>
        </p:txBody>
      </p:sp>
      <p:sp>
        <p:nvSpPr>
          <p:cNvPr id="635" name="Google Shape;635;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2400"/>
              <a:buFont typeface="Calibri"/>
              <a:buNone/>
            </a:pPr>
            <a:r>
              <a:rPr lang="en-GB" b="1" dirty="0"/>
              <a:t>Facilitator Notes:</a:t>
            </a:r>
          </a:p>
          <a:p>
            <a:pPr marL="0" marR="0" lvl="0" indent="0" algn="just" rtl="0">
              <a:lnSpc>
                <a:spcPct val="100000"/>
              </a:lnSpc>
              <a:spcBef>
                <a:spcPts val="0"/>
              </a:spcBef>
              <a:spcAft>
                <a:spcPts val="0"/>
              </a:spcAft>
              <a:buClr>
                <a:schemeClr val="dk1"/>
              </a:buClr>
              <a:buSzPts val="2400"/>
              <a:buFont typeface="Calibri"/>
              <a:buNone/>
            </a:pPr>
            <a:endParaRPr lang="en-GB" b="1" dirty="0"/>
          </a:p>
          <a:p>
            <a:pPr marL="0" marR="0" lvl="0" indent="0" algn="just" rtl="0">
              <a:lnSpc>
                <a:spcPct val="100000"/>
              </a:lnSpc>
              <a:spcBef>
                <a:spcPts val="0"/>
              </a:spcBef>
              <a:spcAft>
                <a:spcPts val="0"/>
              </a:spcAft>
              <a:buClr>
                <a:schemeClr val="dk1"/>
              </a:buClr>
              <a:buSzPts val="2400"/>
              <a:buFont typeface="Calibri"/>
              <a:buNone/>
            </a:pPr>
            <a:r>
              <a:rPr lang="en-GB" b="0" dirty="0"/>
              <a:t>Some key tips for effectively communicating with communities before, during and after the SDB process has been conducted:</a:t>
            </a:r>
          </a:p>
          <a:p>
            <a:pPr marL="0" marR="0" lvl="0" indent="0" algn="just" rtl="0">
              <a:lnSpc>
                <a:spcPct val="100000"/>
              </a:lnSpc>
              <a:spcBef>
                <a:spcPts val="0"/>
              </a:spcBef>
              <a:spcAft>
                <a:spcPts val="0"/>
              </a:spcAft>
              <a:buClr>
                <a:schemeClr val="dk1"/>
              </a:buClr>
              <a:buSzPts val="2400"/>
              <a:buFont typeface="Calibri"/>
              <a:buNone/>
            </a:pPr>
            <a:endParaRPr lang="en-GB" b="0" dirty="0"/>
          </a:p>
          <a:p>
            <a:pPr marL="171450" marR="0" lvl="0" indent="-171450" algn="just" rtl="0">
              <a:lnSpc>
                <a:spcPct val="100000"/>
              </a:lnSpc>
              <a:spcBef>
                <a:spcPts val="0"/>
              </a:spcBef>
              <a:spcAft>
                <a:spcPts val="0"/>
              </a:spcAft>
              <a:buClr>
                <a:schemeClr val="dk1"/>
              </a:buClr>
              <a:buSzPts val="2400"/>
              <a:buFont typeface="Arial" panose="020B0604020202020204" pitchFamily="34" charset="0"/>
              <a:buChar char="•"/>
            </a:pPr>
            <a:r>
              <a:rPr lang="en-GB" b="0" dirty="0"/>
              <a:t>Understand the knowledge, beliefs and practices around death and burial rites in the community you’re working with – this can be done through KAP surveys, FGDs, secondary data reviews, and analysing community feedback – and use this data to consider how you can safely adapt SDB protocols or processes to make them more appropriate and respectful of existing social and cultural norms </a:t>
            </a:r>
          </a:p>
          <a:p>
            <a:pPr marL="171450" marR="0" lvl="0" indent="-171450" algn="just" rtl="0">
              <a:lnSpc>
                <a:spcPct val="100000"/>
              </a:lnSpc>
              <a:spcBef>
                <a:spcPts val="0"/>
              </a:spcBef>
              <a:spcAft>
                <a:spcPts val="0"/>
              </a:spcAft>
              <a:buClr>
                <a:schemeClr val="dk1"/>
              </a:buClr>
              <a:buSzPts val="2400"/>
              <a:buFont typeface="Arial" panose="020B0604020202020204" pitchFamily="34" charset="0"/>
              <a:buChar char="•"/>
            </a:pPr>
            <a:r>
              <a:rPr lang="en-GB" b="0" dirty="0"/>
              <a:t>Consult regularly with local organisations, community networks and trusted leaders or community influencers on how SDB protocols and processes could be adapted and what suggestions they have for involving the family and wider community in the process – if they understand and support the SDB protocols then they can also act as important interlocutors between the community and the SDB teams. Community members are more likely to trust the information if it is coming from someone they already know and trust. </a:t>
            </a:r>
          </a:p>
          <a:p>
            <a:pPr marL="171450" marR="0" lvl="0" indent="-171450" algn="just" rtl="0">
              <a:lnSpc>
                <a:spcPct val="100000"/>
              </a:lnSpc>
              <a:spcBef>
                <a:spcPts val="0"/>
              </a:spcBef>
              <a:spcAft>
                <a:spcPts val="0"/>
              </a:spcAft>
              <a:buClr>
                <a:schemeClr val="dk1"/>
              </a:buClr>
              <a:buSzPts val="2400"/>
              <a:buFont typeface="Arial" panose="020B0604020202020204" pitchFamily="34" charset="0"/>
              <a:buChar char="•"/>
            </a:pPr>
            <a:r>
              <a:rPr lang="en-GB" b="0" dirty="0"/>
              <a:t>Regularly review the community feedback data and be aware of existing rumours, misinformation and common concerns or questions that are circulating in the community so that you can prepare to respond to these accurately </a:t>
            </a:r>
          </a:p>
          <a:p>
            <a:pPr marL="171450" marR="0" lvl="0" indent="-171450" algn="just" defTabSz="914400" rtl="0" eaLnBrk="1" fontAlgn="auto" latinLnBrk="0" hangingPunct="1">
              <a:lnSpc>
                <a:spcPct val="100000"/>
              </a:lnSpc>
              <a:spcBef>
                <a:spcPts val="0"/>
              </a:spcBef>
              <a:spcAft>
                <a:spcPts val="0"/>
              </a:spcAft>
              <a:buClr>
                <a:schemeClr val="dk1"/>
              </a:buClr>
              <a:buSzPts val="2400"/>
              <a:buFont typeface="Arial" panose="020B0604020202020204" pitchFamily="34" charset="0"/>
              <a:buChar char="•"/>
              <a:tabLst/>
              <a:defRPr/>
            </a:pPr>
            <a:r>
              <a:rPr lang="en-GB" b="0" dirty="0"/>
              <a:t>Clearly explain to the family and community what you are doing so that they understand why the SDB protocols are in place and how important these are for stopping the spread of infection. Make sure there is someone in your team who is able to discuss this with the family </a:t>
            </a:r>
            <a:r>
              <a:rPr lang="en-GB" b="1" u="sng" dirty="0"/>
              <a:t>before</a:t>
            </a:r>
            <a:r>
              <a:rPr lang="en-GB" b="0" dirty="0"/>
              <a:t> the SDB team arrive or put on their PPE so the family do not feel intimidated. </a:t>
            </a:r>
            <a:r>
              <a:rPr lang="en-GB" dirty="0"/>
              <a:t>If communities and leaders understand why SDB is important they will be more likely to support the process and collaborate with SDB teams. </a:t>
            </a:r>
            <a:r>
              <a:rPr lang="en-US" sz="1800" b="0" dirty="0">
                <a:solidFill>
                  <a:srgbClr val="2B9C68"/>
                </a:solidFill>
                <a:effectLst/>
                <a:latin typeface="Open Sans" panose="020B0606030504020204" pitchFamily="34" charset="0"/>
                <a:ea typeface="Verdana" panose="020B0604030504040204" pitchFamily="34" charset="0"/>
                <a:cs typeface="Verdana" panose="020B0604030504040204" pitchFamily="34" charset="0"/>
              </a:rPr>
              <a:t>In eastern DRC, for example, at the start of the 2018 outbreak the DRC Red Cross was refused permission to perform 79% of Safe and Dignified Burials (SDB). When volunteers scaled up community participation in SDBs, allowing family members to participate safely in the burials, the rate of successful SDBs increased to 92%. </a:t>
            </a:r>
            <a:endParaRPr lang="en-GB" dirty="0"/>
          </a:p>
          <a:p>
            <a:pPr marL="171450" marR="0" lvl="0" indent="-171450" algn="just" defTabSz="914400" rtl="0" eaLnBrk="1" fontAlgn="auto" latinLnBrk="0" hangingPunct="1">
              <a:lnSpc>
                <a:spcPct val="100000"/>
              </a:lnSpc>
              <a:spcBef>
                <a:spcPts val="0"/>
              </a:spcBef>
              <a:spcAft>
                <a:spcPts val="0"/>
              </a:spcAft>
              <a:buClr>
                <a:schemeClr val="dk1"/>
              </a:buClr>
              <a:buSzPts val="2400"/>
              <a:buFont typeface="Arial" panose="020B0604020202020204" pitchFamily="34" charset="0"/>
              <a:buChar char="•"/>
              <a:tabLst/>
              <a:defRPr/>
            </a:pPr>
            <a:r>
              <a:rPr lang="en-GB" b="0" dirty="0"/>
              <a:t>Clearly explain what SDB protocols are and how the family can still be involved – it’s essential to find safe ways for the family to participate in the burial so that their cultural and social norms and rites are respected. This has a huge impact on the success rate of the SDB. </a:t>
            </a:r>
          </a:p>
          <a:p>
            <a:pPr marL="171450" marR="0" lvl="0" indent="-171450" algn="just" rtl="0">
              <a:lnSpc>
                <a:spcPct val="100000"/>
              </a:lnSpc>
              <a:spcBef>
                <a:spcPts val="0"/>
              </a:spcBef>
              <a:spcAft>
                <a:spcPts val="0"/>
              </a:spcAft>
              <a:buClr>
                <a:schemeClr val="dk1"/>
              </a:buClr>
              <a:buSzPts val="2400"/>
              <a:buFont typeface="Arial" panose="020B0604020202020204" pitchFamily="34" charset="0"/>
              <a:buChar char="•"/>
            </a:pPr>
            <a:r>
              <a:rPr lang="en-GB" b="0" dirty="0"/>
              <a:t>Be ready to answer questions and respond sensitively to people’s concerns – it is often good practice to develop a Q&amp;A sheet that staff and volunteers can refer to for answers on commonly asked questions or concerns which appear in the community feedback data.</a:t>
            </a:r>
          </a:p>
          <a:p>
            <a:pPr marL="171450" marR="0" lvl="0" indent="-171450" algn="just" rtl="0">
              <a:lnSpc>
                <a:spcPct val="100000"/>
              </a:lnSpc>
              <a:spcBef>
                <a:spcPts val="0"/>
              </a:spcBef>
              <a:spcAft>
                <a:spcPts val="0"/>
              </a:spcAft>
              <a:buClr>
                <a:schemeClr val="dk1"/>
              </a:buClr>
              <a:buSzPts val="2400"/>
              <a:buFont typeface="Arial" panose="020B0604020202020204" pitchFamily="34" charset="0"/>
              <a:buChar char="•"/>
            </a:pPr>
            <a:r>
              <a:rPr lang="en-GB" b="0" dirty="0"/>
              <a:t>Use language and terminology which people will understand – don’t use medical or humanitarian jargon – and use channels of communication which are accessible and trusted. </a:t>
            </a:r>
            <a:r>
              <a:rPr lang="en-GB" dirty="0"/>
              <a:t>Be aware that different groups in the community may use different channels of communication, so understand these preferences and always use a mixture of communication channels.</a:t>
            </a:r>
            <a:r>
              <a:rPr lang="en-GB" b="0" dirty="0"/>
              <a:t> </a:t>
            </a:r>
          </a:p>
          <a:p>
            <a:pPr marL="171450" marR="0" lvl="0" indent="-171450" algn="just" rtl="0">
              <a:lnSpc>
                <a:spcPct val="100000"/>
              </a:lnSpc>
              <a:spcBef>
                <a:spcPts val="0"/>
              </a:spcBef>
              <a:spcAft>
                <a:spcPts val="0"/>
              </a:spcAft>
              <a:buClr>
                <a:schemeClr val="dk1"/>
              </a:buClr>
              <a:buSzPts val="2400"/>
              <a:buFont typeface="Arial" panose="020B0604020202020204" pitchFamily="34" charset="0"/>
              <a:buChar char="•"/>
            </a:pPr>
            <a:r>
              <a:rPr lang="en-GB" b="1" dirty="0"/>
              <a:t>Remember</a:t>
            </a:r>
            <a:r>
              <a:rPr lang="en-GB" b="0" dirty="0"/>
              <a:t> – a person or community is not ‘resistant’ just because they are asking questions. Often we label communities as hesitant or resistant simply because they expressed concerns or questions about a proposed intervention. It is essential to remember that t</a:t>
            </a:r>
            <a:r>
              <a:rPr lang="en-GB" dirty="0"/>
              <a:t>he burden of responsibility falls on us as humanitarian responders to ensure we adapt response efforts appropriately so that they are trusted and NOT on the community to become simply ‘accept’ these interventions or ‘become less resistant/hesitant’. If we force SDB processes on a community it risks them refusing to work with the SDB team. In previous outbreaks we have seen families exhume bodies of Ebola patients when they have not had ownership over the SDB process and this has resulted in transmission to the family members. </a:t>
            </a:r>
          </a:p>
          <a:p>
            <a:pPr marL="0" marR="0" lvl="0" indent="0" algn="just" rtl="0">
              <a:lnSpc>
                <a:spcPct val="100000"/>
              </a:lnSpc>
              <a:spcBef>
                <a:spcPts val="0"/>
              </a:spcBef>
              <a:spcAft>
                <a:spcPts val="0"/>
              </a:spcAft>
              <a:buClr>
                <a:schemeClr val="dk1"/>
              </a:buClr>
              <a:buSzPts val="2400"/>
              <a:buFont typeface="Calibri"/>
              <a:buNone/>
            </a:pPr>
            <a:endParaRPr lang="en-GB" dirty="0"/>
          </a:p>
        </p:txBody>
      </p:sp>
      <p:sp>
        <p:nvSpPr>
          <p:cNvPr id="643" name="Google Shape;643;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video developed together between IFRC and the Africa </a:t>
            </a:r>
            <a:r>
              <a:rPr lang="en-GB" dirty="0" err="1"/>
              <a:t>Infodemic</a:t>
            </a:r>
            <a:r>
              <a:rPr lang="en-GB" dirty="0"/>
              <a:t> Response Alliance (hosted by WHO). It can be shared through social media, on mobile phones/tablets, through mobile cinema or to volunteers during briefings or at community meetings to explain the SDB process and why it’s essential for containing the spread of the virus.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Arial"/>
                <a:ea typeface="Arial"/>
                <a:cs typeface="Arial"/>
                <a:sym typeface="Arial"/>
              </a:rPr>
              <a:t>23</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72828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Facilitator notes</a:t>
            </a:r>
          </a:p>
          <a:p>
            <a:pPr marL="0" lvl="0" indent="0" algn="l" rtl="0">
              <a:spcBef>
                <a:spcPts val="0"/>
              </a:spcBef>
              <a:spcAft>
                <a:spcPts val="0"/>
              </a:spcAft>
              <a:buNone/>
            </a:pPr>
            <a:r>
              <a:rPr lang="en-GB" b="0" dirty="0"/>
              <a:t>Before moving to the next slide, briefly ask participants why collecting, analysing and acting on community feedback is important. Some answers include:</a:t>
            </a:r>
          </a:p>
          <a:p>
            <a:pPr marL="0" lvl="0" indent="0" algn="l" rtl="0">
              <a:spcBef>
                <a:spcPts val="0"/>
              </a:spcBef>
              <a:spcAft>
                <a:spcPts val="0"/>
              </a:spcAft>
              <a:buNone/>
            </a:pPr>
            <a:endParaRPr lang="en-GB" b="0" dirty="0"/>
          </a:p>
          <a:p>
            <a:pPr marL="685800" lvl="1" indent="-228600" algn="l" rtl="0">
              <a:spcBef>
                <a:spcPts val="0"/>
              </a:spcBef>
              <a:spcAft>
                <a:spcPts val="0"/>
              </a:spcAft>
              <a:buClr>
                <a:schemeClr val="dk1"/>
              </a:buClr>
              <a:buSzPts val="1200"/>
              <a:buFont typeface="Calibri"/>
              <a:buAutoNum type="arabicPeriod"/>
            </a:pPr>
            <a:r>
              <a:rPr lang="en-US" b="1" dirty="0"/>
              <a:t>Ensures we communicate about the right topics </a:t>
            </a:r>
            <a:r>
              <a:rPr lang="en-US" dirty="0"/>
              <a:t>Situations can change quickly during epidemics and we need to make sure that the information we are providing during our sensitization activities is answering the most frequent questions people have and addressing </a:t>
            </a:r>
            <a:r>
              <a:rPr lang="en-US" dirty="0" err="1"/>
              <a:t>rumours</a:t>
            </a:r>
            <a:r>
              <a:rPr lang="en-US" dirty="0"/>
              <a:t> and misinformation circulating in communities .</a:t>
            </a:r>
          </a:p>
          <a:p>
            <a:pPr marL="685800" lvl="1" indent="-228600" algn="l" rtl="0">
              <a:spcBef>
                <a:spcPts val="0"/>
              </a:spcBef>
              <a:spcAft>
                <a:spcPts val="0"/>
              </a:spcAft>
              <a:buClr>
                <a:schemeClr val="dk1"/>
              </a:buClr>
              <a:buSzPts val="1200"/>
              <a:buFont typeface="Calibri"/>
              <a:buAutoNum type="arabicPeriod"/>
            </a:pPr>
            <a:r>
              <a:rPr lang="en-US" sz="1200" b="1" dirty="0">
                <a:solidFill>
                  <a:schemeClr val="dk1"/>
                </a:solidFill>
                <a:latin typeface="Calibri"/>
                <a:ea typeface="Calibri"/>
                <a:cs typeface="Calibri"/>
                <a:sym typeface="Calibri"/>
              </a:rPr>
              <a:t>Helps us improve </a:t>
            </a:r>
            <a:r>
              <a:rPr lang="en-US" sz="1200" dirty="0">
                <a:solidFill>
                  <a:schemeClr val="dk1"/>
                </a:solidFill>
                <a:latin typeface="Calibri"/>
                <a:ea typeface="Calibri"/>
                <a:cs typeface="Calibri"/>
                <a:sym typeface="Calibri"/>
              </a:rPr>
              <a:t>– Feedback should be viewed as a positive way to help identify areas where we need to improve and to help build trust and confidence with local communities. Community feedback helps you to judge what is working well and what might need to be adapted. It helps us provide better services and support and use resources more wisely</a:t>
            </a:r>
            <a:endParaRPr lang="en-US" sz="1400" dirty="0">
              <a:solidFill>
                <a:schemeClr val="dk1"/>
              </a:solidFill>
              <a:latin typeface="Calibri"/>
              <a:ea typeface="Calibri"/>
              <a:cs typeface="Calibri"/>
              <a:sym typeface="Calibri"/>
            </a:endParaRPr>
          </a:p>
          <a:p>
            <a:pPr marL="685800" marR="0" lvl="1" indent="-228600" algn="l" rtl="0">
              <a:lnSpc>
                <a:spcPct val="100000"/>
              </a:lnSpc>
              <a:spcBef>
                <a:spcPts val="0"/>
              </a:spcBef>
              <a:spcAft>
                <a:spcPts val="0"/>
              </a:spcAft>
              <a:buClr>
                <a:schemeClr val="dk1"/>
              </a:buClr>
              <a:buSzPts val="1200"/>
              <a:buFont typeface="Calibri"/>
              <a:buAutoNum type="arabicPeriod"/>
            </a:pPr>
            <a:r>
              <a:rPr lang="en-US" sz="1200" b="1" dirty="0">
                <a:solidFill>
                  <a:schemeClr val="dk1"/>
                </a:solidFill>
                <a:latin typeface="Calibri"/>
                <a:ea typeface="Calibri"/>
                <a:cs typeface="Calibri"/>
                <a:sym typeface="Calibri"/>
              </a:rPr>
              <a:t>Catch problems early </a:t>
            </a:r>
            <a:r>
              <a:rPr lang="en-US" sz="1200" dirty="0">
                <a:solidFill>
                  <a:schemeClr val="dk1"/>
                </a:solidFill>
                <a:latin typeface="Calibri"/>
                <a:ea typeface="Calibri"/>
                <a:cs typeface="Calibri"/>
                <a:sym typeface="Calibri"/>
              </a:rPr>
              <a:t>– an effective complaints and feedback mechanism can prevent complaints from escalating while also promoting a culture of transparency and accountability. A feedback mechanism can help calm community tension by providing people with an outlet for questions which stopped them developing into </a:t>
            </a:r>
            <a:r>
              <a:rPr lang="en-US" sz="1200" dirty="0" err="1">
                <a:solidFill>
                  <a:schemeClr val="dk1"/>
                </a:solidFill>
                <a:latin typeface="Calibri"/>
                <a:ea typeface="Calibri"/>
                <a:cs typeface="Calibri"/>
                <a:sym typeface="Calibri"/>
              </a:rPr>
              <a:t>rumours</a:t>
            </a:r>
            <a:endParaRPr lang="en-US" sz="1200" b="1" dirty="0">
              <a:solidFill>
                <a:schemeClr val="dk1"/>
              </a:solidFill>
              <a:latin typeface="Calibri"/>
              <a:ea typeface="Calibri"/>
              <a:cs typeface="Calibri"/>
              <a:sym typeface="Calibri"/>
            </a:endParaRPr>
          </a:p>
          <a:p>
            <a:pPr marL="685800" lvl="1" indent="-228600" algn="l" rtl="0">
              <a:spcBef>
                <a:spcPts val="0"/>
              </a:spcBef>
              <a:spcAft>
                <a:spcPts val="0"/>
              </a:spcAft>
              <a:buClr>
                <a:schemeClr val="dk1"/>
              </a:buClr>
              <a:buSzPts val="1200"/>
              <a:buFont typeface="Calibri"/>
              <a:buAutoNum type="arabicPeriod"/>
            </a:pPr>
            <a:r>
              <a:rPr lang="en-US" sz="1200" b="1" dirty="0">
                <a:solidFill>
                  <a:schemeClr val="dk1"/>
                </a:solidFill>
                <a:latin typeface="Calibri"/>
                <a:ea typeface="Calibri"/>
                <a:cs typeface="Calibri"/>
                <a:sym typeface="Calibri"/>
              </a:rPr>
              <a:t>Highlights cases of fraud and abuse </a:t>
            </a:r>
            <a:r>
              <a:rPr lang="en-US" sz="1200" dirty="0">
                <a:solidFill>
                  <a:schemeClr val="dk1"/>
                </a:solidFill>
                <a:latin typeface="Calibri"/>
                <a:ea typeface="Calibri"/>
                <a:cs typeface="Calibri"/>
                <a:sym typeface="Calibri"/>
              </a:rPr>
              <a:t>– it’s important to have a reporting system so that communities can report any instances of abuse or corruption by staff, volunteers – or even people posing as Red Cross staff and volunteers. In Haiti, case of people in Red Cross vests asking for money to be added to beneficiary lists – because we had a feedback system this could be caught early, and people warned not to give money in exchange for aid. Important here to check that people know what sexual exploitation and abuse is.</a:t>
            </a:r>
            <a:endParaRPr lang="en-US" dirty="0"/>
          </a:p>
          <a:p>
            <a:pPr marL="685800" lvl="1" indent="-228600" algn="l" rtl="0">
              <a:spcBef>
                <a:spcPts val="0"/>
              </a:spcBef>
              <a:spcAft>
                <a:spcPts val="0"/>
              </a:spcAft>
              <a:buClr>
                <a:schemeClr val="dk1"/>
              </a:buClr>
              <a:buSzPts val="1200"/>
              <a:buFont typeface="Calibri"/>
              <a:buAutoNum type="arabicPeriod"/>
            </a:pPr>
            <a:r>
              <a:rPr lang="en-US" b="1" dirty="0"/>
              <a:t>Makes our work more efficient and long-lasting – </a:t>
            </a:r>
            <a:r>
              <a:rPr lang="en-US" dirty="0"/>
              <a:t>By being aware of the most pressing issues and taking into account communities feedback we avoid wasting our time and resources on the wrong things and build trust by showing communities that have been heard</a:t>
            </a:r>
          </a:p>
          <a:p>
            <a:pPr marL="685800" lvl="1" indent="-228600" algn="l" rtl="0">
              <a:spcBef>
                <a:spcPts val="0"/>
              </a:spcBef>
              <a:spcAft>
                <a:spcPts val="0"/>
              </a:spcAft>
              <a:buClr>
                <a:schemeClr val="dk1"/>
              </a:buClr>
              <a:buSzPts val="1200"/>
              <a:buFont typeface="Calibri"/>
              <a:buAutoNum type="arabicPeriod"/>
            </a:pPr>
            <a:r>
              <a:rPr lang="en-US" sz="1200" b="1" dirty="0">
                <a:solidFill>
                  <a:schemeClr val="dk1"/>
                </a:solidFill>
                <a:latin typeface="Calibri"/>
                <a:ea typeface="Calibri"/>
                <a:cs typeface="Calibri"/>
                <a:sym typeface="Calibri"/>
              </a:rPr>
              <a:t>Protect volunteers </a:t>
            </a:r>
            <a:r>
              <a:rPr lang="en-US" sz="1200" dirty="0">
                <a:solidFill>
                  <a:schemeClr val="dk1"/>
                </a:solidFill>
                <a:latin typeface="Calibri"/>
                <a:ea typeface="Calibri"/>
                <a:cs typeface="Calibri"/>
                <a:sym typeface="Calibri"/>
              </a:rPr>
              <a:t>- Having a feedback system in place can reduce the pressure on volunteers and make it easier for them to respond to and refer difficult questions or complaints they receive while in the community doing their work.</a:t>
            </a:r>
            <a:r>
              <a:rPr lang="en-US" dirty="0"/>
              <a:t> </a:t>
            </a:r>
            <a:endParaRPr lang="en-US" sz="1400" dirty="0"/>
          </a:p>
          <a:p>
            <a:pPr marL="685800" lvl="1" indent="-228600" algn="l" rtl="0">
              <a:spcBef>
                <a:spcPts val="0"/>
              </a:spcBef>
              <a:spcAft>
                <a:spcPts val="0"/>
              </a:spcAft>
              <a:buClr>
                <a:schemeClr val="dk1"/>
              </a:buClr>
              <a:buSzPts val="1200"/>
              <a:buFont typeface="Calibri"/>
              <a:buAutoNum type="arabicPeriod"/>
            </a:pPr>
            <a:r>
              <a:rPr lang="en-US" b="1" dirty="0"/>
              <a:t>It’s people’s right </a:t>
            </a:r>
            <a:r>
              <a:rPr lang="en-US" dirty="0"/>
              <a:t>- People have a right to complain or feedback on the decisions that affect them, and it is our responsibility to listen – it is in the Code of Conduct and Principles for humanitarian response</a:t>
            </a:r>
          </a:p>
          <a:p>
            <a:pPr marL="685800" lvl="1" indent="-152400" algn="l" rtl="0">
              <a:spcBef>
                <a:spcPts val="0"/>
              </a:spcBef>
              <a:spcAft>
                <a:spcPts val="0"/>
              </a:spcAft>
              <a:buClr>
                <a:schemeClr val="dk1"/>
              </a:buClr>
              <a:buSzPts val="1200"/>
              <a:buFont typeface="Calibri"/>
              <a:buNone/>
            </a:pPr>
            <a:endParaRPr lang="en-US" dirty="0">
              <a:solidFill>
                <a:schemeClr val="dk1"/>
              </a:solidFill>
              <a:latin typeface="Calibri"/>
              <a:ea typeface="Calibri"/>
              <a:cs typeface="Calibri"/>
              <a:sym typeface="Calibri"/>
            </a:endParaRPr>
          </a:p>
          <a:p>
            <a:pPr marL="0" lvl="0" indent="0" algn="l" rtl="0">
              <a:spcBef>
                <a:spcPts val="0"/>
              </a:spcBef>
              <a:spcAft>
                <a:spcPts val="0"/>
              </a:spcAft>
              <a:buNone/>
            </a:pPr>
            <a:endParaRPr b="0" dirty="0"/>
          </a:p>
        </p:txBody>
      </p:sp>
      <p:sp>
        <p:nvSpPr>
          <p:cNvPr id="208" name="Google Shape;208;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24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GB" sz="1200">
                <a:solidFill>
                  <a:schemeClr val="dk1"/>
                </a:solidFill>
                <a:latin typeface="Times New Roman"/>
                <a:ea typeface="Times New Roman"/>
                <a:cs typeface="Times New Roman"/>
                <a:sym typeface="Times New Roman"/>
              </a:rPr>
              <a:t>Feedback can include:</a:t>
            </a:r>
            <a:endParaRPr sz="1200">
              <a:solidFill>
                <a:schemeClr val="dk1"/>
              </a:solidFill>
              <a:latin typeface="Times New Roman"/>
              <a:ea typeface="Times New Roman"/>
              <a:cs typeface="Times New Roman"/>
              <a:sym typeface="Times New Roman"/>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Times New Roman"/>
                <a:ea typeface="Times New Roman"/>
                <a:cs typeface="Times New Roman"/>
                <a:sym typeface="Times New Roman"/>
              </a:rPr>
              <a:t>Rumours, beliefs, observations – these may contain some truth in them. </a:t>
            </a:r>
            <a:endParaRPr sz="1200">
              <a:solidFill>
                <a:schemeClr val="dk1"/>
              </a:solidFill>
              <a:latin typeface="Times New Roman"/>
              <a:ea typeface="Times New Roman"/>
              <a:cs typeface="Times New Roman"/>
              <a:sym typeface="Times New Roman"/>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Times New Roman"/>
                <a:ea typeface="Times New Roman"/>
                <a:cs typeface="Times New Roman"/>
                <a:sym typeface="Times New Roman"/>
              </a:rPr>
              <a:t>Questions – tell us what people don’t know / gaps in knowledge and what they want to know</a:t>
            </a:r>
            <a:endParaRPr sz="1200">
              <a:solidFill>
                <a:schemeClr val="dk1"/>
              </a:solidFill>
              <a:latin typeface="Times New Roman"/>
              <a:ea typeface="Times New Roman"/>
              <a:cs typeface="Times New Roman"/>
              <a:sym typeface="Times New Roman"/>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Times New Roman"/>
                <a:ea typeface="Times New Roman"/>
                <a:cs typeface="Times New Roman"/>
                <a:sym typeface="Times New Roman"/>
              </a:rPr>
              <a:t>Suggestions – ideas for how we could improve</a:t>
            </a:r>
            <a:endParaRPr sz="1200">
              <a:solidFill>
                <a:schemeClr val="dk1"/>
              </a:solidFill>
              <a:latin typeface="Times New Roman"/>
              <a:ea typeface="Times New Roman"/>
              <a:cs typeface="Times New Roman"/>
              <a:sym typeface="Times New Roman"/>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Times New Roman"/>
                <a:ea typeface="Times New Roman"/>
                <a:cs typeface="Times New Roman"/>
                <a:sym typeface="Times New Roman"/>
              </a:rPr>
              <a:t>Positive praise – when people are happy with us</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solidFill>
                <a:schemeClr val="dk1"/>
              </a:solidFill>
              <a:latin typeface="Calibri"/>
              <a:ea typeface="Calibri"/>
              <a:cs typeface="Calibri"/>
              <a:sym typeface="Calibri"/>
            </a:endParaRPr>
          </a:p>
        </p:txBody>
      </p:sp>
      <p:sp>
        <p:nvSpPr>
          <p:cNvPr id="224" name="Google Shape;224;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FACILITATOR NOTES</a:t>
            </a:r>
            <a:endParaRPr/>
          </a:p>
          <a:p>
            <a:pPr marL="0" lvl="0" indent="0" algn="l" rtl="0">
              <a:spcBef>
                <a:spcPts val="0"/>
              </a:spcBef>
              <a:spcAft>
                <a:spcPts val="0"/>
              </a:spcAft>
              <a:buNone/>
            </a:pP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Times New Roman"/>
                <a:ea typeface="Times New Roman"/>
                <a:cs typeface="Times New Roman"/>
                <a:sym typeface="Times New Roman"/>
              </a:rPr>
              <a:t>It is important to check participants understand clearly what a sensitive or serious complaint is</a:t>
            </a:r>
            <a:endParaRPr/>
          </a:p>
          <a:p>
            <a:pPr marL="171450" lvl="0" indent="-95250" algn="l" rtl="0">
              <a:spcBef>
                <a:spcPts val="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a:p>
            <a:pPr marL="628650" lvl="1" indent="-171450" algn="l" rtl="0">
              <a:spcBef>
                <a:spcPts val="0"/>
              </a:spcBef>
              <a:spcAft>
                <a:spcPts val="0"/>
              </a:spcAft>
              <a:buClr>
                <a:schemeClr val="dk1"/>
              </a:buClr>
              <a:buSzPts val="1200"/>
              <a:buFont typeface="Arial"/>
              <a:buChar char="•"/>
            </a:pPr>
            <a:r>
              <a:rPr lang="en-GB" sz="1200">
                <a:solidFill>
                  <a:schemeClr val="dk1"/>
                </a:solidFill>
                <a:latin typeface="Times New Roman"/>
                <a:ea typeface="Times New Roman"/>
                <a:cs typeface="Times New Roman"/>
                <a:sym typeface="Times New Roman"/>
              </a:rPr>
              <a:t>PSEA or physical exploitation or abuse is a serious and sensitive issue and can lead to disciplinary or dismissal. These are the main examples. See the next slide for the six core principles on PSEA.</a:t>
            </a:r>
            <a:r>
              <a:rPr lang="en-GB">
                <a:latin typeface="Times New Roman"/>
                <a:ea typeface="Times New Roman"/>
                <a:cs typeface="Times New Roman"/>
                <a:sym typeface="Times New Roman"/>
              </a:rPr>
              <a:t> </a:t>
            </a:r>
            <a:endParaRPr/>
          </a:p>
          <a:p>
            <a:pPr marL="171450" lvl="0" indent="-95250" algn="l" rtl="0">
              <a:spcBef>
                <a:spcPts val="0"/>
              </a:spcBef>
              <a:spcAft>
                <a:spcPts val="0"/>
              </a:spcAft>
              <a:buClr>
                <a:schemeClr val="dk1"/>
              </a:buClr>
              <a:buSzPts val="1200"/>
              <a:buFont typeface="Arial"/>
              <a:buNone/>
            </a:pPr>
            <a:endParaRPr>
              <a:latin typeface="Times New Roman"/>
              <a:ea typeface="Times New Roman"/>
              <a:cs typeface="Times New Roman"/>
              <a:sym typeface="Times New Roman"/>
            </a:endParaRPr>
          </a:p>
          <a:p>
            <a:pPr marL="628650" lvl="1" indent="-171450" algn="l" rtl="0">
              <a:spcBef>
                <a:spcPts val="0"/>
              </a:spcBef>
              <a:spcAft>
                <a:spcPts val="0"/>
              </a:spcAft>
              <a:buClr>
                <a:schemeClr val="dk1"/>
              </a:buClr>
              <a:buSzPts val="1200"/>
              <a:buFont typeface="Arial"/>
              <a:buChar char="•"/>
            </a:pPr>
            <a:r>
              <a:rPr lang="en-GB" sz="1200">
                <a:solidFill>
                  <a:schemeClr val="dk1"/>
                </a:solidFill>
                <a:latin typeface="Times New Roman"/>
                <a:ea typeface="Times New Roman"/>
                <a:cs typeface="Times New Roman"/>
                <a:sym typeface="Times New Roman"/>
              </a:rPr>
              <a:t>Fraud and corruption is also a serious issue and a breach of our integrity and can damage the reputation of the organisation and is diverting funds away from those who need it. </a:t>
            </a:r>
            <a:r>
              <a:rPr lang="en-GB"/>
              <a:t>Corruption is the abuse of entrusted power for private gain, including bribery, theft or nepotism. </a:t>
            </a:r>
            <a:endParaRPr/>
          </a:p>
          <a:p>
            <a:pPr marL="171450" lvl="0" indent="-95250" algn="l" rtl="0">
              <a:spcBef>
                <a:spcPts val="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a:p>
            <a:pPr marL="628650" lvl="1" indent="-171450" algn="l" rtl="0">
              <a:spcBef>
                <a:spcPts val="0"/>
              </a:spcBef>
              <a:spcAft>
                <a:spcPts val="0"/>
              </a:spcAft>
              <a:buClr>
                <a:schemeClr val="dk1"/>
              </a:buClr>
              <a:buSzPts val="1200"/>
              <a:buFont typeface="Arial"/>
              <a:buChar char="•"/>
            </a:pPr>
            <a:r>
              <a:rPr lang="en-GB" sz="1200">
                <a:solidFill>
                  <a:schemeClr val="dk1"/>
                </a:solidFill>
                <a:latin typeface="Times New Roman"/>
                <a:ea typeface="Times New Roman"/>
                <a:cs typeface="Times New Roman"/>
                <a:sym typeface="Times New Roman"/>
              </a:rPr>
              <a:t>Any breach of the organization’s code of conduct</a:t>
            </a:r>
            <a:endParaRPr/>
          </a:p>
          <a:p>
            <a:pPr marL="171450" lvl="0" indent="-95250" algn="l" rtl="0">
              <a:spcBef>
                <a:spcPts val="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a:p>
            <a:pPr marL="628650" lvl="1" indent="-171450" algn="l" rtl="0">
              <a:spcBef>
                <a:spcPts val="0"/>
              </a:spcBef>
              <a:spcAft>
                <a:spcPts val="0"/>
              </a:spcAft>
              <a:buClr>
                <a:schemeClr val="dk1"/>
              </a:buClr>
              <a:buSzPts val="1200"/>
              <a:buFont typeface="Arial"/>
              <a:buChar char="•"/>
            </a:pPr>
            <a:r>
              <a:rPr lang="en-GB" sz="1200">
                <a:solidFill>
                  <a:schemeClr val="dk1"/>
                </a:solidFill>
                <a:latin typeface="Times New Roman"/>
                <a:ea typeface="Times New Roman"/>
                <a:cs typeface="Times New Roman"/>
                <a:sym typeface="Times New Roman"/>
              </a:rPr>
              <a:t>VERY SERIOUS IMPACT ON THE ORGANISATION</a:t>
            </a:r>
            <a:endParaRPr/>
          </a:p>
          <a:p>
            <a:pPr marL="171450" lvl="0" indent="-95250" algn="l" rtl="0">
              <a:spcBef>
                <a:spcPts val="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a:p>
            <a:pPr marL="171450" lvl="0" indent="-171450" algn="l" rtl="0">
              <a:spcBef>
                <a:spcPts val="0"/>
              </a:spcBef>
              <a:spcAft>
                <a:spcPts val="0"/>
              </a:spcAft>
              <a:buClr>
                <a:schemeClr val="dk1"/>
              </a:buClr>
              <a:buSzPts val="1200"/>
              <a:buFont typeface="Arial"/>
              <a:buChar char="•"/>
            </a:pPr>
            <a:r>
              <a:rPr lang="en-GB"/>
              <a:t>It is also important to record any statements which threaten staff or volunteers as these will help us to keep staff and volunteers safe. </a:t>
            </a:r>
            <a:endParaRPr/>
          </a:p>
          <a:p>
            <a:pPr marL="0" lvl="0" indent="0" algn="l" rtl="0">
              <a:spcBef>
                <a:spcPts val="0"/>
              </a:spcBef>
              <a:spcAft>
                <a:spcPts val="0"/>
              </a:spcAft>
              <a:buNone/>
            </a:pPr>
            <a:endParaRPr/>
          </a:p>
          <a:p>
            <a:pPr marL="171450" lvl="0" indent="-171450" algn="l" rtl="0">
              <a:spcBef>
                <a:spcPts val="0"/>
              </a:spcBef>
              <a:spcAft>
                <a:spcPts val="0"/>
              </a:spcAft>
              <a:buClr>
                <a:schemeClr val="dk1"/>
              </a:buClr>
              <a:buSzPts val="1200"/>
              <a:buFont typeface="Arial"/>
              <a:buChar char="•"/>
            </a:pPr>
            <a:r>
              <a:rPr lang="en-GB"/>
              <a:t>There might be other violent comments that require specific attention, such as the suggestion of killing everyone that is infected as a way to end the epidemic</a:t>
            </a:r>
            <a:endParaRPr/>
          </a:p>
        </p:txBody>
      </p:sp>
      <p:sp>
        <p:nvSpPr>
          <p:cNvPr id="233" name="Google Shape;233;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27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cc4a8e7c03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gcc4a8e7c03_0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ANSWER</a:t>
            </a:r>
            <a:endParaRPr/>
          </a:p>
          <a:p>
            <a:pPr marL="0" lvl="0" indent="0" algn="l" rtl="0">
              <a:spcBef>
                <a:spcPts val="0"/>
              </a:spcBef>
              <a:spcAft>
                <a:spcPts val="0"/>
              </a:spcAft>
              <a:buNone/>
            </a:pPr>
            <a:endParaRPr b="1"/>
          </a:p>
          <a:p>
            <a:pPr marL="0" lvl="0" indent="0" algn="l" rtl="0">
              <a:spcBef>
                <a:spcPts val="0"/>
              </a:spcBef>
              <a:spcAft>
                <a:spcPts val="0"/>
              </a:spcAft>
              <a:buNone/>
            </a:pPr>
            <a:r>
              <a:rPr lang="en-GB" b="0"/>
              <a:t>Question</a:t>
            </a:r>
            <a:endParaRPr/>
          </a:p>
          <a:p>
            <a:pPr marL="0" lvl="0" indent="0" algn="l" rtl="0">
              <a:spcBef>
                <a:spcPts val="0"/>
              </a:spcBef>
              <a:spcAft>
                <a:spcPts val="0"/>
              </a:spcAft>
              <a:buNone/>
            </a:pPr>
            <a:endParaRPr b="1"/>
          </a:p>
          <a:p>
            <a:pPr marL="0" lvl="0" indent="0" algn="l" rtl="0">
              <a:spcBef>
                <a:spcPts val="0"/>
              </a:spcBef>
              <a:spcAft>
                <a:spcPts val="0"/>
              </a:spcAft>
              <a:buNone/>
            </a:pPr>
            <a:endParaRPr/>
          </a:p>
        </p:txBody>
      </p:sp>
      <p:sp>
        <p:nvSpPr>
          <p:cNvPr id="249" name="Google Shape;249;gcc4a8e7c03_0_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28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cc4a8e7c03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cc4a8e7c03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ANSWER</a:t>
            </a:r>
            <a:endParaRPr/>
          </a:p>
          <a:p>
            <a:pPr marL="0" lvl="0" indent="0" algn="l" rtl="0">
              <a:spcBef>
                <a:spcPts val="0"/>
              </a:spcBef>
              <a:spcAft>
                <a:spcPts val="0"/>
              </a:spcAft>
              <a:buNone/>
            </a:pPr>
            <a:endParaRPr b="1"/>
          </a:p>
          <a:p>
            <a:pPr marL="0" lvl="0" indent="0" algn="l" rtl="0">
              <a:spcBef>
                <a:spcPts val="0"/>
              </a:spcBef>
              <a:spcAft>
                <a:spcPts val="0"/>
              </a:spcAft>
              <a:buNone/>
            </a:pPr>
            <a:r>
              <a:rPr lang="en-GB" b="0"/>
              <a:t>Sensitive comment</a:t>
            </a:r>
            <a:endParaRPr/>
          </a:p>
          <a:p>
            <a:pPr marL="457200" lvl="1" indent="0" algn="l" rtl="0">
              <a:spcBef>
                <a:spcPts val="0"/>
              </a:spcBef>
              <a:spcAft>
                <a:spcPts val="0"/>
              </a:spcAft>
              <a:buClr>
                <a:schemeClr val="dk1"/>
              </a:buClr>
              <a:buSzPts val="1200"/>
              <a:buFont typeface="Calibri"/>
              <a:buNone/>
            </a:pPr>
            <a:endParaRPr b="0"/>
          </a:p>
          <a:p>
            <a:pPr marL="0" lvl="0" indent="0" algn="l" rtl="0">
              <a:spcBef>
                <a:spcPts val="0"/>
              </a:spcBef>
              <a:spcAft>
                <a:spcPts val="0"/>
              </a:spcAft>
              <a:buNone/>
            </a:pPr>
            <a:endParaRPr/>
          </a:p>
        </p:txBody>
      </p:sp>
      <p:sp>
        <p:nvSpPr>
          <p:cNvPr id="257" name="Google Shape;257;gcc4a8e7c03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29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During this session, we will explain what risk communication and community engagement is within the EVD response. </a:t>
            </a:r>
            <a:endParaRPr/>
          </a:p>
        </p:txBody>
      </p:sp>
      <p:sp>
        <p:nvSpPr>
          <p:cNvPr id="200" name="Google Shape;200;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cc4a8e7c03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cc4a8e7c03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ANSWER</a:t>
            </a:r>
            <a:endParaRPr/>
          </a:p>
          <a:p>
            <a:pPr marL="0" lvl="0" indent="0" algn="l" rtl="0">
              <a:spcBef>
                <a:spcPts val="0"/>
              </a:spcBef>
              <a:spcAft>
                <a:spcPts val="0"/>
              </a:spcAft>
              <a:buNone/>
            </a:pPr>
            <a:endParaRPr b="1"/>
          </a:p>
          <a:p>
            <a:pPr marL="0" lvl="0" indent="0" algn="l" rtl="0">
              <a:spcBef>
                <a:spcPts val="0"/>
              </a:spcBef>
              <a:spcAft>
                <a:spcPts val="0"/>
              </a:spcAft>
              <a:buNone/>
            </a:pPr>
            <a:r>
              <a:rPr lang="en-GB" b="0"/>
              <a:t>A sensitive or violent comment</a:t>
            </a:r>
            <a:endParaRPr/>
          </a:p>
          <a:p>
            <a:pPr marL="0" lvl="0" indent="0" algn="l" rtl="0">
              <a:spcBef>
                <a:spcPts val="0"/>
              </a:spcBef>
              <a:spcAft>
                <a:spcPts val="0"/>
              </a:spcAft>
              <a:buNone/>
            </a:pPr>
            <a:endParaRPr/>
          </a:p>
        </p:txBody>
      </p:sp>
      <p:sp>
        <p:nvSpPr>
          <p:cNvPr id="265" name="Google Shape;265;gcc4a8e7c03_0_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30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cc4a8e7c03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cc4a8e7c03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Answer </a:t>
            </a:r>
            <a:endParaRPr b="0" dirty="0"/>
          </a:p>
          <a:p>
            <a:pPr marL="0" lvl="0" indent="0" algn="l" rtl="0">
              <a:spcBef>
                <a:spcPts val="0"/>
              </a:spcBef>
              <a:spcAft>
                <a:spcPts val="0"/>
              </a:spcAft>
              <a:buNone/>
            </a:pPr>
            <a:endParaRPr b="0" dirty="0"/>
          </a:p>
          <a:p>
            <a:pPr marL="0" lvl="0" indent="0" algn="l" rtl="0">
              <a:spcBef>
                <a:spcPts val="0"/>
              </a:spcBef>
              <a:spcAft>
                <a:spcPts val="0"/>
              </a:spcAft>
              <a:buNone/>
            </a:pPr>
            <a:r>
              <a:rPr lang="en-GB" b="0" dirty="0"/>
              <a:t>A rumour, observation or belief</a:t>
            </a:r>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a:t>Ask participants what the potential risk or impact is of there being rumours like this circulating in the community?</a:t>
            </a:r>
          </a:p>
          <a:p>
            <a:pPr marL="0" lvl="0" indent="0" algn="l" rtl="0">
              <a:spcBef>
                <a:spcPts val="0"/>
              </a:spcBef>
              <a:spcAft>
                <a:spcPts val="0"/>
              </a:spcAft>
              <a:buNone/>
            </a:pPr>
            <a:endParaRPr lang="en-GB" b="0" dirty="0"/>
          </a:p>
          <a:p>
            <a:pPr marL="0" lvl="0" indent="0" algn="l" rtl="0">
              <a:spcBef>
                <a:spcPts val="0"/>
              </a:spcBef>
              <a:spcAft>
                <a:spcPts val="0"/>
              </a:spcAft>
              <a:buNone/>
            </a:pPr>
            <a:r>
              <a:rPr lang="en-US" b="1" dirty="0">
                <a:highlight>
                  <a:srgbClr val="FFFF00"/>
                </a:highlight>
              </a:rPr>
              <a:t>Answer</a:t>
            </a:r>
          </a:p>
          <a:p>
            <a:pPr marL="171450" marR="0" lvl="0" indent="-171450" algn="l" rtl="0">
              <a:lnSpc>
                <a:spcPct val="100000"/>
              </a:lnSpc>
              <a:spcBef>
                <a:spcPts val="360"/>
              </a:spcBef>
              <a:spcAft>
                <a:spcPts val="0"/>
              </a:spcAft>
              <a:buClr>
                <a:schemeClr val="dk1"/>
              </a:buClr>
              <a:buSzPts val="1200"/>
              <a:buFont typeface="Arial"/>
              <a:buChar char="•"/>
            </a:pPr>
            <a:r>
              <a:rPr lang="en-US" sz="1200" dirty="0" err="1">
                <a:solidFill>
                  <a:schemeClr val="dk1"/>
                </a:solidFill>
                <a:latin typeface="Times New Roman"/>
                <a:ea typeface="Times New Roman"/>
                <a:cs typeface="Times New Roman"/>
                <a:sym typeface="Times New Roman"/>
              </a:rPr>
              <a:t>Rumours</a:t>
            </a:r>
            <a:r>
              <a:rPr lang="en-US" sz="1200" dirty="0">
                <a:solidFill>
                  <a:schemeClr val="dk1"/>
                </a:solidFill>
                <a:latin typeface="Times New Roman"/>
                <a:ea typeface="Times New Roman"/>
                <a:cs typeface="Times New Roman"/>
                <a:sym typeface="Times New Roman"/>
              </a:rPr>
              <a:t> about a disease or social issue can have a big impact on people’s </a:t>
            </a:r>
            <a:r>
              <a:rPr lang="en-US" sz="1200" dirty="0" err="1">
                <a:solidFill>
                  <a:schemeClr val="dk1"/>
                </a:solidFill>
                <a:latin typeface="Times New Roman"/>
                <a:ea typeface="Times New Roman"/>
                <a:cs typeface="Times New Roman"/>
                <a:sym typeface="Times New Roman"/>
              </a:rPr>
              <a:t>behaviour</a:t>
            </a:r>
            <a:r>
              <a:rPr lang="en-US" sz="1200" dirty="0">
                <a:solidFill>
                  <a:schemeClr val="dk1"/>
                </a:solidFill>
                <a:latin typeface="Times New Roman"/>
                <a:ea typeface="Times New Roman"/>
                <a:cs typeface="Times New Roman"/>
                <a:sym typeface="Times New Roman"/>
              </a:rPr>
              <a:t> and beliefs – for example if people believe Ebola is not real and that it is a lie being shared by the Government they will be unlikely to practice safe </a:t>
            </a:r>
            <a:r>
              <a:rPr lang="en-US" sz="1200" dirty="0" err="1">
                <a:solidFill>
                  <a:schemeClr val="dk1"/>
                </a:solidFill>
                <a:latin typeface="Times New Roman"/>
                <a:ea typeface="Times New Roman"/>
                <a:cs typeface="Times New Roman"/>
                <a:sym typeface="Times New Roman"/>
              </a:rPr>
              <a:t>behaviours</a:t>
            </a:r>
            <a:r>
              <a:rPr lang="en-US" sz="1200" dirty="0">
                <a:solidFill>
                  <a:schemeClr val="dk1"/>
                </a:solidFill>
                <a:latin typeface="Times New Roman"/>
                <a:ea typeface="Times New Roman"/>
                <a:cs typeface="Times New Roman"/>
                <a:sym typeface="Times New Roman"/>
              </a:rPr>
              <a:t> or follow guidance on what to do if they develop symptoms </a:t>
            </a:r>
          </a:p>
          <a:p>
            <a:pPr marL="171450" marR="0" lvl="0" indent="-171450" algn="l" rtl="0">
              <a:lnSpc>
                <a:spcPct val="100000"/>
              </a:lnSpc>
              <a:spcBef>
                <a:spcPts val="360"/>
              </a:spcBef>
              <a:spcAft>
                <a:spcPts val="0"/>
              </a:spcAft>
              <a:buClr>
                <a:schemeClr val="dk1"/>
              </a:buClr>
              <a:buSzPts val="1200"/>
              <a:buFont typeface="Arial"/>
              <a:buChar char="•"/>
            </a:pPr>
            <a:r>
              <a:rPr lang="en-US" sz="1200" dirty="0">
                <a:solidFill>
                  <a:schemeClr val="dk1"/>
                </a:solidFill>
                <a:latin typeface="Times New Roman"/>
                <a:cs typeface="Times New Roman"/>
                <a:sym typeface="Times New Roman"/>
              </a:rPr>
              <a:t>It can also cause reputational damage or increase mistrust between the NS and the community – for example if people think that the Government is lying about Ebola being real then they may think that the NS can also not be trusted or is aligned to the Government’s lie </a:t>
            </a:r>
            <a:endParaRPr lang="en-US" dirty="0"/>
          </a:p>
          <a:p>
            <a:pPr marL="171450" marR="0" lvl="0" indent="-171450" algn="l" rtl="0">
              <a:lnSpc>
                <a:spcPct val="100000"/>
              </a:lnSpc>
              <a:spcBef>
                <a:spcPts val="360"/>
              </a:spcBef>
              <a:spcAft>
                <a:spcPts val="0"/>
              </a:spcAft>
              <a:buClr>
                <a:schemeClr val="dk1"/>
              </a:buClr>
              <a:buSzPts val="1200"/>
              <a:buFont typeface="Arial"/>
              <a:buChar char="•"/>
            </a:pPr>
            <a:r>
              <a:rPr lang="en-US" sz="1200" dirty="0" err="1">
                <a:solidFill>
                  <a:schemeClr val="dk1"/>
                </a:solidFill>
                <a:latin typeface="Times New Roman"/>
                <a:ea typeface="Times New Roman"/>
                <a:cs typeface="Times New Roman"/>
                <a:sym typeface="Times New Roman"/>
              </a:rPr>
              <a:t>Rumours</a:t>
            </a:r>
            <a:r>
              <a:rPr lang="en-US" sz="1200" dirty="0">
                <a:solidFill>
                  <a:schemeClr val="dk1"/>
                </a:solidFill>
                <a:latin typeface="Times New Roman"/>
                <a:ea typeface="Times New Roman"/>
                <a:cs typeface="Times New Roman"/>
                <a:sym typeface="Times New Roman"/>
              </a:rPr>
              <a:t> can also provide valuable feedback about what information people are missing, haven’t understood well or what they think about you and the response</a:t>
            </a:r>
            <a:endParaRPr lang="en-US" dirty="0"/>
          </a:p>
          <a:p>
            <a:pPr marL="171450" marR="0" lvl="0" indent="-171450" algn="l" rtl="0">
              <a:lnSpc>
                <a:spcPct val="100000"/>
              </a:lnSpc>
              <a:spcBef>
                <a:spcPts val="360"/>
              </a:spcBef>
              <a:spcAft>
                <a:spcPts val="0"/>
              </a:spcAft>
              <a:buClr>
                <a:schemeClr val="dk1"/>
              </a:buClr>
              <a:buSzPts val="1200"/>
              <a:buFont typeface="Arial"/>
              <a:buChar char="•"/>
            </a:pPr>
            <a:r>
              <a:rPr lang="en-US" sz="1200" dirty="0">
                <a:solidFill>
                  <a:schemeClr val="dk1"/>
                </a:solidFill>
                <a:latin typeface="Times New Roman"/>
                <a:ea typeface="Times New Roman"/>
                <a:cs typeface="Times New Roman"/>
                <a:sym typeface="Times New Roman"/>
              </a:rPr>
              <a:t>Both </a:t>
            </a:r>
            <a:r>
              <a:rPr lang="en-US" sz="1200" dirty="0" err="1">
                <a:solidFill>
                  <a:schemeClr val="dk1"/>
                </a:solidFill>
                <a:latin typeface="Times New Roman"/>
                <a:ea typeface="Times New Roman"/>
                <a:cs typeface="Times New Roman"/>
                <a:sym typeface="Times New Roman"/>
              </a:rPr>
              <a:t>rumours</a:t>
            </a:r>
            <a:r>
              <a:rPr lang="en-US" sz="1200" dirty="0">
                <a:solidFill>
                  <a:schemeClr val="dk1"/>
                </a:solidFill>
                <a:latin typeface="Times New Roman"/>
                <a:ea typeface="Times New Roman"/>
                <a:cs typeface="Times New Roman"/>
                <a:sym typeface="Times New Roman"/>
              </a:rPr>
              <a:t> about an issue or about the NS and its </a:t>
            </a:r>
            <a:r>
              <a:rPr lang="en-US" sz="1200" dirty="0" err="1">
                <a:solidFill>
                  <a:schemeClr val="dk1"/>
                </a:solidFill>
                <a:latin typeface="Times New Roman"/>
                <a:ea typeface="Times New Roman"/>
                <a:cs typeface="Times New Roman"/>
                <a:sym typeface="Times New Roman"/>
              </a:rPr>
              <a:t>programmes</a:t>
            </a:r>
            <a:r>
              <a:rPr lang="en-US" sz="1200" dirty="0">
                <a:solidFill>
                  <a:schemeClr val="dk1"/>
                </a:solidFill>
                <a:latin typeface="Times New Roman"/>
                <a:ea typeface="Times New Roman"/>
                <a:cs typeface="Times New Roman"/>
                <a:sym typeface="Times New Roman"/>
              </a:rPr>
              <a:t> can cause a rise in community tensions affecting the safety of staff, volunteers and community members</a:t>
            </a:r>
            <a:endParaRPr lang="en-US" dirty="0"/>
          </a:p>
          <a:p>
            <a:pPr marL="0" lvl="0" indent="0" algn="l" rtl="0">
              <a:spcBef>
                <a:spcPts val="0"/>
              </a:spcBef>
              <a:spcAft>
                <a:spcPts val="0"/>
              </a:spcAft>
              <a:buNone/>
            </a:pPr>
            <a:endParaRPr lang="en-US" b="0" dirty="0">
              <a:highlight>
                <a:srgbClr val="FFFF00"/>
              </a:highlight>
            </a:endParaRPr>
          </a:p>
          <a:p>
            <a:pPr marL="0" lvl="0" indent="0" algn="l" rtl="0">
              <a:spcBef>
                <a:spcPts val="0"/>
              </a:spcBef>
              <a:spcAft>
                <a:spcPts val="0"/>
              </a:spcAft>
              <a:buNone/>
            </a:pPr>
            <a:endParaRPr dirty="0"/>
          </a:p>
          <a:p>
            <a:pPr marL="457200" lvl="1" indent="0" algn="l" rtl="0">
              <a:spcBef>
                <a:spcPts val="0"/>
              </a:spcBef>
              <a:spcAft>
                <a:spcPts val="0"/>
              </a:spcAft>
              <a:buClr>
                <a:schemeClr val="dk1"/>
              </a:buClr>
              <a:buSzPts val="1200"/>
              <a:buFont typeface="Calibri"/>
              <a:buNone/>
            </a:pPr>
            <a:endParaRPr b="0" dirty="0"/>
          </a:p>
          <a:p>
            <a:pPr marL="457200" lvl="1" indent="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None/>
            </a:pPr>
            <a:endParaRPr dirty="0"/>
          </a:p>
        </p:txBody>
      </p:sp>
      <p:sp>
        <p:nvSpPr>
          <p:cNvPr id="273" name="Google Shape;273;gcc4a8e7c03_0_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31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cc4a8e7c03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cc4a8e7c03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ANSWER</a:t>
            </a:r>
            <a:endParaRPr/>
          </a:p>
          <a:p>
            <a:pPr marL="0" lvl="0" indent="0" algn="l" rtl="0">
              <a:spcBef>
                <a:spcPts val="0"/>
              </a:spcBef>
              <a:spcAft>
                <a:spcPts val="0"/>
              </a:spcAft>
              <a:buNone/>
            </a:pPr>
            <a:endParaRPr b="1"/>
          </a:p>
          <a:p>
            <a:pPr marL="0" lvl="0" indent="0" algn="l" rtl="0">
              <a:spcBef>
                <a:spcPts val="0"/>
              </a:spcBef>
              <a:spcAft>
                <a:spcPts val="0"/>
              </a:spcAft>
              <a:buNone/>
            </a:pPr>
            <a:r>
              <a:rPr lang="en-GB" b="0"/>
              <a:t>Acknowledgement and praise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89" name="Google Shape;289;gcc4a8e7c03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32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cc4a8e7c03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cc4a8e7c03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ANSWER</a:t>
            </a:r>
            <a:endParaRPr/>
          </a:p>
          <a:p>
            <a:pPr marL="0" lvl="0" indent="0" algn="l" rtl="0">
              <a:spcBef>
                <a:spcPts val="0"/>
              </a:spcBef>
              <a:spcAft>
                <a:spcPts val="0"/>
              </a:spcAft>
              <a:buNone/>
            </a:pPr>
            <a:endParaRPr b="1"/>
          </a:p>
          <a:p>
            <a:pPr marL="0" lvl="0" indent="0" algn="l" rtl="0">
              <a:spcBef>
                <a:spcPts val="0"/>
              </a:spcBef>
              <a:spcAft>
                <a:spcPts val="0"/>
              </a:spcAft>
              <a:buNone/>
            </a:pPr>
            <a:r>
              <a:rPr lang="en-GB" b="0"/>
              <a:t>Suggestion</a:t>
            </a:r>
            <a:endParaRPr/>
          </a:p>
          <a:p>
            <a:pPr marL="0" lvl="0" indent="0" algn="l" rtl="0">
              <a:spcBef>
                <a:spcPts val="0"/>
              </a:spcBef>
              <a:spcAft>
                <a:spcPts val="0"/>
              </a:spcAft>
              <a:buNone/>
            </a:pPr>
            <a:endParaRPr b="1"/>
          </a:p>
          <a:p>
            <a:pPr marL="0" lvl="0" indent="0" algn="l" rtl="0">
              <a:spcBef>
                <a:spcPts val="0"/>
              </a:spcBef>
              <a:spcAft>
                <a:spcPts val="0"/>
              </a:spcAft>
              <a:buNone/>
            </a:pPr>
            <a:endParaRPr/>
          </a:p>
        </p:txBody>
      </p:sp>
      <p:sp>
        <p:nvSpPr>
          <p:cNvPr id="281" name="Google Shape;281;gcc4a8e7c03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33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3: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13: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FACILITATOR</a:t>
            </a:r>
            <a:endParaRPr lang="en-GB" dirty="0"/>
          </a:p>
          <a:p>
            <a:pPr marL="342900" lvl="0" indent="-342900" algn="l" rtl="0">
              <a:spcBef>
                <a:spcPts val="0"/>
              </a:spcBef>
              <a:spcAft>
                <a:spcPts val="0"/>
              </a:spcAft>
              <a:buFont typeface="Arial" panose="020B0604020202020204" pitchFamily="34" charset="0"/>
              <a:buChar char="•"/>
            </a:pPr>
            <a:r>
              <a:rPr lang="en-GB" dirty="0"/>
              <a:t>While it might not be possible to set up a comprehensive feedback mechanism it is important to have at least some method of collecting and responding to feedback – as people </a:t>
            </a:r>
            <a:r>
              <a:rPr lang="en-GB" sz="1805" kern="1200" dirty="0">
                <a:solidFill>
                  <a:schemeClr val="tx1"/>
                </a:solidFill>
                <a:effectLst/>
                <a:latin typeface="+mn-lt"/>
                <a:ea typeface="+mn-ea"/>
                <a:cs typeface="+mn-cs"/>
              </a:rPr>
              <a:t>will have questions, concerns, and suggestions, whether a formal feedback mechanism is in place or not</a:t>
            </a:r>
          </a:p>
          <a:p>
            <a:pPr marL="342900" lvl="0" indent="-342900" algn="l" rtl="0">
              <a:spcBef>
                <a:spcPts val="0"/>
              </a:spcBef>
              <a:spcAft>
                <a:spcPts val="0"/>
              </a:spcAft>
              <a:buFont typeface="Arial" panose="020B0604020202020204" pitchFamily="34" charset="0"/>
              <a:buChar char="•"/>
            </a:pPr>
            <a:r>
              <a:rPr lang="en-GB" sz="1805" kern="1200" dirty="0">
                <a:solidFill>
                  <a:schemeClr val="tx1"/>
                </a:solidFill>
                <a:effectLst/>
                <a:latin typeface="+mn-lt"/>
                <a:ea typeface="+mn-ea"/>
                <a:cs typeface="+mn-cs"/>
              </a:rPr>
              <a:t>Start small and you can build on and improve your feedback mechanism throughout the emergency</a:t>
            </a:r>
          </a:p>
          <a:p>
            <a:pPr marL="342900" lvl="0" indent="-342900" algn="l" rtl="0">
              <a:spcBef>
                <a:spcPts val="0"/>
              </a:spcBef>
              <a:spcAft>
                <a:spcPts val="0"/>
              </a:spcAft>
              <a:buFont typeface="Arial" panose="020B0604020202020204" pitchFamily="34" charset="0"/>
              <a:buChar char="•"/>
            </a:pPr>
            <a:endParaRPr lang="en-GB" dirty="0"/>
          </a:p>
          <a:p>
            <a:r>
              <a:rPr lang="en-GB" sz="1805" b="1" kern="1200" dirty="0">
                <a:solidFill>
                  <a:schemeClr val="tx1"/>
                </a:solidFill>
                <a:effectLst/>
                <a:latin typeface="+mn-lt"/>
                <a:ea typeface="+mn-ea"/>
                <a:cs typeface="+mn-cs"/>
              </a:rPr>
              <a:t>At a minimum, this mechanism should meet the following requirements:</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Have at least two channels for collecting feedback, e.g., face to face through volunteers or passed on by community representatives</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Everyone in the community should know about the feedback mechanism and feel safe and comfortable to use it, including men, women, boys, girls and any marginalized or at-risk groups</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There should be a means of recording feedback, such as an excel spreadsheet, and tracking which issues have not been responded to</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Community members need to receive a response to their feedback – or they will get frustrated and stop communicating </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How to act on feedback should be discussed in response team meetings</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Issues falling outside the mandate of the National Society should be referred to other organizations, government, and partners</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All staff and volunteers need to understand how the feedback mechanism works and their role and responsibility in supporting it</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It should be capable of handling sensitive feedback safely and securely, e.g., sexual exploitation and abuse, corruption, or protection issues</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Analyse if feedback is coming from a broad cross-section of the community and no one feels excluded from using the mechanism.</a:t>
            </a:r>
          </a:p>
          <a:p>
            <a:pPr marL="342900" lvl="0"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0" lvl="0" indent="0">
              <a:buFont typeface="Arial" panose="020B0604020202020204" pitchFamily="34" charset="0"/>
              <a:buNone/>
            </a:pPr>
            <a:r>
              <a:rPr lang="en-GB" sz="1805" kern="1200" dirty="0">
                <a:solidFill>
                  <a:schemeClr val="tx1"/>
                </a:solidFill>
                <a:effectLst/>
                <a:latin typeface="+mn-lt"/>
                <a:ea typeface="+mn-ea"/>
                <a:cs typeface="+mn-cs"/>
              </a:rPr>
              <a:t>The IFRC’s Feedback Kit (https://communityengagementhub.org/resource/ifrc-feedback-kit/) is a comprehensive toolkit containing all the tools, templates and guidance notes that you would need to set up and maintain a feedback mechanism for your context. </a:t>
            </a:r>
          </a:p>
          <a:p>
            <a:pPr marL="342900" lvl="0" indent="-342900" algn="l" rtl="0">
              <a:spcBef>
                <a:spcPts val="0"/>
              </a:spcBef>
              <a:spcAft>
                <a:spcPts val="0"/>
              </a:spcAft>
              <a:buFont typeface="Arial" panose="020B0604020202020204" pitchFamily="34" charset="0"/>
              <a:buChar char="•"/>
            </a:pPr>
            <a:endParaRPr dirty="0"/>
          </a:p>
        </p:txBody>
      </p:sp>
      <p:sp>
        <p:nvSpPr>
          <p:cNvPr id="406" name="Google Shape;406;p13:notes"/>
          <p:cNvSpPr txBox="1">
            <a:spLocks noGrp="1"/>
          </p:cNvSpPr>
          <p:nvPr>
            <p:ph type="sldNum" idx="12"/>
          </p:nvPr>
        </p:nvSpPr>
        <p:spPr>
          <a:xfrm>
            <a:off x="3777607" y="9428584"/>
            <a:ext cx="2889938"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base"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ts val="0"/>
                </a:spcBef>
                <a:spcAft>
                  <a:spcPts val="0"/>
                </a:spcAft>
                <a:buClrTx/>
                <a:buSzTx/>
                <a:buFontTx/>
                <a:buNone/>
                <a:tabLst/>
                <a:defRPr/>
              </a:pPr>
              <a:t>34</a:t>
            </a:fld>
            <a:endParaRPr kumimoji="0"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3: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23: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b="1" dirty="0">
                <a:latin typeface="Calibri"/>
                <a:ea typeface="Calibri"/>
                <a:cs typeface="Calibri"/>
                <a:sym typeface="Calibri"/>
              </a:rPr>
              <a:t>FACILITATOR NOTES</a:t>
            </a:r>
          </a:p>
          <a:p>
            <a:pPr marL="0" lvl="0" indent="0" algn="l" rtl="0">
              <a:spcBef>
                <a:spcPts val="0"/>
              </a:spcBef>
              <a:spcAft>
                <a:spcPts val="0"/>
              </a:spcAft>
              <a:buNone/>
            </a:pPr>
            <a:endParaRPr lang="en-GB" sz="1800" b="1" i="0" u="none" strike="noStrike" cap="none" dirty="0">
              <a:solidFill>
                <a:schemeClr val="dk1"/>
              </a:solidFill>
              <a:effectLst/>
              <a:latin typeface="+mn-lt"/>
              <a:ea typeface="Calibri"/>
              <a:cs typeface="Calibri"/>
              <a:sym typeface="Calibri"/>
            </a:endParaRPr>
          </a:p>
          <a:p>
            <a:pPr marL="0" lvl="0" indent="0" algn="l" rtl="0">
              <a:spcBef>
                <a:spcPts val="0"/>
              </a:spcBef>
              <a:spcAft>
                <a:spcPts val="0"/>
              </a:spcAft>
              <a:buNone/>
            </a:pPr>
            <a:r>
              <a:rPr lang="en-GB" sz="1800" b="1" i="0" u="none" strike="noStrike" cap="none" dirty="0">
                <a:solidFill>
                  <a:schemeClr val="dk1"/>
                </a:solidFill>
                <a:effectLst/>
                <a:latin typeface="+mn-lt"/>
                <a:ea typeface="Calibri"/>
                <a:cs typeface="Calibri"/>
                <a:sym typeface="Calibri"/>
              </a:rPr>
              <a:t>The community feedback mechanism for the Ebola response in the Democratic Republic of Congo, Africa</a:t>
            </a:r>
            <a:endParaRPr lang="en-GB" sz="1800" b="0" i="0" u="none" strike="noStrike" cap="none" dirty="0">
              <a:solidFill>
                <a:schemeClr val="dk1"/>
              </a:solidFill>
              <a:effectLst/>
              <a:latin typeface="+mn-lt"/>
              <a:ea typeface="Calibri"/>
              <a:cs typeface="Calibri"/>
              <a:sym typeface="Calibri"/>
            </a:endParaRPr>
          </a:p>
          <a:p>
            <a:pPr marL="0" lvl="0" indent="0" algn="l" rtl="0">
              <a:spcBef>
                <a:spcPts val="0"/>
              </a:spcBef>
              <a:spcAft>
                <a:spcPts val="0"/>
              </a:spcAft>
              <a:buNone/>
            </a:pPr>
            <a:r>
              <a:rPr lang="en-GB" sz="1800" b="0" i="0" u="none" strike="noStrike" cap="none" dirty="0">
                <a:solidFill>
                  <a:schemeClr val="dk1"/>
                </a:solidFill>
                <a:effectLst/>
                <a:latin typeface="+mn-lt"/>
                <a:ea typeface="Calibri"/>
                <a:cs typeface="Calibri"/>
                <a:sym typeface="Calibri"/>
              </a:rPr>
              <a:t>DRC Red Cross and IFRC, with the support of US Centres for Disease Control, established a system to systematically collect, analyse and act on community feedback relating to the Ebola operation in Eastern Congo. During house visits and community meetings, volunteers captured concerns, rumours and questions using paper forms. The feedback data is coded and analysed locally and shared with local government-led risk communication commissions and Ebola response leaders as well as regional and global partners, to inform strategic discussions and decisions. By the end of the Ebola response, more than 1 million feedback comments had been collected by over 800 Red Cross volunteers. The feedback data helped the Red Cross operation to respond to community concerns and build trust and acceptance for health interventions.</a:t>
            </a:r>
            <a:endParaRPr sz="1800" dirty="0"/>
          </a:p>
          <a:p>
            <a:pPr marL="0" lvl="0" indent="0" algn="l" rtl="0">
              <a:spcBef>
                <a:spcPts val="900"/>
              </a:spcBef>
              <a:spcAft>
                <a:spcPts val="0"/>
              </a:spcAft>
              <a:buNone/>
            </a:pPr>
            <a:endParaRPr lang="en-GB" sz="1800" dirty="0"/>
          </a:p>
          <a:p>
            <a:pPr marL="0" lvl="0" indent="0" algn="l" rtl="0">
              <a:spcBef>
                <a:spcPts val="900"/>
              </a:spcBef>
              <a:spcAft>
                <a:spcPts val="0"/>
              </a:spcAft>
              <a:buNone/>
            </a:pPr>
            <a:r>
              <a:rPr lang="en-GB" sz="1800" b="1" dirty="0"/>
              <a:t>Move to use transparent body bags in Ebola</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5" kern="1200" dirty="0">
                <a:solidFill>
                  <a:schemeClr val="tx1"/>
                </a:solidFill>
                <a:effectLst/>
                <a:latin typeface="+mn-lt"/>
                <a:ea typeface="+mn-ea"/>
                <a:cs typeface="+mn-cs"/>
              </a:rPr>
              <a:t>Feedback collected through the feedback mechanism (discussed earlier in this session) showed </a:t>
            </a:r>
            <a:r>
              <a:rPr lang="en-GB" sz="1800" b="0" i="0" u="none" strike="noStrike" cap="none" dirty="0">
                <a:solidFill>
                  <a:schemeClr val="dk1"/>
                </a:solidFill>
                <a:effectLst/>
                <a:latin typeface="+mn-lt"/>
                <a:ea typeface="Calibri"/>
                <a:cs typeface="Calibri"/>
                <a:sym typeface="Calibri"/>
              </a:rPr>
              <a:t>a high number of negative feedback comments and questions about the safe and dignified burial process. </a:t>
            </a:r>
            <a:r>
              <a:rPr lang="en-US" sz="1805" b="0" i="0" u="none" strike="noStrike" kern="1200" cap="none" dirty="0">
                <a:solidFill>
                  <a:schemeClr val="tx1"/>
                </a:solidFill>
                <a:effectLst/>
                <a:latin typeface="+mn-lt"/>
                <a:ea typeface="+mn-ea"/>
                <a:cs typeface="+mn-cs"/>
                <a:sym typeface="Calibri"/>
              </a:rPr>
              <a:t>B</a:t>
            </a:r>
            <a:r>
              <a:rPr lang="en-US" sz="1805" kern="1200" dirty="0">
                <a:solidFill>
                  <a:schemeClr val="tx1"/>
                </a:solidFill>
                <a:effectLst/>
                <a:latin typeface="+mn-lt"/>
                <a:ea typeface="+mn-ea"/>
                <a:cs typeface="+mn-cs"/>
              </a:rPr>
              <a:t>eliefs included that people thought that family members who had died from Ebola were having their organs harvested and the bags filled with rocks or dirt – this belief was being driven in part by the fact that they could not see their loved one inside the body bag. The Red Cross Ebola operations team discussed what they could do to address this belief and came up with the idea of using body bags with transparent windows to give </a:t>
            </a:r>
            <a:r>
              <a:rPr lang="en-GB" sz="1805" b="0" i="0" kern="1200" dirty="0">
                <a:solidFill>
                  <a:schemeClr val="tx1"/>
                </a:solidFill>
                <a:effectLst/>
                <a:latin typeface="+mn-lt"/>
                <a:ea typeface="+mn-ea"/>
                <a:cs typeface="+mn-cs"/>
              </a:rPr>
              <a:t>family members visual confirmation that their loved one was in the body bag. This helped to build trust and acceptance for the SDB process and reduce attacks on SDB teams. </a:t>
            </a:r>
          </a:p>
          <a:p>
            <a:pPr marL="0"/>
            <a:endParaRPr lang="en-GB" sz="1805"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b="0" i="0" u="none" strike="noStrike" cap="none" dirty="0">
                <a:solidFill>
                  <a:schemeClr val="dk1"/>
                </a:solidFill>
                <a:effectLst/>
                <a:latin typeface="+mn-lt"/>
                <a:ea typeface="Calibri"/>
                <a:cs typeface="Calibri"/>
                <a:sym typeface="Calibri"/>
              </a:rPr>
              <a:t>Fears of the SDB process were also addressed through additional RCCE activities including giving demonstrations of the SDB process in communities, explaining SDB and why it helps protect people from infection, and radio shows discussing the topic on local stations and in local languages. As a result, </a:t>
            </a:r>
            <a:r>
              <a:rPr lang="en-US" sz="1800" b="0" i="0" u="none" strike="noStrike" cap="none" dirty="0">
                <a:solidFill>
                  <a:schemeClr val="dk1"/>
                </a:solidFill>
                <a:effectLst/>
                <a:latin typeface="Roboto" panose="02000000000000000000" pitchFamily="2" charset="0"/>
                <a:ea typeface="Roboto" panose="02000000000000000000" pitchFamily="2" charset="0"/>
                <a:cs typeface="Calibri"/>
                <a:sym typeface="Calibri"/>
              </a:rPr>
              <a:t>r</a:t>
            </a:r>
            <a:r>
              <a:rPr lang="en-US" sz="1800" dirty="0">
                <a:latin typeface="Roboto" panose="02000000000000000000" pitchFamily="2" charset="0"/>
                <a:ea typeface="Roboto" panose="02000000000000000000" pitchFamily="2" charset="0"/>
              </a:rPr>
              <a:t>efusals for Red Cross safe and dignified burials (SDB) reduced from 79% at the start of the response to 8%</a:t>
            </a:r>
            <a:endParaRPr lang="en-GB" sz="1805" b="0" i="0" kern="1200" dirty="0">
              <a:solidFill>
                <a:schemeClr val="tx1"/>
              </a:solidFill>
              <a:effectLst/>
              <a:latin typeface="+mn-lt"/>
              <a:ea typeface="+mn-ea"/>
              <a:cs typeface="+mn-cs"/>
            </a:endParaRPr>
          </a:p>
          <a:p>
            <a:pPr marL="0"/>
            <a:endParaRPr lang="en-GB" sz="1805" b="0" i="0" kern="1200" dirty="0">
              <a:solidFill>
                <a:schemeClr val="tx1"/>
              </a:solidFill>
              <a:effectLst/>
              <a:latin typeface="+mn-lt"/>
              <a:ea typeface="+mn-ea"/>
              <a:cs typeface="+mn-cs"/>
            </a:endParaRPr>
          </a:p>
          <a:p>
            <a:pPr marL="0" lvl="0" indent="0" algn="l" rtl="0">
              <a:spcBef>
                <a:spcPts val="900"/>
              </a:spcBef>
              <a:spcAft>
                <a:spcPts val="0"/>
              </a:spcAft>
              <a:buNone/>
            </a:pPr>
            <a:r>
              <a:rPr lang="en-GB" sz="1800" dirty="0"/>
              <a:t>- </a:t>
            </a:r>
            <a:r>
              <a:rPr lang="en-GB" sz="1800" b="1" dirty="0"/>
              <a:t>Ask if anyone has an example they can share of how feedback has been used to inform an Ebola response? </a:t>
            </a:r>
            <a:endParaRPr lang="en-GB" sz="1800" dirty="0"/>
          </a:p>
        </p:txBody>
      </p:sp>
      <p:sp>
        <p:nvSpPr>
          <p:cNvPr id="486" name="Google Shape;486;p23:notes"/>
          <p:cNvSpPr txBox="1">
            <a:spLocks noGrp="1"/>
          </p:cNvSpPr>
          <p:nvPr>
            <p:ph type="sldNum" idx="12"/>
          </p:nvPr>
        </p:nvSpPr>
        <p:spPr>
          <a:xfrm>
            <a:off x="3777607" y="9428584"/>
            <a:ext cx="2889938"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base"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ts val="0"/>
                </a:spcBef>
                <a:spcAft>
                  <a:spcPts val="0"/>
                </a:spcAft>
                <a:buClrTx/>
                <a:buSzTx/>
                <a:buFontTx/>
                <a:buNone/>
                <a:tabLst/>
                <a:defRPr/>
              </a:pPr>
              <a:t>35</a:t>
            </a:fld>
            <a:endParaRPr kumimoji="0"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323866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0" dirty="0"/>
          </a:p>
        </p:txBody>
      </p:sp>
      <p:sp>
        <p:nvSpPr>
          <p:cNvPr id="208" name="Google Shape;208;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36</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47613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Ask people what they think community participation is before showing the quote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GB" sz="1200" dirty="0">
                <a:solidFill>
                  <a:schemeClr val="dk1"/>
                </a:solidFill>
                <a:latin typeface="Calibri"/>
                <a:ea typeface="Calibri"/>
                <a:cs typeface="Calibri"/>
                <a:sym typeface="Calibri"/>
              </a:rPr>
              <a:t>Meaningful participation is about recognising commu</a:t>
            </a:r>
            <a:r>
              <a:rPr lang="en-GB" dirty="0">
                <a:solidFill>
                  <a:schemeClr val="dk1"/>
                </a:solidFill>
                <a:latin typeface="Calibri"/>
                <a:ea typeface="Calibri"/>
                <a:cs typeface="Calibri"/>
                <a:sym typeface="Calibri"/>
              </a:rPr>
              <a:t>nities as equal partners and involving them in decision-making when we design and implement programmes and operations. This means planning response activities with communities, based on their priorities and capacities, involving them in decision making throughout the operation and most importantly </a:t>
            </a:r>
            <a:r>
              <a:rPr lang="en-GB" dirty="0"/>
              <a:t>identifying and supporting community-led solutions for preventing the spread of infection and bringing the outbreak under control, ensuring people’s active participation in the response. This will build community ownership of the response. </a:t>
            </a:r>
            <a:endParaRPr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615" name="Google Shape;615;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FACILITATOR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This is why we still need to find ways to make sure communities can participate in planning and managing the response to Ebola:</a:t>
            </a:r>
            <a:endParaRPr dirty="0"/>
          </a:p>
          <a:p>
            <a:pPr marL="0" lvl="0" indent="0" algn="l" rtl="0">
              <a:spcBef>
                <a:spcPts val="0"/>
              </a:spcBef>
              <a:spcAft>
                <a:spcPts val="0"/>
              </a:spcAft>
              <a:buNone/>
            </a:pPr>
            <a:endParaRPr dirty="0"/>
          </a:p>
          <a:p>
            <a:pPr marL="171450" marR="0" lvl="0" indent="-171450" algn="l" rtl="0">
              <a:lnSpc>
                <a:spcPct val="100000"/>
              </a:lnSpc>
              <a:spcBef>
                <a:spcPts val="0"/>
              </a:spcBef>
              <a:spcAft>
                <a:spcPts val="0"/>
              </a:spcAft>
              <a:buClr>
                <a:schemeClr val="dk1"/>
              </a:buClr>
              <a:buSzPts val="1200"/>
              <a:buFont typeface="Arial"/>
              <a:buChar char="•"/>
            </a:pPr>
            <a:r>
              <a:rPr lang="en-GB" sz="1200" b="1" dirty="0">
                <a:solidFill>
                  <a:schemeClr val="dk1"/>
                </a:solidFill>
                <a:latin typeface="Calibri"/>
                <a:ea typeface="Calibri"/>
                <a:cs typeface="Calibri"/>
                <a:sym typeface="Calibri"/>
              </a:rPr>
              <a:t>Epidemics start and end in communities.</a:t>
            </a:r>
            <a:r>
              <a:rPr lang="en-GB" sz="1200" dirty="0">
                <a:solidFill>
                  <a:schemeClr val="dk1"/>
                </a:solidFill>
                <a:latin typeface="Calibri"/>
                <a:ea typeface="Calibri"/>
                <a:cs typeface="Calibri"/>
                <a:sym typeface="Calibri"/>
              </a:rPr>
              <a:t> If we do not stop the spread of infection at the community level, cases will not stop. But it won’t be our actions that end the epidemic – it will be the actions of community members. </a:t>
            </a:r>
            <a:r>
              <a:rPr lang="en-GB" dirty="0"/>
              <a:t>Communities, vulnerable groups and most-at risk groups need to be part of the solution to the problem. </a:t>
            </a:r>
            <a:r>
              <a:rPr lang="en-GB" sz="1200" dirty="0">
                <a:solidFill>
                  <a:schemeClr val="dk1"/>
                </a:solidFill>
                <a:latin typeface="Calibri"/>
                <a:ea typeface="Calibri"/>
                <a:cs typeface="Calibri"/>
                <a:sym typeface="Calibri"/>
              </a:rPr>
              <a:t>For example, if communities agree to stop shaking hands and reduce their contact with other people, it is these actions that will slow down transmission of Ebola. </a:t>
            </a:r>
            <a:endParaRPr dirty="0"/>
          </a:p>
          <a:p>
            <a:pPr marL="0" marR="0" lvl="0" indent="0" algn="l" rtl="0">
              <a:lnSpc>
                <a:spcPct val="100000"/>
              </a:lnSpc>
              <a:spcBef>
                <a:spcPts val="0"/>
              </a:spcBef>
              <a:spcAft>
                <a:spcPts val="0"/>
              </a:spcAft>
              <a:buClr>
                <a:schemeClr val="dk1"/>
              </a:buClr>
              <a:buSzPts val="1200"/>
              <a:buFont typeface="Arial"/>
              <a:buNone/>
            </a:pPr>
            <a:endParaRPr dirty="0"/>
          </a:p>
          <a:p>
            <a:pPr marL="171450" marR="0" lvl="0" indent="-171450" algn="l" rtl="0">
              <a:lnSpc>
                <a:spcPct val="100000"/>
              </a:lnSpc>
              <a:spcBef>
                <a:spcPts val="0"/>
              </a:spcBef>
              <a:spcAft>
                <a:spcPts val="0"/>
              </a:spcAft>
              <a:buClr>
                <a:schemeClr val="dk1"/>
              </a:buClr>
              <a:buSzPts val="1200"/>
              <a:buFont typeface="Arial"/>
              <a:buChar char="•"/>
            </a:pPr>
            <a:r>
              <a:rPr lang="en-GB" sz="1200" b="1" dirty="0">
                <a:solidFill>
                  <a:schemeClr val="dk1"/>
                </a:solidFill>
                <a:latin typeface="Calibri"/>
                <a:ea typeface="Calibri"/>
                <a:cs typeface="Calibri"/>
                <a:sym typeface="Calibri"/>
              </a:rPr>
              <a:t>Communities are the experts of their own contexts</a:t>
            </a:r>
            <a:r>
              <a:rPr lang="en-GB" sz="1200" dirty="0">
                <a:solidFill>
                  <a:schemeClr val="dk1"/>
                </a:solidFill>
                <a:latin typeface="Calibri"/>
                <a:ea typeface="Calibri"/>
                <a:cs typeface="Calibri"/>
                <a:sym typeface="Calibri"/>
              </a:rPr>
              <a:t>. Every community has its own challenges, as well as capacities. There is not one approach that fits all contexts. Rather than imposing solutions, it is better to discuss the problem and ask the community how they think it should be addressed. Otherwise we risk conducting activities and providing services that will not be used and accepted, wasting time and resources. For example, ask the people living in slums how they think the risk of Ebola spreading can be reduced. </a:t>
            </a:r>
            <a:r>
              <a:rPr lang="en-GB" dirty="0"/>
              <a:t>To guarantee and sustain the implementation of protective measures and healthy behaviours it is crucial for the response to understand the very specific local factors that may act as barriers or facilitators for the uptake of public health services and recommendations.</a:t>
            </a:r>
            <a:endParaRPr dirty="0"/>
          </a:p>
          <a:p>
            <a:pPr marL="171450" marR="0" lvl="0" indent="-95250" algn="l" rtl="0">
              <a:lnSpc>
                <a:spcPct val="100000"/>
              </a:lnSpc>
              <a:spcBef>
                <a:spcPts val="0"/>
              </a:spcBef>
              <a:spcAft>
                <a:spcPts val="0"/>
              </a:spcAft>
              <a:buClr>
                <a:schemeClr val="dk1"/>
              </a:buClr>
              <a:buSzPts val="1200"/>
              <a:buFont typeface="Arial"/>
              <a:buNone/>
            </a:pPr>
            <a:endParaRPr dirty="0"/>
          </a:p>
          <a:p>
            <a:pPr marL="171450" marR="0" lvl="0" indent="-171450" algn="l" rtl="0">
              <a:lnSpc>
                <a:spcPct val="100000"/>
              </a:lnSpc>
              <a:spcBef>
                <a:spcPts val="0"/>
              </a:spcBef>
              <a:spcAft>
                <a:spcPts val="0"/>
              </a:spcAft>
              <a:buClr>
                <a:schemeClr val="dk1"/>
              </a:buClr>
              <a:buSzPts val="1200"/>
              <a:buFont typeface="Arial"/>
              <a:buChar char="•"/>
            </a:pPr>
            <a:r>
              <a:rPr lang="en-GB" sz="1200" b="1" dirty="0">
                <a:solidFill>
                  <a:schemeClr val="dk1"/>
                </a:solidFill>
                <a:latin typeface="Calibri"/>
                <a:ea typeface="Calibri"/>
                <a:cs typeface="Calibri"/>
                <a:sym typeface="Calibri"/>
              </a:rPr>
              <a:t>We need to build trust with communities</a:t>
            </a:r>
            <a:r>
              <a:rPr lang="en-GB" sz="1200" dirty="0">
                <a:solidFill>
                  <a:schemeClr val="dk1"/>
                </a:solidFill>
                <a:latin typeface="Calibri"/>
                <a:ea typeface="Calibri"/>
                <a:cs typeface="Calibri"/>
                <a:sym typeface="Calibri"/>
              </a:rPr>
              <a:t>. If communities do not trust us, they will not listen to us, they will not comply with infection prevention measures like staying at home, they will not allow us safe access to communities, they will not report cases, and quite possibly they will not use the clinical services we provide </a:t>
            </a:r>
            <a:r>
              <a:rPr lang="en-GB" sz="1200" b="1" dirty="0">
                <a:solidFill>
                  <a:schemeClr val="dk1"/>
                </a:solidFill>
                <a:latin typeface="Calibri"/>
                <a:ea typeface="Calibri"/>
                <a:cs typeface="Calibri"/>
                <a:sym typeface="Calibri"/>
              </a:rPr>
              <a:t>and our interventions will fail. </a:t>
            </a:r>
            <a:endParaRPr dirty="0"/>
          </a:p>
          <a:p>
            <a:pPr marL="171450" marR="0" lvl="0" indent="-95250" algn="l" rtl="0">
              <a:lnSpc>
                <a:spcPct val="100000"/>
              </a:lnSpc>
              <a:spcBef>
                <a:spcPts val="0"/>
              </a:spcBef>
              <a:spcAft>
                <a:spcPts val="0"/>
              </a:spcAft>
              <a:buClr>
                <a:schemeClr val="dk1"/>
              </a:buClr>
              <a:buSzPts val="1200"/>
              <a:buFont typeface="Arial"/>
              <a:buNone/>
            </a:pPr>
            <a:endParaRPr sz="1200" b="0"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en-GB" sz="1200" b="1" dirty="0">
                <a:solidFill>
                  <a:schemeClr val="dk1"/>
                </a:solidFill>
                <a:latin typeface="Calibri"/>
                <a:ea typeface="Calibri"/>
                <a:cs typeface="Calibri"/>
                <a:sym typeface="Calibri"/>
              </a:rPr>
              <a:t>To build trust, </a:t>
            </a:r>
            <a:r>
              <a:rPr lang="en-GB" sz="1200" b="0" dirty="0">
                <a:solidFill>
                  <a:schemeClr val="dk1"/>
                </a:solidFill>
                <a:latin typeface="Calibri"/>
                <a:ea typeface="Calibri"/>
                <a:cs typeface="Calibri"/>
                <a:sym typeface="Calibri"/>
              </a:rPr>
              <a:t>National Societies need to use our networks to go much deeper and work in partnership with communities, listen to their ideas, identify community-led solutions and support </a:t>
            </a:r>
            <a:r>
              <a:rPr lang="en-GB" sz="1200" dirty="0">
                <a:solidFill>
                  <a:schemeClr val="dk1"/>
                </a:solidFill>
                <a:latin typeface="Calibri"/>
                <a:ea typeface="Calibri"/>
                <a:cs typeface="Calibri"/>
                <a:sym typeface="Calibri"/>
              </a:rPr>
              <a:t>these to be implemented. </a:t>
            </a:r>
            <a:endParaRPr sz="1200" b="0" dirty="0">
              <a:solidFill>
                <a:schemeClr val="dk1"/>
              </a:solidFill>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628" name="Google Shape;628;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NOTES</a:t>
            </a:r>
          </a:p>
          <a:p>
            <a:endParaRPr lang="en-GB" b="1" dirty="0"/>
          </a:p>
          <a:p>
            <a:r>
              <a:rPr lang="en-GB" b="1" dirty="0"/>
              <a:t>Case study from Uganda Red Cross during the EVD outbreak in </a:t>
            </a:r>
            <a:r>
              <a:rPr lang="en-GB" b="1" dirty="0" err="1"/>
              <a:t>Mubende</a:t>
            </a:r>
            <a:r>
              <a:rPr lang="en-GB" b="1" dirty="0"/>
              <a:t> from September 2022 – January 2023</a:t>
            </a:r>
          </a:p>
          <a:p>
            <a:endParaRPr lang="en-GB" b="1" dirty="0"/>
          </a:p>
          <a:p>
            <a:pPr marL="171450" indent="-171450" defTabSz="457155" eaLnBrk="0" fontAlgn="base" hangingPunct="0">
              <a:spcBef>
                <a:spcPts val="1200"/>
              </a:spcBef>
              <a:buClr>
                <a:srgbClr val="FF0000"/>
              </a:buClr>
              <a:buSzPts val="2400"/>
              <a:buFont typeface="Arial" panose="020B0604020202020204" pitchFamily="34" charset="0"/>
              <a:buChar char="•"/>
              <a:defRPr/>
            </a:pPr>
            <a:r>
              <a:rPr lang="en-GB" sz="1200" kern="12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Open Sans"/>
              </a:rPr>
              <a:t>A pregnant woman in </a:t>
            </a:r>
            <a:r>
              <a:rPr lang="en-GB" sz="12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Open Sans"/>
              </a:rPr>
              <a:t>Mubende</a:t>
            </a:r>
            <a:r>
              <a:rPr lang="en-GB" sz="1200" kern="12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Open Sans"/>
              </a:rPr>
              <a:t> died of suspected Ebola </a:t>
            </a:r>
          </a:p>
          <a:p>
            <a:pPr marL="171450" indent="-171450" defTabSz="457155" eaLnBrk="0" fontAlgn="base" hangingPunct="0">
              <a:spcBef>
                <a:spcPts val="1200"/>
              </a:spcBef>
              <a:buClr>
                <a:srgbClr val="FF0000"/>
              </a:buClr>
              <a:buSzPts val="2400"/>
              <a:buFont typeface="Arial" panose="020B0604020202020204" pitchFamily="34" charset="0"/>
              <a:buChar char="•"/>
              <a:defRPr/>
            </a:pPr>
            <a:r>
              <a:rPr lang="en-GB" sz="1200" kern="12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Open Sans"/>
              </a:rPr>
              <a:t>Initial contact with the family over the phone explained the SDB process and why this was important for controlling the spread of the virus</a:t>
            </a:r>
          </a:p>
          <a:p>
            <a:pPr marL="171450" indent="-171450" defTabSz="457155" eaLnBrk="0" fontAlgn="base" hangingPunct="0">
              <a:spcBef>
                <a:spcPts val="1200"/>
              </a:spcBef>
              <a:buClr>
                <a:srgbClr val="FF0000"/>
              </a:buClr>
              <a:buSzPts val="2400"/>
              <a:buFont typeface="Arial" panose="020B0604020202020204" pitchFamily="34" charset="0"/>
              <a:buChar char="•"/>
              <a:defRPr/>
            </a:pPr>
            <a:r>
              <a:rPr lang="en-GB" sz="1200" kern="12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Open Sans"/>
              </a:rPr>
              <a:t>The family claimed their cultural norms didn’t allow them to bury a pregnant woman with an unborn child, and wished for a caesarean to be performed to recover the child so the two could be buried separately. </a:t>
            </a:r>
          </a:p>
          <a:p>
            <a:pPr marL="171450" indent="-171450" defTabSz="457155" eaLnBrk="0" fontAlgn="base" hangingPunct="0">
              <a:spcBef>
                <a:spcPts val="1200"/>
              </a:spcBef>
              <a:buClr>
                <a:srgbClr val="FF0000"/>
              </a:buClr>
              <a:buSzPts val="2400"/>
              <a:buFont typeface="Arial" panose="020B0604020202020204" pitchFamily="34" charset="0"/>
              <a:buChar char="•"/>
              <a:defRPr/>
            </a:pPr>
            <a:r>
              <a:rPr lang="en-GB" sz="1200" kern="12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Open Sans"/>
              </a:rPr>
              <a:t>The family had already dug two graves, one for the child and one for the mother</a:t>
            </a:r>
          </a:p>
          <a:p>
            <a:pPr marL="171450" indent="-171450" defTabSz="457155" eaLnBrk="0" fontAlgn="base" hangingPunct="0">
              <a:spcBef>
                <a:spcPts val="1200"/>
              </a:spcBef>
              <a:buClr>
                <a:srgbClr val="FF0000"/>
              </a:buClr>
              <a:buSzPts val="2400"/>
              <a:buFont typeface="Arial" panose="020B0604020202020204" pitchFamily="34" charset="0"/>
              <a:buChar char="•"/>
              <a:defRPr/>
            </a:pPr>
            <a:r>
              <a:rPr lang="en-GB" sz="1200" kern="12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Open Sans"/>
              </a:rPr>
              <a:t>Performing surgery on a suspected Ebola patient posed an extremely high risk to those involved </a:t>
            </a:r>
          </a:p>
          <a:p>
            <a:pPr marL="171450" indent="-171450" defTabSz="457155" eaLnBrk="0" fontAlgn="base" hangingPunct="0">
              <a:spcBef>
                <a:spcPts val="1200"/>
              </a:spcBef>
              <a:buClr>
                <a:srgbClr val="FF0000"/>
              </a:buClr>
              <a:buSzPts val="2400"/>
              <a:buFont typeface="Arial" panose="020B0604020202020204" pitchFamily="34" charset="0"/>
              <a:buChar char="•"/>
              <a:defRPr/>
            </a:pPr>
            <a:r>
              <a:rPr lang="en-GB" sz="1200" kern="12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Open Sans"/>
              </a:rPr>
              <a:t>The husband of the deceased had agreed to follow the  of the SDB team’s recommendation not to conduct the surgery, but the father and brother both threatened to exhume the body if the surgery was not done</a:t>
            </a:r>
          </a:p>
          <a:p>
            <a:pPr marL="171450" indent="-171450" defTabSz="457155" eaLnBrk="0" fontAlgn="base" hangingPunct="0">
              <a:spcBef>
                <a:spcPts val="1200"/>
              </a:spcBef>
              <a:buClr>
                <a:srgbClr val="FF0000"/>
              </a:buClr>
              <a:buSzPts val="2400"/>
              <a:buFont typeface="Arial" panose="020B0604020202020204" pitchFamily="34" charset="0"/>
              <a:buChar char="•"/>
              <a:defRPr/>
            </a:pPr>
            <a:r>
              <a:rPr lang="en-GB" sz="1200" kern="12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Open Sans"/>
              </a:rPr>
              <a:t>The SDB team returned the body to the mortuary so that they could have further discussions with the family. The family were told about the safety precautions that needed to be in place to protect the family, the SDB team and the wider community. </a:t>
            </a:r>
          </a:p>
          <a:p>
            <a:pPr marL="171450" indent="-171450" defTabSz="457155" eaLnBrk="0" fontAlgn="base" hangingPunct="0">
              <a:spcBef>
                <a:spcPts val="1200"/>
              </a:spcBef>
              <a:buClr>
                <a:srgbClr val="FF0000"/>
              </a:buClr>
              <a:buSzPts val="2400"/>
              <a:buFont typeface="Arial" panose="020B0604020202020204" pitchFamily="34" charset="0"/>
              <a:buChar char="•"/>
              <a:defRPr/>
            </a:pPr>
            <a:r>
              <a:rPr lang="en-GB" sz="1200" kern="12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Open Sans"/>
              </a:rPr>
              <a:t>Eventually it was agreed that a ritual could take place which involved the husband wearing PPE and wiping a banana flower (symbolising fertility) along the body bag. The flower was then wrapped in bed sheets and buried in the grave dug for the unborn child. This action signified the removal of the baby from the mother’s womb.</a:t>
            </a:r>
          </a:p>
          <a:p>
            <a:pPr marL="171450" indent="-171450" defTabSz="457155" eaLnBrk="0" fontAlgn="base" hangingPunct="0">
              <a:spcBef>
                <a:spcPts val="1200"/>
              </a:spcBef>
              <a:buClr>
                <a:srgbClr val="FF0000"/>
              </a:buClr>
              <a:buSzPts val="2400"/>
              <a:buFont typeface="Arial" panose="020B0604020202020204" pitchFamily="34" charset="0"/>
              <a:buChar char="•"/>
              <a:defRPr/>
            </a:pPr>
            <a:r>
              <a:rPr lang="en-GB" sz="1200" kern="12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Open Sans"/>
              </a:rPr>
              <a:t>The SDB team then lowered the body of the deceased into the grave and the family joined in the covering of the grave using shovels.  </a:t>
            </a:r>
          </a:p>
          <a:p>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Arial"/>
                <a:ea typeface="Arial"/>
                <a:cs typeface="Arial"/>
                <a:sym typeface="Arial"/>
              </a:rPr>
              <a:t>39</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51816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FACILITATOR NOTES</a:t>
            </a:r>
            <a:endParaRPr dirty="0"/>
          </a:p>
          <a:p>
            <a:pPr marL="0" lvl="0" indent="0" algn="l" rtl="0">
              <a:spcBef>
                <a:spcPts val="0"/>
              </a:spcBef>
              <a:spcAft>
                <a:spcPts val="0"/>
              </a:spcAft>
              <a:buNone/>
            </a:pPr>
            <a:endParaRPr dirty="0"/>
          </a:p>
          <a:p>
            <a:pPr marL="171450" lvl="0" indent="-171450" algn="l" rtl="0">
              <a:spcBef>
                <a:spcPts val="0"/>
              </a:spcBef>
              <a:spcAft>
                <a:spcPts val="0"/>
              </a:spcAft>
              <a:buClr>
                <a:schemeClr val="dk1"/>
              </a:buClr>
              <a:buSzPts val="1200"/>
              <a:buFont typeface="Calibri"/>
              <a:buChar char="-"/>
            </a:pPr>
            <a:r>
              <a:rPr lang="en-GB" dirty="0"/>
              <a:t>This is to explain that there are different levels of community participation or engagement</a:t>
            </a:r>
            <a:endParaRPr dirty="0"/>
          </a:p>
          <a:p>
            <a:pPr marL="171450" lvl="0" indent="-171450" algn="l" rtl="0">
              <a:spcBef>
                <a:spcPts val="0"/>
              </a:spcBef>
              <a:spcAft>
                <a:spcPts val="0"/>
              </a:spcAft>
              <a:buClr>
                <a:schemeClr val="dk1"/>
              </a:buClr>
              <a:buSzPts val="1200"/>
              <a:buFont typeface="Calibri"/>
              <a:buChar char="-"/>
            </a:pPr>
            <a:r>
              <a:rPr lang="en-GB" dirty="0"/>
              <a:t>The ultimate aim is community ownership and empowerment, where communities make their own plans and implement them with minimal support from the NS</a:t>
            </a:r>
            <a:endParaRPr dirty="0"/>
          </a:p>
          <a:p>
            <a:pPr marL="171450" lvl="0" indent="-9525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GB" b="1" dirty="0"/>
              <a:t>Stage 1 - Inform</a:t>
            </a:r>
            <a:endParaRPr dirty="0"/>
          </a:p>
          <a:p>
            <a:pPr marL="0" lvl="0" indent="0" algn="l" rtl="0">
              <a:spcBef>
                <a:spcPts val="0"/>
              </a:spcBef>
              <a:spcAft>
                <a:spcPts val="0"/>
              </a:spcAft>
              <a:buClr>
                <a:schemeClr val="dk1"/>
              </a:buClr>
              <a:buSzPts val="1200"/>
              <a:buFont typeface="Calibri"/>
              <a:buNone/>
            </a:pPr>
            <a:r>
              <a:rPr lang="en-GB" dirty="0"/>
              <a:t>Sharing information with communities about who you are and what you are planning to do. This is an essential first step – but is not engagement as it is only one-way sharing of information.</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GB" b="1" dirty="0"/>
              <a:t>Stage 2 - Consult</a:t>
            </a:r>
            <a:endParaRPr dirty="0"/>
          </a:p>
          <a:p>
            <a:pPr marL="0" lvl="0" indent="0" algn="l" rtl="0">
              <a:spcBef>
                <a:spcPts val="0"/>
              </a:spcBef>
              <a:spcAft>
                <a:spcPts val="0"/>
              </a:spcAft>
              <a:buClr>
                <a:schemeClr val="dk1"/>
              </a:buClr>
              <a:buSzPts val="1200"/>
              <a:buFont typeface="Calibri"/>
              <a:buNone/>
            </a:pPr>
            <a:r>
              <a:rPr lang="en-GB" b="0" dirty="0"/>
              <a:t>You consult communities and collect information on their needs, priorities and opinions. For example when you run FGDs or an assessment. This is the lowest level of community participation and the basic in terms of engagement. You are collecting information from the community, but not really engaging them in making decisions.</a:t>
            </a:r>
            <a:endParaRPr dirty="0"/>
          </a:p>
          <a:p>
            <a:pPr marL="0" lvl="0" indent="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Clr>
                <a:schemeClr val="dk1"/>
              </a:buClr>
              <a:buSzPts val="1200"/>
              <a:buFont typeface="Calibri"/>
              <a:buNone/>
            </a:pPr>
            <a:r>
              <a:rPr lang="en-GB" b="1" dirty="0"/>
              <a:t>Stage 3 - Involve</a:t>
            </a:r>
            <a:endParaRPr dirty="0"/>
          </a:p>
          <a:p>
            <a:pPr marL="0" lvl="0" indent="0" algn="l" rtl="0">
              <a:spcBef>
                <a:spcPts val="0"/>
              </a:spcBef>
              <a:spcAft>
                <a:spcPts val="0"/>
              </a:spcAft>
              <a:buClr>
                <a:schemeClr val="dk1"/>
              </a:buClr>
              <a:buSzPts val="1200"/>
              <a:buFont typeface="Calibri"/>
              <a:buNone/>
            </a:pPr>
            <a:r>
              <a:rPr lang="en-GB" b="0" dirty="0"/>
              <a:t>You involve the community in key decisions about the project. For example holding regular community meetings to present plans and ask for people’s feedback at key stages in the project. This goes beyond consult because you are involving the community throughout the project and asking them to help make key decisions. However, while the community can provide input, it is still the NS who write the plans and makes the final decisions.</a:t>
            </a:r>
            <a:endParaRPr dirty="0"/>
          </a:p>
          <a:p>
            <a:pPr marL="0" lvl="0" indent="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Clr>
                <a:schemeClr val="dk1"/>
              </a:buClr>
              <a:buSzPts val="1200"/>
              <a:buFont typeface="Calibri"/>
              <a:buNone/>
            </a:pPr>
            <a:r>
              <a:rPr lang="en-GB" b="1" dirty="0"/>
              <a:t>Stage 4 – Collaborate</a:t>
            </a:r>
            <a:endParaRPr dirty="0"/>
          </a:p>
          <a:p>
            <a:pPr marL="0" lvl="0" indent="0" algn="l" rtl="0">
              <a:spcBef>
                <a:spcPts val="0"/>
              </a:spcBef>
              <a:spcAft>
                <a:spcPts val="0"/>
              </a:spcAft>
              <a:buClr>
                <a:schemeClr val="dk1"/>
              </a:buClr>
              <a:buSzPts val="1200"/>
              <a:buFont typeface="Calibri"/>
              <a:buNone/>
            </a:pPr>
            <a:r>
              <a:rPr lang="en-GB" b="0" dirty="0"/>
              <a:t>This is where the NS and community manage the project together, in partnership. For example through project advisory committees. Meetings are held regularly and the community can input to all major decisions and oversee the progress of the project. However the final decision making power still rests with the NS – although the community have a much greater say in the final decisions made.</a:t>
            </a:r>
            <a:endParaRPr dirty="0"/>
          </a:p>
          <a:p>
            <a:pPr marL="0" lvl="0" indent="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Clr>
                <a:schemeClr val="dk1"/>
              </a:buClr>
              <a:buSzPts val="1200"/>
              <a:buFont typeface="Calibri"/>
              <a:buNone/>
            </a:pPr>
            <a:r>
              <a:rPr lang="en-GB" b="1" dirty="0"/>
              <a:t>Stage 5 – Empower</a:t>
            </a:r>
            <a:endParaRPr dirty="0"/>
          </a:p>
          <a:p>
            <a:pPr marL="0" lvl="0" indent="0" algn="l" rtl="0">
              <a:spcBef>
                <a:spcPts val="0"/>
              </a:spcBef>
              <a:spcAft>
                <a:spcPts val="0"/>
              </a:spcAft>
              <a:buClr>
                <a:schemeClr val="dk1"/>
              </a:buClr>
              <a:buSzPts val="1200"/>
              <a:buFont typeface="Calibri"/>
              <a:buNone/>
            </a:pPr>
            <a:r>
              <a:rPr lang="en-GB" b="0" dirty="0"/>
              <a:t>This is where the community manage the project and have final decision making power – the NS would support with resources, for example funding, materials or technical support. An example might be a community developing their own Ebola response plan and the NS provides some technical input and funding for the community to implement – but the decisions about what activities take place and how these will be implemented is the community’s decision. </a:t>
            </a:r>
            <a:endParaRPr dirty="0"/>
          </a:p>
          <a:p>
            <a:pPr marL="0" lvl="0" indent="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Clr>
                <a:schemeClr val="dk1"/>
              </a:buClr>
              <a:buSzPts val="1200"/>
              <a:buFont typeface="Calibri"/>
              <a:buNone/>
            </a:pPr>
            <a:endParaRPr b="0" dirty="0"/>
          </a:p>
        </p:txBody>
      </p:sp>
      <p:sp>
        <p:nvSpPr>
          <p:cNvPr id="636" name="Google Shape;636;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7" name="Google Shape;757;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8" name="Google Shape;758;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Calibri"/>
              <a:buNone/>
            </a:pPr>
            <a:r>
              <a:rPr lang="en-GB" sz="1200" b="0" dirty="0">
                <a:solidFill>
                  <a:srgbClr val="FF0000"/>
                </a:solidFill>
              </a:rPr>
              <a:t>FACILITATOR NOTES</a:t>
            </a:r>
            <a:endParaRPr dirty="0"/>
          </a:p>
          <a:p>
            <a:pPr marL="0" marR="0" lvl="0" indent="0" algn="l" rtl="0">
              <a:lnSpc>
                <a:spcPct val="100000"/>
              </a:lnSpc>
              <a:spcBef>
                <a:spcPts val="360"/>
              </a:spcBef>
              <a:spcAft>
                <a:spcPts val="0"/>
              </a:spcAft>
              <a:buClr>
                <a:schemeClr val="dk1"/>
              </a:buClr>
              <a:buSzPts val="1200"/>
              <a:buFont typeface="Calibri"/>
              <a:buNone/>
            </a:pPr>
            <a:endParaRPr sz="1200" b="0" dirty="0">
              <a:solidFill>
                <a:srgbClr val="FF0000"/>
              </a:solidFill>
            </a:endParaRPr>
          </a:p>
          <a:p>
            <a:pPr marL="0" marR="0" lvl="0" indent="0" algn="l" rtl="0">
              <a:lnSpc>
                <a:spcPct val="100000"/>
              </a:lnSpc>
              <a:spcBef>
                <a:spcPts val="360"/>
              </a:spcBef>
              <a:spcAft>
                <a:spcPts val="0"/>
              </a:spcAft>
              <a:buClr>
                <a:srgbClr val="FF0000"/>
              </a:buClr>
              <a:buSzPts val="1200"/>
              <a:buFont typeface="Calibri"/>
              <a:buNone/>
            </a:pPr>
            <a:r>
              <a:rPr lang="en-GB" sz="1200" b="0" dirty="0">
                <a:solidFill>
                  <a:srgbClr val="FF0000"/>
                </a:solidFill>
              </a:rPr>
              <a:t>- This provides a brief overview of the types of information you might want to collect as part of a programme assessment to help you plan and integrate CEA approaches and activities</a:t>
            </a:r>
            <a:endParaRPr sz="1200" b="0" dirty="0">
              <a:solidFill>
                <a:srgbClr val="FF0000"/>
              </a:solidFill>
            </a:endParaRPr>
          </a:p>
          <a:p>
            <a:pPr marL="0" marR="0" lvl="0" indent="0" algn="l" rtl="0">
              <a:lnSpc>
                <a:spcPct val="100000"/>
              </a:lnSpc>
              <a:spcBef>
                <a:spcPts val="360"/>
              </a:spcBef>
              <a:spcAft>
                <a:spcPts val="0"/>
              </a:spcAft>
              <a:buClr>
                <a:schemeClr val="dk1"/>
              </a:buClr>
              <a:buSzPts val="1200"/>
              <a:buFont typeface="Calibri"/>
              <a:buNone/>
            </a:pPr>
            <a:endParaRPr sz="1200" b="0" dirty="0">
              <a:solidFill>
                <a:srgbClr val="FF0000"/>
              </a:solidFill>
            </a:endParaRPr>
          </a:p>
          <a:p>
            <a:pPr marL="228600" marR="0" lvl="0" indent="-228600" algn="l" rtl="0">
              <a:lnSpc>
                <a:spcPct val="100000"/>
              </a:lnSpc>
              <a:spcBef>
                <a:spcPts val="360"/>
              </a:spcBef>
              <a:spcAft>
                <a:spcPts val="0"/>
              </a:spcAft>
              <a:buClr>
                <a:schemeClr val="dk1"/>
              </a:buClr>
              <a:buSzPts val="1200"/>
              <a:buFont typeface="Calibri"/>
              <a:buAutoNum type="arabicPeriod"/>
            </a:pPr>
            <a:r>
              <a:rPr lang="en-GB" sz="1200" b="1" dirty="0"/>
              <a:t>Priority issues &amp; information needs </a:t>
            </a:r>
            <a:r>
              <a:rPr lang="en-GB" sz="1200" dirty="0"/>
              <a:t>- </a:t>
            </a:r>
            <a:r>
              <a:rPr lang="en-GB" sz="1200" dirty="0">
                <a:solidFill>
                  <a:schemeClr val="dk1"/>
                </a:solidFill>
                <a:latin typeface="Times New Roman"/>
                <a:ea typeface="Times New Roman"/>
                <a:cs typeface="Times New Roman"/>
                <a:sym typeface="Times New Roman"/>
              </a:rPr>
              <a:t>To understand what issues matter most the community and what they would like to know. </a:t>
            </a:r>
            <a:r>
              <a:rPr lang="en-GB" sz="1200" b="1" dirty="0">
                <a:solidFill>
                  <a:schemeClr val="dk1"/>
                </a:solidFill>
                <a:latin typeface="Times New Roman"/>
                <a:ea typeface="Times New Roman"/>
                <a:cs typeface="Times New Roman"/>
                <a:sym typeface="Times New Roman"/>
              </a:rPr>
              <a:t>Note</a:t>
            </a:r>
            <a:r>
              <a:rPr lang="en-GB" sz="1200" dirty="0">
                <a:solidFill>
                  <a:schemeClr val="dk1"/>
                </a:solidFill>
                <a:latin typeface="Times New Roman"/>
                <a:ea typeface="Times New Roman"/>
                <a:cs typeface="Times New Roman"/>
                <a:sym typeface="Times New Roman"/>
              </a:rPr>
              <a:t> they may prioritize information that is not part of your programme so you need to think how you would deal with that.</a:t>
            </a:r>
            <a:endParaRPr sz="1200" b="1" dirty="0">
              <a:solidFill>
                <a:schemeClr val="dk1"/>
              </a:solidFill>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200"/>
              <a:buFont typeface="+mj-lt"/>
              <a:buNone/>
            </a:pPr>
            <a:endParaRPr lang="en-GB" sz="1200" b="1" dirty="0">
              <a:solidFill>
                <a:schemeClr val="dk1"/>
              </a:solidFill>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200"/>
              <a:buFont typeface="+mj-lt"/>
              <a:buNone/>
            </a:pPr>
            <a:r>
              <a:rPr lang="en-GB" sz="1200" b="1" dirty="0">
                <a:solidFill>
                  <a:schemeClr val="dk1"/>
                </a:solidFill>
                <a:latin typeface="Times New Roman"/>
                <a:ea typeface="Times New Roman"/>
                <a:cs typeface="Times New Roman"/>
                <a:sym typeface="Times New Roman"/>
              </a:rPr>
              <a:t>NOTE</a:t>
            </a:r>
            <a:r>
              <a:rPr lang="en-GB" sz="1200" dirty="0">
                <a:solidFill>
                  <a:schemeClr val="dk1"/>
                </a:solidFill>
                <a:latin typeface="Times New Roman"/>
                <a:ea typeface="Times New Roman"/>
                <a:cs typeface="Times New Roman"/>
                <a:sym typeface="Times New Roman"/>
              </a:rPr>
              <a:t> – the difference between what the community WANTS to know and NEEDS to know. They might not be the same thing! </a:t>
            </a:r>
            <a:endParaRPr dirty="0"/>
          </a:p>
          <a:p>
            <a:pPr marL="228600" marR="0" lvl="0" indent="-228600" algn="l" rtl="0">
              <a:lnSpc>
                <a:spcPct val="100000"/>
              </a:lnSpc>
              <a:spcBef>
                <a:spcPts val="360"/>
              </a:spcBef>
              <a:spcAft>
                <a:spcPts val="0"/>
              </a:spcAft>
              <a:buClr>
                <a:schemeClr val="dk1"/>
              </a:buClr>
              <a:buSzPts val="1200"/>
              <a:buFont typeface="+mj-lt"/>
              <a:buAutoNum type="arabicPeriod"/>
            </a:pPr>
            <a:endParaRPr sz="1200" b="1" dirty="0">
              <a:solidFill>
                <a:schemeClr val="dk1"/>
              </a:solidFill>
              <a:latin typeface="Times New Roman"/>
              <a:ea typeface="Times New Roman"/>
              <a:cs typeface="Times New Roman"/>
              <a:sym typeface="Times New Roman"/>
            </a:endParaRPr>
          </a:p>
          <a:p>
            <a:pPr marL="228600" marR="0" lvl="0" indent="-228600" algn="l" rtl="0">
              <a:lnSpc>
                <a:spcPct val="100000"/>
              </a:lnSpc>
              <a:spcBef>
                <a:spcPts val="360"/>
              </a:spcBef>
              <a:spcAft>
                <a:spcPts val="0"/>
              </a:spcAft>
              <a:buClr>
                <a:schemeClr val="dk1"/>
              </a:buClr>
              <a:buSzPts val="1200"/>
              <a:buFont typeface="+mj-lt"/>
              <a:buAutoNum type="arabicPeriod"/>
            </a:pPr>
            <a:r>
              <a:rPr lang="en-GB" sz="1200" b="1" dirty="0">
                <a:solidFill>
                  <a:schemeClr val="dk1"/>
                </a:solidFill>
                <a:latin typeface="Times New Roman"/>
                <a:ea typeface="Times New Roman"/>
                <a:cs typeface="Times New Roman"/>
                <a:sym typeface="Times New Roman"/>
              </a:rPr>
              <a:t>2. Channels</a:t>
            </a:r>
            <a:r>
              <a:rPr lang="en-GB" sz="1200" dirty="0">
                <a:solidFill>
                  <a:schemeClr val="dk1"/>
                </a:solidFill>
                <a:latin typeface="Times New Roman"/>
                <a:ea typeface="Times New Roman"/>
                <a:cs typeface="Times New Roman"/>
                <a:sym typeface="Times New Roman"/>
              </a:rPr>
              <a:t> – To help understand where people get their information from, which sources they trust and how well this is shared among the community. This will help you plan how to share programme  information, highlight potential barriers and how best to collect feedback and complaints. </a:t>
            </a:r>
            <a:endParaRPr dirty="0"/>
          </a:p>
          <a:p>
            <a:pPr marL="228600" marR="0" lvl="0" indent="-228600" algn="l" rtl="0">
              <a:lnSpc>
                <a:spcPct val="100000"/>
              </a:lnSpc>
              <a:spcBef>
                <a:spcPts val="360"/>
              </a:spcBef>
              <a:spcAft>
                <a:spcPts val="0"/>
              </a:spcAft>
              <a:buClr>
                <a:schemeClr val="dk1"/>
              </a:buClr>
              <a:buSzPts val="1200"/>
              <a:buFont typeface="+mj-lt"/>
              <a:buAutoNum type="arabicPeriod"/>
            </a:pPr>
            <a:endParaRPr sz="1200" dirty="0">
              <a:solidFill>
                <a:schemeClr val="dk1"/>
              </a:solidFill>
              <a:latin typeface="Times New Roman"/>
              <a:ea typeface="Times New Roman"/>
              <a:cs typeface="Times New Roman"/>
              <a:sym typeface="Times New Roman"/>
            </a:endParaRPr>
          </a:p>
          <a:p>
            <a:pPr marL="228600" marR="0" lvl="0" indent="-228600" algn="l" rtl="0">
              <a:lnSpc>
                <a:spcPct val="100000"/>
              </a:lnSpc>
              <a:spcBef>
                <a:spcPts val="360"/>
              </a:spcBef>
              <a:spcAft>
                <a:spcPts val="0"/>
              </a:spcAft>
              <a:buClr>
                <a:schemeClr val="dk1"/>
              </a:buClr>
              <a:buSzPts val="1200"/>
              <a:buFont typeface="+mj-lt"/>
              <a:buAutoNum type="arabicPeriod"/>
            </a:pPr>
            <a:r>
              <a:rPr lang="en-GB" sz="1200" b="1" dirty="0">
                <a:solidFill>
                  <a:schemeClr val="dk1"/>
                </a:solidFill>
                <a:latin typeface="Times New Roman"/>
                <a:ea typeface="Times New Roman"/>
                <a:cs typeface="Times New Roman"/>
                <a:sym typeface="Times New Roman"/>
              </a:rPr>
              <a:t>Existing knowledge and beliefs </a:t>
            </a:r>
            <a:r>
              <a:rPr lang="en-GB" sz="1200" dirty="0">
                <a:solidFill>
                  <a:schemeClr val="dk1"/>
                </a:solidFill>
                <a:latin typeface="Times New Roman"/>
                <a:ea typeface="Times New Roman"/>
                <a:cs typeface="Times New Roman"/>
                <a:sym typeface="Times New Roman"/>
              </a:rPr>
              <a:t>– Understand what people think about a specific issue, such as Ebola. For </a:t>
            </a:r>
            <a:r>
              <a:rPr lang="en-GB" sz="1200" dirty="0" err="1">
                <a:solidFill>
                  <a:schemeClr val="dk1"/>
                </a:solidFill>
                <a:latin typeface="Times New Roman"/>
                <a:ea typeface="Times New Roman"/>
                <a:cs typeface="Times New Roman"/>
                <a:sym typeface="Times New Roman"/>
              </a:rPr>
              <a:t>behavior</a:t>
            </a:r>
            <a:r>
              <a:rPr lang="en-GB" sz="1200" dirty="0">
                <a:solidFill>
                  <a:schemeClr val="dk1"/>
                </a:solidFill>
                <a:latin typeface="Times New Roman"/>
                <a:ea typeface="Times New Roman"/>
                <a:cs typeface="Times New Roman"/>
                <a:sym typeface="Times New Roman"/>
              </a:rPr>
              <a:t> change communication, knowing what information people have heard already, how they reacted to it and why they might be resistant to change can help you develop effective, targeted messaging which is more likely to be listened to and acted upon by the community. Also </a:t>
            </a:r>
            <a:r>
              <a:rPr lang="en-GB" sz="1200" dirty="0"/>
              <a:t>people are not helpless so it’s important to find out what they are doing already and how they can participate and help shape programme activities – what is the current capacity?</a:t>
            </a:r>
            <a:endParaRPr dirty="0"/>
          </a:p>
          <a:p>
            <a:pPr marL="304800" marR="0" lvl="0" indent="-228600" algn="l" rtl="0">
              <a:lnSpc>
                <a:spcPct val="100000"/>
              </a:lnSpc>
              <a:spcBef>
                <a:spcPts val="360"/>
              </a:spcBef>
              <a:spcAft>
                <a:spcPts val="0"/>
              </a:spcAft>
              <a:buClr>
                <a:schemeClr val="dk1"/>
              </a:buClr>
              <a:buSzPts val="1200"/>
              <a:buFont typeface="+mj-lt"/>
              <a:buAutoNum type="arabicPeriod"/>
            </a:pPr>
            <a:endParaRPr sz="1200" b="1" dirty="0">
              <a:solidFill>
                <a:schemeClr val="dk1"/>
              </a:solidFill>
              <a:latin typeface="Times New Roman"/>
              <a:ea typeface="Times New Roman"/>
              <a:cs typeface="Times New Roman"/>
              <a:sym typeface="Times New Roman"/>
            </a:endParaRPr>
          </a:p>
          <a:p>
            <a:pPr marL="228600" marR="0" lvl="0" indent="-228600" algn="l" rtl="0">
              <a:lnSpc>
                <a:spcPct val="100000"/>
              </a:lnSpc>
              <a:spcBef>
                <a:spcPts val="360"/>
              </a:spcBef>
              <a:spcAft>
                <a:spcPts val="0"/>
              </a:spcAft>
              <a:buClr>
                <a:schemeClr val="dk1"/>
              </a:buClr>
              <a:buSzPts val="1200"/>
              <a:buFont typeface="+mj-lt"/>
              <a:buAutoNum type="arabicPeriod"/>
            </a:pPr>
            <a:r>
              <a:rPr lang="en-GB" sz="1200" b="1" dirty="0">
                <a:solidFill>
                  <a:schemeClr val="dk1"/>
                </a:solidFill>
                <a:latin typeface="Times New Roman"/>
                <a:ea typeface="Times New Roman"/>
                <a:cs typeface="Times New Roman"/>
                <a:sym typeface="Times New Roman"/>
              </a:rPr>
              <a:t>Local capacities – </a:t>
            </a:r>
            <a:r>
              <a:rPr lang="en-GB" sz="1200" b="0" dirty="0">
                <a:solidFill>
                  <a:schemeClr val="dk1"/>
                </a:solidFill>
                <a:latin typeface="Times New Roman"/>
                <a:ea typeface="Times New Roman"/>
                <a:cs typeface="Times New Roman"/>
                <a:sym typeface="Times New Roman"/>
              </a:rPr>
              <a:t>people are not helpless so it is important to know what their strengths are and build on these rather than introducing new approaches that may clash with existing practices. This is about building on the community expertise</a:t>
            </a:r>
            <a:endParaRPr dirty="0"/>
          </a:p>
          <a:p>
            <a:pPr marL="304800" marR="0" lvl="0" indent="-228600" algn="l" rtl="0">
              <a:lnSpc>
                <a:spcPct val="100000"/>
              </a:lnSpc>
              <a:spcBef>
                <a:spcPts val="360"/>
              </a:spcBef>
              <a:spcAft>
                <a:spcPts val="0"/>
              </a:spcAft>
              <a:buClr>
                <a:schemeClr val="dk1"/>
              </a:buClr>
              <a:buSzPts val="1200"/>
              <a:buFont typeface="+mj-lt"/>
              <a:buAutoNum type="arabicPeriod"/>
            </a:pPr>
            <a:endParaRPr sz="1200" b="1" dirty="0">
              <a:solidFill>
                <a:schemeClr val="dk1"/>
              </a:solidFill>
              <a:latin typeface="Times New Roman"/>
              <a:ea typeface="Times New Roman"/>
              <a:cs typeface="Times New Roman"/>
              <a:sym typeface="Times New Roman"/>
            </a:endParaRPr>
          </a:p>
          <a:p>
            <a:pPr marL="228600" marR="0" lvl="0" indent="-228600" algn="l" rtl="0">
              <a:lnSpc>
                <a:spcPct val="100000"/>
              </a:lnSpc>
              <a:spcBef>
                <a:spcPts val="360"/>
              </a:spcBef>
              <a:spcAft>
                <a:spcPts val="0"/>
              </a:spcAft>
              <a:buClr>
                <a:schemeClr val="dk1"/>
              </a:buClr>
              <a:buSzPts val="1200"/>
              <a:buFont typeface="+mj-lt"/>
              <a:buAutoNum type="arabicPeriod"/>
            </a:pPr>
            <a:r>
              <a:rPr lang="en-GB" sz="1200" b="1" dirty="0">
                <a:solidFill>
                  <a:schemeClr val="dk1"/>
                </a:solidFill>
                <a:latin typeface="Times New Roman"/>
                <a:ea typeface="Times New Roman"/>
                <a:cs typeface="Times New Roman"/>
                <a:sym typeface="Times New Roman"/>
              </a:rPr>
              <a:t>Perceptions - </a:t>
            </a:r>
            <a:r>
              <a:rPr lang="en-GB" sz="1200" dirty="0">
                <a:solidFill>
                  <a:schemeClr val="dk1"/>
                </a:solidFill>
                <a:latin typeface="Times New Roman"/>
                <a:ea typeface="Times New Roman"/>
                <a:cs typeface="Times New Roman"/>
                <a:sym typeface="Times New Roman"/>
              </a:rPr>
              <a:t>To understand community knowledge about the Red Cross and Red Crescent and the reputation of the NS. Will information you share will be trusted and if the community will be open to working with you. </a:t>
            </a:r>
            <a:endParaRPr dirty="0"/>
          </a:p>
          <a:p>
            <a:pPr marL="228600" marR="0" lvl="0" indent="-152400" algn="l" rtl="0">
              <a:lnSpc>
                <a:spcPct val="100000"/>
              </a:lnSpc>
              <a:spcBef>
                <a:spcPts val="360"/>
              </a:spcBef>
              <a:spcAft>
                <a:spcPts val="0"/>
              </a:spcAft>
              <a:buClr>
                <a:schemeClr val="dk1"/>
              </a:buClr>
              <a:buSzPts val="1200"/>
              <a:buFont typeface="Calibri"/>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dirty="0"/>
          </a:p>
        </p:txBody>
      </p:sp>
      <p:sp>
        <p:nvSpPr>
          <p:cNvPr id="766" name="Google Shape;766;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42</a:t>
            </a:fld>
            <a:endParaRPr sz="1200" b="0" i="0" u="none" strike="noStrike" cap="none">
              <a:solidFill>
                <a:srgbClr val="000000"/>
              </a:solidFill>
              <a:latin typeface="Times New Roman"/>
              <a:ea typeface="Times New Roman"/>
              <a:cs typeface="Times New Roman"/>
              <a:sym typeface="Times New Roman"/>
            </a:endParaRPr>
          </a:p>
        </p:txBody>
      </p:sp>
      <p:sp>
        <p:nvSpPr>
          <p:cNvPr id="767" name="Google Shape;767;p47: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Times New Roman"/>
              <a:buNone/>
            </a:pPr>
            <a:r>
              <a:rPr lang="en-GB" sz="1200" b="0" i="0" u="none" strike="noStrike" cap="none">
                <a:solidFill>
                  <a:srgbClr val="000000"/>
                </a:solidFill>
                <a:latin typeface="Times New Roman"/>
                <a:ea typeface="Times New Roman"/>
                <a:cs typeface="Times New Roman"/>
                <a:sym typeface="Times New Roman"/>
              </a:rPr>
              <a:t>Assessment and Planning: Needs Assessment Tools for CEA</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3" name="Google Shape;773;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FACILITATOR NOTES</a:t>
            </a:r>
            <a:endParaRPr dirty="0"/>
          </a:p>
          <a:p>
            <a:pPr marL="0" marR="0" lvl="0" indent="0" algn="l" rtl="0">
              <a:lnSpc>
                <a:spcPct val="100000"/>
              </a:lnSpc>
              <a:spcBef>
                <a:spcPts val="360"/>
              </a:spcBef>
              <a:spcAft>
                <a:spcPts val="0"/>
              </a:spcAft>
              <a:buClr>
                <a:schemeClr val="dk1"/>
              </a:buClr>
              <a:buSzPts val="1200"/>
              <a:buFont typeface="Calibri"/>
              <a:buNone/>
            </a:pPr>
            <a:endParaRPr dirty="0"/>
          </a:p>
          <a:p>
            <a:pPr marL="228600" marR="0" lvl="0" indent="-228600" algn="l" rtl="0">
              <a:lnSpc>
                <a:spcPct val="100000"/>
              </a:lnSpc>
              <a:spcBef>
                <a:spcPts val="360"/>
              </a:spcBef>
              <a:spcAft>
                <a:spcPts val="0"/>
              </a:spcAft>
              <a:buClr>
                <a:schemeClr val="dk1"/>
              </a:buClr>
              <a:buSzPts val="1200"/>
              <a:buFont typeface="Calibri"/>
              <a:buAutoNum type="arabicPeriod"/>
            </a:pPr>
            <a:r>
              <a:rPr lang="en-GB" sz="1200" b="1" dirty="0">
                <a:solidFill>
                  <a:schemeClr val="dk1"/>
                </a:solidFill>
                <a:latin typeface="Times New Roman"/>
                <a:ea typeface="Times New Roman"/>
                <a:cs typeface="Times New Roman"/>
                <a:sym typeface="Times New Roman"/>
              </a:rPr>
              <a:t>Culture affects people’s beliefs and values </a:t>
            </a:r>
            <a:r>
              <a:rPr lang="en-GB" sz="1200" dirty="0">
                <a:solidFill>
                  <a:schemeClr val="dk1"/>
                </a:solidFill>
                <a:latin typeface="Times New Roman"/>
                <a:ea typeface="Times New Roman"/>
                <a:cs typeface="Times New Roman"/>
                <a:sym typeface="Times New Roman"/>
              </a:rPr>
              <a:t>– </a:t>
            </a:r>
            <a:r>
              <a:rPr lang="en-GB" dirty="0"/>
              <a:t>The culture people live in will affect how they understand and respond to risk – for example, in DRC people believed that Ebola did not exist and that they were being lied to by responders</a:t>
            </a:r>
            <a:r>
              <a:rPr lang="en-GB"/>
              <a:t>. This </a:t>
            </a:r>
            <a:r>
              <a:rPr lang="en-GB" dirty="0"/>
              <a:t>will have a huge influence on how people will response to RCRC programmes and activities aimed at preventing disasters or disease. Also different groups in the community might view these differently – for example older people may believe river water is safe to drink because that is what they’ve always done</a:t>
            </a:r>
            <a:endParaRPr dirty="0"/>
          </a:p>
          <a:p>
            <a:pPr marL="228600" marR="0" lvl="0" indent="-152400" algn="l" rtl="0">
              <a:lnSpc>
                <a:spcPct val="100000"/>
              </a:lnSpc>
              <a:spcBef>
                <a:spcPts val="360"/>
              </a:spcBef>
              <a:spcAft>
                <a:spcPts val="0"/>
              </a:spcAft>
              <a:buClr>
                <a:schemeClr val="dk1"/>
              </a:buClr>
              <a:buSzPts val="1200"/>
              <a:buFont typeface="Calibri"/>
              <a:buNone/>
            </a:pPr>
            <a:endParaRPr sz="1200" dirty="0">
              <a:solidFill>
                <a:schemeClr val="dk1"/>
              </a:solidFill>
              <a:latin typeface="Times New Roman"/>
              <a:ea typeface="Times New Roman"/>
              <a:cs typeface="Times New Roman"/>
              <a:sym typeface="Times New Roman"/>
            </a:endParaRPr>
          </a:p>
          <a:p>
            <a:pPr marL="228600" marR="0" lvl="0" indent="-228600" algn="l" rtl="0">
              <a:lnSpc>
                <a:spcPct val="100000"/>
              </a:lnSpc>
              <a:spcBef>
                <a:spcPts val="360"/>
              </a:spcBef>
              <a:spcAft>
                <a:spcPts val="0"/>
              </a:spcAft>
              <a:buClr>
                <a:schemeClr val="dk1"/>
              </a:buClr>
              <a:buSzPts val="1200"/>
              <a:buFont typeface="Calibri"/>
              <a:buAutoNum type="arabicPeriod"/>
            </a:pPr>
            <a:r>
              <a:rPr lang="en-GB" sz="1200" b="1" dirty="0">
                <a:solidFill>
                  <a:schemeClr val="dk1"/>
                </a:solidFill>
                <a:latin typeface="Times New Roman"/>
                <a:ea typeface="Times New Roman"/>
                <a:cs typeface="Times New Roman"/>
                <a:sym typeface="Times New Roman"/>
              </a:rPr>
              <a:t>Power dynamics</a:t>
            </a:r>
            <a:r>
              <a:rPr lang="en-GB" sz="1200" b="0" dirty="0">
                <a:solidFill>
                  <a:schemeClr val="dk1"/>
                </a:solidFill>
                <a:latin typeface="Times New Roman"/>
                <a:ea typeface="Times New Roman"/>
                <a:cs typeface="Times New Roman"/>
                <a:sym typeface="Times New Roman"/>
              </a:rPr>
              <a:t> </a:t>
            </a:r>
            <a:r>
              <a:rPr lang="en-GB" dirty="0"/>
              <a:t>will also define how different groups are seen within the community – for example, what is the role of women? Are the elderly respected? Is disability accepted or shunned? Again this will affect how you will get people to participate in your programmes. Different groups may also view things differently depending on the socio-cultural environment – youth attitudes may differ from those of the community elders. </a:t>
            </a:r>
            <a:endParaRPr dirty="0"/>
          </a:p>
          <a:p>
            <a:pPr marL="228600" marR="0" lvl="0" indent="-152400" algn="l" rtl="0">
              <a:lnSpc>
                <a:spcPct val="100000"/>
              </a:lnSpc>
              <a:spcBef>
                <a:spcPts val="360"/>
              </a:spcBef>
              <a:spcAft>
                <a:spcPts val="0"/>
              </a:spcAft>
              <a:buClr>
                <a:schemeClr val="dk1"/>
              </a:buClr>
              <a:buSzPts val="1200"/>
              <a:buFont typeface="Calibri"/>
              <a:buNone/>
            </a:pPr>
            <a:endParaRPr sz="1200" b="1" dirty="0">
              <a:solidFill>
                <a:schemeClr val="dk1"/>
              </a:solidFill>
              <a:latin typeface="Times New Roman"/>
              <a:ea typeface="Times New Roman"/>
              <a:cs typeface="Times New Roman"/>
              <a:sym typeface="Times New Roman"/>
            </a:endParaRPr>
          </a:p>
          <a:p>
            <a:pPr marL="228600" marR="0" lvl="0" indent="-228600" algn="l" rtl="0">
              <a:lnSpc>
                <a:spcPct val="100000"/>
              </a:lnSpc>
              <a:spcBef>
                <a:spcPts val="360"/>
              </a:spcBef>
              <a:spcAft>
                <a:spcPts val="0"/>
              </a:spcAft>
              <a:buClr>
                <a:schemeClr val="dk1"/>
              </a:buClr>
              <a:buSzPts val="1200"/>
              <a:buFont typeface="Calibri"/>
              <a:buAutoNum type="arabicPeriod"/>
            </a:pPr>
            <a:r>
              <a:rPr lang="en-GB" sz="1200" b="1" dirty="0">
                <a:solidFill>
                  <a:schemeClr val="dk1"/>
                </a:solidFill>
                <a:latin typeface="Times New Roman"/>
                <a:ea typeface="Times New Roman"/>
                <a:cs typeface="Times New Roman"/>
                <a:sym typeface="Times New Roman"/>
              </a:rPr>
              <a:t>Community structures </a:t>
            </a:r>
            <a:r>
              <a:rPr lang="en-GB" sz="1200" dirty="0">
                <a:solidFill>
                  <a:schemeClr val="dk1"/>
                </a:solidFill>
                <a:latin typeface="Times New Roman"/>
                <a:ea typeface="Times New Roman"/>
                <a:cs typeface="Times New Roman"/>
                <a:sym typeface="Times New Roman"/>
              </a:rPr>
              <a:t>- </a:t>
            </a:r>
            <a:r>
              <a:rPr lang="en-GB" sz="1200" b="0" dirty="0">
                <a:solidFill>
                  <a:schemeClr val="dk1"/>
                </a:solidFill>
                <a:latin typeface="Times New Roman"/>
                <a:ea typeface="Times New Roman"/>
                <a:cs typeface="Times New Roman"/>
                <a:sym typeface="Times New Roman"/>
              </a:rPr>
              <a:t>To understand how a community is structured and identify the best times and methods of reaching different groups. For example, when do people work? What is the main religion, is it mainly old or young people?</a:t>
            </a:r>
            <a:endParaRPr dirty="0"/>
          </a:p>
          <a:p>
            <a:pPr marL="228600" marR="0" lvl="0" indent="-152400" algn="l" rtl="0">
              <a:lnSpc>
                <a:spcPct val="100000"/>
              </a:lnSpc>
              <a:spcBef>
                <a:spcPts val="360"/>
              </a:spcBef>
              <a:spcAft>
                <a:spcPts val="0"/>
              </a:spcAft>
              <a:buClr>
                <a:schemeClr val="dk1"/>
              </a:buClr>
              <a:buSzPts val="1200"/>
              <a:buFont typeface="Calibri"/>
              <a:buNone/>
            </a:pPr>
            <a:endParaRPr sz="1200" b="0" dirty="0">
              <a:solidFill>
                <a:schemeClr val="dk1"/>
              </a:solidFill>
              <a:latin typeface="Times New Roman"/>
              <a:ea typeface="Times New Roman"/>
              <a:cs typeface="Times New Roman"/>
              <a:sym typeface="Times New Roman"/>
            </a:endParaRPr>
          </a:p>
          <a:p>
            <a:pPr marL="228600" marR="0" lvl="0" indent="-228600" algn="l" rtl="0">
              <a:lnSpc>
                <a:spcPct val="100000"/>
              </a:lnSpc>
              <a:spcBef>
                <a:spcPts val="360"/>
              </a:spcBef>
              <a:spcAft>
                <a:spcPts val="0"/>
              </a:spcAft>
              <a:buClr>
                <a:schemeClr val="dk1"/>
              </a:buClr>
              <a:buSzPts val="1200"/>
              <a:buFont typeface="Calibri"/>
              <a:buAutoNum type="arabicPeriod"/>
            </a:pPr>
            <a:r>
              <a:rPr lang="en-GB" sz="1200" b="1" dirty="0">
                <a:solidFill>
                  <a:schemeClr val="dk1"/>
                </a:solidFill>
                <a:latin typeface="Times New Roman"/>
                <a:ea typeface="Times New Roman"/>
                <a:cs typeface="Times New Roman"/>
                <a:sym typeface="Times New Roman"/>
              </a:rPr>
              <a:t>Social cohesion </a:t>
            </a:r>
            <a:r>
              <a:rPr lang="en-GB" sz="1200" b="0" dirty="0">
                <a:solidFill>
                  <a:schemeClr val="dk1"/>
                </a:solidFill>
                <a:latin typeface="Times New Roman"/>
                <a:ea typeface="Times New Roman"/>
                <a:cs typeface="Times New Roman"/>
                <a:sym typeface="Times New Roman"/>
              </a:rPr>
              <a:t>- </a:t>
            </a:r>
            <a:r>
              <a:rPr lang="en-GB" dirty="0"/>
              <a:t>affects how a community works together and whether they trust one another. Whether community leaders are trusted or seen as corrupt? If you are trying to encourage social changes, such as clearing drains or avoiding garbage pile-ups, then how much the community are willing to work collectively will be critical</a:t>
            </a:r>
            <a:endParaRPr dirty="0"/>
          </a:p>
          <a:p>
            <a:pPr marL="171450" marR="0" lvl="0" indent="-95250" algn="l" rtl="0">
              <a:lnSpc>
                <a:spcPct val="100000"/>
              </a:lnSpc>
              <a:spcBef>
                <a:spcPts val="360"/>
              </a:spcBef>
              <a:spcAft>
                <a:spcPts val="0"/>
              </a:spcAft>
              <a:buClr>
                <a:schemeClr val="dk1"/>
              </a:buClr>
              <a:buSzPts val="1200"/>
              <a:buFont typeface="Arial"/>
              <a:buNone/>
            </a:pPr>
            <a:endParaRPr sz="1200" dirty="0">
              <a:solidFill>
                <a:schemeClr val="dk1"/>
              </a:solidFill>
              <a:latin typeface="Times New Roman"/>
              <a:ea typeface="Times New Roman"/>
              <a:cs typeface="Times New Roman"/>
              <a:sym typeface="Times New Roman"/>
            </a:endParaRPr>
          </a:p>
          <a:p>
            <a:pPr marL="171450" marR="0" lvl="0" indent="-171450" algn="l" rtl="0">
              <a:lnSpc>
                <a:spcPct val="100000"/>
              </a:lnSpc>
              <a:spcBef>
                <a:spcPts val="360"/>
              </a:spcBef>
              <a:spcAft>
                <a:spcPts val="0"/>
              </a:spcAft>
              <a:buClr>
                <a:schemeClr val="dk1"/>
              </a:buClr>
              <a:buSzPts val="1200"/>
              <a:buFont typeface="Arial"/>
              <a:buChar char="•"/>
            </a:pPr>
            <a:r>
              <a:rPr lang="en-GB" sz="1200" dirty="0">
                <a:solidFill>
                  <a:schemeClr val="dk1"/>
                </a:solidFill>
                <a:latin typeface="Times New Roman"/>
                <a:ea typeface="Times New Roman"/>
                <a:cs typeface="Times New Roman"/>
                <a:sym typeface="Times New Roman"/>
              </a:rPr>
              <a:t>Understanding these will also help ensure your activities don’t unintentionally put people at risk or exacerbate existing tensions and inequalities.</a:t>
            </a:r>
            <a:r>
              <a:rPr lang="en-GB" dirty="0"/>
              <a:t> </a:t>
            </a:r>
            <a:endParaRPr dirty="0"/>
          </a:p>
          <a:p>
            <a:pPr marL="171450" marR="0" lvl="0" indent="-95250" algn="l" rtl="0">
              <a:lnSpc>
                <a:spcPct val="100000"/>
              </a:lnSpc>
              <a:spcBef>
                <a:spcPts val="360"/>
              </a:spcBef>
              <a:spcAft>
                <a:spcPts val="0"/>
              </a:spcAft>
              <a:buClr>
                <a:schemeClr val="dk1"/>
              </a:buClr>
              <a:buSzPts val="1200"/>
              <a:buFont typeface="Arial"/>
              <a:buNone/>
            </a:pPr>
            <a:endParaRPr dirty="0"/>
          </a:p>
          <a:p>
            <a:pPr marL="0" marR="0" lvl="0" indent="0" algn="l" rtl="0">
              <a:lnSpc>
                <a:spcPct val="100000"/>
              </a:lnSpc>
              <a:spcBef>
                <a:spcPts val="360"/>
              </a:spcBef>
              <a:spcAft>
                <a:spcPts val="0"/>
              </a:spcAft>
              <a:buClr>
                <a:schemeClr val="dk1"/>
              </a:buClr>
              <a:buSzPts val="1200"/>
              <a:buFont typeface="Arial"/>
              <a:buNone/>
            </a:pPr>
            <a:r>
              <a:rPr lang="en-GB" dirty="0"/>
              <a:t>It’s important to note though that understanding the socio-cultural environment and community structures will take a long time and is very complex. While you can gain an understanding through your initial assessment this must be an on-going process that you constantly adapt to. Be aware also of the differences between demographics – what is true for the elderly may be very different for the youth. Understanding the ‘bigger picture’ and how the socio-cultural environment impacts on a community’s beliefs and behaviours can be the difference between failure and success – because the society and cultural a community operates within will affect how they perceive the NS and interact with the programmes and operations delivered.</a:t>
            </a:r>
            <a:endParaRPr dirty="0"/>
          </a:p>
          <a:p>
            <a:pPr marL="171450" marR="0" lvl="0" indent="-95250" algn="l" rtl="0">
              <a:lnSpc>
                <a:spcPct val="100000"/>
              </a:lnSpc>
              <a:spcBef>
                <a:spcPts val="360"/>
              </a:spcBef>
              <a:spcAft>
                <a:spcPts val="0"/>
              </a:spcAft>
              <a:buClr>
                <a:schemeClr val="dk1"/>
              </a:buClr>
              <a:buSzPts val="1200"/>
              <a:buFont typeface="Arial"/>
              <a:buNone/>
            </a:pPr>
            <a:endParaRPr dirty="0"/>
          </a:p>
          <a:p>
            <a:pPr marL="171450" marR="0" lvl="0" indent="-95250" algn="l" rtl="0">
              <a:lnSpc>
                <a:spcPct val="100000"/>
              </a:lnSpc>
              <a:spcBef>
                <a:spcPts val="360"/>
              </a:spcBef>
              <a:spcAft>
                <a:spcPts val="0"/>
              </a:spcAft>
              <a:buClr>
                <a:schemeClr val="dk1"/>
              </a:buClr>
              <a:buSzPts val="1200"/>
              <a:buFont typeface="Arial"/>
              <a:buNone/>
            </a:pPr>
            <a:endParaRPr dirty="0"/>
          </a:p>
          <a:p>
            <a:pPr marL="171450" marR="0" lvl="0" indent="-95250" algn="l" rtl="0">
              <a:lnSpc>
                <a:spcPct val="100000"/>
              </a:lnSpc>
              <a:spcBef>
                <a:spcPts val="360"/>
              </a:spcBef>
              <a:spcAft>
                <a:spcPts val="0"/>
              </a:spcAft>
              <a:buClr>
                <a:schemeClr val="dk1"/>
              </a:buClr>
              <a:buSzPts val="1200"/>
              <a:buFont typeface="Arial"/>
              <a:buNone/>
            </a:pPr>
            <a:endParaRPr dirty="0"/>
          </a:p>
          <a:p>
            <a:pPr marL="171450" marR="0" lvl="0" indent="-95250" algn="l" rtl="0">
              <a:lnSpc>
                <a:spcPct val="100000"/>
              </a:lnSpc>
              <a:spcBef>
                <a:spcPts val="360"/>
              </a:spcBef>
              <a:spcAft>
                <a:spcPts val="0"/>
              </a:spcAft>
              <a:buClr>
                <a:schemeClr val="dk1"/>
              </a:buClr>
              <a:buSzPts val="1200"/>
              <a:buFont typeface="Arial"/>
              <a:buNone/>
            </a:pPr>
            <a:endParaRPr dirty="0"/>
          </a:p>
          <a:p>
            <a:pPr marL="171450" marR="0" lvl="0" indent="-95250" algn="l" rtl="0">
              <a:lnSpc>
                <a:spcPct val="100000"/>
              </a:lnSpc>
              <a:spcBef>
                <a:spcPts val="360"/>
              </a:spcBef>
              <a:spcAft>
                <a:spcPts val="0"/>
              </a:spcAft>
              <a:buClr>
                <a:schemeClr val="dk1"/>
              </a:buClr>
              <a:buSzPts val="1200"/>
              <a:buFont typeface="Arial"/>
              <a:buNone/>
            </a:pPr>
            <a:endParaRPr dirty="0"/>
          </a:p>
          <a:p>
            <a:pPr marL="171450" marR="0" lvl="0" indent="-95250" algn="l" rtl="0">
              <a:lnSpc>
                <a:spcPct val="100000"/>
              </a:lnSpc>
              <a:spcBef>
                <a:spcPts val="360"/>
              </a:spcBef>
              <a:spcAft>
                <a:spcPts val="0"/>
              </a:spcAft>
              <a:buClr>
                <a:schemeClr val="dk1"/>
              </a:buClr>
              <a:buSzPts val="1200"/>
              <a:buFont typeface="Arial"/>
              <a:buNone/>
            </a:pPr>
            <a:endParaRPr dirty="0"/>
          </a:p>
          <a:p>
            <a:pPr marL="171450" marR="0" lvl="0" indent="-95250" algn="l" rtl="0">
              <a:lnSpc>
                <a:spcPct val="100000"/>
              </a:lnSpc>
              <a:spcBef>
                <a:spcPts val="360"/>
              </a:spcBef>
              <a:spcAft>
                <a:spcPts val="0"/>
              </a:spcAft>
              <a:buClr>
                <a:schemeClr val="dk1"/>
              </a:buClr>
              <a:buSzPts val="1200"/>
              <a:buFont typeface="Arial"/>
              <a:buNone/>
            </a:pPr>
            <a:endParaRPr dirty="0"/>
          </a:p>
          <a:p>
            <a:pPr marL="171450" marR="0" lvl="0" indent="-95250" algn="l" rtl="0">
              <a:lnSpc>
                <a:spcPct val="100000"/>
              </a:lnSpc>
              <a:spcBef>
                <a:spcPts val="360"/>
              </a:spcBef>
              <a:spcAft>
                <a:spcPts val="0"/>
              </a:spcAft>
              <a:buClr>
                <a:schemeClr val="dk1"/>
              </a:buClr>
              <a:buSzPts val="1200"/>
              <a:buFont typeface="Arial"/>
              <a:buNone/>
            </a:pPr>
            <a:endParaRPr dirty="0"/>
          </a:p>
        </p:txBody>
      </p:sp>
      <p:sp>
        <p:nvSpPr>
          <p:cNvPr id="774" name="Google Shape;774;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43</a:t>
            </a:fld>
            <a:endParaRPr sz="1200" b="0" i="0" u="none" strike="noStrike" cap="none">
              <a:solidFill>
                <a:srgbClr val="000000"/>
              </a:solidFill>
              <a:latin typeface="Times New Roman"/>
              <a:ea typeface="Times New Roman"/>
              <a:cs typeface="Times New Roman"/>
              <a:sym typeface="Times New Roman"/>
            </a:endParaRPr>
          </a:p>
        </p:txBody>
      </p:sp>
      <p:sp>
        <p:nvSpPr>
          <p:cNvPr id="775" name="Google Shape;775;p48: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Times New Roman"/>
              <a:buNone/>
            </a:pPr>
            <a:r>
              <a:rPr lang="en-GB" sz="1200" b="0" i="0" u="none" strike="noStrike" cap="none">
                <a:solidFill>
                  <a:srgbClr val="000000"/>
                </a:solidFill>
                <a:latin typeface="Times New Roman"/>
                <a:ea typeface="Times New Roman"/>
                <a:cs typeface="Times New Roman"/>
                <a:sym typeface="Times New Roman"/>
              </a:rPr>
              <a:t>CEA ACross the Programme Cycle: CEA in Assessment</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GB" sz="1200">
                <a:solidFill>
                  <a:schemeClr val="dk1"/>
                </a:solidFill>
                <a:latin typeface="Times New Roman"/>
                <a:ea typeface="Times New Roman"/>
                <a:cs typeface="Times New Roman"/>
                <a:sym typeface="Times New Roman"/>
              </a:rPr>
              <a:t>FACILITATOR NOTES</a:t>
            </a:r>
            <a:endParaRPr/>
          </a:p>
          <a:p>
            <a:pPr marL="0" lvl="0" indent="0" algn="l" rtl="0">
              <a:spcBef>
                <a:spcPts val="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Arial"/>
              <a:buNone/>
            </a:pPr>
            <a:r>
              <a:rPr lang="en-GB" sz="1200">
                <a:solidFill>
                  <a:schemeClr val="dk1"/>
                </a:solidFill>
                <a:latin typeface="Times New Roman"/>
                <a:ea typeface="Times New Roman"/>
                <a:cs typeface="Times New Roman"/>
                <a:sym typeface="Times New Roman"/>
              </a:rPr>
              <a:t>There are some of the barriers that can hinder women’s participation</a:t>
            </a:r>
            <a:endParaRPr/>
          </a:p>
          <a:p>
            <a:pPr marL="0" lvl="0" indent="0" algn="l" rtl="0">
              <a:spcBef>
                <a:spcPts val="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a:p>
            <a:pPr marL="228600" lvl="0" indent="-228600" algn="l" rtl="0">
              <a:spcBef>
                <a:spcPts val="0"/>
              </a:spcBef>
              <a:spcAft>
                <a:spcPts val="0"/>
              </a:spcAft>
              <a:buClr>
                <a:schemeClr val="dk1"/>
              </a:buClr>
              <a:buSzPts val="1200"/>
              <a:buFont typeface="Arial"/>
              <a:buAutoNum type="arabicPeriod"/>
            </a:pPr>
            <a:r>
              <a:rPr lang="en-GB" sz="1200">
                <a:solidFill>
                  <a:schemeClr val="dk1"/>
                </a:solidFill>
                <a:latin typeface="Times New Roman"/>
                <a:ea typeface="Times New Roman"/>
                <a:cs typeface="Times New Roman"/>
                <a:sym typeface="Times New Roman"/>
              </a:rPr>
              <a:t>Socio-cultural barriers - in most patriarchal societies men are the decision makers and it might not be seen as acceptable or normal for women to make decisions and participate actively</a:t>
            </a:r>
            <a:endParaRPr/>
          </a:p>
          <a:p>
            <a:pPr marL="228600" lvl="0" indent="-152400" algn="l" rtl="0">
              <a:spcBef>
                <a:spcPts val="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a:p>
            <a:pPr marL="228600" lvl="0" indent="-228600" algn="l" rtl="0">
              <a:spcBef>
                <a:spcPts val="0"/>
              </a:spcBef>
              <a:spcAft>
                <a:spcPts val="0"/>
              </a:spcAft>
              <a:buClr>
                <a:schemeClr val="dk1"/>
              </a:buClr>
              <a:buSzPts val="1200"/>
              <a:buFont typeface="Arial"/>
              <a:buAutoNum type="arabicPeriod"/>
            </a:pPr>
            <a:r>
              <a:rPr lang="en-GB" sz="1200">
                <a:solidFill>
                  <a:schemeClr val="dk1"/>
                </a:solidFill>
                <a:latin typeface="Times New Roman"/>
                <a:ea typeface="Times New Roman"/>
                <a:cs typeface="Times New Roman"/>
                <a:sym typeface="Times New Roman"/>
              </a:rPr>
              <a:t>Traditional gender roles – women are seen as home makers and men are seen as those in charge of decision-making</a:t>
            </a:r>
            <a:endParaRPr/>
          </a:p>
          <a:p>
            <a:pPr marL="228600" lvl="0" indent="-152400" algn="l" rtl="0">
              <a:spcBef>
                <a:spcPts val="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a:p>
            <a:pPr marL="228600" lvl="0" indent="-228600" algn="l" rtl="0">
              <a:spcBef>
                <a:spcPts val="0"/>
              </a:spcBef>
              <a:spcAft>
                <a:spcPts val="0"/>
              </a:spcAft>
              <a:buClr>
                <a:schemeClr val="dk1"/>
              </a:buClr>
              <a:buSzPts val="1200"/>
              <a:buFont typeface="Arial"/>
              <a:buAutoNum type="arabicPeriod"/>
            </a:pPr>
            <a:r>
              <a:rPr lang="en-GB" sz="1200">
                <a:solidFill>
                  <a:schemeClr val="dk1"/>
                </a:solidFill>
                <a:latin typeface="Times New Roman"/>
                <a:ea typeface="Times New Roman"/>
                <a:cs typeface="Times New Roman"/>
                <a:sym typeface="Times New Roman"/>
              </a:rPr>
              <a:t>Lack of opportunities – if decisions are all made in committee meetings or by traditional leaders, women may not be present when issues are discussed and decided on</a:t>
            </a:r>
            <a:endParaRPr/>
          </a:p>
          <a:p>
            <a:pPr marL="228600" lvl="0" indent="-152400" algn="l" rtl="0">
              <a:spcBef>
                <a:spcPts val="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a:p>
            <a:pPr marL="228600" lvl="0" indent="-228600" algn="l" rtl="0">
              <a:spcBef>
                <a:spcPts val="0"/>
              </a:spcBef>
              <a:spcAft>
                <a:spcPts val="0"/>
              </a:spcAft>
              <a:buClr>
                <a:schemeClr val="dk1"/>
              </a:buClr>
              <a:buSzPts val="1200"/>
              <a:buFont typeface="Arial"/>
              <a:buAutoNum type="arabicPeriod"/>
            </a:pPr>
            <a:r>
              <a:rPr lang="en-GB" sz="1200">
                <a:solidFill>
                  <a:schemeClr val="dk1"/>
                </a:solidFill>
                <a:latin typeface="Times New Roman"/>
                <a:ea typeface="Times New Roman"/>
                <a:cs typeface="Times New Roman"/>
                <a:sym typeface="Times New Roman"/>
              </a:rPr>
              <a:t>Focus on equality as opposed to outcomes – In most cases, in fora such as community meetings, community leaders and humanitarian actors ensure the presence of women as opposed to participation of women. Due to socio-cultural norms, women might not speak up during these meetings as the men are allowed opportunities to make decisions and voice their concerns. As such, this hinders meaningful participation of women  </a:t>
            </a:r>
            <a:endParaRPr/>
          </a:p>
          <a:p>
            <a:pPr marL="228600" lvl="0" indent="-152400" algn="l" rtl="0">
              <a:spcBef>
                <a:spcPts val="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a:p>
            <a:pPr marL="228600" lvl="0" indent="-228600" algn="l" rtl="0">
              <a:spcBef>
                <a:spcPts val="0"/>
              </a:spcBef>
              <a:spcAft>
                <a:spcPts val="0"/>
              </a:spcAft>
              <a:buClr>
                <a:schemeClr val="dk1"/>
              </a:buClr>
              <a:buSzPts val="1200"/>
              <a:buFont typeface="Arial"/>
              <a:buAutoNum type="arabicPeriod"/>
            </a:pPr>
            <a:r>
              <a:rPr lang="en-GB" sz="1200">
                <a:solidFill>
                  <a:schemeClr val="dk1"/>
                </a:solidFill>
                <a:latin typeface="Times New Roman"/>
                <a:ea typeface="Times New Roman"/>
                <a:cs typeface="Times New Roman"/>
                <a:sym typeface="Times New Roman"/>
              </a:rPr>
              <a:t>Negative attitudes towards women with disabilities especially women with intellectual and psychosocial disabilities where there is an assumption they cannot participate and people make decisions on their behalf. Lack of accessibility to the venue and some women with disabilities left at home. Lack of sign language interpreters for women with hearing impairments.</a:t>
            </a:r>
            <a:endParaRPr/>
          </a:p>
          <a:p>
            <a:pPr marL="0" lvl="0" indent="0" algn="l" rtl="0">
              <a:spcBef>
                <a:spcPts val="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p:txBody>
      </p:sp>
      <p:sp>
        <p:nvSpPr>
          <p:cNvPr id="835" name="Google Shape;835;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44</a:t>
            </a:fld>
            <a:endParaRPr/>
          </a:p>
        </p:txBody>
      </p:sp>
      <p:sp>
        <p:nvSpPr>
          <p:cNvPr id="836" name="Google Shape;836;p55: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GB"/>
              <a:t>CEA ACross the Programme Cycle: CEA in Planning</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2" name="Google Shape;842;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GB" sz="1200">
                <a:solidFill>
                  <a:schemeClr val="dk1"/>
                </a:solidFill>
                <a:latin typeface="Times New Roman"/>
                <a:ea typeface="Times New Roman"/>
                <a:cs typeface="Times New Roman"/>
                <a:sym typeface="Times New Roman"/>
              </a:rPr>
              <a:t>FACILITATOR NOTES</a:t>
            </a:r>
            <a:endParaRPr/>
          </a:p>
          <a:p>
            <a:pPr marL="0" lvl="0" indent="0" algn="l" rtl="0">
              <a:spcBef>
                <a:spcPts val="0"/>
              </a:spcBef>
              <a:spcAft>
                <a:spcPts val="0"/>
              </a:spcAft>
              <a:buNone/>
            </a:pPr>
            <a:endParaRPr/>
          </a:p>
          <a:p>
            <a:pPr marL="0" lvl="0" indent="0" algn="l" rtl="0">
              <a:spcBef>
                <a:spcPts val="0"/>
              </a:spcBef>
              <a:spcAft>
                <a:spcPts val="0"/>
              </a:spcAft>
              <a:buNone/>
            </a:pPr>
            <a:r>
              <a:rPr lang="en-GB"/>
              <a:t>These are some of the ways we can support better participation of women.</a:t>
            </a:r>
            <a:endParaRPr/>
          </a:p>
          <a:p>
            <a:pPr marL="0" lvl="0" indent="0" algn="l" rtl="0">
              <a:spcBef>
                <a:spcPts val="0"/>
              </a:spcBef>
              <a:spcAft>
                <a:spcPts val="0"/>
              </a:spcAft>
              <a:buNone/>
            </a:pPr>
            <a:endParaRPr/>
          </a:p>
          <a:p>
            <a:pPr marL="0" lvl="0" indent="0" algn="l" rtl="0">
              <a:spcBef>
                <a:spcPts val="0"/>
              </a:spcBef>
              <a:spcAft>
                <a:spcPts val="0"/>
              </a:spcAft>
              <a:buNone/>
            </a:pPr>
            <a:r>
              <a:rPr lang="en-GB"/>
              <a:t>Establish separate participation and decision making spaces for women e.g. women advisory committees and ensuring representation of all women including women with disabilities as they are also left out in spaces for women and in spaces for marginalized groups.</a:t>
            </a:r>
            <a:endParaRPr/>
          </a:p>
          <a:p>
            <a:pPr marL="0" lvl="0" indent="0" algn="l" rtl="0">
              <a:spcBef>
                <a:spcPts val="0"/>
              </a:spcBef>
              <a:spcAft>
                <a:spcPts val="0"/>
              </a:spcAft>
              <a:buNone/>
            </a:pPr>
            <a:endParaRPr/>
          </a:p>
          <a:p>
            <a:pPr marL="0" lvl="0" indent="0" algn="l" rtl="0">
              <a:spcBef>
                <a:spcPts val="0"/>
              </a:spcBef>
              <a:spcAft>
                <a:spcPts val="0"/>
              </a:spcAft>
              <a:buNone/>
            </a:pPr>
            <a:r>
              <a:rPr lang="en-GB"/>
              <a:t>Consult with women to identify potential obstacles to their participation (e.g. if there is a need for child care during meetings, time and place of meetings, time and mobility constraints, how socio-cultural factors, as well as their roles and responsibilities, might affect their participation, etc.). Together with women, determine acceptable ways of overcoming barriers (e.g. if movement is restricted, escorts can be provided). Important to realise the reality of specific groups of women with diverse and very specific needs e.g women with disabilities</a:t>
            </a:r>
            <a:endParaRPr/>
          </a:p>
          <a:p>
            <a:pPr marL="0" lvl="0" indent="0" algn="l" rtl="0">
              <a:spcBef>
                <a:spcPts val="0"/>
              </a:spcBef>
              <a:spcAft>
                <a:spcPts val="0"/>
              </a:spcAft>
              <a:buNone/>
            </a:pPr>
            <a:endParaRPr/>
          </a:p>
        </p:txBody>
      </p:sp>
      <p:sp>
        <p:nvSpPr>
          <p:cNvPr id="843" name="Google Shape;843;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GB" sz="1200">
                <a:solidFill>
                  <a:schemeClr val="dk1"/>
                </a:solidFill>
                <a:latin typeface="Times New Roman"/>
                <a:ea typeface="Times New Roman"/>
                <a:cs typeface="Times New Roman"/>
                <a:sym typeface="Times New Roman"/>
              </a:rPr>
              <a:t>FACILITATOR NOTES</a:t>
            </a:r>
            <a:endParaRPr/>
          </a:p>
          <a:p>
            <a:pPr marL="0" lvl="0" indent="0" algn="l" rtl="0">
              <a:spcBef>
                <a:spcPts val="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a:p>
            <a:pPr marL="171450" marR="0" lvl="0" indent="-171450" algn="l" rtl="0">
              <a:lnSpc>
                <a:spcPct val="100000"/>
              </a:lnSpc>
              <a:spcBef>
                <a:spcPts val="360"/>
              </a:spcBef>
              <a:spcAft>
                <a:spcPts val="0"/>
              </a:spcAft>
              <a:buClr>
                <a:schemeClr val="dk1"/>
              </a:buClr>
              <a:buSzPts val="1200"/>
              <a:buFont typeface="Arial"/>
              <a:buChar char="•"/>
            </a:pPr>
            <a:r>
              <a:rPr lang="en-GB" sz="1200">
                <a:solidFill>
                  <a:schemeClr val="dk1"/>
                </a:solidFill>
                <a:latin typeface="Times New Roman"/>
                <a:ea typeface="Times New Roman"/>
                <a:cs typeface="Times New Roman"/>
                <a:sym typeface="Times New Roman"/>
              </a:rPr>
              <a:t>Working only with existing leaders and organised groups can reinforce the marginalisation of those who are not represented in these organisations and those who are not organised.</a:t>
            </a:r>
            <a:endParaRPr/>
          </a:p>
          <a:p>
            <a:pPr marL="171450" marR="0" lvl="0" indent="-171450" algn="l" rtl="0">
              <a:lnSpc>
                <a:spcPct val="100000"/>
              </a:lnSpc>
              <a:spcBef>
                <a:spcPts val="360"/>
              </a:spcBef>
              <a:spcAft>
                <a:spcPts val="0"/>
              </a:spcAft>
              <a:buClr>
                <a:schemeClr val="dk1"/>
              </a:buClr>
              <a:buSzPts val="1200"/>
              <a:buFont typeface="Arial"/>
              <a:buChar char="•"/>
            </a:pPr>
            <a:r>
              <a:rPr lang="en-GB" sz="1200">
                <a:solidFill>
                  <a:schemeClr val="dk1"/>
                </a:solidFill>
                <a:latin typeface="Times New Roman"/>
                <a:ea typeface="Times New Roman"/>
                <a:cs typeface="Times New Roman"/>
                <a:sym typeface="Times New Roman"/>
              </a:rPr>
              <a:t>Misinformed attitude that categorizes marginalized groups as one, disregarding specific group needs. For example, people with the most severe impairments, and particularly those that affect mobility and communication, will often be more marginalised than those with minor impairments. People with one type of impairment may not be able to represent those with different impairments – it is important to recognise that ‘disabled people’ are not a homogenous group. </a:t>
            </a:r>
            <a:endParaRPr/>
          </a:p>
          <a:p>
            <a:pPr marL="171450" marR="0" lvl="0" indent="-171450" algn="l" rtl="0">
              <a:lnSpc>
                <a:spcPct val="100000"/>
              </a:lnSpc>
              <a:spcBef>
                <a:spcPts val="360"/>
              </a:spcBef>
              <a:spcAft>
                <a:spcPts val="0"/>
              </a:spcAft>
              <a:buClr>
                <a:schemeClr val="dk1"/>
              </a:buClr>
              <a:buSzPts val="1200"/>
              <a:buFont typeface="Arial"/>
              <a:buChar char="•"/>
            </a:pPr>
            <a:r>
              <a:rPr lang="en-GB" sz="1200">
                <a:solidFill>
                  <a:schemeClr val="dk1"/>
                </a:solidFill>
                <a:latin typeface="Times New Roman"/>
                <a:ea typeface="Times New Roman"/>
                <a:cs typeface="Times New Roman"/>
                <a:sym typeface="Times New Roman"/>
              </a:rPr>
              <a:t>Women and girls with disabilities are also left out in participation of marginalised groups since even in marginalised groups men tend to speak and take lead while women rarely participate in such spaces. Also Women and girls with disabilities have very specific needs and are many times left out in groups where women are participating and where marginalized groups are participating. They are left out in both spaces yet they are more vulnerable in so many aspects eg SGBV, health and wash needs, shelter, single headed house holds.</a:t>
            </a:r>
            <a:endParaRPr/>
          </a:p>
          <a:p>
            <a:pPr marL="171450" marR="0" lvl="0" indent="-95250" algn="l" rtl="0">
              <a:lnSpc>
                <a:spcPct val="100000"/>
              </a:lnSpc>
              <a:spcBef>
                <a:spcPts val="36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a:p>
            <a:pPr marL="171450" marR="0" lvl="0" indent="-95250" algn="l" rtl="0">
              <a:lnSpc>
                <a:spcPct val="100000"/>
              </a:lnSpc>
              <a:spcBef>
                <a:spcPts val="360"/>
              </a:spcBef>
              <a:spcAft>
                <a:spcPts val="0"/>
              </a:spcAft>
              <a:buClr>
                <a:schemeClr val="dk1"/>
              </a:buClr>
              <a:buSzPts val="1200"/>
              <a:buFont typeface="Arial"/>
              <a:buNone/>
            </a:pPr>
            <a:endParaRPr sz="1200">
              <a:solidFill>
                <a:srgbClr val="FF0000"/>
              </a:solidFill>
              <a:latin typeface="Times New Roman"/>
              <a:ea typeface="Times New Roman"/>
              <a:cs typeface="Times New Roman"/>
              <a:sym typeface="Times New Roman"/>
            </a:endParaRPr>
          </a:p>
        </p:txBody>
      </p:sp>
      <p:sp>
        <p:nvSpPr>
          <p:cNvPr id="850" name="Google Shape;850;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46</a:t>
            </a:fld>
            <a:endParaRPr/>
          </a:p>
        </p:txBody>
      </p:sp>
      <p:sp>
        <p:nvSpPr>
          <p:cNvPr id="851" name="Google Shape;851;p57: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GB"/>
              <a:t>CEA ACross the Programme Cycle: CEA in Planning</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7" name="Google Shape;857;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FACILITATOR NOTES</a:t>
            </a:r>
            <a:endParaRPr/>
          </a:p>
          <a:p>
            <a:pPr marL="0" lvl="0" indent="0" algn="l" rtl="0">
              <a:spcBef>
                <a:spcPts val="0"/>
              </a:spcBef>
              <a:spcAft>
                <a:spcPts val="0"/>
              </a:spcAft>
              <a:buNone/>
            </a:pPr>
            <a:endParaRPr/>
          </a:p>
          <a:p>
            <a:pPr marL="0" lvl="0" indent="0" algn="l" rtl="0">
              <a:spcBef>
                <a:spcPts val="0"/>
              </a:spcBef>
              <a:spcAft>
                <a:spcPts val="0"/>
              </a:spcAft>
              <a:buNone/>
            </a:pPr>
            <a:r>
              <a:rPr lang="en-GB"/>
              <a:t>Create smaller sub-groups in order to give individuals a chance to speak without the presence of more vocal participants. The composition of a working/focus group can support existing dynamics of discrimination. If the group includes both the most powerful and the most marginalised people in a society, then it is unlikely that the latter will be able to fully participate. Sometimes it may actually be the actions of the most powerful that create the greatest problems for marginalised people. If this is the case, it is unlikely that they will talk about it in a mixed group. </a:t>
            </a:r>
            <a:endParaRPr/>
          </a:p>
          <a:p>
            <a:pPr marL="0" lvl="0" indent="0" algn="l" rtl="0">
              <a:spcBef>
                <a:spcPts val="0"/>
              </a:spcBef>
              <a:spcAft>
                <a:spcPts val="0"/>
              </a:spcAft>
              <a:buNone/>
            </a:pPr>
            <a:r>
              <a:rPr lang="en-GB"/>
              <a:t> </a:t>
            </a:r>
            <a:endParaRPr/>
          </a:p>
          <a:p>
            <a:pPr marL="0" lvl="0" indent="0" algn="l" rtl="0">
              <a:spcBef>
                <a:spcPts val="0"/>
              </a:spcBef>
              <a:spcAft>
                <a:spcPts val="0"/>
              </a:spcAft>
              <a:buNone/>
            </a:pPr>
            <a:r>
              <a:rPr lang="en-GB"/>
              <a:t>Take measures to include and consult ‘hard-to reach’ people with disabilities and older people, and their carers, including those who cannot leave their homes or shelters. Use community outreach and/or partner with representative or specialised age and disability organisations.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58" name="Google Shape;858;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4" name="Google Shape;864;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0" name="Google Shape;870;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GB" sz="1200">
                <a:solidFill>
                  <a:schemeClr val="dk1"/>
                </a:solidFill>
                <a:latin typeface="Times New Roman"/>
                <a:ea typeface="Times New Roman"/>
                <a:cs typeface="Times New Roman"/>
                <a:sym typeface="Times New Roman"/>
              </a:rPr>
              <a:t>FACILITATOR NOTES</a:t>
            </a:r>
            <a:endParaRPr/>
          </a:p>
          <a:p>
            <a:pPr marL="0" lvl="0" indent="0" algn="l" rtl="0">
              <a:spcBef>
                <a:spcPts val="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Arial"/>
              <a:buNone/>
            </a:pPr>
            <a:r>
              <a:rPr lang="en-GB" sz="1200">
                <a:solidFill>
                  <a:schemeClr val="dk1"/>
                </a:solidFill>
                <a:latin typeface="Times New Roman"/>
                <a:ea typeface="Times New Roman"/>
                <a:cs typeface="Times New Roman"/>
                <a:sym typeface="Times New Roman"/>
              </a:rPr>
              <a:t>This is one of the biggest mistakes we make – not being clear about selection criteria</a:t>
            </a:r>
            <a:endParaRPr/>
          </a:p>
          <a:p>
            <a:pPr marL="171450" lvl="0" indent="-95250" algn="l" rtl="0">
              <a:spcBef>
                <a:spcPts val="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a:p>
            <a:pPr marL="171450" marR="0" lvl="0" indent="-171450" algn="l" rtl="0">
              <a:lnSpc>
                <a:spcPct val="100000"/>
              </a:lnSpc>
              <a:spcBef>
                <a:spcPts val="360"/>
              </a:spcBef>
              <a:spcAft>
                <a:spcPts val="0"/>
              </a:spcAft>
              <a:buClr>
                <a:schemeClr val="dk1"/>
              </a:buClr>
              <a:buSzPts val="1200"/>
              <a:buFont typeface="Arial"/>
              <a:buChar char="•"/>
            </a:pPr>
            <a:r>
              <a:rPr lang="en-GB" sz="1200">
                <a:solidFill>
                  <a:schemeClr val="dk1"/>
                </a:solidFill>
                <a:latin typeface="Times New Roman"/>
                <a:ea typeface="Times New Roman"/>
                <a:cs typeface="Times New Roman"/>
                <a:sym typeface="Times New Roman"/>
              </a:rPr>
              <a:t>Representatives are agreed with the community and represent a cross-section of the population, including women, men, children and marginalized groups. For example, as much as possible ensure community committees have an equal number of men and women. </a:t>
            </a:r>
            <a:endParaRPr/>
          </a:p>
          <a:p>
            <a:pPr marL="171450" marR="0" lvl="0" indent="-95250" algn="l" rtl="0">
              <a:lnSpc>
                <a:spcPct val="100000"/>
              </a:lnSpc>
              <a:spcBef>
                <a:spcPts val="36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a:p>
            <a:pPr marL="171450" marR="0" lvl="0" indent="-171450" algn="l" rtl="0">
              <a:lnSpc>
                <a:spcPct val="100000"/>
              </a:lnSpc>
              <a:spcBef>
                <a:spcPts val="360"/>
              </a:spcBef>
              <a:spcAft>
                <a:spcPts val="0"/>
              </a:spcAft>
              <a:buClr>
                <a:schemeClr val="dk1"/>
              </a:buClr>
              <a:buSzPts val="1200"/>
              <a:buFont typeface="Arial"/>
              <a:buChar char="•"/>
            </a:pPr>
            <a:r>
              <a:rPr lang="en-GB" sz="1200">
                <a:solidFill>
                  <a:schemeClr val="dk1"/>
                </a:solidFill>
                <a:latin typeface="Times New Roman"/>
                <a:ea typeface="Times New Roman"/>
                <a:cs typeface="Times New Roman"/>
                <a:sym typeface="Times New Roman"/>
              </a:rPr>
              <a:t>It is also important to be careful about how community representatives or committees are selected – for example, are representatives selected and voted for by the community or does the Red Cross or community leader pick them? Obviously it is much better if the community select their own representatives in a fair and democratic way</a:t>
            </a:r>
            <a:endParaRPr/>
          </a:p>
          <a:p>
            <a:pPr marL="0" marR="0" lvl="0" indent="0" algn="l" rtl="0">
              <a:lnSpc>
                <a:spcPct val="100000"/>
              </a:lnSpc>
              <a:spcBef>
                <a:spcPts val="36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a:p>
            <a:pPr marL="171450" marR="0" lvl="0" indent="-171450" algn="l" rtl="0">
              <a:lnSpc>
                <a:spcPct val="100000"/>
              </a:lnSpc>
              <a:spcBef>
                <a:spcPts val="360"/>
              </a:spcBef>
              <a:spcAft>
                <a:spcPts val="0"/>
              </a:spcAft>
              <a:buClr>
                <a:schemeClr val="dk1"/>
              </a:buClr>
              <a:buSzPts val="1200"/>
              <a:buFont typeface="Arial"/>
              <a:buChar char="•"/>
            </a:pPr>
            <a:r>
              <a:rPr lang="en-GB" sz="1200">
                <a:solidFill>
                  <a:schemeClr val="dk1"/>
                </a:solidFill>
                <a:latin typeface="Times New Roman"/>
                <a:ea typeface="Times New Roman"/>
                <a:cs typeface="Times New Roman"/>
                <a:sym typeface="Times New Roman"/>
              </a:rPr>
              <a:t>If you work with community committees or representatives it is very important that you monitor with the wider community that they are fulfilling their role. It is not enough to set up the committee or representative and assume it will work. You need to check that information you share does not stop at the level of the committee or representative, that they are collecting feedback from the community and sharing and that the decisions they make have been discussed with the wider community and not just their own views.</a:t>
            </a:r>
            <a:endParaRPr/>
          </a:p>
          <a:p>
            <a:pPr marL="171450" marR="0" lvl="0" indent="-95250" algn="l" rtl="0">
              <a:lnSpc>
                <a:spcPct val="100000"/>
              </a:lnSpc>
              <a:spcBef>
                <a:spcPts val="36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a:p>
            <a:pPr marL="171450" marR="0" lvl="0" indent="-171450" algn="l" rtl="0">
              <a:lnSpc>
                <a:spcPct val="100000"/>
              </a:lnSpc>
              <a:spcBef>
                <a:spcPts val="360"/>
              </a:spcBef>
              <a:spcAft>
                <a:spcPts val="0"/>
              </a:spcAft>
              <a:buClr>
                <a:schemeClr val="dk1"/>
              </a:buClr>
              <a:buSzPts val="1200"/>
              <a:buFont typeface="Arial"/>
              <a:buChar char="•"/>
            </a:pPr>
            <a:r>
              <a:rPr lang="en-GB" sz="1200">
                <a:solidFill>
                  <a:schemeClr val="dk1"/>
                </a:solidFill>
                <a:latin typeface="Times New Roman"/>
                <a:ea typeface="Times New Roman"/>
                <a:cs typeface="Times New Roman"/>
                <a:sym typeface="Times New Roman"/>
              </a:rPr>
              <a:t>For example, in </a:t>
            </a:r>
            <a:r>
              <a:rPr lang="en-GB" sz="1200" b="1">
                <a:solidFill>
                  <a:schemeClr val="dk1"/>
                </a:solidFill>
                <a:latin typeface="Times New Roman"/>
                <a:ea typeface="Times New Roman"/>
                <a:cs typeface="Times New Roman"/>
                <a:sym typeface="Times New Roman"/>
              </a:rPr>
              <a:t>Madagascar </a:t>
            </a:r>
            <a:r>
              <a:rPr lang="en-GB" sz="1200" b="0">
                <a:solidFill>
                  <a:schemeClr val="dk1"/>
                </a:solidFill>
                <a:latin typeface="Times New Roman"/>
                <a:ea typeface="Times New Roman"/>
                <a:cs typeface="Times New Roman"/>
                <a:sym typeface="Times New Roman"/>
              </a:rPr>
              <a:t>the National Society establishes community committees called KOIF. The </a:t>
            </a:r>
            <a:r>
              <a:rPr lang="en-GB" sz="1200">
                <a:solidFill>
                  <a:schemeClr val="dk1"/>
                </a:solidFill>
                <a:latin typeface="Times New Roman"/>
                <a:ea typeface="Times New Roman"/>
                <a:cs typeface="Times New Roman"/>
                <a:sym typeface="Times New Roman"/>
              </a:rPr>
              <a:t>KOIF identify vulnerabilities in the village and then the whole community prioritise them. The KOIF then develops a village action plan which sets out what the community can do alone, what they need a little support with and what would need a lot of support. </a:t>
            </a:r>
            <a:r>
              <a:rPr lang="en-GB" sz="1200" b="0">
                <a:solidFill>
                  <a:schemeClr val="dk1"/>
                </a:solidFill>
                <a:latin typeface="Times New Roman"/>
                <a:ea typeface="Times New Roman"/>
                <a:cs typeface="Times New Roman"/>
                <a:sym typeface="Times New Roman"/>
              </a:rPr>
              <a:t>These plans are then </a:t>
            </a:r>
            <a:r>
              <a:rPr lang="en-GB" sz="1200">
                <a:solidFill>
                  <a:schemeClr val="dk1"/>
                </a:solidFill>
                <a:latin typeface="Times New Roman"/>
                <a:ea typeface="Times New Roman"/>
                <a:cs typeface="Times New Roman"/>
                <a:sym typeface="Times New Roman"/>
              </a:rPr>
              <a:t>discussed at community meetings and have to be endorsed by whole community. </a:t>
            </a:r>
            <a:r>
              <a:rPr lang="en-GB" sz="1200" b="0">
                <a:solidFill>
                  <a:schemeClr val="dk1"/>
                </a:solidFill>
                <a:latin typeface="Times New Roman"/>
                <a:ea typeface="Times New Roman"/>
                <a:cs typeface="Times New Roman"/>
                <a:sym typeface="Times New Roman"/>
              </a:rPr>
              <a:t>In one community this worked very well. The KOIF members were well supported by the NS and given training. They eventually took over management of activities and started to implement their own initiatives with little input needed from the NS. For example, they improved the road between the village and the main road which greatly increased access for people. However in another community, the KOIF was not supported by the branch manager and during an FGD we discovered that very </a:t>
            </a:r>
            <a:r>
              <a:rPr lang="en-GB" sz="1200">
                <a:solidFill>
                  <a:schemeClr val="dk1"/>
                </a:solidFill>
                <a:latin typeface="Times New Roman"/>
                <a:ea typeface="Times New Roman"/>
                <a:cs typeface="Times New Roman"/>
                <a:sym typeface="Times New Roman"/>
              </a:rPr>
              <a:t>few women knew about the KOIF committee – or thought that is was just a Red Cross thing. “KOIF is not even our word”. The KOIF woman  representative said she was told by the president to be on the KOIF (not elected) but just gets called to meetings now and again with no warning so she goes but doesn’t have time to collect opinions in advance from other women so just says what she thinks. This highlights the importance of training and monitoring</a:t>
            </a:r>
            <a:endParaRPr/>
          </a:p>
          <a:p>
            <a:pPr marL="171450" marR="0" lvl="0" indent="-95250" algn="l" rtl="0">
              <a:lnSpc>
                <a:spcPct val="100000"/>
              </a:lnSpc>
              <a:spcBef>
                <a:spcPts val="36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Times New Roman"/>
                <a:ea typeface="Times New Roman"/>
                <a:cs typeface="Times New Roman"/>
                <a:sym typeface="Times New Roman"/>
              </a:rPr>
              <a:t>South Sudan Red Cross sets up a Project Advisory Committee for each project which include a broad cross section of the community. These committees meet regularly to review progress and discuss decisions. As above though some are better at this than others. </a:t>
            </a:r>
            <a:endParaRPr/>
          </a:p>
          <a:p>
            <a:pPr marL="171450" marR="0" lvl="0" indent="-95250" algn="l" rtl="0">
              <a:lnSpc>
                <a:spcPct val="100000"/>
              </a:lnSpc>
              <a:spcBef>
                <a:spcPts val="36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a:p>
            <a:pPr marL="171450" marR="0" lvl="0" indent="-95250" algn="l" rtl="0">
              <a:lnSpc>
                <a:spcPct val="100000"/>
              </a:lnSpc>
              <a:spcBef>
                <a:spcPts val="36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a:p>
            <a:pPr marL="171450" marR="0" lvl="0" indent="-95250" algn="l" rtl="0">
              <a:lnSpc>
                <a:spcPct val="100000"/>
              </a:lnSpc>
              <a:spcBef>
                <a:spcPts val="36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p:txBody>
      </p:sp>
      <p:sp>
        <p:nvSpPr>
          <p:cNvPr id="871" name="Google Shape;871;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49</a:t>
            </a:fld>
            <a:endParaRPr/>
          </a:p>
        </p:txBody>
      </p:sp>
      <p:sp>
        <p:nvSpPr>
          <p:cNvPr id="872" name="Google Shape;872;p60: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GB"/>
              <a:t>CEA ACross the Programme Cycle: CEA in Planning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FACILITATOR NOTES</a:t>
            </a:r>
            <a:endParaRPr dirty="0"/>
          </a:p>
          <a:p>
            <a:pPr marL="0" lvl="0" indent="0" algn="l" rtl="0">
              <a:spcBef>
                <a:spcPts val="0"/>
              </a:spcBef>
              <a:spcAft>
                <a:spcPts val="0"/>
              </a:spcAft>
              <a:buNone/>
            </a:pPr>
            <a:endParaRPr dirty="0"/>
          </a:p>
          <a:p>
            <a:pPr marL="171450" lvl="0" indent="-171450" algn="l" rtl="0">
              <a:spcBef>
                <a:spcPts val="0"/>
              </a:spcBef>
              <a:spcAft>
                <a:spcPts val="0"/>
              </a:spcAft>
              <a:buClr>
                <a:schemeClr val="dk1"/>
              </a:buClr>
              <a:buSzPts val="1200"/>
              <a:buFont typeface="Arial"/>
              <a:buChar char="•"/>
            </a:pPr>
            <a:r>
              <a:rPr lang="en-GB" dirty="0"/>
              <a:t>RCCE is the term used to describe community engagement and accountability during a health response. </a:t>
            </a:r>
            <a:endParaRPr dirty="0"/>
          </a:p>
          <a:p>
            <a:pPr marL="171450" lvl="0" indent="-171450" algn="l" rtl="0">
              <a:spcBef>
                <a:spcPts val="0"/>
              </a:spcBef>
              <a:spcAft>
                <a:spcPts val="0"/>
              </a:spcAft>
              <a:buClr>
                <a:schemeClr val="dk1"/>
              </a:buClr>
              <a:buSzPts val="1200"/>
              <a:buFont typeface="Arial"/>
              <a:buChar char="•"/>
            </a:pPr>
            <a:r>
              <a:rPr lang="en-GB" dirty="0"/>
              <a:t>We use this term to be in line with WHO and UNICEF</a:t>
            </a:r>
            <a:endParaRPr dirty="0"/>
          </a:p>
          <a:p>
            <a:pPr marL="171450" lvl="0" indent="-171450" algn="l" rtl="0">
              <a:spcBef>
                <a:spcPts val="0"/>
              </a:spcBef>
              <a:spcAft>
                <a:spcPts val="0"/>
              </a:spcAft>
              <a:buClr>
                <a:schemeClr val="dk1"/>
              </a:buClr>
              <a:buSzPts val="1200"/>
              <a:buFont typeface="Arial"/>
              <a:buChar char="•"/>
            </a:pPr>
            <a:r>
              <a:rPr lang="en-GB" dirty="0"/>
              <a:t>But it doesn’t matter what you call it – as long as you do it</a:t>
            </a:r>
          </a:p>
          <a:p>
            <a:pPr marL="171450" lvl="0" indent="-171450" algn="l" rtl="0">
              <a:spcBef>
                <a:spcPts val="0"/>
              </a:spcBef>
              <a:spcAft>
                <a:spcPts val="0"/>
              </a:spcAft>
              <a:buClr>
                <a:schemeClr val="dk1"/>
              </a:buClr>
              <a:buSzPts val="1200"/>
              <a:buFont typeface="Arial"/>
              <a:buChar char="•"/>
            </a:pPr>
            <a:endParaRPr lang="en-GB" dirty="0"/>
          </a:p>
          <a:p>
            <a:pPr marL="0" lvl="0" indent="0" algn="l" rtl="0">
              <a:spcBef>
                <a:spcPts val="0"/>
              </a:spcBef>
              <a:spcAft>
                <a:spcPts val="0"/>
              </a:spcAft>
              <a:buNone/>
            </a:pPr>
            <a:r>
              <a:rPr lang="en-US" b="1" dirty="0"/>
              <a:t>The main pillars of CEA:</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Live-saving information: </a:t>
            </a:r>
            <a:r>
              <a:rPr lang="en-US" dirty="0"/>
              <a:t>Employing a variety of community engagement approaches and trusted communication channels to reach and engage communities with accurate, easily understood and trusted health information about Ebola risk and transmission, causes, symptoms, prevention and treatment through trusted communication channels. This also includes sharing factual information to counter </a:t>
            </a:r>
            <a:r>
              <a:rPr lang="en-US" dirty="0" err="1"/>
              <a:t>rumours</a:t>
            </a:r>
            <a:r>
              <a:rPr lang="en-US" dirty="0"/>
              <a:t> and misinformation and reduce fear and stigma around the disease.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Feedback</a:t>
            </a:r>
            <a:r>
              <a:rPr lang="en-US" dirty="0"/>
              <a:t>: </a:t>
            </a:r>
            <a:r>
              <a:rPr lang="en-US" sz="1200" dirty="0">
                <a:solidFill>
                  <a:schemeClr val="dk1"/>
                </a:solidFill>
                <a:latin typeface="Calibri"/>
                <a:ea typeface="Calibri"/>
                <a:cs typeface="Calibri"/>
                <a:sym typeface="Calibri"/>
              </a:rPr>
              <a:t>Establishing systematic community feedback mechanisms to understand the beliefs, fears, </a:t>
            </a:r>
            <a:r>
              <a:rPr lang="en-US" sz="1200" dirty="0" err="1">
                <a:solidFill>
                  <a:schemeClr val="dk1"/>
                </a:solidFill>
                <a:latin typeface="Calibri"/>
                <a:ea typeface="Calibri"/>
                <a:cs typeface="Calibri"/>
                <a:sym typeface="Calibri"/>
              </a:rPr>
              <a:t>rumours</a:t>
            </a:r>
            <a:r>
              <a:rPr lang="en-US" sz="1200" dirty="0">
                <a:solidFill>
                  <a:schemeClr val="dk1"/>
                </a:solidFill>
                <a:latin typeface="Calibri"/>
                <a:ea typeface="Calibri"/>
                <a:cs typeface="Calibri"/>
                <a:sym typeface="Calibri"/>
              </a:rPr>
              <a:t>, questions and suggestions circulating in communities about Ebola so that we can stay in touch with communities and </a:t>
            </a:r>
            <a:r>
              <a:rPr lang="en-US" dirty="0"/>
              <a:t>address what </a:t>
            </a:r>
            <a:r>
              <a:rPr lang="en-US" sz="1200" dirty="0">
                <a:solidFill>
                  <a:schemeClr val="dk1"/>
                </a:solidFill>
                <a:latin typeface="Calibri"/>
                <a:ea typeface="Calibri"/>
                <a:cs typeface="Calibri"/>
                <a:sym typeface="Calibri"/>
              </a:rPr>
              <a:t>their real concerns are. Community feedback needs to be </a:t>
            </a:r>
            <a:r>
              <a:rPr lang="en-US" sz="1200" dirty="0" err="1">
                <a:solidFill>
                  <a:schemeClr val="dk1"/>
                </a:solidFill>
                <a:latin typeface="Calibri"/>
                <a:ea typeface="Calibri"/>
                <a:cs typeface="Calibri"/>
                <a:sym typeface="Calibri"/>
              </a:rPr>
              <a:t>analysed</a:t>
            </a:r>
            <a:r>
              <a:rPr lang="en-US" sz="1200" dirty="0">
                <a:solidFill>
                  <a:schemeClr val="dk1"/>
                </a:solidFill>
                <a:latin typeface="Calibri"/>
                <a:ea typeface="Calibri"/>
                <a:cs typeface="Calibri"/>
                <a:sym typeface="Calibri"/>
              </a:rPr>
              <a:t> and acted upon. For example, by changing the information we share to address </a:t>
            </a:r>
            <a:r>
              <a:rPr lang="en-US" sz="1200" dirty="0" err="1">
                <a:solidFill>
                  <a:schemeClr val="dk1"/>
                </a:solidFill>
                <a:latin typeface="Calibri"/>
                <a:ea typeface="Calibri"/>
                <a:cs typeface="Calibri"/>
                <a:sym typeface="Calibri"/>
              </a:rPr>
              <a:t>rumours</a:t>
            </a:r>
            <a:r>
              <a:rPr lang="en-US" sz="1200" dirty="0">
                <a:solidFill>
                  <a:schemeClr val="dk1"/>
                </a:solidFill>
                <a:latin typeface="Calibri"/>
                <a:ea typeface="Calibri"/>
                <a:cs typeface="Calibri"/>
                <a:sym typeface="Calibri"/>
              </a:rPr>
              <a:t> or fears, by changing our activities to better meet community’s needs and be more effective. </a:t>
            </a:r>
            <a:r>
              <a:rPr lang="en-US" dirty="0"/>
              <a:t>It is important to give opportunities and open channels of communication for people and communities to ask questions and debate issues of concern. </a:t>
            </a: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b="1" dirty="0"/>
              <a:t>Encourage behavioral change: CEA </a:t>
            </a:r>
            <a:r>
              <a:rPr lang="en-US" dirty="0"/>
              <a:t>approaches need to go beyond information sharing and awareness raising and motivate people to ACT by adopting safe health practices or complying with infection prevention measures like staying at home. This means using two-way forms of communication to engage communities in discussions about Ebola and how it can be prevented. </a:t>
            </a:r>
          </a:p>
          <a:p>
            <a:pPr marL="0" marR="0" lvl="0" indent="0" algn="l" rtl="0">
              <a:lnSpc>
                <a:spcPct val="100000"/>
              </a:lnSpc>
              <a:spcBef>
                <a:spcPts val="0"/>
              </a:spcBef>
              <a:spcAft>
                <a:spcPts val="0"/>
              </a:spcAft>
              <a:buClr>
                <a:schemeClr val="dk1"/>
              </a:buClr>
              <a:buSzPts val="1200"/>
              <a:buFont typeface="Calibri"/>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Community-led solutions: </a:t>
            </a:r>
            <a:r>
              <a:rPr lang="en-US" b="0" dirty="0"/>
              <a:t>It’s important to build community ownership of the Ebola response  by </a:t>
            </a:r>
            <a:r>
              <a:rPr lang="en-US" sz="1200" b="0" dirty="0">
                <a:solidFill>
                  <a:schemeClr val="dk1"/>
                </a:solidFill>
                <a:latin typeface="Calibri"/>
                <a:ea typeface="Calibri"/>
                <a:cs typeface="Calibri"/>
                <a:sym typeface="Calibri"/>
              </a:rPr>
              <a:t>identifying and supporting community-led solutions for preventing the spread of infection and bringing </a:t>
            </a:r>
            <a:r>
              <a:rPr lang="en-US" sz="1200" dirty="0">
                <a:solidFill>
                  <a:schemeClr val="dk1"/>
                </a:solidFill>
                <a:latin typeface="Calibri"/>
                <a:ea typeface="Calibri"/>
                <a:cs typeface="Calibri"/>
                <a:sym typeface="Calibri"/>
              </a:rPr>
              <a:t>the outbreak under control, ensuring people’s active participation in the response. </a:t>
            </a:r>
            <a:r>
              <a:rPr lang="en-US" dirty="0"/>
              <a:t>Asking people what they know, want and need, and involving them in designing and delivering Ebola-related services and prevention approaches improves the effectiveness of our community interventions and sustains the changes we promote. </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200"/>
              <a:buFont typeface="Arial"/>
              <a:buNone/>
            </a:pPr>
            <a:endParaRPr dirty="0"/>
          </a:p>
        </p:txBody>
      </p:sp>
      <p:sp>
        <p:nvSpPr>
          <p:cNvPr id="238" name="Google Shape;238;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9" name="Google Shape;879;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a:t>FACILITATOR NOTES</a:t>
            </a:r>
            <a:endParaRPr/>
          </a:p>
          <a:p>
            <a:pPr marL="0" lvl="0" indent="0" algn="l" rtl="0">
              <a:spcBef>
                <a:spcPts val="0"/>
              </a:spcBef>
              <a:spcAft>
                <a:spcPts val="0"/>
              </a:spcAft>
              <a:buNone/>
            </a:pPr>
            <a:endParaRPr b="0"/>
          </a:p>
          <a:p>
            <a:pPr marL="0" marR="0" lvl="0" indent="0" algn="l" rtl="0">
              <a:lnSpc>
                <a:spcPct val="100000"/>
              </a:lnSpc>
              <a:spcBef>
                <a:spcPts val="360"/>
              </a:spcBef>
              <a:spcAft>
                <a:spcPts val="0"/>
              </a:spcAft>
              <a:buClr>
                <a:schemeClr val="dk1"/>
              </a:buClr>
              <a:buSzPts val="1200"/>
              <a:buFont typeface="Times New Roman"/>
              <a:buNone/>
            </a:pPr>
            <a:r>
              <a:rPr lang="en-GB" sz="1200">
                <a:solidFill>
                  <a:schemeClr val="dk1"/>
                </a:solidFill>
                <a:latin typeface="Times New Roman"/>
                <a:ea typeface="Times New Roman"/>
                <a:cs typeface="Times New Roman"/>
                <a:sym typeface="Times New Roman"/>
              </a:rPr>
              <a:t>This is one of the biggest mistakes we make – not being clear about selection criteria</a:t>
            </a:r>
            <a:endParaRPr/>
          </a:p>
          <a:p>
            <a:pPr marL="0" marR="0" lvl="0" indent="0" algn="l" rtl="0">
              <a:lnSpc>
                <a:spcPct val="100000"/>
              </a:lnSpc>
              <a:spcBef>
                <a:spcPts val="360"/>
              </a:spcBef>
              <a:spcAft>
                <a:spcPts val="0"/>
              </a:spcAft>
              <a:buClr>
                <a:schemeClr val="dk1"/>
              </a:buClr>
              <a:buSzPts val="1200"/>
              <a:buFont typeface="Calibri"/>
              <a:buNone/>
            </a:pPr>
            <a:endParaRPr sz="1200">
              <a:solidFill>
                <a:schemeClr val="dk1"/>
              </a:solidFill>
              <a:latin typeface="Times New Roman"/>
              <a:ea typeface="Times New Roman"/>
              <a:cs typeface="Times New Roman"/>
              <a:sym typeface="Times New Roman"/>
            </a:endParaRPr>
          </a:p>
          <a:p>
            <a:pPr marL="171450" marR="0" lvl="0" indent="-171450" algn="l" rtl="0">
              <a:lnSpc>
                <a:spcPct val="100000"/>
              </a:lnSpc>
              <a:spcBef>
                <a:spcPts val="360"/>
              </a:spcBef>
              <a:spcAft>
                <a:spcPts val="0"/>
              </a:spcAft>
              <a:buClr>
                <a:schemeClr val="dk1"/>
              </a:buClr>
              <a:buSzPts val="1200"/>
              <a:buFont typeface="Arial"/>
              <a:buChar char="•"/>
            </a:pPr>
            <a:r>
              <a:rPr lang="en-GB" sz="1200">
                <a:solidFill>
                  <a:schemeClr val="dk1"/>
                </a:solidFill>
                <a:latin typeface="Times New Roman"/>
                <a:ea typeface="Times New Roman"/>
                <a:cs typeface="Times New Roman"/>
                <a:sym typeface="Times New Roman"/>
              </a:rPr>
              <a:t>While it is often the easiest option, relying only on community leaders to select beneficiaries opens us up to the risk of not reaching the most vulnerable. There are examples of community leaders selecting their friends or family or even worse, collecting money from people in exchange for adding them to the beneficiary list</a:t>
            </a:r>
            <a:endParaRPr/>
          </a:p>
          <a:p>
            <a:pPr marL="171450" marR="0" lvl="0" indent="-95250" algn="l" rtl="0">
              <a:lnSpc>
                <a:spcPct val="100000"/>
              </a:lnSpc>
              <a:spcBef>
                <a:spcPts val="36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a:p>
            <a:pPr marL="171450" marR="0" lvl="0" indent="-171450" algn="l" rtl="0">
              <a:lnSpc>
                <a:spcPct val="100000"/>
              </a:lnSpc>
              <a:spcBef>
                <a:spcPts val="360"/>
              </a:spcBef>
              <a:spcAft>
                <a:spcPts val="0"/>
              </a:spcAft>
              <a:buClr>
                <a:schemeClr val="dk1"/>
              </a:buClr>
              <a:buSzPts val="1200"/>
              <a:buFont typeface="Arial"/>
              <a:buChar char="•"/>
            </a:pPr>
            <a:r>
              <a:rPr lang="en-GB"/>
              <a:t>If we do not take the time to explain who we are helping and why, it can appear arbitrary to people, especially in situations where everyone is vulnerable. </a:t>
            </a:r>
            <a:r>
              <a:rPr lang="en-GB" sz="1200">
                <a:solidFill>
                  <a:schemeClr val="dk1"/>
                </a:solidFill>
                <a:latin typeface="Times New Roman"/>
                <a:ea typeface="Times New Roman"/>
                <a:cs typeface="Times New Roman"/>
                <a:sym typeface="Times New Roman"/>
              </a:rPr>
              <a:t>Programmes should have clear selection criteria outlining who will receive assistance. These should be discussed and shared with the community – including and especially those who won’t benefit directly. Where possible, the criteria should be developed in partnership with the community. </a:t>
            </a:r>
            <a:endParaRPr/>
          </a:p>
          <a:p>
            <a:pPr marL="171450" marR="0" lvl="0" indent="-95250" algn="l" rtl="0">
              <a:lnSpc>
                <a:spcPct val="100000"/>
              </a:lnSpc>
              <a:spcBef>
                <a:spcPts val="360"/>
              </a:spcBef>
              <a:spcAft>
                <a:spcPts val="0"/>
              </a:spcAft>
              <a:buClr>
                <a:schemeClr val="dk1"/>
              </a:buClr>
              <a:buSzPts val="1200"/>
              <a:buFont typeface="Arial"/>
              <a:buNone/>
            </a:pPr>
            <a:endParaRPr sz="1200" b="0" i="0" u="none" strike="noStrike">
              <a:solidFill>
                <a:schemeClr val="dk1"/>
              </a:solidFill>
              <a:latin typeface="Times New Roman"/>
              <a:ea typeface="Times New Roman"/>
              <a:cs typeface="Times New Roman"/>
              <a:sym typeface="Times New Roman"/>
            </a:endParaRPr>
          </a:p>
          <a:p>
            <a:pPr marL="171450" marR="0" lvl="0" indent="-171450" algn="l" rtl="0">
              <a:lnSpc>
                <a:spcPct val="100000"/>
              </a:lnSpc>
              <a:spcBef>
                <a:spcPts val="360"/>
              </a:spcBef>
              <a:spcAft>
                <a:spcPts val="0"/>
              </a:spcAft>
              <a:buClr>
                <a:schemeClr val="dk1"/>
              </a:buClr>
              <a:buSzPts val="1200"/>
              <a:buFont typeface="Arial"/>
              <a:buChar char="•"/>
            </a:pPr>
            <a:r>
              <a:rPr lang="en-GB" sz="1200" b="0" i="0" u="none" strike="noStrike">
                <a:solidFill>
                  <a:schemeClr val="dk1"/>
                </a:solidFill>
                <a:latin typeface="Times New Roman"/>
                <a:ea typeface="Times New Roman"/>
                <a:cs typeface="Times New Roman"/>
                <a:sym typeface="Times New Roman"/>
              </a:rPr>
              <a:t>Often we </a:t>
            </a:r>
            <a:r>
              <a:rPr lang="en-GB"/>
              <a:t>o</a:t>
            </a:r>
            <a:r>
              <a:rPr lang="en-GB" sz="1200">
                <a:solidFill>
                  <a:srgbClr val="FF0000"/>
                </a:solidFill>
              </a:rPr>
              <a:t>nly engage with our direct beneficiaries, not other community members. When it comes to selection criteria it is just as important to engage with non-beneficiaries. Those who are receiving support are likely to give us positive feedback…it is those who are not receiving support who will be more honest and will have had a different experience</a:t>
            </a:r>
            <a:endParaRPr/>
          </a:p>
          <a:p>
            <a:pPr marL="171450" marR="0" lvl="0" indent="-95250" algn="l" rtl="0">
              <a:lnSpc>
                <a:spcPct val="100000"/>
              </a:lnSpc>
              <a:spcBef>
                <a:spcPts val="360"/>
              </a:spcBef>
              <a:spcAft>
                <a:spcPts val="0"/>
              </a:spcAft>
              <a:buClr>
                <a:schemeClr val="dk1"/>
              </a:buClr>
              <a:buSzPts val="1200"/>
              <a:buFont typeface="Arial"/>
              <a:buNone/>
            </a:pPr>
            <a:endParaRPr sz="1200">
              <a:solidFill>
                <a:srgbClr val="FF0000"/>
              </a:solidFill>
            </a:endParaRPr>
          </a:p>
          <a:p>
            <a:pPr marL="171450" lvl="0" indent="-171450" algn="l" rtl="0">
              <a:spcBef>
                <a:spcPts val="0"/>
              </a:spcBef>
              <a:spcAft>
                <a:spcPts val="0"/>
              </a:spcAft>
              <a:buClr>
                <a:schemeClr val="dk1"/>
              </a:buClr>
              <a:buSzPts val="1200"/>
              <a:buFont typeface="Arial"/>
              <a:buChar char="•"/>
            </a:pPr>
            <a:r>
              <a:rPr lang="en-GB" b="1"/>
              <a:t>Impact?</a:t>
            </a:r>
            <a:endParaRPr/>
          </a:p>
          <a:p>
            <a:pPr marL="628650" lvl="1" indent="-171450" algn="l" rtl="0">
              <a:spcBef>
                <a:spcPts val="0"/>
              </a:spcBef>
              <a:spcAft>
                <a:spcPts val="0"/>
              </a:spcAft>
              <a:buClr>
                <a:schemeClr val="dk1"/>
              </a:buClr>
              <a:buSzPts val="1200"/>
              <a:buFont typeface="Calibri"/>
              <a:buChar char="-"/>
            </a:pPr>
            <a:r>
              <a:rPr lang="en-GB"/>
              <a:t>Community don’t trust us</a:t>
            </a:r>
            <a:endParaRPr/>
          </a:p>
          <a:p>
            <a:pPr marL="628650" lvl="1" indent="-171450" algn="l" rtl="0">
              <a:spcBef>
                <a:spcPts val="0"/>
              </a:spcBef>
              <a:spcAft>
                <a:spcPts val="0"/>
              </a:spcAft>
              <a:buClr>
                <a:schemeClr val="dk1"/>
              </a:buClr>
              <a:buSzPts val="1200"/>
              <a:buFont typeface="Calibri"/>
              <a:buChar char="-"/>
            </a:pPr>
            <a:r>
              <a:rPr lang="en-GB"/>
              <a:t>Damages our reputation as impartial – can come across as corrupt or nepotism</a:t>
            </a:r>
            <a:endParaRPr/>
          </a:p>
          <a:p>
            <a:pPr marL="628650" lvl="1" indent="-171450" algn="l" rtl="0">
              <a:spcBef>
                <a:spcPts val="0"/>
              </a:spcBef>
              <a:spcAft>
                <a:spcPts val="0"/>
              </a:spcAft>
              <a:buClr>
                <a:schemeClr val="dk1"/>
              </a:buClr>
              <a:buSzPts val="1200"/>
              <a:buFont typeface="Calibri"/>
              <a:buChar char="-"/>
            </a:pPr>
            <a:r>
              <a:rPr lang="en-GB"/>
              <a:t>Can ‘do harm’ in the community by exacerbating tensions or frictions and put people at risk</a:t>
            </a:r>
            <a:endParaRPr/>
          </a:p>
          <a:p>
            <a:pPr marL="171450" lvl="0" indent="-9525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GB" b="1"/>
              <a:t>How to avoid?</a:t>
            </a:r>
            <a:endParaRPr sz="1200" b="1">
              <a:solidFill>
                <a:srgbClr val="FF0000"/>
              </a:solidFill>
            </a:endParaRPr>
          </a:p>
          <a:p>
            <a:pPr marL="171450" lvl="0" indent="-171450" algn="l" rtl="0">
              <a:spcBef>
                <a:spcPts val="0"/>
              </a:spcBef>
              <a:spcAft>
                <a:spcPts val="0"/>
              </a:spcAft>
              <a:buClr>
                <a:schemeClr val="dk1"/>
              </a:buClr>
              <a:buSzPts val="1200"/>
              <a:buFont typeface="Noto Sans Symbols"/>
              <a:buChar char="🡪"/>
            </a:pPr>
            <a:r>
              <a:rPr lang="en-GB"/>
              <a:t>Do-no-harm: be aware of local power structures and social dynamics and how that will impact on targeting processes</a:t>
            </a:r>
            <a:endParaRPr/>
          </a:p>
          <a:p>
            <a:pPr marL="171450" lvl="0" indent="-171450" algn="l" rtl="0">
              <a:spcBef>
                <a:spcPts val="0"/>
              </a:spcBef>
              <a:spcAft>
                <a:spcPts val="0"/>
              </a:spcAft>
              <a:buClr>
                <a:schemeClr val="dk1"/>
              </a:buClr>
              <a:buSzPts val="1200"/>
              <a:buFont typeface="Noto Sans Symbols"/>
              <a:buChar char="🡪"/>
            </a:pPr>
            <a:r>
              <a:rPr lang="en-GB"/>
              <a:t>Use verification measures / triangulate the information we get from community members – example from Rwanda where whole community has the chance to verify if the right people have been selected</a:t>
            </a:r>
            <a:endParaRPr/>
          </a:p>
          <a:p>
            <a:pPr marL="171450" lvl="0" indent="-171450" algn="l" rtl="0">
              <a:spcBef>
                <a:spcPts val="0"/>
              </a:spcBef>
              <a:spcAft>
                <a:spcPts val="0"/>
              </a:spcAft>
              <a:buClr>
                <a:schemeClr val="dk1"/>
              </a:buClr>
              <a:buSzPts val="1200"/>
              <a:buFont typeface="Noto Sans Symbols"/>
              <a:buChar char="🡪"/>
            </a:pPr>
            <a:r>
              <a:rPr lang="en-GB"/>
              <a:t>Make sure an explain selection criteria and processes for choosing people – be transparent, post lists of those selected and allow time for people to ask questions, provide feedback or challenge your decisions</a:t>
            </a:r>
            <a:endParaRPr/>
          </a:p>
          <a:p>
            <a:pPr marL="171450" marR="0" lvl="0" indent="-171450" algn="l" rtl="0">
              <a:lnSpc>
                <a:spcPct val="100000"/>
              </a:lnSpc>
              <a:spcBef>
                <a:spcPts val="360"/>
              </a:spcBef>
              <a:spcAft>
                <a:spcPts val="0"/>
              </a:spcAft>
              <a:buClr>
                <a:schemeClr val="dk1"/>
              </a:buClr>
              <a:buSzPts val="1200"/>
              <a:buFont typeface="Noto Sans Symbols"/>
              <a:buChar char="🡪"/>
            </a:pPr>
            <a:r>
              <a:rPr lang="en-GB"/>
              <a:t>Prevent rumours from spreading</a:t>
            </a:r>
            <a:endParaRPr/>
          </a:p>
          <a:p>
            <a:pPr marL="171450" marR="0" lvl="0" indent="-95250" algn="l" rtl="0">
              <a:lnSpc>
                <a:spcPct val="100000"/>
              </a:lnSpc>
              <a:spcBef>
                <a:spcPts val="360"/>
              </a:spcBef>
              <a:spcAft>
                <a:spcPts val="0"/>
              </a:spcAft>
              <a:buClr>
                <a:schemeClr val="dk1"/>
              </a:buClr>
              <a:buSzPts val="1200"/>
              <a:buFont typeface="Noto Sans Symbols"/>
              <a:buNone/>
            </a:pPr>
            <a:endParaRPr/>
          </a:p>
          <a:p>
            <a:pPr marL="171450" marR="0" lvl="0" indent="-171450" algn="l" rtl="0">
              <a:lnSpc>
                <a:spcPct val="100000"/>
              </a:lnSpc>
              <a:spcBef>
                <a:spcPts val="360"/>
              </a:spcBef>
              <a:spcAft>
                <a:spcPts val="0"/>
              </a:spcAft>
              <a:buClr>
                <a:schemeClr val="dk1"/>
              </a:buClr>
              <a:buSzPts val="1200"/>
              <a:buFont typeface="Arial"/>
              <a:buChar char="•"/>
            </a:pPr>
            <a:r>
              <a:rPr lang="en-GB"/>
              <a:t>Quote collected during FGDs with South Sudanese refugees in Uganda – the community did not know the selection criteria and so made assumptions that the Red Cross was only helping people they knew</a:t>
            </a:r>
            <a:endParaRPr/>
          </a:p>
        </p:txBody>
      </p:sp>
      <p:sp>
        <p:nvSpPr>
          <p:cNvPr id="880" name="Google Shape;880;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8" name="Google Shape;888;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GB" sz="1200">
                <a:solidFill>
                  <a:schemeClr val="dk1"/>
                </a:solidFill>
                <a:latin typeface="Times New Roman"/>
                <a:ea typeface="Times New Roman"/>
                <a:cs typeface="Times New Roman"/>
                <a:sym typeface="Times New Roman"/>
              </a:rPr>
              <a:t>FACILITATOR NOTES</a:t>
            </a:r>
            <a:endParaRPr/>
          </a:p>
          <a:p>
            <a:pPr marL="0" lvl="0" indent="0" algn="l" rtl="0">
              <a:spcBef>
                <a:spcPts val="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a:p>
            <a:pPr marL="171450" marR="0" lvl="0" indent="-171450" algn="l" rtl="0">
              <a:lnSpc>
                <a:spcPct val="100000"/>
              </a:lnSpc>
              <a:spcBef>
                <a:spcPts val="360"/>
              </a:spcBef>
              <a:spcAft>
                <a:spcPts val="0"/>
              </a:spcAft>
              <a:buClr>
                <a:schemeClr val="dk1"/>
              </a:buClr>
              <a:buSzPts val="1200"/>
              <a:buFont typeface="Arial"/>
              <a:buChar char="•"/>
            </a:pPr>
            <a:r>
              <a:rPr lang="en-GB" sz="1200">
                <a:solidFill>
                  <a:schemeClr val="dk1"/>
                </a:solidFill>
                <a:latin typeface="Times New Roman"/>
                <a:ea typeface="Times New Roman"/>
                <a:cs typeface="Times New Roman"/>
                <a:sym typeface="Times New Roman"/>
              </a:rPr>
              <a:t>The most important aspect to ensure there is time and space within the planning process to allow communities to provide feedback and make suggestions. You need to plan for this within the planning phase! Often traditional project proposal process is too fast to allow And make sure you listen to what people are telling you. </a:t>
            </a:r>
            <a:endParaRPr/>
          </a:p>
          <a:p>
            <a:pPr marL="171450" marR="0" lvl="0" indent="-95250" algn="l" rtl="0">
              <a:lnSpc>
                <a:spcPct val="100000"/>
              </a:lnSpc>
              <a:spcBef>
                <a:spcPts val="36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a:p>
            <a:pPr marL="171450" marR="0" lvl="0" indent="-171450" algn="l" rtl="0">
              <a:lnSpc>
                <a:spcPct val="100000"/>
              </a:lnSpc>
              <a:spcBef>
                <a:spcPts val="360"/>
              </a:spcBef>
              <a:spcAft>
                <a:spcPts val="0"/>
              </a:spcAft>
              <a:buClr>
                <a:schemeClr val="dk1"/>
              </a:buClr>
              <a:buSzPts val="1200"/>
              <a:buFont typeface="Arial"/>
              <a:buChar char="•"/>
            </a:pPr>
            <a:r>
              <a:rPr lang="en-GB" sz="1200">
                <a:solidFill>
                  <a:schemeClr val="dk1"/>
                </a:solidFill>
                <a:latin typeface="Times New Roman"/>
                <a:ea typeface="Times New Roman"/>
                <a:cs typeface="Times New Roman"/>
                <a:sym typeface="Times New Roman"/>
              </a:rPr>
              <a:t>This is a challenge in the humanitarian sector but it important to not write the whole plan at HQ level but to allow some time for consultation – if this is not possible then try to build some flexibility into your project proposal so you can make adjustment later if what you have planned is not what people really need or want. In Madagascar they have a line in all proposal plans and budgets called ‘community project’ which allows them to respond to needs arising in the community during implementation</a:t>
            </a:r>
            <a:endParaRPr/>
          </a:p>
          <a:p>
            <a:pPr marL="171450" marR="0" lvl="0" indent="-95250" algn="l" rtl="0">
              <a:lnSpc>
                <a:spcPct val="100000"/>
              </a:lnSpc>
              <a:spcBef>
                <a:spcPts val="36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a:p>
            <a:pPr marL="171450" marR="0" lvl="0" indent="-171450" algn="l" rtl="0">
              <a:lnSpc>
                <a:spcPct val="100000"/>
              </a:lnSpc>
              <a:spcBef>
                <a:spcPts val="360"/>
              </a:spcBef>
              <a:spcAft>
                <a:spcPts val="0"/>
              </a:spcAft>
              <a:buClr>
                <a:schemeClr val="dk1"/>
              </a:buClr>
              <a:buSzPts val="1200"/>
              <a:buFont typeface="Arial"/>
              <a:buChar char="•"/>
            </a:pPr>
            <a:r>
              <a:rPr lang="en-GB" sz="1200">
                <a:solidFill>
                  <a:schemeClr val="dk1"/>
                </a:solidFill>
                <a:latin typeface="Times New Roman"/>
                <a:ea typeface="Times New Roman"/>
                <a:cs typeface="Times New Roman"/>
                <a:sym typeface="Times New Roman"/>
              </a:rPr>
              <a:t>Initial orientation and information meetings are held with local communities and provide information on the mandate of the National Society, IFRC and/or ICRC, our Fundamental Principles, expectations for staff and volunteer behaviour and contact details. Make sure you meet with different groups and not just the most visible who come to community meetings.</a:t>
            </a:r>
            <a:endParaRPr/>
          </a:p>
          <a:p>
            <a:pPr marL="0" marR="0" lvl="0" indent="0" algn="l" rtl="0">
              <a:lnSpc>
                <a:spcPct val="100000"/>
              </a:lnSpc>
              <a:spcBef>
                <a:spcPts val="36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Times New Roman"/>
                <a:ea typeface="Times New Roman"/>
                <a:cs typeface="Times New Roman"/>
                <a:sym typeface="Times New Roman"/>
              </a:rPr>
              <a:t>Indicators are discussed with communities and based on community perceptions of success. It is also possible to discuss with communities the best way to use the available funds. Kenya Red Cross youth project that asked the youth how the money should be spent.</a:t>
            </a:r>
            <a:endParaRPr/>
          </a:p>
          <a:p>
            <a:pPr marL="171450" lvl="0" indent="-95250" algn="l" rtl="0">
              <a:spcBef>
                <a:spcPts val="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a:p>
            <a:pPr marL="171450" marR="0" lvl="0" indent="-171450" algn="l" rtl="0">
              <a:lnSpc>
                <a:spcPct val="100000"/>
              </a:lnSpc>
              <a:spcBef>
                <a:spcPts val="360"/>
              </a:spcBef>
              <a:spcAft>
                <a:spcPts val="0"/>
              </a:spcAft>
              <a:buClr>
                <a:schemeClr val="dk1"/>
              </a:buClr>
              <a:buSzPts val="1200"/>
              <a:buFont typeface="Arial"/>
              <a:buChar char="•"/>
            </a:pPr>
            <a:r>
              <a:rPr lang="en-GB" sz="1200" u="none">
                <a:solidFill>
                  <a:schemeClr val="dk1"/>
                </a:solidFill>
                <a:latin typeface="Times New Roman"/>
                <a:ea typeface="Times New Roman"/>
                <a:cs typeface="Times New Roman"/>
                <a:sym typeface="Times New Roman"/>
              </a:rPr>
              <a:t>There are lots of participatory planning approaches that you can use, such as the Vulnerability Capacity Assessment or the </a:t>
            </a:r>
            <a:r>
              <a:rPr lang="en-GB" sz="12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Participatory Approach for Safe Shelter Awareness (PASSA)</a:t>
            </a:r>
            <a:endParaRPr/>
          </a:p>
          <a:p>
            <a:pPr marL="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Times New Roman"/>
                <a:ea typeface="Times New Roman"/>
                <a:cs typeface="Times New Roman"/>
                <a:sym typeface="Times New Roman"/>
              </a:rPr>
              <a:t>During the planning phase you should also discuss how you will receive and act on feedback and complaints from the community – more on that in the next session.</a:t>
            </a:r>
            <a:endParaRPr/>
          </a:p>
          <a:p>
            <a:pPr marL="171450" lvl="0" indent="-95250" algn="l" rtl="0">
              <a:spcBef>
                <a:spcPts val="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Times New Roman"/>
                <a:ea typeface="Times New Roman"/>
                <a:cs typeface="Times New Roman"/>
                <a:sym typeface="Times New Roman"/>
              </a:rPr>
              <a:t>Programme plans include an exit strategy. This shows respect to community members, ensures their involvement, supports a smoother exit and increases the likelihood that changes implemented during the programme will be sustained. </a:t>
            </a:r>
            <a:endParaRPr/>
          </a:p>
          <a:p>
            <a:pPr marL="0" lvl="0" indent="0" algn="l" rtl="0">
              <a:spcBef>
                <a:spcPts val="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p:txBody>
      </p:sp>
      <p:sp>
        <p:nvSpPr>
          <p:cNvPr id="889" name="Google Shape;889;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51</a:t>
            </a:fld>
            <a:endParaRPr/>
          </a:p>
        </p:txBody>
      </p:sp>
      <p:sp>
        <p:nvSpPr>
          <p:cNvPr id="890" name="Google Shape;890;p62: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GB"/>
              <a:t>CEA ACross the Programme Cycle: CEA in Planning</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7" name="Google Shape;897;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8" name="Google Shape;898;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52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5" name="Google Shape;905;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2400"/>
              <a:buFont typeface="Arial"/>
              <a:buNone/>
            </a:pPr>
            <a:r>
              <a:rPr lang="en-GB" b="1" dirty="0"/>
              <a:t>FACILITATOR NOTES</a:t>
            </a:r>
            <a:endParaRPr b="1" dirty="0"/>
          </a:p>
          <a:p>
            <a:pPr marL="0" lvl="0" indent="0" algn="just" rtl="0">
              <a:spcBef>
                <a:spcPts val="0"/>
              </a:spcBef>
              <a:spcAft>
                <a:spcPts val="0"/>
              </a:spcAft>
              <a:buClr>
                <a:schemeClr val="dk1"/>
              </a:buClr>
              <a:buSzPts val="2400"/>
              <a:buFont typeface="Arial"/>
              <a:buNone/>
            </a:pPr>
            <a:endParaRPr b="1" dirty="0"/>
          </a:p>
          <a:p>
            <a:pPr marL="342900" lvl="0" indent="-266700" algn="just" rtl="0">
              <a:spcBef>
                <a:spcPts val="0"/>
              </a:spcBef>
              <a:spcAft>
                <a:spcPts val="0"/>
              </a:spcAft>
              <a:buClr>
                <a:schemeClr val="dk1"/>
              </a:buClr>
              <a:buSzPts val="1200"/>
              <a:buFont typeface="Arial"/>
              <a:buChar char="•"/>
            </a:pPr>
            <a:r>
              <a:rPr lang="en-GB" b="1" dirty="0"/>
              <a:t>Building trust: </a:t>
            </a:r>
            <a:r>
              <a:rPr lang="en-GB" dirty="0"/>
              <a:t>once communities recognize us as a trusted organisation who will treat their social and cultural values and traditions respectfully, it will hugely influence the success of the SDB. </a:t>
            </a:r>
            <a:r>
              <a:rPr lang="en-GB" dirty="0">
                <a:solidFill>
                  <a:schemeClr val="dk1"/>
                </a:solidFill>
                <a:latin typeface="Calibri"/>
                <a:ea typeface="Calibri"/>
                <a:cs typeface="Calibri"/>
                <a:sym typeface="Calibri"/>
              </a:rPr>
              <a:t>If communities do not trust us, they will not listen to our advice about infection prevention and control, they will not adopt SDB protocols, they will not allow us safe access to their communities, they will not report suspected cases or deaths, and quite possibly they will not go to an Ebola Treatment Unit if they develop symptoms</a:t>
            </a:r>
            <a:endParaRPr dirty="0"/>
          </a:p>
          <a:p>
            <a:pPr marL="342900" lvl="0" indent="-266700" algn="just" rtl="0">
              <a:spcBef>
                <a:spcPts val="0"/>
              </a:spcBef>
              <a:spcAft>
                <a:spcPts val="0"/>
              </a:spcAft>
              <a:buClr>
                <a:schemeClr val="dk1"/>
              </a:buClr>
              <a:buSzPts val="1200"/>
              <a:buFont typeface="Arial"/>
              <a:buNone/>
            </a:pPr>
            <a:endParaRPr dirty="0"/>
          </a:p>
          <a:p>
            <a:pPr marL="342900" marR="0" lvl="0" indent="-342900" algn="just" defTabSz="914400" rtl="0" eaLnBrk="1" fontAlgn="auto" latinLnBrk="0" hangingPunct="1">
              <a:lnSpc>
                <a:spcPct val="100000"/>
              </a:lnSpc>
              <a:spcBef>
                <a:spcPts val="0"/>
              </a:spcBef>
              <a:spcAft>
                <a:spcPts val="0"/>
              </a:spcAft>
              <a:buClr>
                <a:schemeClr val="dk1"/>
              </a:buClr>
              <a:buSzPts val="1200"/>
              <a:buFont typeface="Arial"/>
              <a:buChar char="•"/>
              <a:tabLst/>
              <a:defRPr/>
            </a:pPr>
            <a:r>
              <a:rPr lang="en-GB" b="1" dirty="0"/>
              <a:t>Understand </a:t>
            </a:r>
            <a:r>
              <a:rPr lang="en-GB" b="0" dirty="0"/>
              <a:t>the local burial customs, social and cultural norms around death and funerals by conducting social science research (e.g. KAP surveys, FGDs, KIIs), or using secondary data, and use this data to inform how SDB processes should be adapted to the local context. </a:t>
            </a:r>
            <a:endParaRPr lang="en-GB" b="1" dirty="0"/>
          </a:p>
          <a:p>
            <a:pPr marL="342900" lvl="0" indent="-342900" algn="just" rtl="0">
              <a:spcBef>
                <a:spcPts val="0"/>
              </a:spcBef>
              <a:spcAft>
                <a:spcPts val="0"/>
              </a:spcAft>
              <a:buClr>
                <a:schemeClr val="dk1"/>
              </a:buClr>
              <a:buSzPts val="1200"/>
              <a:buFont typeface="Arial"/>
              <a:buChar char="•"/>
            </a:pPr>
            <a:endParaRPr lang="en-GB" b="1" dirty="0"/>
          </a:p>
          <a:p>
            <a:pPr marL="342900" lvl="0" indent="-342900" algn="just" rtl="0">
              <a:spcBef>
                <a:spcPts val="0"/>
              </a:spcBef>
              <a:spcAft>
                <a:spcPts val="0"/>
              </a:spcAft>
              <a:buClr>
                <a:schemeClr val="dk1"/>
              </a:buClr>
              <a:buSzPts val="1200"/>
              <a:buFont typeface="Arial"/>
              <a:buChar char="•"/>
            </a:pPr>
            <a:r>
              <a:rPr lang="en-GB" b="1" dirty="0"/>
              <a:t>Listen to communities and adapt: </a:t>
            </a:r>
            <a:r>
              <a:rPr lang="en-GB" sz="1800" dirty="0">
                <a:effectLst/>
                <a:latin typeface="Noto Sans" panose="020B0502040504020204" pitchFamily="34" charset="0"/>
                <a:ea typeface="Noto Sans" panose="020B0502040504020204" pitchFamily="34" charset="0"/>
              </a:rPr>
              <a:t>Community Engagement is not about ensuring community acceptance of response interventions, but rather adapting response interventions, like SDB protocols, with communities based on </a:t>
            </a:r>
            <a:r>
              <a:rPr lang="en-US" sz="1800" dirty="0">
                <a:effectLst/>
                <a:latin typeface="Noto Sans" panose="020B0502040504020204" pitchFamily="34" charset="0"/>
                <a:ea typeface="Noto Sans" panose="020B0502040504020204" pitchFamily="34" charset="0"/>
              </a:rPr>
              <a:t>their needs, feedback and </a:t>
            </a:r>
            <a:r>
              <a:rPr lang="en-GB" sz="1800" dirty="0">
                <a:effectLst/>
                <a:latin typeface="Noto Sans" panose="020B0502040504020204" pitchFamily="34" charset="0"/>
                <a:ea typeface="Noto Sans" panose="020B0502040504020204" pitchFamily="34" charset="0"/>
              </a:rPr>
              <a:t>context</a:t>
            </a:r>
            <a:r>
              <a:rPr lang="en-GB" b="1" dirty="0"/>
              <a:t> – </a:t>
            </a:r>
            <a:r>
              <a:rPr lang="en-GB" dirty="0"/>
              <a:t>this is essential to remain relevant and trusted, otherwise we will be out of touch with the community and this will increase the likelihood of failed SDBs.</a:t>
            </a:r>
          </a:p>
          <a:p>
            <a:pPr marL="342900" lvl="0" indent="-266700" algn="just" rtl="0">
              <a:spcBef>
                <a:spcPts val="0"/>
              </a:spcBef>
              <a:spcAft>
                <a:spcPts val="0"/>
              </a:spcAft>
              <a:buClr>
                <a:schemeClr val="dk1"/>
              </a:buClr>
              <a:buSzPts val="1200"/>
              <a:buFont typeface="Arial"/>
              <a:buNone/>
            </a:pPr>
            <a:endParaRPr dirty="0"/>
          </a:p>
          <a:p>
            <a:pPr marL="342900" marR="0" lvl="0" indent="-342900" algn="just" defTabSz="914400" rtl="0" eaLnBrk="1" fontAlgn="auto" latinLnBrk="0" hangingPunct="1">
              <a:lnSpc>
                <a:spcPct val="100000"/>
              </a:lnSpc>
              <a:spcBef>
                <a:spcPts val="0"/>
              </a:spcBef>
              <a:spcAft>
                <a:spcPts val="0"/>
              </a:spcAft>
              <a:buClr>
                <a:schemeClr val="dk1"/>
              </a:buClr>
              <a:buSzPts val="1200"/>
              <a:buFont typeface="Arial"/>
              <a:buChar char="•"/>
              <a:tabLst/>
              <a:defRPr/>
            </a:pPr>
            <a:r>
              <a:rPr lang="en-US" b="1" dirty="0"/>
              <a:t>Consult community leaders, networks and influencers – </a:t>
            </a:r>
            <a:r>
              <a:rPr lang="en-US" b="0" dirty="0"/>
              <a:t>they are important bridges between the community and SDB teams and can provide valuable suggestions on local solutions or adaptations to SDB protocols. They can also champion these protocols in their communities and help to address concerns or questions from the community. </a:t>
            </a:r>
            <a:endParaRPr lang="en-US" dirty="0"/>
          </a:p>
          <a:p>
            <a:pPr marL="342900" marR="0" lvl="0" indent="-342900" algn="just" rtl="0">
              <a:lnSpc>
                <a:spcPct val="100000"/>
              </a:lnSpc>
              <a:spcBef>
                <a:spcPts val="0"/>
              </a:spcBef>
              <a:spcAft>
                <a:spcPts val="0"/>
              </a:spcAft>
              <a:buClr>
                <a:schemeClr val="dk1"/>
              </a:buClr>
              <a:buSzPts val="1200"/>
              <a:buFont typeface="Arial"/>
              <a:buChar char="•"/>
            </a:pPr>
            <a:endParaRPr lang="en-GB" b="1" dirty="0"/>
          </a:p>
          <a:p>
            <a:pPr marL="342900" marR="0" lvl="0" indent="-342900" algn="just" rtl="0">
              <a:lnSpc>
                <a:spcPct val="100000"/>
              </a:lnSpc>
              <a:spcBef>
                <a:spcPts val="0"/>
              </a:spcBef>
              <a:spcAft>
                <a:spcPts val="0"/>
              </a:spcAft>
              <a:buClr>
                <a:schemeClr val="dk1"/>
              </a:buClr>
              <a:buSzPts val="1200"/>
              <a:buFont typeface="Arial"/>
              <a:buChar char="•"/>
            </a:pPr>
            <a:r>
              <a:rPr lang="en-GB" b="1" dirty="0"/>
              <a:t>Communicate clearly and use trusted channels – </a:t>
            </a:r>
            <a:r>
              <a:rPr lang="en-GB" b="0" dirty="0"/>
              <a:t>take the time before the SDB is conducted to explain to the family and the community what the SDB protocols are and why they are so important for containing the spread of the disease. </a:t>
            </a:r>
          </a:p>
          <a:p>
            <a:pPr marL="342900" marR="0" lvl="0" indent="-342900" algn="just" rtl="0">
              <a:lnSpc>
                <a:spcPct val="100000"/>
              </a:lnSpc>
              <a:spcBef>
                <a:spcPts val="0"/>
              </a:spcBef>
              <a:spcAft>
                <a:spcPts val="0"/>
              </a:spcAft>
              <a:buClr>
                <a:schemeClr val="dk1"/>
              </a:buClr>
              <a:buSzPts val="1200"/>
              <a:buFont typeface="Arial"/>
              <a:buChar char="•"/>
            </a:pPr>
            <a:endParaRPr lang="en-GB" b="0" dirty="0"/>
          </a:p>
          <a:p>
            <a:pPr marL="342900" marR="0" lvl="0" indent="-342900" algn="just" rtl="0">
              <a:lnSpc>
                <a:spcPct val="100000"/>
              </a:lnSpc>
              <a:spcBef>
                <a:spcPts val="0"/>
              </a:spcBef>
              <a:spcAft>
                <a:spcPts val="0"/>
              </a:spcAft>
              <a:buClr>
                <a:schemeClr val="dk1"/>
              </a:buClr>
              <a:buSzPts val="1200"/>
              <a:buFont typeface="Arial"/>
              <a:buChar char="•"/>
            </a:pPr>
            <a:r>
              <a:rPr lang="en-GB" b="1" dirty="0"/>
              <a:t>Involve </a:t>
            </a:r>
            <a:r>
              <a:rPr lang="en-GB" b="0" dirty="0"/>
              <a:t>the family in the SDB wherever it is safe to do so – and respond to their concerns or questions in a sensitive and respectful way </a:t>
            </a:r>
            <a:endParaRPr lang="en-GB" b="1" dirty="0"/>
          </a:p>
          <a:p>
            <a:pPr marL="342900" marR="0" lvl="0" indent="-266700" algn="just" rtl="0">
              <a:lnSpc>
                <a:spcPct val="100000"/>
              </a:lnSpc>
              <a:spcBef>
                <a:spcPts val="0"/>
              </a:spcBef>
              <a:spcAft>
                <a:spcPts val="0"/>
              </a:spcAft>
              <a:buClr>
                <a:schemeClr val="dk1"/>
              </a:buClr>
              <a:buSzPts val="1200"/>
              <a:buFont typeface="Arial"/>
              <a:buNone/>
            </a:pPr>
            <a:endParaRPr b="0" dirty="0"/>
          </a:p>
          <a:p>
            <a:pPr marL="342900" marR="0" lvl="0" indent="-342900" algn="just" rtl="0">
              <a:lnSpc>
                <a:spcPct val="100000"/>
              </a:lnSpc>
              <a:spcBef>
                <a:spcPts val="0"/>
              </a:spcBef>
              <a:spcAft>
                <a:spcPts val="0"/>
              </a:spcAft>
              <a:buClr>
                <a:schemeClr val="dk1"/>
              </a:buClr>
              <a:buSzPts val="1200"/>
              <a:buFont typeface="Arial"/>
              <a:buChar char="•"/>
            </a:pPr>
            <a:r>
              <a:rPr lang="en-GB" b="1" dirty="0"/>
              <a:t>Address rumours – </a:t>
            </a:r>
            <a:r>
              <a:rPr lang="en-GB" b="0" dirty="0"/>
              <a:t>be aware of the rumours or misinformation circulating in the community, especially those concerning SDB, and discuss with your teams how these can be addressed either through updating messages or by adapting activities.</a:t>
            </a:r>
            <a:endParaRPr b="1" dirty="0"/>
          </a:p>
        </p:txBody>
      </p:sp>
      <p:sp>
        <p:nvSpPr>
          <p:cNvPr id="906" name="Google Shape;906;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53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2" name="Google Shape;952;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3" name="Google Shape;953;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5" name="Google Shape;705;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06" name="Google Shape;706;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2400"/>
              <a:buFont typeface="Calibri"/>
              <a:buNone/>
            </a:pPr>
            <a:r>
              <a:rPr lang="en-GB" dirty="0"/>
              <a:t>FACILITATOR NOTES</a:t>
            </a:r>
            <a:endParaRPr dirty="0"/>
          </a:p>
          <a:p>
            <a:pPr marL="0" marR="0" lvl="0" indent="0" algn="just" rtl="0">
              <a:lnSpc>
                <a:spcPct val="100000"/>
              </a:lnSpc>
              <a:spcBef>
                <a:spcPts val="0"/>
              </a:spcBef>
              <a:spcAft>
                <a:spcPts val="0"/>
              </a:spcAft>
              <a:buClr>
                <a:schemeClr val="dk1"/>
              </a:buClr>
              <a:buSzPts val="2400"/>
              <a:buFont typeface="Calibri"/>
              <a:buNone/>
            </a:pPr>
            <a:endParaRPr dirty="0"/>
          </a:p>
          <a:p>
            <a:pPr marL="0" marR="0" lvl="0" indent="0" algn="just" rtl="0">
              <a:lnSpc>
                <a:spcPct val="100000"/>
              </a:lnSpc>
              <a:spcBef>
                <a:spcPts val="0"/>
              </a:spcBef>
              <a:spcAft>
                <a:spcPts val="0"/>
              </a:spcAft>
              <a:buClr>
                <a:schemeClr val="dk1"/>
              </a:buClr>
              <a:buSzPts val="2400"/>
              <a:buFont typeface="Calibri"/>
              <a:buNone/>
            </a:pPr>
            <a:r>
              <a:rPr lang="en-GB" b="1" dirty="0">
                <a:solidFill>
                  <a:schemeClr val="dk1"/>
                </a:solidFill>
                <a:latin typeface="Calibri"/>
                <a:ea typeface="Calibri"/>
                <a:cs typeface="Calibri"/>
                <a:sym typeface="Calibri"/>
              </a:rPr>
              <a:t>1. Epidemics start and end in communities.</a:t>
            </a:r>
            <a:r>
              <a:rPr lang="en-GB" dirty="0">
                <a:solidFill>
                  <a:schemeClr val="dk1"/>
                </a:solidFill>
                <a:latin typeface="Calibri"/>
                <a:ea typeface="Calibri"/>
                <a:cs typeface="Calibri"/>
                <a:sym typeface="Calibri"/>
              </a:rPr>
              <a:t> If we do not stop the spread of infection in the community, cases will continue to overwhelm hospitals. Treatment is important but is not the cure - we will not end this epidemic by treating cases, but by stopping transmission in the community. </a:t>
            </a:r>
            <a:endParaRPr dirty="0"/>
          </a:p>
          <a:p>
            <a:pPr marL="0" marR="0" lvl="0" indent="0" algn="just" rtl="0">
              <a:lnSpc>
                <a:spcPct val="100000"/>
              </a:lnSpc>
              <a:spcBef>
                <a:spcPts val="0"/>
              </a:spcBef>
              <a:spcAft>
                <a:spcPts val="0"/>
              </a:spcAft>
              <a:buClr>
                <a:schemeClr val="dk1"/>
              </a:buClr>
              <a:buSzPts val="2400"/>
              <a:buFont typeface="Calibri"/>
              <a:buNone/>
            </a:pPr>
            <a:endParaRPr dirty="0"/>
          </a:p>
          <a:p>
            <a:pPr marL="0" marR="0" lvl="0" indent="0" algn="l" rtl="0">
              <a:lnSpc>
                <a:spcPct val="100000"/>
              </a:lnSpc>
              <a:spcBef>
                <a:spcPts val="0"/>
              </a:spcBef>
              <a:spcAft>
                <a:spcPts val="0"/>
              </a:spcAft>
              <a:buClr>
                <a:schemeClr val="dk1"/>
              </a:buClr>
              <a:buSzPts val="2400"/>
              <a:buFont typeface="Calibri"/>
              <a:buNone/>
            </a:pPr>
            <a:r>
              <a:rPr lang="en-GB" dirty="0"/>
              <a:t>2. </a:t>
            </a:r>
            <a:r>
              <a:rPr lang="en-GB" b="1" dirty="0">
                <a:solidFill>
                  <a:schemeClr val="dk1"/>
                </a:solidFill>
                <a:latin typeface="Calibri"/>
                <a:ea typeface="Calibri"/>
                <a:cs typeface="Calibri"/>
                <a:sym typeface="Calibri"/>
              </a:rPr>
              <a:t>Action at the community level will end this epidemic. </a:t>
            </a:r>
            <a:r>
              <a:rPr lang="en-GB" dirty="0">
                <a:solidFill>
                  <a:schemeClr val="dk1"/>
                </a:solidFill>
                <a:latin typeface="Calibri"/>
                <a:ea typeface="Calibri"/>
                <a:cs typeface="Calibri"/>
                <a:sym typeface="Calibri"/>
              </a:rPr>
              <a:t>Every community has its own challenges, as well as capacities. There is not one approach that fits all contexts so we as </a:t>
            </a:r>
            <a:r>
              <a:rPr lang="en-GB" b="0" dirty="0">
                <a:solidFill>
                  <a:schemeClr val="dk1"/>
                </a:solidFill>
                <a:latin typeface="Calibri"/>
                <a:ea typeface="Calibri"/>
                <a:cs typeface="Calibri"/>
                <a:sym typeface="Calibri"/>
              </a:rPr>
              <a:t>the Red Cross need to use our networks to go much deeper and work in partnership with communities, listen to their ideas, identify community-led solutions and support these to be implemented. </a:t>
            </a:r>
            <a:r>
              <a:rPr lang="en-GB" dirty="0">
                <a:solidFill>
                  <a:schemeClr val="dk1"/>
                </a:solidFill>
                <a:latin typeface="Calibri"/>
                <a:ea typeface="Calibri"/>
                <a:cs typeface="Calibri"/>
                <a:sym typeface="Calibri"/>
              </a:rPr>
              <a:t>This ensures relevance, acceptance and ownership.</a:t>
            </a:r>
            <a:endParaRPr dirty="0"/>
          </a:p>
          <a:p>
            <a:pPr marL="0" marR="0" lvl="0" indent="0" algn="l" rtl="0">
              <a:lnSpc>
                <a:spcPct val="100000"/>
              </a:lnSpc>
              <a:spcBef>
                <a:spcPts val="0"/>
              </a:spcBef>
              <a:spcAft>
                <a:spcPts val="0"/>
              </a:spcAft>
              <a:buClr>
                <a:schemeClr val="dk1"/>
              </a:buClr>
              <a:buSzPts val="2400"/>
              <a:buFont typeface="Calibri"/>
              <a:buNone/>
            </a:pPr>
            <a:r>
              <a:rPr lang="en-GB" b="0" dirty="0">
                <a:solidFill>
                  <a:schemeClr val="dk1"/>
                </a:solidFill>
                <a:latin typeface="Calibri"/>
                <a:ea typeface="Calibri"/>
                <a:cs typeface="Calibri"/>
                <a:sym typeface="Calibri"/>
              </a:rPr>
              <a:t>We otherwise risk conducting activities and providing services that will not be used and accepted, wasting time and resources.</a:t>
            </a:r>
            <a:endParaRPr dirty="0"/>
          </a:p>
          <a:p>
            <a:pPr marL="0" lvl="0" indent="0" algn="l" rtl="0">
              <a:spcBef>
                <a:spcPts val="0"/>
              </a:spcBef>
              <a:spcAft>
                <a:spcPts val="0"/>
              </a:spcAft>
              <a:buNone/>
            </a:pPr>
            <a:r>
              <a:rPr lang="en-GB"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2400"/>
              <a:buFont typeface="Calibri"/>
              <a:buNone/>
            </a:pPr>
            <a:r>
              <a:rPr lang="en-GB" dirty="0">
                <a:solidFill>
                  <a:schemeClr val="dk1"/>
                </a:solidFill>
                <a:latin typeface="Calibri"/>
                <a:ea typeface="Calibri"/>
                <a:cs typeface="Calibri"/>
                <a:sym typeface="Calibri"/>
              </a:rPr>
              <a:t>3. </a:t>
            </a:r>
            <a:r>
              <a:rPr lang="en-GB" b="1" dirty="0">
                <a:solidFill>
                  <a:schemeClr val="dk1"/>
                </a:solidFill>
                <a:latin typeface="Calibri"/>
                <a:ea typeface="Calibri"/>
                <a:cs typeface="Calibri"/>
                <a:sym typeface="Calibri"/>
              </a:rPr>
              <a:t>Community engagement is about building trust with communities</a:t>
            </a:r>
            <a:r>
              <a:rPr lang="en-GB" dirty="0">
                <a:solidFill>
                  <a:schemeClr val="dk1"/>
                </a:solidFill>
                <a:latin typeface="Calibri"/>
                <a:ea typeface="Calibri"/>
                <a:cs typeface="Calibri"/>
                <a:sym typeface="Calibri"/>
              </a:rPr>
              <a:t>. If communities do not trust us, they will not listen to us, they will not comply with infection prevention measure, including SDB, they will not allow us safe access to communities, they will not report cases, and quite possibly they will not use the ETUs if they have symptoms. </a:t>
            </a:r>
            <a:endParaRPr dirty="0"/>
          </a:p>
          <a:p>
            <a:pPr marL="0" marR="0" lvl="0" indent="0" algn="l" rtl="0">
              <a:lnSpc>
                <a:spcPct val="100000"/>
              </a:lnSpc>
              <a:spcBef>
                <a:spcPts val="0"/>
              </a:spcBef>
              <a:spcAft>
                <a:spcPts val="0"/>
              </a:spcAft>
              <a:buClr>
                <a:schemeClr val="dk1"/>
              </a:buClr>
              <a:buSzPts val="2400"/>
              <a:buFont typeface="Calibri"/>
              <a:buNone/>
            </a:pPr>
            <a:endParaRPr dirty="0">
              <a:solidFill>
                <a:schemeClr val="dk1"/>
              </a:solidFill>
              <a:latin typeface="Calibri"/>
              <a:ea typeface="Calibri"/>
              <a:cs typeface="Calibri"/>
              <a:sym typeface="Calibri"/>
            </a:endParaRPr>
          </a:p>
          <a:p>
            <a:pPr marL="0" marR="0" lvl="0" indent="0" algn="l" rtl="0">
              <a:lnSpc>
                <a:spcPct val="100000"/>
              </a:lnSpc>
              <a:spcBef>
                <a:spcPts val="720"/>
              </a:spcBef>
              <a:spcAft>
                <a:spcPts val="0"/>
              </a:spcAft>
              <a:buClr>
                <a:schemeClr val="dk1"/>
              </a:buClr>
              <a:buSzPts val="2400"/>
              <a:buFont typeface="Calibri"/>
              <a:buNone/>
            </a:pPr>
            <a:r>
              <a:rPr lang="en-GB" dirty="0">
                <a:solidFill>
                  <a:schemeClr val="dk1"/>
                </a:solidFill>
                <a:latin typeface="Calibri"/>
                <a:ea typeface="Calibri"/>
                <a:cs typeface="Calibri"/>
                <a:sym typeface="Calibri"/>
              </a:rPr>
              <a:t>4. </a:t>
            </a:r>
            <a:r>
              <a:rPr lang="en-GB" b="1" dirty="0">
                <a:latin typeface="Calibri"/>
                <a:ea typeface="Calibri"/>
                <a:cs typeface="Calibri"/>
                <a:sym typeface="Calibri"/>
              </a:rPr>
              <a:t>To build trust, we need to listen and we need to act on what communities tell us</a:t>
            </a:r>
            <a:r>
              <a:rPr lang="en-GB" dirty="0">
                <a:latin typeface="Calibri"/>
                <a:ea typeface="Calibri"/>
                <a:cs typeface="Calibri"/>
                <a:sym typeface="Calibri"/>
              </a:rPr>
              <a:t> (as our president said in Dec). This means systematic community feedback mechanisms, analysis of that feedback and ACTING on it so that communities see we are listening and responding to their real concerns. This means not just changing what we say (messages) but changing what we do (response approach). </a:t>
            </a:r>
            <a:r>
              <a:rPr lang="en-GB" dirty="0">
                <a:solidFill>
                  <a:schemeClr val="dk1"/>
                </a:solidFill>
                <a:latin typeface="Calibri"/>
                <a:ea typeface="Calibri"/>
                <a:cs typeface="Calibri"/>
                <a:sym typeface="Calibri"/>
              </a:rPr>
              <a:t>Risk communication and community engagement need to go beyond messaging and raising awareness.</a:t>
            </a:r>
            <a:endParaRPr dirty="0"/>
          </a:p>
          <a:p>
            <a:pPr marL="0" marR="0" lvl="0" indent="0" algn="l" rtl="0">
              <a:lnSpc>
                <a:spcPct val="100000"/>
              </a:lnSpc>
              <a:spcBef>
                <a:spcPts val="720"/>
              </a:spcBef>
              <a:spcAft>
                <a:spcPts val="0"/>
              </a:spcAft>
              <a:buClr>
                <a:schemeClr val="dk1"/>
              </a:buClr>
              <a:buSzPts val="2400"/>
              <a:buFont typeface="Calibri"/>
              <a:buNone/>
            </a:pPr>
            <a:endParaRPr dirty="0">
              <a:solidFill>
                <a:schemeClr val="dk1"/>
              </a:solidFill>
              <a:latin typeface="Calibri"/>
              <a:ea typeface="Calibri"/>
              <a:cs typeface="Calibri"/>
              <a:sym typeface="Calibri"/>
            </a:endParaRPr>
          </a:p>
          <a:p>
            <a:pPr marL="0" marR="0" lvl="0" indent="0" algn="l" rtl="0">
              <a:lnSpc>
                <a:spcPct val="100000"/>
              </a:lnSpc>
              <a:spcBef>
                <a:spcPts val="720"/>
              </a:spcBef>
              <a:spcAft>
                <a:spcPts val="0"/>
              </a:spcAft>
              <a:buClr>
                <a:schemeClr val="dk1"/>
              </a:buClr>
              <a:buSzPts val="2400"/>
              <a:buFont typeface="Calibri"/>
              <a:buNone/>
            </a:pPr>
            <a:r>
              <a:rPr lang="en-GB" dirty="0">
                <a:solidFill>
                  <a:schemeClr val="dk1"/>
                </a:solidFill>
                <a:latin typeface="Calibri"/>
                <a:ea typeface="Calibri"/>
                <a:cs typeface="Calibri"/>
                <a:sym typeface="Calibri"/>
              </a:rPr>
              <a:t>5. </a:t>
            </a:r>
            <a:r>
              <a:rPr lang="en-GB" b="1" dirty="0">
                <a:solidFill>
                  <a:schemeClr val="dk1"/>
                </a:solidFill>
                <a:latin typeface="Calibri"/>
                <a:ea typeface="Calibri"/>
                <a:cs typeface="Calibri"/>
                <a:sym typeface="Calibri"/>
              </a:rPr>
              <a:t>We need to be responsive </a:t>
            </a:r>
            <a:r>
              <a:rPr lang="en-GB" dirty="0">
                <a:solidFill>
                  <a:schemeClr val="dk1"/>
                </a:solidFill>
                <a:latin typeface="Calibri"/>
                <a:ea typeface="Calibri"/>
                <a:cs typeface="Calibri"/>
                <a:sym typeface="Calibri"/>
              </a:rPr>
              <a:t>to the real issues and concerns people have. </a:t>
            </a:r>
            <a:r>
              <a:rPr lang="en-GB" dirty="0"/>
              <a:t>During an epidemic, there are often confusion and rumours about the disease. People will get a lot of different information from media, friends, family, social media, organizations or other sources. Some of these sources may give conflicting information. When rumours spread faster than the truth and contradict real health information, it can stop people from protecting themselves and undermine our risk communication efforts.</a:t>
            </a:r>
            <a:endParaRPr dirty="0"/>
          </a:p>
          <a:p>
            <a:pPr marL="0" lvl="0" indent="0" algn="l" rtl="0">
              <a:spcBef>
                <a:spcPts val="0"/>
              </a:spcBef>
              <a:spcAft>
                <a:spcPts val="0"/>
              </a:spcAft>
              <a:buNone/>
            </a:pPr>
            <a:endParaRPr dirty="0"/>
          </a:p>
        </p:txBody>
      </p:sp>
      <p:sp>
        <p:nvSpPr>
          <p:cNvPr id="267" name="Google Shape;267;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d21287fe43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gd21287fe43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gd21287fe43_0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
        <p:cNvGrpSpPr/>
        <p:nvPr/>
      </p:nvGrpSpPr>
      <p:grpSpPr>
        <a:xfrm>
          <a:off x="0" y="0"/>
          <a:ext cx="0" cy="0"/>
          <a:chOff x="0" y="0"/>
          <a:chExt cx="0" cy="0"/>
        </a:xfrm>
      </p:grpSpPr>
      <p:sp>
        <p:nvSpPr>
          <p:cNvPr id="14" name="Google Shape;14;p5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5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440"/>
              <a:buNone/>
              <a:defRPr/>
            </a:lvl1pPr>
            <a:lvl2pPr marL="914400" lvl="1" indent="-320040" algn="l">
              <a:spcBef>
                <a:spcPts val="360"/>
              </a:spcBef>
              <a:spcAft>
                <a:spcPts val="0"/>
              </a:spcAft>
              <a:buSzPts val="1440"/>
              <a:buChar char="▪"/>
              <a:defRPr/>
            </a:lvl2pPr>
            <a:lvl3pPr marL="1371600" lvl="2" indent="-320039" algn="l">
              <a:spcBef>
                <a:spcPts val="360"/>
              </a:spcBef>
              <a:spcAft>
                <a:spcPts val="0"/>
              </a:spcAft>
              <a:buSzPts val="1440"/>
              <a:buChar char="▪"/>
              <a:defRPr/>
            </a:lvl3pPr>
            <a:lvl4pPr marL="1828800" lvl="3" indent="-320039" algn="l">
              <a:spcBef>
                <a:spcPts val="360"/>
              </a:spcBef>
              <a:spcAft>
                <a:spcPts val="0"/>
              </a:spcAft>
              <a:buSzPts val="1440"/>
              <a:buChar char="▪"/>
              <a:defRPr/>
            </a:lvl4pPr>
            <a:lvl5pPr marL="2286000" lvl="4" indent="-320039" algn="l">
              <a:spcBef>
                <a:spcPts val="360"/>
              </a:spcBef>
              <a:spcAft>
                <a:spcPts val="0"/>
              </a:spcAft>
              <a:buSzPts val="144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cxnSp>
        <p:nvCxnSpPr>
          <p:cNvPr id="58" name="Google Shape;58;p66"/>
          <p:cNvCxnSpPr/>
          <p:nvPr/>
        </p:nvCxnSpPr>
        <p:spPr>
          <a:xfrm>
            <a:off x="1828800" y="354013"/>
            <a:ext cx="6858000" cy="1587"/>
          </a:xfrm>
          <a:prstGeom prst="straightConnector1">
            <a:avLst/>
          </a:prstGeom>
          <a:noFill/>
          <a:ln w="9525" cap="flat" cmpd="sng">
            <a:solidFill>
              <a:srgbClr val="7F7F7F"/>
            </a:solidFill>
            <a:prstDash val="dash"/>
            <a:round/>
            <a:headEnd type="none" w="sm" len="sm"/>
            <a:tailEnd type="none" w="sm" len="sm"/>
          </a:ln>
        </p:spPr>
      </p:cxnSp>
      <p:cxnSp>
        <p:nvCxnSpPr>
          <p:cNvPr id="59" name="Google Shape;59;p66"/>
          <p:cNvCxnSpPr/>
          <p:nvPr/>
        </p:nvCxnSpPr>
        <p:spPr>
          <a:xfrm>
            <a:off x="1828800" y="1495425"/>
            <a:ext cx="6858000" cy="1588"/>
          </a:xfrm>
          <a:prstGeom prst="straightConnector1">
            <a:avLst/>
          </a:prstGeom>
          <a:noFill/>
          <a:ln w="9525" cap="flat" cmpd="sng">
            <a:solidFill>
              <a:srgbClr val="7F7F7F"/>
            </a:solidFill>
            <a:prstDash val="dash"/>
            <a:round/>
            <a:headEnd type="none" w="sm" len="sm"/>
            <a:tailEnd type="none" w="sm" len="sm"/>
          </a:ln>
        </p:spPr>
      </p:cxnSp>
      <p:sp>
        <p:nvSpPr>
          <p:cNvPr id="60" name="Google Shape;60;p66"/>
          <p:cNvSpPr txBox="1">
            <a:spLocks noGrp="1"/>
          </p:cNvSpPr>
          <p:nvPr>
            <p:ph type="title"/>
          </p:nvPr>
        </p:nvSpPr>
        <p:spPr>
          <a:xfrm>
            <a:off x="1828800" y="350838"/>
            <a:ext cx="68580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04">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78AF54-799E-FA4D-8805-CF18392EBDEE}"/>
              </a:ext>
            </a:extLst>
          </p:cNvPr>
          <p:cNvSpPr txBox="1"/>
          <p:nvPr userDrawn="1"/>
        </p:nvSpPr>
        <p:spPr>
          <a:xfrm>
            <a:off x="8429583" y="6131318"/>
            <a:ext cx="330200" cy="215444"/>
          </a:xfrm>
          <a:prstGeom prst="rect">
            <a:avLst/>
          </a:prstGeom>
          <a:noFill/>
        </p:spPr>
        <p:txBody>
          <a:bodyPr wrap="square" rtlCol="0">
            <a:spAutoFit/>
          </a:bodyPr>
          <a:lstStyle/>
          <a:p>
            <a:pPr algn="r"/>
            <a:fld id="{293ABEDF-2FD4-CE41-BE6E-C03412F0A819}" type="slidenum">
              <a:rPr lang="en-US" sz="8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8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C0D5169F-3487-C34A-8648-00A55A947DCB}"/>
              </a:ext>
            </a:extLst>
          </p:cNvPr>
          <p:cNvCxnSpPr>
            <a:cxnSpLocks/>
          </p:cNvCxnSpPr>
          <p:nvPr userDrawn="1"/>
        </p:nvCxnSpPr>
        <p:spPr>
          <a:xfrm flipV="1">
            <a:off x="8784167" y="6233894"/>
            <a:ext cx="359834"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BFA5ADD-EA07-B54F-9BA0-38DBE576CF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22435" y="1"/>
            <a:ext cx="1921565" cy="1254224"/>
          </a:xfrm>
          <a:prstGeom prst="rect">
            <a:avLst/>
          </a:prstGeom>
        </p:spPr>
      </p:pic>
    </p:spTree>
    <p:extLst>
      <p:ext uri="{BB962C8B-B14F-4D97-AF65-F5344CB8AC3E}">
        <p14:creationId xmlns:p14="http://schemas.microsoft.com/office/powerpoint/2010/main" val="3702385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1">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3971412"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11E6BB1B-7FD3-5044-8E26-AB8C41868C07}"/>
              </a:ext>
            </a:extLst>
          </p:cNvPr>
          <p:cNvSpPr txBox="1"/>
          <p:nvPr userDrawn="1"/>
        </p:nvSpPr>
        <p:spPr>
          <a:xfrm>
            <a:off x="8429583" y="6131318"/>
            <a:ext cx="330200" cy="215444"/>
          </a:xfrm>
          <a:prstGeom prst="rect">
            <a:avLst/>
          </a:prstGeom>
          <a:noFill/>
        </p:spPr>
        <p:txBody>
          <a:bodyPr wrap="square" rtlCol="0">
            <a:spAutoFit/>
          </a:bodyPr>
          <a:lstStyle/>
          <a:p>
            <a:pPr algn="r"/>
            <a:fld id="{293ABEDF-2FD4-CE41-BE6E-C03412F0A819}" type="slidenum">
              <a:rPr lang="en-US" sz="8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8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0A10AC74-6651-E849-B07C-C83D55763DD6}"/>
              </a:ext>
            </a:extLst>
          </p:cNvPr>
          <p:cNvCxnSpPr>
            <a:cxnSpLocks/>
          </p:cNvCxnSpPr>
          <p:nvPr userDrawn="1"/>
        </p:nvCxnSpPr>
        <p:spPr>
          <a:xfrm flipV="1">
            <a:off x="8784167" y="6233894"/>
            <a:ext cx="359834" cy="10258"/>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7225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3">
  <p:cSld name="03">
    <p:bg>
      <p:bgPr>
        <a:solidFill>
          <a:srgbClr val="011E41"/>
        </a:solidFill>
        <a:effectLst/>
      </p:bgPr>
    </p:bg>
    <p:spTree>
      <p:nvGrpSpPr>
        <p:cNvPr id="1" name="Shape 17"/>
        <p:cNvGrpSpPr/>
        <p:nvPr/>
      </p:nvGrpSpPr>
      <p:grpSpPr>
        <a:xfrm>
          <a:off x="0" y="0"/>
          <a:ext cx="0" cy="0"/>
          <a:chOff x="0" y="0"/>
          <a:chExt cx="0" cy="0"/>
        </a:xfrm>
      </p:grpSpPr>
      <p:sp>
        <p:nvSpPr>
          <p:cNvPr id="18" name="Google Shape;18;p57"/>
          <p:cNvSpPr txBox="1"/>
          <p:nvPr/>
        </p:nvSpPr>
        <p:spPr>
          <a:xfrm>
            <a:off x="8429583" y="6131318"/>
            <a:ext cx="330200" cy="21544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800" b="0">
                <a:solidFill>
                  <a:schemeClr val="lt2"/>
                </a:solidFill>
                <a:latin typeface="Arial"/>
                <a:ea typeface="Arial"/>
                <a:cs typeface="Arial"/>
                <a:sym typeface="Arial"/>
              </a:rPr>
              <a:t>‹#›</a:t>
            </a:fld>
            <a:endParaRPr sz="800" b="0">
              <a:solidFill>
                <a:schemeClr val="lt2"/>
              </a:solidFill>
              <a:latin typeface="Arial"/>
              <a:ea typeface="Arial"/>
              <a:cs typeface="Arial"/>
              <a:sym typeface="Arial"/>
            </a:endParaRPr>
          </a:p>
        </p:txBody>
      </p:sp>
      <p:cxnSp>
        <p:nvCxnSpPr>
          <p:cNvPr id="19" name="Google Shape;19;p57"/>
          <p:cNvCxnSpPr/>
          <p:nvPr/>
        </p:nvCxnSpPr>
        <p:spPr>
          <a:xfrm rot="10800000" flipH="1">
            <a:off x="8784166" y="6233894"/>
            <a:ext cx="359834" cy="10258"/>
          </a:xfrm>
          <a:prstGeom prst="straightConnector1">
            <a:avLst/>
          </a:prstGeom>
          <a:noFill/>
          <a:ln w="15875" cap="flat" cmpd="sng">
            <a:solidFill>
              <a:schemeClr val="lt2"/>
            </a:solidFill>
            <a:prstDash val="solid"/>
            <a:round/>
            <a:headEnd type="none" w="sm" len="sm"/>
            <a:tailEnd type="none" w="sm" len="sm"/>
          </a:ln>
        </p:spPr>
      </p:cxnSp>
      <p:pic>
        <p:nvPicPr>
          <p:cNvPr id="20" name="Google Shape;20;p57" descr="A picture containing drawing&#10;&#10;Description automatically generated"/>
          <p:cNvPicPr preferRelativeResize="0"/>
          <p:nvPr/>
        </p:nvPicPr>
        <p:blipFill rotWithShape="1">
          <a:blip r:embed="rId2">
            <a:alphaModFix/>
          </a:blip>
          <a:srcRect/>
          <a:stretch/>
        </p:blipFill>
        <p:spPr>
          <a:xfrm>
            <a:off x="7766086" y="0"/>
            <a:ext cx="1373294" cy="17885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ver without photo">
  <p:cSld name="Cover without photo">
    <p:spTree>
      <p:nvGrpSpPr>
        <p:cNvPr id="1" name="Shape 21"/>
        <p:cNvGrpSpPr/>
        <p:nvPr/>
      </p:nvGrpSpPr>
      <p:grpSpPr>
        <a:xfrm>
          <a:off x="0" y="0"/>
          <a:ext cx="0" cy="0"/>
          <a:chOff x="0" y="0"/>
          <a:chExt cx="0" cy="0"/>
        </a:xfrm>
      </p:grpSpPr>
      <p:sp>
        <p:nvSpPr>
          <p:cNvPr id="22" name="Google Shape;22;p6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6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440"/>
              </a:spcBef>
              <a:spcAft>
                <a:spcPts val="0"/>
              </a:spcAft>
              <a:buSzPts val="1760"/>
              <a:buNone/>
              <a:defRPr>
                <a:solidFill>
                  <a:srgbClr val="888888"/>
                </a:solidFill>
              </a:defRPr>
            </a:lvl1pPr>
            <a:lvl2pPr lvl="1" algn="ctr">
              <a:spcBef>
                <a:spcPts val="400"/>
              </a:spcBef>
              <a:spcAft>
                <a:spcPts val="0"/>
              </a:spcAft>
              <a:buSzPts val="1600"/>
              <a:buNone/>
              <a:defRPr>
                <a:solidFill>
                  <a:srgbClr val="888888"/>
                </a:solidFill>
              </a:defRPr>
            </a:lvl2pPr>
            <a:lvl3pPr lvl="2" algn="ctr">
              <a:spcBef>
                <a:spcPts val="400"/>
              </a:spcBef>
              <a:spcAft>
                <a:spcPts val="0"/>
              </a:spcAft>
              <a:buSzPts val="1600"/>
              <a:buNone/>
              <a:defRPr>
                <a:solidFill>
                  <a:srgbClr val="888888"/>
                </a:solidFill>
              </a:defRPr>
            </a:lvl3pPr>
            <a:lvl4pPr lvl="3" algn="ctr">
              <a:spcBef>
                <a:spcPts val="400"/>
              </a:spcBef>
              <a:spcAft>
                <a:spcPts val="0"/>
              </a:spcAft>
              <a:buSzPts val="1600"/>
              <a:buNone/>
              <a:defRPr>
                <a:solidFill>
                  <a:srgbClr val="888888"/>
                </a:solidFill>
              </a:defRPr>
            </a:lvl4pPr>
            <a:lvl5pPr lvl="4" algn="ctr">
              <a:spcBef>
                <a:spcPts val="400"/>
              </a:spcBef>
              <a:spcAft>
                <a:spcPts val="0"/>
              </a:spcAft>
              <a:buSzPts val="16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hart Layout">
  <p:cSld name="Chart Layout">
    <p:spTree>
      <p:nvGrpSpPr>
        <p:cNvPr id="1" name="Shape 24"/>
        <p:cNvGrpSpPr/>
        <p:nvPr/>
      </p:nvGrpSpPr>
      <p:grpSpPr>
        <a:xfrm>
          <a:off x="0" y="0"/>
          <a:ext cx="0" cy="0"/>
          <a:chOff x="0" y="0"/>
          <a:chExt cx="0" cy="0"/>
        </a:xfrm>
      </p:grpSpPr>
      <p:cxnSp>
        <p:nvCxnSpPr>
          <p:cNvPr id="25" name="Google Shape;25;p61"/>
          <p:cNvCxnSpPr/>
          <p:nvPr/>
        </p:nvCxnSpPr>
        <p:spPr>
          <a:xfrm>
            <a:off x="1828800" y="354013"/>
            <a:ext cx="6858000" cy="1587"/>
          </a:xfrm>
          <a:prstGeom prst="straightConnector1">
            <a:avLst/>
          </a:prstGeom>
          <a:noFill/>
          <a:ln w="9525" cap="flat" cmpd="sng">
            <a:solidFill>
              <a:srgbClr val="7F7F7F"/>
            </a:solidFill>
            <a:prstDash val="dash"/>
            <a:round/>
            <a:headEnd type="none" w="sm" len="sm"/>
            <a:tailEnd type="none" w="sm" len="sm"/>
          </a:ln>
        </p:spPr>
      </p:cxnSp>
      <p:cxnSp>
        <p:nvCxnSpPr>
          <p:cNvPr id="26" name="Google Shape;26;p61"/>
          <p:cNvCxnSpPr/>
          <p:nvPr/>
        </p:nvCxnSpPr>
        <p:spPr>
          <a:xfrm>
            <a:off x="1828800" y="1495425"/>
            <a:ext cx="6858000" cy="1588"/>
          </a:xfrm>
          <a:prstGeom prst="straightConnector1">
            <a:avLst/>
          </a:prstGeom>
          <a:noFill/>
          <a:ln w="9525" cap="flat" cmpd="sng">
            <a:solidFill>
              <a:srgbClr val="7F7F7F"/>
            </a:solidFill>
            <a:prstDash val="dash"/>
            <a:round/>
            <a:headEnd type="none" w="sm" len="sm"/>
            <a:tailEnd type="none" w="sm" len="sm"/>
          </a:ln>
        </p:spPr>
      </p:cxnSp>
      <p:sp>
        <p:nvSpPr>
          <p:cNvPr id="27" name="Google Shape;27;p61"/>
          <p:cNvSpPr>
            <a:spLocks noGrp="1"/>
          </p:cNvSpPr>
          <p:nvPr>
            <p:ph type="chart" idx="2"/>
          </p:nvPr>
        </p:nvSpPr>
        <p:spPr>
          <a:xfrm>
            <a:off x="457200" y="1676400"/>
            <a:ext cx="3352800" cy="4191000"/>
          </a:xfrm>
          <a:prstGeom prst="rect">
            <a:avLst/>
          </a:prstGeom>
          <a:noFill/>
          <a:ln>
            <a:noFill/>
          </a:ln>
        </p:spPr>
        <p:txBody>
          <a:bodyPr spcFirstLastPara="1" wrap="square" lIns="91425" tIns="45700" rIns="91425" bIns="45700" anchor="t" anchorCtr="0">
            <a:normAutofit/>
          </a:bodyPr>
          <a:lstStyle>
            <a:lvl1pPr marR="0" lvl="0" algn="l" rtl="0">
              <a:spcBef>
                <a:spcPts val="440"/>
              </a:spcBef>
              <a:spcAft>
                <a:spcPts val="0"/>
              </a:spcAft>
              <a:buClr>
                <a:srgbClr val="CF1C21"/>
              </a:buClr>
              <a:buSzPts val="1760"/>
              <a:buFont typeface="Noto Sans Symbols"/>
              <a:buNone/>
              <a:defRPr sz="2200" b="0" i="0" u="none" strike="noStrike" cap="none">
                <a:solidFill>
                  <a:schemeClr val="dk1"/>
                </a:solidFill>
                <a:latin typeface="Arial"/>
                <a:ea typeface="Arial"/>
                <a:cs typeface="Arial"/>
                <a:sym typeface="Arial"/>
              </a:defRPr>
            </a:lvl1pPr>
            <a:lvl2pPr marR="0" lvl="1" algn="l" rtl="0">
              <a:spcBef>
                <a:spcPts val="400"/>
              </a:spcBef>
              <a:spcAft>
                <a:spcPts val="0"/>
              </a:spcAft>
              <a:buClr>
                <a:srgbClr val="CF1C21"/>
              </a:buClr>
              <a:buSzPts val="1600"/>
              <a:buFont typeface="Noto Sans Symbols"/>
              <a:buChar char="▪"/>
              <a:defRPr sz="2000" b="0" i="0" u="none" strike="noStrike" cap="none">
                <a:solidFill>
                  <a:schemeClr val="dk1"/>
                </a:solidFill>
                <a:latin typeface="Arial"/>
                <a:ea typeface="Arial"/>
                <a:cs typeface="Arial"/>
                <a:sym typeface="Arial"/>
              </a:defRPr>
            </a:lvl2pPr>
            <a:lvl3pPr marR="0" lvl="2" algn="l" rtl="0">
              <a:spcBef>
                <a:spcPts val="400"/>
              </a:spcBef>
              <a:spcAft>
                <a:spcPts val="0"/>
              </a:spcAft>
              <a:buClr>
                <a:srgbClr val="CF1C21"/>
              </a:buClr>
              <a:buSzPts val="1600"/>
              <a:buFont typeface="Noto Sans Symbols"/>
              <a:buChar char="▪"/>
              <a:defRPr sz="2000" b="0" i="0" u="none" strike="noStrike" cap="none">
                <a:solidFill>
                  <a:schemeClr val="dk1"/>
                </a:solidFill>
                <a:latin typeface="Arial"/>
                <a:ea typeface="Arial"/>
                <a:cs typeface="Arial"/>
                <a:sym typeface="Arial"/>
              </a:defRPr>
            </a:lvl3pPr>
            <a:lvl4pPr marR="0" lvl="3" algn="l" rtl="0">
              <a:spcBef>
                <a:spcPts val="400"/>
              </a:spcBef>
              <a:spcAft>
                <a:spcPts val="0"/>
              </a:spcAft>
              <a:buClr>
                <a:srgbClr val="CF1C21"/>
              </a:buClr>
              <a:buSzPts val="1600"/>
              <a:buFont typeface="Noto Sans Symbols"/>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rgbClr val="CF1C21"/>
              </a:buClr>
              <a:buSzPts val="1600"/>
              <a:buFont typeface="Noto Sans Symbols"/>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 name="Google Shape;28;p61"/>
          <p:cNvSpPr txBox="1">
            <a:spLocks noGrp="1"/>
          </p:cNvSpPr>
          <p:nvPr>
            <p:ph type="title"/>
          </p:nvPr>
        </p:nvSpPr>
        <p:spPr>
          <a:xfrm>
            <a:off x="1828800" y="350838"/>
            <a:ext cx="68580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61"/>
          <p:cNvSpPr txBox="1">
            <a:spLocks noGrp="1"/>
          </p:cNvSpPr>
          <p:nvPr>
            <p:ph type="body" idx="1"/>
          </p:nvPr>
        </p:nvSpPr>
        <p:spPr>
          <a:xfrm>
            <a:off x="3959770" y="1676400"/>
            <a:ext cx="4724400" cy="41910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440"/>
              <a:buNone/>
              <a:defRPr/>
            </a:lvl1pPr>
            <a:lvl2pPr marL="914400" lvl="1" indent="-320040" algn="l">
              <a:spcBef>
                <a:spcPts val="360"/>
              </a:spcBef>
              <a:spcAft>
                <a:spcPts val="0"/>
              </a:spcAft>
              <a:buSzPts val="1440"/>
              <a:buChar char="▪"/>
              <a:defRPr/>
            </a:lvl2pPr>
            <a:lvl3pPr marL="1371600" lvl="2" indent="-320039" algn="l">
              <a:spcBef>
                <a:spcPts val="360"/>
              </a:spcBef>
              <a:spcAft>
                <a:spcPts val="0"/>
              </a:spcAft>
              <a:buSzPts val="1440"/>
              <a:buChar char="▪"/>
              <a:defRPr/>
            </a:lvl3pPr>
            <a:lvl4pPr marL="1828800" lvl="3" indent="-320039" algn="l">
              <a:spcBef>
                <a:spcPts val="360"/>
              </a:spcBef>
              <a:spcAft>
                <a:spcPts val="0"/>
              </a:spcAft>
              <a:buSzPts val="1440"/>
              <a:buChar char="▪"/>
              <a:defRPr/>
            </a:lvl4pPr>
            <a:lvl5pPr marL="2286000" lvl="4" indent="-320039" algn="l">
              <a:spcBef>
                <a:spcPts val="360"/>
              </a:spcBef>
              <a:spcAft>
                <a:spcPts val="0"/>
              </a:spcAft>
              <a:buSzPts val="144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 Layout">
  <p:cSld name="Photo Layout">
    <p:spTree>
      <p:nvGrpSpPr>
        <p:cNvPr id="1" name="Shape 30"/>
        <p:cNvGrpSpPr/>
        <p:nvPr/>
      </p:nvGrpSpPr>
      <p:grpSpPr>
        <a:xfrm>
          <a:off x="0" y="0"/>
          <a:ext cx="0" cy="0"/>
          <a:chOff x="0" y="0"/>
          <a:chExt cx="0" cy="0"/>
        </a:xfrm>
      </p:grpSpPr>
      <p:cxnSp>
        <p:nvCxnSpPr>
          <p:cNvPr id="31" name="Google Shape;31;p62"/>
          <p:cNvCxnSpPr/>
          <p:nvPr/>
        </p:nvCxnSpPr>
        <p:spPr>
          <a:xfrm>
            <a:off x="1828800" y="354013"/>
            <a:ext cx="6858000" cy="1587"/>
          </a:xfrm>
          <a:prstGeom prst="straightConnector1">
            <a:avLst/>
          </a:prstGeom>
          <a:noFill/>
          <a:ln w="9525" cap="flat" cmpd="sng">
            <a:solidFill>
              <a:srgbClr val="7F7F7F"/>
            </a:solidFill>
            <a:prstDash val="dash"/>
            <a:round/>
            <a:headEnd type="none" w="sm" len="sm"/>
            <a:tailEnd type="none" w="sm" len="sm"/>
          </a:ln>
        </p:spPr>
      </p:cxnSp>
      <p:cxnSp>
        <p:nvCxnSpPr>
          <p:cNvPr id="32" name="Google Shape;32;p62"/>
          <p:cNvCxnSpPr/>
          <p:nvPr/>
        </p:nvCxnSpPr>
        <p:spPr>
          <a:xfrm>
            <a:off x="1828800" y="1495425"/>
            <a:ext cx="6858000" cy="1588"/>
          </a:xfrm>
          <a:prstGeom prst="straightConnector1">
            <a:avLst/>
          </a:prstGeom>
          <a:noFill/>
          <a:ln w="9525" cap="flat" cmpd="sng">
            <a:solidFill>
              <a:srgbClr val="7F7F7F"/>
            </a:solidFill>
            <a:prstDash val="dash"/>
            <a:round/>
            <a:headEnd type="none" w="sm" len="sm"/>
            <a:tailEnd type="none" w="sm" len="sm"/>
          </a:ln>
        </p:spPr>
      </p:cxnSp>
      <p:sp>
        <p:nvSpPr>
          <p:cNvPr id="33" name="Google Shape;33;p62"/>
          <p:cNvSpPr txBox="1">
            <a:spLocks noGrp="1"/>
          </p:cNvSpPr>
          <p:nvPr>
            <p:ph type="title"/>
          </p:nvPr>
        </p:nvSpPr>
        <p:spPr>
          <a:xfrm>
            <a:off x="1828800" y="350838"/>
            <a:ext cx="68580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62"/>
          <p:cNvSpPr>
            <a:spLocks noGrp="1"/>
          </p:cNvSpPr>
          <p:nvPr>
            <p:ph type="pic" idx="2"/>
          </p:nvPr>
        </p:nvSpPr>
        <p:spPr>
          <a:xfrm>
            <a:off x="1828800" y="2895600"/>
            <a:ext cx="6858000" cy="2971800"/>
          </a:xfrm>
          <a:prstGeom prst="rect">
            <a:avLst/>
          </a:prstGeom>
          <a:noFill/>
          <a:ln>
            <a:noFill/>
          </a:ln>
        </p:spPr>
        <p:txBody>
          <a:bodyPr spcFirstLastPara="1" wrap="square" lIns="91425" tIns="45700" rIns="91425" bIns="45700" anchor="t" anchorCtr="0">
            <a:normAutofit/>
          </a:bodyPr>
          <a:lstStyle>
            <a:lvl1pPr marR="0" lvl="0" algn="l" rtl="0">
              <a:spcBef>
                <a:spcPts val="440"/>
              </a:spcBef>
              <a:spcAft>
                <a:spcPts val="0"/>
              </a:spcAft>
              <a:buClr>
                <a:srgbClr val="CF1C21"/>
              </a:buClr>
              <a:buSzPts val="1760"/>
              <a:buFont typeface="Noto Sans Symbols"/>
              <a:buNone/>
              <a:defRPr sz="2200" b="0" i="0" u="none" strike="noStrike" cap="none">
                <a:solidFill>
                  <a:schemeClr val="dk1"/>
                </a:solidFill>
                <a:latin typeface="Arial"/>
                <a:ea typeface="Arial"/>
                <a:cs typeface="Arial"/>
                <a:sym typeface="Arial"/>
              </a:defRPr>
            </a:lvl1pPr>
            <a:lvl2pPr marR="0" lvl="1" algn="l" rtl="0">
              <a:spcBef>
                <a:spcPts val="400"/>
              </a:spcBef>
              <a:spcAft>
                <a:spcPts val="0"/>
              </a:spcAft>
              <a:buClr>
                <a:srgbClr val="CF1C21"/>
              </a:buClr>
              <a:buSzPts val="1600"/>
              <a:buFont typeface="Noto Sans Symbols"/>
              <a:buChar char="▪"/>
              <a:defRPr sz="2000" b="0" i="0" u="none" strike="noStrike" cap="none">
                <a:solidFill>
                  <a:schemeClr val="dk1"/>
                </a:solidFill>
                <a:latin typeface="Arial"/>
                <a:ea typeface="Arial"/>
                <a:cs typeface="Arial"/>
                <a:sym typeface="Arial"/>
              </a:defRPr>
            </a:lvl2pPr>
            <a:lvl3pPr marR="0" lvl="2" algn="l" rtl="0">
              <a:spcBef>
                <a:spcPts val="400"/>
              </a:spcBef>
              <a:spcAft>
                <a:spcPts val="0"/>
              </a:spcAft>
              <a:buClr>
                <a:srgbClr val="CF1C21"/>
              </a:buClr>
              <a:buSzPts val="1600"/>
              <a:buFont typeface="Noto Sans Symbols"/>
              <a:buChar char="▪"/>
              <a:defRPr sz="2000" b="0" i="0" u="none" strike="noStrike" cap="none">
                <a:solidFill>
                  <a:schemeClr val="dk1"/>
                </a:solidFill>
                <a:latin typeface="Arial"/>
                <a:ea typeface="Arial"/>
                <a:cs typeface="Arial"/>
                <a:sym typeface="Arial"/>
              </a:defRPr>
            </a:lvl3pPr>
            <a:lvl4pPr marR="0" lvl="3" algn="l" rtl="0">
              <a:spcBef>
                <a:spcPts val="400"/>
              </a:spcBef>
              <a:spcAft>
                <a:spcPts val="0"/>
              </a:spcAft>
              <a:buClr>
                <a:srgbClr val="CF1C21"/>
              </a:buClr>
              <a:buSzPts val="1600"/>
              <a:buFont typeface="Noto Sans Symbols"/>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rgbClr val="CF1C21"/>
              </a:buClr>
              <a:buSzPts val="1600"/>
              <a:buFont typeface="Noto Sans Symbols"/>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 name="Google Shape;35;p62"/>
          <p:cNvSpPr txBox="1">
            <a:spLocks noGrp="1"/>
          </p:cNvSpPr>
          <p:nvPr>
            <p:ph type="body" idx="1"/>
          </p:nvPr>
        </p:nvSpPr>
        <p:spPr>
          <a:xfrm>
            <a:off x="1828800" y="1631732"/>
            <a:ext cx="6858000" cy="11430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440"/>
              <a:buNone/>
              <a:defRPr/>
            </a:lvl1pPr>
            <a:lvl2pPr marL="914400" lvl="1" indent="-320040" algn="l">
              <a:spcBef>
                <a:spcPts val="360"/>
              </a:spcBef>
              <a:spcAft>
                <a:spcPts val="0"/>
              </a:spcAft>
              <a:buSzPts val="1440"/>
              <a:buChar char="▪"/>
              <a:defRPr/>
            </a:lvl2pPr>
            <a:lvl3pPr marL="1371600" lvl="2" indent="-320039" algn="l">
              <a:spcBef>
                <a:spcPts val="360"/>
              </a:spcBef>
              <a:spcAft>
                <a:spcPts val="0"/>
              </a:spcAft>
              <a:buSzPts val="1440"/>
              <a:buChar char="▪"/>
              <a:defRPr/>
            </a:lvl3pPr>
            <a:lvl4pPr marL="1828800" lvl="3" indent="-320039" algn="l">
              <a:spcBef>
                <a:spcPts val="360"/>
              </a:spcBef>
              <a:spcAft>
                <a:spcPts val="0"/>
              </a:spcAft>
              <a:buSzPts val="1440"/>
              <a:buChar char="▪"/>
              <a:defRPr/>
            </a:lvl4pPr>
            <a:lvl5pPr marL="2286000" lvl="4" indent="-320039" algn="l">
              <a:spcBef>
                <a:spcPts val="360"/>
              </a:spcBef>
              <a:spcAft>
                <a:spcPts val="0"/>
              </a:spcAft>
              <a:buSzPts val="144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cxnSp>
        <p:nvCxnSpPr>
          <p:cNvPr id="37" name="Google Shape;37;p63"/>
          <p:cNvCxnSpPr/>
          <p:nvPr/>
        </p:nvCxnSpPr>
        <p:spPr>
          <a:xfrm>
            <a:off x="1828800" y="354013"/>
            <a:ext cx="6858000" cy="1587"/>
          </a:xfrm>
          <a:prstGeom prst="straightConnector1">
            <a:avLst/>
          </a:prstGeom>
          <a:noFill/>
          <a:ln w="9525" cap="flat" cmpd="sng">
            <a:solidFill>
              <a:srgbClr val="7F7F7F"/>
            </a:solidFill>
            <a:prstDash val="dash"/>
            <a:round/>
            <a:headEnd type="none" w="sm" len="sm"/>
            <a:tailEnd type="none" w="sm" len="sm"/>
          </a:ln>
        </p:spPr>
      </p:cxnSp>
      <p:cxnSp>
        <p:nvCxnSpPr>
          <p:cNvPr id="38" name="Google Shape;38;p63"/>
          <p:cNvCxnSpPr/>
          <p:nvPr/>
        </p:nvCxnSpPr>
        <p:spPr>
          <a:xfrm>
            <a:off x="1828800" y="1495425"/>
            <a:ext cx="6858000" cy="1588"/>
          </a:xfrm>
          <a:prstGeom prst="straightConnector1">
            <a:avLst/>
          </a:prstGeom>
          <a:noFill/>
          <a:ln w="9525" cap="flat" cmpd="sng">
            <a:solidFill>
              <a:srgbClr val="7F7F7F"/>
            </a:solidFill>
            <a:prstDash val="dash"/>
            <a:round/>
            <a:headEnd type="none" w="sm" len="sm"/>
            <a:tailEnd type="none" w="sm" len="sm"/>
          </a:ln>
        </p:spPr>
      </p:cxnSp>
      <p:sp>
        <p:nvSpPr>
          <p:cNvPr id="39" name="Google Shape;39;p63"/>
          <p:cNvSpPr txBox="1">
            <a:spLocks noGrp="1"/>
          </p:cNvSpPr>
          <p:nvPr>
            <p:ph type="title"/>
          </p:nvPr>
        </p:nvSpPr>
        <p:spPr>
          <a:xfrm>
            <a:off x="1828800" y="350838"/>
            <a:ext cx="68580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3"/>
          <p:cNvSpPr txBox="1">
            <a:spLocks noGrp="1"/>
          </p:cNvSpPr>
          <p:nvPr>
            <p:ph type="body" idx="1"/>
          </p:nvPr>
        </p:nvSpPr>
        <p:spPr>
          <a:xfrm>
            <a:off x="457200" y="1676400"/>
            <a:ext cx="4038600" cy="4191000"/>
          </a:xfrm>
          <a:prstGeom prst="rect">
            <a:avLst/>
          </a:prstGeom>
          <a:noFill/>
          <a:ln>
            <a:noFill/>
          </a:ln>
        </p:spPr>
        <p:txBody>
          <a:bodyPr spcFirstLastPara="1" wrap="square" lIns="91425" tIns="45700" rIns="91425" bIns="45700" anchor="t" anchorCtr="0">
            <a:normAutofit/>
          </a:bodyPr>
          <a:lstStyle>
            <a:lvl1pPr marL="457200" lvl="0" indent="-228600" algn="l">
              <a:spcBef>
                <a:spcPts val="440"/>
              </a:spcBef>
              <a:spcAft>
                <a:spcPts val="0"/>
              </a:spcAft>
              <a:buSzPts val="1760"/>
              <a:buNone/>
              <a:defRPr sz="2200"/>
            </a:lvl1pPr>
            <a:lvl2pPr marL="914400" lvl="1" indent="-330200" algn="l">
              <a:spcBef>
                <a:spcPts val="400"/>
              </a:spcBef>
              <a:spcAft>
                <a:spcPts val="0"/>
              </a:spcAft>
              <a:buSzPts val="1600"/>
              <a:buChar char="▪"/>
              <a:defRPr sz="2000"/>
            </a:lvl2pPr>
            <a:lvl3pPr marL="1371600" lvl="2" indent="-330200" algn="l">
              <a:spcBef>
                <a:spcPts val="400"/>
              </a:spcBef>
              <a:spcAft>
                <a:spcPts val="0"/>
              </a:spcAft>
              <a:buSzPts val="1600"/>
              <a:buChar char="▪"/>
              <a:defRPr sz="2000"/>
            </a:lvl3pPr>
            <a:lvl4pPr marL="1828800" lvl="3" indent="-330200" algn="l">
              <a:spcBef>
                <a:spcPts val="400"/>
              </a:spcBef>
              <a:spcAft>
                <a:spcPts val="0"/>
              </a:spcAft>
              <a:buSzPts val="1600"/>
              <a:buChar char="▪"/>
              <a:defRPr sz="2000"/>
            </a:lvl4pPr>
            <a:lvl5pPr marL="2286000" lvl="4" indent="-330200" algn="l">
              <a:spcBef>
                <a:spcPts val="400"/>
              </a:spcBef>
              <a:spcAft>
                <a:spcPts val="0"/>
              </a:spcAft>
              <a:buSzPts val="1600"/>
              <a:buChar char="▪"/>
              <a:defRPr sz="20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63"/>
          <p:cNvSpPr txBox="1">
            <a:spLocks noGrp="1"/>
          </p:cNvSpPr>
          <p:nvPr>
            <p:ph type="body" idx="2"/>
          </p:nvPr>
        </p:nvSpPr>
        <p:spPr>
          <a:xfrm>
            <a:off x="4648200" y="1676400"/>
            <a:ext cx="4038600" cy="4191000"/>
          </a:xfrm>
          <a:prstGeom prst="rect">
            <a:avLst/>
          </a:prstGeom>
          <a:noFill/>
          <a:ln>
            <a:noFill/>
          </a:ln>
        </p:spPr>
        <p:txBody>
          <a:bodyPr spcFirstLastPara="1" wrap="square" lIns="91425" tIns="45700" rIns="91425" bIns="45700" anchor="t" anchorCtr="0">
            <a:normAutofit/>
          </a:bodyPr>
          <a:lstStyle>
            <a:lvl1pPr marL="457200" lvl="0" indent="-228600" algn="l">
              <a:spcBef>
                <a:spcPts val="440"/>
              </a:spcBef>
              <a:spcAft>
                <a:spcPts val="0"/>
              </a:spcAft>
              <a:buSzPts val="1760"/>
              <a:buNone/>
              <a:defRPr sz="2200"/>
            </a:lvl1pPr>
            <a:lvl2pPr marL="914400" lvl="1" indent="-330200" algn="l">
              <a:spcBef>
                <a:spcPts val="400"/>
              </a:spcBef>
              <a:spcAft>
                <a:spcPts val="0"/>
              </a:spcAft>
              <a:buSzPts val="1600"/>
              <a:buChar char="▪"/>
              <a:defRPr sz="2000"/>
            </a:lvl2pPr>
            <a:lvl3pPr marL="1371600" lvl="2" indent="-330200" algn="l">
              <a:spcBef>
                <a:spcPts val="400"/>
              </a:spcBef>
              <a:spcAft>
                <a:spcPts val="0"/>
              </a:spcAft>
              <a:buSzPts val="1600"/>
              <a:buChar char="▪"/>
              <a:defRPr sz="2000"/>
            </a:lvl3pPr>
            <a:lvl4pPr marL="1828800" lvl="3" indent="-330200" algn="l">
              <a:spcBef>
                <a:spcPts val="400"/>
              </a:spcBef>
              <a:spcAft>
                <a:spcPts val="0"/>
              </a:spcAft>
              <a:buSzPts val="1600"/>
              <a:buChar char="▪"/>
              <a:defRPr sz="2000"/>
            </a:lvl4pPr>
            <a:lvl5pPr marL="2286000" lvl="4" indent="-330200" algn="l">
              <a:spcBef>
                <a:spcPts val="400"/>
              </a:spcBef>
              <a:spcAft>
                <a:spcPts val="0"/>
              </a:spcAft>
              <a:buSzPts val="1600"/>
              <a:buChar char="▪"/>
              <a:defRPr sz="20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cxnSp>
        <p:nvCxnSpPr>
          <p:cNvPr id="43" name="Google Shape;43;p64"/>
          <p:cNvCxnSpPr/>
          <p:nvPr/>
        </p:nvCxnSpPr>
        <p:spPr>
          <a:xfrm>
            <a:off x="1828800" y="354013"/>
            <a:ext cx="6858000" cy="1587"/>
          </a:xfrm>
          <a:prstGeom prst="straightConnector1">
            <a:avLst/>
          </a:prstGeom>
          <a:noFill/>
          <a:ln w="9525" cap="flat" cmpd="sng">
            <a:solidFill>
              <a:srgbClr val="7F7F7F"/>
            </a:solidFill>
            <a:prstDash val="dash"/>
            <a:round/>
            <a:headEnd type="none" w="sm" len="sm"/>
            <a:tailEnd type="none" w="sm" len="sm"/>
          </a:ln>
        </p:spPr>
      </p:cxnSp>
      <p:cxnSp>
        <p:nvCxnSpPr>
          <p:cNvPr id="44" name="Google Shape;44;p64"/>
          <p:cNvCxnSpPr/>
          <p:nvPr/>
        </p:nvCxnSpPr>
        <p:spPr>
          <a:xfrm>
            <a:off x="1828800" y="1495425"/>
            <a:ext cx="6858000" cy="1588"/>
          </a:xfrm>
          <a:prstGeom prst="straightConnector1">
            <a:avLst/>
          </a:prstGeom>
          <a:noFill/>
          <a:ln w="9525" cap="flat" cmpd="sng">
            <a:solidFill>
              <a:srgbClr val="7F7F7F"/>
            </a:solidFill>
            <a:prstDash val="dash"/>
            <a:round/>
            <a:headEnd type="none" w="sm" len="sm"/>
            <a:tailEnd type="none" w="sm" len="sm"/>
          </a:ln>
        </p:spPr>
      </p:cxnSp>
      <p:sp>
        <p:nvSpPr>
          <p:cNvPr id="45" name="Google Shape;45;p64"/>
          <p:cNvSpPr txBox="1">
            <a:spLocks noGrp="1"/>
          </p:cNvSpPr>
          <p:nvPr>
            <p:ph type="title"/>
          </p:nvPr>
        </p:nvSpPr>
        <p:spPr>
          <a:xfrm>
            <a:off x="1828800" y="350838"/>
            <a:ext cx="68580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4"/>
          <p:cNvSpPr txBox="1">
            <a:spLocks noGrp="1"/>
          </p:cNvSpPr>
          <p:nvPr>
            <p:ph type="body" idx="1"/>
          </p:nvPr>
        </p:nvSpPr>
        <p:spPr>
          <a:xfrm>
            <a:off x="457200" y="1676399"/>
            <a:ext cx="4040188" cy="574675"/>
          </a:xfrm>
          <a:prstGeom prst="rect">
            <a:avLst/>
          </a:prstGeom>
          <a:noFill/>
          <a:ln>
            <a:noFill/>
          </a:ln>
        </p:spPr>
        <p:txBody>
          <a:bodyPr spcFirstLastPara="1" wrap="square" lIns="91425" tIns="45700" rIns="91425" bIns="45700" anchor="ctr" anchorCtr="0">
            <a:normAutofit/>
          </a:bodyPr>
          <a:lstStyle>
            <a:lvl1pPr marL="457200" lvl="0" indent="-228600" algn="l">
              <a:spcBef>
                <a:spcPts val="440"/>
              </a:spcBef>
              <a:spcAft>
                <a:spcPts val="0"/>
              </a:spcAft>
              <a:buSzPts val="1760"/>
              <a:buNone/>
              <a:defRPr sz="2200" b="0"/>
            </a:lvl1pPr>
            <a:lvl2pPr marL="914400" lvl="1" indent="-228600" algn="l">
              <a:spcBef>
                <a:spcPts val="400"/>
              </a:spcBef>
              <a:spcAft>
                <a:spcPts val="0"/>
              </a:spcAft>
              <a:buSzPts val="1600"/>
              <a:buNone/>
              <a:defRPr sz="2000" b="1"/>
            </a:lvl2pPr>
            <a:lvl3pPr marL="1371600" lvl="2" indent="-228600" algn="l">
              <a:spcBef>
                <a:spcPts val="360"/>
              </a:spcBef>
              <a:spcAft>
                <a:spcPts val="0"/>
              </a:spcAft>
              <a:buSzPts val="1440"/>
              <a:buNone/>
              <a:defRPr sz="1800" b="1"/>
            </a:lvl3pPr>
            <a:lvl4pPr marL="1828800" lvl="3" indent="-228600" algn="l">
              <a:spcBef>
                <a:spcPts val="320"/>
              </a:spcBef>
              <a:spcAft>
                <a:spcPts val="0"/>
              </a:spcAft>
              <a:buSzPts val="1280"/>
              <a:buNone/>
              <a:defRPr sz="1600" b="1"/>
            </a:lvl4pPr>
            <a:lvl5pPr marL="2286000" lvl="4" indent="-228600" algn="l">
              <a:spcBef>
                <a:spcPts val="320"/>
              </a:spcBef>
              <a:spcAft>
                <a:spcPts val="0"/>
              </a:spcAft>
              <a:buSzPts val="128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64"/>
          <p:cNvSpPr txBox="1">
            <a:spLocks noGrp="1"/>
          </p:cNvSpPr>
          <p:nvPr>
            <p:ph type="body" idx="2"/>
          </p:nvPr>
        </p:nvSpPr>
        <p:spPr>
          <a:xfrm>
            <a:off x="457200" y="2251075"/>
            <a:ext cx="4040188" cy="3616325"/>
          </a:xfrm>
          <a:prstGeom prst="rect">
            <a:avLst/>
          </a:prstGeom>
          <a:noFill/>
          <a:ln>
            <a:noFill/>
          </a:ln>
        </p:spPr>
        <p:txBody>
          <a:bodyPr spcFirstLastPara="1" wrap="square" lIns="91425" tIns="45700" rIns="91425" bIns="45700" anchor="t" anchorCtr="0">
            <a:normAutofit/>
          </a:bodyPr>
          <a:lstStyle>
            <a:lvl1pPr marL="457200" lvl="0" indent="-228600" algn="l">
              <a:spcBef>
                <a:spcPts val="440"/>
              </a:spcBef>
              <a:spcAft>
                <a:spcPts val="0"/>
              </a:spcAft>
              <a:buSzPts val="1760"/>
              <a:buNone/>
              <a:defRPr sz="2200"/>
            </a:lvl1pPr>
            <a:lvl2pPr marL="914400" lvl="1" indent="-330200" algn="l">
              <a:spcBef>
                <a:spcPts val="400"/>
              </a:spcBef>
              <a:spcAft>
                <a:spcPts val="0"/>
              </a:spcAft>
              <a:buSzPts val="1600"/>
              <a:buChar char="▪"/>
              <a:defRPr sz="2000"/>
            </a:lvl2pPr>
            <a:lvl3pPr marL="1371600" lvl="2" indent="-330200" algn="l">
              <a:spcBef>
                <a:spcPts val="400"/>
              </a:spcBef>
              <a:spcAft>
                <a:spcPts val="0"/>
              </a:spcAft>
              <a:buSzPts val="1600"/>
              <a:buChar char="▪"/>
              <a:defRPr sz="2000"/>
            </a:lvl3pPr>
            <a:lvl4pPr marL="1828800" lvl="3" indent="-330200" algn="l">
              <a:spcBef>
                <a:spcPts val="400"/>
              </a:spcBef>
              <a:spcAft>
                <a:spcPts val="0"/>
              </a:spcAft>
              <a:buSzPts val="1600"/>
              <a:buChar char="▪"/>
              <a:defRPr sz="2000"/>
            </a:lvl4pPr>
            <a:lvl5pPr marL="2286000" lvl="4" indent="-330200" algn="l">
              <a:spcBef>
                <a:spcPts val="400"/>
              </a:spcBef>
              <a:spcAft>
                <a:spcPts val="0"/>
              </a:spcAft>
              <a:buSzPts val="1600"/>
              <a:buChar char="▪"/>
              <a:defRPr sz="20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64"/>
          <p:cNvSpPr txBox="1">
            <a:spLocks noGrp="1"/>
          </p:cNvSpPr>
          <p:nvPr>
            <p:ph type="body" idx="3"/>
          </p:nvPr>
        </p:nvSpPr>
        <p:spPr>
          <a:xfrm>
            <a:off x="4645025" y="1676399"/>
            <a:ext cx="4041775" cy="574675"/>
          </a:xfrm>
          <a:prstGeom prst="rect">
            <a:avLst/>
          </a:prstGeom>
          <a:noFill/>
          <a:ln>
            <a:noFill/>
          </a:ln>
        </p:spPr>
        <p:txBody>
          <a:bodyPr spcFirstLastPara="1" wrap="square" lIns="91425" tIns="45700" rIns="91425" bIns="45700" anchor="ctr" anchorCtr="0">
            <a:normAutofit/>
          </a:bodyPr>
          <a:lstStyle>
            <a:lvl1pPr marL="457200" lvl="0" indent="-228600" algn="l">
              <a:spcBef>
                <a:spcPts val="440"/>
              </a:spcBef>
              <a:spcAft>
                <a:spcPts val="0"/>
              </a:spcAft>
              <a:buSzPts val="1760"/>
              <a:buNone/>
              <a:defRPr sz="2200" b="0"/>
            </a:lvl1pPr>
            <a:lvl2pPr marL="914400" lvl="1" indent="-228600" algn="l">
              <a:spcBef>
                <a:spcPts val="400"/>
              </a:spcBef>
              <a:spcAft>
                <a:spcPts val="0"/>
              </a:spcAft>
              <a:buSzPts val="1600"/>
              <a:buNone/>
              <a:defRPr sz="2000" b="1"/>
            </a:lvl2pPr>
            <a:lvl3pPr marL="1371600" lvl="2" indent="-228600" algn="l">
              <a:spcBef>
                <a:spcPts val="360"/>
              </a:spcBef>
              <a:spcAft>
                <a:spcPts val="0"/>
              </a:spcAft>
              <a:buSzPts val="1440"/>
              <a:buNone/>
              <a:defRPr sz="1800" b="1"/>
            </a:lvl3pPr>
            <a:lvl4pPr marL="1828800" lvl="3" indent="-228600" algn="l">
              <a:spcBef>
                <a:spcPts val="320"/>
              </a:spcBef>
              <a:spcAft>
                <a:spcPts val="0"/>
              </a:spcAft>
              <a:buSzPts val="1280"/>
              <a:buNone/>
              <a:defRPr sz="1600" b="1"/>
            </a:lvl4pPr>
            <a:lvl5pPr marL="2286000" lvl="4" indent="-228600" algn="l">
              <a:spcBef>
                <a:spcPts val="320"/>
              </a:spcBef>
              <a:spcAft>
                <a:spcPts val="0"/>
              </a:spcAft>
              <a:buSzPts val="128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64"/>
          <p:cNvSpPr txBox="1">
            <a:spLocks noGrp="1"/>
          </p:cNvSpPr>
          <p:nvPr>
            <p:ph type="body" idx="4"/>
          </p:nvPr>
        </p:nvSpPr>
        <p:spPr>
          <a:xfrm>
            <a:off x="4645025" y="2251075"/>
            <a:ext cx="4041775" cy="3616325"/>
          </a:xfrm>
          <a:prstGeom prst="rect">
            <a:avLst/>
          </a:prstGeom>
          <a:noFill/>
          <a:ln>
            <a:noFill/>
          </a:ln>
        </p:spPr>
        <p:txBody>
          <a:bodyPr spcFirstLastPara="1" wrap="square" lIns="91425" tIns="45700" rIns="91425" bIns="45700" anchor="t" anchorCtr="0">
            <a:normAutofit/>
          </a:bodyPr>
          <a:lstStyle>
            <a:lvl1pPr marL="457200" lvl="0" indent="-228600" algn="l">
              <a:spcBef>
                <a:spcPts val="440"/>
              </a:spcBef>
              <a:spcAft>
                <a:spcPts val="0"/>
              </a:spcAft>
              <a:buSzPts val="1760"/>
              <a:buNone/>
              <a:defRPr sz="2200"/>
            </a:lvl1pPr>
            <a:lvl2pPr marL="914400" lvl="1" indent="-330200" algn="l">
              <a:spcBef>
                <a:spcPts val="400"/>
              </a:spcBef>
              <a:spcAft>
                <a:spcPts val="0"/>
              </a:spcAft>
              <a:buSzPts val="1600"/>
              <a:buChar char="▪"/>
              <a:defRPr sz="2000"/>
            </a:lvl2pPr>
            <a:lvl3pPr marL="1371600" lvl="2" indent="-330200" algn="l">
              <a:spcBef>
                <a:spcPts val="400"/>
              </a:spcBef>
              <a:spcAft>
                <a:spcPts val="0"/>
              </a:spcAft>
              <a:buSzPts val="1600"/>
              <a:buChar char="▪"/>
              <a:defRPr sz="2000"/>
            </a:lvl3pPr>
            <a:lvl4pPr marL="1828800" lvl="3" indent="-330200" algn="l">
              <a:spcBef>
                <a:spcPts val="400"/>
              </a:spcBef>
              <a:spcAft>
                <a:spcPts val="0"/>
              </a:spcAft>
              <a:buSzPts val="1600"/>
              <a:buChar char="▪"/>
              <a:defRPr sz="2000"/>
            </a:lvl4pPr>
            <a:lvl5pPr marL="2286000" lvl="4" indent="-330200" algn="l">
              <a:spcBef>
                <a:spcPts val="400"/>
              </a:spcBef>
              <a:spcAft>
                <a:spcPts val="0"/>
              </a:spcAft>
              <a:buSzPts val="1600"/>
              <a:buChar char="▪"/>
              <a:defRPr sz="20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End contact Layout">
  <p:cSld name="End contact Layout">
    <p:spTree>
      <p:nvGrpSpPr>
        <p:cNvPr id="1" name="Shape 50"/>
        <p:cNvGrpSpPr/>
        <p:nvPr/>
      </p:nvGrpSpPr>
      <p:grpSpPr>
        <a:xfrm>
          <a:off x="0" y="0"/>
          <a:ext cx="0" cy="0"/>
          <a:chOff x="0" y="0"/>
          <a:chExt cx="0" cy="0"/>
        </a:xfrm>
      </p:grpSpPr>
      <p:grpSp>
        <p:nvGrpSpPr>
          <p:cNvPr id="51" name="Google Shape;51;p65"/>
          <p:cNvGrpSpPr/>
          <p:nvPr/>
        </p:nvGrpSpPr>
        <p:grpSpPr>
          <a:xfrm>
            <a:off x="152400" y="152400"/>
            <a:ext cx="8839200" cy="6553200"/>
            <a:chOff x="152400" y="76200"/>
            <a:chExt cx="8839200" cy="6553200"/>
          </a:xfrm>
        </p:grpSpPr>
        <p:sp>
          <p:nvSpPr>
            <p:cNvPr id="52" name="Google Shape;52;p65"/>
            <p:cNvSpPr/>
            <p:nvPr/>
          </p:nvSpPr>
          <p:spPr>
            <a:xfrm>
              <a:off x="152400" y="76200"/>
              <a:ext cx="8839200" cy="6553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 name="Google Shape;53;p65"/>
            <p:cNvSpPr/>
            <p:nvPr/>
          </p:nvSpPr>
          <p:spPr>
            <a:xfrm>
              <a:off x="152400" y="76200"/>
              <a:ext cx="8839200" cy="5029200"/>
            </a:xfrm>
            <a:prstGeom prst="rect">
              <a:avLst/>
            </a:prstGeom>
            <a:solidFill>
              <a:srgbClr val="CF1C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4" name="Google Shape;54;p65"/>
            <p:cNvSpPr txBox="1"/>
            <p:nvPr/>
          </p:nvSpPr>
          <p:spPr>
            <a:xfrm>
              <a:off x="533400" y="498475"/>
              <a:ext cx="4724400" cy="358933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2000" b="1" baseline="30000">
                  <a:solidFill>
                    <a:srgbClr val="E8C7B0"/>
                  </a:solidFill>
                  <a:latin typeface="Arial"/>
                  <a:ea typeface="Arial"/>
                  <a:cs typeface="Arial"/>
                  <a:sym typeface="Arial"/>
                </a:rPr>
                <a:t>FOR FURTHER INFORMATION ON XXXXXXXXX XXXXXXXX XXXXXXXXX XXXX, PLEASE CONTACT:</a:t>
              </a:r>
              <a:endParaRPr/>
            </a:p>
            <a:p>
              <a:pPr marL="0" marR="0" lvl="0" indent="0" algn="l" rtl="0">
                <a:spcBef>
                  <a:spcPts val="0"/>
                </a:spcBef>
                <a:spcAft>
                  <a:spcPts val="0"/>
                </a:spcAft>
                <a:buNone/>
              </a:pPr>
              <a:endParaRPr sz="2000" b="1" baseline="30000">
                <a:solidFill>
                  <a:schemeClr val="lt1"/>
                </a:solidFill>
                <a:latin typeface="Arial"/>
                <a:ea typeface="Arial"/>
                <a:cs typeface="Arial"/>
                <a:sym typeface="Arial"/>
              </a:endParaRPr>
            </a:p>
            <a:p>
              <a:pPr marL="0" marR="0" lvl="0" indent="0" algn="l" rtl="0">
                <a:spcBef>
                  <a:spcPts val="0"/>
                </a:spcBef>
                <a:spcAft>
                  <a:spcPts val="0"/>
                </a:spcAft>
                <a:buNone/>
              </a:pPr>
              <a:r>
                <a:rPr lang="en-GB" sz="2000" b="1" baseline="30000">
                  <a:solidFill>
                    <a:srgbClr val="E8C7B0"/>
                  </a:solidFill>
                  <a:latin typeface="Arial"/>
                  <a:ea typeface="Arial"/>
                  <a:cs typeface="Arial"/>
                  <a:sym typeface="Arial"/>
                </a:rPr>
                <a:t>IFRC XXXXXXXXXXXXX DEPARTMENT</a:t>
              </a:r>
              <a:endParaRPr/>
            </a:p>
            <a:p>
              <a:pPr marL="0" marR="0" lvl="0" indent="0" algn="l" rtl="0">
                <a:spcBef>
                  <a:spcPts val="0"/>
                </a:spcBef>
                <a:spcAft>
                  <a:spcPts val="0"/>
                </a:spcAft>
                <a:buNone/>
              </a:pPr>
              <a:r>
                <a:rPr lang="en-GB" sz="2000" baseline="30000">
                  <a:solidFill>
                    <a:schemeClr val="lt1"/>
                  </a:solidFill>
                  <a:latin typeface="Arial"/>
                  <a:ea typeface="Arial"/>
                  <a:cs typeface="Arial"/>
                  <a:sym typeface="Arial"/>
                </a:rPr>
                <a:t>NAME SURNAME, TITLE</a:t>
              </a:r>
              <a:br>
                <a:rPr lang="en-GB" sz="2000" baseline="30000">
                  <a:solidFill>
                    <a:schemeClr val="lt1"/>
                  </a:solidFill>
                  <a:latin typeface="Arial"/>
                  <a:ea typeface="Arial"/>
                  <a:cs typeface="Arial"/>
                  <a:sym typeface="Arial"/>
                </a:rPr>
              </a:br>
              <a:r>
                <a:rPr lang="en-GB" sz="2000" b="1" baseline="30000">
                  <a:solidFill>
                    <a:schemeClr val="lt1"/>
                  </a:solidFill>
                  <a:latin typeface="Arial"/>
                  <a:ea typeface="Arial"/>
                  <a:cs typeface="Arial"/>
                  <a:sym typeface="Arial"/>
                </a:rPr>
                <a:t>TEL. : +41 022 730 XXXX</a:t>
              </a:r>
              <a:endParaRPr/>
            </a:p>
            <a:p>
              <a:pPr marL="0" marR="0" lvl="0" indent="0" algn="l" rtl="0">
                <a:spcBef>
                  <a:spcPts val="0"/>
                </a:spcBef>
                <a:spcAft>
                  <a:spcPts val="0"/>
                </a:spcAft>
                <a:buNone/>
              </a:pPr>
              <a:r>
                <a:rPr lang="en-GB" sz="2000" b="1" baseline="30000">
                  <a:solidFill>
                    <a:schemeClr val="lt1"/>
                  </a:solidFill>
                  <a:latin typeface="Arial"/>
                  <a:ea typeface="Arial"/>
                  <a:cs typeface="Arial"/>
                  <a:sym typeface="Arial"/>
                </a:rPr>
                <a:t>EMAIL: name.surname@ifrc.org</a:t>
              </a:r>
              <a:endParaRPr/>
            </a:p>
            <a:p>
              <a:pPr marL="0" marR="0" lvl="0" indent="0" algn="l" rtl="0">
                <a:spcBef>
                  <a:spcPts val="0"/>
                </a:spcBef>
                <a:spcAft>
                  <a:spcPts val="0"/>
                </a:spcAft>
                <a:buNone/>
              </a:pPr>
              <a:endParaRPr sz="2000" b="1" baseline="30000">
                <a:solidFill>
                  <a:schemeClr val="lt1"/>
                </a:solidFill>
                <a:latin typeface="Arial"/>
                <a:ea typeface="Arial"/>
                <a:cs typeface="Arial"/>
                <a:sym typeface="Arial"/>
              </a:endParaRPr>
            </a:p>
            <a:p>
              <a:pPr marL="0" marR="0" lvl="0" indent="0" algn="l" rtl="0">
                <a:spcBef>
                  <a:spcPts val="0"/>
                </a:spcBef>
                <a:spcAft>
                  <a:spcPts val="0"/>
                </a:spcAft>
                <a:buNone/>
              </a:pPr>
              <a:r>
                <a:rPr lang="en-GB" sz="2000" b="1" baseline="30000">
                  <a:solidFill>
                    <a:srgbClr val="E8C7B0"/>
                  </a:solidFill>
                  <a:latin typeface="Arial"/>
                  <a:ea typeface="Arial"/>
                  <a:cs typeface="Arial"/>
                  <a:sym typeface="Arial"/>
                </a:rPr>
                <a:t>THIS PRESENTATION IS PUBLISHED BY</a:t>
              </a:r>
              <a:endParaRPr/>
            </a:p>
            <a:p>
              <a:pPr marL="0" marR="0" lvl="0" indent="0" algn="l" rtl="0">
                <a:spcBef>
                  <a:spcPts val="0"/>
                </a:spcBef>
                <a:spcAft>
                  <a:spcPts val="0"/>
                </a:spcAft>
                <a:buNone/>
              </a:pPr>
              <a:r>
                <a:rPr lang="en-GB" sz="2000" b="1" baseline="30000">
                  <a:solidFill>
                    <a:schemeClr val="lt1"/>
                  </a:solidFill>
                  <a:latin typeface="Arial"/>
                  <a:ea typeface="Arial"/>
                  <a:cs typeface="Arial"/>
                  <a:sym typeface="Arial"/>
                </a:rPr>
                <a:t>INTERNATIONAL FEDERATION OF </a:t>
              </a:r>
              <a:br>
                <a:rPr lang="en-GB" sz="2000" b="1" baseline="30000">
                  <a:solidFill>
                    <a:schemeClr val="lt1"/>
                  </a:solidFill>
                  <a:latin typeface="Arial"/>
                  <a:ea typeface="Arial"/>
                  <a:cs typeface="Arial"/>
                  <a:sym typeface="Arial"/>
                </a:rPr>
              </a:br>
              <a:r>
                <a:rPr lang="en-GB" sz="2000" b="1" baseline="30000">
                  <a:solidFill>
                    <a:schemeClr val="lt1"/>
                  </a:solidFill>
                  <a:latin typeface="Arial"/>
                  <a:ea typeface="Arial"/>
                  <a:cs typeface="Arial"/>
                  <a:sym typeface="Arial"/>
                </a:rPr>
                <a:t>RED CROSS AND RED CRESCENT SOCIETIES</a:t>
              </a:r>
              <a:endParaRPr/>
            </a:p>
            <a:p>
              <a:pPr marL="0" marR="0" lvl="0" indent="0" algn="l" rtl="0">
                <a:spcBef>
                  <a:spcPts val="0"/>
                </a:spcBef>
                <a:spcAft>
                  <a:spcPts val="0"/>
                </a:spcAft>
                <a:buNone/>
              </a:pPr>
              <a:r>
                <a:rPr lang="en-GB" sz="2000" b="1" baseline="30000">
                  <a:solidFill>
                    <a:schemeClr val="lt1"/>
                  </a:solidFill>
                  <a:latin typeface="Arial"/>
                  <a:ea typeface="Arial"/>
                  <a:cs typeface="Arial"/>
                  <a:sym typeface="Arial"/>
                </a:rPr>
                <a:t>P.O. BOX 372</a:t>
              </a:r>
              <a:endParaRPr/>
            </a:p>
            <a:p>
              <a:pPr marL="0" marR="0" lvl="0" indent="0" algn="l" rtl="0">
                <a:spcBef>
                  <a:spcPts val="0"/>
                </a:spcBef>
                <a:spcAft>
                  <a:spcPts val="0"/>
                </a:spcAft>
                <a:buNone/>
              </a:pPr>
              <a:r>
                <a:rPr lang="en-GB" sz="2000" b="1" baseline="30000">
                  <a:solidFill>
                    <a:schemeClr val="lt1"/>
                  </a:solidFill>
                  <a:latin typeface="Arial"/>
                  <a:ea typeface="Arial"/>
                  <a:cs typeface="Arial"/>
                  <a:sym typeface="Arial"/>
                </a:rPr>
                <a:t>CH-1211 GENEVA 19</a:t>
              </a:r>
              <a:endParaRPr/>
            </a:p>
            <a:p>
              <a:pPr marL="0" marR="0" lvl="0" indent="0" algn="l" rtl="0">
                <a:spcBef>
                  <a:spcPts val="0"/>
                </a:spcBef>
                <a:spcAft>
                  <a:spcPts val="0"/>
                </a:spcAft>
                <a:buNone/>
              </a:pPr>
              <a:r>
                <a:rPr lang="en-GB" sz="2000" b="1" baseline="30000">
                  <a:solidFill>
                    <a:schemeClr val="lt1"/>
                  </a:solidFill>
                  <a:latin typeface="Arial"/>
                  <a:ea typeface="Arial"/>
                  <a:cs typeface="Arial"/>
                  <a:sym typeface="Arial"/>
                </a:rPr>
                <a:t>SWITZERLAND</a:t>
              </a:r>
              <a:endParaRPr/>
            </a:p>
            <a:p>
              <a:pPr marL="0" marR="0" lvl="0" indent="0" algn="l" rtl="0">
                <a:spcBef>
                  <a:spcPts val="0"/>
                </a:spcBef>
                <a:spcAft>
                  <a:spcPts val="0"/>
                </a:spcAft>
                <a:buNone/>
              </a:pPr>
              <a:endParaRPr sz="2000" b="1" baseline="30000">
                <a:solidFill>
                  <a:schemeClr val="lt1"/>
                </a:solidFill>
                <a:latin typeface="Arial"/>
                <a:ea typeface="Arial"/>
                <a:cs typeface="Arial"/>
                <a:sym typeface="Arial"/>
              </a:endParaRPr>
            </a:p>
            <a:p>
              <a:pPr marL="0" marR="0" lvl="0" indent="0" algn="l" rtl="0">
                <a:spcBef>
                  <a:spcPts val="0"/>
                </a:spcBef>
                <a:spcAft>
                  <a:spcPts val="0"/>
                </a:spcAft>
                <a:buNone/>
              </a:pPr>
              <a:r>
                <a:rPr lang="en-GB" sz="2000" b="1" baseline="30000">
                  <a:solidFill>
                    <a:schemeClr val="lt1"/>
                  </a:solidFill>
                  <a:latin typeface="Arial"/>
                  <a:ea typeface="Arial"/>
                  <a:cs typeface="Arial"/>
                  <a:sym typeface="Arial"/>
                </a:rPr>
                <a:t>TEL.: +41 22 730 42 22</a:t>
              </a:r>
              <a:endParaRPr/>
            </a:p>
            <a:p>
              <a:pPr marL="0" marR="0" lvl="0" indent="0" algn="l" rtl="0">
                <a:spcBef>
                  <a:spcPts val="0"/>
                </a:spcBef>
                <a:spcAft>
                  <a:spcPts val="0"/>
                </a:spcAft>
                <a:buNone/>
              </a:pPr>
              <a:r>
                <a:rPr lang="en-GB" sz="2000" b="1" baseline="30000">
                  <a:solidFill>
                    <a:schemeClr val="lt1"/>
                  </a:solidFill>
                  <a:latin typeface="Arial"/>
                  <a:ea typeface="Arial"/>
                  <a:cs typeface="Arial"/>
                  <a:sym typeface="Arial"/>
                </a:rPr>
                <a:t>FAX.: +41 22 733 03 95</a:t>
              </a:r>
              <a:endParaRPr sz="2000">
                <a:solidFill>
                  <a:schemeClr val="lt1"/>
                </a:solidFill>
                <a:latin typeface="Arial"/>
                <a:ea typeface="Arial"/>
                <a:cs typeface="Arial"/>
                <a:sym typeface="Arial"/>
              </a:endParaRPr>
            </a:p>
          </p:txBody>
        </p:sp>
        <p:pic>
          <p:nvPicPr>
            <p:cNvPr id="55" name="Google Shape;55;p65" descr="SLCM-icons logo-EN.jpg"/>
            <p:cNvPicPr preferRelativeResize="0"/>
            <p:nvPr/>
          </p:nvPicPr>
          <p:blipFill rotWithShape="1">
            <a:blip r:embed="rId2">
              <a:alphaModFix/>
            </a:blip>
            <a:srcRect/>
            <a:stretch/>
          </p:blipFill>
          <p:spPr>
            <a:xfrm>
              <a:off x="457200" y="5486400"/>
              <a:ext cx="1905000" cy="983078"/>
            </a:xfrm>
            <a:prstGeom prst="rect">
              <a:avLst/>
            </a:prstGeom>
            <a:noFill/>
            <a:ln>
              <a:noFill/>
            </a:ln>
          </p:spPr>
        </p:pic>
        <p:pic>
          <p:nvPicPr>
            <p:cNvPr id="56" name="Google Shape;56;p65" descr="IFRC_logo_EN.jpg"/>
            <p:cNvPicPr preferRelativeResize="0"/>
            <p:nvPr/>
          </p:nvPicPr>
          <p:blipFill rotWithShape="1">
            <a:blip r:embed="rId3">
              <a:alphaModFix/>
            </a:blip>
            <a:srcRect/>
            <a:stretch/>
          </p:blipFill>
          <p:spPr>
            <a:xfrm>
              <a:off x="5715000" y="6096000"/>
              <a:ext cx="3157728" cy="29581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SzPts val="1400"/>
              <a:buNone/>
              <a:defRPr sz="2600" b="1" i="1"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600" b="1" i="1"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600" b="1" i="1"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600" b="1" i="1"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600" b="1" i="1"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600" b="1" i="1"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600" b="1" i="1"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600" b="1" i="1"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600" b="1" i="1" u="none" strike="noStrike" cap="none">
                <a:solidFill>
                  <a:schemeClr val="dk1"/>
                </a:solidFill>
                <a:latin typeface="Arial"/>
                <a:ea typeface="Arial"/>
                <a:cs typeface="Arial"/>
                <a:sym typeface="Arial"/>
              </a:defRPr>
            </a:lvl9pPr>
          </a:lstStyle>
          <a:p>
            <a:endParaRPr/>
          </a:p>
        </p:txBody>
      </p:sp>
      <p:sp>
        <p:nvSpPr>
          <p:cNvPr id="11" name="Google Shape;11;p5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40"/>
              </a:spcBef>
              <a:spcAft>
                <a:spcPts val="0"/>
              </a:spcAft>
              <a:buClr>
                <a:srgbClr val="CF1C21"/>
              </a:buClr>
              <a:buSzPts val="1760"/>
              <a:buFont typeface="Noto Sans Symbols"/>
              <a:buNone/>
              <a:defRPr sz="2200" b="0" i="0" u="none" strike="noStrike" cap="none">
                <a:solidFill>
                  <a:schemeClr val="dk1"/>
                </a:solidFill>
                <a:latin typeface="Arial"/>
                <a:ea typeface="Arial"/>
                <a:cs typeface="Arial"/>
                <a:sym typeface="Arial"/>
              </a:defRPr>
            </a:lvl1pPr>
            <a:lvl2pPr marL="914400" marR="0" lvl="1" indent="-330200" algn="l" rtl="0">
              <a:spcBef>
                <a:spcPts val="400"/>
              </a:spcBef>
              <a:spcAft>
                <a:spcPts val="0"/>
              </a:spcAft>
              <a:buClr>
                <a:srgbClr val="CF1C21"/>
              </a:buClr>
              <a:buSzPts val="1600"/>
              <a:buFont typeface="Noto Sans Symbols"/>
              <a:buChar char="▪"/>
              <a:defRPr sz="2000" b="0" i="0" u="none" strike="noStrike" cap="none">
                <a:solidFill>
                  <a:schemeClr val="dk1"/>
                </a:solidFill>
                <a:latin typeface="Arial"/>
                <a:ea typeface="Arial"/>
                <a:cs typeface="Arial"/>
                <a:sym typeface="Arial"/>
              </a:defRPr>
            </a:lvl2pPr>
            <a:lvl3pPr marL="1371600" marR="0" lvl="2" indent="-330200" algn="l" rtl="0">
              <a:spcBef>
                <a:spcPts val="400"/>
              </a:spcBef>
              <a:spcAft>
                <a:spcPts val="0"/>
              </a:spcAft>
              <a:buClr>
                <a:srgbClr val="CF1C21"/>
              </a:buClr>
              <a:buSzPts val="1600"/>
              <a:buFont typeface="Noto Sans Symbols"/>
              <a:buChar char="▪"/>
              <a:defRPr sz="2000" b="0" i="0" u="none" strike="noStrike" cap="none">
                <a:solidFill>
                  <a:schemeClr val="dk1"/>
                </a:solidFill>
                <a:latin typeface="Arial"/>
                <a:ea typeface="Arial"/>
                <a:cs typeface="Arial"/>
                <a:sym typeface="Arial"/>
              </a:defRPr>
            </a:lvl3pPr>
            <a:lvl4pPr marL="1828800" marR="0" lvl="3" indent="-330200" algn="l" rtl="0">
              <a:spcBef>
                <a:spcPts val="400"/>
              </a:spcBef>
              <a:spcAft>
                <a:spcPts val="0"/>
              </a:spcAft>
              <a:buClr>
                <a:srgbClr val="CF1C21"/>
              </a:buClr>
              <a:buSzPts val="1600"/>
              <a:buFont typeface="Noto Sans Symbols"/>
              <a:buChar char="▪"/>
              <a:defRPr sz="2000" b="0" i="0" u="none" strike="noStrike" cap="none">
                <a:solidFill>
                  <a:schemeClr val="dk1"/>
                </a:solidFill>
                <a:latin typeface="Arial"/>
                <a:ea typeface="Arial"/>
                <a:cs typeface="Arial"/>
                <a:sym typeface="Arial"/>
              </a:defRPr>
            </a:lvl4pPr>
            <a:lvl5pPr marL="2286000" marR="0" lvl="4" indent="-330200" algn="l" rtl="0">
              <a:spcBef>
                <a:spcPts val="400"/>
              </a:spcBef>
              <a:spcAft>
                <a:spcPts val="0"/>
              </a:spcAft>
              <a:buClr>
                <a:srgbClr val="CF1C21"/>
              </a:buClr>
              <a:buSzPts val="1600"/>
              <a:buFont typeface="Noto Sans Symbols"/>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4"/>
          <p:cNvSpPr txBox="1"/>
          <p:nvPr/>
        </p:nvSpPr>
        <p:spPr>
          <a:xfrm>
            <a:off x="0" y="6705600"/>
            <a:ext cx="338138" cy="152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000" b="0" i="0" u="none" strike="noStrike" cap="none">
                <a:solidFill>
                  <a:srgbClr val="000000"/>
                </a:solidFill>
                <a:latin typeface="Calibri"/>
                <a:ea typeface="Calibri"/>
                <a:cs typeface="Calibri"/>
                <a:sym typeface="Calibri"/>
              </a:rPr>
              <a:t>Public</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73" r:id="rId11"/>
    <p:sldLayoutId id="2147483674" r:id="rId1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communityengagementhub.org/resource/ifrc-feedback-kit/" TargetMode="External"/><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3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hyperlink" Target="https://gh.bmj.com/content/7/2/e005971" TargetMode="External"/><Relationship Id="rId13" Type="http://schemas.openxmlformats.org/officeDocument/2006/relationships/image" Target="../media/image30.png"/><Relationship Id="rId3" Type="http://schemas.openxmlformats.org/officeDocument/2006/relationships/hyperlink" Target="https://www.communityengagementhub.org/" TargetMode="External"/><Relationship Id="rId7" Type="http://schemas.openxmlformats.org/officeDocument/2006/relationships/hyperlink" Target="https://drive.google.com/drive/folders/1bQ5uF4ysOUIR1h9UabUpOxwMqwmMDdC8" TargetMode="External"/><Relationship Id="rId12"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hyperlink" Target="https://communityengagementhub.org/resource/ebola-ecv-rcce-training-of-trainers-package/" TargetMode="External"/><Relationship Id="rId11" Type="http://schemas.openxmlformats.org/officeDocument/2006/relationships/image" Target="../media/image28.png"/><Relationship Id="rId5" Type="http://schemas.openxmlformats.org/officeDocument/2006/relationships/hyperlink" Target="https://communityengagementhub.org/resource/ifrc-feedback-kit/" TargetMode="External"/><Relationship Id="rId10" Type="http://schemas.openxmlformats.org/officeDocument/2006/relationships/image" Target="../media/image27.png"/><Relationship Id="rId4" Type="http://schemas.openxmlformats.org/officeDocument/2006/relationships/hyperlink" Target="https://media.ifrc.org/ifrc/document/community-engagement-and-accountability-toolkit/" TargetMode="External"/><Relationship Id="rId9" Type="http://schemas.openxmlformats.org/officeDocument/2006/relationships/hyperlink" Target="https://www.youtube.com/watch?v=XCrOde-JYs0&amp;t=3s"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994B5D-3EC7-934F-B2DB-412B57F59E7E}"/>
              </a:ext>
            </a:extLst>
          </p:cNvPr>
          <p:cNvSpPr/>
          <p:nvPr/>
        </p:nvSpPr>
        <p:spPr>
          <a:xfrm>
            <a:off x="5615672" y="1711472"/>
            <a:ext cx="3422240" cy="3108543"/>
          </a:xfrm>
          <a:prstGeom prst="rect">
            <a:avLst/>
          </a:prstGeom>
        </p:spPr>
        <p:txBody>
          <a:bodyPr wrap="square" lIns="91440" tIns="45720" rIns="91440" bIns="45720" anchor="t">
            <a:spAutoFit/>
          </a:bodyPr>
          <a:lstStyle/>
          <a:p>
            <a:r>
              <a:rPr lang="en-US" sz="2700" b="1" dirty="0">
                <a:solidFill>
                  <a:srgbClr val="F5333F"/>
                </a:solidFill>
                <a:latin typeface="Montserrat"/>
              </a:rPr>
              <a:t>Community Engagement and Accountability </a:t>
            </a:r>
            <a:r>
              <a:rPr lang="en-US" sz="2700" b="1" dirty="0">
                <a:solidFill>
                  <a:schemeClr val="accent1"/>
                </a:solidFill>
                <a:latin typeface="Montserrat"/>
              </a:rPr>
              <a:t>for SDB in Marburg</a:t>
            </a:r>
            <a:br>
              <a:rPr lang="en-US" sz="1800" b="1" dirty="0">
                <a:latin typeface="Montserrat" pitchFamily="2" charset="77"/>
              </a:rPr>
            </a:br>
            <a:endParaRPr lang="en-US" sz="1800" b="1" dirty="0">
              <a:latin typeface="Montserrat" pitchFamily="2" charset="77"/>
            </a:endParaRPr>
          </a:p>
          <a:p>
            <a:endParaRPr lang="en-GB" sz="1800" b="1" dirty="0">
              <a:solidFill>
                <a:srgbClr val="0F2042"/>
              </a:solidFill>
              <a:latin typeface="Montserrat" pitchFamily="2" charset="77"/>
            </a:endParaRPr>
          </a:p>
          <a:p>
            <a:r>
              <a:rPr lang="en-GB" sz="1800" b="1" dirty="0">
                <a:solidFill>
                  <a:srgbClr val="0F2042"/>
                </a:solidFill>
                <a:latin typeface="Montserrat" pitchFamily="2" charset="77"/>
              </a:rPr>
              <a:t>1-hour module</a:t>
            </a:r>
          </a:p>
          <a:p>
            <a:endParaRPr lang="en-GB" sz="1800" b="1" dirty="0">
              <a:solidFill>
                <a:srgbClr val="0F2042"/>
              </a:solidFill>
              <a:latin typeface="Montserrat" pitchFamily="2" charset="77"/>
            </a:endParaRPr>
          </a:p>
          <a:p>
            <a:endParaRPr lang="en-GB" sz="1600" dirty="0">
              <a:solidFill>
                <a:srgbClr val="0F2042"/>
              </a:solidFill>
              <a:latin typeface="Montserrat" pitchFamily="2" charset="77"/>
            </a:endParaRPr>
          </a:p>
        </p:txBody>
      </p:sp>
      <p:pic>
        <p:nvPicPr>
          <p:cNvPr id="4" name="Picture 3">
            <a:extLst>
              <a:ext uri="{FF2B5EF4-FFF2-40B4-BE49-F238E27FC236}">
                <a16:creationId xmlns:a16="http://schemas.microsoft.com/office/drawing/2014/main" id="{0A8CF5D7-931A-E34A-8DFA-F704EDEFB466}"/>
              </a:ext>
            </a:extLst>
          </p:cNvPr>
          <p:cNvPicPr>
            <a:picLocks noChangeAspect="1"/>
          </p:cNvPicPr>
          <p:nvPr/>
        </p:nvPicPr>
        <p:blipFill>
          <a:blip r:embed="rId3"/>
          <a:stretch>
            <a:fillRect/>
          </a:stretch>
        </p:blipFill>
        <p:spPr>
          <a:xfrm>
            <a:off x="201168" y="637397"/>
            <a:ext cx="5144294" cy="5144294"/>
          </a:xfrm>
          <a:prstGeom prst="rect">
            <a:avLst/>
          </a:prstGeom>
        </p:spPr>
      </p:pic>
      <p:pic>
        <p:nvPicPr>
          <p:cNvPr id="7" name="Picture 6">
            <a:extLst>
              <a:ext uri="{FF2B5EF4-FFF2-40B4-BE49-F238E27FC236}">
                <a16:creationId xmlns:a16="http://schemas.microsoft.com/office/drawing/2014/main" id="{5B3BEA7E-ABE1-FAD3-DE55-5BA3DAB2A852}"/>
              </a:ext>
            </a:extLst>
          </p:cNvPr>
          <p:cNvPicPr>
            <a:picLocks noChangeAspect="1"/>
          </p:cNvPicPr>
          <p:nvPr/>
        </p:nvPicPr>
        <p:blipFill>
          <a:blip r:embed="rId4"/>
          <a:stretch>
            <a:fillRect/>
          </a:stretch>
        </p:blipFill>
        <p:spPr>
          <a:xfrm>
            <a:off x="7269318" y="326778"/>
            <a:ext cx="1423197" cy="621237"/>
          </a:xfrm>
          <a:prstGeom prst="rect">
            <a:avLst/>
          </a:prstGeom>
        </p:spPr>
      </p:pic>
    </p:spTree>
    <p:extLst>
      <p:ext uri="{BB962C8B-B14F-4D97-AF65-F5344CB8AC3E}">
        <p14:creationId xmlns:p14="http://schemas.microsoft.com/office/powerpoint/2010/main" val="281807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rgbClr val="1E2D3A"/>
        </a:solidFill>
        <a:effectLst/>
      </p:bgPr>
    </p:bg>
    <p:spTree>
      <p:nvGrpSpPr>
        <p:cNvPr id="1" name="Shape 336"/>
        <p:cNvGrpSpPr/>
        <p:nvPr/>
      </p:nvGrpSpPr>
      <p:grpSpPr>
        <a:xfrm>
          <a:off x="0" y="0"/>
          <a:ext cx="0" cy="0"/>
          <a:chOff x="0" y="0"/>
          <a:chExt cx="0" cy="0"/>
        </a:xfrm>
      </p:grpSpPr>
      <p:sp>
        <p:nvSpPr>
          <p:cNvPr id="337" name="Google Shape;337;p37"/>
          <p:cNvSpPr/>
          <p:nvPr/>
        </p:nvSpPr>
        <p:spPr>
          <a:xfrm>
            <a:off x="605971" y="834575"/>
            <a:ext cx="7932058" cy="5109029"/>
          </a:xfrm>
          <a:prstGeom prst="roundRect">
            <a:avLst>
              <a:gd name="adj"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8" name="Google Shape;338;p37"/>
          <p:cNvSpPr txBox="1"/>
          <p:nvPr/>
        </p:nvSpPr>
        <p:spPr>
          <a:xfrm>
            <a:off x="2000529" y="1084087"/>
            <a:ext cx="596537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GB" sz="2000" b="1" dirty="0">
                <a:solidFill>
                  <a:schemeClr val="dk1"/>
                </a:solidFill>
                <a:latin typeface="Arial"/>
                <a:ea typeface="Arial"/>
                <a:cs typeface="Arial"/>
                <a:sym typeface="Arial"/>
              </a:rPr>
              <a:t>Task</a:t>
            </a:r>
            <a:r>
              <a:rPr lang="en-GB" sz="2000" b="1" i="0" u="none" strike="noStrike" cap="none" dirty="0">
                <a:solidFill>
                  <a:schemeClr val="dk1"/>
                </a:solidFill>
                <a:latin typeface="Arial"/>
                <a:ea typeface="Arial"/>
                <a:cs typeface="Arial"/>
                <a:sym typeface="Arial"/>
              </a:rPr>
              <a:t>  – Good communication skills (</a:t>
            </a:r>
            <a:r>
              <a:rPr lang="en-GB" sz="2000" b="1" dirty="0">
                <a:solidFill>
                  <a:schemeClr val="dk1"/>
                </a:solidFill>
              </a:rPr>
              <a:t>1</a:t>
            </a:r>
            <a:r>
              <a:rPr lang="en-GB" sz="2000" b="1" i="0" u="none" strike="noStrike" cap="none" dirty="0">
                <a:solidFill>
                  <a:schemeClr val="dk1"/>
                </a:solidFill>
                <a:latin typeface="Arial"/>
                <a:ea typeface="Arial"/>
                <a:cs typeface="Arial"/>
                <a:sym typeface="Arial"/>
              </a:rPr>
              <a:t>0 mins)</a:t>
            </a:r>
            <a:endParaRPr sz="2000" b="1" i="0" u="none" strike="noStrike" cap="none" dirty="0">
              <a:solidFill>
                <a:schemeClr val="dk1"/>
              </a:solidFill>
              <a:latin typeface="Arial"/>
              <a:ea typeface="Arial"/>
              <a:cs typeface="Arial"/>
              <a:sym typeface="Arial"/>
            </a:endParaRPr>
          </a:p>
        </p:txBody>
      </p:sp>
      <p:pic>
        <p:nvPicPr>
          <p:cNvPr id="339" name="Google Shape;339;p37" descr="Lápiz"/>
          <p:cNvPicPr preferRelativeResize="0"/>
          <p:nvPr/>
        </p:nvPicPr>
        <p:blipFill rotWithShape="1">
          <a:blip r:embed="rId3">
            <a:alphaModFix/>
          </a:blip>
          <a:srcRect/>
          <a:stretch/>
        </p:blipFill>
        <p:spPr>
          <a:xfrm>
            <a:off x="989414" y="1072108"/>
            <a:ext cx="1011115" cy="1011115"/>
          </a:xfrm>
          <a:prstGeom prst="rect">
            <a:avLst/>
          </a:prstGeom>
          <a:noFill/>
          <a:ln>
            <a:noFill/>
          </a:ln>
        </p:spPr>
      </p:pic>
      <p:sp>
        <p:nvSpPr>
          <p:cNvPr id="340" name="Google Shape;340;p37"/>
          <p:cNvSpPr txBox="1"/>
          <p:nvPr/>
        </p:nvSpPr>
        <p:spPr>
          <a:xfrm>
            <a:off x="1494971" y="2083223"/>
            <a:ext cx="6284686" cy="3459956"/>
          </a:xfrm>
          <a:prstGeom prst="rect">
            <a:avLst/>
          </a:prstGeom>
          <a:noFill/>
          <a:ln>
            <a:noFill/>
          </a:ln>
        </p:spPr>
        <p:txBody>
          <a:bodyPr spcFirstLastPara="1" wrap="square" lIns="91425" tIns="45700" rIns="91425" bIns="45700" anchor="t" anchorCtr="0">
            <a:normAutofit lnSpcReduction="10000"/>
          </a:bodyPr>
          <a:lstStyle/>
          <a:p>
            <a:pPr>
              <a:buClr>
                <a:srgbClr val="CF1C21"/>
              </a:buClr>
              <a:buSzPts val="1920"/>
            </a:pPr>
            <a:r>
              <a:rPr lang="en-US" sz="2400" dirty="0">
                <a:solidFill>
                  <a:schemeClr val="dk1"/>
                </a:solidFill>
              </a:rPr>
              <a:t>In a group, discuss the following: </a:t>
            </a:r>
          </a:p>
          <a:p>
            <a:pPr>
              <a:buSzPts val="1920"/>
            </a:pPr>
            <a:endParaRPr lang="en-US" sz="2400" dirty="0">
              <a:solidFill>
                <a:schemeClr val="dk1"/>
              </a:solidFill>
            </a:endParaRPr>
          </a:p>
          <a:p>
            <a:pPr>
              <a:buClr>
                <a:srgbClr val="CF1C21"/>
              </a:buClr>
              <a:buSzPts val="1920"/>
            </a:pPr>
            <a:r>
              <a:rPr lang="en-GB" sz="2400" b="0" i="0" u="none" strike="noStrike" cap="none" dirty="0">
                <a:solidFill>
                  <a:schemeClr val="dk1"/>
                </a:solidFill>
                <a:latin typeface="Arial"/>
                <a:ea typeface="Arial"/>
                <a:cs typeface="Arial"/>
                <a:sym typeface="Arial"/>
              </a:rPr>
              <a:t>When you are in communities, talking to people </a:t>
            </a:r>
            <a:r>
              <a:rPr lang="en-GB" sz="2400" b="0" i="0" u="none" strike="noStrike" cap="none" dirty="0">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about</a:t>
            </a:r>
            <a:r>
              <a:rPr lang="en-GB" sz="2400" b="0" i="0" u="none" strike="noStrike" cap="none" dirty="0">
                <a:solidFill>
                  <a:schemeClr val="dk1"/>
                </a:solidFill>
                <a:latin typeface="Arial"/>
                <a:ea typeface="Arial"/>
                <a:cs typeface="Arial"/>
                <a:sym typeface="Arial"/>
              </a:rPr>
              <a:t> </a:t>
            </a:r>
            <a:r>
              <a:rPr lang="en-GB" sz="2400" dirty="0">
                <a:solidFill>
                  <a:schemeClr val="dk1"/>
                </a:solidFill>
              </a:rPr>
              <a:t>Marburg what</a:t>
            </a:r>
            <a:r>
              <a:rPr lang="en-GB" sz="2400" b="0" i="0" u="none" strike="noStrike" cap="none" dirty="0">
                <a:solidFill>
                  <a:schemeClr val="dk1"/>
                </a:solidFill>
                <a:latin typeface="Arial"/>
                <a:ea typeface="Arial"/>
                <a:cs typeface="Arial"/>
                <a:sym typeface="Arial"/>
              </a:rPr>
              <a:t> are the do’s and don’ts?</a:t>
            </a:r>
            <a:endParaRPr dirty="0">
              <a:solidFill>
                <a:schemeClr val="dk1"/>
              </a:solidFill>
            </a:endParaRPr>
          </a:p>
          <a:p>
            <a:pPr marL="0" marR="0" lvl="0" indent="0" algn="l" rtl="0">
              <a:lnSpc>
                <a:spcPct val="100000"/>
              </a:lnSpc>
              <a:spcBef>
                <a:spcPts val="480"/>
              </a:spcBef>
              <a:spcAft>
                <a:spcPts val="0"/>
              </a:spcAft>
              <a:buClr>
                <a:srgbClr val="CF1C21"/>
              </a:buClr>
              <a:buSzPts val="1920"/>
              <a:buFont typeface="Noto Sans Symbols"/>
              <a:buNone/>
            </a:pPr>
            <a:endParaRPr sz="2400" b="0" i="0" u="none" strike="noStrike" cap="none">
              <a:solidFill>
                <a:srgbClr val="000000"/>
              </a:solidFill>
              <a:latin typeface="Arial"/>
              <a:ea typeface="Arial"/>
              <a:cs typeface="Arial"/>
              <a:sym typeface="Arial"/>
            </a:endParaRPr>
          </a:p>
          <a:p>
            <a:pPr marL="457200" marR="0" lvl="0" indent="-457200" algn="l" rtl="0">
              <a:lnSpc>
                <a:spcPct val="100000"/>
              </a:lnSpc>
              <a:spcBef>
                <a:spcPts val="480"/>
              </a:spcBef>
              <a:spcAft>
                <a:spcPts val="0"/>
              </a:spcAft>
              <a:buClr>
                <a:srgbClr val="CF1C21"/>
              </a:buClr>
              <a:buSzPts val="1920"/>
              <a:buFont typeface="Noto Sans Symbols"/>
              <a:buAutoNum type="arabicPeriod"/>
            </a:pPr>
            <a:r>
              <a:rPr lang="en-GB" sz="2400" b="0" i="0" u="none" strike="noStrike" cap="none" dirty="0">
                <a:solidFill>
                  <a:srgbClr val="000000"/>
                </a:solidFill>
                <a:latin typeface="Arial"/>
                <a:ea typeface="Arial"/>
                <a:cs typeface="Arial"/>
                <a:sym typeface="Arial"/>
              </a:rPr>
              <a:t>What would a good communicator do?</a:t>
            </a:r>
            <a:endParaRPr dirty="0"/>
          </a:p>
          <a:p>
            <a:pPr marL="457200" marR="0" lvl="0" indent="-335280" algn="l" rtl="0">
              <a:lnSpc>
                <a:spcPct val="100000"/>
              </a:lnSpc>
              <a:spcBef>
                <a:spcPts val="480"/>
              </a:spcBef>
              <a:spcAft>
                <a:spcPts val="0"/>
              </a:spcAft>
              <a:buClr>
                <a:srgbClr val="CF1C21"/>
              </a:buClr>
              <a:buSzPts val="1920"/>
              <a:buFont typeface="Noto Sans Symbols"/>
              <a:buNone/>
            </a:pPr>
            <a:endParaRPr sz="2400" b="0" i="0" u="none" strike="noStrike" cap="none">
              <a:solidFill>
                <a:srgbClr val="000000"/>
              </a:solidFill>
              <a:latin typeface="Arial"/>
              <a:ea typeface="Arial"/>
              <a:cs typeface="Arial"/>
              <a:sym typeface="Arial"/>
            </a:endParaRPr>
          </a:p>
          <a:p>
            <a:pPr marL="457200" marR="0" lvl="0" indent="-457200" algn="l" rtl="0">
              <a:lnSpc>
                <a:spcPct val="100000"/>
              </a:lnSpc>
              <a:spcBef>
                <a:spcPts val="480"/>
              </a:spcBef>
              <a:spcAft>
                <a:spcPts val="0"/>
              </a:spcAft>
              <a:buClr>
                <a:srgbClr val="CF1C21"/>
              </a:buClr>
              <a:buSzPts val="1920"/>
              <a:buFont typeface="Noto Sans Symbols"/>
              <a:buAutoNum type="arabicPeriod"/>
            </a:pPr>
            <a:r>
              <a:rPr lang="en-GB" sz="2400" b="0" i="0" u="none" strike="noStrike" cap="none" dirty="0">
                <a:solidFill>
                  <a:srgbClr val="000000"/>
                </a:solidFill>
                <a:latin typeface="Arial"/>
                <a:ea typeface="Arial"/>
                <a:cs typeface="Arial"/>
                <a:sym typeface="Arial"/>
              </a:rPr>
              <a:t>What would a bad communicator do?</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8"/>
          <p:cNvSpPr txBox="1"/>
          <p:nvPr/>
        </p:nvSpPr>
        <p:spPr>
          <a:xfrm>
            <a:off x="539552" y="4437112"/>
            <a:ext cx="4104456" cy="110799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3600" b="1">
                <a:solidFill>
                  <a:schemeClr val="lt1"/>
                </a:solidFill>
                <a:latin typeface="Arial"/>
                <a:ea typeface="Arial"/>
                <a:cs typeface="Arial"/>
                <a:sym typeface="Arial"/>
              </a:rPr>
              <a:t>WHO</a:t>
            </a:r>
            <a:endParaRPr/>
          </a:p>
          <a:p>
            <a:pPr marL="0" marR="0" lvl="0" indent="0" algn="l" rtl="0">
              <a:spcBef>
                <a:spcPts val="0"/>
              </a:spcBef>
              <a:spcAft>
                <a:spcPts val="0"/>
              </a:spcAft>
              <a:buNone/>
            </a:pPr>
            <a:r>
              <a:rPr lang="en-GB" sz="3600" b="1">
                <a:solidFill>
                  <a:schemeClr val="lt1"/>
                </a:solidFill>
                <a:latin typeface="Arial"/>
                <a:ea typeface="Arial"/>
                <a:cs typeface="Arial"/>
                <a:sym typeface="Arial"/>
              </a:rPr>
              <a:t>WE ARE</a:t>
            </a:r>
            <a:endParaRPr sz="3600" b="1">
              <a:solidFill>
                <a:schemeClr val="lt1"/>
              </a:solidFill>
              <a:latin typeface="Arial"/>
              <a:ea typeface="Arial"/>
              <a:cs typeface="Arial"/>
              <a:sym typeface="Arial"/>
            </a:endParaRPr>
          </a:p>
        </p:txBody>
      </p:sp>
      <p:sp>
        <p:nvSpPr>
          <p:cNvPr id="347" name="Google Shape;347;p38"/>
          <p:cNvSpPr/>
          <p:nvPr/>
        </p:nvSpPr>
        <p:spPr>
          <a:xfrm>
            <a:off x="0" y="2360"/>
            <a:ext cx="9350062" cy="6855640"/>
          </a:xfrm>
          <a:prstGeom prst="rect">
            <a:avLst/>
          </a:prstGeom>
          <a:solidFill>
            <a:srgbClr val="E81E32"/>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8" name="Google Shape;348;p38"/>
          <p:cNvSpPr/>
          <p:nvPr/>
        </p:nvSpPr>
        <p:spPr>
          <a:xfrm>
            <a:off x="1708795" y="909129"/>
            <a:ext cx="5870426" cy="5039742"/>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4000" b="1">
                <a:solidFill>
                  <a:schemeClr val="dk1"/>
                </a:solidFill>
                <a:latin typeface="Arial"/>
                <a:ea typeface="Arial"/>
                <a:cs typeface="Arial"/>
                <a:sym typeface="Arial"/>
              </a:rPr>
              <a:t>What To Communicate</a:t>
            </a: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0"/>
          <p:cNvSpPr txBox="1"/>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marR="0" lvl="0" indent="0" algn="l" rtl="0">
              <a:lnSpc>
                <a:spcPct val="120000"/>
              </a:lnSpc>
              <a:spcBef>
                <a:spcPts val="0"/>
              </a:spcBef>
              <a:spcAft>
                <a:spcPts val="0"/>
              </a:spcAft>
              <a:buNone/>
            </a:pPr>
            <a:r>
              <a:rPr lang="en-GB" sz="2800" b="1" dirty="0">
                <a:solidFill>
                  <a:schemeClr val="dk1"/>
                </a:solidFill>
                <a:latin typeface="Montserrat"/>
                <a:sym typeface="Arial"/>
              </a:rPr>
              <a:t>8 Rules for risk communication messaging about </a:t>
            </a:r>
            <a:r>
              <a:rPr lang="en-GB" sz="2800" b="1" dirty="0">
                <a:solidFill>
                  <a:schemeClr val="dk1"/>
                </a:solidFill>
                <a:latin typeface="Montserrat"/>
              </a:rPr>
              <a:t>Marburg</a:t>
            </a:r>
            <a:endParaRPr dirty="0">
              <a:latin typeface="Montserrat" panose="00000500000000000000" pitchFamily="2" charset="0"/>
            </a:endParaRPr>
          </a:p>
        </p:txBody>
      </p:sp>
      <p:sp>
        <p:nvSpPr>
          <p:cNvPr id="384" name="Google Shape;384;p40"/>
          <p:cNvSpPr txBox="1">
            <a:spLocks noGrp="1"/>
          </p:cNvSpPr>
          <p:nvPr>
            <p:ph type="body" idx="1"/>
          </p:nvPr>
        </p:nvSpPr>
        <p:spPr>
          <a:xfrm>
            <a:off x="457200" y="1629305"/>
            <a:ext cx="8229600" cy="4983162"/>
          </a:xfrm>
          <a:prstGeom prst="rect">
            <a:avLst/>
          </a:prstGeom>
          <a:noFill/>
          <a:ln>
            <a:noFill/>
          </a:ln>
        </p:spPr>
        <p:txBody>
          <a:bodyPr spcFirstLastPara="1" wrap="square" lIns="91425" tIns="45700" rIns="91425" bIns="45700" anchor="t" anchorCtr="0">
            <a:noAutofit/>
          </a:bodyPr>
          <a:lstStyle/>
          <a:p>
            <a:pPr marL="342900" lvl="0" indent="-342900" algn="l" rtl="0">
              <a:lnSpc>
                <a:spcPct val="120000"/>
              </a:lnSpc>
              <a:spcBef>
                <a:spcPts val="0"/>
              </a:spcBef>
              <a:spcAft>
                <a:spcPts val="0"/>
              </a:spcAft>
              <a:buSzPts val="1600"/>
              <a:buAutoNum type="arabicPeriod"/>
            </a:pPr>
            <a:r>
              <a:rPr lang="en-GB" sz="2000" dirty="0">
                <a:latin typeface="Arial"/>
                <a:ea typeface="Arial"/>
                <a:cs typeface="Arial"/>
                <a:sym typeface="Arial"/>
              </a:rPr>
              <a:t>Know what people don't understand or have questions about</a:t>
            </a:r>
            <a:endParaRPr dirty="0"/>
          </a:p>
          <a:p>
            <a:pPr marL="342900" lvl="0" indent="-342900" algn="l" rtl="0">
              <a:lnSpc>
                <a:spcPct val="120000"/>
              </a:lnSpc>
              <a:spcBef>
                <a:spcPts val="1600"/>
              </a:spcBef>
              <a:spcAft>
                <a:spcPts val="0"/>
              </a:spcAft>
              <a:buSzPts val="1600"/>
              <a:buAutoNum type="arabicPeriod"/>
            </a:pPr>
            <a:r>
              <a:rPr lang="en-GB" sz="2000" dirty="0">
                <a:latin typeface="Arial"/>
                <a:ea typeface="Arial"/>
                <a:cs typeface="Arial"/>
                <a:sym typeface="Arial"/>
              </a:rPr>
              <a:t>Communicate a </a:t>
            </a:r>
            <a:r>
              <a:rPr lang="en-GB" sz="2000" b="1" dirty="0">
                <a:latin typeface="Arial"/>
                <a:ea typeface="Arial"/>
                <a:cs typeface="Arial"/>
                <a:sym typeface="Arial"/>
              </a:rPr>
              <a:t>threat</a:t>
            </a:r>
            <a:endParaRPr sz="2000" dirty="0">
              <a:latin typeface="Arial"/>
              <a:ea typeface="Arial"/>
              <a:cs typeface="Arial"/>
              <a:sym typeface="Arial"/>
            </a:endParaRPr>
          </a:p>
          <a:p>
            <a:pPr marL="342900" lvl="0" indent="-342900" algn="l" rtl="0">
              <a:lnSpc>
                <a:spcPct val="120000"/>
              </a:lnSpc>
              <a:spcBef>
                <a:spcPts val="1600"/>
              </a:spcBef>
              <a:spcAft>
                <a:spcPts val="0"/>
              </a:spcAft>
              <a:buSzPts val="1600"/>
              <a:buFont typeface="Noto Sans Symbols"/>
              <a:buAutoNum type="arabicPeriod"/>
            </a:pPr>
            <a:r>
              <a:rPr lang="en-GB" sz="2000" dirty="0">
                <a:latin typeface="Arial"/>
                <a:ea typeface="Arial"/>
                <a:cs typeface="Arial"/>
                <a:sym typeface="Arial"/>
              </a:rPr>
              <a:t>Provide a </a:t>
            </a:r>
            <a:r>
              <a:rPr lang="en-GB" sz="2000" b="1" dirty="0">
                <a:latin typeface="Arial"/>
                <a:ea typeface="Arial"/>
                <a:cs typeface="Arial"/>
                <a:sym typeface="Arial"/>
              </a:rPr>
              <a:t>call to action </a:t>
            </a:r>
            <a:r>
              <a:rPr lang="en-GB" sz="2000" dirty="0">
                <a:latin typeface="Arial"/>
                <a:ea typeface="Arial"/>
                <a:cs typeface="Arial"/>
                <a:sym typeface="Arial"/>
              </a:rPr>
              <a:t>– give people practical advice on what they should do</a:t>
            </a:r>
            <a:endParaRPr dirty="0"/>
          </a:p>
          <a:p>
            <a:pPr marL="342900" lvl="0" indent="-342900" algn="l" rtl="0">
              <a:lnSpc>
                <a:spcPct val="120000"/>
              </a:lnSpc>
              <a:spcBef>
                <a:spcPts val="1600"/>
              </a:spcBef>
              <a:spcAft>
                <a:spcPts val="0"/>
              </a:spcAft>
              <a:buSzPts val="1600"/>
              <a:buFont typeface="Noto Sans Symbols"/>
              <a:buAutoNum type="arabicPeriod"/>
            </a:pPr>
            <a:r>
              <a:rPr lang="en-GB" sz="2000" dirty="0">
                <a:latin typeface="Arial"/>
                <a:ea typeface="Arial"/>
                <a:cs typeface="Arial"/>
                <a:sym typeface="Arial"/>
              </a:rPr>
              <a:t>Explain </a:t>
            </a:r>
            <a:r>
              <a:rPr lang="en-GB" sz="2000" b="1" dirty="0">
                <a:latin typeface="Arial"/>
                <a:ea typeface="Arial"/>
                <a:cs typeface="Arial"/>
                <a:sym typeface="Arial"/>
              </a:rPr>
              <a:t>why</a:t>
            </a:r>
            <a:r>
              <a:rPr lang="en-GB" sz="2000" dirty="0">
                <a:latin typeface="Arial"/>
                <a:ea typeface="Arial"/>
                <a:cs typeface="Arial"/>
                <a:sym typeface="Arial"/>
              </a:rPr>
              <a:t> what is being said is important</a:t>
            </a:r>
            <a:endParaRPr dirty="0"/>
          </a:p>
          <a:p>
            <a:pPr marL="342900" lvl="0" indent="-342900" algn="l" rtl="0">
              <a:lnSpc>
                <a:spcPct val="120000"/>
              </a:lnSpc>
              <a:spcBef>
                <a:spcPts val="1600"/>
              </a:spcBef>
              <a:spcAft>
                <a:spcPts val="0"/>
              </a:spcAft>
              <a:buSzPts val="1600"/>
              <a:buFont typeface="Noto Sans Symbols"/>
              <a:buAutoNum type="arabicPeriod"/>
            </a:pPr>
            <a:r>
              <a:rPr lang="en-GB" sz="2000" dirty="0">
                <a:latin typeface="Arial"/>
                <a:ea typeface="Arial"/>
                <a:cs typeface="Arial"/>
                <a:sym typeface="Arial"/>
              </a:rPr>
              <a:t>Consider </a:t>
            </a:r>
            <a:r>
              <a:rPr lang="en-GB" sz="2000" b="1" dirty="0">
                <a:latin typeface="Arial"/>
                <a:ea typeface="Arial"/>
                <a:cs typeface="Arial"/>
                <a:sym typeface="Arial"/>
              </a:rPr>
              <a:t>cultural beliefs and practices</a:t>
            </a:r>
            <a:endParaRPr dirty="0"/>
          </a:p>
          <a:p>
            <a:pPr marL="342900" lvl="0" indent="-342900" algn="l" rtl="0">
              <a:lnSpc>
                <a:spcPct val="120000"/>
              </a:lnSpc>
              <a:spcBef>
                <a:spcPts val="1600"/>
              </a:spcBef>
              <a:spcAft>
                <a:spcPts val="0"/>
              </a:spcAft>
              <a:buSzPts val="1600"/>
              <a:buFont typeface="Noto Sans Symbols"/>
              <a:buAutoNum type="arabicPeriod"/>
            </a:pPr>
            <a:r>
              <a:rPr lang="en-GB" sz="2000" dirty="0">
                <a:latin typeface="Arial"/>
                <a:ea typeface="Arial"/>
                <a:cs typeface="Arial"/>
                <a:sym typeface="Arial"/>
              </a:rPr>
              <a:t>Be </a:t>
            </a:r>
            <a:r>
              <a:rPr lang="en-GB" sz="2000" b="1" dirty="0">
                <a:latin typeface="Arial"/>
                <a:ea typeface="Arial"/>
                <a:cs typeface="Arial"/>
                <a:sym typeface="Arial"/>
              </a:rPr>
              <a:t>realistic </a:t>
            </a:r>
            <a:r>
              <a:rPr lang="en-GB" sz="2000" dirty="0">
                <a:latin typeface="Arial"/>
                <a:ea typeface="Arial"/>
                <a:cs typeface="Arial"/>
                <a:sym typeface="Arial"/>
              </a:rPr>
              <a:t>and feasible</a:t>
            </a:r>
            <a:endParaRPr dirty="0"/>
          </a:p>
          <a:p>
            <a:pPr marL="342900" lvl="0" indent="-342900" algn="l" rtl="0">
              <a:lnSpc>
                <a:spcPct val="120000"/>
              </a:lnSpc>
              <a:spcBef>
                <a:spcPts val="1600"/>
              </a:spcBef>
              <a:spcAft>
                <a:spcPts val="0"/>
              </a:spcAft>
              <a:buSzPts val="1600"/>
              <a:buFont typeface="Noto Sans Symbols"/>
              <a:buAutoNum type="arabicPeriod"/>
            </a:pPr>
            <a:r>
              <a:rPr lang="en-GB" sz="2000" b="1" dirty="0">
                <a:latin typeface="Arial"/>
                <a:ea typeface="Arial"/>
                <a:cs typeface="Arial"/>
                <a:sym typeface="Arial"/>
              </a:rPr>
              <a:t>Update </a:t>
            </a:r>
            <a:r>
              <a:rPr lang="en-GB" sz="2000" dirty="0">
                <a:latin typeface="Arial"/>
                <a:ea typeface="Arial"/>
                <a:cs typeface="Arial"/>
                <a:sym typeface="Arial"/>
              </a:rPr>
              <a:t>regularly </a:t>
            </a:r>
            <a:endParaRPr sz="20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rgbClr val="1E2D3A"/>
        </a:solidFill>
        <a:effectLst/>
      </p:bgPr>
    </p:bg>
    <p:spTree>
      <p:nvGrpSpPr>
        <p:cNvPr id="1" name="Shape 389"/>
        <p:cNvGrpSpPr/>
        <p:nvPr/>
      </p:nvGrpSpPr>
      <p:grpSpPr>
        <a:xfrm>
          <a:off x="0" y="0"/>
          <a:ext cx="0" cy="0"/>
          <a:chOff x="0" y="0"/>
          <a:chExt cx="0" cy="0"/>
        </a:xfrm>
      </p:grpSpPr>
      <p:sp>
        <p:nvSpPr>
          <p:cNvPr id="390" name="Google Shape;390;p41"/>
          <p:cNvSpPr/>
          <p:nvPr/>
        </p:nvSpPr>
        <p:spPr>
          <a:xfrm>
            <a:off x="288099" y="814708"/>
            <a:ext cx="8567802" cy="5623670"/>
          </a:xfrm>
          <a:prstGeom prst="roundRect">
            <a:avLst>
              <a:gd name="adj"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a:p>
            <a:r>
              <a:rPr lang="en-GB" sz="1800" dirty="0">
                <a:solidFill>
                  <a:schemeClr val="dk1"/>
                </a:solidFill>
                <a:latin typeface="Arial"/>
                <a:ea typeface="Arial"/>
                <a:cs typeface="Arial"/>
                <a:sym typeface="Arial"/>
              </a:rPr>
              <a:t>Each group to take one message and discuss whether these </a:t>
            </a:r>
            <a:r>
              <a:rPr lang="en-GB" sz="1800" dirty="0">
                <a:solidFill>
                  <a:schemeClr val="dk1"/>
                </a:solidFill>
              </a:rPr>
              <a:t>Marburg risk</a:t>
            </a:r>
            <a:r>
              <a:rPr lang="en-GB" sz="1800" dirty="0">
                <a:solidFill>
                  <a:schemeClr val="dk1"/>
                </a:solidFill>
                <a:latin typeface="Arial"/>
                <a:ea typeface="Arial"/>
                <a:cs typeface="Arial"/>
                <a:sym typeface="Arial"/>
              </a:rPr>
              <a:t> communication messages are effective? What would you add, change or remove?</a:t>
            </a:r>
            <a:endParaRPr dirty="0">
              <a:solidFill>
                <a:schemeClr val="dk1"/>
              </a:solidFil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1800"/>
              <a:buFont typeface="Arial"/>
              <a:buAutoNum type="arabicPeriod"/>
            </a:pPr>
            <a:r>
              <a:rPr lang="en-GB" sz="1800" dirty="0">
                <a:solidFill>
                  <a:schemeClr val="dk1"/>
                </a:solidFill>
                <a:latin typeface="Arial"/>
                <a:ea typeface="Arial"/>
                <a:cs typeface="Arial"/>
                <a:sym typeface="Arial"/>
              </a:rPr>
              <a:t>Wash your hands</a:t>
            </a:r>
            <a:endParaRPr dirty="0"/>
          </a:p>
          <a:p>
            <a:pPr marL="342900" marR="0" lvl="0" indent="-342900" algn="l" rtl="0">
              <a:spcBef>
                <a:spcPts val="900"/>
              </a:spcBef>
              <a:spcAft>
                <a:spcPts val="0"/>
              </a:spcAft>
              <a:buClr>
                <a:schemeClr val="dk1"/>
              </a:buClr>
              <a:buSzPts val="1800"/>
              <a:buFont typeface="Noto Sans Symbols"/>
              <a:buAutoNum type="arabicPeriod"/>
            </a:pPr>
            <a:r>
              <a:rPr lang="en-GB" sz="1800" dirty="0">
                <a:solidFill>
                  <a:schemeClr val="dk1"/>
                </a:solidFill>
                <a:latin typeface="Arial"/>
                <a:ea typeface="Arial"/>
                <a:cs typeface="Arial"/>
                <a:sym typeface="Arial"/>
              </a:rPr>
              <a:t>Do not touch a suspected case or someone who has died from </a:t>
            </a:r>
            <a:r>
              <a:rPr lang="en-GB" sz="1800" dirty="0">
                <a:solidFill>
                  <a:schemeClr val="dk1"/>
                </a:solidFill>
              </a:rPr>
              <a:t>Marburg</a:t>
            </a:r>
            <a:endParaRPr dirty="0" err="1">
              <a:solidFill>
                <a:schemeClr val="dk1"/>
              </a:solidFill>
            </a:endParaRPr>
          </a:p>
          <a:p>
            <a:pPr marL="342900" marR="0" lvl="0" indent="-342900" algn="l" rtl="0">
              <a:spcBef>
                <a:spcPts val="900"/>
              </a:spcBef>
              <a:spcAft>
                <a:spcPts val="0"/>
              </a:spcAft>
              <a:buClr>
                <a:schemeClr val="dk1"/>
              </a:buClr>
              <a:buSzPts val="1800"/>
              <a:buFont typeface="Arial"/>
              <a:buAutoNum type="arabicPeriod"/>
            </a:pPr>
            <a:r>
              <a:rPr lang="en-GB" sz="1800" dirty="0">
                <a:solidFill>
                  <a:schemeClr val="dk1"/>
                </a:solidFill>
                <a:latin typeface="Arial"/>
                <a:ea typeface="Arial"/>
                <a:cs typeface="Arial"/>
                <a:sym typeface="Arial"/>
              </a:rPr>
              <a:t>Seek medical care if you feel unwell</a:t>
            </a:r>
            <a:endParaRPr dirty="0"/>
          </a:p>
          <a:p>
            <a:pPr marL="342900" indent="-342900">
              <a:spcBef>
                <a:spcPts val="900"/>
              </a:spcBef>
              <a:buClr>
                <a:schemeClr val="dk1"/>
              </a:buClr>
              <a:buSzPts val="1800"/>
              <a:buFont typeface="Arial"/>
              <a:buAutoNum type="arabicPeriod"/>
            </a:pPr>
            <a:r>
              <a:rPr lang="en-GB" sz="1800" dirty="0">
                <a:solidFill>
                  <a:schemeClr val="dk1"/>
                </a:solidFill>
              </a:rPr>
              <a:t>Marburg is</a:t>
            </a:r>
            <a:r>
              <a:rPr lang="en-GB" sz="1800" dirty="0">
                <a:solidFill>
                  <a:schemeClr val="dk1"/>
                </a:solidFill>
                <a:latin typeface="Arial"/>
                <a:ea typeface="Arial"/>
                <a:cs typeface="Arial"/>
                <a:sym typeface="Arial"/>
              </a:rPr>
              <a:t> real and deadly</a:t>
            </a:r>
            <a:endParaRPr dirty="0">
              <a:solidFill>
                <a:schemeClr val="dk1"/>
              </a:solidFill>
            </a:endParaRPr>
          </a:p>
          <a:p>
            <a:pPr marL="0" marR="0" lvl="0" indent="0" algn="l" rtl="0">
              <a:spcBef>
                <a:spcPts val="900"/>
              </a:spcBef>
              <a:spcAft>
                <a:spcPts val="0"/>
              </a:spcAft>
              <a:buNone/>
            </a:pPr>
            <a:endParaRPr sz="1800" dirty="0">
              <a:solidFill>
                <a:schemeClr val="dk1"/>
              </a:solidFill>
              <a:latin typeface="Arial"/>
              <a:ea typeface="Arial"/>
              <a:cs typeface="Arial"/>
              <a:sym typeface="Arial"/>
            </a:endParaRPr>
          </a:p>
          <a:p>
            <a:pPr marL="0" marR="0" lvl="0" indent="0" algn="l" rtl="0">
              <a:lnSpc>
                <a:spcPct val="100000"/>
              </a:lnSpc>
              <a:spcBef>
                <a:spcPts val="90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391" name="Google Shape;391;p41"/>
          <p:cNvSpPr txBox="1"/>
          <p:nvPr/>
        </p:nvSpPr>
        <p:spPr>
          <a:xfrm>
            <a:off x="1755932" y="1195005"/>
            <a:ext cx="5965500"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chemeClr val="dk1"/>
                </a:solidFill>
                <a:latin typeface="Arial"/>
                <a:ea typeface="Arial"/>
                <a:cs typeface="Arial"/>
                <a:sym typeface="Arial"/>
              </a:rPr>
              <a:t>Group exercise </a:t>
            </a:r>
            <a:r>
              <a:rPr lang="en-GB" sz="2000" b="1" i="0" u="none" strike="noStrike" cap="none" dirty="0">
                <a:solidFill>
                  <a:schemeClr val="dk1"/>
                </a:solidFill>
                <a:latin typeface="Arial"/>
                <a:ea typeface="Arial"/>
                <a:cs typeface="Arial"/>
                <a:sym typeface="Arial"/>
              </a:rPr>
              <a:t> – What is wrong with these messages? (5 mins)</a:t>
            </a:r>
            <a:endParaRPr dirty="0"/>
          </a:p>
        </p:txBody>
      </p:sp>
      <p:pic>
        <p:nvPicPr>
          <p:cNvPr id="392" name="Google Shape;392;p41" descr="Lápiz"/>
          <p:cNvPicPr preferRelativeResize="0"/>
          <p:nvPr/>
        </p:nvPicPr>
        <p:blipFill rotWithShape="1">
          <a:blip r:embed="rId3">
            <a:alphaModFix/>
          </a:blip>
          <a:srcRect/>
          <a:stretch/>
        </p:blipFill>
        <p:spPr>
          <a:xfrm>
            <a:off x="609911" y="1195005"/>
            <a:ext cx="1011115" cy="101111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2"/>
          <p:cNvSpPr txBox="1"/>
          <p:nvPr/>
        </p:nvSpPr>
        <p:spPr>
          <a:xfrm>
            <a:off x="539552" y="4437112"/>
            <a:ext cx="4104456" cy="110799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3600" b="1">
                <a:solidFill>
                  <a:schemeClr val="lt1"/>
                </a:solidFill>
                <a:latin typeface="Arial"/>
                <a:ea typeface="Arial"/>
                <a:cs typeface="Arial"/>
                <a:sym typeface="Arial"/>
              </a:rPr>
              <a:t>WHO</a:t>
            </a:r>
            <a:endParaRPr/>
          </a:p>
          <a:p>
            <a:pPr marL="0" marR="0" lvl="0" indent="0" algn="l" rtl="0">
              <a:spcBef>
                <a:spcPts val="0"/>
              </a:spcBef>
              <a:spcAft>
                <a:spcPts val="0"/>
              </a:spcAft>
              <a:buNone/>
            </a:pPr>
            <a:r>
              <a:rPr lang="en-GB" sz="3600" b="1">
                <a:solidFill>
                  <a:schemeClr val="lt1"/>
                </a:solidFill>
                <a:latin typeface="Arial"/>
                <a:ea typeface="Arial"/>
                <a:cs typeface="Arial"/>
                <a:sym typeface="Arial"/>
              </a:rPr>
              <a:t>WE ARE</a:t>
            </a:r>
            <a:endParaRPr sz="3600" b="1">
              <a:solidFill>
                <a:schemeClr val="lt1"/>
              </a:solidFill>
              <a:latin typeface="Arial"/>
              <a:ea typeface="Arial"/>
              <a:cs typeface="Arial"/>
              <a:sym typeface="Arial"/>
            </a:endParaRPr>
          </a:p>
        </p:txBody>
      </p:sp>
      <p:sp>
        <p:nvSpPr>
          <p:cNvPr id="399" name="Google Shape;399;p42"/>
          <p:cNvSpPr/>
          <p:nvPr/>
        </p:nvSpPr>
        <p:spPr>
          <a:xfrm>
            <a:off x="0" y="2360"/>
            <a:ext cx="9350062" cy="6855640"/>
          </a:xfrm>
          <a:prstGeom prst="rect">
            <a:avLst/>
          </a:prstGeom>
          <a:solidFill>
            <a:srgbClr val="E81E32"/>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0" name="Google Shape;400;p42"/>
          <p:cNvSpPr/>
          <p:nvPr/>
        </p:nvSpPr>
        <p:spPr>
          <a:xfrm>
            <a:off x="1708795" y="909129"/>
            <a:ext cx="5870426" cy="5039742"/>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4000" b="1">
                <a:solidFill>
                  <a:schemeClr val="dk1"/>
                </a:solidFill>
                <a:latin typeface="Arial"/>
                <a:ea typeface="Arial"/>
                <a:cs typeface="Arial"/>
                <a:sym typeface="Arial"/>
              </a:rPr>
              <a:t>Communication Channels</a:t>
            </a: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405"/>
        <p:cNvGrpSpPr/>
        <p:nvPr/>
      </p:nvGrpSpPr>
      <p:grpSpPr>
        <a:xfrm>
          <a:off x="0" y="0"/>
          <a:ext cx="0" cy="0"/>
          <a:chOff x="0" y="0"/>
          <a:chExt cx="0" cy="0"/>
        </a:xfrm>
      </p:grpSpPr>
      <p:sp>
        <p:nvSpPr>
          <p:cNvPr id="406" name="Google Shape;406;gcc3d722090_0_85"/>
          <p:cNvSpPr/>
          <p:nvPr/>
        </p:nvSpPr>
        <p:spPr>
          <a:xfrm>
            <a:off x="1371601" y="232938"/>
            <a:ext cx="7226400" cy="769500"/>
          </a:xfrm>
          <a:prstGeom prst="rect">
            <a:avLst/>
          </a:prstGeom>
          <a:noFill/>
          <a:ln>
            <a:noFill/>
          </a:ln>
        </p:spPr>
        <p:txBody>
          <a:bodyPr spcFirstLastPara="1" wrap="square" lIns="91425" tIns="45700" rIns="91425" bIns="45700" anchor="t" anchorCtr="0">
            <a:noAutofit/>
          </a:bodyPr>
          <a:lstStyle/>
          <a:p>
            <a:pPr marL="257175" marR="0" lvl="0" indent="-257175" algn="l" rtl="0">
              <a:spcBef>
                <a:spcPts val="0"/>
              </a:spcBef>
              <a:spcAft>
                <a:spcPts val="0"/>
              </a:spcAft>
              <a:buClr>
                <a:schemeClr val="dk1"/>
              </a:buClr>
              <a:buSzPts val="2200"/>
              <a:buFont typeface="Noto Sans Symbols"/>
              <a:buChar char="❖"/>
            </a:pPr>
            <a:r>
              <a:rPr lang="en-GB" sz="2200">
                <a:solidFill>
                  <a:schemeClr val="dk1"/>
                </a:solidFill>
                <a:latin typeface="Arial"/>
                <a:ea typeface="Arial"/>
                <a:cs typeface="Arial"/>
                <a:sym typeface="Arial"/>
              </a:rPr>
              <a:t>What are the most common communication channels used in your area? </a:t>
            </a:r>
            <a:endParaRPr/>
          </a:p>
        </p:txBody>
      </p:sp>
      <p:pic>
        <p:nvPicPr>
          <p:cNvPr id="407" name="Google Shape;407;gcc3d722090_0_85" descr="Lápiz"/>
          <p:cNvPicPr preferRelativeResize="0"/>
          <p:nvPr/>
        </p:nvPicPr>
        <p:blipFill rotWithShape="1">
          <a:blip r:embed="rId3">
            <a:alphaModFix/>
          </a:blip>
          <a:srcRect/>
          <a:stretch/>
        </p:blipFill>
        <p:spPr>
          <a:xfrm>
            <a:off x="168005" y="232938"/>
            <a:ext cx="1011115" cy="1011115"/>
          </a:xfrm>
          <a:prstGeom prst="rect">
            <a:avLst/>
          </a:prstGeom>
          <a:noFill/>
          <a:ln>
            <a:noFill/>
          </a:ln>
        </p:spPr>
      </p:pic>
      <p:sp>
        <p:nvSpPr>
          <p:cNvPr id="408" name="Google Shape;408;gcc3d722090_0_85"/>
          <p:cNvSpPr/>
          <p:nvPr/>
        </p:nvSpPr>
        <p:spPr>
          <a:xfrm>
            <a:off x="1179120" y="4111177"/>
            <a:ext cx="7226400" cy="430800"/>
          </a:xfrm>
          <a:prstGeom prst="rect">
            <a:avLst/>
          </a:prstGeom>
          <a:noFill/>
          <a:ln>
            <a:noFill/>
          </a:ln>
        </p:spPr>
        <p:txBody>
          <a:bodyPr spcFirstLastPara="1" wrap="square" lIns="91425" tIns="45700" rIns="91425" bIns="45700" anchor="t" anchorCtr="0">
            <a:noAutofit/>
          </a:bodyPr>
          <a:lstStyle/>
          <a:p>
            <a:pPr marL="257175" marR="0" lvl="0" indent="-257175" algn="l" rtl="0">
              <a:spcBef>
                <a:spcPts val="0"/>
              </a:spcBef>
              <a:spcAft>
                <a:spcPts val="0"/>
              </a:spcAft>
              <a:buClr>
                <a:schemeClr val="dk1"/>
              </a:buClr>
              <a:buSzPts val="2200"/>
              <a:buFont typeface="Noto Sans Symbols"/>
              <a:buChar char="❖"/>
            </a:pPr>
            <a:r>
              <a:rPr lang="en-GB" sz="2200">
                <a:solidFill>
                  <a:schemeClr val="dk1"/>
                </a:solidFill>
                <a:latin typeface="Arial"/>
                <a:ea typeface="Arial"/>
                <a:cs typeface="Arial"/>
                <a:sym typeface="Arial"/>
              </a:rPr>
              <a:t>Why are these channels popular?</a:t>
            </a:r>
            <a:endParaRPr/>
          </a:p>
        </p:txBody>
      </p:sp>
      <p:pic>
        <p:nvPicPr>
          <p:cNvPr id="409" name="Google Shape;409;gcc3d722090_0_85" descr="Lápiz"/>
          <p:cNvPicPr preferRelativeResize="0"/>
          <p:nvPr/>
        </p:nvPicPr>
        <p:blipFill rotWithShape="1">
          <a:blip r:embed="rId3">
            <a:alphaModFix/>
          </a:blip>
          <a:srcRect/>
          <a:stretch/>
        </p:blipFill>
        <p:spPr>
          <a:xfrm>
            <a:off x="232834" y="3821062"/>
            <a:ext cx="1011115" cy="101111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414"/>
        <p:cNvGrpSpPr/>
        <p:nvPr/>
      </p:nvGrpSpPr>
      <p:grpSpPr>
        <a:xfrm>
          <a:off x="0" y="0"/>
          <a:ext cx="0" cy="0"/>
          <a:chOff x="0" y="0"/>
          <a:chExt cx="0" cy="0"/>
        </a:xfrm>
      </p:grpSpPr>
      <p:sp>
        <p:nvSpPr>
          <p:cNvPr id="415" name="Google Shape;415;gcc3d722090_0_93"/>
          <p:cNvSpPr/>
          <p:nvPr/>
        </p:nvSpPr>
        <p:spPr>
          <a:xfrm>
            <a:off x="1317009" y="290113"/>
            <a:ext cx="6448500" cy="769500"/>
          </a:xfrm>
          <a:prstGeom prst="rect">
            <a:avLst/>
          </a:prstGeom>
          <a:noFill/>
          <a:ln>
            <a:noFill/>
          </a:ln>
        </p:spPr>
        <p:txBody>
          <a:bodyPr spcFirstLastPara="1" wrap="square" lIns="91425" tIns="45700" rIns="91425" bIns="45700" anchor="t" anchorCtr="0">
            <a:noAutofit/>
          </a:bodyPr>
          <a:lstStyle/>
          <a:p>
            <a:pPr marL="257175" marR="0" lvl="0" indent="-257175" algn="l" rtl="0">
              <a:spcBef>
                <a:spcPts val="0"/>
              </a:spcBef>
              <a:spcAft>
                <a:spcPts val="0"/>
              </a:spcAft>
              <a:buClr>
                <a:schemeClr val="dk1"/>
              </a:buClr>
              <a:buSzPts val="2200"/>
              <a:buFont typeface="Noto Sans Symbols"/>
              <a:buChar char="❖"/>
            </a:pPr>
            <a:r>
              <a:rPr lang="en-GB" sz="2200" dirty="0">
                <a:solidFill>
                  <a:schemeClr val="dk1"/>
                </a:solidFill>
                <a:latin typeface="Arial"/>
                <a:ea typeface="Arial"/>
                <a:cs typeface="Arial"/>
                <a:sym typeface="Arial"/>
              </a:rPr>
              <a:t>Which channels are used to communicate about </a:t>
            </a:r>
            <a:r>
              <a:rPr lang="en-GB" sz="2200" dirty="0">
                <a:solidFill>
                  <a:schemeClr val="dk1"/>
                </a:solidFill>
              </a:rPr>
              <a:t>Marburg</a:t>
            </a:r>
            <a:r>
              <a:rPr lang="en-GB" sz="2200" dirty="0">
                <a:solidFill>
                  <a:schemeClr val="dk1"/>
                </a:solidFill>
                <a:latin typeface="Arial"/>
                <a:ea typeface="Arial"/>
                <a:cs typeface="Arial"/>
                <a:sym typeface="Arial"/>
              </a:rPr>
              <a:t>?</a:t>
            </a:r>
            <a:endParaRPr dirty="0">
              <a:solidFill>
                <a:schemeClr val="dk1"/>
              </a:solidFill>
            </a:endParaRPr>
          </a:p>
        </p:txBody>
      </p:sp>
      <p:pic>
        <p:nvPicPr>
          <p:cNvPr id="416" name="Google Shape;416;gcc3d722090_0_93" descr="Lápiz"/>
          <p:cNvPicPr preferRelativeResize="0"/>
          <p:nvPr/>
        </p:nvPicPr>
        <p:blipFill rotWithShape="1">
          <a:blip r:embed="rId3">
            <a:alphaModFix/>
          </a:blip>
          <a:srcRect/>
          <a:stretch/>
        </p:blipFill>
        <p:spPr>
          <a:xfrm>
            <a:off x="0" y="0"/>
            <a:ext cx="1011115" cy="1011115"/>
          </a:xfrm>
          <a:prstGeom prst="rect">
            <a:avLst/>
          </a:prstGeom>
          <a:noFill/>
          <a:ln>
            <a:noFill/>
          </a:ln>
        </p:spPr>
      </p:pic>
      <p:sp>
        <p:nvSpPr>
          <p:cNvPr id="417" name="Google Shape;417;gcc3d722090_0_93"/>
          <p:cNvSpPr/>
          <p:nvPr/>
        </p:nvSpPr>
        <p:spPr>
          <a:xfrm>
            <a:off x="1317009" y="3995370"/>
            <a:ext cx="7458600" cy="769500"/>
          </a:xfrm>
          <a:prstGeom prst="rect">
            <a:avLst/>
          </a:prstGeom>
          <a:noFill/>
          <a:ln>
            <a:noFill/>
          </a:ln>
        </p:spPr>
        <p:txBody>
          <a:bodyPr spcFirstLastPara="1" wrap="square" lIns="91425" tIns="45700" rIns="91425" bIns="45700" anchor="t" anchorCtr="0">
            <a:noAutofit/>
          </a:bodyPr>
          <a:lstStyle/>
          <a:p>
            <a:pPr marL="257175" marR="0" lvl="0" indent="-257175" algn="l" rtl="0">
              <a:spcBef>
                <a:spcPts val="0"/>
              </a:spcBef>
              <a:spcAft>
                <a:spcPts val="0"/>
              </a:spcAft>
              <a:buClr>
                <a:schemeClr val="dk1"/>
              </a:buClr>
              <a:buSzPts val="2200"/>
              <a:buFont typeface="Noto Sans Symbols"/>
              <a:buChar char="❖"/>
            </a:pPr>
            <a:r>
              <a:rPr lang="en-GB" sz="2200">
                <a:solidFill>
                  <a:schemeClr val="dk1"/>
                </a:solidFill>
                <a:latin typeface="Arial"/>
                <a:ea typeface="Arial"/>
                <a:cs typeface="Arial"/>
                <a:sym typeface="Arial"/>
              </a:rPr>
              <a:t>Are different channels used to reach women, children or people in your community with disabilities?</a:t>
            </a:r>
            <a:endParaRPr/>
          </a:p>
        </p:txBody>
      </p:sp>
      <p:pic>
        <p:nvPicPr>
          <p:cNvPr id="418" name="Google Shape;418;gcc3d722090_0_93" descr="Lápiz"/>
          <p:cNvPicPr preferRelativeResize="0"/>
          <p:nvPr/>
        </p:nvPicPr>
        <p:blipFill rotWithShape="1">
          <a:blip r:embed="rId3">
            <a:alphaModFix/>
          </a:blip>
          <a:srcRect/>
          <a:stretch/>
        </p:blipFill>
        <p:spPr>
          <a:xfrm>
            <a:off x="0" y="3874532"/>
            <a:ext cx="1011115" cy="101111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4"/>
          <p:cNvSpPr txBox="1"/>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None/>
            </a:pPr>
            <a:r>
              <a:rPr lang="en-GB" sz="2600" b="1" dirty="0">
                <a:solidFill>
                  <a:schemeClr val="dk1"/>
                </a:solidFill>
                <a:latin typeface="Montserrat" panose="00000500000000000000" pitchFamily="2" charset="0"/>
                <a:sym typeface="Arial"/>
              </a:rPr>
              <a:t>Different channels for risk communication</a:t>
            </a:r>
            <a:endParaRPr sz="2600" b="1" dirty="0">
              <a:solidFill>
                <a:schemeClr val="dk1"/>
              </a:solidFill>
              <a:latin typeface="Montserrat" panose="00000500000000000000" pitchFamily="2" charset="0"/>
              <a:sym typeface="Arial"/>
            </a:endParaRPr>
          </a:p>
        </p:txBody>
      </p:sp>
      <p:sp>
        <p:nvSpPr>
          <p:cNvPr id="425" name="Google Shape;425;p44"/>
          <p:cNvSpPr txBox="1"/>
          <p:nvPr/>
        </p:nvSpPr>
        <p:spPr>
          <a:xfrm>
            <a:off x="4648200" y="1676400"/>
            <a:ext cx="4038600" cy="4191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None/>
            </a:pPr>
            <a:endParaRPr sz="1700">
              <a:solidFill>
                <a:schemeClr val="dk1"/>
              </a:solidFill>
              <a:latin typeface="Arial"/>
              <a:ea typeface="Arial"/>
              <a:cs typeface="Arial"/>
              <a:sym typeface="Arial"/>
            </a:endParaRPr>
          </a:p>
        </p:txBody>
      </p:sp>
      <p:grpSp>
        <p:nvGrpSpPr>
          <p:cNvPr id="426" name="Google Shape;426;p44"/>
          <p:cNvGrpSpPr/>
          <p:nvPr/>
        </p:nvGrpSpPr>
        <p:grpSpPr>
          <a:xfrm>
            <a:off x="276087" y="1831601"/>
            <a:ext cx="8323103" cy="4356495"/>
            <a:chOff x="5792" y="489777"/>
            <a:chExt cx="8323103" cy="4356495"/>
          </a:xfrm>
        </p:grpSpPr>
        <p:sp>
          <p:nvSpPr>
            <p:cNvPr id="427" name="Google Shape;427;p44"/>
            <p:cNvSpPr/>
            <p:nvPr/>
          </p:nvSpPr>
          <p:spPr>
            <a:xfrm>
              <a:off x="583829" y="492195"/>
              <a:ext cx="622500" cy="6225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a:off x="5792" y="1282421"/>
              <a:ext cx="1778573" cy="37516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4"/>
            <p:cNvSpPr txBox="1"/>
            <p:nvPr/>
          </p:nvSpPr>
          <p:spPr>
            <a:xfrm>
              <a:off x="5792" y="1282421"/>
              <a:ext cx="1778573" cy="37516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GB" sz="24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FACE TO FACE</a:t>
              </a:r>
              <a:endParaRPr sz="24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30" name="Google Shape;430;p44"/>
            <p:cNvSpPr/>
            <p:nvPr/>
          </p:nvSpPr>
          <p:spPr>
            <a:xfrm>
              <a:off x="5792" y="2185037"/>
              <a:ext cx="1778573" cy="265718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txBox="1"/>
            <p:nvPr/>
          </p:nvSpPr>
          <p:spPr>
            <a:xfrm>
              <a:off x="5792" y="2185037"/>
              <a:ext cx="1778573" cy="265718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GB"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Community meetings</a:t>
              </a:r>
              <a:endParaRPr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ctr" rtl="0">
                <a:lnSpc>
                  <a:spcPct val="100000"/>
                </a:lnSpc>
                <a:spcBef>
                  <a:spcPts val="630"/>
                </a:spcBef>
                <a:spcAft>
                  <a:spcPts val="0"/>
                </a:spcAft>
                <a:buClr>
                  <a:schemeClr val="dk1"/>
                </a:buClr>
                <a:buSzPts val="1800"/>
                <a:buFont typeface="Arial"/>
                <a:buNone/>
              </a:pPr>
              <a:r>
                <a:rPr lang="en-GB"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Door to door visits</a:t>
              </a:r>
              <a:endParaRPr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ctr" rtl="0">
                <a:lnSpc>
                  <a:spcPct val="100000"/>
                </a:lnSpc>
                <a:spcBef>
                  <a:spcPts val="630"/>
                </a:spcBef>
                <a:spcAft>
                  <a:spcPts val="0"/>
                </a:spcAft>
                <a:buClr>
                  <a:schemeClr val="dk1"/>
                </a:buClr>
                <a:buSzPts val="1800"/>
                <a:buFont typeface="Arial"/>
                <a:buNone/>
              </a:pPr>
              <a:r>
                <a:rPr lang="en-GB"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Community leaders</a:t>
              </a:r>
              <a:endParaRPr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ctr" rtl="0">
                <a:lnSpc>
                  <a:spcPct val="100000"/>
                </a:lnSpc>
                <a:spcBef>
                  <a:spcPts val="630"/>
                </a:spcBef>
                <a:spcAft>
                  <a:spcPts val="0"/>
                </a:spcAft>
                <a:buClr>
                  <a:schemeClr val="dk1"/>
                </a:buClr>
                <a:buSzPts val="1800"/>
                <a:buFont typeface="Arial"/>
                <a:buNone/>
              </a:pPr>
              <a:r>
                <a:rPr lang="en-GB"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Community theatre / cinema</a:t>
              </a:r>
              <a:endParaRPr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ctr" rtl="0">
                <a:lnSpc>
                  <a:spcPct val="100000"/>
                </a:lnSpc>
                <a:spcBef>
                  <a:spcPts val="630"/>
                </a:spcBef>
                <a:spcAft>
                  <a:spcPts val="0"/>
                </a:spcAft>
                <a:buClr>
                  <a:schemeClr val="dk1"/>
                </a:buClr>
                <a:buSzPts val="1800"/>
                <a:buFont typeface="Arial"/>
                <a:buNone/>
              </a:pPr>
              <a:r>
                <a:rPr lang="en-GB"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Information desks</a:t>
              </a:r>
              <a:endParaRPr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32" name="Google Shape;432;p44"/>
            <p:cNvSpPr/>
            <p:nvPr/>
          </p:nvSpPr>
          <p:spPr>
            <a:xfrm>
              <a:off x="2673653" y="492195"/>
              <a:ext cx="622500" cy="6225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4"/>
            <p:cNvSpPr/>
            <p:nvPr/>
          </p:nvSpPr>
          <p:spPr>
            <a:xfrm>
              <a:off x="2095616" y="1282421"/>
              <a:ext cx="1778573" cy="37516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4"/>
            <p:cNvSpPr txBox="1"/>
            <p:nvPr/>
          </p:nvSpPr>
          <p:spPr>
            <a:xfrm>
              <a:off x="2095616" y="1282421"/>
              <a:ext cx="1778573" cy="37516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GB" sz="24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MASS MEDIA</a:t>
              </a:r>
              <a:endParaRPr sz="24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35" name="Google Shape;435;p44"/>
            <p:cNvSpPr/>
            <p:nvPr/>
          </p:nvSpPr>
          <p:spPr>
            <a:xfrm>
              <a:off x="2105879" y="2185037"/>
              <a:ext cx="1778573" cy="265718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4"/>
            <p:cNvSpPr txBox="1"/>
            <p:nvPr/>
          </p:nvSpPr>
          <p:spPr>
            <a:xfrm>
              <a:off x="2105879" y="2185037"/>
              <a:ext cx="1778573" cy="265718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GB"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Television and radio (shows, news or jingles)</a:t>
              </a:r>
              <a:endParaRPr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37" name="Google Shape;437;p44"/>
            <p:cNvSpPr/>
            <p:nvPr/>
          </p:nvSpPr>
          <p:spPr>
            <a:xfrm>
              <a:off x="4763477" y="492195"/>
              <a:ext cx="622500" cy="6225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4"/>
            <p:cNvSpPr/>
            <p:nvPr/>
          </p:nvSpPr>
          <p:spPr>
            <a:xfrm>
              <a:off x="4185441" y="1282421"/>
              <a:ext cx="1778573" cy="37516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4"/>
            <p:cNvSpPr txBox="1"/>
            <p:nvPr/>
          </p:nvSpPr>
          <p:spPr>
            <a:xfrm>
              <a:off x="4185441" y="1282421"/>
              <a:ext cx="1778573" cy="37516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GB" sz="24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PRINT </a:t>
              </a:r>
              <a:endParaRPr sz="24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40" name="Google Shape;440;p44"/>
            <p:cNvSpPr/>
            <p:nvPr/>
          </p:nvSpPr>
          <p:spPr>
            <a:xfrm>
              <a:off x="4154618" y="2185037"/>
              <a:ext cx="1778573" cy="265718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4"/>
            <p:cNvSpPr txBox="1"/>
            <p:nvPr/>
          </p:nvSpPr>
          <p:spPr>
            <a:xfrm>
              <a:off x="4154618" y="2185037"/>
              <a:ext cx="1778573" cy="265718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GB"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Fact sheets </a:t>
              </a:r>
              <a:endParaRPr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ctr" rtl="0">
                <a:lnSpc>
                  <a:spcPct val="100000"/>
                </a:lnSpc>
                <a:spcBef>
                  <a:spcPts val="630"/>
                </a:spcBef>
                <a:spcAft>
                  <a:spcPts val="0"/>
                </a:spcAft>
                <a:buClr>
                  <a:schemeClr val="dk1"/>
                </a:buClr>
                <a:buSzPts val="1800"/>
                <a:buFont typeface="Arial"/>
                <a:buNone/>
              </a:pPr>
              <a:r>
                <a:rPr lang="en-GB" sz="1800" b="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Flyers &amp; posters </a:t>
              </a:r>
              <a:endParaRPr sz="1800" b="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ctr" rtl="0">
                <a:lnSpc>
                  <a:spcPct val="100000"/>
                </a:lnSpc>
                <a:spcBef>
                  <a:spcPts val="630"/>
                </a:spcBef>
                <a:spcAft>
                  <a:spcPts val="0"/>
                </a:spcAft>
                <a:buClr>
                  <a:schemeClr val="dk1"/>
                </a:buClr>
                <a:buSzPts val="1800"/>
                <a:buFont typeface="Arial"/>
                <a:buNone/>
              </a:pPr>
              <a:r>
                <a:rPr lang="en-GB" sz="1800" b="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Notice boards </a:t>
              </a:r>
              <a:endParaRPr sz="1800" b="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42" name="Google Shape;442;p44"/>
            <p:cNvSpPr/>
            <p:nvPr/>
          </p:nvSpPr>
          <p:spPr>
            <a:xfrm>
              <a:off x="6995961" y="489777"/>
              <a:ext cx="622500" cy="62250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4"/>
            <p:cNvSpPr/>
            <p:nvPr/>
          </p:nvSpPr>
          <p:spPr>
            <a:xfrm>
              <a:off x="6417925" y="1280004"/>
              <a:ext cx="1778573" cy="37516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4"/>
            <p:cNvSpPr txBox="1"/>
            <p:nvPr/>
          </p:nvSpPr>
          <p:spPr>
            <a:xfrm>
              <a:off x="6417925" y="1280004"/>
              <a:ext cx="1778573" cy="37516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GB" sz="24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TECH </a:t>
              </a:r>
              <a:endParaRPr sz="24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45" name="Google Shape;445;p44"/>
            <p:cNvSpPr/>
            <p:nvPr/>
          </p:nvSpPr>
          <p:spPr>
            <a:xfrm>
              <a:off x="6265003" y="2179420"/>
              <a:ext cx="2063892" cy="266685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4"/>
            <p:cNvSpPr txBox="1"/>
            <p:nvPr/>
          </p:nvSpPr>
          <p:spPr>
            <a:xfrm>
              <a:off x="6265003" y="2179420"/>
              <a:ext cx="2063892" cy="266685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GB" sz="1800" b="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Phone/text hotlines </a:t>
              </a:r>
              <a:endParaRPr sz="1800" b="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ctr" rtl="0">
                <a:lnSpc>
                  <a:spcPct val="100000"/>
                </a:lnSpc>
                <a:spcBef>
                  <a:spcPts val="630"/>
                </a:spcBef>
                <a:spcAft>
                  <a:spcPts val="0"/>
                </a:spcAft>
                <a:buClr>
                  <a:schemeClr val="dk1"/>
                </a:buClr>
                <a:buSzPts val="1800"/>
                <a:buFont typeface="Arial"/>
                <a:buNone/>
              </a:pPr>
              <a:r>
                <a:rPr lang="en-GB" sz="1800" b="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Social media </a:t>
              </a:r>
              <a:endParaRPr sz="1800" b="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ctr" rtl="0">
                <a:lnSpc>
                  <a:spcPct val="100000"/>
                </a:lnSpc>
                <a:spcBef>
                  <a:spcPts val="630"/>
                </a:spcBef>
                <a:spcAft>
                  <a:spcPts val="0"/>
                </a:spcAft>
                <a:buClr>
                  <a:schemeClr val="dk1"/>
                </a:buClr>
                <a:buSzPts val="1800"/>
                <a:buFont typeface="Arial"/>
                <a:buNone/>
              </a:pPr>
              <a:r>
                <a:rPr lang="en-GB"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Text messages </a:t>
              </a:r>
              <a:endParaRPr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ctr" rtl="0">
                <a:lnSpc>
                  <a:spcPct val="100000"/>
                </a:lnSpc>
                <a:spcBef>
                  <a:spcPts val="630"/>
                </a:spcBef>
                <a:spcAft>
                  <a:spcPts val="0"/>
                </a:spcAft>
                <a:buClr>
                  <a:schemeClr val="dk1"/>
                </a:buClr>
                <a:buSzPts val="1800"/>
                <a:buFont typeface="Arial"/>
                <a:buNone/>
              </a:pPr>
              <a:r>
                <a:rPr lang="en-GB"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Loudspeakers </a:t>
              </a:r>
              <a:endParaRPr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ctr" rtl="0">
                <a:lnSpc>
                  <a:spcPct val="100000"/>
                </a:lnSpc>
                <a:spcBef>
                  <a:spcPts val="630"/>
                </a:spcBef>
                <a:spcAft>
                  <a:spcPts val="0"/>
                </a:spcAft>
                <a:buClr>
                  <a:schemeClr val="dk1"/>
                </a:buClr>
                <a:buSzPts val="1800"/>
                <a:buFont typeface="Arial"/>
                <a:buNone/>
              </a:pPr>
              <a:r>
                <a:rPr lang="en-GB"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Messenger groups – public and internal </a:t>
              </a:r>
              <a:endParaRPr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46"/>
          <p:cNvSpPr txBox="1">
            <a:spLocks noGrp="1"/>
          </p:cNvSpPr>
          <p:nvPr>
            <p:ph type="title"/>
          </p:nvPr>
        </p:nvSpPr>
        <p:spPr>
          <a:xfrm>
            <a:off x="178905" y="37091"/>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GB" sz="3200" i="0" dirty="0">
                <a:solidFill>
                  <a:srgbClr val="FF0000"/>
                </a:solidFill>
                <a:latin typeface="Montserrat" panose="00000500000000000000" pitchFamily="2" charset="0"/>
              </a:rPr>
              <a:t>To choose the right channel consider…</a:t>
            </a:r>
            <a:endParaRPr dirty="0">
              <a:latin typeface="Montserrat" panose="00000500000000000000" pitchFamily="2" charset="0"/>
            </a:endParaRPr>
          </a:p>
        </p:txBody>
      </p:sp>
      <p:sp>
        <p:nvSpPr>
          <p:cNvPr id="509" name="Google Shape;509;p46"/>
          <p:cNvSpPr txBox="1">
            <a:spLocks noGrp="1"/>
          </p:cNvSpPr>
          <p:nvPr>
            <p:ph type="body" idx="1"/>
          </p:nvPr>
        </p:nvSpPr>
        <p:spPr>
          <a:xfrm>
            <a:off x="178553" y="1180091"/>
            <a:ext cx="4862065" cy="516049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920"/>
              <a:buFont typeface="Calibri"/>
              <a:buAutoNum type="arabicPeriod"/>
            </a:pPr>
            <a:r>
              <a:rPr lang="en-GB" sz="2400" dirty="0">
                <a:latin typeface="Open Sans" panose="020B0606030504020204" pitchFamily="34" charset="0"/>
                <a:ea typeface="Open Sans" panose="020B0606030504020204" pitchFamily="34" charset="0"/>
                <a:cs typeface="Open Sans" panose="020B0606030504020204" pitchFamily="34" charset="0"/>
                <a:sym typeface="Arial"/>
              </a:rPr>
              <a:t>How much information can it convey?</a:t>
            </a:r>
            <a:endParaRPr sz="24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l" rtl="0">
              <a:spcBef>
                <a:spcPts val="1380"/>
              </a:spcBef>
              <a:spcAft>
                <a:spcPts val="0"/>
              </a:spcAft>
              <a:buSzPts val="1920"/>
              <a:buFont typeface="Calibri"/>
              <a:buAutoNum type="arabicPeriod"/>
            </a:pPr>
            <a:r>
              <a:rPr lang="en-GB" sz="2400" dirty="0">
                <a:latin typeface="Open Sans" panose="020B0606030504020204" pitchFamily="34" charset="0"/>
                <a:ea typeface="Open Sans" panose="020B0606030504020204" pitchFamily="34" charset="0"/>
                <a:cs typeface="Open Sans" panose="020B0606030504020204" pitchFamily="34" charset="0"/>
              </a:rPr>
              <a:t>How many people can it reach at once?</a:t>
            </a:r>
            <a:endParaRPr sz="24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l" rtl="0">
              <a:spcBef>
                <a:spcPts val="1380"/>
              </a:spcBef>
              <a:spcAft>
                <a:spcPts val="0"/>
              </a:spcAft>
              <a:buSzPts val="1920"/>
              <a:buFont typeface="Calibri"/>
              <a:buAutoNum type="arabicPeriod"/>
            </a:pPr>
            <a:r>
              <a:rPr lang="en-GB" sz="2400" dirty="0">
                <a:latin typeface="Open Sans" panose="020B0606030504020204" pitchFamily="34" charset="0"/>
                <a:ea typeface="Open Sans" panose="020B0606030504020204" pitchFamily="34" charset="0"/>
                <a:cs typeface="Open Sans" panose="020B0606030504020204" pitchFamily="34" charset="0"/>
              </a:rPr>
              <a:t>Is it two-way?</a:t>
            </a:r>
            <a:endParaRPr sz="24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l" rtl="0">
              <a:spcBef>
                <a:spcPts val="1380"/>
              </a:spcBef>
              <a:spcAft>
                <a:spcPts val="0"/>
              </a:spcAft>
              <a:buSzPts val="1920"/>
              <a:buFont typeface="Calibri"/>
              <a:buAutoNum type="arabicPeriod"/>
            </a:pPr>
            <a:r>
              <a:rPr lang="en-GB" sz="2400" dirty="0">
                <a:latin typeface="Open Sans" panose="020B0606030504020204" pitchFamily="34" charset="0"/>
                <a:ea typeface="Open Sans" panose="020B0606030504020204" pitchFamily="34" charset="0"/>
                <a:cs typeface="Open Sans" panose="020B0606030504020204" pitchFamily="34" charset="0"/>
                <a:sym typeface="Arial"/>
              </a:rPr>
              <a:t>Is it accessible to different people? Who might be excluded?</a:t>
            </a:r>
            <a:endParaRPr sz="24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l" rtl="0">
              <a:spcBef>
                <a:spcPts val="1380"/>
              </a:spcBef>
              <a:spcAft>
                <a:spcPts val="0"/>
              </a:spcAft>
              <a:buSzPts val="1920"/>
              <a:buFont typeface="Calibri"/>
              <a:buAutoNum type="arabicPeriod"/>
            </a:pPr>
            <a:r>
              <a:rPr lang="en-GB" sz="2400" dirty="0">
                <a:latin typeface="Open Sans" panose="020B0606030504020204" pitchFamily="34" charset="0"/>
                <a:ea typeface="Open Sans" panose="020B0606030504020204" pitchFamily="34" charset="0"/>
                <a:cs typeface="Open Sans" panose="020B0606030504020204" pitchFamily="34" charset="0"/>
                <a:sym typeface="Arial"/>
              </a:rPr>
              <a:t>Do people trust this channel? </a:t>
            </a:r>
            <a:endParaRPr sz="24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l" rtl="0">
              <a:spcBef>
                <a:spcPts val="1380"/>
              </a:spcBef>
              <a:spcAft>
                <a:spcPts val="0"/>
              </a:spcAft>
              <a:buSzPts val="1920"/>
              <a:buFont typeface="Calibri"/>
              <a:buAutoNum type="arabicPeriod"/>
            </a:pPr>
            <a:r>
              <a:rPr lang="en-GB" sz="2400" dirty="0">
                <a:latin typeface="Open Sans" panose="020B0606030504020204" pitchFamily="34" charset="0"/>
                <a:ea typeface="Open Sans" panose="020B0606030504020204" pitchFamily="34" charset="0"/>
                <a:cs typeface="Open Sans" panose="020B0606030504020204" pitchFamily="34" charset="0"/>
              </a:rPr>
              <a:t>Is it safe in the current context?</a:t>
            </a:r>
            <a:endParaRPr sz="24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l" rtl="0">
              <a:spcBef>
                <a:spcPts val="1380"/>
              </a:spcBef>
              <a:spcAft>
                <a:spcPts val="0"/>
              </a:spcAft>
              <a:buSzPts val="1920"/>
              <a:buAutoNum type="arabicPeriod"/>
            </a:pPr>
            <a:r>
              <a:rPr lang="en-GB" sz="2400" dirty="0">
                <a:latin typeface="Open Sans" panose="020B0606030504020204" pitchFamily="34" charset="0"/>
                <a:ea typeface="Open Sans" panose="020B0606030504020204" pitchFamily="34" charset="0"/>
                <a:cs typeface="Open Sans" panose="020B0606030504020204" pitchFamily="34" charset="0"/>
                <a:sym typeface="Arial"/>
              </a:rPr>
              <a:t>Is it in the right language(s)?</a:t>
            </a:r>
            <a:endParaRPr sz="2400" dirty="0">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480"/>
              </a:spcBef>
              <a:spcAft>
                <a:spcPts val="0"/>
              </a:spcAft>
              <a:buSzPts val="1920"/>
              <a:buNone/>
            </a:pPr>
            <a:endParaRPr sz="2400" dirty="0"/>
          </a:p>
        </p:txBody>
      </p:sp>
      <p:pic>
        <p:nvPicPr>
          <p:cNvPr id="510" name="Google Shape;510;p46" descr="A picture containing text, person, indoor, computer&#10;&#10;Description automatically generated"/>
          <p:cNvPicPr preferRelativeResize="0"/>
          <p:nvPr/>
        </p:nvPicPr>
        <p:blipFill rotWithShape="1">
          <a:blip r:embed="rId3">
            <a:alphaModFix/>
          </a:blip>
          <a:srcRect l="27278" r="27278"/>
          <a:stretch/>
        </p:blipFill>
        <p:spPr>
          <a:xfrm>
            <a:off x="5040618" y="1180091"/>
            <a:ext cx="3803477" cy="5160496"/>
          </a:xfrm>
          <a:prstGeom prst="rect">
            <a:avLst/>
          </a:prstGeom>
          <a:noFill/>
          <a:ln>
            <a:noFill/>
          </a:ln>
        </p:spPr>
      </p:pic>
      <p:sp>
        <p:nvSpPr>
          <p:cNvPr id="511" name="Google Shape;511;p46"/>
          <p:cNvSpPr txBox="1"/>
          <p:nvPr/>
        </p:nvSpPr>
        <p:spPr>
          <a:xfrm>
            <a:off x="5040618" y="6419456"/>
            <a:ext cx="3977876"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chemeClr val="dk1"/>
                </a:solidFill>
                <a:latin typeface="Arial"/>
                <a:ea typeface="Arial"/>
                <a:cs typeface="Arial"/>
                <a:sym typeface="Arial"/>
              </a:rPr>
              <a:t>Red Cross Volunteers in Beni, DRC conducting a radio show</a:t>
            </a: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E2D3A"/>
        </a:solidFill>
        <a:effectLst/>
      </p:bgPr>
    </p:bg>
    <p:spTree>
      <p:nvGrpSpPr>
        <p:cNvPr id="1" name="Shape 543"/>
        <p:cNvGrpSpPr/>
        <p:nvPr/>
      </p:nvGrpSpPr>
      <p:grpSpPr>
        <a:xfrm>
          <a:off x="0" y="0"/>
          <a:ext cx="0" cy="0"/>
          <a:chOff x="0" y="0"/>
          <a:chExt cx="0" cy="0"/>
        </a:xfrm>
      </p:grpSpPr>
      <p:sp>
        <p:nvSpPr>
          <p:cNvPr id="544" name="Google Shape;544;gcc3d722090_0_267"/>
          <p:cNvSpPr/>
          <p:nvPr/>
        </p:nvSpPr>
        <p:spPr>
          <a:xfrm>
            <a:off x="288099" y="441434"/>
            <a:ext cx="8567700" cy="5997000"/>
          </a:xfrm>
          <a:prstGeom prst="roundRect">
            <a:avLst>
              <a:gd name="adj"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GB" sz="2600" b="1" i="0" u="none" strike="noStrike" cap="none" dirty="0">
                <a:solidFill>
                  <a:srgbClr val="000000"/>
                </a:solidFill>
                <a:latin typeface="Arial"/>
                <a:ea typeface="Arial"/>
                <a:cs typeface="Arial"/>
                <a:sym typeface="Arial"/>
              </a:rPr>
              <a:t>SCENARIO </a:t>
            </a:r>
            <a:endParaRPr sz="2600" b="0" i="0" u="none" strike="noStrike" cap="none" dirty="0">
              <a:solidFill>
                <a:srgbClr val="000000"/>
              </a:solidFill>
              <a:latin typeface="Arial"/>
              <a:ea typeface="Arial"/>
              <a:cs typeface="Arial"/>
              <a:sym typeface="Arial"/>
            </a:endParaRPr>
          </a:p>
          <a:p>
            <a:pPr>
              <a:buSzPts val="2600"/>
            </a:pPr>
            <a:r>
              <a:rPr lang="en-GB" sz="2600" b="0" i="0" u="none" strike="noStrike" cap="none" dirty="0">
                <a:solidFill>
                  <a:srgbClr val="000000"/>
                </a:solidFill>
                <a:latin typeface="Arial"/>
                <a:ea typeface="Arial"/>
                <a:cs typeface="Arial"/>
                <a:sym typeface="Arial"/>
              </a:rPr>
              <a:t>There is a rumour in one community that if you admit having </a:t>
            </a:r>
            <a:r>
              <a:rPr lang="en-GB" sz="2600" dirty="0"/>
              <a:t>Marburg symptoms</a:t>
            </a:r>
            <a:r>
              <a:rPr lang="en-GB" sz="2600" b="0" i="0" u="none" strike="noStrike" cap="none" dirty="0">
                <a:solidFill>
                  <a:srgbClr val="000000"/>
                </a:solidFill>
                <a:latin typeface="Arial"/>
                <a:ea typeface="Arial"/>
                <a:cs typeface="Arial"/>
                <a:sym typeface="Arial"/>
              </a:rPr>
              <a:t> you will be taken from your family and never see them again. This is leading to people hiding symptoms and spreading it to others. You don’t know where this rumour comes from. </a:t>
            </a:r>
            <a:endParaRPr sz="2600" dirty="0"/>
          </a:p>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GB" sz="2600" b="0" i="0" u="none" strike="noStrike" cap="none" dirty="0">
                <a:solidFill>
                  <a:srgbClr val="000000"/>
                </a:solidFill>
                <a:latin typeface="Arial"/>
                <a:ea typeface="Arial"/>
                <a:cs typeface="Arial"/>
                <a:sym typeface="Arial"/>
              </a:rPr>
              <a:t>Which communication channel would you use? </a:t>
            </a:r>
            <a:endParaRPr sz="2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1" i="0" u="none" strike="noStrike" cap="none" dirty="0">
              <a:solidFill>
                <a:srgbClr val="000000"/>
              </a:solidFill>
              <a:latin typeface="Arial"/>
              <a:ea typeface="Arial"/>
              <a:cs typeface="Arial"/>
              <a:sym typeface="Arial"/>
            </a:endParaRPr>
          </a:p>
        </p:txBody>
      </p:sp>
      <p:sp>
        <p:nvSpPr>
          <p:cNvPr id="545" name="Google Shape;545;gcc3d722090_0_267"/>
          <p:cNvSpPr txBox="1"/>
          <p:nvPr/>
        </p:nvSpPr>
        <p:spPr>
          <a:xfrm>
            <a:off x="1737886" y="691721"/>
            <a:ext cx="5965500" cy="101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dirty="0">
                <a:solidFill>
                  <a:srgbClr val="000000"/>
                </a:solidFill>
                <a:latin typeface="Arial"/>
                <a:ea typeface="Arial"/>
                <a:cs typeface="Arial"/>
                <a:sym typeface="Arial"/>
              </a:rPr>
              <a:t>Discussion -  What would be the best communication channel for the following scenarios (5 mins)</a:t>
            </a:r>
            <a:endParaRPr dirty="0"/>
          </a:p>
        </p:txBody>
      </p:sp>
      <p:pic>
        <p:nvPicPr>
          <p:cNvPr id="546" name="Google Shape;546;gcc3d722090_0_267" descr="Lápiz"/>
          <p:cNvPicPr preferRelativeResize="0"/>
          <p:nvPr/>
        </p:nvPicPr>
        <p:blipFill rotWithShape="1">
          <a:blip r:embed="rId3">
            <a:alphaModFix/>
          </a:blip>
          <a:srcRect/>
          <a:stretch/>
        </p:blipFill>
        <p:spPr>
          <a:xfrm>
            <a:off x="609911" y="691721"/>
            <a:ext cx="1011115" cy="101111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cc3d722090_0_328"/>
          <p:cNvSpPr txBox="1">
            <a:spLocks noGrp="1"/>
          </p:cNvSpPr>
          <p:nvPr>
            <p:ph type="title"/>
          </p:nvPr>
        </p:nvSpPr>
        <p:spPr>
          <a:xfrm>
            <a:off x="457200" y="274638"/>
            <a:ext cx="8229600" cy="9222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GB" sz="3200" i="0" dirty="0">
                <a:latin typeface="Montserrat" panose="00000500000000000000" pitchFamily="2" charset="0"/>
              </a:rPr>
              <a:t>Learning objectives</a:t>
            </a:r>
            <a:endParaRPr i="0" dirty="0">
              <a:latin typeface="Montserrat" panose="00000500000000000000" pitchFamily="2" charset="0"/>
            </a:endParaRPr>
          </a:p>
        </p:txBody>
      </p:sp>
      <p:sp>
        <p:nvSpPr>
          <p:cNvPr id="190" name="Google Shape;190;gcc3d722090_0_328"/>
          <p:cNvSpPr txBox="1">
            <a:spLocks noGrp="1"/>
          </p:cNvSpPr>
          <p:nvPr>
            <p:ph type="body" idx="1"/>
          </p:nvPr>
        </p:nvSpPr>
        <p:spPr>
          <a:xfrm>
            <a:off x="228600" y="1447272"/>
            <a:ext cx="8686800" cy="4929300"/>
          </a:xfrm>
          <a:prstGeom prst="rect">
            <a:avLst/>
          </a:prstGeom>
          <a:noFill/>
          <a:ln>
            <a:noFill/>
          </a:ln>
        </p:spPr>
        <p:txBody>
          <a:bodyPr spcFirstLastPara="1" wrap="square" lIns="91425" tIns="45700" rIns="91425" bIns="45700" anchor="t" anchorCtr="0">
            <a:normAutofit/>
          </a:bodyPr>
          <a:lstStyle/>
          <a:p>
            <a:pPr marL="273050" lvl="1" indent="0" algn="l" rtl="0">
              <a:spcBef>
                <a:spcPts val="0"/>
              </a:spcBef>
              <a:spcAft>
                <a:spcPts val="0"/>
              </a:spcAft>
              <a:buSzPts val="1920"/>
              <a:buNone/>
            </a:pPr>
            <a:r>
              <a:rPr lang="en-GB" sz="2400" dirty="0">
                <a:latin typeface="Open Sans" panose="020B0606030504020204" pitchFamily="34" charset="0"/>
                <a:ea typeface="Open Sans" panose="020B0606030504020204" pitchFamily="34" charset="0"/>
                <a:cs typeface="Open Sans" panose="020B0606030504020204" pitchFamily="34" charset="0"/>
                <a:sym typeface="Arial"/>
              </a:rPr>
              <a:t>By the end of the session the participants will understand:</a:t>
            </a:r>
            <a:endParaRPr dirty="0">
              <a:latin typeface="Open Sans" panose="020B0606030504020204" pitchFamily="34" charset="0"/>
              <a:ea typeface="Open Sans" panose="020B0606030504020204" pitchFamily="34" charset="0"/>
              <a:cs typeface="Open Sans" panose="020B0606030504020204" pitchFamily="34" charset="0"/>
            </a:endParaRPr>
          </a:p>
          <a:p>
            <a:pPr marL="273050" lvl="1" indent="0" algn="l" rtl="0">
              <a:spcBef>
                <a:spcPts val="460"/>
              </a:spcBef>
              <a:spcAft>
                <a:spcPts val="0"/>
              </a:spcAft>
              <a:buSzPts val="1840"/>
              <a:buNone/>
            </a:pPr>
            <a:endParaRPr sz="2300" dirty="0">
              <a:latin typeface="Open Sans" panose="020B0606030504020204" pitchFamily="34" charset="0"/>
              <a:ea typeface="Open Sans" panose="020B0606030504020204" pitchFamily="34" charset="0"/>
              <a:cs typeface="Open Sans" panose="020B0606030504020204" pitchFamily="34" charset="0"/>
            </a:endParaRPr>
          </a:p>
          <a:p>
            <a:pPr marL="730250" lvl="1" indent="-457200" algn="l" rtl="0">
              <a:spcBef>
                <a:spcPts val="460"/>
              </a:spcBef>
              <a:spcAft>
                <a:spcPts val="0"/>
              </a:spcAft>
              <a:buSzPts val="1840"/>
              <a:buAutoNum type="arabicPeriod"/>
            </a:pPr>
            <a:r>
              <a:rPr lang="en-GB" sz="2300">
                <a:latin typeface="Open Sans"/>
                <a:ea typeface="Open Sans"/>
                <a:cs typeface="Open Sans"/>
                <a:sym typeface="Arial"/>
              </a:rPr>
              <a:t>The importance of RCCE in the response to </a:t>
            </a:r>
            <a:r>
              <a:rPr lang="en-GB" sz="2300">
                <a:latin typeface="Open Sans"/>
                <a:ea typeface="Open Sans"/>
                <a:cs typeface="Open Sans"/>
              </a:rPr>
              <a:t>Marburg</a:t>
            </a:r>
            <a:endParaRPr dirty="0">
              <a:latin typeface="Open Sans" panose="020B0606030504020204" pitchFamily="34" charset="0"/>
              <a:ea typeface="Open Sans" panose="020B0606030504020204" pitchFamily="34" charset="0"/>
              <a:cs typeface="Open Sans" panose="020B0606030504020204" pitchFamily="34" charset="0"/>
            </a:endParaRPr>
          </a:p>
          <a:p>
            <a:pPr marL="730250" lvl="1" indent="-457200" algn="l" rtl="0">
              <a:spcBef>
                <a:spcPts val="2260"/>
              </a:spcBef>
              <a:spcAft>
                <a:spcPts val="0"/>
              </a:spcAft>
              <a:buSzPts val="1840"/>
              <a:buAutoNum type="arabicPeriod"/>
            </a:pPr>
            <a:r>
              <a:rPr lang="en-GB" sz="2300" dirty="0">
                <a:latin typeface="Open Sans" panose="020B0606030504020204" pitchFamily="34" charset="0"/>
                <a:ea typeface="Open Sans" panose="020B0606030504020204" pitchFamily="34" charset="0"/>
                <a:cs typeface="Open Sans" panose="020B0606030504020204" pitchFamily="34" charset="0"/>
                <a:sym typeface="Arial"/>
              </a:rPr>
              <a:t>Risk Communication </a:t>
            </a:r>
            <a:endParaRPr dirty="0">
              <a:latin typeface="Open Sans" panose="020B0606030504020204" pitchFamily="34" charset="0"/>
              <a:ea typeface="Open Sans" panose="020B0606030504020204" pitchFamily="34" charset="0"/>
              <a:cs typeface="Open Sans" panose="020B0606030504020204" pitchFamily="34" charset="0"/>
            </a:endParaRPr>
          </a:p>
          <a:p>
            <a:pPr marL="730250" lvl="1" indent="-457200" algn="l" rtl="0">
              <a:spcBef>
                <a:spcPts val="2260"/>
              </a:spcBef>
              <a:spcAft>
                <a:spcPts val="0"/>
              </a:spcAft>
              <a:buSzPts val="1840"/>
              <a:buAutoNum type="arabicPeriod"/>
            </a:pPr>
            <a:r>
              <a:rPr lang="en-GB" sz="2300" dirty="0">
                <a:latin typeface="Open Sans" panose="020B0606030504020204" pitchFamily="34" charset="0"/>
                <a:ea typeface="Open Sans" panose="020B0606030504020204" pitchFamily="34" charset="0"/>
                <a:cs typeface="Open Sans" panose="020B0606030504020204" pitchFamily="34" charset="0"/>
                <a:sym typeface="Arial"/>
              </a:rPr>
              <a:t>Collecting and responding to community feedback </a:t>
            </a:r>
            <a:endParaRPr dirty="0">
              <a:latin typeface="Open Sans" panose="020B0606030504020204" pitchFamily="34" charset="0"/>
              <a:ea typeface="Open Sans" panose="020B0606030504020204" pitchFamily="34" charset="0"/>
              <a:cs typeface="Open Sans" panose="020B0606030504020204" pitchFamily="34" charset="0"/>
            </a:endParaRPr>
          </a:p>
          <a:p>
            <a:pPr marL="730250" lvl="1" indent="-457200" algn="l" rtl="0">
              <a:spcBef>
                <a:spcPts val="2260"/>
              </a:spcBef>
              <a:spcAft>
                <a:spcPts val="0"/>
              </a:spcAft>
              <a:buSzPts val="1840"/>
              <a:buAutoNum type="arabicPeriod"/>
            </a:pPr>
            <a:r>
              <a:rPr lang="en-GB" sz="2300" dirty="0">
                <a:latin typeface="Open Sans" panose="020B0606030504020204" pitchFamily="34" charset="0"/>
                <a:ea typeface="Open Sans" panose="020B0606030504020204" pitchFamily="34" charset="0"/>
                <a:cs typeface="Open Sans" panose="020B0606030504020204" pitchFamily="34" charset="0"/>
              </a:rPr>
              <a:t>Community participation</a:t>
            </a:r>
          </a:p>
          <a:p>
            <a:pPr marL="730250" lvl="1" indent="-457200" algn="l" rtl="0">
              <a:spcBef>
                <a:spcPts val="2260"/>
              </a:spcBef>
              <a:spcAft>
                <a:spcPts val="0"/>
              </a:spcAft>
              <a:buSzPts val="1840"/>
              <a:buAutoNum type="arabicPeriod"/>
            </a:pPr>
            <a:r>
              <a:rPr lang="en-GB" sz="2300" dirty="0">
                <a:latin typeface="Open Sans" panose="020B0606030504020204" pitchFamily="34" charset="0"/>
                <a:ea typeface="Open Sans" panose="020B0606030504020204" pitchFamily="34" charset="0"/>
                <a:cs typeface="Open Sans" panose="020B0606030504020204" pitchFamily="34" charset="0"/>
              </a:rPr>
              <a:t>Key CEA activities for successful Safe and Dignified Burials</a:t>
            </a:r>
            <a:endParaRPr dirty="0">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2240"/>
              </a:spcBef>
              <a:spcAft>
                <a:spcPts val="0"/>
              </a:spcAft>
              <a:buSzPts val="1760"/>
              <a:buNone/>
            </a:pP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grpSp>
        <p:nvGrpSpPr>
          <p:cNvPr id="552" name="Google Shape;552;p50"/>
          <p:cNvGrpSpPr/>
          <p:nvPr/>
        </p:nvGrpSpPr>
        <p:grpSpPr>
          <a:xfrm>
            <a:off x="1568204" y="204229"/>
            <a:ext cx="7153671" cy="6464277"/>
            <a:chOff x="347144" y="0"/>
            <a:chExt cx="8410971" cy="6612867"/>
          </a:xfrm>
        </p:grpSpPr>
        <p:sp>
          <p:nvSpPr>
            <p:cNvPr id="553" name="Google Shape;553;p50"/>
            <p:cNvSpPr/>
            <p:nvPr/>
          </p:nvSpPr>
          <p:spPr>
            <a:xfrm>
              <a:off x="347144" y="0"/>
              <a:ext cx="8410971" cy="6612867"/>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50"/>
            <p:cNvSpPr txBox="1"/>
            <p:nvPr/>
          </p:nvSpPr>
          <p:spPr>
            <a:xfrm>
              <a:off x="3376776" y="330643"/>
              <a:ext cx="2351707" cy="991930"/>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rgbClr val="FF0000"/>
                </a:buClr>
                <a:buSzPts val="1800"/>
                <a:buFont typeface="Arial"/>
                <a:buNone/>
              </a:pPr>
              <a:r>
                <a:rPr lang="en-GB" sz="1800" b="1"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Arial"/>
                </a:rPr>
                <a:t>Service providers</a:t>
              </a:r>
              <a:endParaRPr sz="1800" b="1"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ctr" rtl="0">
                <a:lnSpc>
                  <a:spcPct val="90000"/>
                </a:lnSpc>
                <a:spcBef>
                  <a:spcPts val="630"/>
                </a:spcBef>
                <a:spcAft>
                  <a:spcPts val="0"/>
                </a:spcAft>
                <a:buClr>
                  <a:schemeClr val="lt1"/>
                </a:buClr>
                <a:buSzPts val="1800"/>
                <a:buFont typeface="Arial"/>
                <a:buNone/>
              </a:pPr>
              <a:r>
                <a:rPr lang="en-GB" sz="1800" b="0" dirty="0">
                  <a:solidFill>
                    <a:schemeClr val="lt1"/>
                  </a:solidFill>
                  <a:latin typeface="Arial"/>
                  <a:ea typeface="Arial"/>
                  <a:cs typeface="Arial"/>
                  <a:sym typeface="Arial"/>
                </a:rPr>
                <a:t>Health, RCRC, NGOs, mass media</a:t>
              </a:r>
              <a:endParaRPr dirty="0"/>
            </a:p>
          </p:txBody>
        </p:sp>
        <p:sp>
          <p:nvSpPr>
            <p:cNvPr id="555" name="Google Shape;555;p50"/>
            <p:cNvSpPr/>
            <p:nvPr/>
          </p:nvSpPr>
          <p:spPr>
            <a:xfrm>
              <a:off x="1157082" y="1497893"/>
              <a:ext cx="6791096" cy="4939652"/>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50"/>
            <p:cNvSpPr txBox="1"/>
            <p:nvPr/>
          </p:nvSpPr>
          <p:spPr>
            <a:xfrm>
              <a:off x="3365886" y="1794272"/>
              <a:ext cx="2373488" cy="889137"/>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rgbClr val="FF0000"/>
                </a:buClr>
                <a:buSzPts val="1800"/>
                <a:buFont typeface="Arial"/>
                <a:buNone/>
              </a:pPr>
              <a:r>
                <a:rPr lang="en-GB" sz="1800" b="1"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Arial"/>
                </a:rPr>
                <a:t>Community organisations</a:t>
              </a:r>
              <a:br>
                <a:rPr lang="en-GB" sz="18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r>
                <a:rPr lang="en-GB" sz="18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 </a:t>
              </a:r>
              <a:r>
                <a:rPr lang="en-GB" sz="1800" b="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religious leaders, health committees, local media</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557" name="Google Shape;557;p50"/>
            <p:cNvSpPr/>
            <p:nvPr/>
          </p:nvSpPr>
          <p:spPr>
            <a:xfrm>
              <a:off x="2251035" y="2906341"/>
              <a:ext cx="4420516" cy="3706525"/>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0"/>
            <p:cNvSpPr txBox="1"/>
            <p:nvPr/>
          </p:nvSpPr>
          <p:spPr>
            <a:xfrm>
              <a:off x="3431313" y="3184331"/>
              <a:ext cx="2059960" cy="833968"/>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chemeClr val="dk1"/>
                </a:buClr>
                <a:buSzPts val="1800"/>
                <a:buFont typeface="Arial"/>
                <a:buNone/>
              </a:pPr>
              <a:endParaRPr sz="1800" b="1" dirty="0">
                <a:solidFill>
                  <a:srgbClr val="FF0000"/>
                </a:solidFill>
                <a:latin typeface="Arial"/>
                <a:ea typeface="Arial"/>
                <a:cs typeface="Arial"/>
                <a:sym typeface="Arial"/>
              </a:endParaRPr>
            </a:p>
            <a:p>
              <a:pPr marL="0" marR="0" lvl="0" indent="0" algn="ctr" rtl="0">
                <a:lnSpc>
                  <a:spcPct val="90000"/>
                </a:lnSpc>
                <a:spcBef>
                  <a:spcPts val="630"/>
                </a:spcBef>
                <a:spcAft>
                  <a:spcPts val="0"/>
                </a:spcAft>
                <a:buClr>
                  <a:srgbClr val="FF0000"/>
                </a:buClr>
                <a:buSzPts val="1800"/>
                <a:buFont typeface="Arial"/>
                <a:buNone/>
              </a:pPr>
              <a:r>
                <a:rPr lang="en-GB" sz="1800" b="1"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Arial"/>
                </a:rPr>
                <a:t>Influencers</a:t>
              </a:r>
              <a:endParaRPr dirty="0">
                <a:latin typeface="Open Sans" panose="020B0606030504020204" pitchFamily="34" charset="0"/>
                <a:ea typeface="Open Sans" panose="020B0606030504020204" pitchFamily="34" charset="0"/>
                <a:cs typeface="Open Sans" panose="020B0606030504020204" pitchFamily="34" charset="0"/>
              </a:endParaRPr>
            </a:p>
            <a:p>
              <a:pPr marL="0" marR="0" lvl="0" indent="0" algn="ctr" rtl="0">
                <a:lnSpc>
                  <a:spcPct val="90000"/>
                </a:lnSpc>
                <a:spcBef>
                  <a:spcPts val="630"/>
                </a:spcBef>
                <a:spcAft>
                  <a:spcPts val="0"/>
                </a:spcAft>
                <a:buClr>
                  <a:schemeClr val="lt1"/>
                </a:buClr>
                <a:buSzPts val="1800"/>
                <a:buFont typeface="Arial"/>
                <a:buNone/>
              </a:pPr>
              <a:r>
                <a:rPr lang="en-GB" sz="1800" b="0" dirty="0">
                  <a:solidFill>
                    <a:schemeClr val="lt1"/>
                  </a:solidFill>
                  <a:latin typeface="Arial"/>
                  <a:ea typeface="Arial"/>
                  <a:cs typeface="Arial"/>
                  <a:sym typeface="Arial"/>
                </a:rPr>
                <a:t>Family, neighbours, opinion leaders</a:t>
              </a:r>
              <a:endParaRPr dirty="0"/>
            </a:p>
          </p:txBody>
        </p:sp>
        <p:sp>
          <p:nvSpPr>
            <p:cNvPr id="559" name="Google Shape;559;p50"/>
            <p:cNvSpPr/>
            <p:nvPr/>
          </p:nvSpPr>
          <p:spPr>
            <a:xfrm>
              <a:off x="3086200" y="4402450"/>
              <a:ext cx="2750132" cy="2210416"/>
            </a:xfrm>
            <a:prstGeom prst="ellipse">
              <a:avLst/>
            </a:prstGeom>
            <a:solidFill>
              <a:srgbClr val="D73141"/>
            </a:solidFill>
            <a:ln w="254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50"/>
            <p:cNvSpPr txBox="1"/>
            <p:nvPr/>
          </p:nvSpPr>
          <p:spPr>
            <a:xfrm>
              <a:off x="3488948" y="4955054"/>
              <a:ext cx="1944637" cy="1105208"/>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Clr>
                  <a:schemeClr val="lt1"/>
                </a:buClr>
                <a:buSzPts val="2000"/>
                <a:buFont typeface="Arial"/>
                <a:buNone/>
              </a:pPr>
              <a:r>
                <a:rPr lang="en-GB" sz="1800" b="1" dirty="0">
                  <a:solidFill>
                    <a:schemeClr val="lt1"/>
                  </a:solidFill>
                  <a:latin typeface="Open Sans"/>
                  <a:ea typeface="Open Sans"/>
                  <a:cs typeface="Open Sans"/>
                  <a:sym typeface="Arial"/>
                </a:rPr>
                <a:t>Primary audience</a:t>
              </a:r>
              <a:br>
                <a:rPr lang="en-GB" sz="1800" b="1" dirty="0">
                  <a:latin typeface="Open Sans" panose="020B0606030504020204" pitchFamily="34" charset="0"/>
                  <a:ea typeface="Open Sans" panose="020B0606030504020204" pitchFamily="34" charset="0"/>
                  <a:cs typeface="Open Sans" panose="020B0606030504020204" pitchFamily="34" charset="0"/>
                </a:rPr>
              </a:br>
              <a:r>
                <a:rPr lang="en-GB" sz="1800" b="0" dirty="0">
                  <a:solidFill>
                    <a:schemeClr val="lt1"/>
                  </a:solidFill>
                  <a:latin typeface="Open Sans"/>
                  <a:ea typeface="Open Sans"/>
                  <a:cs typeface="Open Sans"/>
                  <a:sym typeface="Arial"/>
                </a:rPr>
                <a:t>Community</a:t>
              </a:r>
              <a:r>
                <a:rPr lang="en-GB" sz="1800" b="1" dirty="0">
                  <a:solidFill>
                    <a:schemeClr val="lt1"/>
                  </a:solidFill>
                  <a:latin typeface="Open Sans"/>
                  <a:ea typeface="Open Sans"/>
                  <a:cs typeface="Open Sans"/>
                  <a:sym typeface="Arial"/>
                </a:rPr>
                <a:t> </a:t>
              </a:r>
              <a:br>
                <a:rPr lang="en-GB" sz="1800" b="1" dirty="0">
                  <a:latin typeface="Open Sans" panose="020B0606030504020204" pitchFamily="34" charset="0"/>
                  <a:ea typeface="Open Sans" panose="020B0606030504020204" pitchFamily="34" charset="0"/>
                  <a:cs typeface="Open Sans" panose="020B0606030504020204" pitchFamily="34" charset="0"/>
                </a:rPr>
              </a:br>
              <a:r>
                <a:rPr lang="en-GB" sz="1800" b="1" dirty="0">
                  <a:solidFill>
                    <a:schemeClr val="lt1"/>
                  </a:solidFill>
                  <a:latin typeface="Open Sans"/>
                  <a:ea typeface="Open Sans"/>
                  <a:cs typeface="Open Sans"/>
                  <a:sym typeface="Arial"/>
                </a:rPr>
                <a:t>(</a:t>
              </a:r>
              <a:r>
                <a:rPr lang="en-GB" sz="1800" b="0" dirty="0">
                  <a:solidFill>
                    <a:schemeClr val="lt1"/>
                  </a:solidFill>
                  <a:latin typeface="Open Sans"/>
                  <a:ea typeface="Open Sans"/>
                  <a:cs typeface="Open Sans"/>
                  <a:sym typeface="Arial"/>
                </a:rPr>
                <a:t>especially vulnerable groups)</a:t>
              </a:r>
              <a:endParaRPr lang="en-US" sz="1800">
                <a:solidFill>
                  <a:schemeClr val="lt1"/>
                </a:solidFill>
                <a:latin typeface="Open Sans"/>
                <a:ea typeface="Open Sans"/>
                <a:cs typeface="Open Sans"/>
              </a:endParaRPr>
            </a:p>
          </p:txBody>
        </p:sp>
      </p:grpSp>
      <p:sp>
        <p:nvSpPr>
          <p:cNvPr id="561" name="Google Shape;561;p50"/>
          <p:cNvSpPr txBox="1">
            <a:spLocks noGrp="1"/>
          </p:cNvSpPr>
          <p:nvPr>
            <p:ph type="title"/>
          </p:nvPr>
        </p:nvSpPr>
        <p:spPr>
          <a:xfrm>
            <a:off x="143559" y="635264"/>
            <a:ext cx="1596307" cy="834390"/>
          </a:xfrm>
          <a:prstGeom prst="rect">
            <a:avLst/>
          </a:prstGeom>
          <a:solidFill>
            <a:schemeClr val="lt1"/>
          </a:solidFill>
          <a:ln>
            <a:noFill/>
          </a:ln>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GB" i="0" dirty="0">
                <a:solidFill>
                  <a:schemeClr val="tx1"/>
                </a:solidFill>
                <a:latin typeface="Montserrat" panose="00000500000000000000" pitchFamily="2" charset="0"/>
                <a:sym typeface="Arial"/>
              </a:rPr>
              <a:t>Who do you need to reach?</a:t>
            </a:r>
            <a:endParaRPr i="0" dirty="0">
              <a:solidFill>
                <a:schemeClr val="tx1"/>
              </a:solidFill>
              <a:latin typeface="Montserrat" panose="00000500000000000000" pitchFamily="2"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25"/>
          <p:cNvSpPr txBox="1"/>
          <p:nvPr/>
        </p:nvSpPr>
        <p:spPr>
          <a:xfrm>
            <a:off x="539552" y="4437112"/>
            <a:ext cx="4104456" cy="110799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3600" b="1">
                <a:solidFill>
                  <a:schemeClr val="lt1"/>
                </a:solidFill>
                <a:latin typeface="Arial"/>
                <a:ea typeface="Arial"/>
                <a:cs typeface="Arial"/>
                <a:sym typeface="Arial"/>
              </a:rPr>
              <a:t>WHO</a:t>
            </a:r>
            <a:endParaRPr/>
          </a:p>
          <a:p>
            <a:pPr marL="0" marR="0" lvl="0" indent="0" algn="l" rtl="0">
              <a:spcBef>
                <a:spcPts val="0"/>
              </a:spcBef>
              <a:spcAft>
                <a:spcPts val="0"/>
              </a:spcAft>
              <a:buNone/>
            </a:pPr>
            <a:r>
              <a:rPr lang="en-GB" sz="3600" b="1">
                <a:solidFill>
                  <a:schemeClr val="lt1"/>
                </a:solidFill>
                <a:latin typeface="Arial"/>
                <a:ea typeface="Arial"/>
                <a:cs typeface="Arial"/>
                <a:sym typeface="Arial"/>
              </a:rPr>
              <a:t>WE ARE</a:t>
            </a:r>
            <a:endParaRPr sz="3600" b="1">
              <a:solidFill>
                <a:schemeClr val="lt1"/>
              </a:solidFill>
              <a:latin typeface="Arial"/>
              <a:ea typeface="Arial"/>
              <a:cs typeface="Arial"/>
              <a:sym typeface="Arial"/>
            </a:endParaRPr>
          </a:p>
        </p:txBody>
      </p:sp>
      <p:sp>
        <p:nvSpPr>
          <p:cNvPr id="638" name="Google Shape;638;p25"/>
          <p:cNvSpPr/>
          <p:nvPr/>
        </p:nvSpPr>
        <p:spPr>
          <a:xfrm>
            <a:off x="0" y="2360"/>
            <a:ext cx="9350062" cy="6855640"/>
          </a:xfrm>
          <a:prstGeom prst="rect">
            <a:avLst/>
          </a:prstGeom>
          <a:solidFill>
            <a:srgbClr val="E81E32"/>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39" name="Google Shape;639;p25"/>
          <p:cNvSpPr/>
          <p:nvPr/>
        </p:nvSpPr>
        <p:spPr>
          <a:xfrm>
            <a:off x="2298033" y="1627980"/>
            <a:ext cx="5425730" cy="3602039"/>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4000" b="1" dirty="0">
                <a:solidFill>
                  <a:schemeClr val="dk1"/>
                </a:solidFill>
                <a:latin typeface="Arial"/>
                <a:ea typeface="Arial"/>
                <a:cs typeface="Arial"/>
                <a:sym typeface="Arial"/>
              </a:rPr>
              <a:t>What to communicate?</a:t>
            </a:r>
            <a:endParaRPr sz="1800" dirty="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26"/>
          <p:cNvSpPr txBox="1">
            <a:spLocks noGrp="1"/>
          </p:cNvSpPr>
          <p:nvPr>
            <p:ph type="title"/>
          </p:nvPr>
        </p:nvSpPr>
        <p:spPr>
          <a:xfrm>
            <a:off x="144309" y="124408"/>
            <a:ext cx="8193575" cy="901967"/>
          </a:xfrm>
          <a:prstGeom prst="rect">
            <a:avLst/>
          </a:prstGeom>
          <a:noFill/>
          <a:ln>
            <a:noFill/>
          </a:ln>
        </p:spPr>
        <p:txBody>
          <a:bodyPr spcFirstLastPara="1" wrap="square" lIns="91425" tIns="45700" rIns="91425" bIns="45700" anchor="ctr" anchorCtr="0">
            <a:noAutofit/>
          </a:bodyPr>
          <a:lstStyle/>
          <a:p>
            <a:pPr marL="0" lvl="1" indent="0" algn="l" rtl="0">
              <a:lnSpc>
                <a:spcPct val="150000"/>
              </a:lnSpc>
              <a:spcBef>
                <a:spcPts val="0"/>
              </a:spcBef>
              <a:spcAft>
                <a:spcPts val="0"/>
              </a:spcAft>
              <a:buNone/>
            </a:pPr>
            <a:r>
              <a:rPr lang="en-GB" sz="2400" i="0" dirty="0">
                <a:latin typeface="Montserrat" panose="00000500000000000000" pitchFamily="2" charset="0"/>
              </a:rPr>
              <a:t>Key tips for effective communication for SDB</a:t>
            </a:r>
            <a:endParaRPr sz="2400" i="0" dirty="0">
              <a:highlight>
                <a:srgbClr val="00FF00"/>
              </a:highlight>
              <a:latin typeface="Montserrat" panose="00000500000000000000" pitchFamily="2" charset="0"/>
            </a:endParaRPr>
          </a:p>
        </p:txBody>
      </p:sp>
      <p:sp>
        <p:nvSpPr>
          <p:cNvPr id="646" name="Google Shape;646;p26"/>
          <p:cNvSpPr txBox="1">
            <a:spLocks noGrp="1"/>
          </p:cNvSpPr>
          <p:nvPr>
            <p:ph type="body" idx="1"/>
          </p:nvPr>
        </p:nvSpPr>
        <p:spPr>
          <a:xfrm>
            <a:off x="-340659" y="1337033"/>
            <a:ext cx="4715435" cy="5324486"/>
          </a:xfrm>
          <a:prstGeom prst="rect">
            <a:avLst/>
          </a:prstGeom>
          <a:noFill/>
          <a:ln>
            <a:noFill/>
          </a:ln>
        </p:spPr>
        <p:txBody>
          <a:bodyPr spcFirstLastPara="1" wrap="square" lIns="91425" tIns="45700" rIns="91425" bIns="45700" anchor="t" anchorCtr="0">
            <a:normAutofit/>
          </a:bodyPr>
          <a:lstStyle/>
          <a:p>
            <a:pPr marL="450850" lvl="1" indent="-55879" algn="l" rtl="0">
              <a:spcBef>
                <a:spcPts val="1680"/>
              </a:spcBef>
              <a:spcAft>
                <a:spcPts val="0"/>
              </a:spcAft>
              <a:buSzPts val="1920"/>
              <a:buFont typeface="Noto Sans Symbols"/>
              <a:buNone/>
            </a:pPr>
            <a:endParaRPr sz="2400" dirty="0"/>
          </a:p>
          <a:p>
            <a:pPr marL="450850" lvl="1" indent="-55879" algn="l" rtl="0">
              <a:spcBef>
                <a:spcPts val="1680"/>
              </a:spcBef>
              <a:spcAft>
                <a:spcPts val="0"/>
              </a:spcAft>
              <a:buSzPts val="1920"/>
              <a:buFont typeface="Arial"/>
              <a:buNone/>
            </a:pPr>
            <a:endParaRPr sz="2400" dirty="0">
              <a:solidFill>
                <a:srgbClr val="FF0000"/>
              </a:solidFill>
            </a:endParaRPr>
          </a:p>
          <a:p>
            <a:pPr marL="273050" lvl="1" indent="0" algn="l" rtl="0">
              <a:spcBef>
                <a:spcPts val="1680"/>
              </a:spcBef>
              <a:spcAft>
                <a:spcPts val="0"/>
              </a:spcAft>
              <a:buSzPts val="1920"/>
              <a:buNone/>
            </a:pPr>
            <a:endParaRPr sz="2400" dirty="0">
              <a:solidFill>
                <a:srgbClr val="FF0000"/>
              </a:solidFill>
            </a:endParaRPr>
          </a:p>
          <a:p>
            <a:pPr marL="273050" lvl="1" indent="0" algn="l" rtl="0">
              <a:spcBef>
                <a:spcPts val="1680"/>
              </a:spcBef>
              <a:spcAft>
                <a:spcPts val="0"/>
              </a:spcAft>
              <a:buSzPts val="1920"/>
              <a:buNone/>
            </a:pPr>
            <a:endParaRPr sz="2400" dirty="0"/>
          </a:p>
          <a:p>
            <a:pPr marL="273050" lvl="1" indent="0" algn="l" rtl="0">
              <a:spcBef>
                <a:spcPts val="1840"/>
              </a:spcBef>
              <a:spcAft>
                <a:spcPts val="0"/>
              </a:spcAft>
              <a:buSzPts val="2560"/>
              <a:buNone/>
            </a:pPr>
            <a:endParaRPr sz="3200" dirty="0"/>
          </a:p>
          <a:p>
            <a:pPr marL="0" lvl="0" indent="0" algn="l" rtl="0">
              <a:spcBef>
                <a:spcPts val="1640"/>
              </a:spcBef>
              <a:spcAft>
                <a:spcPts val="0"/>
              </a:spcAft>
              <a:buSzPts val="1760"/>
              <a:buNone/>
            </a:pPr>
            <a:endParaRPr dirty="0"/>
          </a:p>
        </p:txBody>
      </p:sp>
      <p:sp>
        <p:nvSpPr>
          <p:cNvPr id="2" name="Google Shape;695;p32">
            <a:extLst>
              <a:ext uri="{FF2B5EF4-FFF2-40B4-BE49-F238E27FC236}">
                <a16:creationId xmlns:a16="http://schemas.microsoft.com/office/drawing/2014/main" id="{CAD49AD0-F53D-0D96-92A8-4298099466C1}"/>
              </a:ext>
            </a:extLst>
          </p:cNvPr>
          <p:cNvSpPr txBox="1"/>
          <p:nvPr/>
        </p:nvSpPr>
        <p:spPr>
          <a:xfrm>
            <a:off x="534836" y="1026375"/>
            <a:ext cx="7899301" cy="5831625"/>
          </a:xfrm>
          <a:prstGeom prst="rect">
            <a:avLst/>
          </a:prstGeom>
          <a:noFill/>
          <a:ln>
            <a:noFill/>
          </a:ln>
        </p:spPr>
        <p:txBody>
          <a:bodyPr spcFirstLastPara="1" wrap="square" lIns="91425" tIns="45700" rIns="91425" bIns="45700" anchor="ctr" anchorCtr="0">
            <a:noAutofit/>
          </a:bodyPr>
          <a:lstStyle/>
          <a:p>
            <a:pPr marL="546100" marR="0" lvl="0" indent="-457200" algn="l" rtl="0">
              <a:lnSpc>
                <a:spcPct val="100000"/>
              </a:lnSpc>
              <a:spcAft>
                <a:spcPts val="1200"/>
              </a:spcAft>
              <a:buClr>
                <a:srgbClr val="000000"/>
              </a:buClr>
              <a:buSzPts val="1400"/>
              <a:buFont typeface="Wingdings" panose="05000000000000000000" pitchFamily="2" charset="2"/>
              <a:buChar char="ü"/>
            </a:pPr>
            <a:r>
              <a:rPr lang="en-US" sz="18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Understand the knowledge,</a:t>
            </a: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rPr>
              <a:t> beliefs and practices around death and burial and </a:t>
            </a:r>
            <a:r>
              <a:rPr lang="en-US" sz="1800" b="1" u="sng" dirty="0">
                <a:solidFill>
                  <a:schemeClr val="dk1"/>
                </a:solidFill>
                <a:latin typeface="Open Sans" panose="020B0606030504020204" pitchFamily="34" charset="0"/>
                <a:ea typeface="Open Sans" panose="020B0606030504020204" pitchFamily="34" charset="0"/>
                <a:cs typeface="Open Sans" panose="020B0606030504020204" pitchFamily="34" charset="0"/>
              </a:rPr>
              <a:t>use </a:t>
            </a:r>
            <a:r>
              <a:rPr lang="en-US" sz="1800" b="1" dirty="0">
                <a:solidFill>
                  <a:schemeClr val="dk1"/>
                </a:solidFill>
                <a:latin typeface="Open Sans" panose="020B0606030504020204" pitchFamily="34" charset="0"/>
                <a:ea typeface="Open Sans" panose="020B0606030504020204" pitchFamily="34" charset="0"/>
                <a:cs typeface="Open Sans" panose="020B0606030504020204" pitchFamily="34" charset="0"/>
              </a:rPr>
              <a:t>this to adapt SDB processes and protocols </a:t>
            </a:r>
          </a:p>
          <a:p>
            <a:pPr marL="546100" indent="-457200">
              <a:spcAft>
                <a:spcPts val="1200"/>
              </a:spcAft>
              <a:buSzPts val="1400"/>
              <a:buFont typeface="Wingdings" panose="05000000000000000000" pitchFamily="2" charset="2"/>
              <a:buChar char="ü"/>
            </a:pPr>
            <a:r>
              <a:rPr lang="en-US" sz="1800" b="1"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Consult</a:t>
            </a:r>
            <a:r>
              <a:rPr lang="en-US" sz="180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with local</a:t>
            </a: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rPr>
              <a:t> </a:t>
            </a:r>
            <a:r>
              <a:rPr lang="en-US" sz="1800" dirty="0" err="1">
                <a:solidFill>
                  <a:schemeClr val="dk1"/>
                </a:solidFill>
                <a:latin typeface="Open Sans" panose="020B0606030504020204" pitchFamily="34" charset="0"/>
                <a:ea typeface="Open Sans" panose="020B0606030504020204" pitchFamily="34" charset="0"/>
                <a:cs typeface="Open Sans" panose="020B0606030504020204" pitchFamily="34" charset="0"/>
              </a:rPr>
              <a:t>organisations</a:t>
            </a: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rPr>
              <a:t>, community networks and trusted leaders or community influencers</a:t>
            </a:r>
            <a:endParaRPr lang="en-US" sz="180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546100" marR="0" lvl="0" indent="-457200" algn="l" rtl="0">
              <a:lnSpc>
                <a:spcPct val="100000"/>
              </a:lnSpc>
              <a:spcAft>
                <a:spcPts val="1200"/>
              </a:spcAft>
              <a:buClr>
                <a:srgbClr val="000000"/>
              </a:buClr>
              <a:buSzPts val="1400"/>
              <a:buFont typeface="Wingdings" panose="05000000000000000000" pitchFamily="2" charset="2"/>
              <a:buChar char="ü"/>
            </a:pPr>
            <a:r>
              <a:rPr lang="en-US" sz="18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Be aware of </a:t>
            </a:r>
            <a:r>
              <a:rPr lang="en-US" sz="1800" b="1" i="0" u="none" strike="noStrike" cap="none" dirty="0" err="1">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rumours</a:t>
            </a:r>
            <a:r>
              <a:rPr lang="en-US" sz="1800" b="1"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and misinformation </a:t>
            </a:r>
          </a:p>
          <a:p>
            <a:pPr marL="546100" marR="0" lvl="0" indent="-457200" algn="l" rtl="0">
              <a:lnSpc>
                <a:spcPct val="100000"/>
              </a:lnSpc>
              <a:spcAft>
                <a:spcPts val="1200"/>
              </a:spcAft>
              <a:buClr>
                <a:srgbClr val="000000"/>
              </a:buClr>
              <a:buSzPts val="1400"/>
              <a:buFont typeface="Wingdings" panose="05000000000000000000" pitchFamily="2" charset="2"/>
              <a:buChar char="ü"/>
            </a:pPr>
            <a:r>
              <a:rPr lang="en-US" sz="1800" dirty="0">
                <a:effectLst/>
                <a:latin typeface="Open Sans" panose="020B0606030504020204" pitchFamily="34" charset="0"/>
                <a:ea typeface="Open Sans" panose="020B0606030504020204" pitchFamily="34" charset="0"/>
                <a:cs typeface="Open Sans" panose="020B0606030504020204" pitchFamily="34" charset="0"/>
              </a:rPr>
              <a:t>Clearly explain to the family and community </a:t>
            </a:r>
            <a:r>
              <a:rPr lang="en-US" sz="1800" b="1" dirty="0">
                <a:effectLst/>
                <a:latin typeface="Open Sans" panose="020B0606030504020204" pitchFamily="34" charset="0"/>
                <a:ea typeface="Open Sans" panose="020B0606030504020204" pitchFamily="34" charset="0"/>
                <a:cs typeface="Open Sans" panose="020B0606030504020204" pitchFamily="34" charset="0"/>
              </a:rPr>
              <a:t>what</a:t>
            </a:r>
            <a:r>
              <a:rPr lang="en-US" sz="1800" dirty="0">
                <a:effectLst/>
                <a:latin typeface="Open Sans" panose="020B0606030504020204" pitchFamily="34" charset="0"/>
                <a:ea typeface="Open Sans" panose="020B0606030504020204" pitchFamily="34" charset="0"/>
                <a:cs typeface="Open Sans" panose="020B0606030504020204" pitchFamily="34" charset="0"/>
              </a:rPr>
              <a:t> you are doing and </a:t>
            </a:r>
            <a:r>
              <a:rPr lang="en-US" sz="1800" b="1" dirty="0">
                <a:effectLst/>
                <a:latin typeface="Open Sans" panose="020B0606030504020204" pitchFamily="34" charset="0"/>
                <a:ea typeface="Open Sans" panose="020B0606030504020204" pitchFamily="34" charset="0"/>
                <a:cs typeface="Open Sans" panose="020B0606030504020204" pitchFamily="34" charset="0"/>
              </a:rPr>
              <a:t>why</a:t>
            </a:r>
          </a:p>
          <a:p>
            <a:pPr marL="546100" marR="0" lvl="0" indent="-457200" algn="l" rtl="0">
              <a:lnSpc>
                <a:spcPct val="100000"/>
              </a:lnSpc>
              <a:spcAft>
                <a:spcPts val="1200"/>
              </a:spcAft>
              <a:buClr>
                <a:srgbClr val="000000"/>
              </a:buClr>
              <a:buSzPts val="1400"/>
              <a:buFont typeface="Wingdings" panose="05000000000000000000" pitchFamily="2" charset="2"/>
              <a:buChar char="ü"/>
            </a:pPr>
            <a:r>
              <a:rPr lang="en-US" sz="18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Clearly explain </a:t>
            </a:r>
            <a:r>
              <a:rPr lang="en-US" sz="1800" b="1"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what SDB protocols are </a:t>
            </a:r>
            <a:r>
              <a:rPr lang="en-US" sz="18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and how family </a:t>
            </a: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rPr>
              <a:t>members can still be </a:t>
            </a:r>
            <a:r>
              <a:rPr lang="en-US" sz="1800" b="1" dirty="0">
                <a:solidFill>
                  <a:schemeClr val="dk1"/>
                </a:solidFill>
                <a:latin typeface="Open Sans" panose="020B0606030504020204" pitchFamily="34" charset="0"/>
                <a:ea typeface="Open Sans" panose="020B0606030504020204" pitchFamily="34" charset="0"/>
                <a:cs typeface="Open Sans" panose="020B0606030504020204" pitchFamily="34" charset="0"/>
              </a:rPr>
              <a:t>involved </a:t>
            </a:r>
          </a:p>
          <a:p>
            <a:pPr marL="546100" marR="0" lvl="0" indent="-457200" algn="l" rtl="0">
              <a:lnSpc>
                <a:spcPct val="100000"/>
              </a:lnSpc>
              <a:spcAft>
                <a:spcPts val="1200"/>
              </a:spcAft>
              <a:buClr>
                <a:srgbClr val="000000"/>
              </a:buClr>
              <a:buSzPts val="1400"/>
              <a:buFont typeface="Wingdings" panose="05000000000000000000" pitchFamily="2" charset="2"/>
              <a:buChar char="ü"/>
            </a:pPr>
            <a:r>
              <a:rPr lang="en-US" sz="18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Be ready to answer questions an</a:t>
            </a: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rPr>
              <a:t>d </a:t>
            </a:r>
            <a:r>
              <a:rPr lang="en-US" sz="1800" b="1" dirty="0">
                <a:solidFill>
                  <a:schemeClr val="dk1"/>
                </a:solidFill>
                <a:latin typeface="Open Sans" panose="020B0606030504020204" pitchFamily="34" charset="0"/>
                <a:ea typeface="Open Sans" panose="020B0606030504020204" pitchFamily="34" charset="0"/>
                <a:cs typeface="Open Sans" panose="020B0606030504020204" pitchFamily="34" charset="0"/>
              </a:rPr>
              <a:t>respond sensitively </a:t>
            </a: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rPr>
              <a:t>to peoples’ concerns </a:t>
            </a:r>
          </a:p>
          <a:p>
            <a:pPr marL="546100" marR="0" lvl="0" indent="-457200" algn="l" rtl="0">
              <a:lnSpc>
                <a:spcPct val="100000"/>
              </a:lnSpc>
              <a:spcAft>
                <a:spcPts val="1200"/>
              </a:spcAft>
              <a:buClr>
                <a:srgbClr val="000000"/>
              </a:buClr>
              <a:buSzPts val="1400"/>
              <a:buFont typeface="Wingdings" panose="05000000000000000000" pitchFamily="2" charset="2"/>
              <a:buChar char="ü"/>
            </a:pP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rPr>
              <a:t>Use language and terminology that people will </a:t>
            </a:r>
            <a:r>
              <a:rPr lang="en-US" sz="1800" b="1" dirty="0">
                <a:solidFill>
                  <a:schemeClr val="dk1"/>
                </a:solidFill>
                <a:latin typeface="Open Sans" panose="020B0606030504020204" pitchFamily="34" charset="0"/>
                <a:ea typeface="Open Sans" panose="020B0606030504020204" pitchFamily="34" charset="0"/>
                <a:cs typeface="Open Sans" panose="020B0606030504020204" pitchFamily="34" charset="0"/>
              </a:rPr>
              <a:t>understand</a:t>
            </a: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rPr>
              <a:t> and channels which are </a:t>
            </a:r>
            <a:r>
              <a:rPr lang="en-US" sz="1800" b="1" dirty="0">
                <a:solidFill>
                  <a:schemeClr val="dk1"/>
                </a:solidFill>
                <a:latin typeface="Open Sans" panose="020B0606030504020204" pitchFamily="34" charset="0"/>
                <a:ea typeface="Open Sans" panose="020B0606030504020204" pitchFamily="34" charset="0"/>
                <a:cs typeface="Open Sans" panose="020B0606030504020204" pitchFamily="34" charset="0"/>
              </a:rPr>
              <a:t>accessible </a:t>
            </a:r>
          </a:p>
          <a:p>
            <a:pPr marL="546100" marR="0" lvl="0" indent="-457200" algn="l" rtl="0">
              <a:lnSpc>
                <a:spcPct val="100000"/>
              </a:lnSpc>
              <a:spcAft>
                <a:spcPts val="1200"/>
              </a:spcAft>
              <a:buClr>
                <a:srgbClr val="000000"/>
              </a:buClr>
              <a:buSzPts val="1400"/>
              <a:buFont typeface="Wingdings" panose="05000000000000000000" pitchFamily="2" charset="2"/>
              <a:buChar char="ü"/>
            </a:pPr>
            <a:r>
              <a:rPr lang="en-US" sz="1800" b="1" i="0" u="none" strike="noStrike" cap="none"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Arial"/>
              </a:rPr>
              <a:t>Remember </a:t>
            </a:r>
            <a:r>
              <a:rPr lang="en-US" sz="1800" b="1"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asking questions is not ‘resistance’!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FA188_EN_Reboot_V1_1">
            <a:hlinkClick r:id="" action="ppaction://media"/>
            <a:extLst>
              <a:ext uri="{FF2B5EF4-FFF2-40B4-BE49-F238E27FC236}">
                <a16:creationId xmlns:a16="http://schemas.microsoft.com/office/drawing/2014/main" id="{B4899591-AFF7-A840-D605-675E798D39B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57600" y="0"/>
            <a:ext cx="5486400" cy="6858000"/>
          </a:xfrm>
          <a:prstGeom prst="rect">
            <a:avLst/>
          </a:prstGeom>
        </p:spPr>
      </p:pic>
      <p:sp>
        <p:nvSpPr>
          <p:cNvPr id="3" name="Google Shape;645;p26">
            <a:extLst>
              <a:ext uri="{FF2B5EF4-FFF2-40B4-BE49-F238E27FC236}">
                <a16:creationId xmlns:a16="http://schemas.microsoft.com/office/drawing/2014/main" id="{D3A3499E-8821-2C0B-EAB7-A2621F23856B}"/>
              </a:ext>
            </a:extLst>
          </p:cNvPr>
          <p:cNvSpPr txBox="1">
            <a:spLocks/>
          </p:cNvSpPr>
          <p:nvPr/>
        </p:nvSpPr>
        <p:spPr>
          <a:xfrm>
            <a:off x="236908" y="367477"/>
            <a:ext cx="3258648" cy="90196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150000"/>
              </a:lnSpc>
            </a:pPr>
            <a:r>
              <a:rPr lang="en-US" sz="2400" b="1" dirty="0">
                <a:latin typeface="Montserrat" panose="00000500000000000000" pitchFamily="2" charset="0"/>
              </a:rPr>
              <a:t>Viral Facts Africa</a:t>
            </a:r>
          </a:p>
        </p:txBody>
      </p:sp>
    </p:spTree>
    <p:extLst>
      <p:ext uri="{BB962C8B-B14F-4D97-AF65-F5344CB8AC3E}">
        <p14:creationId xmlns:p14="http://schemas.microsoft.com/office/powerpoint/2010/main" val="220511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E2D3A"/>
        </a:solidFill>
        <a:effectLst/>
      </p:bgPr>
    </p:bg>
    <p:spTree>
      <p:nvGrpSpPr>
        <p:cNvPr id="1" name="Shape 209"/>
        <p:cNvGrpSpPr/>
        <p:nvPr/>
      </p:nvGrpSpPr>
      <p:grpSpPr>
        <a:xfrm>
          <a:off x="0" y="0"/>
          <a:ext cx="0" cy="0"/>
          <a:chOff x="0" y="0"/>
          <a:chExt cx="0" cy="0"/>
        </a:xfrm>
      </p:grpSpPr>
      <p:sp>
        <p:nvSpPr>
          <p:cNvPr id="210" name="Google Shape;210;p4"/>
          <p:cNvSpPr txBox="1">
            <a:spLocks noGrp="1"/>
          </p:cNvSpPr>
          <p:nvPr>
            <p:ph type="title"/>
          </p:nvPr>
        </p:nvSpPr>
        <p:spPr>
          <a:xfrm>
            <a:off x="457200" y="2492896"/>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sz="3600" i="0" dirty="0">
                <a:solidFill>
                  <a:srgbClr val="FF0000"/>
                </a:solidFill>
              </a:rPr>
              <a:t>Session 3</a:t>
            </a:r>
            <a:br>
              <a:rPr lang="en-GB" sz="3600" i="0" dirty="0">
                <a:solidFill>
                  <a:schemeClr val="lt1"/>
                </a:solidFill>
              </a:rPr>
            </a:br>
            <a:r>
              <a:rPr lang="en-GB" sz="3600" i="0" dirty="0">
                <a:solidFill>
                  <a:schemeClr val="lt1"/>
                </a:solidFill>
              </a:rPr>
              <a:t>Community feedback</a:t>
            </a:r>
            <a:br>
              <a:rPr lang="en-GB" sz="3600" dirty="0">
                <a:solidFill>
                  <a:schemeClr val="lt1"/>
                </a:solidFill>
              </a:rPr>
            </a:br>
            <a:endParaRPr sz="3200" dirty="0">
              <a:solidFill>
                <a:schemeClr val="lt1"/>
              </a:solidFill>
            </a:endParaRPr>
          </a:p>
        </p:txBody>
      </p:sp>
      <p:sp>
        <p:nvSpPr>
          <p:cNvPr id="211" name="Google Shape;211;p4"/>
          <p:cNvSpPr/>
          <p:nvPr/>
        </p:nvSpPr>
        <p:spPr>
          <a:xfrm>
            <a:off x="4450813" y="3244334"/>
            <a:ext cx="2423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0" i="0" u="none" strike="noStrike" cap="none">
                <a:solidFill>
                  <a:srgbClr val="000000"/>
                </a:solidFill>
                <a:latin typeface="Times New Roman"/>
                <a:ea typeface="Times New Roman"/>
                <a:cs typeface="Times New Roman"/>
                <a:sym typeface="Times New Roman"/>
              </a:rPr>
              <a:t> </a:t>
            </a:r>
            <a:endParaRPr sz="1800">
              <a:solidFill>
                <a:schemeClr val="dk1"/>
              </a:solidFill>
              <a:latin typeface="Arial"/>
              <a:ea typeface="Arial"/>
              <a:cs typeface="Arial"/>
              <a:sym typeface="Arial"/>
            </a:endParaRPr>
          </a:p>
        </p:txBody>
      </p:sp>
      <p:sp>
        <p:nvSpPr>
          <p:cNvPr id="212" name="Google Shape;212;p4"/>
          <p:cNvSpPr/>
          <p:nvPr/>
        </p:nvSpPr>
        <p:spPr>
          <a:xfrm>
            <a:off x="4450813" y="3244334"/>
            <a:ext cx="2423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rgbClr val="000000"/>
                </a:solidFill>
                <a:latin typeface="Times New Roman"/>
                <a:ea typeface="Times New Roman"/>
                <a:cs typeface="Times New Roman"/>
                <a:sym typeface="Times New Roman"/>
              </a:rPr>
              <a:t> </a:t>
            </a: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5"/>
          <p:cNvSpPr txBox="1"/>
          <p:nvPr/>
        </p:nvSpPr>
        <p:spPr>
          <a:xfrm>
            <a:off x="539552" y="4437112"/>
            <a:ext cx="4104456" cy="110799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3600" b="1">
                <a:solidFill>
                  <a:schemeClr val="lt1"/>
                </a:solidFill>
                <a:latin typeface="Arial"/>
                <a:ea typeface="Arial"/>
                <a:cs typeface="Arial"/>
                <a:sym typeface="Arial"/>
              </a:rPr>
              <a:t>WHO</a:t>
            </a:r>
            <a:endParaRPr/>
          </a:p>
          <a:p>
            <a:pPr marL="0" marR="0" lvl="0" indent="0" algn="l" rtl="0">
              <a:spcBef>
                <a:spcPts val="0"/>
              </a:spcBef>
              <a:spcAft>
                <a:spcPts val="0"/>
              </a:spcAft>
              <a:buNone/>
            </a:pPr>
            <a:r>
              <a:rPr lang="en-GB" sz="3600" b="1">
                <a:solidFill>
                  <a:schemeClr val="lt1"/>
                </a:solidFill>
                <a:latin typeface="Arial"/>
                <a:ea typeface="Arial"/>
                <a:cs typeface="Arial"/>
                <a:sym typeface="Arial"/>
              </a:rPr>
              <a:t>WE ARE</a:t>
            </a:r>
            <a:endParaRPr sz="3600" b="1">
              <a:solidFill>
                <a:schemeClr val="lt1"/>
              </a:solidFill>
              <a:latin typeface="Arial"/>
              <a:ea typeface="Arial"/>
              <a:cs typeface="Arial"/>
              <a:sym typeface="Arial"/>
            </a:endParaRPr>
          </a:p>
        </p:txBody>
      </p:sp>
      <p:sp>
        <p:nvSpPr>
          <p:cNvPr id="219" name="Google Shape;219;p5"/>
          <p:cNvSpPr/>
          <p:nvPr/>
        </p:nvSpPr>
        <p:spPr>
          <a:xfrm>
            <a:off x="0" y="2360"/>
            <a:ext cx="9350062" cy="6855640"/>
          </a:xfrm>
          <a:prstGeom prst="rect">
            <a:avLst/>
          </a:prstGeom>
          <a:solidFill>
            <a:srgbClr val="E81E32"/>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0" name="Google Shape;220;p5"/>
          <p:cNvSpPr/>
          <p:nvPr/>
        </p:nvSpPr>
        <p:spPr>
          <a:xfrm>
            <a:off x="2198750" y="968500"/>
            <a:ext cx="5052000" cy="45765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4000" b="1">
                <a:solidFill>
                  <a:schemeClr val="dk1"/>
                </a:solidFill>
                <a:latin typeface="Arial"/>
                <a:ea typeface="Arial"/>
                <a:cs typeface="Arial"/>
                <a:sym typeface="Arial"/>
              </a:rPr>
              <a:t>What Is Community Feedback?</a:t>
            </a:r>
            <a:endParaRPr sz="4000" b="1">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p:nvPr/>
        </p:nvSpPr>
        <p:spPr>
          <a:xfrm>
            <a:off x="109412" y="291213"/>
            <a:ext cx="797627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chemeClr val="dk1"/>
                </a:solidFill>
                <a:latin typeface="Arial"/>
                <a:ea typeface="Arial"/>
                <a:cs typeface="Arial"/>
                <a:sym typeface="Arial"/>
              </a:rPr>
              <a:t>The types of community feedback</a:t>
            </a:r>
            <a:endParaRPr sz="2800">
              <a:solidFill>
                <a:schemeClr val="dk1"/>
              </a:solidFill>
              <a:latin typeface="Arial"/>
              <a:ea typeface="Arial"/>
              <a:cs typeface="Arial"/>
              <a:sym typeface="Arial"/>
            </a:endParaRPr>
          </a:p>
        </p:txBody>
      </p:sp>
      <p:sp>
        <p:nvSpPr>
          <p:cNvPr id="227" name="Google Shape;227;p6"/>
          <p:cNvSpPr txBox="1"/>
          <p:nvPr/>
        </p:nvSpPr>
        <p:spPr>
          <a:xfrm>
            <a:off x="238665" y="1345721"/>
            <a:ext cx="5906218" cy="54784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1" dirty="0">
              <a:solidFill>
                <a:schemeClr val="dk1"/>
              </a:solidFill>
              <a:latin typeface="Arial"/>
              <a:ea typeface="Arial"/>
              <a:cs typeface="Arial"/>
              <a:sym typeface="Arial"/>
            </a:endParaRPr>
          </a:p>
          <a:p>
            <a:pPr marL="342900" marR="0" lvl="0" indent="-342900" algn="l" rtl="0">
              <a:spcBef>
                <a:spcPts val="0"/>
              </a:spcBef>
              <a:spcAft>
                <a:spcPts val="0"/>
              </a:spcAft>
              <a:buClr>
                <a:srgbClr val="FF0000"/>
              </a:buClr>
              <a:buSzPts val="2000"/>
              <a:buFont typeface="Arial"/>
              <a:buAutoNum type="arabicPeriod"/>
            </a:pPr>
            <a:r>
              <a:rPr lang="en-GB" sz="2000" b="1" dirty="0">
                <a:solidFill>
                  <a:srgbClr val="FF0000"/>
                </a:solidFill>
                <a:latin typeface="Arial"/>
                <a:ea typeface="Arial"/>
                <a:cs typeface="Arial"/>
                <a:sym typeface="Arial"/>
              </a:rPr>
              <a:t>Rumours, observations and beliefs</a:t>
            </a:r>
            <a:r>
              <a:rPr lang="en-GB" sz="2000" b="1" dirty="0">
                <a:solidFill>
                  <a:schemeClr val="dk1"/>
                </a:solidFill>
                <a:latin typeface="Arial"/>
                <a:ea typeface="Arial"/>
                <a:cs typeface="Arial"/>
                <a:sym typeface="Arial"/>
              </a:rPr>
              <a:t> –</a:t>
            </a:r>
            <a:r>
              <a:rPr lang="en-GB" sz="2000" dirty="0">
                <a:solidFill>
                  <a:schemeClr val="dk1"/>
                </a:solidFill>
                <a:latin typeface="Arial"/>
                <a:ea typeface="Arial"/>
                <a:cs typeface="Arial"/>
                <a:sym typeface="Arial"/>
              </a:rPr>
              <a:t>information that may be partially or fully inaccurate</a:t>
            </a:r>
            <a:endParaRPr sz="2000" dirty="0">
              <a:solidFill>
                <a:srgbClr val="000000"/>
              </a:solidFill>
              <a:latin typeface="Arial"/>
              <a:ea typeface="Arial"/>
              <a:cs typeface="Arial"/>
              <a:sym typeface="Arial"/>
            </a:endParaRPr>
          </a:p>
          <a:p>
            <a:pPr marL="584200" marR="0" lvl="0" indent="-457200" algn="l" rtl="0">
              <a:spcBef>
                <a:spcPts val="0"/>
              </a:spcBef>
              <a:spcAft>
                <a:spcPts val="0"/>
              </a:spcAft>
              <a:buClr>
                <a:schemeClr val="dk1"/>
              </a:buClr>
              <a:buSzPts val="2000"/>
              <a:buFont typeface="+mj-lt"/>
              <a:buAutoNum type="arabicPeriod"/>
            </a:pPr>
            <a:endParaRPr sz="2000" dirty="0">
              <a:solidFill>
                <a:srgbClr val="000000"/>
              </a:solidFill>
              <a:latin typeface="Arial"/>
              <a:ea typeface="Arial"/>
              <a:cs typeface="Arial"/>
              <a:sym typeface="Arial"/>
            </a:endParaRPr>
          </a:p>
          <a:p>
            <a:pPr marL="342900" marR="0" lvl="0" indent="-342900" algn="l" rtl="0">
              <a:spcBef>
                <a:spcPts val="0"/>
              </a:spcBef>
              <a:spcAft>
                <a:spcPts val="0"/>
              </a:spcAft>
              <a:buClr>
                <a:srgbClr val="FF0000"/>
              </a:buClr>
              <a:buSzPts val="2000"/>
              <a:buFont typeface="Arial"/>
              <a:buAutoNum type="arabicPeriod"/>
            </a:pPr>
            <a:r>
              <a:rPr lang="en-GB" sz="2000" b="1" dirty="0">
                <a:solidFill>
                  <a:srgbClr val="FF0000"/>
                </a:solidFill>
                <a:latin typeface="Arial"/>
                <a:ea typeface="Arial"/>
                <a:cs typeface="Arial"/>
                <a:sym typeface="Arial"/>
              </a:rPr>
              <a:t>Questions</a:t>
            </a:r>
            <a:r>
              <a:rPr lang="en-GB" sz="2000" b="1" dirty="0">
                <a:solidFill>
                  <a:schemeClr val="dk1"/>
                </a:solidFill>
                <a:latin typeface="Arial"/>
                <a:ea typeface="Arial"/>
                <a:cs typeface="Arial"/>
                <a:sym typeface="Arial"/>
              </a:rPr>
              <a:t> –</a:t>
            </a:r>
            <a:r>
              <a:rPr lang="en-GB" sz="2000" dirty="0">
                <a:solidFill>
                  <a:schemeClr val="dk1"/>
                </a:solidFill>
                <a:latin typeface="Arial"/>
                <a:ea typeface="Arial"/>
                <a:cs typeface="Arial"/>
                <a:sym typeface="Arial"/>
              </a:rPr>
              <a:t> anything the community wants to know</a:t>
            </a:r>
            <a:endParaRPr dirty="0"/>
          </a:p>
          <a:p>
            <a:pPr marL="584200" marR="0" lvl="0" indent="-457200" algn="l" rtl="0">
              <a:spcBef>
                <a:spcPts val="0"/>
              </a:spcBef>
              <a:spcAft>
                <a:spcPts val="0"/>
              </a:spcAft>
              <a:buClr>
                <a:schemeClr val="dk1"/>
              </a:buClr>
              <a:buSzPts val="2000"/>
              <a:buFont typeface="+mj-lt"/>
              <a:buAutoNum type="arabicPeriod"/>
            </a:pPr>
            <a:endParaRPr sz="2000" dirty="0">
              <a:solidFill>
                <a:schemeClr val="dk1"/>
              </a:solidFill>
              <a:latin typeface="Arial"/>
              <a:ea typeface="Arial"/>
              <a:cs typeface="Arial"/>
              <a:sym typeface="Arial"/>
            </a:endParaRPr>
          </a:p>
          <a:p>
            <a:pPr marL="342900" marR="0" lvl="0" indent="-342900" algn="l" rtl="0">
              <a:spcBef>
                <a:spcPts val="0"/>
              </a:spcBef>
              <a:spcAft>
                <a:spcPts val="0"/>
              </a:spcAft>
              <a:buClr>
                <a:srgbClr val="FF0000"/>
              </a:buClr>
              <a:buSzPts val="2000"/>
              <a:buFont typeface="Arial"/>
              <a:buAutoNum type="arabicPeriod"/>
            </a:pPr>
            <a:r>
              <a:rPr lang="en-GB" sz="2000" b="1" dirty="0">
                <a:solidFill>
                  <a:srgbClr val="FF0000"/>
                </a:solidFill>
                <a:latin typeface="Arial"/>
                <a:ea typeface="Arial"/>
                <a:cs typeface="Arial"/>
                <a:sym typeface="Arial"/>
              </a:rPr>
              <a:t>Suggestions</a:t>
            </a:r>
            <a:r>
              <a:rPr lang="en-GB" sz="2000" b="1" dirty="0">
                <a:solidFill>
                  <a:schemeClr val="dk1"/>
                </a:solidFill>
                <a:latin typeface="Arial"/>
                <a:ea typeface="Arial"/>
                <a:cs typeface="Arial"/>
                <a:sym typeface="Arial"/>
              </a:rPr>
              <a:t> –</a:t>
            </a:r>
            <a:r>
              <a:rPr lang="en-GB" sz="2000" dirty="0">
                <a:solidFill>
                  <a:schemeClr val="dk1"/>
                </a:solidFill>
                <a:latin typeface="Arial"/>
                <a:ea typeface="Arial"/>
                <a:cs typeface="Arial"/>
                <a:sym typeface="Arial"/>
              </a:rPr>
              <a:t> ideas from the community about how to tackle issues or what we could do better or differently</a:t>
            </a:r>
            <a:endParaRPr sz="2000" dirty="0">
              <a:solidFill>
                <a:schemeClr val="dk1"/>
              </a:solidFill>
              <a:latin typeface="Arial"/>
              <a:ea typeface="Arial"/>
              <a:cs typeface="Arial"/>
              <a:sym typeface="Arial"/>
            </a:endParaRPr>
          </a:p>
          <a:p>
            <a:pPr marL="584200" marR="0" lvl="0" indent="-457200" algn="l" rtl="0">
              <a:spcBef>
                <a:spcPts val="0"/>
              </a:spcBef>
              <a:spcAft>
                <a:spcPts val="0"/>
              </a:spcAft>
              <a:buClr>
                <a:schemeClr val="dk1"/>
              </a:buClr>
              <a:buSzPts val="2000"/>
              <a:buFont typeface="+mj-lt"/>
              <a:buAutoNum type="arabicPeriod"/>
            </a:pPr>
            <a:endParaRPr sz="2000" b="1" dirty="0">
              <a:solidFill>
                <a:srgbClr val="FF0000"/>
              </a:solidFill>
              <a:latin typeface="Arial"/>
              <a:ea typeface="Arial"/>
              <a:cs typeface="Arial"/>
              <a:sym typeface="Arial"/>
            </a:endParaRPr>
          </a:p>
          <a:p>
            <a:pPr marL="342900" marR="0" lvl="0" indent="-342900" algn="l" rtl="0">
              <a:spcBef>
                <a:spcPts val="0"/>
              </a:spcBef>
              <a:spcAft>
                <a:spcPts val="0"/>
              </a:spcAft>
              <a:buClr>
                <a:srgbClr val="FF0000"/>
              </a:buClr>
              <a:buSzPts val="2000"/>
              <a:buFont typeface="Arial"/>
              <a:buAutoNum type="arabicPeriod"/>
            </a:pPr>
            <a:r>
              <a:rPr lang="en-GB" sz="2000" b="1" dirty="0">
                <a:solidFill>
                  <a:srgbClr val="FF0000"/>
                </a:solidFill>
                <a:latin typeface="Arial"/>
                <a:ea typeface="Arial"/>
                <a:cs typeface="Arial"/>
                <a:sym typeface="Arial"/>
              </a:rPr>
              <a:t>Acknowledgement &amp; praise </a:t>
            </a:r>
            <a:r>
              <a:rPr lang="en-GB" sz="2000" b="1" dirty="0">
                <a:solidFill>
                  <a:schemeClr val="dk1"/>
                </a:solidFill>
                <a:latin typeface="Arial"/>
                <a:ea typeface="Arial"/>
                <a:cs typeface="Arial"/>
                <a:sym typeface="Arial"/>
              </a:rPr>
              <a:t>–</a:t>
            </a:r>
            <a:r>
              <a:rPr lang="en-GB" sz="2000" dirty="0">
                <a:solidFill>
                  <a:schemeClr val="dk1"/>
                </a:solidFill>
                <a:latin typeface="Arial"/>
                <a:ea typeface="Arial"/>
                <a:cs typeface="Arial"/>
                <a:sym typeface="Arial"/>
              </a:rPr>
              <a:t> compliments from communities </a:t>
            </a:r>
            <a:endParaRPr sz="2000" dirty="0">
              <a:solidFill>
                <a:srgbClr val="000000"/>
              </a:solidFill>
              <a:latin typeface="Arial"/>
              <a:ea typeface="Arial"/>
              <a:cs typeface="Arial"/>
              <a:sym typeface="Arial"/>
            </a:endParaRPr>
          </a:p>
          <a:p>
            <a:pPr marL="342900" marR="0" lvl="0" indent="-228600" algn="l" rtl="0">
              <a:spcBef>
                <a:spcPts val="0"/>
              </a:spcBef>
              <a:spcAft>
                <a:spcPts val="0"/>
              </a:spcAft>
              <a:buClr>
                <a:schemeClr val="dk1"/>
              </a:buClr>
              <a:buSzPts val="1800"/>
              <a:buFont typeface="Arial"/>
              <a:buNone/>
            </a:pPr>
            <a:endParaRPr sz="1800" dirty="0">
              <a:solidFill>
                <a:srgbClr val="000000"/>
              </a:solidFill>
              <a:latin typeface="Arial"/>
              <a:ea typeface="Arial"/>
              <a:cs typeface="Arial"/>
              <a:sym typeface="Arial"/>
            </a:endParaRPr>
          </a:p>
          <a:p>
            <a:pPr marL="1200150" marR="0" lvl="2" indent="-171450" algn="l" rtl="0">
              <a:spcBef>
                <a:spcPts val="0"/>
              </a:spcBef>
              <a:spcAft>
                <a:spcPts val="0"/>
              </a:spcAft>
              <a:buClr>
                <a:schemeClr val="dk1"/>
              </a:buClr>
              <a:buSzPts val="1800"/>
              <a:buFont typeface="Arial"/>
              <a:buNone/>
            </a:pPr>
            <a:endParaRPr sz="1800" b="0" i="1" u="none" strike="noStrike" cap="none" dirty="0">
              <a:solidFill>
                <a:schemeClr val="dk1"/>
              </a:solidFill>
              <a:latin typeface="Arial"/>
              <a:ea typeface="Arial"/>
              <a:cs typeface="Arial"/>
              <a:sym typeface="Arial"/>
            </a:endParaRPr>
          </a:p>
          <a:p>
            <a:pPr marL="1200150" marR="0" lvl="2" indent="-171450" algn="l" rtl="0">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pic>
        <p:nvPicPr>
          <p:cNvPr id="228" name="Google Shape;228;p6" descr="A close up of a logo&#10;&#10;Description generated with very high confidence"/>
          <p:cNvPicPr preferRelativeResize="0"/>
          <p:nvPr/>
        </p:nvPicPr>
        <p:blipFill rotWithShape="1">
          <a:blip r:embed="rId3">
            <a:alphaModFix/>
          </a:blip>
          <a:srcRect/>
          <a:stretch/>
        </p:blipFill>
        <p:spPr>
          <a:xfrm>
            <a:off x="6480594" y="1498839"/>
            <a:ext cx="1603076" cy="1588699"/>
          </a:xfrm>
          <a:prstGeom prst="rect">
            <a:avLst/>
          </a:prstGeom>
          <a:noFill/>
          <a:ln>
            <a:noFill/>
          </a:ln>
        </p:spPr>
      </p:pic>
      <p:pic>
        <p:nvPicPr>
          <p:cNvPr id="229" name="Google Shape;229;p6" descr="Questions"/>
          <p:cNvPicPr preferRelativeResize="0"/>
          <p:nvPr/>
        </p:nvPicPr>
        <p:blipFill rotWithShape="1">
          <a:blip r:embed="rId4">
            <a:alphaModFix/>
          </a:blip>
          <a:srcRect/>
          <a:stretch/>
        </p:blipFill>
        <p:spPr>
          <a:xfrm>
            <a:off x="6213894" y="3661914"/>
            <a:ext cx="2007078" cy="200707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7"/>
          <p:cNvSpPr txBox="1"/>
          <p:nvPr/>
        </p:nvSpPr>
        <p:spPr>
          <a:xfrm>
            <a:off x="425268" y="1171508"/>
            <a:ext cx="8292558" cy="6155531"/>
          </a:xfrm>
          <a:prstGeom prst="rect">
            <a:avLst/>
          </a:prstGeom>
          <a:noFill/>
          <a:ln>
            <a:noFill/>
          </a:ln>
        </p:spPr>
        <p:txBody>
          <a:bodyPr spcFirstLastPara="1" wrap="square" lIns="91425" tIns="45700" rIns="91425" bIns="45700" anchor="t" anchorCtr="0">
            <a:spAutoFit/>
          </a:bodyPr>
          <a:lstStyle/>
          <a:p>
            <a:pPr marL="0" marR="0" lvl="0" indent="-127000" algn="l" rtl="0">
              <a:lnSpc>
                <a:spcPct val="100000"/>
              </a:lnSpc>
              <a:spcBef>
                <a:spcPts val="0"/>
              </a:spcBef>
              <a:spcAft>
                <a:spcPts val="0"/>
              </a:spcAft>
              <a:buClr>
                <a:srgbClr val="FF0000"/>
              </a:buClr>
              <a:buSzPts val="2000"/>
              <a:buFont typeface="Arial"/>
              <a:buAutoNum type="arabicPeriod" startAt="5"/>
            </a:pPr>
            <a:r>
              <a:rPr lang="en-GB" sz="2000" b="1" i="0" u="none" strike="noStrike" cap="none" dirty="0">
                <a:solidFill>
                  <a:srgbClr val="FF0000"/>
                </a:solidFill>
                <a:latin typeface="Arial"/>
                <a:ea typeface="Arial"/>
                <a:cs typeface="Arial"/>
                <a:sym typeface="Arial"/>
              </a:rPr>
              <a:t>Sensitive or violent comments</a:t>
            </a:r>
            <a:endParaRPr sz="20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GB" sz="2000" b="1" i="0" u="none" strike="noStrike" cap="none" dirty="0">
                <a:solidFill>
                  <a:srgbClr val="000000"/>
                </a:solidFill>
                <a:latin typeface="Arial"/>
                <a:ea typeface="Arial"/>
                <a:cs typeface="Arial"/>
                <a:sym typeface="Arial"/>
              </a:rPr>
              <a:t>Sensitive comments:</a:t>
            </a:r>
            <a:endParaRPr sz="18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rgbClr val="000000"/>
                </a:solidFill>
                <a:latin typeface="Arial"/>
                <a:ea typeface="Arial"/>
                <a:cs typeface="Arial"/>
                <a:sym typeface="Arial"/>
              </a:rPr>
              <a:t>Observations or complaints about the behaviour of staff or volunteers that breach the </a:t>
            </a:r>
            <a:r>
              <a:rPr lang="en-GB" sz="2000" b="1" i="0" u="none" strike="noStrike" cap="none" dirty="0">
                <a:solidFill>
                  <a:srgbClr val="000000"/>
                </a:solidFill>
                <a:latin typeface="Arial"/>
                <a:ea typeface="Arial"/>
                <a:cs typeface="Arial"/>
                <a:sym typeface="Arial"/>
              </a:rPr>
              <a:t>Code of Conduct</a:t>
            </a:r>
            <a:r>
              <a:rPr lang="en-GB" sz="2000" b="0" i="0" u="none" strike="noStrike" cap="none" dirty="0">
                <a:solidFill>
                  <a:srgbClr val="000000"/>
                </a:solidFill>
                <a:latin typeface="Arial"/>
                <a:ea typeface="Arial"/>
                <a:cs typeface="Arial"/>
                <a:sym typeface="Arial"/>
              </a:rPr>
              <a:t>, sexual exploitation and abuse (SEA) and corruption:</a:t>
            </a:r>
            <a:endParaRPr sz="1800" b="0" i="0" u="none" strike="noStrike" cap="none" dirty="0">
              <a:solidFill>
                <a:srgbClr val="000000"/>
              </a:solidFill>
              <a:latin typeface="Arial"/>
              <a:ea typeface="Arial"/>
              <a:cs typeface="Arial"/>
              <a:sym typeface="Arial"/>
            </a:endParaRPr>
          </a:p>
          <a:p>
            <a:pPr marL="914400" marR="0" lvl="2" indent="-127000" algn="l" rtl="0">
              <a:lnSpc>
                <a:spcPct val="100000"/>
              </a:lnSpc>
              <a:spcBef>
                <a:spcPts val="0"/>
              </a:spcBef>
              <a:spcAft>
                <a:spcPts val="0"/>
              </a:spcAft>
              <a:buClr>
                <a:srgbClr val="000000"/>
              </a:buClr>
              <a:buSzPts val="2000"/>
              <a:buFont typeface="Arial"/>
              <a:buChar char="•"/>
            </a:pPr>
            <a:r>
              <a:rPr lang="en-GB" sz="2000" b="0" i="0" u="none" strike="noStrike" cap="none" dirty="0">
                <a:solidFill>
                  <a:srgbClr val="000000"/>
                </a:solidFill>
                <a:latin typeface="Arial"/>
                <a:ea typeface="Arial"/>
                <a:cs typeface="Arial"/>
                <a:sym typeface="Arial"/>
              </a:rPr>
              <a:t> Sexual activity with children (&lt;18)​</a:t>
            </a:r>
            <a:endParaRPr dirty="0"/>
          </a:p>
          <a:p>
            <a:pPr marL="914400" marR="0" lvl="2" indent="-127000" algn="l" rtl="0">
              <a:lnSpc>
                <a:spcPct val="100000"/>
              </a:lnSpc>
              <a:spcBef>
                <a:spcPts val="0"/>
              </a:spcBef>
              <a:spcAft>
                <a:spcPts val="0"/>
              </a:spcAft>
              <a:buClr>
                <a:srgbClr val="000000"/>
              </a:buClr>
              <a:buSzPts val="2000"/>
              <a:buFont typeface="Arial"/>
              <a:buChar char="•"/>
            </a:pPr>
            <a:r>
              <a:rPr lang="en-GB" sz="2000" b="0" i="0" u="none" strike="noStrike" cap="none" dirty="0">
                <a:solidFill>
                  <a:srgbClr val="000000"/>
                </a:solidFill>
                <a:latin typeface="Arial"/>
                <a:ea typeface="Arial"/>
                <a:cs typeface="Arial"/>
                <a:sym typeface="Arial"/>
              </a:rPr>
              <a:t> Exchange of money, jobs, goods or services for sex ​</a:t>
            </a:r>
            <a:endParaRPr dirty="0"/>
          </a:p>
          <a:p>
            <a:pPr marL="914400" marR="0" lvl="2" indent="-127000" algn="l" rtl="0">
              <a:lnSpc>
                <a:spcPct val="100000"/>
              </a:lnSpc>
              <a:spcBef>
                <a:spcPts val="0"/>
              </a:spcBef>
              <a:spcAft>
                <a:spcPts val="0"/>
              </a:spcAft>
              <a:buClr>
                <a:srgbClr val="000000"/>
              </a:buClr>
              <a:buSzPts val="2000"/>
              <a:buFont typeface="Arial"/>
              <a:buChar char="•"/>
            </a:pPr>
            <a:r>
              <a:rPr lang="en-GB" sz="2000" b="0" i="0" u="none" strike="noStrike" cap="none" dirty="0">
                <a:solidFill>
                  <a:srgbClr val="000000"/>
                </a:solidFill>
                <a:latin typeface="Arial"/>
                <a:ea typeface="Arial"/>
                <a:cs typeface="Arial"/>
                <a:sym typeface="Arial"/>
              </a:rPr>
              <a:t> Sexual relations between staff/volunteers and beneficiaries​</a:t>
            </a:r>
            <a:endParaRPr dirty="0"/>
          </a:p>
          <a:p>
            <a:pPr marL="914400" marR="0" lvl="2" indent="-127000" algn="l" rtl="0">
              <a:lnSpc>
                <a:spcPct val="100000"/>
              </a:lnSpc>
              <a:spcBef>
                <a:spcPts val="0"/>
              </a:spcBef>
              <a:spcAft>
                <a:spcPts val="0"/>
              </a:spcAft>
              <a:buClr>
                <a:srgbClr val="000000"/>
              </a:buClr>
              <a:buSzPts val="2000"/>
              <a:buFont typeface="Arial"/>
              <a:buChar char="•"/>
            </a:pPr>
            <a:r>
              <a:rPr lang="en-GB" sz="2000" b="0" i="0" u="none" strike="noStrike" cap="none" dirty="0">
                <a:solidFill>
                  <a:srgbClr val="000000"/>
                </a:solidFill>
                <a:latin typeface="Arial"/>
                <a:ea typeface="Arial"/>
                <a:cs typeface="Arial"/>
                <a:sym typeface="Arial"/>
              </a:rPr>
              <a:t> Corruption​</a:t>
            </a:r>
            <a:endParaRPr dirty="0"/>
          </a:p>
          <a:p>
            <a:pPr marL="914400" marR="0" lvl="2" indent="-127000" algn="l" rtl="0">
              <a:lnSpc>
                <a:spcPct val="100000"/>
              </a:lnSpc>
              <a:spcBef>
                <a:spcPts val="0"/>
              </a:spcBef>
              <a:spcAft>
                <a:spcPts val="0"/>
              </a:spcAft>
              <a:buClr>
                <a:srgbClr val="000000"/>
              </a:buClr>
              <a:buSzPts val="2000"/>
              <a:buFont typeface="Arial"/>
              <a:buChar char="•"/>
            </a:pPr>
            <a:r>
              <a:rPr lang="en-GB" sz="2000" b="0" i="0" u="none" strike="noStrike" cap="none" dirty="0">
                <a:solidFill>
                  <a:srgbClr val="000000"/>
                </a:solidFill>
                <a:latin typeface="Arial"/>
                <a:ea typeface="Arial"/>
                <a:cs typeface="Arial"/>
                <a:sym typeface="Arial"/>
              </a:rPr>
              <a:t> Theft​</a:t>
            </a:r>
            <a:endParaRPr dirty="0"/>
          </a:p>
          <a:p>
            <a:pPr marL="914400" marR="0" lvl="2" indent="-127000" algn="l" rtl="0">
              <a:lnSpc>
                <a:spcPct val="100000"/>
              </a:lnSpc>
              <a:spcBef>
                <a:spcPts val="0"/>
              </a:spcBef>
              <a:spcAft>
                <a:spcPts val="0"/>
              </a:spcAft>
              <a:buClr>
                <a:srgbClr val="000000"/>
              </a:buClr>
              <a:buSzPts val="2000"/>
              <a:buFont typeface="Arial"/>
              <a:buChar char="•"/>
            </a:pPr>
            <a:r>
              <a:rPr lang="en-GB" sz="2000" b="0" i="0" u="none" strike="noStrike" cap="none" dirty="0">
                <a:solidFill>
                  <a:srgbClr val="000000"/>
                </a:solidFill>
                <a:latin typeface="Arial"/>
                <a:ea typeface="Arial"/>
                <a:cs typeface="Arial"/>
                <a:sym typeface="Arial"/>
              </a:rPr>
              <a:t> Nepotism – jobs for friends and family​</a:t>
            </a:r>
            <a:endParaRPr sz="2000" b="0" i="0" u="none" strike="noStrike" cap="none" dirty="0">
              <a:solidFill>
                <a:srgbClr val="000000"/>
              </a:solidFill>
              <a:latin typeface="Arial"/>
              <a:ea typeface="Arial"/>
              <a:cs typeface="Arial"/>
              <a:sym typeface="Arial"/>
            </a:endParaRPr>
          </a:p>
          <a:p>
            <a:pPr marL="914400" marR="0" lvl="2" indent="-127000" algn="l" rtl="0">
              <a:lnSpc>
                <a:spcPct val="100000"/>
              </a:lnSpc>
              <a:spcBef>
                <a:spcPts val="0"/>
              </a:spcBef>
              <a:spcAft>
                <a:spcPts val="0"/>
              </a:spcAft>
              <a:buClr>
                <a:srgbClr val="000000"/>
              </a:buClr>
              <a:buSzPts val="2000"/>
              <a:buFont typeface="Arial"/>
              <a:buChar char="•"/>
            </a:pPr>
            <a:r>
              <a:rPr lang="en-GB" sz="2000" b="0" i="0" u="none" strike="noStrike" cap="none" dirty="0">
                <a:solidFill>
                  <a:srgbClr val="000000"/>
                </a:solidFill>
                <a:latin typeface="Arial"/>
                <a:ea typeface="Arial"/>
                <a:cs typeface="Arial"/>
                <a:sym typeface="Arial"/>
              </a:rPr>
              <a:t> Bribery​</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GB" sz="2000" b="1" i="0" u="none" strike="noStrike" cap="none" dirty="0">
                <a:solidFill>
                  <a:srgbClr val="000000"/>
                </a:solidFill>
                <a:latin typeface="Arial"/>
                <a:ea typeface="Arial"/>
                <a:cs typeface="Arial"/>
                <a:sym typeface="Arial"/>
              </a:rPr>
              <a:t>Violent comments:</a:t>
            </a:r>
            <a:endParaRPr dirty="0"/>
          </a:p>
          <a:p>
            <a:pPr marL="342900" marR="0" lvl="0" indent="-342900" algn="l" rtl="0">
              <a:lnSpc>
                <a:spcPct val="100000"/>
              </a:lnSpc>
              <a:spcBef>
                <a:spcPts val="0"/>
              </a:spcBef>
              <a:spcAft>
                <a:spcPts val="0"/>
              </a:spcAft>
              <a:buClr>
                <a:srgbClr val="000000"/>
              </a:buClr>
              <a:buSzPts val="2000"/>
              <a:buFont typeface="Arial"/>
              <a:buChar char="•"/>
            </a:pPr>
            <a:r>
              <a:rPr lang="en-GB" sz="2000" b="0" i="0" u="none" strike="noStrike" cap="none" dirty="0">
                <a:solidFill>
                  <a:srgbClr val="000000"/>
                </a:solidFill>
                <a:latin typeface="Arial"/>
                <a:ea typeface="Arial"/>
                <a:cs typeface="Arial"/>
                <a:sym typeface="Arial"/>
              </a:rPr>
              <a:t>Individuals threatening the staff or volunteer collecting the feedback</a:t>
            </a:r>
            <a:endParaRPr sz="2000" b="1" i="0" u="none" strike="noStrike" cap="none" dirty="0">
              <a:solidFill>
                <a:srgbClr val="FF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GB" sz="2000" b="0" i="0" u="none" strike="noStrike" cap="none" dirty="0">
                <a:solidFill>
                  <a:srgbClr val="000000"/>
                </a:solidFill>
                <a:latin typeface="Arial"/>
                <a:ea typeface="Arial"/>
                <a:cs typeface="Arial"/>
                <a:sym typeface="Arial"/>
              </a:rPr>
              <a:t>Other violent comments</a:t>
            </a:r>
            <a:endParaRPr dirty="0"/>
          </a:p>
          <a:p>
            <a:pPr marL="0" marR="0" lvl="0" indent="0" algn="l" rtl="0">
              <a:lnSpc>
                <a:spcPct val="100000"/>
              </a:lnSpc>
              <a:spcBef>
                <a:spcPts val="0"/>
              </a:spcBef>
              <a:spcAft>
                <a:spcPts val="0"/>
              </a:spcAft>
              <a:buClr>
                <a:schemeClr val="dk1"/>
              </a:buClr>
              <a:buSzPts val="1800"/>
              <a:buFont typeface="Arial"/>
              <a:buNone/>
            </a:pPr>
            <a:endParaRPr sz="1800" b="1"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Arial"/>
                <a:ea typeface="Arial"/>
                <a:cs typeface="Arial"/>
                <a:sym typeface="Arial"/>
              </a:rPr>
              <a:t>​</a:t>
            </a:r>
            <a:endParaRPr dirty="0"/>
          </a:p>
        </p:txBody>
      </p:sp>
      <p:pic>
        <p:nvPicPr>
          <p:cNvPr id="236" name="Google Shape;236;p7" descr="Warning"/>
          <p:cNvPicPr preferRelativeResize="0"/>
          <p:nvPr/>
        </p:nvPicPr>
        <p:blipFill rotWithShape="1">
          <a:blip r:embed="rId3">
            <a:alphaModFix/>
          </a:blip>
          <a:srcRect/>
          <a:stretch/>
        </p:blipFill>
        <p:spPr>
          <a:xfrm>
            <a:off x="6910957" y="179916"/>
            <a:ext cx="1816172" cy="1816172"/>
          </a:xfrm>
          <a:prstGeom prst="rect">
            <a:avLst/>
          </a:prstGeom>
          <a:noFill/>
          <a:ln>
            <a:noFill/>
          </a:ln>
        </p:spPr>
      </p:pic>
      <p:sp>
        <p:nvSpPr>
          <p:cNvPr id="237" name="Google Shape;237;p7"/>
          <p:cNvSpPr txBox="1"/>
          <p:nvPr/>
        </p:nvSpPr>
        <p:spPr>
          <a:xfrm>
            <a:off x="300709" y="233824"/>
            <a:ext cx="797627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1" i="0" u="none" strike="noStrike" cap="none">
                <a:solidFill>
                  <a:srgbClr val="000000"/>
                </a:solidFill>
                <a:latin typeface="Arial"/>
                <a:ea typeface="Arial"/>
                <a:cs typeface="Arial"/>
                <a:sym typeface="Arial"/>
              </a:rPr>
              <a:t>The types of community feedback</a:t>
            </a:r>
            <a:endParaRPr sz="28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cc4a8e7c03_0_9"/>
          <p:cNvSpPr/>
          <p:nvPr/>
        </p:nvSpPr>
        <p:spPr>
          <a:xfrm>
            <a:off x="288099" y="239615"/>
            <a:ext cx="8567700" cy="6256200"/>
          </a:xfrm>
          <a:prstGeom prst="roundRect">
            <a:avLst>
              <a:gd name="adj"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457200" marR="0" lvl="0" indent="-30480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Calibri"/>
              <a:buNone/>
            </a:pPr>
            <a:r>
              <a:rPr lang="en-GB" sz="2400" b="0" i="0" u="none" strike="noStrike" cap="none">
                <a:solidFill>
                  <a:srgbClr val="000000"/>
                </a:solidFill>
                <a:latin typeface="Calibri"/>
                <a:ea typeface="Calibri"/>
                <a:cs typeface="Calibri"/>
                <a:sym typeface="Calibri"/>
              </a:rPr>
              <a:t>  </a:t>
            </a:r>
            <a:endParaRPr sz="1600" b="0" i="0" u="none" strike="noStrike" cap="none">
              <a:solidFill>
                <a:srgbClr val="000000"/>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rgbClr val="000000"/>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rgbClr val="000000"/>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GB" sz="5400" b="0" i="1" u="none" strike="noStrike" cap="none">
                <a:solidFill>
                  <a:srgbClr val="000000"/>
                </a:solidFill>
                <a:latin typeface="Calibri"/>
                <a:ea typeface="Calibri"/>
                <a:cs typeface="Calibri"/>
                <a:sym typeface="Calibri"/>
              </a:rPr>
              <a:t>Is there a vaccine against </a:t>
            </a:r>
            <a:r>
              <a:rPr lang="en-GB" sz="5400" i="1">
                <a:latin typeface="Calibri"/>
                <a:ea typeface="Calibri"/>
                <a:cs typeface="Calibri"/>
                <a:sym typeface="Calibri"/>
              </a:rPr>
              <a:t>Ebola</a:t>
            </a:r>
            <a:r>
              <a:rPr lang="en-GB" sz="5400" b="0" i="1" u="none" strike="noStrike" cap="none">
                <a:solidFill>
                  <a:srgbClr val="000000"/>
                </a:solidFill>
                <a:latin typeface="Calibri"/>
                <a:ea typeface="Calibri"/>
                <a:cs typeface="Calibri"/>
                <a:sym typeface="Calibri"/>
              </a:rPr>
              <a:t>? </a:t>
            </a:r>
            <a:endParaRPr sz="5400" b="0"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400"/>
              <a:buFont typeface="Arial"/>
              <a:buNone/>
            </a:pPr>
            <a:endParaRPr sz="2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52" name="Google Shape;252;gcc4a8e7c03_0_9" descr="Lápiz"/>
          <p:cNvPicPr preferRelativeResize="0"/>
          <p:nvPr/>
        </p:nvPicPr>
        <p:blipFill rotWithShape="1">
          <a:blip r:embed="rId3">
            <a:alphaModFix/>
          </a:blip>
          <a:srcRect/>
          <a:stretch/>
        </p:blipFill>
        <p:spPr>
          <a:xfrm>
            <a:off x="523646" y="246100"/>
            <a:ext cx="1011115" cy="1011115"/>
          </a:xfrm>
          <a:prstGeom prst="rect">
            <a:avLst/>
          </a:prstGeom>
          <a:noFill/>
          <a:ln>
            <a:noFill/>
          </a:ln>
        </p:spPr>
      </p:pic>
      <p:sp>
        <p:nvSpPr>
          <p:cNvPr id="253" name="Google Shape;253;gcc4a8e7c03_0_9"/>
          <p:cNvSpPr txBox="1"/>
          <p:nvPr/>
        </p:nvSpPr>
        <p:spPr>
          <a:xfrm>
            <a:off x="1417608" y="540587"/>
            <a:ext cx="67977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Arial"/>
                <a:ea typeface="Arial"/>
                <a:cs typeface="Arial"/>
                <a:sym typeface="Arial"/>
              </a:rPr>
              <a:t>SURVEY TIME! -  What type of feedback is this? </a:t>
            </a:r>
            <a:endParaRPr sz="2400" b="1"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cc4a8e7c03_0_16"/>
          <p:cNvSpPr/>
          <p:nvPr/>
        </p:nvSpPr>
        <p:spPr>
          <a:xfrm>
            <a:off x="288099" y="239615"/>
            <a:ext cx="8567700" cy="6256200"/>
          </a:xfrm>
          <a:prstGeom prst="roundRect">
            <a:avLst>
              <a:gd name="adj"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457200" marR="0" lvl="0" indent="-30480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Calibri"/>
              <a:buNone/>
            </a:pPr>
            <a:r>
              <a:rPr lang="en-GB" sz="2400" b="0" i="0" u="none" strike="noStrike" cap="none">
                <a:solidFill>
                  <a:srgbClr val="000000"/>
                </a:solidFill>
                <a:latin typeface="Calibri"/>
                <a:ea typeface="Calibri"/>
                <a:cs typeface="Calibri"/>
                <a:sym typeface="Calibri"/>
              </a:rPr>
              <a:t>  </a:t>
            </a:r>
            <a:endParaRPr sz="1600" b="0" i="0" u="none" strike="noStrike" cap="none">
              <a:solidFill>
                <a:srgbClr val="000000"/>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rgbClr val="000000"/>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rgbClr val="000000"/>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GB" sz="4000" b="0" i="1" u="none" strike="noStrike" cap="none">
                <a:solidFill>
                  <a:srgbClr val="000000"/>
                </a:solidFill>
                <a:latin typeface="Calibri"/>
                <a:ea typeface="Calibri"/>
                <a:cs typeface="Calibri"/>
                <a:sym typeface="Calibri"/>
              </a:rPr>
              <a:t>I saw that the hand sanitizers were taken by the Red Cross volunteer in my village and only given to his family and friends.  </a:t>
            </a:r>
            <a:endParaRPr sz="4000" b="0"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400"/>
              <a:buFont typeface="Arial"/>
              <a:buNone/>
            </a:pPr>
            <a:endParaRPr sz="2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60" name="Google Shape;260;gcc4a8e7c03_0_16" descr="Lápiz"/>
          <p:cNvPicPr preferRelativeResize="0"/>
          <p:nvPr/>
        </p:nvPicPr>
        <p:blipFill rotWithShape="1">
          <a:blip r:embed="rId3">
            <a:alphaModFix/>
          </a:blip>
          <a:srcRect/>
          <a:stretch/>
        </p:blipFill>
        <p:spPr>
          <a:xfrm>
            <a:off x="523646" y="246100"/>
            <a:ext cx="1011115" cy="1011115"/>
          </a:xfrm>
          <a:prstGeom prst="rect">
            <a:avLst/>
          </a:prstGeom>
          <a:noFill/>
          <a:ln>
            <a:noFill/>
          </a:ln>
        </p:spPr>
      </p:pic>
      <p:sp>
        <p:nvSpPr>
          <p:cNvPr id="261" name="Google Shape;261;gcc4a8e7c03_0_16"/>
          <p:cNvSpPr txBox="1"/>
          <p:nvPr/>
        </p:nvSpPr>
        <p:spPr>
          <a:xfrm>
            <a:off x="1417608" y="540587"/>
            <a:ext cx="67977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Arial"/>
                <a:ea typeface="Arial"/>
                <a:cs typeface="Arial"/>
                <a:sym typeface="Arial"/>
              </a:rPr>
              <a:t>SURVEY TIME! -  What type of feedback is this?</a:t>
            </a:r>
            <a:endParaRPr sz="2400" b="1"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E2D3A"/>
        </a:solidFill>
        <a:effectLst/>
      </p:bgPr>
    </p:bg>
    <p:spTree>
      <p:nvGrpSpPr>
        <p:cNvPr id="1" name="Shape 201"/>
        <p:cNvGrpSpPr/>
        <p:nvPr/>
      </p:nvGrpSpPr>
      <p:grpSpPr>
        <a:xfrm>
          <a:off x="0" y="0"/>
          <a:ext cx="0" cy="0"/>
          <a:chOff x="0" y="0"/>
          <a:chExt cx="0" cy="0"/>
        </a:xfrm>
      </p:grpSpPr>
      <p:sp>
        <p:nvSpPr>
          <p:cNvPr id="202" name="Google Shape;202;p9"/>
          <p:cNvSpPr txBox="1">
            <a:spLocks noGrp="1"/>
          </p:cNvSpPr>
          <p:nvPr>
            <p:ph type="title"/>
          </p:nvPr>
        </p:nvSpPr>
        <p:spPr>
          <a:xfrm>
            <a:off x="457200" y="2492896"/>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sz="3600" i="0" dirty="0">
                <a:solidFill>
                  <a:srgbClr val="FF0000"/>
                </a:solidFill>
              </a:rPr>
              <a:t>Session 1</a:t>
            </a:r>
            <a:br>
              <a:rPr lang="en-GB" sz="3600" i="0" dirty="0">
                <a:solidFill>
                  <a:schemeClr val="lt1"/>
                </a:solidFill>
              </a:rPr>
            </a:br>
            <a:r>
              <a:rPr lang="en-GB" sz="3600" i="0" dirty="0">
                <a:solidFill>
                  <a:schemeClr val="lt1"/>
                </a:solidFill>
              </a:rPr>
              <a:t> The importance of RCCE in the response to Marburg</a:t>
            </a:r>
            <a:br>
              <a:rPr lang="en-GB" sz="3600" dirty="0">
                <a:solidFill>
                  <a:schemeClr val="lt1"/>
                </a:solidFill>
              </a:rPr>
            </a:br>
            <a:endParaRPr sz="3200" dirty="0">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cc4a8e7c03_0_23"/>
          <p:cNvSpPr/>
          <p:nvPr/>
        </p:nvSpPr>
        <p:spPr>
          <a:xfrm>
            <a:off x="288099" y="239615"/>
            <a:ext cx="8567700" cy="6256200"/>
          </a:xfrm>
          <a:prstGeom prst="roundRect">
            <a:avLst>
              <a:gd name="adj"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457200" marR="0" lvl="0" indent="-30480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Calibri"/>
              <a:buNone/>
            </a:pPr>
            <a:r>
              <a:rPr lang="en-GB" sz="2400" b="0" i="0" u="none" strike="noStrike" cap="none">
                <a:solidFill>
                  <a:srgbClr val="000000"/>
                </a:solidFill>
                <a:latin typeface="Calibri"/>
                <a:ea typeface="Calibri"/>
                <a:cs typeface="Calibri"/>
                <a:sym typeface="Calibri"/>
              </a:rPr>
              <a:t>  </a:t>
            </a:r>
            <a:endParaRPr sz="1600" b="0" i="0" u="none" strike="noStrike" cap="none">
              <a:solidFill>
                <a:srgbClr val="000000"/>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rgbClr val="000000"/>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rgbClr val="000000"/>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rgbClr val="000000"/>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rgbClr val="000000"/>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GB" sz="4000" b="0" i="1" u="none" strike="noStrike" cap="none">
                <a:solidFill>
                  <a:srgbClr val="000000"/>
                </a:solidFill>
                <a:latin typeface="Calibri"/>
                <a:ea typeface="Calibri"/>
                <a:cs typeface="Calibri"/>
                <a:sym typeface="Calibri"/>
              </a:rPr>
              <a:t>The Red Cross is deliberately spreading the disease in this community. If they come here again, we will throw stones at their cars</a:t>
            </a:r>
            <a:endParaRPr sz="4000" b="0"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400"/>
              <a:buFont typeface="Arial"/>
              <a:buNone/>
            </a:pPr>
            <a:endParaRPr sz="2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68" name="Google Shape;268;gcc4a8e7c03_0_23" descr="Lápiz"/>
          <p:cNvPicPr preferRelativeResize="0"/>
          <p:nvPr/>
        </p:nvPicPr>
        <p:blipFill rotWithShape="1">
          <a:blip r:embed="rId3">
            <a:alphaModFix/>
          </a:blip>
          <a:srcRect/>
          <a:stretch/>
        </p:blipFill>
        <p:spPr>
          <a:xfrm>
            <a:off x="551355" y="362112"/>
            <a:ext cx="1011115" cy="1011115"/>
          </a:xfrm>
          <a:prstGeom prst="rect">
            <a:avLst/>
          </a:prstGeom>
          <a:noFill/>
          <a:ln>
            <a:noFill/>
          </a:ln>
        </p:spPr>
      </p:pic>
      <p:sp>
        <p:nvSpPr>
          <p:cNvPr id="269" name="Google Shape;269;gcc4a8e7c03_0_23"/>
          <p:cNvSpPr txBox="1"/>
          <p:nvPr/>
        </p:nvSpPr>
        <p:spPr>
          <a:xfrm>
            <a:off x="1431463" y="748406"/>
            <a:ext cx="67977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Arial"/>
                <a:ea typeface="Arial"/>
                <a:cs typeface="Arial"/>
                <a:sym typeface="Arial"/>
              </a:rPr>
              <a:t>Vote now -  What type of feedback is this?</a:t>
            </a:r>
            <a:endParaRPr sz="2400" b="1"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cc4a8e7c03_0_30"/>
          <p:cNvSpPr/>
          <p:nvPr/>
        </p:nvSpPr>
        <p:spPr>
          <a:xfrm>
            <a:off x="288099" y="239615"/>
            <a:ext cx="8567700" cy="6256200"/>
          </a:xfrm>
          <a:prstGeom prst="roundRect">
            <a:avLst>
              <a:gd name="adj"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457200" marR="0" lvl="0" indent="-30480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Calibri"/>
              <a:buNone/>
            </a:pPr>
            <a:r>
              <a:rPr lang="en-GB" sz="2400" b="0" i="0" u="none" strike="noStrike" cap="none">
                <a:solidFill>
                  <a:srgbClr val="000000"/>
                </a:solidFill>
                <a:latin typeface="Calibri"/>
                <a:ea typeface="Calibri"/>
                <a:cs typeface="Calibri"/>
                <a:sym typeface="Calibri"/>
              </a:rPr>
              <a:t>  </a:t>
            </a:r>
            <a:endParaRPr sz="1600" b="0" i="0" u="none" strike="noStrike" cap="none">
              <a:solidFill>
                <a:srgbClr val="000000"/>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rgbClr val="000000"/>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rgbClr val="000000"/>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rgbClr val="000000"/>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rgbClr val="000000"/>
              </a:solidFill>
              <a:latin typeface="Calibri"/>
              <a:ea typeface="Calibri"/>
              <a:cs typeface="Calibri"/>
              <a:sym typeface="Calibri"/>
            </a:endParaRPr>
          </a:p>
          <a:p>
            <a:pPr marL="457200" lvl="0" indent="0" algn="l" rtl="0">
              <a:spcBef>
                <a:spcPts val="0"/>
              </a:spcBef>
              <a:spcAft>
                <a:spcPts val="0"/>
              </a:spcAft>
              <a:buNone/>
            </a:pPr>
            <a:r>
              <a:rPr lang="en-GB" sz="4000" i="1">
                <a:solidFill>
                  <a:schemeClr val="dk1"/>
                </a:solidFill>
              </a:rPr>
              <a:t>Ebola is not real, it is a lie made by the Government</a:t>
            </a:r>
            <a:r>
              <a:rPr lang="en-GB" sz="2000" i="1">
                <a:solidFill>
                  <a:schemeClr val="dk1"/>
                </a:solidFill>
              </a:rPr>
              <a:t> </a:t>
            </a:r>
            <a:endParaRPr sz="4800" b="0"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400"/>
              <a:buFont typeface="Arial"/>
              <a:buNone/>
            </a:pPr>
            <a:endParaRPr sz="2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76" name="Google Shape;276;gcc4a8e7c03_0_30" descr="Lápiz"/>
          <p:cNvPicPr preferRelativeResize="0"/>
          <p:nvPr/>
        </p:nvPicPr>
        <p:blipFill rotWithShape="1">
          <a:blip r:embed="rId3">
            <a:alphaModFix/>
          </a:blip>
          <a:srcRect/>
          <a:stretch/>
        </p:blipFill>
        <p:spPr>
          <a:xfrm>
            <a:off x="523646" y="246100"/>
            <a:ext cx="1011115" cy="1011115"/>
          </a:xfrm>
          <a:prstGeom prst="rect">
            <a:avLst/>
          </a:prstGeom>
          <a:noFill/>
          <a:ln>
            <a:noFill/>
          </a:ln>
        </p:spPr>
      </p:pic>
      <p:sp>
        <p:nvSpPr>
          <p:cNvPr id="277" name="Google Shape;277;gcc4a8e7c03_0_30"/>
          <p:cNvSpPr txBox="1"/>
          <p:nvPr/>
        </p:nvSpPr>
        <p:spPr>
          <a:xfrm>
            <a:off x="1417608" y="540587"/>
            <a:ext cx="67977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Arial"/>
                <a:ea typeface="Arial"/>
                <a:cs typeface="Arial"/>
                <a:sym typeface="Arial"/>
              </a:rPr>
              <a:t>SURVEY TIME! -  What type of feedback is this?</a:t>
            </a:r>
            <a:endParaRPr sz="2400" b="1"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cc4a8e7c03_0_44"/>
          <p:cNvSpPr/>
          <p:nvPr/>
        </p:nvSpPr>
        <p:spPr>
          <a:xfrm>
            <a:off x="288099" y="239615"/>
            <a:ext cx="8567700" cy="6256200"/>
          </a:xfrm>
          <a:prstGeom prst="roundRect">
            <a:avLst>
              <a:gd name="adj"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457200" marR="0" lvl="0" indent="-30480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Calibri"/>
              <a:buNone/>
            </a:pPr>
            <a:r>
              <a:rPr lang="en-GB" sz="2400" b="0" i="0" u="none" strike="noStrike" cap="none">
                <a:solidFill>
                  <a:srgbClr val="000000"/>
                </a:solidFill>
                <a:latin typeface="Calibri"/>
                <a:ea typeface="Calibri"/>
                <a:cs typeface="Calibri"/>
                <a:sym typeface="Calibri"/>
              </a:rPr>
              <a:t>  </a:t>
            </a:r>
            <a:endParaRPr sz="1600" b="0" i="0" u="none" strike="noStrike" cap="none">
              <a:solidFill>
                <a:srgbClr val="000000"/>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rgbClr val="000000"/>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rgbClr val="000000"/>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GB" sz="4400" b="0" i="1" u="none" strike="noStrike" cap="none">
                <a:solidFill>
                  <a:srgbClr val="000000"/>
                </a:solidFill>
                <a:latin typeface="Calibri"/>
                <a:ea typeface="Calibri"/>
                <a:cs typeface="Calibri"/>
                <a:sym typeface="Calibri"/>
              </a:rPr>
              <a:t>Thanks so much for organizing this FGD, it means a lot to us to share our opinions. </a:t>
            </a:r>
            <a:endParaRPr sz="4400" b="0"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400"/>
              <a:buFont typeface="Arial"/>
              <a:buNone/>
            </a:pPr>
            <a:endParaRPr sz="2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92" name="Google Shape;292;gcc4a8e7c03_0_44" descr="Lápiz"/>
          <p:cNvPicPr preferRelativeResize="0"/>
          <p:nvPr/>
        </p:nvPicPr>
        <p:blipFill rotWithShape="1">
          <a:blip r:embed="rId3">
            <a:alphaModFix/>
          </a:blip>
          <a:srcRect/>
          <a:stretch/>
        </p:blipFill>
        <p:spPr>
          <a:xfrm>
            <a:off x="523646" y="246100"/>
            <a:ext cx="1011115" cy="1011115"/>
          </a:xfrm>
          <a:prstGeom prst="rect">
            <a:avLst/>
          </a:prstGeom>
          <a:noFill/>
          <a:ln>
            <a:noFill/>
          </a:ln>
        </p:spPr>
      </p:pic>
      <p:sp>
        <p:nvSpPr>
          <p:cNvPr id="293" name="Google Shape;293;gcc4a8e7c03_0_44"/>
          <p:cNvSpPr txBox="1"/>
          <p:nvPr/>
        </p:nvSpPr>
        <p:spPr>
          <a:xfrm>
            <a:off x="1417608" y="540587"/>
            <a:ext cx="67977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Arial"/>
                <a:ea typeface="Arial"/>
                <a:cs typeface="Arial"/>
                <a:sym typeface="Arial"/>
              </a:rPr>
              <a:t>SURVEY TIME! -  What type of feedback is this?</a:t>
            </a:r>
            <a:endParaRPr sz="2400" b="1"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cc4a8e7c03_0_37"/>
          <p:cNvSpPr/>
          <p:nvPr/>
        </p:nvSpPr>
        <p:spPr>
          <a:xfrm>
            <a:off x="288099" y="239615"/>
            <a:ext cx="8567700" cy="6256200"/>
          </a:xfrm>
          <a:prstGeom prst="roundRect">
            <a:avLst>
              <a:gd name="adj"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457200" marR="0" lvl="0" indent="-30480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Calibri"/>
              <a:buNone/>
            </a:pPr>
            <a:r>
              <a:rPr lang="en-GB" sz="2400" b="0" i="0" u="none" strike="noStrike" cap="none">
                <a:solidFill>
                  <a:srgbClr val="000000"/>
                </a:solidFill>
                <a:latin typeface="Calibri"/>
                <a:ea typeface="Calibri"/>
                <a:cs typeface="Calibri"/>
                <a:sym typeface="Calibri"/>
              </a:rPr>
              <a:t>  </a:t>
            </a:r>
            <a:endParaRPr sz="1600" b="0" i="0" u="none" strike="noStrike" cap="none">
              <a:solidFill>
                <a:srgbClr val="000000"/>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rgbClr val="000000"/>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rgbClr val="000000"/>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rgbClr val="000000"/>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GB" sz="4400" b="0" i="1" u="none" strike="noStrike" cap="none">
                <a:solidFill>
                  <a:srgbClr val="000000"/>
                </a:solidFill>
                <a:latin typeface="Calibri"/>
                <a:ea typeface="Calibri"/>
                <a:cs typeface="Calibri"/>
                <a:sym typeface="Calibri"/>
              </a:rPr>
              <a:t>You should work with us more (young people). We want to be more involved in activities. </a:t>
            </a:r>
            <a:endParaRPr sz="4400" b="0"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400"/>
              <a:buFont typeface="Arial"/>
              <a:buNone/>
            </a:pPr>
            <a:endParaRPr sz="2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84" name="Google Shape;284;gcc4a8e7c03_0_37" descr="Lápiz"/>
          <p:cNvPicPr preferRelativeResize="0"/>
          <p:nvPr/>
        </p:nvPicPr>
        <p:blipFill rotWithShape="1">
          <a:blip r:embed="rId3">
            <a:alphaModFix/>
          </a:blip>
          <a:srcRect/>
          <a:stretch/>
        </p:blipFill>
        <p:spPr>
          <a:xfrm>
            <a:off x="523646" y="246100"/>
            <a:ext cx="1011115" cy="1011115"/>
          </a:xfrm>
          <a:prstGeom prst="rect">
            <a:avLst/>
          </a:prstGeom>
          <a:noFill/>
          <a:ln>
            <a:noFill/>
          </a:ln>
        </p:spPr>
      </p:pic>
      <p:sp>
        <p:nvSpPr>
          <p:cNvPr id="285" name="Google Shape;285;gcc4a8e7c03_0_37"/>
          <p:cNvSpPr txBox="1"/>
          <p:nvPr/>
        </p:nvSpPr>
        <p:spPr>
          <a:xfrm>
            <a:off x="1417608" y="540587"/>
            <a:ext cx="67977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Arial"/>
                <a:ea typeface="Arial"/>
                <a:cs typeface="Arial"/>
                <a:sym typeface="Arial"/>
              </a:rPr>
              <a:t>SURVEY TIME! -  What type of feedback is this?</a:t>
            </a:r>
            <a:endParaRPr sz="2400" b="1"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10" name="Google Shape;410;p13"/>
          <p:cNvSpPr txBox="1"/>
          <p:nvPr/>
        </p:nvSpPr>
        <p:spPr>
          <a:xfrm>
            <a:off x="4215389" y="1483711"/>
            <a:ext cx="4232419" cy="4878232"/>
          </a:xfrm>
          <a:prstGeom prst="rect">
            <a:avLst/>
          </a:prstGeom>
          <a:noFill/>
          <a:ln>
            <a:noFill/>
          </a:ln>
        </p:spPr>
        <p:txBody>
          <a:bodyPr spcFirstLastPara="1" wrap="square" lIns="45706" tIns="22847" rIns="45706" bIns="22847" anchor="t" anchorCtr="0">
            <a:spAutoFit/>
          </a:bodyPr>
          <a:lstStyle/>
          <a:p>
            <a:pPr marL="228578" indent="-228578" defTabSz="457155" eaLnBrk="0" fontAlgn="base" hangingPunct="0">
              <a:spcBef>
                <a:spcPct val="0"/>
              </a:spcBef>
              <a:buClr>
                <a:srgbClr val="FF0000"/>
              </a:buClr>
              <a:buSzPts val="2400"/>
              <a:buFont typeface="Wingdings" pitchFamily="2" charset="2"/>
              <a:buChar char="ü"/>
              <a:defRPr/>
            </a:pPr>
            <a:r>
              <a:rPr lang="en-GB" kern="1200"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Open Sans"/>
              </a:rPr>
              <a:t>At least two channels </a:t>
            </a:r>
            <a:endParaRPr kern="1200" dirty="0">
              <a:latin typeface="Open Sans" panose="020B0606030504020204" pitchFamily="34" charset="0"/>
              <a:ea typeface="Open Sans" panose="020B0606030504020204" pitchFamily="34" charset="0"/>
              <a:cs typeface="Open Sans" panose="020B0606030504020204" pitchFamily="34" charset="0"/>
            </a:endParaRPr>
          </a:p>
          <a:p>
            <a:pPr marL="228578" indent="-228578" defTabSz="457155" eaLnBrk="0" fontAlgn="base" hangingPunct="0">
              <a:spcBef>
                <a:spcPts val="1200"/>
              </a:spcBef>
              <a:buClr>
                <a:srgbClr val="FF0000"/>
              </a:buClr>
              <a:buSzPts val="2400"/>
              <a:buFont typeface="Wingdings" pitchFamily="2" charset="2"/>
              <a:buChar char="ü"/>
              <a:defRPr/>
            </a:pPr>
            <a:r>
              <a:rPr lang="en-GB" kern="1200"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Open Sans"/>
              </a:rPr>
              <a:t>Everyone knows about the feedback mechanism and feels safe and comfortable using it</a:t>
            </a:r>
          </a:p>
          <a:p>
            <a:pPr marL="228578" indent="-228578" defTabSz="457155" eaLnBrk="0" fontAlgn="base" hangingPunct="0">
              <a:spcBef>
                <a:spcPts val="1200"/>
              </a:spcBef>
              <a:buClr>
                <a:srgbClr val="FF0000"/>
              </a:buClr>
              <a:buSzPts val="2400"/>
              <a:buFont typeface="Wingdings" pitchFamily="2" charset="2"/>
              <a:buChar char="ü"/>
              <a:defRPr/>
            </a:pPr>
            <a:r>
              <a:rPr lang="en-GB" kern="1200"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Open Sans"/>
              </a:rPr>
              <a:t>A method to track &amp; record feedback e.g., an excel</a:t>
            </a:r>
          </a:p>
          <a:p>
            <a:pPr marL="228578" indent="-228578" defTabSz="457155" eaLnBrk="0" fontAlgn="base" hangingPunct="0">
              <a:spcBef>
                <a:spcPts val="1200"/>
              </a:spcBef>
              <a:buClr>
                <a:srgbClr val="FF0000"/>
              </a:buClr>
              <a:buSzPts val="2400"/>
              <a:buFont typeface="Wingdings" pitchFamily="2" charset="2"/>
              <a:buChar char="ü"/>
              <a:defRPr/>
            </a:pPr>
            <a:r>
              <a:rPr lang="en-GB" kern="1200"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Open Sans"/>
              </a:rPr>
              <a:t>People need to receive a response</a:t>
            </a:r>
          </a:p>
          <a:p>
            <a:pPr marL="228578" indent="-228578" defTabSz="457155" eaLnBrk="0" fontAlgn="base" hangingPunct="0">
              <a:spcBef>
                <a:spcPts val="1200"/>
              </a:spcBef>
              <a:buClr>
                <a:srgbClr val="FF0000"/>
              </a:buClr>
              <a:buSzPts val="2400"/>
              <a:buFont typeface="Wingdings" pitchFamily="2" charset="2"/>
              <a:buChar char="ü"/>
              <a:defRPr/>
            </a:pPr>
            <a:r>
              <a:rPr lang="en-GB" kern="1200"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Open Sans"/>
              </a:rPr>
              <a:t>Discuss how to act on feedback in team meetings</a:t>
            </a:r>
          </a:p>
          <a:p>
            <a:pPr marL="228578" indent="-228578" defTabSz="457155" eaLnBrk="0" fontAlgn="base" hangingPunct="0">
              <a:spcBef>
                <a:spcPts val="1200"/>
              </a:spcBef>
              <a:buClr>
                <a:srgbClr val="FF0000"/>
              </a:buClr>
              <a:buSzPts val="2400"/>
              <a:buFont typeface="Wingdings" pitchFamily="2" charset="2"/>
              <a:buChar char="ü"/>
              <a:defRPr/>
            </a:pPr>
            <a:r>
              <a:rPr lang="en-GB" kern="1200"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Open Sans"/>
              </a:rPr>
              <a:t>Refer issues that fall outside our mandate</a:t>
            </a:r>
          </a:p>
          <a:p>
            <a:pPr marL="228578" indent="-228578" defTabSz="457155" eaLnBrk="0" fontAlgn="base" hangingPunct="0">
              <a:spcBef>
                <a:spcPts val="1200"/>
              </a:spcBef>
              <a:buClr>
                <a:srgbClr val="FF0000"/>
              </a:buClr>
              <a:buSzPts val="2400"/>
              <a:buFont typeface="Wingdings" pitchFamily="2" charset="2"/>
              <a:buChar char="ü"/>
              <a:defRPr/>
            </a:pPr>
            <a:r>
              <a:rPr lang="en-GB" kern="1200"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Open Sans"/>
              </a:rPr>
              <a:t>All staff and volunteers understand how the mechanism works and their role and responsibilities</a:t>
            </a:r>
          </a:p>
          <a:p>
            <a:pPr marL="228578" indent="-228578" defTabSz="457155" eaLnBrk="0" fontAlgn="base" hangingPunct="0">
              <a:spcBef>
                <a:spcPts val="1200"/>
              </a:spcBef>
              <a:buClr>
                <a:srgbClr val="FF0000"/>
              </a:buClr>
              <a:buSzPts val="2400"/>
              <a:buFont typeface="Wingdings" pitchFamily="2" charset="2"/>
              <a:buChar char="ü"/>
              <a:defRPr/>
            </a:pPr>
            <a:r>
              <a:rPr lang="en-GB" kern="1200"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Open Sans"/>
              </a:rPr>
              <a:t>Able to handle sensitive feedback safely</a:t>
            </a:r>
          </a:p>
          <a:p>
            <a:pPr marL="228578" indent="-228578" defTabSz="457155" eaLnBrk="0" fontAlgn="base" hangingPunct="0">
              <a:spcBef>
                <a:spcPts val="1200"/>
              </a:spcBef>
              <a:buClr>
                <a:srgbClr val="FF0000"/>
              </a:buClr>
              <a:buSzPts val="2400"/>
              <a:buFont typeface="Wingdings" pitchFamily="2" charset="2"/>
              <a:buChar char="ü"/>
              <a:defRPr/>
            </a:pPr>
            <a:r>
              <a:rPr lang="en-GB" kern="1200"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Open Sans"/>
              </a:rPr>
              <a:t>Analyse if feedback is coming from all groups</a:t>
            </a:r>
          </a:p>
          <a:p>
            <a:pPr algn="ctr" defTabSz="457155" eaLnBrk="0" fontAlgn="base" hangingPunct="0">
              <a:spcBef>
                <a:spcPts val="1200"/>
              </a:spcBef>
              <a:buClr>
                <a:srgbClr val="FF0000"/>
              </a:buClr>
              <a:buSzPts val="2400"/>
              <a:defRPr/>
            </a:pPr>
            <a:r>
              <a:rPr lang="en-GB" b="1" u="sng" dirty="0">
                <a:hlinkClick r:id="rId3"/>
              </a:rPr>
              <a:t>Use the IFRC Feedback Kit</a:t>
            </a:r>
            <a:endParaRPr lang="en-GB" b="1" u="sng" dirty="0"/>
          </a:p>
        </p:txBody>
      </p:sp>
      <p:sp>
        <p:nvSpPr>
          <p:cNvPr id="5" name="TextBox 4">
            <a:extLst>
              <a:ext uri="{FF2B5EF4-FFF2-40B4-BE49-F238E27FC236}">
                <a16:creationId xmlns:a16="http://schemas.microsoft.com/office/drawing/2014/main" id="{7C137FF7-012B-6346-972B-4C813E2C7DA8}"/>
              </a:ext>
            </a:extLst>
          </p:cNvPr>
          <p:cNvSpPr txBox="1"/>
          <p:nvPr/>
        </p:nvSpPr>
        <p:spPr>
          <a:xfrm>
            <a:off x="4149366" y="408935"/>
            <a:ext cx="4364466" cy="830997"/>
          </a:xfrm>
          <a:prstGeom prst="rect">
            <a:avLst/>
          </a:prstGeom>
          <a:noFill/>
        </p:spPr>
        <p:txBody>
          <a:bodyPr wrap="square" rtlCol="0">
            <a:spAutoFit/>
          </a:bodyPr>
          <a:lstStyle/>
          <a:p>
            <a:pPr defTabSz="457155" eaLnBrk="0" fontAlgn="base" hangingPunct="0">
              <a:spcBef>
                <a:spcPct val="0"/>
              </a:spcBef>
              <a:spcAft>
                <a:spcPct val="0"/>
              </a:spcAft>
              <a:buClrTx/>
              <a:defRPr/>
            </a:pPr>
            <a:r>
              <a:rPr lang="en-US" sz="2400" b="1" kern="1200" dirty="0">
                <a:solidFill>
                  <a:srgbClr val="33394B"/>
                </a:solidFill>
                <a:latin typeface="Montserrat" pitchFamily="2" charset="77"/>
                <a:ea typeface="+mn-ea"/>
                <a:cs typeface="Open Sans Light" panose="020B0306030504020204" pitchFamily="34" charset="0"/>
              </a:rPr>
              <a:t>Feedback mechanisms in emergencies – the basics</a:t>
            </a:r>
          </a:p>
        </p:txBody>
      </p:sp>
      <p:pic>
        <p:nvPicPr>
          <p:cNvPr id="7" name="Picture Placeholder 3" descr="A person wearing a uniform&#10;&#10;Description automatically generated">
            <a:extLst>
              <a:ext uri="{FF2B5EF4-FFF2-40B4-BE49-F238E27FC236}">
                <a16:creationId xmlns:a16="http://schemas.microsoft.com/office/drawing/2014/main" id="{2C04D936-80C8-3A48-8681-0EE95E0BC6D2}"/>
              </a:ext>
            </a:extLst>
          </p:cNvPr>
          <p:cNvPicPr>
            <a:picLocks noGrp="1" noChangeAspect="1"/>
          </p:cNvPicPr>
          <p:nvPr>
            <p:ph type="pic" sz="quarter" idx="10"/>
          </p:nvPr>
        </p:nvPicPr>
        <p:blipFill rotWithShape="1">
          <a:blip r:embed="rId4" cstate="email">
            <a:extLst>
              <a:ext uri="{28A0092B-C50C-407E-A947-70E740481C1C}">
                <a14:useLocalDpi xmlns:a14="http://schemas.microsoft.com/office/drawing/2010/main"/>
              </a:ext>
            </a:extLst>
          </a:blip>
          <a:srcRect l="24084" r="13725"/>
          <a:stretch/>
        </p:blipFill>
        <p:spPr>
          <a:xfrm>
            <a:off x="-99589" y="0"/>
            <a:ext cx="3983525" cy="6858000"/>
          </a:xfrm>
          <a:prstGeom prst="rect">
            <a:avLst/>
          </a:prstGeom>
          <a:solidFill>
            <a:schemeClr val="bg1">
              <a:lumMod val="85000"/>
              <a:alpha val="12000"/>
            </a:schemeClr>
          </a:solidFill>
          <a:ln>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487"/>
        <p:cNvGrpSpPr/>
        <p:nvPr/>
      </p:nvGrpSpPr>
      <p:grpSpPr>
        <a:xfrm>
          <a:off x="0" y="0"/>
          <a:ext cx="0" cy="0"/>
          <a:chOff x="0" y="0"/>
          <a:chExt cx="0" cy="0"/>
        </a:xfrm>
      </p:grpSpPr>
      <p:pic>
        <p:nvPicPr>
          <p:cNvPr id="7" name="Picture 6">
            <a:extLst>
              <a:ext uri="{FF2B5EF4-FFF2-40B4-BE49-F238E27FC236}">
                <a16:creationId xmlns:a16="http://schemas.microsoft.com/office/drawing/2014/main" id="{6B916BCF-9292-8C4C-B3F4-C976A8FD1A1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6949" b="2001"/>
          <a:stretch/>
        </p:blipFill>
        <p:spPr>
          <a:xfrm>
            <a:off x="0" y="714964"/>
            <a:ext cx="9145710" cy="5286184"/>
          </a:xfrm>
          <a:prstGeom prst="rect">
            <a:avLst/>
          </a:prstGeom>
        </p:spPr>
      </p:pic>
      <p:sp>
        <p:nvSpPr>
          <p:cNvPr id="9" name="Google Shape;489;p23">
            <a:extLst>
              <a:ext uri="{FF2B5EF4-FFF2-40B4-BE49-F238E27FC236}">
                <a16:creationId xmlns:a16="http://schemas.microsoft.com/office/drawing/2014/main" id="{CEDFDE1D-4D80-A44F-A27B-0C1B0088F2A0}"/>
              </a:ext>
            </a:extLst>
          </p:cNvPr>
          <p:cNvSpPr txBox="1"/>
          <p:nvPr/>
        </p:nvSpPr>
        <p:spPr>
          <a:xfrm>
            <a:off x="4906536" y="4100654"/>
            <a:ext cx="4237464" cy="1900494"/>
          </a:xfrm>
          <a:prstGeom prst="rect">
            <a:avLst/>
          </a:prstGeom>
          <a:solidFill>
            <a:schemeClr val="tx1">
              <a:lumMod val="50000"/>
              <a:lumOff val="50000"/>
            </a:schemeClr>
          </a:solidFill>
          <a:ln>
            <a:noFill/>
          </a:ln>
        </p:spPr>
        <p:txBody>
          <a:bodyPr spcFirstLastPara="1" wrap="square" lIns="45706" tIns="22847" rIns="45706" bIns="22847" anchor="t" anchorCtr="0">
            <a:spAutoFit/>
          </a:bodyPr>
          <a:lstStyle/>
          <a:p>
            <a:pPr defTabSz="457155" eaLnBrk="0" fontAlgn="base" hangingPunct="0">
              <a:spcBef>
                <a:spcPct val="0"/>
              </a:spcBef>
              <a:spcAft>
                <a:spcPct val="0"/>
              </a:spcAft>
              <a:buClr>
                <a:srgbClr val="FF0000"/>
              </a:buClr>
              <a:buSzPts val="2400"/>
              <a:defRPr/>
            </a:pPr>
            <a:r>
              <a:rPr lang="en-GB" b="1" kern="1200" dirty="0">
                <a:solidFill>
                  <a:srgbClr val="FFFFFF"/>
                </a:solidFill>
                <a:latin typeface="Open Sans"/>
                <a:ea typeface="Open Sans"/>
                <a:cs typeface="Open Sans"/>
                <a:sym typeface="Open Sans"/>
              </a:rPr>
              <a:t>Acting on feedback during the Ebola response</a:t>
            </a:r>
            <a:endParaRPr kern="1200" dirty="0">
              <a:solidFill>
                <a:srgbClr val="FFFFFF"/>
              </a:solidFill>
              <a:latin typeface="Calibri" panose="020F0502020204030204" pitchFamily="34" charset="0"/>
              <a:ea typeface="+mn-ea"/>
              <a:cs typeface="+mn-cs"/>
            </a:endParaRPr>
          </a:p>
          <a:p>
            <a:pPr marL="171433" indent="-171433" defTabSz="457155" eaLnBrk="0" fontAlgn="base" hangingPunct="0">
              <a:spcBef>
                <a:spcPts val="900"/>
              </a:spcBef>
              <a:spcAft>
                <a:spcPct val="0"/>
              </a:spcAft>
              <a:buClr>
                <a:srgbClr val="FFFFFF"/>
              </a:buClr>
              <a:buSzPts val="2400"/>
              <a:buFont typeface="Arial"/>
              <a:buChar char="•"/>
              <a:defRPr/>
            </a:pPr>
            <a:r>
              <a:rPr lang="en-GB" sz="1200" kern="1200" dirty="0">
                <a:solidFill>
                  <a:srgbClr val="FFFFFF"/>
                </a:solidFill>
                <a:latin typeface="Open Sans"/>
                <a:ea typeface="Open Sans"/>
                <a:cs typeface="Open Sans"/>
                <a:sym typeface="Open Sans"/>
              </a:rPr>
              <a:t>Feedback highlighted fear and mistrust of safe and dignified burials (SDB) – including that organs are sold, and body bags filled with dirt and rocks</a:t>
            </a:r>
          </a:p>
          <a:p>
            <a:pPr marL="171433" indent="-171433" defTabSz="457155" eaLnBrk="0" fontAlgn="base" hangingPunct="0">
              <a:spcBef>
                <a:spcPts val="900"/>
              </a:spcBef>
              <a:spcAft>
                <a:spcPct val="0"/>
              </a:spcAft>
              <a:buClr>
                <a:srgbClr val="FFFFFF"/>
              </a:buClr>
              <a:buSzPts val="2400"/>
              <a:buFont typeface="Arial"/>
              <a:buChar char="•"/>
              <a:defRPr/>
            </a:pPr>
            <a:r>
              <a:rPr lang="en-GB" sz="1200" kern="1200" dirty="0">
                <a:solidFill>
                  <a:srgbClr val="FFFFFF"/>
                </a:solidFill>
                <a:latin typeface="Open Sans"/>
                <a:ea typeface="Open Sans"/>
                <a:cs typeface="Open Sans"/>
                <a:sym typeface="Open Sans"/>
              </a:rPr>
              <a:t>Scaled up RCCE to explain SDB process and why it stops infection – through demonstrations and radio shows</a:t>
            </a:r>
          </a:p>
          <a:p>
            <a:pPr marL="171433" indent="-171433" defTabSz="457155" eaLnBrk="0" fontAlgn="base" hangingPunct="0">
              <a:spcBef>
                <a:spcPts val="900"/>
              </a:spcBef>
              <a:spcAft>
                <a:spcPct val="0"/>
              </a:spcAft>
              <a:buClr>
                <a:srgbClr val="FFFFFF"/>
              </a:buClr>
              <a:buSzPts val="2400"/>
              <a:buFont typeface="Arial"/>
              <a:buChar char="•"/>
              <a:defRPr/>
            </a:pPr>
            <a:r>
              <a:rPr lang="en-GB" sz="1200" kern="1200" dirty="0">
                <a:solidFill>
                  <a:srgbClr val="FFFFFF"/>
                </a:solidFill>
                <a:latin typeface="Open Sans"/>
                <a:ea typeface="Open Sans"/>
                <a:cs typeface="Open Sans"/>
                <a:sym typeface="Open Sans"/>
              </a:rPr>
              <a:t>Operation started using body bags with a transparent window so families could see their loved one</a:t>
            </a:r>
          </a:p>
        </p:txBody>
      </p:sp>
    </p:spTree>
    <p:extLst>
      <p:ext uri="{BB962C8B-B14F-4D97-AF65-F5344CB8AC3E}">
        <p14:creationId xmlns:p14="http://schemas.microsoft.com/office/powerpoint/2010/main" val="129730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E2D3A"/>
        </a:solidFill>
        <a:effectLst/>
      </p:bgPr>
    </p:bg>
    <p:spTree>
      <p:nvGrpSpPr>
        <p:cNvPr id="1" name="Shape 209"/>
        <p:cNvGrpSpPr/>
        <p:nvPr/>
      </p:nvGrpSpPr>
      <p:grpSpPr>
        <a:xfrm>
          <a:off x="0" y="0"/>
          <a:ext cx="0" cy="0"/>
          <a:chOff x="0" y="0"/>
          <a:chExt cx="0" cy="0"/>
        </a:xfrm>
      </p:grpSpPr>
      <p:sp>
        <p:nvSpPr>
          <p:cNvPr id="210" name="Google Shape;210;p4"/>
          <p:cNvSpPr txBox="1">
            <a:spLocks noGrp="1"/>
          </p:cNvSpPr>
          <p:nvPr>
            <p:ph type="title"/>
          </p:nvPr>
        </p:nvSpPr>
        <p:spPr>
          <a:xfrm>
            <a:off x="457200" y="2492896"/>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sz="3600" i="0" dirty="0">
                <a:solidFill>
                  <a:srgbClr val="FF0000"/>
                </a:solidFill>
              </a:rPr>
              <a:t>Session 4</a:t>
            </a:r>
            <a:br>
              <a:rPr lang="en-GB" sz="3600" i="0" dirty="0">
                <a:solidFill>
                  <a:schemeClr val="lt1"/>
                </a:solidFill>
              </a:rPr>
            </a:br>
            <a:r>
              <a:rPr lang="en-GB" sz="3600" i="0" dirty="0">
                <a:solidFill>
                  <a:schemeClr val="lt1"/>
                </a:solidFill>
              </a:rPr>
              <a:t>Community participation</a:t>
            </a:r>
            <a:br>
              <a:rPr lang="en-GB" sz="3600" dirty="0">
                <a:solidFill>
                  <a:schemeClr val="lt1"/>
                </a:solidFill>
              </a:rPr>
            </a:br>
            <a:endParaRPr sz="3200" dirty="0">
              <a:solidFill>
                <a:schemeClr val="lt1"/>
              </a:solidFill>
            </a:endParaRPr>
          </a:p>
        </p:txBody>
      </p:sp>
      <p:sp>
        <p:nvSpPr>
          <p:cNvPr id="211" name="Google Shape;211;p4"/>
          <p:cNvSpPr/>
          <p:nvPr/>
        </p:nvSpPr>
        <p:spPr>
          <a:xfrm>
            <a:off x="4450813" y="3244334"/>
            <a:ext cx="2423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0" i="0" u="none" strike="noStrike" cap="none">
                <a:solidFill>
                  <a:srgbClr val="000000"/>
                </a:solidFill>
                <a:latin typeface="Times New Roman"/>
                <a:ea typeface="Times New Roman"/>
                <a:cs typeface="Times New Roman"/>
                <a:sym typeface="Times New Roman"/>
              </a:rPr>
              <a:t> </a:t>
            </a:r>
            <a:endParaRPr sz="1800">
              <a:solidFill>
                <a:schemeClr val="dk1"/>
              </a:solidFill>
              <a:latin typeface="Arial"/>
              <a:ea typeface="Arial"/>
              <a:cs typeface="Arial"/>
              <a:sym typeface="Arial"/>
            </a:endParaRPr>
          </a:p>
        </p:txBody>
      </p:sp>
      <p:sp>
        <p:nvSpPr>
          <p:cNvPr id="212" name="Google Shape;212;p4"/>
          <p:cNvSpPr/>
          <p:nvPr/>
        </p:nvSpPr>
        <p:spPr>
          <a:xfrm>
            <a:off x="4450813" y="3244334"/>
            <a:ext cx="2423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rgbClr val="000000"/>
                </a:solidFill>
                <a:latin typeface="Times New Roman"/>
                <a:ea typeface="Times New Roman"/>
                <a:cs typeface="Times New Roman"/>
                <a:sym typeface="Times New Roman"/>
              </a:rPr>
              <a:t> </a:t>
            </a:r>
            <a:endParaRPr sz="1800">
              <a:solidFill>
                <a:schemeClr val="dk1"/>
              </a:solidFill>
              <a:latin typeface="Arial"/>
              <a:ea typeface="Arial"/>
              <a:cs typeface="Arial"/>
              <a:sym typeface="Arial"/>
            </a:endParaRPr>
          </a:p>
        </p:txBody>
      </p:sp>
    </p:spTree>
    <p:extLst>
      <p:ext uri="{BB962C8B-B14F-4D97-AF65-F5344CB8AC3E}">
        <p14:creationId xmlns:p14="http://schemas.microsoft.com/office/powerpoint/2010/main" val="1930898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GB"/>
              <a:t>What is community participation?</a:t>
            </a:r>
            <a:endParaRPr/>
          </a:p>
        </p:txBody>
      </p:sp>
      <p:sp>
        <p:nvSpPr>
          <p:cNvPr id="618" name="Google Shape;618;p39"/>
          <p:cNvSpPr txBox="1">
            <a:spLocks noGrp="1"/>
          </p:cNvSpPr>
          <p:nvPr>
            <p:ph type="body" idx="1"/>
          </p:nvPr>
        </p:nvSpPr>
        <p:spPr>
          <a:xfrm>
            <a:off x="1600200" y="2375806"/>
            <a:ext cx="5943600" cy="2106387"/>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170000"/>
              </a:lnSpc>
              <a:spcBef>
                <a:spcPts val="0"/>
              </a:spcBef>
              <a:spcAft>
                <a:spcPts val="0"/>
              </a:spcAft>
              <a:buSzPts val="3520"/>
              <a:buNone/>
            </a:pPr>
            <a:r>
              <a:rPr lang="en-GB" sz="4400" b="1" i="1">
                <a:solidFill>
                  <a:srgbClr val="FF0000"/>
                </a:solidFill>
              </a:rPr>
              <a:t>“Nothing about us, without us” </a:t>
            </a: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40"/>
          <p:cNvSpPr txBox="1">
            <a:spLocks noGrp="1"/>
          </p:cNvSpPr>
          <p:nvPr>
            <p:ph type="title" idx="4294967295"/>
          </p:nvPr>
        </p:nvSpPr>
        <p:spPr>
          <a:xfrm>
            <a:off x="306649" y="240631"/>
            <a:ext cx="3930373" cy="11430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GB" i="0" dirty="0">
                <a:latin typeface="Montserrat" panose="00000500000000000000" pitchFamily="2" charset="0"/>
              </a:rPr>
              <a:t>Communities need to be at the centre of the response...</a:t>
            </a:r>
            <a:endParaRPr dirty="0">
              <a:latin typeface="Montserrat" panose="00000500000000000000" pitchFamily="2" charset="0"/>
            </a:endParaRPr>
          </a:p>
        </p:txBody>
      </p:sp>
      <p:sp>
        <p:nvSpPr>
          <p:cNvPr id="631" name="Google Shape;631;p40"/>
          <p:cNvSpPr txBox="1">
            <a:spLocks noGrp="1"/>
          </p:cNvSpPr>
          <p:nvPr>
            <p:ph type="body" idx="4294967295"/>
          </p:nvPr>
        </p:nvSpPr>
        <p:spPr>
          <a:xfrm>
            <a:off x="152718" y="1714795"/>
            <a:ext cx="4215579" cy="4751388"/>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SzPts val="1760"/>
              <a:buFont typeface="Arial"/>
              <a:buChar char="•"/>
            </a:pPr>
            <a:r>
              <a:rPr lang="en-GB" dirty="0">
                <a:latin typeface="Open Sans" panose="020B0606030504020204" pitchFamily="34" charset="0"/>
                <a:ea typeface="Open Sans" panose="020B0606030504020204" pitchFamily="34" charset="0"/>
                <a:cs typeface="Open Sans" panose="020B0606030504020204" pitchFamily="34" charset="0"/>
              </a:rPr>
              <a:t>Epidemics start and end in communities</a:t>
            </a:r>
            <a:endParaRPr dirty="0">
              <a:latin typeface="Open Sans" panose="020B0606030504020204" pitchFamily="34" charset="0"/>
              <a:ea typeface="Open Sans" panose="020B0606030504020204" pitchFamily="34" charset="0"/>
              <a:cs typeface="Open Sans" panose="020B0606030504020204" pitchFamily="34" charset="0"/>
            </a:endParaRPr>
          </a:p>
          <a:p>
            <a:pPr marL="342900" lvl="0" indent="-231140" algn="l" rtl="0">
              <a:lnSpc>
                <a:spcPct val="90000"/>
              </a:lnSpc>
              <a:spcBef>
                <a:spcPts val="440"/>
              </a:spcBef>
              <a:spcAft>
                <a:spcPts val="0"/>
              </a:spcAft>
              <a:buSzPts val="1760"/>
              <a:buFont typeface="Arial"/>
              <a:buNone/>
            </a:pPr>
            <a:endParaRPr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l" rtl="0">
              <a:lnSpc>
                <a:spcPct val="90000"/>
              </a:lnSpc>
              <a:spcBef>
                <a:spcPts val="440"/>
              </a:spcBef>
              <a:spcAft>
                <a:spcPts val="0"/>
              </a:spcAft>
              <a:buSzPts val="1760"/>
              <a:buFont typeface="Arial"/>
              <a:buChar char="•"/>
            </a:pPr>
            <a:r>
              <a:rPr lang="en-GB" dirty="0">
                <a:latin typeface="Open Sans" panose="020B0606030504020204" pitchFamily="34" charset="0"/>
                <a:ea typeface="Open Sans" panose="020B0606030504020204" pitchFamily="34" charset="0"/>
                <a:cs typeface="Open Sans" panose="020B0606030504020204" pitchFamily="34" charset="0"/>
              </a:rPr>
              <a:t>Communities are the experts on their own situation</a:t>
            </a:r>
            <a:endParaRPr dirty="0">
              <a:latin typeface="Open Sans" panose="020B0606030504020204" pitchFamily="34" charset="0"/>
              <a:ea typeface="Open Sans" panose="020B0606030504020204" pitchFamily="34" charset="0"/>
              <a:cs typeface="Open Sans" panose="020B0606030504020204" pitchFamily="34" charset="0"/>
            </a:endParaRPr>
          </a:p>
          <a:p>
            <a:pPr marL="342900" lvl="0" indent="-231140" algn="l" rtl="0">
              <a:lnSpc>
                <a:spcPct val="90000"/>
              </a:lnSpc>
              <a:spcBef>
                <a:spcPts val="440"/>
              </a:spcBef>
              <a:spcAft>
                <a:spcPts val="0"/>
              </a:spcAft>
              <a:buSzPts val="1760"/>
              <a:buFont typeface="Arial"/>
              <a:buNone/>
            </a:pPr>
            <a:endParaRPr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l" rtl="0">
              <a:lnSpc>
                <a:spcPct val="90000"/>
              </a:lnSpc>
              <a:spcBef>
                <a:spcPts val="440"/>
              </a:spcBef>
              <a:spcAft>
                <a:spcPts val="0"/>
              </a:spcAft>
              <a:buSzPts val="1760"/>
              <a:buFont typeface="Arial"/>
              <a:buChar char="•"/>
            </a:pPr>
            <a:r>
              <a:rPr lang="en-GB" dirty="0">
                <a:latin typeface="Open Sans" panose="020B0606030504020204" pitchFamily="34" charset="0"/>
                <a:ea typeface="Open Sans" panose="020B0606030504020204" pitchFamily="34" charset="0"/>
                <a:cs typeface="Open Sans" panose="020B0606030504020204" pitchFamily="34" charset="0"/>
              </a:rPr>
              <a:t>We need to build trust with communities to be effective &amp; accepted</a:t>
            </a:r>
            <a:endParaRPr dirty="0">
              <a:latin typeface="Open Sans" panose="020B0606030504020204" pitchFamily="34" charset="0"/>
              <a:ea typeface="Open Sans" panose="020B0606030504020204" pitchFamily="34" charset="0"/>
              <a:cs typeface="Open Sans" panose="020B0606030504020204" pitchFamily="34" charset="0"/>
            </a:endParaRPr>
          </a:p>
          <a:p>
            <a:pPr marL="0" lvl="0" indent="0" algn="l" rtl="0">
              <a:lnSpc>
                <a:spcPct val="90000"/>
              </a:lnSpc>
              <a:spcBef>
                <a:spcPts val="440"/>
              </a:spcBef>
              <a:spcAft>
                <a:spcPts val="0"/>
              </a:spcAft>
              <a:buSzPts val="1760"/>
              <a:buNone/>
            </a:pPr>
            <a:r>
              <a:rPr lang="en-GB" dirty="0">
                <a:latin typeface="Open Sans" panose="020B0606030504020204" pitchFamily="34" charset="0"/>
                <a:ea typeface="Open Sans" panose="020B0606030504020204" pitchFamily="34" charset="0"/>
                <a:cs typeface="Open Sans" panose="020B0606030504020204" pitchFamily="34" charset="0"/>
              </a:rPr>
              <a:t> </a:t>
            </a:r>
            <a:endParaRPr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l" rtl="0">
              <a:lnSpc>
                <a:spcPct val="90000"/>
              </a:lnSpc>
              <a:spcBef>
                <a:spcPts val="440"/>
              </a:spcBef>
              <a:spcAft>
                <a:spcPts val="0"/>
              </a:spcAft>
              <a:buSzPts val="1760"/>
              <a:buFont typeface="Arial"/>
              <a:buChar char="•"/>
            </a:pPr>
            <a:r>
              <a:rPr lang="en-GB" dirty="0">
                <a:latin typeface="Open Sans" panose="020B0606030504020204" pitchFamily="34" charset="0"/>
                <a:ea typeface="Open Sans" panose="020B0606030504020204" pitchFamily="34" charset="0"/>
                <a:cs typeface="Open Sans" panose="020B0606030504020204" pitchFamily="34" charset="0"/>
              </a:rPr>
              <a:t>We build trust by treating communities as partners</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632" name="Google Shape;632;p40" descr="A group of people standing in front of a crowd&#10;&#10;Description generated with very high confidence"/>
          <p:cNvPicPr preferRelativeResize="0"/>
          <p:nvPr/>
        </p:nvPicPr>
        <p:blipFill rotWithShape="1">
          <a:blip r:embed="rId3">
            <a:alphaModFix/>
          </a:blip>
          <a:srcRect l="5620" t="-99" r="43798" b="99"/>
          <a:stretch/>
        </p:blipFill>
        <p:spPr>
          <a:xfrm>
            <a:off x="4499573" y="0"/>
            <a:ext cx="4644427"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6ABFB8D3-884D-58BB-BD2C-FAAE78D86B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489;p23">
            <a:extLst>
              <a:ext uri="{FF2B5EF4-FFF2-40B4-BE49-F238E27FC236}">
                <a16:creationId xmlns:a16="http://schemas.microsoft.com/office/drawing/2014/main" id="{AC22709A-74DF-3D1D-2ED5-97A5E84D8C00}"/>
              </a:ext>
            </a:extLst>
          </p:cNvPr>
          <p:cNvSpPr txBox="1"/>
          <p:nvPr/>
        </p:nvSpPr>
        <p:spPr>
          <a:xfrm>
            <a:off x="4662535" y="4100654"/>
            <a:ext cx="4481465" cy="2385242"/>
          </a:xfrm>
          <a:prstGeom prst="rect">
            <a:avLst/>
          </a:prstGeom>
          <a:solidFill>
            <a:schemeClr val="tx1">
              <a:lumMod val="50000"/>
              <a:lumOff val="50000"/>
            </a:schemeClr>
          </a:solidFill>
          <a:ln>
            <a:noFill/>
          </a:ln>
        </p:spPr>
        <p:txBody>
          <a:bodyPr spcFirstLastPara="1" wrap="square" lIns="45706" tIns="22847" rIns="45706" bIns="22847" anchor="t" anchorCtr="0">
            <a:spAutoFit/>
          </a:bodyPr>
          <a:lstStyle/>
          <a:p>
            <a:pPr defTabSz="457155" eaLnBrk="0" fontAlgn="base" hangingPunct="0">
              <a:spcBef>
                <a:spcPct val="0"/>
              </a:spcBef>
              <a:spcAft>
                <a:spcPct val="0"/>
              </a:spcAft>
              <a:buClr>
                <a:srgbClr val="FF0000"/>
              </a:buClr>
              <a:buSzPts val="2400"/>
              <a:defRPr/>
            </a:pPr>
            <a:r>
              <a:rPr lang="en-GB" b="1" kern="1200" dirty="0">
                <a:solidFill>
                  <a:srgbClr val="FFFFFF"/>
                </a:solidFill>
                <a:latin typeface="Open Sans"/>
                <a:ea typeface="Open Sans"/>
                <a:cs typeface="Open Sans"/>
                <a:sym typeface="Open Sans"/>
              </a:rPr>
              <a:t>SDB teams adapting processes to cultural norms</a:t>
            </a:r>
            <a:endParaRPr kern="1200" dirty="0">
              <a:solidFill>
                <a:srgbClr val="FFFFFF"/>
              </a:solidFill>
              <a:latin typeface="Calibri" panose="020F0502020204030204" pitchFamily="34" charset="0"/>
              <a:ea typeface="+mn-ea"/>
              <a:cs typeface="+mn-cs"/>
            </a:endParaRPr>
          </a:p>
          <a:p>
            <a:pPr marL="171433" indent="-171433" defTabSz="457155" eaLnBrk="0" fontAlgn="base" hangingPunct="0">
              <a:spcBef>
                <a:spcPts val="900"/>
              </a:spcBef>
              <a:spcAft>
                <a:spcPct val="0"/>
              </a:spcAft>
              <a:buClr>
                <a:srgbClr val="FFFFFF"/>
              </a:buClr>
              <a:buSzPts val="2400"/>
              <a:buFont typeface="Arial"/>
              <a:buChar char="•"/>
              <a:defRPr/>
            </a:pPr>
            <a:r>
              <a:rPr lang="en-GB" sz="1200" kern="1200" dirty="0">
                <a:solidFill>
                  <a:srgbClr val="FFFFFF"/>
                </a:solidFill>
                <a:latin typeface="Open Sans"/>
                <a:ea typeface="Open Sans"/>
                <a:cs typeface="Open Sans"/>
                <a:sym typeface="Open Sans"/>
              </a:rPr>
              <a:t>Pregnant woman died and family wanted a caesarean to recover the child so the two could be buried separately</a:t>
            </a:r>
          </a:p>
          <a:p>
            <a:pPr marL="171433" indent="-171433" defTabSz="457155" eaLnBrk="0" fontAlgn="base" hangingPunct="0">
              <a:spcBef>
                <a:spcPts val="900"/>
              </a:spcBef>
              <a:spcAft>
                <a:spcPct val="0"/>
              </a:spcAft>
              <a:buClr>
                <a:srgbClr val="FFFFFF"/>
              </a:buClr>
              <a:buSzPts val="2400"/>
              <a:buFont typeface="Arial"/>
              <a:buChar char="•"/>
              <a:defRPr/>
            </a:pPr>
            <a:r>
              <a:rPr lang="en-GB" sz="1200" kern="1200" dirty="0">
                <a:solidFill>
                  <a:srgbClr val="FFFFFF"/>
                </a:solidFill>
                <a:latin typeface="Open Sans"/>
                <a:ea typeface="Open Sans"/>
                <a:cs typeface="Open Sans"/>
                <a:sym typeface="Open Sans"/>
              </a:rPr>
              <a:t>SDB teams sat with family to discuss risks and suggest alternative solutions</a:t>
            </a:r>
          </a:p>
          <a:p>
            <a:pPr marL="171433" indent="-171433" defTabSz="457155" eaLnBrk="0" fontAlgn="base" hangingPunct="0">
              <a:spcBef>
                <a:spcPts val="900"/>
              </a:spcBef>
              <a:spcAft>
                <a:spcPct val="0"/>
              </a:spcAft>
              <a:buClr>
                <a:srgbClr val="FFFFFF"/>
              </a:buClr>
              <a:buSzPts val="2400"/>
              <a:buFont typeface="Arial"/>
              <a:buChar char="•"/>
              <a:defRPr/>
            </a:pPr>
            <a:r>
              <a:rPr lang="en-GB" sz="1200" kern="1200" dirty="0">
                <a:solidFill>
                  <a:srgbClr val="FFFFFF"/>
                </a:solidFill>
                <a:latin typeface="Open Sans"/>
                <a:ea typeface="Open Sans"/>
                <a:cs typeface="Open Sans"/>
                <a:sym typeface="Open Sans"/>
              </a:rPr>
              <a:t>Husband was given PPE and wiped a banana flower over the body bag. The flower was wrapped in bed sheets and buried in the grave dug for the unborn child. This signified the removal of the baby from the mother’s womb</a:t>
            </a:r>
          </a:p>
          <a:p>
            <a:pPr marL="171433" indent="-171433" defTabSz="457155" eaLnBrk="0" fontAlgn="base" hangingPunct="0">
              <a:spcBef>
                <a:spcPts val="900"/>
              </a:spcBef>
              <a:spcAft>
                <a:spcPct val="0"/>
              </a:spcAft>
              <a:buClr>
                <a:srgbClr val="FFFFFF"/>
              </a:buClr>
              <a:buSzPts val="2400"/>
              <a:buFont typeface="Arial"/>
              <a:buChar char="•"/>
              <a:defRPr/>
            </a:pPr>
            <a:r>
              <a:rPr lang="en-GB" sz="1200" kern="1200" dirty="0">
                <a:solidFill>
                  <a:srgbClr val="FFFFFF"/>
                </a:solidFill>
                <a:latin typeface="Open Sans"/>
                <a:ea typeface="Open Sans"/>
                <a:cs typeface="Open Sans"/>
                <a:sym typeface="Open Sans"/>
              </a:rPr>
              <a:t>Family participated safely in the burial</a:t>
            </a:r>
          </a:p>
        </p:txBody>
      </p:sp>
    </p:spTree>
    <p:extLst>
      <p:ext uri="{BB962C8B-B14F-4D97-AF65-F5344CB8AC3E}">
        <p14:creationId xmlns:p14="http://schemas.microsoft.com/office/powerpoint/2010/main" val="2792456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0"/>
          <p:cNvSpPr txBox="1"/>
          <p:nvPr/>
        </p:nvSpPr>
        <p:spPr>
          <a:xfrm>
            <a:off x="539552" y="4437112"/>
            <a:ext cx="4104456" cy="110799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3600" b="1" i="0" u="none" strike="noStrike" cap="none">
                <a:solidFill>
                  <a:schemeClr val="lt1"/>
                </a:solidFill>
                <a:latin typeface="Arial"/>
                <a:ea typeface="Arial"/>
                <a:cs typeface="Arial"/>
                <a:sym typeface="Arial"/>
              </a:rPr>
              <a:t>WHO</a:t>
            </a:r>
            <a:endParaRPr/>
          </a:p>
          <a:p>
            <a:pPr marL="0" marR="0" lvl="0" indent="0" algn="l" rtl="0">
              <a:spcBef>
                <a:spcPts val="0"/>
              </a:spcBef>
              <a:spcAft>
                <a:spcPts val="0"/>
              </a:spcAft>
              <a:buNone/>
            </a:pPr>
            <a:r>
              <a:rPr lang="en-GB" sz="3600" b="1">
                <a:solidFill>
                  <a:schemeClr val="lt1"/>
                </a:solidFill>
                <a:latin typeface="Arial"/>
                <a:ea typeface="Arial"/>
                <a:cs typeface="Arial"/>
                <a:sym typeface="Arial"/>
              </a:rPr>
              <a:t>WE ARE</a:t>
            </a:r>
            <a:endParaRPr sz="3600" b="1">
              <a:solidFill>
                <a:schemeClr val="lt1"/>
              </a:solidFill>
              <a:latin typeface="Arial"/>
              <a:ea typeface="Arial"/>
              <a:cs typeface="Arial"/>
              <a:sym typeface="Arial"/>
            </a:endParaRPr>
          </a:p>
        </p:txBody>
      </p:sp>
      <p:sp>
        <p:nvSpPr>
          <p:cNvPr id="209" name="Google Shape;209;p10"/>
          <p:cNvSpPr/>
          <p:nvPr/>
        </p:nvSpPr>
        <p:spPr>
          <a:xfrm>
            <a:off x="0" y="2360"/>
            <a:ext cx="9350062" cy="6855640"/>
          </a:xfrm>
          <a:prstGeom prst="rect">
            <a:avLst/>
          </a:prstGeom>
          <a:solidFill>
            <a:srgbClr val="E81E32"/>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0" name="Google Shape;210;p10"/>
          <p:cNvSpPr/>
          <p:nvPr/>
        </p:nvSpPr>
        <p:spPr>
          <a:xfrm>
            <a:off x="2898189" y="1579561"/>
            <a:ext cx="3491638" cy="3089318"/>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4000" b="1" dirty="0">
                <a:solidFill>
                  <a:schemeClr val="dk1"/>
                </a:solidFill>
                <a:latin typeface="Arial"/>
                <a:ea typeface="Arial"/>
                <a:cs typeface="Arial"/>
                <a:sym typeface="Arial"/>
              </a:rPr>
              <a:t>What is </a:t>
            </a:r>
            <a:endParaRPr sz="1800" dirty="0">
              <a:solidFill>
                <a:schemeClr val="dk1"/>
              </a:solidFill>
              <a:latin typeface="Arial"/>
              <a:ea typeface="Arial"/>
              <a:cs typeface="Arial"/>
              <a:sym typeface="Arial"/>
            </a:endParaRPr>
          </a:p>
          <a:p>
            <a:pPr marL="0" marR="0" lvl="0" indent="0" algn="ctr" rtl="0">
              <a:spcBef>
                <a:spcPts val="0"/>
              </a:spcBef>
              <a:spcAft>
                <a:spcPts val="0"/>
              </a:spcAft>
              <a:buNone/>
            </a:pPr>
            <a:r>
              <a:rPr lang="en-GB" sz="4000" b="1" dirty="0">
                <a:solidFill>
                  <a:schemeClr val="dk1"/>
                </a:solidFill>
              </a:rPr>
              <a:t>RCCE</a:t>
            </a:r>
            <a:r>
              <a:rPr lang="en-GB" sz="4000" b="1" dirty="0">
                <a:solidFill>
                  <a:schemeClr val="dk1"/>
                </a:solidFill>
                <a:latin typeface="Arial"/>
                <a:ea typeface="Arial"/>
                <a:cs typeface="Arial"/>
                <a:sym typeface="Arial"/>
              </a:rPr>
              <a:t>?</a:t>
            </a:r>
            <a:endParaRPr sz="1800" dirty="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41"/>
          <p:cNvSpPr txBox="1"/>
          <p:nvPr/>
        </p:nvSpPr>
        <p:spPr>
          <a:xfrm>
            <a:off x="109369" y="236904"/>
            <a:ext cx="9213925" cy="767189"/>
          </a:xfrm>
          <a:prstGeom prst="rect">
            <a:avLst/>
          </a:prstGeom>
          <a:noFill/>
          <a:ln>
            <a:noFill/>
          </a:ln>
        </p:spPr>
        <p:txBody>
          <a:bodyPr spcFirstLastPara="1" wrap="square" lIns="91425" tIns="45700" rIns="91425" bIns="45700" anchor="ctr" anchorCtr="0">
            <a:normAutofit fontScale="92500"/>
          </a:bodyPr>
          <a:lstStyle/>
          <a:p>
            <a:pPr marL="0" marR="0" lvl="0" indent="0" algn="l" rtl="0">
              <a:spcBef>
                <a:spcPts val="0"/>
              </a:spcBef>
              <a:spcAft>
                <a:spcPts val="0"/>
              </a:spcAft>
              <a:buNone/>
            </a:pPr>
            <a:r>
              <a:rPr lang="en-GB" sz="2600" b="1" i="0">
                <a:solidFill>
                  <a:schemeClr val="dk1"/>
                </a:solidFill>
                <a:latin typeface="Montserrat"/>
                <a:ea typeface="Montserrat"/>
                <a:cs typeface="Montserrat"/>
                <a:sym typeface="Montserrat"/>
              </a:rPr>
              <a:t>Stages of community participation – where is your NS?</a:t>
            </a:r>
            <a:endParaRPr/>
          </a:p>
        </p:txBody>
      </p:sp>
      <p:grpSp>
        <p:nvGrpSpPr>
          <p:cNvPr id="639" name="Google Shape;639;p41"/>
          <p:cNvGrpSpPr/>
          <p:nvPr/>
        </p:nvGrpSpPr>
        <p:grpSpPr>
          <a:xfrm>
            <a:off x="-10048" y="1324524"/>
            <a:ext cx="9164096" cy="4714049"/>
            <a:chOff x="-120580" y="1133605"/>
            <a:chExt cx="9164096" cy="4714049"/>
          </a:xfrm>
        </p:grpSpPr>
        <p:grpSp>
          <p:nvGrpSpPr>
            <p:cNvPr id="640" name="Google Shape;640;p41"/>
            <p:cNvGrpSpPr/>
            <p:nvPr/>
          </p:nvGrpSpPr>
          <p:grpSpPr>
            <a:xfrm>
              <a:off x="109369" y="1133605"/>
              <a:ext cx="8934147" cy="4590788"/>
              <a:chOff x="0" y="0"/>
              <a:chExt cx="8934147" cy="4590788"/>
            </a:xfrm>
          </p:grpSpPr>
          <p:sp>
            <p:nvSpPr>
              <p:cNvPr id="641" name="Google Shape;641;p41"/>
              <p:cNvSpPr/>
              <p:nvPr/>
            </p:nvSpPr>
            <p:spPr>
              <a:xfrm>
                <a:off x="0" y="1377236"/>
                <a:ext cx="8934147" cy="1836315"/>
              </a:xfrm>
              <a:prstGeom prst="notchedRightArrow">
                <a:avLst>
                  <a:gd name="adj1" fmla="val 50000"/>
                  <a:gd name="adj2" fmla="val 50000"/>
                </a:avLst>
              </a:prstGeom>
              <a:solidFill>
                <a:srgbClr val="E7C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1"/>
              <p:cNvSpPr/>
              <p:nvPr/>
            </p:nvSpPr>
            <p:spPr>
              <a:xfrm>
                <a:off x="3533" y="0"/>
                <a:ext cx="1544935" cy="18363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1"/>
              <p:cNvSpPr txBox="1"/>
              <p:nvPr/>
            </p:nvSpPr>
            <p:spPr>
              <a:xfrm>
                <a:off x="3533" y="0"/>
                <a:ext cx="1544935" cy="1836315"/>
              </a:xfrm>
              <a:prstGeom prst="rect">
                <a:avLst/>
              </a:prstGeom>
              <a:noFill/>
              <a:ln>
                <a:noFill/>
              </a:ln>
            </p:spPr>
            <p:txBody>
              <a:bodyPr spcFirstLastPara="1" wrap="square" lIns="99550" tIns="99550" rIns="99550" bIns="99550" anchor="b" anchorCtr="0">
                <a:noAutofit/>
              </a:bodyPr>
              <a:lstStyle/>
              <a:p>
                <a:pPr marL="0" marR="0" lvl="0" indent="0" algn="ctr" rtl="0">
                  <a:lnSpc>
                    <a:spcPct val="90000"/>
                  </a:lnSpc>
                  <a:spcBef>
                    <a:spcPts val="0"/>
                  </a:spcBef>
                  <a:spcAft>
                    <a:spcPts val="0"/>
                  </a:spcAft>
                  <a:buClr>
                    <a:schemeClr val="dk1"/>
                  </a:buClr>
                  <a:buSzPts val="1400"/>
                  <a:buFont typeface="Arial"/>
                  <a:buNone/>
                </a:pPr>
                <a:endParaRPr sz="1400">
                  <a:solidFill>
                    <a:schemeClr val="dk1"/>
                  </a:solidFill>
                  <a:latin typeface="Montserrat"/>
                  <a:ea typeface="Montserrat"/>
                  <a:cs typeface="Montserrat"/>
                  <a:sym typeface="Montserrat"/>
                </a:endParaRPr>
              </a:p>
            </p:txBody>
          </p:sp>
          <p:sp>
            <p:nvSpPr>
              <p:cNvPr id="644" name="Google Shape;644;p41"/>
              <p:cNvSpPr/>
              <p:nvPr/>
            </p:nvSpPr>
            <p:spPr>
              <a:xfrm>
                <a:off x="546461" y="2065855"/>
                <a:ext cx="459078" cy="459078"/>
              </a:xfrm>
              <a:prstGeom prst="ellipse">
                <a:avLst/>
              </a:prstGeom>
              <a:solidFill>
                <a:srgbClr val="BF504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1"/>
              <p:cNvSpPr/>
              <p:nvPr/>
            </p:nvSpPr>
            <p:spPr>
              <a:xfrm>
                <a:off x="1625715" y="2754473"/>
                <a:ext cx="1544935" cy="18363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1"/>
              <p:cNvSpPr txBox="1"/>
              <p:nvPr/>
            </p:nvSpPr>
            <p:spPr>
              <a:xfrm>
                <a:off x="1625715" y="2754473"/>
                <a:ext cx="1544935" cy="1836315"/>
              </a:xfrm>
              <a:prstGeom prst="rect">
                <a:avLst/>
              </a:prstGeom>
              <a:noFill/>
              <a:ln>
                <a:noFill/>
              </a:ln>
            </p:spPr>
            <p:txBody>
              <a:bodyPr spcFirstLastPara="1" wrap="square" lIns="99550" tIns="99550" rIns="99550" bIns="99550" anchor="t" anchorCtr="0">
                <a:noAutofit/>
              </a:bodyPr>
              <a:lstStyle/>
              <a:p>
                <a:pPr marL="0" marR="0" lvl="0" indent="0" algn="ctr" rtl="0">
                  <a:lnSpc>
                    <a:spcPct val="90000"/>
                  </a:lnSpc>
                  <a:spcBef>
                    <a:spcPts val="0"/>
                  </a:spcBef>
                  <a:spcAft>
                    <a:spcPts val="0"/>
                  </a:spcAft>
                  <a:buClr>
                    <a:schemeClr val="dk1"/>
                  </a:buClr>
                  <a:buSzPts val="1400"/>
                  <a:buFont typeface="Arial"/>
                  <a:buNone/>
                </a:pPr>
                <a:endParaRPr sz="1400">
                  <a:solidFill>
                    <a:schemeClr val="dk1"/>
                  </a:solidFill>
                  <a:latin typeface="Montserrat"/>
                  <a:ea typeface="Montserrat"/>
                  <a:cs typeface="Montserrat"/>
                  <a:sym typeface="Montserrat"/>
                </a:endParaRPr>
              </a:p>
            </p:txBody>
          </p:sp>
          <p:sp>
            <p:nvSpPr>
              <p:cNvPr id="647" name="Google Shape;647;p41"/>
              <p:cNvSpPr/>
              <p:nvPr/>
            </p:nvSpPr>
            <p:spPr>
              <a:xfrm>
                <a:off x="2168644" y="2065855"/>
                <a:ext cx="459078" cy="459078"/>
              </a:xfrm>
              <a:prstGeom prst="ellipse">
                <a:avLst/>
              </a:prstGeom>
              <a:solidFill>
                <a:srgbClr val="BF504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1"/>
              <p:cNvSpPr/>
              <p:nvPr/>
            </p:nvSpPr>
            <p:spPr>
              <a:xfrm>
                <a:off x="3247898" y="0"/>
                <a:ext cx="1544935" cy="18363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1"/>
              <p:cNvSpPr txBox="1"/>
              <p:nvPr/>
            </p:nvSpPr>
            <p:spPr>
              <a:xfrm>
                <a:off x="3247898" y="0"/>
                <a:ext cx="1544935" cy="1836315"/>
              </a:xfrm>
              <a:prstGeom prst="rect">
                <a:avLst/>
              </a:prstGeom>
              <a:noFill/>
              <a:ln>
                <a:noFill/>
              </a:ln>
            </p:spPr>
            <p:txBody>
              <a:bodyPr spcFirstLastPara="1" wrap="square" lIns="99550" tIns="99550" rIns="99550" bIns="99550" anchor="b" anchorCtr="0">
                <a:noAutofit/>
              </a:bodyPr>
              <a:lstStyle/>
              <a:p>
                <a:pPr marL="0" marR="0" lvl="0" indent="0" algn="ctr" rtl="0">
                  <a:lnSpc>
                    <a:spcPct val="90000"/>
                  </a:lnSpc>
                  <a:spcBef>
                    <a:spcPts val="0"/>
                  </a:spcBef>
                  <a:spcAft>
                    <a:spcPts val="0"/>
                  </a:spcAft>
                  <a:buClr>
                    <a:schemeClr val="dk1"/>
                  </a:buClr>
                  <a:buSzPts val="1400"/>
                  <a:buFont typeface="Arial"/>
                  <a:buNone/>
                </a:pPr>
                <a:endParaRPr sz="1400">
                  <a:solidFill>
                    <a:schemeClr val="dk1"/>
                  </a:solidFill>
                  <a:latin typeface="Montserrat"/>
                  <a:ea typeface="Montserrat"/>
                  <a:cs typeface="Montserrat"/>
                  <a:sym typeface="Montserrat"/>
                </a:endParaRPr>
              </a:p>
            </p:txBody>
          </p:sp>
          <p:sp>
            <p:nvSpPr>
              <p:cNvPr id="650" name="Google Shape;650;p41"/>
              <p:cNvSpPr/>
              <p:nvPr/>
            </p:nvSpPr>
            <p:spPr>
              <a:xfrm>
                <a:off x="3790826" y="2065855"/>
                <a:ext cx="459078" cy="459078"/>
              </a:xfrm>
              <a:prstGeom prst="ellipse">
                <a:avLst/>
              </a:prstGeom>
              <a:solidFill>
                <a:srgbClr val="BF504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1"/>
              <p:cNvSpPr/>
              <p:nvPr/>
            </p:nvSpPr>
            <p:spPr>
              <a:xfrm>
                <a:off x="4870080" y="2754473"/>
                <a:ext cx="1544935" cy="18363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1"/>
              <p:cNvSpPr txBox="1"/>
              <p:nvPr/>
            </p:nvSpPr>
            <p:spPr>
              <a:xfrm>
                <a:off x="4870080" y="2754473"/>
                <a:ext cx="1544935" cy="1836315"/>
              </a:xfrm>
              <a:prstGeom prst="rect">
                <a:avLst/>
              </a:prstGeom>
              <a:noFill/>
              <a:ln>
                <a:noFill/>
              </a:ln>
            </p:spPr>
            <p:txBody>
              <a:bodyPr spcFirstLastPara="1" wrap="square" lIns="99550" tIns="99550" rIns="99550" bIns="99550" anchor="t" anchorCtr="0">
                <a:noAutofit/>
              </a:bodyPr>
              <a:lstStyle/>
              <a:p>
                <a:pPr marL="0" marR="0" lvl="0" indent="0" algn="ctr" rtl="0">
                  <a:lnSpc>
                    <a:spcPct val="90000"/>
                  </a:lnSpc>
                  <a:spcBef>
                    <a:spcPts val="0"/>
                  </a:spcBef>
                  <a:spcAft>
                    <a:spcPts val="0"/>
                  </a:spcAft>
                  <a:buClr>
                    <a:schemeClr val="dk1"/>
                  </a:buClr>
                  <a:buSzPts val="1400"/>
                  <a:buFont typeface="Arial"/>
                  <a:buNone/>
                </a:pPr>
                <a:endParaRPr sz="1400">
                  <a:solidFill>
                    <a:schemeClr val="dk1"/>
                  </a:solidFill>
                  <a:latin typeface="Montserrat"/>
                  <a:ea typeface="Montserrat"/>
                  <a:cs typeface="Montserrat"/>
                  <a:sym typeface="Montserrat"/>
                </a:endParaRPr>
              </a:p>
            </p:txBody>
          </p:sp>
          <p:sp>
            <p:nvSpPr>
              <p:cNvPr id="653" name="Google Shape;653;p41"/>
              <p:cNvSpPr/>
              <p:nvPr/>
            </p:nvSpPr>
            <p:spPr>
              <a:xfrm>
                <a:off x="5413009" y="2065855"/>
                <a:ext cx="459078" cy="459078"/>
              </a:xfrm>
              <a:prstGeom prst="ellipse">
                <a:avLst/>
              </a:prstGeom>
              <a:solidFill>
                <a:srgbClr val="BF504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1"/>
              <p:cNvSpPr/>
              <p:nvPr/>
            </p:nvSpPr>
            <p:spPr>
              <a:xfrm>
                <a:off x="6492263" y="0"/>
                <a:ext cx="1544935" cy="18363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1"/>
              <p:cNvSpPr txBox="1"/>
              <p:nvPr/>
            </p:nvSpPr>
            <p:spPr>
              <a:xfrm>
                <a:off x="6492263" y="0"/>
                <a:ext cx="1544935" cy="1836315"/>
              </a:xfrm>
              <a:prstGeom prst="rect">
                <a:avLst/>
              </a:prstGeom>
              <a:noFill/>
              <a:ln>
                <a:noFill/>
              </a:ln>
            </p:spPr>
            <p:txBody>
              <a:bodyPr spcFirstLastPara="1" wrap="square" lIns="99550" tIns="99550" rIns="99550" bIns="99550" anchor="b" anchorCtr="0">
                <a:noAutofit/>
              </a:bodyPr>
              <a:lstStyle/>
              <a:p>
                <a:pPr marL="0" marR="0" lvl="0" indent="0" algn="ctr" rtl="0">
                  <a:lnSpc>
                    <a:spcPct val="90000"/>
                  </a:lnSpc>
                  <a:spcBef>
                    <a:spcPts val="0"/>
                  </a:spcBef>
                  <a:spcAft>
                    <a:spcPts val="0"/>
                  </a:spcAft>
                  <a:buClr>
                    <a:schemeClr val="dk1"/>
                  </a:buClr>
                  <a:buSzPts val="1400"/>
                  <a:buFont typeface="Arial"/>
                  <a:buNone/>
                </a:pPr>
                <a:endParaRPr sz="1400">
                  <a:solidFill>
                    <a:schemeClr val="dk1"/>
                  </a:solidFill>
                  <a:latin typeface="Montserrat"/>
                  <a:ea typeface="Montserrat"/>
                  <a:cs typeface="Montserrat"/>
                  <a:sym typeface="Montserrat"/>
                </a:endParaRPr>
              </a:p>
            </p:txBody>
          </p:sp>
          <p:sp>
            <p:nvSpPr>
              <p:cNvPr id="656" name="Google Shape;656;p41"/>
              <p:cNvSpPr/>
              <p:nvPr/>
            </p:nvSpPr>
            <p:spPr>
              <a:xfrm>
                <a:off x="7035191" y="2065855"/>
                <a:ext cx="459078" cy="459078"/>
              </a:xfrm>
              <a:prstGeom prst="ellipse">
                <a:avLst/>
              </a:prstGeom>
              <a:solidFill>
                <a:srgbClr val="BF504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7" name="Google Shape;657;p41"/>
            <p:cNvSpPr txBox="1"/>
            <p:nvPr/>
          </p:nvSpPr>
          <p:spPr>
            <a:xfrm>
              <a:off x="5936766" y="1458274"/>
              <a:ext cx="2895736" cy="17235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rgbClr val="FF0000"/>
                  </a:solidFill>
                  <a:latin typeface="Montserrat"/>
                  <a:ea typeface="Montserrat"/>
                  <a:cs typeface="Montserrat"/>
                  <a:sym typeface="Montserrat"/>
                </a:rPr>
                <a:t>EMPOWER</a:t>
              </a:r>
              <a:r>
                <a:rPr lang="en-GB" sz="2400" b="1">
                  <a:solidFill>
                    <a:srgbClr val="FF0000"/>
                  </a:solidFill>
                  <a:latin typeface="Montserrat"/>
                  <a:ea typeface="Montserrat"/>
                  <a:cs typeface="Montserrat"/>
                  <a:sym typeface="Montserrat"/>
                </a:rPr>
                <a:t> </a:t>
              </a:r>
              <a:endParaRPr/>
            </a:p>
            <a:p>
              <a:pPr marL="0" marR="0" lvl="0" indent="0" algn="ctr" rtl="0">
                <a:spcBef>
                  <a:spcPts val="0"/>
                </a:spcBef>
                <a:spcAft>
                  <a:spcPts val="0"/>
                </a:spcAft>
                <a:buNone/>
              </a:pPr>
              <a:r>
                <a:rPr lang="en-GB" sz="1600" b="1">
                  <a:solidFill>
                    <a:schemeClr val="dk1"/>
                  </a:solidFill>
                  <a:latin typeface="Montserrat"/>
                  <a:ea typeface="Montserrat"/>
                  <a:cs typeface="Montserrat"/>
                  <a:sym typeface="Montserrat"/>
                </a:rPr>
                <a:t>Community Action Plan</a:t>
              </a:r>
              <a:endParaRPr/>
            </a:p>
            <a:p>
              <a:pPr marL="0" marR="0" lvl="0" indent="0" algn="ctr" rtl="0">
                <a:spcBef>
                  <a:spcPts val="0"/>
                </a:spcBef>
                <a:spcAft>
                  <a:spcPts val="0"/>
                </a:spcAft>
                <a:buNone/>
              </a:pPr>
              <a:r>
                <a:rPr lang="en-GB" sz="1600">
                  <a:solidFill>
                    <a:schemeClr val="dk1"/>
                  </a:solidFill>
                  <a:latin typeface="Montserrat"/>
                  <a:ea typeface="Montserrat"/>
                  <a:cs typeface="Montserrat"/>
                  <a:sym typeface="Montserrat"/>
                </a:rPr>
                <a:t>The community decides and implements the plan and the NS supports</a:t>
              </a:r>
              <a:endParaRPr/>
            </a:p>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58" name="Google Shape;658;p41"/>
            <p:cNvSpPr txBox="1"/>
            <p:nvPr/>
          </p:nvSpPr>
          <p:spPr>
            <a:xfrm>
              <a:off x="4572000" y="3939439"/>
              <a:ext cx="2456239" cy="17235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rgbClr val="FF0000"/>
                  </a:solidFill>
                  <a:latin typeface="Montserrat"/>
                  <a:ea typeface="Montserrat"/>
                  <a:cs typeface="Montserrat"/>
                  <a:sym typeface="Montserrat"/>
                </a:rPr>
                <a:t>COLLABORATE</a:t>
              </a:r>
              <a:r>
                <a:rPr lang="en-GB" sz="2400" b="1">
                  <a:solidFill>
                    <a:srgbClr val="FF0000"/>
                  </a:solidFill>
                  <a:latin typeface="Montserrat"/>
                  <a:ea typeface="Montserrat"/>
                  <a:cs typeface="Montserrat"/>
                  <a:sym typeface="Montserrat"/>
                </a:rPr>
                <a:t> </a:t>
              </a:r>
              <a:r>
                <a:rPr lang="en-GB" sz="1600" b="1">
                  <a:solidFill>
                    <a:schemeClr val="dk1"/>
                  </a:solidFill>
                  <a:latin typeface="Montserrat"/>
                  <a:ea typeface="Montserrat"/>
                  <a:cs typeface="Montserrat"/>
                  <a:sym typeface="Montserrat"/>
                </a:rPr>
                <a:t>Project Committee</a:t>
              </a:r>
              <a:endParaRPr/>
            </a:p>
            <a:p>
              <a:pPr marL="0" marR="0" lvl="0" indent="0" algn="ctr" rtl="0">
                <a:spcBef>
                  <a:spcPts val="0"/>
                </a:spcBef>
                <a:spcAft>
                  <a:spcPts val="0"/>
                </a:spcAft>
                <a:buNone/>
              </a:pPr>
              <a:r>
                <a:rPr lang="en-GB" sz="1600">
                  <a:solidFill>
                    <a:schemeClr val="dk1"/>
                  </a:solidFill>
                  <a:latin typeface="Montserrat"/>
                  <a:ea typeface="Montserrat"/>
                  <a:cs typeface="Montserrat"/>
                  <a:sym typeface="Montserrat"/>
                </a:rPr>
                <a:t>Community and NS plan and decide things together</a:t>
              </a:r>
              <a:endParaRPr/>
            </a:p>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59" name="Google Shape;659;p41"/>
            <p:cNvSpPr txBox="1"/>
            <p:nvPr/>
          </p:nvSpPr>
          <p:spPr>
            <a:xfrm>
              <a:off x="2955379" y="1458275"/>
              <a:ext cx="2320005" cy="17235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FF0000"/>
                  </a:solidFill>
                  <a:latin typeface="Montserrat"/>
                  <a:ea typeface="Montserrat"/>
                  <a:cs typeface="Montserrat"/>
                  <a:sym typeface="Montserrat"/>
                </a:rPr>
                <a:t>INVOLVE</a:t>
              </a:r>
              <a:r>
                <a:rPr lang="en-GB" sz="2400" b="1">
                  <a:solidFill>
                    <a:srgbClr val="FF0000"/>
                  </a:solidFill>
                  <a:latin typeface="Montserrat"/>
                  <a:ea typeface="Montserrat"/>
                  <a:cs typeface="Montserrat"/>
                  <a:sym typeface="Montserrat"/>
                </a:rPr>
                <a:t> </a:t>
              </a:r>
              <a:r>
                <a:rPr lang="en-GB" sz="1600" b="1">
                  <a:solidFill>
                    <a:schemeClr val="dk1"/>
                  </a:solidFill>
                  <a:latin typeface="Montserrat"/>
                  <a:ea typeface="Montserrat"/>
                  <a:cs typeface="Montserrat"/>
                  <a:sym typeface="Montserrat"/>
                </a:rPr>
                <a:t>Community Meeting</a:t>
              </a:r>
              <a:endParaRPr/>
            </a:p>
            <a:p>
              <a:pPr marL="0" marR="0" lvl="0" indent="0" algn="ctr" rtl="0">
                <a:spcBef>
                  <a:spcPts val="0"/>
                </a:spcBef>
                <a:spcAft>
                  <a:spcPts val="0"/>
                </a:spcAft>
                <a:buNone/>
              </a:pPr>
              <a:r>
                <a:rPr lang="en-GB" sz="1600">
                  <a:solidFill>
                    <a:schemeClr val="dk1"/>
                  </a:solidFill>
                  <a:latin typeface="Montserrat"/>
                  <a:ea typeface="Montserrat"/>
                  <a:cs typeface="Montserrat"/>
                  <a:sym typeface="Montserrat"/>
                </a:rPr>
                <a:t>Community provides input to key decisions</a:t>
              </a:r>
              <a:endParaRPr/>
            </a:p>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60" name="Google Shape;660;p41"/>
            <p:cNvSpPr txBox="1"/>
            <p:nvPr/>
          </p:nvSpPr>
          <p:spPr>
            <a:xfrm>
              <a:off x="1536960" y="3939439"/>
              <a:ext cx="2130250" cy="19082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FF0000"/>
                  </a:solidFill>
                  <a:latin typeface="Montserrat"/>
                  <a:ea typeface="Montserrat"/>
                  <a:cs typeface="Montserrat"/>
                  <a:sym typeface="Montserrat"/>
                </a:rPr>
                <a:t>CONSULT</a:t>
              </a:r>
              <a:r>
                <a:rPr lang="en-GB" sz="1800" b="1">
                  <a:solidFill>
                    <a:srgbClr val="FF0000"/>
                  </a:solidFill>
                  <a:latin typeface="Montserrat"/>
                  <a:ea typeface="Montserrat"/>
                  <a:cs typeface="Montserrat"/>
                  <a:sym typeface="Montserrat"/>
                </a:rPr>
                <a:t> </a:t>
              </a:r>
              <a:r>
                <a:rPr lang="en-GB" sz="1600" b="1">
                  <a:solidFill>
                    <a:schemeClr val="dk1"/>
                  </a:solidFill>
                  <a:latin typeface="Montserrat"/>
                  <a:ea typeface="Montserrat"/>
                  <a:cs typeface="Montserrat"/>
                  <a:sym typeface="Montserrat"/>
                </a:rPr>
                <a:t>Assessment</a:t>
              </a:r>
              <a:endParaRPr/>
            </a:p>
            <a:p>
              <a:pPr marL="0" marR="0" lvl="0" indent="0" algn="ctr" rtl="0">
                <a:spcBef>
                  <a:spcPts val="0"/>
                </a:spcBef>
                <a:spcAft>
                  <a:spcPts val="0"/>
                </a:spcAft>
                <a:buNone/>
              </a:pPr>
              <a:r>
                <a:rPr lang="en-GB" sz="1600">
                  <a:solidFill>
                    <a:schemeClr val="dk1"/>
                  </a:solidFill>
                  <a:latin typeface="Montserrat"/>
                  <a:ea typeface="Montserrat"/>
                  <a:cs typeface="Montserrat"/>
                  <a:sym typeface="Montserrat"/>
                </a:rPr>
                <a:t>Community is asked about their needs and priorities</a:t>
              </a:r>
              <a:endParaRPr/>
            </a:p>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61" name="Google Shape;661;p41"/>
            <p:cNvSpPr txBox="1"/>
            <p:nvPr/>
          </p:nvSpPr>
          <p:spPr>
            <a:xfrm>
              <a:off x="-120580" y="1489051"/>
              <a:ext cx="1990411" cy="166199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FF0000"/>
                  </a:solidFill>
                  <a:latin typeface="Montserrat"/>
                  <a:ea typeface="Montserrat"/>
                  <a:cs typeface="Montserrat"/>
                  <a:sym typeface="Montserrat"/>
                </a:rPr>
                <a:t>INFORM</a:t>
              </a:r>
              <a:r>
                <a:rPr lang="en-GB" sz="1800" b="1">
                  <a:solidFill>
                    <a:srgbClr val="FF0000"/>
                  </a:solidFill>
                  <a:latin typeface="Montserrat"/>
                  <a:ea typeface="Montserrat"/>
                  <a:cs typeface="Montserrat"/>
                  <a:sym typeface="Montserrat"/>
                </a:rPr>
                <a:t> </a:t>
              </a:r>
              <a:r>
                <a:rPr lang="en-GB" sz="1600" b="1">
                  <a:solidFill>
                    <a:schemeClr val="dk1"/>
                  </a:solidFill>
                  <a:latin typeface="Montserrat"/>
                  <a:ea typeface="Montserrat"/>
                  <a:cs typeface="Montserrat"/>
                  <a:sym typeface="Montserrat"/>
                </a:rPr>
                <a:t>Noticeboard</a:t>
              </a:r>
              <a:endParaRPr/>
            </a:p>
            <a:p>
              <a:pPr marL="0" marR="0" lvl="0" indent="0" algn="ctr" rtl="0">
                <a:spcBef>
                  <a:spcPts val="0"/>
                </a:spcBef>
                <a:spcAft>
                  <a:spcPts val="0"/>
                </a:spcAft>
                <a:buNone/>
              </a:pPr>
              <a:r>
                <a:rPr lang="en-GB" sz="1600">
                  <a:solidFill>
                    <a:schemeClr val="dk1"/>
                  </a:solidFill>
                  <a:latin typeface="Open Sans"/>
                  <a:ea typeface="Open Sans"/>
                  <a:cs typeface="Open Sans"/>
                  <a:sym typeface="Open Sans"/>
                </a:rPr>
                <a:t>Community receives information</a:t>
              </a:r>
              <a:endParaRPr sz="1600" b="1">
                <a:solidFill>
                  <a:schemeClr val="dk1"/>
                </a:solidFill>
                <a:latin typeface="Open Sans"/>
                <a:ea typeface="Open Sans"/>
                <a:cs typeface="Open Sans"/>
                <a:sym typeface="Open Sans"/>
              </a:endParaRPr>
            </a:p>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662" name="Google Shape;662;p41"/>
          <p:cNvSpPr txBox="1"/>
          <p:nvPr/>
        </p:nvSpPr>
        <p:spPr>
          <a:xfrm>
            <a:off x="60218" y="6382522"/>
            <a:ext cx="5619404"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Open Sans"/>
              <a:buNone/>
            </a:pPr>
            <a:r>
              <a:rPr lang="en-GB" sz="1600" b="0" i="0" u="none" strike="noStrike" cap="none">
                <a:solidFill>
                  <a:srgbClr val="000000"/>
                </a:solidFill>
                <a:latin typeface="Open Sans"/>
                <a:ea typeface="Open Sans"/>
                <a:cs typeface="Open Sans"/>
                <a:sym typeface="Open Sans"/>
              </a:rPr>
              <a:t>Based on IAP2’s Public Participation Spectrum, 2014​</a:t>
            </a:r>
            <a:endParaRPr sz="1600" b="0" i="0" u="none" strike="noStrike" cap="none">
              <a:solidFill>
                <a:srgbClr val="000000"/>
              </a:solidFill>
              <a:latin typeface="Open Sans"/>
              <a:ea typeface="Open Sans"/>
              <a:cs typeface="Open Sans"/>
              <a:sym typeface="Open San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46"/>
          <p:cNvSpPr txBox="1"/>
          <p:nvPr/>
        </p:nvSpPr>
        <p:spPr>
          <a:xfrm>
            <a:off x="539552" y="4437112"/>
            <a:ext cx="4104456" cy="110799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3600" b="1">
                <a:solidFill>
                  <a:schemeClr val="lt1"/>
                </a:solidFill>
                <a:latin typeface="Arial"/>
                <a:ea typeface="Arial"/>
                <a:cs typeface="Arial"/>
                <a:sym typeface="Arial"/>
              </a:rPr>
              <a:t>WHO</a:t>
            </a:r>
            <a:endParaRPr/>
          </a:p>
          <a:p>
            <a:pPr marL="0" marR="0" lvl="0" indent="0" algn="l" rtl="0">
              <a:spcBef>
                <a:spcPts val="0"/>
              </a:spcBef>
              <a:spcAft>
                <a:spcPts val="0"/>
              </a:spcAft>
              <a:buNone/>
            </a:pPr>
            <a:r>
              <a:rPr lang="en-GB" sz="3600" b="1">
                <a:solidFill>
                  <a:schemeClr val="lt1"/>
                </a:solidFill>
                <a:latin typeface="Arial"/>
                <a:ea typeface="Arial"/>
                <a:cs typeface="Arial"/>
                <a:sym typeface="Arial"/>
              </a:rPr>
              <a:t>WE ARE</a:t>
            </a:r>
            <a:endParaRPr sz="3600" b="1">
              <a:solidFill>
                <a:schemeClr val="lt1"/>
              </a:solidFill>
              <a:latin typeface="Arial"/>
              <a:ea typeface="Arial"/>
              <a:cs typeface="Arial"/>
              <a:sym typeface="Arial"/>
            </a:endParaRPr>
          </a:p>
        </p:txBody>
      </p:sp>
      <p:sp>
        <p:nvSpPr>
          <p:cNvPr id="761" name="Google Shape;761;p46"/>
          <p:cNvSpPr/>
          <p:nvPr/>
        </p:nvSpPr>
        <p:spPr>
          <a:xfrm>
            <a:off x="0" y="2360"/>
            <a:ext cx="9350062" cy="6855640"/>
          </a:xfrm>
          <a:prstGeom prst="rect">
            <a:avLst/>
          </a:prstGeom>
          <a:solidFill>
            <a:srgbClr val="E81E32"/>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62" name="Google Shape;762;p46"/>
          <p:cNvSpPr/>
          <p:nvPr/>
        </p:nvSpPr>
        <p:spPr>
          <a:xfrm>
            <a:off x="2476443" y="1721028"/>
            <a:ext cx="4337136" cy="3415943"/>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200" b="1">
                <a:solidFill>
                  <a:schemeClr val="dk1"/>
                </a:solidFill>
                <a:latin typeface="Arial"/>
                <a:ea typeface="Arial"/>
                <a:cs typeface="Arial"/>
                <a:sym typeface="Arial"/>
              </a:rPr>
              <a:t>Understanding Communities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47"/>
          <p:cNvSpPr txBox="1">
            <a:spLocks noGrp="1"/>
          </p:cNvSpPr>
          <p:nvPr>
            <p:ph type="title"/>
          </p:nvPr>
        </p:nvSpPr>
        <p:spPr>
          <a:xfrm>
            <a:off x="185051" y="435426"/>
            <a:ext cx="8242146" cy="79762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sz="2800" i="0" dirty="0">
                <a:latin typeface="Montserrat" panose="00000500000000000000" pitchFamily="2" charset="0"/>
              </a:rPr>
              <a:t>What information do you need to know about communities?</a:t>
            </a:r>
            <a:endParaRPr i="0" dirty="0">
              <a:latin typeface="Montserrat" panose="00000500000000000000" pitchFamily="2" charset="0"/>
            </a:endParaRPr>
          </a:p>
        </p:txBody>
      </p:sp>
      <p:sp>
        <p:nvSpPr>
          <p:cNvPr id="770" name="Google Shape;770;p47"/>
          <p:cNvSpPr txBox="1">
            <a:spLocks noGrp="1"/>
          </p:cNvSpPr>
          <p:nvPr>
            <p:ph type="body" idx="1"/>
          </p:nvPr>
        </p:nvSpPr>
        <p:spPr>
          <a:xfrm>
            <a:off x="502920" y="1668780"/>
            <a:ext cx="7924277" cy="4551915"/>
          </a:xfrm>
          <a:prstGeom prst="rect">
            <a:avLst/>
          </a:prstGeom>
          <a:noFill/>
          <a:ln>
            <a:noFill/>
          </a:ln>
        </p:spPr>
        <p:txBody>
          <a:bodyPr spcFirstLastPara="1" wrap="square" lIns="91425" tIns="45700" rIns="91425" bIns="45700" anchor="t" anchorCtr="0">
            <a:noAutofit/>
          </a:bodyPr>
          <a:lstStyle/>
          <a:p>
            <a:pPr marL="422041" lvl="0" indent="-422041" algn="l" rtl="0">
              <a:spcBef>
                <a:spcPts val="0"/>
              </a:spcBef>
              <a:spcAft>
                <a:spcPts val="0"/>
              </a:spcAft>
              <a:buSzPts val="1698"/>
              <a:buFont typeface="Calibri"/>
              <a:buAutoNum type="arabicPeriod"/>
            </a:pPr>
            <a:r>
              <a:rPr lang="en-GB" sz="2123" b="1" dirty="0">
                <a:latin typeface="Open Sans" panose="020B0606030504020204" pitchFamily="34" charset="0"/>
                <a:ea typeface="Open Sans" panose="020B0606030504020204" pitchFamily="34" charset="0"/>
                <a:cs typeface="Open Sans" panose="020B0606030504020204" pitchFamily="34" charset="0"/>
              </a:rPr>
              <a:t>Information needs </a:t>
            </a:r>
            <a:r>
              <a:rPr lang="en-GB" sz="2123" dirty="0">
                <a:solidFill>
                  <a:srgbClr val="FF0000"/>
                </a:solidFill>
                <a:latin typeface="Open Sans" panose="020B0606030504020204" pitchFamily="34" charset="0"/>
                <a:ea typeface="Open Sans" panose="020B0606030504020204" pitchFamily="34" charset="0"/>
                <a:cs typeface="Open Sans" panose="020B0606030504020204" pitchFamily="34" charset="0"/>
              </a:rPr>
              <a:t>[What information would people </a:t>
            </a:r>
            <a:r>
              <a:rPr lang="en-GB" sz="2123" b="1" dirty="0">
                <a:solidFill>
                  <a:srgbClr val="FF0000"/>
                </a:solidFill>
                <a:latin typeface="Open Sans" panose="020B0606030504020204" pitchFamily="34" charset="0"/>
                <a:ea typeface="Open Sans" panose="020B0606030504020204" pitchFamily="34" charset="0"/>
                <a:cs typeface="Open Sans" panose="020B0606030504020204" pitchFamily="34" charset="0"/>
              </a:rPr>
              <a:t>like</a:t>
            </a:r>
            <a:r>
              <a:rPr lang="en-GB" sz="2123" dirty="0">
                <a:solidFill>
                  <a:srgbClr val="FF0000"/>
                </a:solidFill>
                <a:latin typeface="Open Sans" panose="020B0606030504020204" pitchFamily="34" charset="0"/>
                <a:ea typeface="Open Sans" panose="020B0606030504020204" pitchFamily="34" charset="0"/>
                <a:cs typeface="Open Sans" panose="020B0606030504020204" pitchFamily="34" charset="0"/>
              </a:rPr>
              <a:t> to receive? What do they </a:t>
            </a:r>
            <a:r>
              <a:rPr lang="en-GB" sz="2123" b="1" dirty="0">
                <a:solidFill>
                  <a:srgbClr val="FF0000"/>
                </a:solidFill>
                <a:latin typeface="Open Sans" panose="020B0606030504020204" pitchFamily="34" charset="0"/>
                <a:ea typeface="Open Sans" panose="020B0606030504020204" pitchFamily="34" charset="0"/>
                <a:cs typeface="Open Sans" panose="020B0606030504020204" pitchFamily="34" charset="0"/>
              </a:rPr>
              <a:t>need</a:t>
            </a:r>
            <a:r>
              <a:rPr lang="en-GB" sz="2123" dirty="0">
                <a:solidFill>
                  <a:srgbClr val="FF0000"/>
                </a:solidFill>
                <a:latin typeface="Open Sans" panose="020B0606030504020204" pitchFamily="34" charset="0"/>
                <a:ea typeface="Open Sans" panose="020B0606030504020204" pitchFamily="34" charset="0"/>
                <a:cs typeface="Open Sans" panose="020B0606030504020204" pitchFamily="34" charset="0"/>
              </a:rPr>
              <a:t> to know?]</a:t>
            </a:r>
            <a:endParaRPr dirty="0">
              <a:latin typeface="Open Sans" panose="020B0606030504020204" pitchFamily="34" charset="0"/>
              <a:ea typeface="Open Sans" panose="020B0606030504020204" pitchFamily="34" charset="0"/>
              <a:cs typeface="Open Sans" panose="020B0606030504020204" pitchFamily="34" charset="0"/>
            </a:endParaRPr>
          </a:p>
          <a:p>
            <a:pPr marL="422041" lvl="0" indent="-422041" algn="l" rtl="0">
              <a:spcBef>
                <a:spcPts val="1662"/>
              </a:spcBef>
              <a:spcAft>
                <a:spcPts val="0"/>
              </a:spcAft>
              <a:buSzPts val="1698"/>
              <a:buFont typeface="Calibri"/>
              <a:buAutoNum type="arabicPeriod"/>
            </a:pPr>
            <a:r>
              <a:rPr lang="en-GB" sz="2123" b="1" dirty="0">
                <a:latin typeface="Open Sans" panose="020B0606030504020204" pitchFamily="34" charset="0"/>
                <a:ea typeface="Open Sans" panose="020B0606030504020204" pitchFamily="34" charset="0"/>
                <a:cs typeface="Open Sans" panose="020B0606030504020204" pitchFamily="34" charset="0"/>
              </a:rPr>
              <a:t>Communication channels </a:t>
            </a:r>
            <a:r>
              <a:rPr lang="en-GB" sz="2123" dirty="0">
                <a:solidFill>
                  <a:srgbClr val="FF0000"/>
                </a:solidFill>
                <a:latin typeface="Open Sans" panose="020B0606030504020204" pitchFamily="34" charset="0"/>
                <a:ea typeface="Open Sans" panose="020B0606030504020204" pitchFamily="34" charset="0"/>
                <a:cs typeface="Open Sans" panose="020B0606030504020204" pitchFamily="34" charset="0"/>
              </a:rPr>
              <a:t>[How do people like to access information?]</a:t>
            </a:r>
            <a:endParaRPr dirty="0">
              <a:latin typeface="Open Sans" panose="020B0606030504020204" pitchFamily="34" charset="0"/>
              <a:ea typeface="Open Sans" panose="020B0606030504020204" pitchFamily="34" charset="0"/>
              <a:cs typeface="Open Sans" panose="020B0606030504020204" pitchFamily="34" charset="0"/>
            </a:endParaRPr>
          </a:p>
          <a:p>
            <a:pPr marL="422041" lvl="0" indent="-422041" algn="l" rtl="0">
              <a:spcBef>
                <a:spcPts val="1662"/>
              </a:spcBef>
              <a:spcAft>
                <a:spcPts val="0"/>
              </a:spcAft>
              <a:buSzPts val="1698"/>
              <a:buFont typeface="Calibri"/>
              <a:buAutoNum type="arabicPeriod"/>
            </a:pPr>
            <a:r>
              <a:rPr lang="en-GB" sz="2123" b="1" dirty="0">
                <a:latin typeface="Open Sans" panose="020B0606030504020204" pitchFamily="34" charset="0"/>
                <a:ea typeface="Open Sans" panose="020B0606030504020204" pitchFamily="34" charset="0"/>
                <a:cs typeface="Open Sans" panose="020B0606030504020204" pitchFamily="34" charset="0"/>
              </a:rPr>
              <a:t>Existing knowledge </a:t>
            </a:r>
            <a:r>
              <a:rPr lang="en-GB" sz="2123" dirty="0">
                <a:solidFill>
                  <a:srgbClr val="FF0000"/>
                </a:solidFill>
                <a:latin typeface="Open Sans" panose="020B0606030504020204" pitchFamily="34" charset="0"/>
                <a:ea typeface="Open Sans" panose="020B0606030504020204" pitchFamily="34" charset="0"/>
                <a:cs typeface="Open Sans" panose="020B0606030504020204" pitchFamily="34" charset="0"/>
              </a:rPr>
              <a:t>[What do people know already about disease prevention?] </a:t>
            </a:r>
            <a:endParaRPr dirty="0">
              <a:latin typeface="Open Sans" panose="020B0606030504020204" pitchFamily="34" charset="0"/>
              <a:ea typeface="Open Sans" panose="020B0606030504020204" pitchFamily="34" charset="0"/>
              <a:cs typeface="Open Sans" panose="020B0606030504020204" pitchFamily="34" charset="0"/>
            </a:endParaRPr>
          </a:p>
          <a:p>
            <a:pPr marL="422041" lvl="0" indent="-422041" algn="l" rtl="0">
              <a:spcBef>
                <a:spcPts val="1662"/>
              </a:spcBef>
              <a:spcAft>
                <a:spcPts val="0"/>
              </a:spcAft>
              <a:buSzPts val="1698"/>
              <a:buFont typeface="Calibri"/>
              <a:buAutoNum type="arabicPeriod"/>
            </a:pPr>
            <a:r>
              <a:rPr lang="en-GB" sz="2123" b="1" dirty="0">
                <a:latin typeface="Open Sans" panose="020B0606030504020204" pitchFamily="34" charset="0"/>
                <a:ea typeface="Open Sans" panose="020B0606030504020204" pitchFamily="34" charset="0"/>
                <a:cs typeface="Open Sans" panose="020B0606030504020204" pitchFamily="34" charset="0"/>
              </a:rPr>
              <a:t>Local capacities </a:t>
            </a:r>
            <a:r>
              <a:rPr lang="en-GB" sz="2123" dirty="0">
                <a:solidFill>
                  <a:srgbClr val="FF0000"/>
                </a:solidFill>
                <a:latin typeface="Open Sans" panose="020B0606030504020204" pitchFamily="34" charset="0"/>
                <a:ea typeface="Open Sans" panose="020B0606030504020204" pitchFamily="34" charset="0"/>
                <a:cs typeface="Open Sans" panose="020B0606030504020204" pitchFamily="34" charset="0"/>
              </a:rPr>
              <a:t>[How did people manage during previous outbreaks?] </a:t>
            </a:r>
          </a:p>
          <a:p>
            <a:pPr marL="422041" lvl="0" indent="-422041" algn="l" rtl="0">
              <a:spcBef>
                <a:spcPts val="1662"/>
              </a:spcBef>
              <a:spcAft>
                <a:spcPts val="0"/>
              </a:spcAft>
              <a:buSzPts val="1698"/>
              <a:buFont typeface="Calibri"/>
              <a:buAutoNum type="arabicPeriod"/>
            </a:pPr>
            <a:r>
              <a:rPr lang="en-GB" sz="2123" b="1" dirty="0">
                <a:solidFill>
                  <a:schemeClr val="tx1"/>
                </a:solidFill>
                <a:latin typeface="Open Sans" panose="020B0606030504020204" pitchFamily="34" charset="0"/>
                <a:ea typeface="Open Sans" panose="020B0606030504020204" pitchFamily="34" charset="0"/>
                <a:cs typeface="Open Sans" panose="020B0606030504020204" pitchFamily="34" charset="0"/>
              </a:rPr>
              <a:t>Perceptions</a:t>
            </a:r>
            <a:r>
              <a:rPr lang="en-GB" sz="2123"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GB" sz="2123" dirty="0">
                <a:solidFill>
                  <a:srgbClr val="FF0000"/>
                </a:solidFill>
                <a:latin typeface="Open Sans" panose="020B0606030504020204" pitchFamily="34" charset="0"/>
                <a:ea typeface="Open Sans" panose="020B0606030504020204" pitchFamily="34" charset="0"/>
                <a:cs typeface="Open Sans" panose="020B0606030504020204" pitchFamily="34" charset="0"/>
              </a:rPr>
              <a:t>[What do people think of the NS?]</a:t>
            </a:r>
            <a:endParaRPr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70">
                                            <p:txEl>
                                              <p:pRg st="0" end="0"/>
                                            </p:txEl>
                                          </p:spTgt>
                                        </p:tgtEl>
                                        <p:attrNameLst>
                                          <p:attrName>style.visibility</p:attrName>
                                        </p:attrNameLst>
                                      </p:cBhvr>
                                      <p:to>
                                        <p:strVal val="visible"/>
                                      </p:to>
                                    </p:set>
                                    <p:anim calcmode="lin" valueType="num">
                                      <p:cBhvr additive="base">
                                        <p:cTn id="7" dur="500"/>
                                        <p:tgtEl>
                                          <p:spTgt spid="77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70">
                                            <p:txEl>
                                              <p:pRg st="1" end="1"/>
                                            </p:txEl>
                                          </p:spTgt>
                                        </p:tgtEl>
                                        <p:attrNameLst>
                                          <p:attrName>style.visibility</p:attrName>
                                        </p:attrNameLst>
                                      </p:cBhvr>
                                      <p:to>
                                        <p:strVal val="visible"/>
                                      </p:to>
                                    </p:set>
                                    <p:anim calcmode="lin" valueType="num">
                                      <p:cBhvr additive="base">
                                        <p:cTn id="12" dur="500"/>
                                        <p:tgtEl>
                                          <p:spTgt spid="77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70">
                                            <p:txEl>
                                              <p:pRg st="2" end="2"/>
                                            </p:txEl>
                                          </p:spTgt>
                                        </p:tgtEl>
                                        <p:attrNameLst>
                                          <p:attrName>style.visibility</p:attrName>
                                        </p:attrNameLst>
                                      </p:cBhvr>
                                      <p:to>
                                        <p:strVal val="visible"/>
                                      </p:to>
                                    </p:set>
                                    <p:anim calcmode="lin" valueType="num">
                                      <p:cBhvr additive="base">
                                        <p:cTn id="17" dur="500"/>
                                        <p:tgtEl>
                                          <p:spTgt spid="77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70">
                                            <p:txEl>
                                              <p:pRg st="3" end="3"/>
                                            </p:txEl>
                                          </p:spTgt>
                                        </p:tgtEl>
                                        <p:attrNameLst>
                                          <p:attrName>style.visibility</p:attrName>
                                        </p:attrNameLst>
                                      </p:cBhvr>
                                      <p:to>
                                        <p:strVal val="visible"/>
                                      </p:to>
                                    </p:set>
                                    <p:anim calcmode="lin" valueType="num">
                                      <p:cBhvr additive="base">
                                        <p:cTn id="22" dur="500"/>
                                        <p:tgtEl>
                                          <p:spTgt spid="77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70">
                                            <p:txEl>
                                              <p:pRg st="4" end="4"/>
                                            </p:txEl>
                                          </p:spTgt>
                                        </p:tgtEl>
                                        <p:attrNameLst>
                                          <p:attrName>style.visibility</p:attrName>
                                        </p:attrNameLst>
                                      </p:cBhvr>
                                      <p:to>
                                        <p:strVal val="visible"/>
                                      </p:to>
                                    </p:set>
                                    <p:anim calcmode="lin" valueType="num">
                                      <p:cBhvr additive="base">
                                        <p:cTn id="27" dur="500"/>
                                        <p:tgtEl>
                                          <p:spTgt spid="77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8" name="Google Shape;778;p48"/>
          <p:cNvSpPr txBox="1"/>
          <p:nvPr/>
        </p:nvSpPr>
        <p:spPr>
          <a:xfrm>
            <a:off x="4463358" y="74305"/>
            <a:ext cx="4783352" cy="1523560"/>
          </a:xfrm>
          <a:prstGeom prst="rect">
            <a:avLst/>
          </a:prstGeom>
          <a:noFill/>
          <a:ln>
            <a:noFill/>
          </a:ln>
        </p:spPr>
        <p:txBody>
          <a:bodyPr spcFirstLastPara="1" wrap="square" lIns="84400" tIns="42200" rIns="84400" bIns="42200" anchor="ctr" anchorCtr="0">
            <a:noAutofit/>
          </a:bodyPr>
          <a:lstStyle/>
          <a:p>
            <a:pPr marL="0" marR="0" lvl="0" indent="0" algn="l" rtl="0">
              <a:spcBef>
                <a:spcPts val="0"/>
              </a:spcBef>
              <a:spcAft>
                <a:spcPts val="0"/>
              </a:spcAft>
              <a:buNone/>
            </a:pPr>
            <a:r>
              <a:rPr lang="en-GB" sz="2800" b="1" dirty="0">
                <a:solidFill>
                  <a:schemeClr val="dk1"/>
                </a:solidFill>
                <a:latin typeface="Montserrat" panose="00000500000000000000" pitchFamily="2" charset="0"/>
                <a:sym typeface="Arial"/>
              </a:rPr>
              <a:t>What information do you need to know about communities?</a:t>
            </a:r>
            <a:endParaRPr sz="2800" b="1" dirty="0">
              <a:solidFill>
                <a:srgbClr val="000000"/>
              </a:solidFill>
              <a:latin typeface="Montserrat" panose="00000500000000000000" pitchFamily="2" charset="0"/>
              <a:sym typeface="Arial"/>
            </a:endParaRPr>
          </a:p>
        </p:txBody>
      </p:sp>
      <p:sp>
        <p:nvSpPr>
          <p:cNvPr id="779" name="Google Shape;779;p48"/>
          <p:cNvSpPr txBox="1">
            <a:spLocks noGrp="1"/>
          </p:cNvSpPr>
          <p:nvPr>
            <p:ph type="body" idx="1"/>
          </p:nvPr>
        </p:nvSpPr>
        <p:spPr>
          <a:xfrm>
            <a:off x="4571999" y="1597865"/>
            <a:ext cx="4319683" cy="5185830"/>
          </a:xfrm>
          <a:prstGeom prst="rect">
            <a:avLst/>
          </a:prstGeom>
          <a:noFill/>
          <a:ln>
            <a:noFill/>
          </a:ln>
        </p:spPr>
        <p:txBody>
          <a:bodyPr spcFirstLastPara="1" wrap="square" lIns="91425" tIns="45700" rIns="91425" bIns="45700" anchor="t" anchorCtr="0">
            <a:noAutofit/>
          </a:bodyPr>
          <a:lstStyle/>
          <a:p>
            <a:pPr marL="422041" lvl="0" indent="-422041" algn="l" rtl="0">
              <a:spcBef>
                <a:spcPts val="0"/>
              </a:spcBef>
              <a:spcAft>
                <a:spcPts val="0"/>
              </a:spcAft>
              <a:buSzPts val="1680"/>
              <a:buFont typeface="Calibri"/>
              <a:buAutoNum type="arabicPeriod"/>
            </a:pPr>
            <a:r>
              <a:rPr lang="en-GB" sz="2100" b="1" dirty="0">
                <a:latin typeface="Open Sans" panose="020B0606030504020204" pitchFamily="34" charset="0"/>
                <a:ea typeface="Open Sans" panose="020B0606030504020204" pitchFamily="34" charset="0"/>
                <a:cs typeface="Open Sans" panose="020B0606030504020204" pitchFamily="34" charset="0"/>
              </a:rPr>
              <a:t>Culture - affects values and beliefs </a:t>
            </a:r>
            <a:r>
              <a:rPr lang="en-GB" sz="2100" dirty="0">
                <a:solidFill>
                  <a:srgbClr val="FF0000"/>
                </a:solidFill>
                <a:latin typeface="Open Sans" panose="020B0606030504020204" pitchFamily="34" charset="0"/>
                <a:ea typeface="Open Sans" panose="020B0606030504020204" pitchFamily="34" charset="0"/>
                <a:cs typeface="Open Sans" panose="020B0606030504020204" pitchFamily="34" charset="0"/>
              </a:rPr>
              <a:t>What do people believe causes Ebola? </a:t>
            </a:r>
            <a:endParaRPr dirty="0">
              <a:latin typeface="Open Sans" panose="020B0606030504020204" pitchFamily="34" charset="0"/>
              <a:ea typeface="Open Sans" panose="020B0606030504020204" pitchFamily="34" charset="0"/>
              <a:cs typeface="Open Sans" panose="020B0606030504020204" pitchFamily="34" charset="0"/>
            </a:endParaRPr>
          </a:p>
          <a:p>
            <a:pPr marL="422041" lvl="0" indent="-422041" algn="l" rtl="0">
              <a:spcBef>
                <a:spcPts val="2216"/>
              </a:spcBef>
              <a:spcAft>
                <a:spcPts val="0"/>
              </a:spcAft>
              <a:buSzPts val="1680"/>
              <a:buFont typeface="Calibri"/>
              <a:buAutoNum type="arabicPeriod"/>
            </a:pPr>
            <a:r>
              <a:rPr lang="en-GB" sz="2100" b="1" dirty="0">
                <a:latin typeface="Open Sans" panose="020B0606030504020204" pitchFamily="34" charset="0"/>
                <a:ea typeface="Open Sans" panose="020B0606030504020204" pitchFamily="34" charset="0"/>
                <a:cs typeface="Open Sans" panose="020B0606030504020204" pitchFamily="34" charset="0"/>
              </a:rPr>
              <a:t>Power dynamics </a:t>
            </a:r>
            <a:r>
              <a:rPr lang="en-GB" sz="2100" dirty="0">
                <a:solidFill>
                  <a:srgbClr val="FF0000"/>
                </a:solidFill>
                <a:latin typeface="Open Sans" panose="020B0606030504020204" pitchFamily="34" charset="0"/>
                <a:ea typeface="Open Sans" panose="020B0606030504020204" pitchFamily="34" charset="0"/>
                <a:cs typeface="Open Sans" panose="020B0606030504020204" pitchFamily="34" charset="0"/>
              </a:rPr>
              <a:t>Who makes decisions? </a:t>
            </a:r>
            <a:endParaRPr dirty="0">
              <a:latin typeface="Open Sans" panose="020B0606030504020204" pitchFamily="34" charset="0"/>
              <a:ea typeface="Open Sans" panose="020B0606030504020204" pitchFamily="34" charset="0"/>
              <a:cs typeface="Open Sans" panose="020B0606030504020204" pitchFamily="34" charset="0"/>
            </a:endParaRPr>
          </a:p>
          <a:p>
            <a:pPr marL="422041" lvl="0" indent="-422041" algn="l" rtl="0">
              <a:spcBef>
                <a:spcPts val="2216"/>
              </a:spcBef>
              <a:spcAft>
                <a:spcPts val="0"/>
              </a:spcAft>
              <a:buSzPts val="1680"/>
              <a:buFont typeface="Calibri"/>
              <a:buAutoNum type="arabicPeriod"/>
            </a:pPr>
            <a:r>
              <a:rPr lang="en-GB" sz="2100" b="1" dirty="0">
                <a:latin typeface="Open Sans" panose="020B0606030504020204" pitchFamily="34" charset="0"/>
                <a:ea typeface="Open Sans" panose="020B0606030504020204" pitchFamily="34" charset="0"/>
                <a:cs typeface="Open Sans" panose="020B0606030504020204" pitchFamily="34" charset="0"/>
              </a:rPr>
              <a:t>Structures </a:t>
            </a:r>
            <a:r>
              <a:rPr lang="en-GB" sz="2100" dirty="0">
                <a:solidFill>
                  <a:srgbClr val="FF0000"/>
                </a:solidFill>
                <a:latin typeface="Open Sans" panose="020B0606030504020204" pitchFamily="34" charset="0"/>
                <a:ea typeface="Open Sans" panose="020B0606030504020204" pitchFamily="34" charset="0"/>
                <a:cs typeface="Open Sans" panose="020B0606030504020204" pitchFamily="34" charset="0"/>
              </a:rPr>
              <a:t>When do people work? Demographics?</a:t>
            </a:r>
            <a:endParaRPr dirty="0">
              <a:latin typeface="Open Sans" panose="020B0606030504020204" pitchFamily="34" charset="0"/>
              <a:ea typeface="Open Sans" panose="020B0606030504020204" pitchFamily="34" charset="0"/>
              <a:cs typeface="Open Sans" panose="020B0606030504020204" pitchFamily="34" charset="0"/>
            </a:endParaRPr>
          </a:p>
          <a:p>
            <a:pPr marL="422041" lvl="0" indent="-422041" algn="l" rtl="0">
              <a:spcBef>
                <a:spcPts val="2216"/>
              </a:spcBef>
              <a:spcAft>
                <a:spcPts val="0"/>
              </a:spcAft>
              <a:buSzPts val="1680"/>
              <a:buFont typeface="Calibri"/>
              <a:buAutoNum type="arabicPeriod"/>
            </a:pPr>
            <a:r>
              <a:rPr lang="en-GB" sz="2100" b="1" dirty="0">
                <a:latin typeface="Open Sans" panose="020B0606030504020204" pitchFamily="34" charset="0"/>
                <a:ea typeface="Open Sans" panose="020B0606030504020204" pitchFamily="34" charset="0"/>
                <a:cs typeface="Open Sans" panose="020B0606030504020204" pitchFamily="34" charset="0"/>
              </a:rPr>
              <a:t>Social cohesion </a:t>
            </a:r>
            <a:r>
              <a:rPr lang="en-GB" sz="2100" dirty="0">
                <a:solidFill>
                  <a:srgbClr val="FF0000"/>
                </a:solidFill>
                <a:latin typeface="Open Sans" panose="020B0606030504020204" pitchFamily="34" charset="0"/>
                <a:ea typeface="Open Sans" panose="020B0606030504020204" pitchFamily="34" charset="0"/>
                <a:cs typeface="Open Sans" panose="020B0606030504020204" pitchFamily="34" charset="0"/>
              </a:rPr>
              <a:t>Do people work together? Are community leaders trusted?</a:t>
            </a:r>
            <a:endParaRPr dirty="0">
              <a:latin typeface="Open Sans" panose="020B0606030504020204" pitchFamily="34" charset="0"/>
              <a:ea typeface="Open Sans" panose="020B0606030504020204" pitchFamily="34" charset="0"/>
              <a:cs typeface="Open Sans" panose="020B0606030504020204" pitchFamily="34" charset="0"/>
            </a:endParaRPr>
          </a:p>
          <a:p>
            <a:pPr marL="0" lvl="0" indent="0" algn="ctr" rtl="0">
              <a:spcBef>
                <a:spcPts val="2216"/>
              </a:spcBef>
              <a:spcAft>
                <a:spcPts val="0"/>
              </a:spcAft>
              <a:buSzPts val="1680"/>
              <a:buNone/>
            </a:pPr>
            <a:r>
              <a:rPr lang="en-GB" sz="2100" b="1" dirty="0">
                <a:latin typeface="Open Sans" panose="020B0606030504020204" pitchFamily="34" charset="0"/>
                <a:ea typeface="Open Sans" panose="020B0606030504020204" pitchFamily="34" charset="0"/>
                <a:cs typeface="Open Sans" panose="020B0606030504020204" pitchFamily="34" charset="0"/>
              </a:rPr>
              <a:t>Understanding the community helps us ‘do no harm’</a:t>
            </a:r>
            <a:endParaRPr dirty="0">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1292"/>
              </a:spcBef>
              <a:spcAft>
                <a:spcPts val="0"/>
              </a:spcAft>
              <a:buSzPts val="1477"/>
              <a:buNone/>
            </a:pPr>
            <a:endParaRPr sz="1845" dirty="0"/>
          </a:p>
        </p:txBody>
      </p:sp>
      <p:pic>
        <p:nvPicPr>
          <p:cNvPr id="3" name="Picture 2">
            <a:extLst>
              <a:ext uri="{FF2B5EF4-FFF2-40B4-BE49-F238E27FC236}">
                <a16:creationId xmlns:a16="http://schemas.microsoft.com/office/drawing/2014/main" id="{2ABADC86-A04F-17E0-7880-D4714D0B881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9014" r="14371"/>
          <a:stretch/>
        </p:blipFill>
        <p:spPr>
          <a:xfrm>
            <a:off x="0" y="0"/>
            <a:ext cx="4463358"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79">
                                            <p:txEl>
                                              <p:pRg st="0" end="0"/>
                                            </p:txEl>
                                          </p:spTgt>
                                        </p:tgtEl>
                                        <p:attrNameLst>
                                          <p:attrName>style.visibility</p:attrName>
                                        </p:attrNameLst>
                                      </p:cBhvr>
                                      <p:to>
                                        <p:strVal val="visible"/>
                                      </p:to>
                                    </p:set>
                                    <p:anim calcmode="lin" valueType="num">
                                      <p:cBhvr additive="base">
                                        <p:cTn id="7" dur="500"/>
                                        <p:tgtEl>
                                          <p:spTgt spid="7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79">
                                            <p:txEl>
                                              <p:pRg st="1" end="1"/>
                                            </p:txEl>
                                          </p:spTgt>
                                        </p:tgtEl>
                                        <p:attrNameLst>
                                          <p:attrName>style.visibility</p:attrName>
                                        </p:attrNameLst>
                                      </p:cBhvr>
                                      <p:to>
                                        <p:strVal val="visible"/>
                                      </p:to>
                                    </p:set>
                                    <p:anim calcmode="lin" valueType="num">
                                      <p:cBhvr additive="base">
                                        <p:cTn id="12" dur="500"/>
                                        <p:tgtEl>
                                          <p:spTgt spid="77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79">
                                            <p:txEl>
                                              <p:pRg st="2" end="2"/>
                                            </p:txEl>
                                          </p:spTgt>
                                        </p:tgtEl>
                                        <p:attrNameLst>
                                          <p:attrName>style.visibility</p:attrName>
                                        </p:attrNameLst>
                                      </p:cBhvr>
                                      <p:to>
                                        <p:strVal val="visible"/>
                                      </p:to>
                                    </p:set>
                                    <p:anim calcmode="lin" valueType="num">
                                      <p:cBhvr additive="base">
                                        <p:cTn id="17" dur="500"/>
                                        <p:tgtEl>
                                          <p:spTgt spid="77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79">
                                            <p:txEl>
                                              <p:pRg st="3" end="3"/>
                                            </p:txEl>
                                          </p:spTgt>
                                        </p:tgtEl>
                                        <p:attrNameLst>
                                          <p:attrName>style.visibility</p:attrName>
                                        </p:attrNameLst>
                                      </p:cBhvr>
                                      <p:to>
                                        <p:strVal val="visible"/>
                                      </p:to>
                                    </p:set>
                                    <p:anim calcmode="lin" valueType="num">
                                      <p:cBhvr additive="base">
                                        <p:cTn id="22" dur="500"/>
                                        <p:tgtEl>
                                          <p:spTgt spid="77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79">
                                            <p:txEl>
                                              <p:pRg st="4" end="4"/>
                                            </p:txEl>
                                          </p:spTgt>
                                        </p:tgtEl>
                                        <p:attrNameLst>
                                          <p:attrName>style.visibility</p:attrName>
                                        </p:attrNameLst>
                                      </p:cBhvr>
                                      <p:to>
                                        <p:strVal val="visible"/>
                                      </p:to>
                                    </p:set>
                                    <p:anim calcmode="lin" valueType="num">
                                      <p:cBhvr additive="base">
                                        <p:cTn id="27" dur="500"/>
                                        <p:tgtEl>
                                          <p:spTgt spid="77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79">
                                            <p:txEl>
                                              <p:pRg st="5" end="5"/>
                                            </p:txEl>
                                          </p:spTgt>
                                        </p:tgtEl>
                                        <p:attrNameLst>
                                          <p:attrName>style.visibility</p:attrName>
                                        </p:attrNameLst>
                                      </p:cBhvr>
                                      <p:to>
                                        <p:strVal val="visible"/>
                                      </p:to>
                                    </p:set>
                                    <p:anim calcmode="lin" valueType="num">
                                      <p:cBhvr additive="base">
                                        <p:cTn id="32" dur="500"/>
                                        <p:tgtEl>
                                          <p:spTgt spid="77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Shape 837"/>
        <p:cNvGrpSpPr/>
        <p:nvPr/>
      </p:nvGrpSpPr>
      <p:grpSpPr>
        <a:xfrm>
          <a:off x="0" y="0"/>
          <a:ext cx="0" cy="0"/>
          <a:chOff x="0" y="0"/>
          <a:chExt cx="0" cy="0"/>
        </a:xfrm>
      </p:grpSpPr>
      <p:sp>
        <p:nvSpPr>
          <p:cNvPr id="838" name="Google Shape;838;p55"/>
          <p:cNvSpPr txBox="1">
            <a:spLocks noGrp="1"/>
          </p:cNvSpPr>
          <p:nvPr>
            <p:ph type="title"/>
          </p:nvPr>
        </p:nvSpPr>
        <p:spPr>
          <a:xfrm>
            <a:off x="431540" y="557419"/>
            <a:ext cx="8280920" cy="105507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GB" sz="2800">
                <a:solidFill>
                  <a:srgbClr val="FF0000"/>
                </a:solidFill>
              </a:rPr>
              <a:t>Barriers to participation of women</a:t>
            </a:r>
            <a:endParaRPr sz="2800"/>
          </a:p>
        </p:txBody>
      </p:sp>
      <p:sp>
        <p:nvSpPr>
          <p:cNvPr id="839" name="Google Shape;839;p55"/>
          <p:cNvSpPr txBox="1">
            <a:spLocks noGrp="1"/>
          </p:cNvSpPr>
          <p:nvPr>
            <p:ph type="body" idx="1"/>
          </p:nvPr>
        </p:nvSpPr>
        <p:spPr>
          <a:xfrm>
            <a:off x="780828" y="1612496"/>
            <a:ext cx="7931632" cy="4688085"/>
          </a:xfrm>
          <a:prstGeom prst="rect">
            <a:avLst/>
          </a:prstGeom>
          <a:noFill/>
          <a:ln>
            <a:noFill/>
          </a:ln>
        </p:spPr>
        <p:txBody>
          <a:bodyPr spcFirstLastPara="1" wrap="square" lIns="91425" tIns="45700" rIns="91425" bIns="45700" anchor="t" anchorCtr="0">
            <a:normAutofit/>
          </a:bodyPr>
          <a:lstStyle/>
          <a:p>
            <a:pPr marL="0" lvl="0" indent="-106679" algn="l" rtl="0">
              <a:spcBef>
                <a:spcPts val="0"/>
              </a:spcBef>
              <a:spcAft>
                <a:spcPts val="0"/>
              </a:spcAft>
              <a:buSzPts val="1680"/>
              <a:buFont typeface="Arial"/>
              <a:buChar char="●"/>
            </a:pPr>
            <a:r>
              <a:rPr lang="en-GB" sz="2100"/>
              <a:t>Social and cultural barriers- are women allowed to participate?</a:t>
            </a:r>
            <a:endParaRPr/>
          </a:p>
          <a:p>
            <a:pPr marL="0" lvl="0" indent="-106679" algn="l" rtl="0">
              <a:spcBef>
                <a:spcPts val="1528"/>
              </a:spcBef>
              <a:spcAft>
                <a:spcPts val="0"/>
              </a:spcAft>
              <a:buSzPts val="1680"/>
              <a:buFont typeface="Arial"/>
              <a:buChar char="●"/>
            </a:pPr>
            <a:r>
              <a:rPr lang="en-GB" sz="2100"/>
              <a:t>Traditional gender roles that dictate women perform home making duties as opposed to decision making </a:t>
            </a:r>
            <a:endParaRPr/>
          </a:p>
          <a:p>
            <a:pPr marL="0" lvl="0" indent="-106679" algn="l" rtl="0">
              <a:spcBef>
                <a:spcPts val="1528"/>
              </a:spcBef>
              <a:spcAft>
                <a:spcPts val="0"/>
              </a:spcAft>
              <a:buSzPts val="1680"/>
              <a:buFont typeface="Arial"/>
              <a:buChar char="●"/>
            </a:pPr>
            <a:r>
              <a:rPr lang="en-GB" sz="2100"/>
              <a:t>Lack of opportunities for women to participate in decision making</a:t>
            </a:r>
            <a:endParaRPr/>
          </a:p>
          <a:p>
            <a:pPr marL="0" lvl="0" indent="-106679" algn="l" rtl="0">
              <a:spcBef>
                <a:spcPts val="1528"/>
              </a:spcBef>
              <a:spcAft>
                <a:spcPts val="0"/>
              </a:spcAft>
              <a:buSzPts val="1680"/>
              <a:buFont typeface="Arial"/>
              <a:buChar char="●"/>
            </a:pPr>
            <a:r>
              <a:rPr lang="en-GB" sz="2100"/>
              <a:t>Focus on equality as opposed to outcomes – we measure women’s presence not their participation</a:t>
            </a:r>
            <a:endParaRPr/>
          </a:p>
          <a:p>
            <a:pPr marL="0" lvl="0" indent="-106679" algn="l" rtl="0">
              <a:spcBef>
                <a:spcPts val="1528"/>
              </a:spcBef>
              <a:spcAft>
                <a:spcPts val="0"/>
              </a:spcAft>
              <a:buSzPts val="1680"/>
              <a:buFont typeface="Arial"/>
              <a:buChar char="●"/>
            </a:pPr>
            <a:r>
              <a:rPr lang="en-GB" sz="2100"/>
              <a:t>Negative attitudes towards women with disabilities - assumption they cannot participate</a:t>
            </a:r>
            <a:endParaRPr/>
          </a:p>
          <a:p>
            <a:pPr marL="0" lvl="0" indent="0" algn="l" rtl="0">
              <a:spcBef>
                <a:spcPts val="1496"/>
              </a:spcBef>
              <a:spcAft>
                <a:spcPts val="0"/>
              </a:spcAft>
              <a:buSzPts val="1551"/>
              <a:buNone/>
            </a:pPr>
            <a:endParaRPr sz="1939"/>
          </a:p>
          <a:p>
            <a:pPr marL="0" lvl="0" indent="0" algn="l" rtl="0">
              <a:spcBef>
                <a:spcPts val="1496"/>
              </a:spcBef>
              <a:spcAft>
                <a:spcPts val="0"/>
              </a:spcAft>
              <a:buSzPts val="1551"/>
              <a:buNone/>
            </a:pPr>
            <a:endParaRPr sz="1939"/>
          </a:p>
          <a:p>
            <a:pPr marL="0" lvl="0" indent="0" algn="l" rtl="0">
              <a:spcBef>
                <a:spcPts val="1496"/>
              </a:spcBef>
              <a:spcAft>
                <a:spcPts val="0"/>
              </a:spcAft>
              <a:buSzPts val="1551"/>
              <a:buNone/>
            </a:pPr>
            <a:endParaRPr sz="1939"/>
          </a:p>
          <a:p>
            <a:pPr marL="0" lvl="0" indent="0" algn="l" rtl="0">
              <a:spcBef>
                <a:spcPts val="1496"/>
              </a:spcBef>
              <a:spcAft>
                <a:spcPts val="0"/>
              </a:spcAft>
              <a:buSzPts val="1551"/>
              <a:buNone/>
            </a:pPr>
            <a:endParaRPr sz="1939"/>
          </a:p>
          <a:p>
            <a:pPr marL="0" lvl="0" indent="0" algn="l" rtl="0">
              <a:spcBef>
                <a:spcPts val="1496"/>
              </a:spcBef>
              <a:spcAft>
                <a:spcPts val="0"/>
              </a:spcAft>
              <a:buSzPts val="1551"/>
              <a:buNone/>
            </a:pPr>
            <a:endParaRPr sz="1939"/>
          </a:p>
          <a:p>
            <a:pPr marL="0" lvl="0" indent="0" algn="l" rtl="0">
              <a:spcBef>
                <a:spcPts val="1496"/>
              </a:spcBef>
              <a:spcAft>
                <a:spcPts val="0"/>
              </a:spcAft>
              <a:buSzPts val="1551"/>
              <a:buNone/>
            </a:pPr>
            <a:endParaRPr sz="1939"/>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Shape 844"/>
        <p:cNvGrpSpPr/>
        <p:nvPr/>
      </p:nvGrpSpPr>
      <p:grpSpPr>
        <a:xfrm>
          <a:off x="0" y="0"/>
          <a:ext cx="0" cy="0"/>
          <a:chOff x="0" y="0"/>
          <a:chExt cx="0" cy="0"/>
        </a:xfrm>
      </p:grpSpPr>
      <p:sp>
        <p:nvSpPr>
          <p:cNvPr id="845" name="Google Shape;845;p5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GB" sz="2800">
                <a:solidFill>
                  <a:srgbClr val="FF0000"/>
                </a:solidFill>
              </a:rPr>
              <a:t>Solutions – participation of women</a:t>
            </a:r>
            <a:endParaRPr/>
          </a:p>
        </p:txBody>
      </p:sp>
      <p:sp>
        <p:nvSpPr>
          <p:cNvPr id="846" name="Google Shape;846;p56"/>
          <p:cNvSpPr txBox="1">
            <a:spLocks noGrp="1"/>
          </p:cNvSpPr>
          <p:nvPr>
            <p:ph type="body" idx="1"/>
          </p:nvPr>
        </p:nvSpPr>
        <p:spPr>
          <a:xfrm>
            <a:off x="590623" y="1417638"/>
            <a:ext cx="8096178" cy="4843629"/>
          </a:xfrm>
          <a:prstGeom prst="rect">
            <a:avLst/>
          </a:prstGeom>
          <a:noFill/>
          <a:ln>
            <a:noFill/>
          </a:ln>
        </p:spPr>
        <p:txBody>
          <a:bodyPr spcFirstLastPara="1" wrap="square" lIns="91425" tIns="45700" rIns="91425" bIns="45700" anchor="t" anchorCtr="0">
            <a:normAutofit lnSpcReduction="10000"/>
          </a:bodyPr>
          <a:lstStyle/>
          <a:p>
            <a:pPr marL="0" lvl="0" indent="-108077" algn="l" rtl="0">
              <a:spcBef>
                <a:spcPts val="0"/>
              </a:spcBef>
              <a:spcAft>
                <a:spcPts val="0"/>
              </a:spcAft>
              <a:buClr>
                <a:srgbClr val="E00034"/>
              </a:buClr>
              <a:buSzPct val="80000"/>
              <a:buFont typeface="Noto Sans Symbols"/>
              <a:buChar char="✔"/>
            </a:pPr>
            <a:r>
              <a:rPr lang="en-GB" sz="2300"/>
              <a:t>Establish separate participation spaces for women – women’s advisory committees</a:t>
            </a:r>
            <a:endParaRPr/>
          </a:p>
          <a:p>
            <a:pPr marL="0" lvl="0" indent="-108077" algn="l" rtl="0">
              <a:spcBef>
                <a:spcPts val="979"/>
              </a:spcBef>
              <a:spcAft>
                <a:spcPts val="0"/>
              </a:spcAft>
              <a:buClr>
                <a:srgbClr val="E00034"/>
              </a:buClr>
              <a:buSzPct val="80000"/>
              <a:buFont typeface="Noto Sans Symbols"/>
              <a:buChar char="✔"/>
            </a:pPr>
            <a:r>
              <a:rPr lang="en-GB" sz="2300"/>
              <a:t>Consider gender roles and dynamics when engaging communities - avoid morning hours as women could be doing household work</a:t>
            </a:r>
            <a:endParaRPr/>
          </a:p>
          <a:p>
            <a:pPr marL="0" lvl="0" indent="-108077" algn="l" rtl="0">
              <a:spcBef>
                <a:spcPts val="979"/>
              </a:spcBef>
              <a:spcAft>
                <a:spcPts val="0"/>
              </a:spcAft>
              <a:buClr>
                <a:srgbClr val="E00034"/>
              </a:buClr>
              <a:buSzPct val="80000"/>
              <a:buFont typeface="Noto Sans Symbols"/>
              <a:buChar char="✔"/>
            </a:pPr>
            <a:r>
              <a:rPr lang="en-GB" sz="2300"/>
              <a:t>Use communication channels preferred by women </a:t>
            </a:r>
            <a:endParaRPr/>
          </a:p>
          <a:p>
            <a:pPr marL="0" lvl="0" indent="-108077" algn="l" rtl="0">
              <a:spcBef>
                <a:spcPts val="979"/>
              </a:spcBef>
              <a:spcAft>
                <a:spcPts val="0"/>
              </a:spcAft>
              <a:buClr>
                <a:srgbClr val="E00034"/>
              </a:buClr>
              <a:buSzPct val="80000"/>
              <a:buFont typeface="Noto Sans Symbols"/>
              <a:buChar char="✔"/>
            </a:pPr>
            <a:r>
              <a:rPr lang="en-GB" sz="2300"/>
              <a:t>Work with men in the community to ensure they support women’s participation </a:t>
            </a:r>
            <a:endParaRPr/>
          </a:p>
          <a:p>
            <a:pPr marL="0" lvl="0" indent="-108077" algn="l" rtl="0">
              <a:spcBef>
                <a:spcPts val="979"/>
              </a:spcBef>
              <a:spcAft>
                <a:spcPts val="0"/>
              </a:spcAft>
              <a:buClr>
                <a:srgbClr val="E00034"/>
              </a:buClr>
              <a:buSzPct val="80000"/>
              <a:buFont typeface="Noto Sans Symbols"/>
              <a:buChar char="✔"/>
            </a:pPr>
            <a:r>
              <a:rPr lang="en-GB" sz="2300"/>
              <a:t>Hold gender dialogue sessions with equal gender representation </a:t>
            </a:r>
            <a:endParaRPr/>
          </a:p>
          <a:p>
            <a:pPr marL="0" lvl="0" indent="-108077" algn="l" rtl="0">
              <a:spcBef>
                <a:spcPts val="979"/>
              </a:spcBef>
              <a:spcAft>
                <a:spcPts val="0"/>
              </a:spcAft>
              <a:buClr>
                <a:srgbClr val="E00034"/>
              </a:buClr>
              <a:buSzPct val="80000"/>
              <a:buFont typeface="Noto Sans Symbols"/>
              <a:buChar char="✔"/>
            </a:pPr>
            <a:r>
              <a:rPr lang="en-GB" sz="2300"/>
              <a:t>Consult women on the potential obstacles to their participation and determine acceptable ways of overcoming these barriers</a:t>
            </a:r>
            <a:endParaRPr/>
          </a:p>
          <a:p>
            <a:pPr marL="0" lvl="0" indent="0" algn="l" rtl="0">
              <a:spcBef>
                <a:spcPts val="961"/>
              </a:spcBef>
              <a:spcAft>
                <a:spcPts val="0"/>
              </a:spcAft>
              <a:buClr>
                <a:srgbClr val="E00034"/>
              </a:buClr>
              <a:buSzPct val="80000"/>
              <a:buFont typeface="Noto Sans Symbols"/>
              <a:buNone/>
            </a:pP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852"/>
        <p:cNvGrpSpPr/>
        <p:nvPr/>
      </p:nvGrpSpPr>
      <p:grpSpPr>
        <a:xfrm>
          <a:off x="0" y="0"/>
          <a:ext cx="0" cy="0"/>
          <a:chOff x="0" y="0"/>
          <a:chExt cx="0" cy="0"/>
        </a:xfrm>
      </p:grpSpPr>
      <p:sp>
        <p:nvSpPr>
          <p:cNvPr id="853" name="Google Shape;853;p57"/>
          <p:cNvSpPr txBox="1">
            <a:spLocks noGrp="1"/>
          </p:cNvSpPr>
          <p:nvPr>
            <p:ph type="body" idx="1"/>
          </p:nvPr>
        </p:nvSpPr>
        <p:spPr>
          <a:xfrm>
            <a:off x="450925" y="1463041"/>
            <a:ext cx="8350929" cy="4631584"/>
          </a:xfrm>
          <a:prstGeom prst="rect">
            <a:avLst/>
          </a:prstGeom>
          <a:noFill/>
          <a:ln>
            <a:noFill/>
          </a:ln>
        </p:spPr>
        <p:txBody>
          <a:bodyPr spcFirstLastPara="1" wrap="square" lIns="91425" tIns="45700" rIns="91425" bIns="45700" anchor="t" anchorCtr="0">
            <a:normAutofit lnSpcReduction="10000"/>
          </a:bodyPr>
          <a:lstStyle/>
          <a:p>
            <a:pPr marL="0" lvl="0" indent="-108077" algn="l" rtl="0">
              <a:spcBef>
                <a:spcPts val="0"/>
              </a:spcBef>
              <a:spcAft>
                <a:spcPts val="0"/>
              </a:spcAft>
              <a:buSzPct val="80000"/>
              <a:buFont typeface="Arial"/>
              <a:buChar char="●"/>
            </a:pPr>
            <a:r>
              <a:rPr lang="en-GB" sz="2300"/>
              <a:t>Working only with existing community leaders – might mean other groups not represented by leaders are missed</a:t>
            </a:r>
            <a:endParaRPr/>
          </a:p>
          <a:p>
            <a:pPr marL="0" lvl="0" indent="-108077" algn="l" rtl="0">
              <a:spcBef>
                <a:spcPts val="979"/>
              </a:spcBef>
              <a:spcAft>
                <a:spcPts val="0"/>
              </a:spcAft>
              <a:buSzPct val="80000"/>
              <a:buFont typeface="Arial"/>
              <a:buChar char="●"/>
            </a:pPr>
            <a:r>
              <a:rPr lang="en-GB" sz="2300"/>
              <a:t>Socio-cultural norms that hinder participation of elderly, persons with disabilities, youth</a:t>
            </a:r>
            <a:endParaRPr/>
          </a:p>
          <a:p>
            <a:pPr marL="0" lvl="0" indent="-108077" algn="l" rtl="0">
              <a:spcBef>
                <a:spcPts val="979"/>
              </a:spcBef>
              <a:spcAft>
                <a:spcPts val="0"/>
              </a:spcAft>
              <a:buSzPct val="80000"/>
              <a:buFont typeface="Arial"/>
              <a:buChar char="●"/>
            </a:pPr>
            <a:r>
              <a:rPr lang="en-GB" sz="2300"/>
              <a:t>Discriminatory attitudes towards marginalized groups – believing they have nothing to contribute</a:t>
            </a:r>
            <a:endParaRPr/>
          </a:p>
          <a:p>
            <a:pPr marL="0" lvl="0" indent="-108077" algn="l" rtl="0">
              <a:spcBef>
                <a:spcPts val="979"/>
              </a:spcBef>
              <a:spcAft>
                <a:spcPts val="0"/>
              </a:spcAft>
              <a:buSzPct val="80000"/>
              <a:buFont typeface="Arial"/>
              <a:buChar char="●"/>
            </a:pPr>
            <a:r>
              <a:rPr lang="en-GB" sz="2300"/>
              <a:t>We think we don’t have enough time to involve all groups or our approach doesn’t allow for it (donors, time, funding)</a:t>
            </a:r>
            <a:endParaRPr sz="2300"/>
          </a:p>
          <a:p>
            <a:pPr marL="0" lvl="0" indent="-108077" algn="l" rtl="0">
              <a:spcBef>
                <a:spcPts val="979"/>
              </a:spcBef>
              <a:spcAft>
                <a:spcPts val="0"/>
              </a:spcAft>
              <a:buSzPct val="80000"/>
              <a:buFont typeface="Arial"/>
              <a:buChar char="●"/>
            </a:pPr>
            <a:r>
              <a:rPr lang="en-GB" sz="2300"/>
              <a:t>Misinformed attitude that categorizes marginalized groups as one, disregarding specific group needs</a:t>
            </a:r>
            <a:endParaRPr/>
          </a:p>
          <a:p>
            <a:pPr marL="0" lvl="0" indent="-108077" algn="l" rtl="0">
              <a:spcBef>
                <a:spcPts val="979"/>
              </a:spcBef>
              <a:spcAft>
                <a:spcPts val="0"/>
              </a:spcAft>
              <a:buSzPct val="80000"/>
              <a:buFont typeface="Arial"/>
              <a:buChar char="●"/>
            </a:pPr>
            <a:r>
              <a:rPr lang="en-GB" sz="2300"/>
              <a:t>Lack of mobility and exclusion from mainstream society eg elderly and persons with disabilities </a:t>
            </a:r>
            <a:endParaRPr/>
          </a:p>
          <a:p>
            <a:pPr marL="0" lvl="0" indent="0" algn="l" rtl="0">
              <a:spcBef>
                <a:spcPts val="895"/>
              </a:spcBef>
              <a:spcAft>
                <a:spcPts val="0"/>
              </a:spcAft>
              <a:buSzPct val="79999"/>
              <a:buFont typeface="Arial"/>
              <a:buNone/>
            </a:pPr>
            <a:endParaRPr sz="1845"/>
          </a:p>
          <a:p>
            <a:pPr marL="0" lvl="0" indent="0" algn="l" rtl="0">
              <a:spcBef>
                <a:spcPts val="895"/>
              </a:spcBef>
              <a:spcAft>
                <a:spcPts val="0"/>
              </a:spcAft>
              <a:buSzPct val="79999"/>
              <a:buFont typeface="Arial"/>
              <a:buNone/>
            </a:pPr>
            <a:endParaRPr sz="1845"/>
          </a:p>
        </p:txBody>
      </p:sp>
      <p:sp>
        <p:nvSpPr>
          <p:cNvPr id="854" name="Google Shape;854;p57"/>
          <p:cNvSpPr txBox="1"/>
          <p:nvPr/>
        </p:nvSpPr>
        <p:spPr>
          <a:xfrm>
            <a:off x="450926" y="235837"/>
            <a:ext cx="8526181" cy="1055077"/>
          </a:xfrm>
          <a:prstGeom prst="rect">
            <a:avLst/>
          </a:prstGeom>
          <a:noFill/>
          <a:ln>
            <a:noFill/>
          </a:ln>
        </p:spPr>
        <p:txBody>
          <a:bodyPr spcFirstLastPara="1" wrap="square" lIns="84400" tIns="42200" rIns="84400" bIns="42200" anchor="ctr" anchorCtr="0">
            <a:noAutofit/>
          </a:bodyPr>
          <a:lstStyle/>
          <a:p>
            <a:pPr marL="0" marR="0" lvl="0" indent="0" algn="l" rtl="0">
              <a:spcBef>
                <a:spcPts val="0"/>
              </a:spcBef>
              <a:spcAft>
                <a:spcPts val="0"/>
              </a:spcAft>
              <a:buNone/>
            </a:pPr>
            <a:r>
              <a:rPr lang="en-GB" sz="2800" b="1" i="1">
                <a:solidFill>
                  <a:srgbClr val="FF0000"/>
                </a:solidFill>
                <a:latin typeface="Arial"/>
                <a:ea typeface="Arial"/>
                <a:cs typeface="Arial"/>
                <a:sym typeface="Arial"/>
              </a:rPr>
              <a:t>Barriers to participation of marginalized groups</a:t>
            </a: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53">
                                            <p:txEl>
                                              <p:pRg st="0" end="0"/>
                                            </p:txEl>
                                          </p:spTgt>
                                        </p:tgtEl>
                                        <p:attrNameLst>
                                          <p:attrName>style.visibility</p:attrName>
                                        </p:attrNameLst>
                                      </p:cBhvr>
                                      <p:to>
                                        <p:strVal val="visible"/>
                                      </p:to>
                                    </p:set>
                                    <p:anim calcmode="lin" valueType="num">
                                      <p:cBhvr additive="base">
                                        <p:cTn id="7" dur="500"/>
                                        <p:tgtEl>
                                          <p:spTgt spid="85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53">
                                            <p:txEl>
                                              <p:pRg st="1" end="1"/>
                                            </p:txEl>
                                          </p:spTgt>
                                        </p:tgtEl>
                                        <p:attrNameLst>
                                          <p:attrName>style.visibility</p:attrName>
                                        </p:attrNameLst>
                                      </p:cBhvr>
                                      <p:to>
                                        <p:strVal val="visible"/>
                                      </p:to>
                                    </p:set>
                                    <p:anim calcmode="lin" valueType="num">
                                      <p:cBhvr additive="base">
                                        <p:cTn id="12" dur="500"/>
                                        <p:tgtEl>
                                          <p:spTgt spid="85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53">
                                            <p:txEl>
                                              <p:pRg st="2" end="2"/>
                                            </p:txEl>
                                          </p:spTgt>
                                        </p:tgtEl>
                                        <p:attrNameLst>
                                          <p:attrName>style.visibility</p:attrName>
                                        </p:attrNameLst>
                                      </p:cBhvr>
                                      <p:to>
                                        <p:strVal val="visible"/>
                                      </p:to>
                                    </p:set>
                                    <p:anim calcmode="lin" valueType="num">
                                      <p:cBhvr additive="base">
                                        <p:cTn id="17" dur="500"/>
                                        <p:tgtEl>
                                          <p:spTgt spid="85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53">
                                            <p:txEl>
                                              <p:pRg st="3" end="3"/>
                                            </p:txEl>
                                          </p:spTgt>
                                        </p:tgtEl>
                                        <p:attrNameLst>
                                          <p:attrName>style.visibility</p:attrName>
                                        </p:attrNameLst>
                                      </p:cBhvr>
                                      <p:to>
                                        <p:strVal val="visible"/>
                                      </p:to>
                                    </p:set>
                                    <p:anim calcmode="lin" valueType="num">
                                      <p:cBhvr additive="base">
                                        <p:cTn id="22" dur="500"/>
                                        <p:tgtEl>
                                          <p:spTgt spid="85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53">
                                            <p:txEl>
                                              <p:pRg st="4" end="4"/>
                                            </p:txEl>
                                          </p:spTgt>
                                        </p:tgtEl>
                                        <p:attrNameLst>
                                          <p:attrName>style.visibility</p:attrName>
                                        </p:attrNameLst>
                                      </p:cBhvr>
                                      <p:to>
                                        <p:strVal val="visible"/>
                                      </p:to>
                                    </p:set>
                                    <p:anim calcmode="lin" valueType="num">
                                      <p:cBhvr additive="base">
                                        <p:cTn id="27" dur="500"/>
                                        <p:tgtEl>
                                          <p:spTgt spid="85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53">
                                            <p:txEl>
                                              <p:pRg st="5" end="5"/>
                                            </p:txEl>
                                          </p:spTgt>
                                        </p:tgtEl>
                                        <p:attrNameLst>
                                          <p:attrName>style.visibility</p:attrName>
                                        </p:attrNameLst>
                                      </p:cBhvr>
                                      <p:to>
                                        <p:strVal val="visible"/>
                                      </p:to>
                                    </p:set>
                                    <p:anim calcmode="lin" valueType="num">
                                      <p:cBhvr additive="base">
                                        <p:cTn id="32" dur="500"/>
                                        <p:tgtEl>
                                          <p:spTgt spid="85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53">
                                            <p:txEl>
                                              <p:pRg st="6" end="6"/>
                                            </p:txEl>
                                          </p:spTgt>
                                        </p:tgtEl>
                                        <p:attrNameLst>
                                          <p:attrName>style.visibility</p:attrName>
                                        </p:attrNameLst>
                                      </p:cBhvr>
                                      <p:to>
                                        <p:strVal val="visible"/>
                                      </p:to>
                                    </p:set>
                                    <p:anim calcmode="lin" valueType="num">
                                      <p:cBhvr additive="base">
                                        <p:cTn id="37" dur="500"/>
                                        <p:tgtEl>
                                          <p:spTgt spid="85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53">
                                            <p:txEl>
                                              <p:pRg st="7" end="7"/>
                                            </p:txEl>
                                          </p:spTgt>
                                        </p:tgtEl>
                                        <p:attrNameLst>
                                          <p:attrName>style.visibility</p:attrName>
                                        </p:attrNameLst>
                                      </p:cBhvr>
                                      <p:to>
                                        <p:strVal val="visible"/>
                                      </p:to>
                                    </p:set>
                                    <p:anim calcmode="lin" valueType="num">
                                      <p:cBhvr additive="base">
                                        <p:cTn id="42" dur="500"/>
                                        <p:tgtEl>
                                          <p:spTgt spid="85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859"/>
        <p:cNvGrpSpPr/>
        <p:nvPr/>
      </p:nvGrpSpPr>
      <p:grpSpPr>
        <a:xfrm>
          <a:off x="0" y="0"/>
          <a:ext cx="0" cy="0"/>
          <a:chOff x="0" y="0"/>
          <a:chExt cx="0" cy="0"/>
        </a:xfrm>
      </p:grpSpPr>
      <p:sp>
        <p:nvSpPr>
          <p:cNvPr id="860" name="Google Shape;860;p58"/>
          <p:cNvSpPr txBox="1">
            <a:spLocks noGrp="1"/>
          </p:cNvSpPr>
          <p:nvPr>
            <p:ph type="title"/>
          </p:nvPr>
        </p:nvSpPr>
        <p:spPr>
          <a:xfrm>
            <a:off x="457200" y="274638"/>
            <a:ext cx="8686800" cy="1142682"/>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GB" sz="2800">
                <a:solidFill>
                  <a:srgbClr val="FF0000"/>
                </a:solidFill>
              </a:rPr>
              <a:t>Solutions – participation of marginalized groups</a:t>
            </a:r>
            <a:endParaRPr/>
          </a:p>
        </p:txBody>
      </p:sp>
      <p:sp>
        <p:nvSpPr>
          <p:cNvPr id="861" name="Google Shape;861;p58"/>
          <p:cNvSpPr txBox="1">
            <a:spLocks noGrp="1"/>
          </p:cNvSpPr>
          <p:nvPr>
            <p:ph type="body" idx="1"/>
          </p:nvPr>
        </p:nvSpPr>
        <p:spPr>
          <a:xfrm>
            <a:off x="405880" y="1417320"/>
            <a:ext cx="8463800" cy="4777479"/>
          </a:xfrm>
          <a:prstGeom prst="rect">
            <a:avLst/>
          </a:prstGeom>
          <a:noFill/>
          <a:ln>
            <a:noFill/>
          </a:ln>
        </p:spPr>
        <p:txBody>
          <a:bodyPr spcFirstLastPara="1" wrap="square" lIns="91425" tIns="45700" rIns="91425" bIns="45700" anchor="t" anchorCtr="0">
            <a:normAutofit/>
          </a:bodyPr>
          <a:lstStyle/>
          <a:p>
            <a:pPr marL="0" lvl="0" indent="-111760" algn="l" rtl="0">
              <a:spcBef>
                <a:spcPts val="0"/>
              </a:spcBef>
              <a:spcAft>
                <a:spcPts val="0"/>
              </a:spcAft>
              <a:buSzPts val="1760"/>
              <a:buFont typeface="Noto Sans Symbols"/>
              <a:buChar char="✔"/>
            </a:pPr>
            <a:r>
              <a:rPr lang="en-GB"/>
              <a:t>Create smaller sub-groups to give individuals a chance to speak without the presence of more vocal participants.</a:t>
            </a:r>
            <a:endParaRPr/>
          </a:p>
          <a:p>
            <a:pPr marL="0" lvl="0" indent="-111760" algn="l" rtl="0">
              <a:spcBef>
                <a:spcPts val="994"/>
              </a:spcBef>
              <a:spcAft>
                <a:spcPts val="0"/>
              </a:spcAft>
              <a:buSzPts val="1760"/>
              <a:buFont typeface="Noto Sans Symbols"/>
              <a:buChar char="✔"/>
            </a:pPr>
            <a:r>
              <a:rPr lang="en-GB"/>
              <a:t>Use a range of accessible communication methods in engagement activities and train staff to support this</a:t>
            </a:r>
            <a:endParaRPr/>
          </a:p>
          <a:p>
            <a:pPr marL="0" lvl="0" indent="-111760" algn="l" rtl="0">
              <a:spcBef>
                <a:spcPts val="994"/>
              </a:spcBef>
              <a:spcAft>
                <a:spcPts val="0"/>
              </a:spcAft>
              <a:buSzPts val="1760"/>
              <a:buFont typeface="Noto Sans Symbols"/>
              <a:buChar char="✔"/>
            </a:pPr>
            <a:r>
              <a:rPr lang="en-GB"/>
              <a:t>Consult people from all groups about their communication needs or preferences</a:t>
            </a:r>
            <a:endParaRPr/>
          </a:p>
          <a:p>
            <a:pPr marL="0" lvl="0" indent="-111760" algn="l" rtl="0">
              <a:spcBef>
                <a:spcPts val="994"/>
              </a:spcBef>
              <a:spcAft>
                <a:spcPts val="0"/>
              </a:spcAft>
              <a:buSzPts val="1760"/>
              <a:buFont typeface="Noto Sans Symbols"/>
              <a:buChar char="✔"/>
            </a:pPr>
            <a:r>
              <a:rPr lang="en-GB"/>
              <a:t>Partner with disabled or older people’s organisations if specialist communication is required e.g. sign language interpreters</a:t>
            </a:r>
            <a:endParaRPr/>
          </a:p>
          <a:p>
            <a:pPr marL="0" lvl="0" indent="-111760" algn="l" rtl="0">
              <a:spcBef>
                <a:spcPts val="994"/>
              </a:spcBef>
              <a:spcAft>
                <a:spcPts val="0"/>
              </a:spcAft>
              <a:buSzPts val="1760"/>
              <a:buFont typeface="Noto Sans Symbols"/>
              <a:buChar char="✔"/>
            </a:pPr>
            <a:r>
              <a:rPr lang="en-GB"/>
              <a:t>Ensure that meeting venues are physically accessible and safe for people with mobility limitations or visual impairments</a:t>
            </a:r>
            <a:endParaRPr/>
          </a:p>
          <a:p>
            <a:pPr marL="0" lvl="0" indent="-111760" algn="l" rtl="0">
              <a:spcBef>
                <a:spcPts val="994"/>
              </a:spcBef>
              <a:spcAft>
                <a:spcPts val="0"/>
              </a:spcAft>
              <a:buSzPts val="1760"/>
              <a:buFont typeface="Noto Sans Symbols"/>
              <a:buChar char="✔"/>
            </a:pPr>
            <a:r>
              <a:rPr lang="en-GB"/>
              <a:t>Ensure meeting arrangements support carers’ attendance as well.</a:t>
            </a:r>
            <a:endParaRPr/>
          </a:p>
          <a:p>
            <a:pPr marL="0" lvl="0" indent="0" algn="l" rtl="0">
              <a:spcBef>
                <a:spcPts val="994"/>
              </a:spcBef>
              <a:spcAft>
                <a:spcPts val="0"/>
              </a:spcAft>
              <a:buSzPts val="1760"/>
              <a:buFont typeface="Noto Sans Symbols"/>
              <a:buNone/>
            </a:pP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865"/>
        <p:cNvGrpSpPr/>
        <p:nvPr/>
      </p:nvGrpSpPr>
      <p:grpSpPr>
        <a:xfrm>
          <a:off x="0" y="0"/>
          <a:ext cx="0" cy="0"/>
          <a:chOff x="0" y="0"/>
          <a:chExt cx="0" cy="0"/>
        </a:xfrm>
      </p:grpSpPr>
      <p:sp>
        <p:nvSpPr>
          <p:cNvPr id="866" name="Google Shape;866;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GB">
                <a:solidFill>
                  <a:srgbClr val="FF0000"/>
                </a:solidFill>
              </a:rPr>
              <a:t>Challenges - working  with community committees</a:t>
            </a:r>
            <a:endParaRPr/>
          </a:p>
        </p:txBody>
      </p:sp>
      <p:sp>
        <p:nvSpPr>
          <p:cNvPr id="867" name="Google Shape;867;p59"/>
          <p:cNvSpPr txBox="1">
            <a:spLocks noGrp="1"/>
          </p:cNvSpPr>
          <p:nvPr>
            <p:ph type="body" idx="1"/>
          </p:nvPr>
        </p:nvSpPr>
        <p:spPr>
          <a:xfrm>
            <a:off x="457200" y="1417638"/>
            <a:ext cx="8229600" cy="4843629"/>
          </a:xfrm>
          <a:prstGeom prst="rect">
            <a:avLst/>
          </a:prstGeom>
          <a:noFill/>
          <a:ln>
            <a:noFill/>
          </a:ln>
        </p:spPr>
        <p:txBody>
          <a:bodyPr spcFirstLastPara="1" wrap="square" lIns="91425" tIns="45700" rIns="91425" bIns="45700" anchor="t" anchorCtr="0">
            <a:normAutofit/>
          </a:bodyPr>
          <a:lstStyle/>
          <a:p>
            <a:pPr marL="0" lvl="0" indent="-106679" algn="l" rtl="0">
              <a:spcBef>
                <a:spcPts val="0"/>
              </a:spcBef>
              <a:spcAft>
                <a:spcPts val="0"/>
              </a:spcAft>
              <a:buSzPts val="1680"/>
              <a:buFont typeface="Arial"/>
              <a:buChar char="●"/>
            </a:pPr>
            <a:r>
              <a:rPr lang="en-GB" sz="2100"/>
              <a:t>Might not represent the entire community – committee might not include women, people with disabilities etc</a:t>
            </a:r>
            <a:endParaRPr/>
          </a:p>
          <a:p>
            <a:pPr marL="0" lvl="0" indent="-106679" algn="l" rtl="0">
              <a:spcBef>
                <a:spcPts val="1528"/>
              </a:spcBef>
              <a:spcAft>
                <a:spcPts val="0"/>
              </a:spcAft>
              <a:buSzPts val="1680"/>
              <a:buFont typeface="Arial"/>
              <a:buChar char="●"/>
            </a:pPr>
            <a:r>
              <a:rPr lang="en-GB" sz="2100"/>
              <a:t>May represent only their own interests – corruption, nepotism</a:t>
            </a:r>
            <a:endParaRPr/>
          </a:p>
          <a:p>
            <a:pPr marL="0" lvl="0" indent="-106679" algn="l" rtl="0">
              <a:spcBef>
                <a:spcPts val="1528"/>
              </a:spcBef>
              <a:spcAft>
                <a:spcPts val="0"/>
              </a:spcAft>
              <a:buSzPts val="1680"/>
              <a:buFont typeface="Arial"/>
              <a:buChar char="●"/>
            </a:pPr>
            <a:r>
              <a:rPr lang="en-GB" sz="2100"/>
              <a:t>Without incentive, representatives might not be fully committed - poor attendance in meetings</a:t>
            </a:r>
            <a:endParaRPr/>
          </a:p>
          <a:p>
            <a:pPr marL="0" lvl="0" indent="-106679" algn="l" rtl="0">
              <a:spcBef>
                <a:spcPts val="1528"/>
              </a:spcBef>
              <a:spcAft>
                <a:spcPts val="0"/>
              </a:spcAft>
              <a:buSzPts val="1680"/>
              <a:buFont typeface="Arial"/>
              <a:buChar char="●"/>
            </a:pPr>
            <a:r>
              <a:rPr lang="en-GB" sz="2100"/>
              <a:t>Susceptible to political interference</a:t>
            </a:r>
            <a:endParaRPr/>
          </a:p>
          <a:p>
            <a:pPr marL="0" lvl="0" indent="-106679" algn="l" rtl="0">
              <a:spcBef>
                <a:spcPts val="1528"/>
              </a:spcBef>
              <a:spcAft>
                <a:spcPts val="0"/>
              </a:spcAft>
              <a:buSzPts val="1680"/>
              <a:buFont typeface="Arial"/>
              <a:buChar char="●"/>
            </a:pPr>
            <a:r>
              <a:rPr lang="en-GB" sz="2100"/>
              <a:t>Difficult to hold community committees to account, unless the community is empowered to do this</a:t>
            </a:r>
            <a:endParaRPr/>
          </a:p>
          <a:p>
            <a:pPr marL="0" lvl="0" indent="-106679" algn="l" rtl="0">
              <a:spcBef>
                <a:spcPts val="1528"/>
              </a:spcBef>
              <a:spcAft>
                <a:spcPts val="0"/>
              </a:spcAft>
              <a:buSzPts val="1680"/>
              <a:buFont typeface="Arial"/>
              <a:buChar char="●"/>
            </a:pPr>
            <a:r>
              <a:rPr lang="en-GB" sz="2100"/>
              <a:t>Have no choice but to work with them</a:t>
            </a: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873"/>
        <p:cNvGrpSpPr/>
        <p:nvPr/>
      </p:nvGrpSpPr>
      <p:grpSpPr>
        <a:xfrm>
          <a:off x="0" y="0"/>
          <a:ext cx="0" cy="0"/>
          <a:chOff x="0" y="0"/>
          <a:chExt cx="0" cy="0"/>
        </a:xfrm>
      </p:grpSpPr>
      <p:sp>
        <p:nvSpPr>
          <p:cNvPr id="874" name="Google Shape;874;p60"/>
          <p:cNvSpPr txBox="1">
            <a:spLocks noGrp="1"/>
          </p:cNvSpPr>
          <p:nvPr>
            <p:ph type="body" idx="1"/>
          </p:nvPr>
        </p:nvSpPr>
        <p:spPr>
          <a:xfrm>
            <a:off x="3637134" y="1564436"/>
            <a:ext cx="5506866" cy="3729127"/>
          </a:xfrm>
          <a:prstGeom prst="rect">
            <a:avLst/>
          </a:prstGeom>
          <a:noFill/>
          <a:ln>
            <a:noFill/>
          </a:ln>
        </p:spPr>
        <p:txBody>
          <a:bodyPr spcFirstLastPara="1" wrap="square" lIns="91425" tIns="45700" rIns="91425" bIns="45700" anchor="t" anchorCtr="0">
            <a:noAutofit/>
          </a:bodyPr>
          <a:lstStyle/>
          <a:p>
            <a:pPr marL="0" lvl="0" indent="-106679" algn="l" rtl="0">
              <a:spcBef>
                <a:spcPts val="0"/>
              </a:spcBef>
              <a:spcAft>
                <a:spcPts val="0"/>
              </a:spcAft>
              <a:buSzPts val="1680"/>
              <a:buFont typeface="Noto Sans Symbols"/>
              <a:buChar char="✔"/>
            </a:pPr>
            <a:r>
              <a:rPr lang="en-GB" sz="2100"/>
              <a:t>Understand community perception of the committee</a:t>
            </a:r>
            <a:endParaRPr/>
          </a:p>
          <a:p>
            <a:pPr marL="0" lvl="0" indent="-106679" algn="l" rtl="0">
              <a:spcBef>
                <a:spcPts val="974"/>
              </a:spcBef>
              <a:spcAft>
                <a:spcPts val="0"/>
              </a:spcAft>
              <a:buSzPts val="1680"/>
              <a:buFont typeface="Noto Sans Symbols"/>
              <a:buChar char="✔"/>
            </a:pPr>
            <a:r>
              <a:rPr lang="en-GB" sz="2100"/>
              <a:t>Establish separate project committees</a:t>
            </a:r>
            <a:endParaRPr/>
          </a:p>
          <a:p>
            <a:pPr marL="0" lvl="0" indent="-106679" algn="l" rtl="0">
              <a:spcBef>
                <a:spcPts val="974"/>
              </a:spcBef>
              <a:spcAft>
                <a:spcPts val="0"/>
              </a:spcAft>
              <a:buSzPts val="1680"/>
              <a:buFont typeface="Noto Sans Symbols"/>
              <a:buChar char="✔"/>
            </a:pPr>
            <a:r>
              <a:rPr lang="en-GB" sz="2100"/>
              <a:t>Work with other groups too – women’s groups </a:t>
            </a:r>
            <a:endParaRPr/>
          </a:p>
          <a:p>
            <a:pPr marL="0" lvl="0" indent="-106679" algn="l" rtl="0">
              <a:spcBef>
                <a:spcPts val="974"/>
              </a:spcBef>
              <a:spcAft>
                <a:spcPts val="0"/>
              </a:spcAft>
              <a:buSzPts val="1680"/>
              <a:buFont typeface="Noto Sans Symbols"/>
              <a:buChar char="✔"/>
            </a:pPr>
            <a:r>
              <a:rPr lang="en-GB" sz="2100"/>
              <a:t>Push for equal gender balance and representation of all groups</a:t>
            </a:r>
            <a:endParaRPr/>
          </a:p>
          <a:p>
            <a:pPr marL="0" lvl="0" indent="-106679" algn="l" rtl="0">
              <a:spcBef>
                <a:spcPts val="974"/>
              </a:spcBef>
              <a:spcAft>
                <a:spcPts val="0"/>
              </a:spcAft>
              <a:buSzPts val="1680"/>
              <a:buFont typeface="Noto Sans Symbols"/>
              <a:buChar char="✔"/>
            </a:pPr>
            <a:r>
              <a:rPr lang="en-GB" sz="2100"/>
              <a:t>Be clear about roles and responsibilities - training</a:t>
            </a:r>
            <a:endParaRPr/>
          </a:p>
          <a:p>
            <a:pPr marL="0" lvl="0" indent="-106679" algn="l" rtl="0">
              <a:spcBef>
                <a:spcPts val="974"/>
              </a:spcBef>
              <a:spcAft>
                <a:spcPts val="0"/>
              </a:spcAft>
              <a:buSzPts val="1680"/>
              <a:buFont typeface="Noto Sans Symbols"/>
              <a:buChar char="✔"/>
            </a:pPr>
            <a:r>
              <a:rPr lang="en-GB" sz="2100"/>
              <a:t>Monitoring and checks are critical</a:t>
            </a:r>
            <a:endParaRPr/>
          </a:p>
          <a:p>
            <a:pPr marL="0" lvl="0" indent="-106679" algn="l" rtl="0">
              <a:spcBef>
                <a:spcPts val="974"/>
              </a:spcBef>
              <a:spcAft>
                <a:spcPts val="0"/>
              </a:spcAft>
              <a:buSzPts val="1680"/>
              <a:buFont typeface="Noto Sans Symbols"/>
              <a:buChar char="✔"/>
            </a:pPr>
            <a:r>
              <a:rPr lang="en-GB" sz="2100"/>
              <a:t>Examples? KOIF in Madagascar and PAC in South Sudan</a:t>
            </a:r>
            <a:endParaRPr/>
          </a:p>
        </p:txBody>
      </p:sp>
      <p:sp>
        <p:nvSpPr>
          <p:cNvPr id="875" name="Google Shape;875;p60"/>
          <p:cNvSpPr txBox="1"/>
          <p:nvPr/>
        </p:nvSpPr>
        <p:spPr>
          <a:xfrm>
            <a:off x="318680" y="224202"/>
            <a:ext cx="8526181" cy="1055077"/>
          </a:xfrm>
          <a:prstGeom prst="rect">
            <a:avLst/>
          </a:prstGeom>
          <a:noFill/>
          <a:ln>
            <a:noFill/>
          </a:ln>
        </p:spPr>
        <p:txBody>
          <a:bodyPr spcFirstLastPara="1" wrap="square" lIns="84400" tIns="42200" rIns="84400" bIns="42200" anchor="ctr" anchorCtr="0">
            <a:noAutofit/>
          </a:bodyPr>
          <a:lstStyle/>
          <a:p>
            <a:pPr marL="0" marR="0" lvl="0" indent="0" algn="l" rtl="0">
              <a:spcBef>
                <a:spcPts val="0"/>
              </a:spcBef>
              <a:spcAft>
                <a:spcPts val="0"/>
              </a:spcAft>
              <a:buNone/>
            </a:pPr>
            <a:r>
              <a:rPr lang="en-GB" sz="2800" b="1" i="1">
                <a:solidFill>
                  <a:srgbClr val="FF0000"/>
                </a:solidFill>
                <a:latin typeface="Arial"/>
                <a:ea typeface="Arial"/>
                <a:cs typeface="Arial"/>
                <a:sym typeface="Arial"/>
              </a:rPr>
              <a:t>Solutions – working with community committees</a:t>
            </a:r>
            <a:endParaRPr/>
          </a:p>
        </p:txBody>
      </p:sp>
      <p:pic>
        <p:nvPicPr>
          <p:cNvPr id="876" name="Google Shape;876;p60"/>
          <p:cNvPicPr preferRelativeResize="0"/>
          <p:nvPr/>
        </p:nvPicPr>
        <p:blipFill rotWithShape="1">
          <a:blip r:embed="rId3">
            <a:alphaModFix/>
          </a:blip>
          <a:srcRect l="36195" r="5155"/>
          <a:stretch/>
        </p:blipFill>
        <p:spPr>
          <a:xfrm>
            <a:off x="238963" y="1737360"/>
            <a:ext cx="3398171" cy="43455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74">
                                            <p:txEl>
                                              <p:pRg st="0" end="0"/>
                                            </p:txEl>
                                          </p:spTgt>
                                        </p:tgtEl>
                                        <p:attrNameLst>
                                          <p:attrName>style.visibility</p:attrName>
                                        </p:attrNameLst>
                                      </p:cBhvr>
                                      <p:to>
                                        <p:strVal val="visible"/>
                                      </p:to>
                                    </p:set>
                                    <p:anim calcmode="lin" valueType="num">
                                      <p:cBhvr additive="base">
                                        <p:cTn id="7" dur="500"/>
                                        <p:tgtEl>
                                          <p:spTgt spid="87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74">
                                            <p:txEl>
                                              <p:pRg st="1" end="1"/>
                                            </p:txEl>
                                          </p:spTgt>
                                        </p:tgtEl>
                                        <p:attrNameLst>
                                          <p:attrName>style.visibility</p:attrName>
                                        </p:attrNameLst>
                                      </p:cBhvr>
                                      <p:to>
                                        <p:strVal val="visible"/>
                                      </p:to>
                                    </p:set>
                                    <p:anim calcmode="lin" valueType="num">
                                      <p:cBhvr additive="base">
                                        <p:cTn id="12" dur="500"/>
                                        <p:tgtEl>
                                          <p:spTgt spid="87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74">
                                            <p:txEl>
                                              <p:pRg st="2" end="2"/>
                                            </p:txEl>
                                          </p:spTgt>
                                        </p:tgtEl>
                                        <p:attrNameLst>
                                          <p:attrName>style.visibility</p:attrName>
                                        </p:attrNameLst>
                                      </p:cBhvr>
                                      <p:to>
                                        <p:strVal val="visible"/>
                                      </p:to>
                                    </p:set>
                                    <p:anim calcmode="lin" valueType="num">
                                      <p:cBhvr additive="base">
                                        <p:cTn id="17" dur="500"/>
                                        <p:tgtEl>
                                          <p:spTgt spid="87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74">
                                            <p:txEl>
                                              <p:pRg st="3" end="3"/>
                                            </p:txEl>
                                          </p:spTgt>
                                        </p:tgtEl>
                                        <p:attrNameLst>
                                          <p:attrName>style.visibility</p:attrName>
                                        </p:attrNameLst>
                                      </p:cBhvr>
                                      <p:to>
                                        <p:strVal val="visible"/>
                                      </p:to>
                                    </p:set>
                                    <p:anim calcmode="lin" valueType="num">
                                      <p:cBhvr additive="base">
                                        <p:cTn id="22" dur="500"/>
                                        <p:tgtEl>
                                          <p:spTgt spid="87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74">
                                            <p:txEl>
                                              <p:pRg st="4" end="4"/>
                                            </p:txEl>
                                          </p:spTgt>
                                        </p:tgtEl>
                                        <p:attrNameLst>
                                          <p:attrName>style.visibility</p:attrName>
                                        </p:attrNameLst>
                                      </p:cBhvr>
                                      <p:to>
                                        <p:strVal val="visible"/>
                                      </p:to>
                                    </p:set>
                                    <p:anim calcmode="lin" valueType="num">
                                      <p:cBhvr additive="base">
                                        <p:cTn id="27" dur="500"/>
                                        <p:tgtEl>
                                          <p:spTgt spid="87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74">
                                            <p:txEl>
                                              <p:pRg st="5" end="5"/>
                                            </p:txEl>
                                          </p:spTgt>
                                        </p:tgtEl>
                                        <p:attrNameLst>
                                          <p:attrName>style.visibility</p:attrName>
                                        </p:attrNameLst>
                                      </p:cBhvr>
                                      <p:to>
                                        <p:strVal val="visible"/>
                                      </p:to>
                                    </p:set>
                                    <p:anim calcmode="lin" valueType="num">
                                      <p:cBhvr additive="base">
                                        <p:cTn id="32" dur="500"/>
                                        <p:tgtEl>
                                          <p:spTgt spid="87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74">
                                            <p:txEl>
                                              <p:pRg st="6" end="6"/>
                                            </p:txEl>
                                          </p:spTgt>
                                        </p:tgtEl>
                                        <p:attrNameLst>
                                          <p:attrName>style.visibility</p:attrName>
                                        </p:attrNameLst>
                                      </p:cBhvr>
                                      <p:to>
                                        <p:strVal val="visible"/>
                                      </p:to>
                                    </p:set>
                                    <p:anim calcmode="lin" valueType="num">
                                      <p:cBhvr additive="base">
                                        <p:cTn id="37" dur="500"/>
                                        <p:tgtEl>
                                          <p:spTgt spid="87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4"/>
          <p:cNvSpPr txBox="1"/>
          <p:nvPr/>
        </p:nvSpPr>
        <p:spPr>
          <a:xfrm>
            <a:off x="366177" y="191070"/>
            <a:ext cx="7173229" cy="9694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lt2"/>
                </a:solidFill>
                <a:latin typeface="Montserrat"/>
                <a:ea typeface="Montserrat"/>
                <a:cs typeface="Montserrat"/>
                <a:sym typeface="Montserrat"/>
              </a:rPr>
              <a:t>RCCE is the agreed interagency terminology for CEA for epidemic response </a:t>
            </a:r>
            <a:endParaRPr/>
          </a:p>
          <a:p>
            <a:pPr marL="0" marR="0" lvl="0" indent="0" algn="l" rtl="0">
              <a:spcBef>
                <a:spcPts val="0"/>
              </a:spcBef>
              <a:spcAft>
                <a:spcPts val="0"/>
              </a:spcAft>
              <a:buNone/>
            </a:pPr>
            <a:endParaRPr sz="900">
              <a:solidFill>
                <a:schemeClr val="lt2"/>
              </a:solidFill>
              <a:latin typeface="Arial"/>
              <a:ea typeface="Arial"/>
              <a:cs typeface="Arial"/>
              <a:sym typeface="Arial"/>
            </a:endParaRPr>
          </a:p>
        </p:txBody>
      </p:sp>
      <p:sp>
        <p:nvSpPr>
          <p:cNvPr id="241" name="Google Shape;241;p14"/>
          <p:cNvSpPr/>
          <p:nvPr/>
        </p:nvSpPr>
        <p:spPr>
          <a:xfrm>
            <a:off x="565618" y="2601196"/>
            <a:ext cx="193008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a:solidFill>
                  <a:srgbClr val="FF0000"/>
                </a:solidFill>
                <a:latin typeface="Arial"/>
                <a:ea typeface="Arial"/>
                <a:cs typeface="Arial"/>
                <a:sym typeface="Arial"/>
              </a:rPr>
              <a:t>Beneficiary  Communication</a:t>
            </a:r>
            <a:endParaRPr sz="1600" b="1">
              <a:solidFill>
                <a:srgbClr val="FF0000"/>
              </a:solidFill>
              <a:latin typeface="Arial"/>
              <a:ea typeface="Arial"/>
              <a:cs typeface="Arial"/>
              <a:sym typeface="Arial"/>
            </a:endParaRPr>
          </a:p>
        </p:txBody>
      </p:sp>
      <p:sp>
        <p:nvSpPr>
          <p:cNvPr id="242" name="Google Shape;242;p14"/>
          <p:cNvSpPr/>
          <p:nvPr/>
        </p:nvSpPr>
        <p:spPr>
          <a:xfrm>
            <a:off x="6291638" y="2733850"/>
            <a:ext cx="164254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a:solidFill>
                  <a:srgbClr val="00B050"/>
                </a:solidFill>
                <a:latin typeface="Arial"/>
                <a:ea typeface="Arial"/>
                <a:cs typeface="Arial"/>
                <a:sym typeface="Arial"/>
              </a:rPr>
              <a:t>Community</a:t>
            </a:r>
            <a:r>
              <a:rPr lang="en-GB" sz="900" b="1">
                <a:solidFill>
                  <a:srgbClr val="00B050"/>
                </a:solidFill>
                <a:latin typeface="Arial"/>
                <a:ea typeface="Arial"/>
                <a:cs typeface="Arial"/>
                <a:sym typeface="Arial"/>
              </a:rPr>
              <a:t> </a:t>
            </a:r>
            <a:r>
              <a:rPr lang="en-GB" sz="1600" b="1">
                <a:solidFill>
                  <a:srgbClr val="00B050"/>
                </a:solidFill>
                <a:latin typeface="Arial"/>
                <a:ea typeface="Arial"/>
                <a:cs typeface="Arial"/>
                <a:sym typeface="Arial"/>
              </a:rPr>
              <a:t>engagement</a:t>
            </a:r>
            <a:endParaRPr sz="1600" b="1">
              <a:solidFill>
                <a:srgbClr val="00B050"/>
              </a:solidFill>
              <a:latin typeface="Arial"/>
              <a:ea typeface="Arial"/>
              <a:cs typeface="Arial"/>
              <a:sym typeface="Arial"/>
            </a:endParaRPr>
          </a:p>
        </p:txBody>
      </p:sp>
      <p:sp>
        <p:nvSpPr>
          <p:cNvPr id="243" name="Google Shape;243;p14"/>
          <p:cNvSpPr/>
          <p:nvPr/>
        </p:nvSpPr>
        <p:spPr>
          <a:xfrm>
            <a:off x="827959" y="4387677"/>
            <a:ext cx="2112699"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a:solidFill>
                  <a:srgbClr val="7030A0"/>
                </a:solidFill>
                <a:latin typeface="Arial"/>
                <a:ea typeface="Arial"/>
                <a:cs typeface="Arial"/>
                <a:sym typeface="Arial"/>
              </a:rPr>
              <a:t>Communicating with disaster affected communities</a:t>
            </a:r>
            <a:endParaRPr/>
          </a:p>
          <a:p>
            <a:pPr marL="0" marR="0" lvl="0" indent="0" algn="ctr" rtl="0">
              <a:spcBef>
                <a:spcPts val="0"/>
              </a:spcBef>
              <a:spcAft>
                <a:spcPts val="0"/>
              </a:spcAft>
              <a:buNone/>
            </a:pPr>
            <a:r>
              <a:rPr lang="en-GB" sz="1600" b="1">
                <a:solidFill>
                  <a:srgbClr val="7030A0"/>
                </a:solidFill>
                <a:latin typeface="Arial"/>
                <a:ea typeface="Arial"/>
                <a:cs typeface="Arial"/>
                <a:sym typeface="Arial"/>
              </a:rPr>
              <a:t>CDAC</a:t>
            </a:r>
            <a:endParaRPr sz="1600" b="1">
              <a:solidFill>
                <a:srgbClr val="7030A0"/>
              </a:solidFill>
              <a:latin typeface="Arial"/>
              <a:ea typeface="Arial"/>
              <a:cs typeface="Arial"/>
              <a:sym typeface="Arial"/>
            </a:endParaRPr>
          </a:p>
        </p:txBody>
      </p:sp>
      <p:sp>
        <p:nvSpPr>
          <p:cNvPr id="244" name="Google Shape;244;p14"/>
          <p:cNvSpPr txBox="1"/>
          <p:nvPr/>
        </p:nvSpPr>
        <p:spPr>
          <a:xfrm>
            <a:off x="5016556" y="5125294"/>
            <a:ext cx="186575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a:solidFill>
                  <a:srgbClr val="C0504D"/>
                </a:solidFill>
                <a:latin typeface="Arial"/>
                <a:ea typeface="Arial"/>
                <a:cs typeface="Arial"/>
                <a:sym typeface="Arial"/>
              </a:rPr>
              <a:t>Beneficiary accountability</a:t>
            </a:r>
            <a:endParaRPr/>
          </a:p>
        </p:txBody>
      </p:sp>
      <p:sp>
        <p:nvSpPr>
          <p:cNvPr id="245" name="Google Shape;245;p14"/>
          <p:cNvSpPr txBox="1"/>
          <p:nvPr/>
        </p:nvSpPr>
        <p:spPr>
          <a:xfrm>
            <a:off x="572298" y="3426768"/>
            <a:ext cx="238071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rgbClr val="4F81BD"/>
                </a:solidFill>
                <a:latin typeface="Arial"/>
                <a:ea typeface="Arial"/>
                <a:cs typeface="Arial"/>
                <a:sym typeface="Arial"/>
              </a:rPr>
              <a:t>Accountability to Affected Populations</a:t>
            </a:r>
            <a:endParaRPr/>
          </a:p>
          <a:p>
            <a:pPr marL="0" marR="0" lvl="0" indent="0" algn="ctr" rtl="0">
              <a:spcBef>
                <a:spcPts val="0"/>
              </a:spcBef>
              <a:spcAft>
                <a:spcPts val="0"/>
              </a:spcAft>
              <a:buNone/>
            </a:pPr>
            <a:r>
              <a:rPr lang="en-GB" sz="1600" b="1">
                <a:solidFill>
                  <a:srgbClr val="4F81BD"/>
                </a:solidFill>
                <a:latin typeface="Arial"/>
                <a:ea typeface="Arial"/>
                <a:cs typeface="Arial"/>
                <a:sym typeface="Arial"/>
              </a:rPr>
              <a:t>AAP</a:t>
            </a:r>
            <a:endParaRPr/>
          </a:p>
        </p:txBody>
      </p:sp>
      <p:sp>
        <p:nvSpPr>
          <p:cNvPr id="246" name="Google Shape;246;p14"/>
          <p:cNvSpPr txBox="1"/>
          <p:nvPr/>
        </p:nvSpPr>
        <p:spPr>
          <a:xfrm>
            <a:off x="6385432" y="4494829"/>
            <a:ext cx="211269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a:solidFill>
                  <a:srgbClr val="FFC000"/>
                </a:solidFill>
                <a:latin typeface="Arial"/>
                <a:ea typeface="Arial"/>
                <a:cs typeface="Arial"/>
                <a:sym typeface="Arial"/>
              </a:rPr>
              <a:t>Communicating with communities</a:t>
            </a:r>
            <a:endParaRPr/>
          </a:p>
          <a:p>
            <a:pPr marL="0" marR="0" lvl="0" indent="0" algn="ctr" rtl="0">
              <a:spcBef>
                <a:spcPts val="0"/>
              </a:spcBef>
              <a:spcAft>
                <a:spcPts val="0"/>
              </a:spcAft>
              <a:buNone/>
            </a:pPr>
            <a:r>
              <a:rPr lang="en-GB" sz="1600" b="1">
                <a:solidFill>
                  <a:srgbClr val="FFC000"/>
                </a:solidFill>
                <a:latin typeface="Arial"/>
                <a:ea typeface="Arial"/>
                <a:cs typeface="Arial"/>
                <a:sym typeface="Arial"/>
              </a:rPr>
              <a:t>CWC</a:t>
            </a:r>
            <a:endParaRPr/>
          </a:p>
        </p:txBody>
      </p:sp>
      <p:sp>
        <p:nvSpPr>
          <p:cNvPr id="247" name="Google Shape;247;p14"/>
          <p:cNvSpPr txBox="1"/>
          <p:nvPr/>
        </p:nvSpPr>
        <p:spPr>
          <a:xfrm>
            <a:off x="2630630" y="5183738"/>
            <a:ext cx="2644325"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a:solidFill>
                  <a:srgbClr val="F79646"/>
                </a:solidFill>
                <a:latin typeface="Arial"/>
                <a:ea typeface="Arial"/>
                <a:cs typeface="Arial"/>
                <a:sym typeface="Arial"/>
              </a:rPr>
              <a:t>Accountability to beneficiaries/ communities</a:t>
            </a:r>
            <a:endParaRPr/>
          </a:p>
          <a:p>
            <a:pPr marL="0" marR="0" lvl="0" indent="0" algn="ctr" rtl="0">
              <a:spcBef>
                <a:spcPts val="0"/>
              </a:spcBef>
              <a:spcAft>
                <a:spcPts val="0"/>
              </a:spcAft>
              <a:buNone/>
            </a:pPr>
            <a:r>
              <a:rPr lang="en-GB" sz="1600" b="1">
                <a:solidFill>
                  <a:srgbClr val="F79646"/>
                </a:solidFill>
                <a:latin typeface="Arial"/>
                <a:ea typeface="Arial"/>
                <a:cs typeface="Arial"/>
                <a:sym typeface="Arial"/>
              </a:rPr>
              <a:t>A2B</a:t>
            </a:r>
            <a:endParaRPr/>
          </a:p>
        </p:txBody>
      </p:sp>
      <p:sp>
        <p:nvSpPr>
          <p:cNvPr id="248" name="Google Shape;248;p14"/>
          <p:cNvSpPr txBox="1"/>
          <p:nvPr/>
        </p:nvSpPr>
        <p:spPr>
          <a:xfrm>
            <a:off x="5849708" y="1693298"/>
            <a:ext cx="208214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rgbClr val="C2D59B"/>
                </a:solidFill>
                <a:latin typeface="Arial"/>
                <a:ea typeface="Arial"/>
                <a:cs typeface="Arial"/>
                <a:sym typeface="Arial"/>
              </a:rPr>
              <a:t>Communication for development            </a:t>
            </a:r>
            <a:endParaRPr/>
          </a:p>
          <a:p>
            <a:pPr marL="0" marR="0" lvl="0" indent="0" algn="l" rtl="0">
              <a:spcBef>
                <a:spcPts val="0"/>
              </a:spcBef>
              <a:spcAft>
                <a:spcPts val="0"/>
              </a:spcAft>
              <a:buNone/>
            </a:pPr>
            <a:r>
              <a:rPr lang="en-GB" sz="1600" b="1">
                <a:solidFill>
                  <a:srgbClr val="C2D59B"/>
                </a:solidFill>
                <a:latin typeface="Arial"/>
                <a:ea typeface="Arial"/>
                <a:cs typeface="Arial"/>
                <a:sym typeface="Arial"/>
              </a:rPr>
              <a:t>           C4D</a:t>
            </a:r>
            <a:endParaRPr/>
          </a:p>
        </p:txBody>
      </p:sp>
      <p:sp>
        <p:nvSpPr>
          <p:cNvPr id="249" name="Google Shape;249;p14"/>
          <p:cNvSpPr txBox="1"/>
          <p:nvPr/>
        </p:nvSpPr>
        <p:spPr>
          <a:xfrm>
            <a:off x="2848338" y="3082540"/>
            <a:ext cx="3435078" cy="4770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500" b="1">
              <a:solidFill>
                <a:schemeClr val="lt2"/>
              </a:solidFill>
              <a:latin typeface="Montserrat"/>
              <a:ea typeface="Montserrat"/>
              <a:cs typeface="Montserrat"/>
              <a:sym typeface="Montserrat"/>
            </a:endParaRPr>
          </a:p>
        </p:txBody>
      </p:sp>
      <p:sp>
        <p:nvSpPr>
          <p:cNvPr id="250" name="Google Shape;250;p14"/>
          <p:cNvSpPr txBox="1"/>
          <p:nvPr/>
        </p:nvSpPr>
        <p:spPr>
          <a:xfrm>
            <a:off x="6433606" y="3488819"/>
            <a:ext cx="2059483" cy="7232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br>
              <a:rPr lang="en-GB" sz="900">
                <a:solidFill>
                  <a:schemeClr val="dk1"/>
                </a:solidFill>
                <a:latin typeface="Arial"/>
                <a:ea typeface="Arial"/>
                <a:cs typeface="Arial"/>
                <a:sym typeface="Arial"/>
              </a:rPr>
            </a:br>
            <a:r>
              <a:rPr lang="en-GB" sz="1600" b="1">
                <a:solidFill>
                  <a:srgbClr val="00B0F0"/>
                </a:solidFill>
                <a:latin typeface="Arial"/>
                <a:ea typeface="Arial"/>
                <a:cs typeface="Arial"/>
                <a:sym typeface="Arial"/>
              </a:rPr>
              <a:t>Community Communication </a:t>
            </a:r>
            <a:endParaRPr/>
          </a:p>
        </p:txBody>
      </p:sp>
      <p:sp>
        <p:nvSpPr>
          <p:cNvPr id="251" name="Google Shape;251;p14"/>
          <p:cNvSpPr txBox="1"/>
          <p:nvPr/>
        </p:nvSpPr>
        <p:spPr>
          <a:xfrm>
            <a:off x="702815" y="1516804"/>
            <a:ext cx="1921121"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a:solidFill>
                  <a:srgbClr val="01C8C3"/>
                </a:solidFill>
                <a:latin typeface="Arial"/>
                <a:ea typeface="Arial"/>
                <a:cs typeface="Arial"/>
                <a:sym typeface="Arial"/>
              </a:rPr>
              <a:t>Operational</a:t>
            </a:r>
            <a:r>
              <a:rPr lang="en-GB" sz="1600">
                <a:solidFill>
                  <a:srgbClr val="01C8C3"/>
                </a:solidFill>
                <a:latin typeface="Arial"/>
                <a:ea typeface="Arial"/>
                <a:cs typeface="Arial"/>
                <a:sym typeface="Arial"/>
              </a:rPr>
              <a:t> </a:t>
            </a:r>
            <a:r>
              <a:rPr lang="en-GB" sz="1600" b="1">
                <a:solidFill>
                  <a:srgbClr val="01C8C3"/>
                </a:solidFill>
                <a:latin typeface="Arial"/>
                <a:ea typeface="Arial"/>
                <a:cs typeface="Arial"/>
                <a:sym typeface="Arial"/>
              </a:rPr>
              <a:t>Communications</a:t>
            </a:r>
            <a:endParaRPr/>
          </a:p>
        </p:txBody>
      </p:sp>
      <p:sp>
        <p:nvSpPr>
          <p:cNvPr id="252" name="Google Shape;252;p14"/>
          <p:cNvSpPr txBox="1"/>
          <p:nvPr/>
        </p:nvSpPr>
        <p:spPr>
          <a:xfrm>
            <a:off x="3335121" y="1175435"/>
            <a:ext cx="2168968"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a:solidFill>
                  <a:srgbClr val="FFFF00"/>
                </a:solidFill>
                <a:latin typeface="Arial"/>
                <a:ea typeface="Arial"/>
                <a:cs typeface="Arial"/>
                <a:sym typeface="Arial"/>
              </a:rPr>
              <a:t>Risk Communication and Community Engagement </a:t>
            </a:r>
            <a:endParaRPr/>
          </a:p>
          <a:p>
            <a:pPr marL="0" marR="0" lvl="0" indent="0" algn="ctr" rtl="0">
              <a:spcBef>
                <a:spcPts val="0"/>
              </a:spcBef>
              <a:spcAft>
                <a:spcPts val="0"/>
              </a:spcAft>
              <a:buNone/>
            </a:pPr>
            <a:r>
              <a:rPr lang="en-GB" sz="1600" b="1">
                <a:solidFill>
                  <a:srgbClr val="FFFF00"/>
                </a:solidFill>
                <a:latin typeface="Arial"/>
                <a:ea typeface="Arial"/>
                <a:cs typeface="Arial"/>
                <a:sym typeface="Arial"/>
              </a:rPr>
              <a:t>RCCE</a:t>
            </a:r>
            <a:endParaRPr sz="1600" b="1">
              <a:solidFill>
                <a:schemeClr val="dk1"/>
              </a:solidFill>
              <a:latin typeface="Arial"/>
              <a:ea typeface="Arial"/>
              <a:cs typeface="Arial"/>
              <a:sym typeface="Arial"/>
            </a:endParaRPr>
          </a:p>
        </p:txBody>
      </p:sp>
      <p:sp>
        <p:nvSpPr>
          <p:cNvPr id="253" name="Google Shape;253;p14"/>
          <p:cNvSpPr/>
          <p:nvPr/>
        </p:nvSpPr>
        <p:spPr>
          <a:xfrm>
            <a:off x="3252158" y="2727385"/>
            <a:ext cx="2724140" cy="1782791"/>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dk1"/>
                </a:solidFill>
                <a:latin typeface="Montserrat"/>
                <a:ea typeface="Montserrat"/>
                <a:cs typeface="Montserrat"/>
                <a:sym typeface="Montserrat"/>
              </a:rPr>
              <a:t>Community </a:t>
            </a:r>
            <a:r>
              <a:rPr lang="en-GB" sz="1800">
                <a:solidFill>
                  <a:schemeClr val="dk1"/>
                </a:solidFill>
                <a:latin typeface="Montserrat"/>
                <a:ea typeface="Montserrat"/>
                <a:cs typeface="Montserrat"/>
                <a:sym typeface="Montserrat"/>
              </a:rPr>
              <a:t>​</a:t>
            </a:r>
            <a:endParaRPr/>
          </a:p>
          <a:p>
            <a:pPr marL="0" marR="0" lvl="0" indent="0" algn="ctr" rtl="0">
              <a:spcBef>
                <a:spcPts val="0"/>
              </a:spcBef>
              <a:spcAft>
                <a:spcPts val="0"/>
              </a:spcAft>
              <a:buNone/>
            </a:pPr>
            <a:r>
              <a:rPr lang="en-GB" sz="1800" b="1">
                <a:solidFill>
                  <a:schemeClr val="dk1"/>
                </a:solidFill>
                <a:latin typeface="Montserrat"/>
                <a:ea typeface="Montserrat"/>
                <a:cs typeface="Montserrat"/>
                <a:sym typeface="Montserrat"/>
              </a:rPr>
              <a:t>Engagement &amp;</a:t>
            </a:r>
            <a:r>
              <a:rPr lang="en-GB" sz="1800">
                <a:solidFill>
                  <a:schemeClr val="dk1"/>
                </a:solidFill>
                <a:latin typeface="Montserrat"/>
                <a:ea typeface="Montserrat"/>
                <a:cs typeface="Montserrat"/>
                <a:sym typeface="Montserrat"/>
              </a:rPr>
              <a:t>​</a:t>
            </a:r>
            <a:endParaRPr/>
          </a:p>
          <a:p>
            <a:pPr marL="0" marR="0" lvl="0" indent="0" algn="ctr" rtl="0">
              <a:spcBef>
                <a:spcPts val="0"/>
              </a:spcBef>
              <a:spcAft>
                <a:spcPts val="0"/>
              </a:spcAft>
              <a:buNone/>
            </a:pPr>
            <a:r>
              <a:rPr lang="en-GB" sz="1800" b="1">
                <a:solidFill>
                  <a:schemeClr val="dk1"/>
                </a:solidFill>
                <a:latin typeface="Montserrat"/>
                <a:ea typeface="Montserrat"/>
                <a:cs typeface="Montserrat"/>
                <a:sym typeface="Montserrat"/>
              </a:rPr>
              <a:t>Accountability (CEA)</a:t>
            </a:r>
            <a:endParaRPr sz="1800">
              <a:solidFill>
                <a:schemeClr val="dk1"/>
              </a:solidFill>
              <a:latin typeface="Arial"/>
              <a:ea typeface="Arial"/>
              <a:cs typeface="Arial"/>
              <a:sym typeface="Arial"/>
            </a:endParaRPr>
          </a:p>
        </p:txBody>
      </p:sp>
      <p:sp>
        <p:nvSpPr>
          <p:cNvPr id="254" name="Google Shape;254;p14"/>
          <p:cNvSpPr/>
          <p:nvPr/>
        </p:nvSpPr>
        <p:spPr>
          <a:xfrm>
            <a:off x="7803452" y="241556"/>
            <a:ext cx="1176068" cy="1197294"/>
          </a:xfrm>
          <a:prstGeom prst="rect">
            <a:avLst/>
          </a:prstGeom>
          <a:solidFill>
            <a:srgbClr val="0F243E"/>
          </a:solidFill>
          <a:ln w="25400" cap="flat" cmpd="sng">
            <a:solidFill>
              <a:srgbClr val="0F243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55" name="Google Shape;255;p14" descr="A picture containing object, drawing&#10;&#10;Description generated with very high confidence"/>
          <p:cNvPicPr preferRelativeResize="0"/>
          <p:nvPr/>
        </p:nvPicPr>
        <p:blipFill rotWithShape="1">
          <a:blip r:embed="rId3">
            <a:alphaModFix/>
          </a:blip>
          <a:srcRect/>
          <a:stretch/>
        </p:blipFill>
        <p:spPr>
          <a:xfrm>
            <a:off x="7662557" y="241556"/>
            <a:ext cx="1176068" cy="110784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881"/>
        <p:cNvGrpSpPr/>
        <p:nvPr/>
      </p:nvGrpSpPr>
      <p:grpSpPr>
        <a:xfrm>
          <a:off x="0" y="0"/>
          <a:ext cx="0" cy="0"/>
          <a:chOff x="0" y="0"/>
          <a:chExt cx="0" cy="0"/>
        </a:xfrm>
      </p:grpSpPr>
      <p:sp>
        <p:nvSpPr>
          <p:cNvPr id="882" name="Google Shape;882;p61"/>
          <p:cNvSpPr txBox="1">
            <a:spLocks noGrp="1"/>
          </p:cNvSpPr>
          <p:nvPr>
            <p:ph type="body" idx="1"/>
          </p:nvPr>
        </p:nvSpPr>
        <p:spPr>
          <a:xfrm>
            <a:off x="517396" y="1673346"/>
            <a:ext cx="5505843" cy="3868615"/>
          </a:xfrm>
          <a:prstGeom prst="rect">
            <a:avLst/>
          </a:prstGeom>
          <a:noFill/>
          <a:ln>
            <a:noFill/>
          </a:ln>
        </p:spPr>
        <p:txBody>
          <a:bodyPr spcFirstLastPara="1" wrap="square" lIns="91425" tIns="45700" rIns="91425" bIns="45700" anchor="t" anchorCtr="0">
            <a:normAutofit lnSpcReduction="10000"/>
          </a:bodyPr>
          <a:lstStyle/>
          <a:p>
            <a:pPr marL="0" lvl="0" indent="-111760" algn="l" rtl="0">
              <a:spcBef>
                <a:spcPts val="0"/>
              </a:spcBef>
              <a:spcAft>
                <a:spcPts val="0"/>
              </a:spcAft>
              <a:buSzPts val="1760"/>
              <a:buFont typeface="Arial"/>
              <a:buChar char="●"/>
            </a:pPr>
            <a:r>
              <a:rPr lang="en-GB"/>
              <a:t>Relying on community leaders or leaders insist on selecting beneficiaries – then not reaching the most vulnerable</a:t>
            </a:r>
            <a:endParaRPr/>
          </a:p>
          <a:p>
            <a:pPr marL="0" lvl="0" indent="-111760" algn="l" rtl="0">
              <a:spcBef>
                <a:spcPts val="1548"/>
              </a:spcBef>
              <a:spcAft>
                <a:spcPts val="0"/>
              </a:spcAft>
              <a:buSzPts val="1760"/>
              <a:buFont typeface="Arial"/>
              <a:buChar char="●"/>
            </a:pPr>
            <a:r>
              <a:rPr lang="en-GB"/>
              <a:t>Not verifying lists</a:t>
            </a:r>
            <a:endParaRPr/>
          </a:p>
          <a:p>
            <a:pPr marL="0" lvl="0" indent="-111760" algn="l" rtl="0">
              <a:spcBef>
                <a:spcPts val="1548"/>
              </a:spcBef>
              <a:spcAft>
                <a:spcPts val="0"/>
              </a:spcAft>
              <a:buSzPts val="1760"/>
              <a:buFont typeface="Arial"/>
              <a:buChar char="●"/>
            </a:pPr>
            <a:r>
              <a:rPr lang="en-GB"/>
              <a:t>Communities don’t understand the selection criteria – causes rumours </a:t>
            </a:r>
            <a:endParaRPr/>
          </a:p>
          <a:p>
            <a:pPr marL="0" lvl="0" indent="-111760" algn="l" rtl="0">
              <a:spcBef>
                <a:spcPts val="1548"/>
              </a:spcBef>
              <a:spcAft>
                <a:spcPts val="0"/>
              </a:spcAft>
              <a:buSzPts val="1760"/>
              <a:buFont typeface="Arial"/>
              <a:buChar char="●"/>
            </a:pPr>
            <a:r>
              <a:rPr lang="en-GB"/>
              <a:t>Only speaking to direct recipients – causes unrest</a:t>
            </a:r>
            <a:endParaRPr/>
          </a:p>
          <a:p>
            <a:pPr marL="0" lvl="0" indent="-111760" algn="l" rtl="0">
              <a:spcBef>
                <a:spcPts val="1548"/>
              </a:spcBef>
              <a:spcAft>
                <a:spcPts val="0"/>
              </a:spcAft>
              <a:buSzPts val="1760"/>
              <a:buFont typeface="Arial"/>
              <a:buChar char="●"/>
            </a:pPr>
            <a:r>
              <a:rPr lang="en-GB"/>
              <a:t>Not being able to reach everyone</a:t>
            </a:r>
            <a:endParaRPr/>
          </a:p>
          <a:p>
            <a:pPr marL="0" lvl="0" indent="0" algn="l" rtl="0">
              <a:spcBef>
                <a:spcPts val="1548"/>
              </a:spcBef>
              <a:spcAft>
                <a:spcPts val="0"/>
              </a:spcAft>
              <a:buSzPts val="1760"/>
              <a:buFont typeface="Arial"/>
              <a:buNone/>
            </a:pPr>
            <a:endParaRPr/>
          </a:p>
          <a:p>
            <a:pPr marL="0" lvl="0" indent="0" algn="l" rtl="0">
              <a:spcBef>
                <a:spcPts val="1548"/>
              </a:spcBef>
              <a:spcAft>
                <a:spcPts val="0"/>
              </a:spcAft>
              <a:buSzPts val="1760"/>
              <a:buFont typeface="Arial"/>
              <a:buNone/>
            </a:pPr>
            <a:endParaRPr/>
          </a:p>
          <a:p>
            <a:pPr marL="0" lvl="0" indent="0" algn="l" rtl="0">
              <a:spcBef>
                <a:spcPts val="1548"/>
              </a:spcBef>
              <a:spcAft>
                <a:spcPts val="0"/>
              </a:spcAft>
              <a:buSzPts val="1760"/>
              <a:buFont typeface="Arial"/>
              <a:buNone/>
            </a:pPr>
            <a:endParaRPr/>
          </a:p>
          <a:p>
            <a:pPr marL="450850" lvl="1" indent="-76200" algn="l" rtl="0">
              <a:spcBef>
                <a:spcPts val="1508"/>
              </a:spcBef>
              <a:spcAft>
                <a:spcPts val="0"/>
              </a:spcAft>
              <a:buSzPts val="1600"/>
              <a:buFont typeface="Arial"/>
              <a:buNone/>
            </a:pPr>
            <a:endParaRPr/>
          </a:p>
          <a:p>
            <a:pPr marL="0" lvl="0" indent="0" algn="l" rtl="0">
              <a:spcBef>
                <a:spcPts val="1548"/>
              </a:spcBef>
              <a:spcAft>
                <a:spcPts val="0"/>
              </a:spcAft>
              <a:buSzPts val="1760"/>
              <a:buFont typeface="Arial"/>
              <a:buNone/>
            </a:pPr>
            <a:endParaRPr/>
          </a:p>
        </p:txBody>
      </p:sp>
      <p:sp>
        <p:nvSpPr>
          <p:cNvPr id="883" name="Google Shape;883;p61"/>
          <p:cNvSpPr txBox="1"/>
          <p:nvPr/>
        </p:nvSpPr>
        <p:spPr>
          <a:xfrm>
            <a:off x="363995" y="330947"/>
            <a:ext cx="8375084" cy="1055077"/>
          </a:xfrm>
          <a:prstGeom prst="rect">
            <a:avLst/>
          </a:prstGeom>
          <a:noFill/>
          <a:ln>
            <a:noFill/>
          </a:ln>
        </p:spPr>
        <p:txBody>
          <a:bodyPr spcFirstLastPara="1" wrap="square" lIns="84400" tIns="42200" rIns="84400" bIns="42200" anchor="ctr" anchorCtr="0">
            <a:noAutofit/>
          </a:bodyPr>
          <a:lstStyle/>
          <a:p>
            <a:pPr marL="0" marR="0" lvl="0" indent="0" algn="l" rtl="0">
              <a:spcBef>
                <a:spcPts val="0"/>
              </a:spcBef>
              <a:spcAft>
                <a:spcPts val="0"/>
              </a:spcAft>
              <a:buNone/>
            </a:pPr>
            <a:r>
              <a:rPr lang="en-GB" sz="2800" b="1" i="1">
                <a:solidFill>
                  <a:srgbClr val="FF0000"/>
                </a:solidFill>
                <a:latin typeface="Arial"/>
                <a:ea typeface="Arial"/>
                <a:cs typeface="Arial"/>
                <a:sym typeface="Arial"/>
              </a:rPr>
              <a:t>Challenges - selection criteria</a:t>
            </a:r>
            <a:endParaRPr/>
          </a:p>
        </p:txBody>
      </p:sp>
      <p:sp>
        <p:nvSpPr>
          <p:cNvPr id="884" name="Google Shape;884;p61"/>
          <p:cNvSpPr/>
          <p:nvPr/>
        </p:nvSpPr>
        <p:spPr>
          <a:xfrm>
            <a:off x="6300192" y="2420665"/>
            <a:ext cx="2326412" cy="2314292"/>
          </a:xfrm>
          <a:prstGeom prst="wedgeRectCallout">
            <a:avLst>
              <a:gd name="adj1" fmla="val -20833"/>
              <a:gd name="adj2" fmla="val 625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954" b="1" i="1">
                <a:solidFill>
                  <a:schemeClr val="lt1"/>
                </a:solidFill>
                <a:latin typeface="Arial"/>
                <a:ea typeface="Arial"/>
                <a:cs typeface="Arial"/>
                <a:sym typeface="Arial"/>
              </a:rPr>
              <a:t>“ The Red Cross only helps people they know”</a:t>
            </a:r>
            <a:endParaRPr/>
          </a:p>
        </p:txBody>
      </p:sp>
      <p:sp>
        <p:nvSpPr>
          <p:cNvPr id="885" name="Google Shape;885;p61"/>
          <p:cNvSpPr txBox="1"/>
          <p:nvPr/>
        </p:nvSpPr>
        <p:spPr>
          <a:xfrm>
            <a:off x="7097819" y="4997958"/>
            <a:ext cx="1641260" cy="10015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77" b="1">
                <a:solidFill>
                  <a:schemeClr val="dk1"/>
                </a:solidFill>
                <a:latin typeface="Arial"/>
                <a:ea typeface="Arial"/>
                <a:cs typeface="Arial"/>
                <a:sym typeface="Arial"/>
              </a:rPr>
              <a:t>South Sudanese refugee during an FGD</a:t>
            </a: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82">
                                            <p:txEl>
                                              <p:pRg st="0" end="0"/>
                                            </p:txEl>
                                          </p:spTgt>
                                        </p:tgtEl>
                                        <p:attrNameLst>
                                          <p:attrName>style.visibility</p:attrName>
                                        </p:attrNameLst>
                                      </p:cBhvr>
                                      <p:to>
                                        <p:strVal val="visible"/>
                                      </p:to>
                                    </p:set>
                                    <p:anim calcmode="lin" valueType="num">
                                      <p:cBhvr additive="base">
                                        <p:cTn id="7" dur="500"/>
                                        <p:tgtEl>
                                          <p:spTgt spid="88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82">
                                            <p:txEl>
                                              <p:pRg st="1" end="1"/>
                                            </p:txEl>
                                          </p:spTgt>
                                        </p:tgtEl>
                                        <p:attrNameLst>
                                          <p:attrName>style.visibility</p:attrName>
                                        </p:attrNameLst>
                                      </p:cBhvr>
                                      <p:to>
                                        <p:strVal val="visible"/>
                                      </p:to>
                                    </p:set>
                                    <p:anim calcmode="lin" valueType="num">
                                      <p:cBhvr additive="base">
                                        <p:cTn id="12" dur="500"/>
                                        <p:tgtEl>
                                          <p:spTgt spid="88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82">
                                            <p:txEl>
                                              <p:pRg st="2" end="2"/>
                                            </p:txEl>
                                          </p:spTgt>
                                        </p:tgtEl>
                                        <p:attrNameLst>
                                          <p:attrName>style.visibility</p:attrName>
                                        </p:attrNameLst>
                                      </p:cBhvr>
                                      <p:to>
                                        <p:strVal val="visible"/>
                                      </p:to>
                                    </p:set>
                                    <p:anim calcmode="lin" valueType="num">
                                      <p:cBhvr additive="base">
                                        <p:cTn id="17" dur="500"/>
                                        <p:tgtEl>
                                          <p:spTgt spid="88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82">
                                            <p:txEl>
                                              <p:pRg st="3" end="3"/>
                                            </p:txEl>
                                          </p:spTgt>
                                        </p:tgtEl>
                                        <p:attrNameLst>
                                          <p:attrName>style.visibility</p:attrName>
                                        </p:attrNameLst>
                                      </p:cBhvr>
                                      <p:to>
                                        <p:strVal val="visible"/>
                                      </p:to>
                                    </p:set>
                                    <p:anim calcmode="lin" valueType="num">
                                      <p:cBhvr additive="base">
                                        <p:cTn id="22" dur="500"/>
                                        <p:tgtEl>
                                          <p:spTgt spid="88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82">
                                            <p:txEl>
                                              <p:pRg st="4" end="4"/>
                                            </p:txEl>
                                          </p:spTgt>
                                        </p:tgtEl>
                                        <p:attrNameLst>
                                          <p:attrName>style.visibility</p:attrName>
                                        </p:attrNameLst>
                                      </p:cBhvr>
                                      <p:to>
                                        <p:strVal val="visible"/>
                                      </p:to>
                                    </p:set>
                                    <p:anim calcmode="lin" valueType="num">
                                      <p:cBhvr additive="base">
                                        <p:cTn id="27" dur="500"/>
                                        <p:tgtEl>
                                          <p:spTgt spid="88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82">
                                            <p:txEl>
                                              <p:pRg st="5" end="5"/>
                                            </p:txEl>
                                          </p:spTgt>
                                        </p:tgtEl>
                                        <p:attrNameLst>
                                          <p:attrName>style.visibility</p:attrName>
                                        </p:attrNameLst>
                                      </p:cBhvr>
                                      <p:to>
                                        <p:strVal val="visible"/>
                                      </p:to>
                                    </p:set>
                                    <p:anim calcmode="lin" valueType="num">
                                      <p:cBhvr additive="base">
                                        <p:cTn id="32" dur="500"/>
                                        <p:tgtEl>
                                          <p:spTgt spid="88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82">
                                            <p:txEl>
                                              <p:pRg st="6" end="6"/>
                                            </p:txEl>
                                          </p:spTgt>
                                        </p:tgtEl>
                                        <p:attrNameLst>
                                          <p:attrName>style.visibility</p:attrName>
                                        </p:attrNameLst>
                                      </p:cBhvr>
                                      <p:to>
                                        <p:strVal val="visible"/>
                                      </p:to>
                                    </p:set>
                                    <p:anim calcmode="lin" valueType="num">
                                      <p:cBhvr additive="base">
                                        <p:cTn id="37" dur="500"/>
                                        <p:tgtEl>
                                          <p:spTgt spid="88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82">
                                            <p:txEl>
                                              <p:pRg st="7" end="7"/>
                                            </p:txEl>
                                          </p:spTgt>
                                        </p:tgtEl>
                                        <p:attrNameLst>
                                          <p:attrName>style.visibility</p:attrName>
                                        </p:attrNameLst>
                                      </p:cBhvr>
                                      <p:to>
                                        <p:strVal val="visible"/>
                                      </p:to>
                                    </p:set>
                                    <p:anim calcmode="lin" valueType="num">
                                      <p:cBhvr additive="base">
                                        <p:cTn id="42" dur="500"/>
                                        <p:tgtEl>
                                          <p:spTgt spid="88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882">
                                            <p:txEl>
                                              <p:pRg st="8" end="8"/>
                                            </p:txEl>
                                          </p:spTgt>
                                        </p:tgtEl>
                                        <p:attrNameLst>
                                          <p:attrName>style.visibility</p:attrName>
                                        </p:attrNameLst>
                                      </p:cBhvr>
                                      <p:to>
                                        <p:strVal val="visible"/>
                                      </p:to>
                                    </p:set>
                                    <p:anim calcmode="lin" valueType="num">
                                      <p:cBhvr additive="base">
                                        <p:cTn id="47" dur="500"/>
                                        <p:tgtEl>
                                          <p:spTgt spid="88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882">
                                            <p:txEl>
                                              <p:pRg st="9" end="9"/>
                                            </p:txEl>
                                          </p:spTgt>
                                        </p:tgtEl>
                                        <p:attrNameLst>
                                          <p:attrName>style.visibility</p:attrName>
                                        </p:attrNameLst>
                                      </p:cBhvr>
                                      <p:to>
                                        <p:strVal val="visible"/>
                                      </p:to>
                                    </p:set>
                                    <p:anim calcmode="lin" valueType="num">
                                      <p:cBhvr additive="base">
                                        <p:cTn id="52" dur="500"/>
                                        <p:tgtEl>
                                          <p:spTgt spid="88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891"/>
        <p:cNvGrpSpPr/>
        <p:nvPr/>
      </p:nvGrpSpPr>
      <p:grpSpPr>
        <a:xfrm>
          <a:off x="0" y="0"/>
          <a:ext cx="0" cy="0"/>
          <a:chOff x="0" y="0"/>
          <a:chExt cx="0" cy="0"/>
        </a:xfrm>
      </p:grpSpPr>
      <p:sp>
        <p:nvSpPr>
          <p:cNvPr id="892" name="Google Shape;892;p62"/>
          <p:cNvSpPr txBox="1">
            <a:spLocks noGrp="1"/>
          </p:cNvSpPr>
          <p:nvPr>
            <p:ph type="body" idx="1"/>
          </p:nvPr>
        </p:nvSpPr>
        <p:spPr>
          <a:xfrm>
            <a:off x="419370" y="1485900"/>
            <a:ext cx="5387070" cy="4586469"/>
          </a:xfrm>
          <a:prstGeom prst="rect">
            <a:avLst/>
          </a:prstGeom>
          <a:noFill/>
          <a:ln>
            <a:noFill/>
          </a:ln>
        </p:spPr>
        <p:txBody>
          <a:bodyPr spcFirstLastPara="1" wrap="square" lIns="91425" tIns="45700" rIns="91425" bIns="45700" anchor="t" anchorCtr="0">
            <a:normAutofit lnSpcReduction="10000"/>
          </a:bodyPr>
          <a:lstStyle/>
          <a:p>
            <a:pPr marL="0" lvl="0" indent="-111760" algn="l" rtl="0">
              <a:spcBef>
                <a:spcPts val="0"/>
              </a:spcBef>
              <a:spcAft>
                <a:spcPts val="0"/>
              </a:spcAft>
              <a:buSzPts val="1760"/>
              <a:buFont typeface="Noto Sans Symbols"/>
              <a:buChar char="✔"/>
            </a:pPr>
            <a:r>
              <a:rPr lang="en-GB"/>
              <a:t>Understand community power structures</a:t>
            </a:r>
            <a:endParaRPr/>
          </a:p>
          <a:p>
            <a:pPr marL="0" lvl="0" indent="-111760" algn="l" rtl="0">
              <a:spcBef>
                <a:spcPts val="994"/>
              </a:spcBef>
              <a:spcAft>
                <a:spcPts val="0"/>
              </a:spcAft>
              <a:buSzPts val="1760"/>
              <a:buFont typeface="Noto Sans Symbols"/>
              <a:buChar char="✔"/>
            </a:pPr>
            <a:r>
              <a:rPr lang="en-GB"/>
              <a:t>Don’t rely only on community leaders </a:t>
            </a:r>
            <a:endParaRPr/>
          </a:p>
          <a:p>
            <a:pPr marL="0" lvl="0" indent="-111760" algn="l" rtl="0">
              <a:spcBef>
                <a:spcPts val="994"/>
              </a:spcBef>
              <a:spcAft>
                <a:spcPts val="0"/>
              </a:spcAft>
              <a:buSzPts val="1760"/>
              <a:buFont typeface="Noto Sans Symbols"/>
              <a:buChar char="✔"/>
            </a:pPr>
            <a:r>
              <a:rPr lang="en-GB"/>
              <a:t>Verify lists by checking a percentage</a:t>
            </a:r>
            <a:endParaRPr/>
          </a:p>
          <a:p>
            <a:pPr marL="0" lvl="0" indent="-111760" algn="l" rtl="0">
              <a:spcBef>
                <a:spcPts val="994"/>
              </a:spcBef>
              <a:spcAft>
                <a:spcPts val="0"/>
              </a:spcAft>
              <a:buSzPts val="1760"/>
              <a:buFont typeface="Noto Sans Symbols"/>
              <a:buChar char="✔"/>
            </a:pPr>
            <a:r>
              <a:rPr lang="en-GB"/>
              <a:t>Agree criteria and selection with community groups</a:t>
            </a:r>
            <a:endParaRPr/>
          </a:p>
          <a:p>
            <a:pPr marL="0" lvl="0" indent="-111760" algn="l" rtl="0">
              <a:spcBef>
                <a:spcPts val="994"/>
              </a:spcBef>
              <a:spcAft>
                <a:spcPts val="0"/>
              </a:spcAft>
              <a:buSzPts val="1760"/>
              <a:buFont typeface="Noto Sans Symbols"/>
              <a:buChar char="✔"/>
            </a:pPr>
            <a:r>
              <a:rPr lang="en-GB"/>
              <a:t>Widely and clearly communicate selection criteria</a:t>
            </a:r>
            <a:endParaRPr/>
          </a:p>
          <a:p>
            <a:pPr marL="0" lvl="0" indent="-111760" algn="l" rtl="0">
              <a:spcBef>
                <a:spcPts val="994"/>
              </a:spcBef>
              <a:spcAft>
                <a:spcPts val="0"/>
              </a:spcAft>
              <a:buSzPts val="1760"/>
              <a:buFont typeface="Noto Sans Symbols"/>
              <a:buChar char="✔"/>
            </a:pPr>
            <a:r>
              <a:rPr lang="en-GB"/>
              <a:t>Publish beneficiary lists</a:t>
            </a:r>
            <a:endParaRPr/>
          </a:p>
          <a:p>
            <a:pPr marL="0" lvl="0" indent="-111760" algn="l" rtl="0">
              <a:spcBef>
                <a:spcPts val="994"/>
              </a:spcBef>
              <a:spcAft>
                <a:spcPts val="0"/>
              </a:spcAft>
              <a:buSzPts val="1760"/>
              <a:buFont typeface="Noto Sans Symbols"/>
              <a:buChar char="✔"/>
            </a:pPr>
            <a:r>
              <a:rPr lang="en-GB"/>
              <a:t>Don’t speak only to direct beneficiaries</a:t>
            </a:r>
            <a:endParaRPr/>
          </a:p>
          <a:p>
            <a:pPr marL="0" lvl="0" indent="-111760" algn="l" rtl="0">
              <a:spcBef>
                <a:spcPts val="994"/>
              </a:spcBef>
              <a:spcAft>
                <a:spcPts val="0"/>
              </a:spcAft>
              <a:buSzPts val="1760"/>
              <a:buFont typeface="Noto Sans Symbols"/>
              <a:buChar char="✔"/>
            </a:pPr>
            <a:r>
              <a:rPr lang="en-GB"/>
              <a:t>Establish a feedback system</a:t>
            </a:r>
            <a:endParaRPr/>
          </a:p>
        </p:txBody>
      </p:sp>
      <p:pic>
        <p:nvPicPr>
          <p:cNvPr id="893" name="Google Shape;893;p62"/>
          <p:cNvPicPr preferRelativeResize="0"/>
          <p:nvPr/>
        </p:nvPicPr>
        <p:blipFill rotWithShape="1">
          <a:blip r:embed="rId3">
            <a:alphaModFix/>
          </a:blip>
          <a:srcRect/>
          <a:stretch/>
        </p:blipFill>
        <p:spPr>
          <a:xfrm>
            <a:off x="5806440" y="1313169"/>
            <a:ext cx="3057646" cy="4586469"/>
          </a:xfrm>
          <a:prstGeom prst="rect">
            <a:avLst/>
          </a:prstGeom>
          <a:noFill/>
          <a:ln>
            <a:noFill/>
          </a:ln>
        </p:spPr>
      </p:pic>
      <p:sp>
        <p:nvSpPr>
          <p:cNvPr id="894" name="Google Shape;894;p62"/>
          <p:cNvSpPr txBox="1"/>
          <p:nvPr/>
        </p:nvSpPr>
        <p:spPr>
          <a:xfrm>
            <a:off x="378853" y="258092"/>
            <a:ext cx="8375084" cy="1055077"/>
          </a:xfrm>
          <a:prstGeom prst="rect">
            <a:avLst/>
          </a:prstGeom>
          <a:noFill/>
          <a:ln>
            <a:noFill/>
          </a:ln>
        </p:spPr>
        <p:txBody>
          <a:bodyPr spcFirstLastPara="1" wrap="square" lIns="84400" tIns="42200" rIns="84400" bIns="42200" anchor="ctr" anchorCtr="0">
            <a:noAutofit/>
          </a:bodyPr>
          <a:lstStyle/>
          <a:p>
            <a:pPr marL="0" marR="0" lvl="0" indent="0" algn="l" rtl="0">
              <a:spcBef>
                <a:spcPts val="0"/>
              </a:spcBef>
              <a:spcAft>
                <a:spcPts val="0"/>
              </a:spcAft>
              <a:buNone/>
            </a:pPr>
            <a:r>
              <a:rPr lang="en-GB" sz="2800" b="1" i="1">
                <a:solidFill>
                  <a:srgbClr val="FF0000"/>
                </a:solidFill>
                <a:latin typeface="Arial"/>
                <a:ea typeface="Arial"/>
                <a:cs typeface="Arial"/>
                <a:sym typeface="Arial"/>
              </a:rPr>
              <a:t>Solutions - selection criteria</a:t>
            </a: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92">
                                            <p:txEl>
                                              <p:pRg st="0" end="0"/>
                                            </p:txEl>
                                          </p:spTgt>
                                        </p:tgtEl>
                                        <p:attrNameLst>
                                          <p:attrName>style.visibility</p:attrName>
                                        </p:attrNameLst>
                                      </p:cBhvr>
                                      <p:to>
                                        <p:strVal val="visible"/>
                                      </p:to>
                                    </p:set>
                                    <p:anim calcmode="lin" valueType="num">
                                      <p:cBhvr additive="base">
                                        <p:cTn id="7" dur="500"/>
                                        <p:tgtEl>
                                          <p:spTgt spid="89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92">
                                            <p:txEl>
                                              <p:pRg st="1" end="1"/>
                                            </p:txEl>
                                          </p:spTgt>
                                        </p:tgtEl>
                                        <p:attrNameLst>
                                          <p:attrName>style.visibility</p:attrName>
                                        </p:attrNameLst>
                                      </p:cBhvr>
                                      <p:to>
                                        <p:strVal val="visible"/>
                                      </p:to>
                                    </p:set>
                                    <p:anim calcmode="lin" valueType="num">
                                      <p:cBhvr additive="base">
                                        <p:cTn id="12" dur="500"/>
                                        <p:tgtEl>
                                          <p:spTgt spid="89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92">
                                            <p:txEl>
                                              <p:pRg st="2" end="2"/>
                                            </p:txEl>
                                          </p:spTgt>
                                        </p:tgtEl>
                                        <p:attrNameLst>
                                          <p:attrName>style.visibility</p:attrName>
                                        </p:attrNameLst>
                                      </p:cBhvr>
                                      <p:to>
                                        <p:strVal val="visible"/>
                                      </p:to>
                                    </p:set>
                                    <p:anim calcmode="lin" valueType="num">
                                      <p:cBhvr additive="base">
                                        <p:cTn id="17" dur="500"/>
                                        <p:tgtEl>
                                          <p:spTgt spid="89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92">
                                            <p:txEl>
                                              <p:pRg st="3" end="3"/>
                                            </p:txEl>
                                          </p:spTgt>
                                        </p:tgtEl>
                                        <p:attrNameLst>
                                          <p:attrName>style.visibility</p:attrName>
                                        </p:attrNameLst>
                                      </p:cBhvr>
                                      <p:to>
                                        <p:strVal val="visible"/>
                                      </p:to>
                                    </p:set>
                                    <p:anim calcmode="lin" valueType="num">
                                      <p:cBhvr additive="base">
                                        <p:cTn id="22" dur="500"/>
                                        <p:tgtEl>
                                          <p:spTgt spid="89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92">
                                            <p:txEl>
                                              <p:pRg st="4" end="4"/>
                                            </p:txEl>
                                          </p:spTgt>
                                        </p:tgtEl>
                                        <p:attrNameLst>
                                          <p:attrName>style.visibility</p:attrName>
                                        </p:attrNameLst>
                                      </p:cBhvr>
                                      <p:to>
                                        <p:strVal val="visible"/>
                                      </p:to>
                                    </p:set>
                                    <p:anim calcmode="lin" valueType="num">
                                      <p:cBhvr additive="base">
                                        <p:cTn id="27" dur="500"/>
                                        <p:tgtEl>
                                          <p:spTgt spid="89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92">
                                            <p:txEl>
                                              <p:pRg st="5" end="5"/>
                                            </p:txEl>
                                          </p:spTgt>
                                        </p:tgtEl>
                                        <p:attrNameLst>
                                          <p:attrName>style.visibility</p:attrName>
                                        </p:attrNameLst>
                                      </p:cBhvr>
                                      <p:to>
                                        <p:strVal val="visible"/>
                                      </p:to>
                                    </p:set>
                                    <p:anim calcmode="lin" valueType="num">
                                      <p:cBhvr additive="base">
                                        <p:cTn id="32" dur="500"/>
                                        <p:tgtEl>
                                          <p:spTgt spid="89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92">
                                            <p:txEl>
                                              <p:pRg st="6" end="6"/>
                                            </p:txEl>
                                          </p:spTgt>
                                        </p:tgtEl>
                                        <p:attrNameLst>
                                          <p:attrName>style.visibility</p:attrName>
                                        </p:attrNameLst>
                                      </p:cBhvr>
                                      <p:to>
                                        <p:strVal val="visible"/>
                                      </p:to>
                                    </p:set>
                                    <p:anim calcmode="lin" valueType="num">
                                      <p:cBhvr additive="base">
                                        <p:cTn id="37" dur="500"/>
                                        <p:tgtEl>
                                          <p:spTgt spid="89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92">
                                            <p:txEl>
                                              <p:pRg st="7" end="7"/>
                                            </p:txEl>
                                          </p:spTgt>
                                        </p:tgtEl>
                                        <p:attrNameLst>
                                          <p:attrName>style.visibility</p:attrName>
                                        </p:attrNameLst>
                                      </p:cBhvr>
                                      <p:to>
                                        <p:strVal val="visible"/>
                                      </p:to>
                                    </p:set>
                                    <p:anim calcmode="lin" valueType="num">
                                      <p:cBhvr additive="base">
                                        <p:cTn id="42" dur="500"/>
                                        <p:tgtEl>
                                          <p:spTgt spid="89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1E2D3A"/>
        </a:solidFill>
        <a:effectLst/>
      </p:bgPr>
    </p:bg>
    <p:spTree>
      <p:nvGrpSpPr>
        <p:cNvPr id="1" name="Shape 899"/>
        <p:cNvGrpSpPr/>
        <p:nvPr/>
      </p:nvGrpSpPr>
      <p:grpSpPr>
        <a:xfrm>
          <a:off x="0" y="0"/>
          <a:ext cx="0" cy="0"/>
          <a:chOff x="0" y="0"/>
          <a:chExt cx="0" cy="0"/>
        </a:xfrm>
      </p:grpSpPr>
      <p:sp>
        <p:nvSpPr>
          <p:cNvPr id="900" name="Google Shape;900;p63"/>
          <p:cNvSpPr txBox="1">
            <a:spLocks noGrp="1"/>
          </p:cNvSpPr>
          <p:nvPr>
            <p:ph type="title"/>
          </p:nvPr>
        </p:nvSpPr>
        <p:spPr>
          <a:xfrm>
            <a:off x="457200" y="2492896"/>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br>
              <a:rPr lang="en-GB" sz="3600" i="0" dirty="0">
                <a:solidFill>
                  <a:schemeClr val="lt1"/>
                </a:solidFill>
              </a:rPr>
            </a:br>
            <a:r>
              <a:rPr lang="en-GB" sz="3600" i="0" dirty="0">
                <a:solidFill>
                  <a:schemeClr val="lt1"/>
                </a:solidFill>
              </a:rPr>
              <a:t>Recap and closing</a:t>
            </a:r>
            <a:br>
              <a:rPr lang="en-GB" sz="3600" dirty="0">
                <a:solidFill>
                  <a:schemeClr val="lt1"/>
                </a:solidFill>
              </a:rPr>
            </a:br>
            <a:endParaRPr sz="3200" dirty="0">
              <a:solidFill>
                <a:schemeClr val="lt1"/>
              </a:solidFill>
            </a:endParaRPr>
          </a:p>
        </p:txBody>
      </p:sp>
      <p:sp>
        <p:nvSpPr>
          <p:cNvPr id="901" name="Google Shape;901;p63"/>
          <p:cNvSpPr/>
          <p:nvPr/>
        </p:nvSpPr>
        <p:spPr>
          <a:xfrm>
            <a:off x="4450813" y="3244334"/>
            <a:ext cx="2423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Times New Roman"/>
              <a:buNone/>
            </a:pPr>
            <a:r>
              <a:rPr lang="en-GB" sz="1800" b="0" i="0" u="none" strike="noStrike" cap="none">
                <a:solidFill>
                  <a:srgbClr val="000000"/>
                </a:solidFill>
                <a:latin typeface="Times New Roman"/>
                <a:ea typeface="Times New Roman"/>
                <a:cs typeface="Times New Roman"/>
                <a:sym typeface="Times New Roman"/>
              </a:rPr>
              <a:t> </a:t>
            </a:r>
            <a:endParaRPr sz="1800" b="0" i="0" u="none" strike="noStrike" cap="none">
              <a:solidFill>
                <a:srgbClr val="000000"/>
              </a:solidFill>
              <a:latin typeface="Arial"/>
              <a:ea typeface="Arial"/>
              <a:cs typeface="Arial"/>
              <a:sym typeface="Arial"/>
            </a:endParaRPr>
          </a:p>
        </p:txBody>
      </p:sp>
      <p:sp>
        <p:nvSpPr>
          <p:cNvPr id="902" name="Google Shape;902;p63"/>
          <p:cNvSpPr/>
          <p:nvPr/>
        </p:nvSpPr>
        <p:spPr>
          <a:xfrm>
            <a:off x="4450813" y="3244334"/>
            <a:ext cx="2423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Times New Roman"/>
              <a:buNone/>
            </a:pPr>
            <a:r>
              <a:rPr lang="en-GB" sz="1800" b="0" i="0" u="none" strike="noStrike" cap="none">
                <a:solidFill>
                  <a:srgbClr val="000000"/>
                </a:solidFill>
                <a:latin typeface="Times New Roman"/>
                <a:ea typeface="Times New Roman"/>
                <a:cs typeface="Times New Roman"/>
                <a:sym typeface="Times New Roman"/>
              </a:rPr>
              <a:t> </a:t>
            </a:r>
            <a:endParaRPr sz="18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64"/>
          <p:cNvSpPr txBox="1">
            <a:spLocks noGrp="1"/>
          </p:cNvSpPr>
          <p:nvPr>
            <p:ph type="title"/>
          </p:nvPr>
        </p:nvSpPr>
        <p:spPr>
          <a:xfrm>
            <a:off x="126487" y="0"/>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GB" i="0" dirty="0">
                <a:latin typeface="Montserrat" panose="00000500000000000000" pitchFamily="2" charset="0"/>
              </a:rPr>
              <a:t>Key takeaways for CEA in SDB</a:t>
            </a:r>
            <a:endParaRPr i="0" dirty="0">
              <a:latin typeface="Montserrat" panose="00000500000000000000" pitchFamily="2" charset="0"/>
            </a:endParaRPr>
          </a:p>
        </p:txBody>
      </p:sp>
      <p:sp>
        <p:nvSpPr>
          <p:cNvPr id="909" name="Google Shape;909;p64"/>
          <p:cNvSpPr/>
          <p:nvPr/>
        </p:nvSpPr>
        <p:spPr>
          <a:xfrm rot="10800000">
            <a:off x="874964" y="8559583"/>
            <a:ext cx="229750" cy="230140"/>
          </a:xfrm>
          <a:custGeom>
            <a:avLst/>
            <a:gdLst/>
            <a:ahLst/>
            <a:cxnLst/>
            <a:rect l="l" t="t" r="r" b="b"/>
            <a:pathLst>
              <a:path w="195927" h="195927" extrusionOk="0">
                <a:moveTo>
                  <a:pt x="97964" y="28559"/>
                </a:moveTo>
                <a:cubicBezTo>
                  <a:pt x="85058" y="28707"/>
                  <a:pt x="73390" y="31870"/>
                  <a:pt x="62959" y="38047"/>
                </a:cubicBezTo>
                <a:cubicBezTo>
                  <a:pt x="52529" y="44225"/>
                  <a:pt x="44225" y="52528"/>
                  <a:pt x="38048" y="62958"/>
                </a:cubicBezTo>
                <a:cubicBezTo>
                  <a:pt x="31870" y="73388"/>
                  <a:pt x="28707" y="85057"/>
                  <a:pt x="28559" y="97963"/>
                </a:cubicBezTo>
                <a:cubicBezTo>
                  <a:pt x="28707" y="110869"/>
                  <a:pt x="31870" y="122537"/>
                  <a:pt x="38048" y="132968"/>
                </a:cubicBezTo>
                <a:cubicBezTo>
                  <a:pt x="44225" y="143398"/>
                  <a:pt x="52529" y="151702"/>
                  <a:pt x="62959" y="157879"/>
                </a:cubicBezTo>
                <a:cubicBezTo>
                  <a:pt x="73390" y="164057"/>
                  <a:pt x="85058" y="167220"/>
                  <a:pt x="97964" y="167368"/>
                </a:cubicBezTo>
                <a:cubicBezTo>
                  <a:pt x="110870" y="167220"/>
                  <a:pt x="122539" y="164057"/>
                  <a:pt x="132969" y="157879"/>
                </a:cubicBezTo>
                <a:cubicBezTo>
                  <a:pt x="143399" y="151702"/>
                  <a:pt x="151703" y="143398"/>
                  <a:pt x="157880" y="132968"/>
                </a:cubicBezTo>
                <a:cubicBezTo>
                  <a:pt x="164057" y="122537"/>
                  <a:pt x="167220" y="110869"/>
                  <a:pt x="167368" y="97963"/>
                </a:cubicBezTo>
                <a:cubicBezTo>
                  <a:pt x="167220" y="85057"/>
                  <a:pt x="164057" y="73388"/>
                  <a:pt x="157880" y="62958"/>
                </a:cubicBezTo>
                <a:cubicBezTo>
                  <a:pt x="151703" y="52528"/>
                  <a:pt x="143399" y="44225"/>
                  <a:pt x="132969" y="38047"/>
                </a:cubicBezTo>
                <a:cubicBezTo>
                  <a:pt x="122539" y="31870"/>
                  <a:pt x="110870" y="28707"/>
                  <a:pt x="97964" y="28559"/>
                </a:cubicBezTo>
                <a:close/>
                <a:moveTo>
                  <a:pt x="97964" y="0"/>
                </a:moveTo>
                <a:cubicBezTo>
                  <a:pt x="116204" y="207"/>
                  <a:pt x="132683" y="4666"/>
                  <a:pt x="147404" y="13377"/>
                </a:cubicBezTo>
                <a:cubicBezTo>
                  <a:pt x="162125" y="22087"/>
                  <a:pt x="173840" y="33802"/>
                  <a:pt x="182550" y="48523"/>
                </a:cubicBezTo>
                <a:cubicBezTo>
                  <a:pt x="191261" y="63243"/>
                  <a:pt x="195719" y="79723"/>
                  <a:pt x="195927" y="97963"/>
                </a:cubicBezTo>
                <a:cubicBezTo>
                  <a:pt x="195719" y="116202"/>
                  <a:pt x="191261" y="132682"/>
                  <a:pt x="182550" y="147403"/>
                </a:cubicBezTo>
                <a:cubicBezTo>
                  <a:pt x="173840" y="162124"/>
                  <a:pt x="162125" y="173839"/>
                  <a:pt x="147404" y="182550"/>
                </a:cubicBezTo>
                <a:cubicBezTo>
                  <a:pt x="132683" y="191260"/>
                  <a:pt x="116204" y="195719"/>
                  <a:pt x="97964" y="195927"/>
                </a:cubicBezTo>
                <a:cubicBezTo>
                  <a:pt x="79725" y="195719"/>
                  <a:pt x="63245" y="191260"/>
                  <a:pt x="48524" y="182550"/>
                </a:cubicBezTo>
                <a:cubicBezTo>
                  <a:pt x="33803" y="173839"/>
                  <a:pt x="22087" y="162124"/>
                  <a:pt x="13377" y="147403"/>
                </a:cubicBezTo>
                <a:cubicBezTo>
                  <a:pt x="4667" y="132682"/>
                  <a:pt x="208" y="116202"/>
                  <a:pt x="0" y="97963"/>
                </a:cubicBezTo>
                <a:cubicBezTo>
                  <a:pt x="208" y="79723"/>
                  <a:pt x="4667" y="63243"/>
                  <a:pt x="13377" y="48523"/>
                </a:cubicBezTo>
                <a:cubicBezTo>
                  <a:pt x="22087" y="33802"/>
                  <a:pt x="33803" y="22087"/>
                  <a:pt x="48524" y="13377"/>
                </a:cubicBezTo>
                <a:cubicBezTo>
                  <a:pt x="63245" y="4666"/>
                  <a:pt x="79725" y="207"/>
                  <a:pt x="97964" y="0"/>
                </a:cubicBezTo>
                <a:close/>
              </a:path>
            </a:pathLst>
          </a:custGeom>
          <a:solidFill>
            <a:srgbClr val="4522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10" name="Google Shape;910;p64"/>
          <p:cNvSpPr/>
          <p:nvPr/>
        </p:nvSpPr>
        <p:spPr>
          <a:xfrm>
            <a:off x="126487" y="1106039"/>
            <a:ext cx="7591049" cy="5632271"/>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chemeClr val="dk1"/>
              </a:buClr>
              <a:buSzPts val="2000"/>
              <a:buFont typeface="Noto Sans Symbols"/>
              <a:buNone/>
            </a:pPr>
            <a:endParaRPr sz="2000" b="0" i="0" u="none" strike="noStrike" cap="none" dirty="0">
              <a:solidFill>
                <a:srgbClr val="000000"/>
              </a:solidFill>
              <a:highlight>
                <a:srgbClr val="FFFF00"/>
              </a:highlight>
              <a:latin typeface="Arial"/>
              <a:ea typeface="Arial"/>
              <a:cs typeface="Arial"/>
              <a:sym typeface="Arial"/>
            </a:endParaRPr>
          </a:p>
          <a:p>
            <a:pPr marL="457200" marR="0" lvl="1" indent="-127000" algn="l" rtl="0">
              <a:lnSpc>
                <a:spcPct val="100000"/>
              </a:lnSpc>
              <a:spcBef>
                <a:spcPts val="0"/>
              </a:spcBef>
              <a:spcAft>
                <a:spcPts val="0"/>
              </a:spcAft>
              <a:buClr>
                <a:srgbClr val="FF0000"/>
              </a:buClr>
              <a:buSzPts val="2000"/>
              <a:buFont typeface="Noto Sans Symbols"/>
              <a:buChar char="✔"/>
            </a:pPr>
            <a:r>
              <a:rPr lang="en-GB" sz="1800" b="0" i="0" u="none" strike="noStrike" cap="none"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Arial"/>
              </a:rPr>
              <a:t>Trust </a:t>
            </a:r>
            <a:r>
              <a:rPr lang="en-GB" sz="1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is essential for successful SDBs</a:t>
            </a:r>
            <a:endParaRPr sz="1800" dirty="0">
              <a:latin typeface="Open Sans" panose="020B0606030504020204" pitchFamily="34" charset="0"/>
              <a:ea typeface="Open Sans" panose="020B0606030504020204" pitchFamily="34" charset="0"/>
              <a:cs typeface="Open Sans" panose="020B0606030504020204" pitchFamily="34" charset="0"/>
            </a:endParaRPr>
          </a:p>
          <a:p>
            <a:pPr marL="330200" marR="0" lvl="1" algn="l" rtl="0">
              <a:lnSpc>
                <a:spcPct val="100000"/>
              </a:lnSpc>
              <a:spcBef>
                <a:spcPts val="0"/>
              </a:spcBef>
              <a:spcAft>
                <a:spcPts val="0"/>
              </a:spcAft>
              <a:buClr>
                <a:srgbClr val="FF0000"/>
              </a:buClr>
              <a:buSzPts val="2000"/>
            </a:pPr>
            <a:endParaRPr sz="1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marL="457200" marR="0" lvl="1" indent="-127000" algn="l" rtl="0">
              <a:lnSpc>
                <a:spcPct val="100000"/>
              </a:lnSpc>
              <a:spcBef>
                <a:spcPts val="0"/>
              </a:spcBef>
              <a:spcAft>
                <a:spcPts val="0"/>
              </a:spcAft>
              <a:buClr>
                <a:srgbClr val="FF0000"/>
              </a:buClr>
              <a:buSzPts val="2000"/>
              <a:buFont typeface="Noto Sans Symbols"/>
              <a:buChar char="✔"/>
            </a:pPr>
            <a:r>
              <a:rPr lang="en-GB" sz="1800" b="0" i="0" u="none" strike="noStrike" cap="none"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Arial"/>
              </a:rPr>
              <a:t>Understand </a:t>
            </a:r>
            <a:r>
              <a:rPr lang="en-GB"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local cultural norms and social values concerning death and funerals </a:t>
            </a:r>
          </a:p>
          <a:p>
            <a:pPr marL="330200" marR="0" lvl="1" algn="l" rtl="0">
              <a:lnSpc>
                <a:spcPct val="100000"/>
              </a:lnSpc>
              <a:spcBef>
                <a:spcPts val="0"/>
              </a:spcBef>
              <a:spcAft>
                <a:spcPts val="0"/>
              </a:spcAft>
              <a:buClr>
                <a:srgbClr val="FF0000"/>
              </a:buClr>
              <a:buSzPts val="2000"/>
            </a:pPr>
            <a:endParaRPr lang="en-GB"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lvl="1" indent="-127000">
              <a:buClr>
                <a:srgbClr val="FF0000"/>
              </a:buClr>
              <a:buSzPts val="2000"/>
              <a:buFont typeface="Noto Sans Symbols"/>
              <a:buChar char="✔"/>
            </a:pPr>
            <a:r>
              <a:rPr lang="en-GB" sz="1800" b="0" i="0" u="none" strike="noStrike" cap="none"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Arial"/>
              </a:rPr>
              <a:t>Listen to and adapt </a:t>
            </a:r>
            <a:r>
              <a:rPr lang="en-GB" sz="1800" dirty="0">
                <a:effectLst/>
                <a:latin typeface="Open Sans" panose="020B0606030504020204" pitchFamily="34" charset="0"/>
                <a:ea typeface="Open Sans" panose="020B0606030504020204" pitchFamily="34" charset="0"/>
                <a:cs typeface="Open Sans" panose="020B0606030504020204" pitchFamily="34" charset="0"/>
              </a:rPr>
              <a:t>SDB processes and protocols with communities based on </a:t>
            </a:r>
            <a:r>
              <a:rPr lang="en-US" sz="1800" dirty="0">
                <a:effectLst/>
                <a:latin typeface="Open Sans" panose="020B0606030504020204" pitchFamily="34" charset="0"/>
                <a:ea typeface="Open Sans" panose="020B0606030504020204" pitchFamily="34" charset="0"/>
                <a:cs typeface="Open Sans" panose="020B0606030504020204" pitchFamily="34" charset="0"/>
              </a:rPr>
              <a:t>their needs, feedback and </a:t>
            </a:r>
            <a:r>
              <a:rPr lang="en-GB" sz="1800" dirty="0">
                <a:effectLst/>
                <a:latin typeface="Open Sans" panose="020B0606030504020204" pitchFamily="34" charset="0"/>
                <a:ea typeface="Open Sans" panose="020B0606030504020204" pitchFamily="34" charset="0"/>
                <a:cs typeface="Open Sans" panose="020B0606030504020204" pitchFamily="34" charset="0"/>
              </a:rPr>
              <a:t>context</a:t>
            </a:r>
          </a:p>
          <a:p>
            <a:pPr marL="330200" lvl="1">
              <a:buClr>
                <a:srgbClr val="FF0000"/>
              </a:buClr>
              <a:buSzPts val="2000"/>
            </a:pPr>
            <a:endParaRPr lang="en-GB" sz="1800" dirty="0">
              <a:effectLst/>
              <a:latin typeface="Open Sans" panose="020B0606030504020204" pitchFamily="34" charset="0"/>
              <a:ea typeface="Open Sans" panose="020B0606030504020204" pitchFamily="34" charset="0"/>
              <a:cs typeface="Open Sans" panose="020B0606030504020204" pitchFamily="34" charset="0"/>
            </a:endParaRPr>
          </a:p>
          <a:p>
            <a:pPr marL="457200" lvl="1" indent="-127000">
              <a:buClr>
                <a:srgbClr val="FF0000"/>
              </a:buClr>
              <a:buSzPts val="2000"/>
              <a:buFont typeface="Noto Sans Symbols"/>
              <a:buChar char="✔"/>
            </a:pPr>
            <a:r>
              <a:rPr lang="en-US" sz="1800" dirty="0">
                <a:solidFill>
                  <a:srgbClr val="FF0000"/>
                </a:solidFill>
                <a:latin typeface="Open Sans" panose="020B0606030504020204" pitchFamily="34" charset="0"/>
                <a:ea typeface="Open Sans" panose="020B0606030504020204" pitchFamily="34" charset="0"/>
                <a:cs typeface="Open Sans" panose="020B0606030504020204" pitchFamily="34" charset="0"/>
              </a:rPr>
              <a:t>Consult</a:t>
            </a:r>
            <a:r>
              <a:rPr lang="en-US" sz="1800" dirty="0">
                <a:latin typeface="Open Sans" panose="020B0606030504020204" pitchFamily="34" charset="0"/>
                <a:ea typeface="Open Sans" panose="020B0606030504020204" pitchFamily="34" charset="0"/>
                <a:cs typeface="Open Sans" panose="020B0606030504020204" pitchFamily="34" charset="0"/>
              </a:rPr>
              <a:t> community leaders, networks and influencers</a:t>
            </a:r>
          </a:p>
          <a:p>
            <a:pPr marL="330200" lvl="1">
              <a:buClr>
                <a:srgbClr val="FF0000"/>
              </a:buClr>
              <a:buSzPts val="2000"/>
            </a:pPr>
            <a:endParaRPr lang="en-GB" sz="1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a:p>
            <a:pPr marL="457200" marR="0" lvl="1" indent="-127000" algn="l" rtl="0">
              <a:lnSpc>
                <a:spcPct val="100000"/>
              </a:lnSpc>
              <a:spcBef>
                <a:spcPts val="0"/>
              </a:spcBef>
              <a:spcAft>
                <a:spcPts val="0"/>
              </a:spcAft>
              <a:buClr>
                <a:srgbClr val="FF0000"/>
              </a:buClr>
              <a:buSzPts val="2000"/>
              <a:buFont typeface="Noto Sans Symbols"/>
              <a:buChar char="✔"/>
            </a:pPr>
            <a:r>
              <a:rPr lang="en-GB" sz="1800" b="0" i="0" u="none" strike="noStrike" cap="none"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Arial"/>
              </a:rPr>
              <a:t>Communicate clearly and use trusted channels </a:t>
            </a:r>
            <a:r>
              <a:rPr lang="en-GB" sz="1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to ensure communities understand </a:t>
            </a:r>
            <a:r>
              <a:rPr lang="en-GB" sz="1800" b="1"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what</a:t>
            </a:r>
            <a:r>
              <a:rPr lang="en-GB" sz="1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the SDB protocols are and </a:t>
            </a:r>
            <a:r>
              <a:rPr lang="en-GB" sz="1800" b="1"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why</a:t>
            </a:r>
            <a:r>
              <a:rPr lang="en-GB" sz="1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they are important</a:t>
            </a:r>
            <a:endParaRPr sz="1800" dirty="0">
              <a:latin typeface="Open Sans" panose="020B0606030504020204" pitchFamily="34" charset="0"/>
              <a:ea typeface="Open Sans" panose="020B0606030504020204" pitchFamily="34" charset="0"/>
              <a:cs typeface="Open Sans" panose="020B0606030504020204" pitchFamily="34" charset="0"/>
            </a:endParaRPr>
          </a:p>
          <a:p>
            <a:pPr marL="457200" marR="0" lvl="1" indent="0" algn="l" rtl="0">
              <a:lnSpc>
                <a:spcPct val="100000"/>
              </a:lnSpc>
              <a:spcBef>
                <a:spcPts val="0"/>
              </a:spcBef>
              <a:spcAft>
                <a:spcPts val="0"/>
              </a:spcAft>
              <a:buClr>
                <a:schemeClr val="dk1"/>
              </a:buClr>
              <a:buSzPts val="2000"/>
              <a:buFont typeface="Noto Sans Symbols"/>
              <a:buNone/>
            </a:pPr>
            <a:endParaRPr sz="1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marL="457200" marR="0" lvl="1" indent="-127000" algn="l" rtl="0">
              <a:lnSpc>
                <a:spcPct val="100000"/>
              </a:lnSpc>
              <a:spcBef>
                <a:spcPts val="0"/>
              </a:spcBef>
              <a:spcAft>
                <a:spcPts val="0"/>
              </a:spcAft>
              <a:buClr>
                <a:srgbClr val="FF0000"/>
              </a:buClr>
              <a:buSzPts val="2000"/>
              <a:buFont typeface="Noto Sans Symbols"/>
              <a:buChar char="✔"/>
            </a:pPr>
            <a:r>
              <a:rPr lang="en-GB" sz="1800" b="0" i="0" u="none" strike="noStrike" cap="none"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Arial"/>
              </a:rPr>
              <a:t>Involve </a:t>
            </a:r>
            <a:r>
              <a:rPr lang="en-GB" sz="180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the family in the SDB wherever it is safe to do so</a:t>
            </a:r>
            <a:endParaRPr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marR="0" lvl="1" indent="0" algn="l" rtl="0">
              <a:lnSpc>
                <a:spcPct val="100000"/>
              </a:lnSpc>
              <a:spcBef>
                <a:spcPts val="0"/>
              </a:spcBef>
              <a:spcAft>
                <a:spcPts val="0"/>
              </a:spcAft>
              <a:buClr>
                <a:schemeClr val="dk1"/>
              </a:buClr>
              <a:buSzPts val="2000"/>
              <a:buFont typeface="Arial"/>
              <a:buNone/>
            </a:pPr>
            <a:endParaRPr sz="1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marL="457200" marR="0" lvl="1" indent="-127000" algn="l" rtl="0">
              <a:lnSpc>
                <a:spcPct val="100000"/>
              </a:lnSpc>
              <a:spcBef>
                <a:spcPts val="0"/>
              </a:spcBef>
              <a:spcAft>
                <a:spcPts val="0"/>
              </a:spcAft>
              <a:buClr>
                <a:srgbClr val="FF0000"/>
              </a:buClr>
              <a:buSzPts val="2000"/>
              <a:buFont typeface="Noto Sans Symbols"/>
              <a:buChar char="✔"/>
            </a:pPr>
            <a:r>
              <a:rPr lang="en-GB" sz="1800" b="0" i="0" u="none" strike="noStrike" cap="none"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Arial"/>
              </a:rPr>
              <a:t> Address rumours, </a:t>
            </a:r>
            <a:r>
              <a:rPr lang="en-GB" sz="1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misinformation and stigma so they don’t undermine the SDB process </a:t>
            </a:r>
            <a:endParaRPr sz="1800" dirty="0">
              <a:latin typeface="Open Sans" panose="020B0606030504020204" pitchFamily="34" charset="0"/>
              <a:ea typeface="Open Sans" panose="020B0606030504020204" pitchFamily="34" charset="0"/>
              <a:cs typeface="Open Sans" panose="020B0606030504020204" pitchFamily="34" charset="0"/>
            </a:endParaRPr>
          </a:p>
          <a:p>
            <a:pPr marL="457200" marR="0" lvl="1" indent="0" algn="l" rtl="0">
              <a:lnSpc>
                <a:spcPct val="100000"/>
              </a:lnSpc>
              <a:spcBef>
                <a:spcPts val="0"/>
              </a:spcBef>
              <a:spcAft>
                <a:spcPts val="0"/>
              </a:spcAft>
              <a:buClr>
                <a:schemeClr val="dk1"/>
              </a:buClr>
              <a:buSzPts val="2000"/>
              <a:buFont typeface="Arial"/>
              <a:buNone/>
            </a:pPr>
            <a:endParaRPr sz="16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911" name="Google Shape;911;p64" descr="A picture containing drawing, game&#10;&#10;Description generated with very high confidence"/>
          <p:cNvPicPr preferRelativeResize="0"/>
          <p:nvPr/>
        </p:nvPicPr>
        <p:blipFill rotWithShape="1">
          <a:blip r:embed="rId3">
            <a:alphaModFix/>
          </a:blip>
          <a:srcRect/>
          <a:stretch/>
        </p:blipFill>
        <p:spPr>
          <a:xfrm rot="900000">
            <a:off x="7221224" y="132199"/>
            <a:ext cx="2032728" cy="19476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10">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0">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10">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10">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10">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6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GB" i="0" dirty="0">
                <a:latin typeface="Montserrat" panose="00000500000000000000" pitchFamily="2" charset="0"/>
              </a:rPr>
              <a:t>Tools &amp; Resources</a:t>
            </a:r>
            <a:endParaRPr i="0" dirty="0">
              <a:latin typeface="Montserrat" panose="00000500000000000000" pitchFamily="2" charset="0"/>
            </a:endParaRPr>
          </a:p>
        </p:txBody>
      </p:sp>
      <p:sp>
        <p:nvSpPr>
          <p:cNvPr id="956" name="Google Shape;956;p66"/>
          <p:cNvSpPr txBox="1">
            <a:spLocks noGrp="1"/>
          </p:cNvSpPr>
          <p:nvPr>
            <p:ph type="body" idx="1"/>
          </p:nvPr>
        </p:nvSpPr>
        <p:spPr>
          <a:xfrm>
            <a:off x="457200" y="1304946"/>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760"/>
              <a:buFont typeface="Arial"/>
              <a:buChar char="•"/>
            </a:pPr>
            <a:r>
              <a:rPr lang="en-GB" dirty="0">
                <a:latin typeface="Open Sans" panose="020B0606030504020204" pitchFamily="34" charset="0"/>
                <a:ea typeface="Open Sans" panose="020B0606030504020204" pitchFamily="34" charset="0"/>
                <a:cs typeface="Open Sans" panose="020B0606030504020204" pitchFamily="34" charset="0"/>
                <a:sym typeface="Arial"/>
              </a:rPr>
              <a:t>Your CEA focal point</a:t>
            </a:r>
            <a:endParaRPr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l" rtl="0">
              <a:spcBef>
                <a:spcPts val="440"/>
              </a:spcBef>
              <a:spcAft>
                <a:spcPts val="0"/>
              </a:spcAft>
              <a:buSzPts val="1760"/>
              <a:buFont typeface="Arial"/>
              <a:buChar char="•"/>
            </a:pPr>
            <a:r>
              <a:rPr lang="en-GB" u="sng" dirty="0">
                <a:solidFill>
                  <a:schemeClr val="hlink"/>
                </a:solidFill>
                <a:latin typeface="Open Sans" panose="020B0606030504020204" pitchFamily="34" charset="0"/>
                <a:ea typeface="Open Sans" panose="020B0606030504020204" pitchFamily="34" charset="0"/>
                <a:cs typeface="Open Sans" panose="020B0606030504020204" pitchFamily="34" charset="0"/>
                <a:sym typeface="Arial"/>
                <a:hlinkClick r:id="rId3"/>
              </a:rPr>
              <a:t>CEA hub</a:t>
            </a:r>
            <a:endParaRPr dirty="0">
              <a:latin typeface="Open Sans" panose="020B0606030504020204" pitchFamily="34" charset="0"/>
              <a:ea typeface="Open Sans" panose="020B0606030504020204" pitchFamily="34" charset="0"/>
              <a:cs typeface="Open Sans" panose="020B0606030504020204" pitchFamily="34" charset="0"/>
              <a:sym typeface="Arial"/>
            </a:endParaRPr>
          </a:p>
          <a:p>
            <a:pPr marL="342900" lvl="0" indent="-342900" algn="l" rtl="0">
              <a:spcBef>
                <a:spcPts val="440"/>
              </a:spcBef>
              <a:spcAft>
                <a:spcPts val="0"/>
              </a:spcAft>
              <a:buSzPts val="1760"/>
              <a:buFont typeface="Arial"/>
              <a:buChar char="•"/>
            </a:pPr>
            <a:r>
              <a:rPr lang="en-GB" u="sng" dirty="0">
                <a:solidFill>
                  <a:schemeClr val="hlink"/>
                </a:solidFill>
                <a:latin typeface="Open Sans" panose="020B0606030504020204" pitchFamily="34" charset="0"/>
                <a:ea typeface="Open Sans" panose="020B0606030504020204" pitchFamily="34" charset="0"/>
                <a:cs typeface="Open Sans" panose="020B0606030504020204" pitchFamily="34" charset="0"/>
                <a:sym typeface="Arial"/>
                <a:hlinkClick r:id="rId4"/>
              </a:rPr>
              <a:t>CEA Guide &amp; toolkit </a:t>
            </a:r>
            <a:endParaRPr dirty="0">
              <a:latin typeface="Open Sans" panose="020B0606030504020204" pitchFamily="34" charset="0"/>
              <a:ea typeface="Open Sans" panose="020B0606030504020204" pitchFamily="34" charset="0"/>
              <a:cs typeface="Open Sans" panose="020B0606030504020204" pitchFamily="34" charset="0"/>
            </a:endParaRPr>
          </a:p>
          <a:p>
            <a:pPr marL="342900" lvl="0" indent="-322580" algn="l" rtl="0">
              <a:spcBef>
                <a:spcPts val="440"/>
              </a:spcBef>
              <a:spcAft>
                <a:spcPts val="0"/>
              </a:spcAft>
              <a:buSzPts val="1440"/>
              <a:buChar char="•"/>
            </a:pPr>
            <a:r>
              <a:rPr lang="en-GB" u="sng" dirty="0">
                <a:solidFill>
                  <a:schemeClr val="hlink"/>
                </a:solidFill>
                <a:latin typeface="Open Sans" panose="020B0606030504020204" pitchFamily="34" charset="0"/>
                <a:ea typeface="Open Sans" panose="020B0606030504020204" pitchFamily="34" charset="0"/>
                <a:cs typeface="Open Sans" panose="020B0606030504020204" pitchFamily="34" charset="0"/>
                <a:hlinkClick r:id="rId5"/>
              </a:rPr>
              <a:t>Feedback Kit</a:t>
            </a:r>
            <a:endParaRPr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l" rtl="0">
              <a:spcBef>
                <a:spcPts val="440"/>
              </a:spcBef>
              <a:spcAft>
                <a:spcPts val="0"/>
              </a:spcAft>
              <a:buSzPts val="1760"/>
              <a:buFont typeface="Arial"/>
              <a:buChar char="•"/>
            </a:pPr>
            <a:r>
              <a:rPr lang="en-GB" dirty="0">
                <a:latin typeface="Open Sans" panose="020B0606030504020204" pitchFamily="34" charset="0"/>
                <a:ea typeface="Open Sans" panose="020B0606030504020204" pitchFamily="34" charset="0"/>
                <a:cs typeface="Open Sans" panose="020B0606030504020204" pitchFamily="34" charset="0"/>
                <a:sym typeface="Arial"/>
                <a:hlinkClick r:id="rId6"/>
              </a:rPr>
              <a:t>Ebola: RCCE/ECV </a:t>
            </a:r>
            <a:r>
              <a:rPr lang="en-GB" dirty="0" err="1">
                <a:latin typeface="Open Sans" panose="020B0606030504020204" pitchFamily="34" charset="0"/>
                <a:ea typeface="Open Sans" panose="020B0606030504020204" pitchFamily="34" charset="0"/>
                <a:cs typeface="Open Sans" panose="020B0606030504020204" pitchFamily="34" charset="0"/>
                <a:sym typeface="Arial"/>
                <a:hlinkClick r:id="rId6"/>
              </a:rPr>
              <a:t>ToT</a:t>
            </a:r>
            <a:endParaRPr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l" rtl="0">
              <a:spcBef>
                <a:spcPts val="440"/>
              </a:spcBef>
              <a:spcAft>
                <a:spcPts val="0"/>
              </a:spcAft>
              <a:buSzPts val="1760"/>
              <a:buFont typeface="Arial"/>
              <a:buChar char="•"/>
            </a:pPr>
            <a:r>
              <a:rPr lang="en-GB" dirty="0">
                <a:latin typeface="Open Sans" panose="020B0606030504020204" pitchFamily="34" charset="0"/>
                <a:ea typeface="Open Sans" panose="020B0606030504020204" pitchFamily="34" charset="0"/>
                <a:cs typeface="Open Sans" panose="020B0606030504020204" pitchFamily="34" charset="0"/>
                <a:sym typeface="Arial"/>
                <a:hlinkClick r:id="rId7"/>
              </a:rPr>
              <a:t>RCCE for EVD library</a:t>
            </a:r>
            <a:endParaRPr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l" rtl="0">
              <a:spcBef>
                <a:spcPts val="440"/>
              </a:spcBef>
              <a:spcAft>
                <a:spcPts val="0"/>
              </a:spcAft>
              <a:buSzPts val="1760"/>
              <a:buFont typeface="Arial"/>
              <a:buChar char="•"/>
            </a:pPr>
            <a:r>
              <a:rPr lang="en-GB" u="sng" dirty="0">
                <a:solidFill>
                  <a:schemeClr val="hlink"/>
                </a:solidFill>
                <a:latin typeface="Open Sans" panose="020B0606030504020204" pitchFamily="34" charset="0"/>
                <a:ea typeface="Open Sans" panose="020B0606030504020204" pitchFamily="34" charset="0"/>
                <a:cs typeface="Open Sans" panose="020B0606030504020204" pitchFamily="34" charset="0"/>
                <a:sym typeface="Arial"/>
                <a:hlinkClick r:id="rId8"/>
              </a:rPr>
              <a:t>Social science research:</a:t>
            </a:r>
            <a:r>
              <a:rPr lang="en-US" sz="1800" dirty="0">
                <a:effectLst/>
                <a:latin typeface="Open Sans" panose="020B0606030504020204" pitchFamily="34" charset="0"/>
                <a:ea typeface="Open Sans" panose="020B0606030504020204" pitchFamily="34" charset="0"/>
                <a:cs typeface="Open Sans" panose="020B0606030504020204" pitchFamily="34" charset="0"/>
              </a:rPr>
              <a:t>’community feedback </a:t>
            </a:r>
          </a:p>
          <a:p>
            <a:pPr marL="0" lvl="0" indent="0" algn="l" rtl="0">
              <a:spcBef>
                <a:spcPts val="440"/>
              </a:spcBef>
              <a:spcAft>
                <a:spcPts val="0"/>
              </a:spcAft>
              <a:buSzPts val="1760"/>
            </a:pPr>
            <a:r>
              <a:rPr lang="en-US" sz="1800" dirty="0">
                <a:effectLst/>
                <a:latin typeface="Open Sans" panose="020B0606030504020204" pitchFamily="34" charset="0"/>
                <a:ea typeface="Open Sans" panose="020B0606030504020204" pitchFamily="34" charset="0"/>
                <a:cs typeface="Open Sans" panose="020B0606030504020204" pitchFamily="34" charset="0"/>
              </a:rPr>
              <a:t>as a case study of evidence uptake and use in the </a:t>
            </a:r>
          </a:p>
          <a:p>
            <a:pPr marL="0" lvl="0" indent="0" algn="l" rtl="0">
              <a:spcBef>
                <a:spcPts val="440"/>
              </a:spcBef>
              <a:spcAft>
                <a:spcPts val="0"/>
              </a:spcAft>
              <a:buSzPts val="1760"/>
            </a:pPr>
            <a:r>
              <a:rPr lang="en-US" sz="1800" dirty="0">
                <a:effectLst/>
                <a:latin typeface="Open Sans" panose="020B0606030504020204" pitchFamily="34" charset="0"/>
                <a:ea typeface="Open Sans" panose="020B0606030504020204" pitchFamily="34" charset="0"/>
                <a:cs typeface="Open Sans" panose="020B0606030504020204" pitchFamily="34" charset="0"/>
              </a:rPr>
              <a:t>2018–2020 Ebola epidemic in DRC’</a:t>
            </a:r>
          </a:p>
          <a:p>
            <a:pPr marL="342900" lvl="0" indent="-342900" algn="l" rtl="0">
              <a:spcBef>
                <a:spcPts val="440"/>
              </a:spcBef>
              <a:spcAft>
                <a:spcPts val="0"/>
              </a:spcAft>
              <a:buSzPts val="176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hlinkClick r:id="rId9"/>
              </a:rPr>
              <a:t>Story of Ebola</a:t>
            </a:r>
            <a:endParaRPr dirty="0">
              <a:latin typeface="Open Sans" panose="020B0606030504020204" pitchFamily="34" charset="0"/>
              <a:ea typeface="Open Sans" panose="020B0606030504020204" pitchFamily="34" charset="0"/>
              <a:cs typeface="Open Sans" panose="020B0606030504020204" pitchFamily="34" charset="0"/>
            </a:endParaRPr>
          </a:p>
          <a:p>
            <a:pPr marL="342900" lvl="0" indent="-231140" algn="l" rtl="0">
              <a:spcBef>
                <a:spcPts val="440"/>
              </a:spcBef>
              <a:spcAft>
                <a:spcPts val="0"/>
              </a:spcAft>
              <a:buSzPts val="1760"/>
              <a:buFont typeface="Arial"/>
              <a:buNone/>
            </a:pPr>
            <a:endParaRPr dirty="0"/>
          </a:p>
          <a:p>
            <a:pPr marL="0" lvl="0" indent="0" algn="l" rtl="0">
              <a:spcBef>
                <a:spcPts val="440"/>
              </a:spcBef>
              <a:spcAft>
                <a:spcPts val="0"/>
              </a:spcAft>
              <a:buSzPts val="1760"/>
              <a:buNone/>
            </a:pPr>
            <a:endParaRPr dirty="0"/>
          </a:p>
        </p:txBody>
      </p:sp>
      <p:pic>
        <p:nvPicPr>
          <p:cNvPr id="958" name="Google Shape;958;p66" descr="A screenshot of a person&#10;&#10;Description generated with very high confidence"/>
          <p:cNvPicPr preferRelativeResize="0"/>
          <p:nvPr/>
        </p:nvPicPr>
        <p:blipFill rotWithShape="1">
          <a:blip r:embed="rId10">
            <a:alphaModFix/>
          </a:blip>
          <a:srcRect/>
          <a:stretch/>
        </p:blipFill>
        <p:spPr>
          <a:xfrm rot="-240000">
            <a:off x="3152160" y="4704373"/>
            <a:ext cx="3778846" cy="2024294"/>
          </a:xfrm>
          <a:prstGeom prst="rect">
            <a:avLst/>
          </a:prstGeom>
          <a:noFill/>
          <a:ln>
            <a:noFill/>
          </a:ln>
        </p:spPr>
      </p:pic>
      <p:pic>
        <p:nvPicPr>
          <p:cNvPr id="7" name="Picture 6">
            <a:extLst>
              <a:ext uri="{FF2B5EF4-FFF2-40B4-BE49-F238E27FC236}">
                <a16:creationId xmlns:a16="http://schemas.microsoft.com/office/drawing/2014/main" id="{59ECA8AE-ED43-A26A-D3CB-AB4FB5A68DA4}"/>
              </a:ext>
            </a:extLst>
          </p:cNvPr>
          <p:cNvPicPr>
            <a:picLocks noChangeAspect="1"/>
          </p:cNvPicPr>
          <p:nvPr/>
        </p:nvPicPr>
        <p:blipFill>
          <a:blip r:embed="rId11"/>
          <a:stretch>
            <a:fillRect/>
          </a:stretch>
        </p:blipFill>
        <p:spPr>
          <a:xfrm rot="998973">
            <a:off x="5321039" y="274638"/>
            <a:ext cx="2526596" cy="3562850"/>
          </a:xfrm>
          <a:prstGeom prst="rect">
            <a:avLst/>
          </a:prstGeom>
        </p:spPr>
      </p:pic>
      <p:pic>
        <p:nvPicPr>
          <p:cNvPr id="5" name="Picture 4">
            <a:extLst>
              <a:ext uri="{FF2B5EF4-FFF2-40B4-BE49-F238E27FC236}">
                <a16:creationId xmlns:a16="http://schemas.microsoft.com/office/drawing/2014/main" id="{185FD5F3-0599-F82B-722D-0278438DF11D}"/>
              </a:ext>
            </a:extLst>
          </p:cNvPr>
          <p:cNvPicPr>
            <a:picLocks noChangeAspect="1"/>
          </p:cNvPicPr>
          <p:nvPr/>
        </p:nvPicPr>
        <p:blipFill>
          <a:blip r:embed="rId12"/>
          <a:stretch>
            <a:fillRect/>
          </a:stretch>
        </p:blipFill>
        <p:spPr>
          <a:xfrm rot="20669218">
            <a:off x="6638565" y="2133600"/>
            <a:ext cx="1857375" cy="2590800"/>
          </a:xfrm>
          <a:prstGeom prst="rect">
            <a:avLst/>
          </a:prstGeom>
        </p:spPr>
      </p:pic>
      <p:pic>
        <p:nvPicPr>
          <p:cNvPr id="3" name="Picture 2">
            <a:extLst>
              <a:ext uri="{FF2B5EF4-FFF2-40B4-BE49-F238E27FC236}">
                <a16:creationId xmlns:a16="http://schemas.microsoft.com/office/drawing/2014/main" id="{51A3AF1A-F113-0DDD-3AD4-99241C5A8E6D}"/>
              </a:ext>
            </a:extLst>
          </p:cNvPr>
          <p:cNvPicPr>
            <a:picLocks noChangeAspect="1"/>
          </p:cNvPicPr>
          <p:nvPr/>
        </p:nvPicPr>
        <p:blipFill>
          <a:blip r:embed="rId13"/>
          <a:stretch>
            <a:fillRect/>
          </a:stretch>
        </p:blipFill>
        <p:spPr>
          <a:xfrm rot="842050">
            <a:off x="6318726" y="3840617"/>
            <a:ext cx="1847850" cy="26289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53"/>
          <p:cNvSpPr txBox="1"/>
          <p:nvPr/>
        </p:nvSpPr>
        <p:spPr>
          <a:xfrm>
            <a:off x="583865" y="2534081"/>
            <a:ext cx="7976400" cy="9447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539" b="1" dirty="0">
                <a:solidFill>
                  <a:srgbClr val="E00034"/>
                </a:solidFill>
                <a:latin typeface="Arial"/>
                <a:ea typeface="Arial"/>
                <a:cs typeface="Arial"/>
                <a:sym typeface="Arial"/>
              </a:rPr>
              <a:t>Questions?</a:t>
            </a:r>
            <a:endParaRPr sz="5539" b="1" dirty="0">
              <a:solidFill>
                <a:srgbClr val="E0003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5"/>
          <p:cNvSpPr txBox="1"/>
          <p:nvPr/>
        </p:nvSpPr>
        <p:spPr>
          <a:xfrm>
            <a:off x="539552" y="4437112"/>
            <a:ext cx="4104456" cy="110799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3600" b="1">
                <a:solidFill>
                  <a:schemeClr val="lt1"/>
                </a:solidFill>
                <a:latin typeface="Arial"/>
                <a:ea typeface="Arial"/>
                <a:cs typeface="Arial"/>
                <a:sym typeface="Arial"/>
              </a:rPr>
              <a:t>WHO</a:t>
            </a:r>
            <a:endParaRPr/>
          </a:p>
          <a:p>
            <a:pPr marL="0" marR="0" lvl="0" indent="0" algn="l" rtl="0">
              <a:spcBef>
                <a:spcPts val="0"/>
              </a:spcBef>
              <a:spcAft>
                <a:spcPts val="0"/>
              </a:spcAft>
              <a:buNone/>
            </a:pPr>
            <a:r>
              <a:rPr lang="en-GB" sz="3600" b="1">
                <a:solidFill>
                  <a:schemeClr val="lt1"/>
                </a:solidFill>
                <a:latin typeface="Arial"/>
                <a:ea typeface="Arial"/>
                <a:cs typeface="Arial"/>
                <a:sym typeface="Arial"/>
              </a:rPr>
              <a:t>WE ARE</a:t>
            </a:r>
            <a:endParaRPr sz="3600" b="1">
              <a:solidFill>
                <a:schemeClr val="lt1"/>
              </a:solidFill>
              <a:latin typeface="Arial"/>
              <a:ea typeface="Arial"/>
              <a:cs typeface="Arial"/>
              <a:sym typeface="Arial"/>
            </a:endParaRPr>
          </a:p>
        </p:txBody>
      </p:sp>
      <p:sp>
        <p:nvSpPr>
          <p:cNvPr id="262" name="Google Shape;262;p15"/>
          <p:cNvSpPr/>
          <p:nvPr/>
        </p:nvSpPr>
        <p:spPr>
          <a:xfrm>
            <a:off x="0" y="2360"/>
            <a:ext cx="9350062" cy="6855640"/>
          </a:xfrm>
          <a:prstGeom prst="rect">
            <a:avLst/>
          </a:prstGeom>
          <a:solidFill>
            <a:srgbClr val="E81E32"/>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3" name="Google Shape;263;p15"/>
          <p:cNvSpPr/>
          <p:nvPr/>
        </p:nvSpPr>
        <p:spPr>
          <a:xfrm>
            <a:off x="2898189" y="1579561"/>
            <a:ext cx="3491638" cy="3089318"/>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4000" b="1">
                <a:solidFill>
                  <a:schemeClr val="dk1"/>
                </a:solidFill>
                <a:latin typeface="Arial"/>
                <a:ea typeface="Arial"/>
                <a:cs typeface="Arial"/>
                <a:sym typeface="Arial"/>
              </a:rPr>
              <a:t>Why </a:t>
            </a:r>
            <a:endParaRPr sz="1800">
              <a:solidFill>
                <a:schemeClr val="dk1"/>
              </a:solidFill>
              <a:latin typeface="Arial"/>
              <a:ea typeface="Arial"/>
              <a:cs typeface="Arial"/>
              <a:sym typeface="Arial"/>
            </a:endParaRPr>
          </a:p>
          <a:p>
            <a:pPr marL="0" marR="0" lvl="0" indent="0" algn="ctr" rtl="0">
              <a:spcBef>
                <a:spcPts val="0"/>
              </a:spcBef>
              <a:spcAft>
                <a:spcPts val="0"/>
              </a:spcAft>
              <a:buNone/>
            </a:pPr>
            <a:r>
              <a:rPr lang="en-GB" sz="4000" b="1">
                <a:solidFill>
                  <a:schemeClr val="dk1"/>
                </a:solidFill>
                <a:latin typeface="Arial"/>
                <a:ea typeface="Arial"/>
                <a:cs typeface="Arial"/>
                <a:sym typeface="Arial"/>
              </a:rPr>
              <a:t>RCCE?</a:t>
            </a: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6"/>
          <p:cNvSpPr txBox="1">
            <a:spLocks noGrp="1"/>
          </p:cNvSpPr>
          <p:nvPr>
            <p:ph type="title"/>
          </p:nvPr>
        </p:nvSpPr>
        <p:spPr>
          <a:xfrm>
            <a:off x="287745" y="323986"/>
            <a:ext cx="4434862" cy="922114"/>
          </a:xfrm>
          <a:prstGeom prst="rect">
            <a:avLst/>
          </a:prstGeom>
          <a:noFill/>
          <a:ln>
            <a:noFill/>
          </a:ln>
        </p:spPr>
        <p:txBody>
          <a:bodyPr spcFirstLastPara="1" wrap="square" lIns="91425" tIns="45700" rIns="91425" bIns="45700" anchor="ctr" anchorCtr="0">
            <a:noAutofit/>
          </a:bodyPr>
          <a:lstStyle/>
          <a:p>
            <a:pPr marL="0" lvl="1" indent="0" algn="l" rtl="0">
              <a:spcBef>
                <a:spcPts val="0"/>
              </a:spcBef>
              <a:spcAft>
                <a:spcPts val="0"/>
              </a:spcAft>
              <a:buNone/>
            </a:pPr>
            <a:r>
              <a:rPr lang="en-GB" sz="2400" i="0" dirty="0">
                <a:latin typeface="Montserrat"/>
              </a:rPr>
              <a:t>Why RCCE?</a:t>
            </a:r>
            <a:br>
              <a:rPr lang="en-GB" sz="2400" i="0" dirty="0">
                <a:latin typeface="Montserrat" panose="00000500000000000000" pitchFamily="2" charset="0"/>
              </a:rPr>
            </a:br>
            <a:r>
              <a:rPr lang="en-GB" sz="2400" i="0" dirty="0">
                <a:solidFill>
                  <a:srgbClr val="FF0000"/>
                </a:solidFill>
                <a:latin typeface="Montserrat"/>
              </a:rPr>
              <a:t>Lessons from the Ebola/Covid responses in DRC…</a:t>
            </a:r>
            <a:endParaRPr i="0" dirty="0">
              <a:solidFill>
                <a:srgbClr val="FF0000"/>
              </a:solidFill>
              <a:latin typeface="Montserrat"/>
            </a:endParaRPr>
          </a:p>
        </p:txBody>
      </p:sp>
      <p:sp>
        <p:nvSpPr>
          <p:cNvPr id="270" name="Google Shape;270;p16"/>
          <p:cNvSpPr txBox="1">
            <a:spLocks noGrp="1"/>
          </p:cNvSpPr>
          <p:nvPr>
            <p:ph type="body" idx="1"/>
          </p:nvPr>
        </p:nvSpPr>
        <p:spPr>
          <a:xfrm>
            <a:off x="0" y="1604603"/>
            <a:ext cx="4719918" cy="4929411"/>
          </a:xfrm>
          <a:prstGeom prst="rect">
            <a:avLst/>
          </a:prstGeom>
          <a:noFill/>
          <a:ln>
            <a:noFill/>
          </a:ln>
        </p:spPr>
        <p:txBody>
          <a:bodyPr spcFirstLastPara="1" wrap="square" lIns="91425" tIns="45700" rIns="91425" bIns="45700" anchor="t" anchorCtr="0">
            <a:normAutofit/>
          </a:bodyPr>
          <a:lstStyle/>
          <a:p>
            <a:pPr marL="730250" lvl="1" indent="-457200" algn="l" rtl="0">
              <a:spcBef>
                <a:spcPts val="0"/>
              </a:spcBef>
              <a:spcAft>
                <a:spcPts val="0"/>
              </a:spcAft>
              <a:buSzPts val="1920"/>
              <a:buAutoNum type="arabicPeriod"/>
            </a:pPr>
            <a:r>
              <a:rPr lang="en-GB" sz="2400" dirty="0">
                <a:latin typeface="Arial"/>
                <a:ea typeface="Arial"/>
                <a:cs typeface="Arial"/>
                <a:sym typeface="Arial"/>
              </a:rPr>
              <a:t>Epidemics start and end in communities</a:t>
            </a:r>
            <a:endParaRPr dirty="0"/>
          </a:p>
          <a:p>
            <a:pPr marL="730250" lvl="1" indent="-457200" algn="l" rtl="0">
              <a:spcBef>
                <a:spcPts val="1680"/>
              </a:spcBef>
              <a:spcAft>
                <a:spcPts val="0"/>
              </a:spcAft>
              <a:buSzPts val="1920"/>
              <a:buAutoNum type="arabicPeriod"/>
            </a:pPr>
            <a:r>
              <a:rPr lang="en-GB" sz="2400" dirty="0">
                <a:latin typeface="Arial"/>
                <a:ea typeface="Arial"/>
                <a:cs typeface="Arial"/>
                <a:sym typeface="Arial"/>
              </a:rPr>
              <a:t>So - we need to work with communities as partners</a:t>
            </a:r>
            <a:endParaRPr dirty="0"/>
          </a:p>
          <a:p>
            <a:pPr marL="730250" lvl="1" indent="-457200" algn="l" rtl="0">
              <a:spcBef>
                <a:spcPts val="1680"/>
              </a:spcBef>
              <a:spcAft>
                <a:spcPts val="0"/>
              </a:spcAft>
              <a:buSzPts val="1920"/>
              <a:buAutoNum type="arabicPeriod"/>
            </a:pPr>
            <a:r>
              <a:rPr lang="en-GB" sz="2400" dirty="0">
                <a:latin typeface="Arial"/>
                <a:ea typeface="Arial"/>
                <a:cs typeface="Arial"/>
                <a:sym typeface="Arial"/>
              </a:rPr>
              <a:t>To do that, we need to build trust</a:t>
            </a:r>
            <a:endParaRPr dirty="0"/>
          </a:p>
          <a:p>
            <a:pPr marL="730250" lvl="1" indent="-457200" algn="l" rtl="0">
              <a:spcBef>
                <a:spcPts val="1680"/>
              </a:spcBef>
              <a:spcAft>
                <a:spcPts val="0"/>
              </a:spcAft>
              <a:buSzPts val="1920"/>
              <a:buAutoNum type="arabicPeriod"/>
            </a:pPr>
            <a:r>
              <a:rPr lang="en-GB" sz="2400" dirty="0"/>
              <a:t>To build trust, we need to listen and act</a:t>
            </a:r>
            <a:endParaRPr dirty="0"/>
          </a:p>
          <a:p>
            <a:pPr marL="730250" lvl="1" indent="-457200" algn="l" rtl="0">
              <a:spcBef>
                <a:spcPts val="1680"/>
              </a:spcBef>
              <a:spcAft>
                <a:spcPts val="0"/>
              </a:spcAft>
              <a:buSzPts val="1920"/>
              <a:buAutoNum type="arabicPeriod"/>
            </a:pPr>
            <a:r>
              <a:rPr lang="en-GB" sz="2400" dirty="0"/>
              <a:t>Respond to people’s questions and fears</a:t>
            </a:r>
            <a:endParaRPr dirty="0"/>
          </a:p>
          <a:p>
            <a:pPr marL="273050" lvl="1" indent="0" algn="l" rtl="0">
              <a:spcBef>
                <a:spcPts val="1680"/>
              </a:spcBef>
              <a:spcAft>
                <a:spcPts val="0"/>
              </a:spcAft>
              <a:buSzPts val="1920"/>
              <a:buNone/>
            </a:pPr>
            <a:endParaRPr sz="2400" dirty="0">
              <a:latin typeface="Arial"/>
              <a:ea typeface="Arial"/>
              <a:cs typeface="Arial"/>
              <a:sym typeface="Arial"/>
            </a:endParaRPr>
          </a:p>
          <a:p>
            <a:pPr marL="273050" lvl="1" indent="0" algn="l" rtl="0">
              <a:spcBef>
                <a:spcPts val="1680"/>
              </a:spcBef>
              <a:spcAft>
                <a:spcPts val="0"/>
              </a:spcAft>
              <a:buSzPts val="1920"/>
              <a:buNone/>
            </a:pPr>
            <a:endParaRPr sz="2400" dirty="0">
              <a:solidFill>
                <a:srgbClr val="FF0000"/>
              </a:solidFill>
            </a:endParaRPr>
          </a:p>
          <a:p>
            <a:pPr marL="450850" lvl="1" indent="-55879" algn="l" rtl="0">
              <a:spcBef>
                <a:spcPts val="1680"/>
              </a:spcBef>
              <a:spcAft>
                <a:spcPts val="0"/>
              </a:spcAft>
              <a:buSzPts val="1920"/>
              <a:buFont typeface="Noto Sans Symbols"/>
              <a:buNone/>
            </a:pPr>
            <a:endParaRPr sz="2400" dirty="0"/>
          </a:p>
          <a:p>
            <a:pPr marL="450850" lvl="1" indent="-55879" algn="l" rtl="0">
              <a:spcBef>
                <a:spcPts val="1680"/>
              </a:spcBef>
              <a:spcAft>
                <a:spcPts val="0"/>
              </a:spcAft>
              <a:buSzPts val="1920"/>
              <a:buFont typeface="Arial"/>
              <a:buNone/>
            </a:pPr>
            <a:endParaRPr sz="2400" dirty="0">
              <a:solidFill>
                <a:srgbClr val="FF0000"/>
              </a:solidFill>
            </a:endParaRPr>
          </a:p>
          <a:p>
            <a:pPr marL="273050" lvl="1" indent="0" algn="l" rtl="0">
              <a:spcBef>
                <a:spcPts val="1680"/>
              </a:spcBef>
              <a:spcAft>
                <a:spcPts val="0"/>
              </a:spcAft>
              <a:buSzPts val="1920"/>
              <a:buNone/>
            </a:pPr>
            <a:endParaRPr sz="2400" dirty="0">
              <a:solidFill>
                <a:srgbClr val="FF0000"/>
              </a:solidFill>
            </a:endParaRPr>
          </a:p>
          <a:p>
            <a:pPr marL="273050" lvl="1" indent="0" algn="l" rtl="0">
              <a:spcBef>
                <a:spcPts val="1680"/>
              </a:spcBef>
              <a:spcAft>
                <a:spcPts val="0"/>
              </a:spcAft>
              <a:buSzPts val="1920"/>
              <a:buNone/>
            </a:pPr>
            <a:endParaRPr sz="2400" dirty="0"/>
          </a:p>
          <a:p>
            <a:pPr marL="273050" lvl="1" indent="0" algn="l" rtl="0">
              <a:spcBef>
                <a:spcPts val="1840"/>
              </a:spcBef>
              <a:spcAft>
                <a:spcPts val="0"/>
              </a:spcAft>
              <a:buSzPts val="2560"/>
              <a:buNone/>
            </a:pPr>
            <a:endParaRPr sz="3200" dirty="0"/>
          </a:p>
          <a:p>
            <a:pPr marL="0" lvl="0" indent="0" algn="l" rtl="0">
              <a:spcBef>
                <a:spcPts val="1640"/>
              </a:spcBef>
              <a:spcAft>
                <a:spcPts val="0"/>
              </a:spcAft>
              <a:buSzPts val="1760"/>
              <a:buNone/>
            </a:pPr>
            <a:endParaRPr dirty="0"/>
          </a:p>
        </p:txBody>
      </p:sp>
      <p:pic>
        <p:nvPicPr>
          <p:cNvPr id="271" name="Google Shape;271;p16" descr="A group of people standing in a field&#10;&#10;Description automatically generated"/>
          <p:cNvPicPr preferRelativeResize="0"/>
          <p:nvPr/>
        </p:nvPicPr>
        <p:blipFill rotWithShape="1">
          <a:blip r:embed="rId3">
            <a:alphaModFix/>
          </a:blip>
          <a:srcRect l="8822" r="49127"/>
          <a:stretch/>
        </p:blipFill>
        <p:spPr>
          <a:xfrm>
            <a:off x="4822139" y="-1"/>
            <a:ext cx="4321861" cy="68580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E2D3A"/>
        </a:solidFill>
        <a:effectLst/>
      </p:bgPr>
    </p:bg>
    <p:spTree>
      <p:nvGrpSpPr>
        <p:cNvPr id="1" name="Shape 322"/>
        <p:cNvGrpSpPr/>
        <p:nvPr/>
      </p:nvGrpSpPr>
      <p:grpSpPr>
        <a:xfrm>
          <a:off x="0" y="0"/>
          <a:ext cx="0" cy="0"/>
          <a:chOff x="0" y="0"/>
          <a:chExt cx="0" cy="0"/>
        </a:xfrm>
      </p:grpSpPr>
      <p:sp>
        <p:nvSpPr>
          <p:cNvPr id="323" name="Google Shape;323;gd21287fe43_0_5"/>
          <p:cNvSpPr txBox="1">
            <a:spLocks noGrp="1"/>
          </p:cNvSpPr>
          <p:nvPr>
            <p:ph type="title"/>
          </p:nvPr>
        </p:nvSpPr>
        <p:spPr>
          <a:xfrm>
            <a:off x="457200" y="2492896"/>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sz="3600" i="0" dirty="0">
                <a:solidFill>
                  <a:srgbClr val="FF0000"/>
                </a:solidFill>
              </a:rPr>
              <a:t>Session 2</a:t>
            </a:r>
            <a:br>
              <a:rPr lang="en-GB" sz="3600" i="0" dirty="0">
                <a:solidFill>
                  <a:schemeClr val="lt1"/>
                </a:solidFill>
              </a:rPr>
            </a:br>
            <a:r>
              <a:rPr lang="en-GB" sz="3600" i="0" dirty="0">
                <a:solidFill>
                  <a:schemeClr val="lt1"/>
                </a:solidFill>
              </a:rPr>
              <a:t>Risk communication</a:t>
            </a:r>
            <a:br>
              <a:rPr lang="en-GB" sz="3600" dirty="0">
                <a:solidFill>
                  <a:schemeClr val="lt1"/>
                </a:solidFill>
              </a:rPr>
            </a:br>
            <a:endParaRPr sz="3200" dirty="0">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328"/>
        <p:cNvGrpSpPr/>
        <p:nvPr/>
      </p:nvGrpSpPr>
      <p:grpSpPr>
        <a:xfrm>
          <a:off x="0" y="0"/>
          <a:ext cx="0" cy="0"/>
          <a:chOff x="0" y="0"/>
          <a:chExt cx="0" cy="0"/>
        </a:xfrm>
      </p:grpSpPr>
      <p:sp>
        <p:nvSpPr>
          <p:cNvPr id="329" name="Google Shape;329;p36"/>
          <p:cNvSpPr txBox="1"/>
          <p:nvPr/>
        </p:nvSpPr>
        <p:spPr>
          <a:xfrm>
            <a:off x="539552" y="4437112"/>
            <a:ext cx="4104456" cy="110799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3600" b="1">
                <a:solidFill>
                  <a:schemeClr val="lt1"/>
                </a:solidFill>
                <a:latin typeface="Arial"/>
                <a:ea typeface="Arial"/>
                <a:cs typeface="Arial"/>
                <a:sym typeface="Arial"/>
              </a:rPr>
              <a:t>WHO</a:t>
            </a:r>
            <a:endParaRPr/>
          </a:p>
          <a:p>
            <a:pPr marL="0" marR="0" lvl="0" indent="0" algn="l" rtl="0">
              <a:spcBef>
                <a:spcPts val="0"/>
              </a:spcBef>
              <a:spcAft>
                <a:spcPts val="0"/>
              </a:spcAft>
              <a:buNone/>
            </a:pPr>
            <a:r>
              <a:rPr lang="en-GB" sz="3600" b="1">
                <a:solidFill>
                  <a:schemeClr val="lt1"/>
                </a:solidFill>
                <a:latin typeface="Arial"/>
                <a:ea typeface="Arial"/>
                <a:cs typeface="Arial"/>
                <a:sym typeface="Arial"/>
              </a:rPr>
              <a:t>WE ARE</a:t>
            </a:r>
            <a:endParaRPr sz="3600" b="1">
              <a:solidFill>
                <a:schemeClr val="lt1"/>
              </a:solidFill>
              <a:latin typeface="Arial"/>
              <a:ea typeface="Arial"/>
              <a:cs typeface="Arial"/>
              <a:sym typeface="Arial"/>
            </a:endParaRPr>
          </a:p>
        </p:txBody>
      </p:sp>
      <p:sp>
        <p:nvSpPr>
          <p:cNvPr id="330" name="Google Shape;330;p36"/>
          <p:cNvSpPr/>
          <p:nvPr/>
        </p:nvSpPr>
        <p:spPr>
          <a:xfrm>
            <a:off x="0" y="2360"/>
            <a:ext cx="9350062" cy="6855640"/>
          </a:xfrm>
          <a:prstGeom prst="rect">
            <a:avLst/>
          </a:prstGeom>
          <a:solidFill>
            <a:srgbClr val="E81E32"/>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1" name="Google Shape;331;p36"/>
          <p:cNvSpPr/>
          <p:nvPr/>
        </p:nvSpPr>
        <p:spPr>
          <a:xfrm>
            <a:off x="2410100" y="1376150"/>
            <a:ext cx="4925100" cy="43191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4000" b="1">
                <a:solidFill>
                  <a:schemeClr val="dk1"/>
                </a:solidFill>
                <a:latin typeface="Arial"/>
                <a:ea typeface="Arial"/>
                <a:cs typeface="Arial"/>
                <a:sym typeface="Arial"/>
              </a:rPr>
              <a:t>How to communicate</a:t>
            </a:r>
            <a:endParaRPr sz="4000" b="1">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IFRC_2010 presentation-E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728a61b5-d4b1-4106-b4bc-8560b724855e" xsi:nil="true"/>
    <_ip_UnifiedCompliancePolicyProperties xmlns="http://schemas.microsoft.com/sharepoint/v3" xsi:nil="true"/>
    <lcf76f155ced4ddcb4097134ff3c332f xmlns="1d4640d9-733a-4c6d-a542-95167bbe356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A95F0ADE9F2AD449E2722195F92FF5E" ma:contentTypeVersion="20" ma:contentTypeDescription="Create a new document." ma:contentTypeScope="" ma:versionID="f5d0efc7412a33a934799d50bf1d8fc8">
  <xsd:schema xmlns:xsd="http://www.w3.org/2001/XMLSchema" xmlns:xs="http://www.w3.org/2001/XMLSchema" xmlns:p="http://schemas.microsoft.com/office/2006/metadata/properties" xmlns:ns1="http://schemas.microsoft.com/sharepoint/v3" xmlns:ns2="1d4640d9-733a-4c6d-a542-95167bbe3566" xmlns:ns3="728a61b5-d4b1-4106-b4bc-8560b724855e" targetNamespace="http://schemas.microsoft.com/office/2006/metadata/properties" ma:root="true" ma:fieldsID="8f6c501cba7235a59dd6f03362fc32bd" ns1:_="" ns2:_="" ns3:_="">
    <xsd:import namespace="http://schemas.microsoft.com/sharepoint/v3"/>
    <xsd:import namespace="1d4640d9-733a-4c6d-a542-95167bbe3566"/>
    <xsd:import namespace="728a61b5-d4b1-4106-b4bc-8560b724855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1:_ip_UnifiedCompliancePolicyProperties" minOccurs="0"/>
                <xsd:element ref="ns1:_ip_UnifiedCompliancePolicyUIAction" minOccurs="0"/>
                <xsd:element ref="ns2:MediaServiceOCR"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d4640d9-733a-4c6d-a542-95167bbe35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214f832c-f6f1-485d-8901-6765a4832c5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28a61b5-d4b1-4106-b4bc-8560b724855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c2a9e692-b22c-4259-b0e3-960c9be04eb7}" ma:internalName="TaxCatchAll" ma:showField="CatchAllData" ma:web="728a61b5-d4b1-4106-b4bc-8560b72485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C128D4-0737-4704-A3D4-80701781BA98}">
  <ds:schemaRefs>
    <ds:schemaRef ds:uri="http://schemas.microsoft.com/sharepoint/v3/contenttype/forms"/>
  </ds:schemaRefs>
</ds:datastoreItem>
</file>

<file path=customXml/itemProps2.xml><?xml version="1.0" encoding="utf-8"?>
<ds:datastoreItem xmlns:ds="http://schemas.openxmlformats.org/officeDocument/2006/customXml" ds:itemID="{AB31A092-41B9-4A9D-8921-9D6DE6440FB0}">
  <ds:schemaRefs>
    <ds:schemaRef ds:uri="http://schemas.microsoft.com/office/2006/metadata/properties"/>
    <ds:schemaRef ds:uri="http://schemas.microsoft.com/office/infopath/2007/PartnerControls"/>
    <ds:schemaRef ds:uri="http://schemas.microsoft.com/sharepoint/v3"/>
    <ds:schemaRef ds:uri="728a61b5-d4b1-4106-b4bc-8560b724855e"/>
    <ds:schemaRef ds:uri="1d4640d9-733a-4c6d-a542-95167bbe3566"/>
  </ds:schemaRefs>
</ds:datastoreItem>
</file>

<file path=customXml/itemProps3.xml><?xml version="1.0" encoding="utf-8"?>
<ds:datastoreItem xmlns:ds="http://schemas.openxmlformats.org/officeDocument/2006/customXml" ds:itemID="{B5177892-7BAC-4049-8C5A-4353C4EE9D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d4640d9-733a-4c6d-a542-95167bbe3566"/>
    <ds:schemaRef ds:uri="728a61b5-d4b1-4106-b4bc-8560b72485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1188</TotalTime>
  <Words>12890</Words>
  <Application>Microsoft Office PowerPoint</Application>
  <PresentationFormat>On-screen Show (4:3)</PresentationFormat>
  <Paragraphs>971</Paragraphs>
  <Slides>55</Slides>
  <Notes>55</Notes>
  <HiddenSlides>13</HiddenSlides>
  <MMClips>2</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IFRC_2010 presentation-EN</vt:lpstr>
      <vt:lpstr>PowerPoint Presentation</vt:lpstr>
      <vt:lpstr>Learning objectives</vt:lpstr>
      <vt:lpstr>Session 1  The importance of RCCE in the response to Marburg </vt:lpstr>
      <vt:lpstr>PowerPoint Presentation</vt:lpstr>
      <vt:lpstr>PowerPoint Presentation</vt:lpstr>
      <vt:lpstr>PowerPoint Presentation</vt:lpstr>
      <vt:lpstr>Why RCCE? Lessons from the Ebola/Covid responses in DRC…</vt:lpstr>
      <vt:lpstr>Session 2 Risk communication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choose the right channel consider…</vt:lpstr>
      <vt:lpstr>PowerPoint Presentation</vt:lpstr>
      <vt:lpstr>Who do you need to reach?</vt:lpstr>
      <vt:lpstr>PowerPoint Presentation</vt:lpstr>
      <vt:lpstr>Key tips for effective communication for SDB</vt:lpstr>
      <vt:lpstr>PowerPoint Presentation</vt:lpstr>
      <vt:lpstr>Session 3 Community feedback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Session 4 Community participation </vt:lpstr>
      <vt:lpstr>What is community participation?</vt:lpstr>
      <vt:lpstr>Communities need to be at the centre of the response...</vt:lpstr>
      <vt:lpstr>PowerPoint Presentation</vt:lpstr>
      <vt:lpstr>PowerPoint Presentation</vt:lpstr>
      <vt:lpstr>PowerPoint Presentation</vt:lpstr>
      <vt:lpstr>What information do you need to know about communities?</vt:lpstr>
      <vt:lpstr>PowerPoint Presentation</vt:lpstr>
      <vt:lpstr>Barriers to participation of women</vt:lpstr>
      <vt:lpstr>Solutions – participation of women</vt:lpstr>
      <vt:lpstr>PowerPoint Presentation</vt:lpstr>
      <vt:lpstr>Solutions – participation of marginalized groups</vt:lpstr>
      <vt:lpstr>Challenges - working  with community committees</vt:lpstr>
      <vt:lpstr>PowerPoint Presentation</vt:lpstr>
      <vt:lpstr>PowerPoint Presentation</vt:lpstr>
      <vt:lpstr>PowerPoint Presentation</vt:lpstr>
      <vt:lpstr> Recap and closing </vt:lpstr>
      <vt:lpstr>Key takeaways for CEA in SDB</vt:lpstr>
      <vt:lpstr>Tools &amp;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Ombretta BAGGIO</dc:creator>
  <cp:lastModifiedBy>Sophie Louise EVEREST</cp:lastModifiedBy>
  <cp:revision>34</cp:revision>
  <dcterms:created xsi:type="dcterms:W3CDTF">2020-02-19T12:01:20Z</dcterms:created>
  <dcterms:modified xsi:type="dcterms:W3CDTF">2025-01-28T08:49:50Z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0x0101004A95F0ADE9F2AD449E2722195F92FF5E</vt:lpwstr>
  </property>
  <property fmtid="{D5CDD505-2E9C-101B-9397-08002B2CF9AE}" pid="3" name="MSIP_Label_caf3f7fd-5cd4-4287-9002-aceb9af13c42_Enabled">
    <vt:lpwstr>true</vt:lpwstr>
  </property>
  <property fmtid="{D5CDD505-2E9C-101B-9397-08002B2CF9AE}" pid="4" name="MSIP_Label_caf3f7fd-5cd4-4287-9002-aceb9af13c42_SetDate">
    <vt:lpwstr>2021-03-14T16:11:52Z</vt:lpwstr>
  </property>
  <property fmtid="{D5CDD505-2E9C-101B-9397-08002B2CF9AE}" pid="5" name="MSIP_Label_caf3f7fd-5cd4-4287-9002-aceb9af13c42_Method">
    <vt:lpwstr>Privileged</vt:lpwstr>
  </property>
  <property fmtid="{D5CDD505-2E9C-101B-9397-08002B2CF9AE}" pid="6" name="MSIP_Label_caf3f7fd-5cd4-4287-9002-aceb9af13c42_Name">
    <vt:lpwstr>Public</vt:lpwstr>
  </property>
  <property fmtid="{D5CDD505-2E9C-101B-9397-08002B2CF9AE}" pid="7" name="MSIP_Label_caf3f7fd-5cd4-4287-9002-aceb9af13c42_SiteId">
    <vt:lpwstr>a2b53be5-734e-4e6c-ab0d-d184f60fd917</vt:lpwstr>
  </property>
  <property fmtid="{D5CDD505-2E9C-101B-9397-08002B2CF9AE}" pid="8" name="MSIP_Label_caf3f7fd-5cd4-4287-9002-aceb9af13c42_ActionId">
    <vt:lpwstr>b7ef9c5b-2911-441b-ab47-ff1a877afd0e</vt:lpwstr>
  </property>
  <property fmtid="{D5CDD505-2E9C-101B-9397-08002B2CF9AE}" pid="9" name="MSIP_Label_caf3f7fd-5cd4-4287-9002-aceb9af13c42_ContentBits">
    <vt:lpwstr>2</vt:lpwstr>
  </property>
  <property fmtid="{D5CDD505-2E9C-101B-9397-08002B2CF9AE}" pid="10" name="ClassificationContentMarkingFooterLocations">
    <vt:lpwstr>IFRC_2010 presentation-EN:3</vt:lpwstr>
  </property>
  <property fmtid="{D5CDD505-2E9C-101B-9397-08002B2CF9AE}" pid="11" name="ClassificationContentMarkingFooterText">
    <vt:lpwstr>Public</vt:lpwstr>
  </property>
  <property fmtid="{D5CDD505-2E9C-101B-9397-08002B2CF9AE}" pid="12" name="MediaServiceImageTags">
    <vt:lpwstr/>
  </property>
</Properties>
</file>