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sldIdLst>
    <p:sldId id="256" r:id="rId5"/>
    <p:sldId id="305" r:id="rId6"/>
    <p:sldId id="257" r:id="rId7"/>
    <p:sldId id="267" r:id="rId8"/>
    <p:sldId id="268" r:id="rId9"/>
    <p:sldId id="303" r:id="rId10"/>
    <p:sldId id="258" r:id="rId11"/>
    <p:sldId id="260" r:id="rId12"/>
    <p:sldId id="304" r:id="rId13"/>
    <p:sldId id="259" r:id="rId14"/>
    <p:sldId id="261" r:id="rId15"/>
    <p:sldId id="263" r:id="rId16"/>
    <p:sldId id="262" r:id="rId17"/>
    <p:sldId id="264" r:id="rId18"/>
    <p:sldId id="265" r:id="rId19"/>
    <p:sldId id="266" r:id="rId20"/>
    <p:sldId id="269" r:id="rId21"/>
    <p:sldId id="270" r:id="rId22"/>
    <p:sldId id="273" r:id="rId23"/>
    <p:sldId id="274" r:id="rId24"/>
    <p:sldId id="275" r:id="rId25"/>
    <p:sldId id="277" r:id="rId26"/>
    <p:sldId id="278" r:id="rId27"/>
    <p:sldId id="281" r:id="rId28"/>
    <p:sldId id="285" r:id="rId29"/>
    <p:sldId id="299" r:id="rId30"/>
    <p:sldId id="286" r:id="rId31"/>
    <p:sldId id="300" r:id="rId32"/>
    <p:sldId id="287" r:id="rId33"/>
    <p:sldId id="290" r:id="rId34"/>
    <p:sldId id="293" r:id="rId35"/>
    <p:sldId id="301" r:id="rId36"/>
    <p:sldId id="296" r:id="rId37"/>
    <p:sldId id="302" r:id="rId38"/>
  </p:sldIdLst>
  <p:sldSz cx="18288000" cy="10287000"/>
  <p:notesSz cx="6858000" cy="9144000"/>
  <p:embeddedFontLst>
    <p:embeddedFont>
      <p:font typeface="Canva Sans" panose="020B0604020202020204" charset="0"/>
      <p:regular r:id="rId40"/>
    </p:embeddedFont>
    <p:embeddedFont>
      <p:font typeface="Canva Sans Bold" panose="020B0604020202020204" charset="0"/>
      <p:regular r:id="rId41"/>
    </p:embeddedFont>
    <p:embeddedFont>
      <p:font typeface="Canva Sans Italics" panose="020B0604020202020204" charset="0"/>
      <p:regular r:id="rId42"/>
    </p:embeddedFont>
    <p:embeddedFont>
      <p:font typeface="Canva Sans Medium" panose="020B0604020202020204" charset="0"/>
      <p:regular r:id="rId43"/>
    </p:embeddedFont>
    <p:embeddedFont>
      <p:font typeface="Now Medium"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948428-ADA4-E7B4-379D-D82C73002020}" name="Sonia Thornton" initials="ST" userId="S::soniathornton@redcross.org.uk::a49ecbfc-9221-488e-a802-ea244f987e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9B"/>
    <a:srgbClr val="FFB0B0"/>
    <a:srgbClr val="EB8383"/>
    <a:srgbClr val="C3D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133F9-9470-4981-9C9E-1F3D5E1F41FD}" v="33" dt="2024-12-05T11:54:07.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3557" autoAdjust="0"/>
  </p:normalViewPr>
  <p:slideViewPr>
    <p:cSldViewPr>
      <p:cViewPr varScale="1">
        <p:scale>
          <a:sx n="43" d="100"/>
          <a:sy n="43" d="100"/>
        </p:scale>
        <p:origin x="10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eindouno" userId="251149a7-ae7d-41ce-b863-b429b4090be0" providerId="ADAL" clId="{220133F9-9470-4981-9C9E-1F3D5E1F41FD}"/>
    <pc:docChg chg="modSld">
      <pc:chgData name="David Feindouno" userId="251149a7-ae7d-41ce-b863-b429b4090be0" providerId="ADAL" clId="{220133F9-9470-4981-9C9E-1F3D5E1F41FD}" dt="2024-12-05T11:54:33.685" v="194" actId="1076"/>
      <pc:docMkLst>
        <pc:docMk/>
      </pc:docMkLst>
      <pc:sldChg chg="addSp modSp mod">
        <pc:chgData name="David Feindouno" userId="251149a7-ae7d-41ce-b863-b429b4090be0" providerId="ADAL" clId="{220133F9-9470-4981-9C9E-1F3D5E1F41FD}" dt="2024-12-05T11:49:11.583" v="89" actId="1076"/>
        <pc:sldMkLst>
          <pc:docMk/>
          <pc:sldMk cId="0" sldId="256"/>
        </pc:sldMkLst>
        <pc:spChg chg="mod">
          <ac:chgData name="David Feindouno" userId="251149a7-ae7d-41ce-b863-b429b4090be0" providerId="ADAL" clId="{220133F9-9470-4981-9C9E-1F3D5E1F41FD}" dt="2024-12-05T11:48:22.440" v="84" actId="255"/>
          <ac:spMkLst>
            <pc:docMk/>
            <pc:sldMk cId="0" sldId="256"/>
            <ac:spMk id="17" creationId="{196AD5B6-6A9B-EC12-8E1E-8F0C918C7289}"/>
          </ac:spMkLst>
        </pc:spChg>
        <pc:picChg chg="add mod">
          <ac:chgData name="David Feindouno" userId="251149a7-ae7d-41ce-b863-b429b4090be0" providerId="ADAL" clId="{220133F9-9470-4981-9C9E-1F3D5E1F41FD}" dt="2024-12-05T11:49:11.583" v="89" actId="1076"/>
          <ac:picMkLst>
            <pc:docMk/>
            <pc:sldMk cId="0" sldId="256"/>
            <ac:picMk id="2" creationId="{86632632-967D-6E53-3DC1-3B6659B10A46}"/>
          </ac:picMkLst>
        </pc:picChg>
      </pc:sldChg>
      <pc:sldChg chg="addSp modSp mod">
        <pc:chgData name="David Feindouno" userId="251149a7-ae7d-41ce-b863-b429b4090be0" providerId="ADAL" clId="{220133F9-9470-4981-9C9E-1F3D5E1F41FD}" dt="2024-12-05T11:49:29.940" v="92" actId="1076"/>
        <pc:sldMkLst>
          <pc:docMk/>
          <pc:sldMk cId="0" sldId="257"/>
        </pc:sldMkLst>
        <pc:picChg chg="add mod">
          <ac:chgData name="David Feindouno" userId="251149a7-ae7d-41ce-b863-b429b4090be0" providerId="ADAL" clId="{220133F9-9470-4981-9C9E-1F3D5E1F41FD}" dt="2024-12-05T11:49:29.940" v="92" actId="1076"/>
          <ac:picMkLst>
            <pc:docMk/>
            <pc:sldMk cId="0" sldId="257"/>
            <ac:picMk id="13" creationId="{A116DD2D-2482-9F9B-E3A8-228C5CFA481B}"/>
          </ac:picMkLst>
        </pc:picChg>
      </pc:sldChg>
      <pc:sldChg chg="addSp modSp mod">
        <pc:chgData name="David Feindouno" userId="251149a7-ae7d-41ce-b863-b429b4090be0" providerId="ADAL" clId="{220133F9-9470-4981-9C9E-1F3D5E1F41FD}" dt="2024-12-05T11:49:56.903" v="100" actId="1076"/>
        <pc:sldMkLst>
          <pc:docMk/>
          <pc:sldMk cId="0" sldId="258"/>
        </pc:sldMkLst>
        <pc:picChg chg="add mod">
          <ac:chgData name="David Feindouno" userId="251149a7-ae7d-41ce-b863-b429b4090be0" providerId="ADAL" clId="{220133F9-9470-4981-9C9E-1F3D5E1F41FD}" dt="2024-12-05T11:49:56.903" v="100" actId="1076"/>
          <ac:picMkLst>
            <pc:docMk/>
            <pc:sldMk cId="0" sldId="258"/>
            <ac:picMk id="12" creationId="{981B43F4-990C-89E6-699A-F03362805CB4}"/>
          </ac:picMkLst>
        </pc:picChg>
      </pc:sldChg>
      <pc:sldChg chg="addSp modSp mod">
        <pc:chgData name="David Feindouno" userId="251149a7-ae7d-41ce-b863-b429b4090be0" providerId="ADAL" clId="{220133F9-9470-4981-9C9E-1F3D5E1F41FD}" dt="2024-12-05T11:50:27.207" v="106" actId="1076"/>
        <pc:sldMkLst>
          <pc:docMk/>
          <pc:sldMk cId="0" sldId="259"/>
        </pc:sldMkLst>
        <pc:picChg chg="add mod">
          <ac:chgData name="David Feindouno" userId="251149a7-ae7d-41ce-b863-b429b4090be0" providerId="ADAL" clId="{220133F9-9470-4981-9C9E-1F3D5E1F41FD}" dt="2024-12-05T11:50:27.207" v="106" actId="1076"/>
          <ac:picMkLst>
            <pc:docMk/>
            <pc:sldMk cId="0" sldId="259"/>
            <ac:picMk id="16" creationId="{BE25F1B7-163D-DD53-EE53-750F5A6A4279}"/>
          </ac:picMkLst>
        </pc:picChg>
      </pc:sldChg>
      <pc:sldChg chg="addSp modSp mod">
        <pc:chgData name="David Feindouno" userId="251149a7-ae7d-41ce-b863-b429b4090be0" providerId="ADAL" clId="{220133F9-9470-4981-9C9E-1F3D5E1F41FD}" dt="2024-12-05T11:50:09.169" v="103" actId="14100"/>
        <pc:sldMkLst>
          <pc:docMk/>
          <pc:sldMk cId="0" sldId="260"/>
        </pc:sldMkLst>
        <pc:picChg chg="add mod">
          <ac:chgData name="David Feindouno" userId="251149a7-ae7d-41ce-b863-b429b4090be0" providerId="ADAL" clId="{220133F9-9470-4981-9C9E-1F3D5E1F41FD}" dt="2024-12-05T11:50:09.169" v="103" actId="14100"/>
          <ac:picMkLst>
            <pc:docMk/>
            <pc:sldMk cId="0" sldId="260"/>
            <ac:picMk id="25" creationId="{A9C54204-F91F-42DC-2942-BC33E24A9744}"/>
          </ac:picMkLst>
        </pc:picChg>
      </pc:sldChg>
      <pc:sldChg chg="addSp modSp mod">
        <pc:chgData name="David Feindouno" userId="251149a7-ae7d-41ce-b863-b429b4090be0" providerId="ADAL" clId="{220133F9-9470-4981-9C9E-1F3D5E1F41FD}" dt="2024-12-05T11:50:35.376" v="108" actId="1076"/>
        <pc:sldMkLst>
          <pc:docMk/>
          <pc:sldMk cId="0" sldId="261"/>
        </pc:sldMkLst>
        <pc:picChg chg="add mod">
          <ac:chgData name="David Feindouno" userId="251149a7-ae7d-41ce-b863-b429b4090be0" providerId="ADAL" clId="{220133F9-9470-4981-9C9E-1F3D5E1F41FD}" dt="2024-12-05T11:50:35.376" v="108" actId="1076"/>
          <ac:picMkLst>
            <pc:docMk/>
            <pc:sldMk cId="0" sldId="261"/>
            <ac:picMk id="35" creationId="{AA66E196-608F-1505-1CAA-22F6C119EB0E}"/>
          </ac:picMkLst>
        </pc:picChg>
      </pc:sldChg>
      <pc:sldChg chg="addSp modSp mod">
        <pc:chgData name="David Feindouno" userId="251149a7-ae7d-41ce-b863-b429b4090be0" providerId="ADAL" clId="{220133F9-9470-4981-9C9E-1F3D5E1F41FD}" dt="2024-12-05T11:51:02.409" v="112" actId="1076"/>
        <pc:sldMkLst>
          <pc:docMk/>
          <pc:sldMk cId="0" sldId="262"/>
        </pc:sldMkLst>
        <pc:picChg chg="add mod">
          <ac:chgData name="David Feindouno" userId="251149a7-ae7d-41ce-b863-b429b4090be0" providerId="ADAL" clId="{220133F9-9470-4981-9C9E-1F3D5E1F41FD}" dt="2024-12-05T11:51:02.409" v="112" actId="1076"/>
          <ac:picMkLst>
            <pc:docMk/>
            <pc:sldMk cId="0" sldId="262"/>
            <ac:picMk id="55" creationId="{985B0F47-DE63-D4CC-22AB-EC6C18726844}"/>
          </ac:picMkLst>
        </pc:picChg>
      </pc:sldChg>
      <pc:sldChg chg="addSp modSp mod">
        <pc:chgData name="David Feindouno" userId="251149a7-ae7d-41ce-b863-b429b4090be0" providerId="ADAL" clId="{220133F9-9470-4981-9C9E-1F3D5E1F41FD}" dt="2024-12-05T11:50:52.932" v="110" actId="1076"/>
        <pc:sldMkLst>
          <pc:docMk/>
          <pc:sldMk cId="0" sldId="263"/>
        </pc:sldMkLst>
        <pc:picChg chg="add mod">
          <ac:chgData name="David Feindouno" userId="251149a7-ae7d-41ce-b863-b429b4090be0" providerId="ADAL" clId="{220133F9-9470-4981-9C9E-1F3D5E1F41FD}" dt="2024-12-05T11:50:52.932" v="110" actId="1076"/>
          <ac:picMkLst>
            <pc:docMk/>
            <pc:sldMk cId="0" sldId="263"/>
            <ac:picMk id="15" creationId="{467268EA-9345-5ECB-9719-A9EFE0AA0DA1}"/>
          </ac:picMkLst>
        </pc:picChg>
      </pc:sldChg>
      <pc:sldChg chg="addSp modSp">
        <pc:chgData name="David Feindouno" userId="251149a7-ae7d-41ce-b863-b429b4090be0" providerId="ADAL" clId="{220133F9-9470-4981-9C9E-1F3D5E1F41FD}" dt="2024-12-05T11:51:12.118" v="113"/>
        <pc:sldMkLst>
          <pc:docMk/>
          <pc:sldMk cId="0" sldId="264"/>
        </pc:sldMkLst>
        <pc:picChg chg="add mod">
          <ac:chgData name="David Feindouno" userId="251149a7-ae7d-41ce-b863-b429b4090be0" providerId="ADAL" clId="{220133F9-9470-4981-9C9E-1F3D5E1F41FD}" dt="2024-12-05T11:51:12.118" v="113"/>
          <ac:picMkLst>
            <pc:docMk/>
            <pc:sldMk cId="0" sldId="264"/>
            <ac:picMk id="34" creationId="{AACCB5B6-CC62-2F62-0F5D-215823F3ED8E}"/>
          </ac:picMkLst>
        </pc:picChg>
      </pc:sldChg>
      <pc:sldChg chg="addSp modSp">
        <pc:chgData name="David Feindouno" userId="251149a7-ae7d-41ce-b863-b429b4090be0" providerId="ADAL" clId="{220133F9-9470-4981-9C9E-1F3D5E1F41FD}" dt="2024-12-05T11:51:20.961" v="114"/>
        <pc:sldMkLst>
          <pc:docMk/>
          <pc:sldMk cId="0" sldId="265"/>
        </pc:sldMkLst>
        <pc:picChg chg="add mod">
          <ac:chgData name="David Feindouno" userId="251149a7-ae7d-41ce-b863-b429b4090be0" providerId="ADAL" clId="{220133F9-9470-4981-9C9E-1F3D5E1F41FD}" dt="2024-12-05T11:51:20.961" v="114"/>
          <ac:picMkLst>
            <pc:docMk/>
            <pc:sldMk cId="0" sldId="265"/>
            <ac:picMk id="22" creationId="{DB82F145-D556-1D32-F9BA-07981C4F92FD}"/>
          </ac:picMkLst>
        </pc:picChg>
      </pc:sldChg>
      <pc:sldChg chg="addSp modSp">
        <pc:chgData name="David Feindouno" userId="251149a7-ae7d-41ce-b863-b429b4090be0" providerId="ADAL" clId="{220133F9-9470-4981-9C9E-1F3D5E1F41FD}" dt="2024-12-05T11:51:24.441" v="115"/>
        <pc:sldMkLst>
          <pc:docMk/>
          <pc:sldMk cId="0" sldId="266"/>
        </pc:sldMkLst>
        <pc:picChg chg="add mod">
          <ac:chgData name="David Feindouno" userId="251149a7-ae7d-41ce-b863-b429b4090be0" providerId="ADAL" clId="{220133F9-9470-4981-9C9E-1F3D5E1F41FD}" dt="2024-12-05T11:51:24.441" v="115"/>
          <ac:picMkLst>
            <pc:docMk/>
            <pc:sldMk cId="0" sldId="266"/>
            <ac:picMk id="7" creationId="{BD9FA8E7-1D27-39ED-019A-97A9D1E11C8E}"/>
          </ac:picMkLst>
        </pc:picChg>
      </pc:sldChg>
      <pc:sldChg chg="addSp modSp mod">
        <pc:chgData name="David Feindouno" userId="251149a7-ae7d-41ce-b863-b429b4090be0" providerId="ADAL" clId="{220133F9-9470-4981-9C9E-1F3D5E1F41FD}" dt="2024-12-05T11:49:37.212" v="94" actId="1076"/>
        <pc:sldMkLst>
          <pc:docMk/>
          <pc:sldMk cId="0" sldId="267"/>
        </pc:sldMkLst>
        <pc:picChg chg="add mod">
          <ac:chgData name="David Feindouno" userId="251149a7-ae7d-41ce-b863-b429b4090be0" providerId="ADAL" clId="{220133F9-9470-4981-9C9E-1F3D5E1F41FD}" dt="2024-12-05T11:49:37.212" v="94" actId="1076"/>
          <ac:picMkLst>
            <pc:docMk/>
            <pc:sldMk cId="0" sldId="267"/>
            <ac:picMk id="5" creationId="{D634FEF4-3C9C-287F-995E-9709B89108FA}"/>
          </ac:picMkLst>
        </pc:picChg>
      </pc:sldChg>
      <pc:sldChg chg="addSp modSp mod">
        <pc:chgData name="David Feindouno" userId="251149a7-ae7d-41ce-b863-b429b4090be0" providerId="ADAL" clId="{220133F9-9470-4981-9C9E-1F3D5E1F41FD}" dt="2024-12-05T11:49:44.510" v="96" actId="1076"/>
        <pc:sldMkLst>
          <pc:docMk/>
          <pc:sldMk cId="0" sldId="268"/>
        </pc:sldMkLst>
        <pc:picChg chg="add mod">
          <ac:chgData name="David Feindouno" userId="251149a7-ae7d-41ce-b863-b429b4090be0" providerId="ADAL" clId="{220133F9-9470-4981-9C9E-1F3D5E1F41FD}" dt="2024-12-05T11:49:44.510" v="96" actId="1076"/>
          <ac:picMkLst>
            <pc:docMk/>
            <pc:sldMk cId="0" sldId="268"/>
            <ac:picMk id="90" creationId="{C6D63BBD-E90C-9E22-A844-EFE4865D3674}"/>
          </ac:picMkLst>
        </pc:picChg>
      </pc:sldChg>
      <pc:sldChg chg="addSp modSp">
        <pc:chgData name="David Feindouno" userId="251149a7-ae7d-41ce-b863-b429b4090be0" providerId="ADAL" clId="{220133F9-9470-4981-9C9E-1F3D5E1F41FD}" dt="2024-12-05T11:51:26.940" v="116"/>
        <pc:sldMkLst>
          <pc:docMk/>
          <pc:sldMk cId="0" sldId="269"/>
        </pc:sldMkLst>
        <pc:picChg chg="add mod">
          <ac:chgData name="David Feindouno" userId="251149a7-ae7d-41ce-b863-b429b4090be0" providerId="ADAL" clId="{220133F9-9470-4981-9C9E-1F3D5E1F41FD}" dt="2024-12-05T11:51:26.940" v="116"/>
          <ac:picMkLst>
            <pc:docMk/>
            <pc:sldMk cId="0" sldId="269"/>
            <ac:picMk id="5" creationId="{50D06809-4F33-9209-5D5B-4EC5C35496C8}"/>
          </ac:picMkLst>
        </pc:picChg>
      </pc:sldChg>
      <pc:sldChg chg="addSp modSp mod">
        <pc:chgData name="David Feindouno" userId="251149a7-ae7d-41ce-b863-b429b4090be0" providerId="ADAL" clId="{220133F9-9470-4981-9C9E-1F3D5E1F41FD}" dt="2024-12-05T11:52:01.927" v="124"/>
        <pc:sldMkLst>
          <pc:docMk/>
          <pc:sldMk cId="0" sldId="270"/>
        </pc:sldMkLst>
        <pc:spChg chg="mod">
          <ac:chgData name="David Feindouno" userId="251149a7-ae7d-41ce-b863-b429b4090be0" providerId="ADAL" clId="{220133F9-9470-4981-9C9E-1F3D5E1F41FD}" dt="2024-12-05T11:52:00.815" v="123" actId="1076"/>
          <ac:spMkLst>
            <pc:docMk/>
            <pc:sldMk cId="0" sldId="270"/>
            <ac:spMk id="19" creationId="{00000000-0000-0000-0000-000000000000}"/>
          </ac:spMkLst>
        </pc:spChg>
        <pc:picChg chg="add mod">
          <ac:chgData name="David Feindouno" userId="251149a7-ae7d-41ce-b863-b429b4090be0" providerId="ADAL" clId="{220133F9-9470-4981-9C9E-1F3D5E1F41FD}" dt="2024-12-05T11:51:37.603" v="118" actId="1076"/>
          <ac:picMkLst>
            <pc:docMk/>
            <pc:sldMk cId="0" sldId="270"/>
            <ac:picMk id="21" creationId="{30058642-224E-E779-AC5D-3F36180A3EC2}"/>
          </ac:picMkLst>
        </pc:picChg>
        <pc:picChg chg="add mod">
          <ac:chgData name="David Feindouno" userId="251149a7-ae7d-41ce-b863-b429b4090be0" providerId="ADAL" clId="{220133F9-9470-4981-9C9E-1F3D5E1F41FD}" dt="2024-12-05T11:52:01.927" v="124"/>
          <ac:picMkLst>
            <pc:docMk/>
            <pc:sldMk cId="0" sldId="270"/>
            <ac:picMk id="22" creationId="{2CE39A18-7B47-13F2-72B3-BBC932E91068}"/>
          </ac:picMkLst>
        </pc:picChg>
      </pc:sldChg>
      <pc:sldChg chg="addSp modSp mod">
        <pc:chgData name="David Feindouno" userId="251149a7-ae7d-41ce-b863-b429b4090be0" providerId="ADAL" clId="{220133F9-9470-4981-9C9E-1F3D5E1F41FD}" dt="2024-12-05T11:52:22.515" v="127" actId="1076"/>
        <pc:sldMkLst>
          <pc:docMk/>
          <pc:sldMk cId="0" sldId="273"/>
        </pc:sldMkLst>
        <pc:picChg chg="add mod">
          <ac:chgData name="David Feindouno" userId="251149a7-ae7d-41ce-b863-b429b4090be0" providerId="ADAL" clId="{220133F9-9470-4981-9C9E-1F3D5E1F41FD}" dt="2024-12-05T11:52:22.515" v="127" actId="1076"/>
          <ac:picMkLst>
            <pc:docMk/>
            <pc:sldMk cId="0" sldId="273"/>
            <ac:picMk id="30" creationId="{47D1E468-19F8-CB46-A9EC-F53619CC5E1F}"/>
          </ac:picMkLst>
        </pc:picChg>
      </pc:sldChg>
      <pc:sldChg chg="addSp modSp mod">
        <pc:chgData name="David Feindouno" userId="251149a7-ae7d-41ce-b863-b429b4090be0" providerId="ADAL" clId="{220133F9-9470-4981-9C9E-1F3D5E1F41FD}" dt="2024-12-05T11:52:35.251" v="130" actId="1076"/>
        <pc:sldMkLst>
          <pc:docMk/>
          <pc:sldMk cId="0" sldId="274"/>
        </pc:sldMkLst>
        <pc:picChg chg="add mod">
          <ac:chgData name="David Feindouno" userId="251149a7-ae7d-41ce-b863-b429b4090be0" providerId="ADAL" clId="{220133F9-9470-4981-9C9E-1F3D5E1F41FD}" dt="2024-12-05T11:52:35.251" v="130" actId="1076"/>
          <ac:picMkLst>
            <pc:docMk/>
            <pc:sldMk cId="0" sldId="274"/>
            <ac:picMk id="10" creationId="{56903084-5263-6880-E5C1-20CAE4186BD2}"/>
          </ac:picMkLst>
        </pc:picChg>
      </pc:sldChg>
      <pc:sldChg chg="addSp modSp">
        <pc:chgData name="David Feindouno" userId="251149a7-ae7d-41ce-b863-b429b4090be0" providerId="ADAL" clId="{220133F9-9470-4981-9C9E-1F3D5E1F41FD}" dt="2024-12-05T11:52:39.007" v="131"/>
        <pc:sldMkLst>
          <pc:docMk/>
          <pc:sldMk cId="0" sldId="275"/>
        </pc:sldMkLst>
        <pc:picChg chg="add mod">
          <ac:chgData name="David Feindouno" userId="251149a7-ae7d-41ce-b863-b429b4090be0" providerId="ADAL" clId="{220133F9-9470-4981-9C9E-1F3D5E1F41FD}" dt="2024-12-05T11:52:39.007" v="131"/>
          <ac:picMkLst>
            <pc:docMk/>
            <pc:sldMk cId="0" sldId="275"/>
            <ac:picMk id="15" creationId="{FAA326D8-6870-A1C6-2CC2-82E2C815B2FF}"/>
          </ac:picMkLst>
        </pc:picChg>
      </pc:sldChg>
      <pc:sldChg chg="addSp modSp">
        <pc:chgData name="David Feindouno" userId="251149a7-ae7d-41ce-b863-b429b4090be0" providerId="ADAL" clId="{220133F9-9470-4981-9C9E-1F3D5E1F41FD}" dt="2024-12-05T11:52:41.894" v="132"/>
        <pc:sldMkLst>
          <pc:docMk/>
          <pc:sldMk cId="0" sldId="277"/>
        </pc:sldMkLst>
        <pc:picChg chg="add mod">
          <ac:chgData name="David Feindouno" userId="251149a7-ae7d-41ce-b863-b429b4090be0" providerId="ADAL" clId="{220133F9-9470-4981-9C9E-1F3D5E1F41FD}" dt="2024-12-05T11:52:41.894" v="132"/>
          <ac:picMkLst>
            <pc:docMk/>
            <pc:sldMk cId="0" sldId="277"/>
            <ac:picMk id="9" creationId="{55F79036-2E38-01DE-E6C7-E2C6F3A11DEE}"/>
          </ac:picMkLst>
        </pc:picChg>
      </pc:sldChg>
      <pc:sldChg chg="addSp modSp">
        <pc:chgData name="David Feindouno" userId="251149a7-ae7d-41ce-b863-b429b4090be0" providerId="ADAL" clId="{220133F9-9470-4981-9C9E-1F3D5E1F41FD}" dt="2024-12-05T11:52:44.725" v="133"/>
        <pc:sldMkLst>
          <pc:docMk/>
          <pc:sldMk cId="0" sldId="278"/>
        </pc:sldMkLst>
        <pc:picChg chg="add mod">
          <ac:chgData name="David Feindouno" userId="251149a7-ae7d-41ce-b863-b429b4090be0" providerId="ADAL" clId="{220133F9-9470-4981-9C9E-1F3D5E1F41FD}" dt="2024-12-05T11:52:44.725" v="133"/>
          <ac:picMkLst>
            <pc:docMk/>
            <pc:sldMk cId="0" sldId="278"/>
            <ac:picMk id="10" creationId="{416E3E42-BDDC-5DA6-9093-C961F8BC6A9D}"/>
          </ac:picMkLst>
        </pc:picChg>
      </pc:sldChg>
      <pc:sldChg chg="addSp modSp mod">
        <pc:chgData name="David Feindouno" userId="251149a7-ae7d-41ce-b863-b429b4090be0" providerId="ADAL" clId="{220133F9-9470-4981-9C9E-1F3D5E1F41FD}" dt="2024-12-05T11:52:51.902" v="135" actId="1076"/>
        <pc:sldMkLst>
          <pc:docMk/>
          <pc:sldMk cId="0" sldId="281"/>
        </pc:sldMkLst>
        <pc:picChg chg="add mod">
          <ac:chgData name="David Feindouno" userId="251149a7-ae7d-41ce-b863-b429b4090be0" providerId="ADAL" clId="{220133F9-9470-4981-9C9E-1F3D5E1F41FD}" dt="2024-12-05T11:52:51.902" v="135" actId="1076"/>
          <ac:picMkLst>
            <pc:docMk/>
            <pc:sldMk cId="0" sldId="281"/>
            <ac:picMk id="6" creationId="{D70D606D-395B-E3CB-8D17-E3F46AFD3259}"/>
          </ac:picMkLst>
        </pc:picChg>
      </pc:sldChg>
      <pc:sldChg chg="addSp modSp">
        <pc:chgData name="David Feindouno" userId="251149a7-ae7d-41ce-b863-b429b4090be0" providerId="ADAL" clId="{220133F9-9470-4981-9C9E-1F3D5E1F41FD}" dt="2024-12-05T11:53:10.042" v="138"/>
        <pc:sldMkLst>
          <pc:docMk/>
          <pc:sldMk cId="0" sldId="287"/>
        </pc:sldMkLst>
        <pc:picChg chg="add mod">
          <ac:chgData name="David Feindouno" userId="251149a7-ae7d-41ce-b863-b429b4090be0" providerId="ADAL" clId="{220133F9-9470-4981-9C9E-1F3D5E1F41FD}" dt="2024-12-05T11:53:10.042" v="138"/>
          <ac:picMkLst>
            <pc:docMk/>
            <pc:sldMk cId="0" sldId="287"/>
            <ac:picMk id="5" creationId="{D6522B9E-F2BE-7245-BDB1-F683D6109916}"/>
          </ac:picMkLst>
        </pc:picChg>
      </pc:sldChg>
      <pc:sldChg chg="addSp modSp mod">
        <pc:chgData name="David Feindouno" userId="251149a7-ae7d-41ce-b863-b429b4090be0" providerId="ADAL" clId="{220133F9-9470-4981-9C9E-1F3D5E1F41FD}" dt="2024-12-05T11:53:16.850" v="140" actId="1076"/>
        <pc:sldMkLst>
          <pc:docMk/>
          <pc:sldMk cId="0" sldId="290"/>
        </pc:sldMkLst>
        <pc:picChg chg="add mod">
          <ac:chgData name="David Feindouno" userId="251149a7-ae7d-41ce-b863-b429b4090be0" providerId="ADAL" clId="{220133F9-9470-4981-9C9E-1F3D5E1F41FD}" dt="2024-12-05T11:53:16.850" v="140" actId="1076"/>
          <ac:picMkLst>
            <pc:docMk/>
            <pc:sldMk cId="0" sldId="290"/>
            <ac:picMk id="7" creationId="{C75D3EC8-0F70-B4C9-B97B-C1123B94FFD1}"/>
          </ac:picMkLst>
        </pc:picChg>
      </pc:sldChg>
      <pc:sldChg chg="addSp modSp mod">
        <pc:chgData name="David Feindouno" userId="251149a7-ae7d-41ce-b863-b429b4090be0" providerId="ADAL" clId="{220133F9-9470-4981-9C9E-1F3D5E1F41FD}" dt="2024-12-05T11:53:26.159" v="143" actId="1076"/>
        <pc:sldMkLst>
          <pc:docMk/>
          <pc:sldMk cId="0" sldId="293"/>
        </pc:sldMkLst>
        <pc:picChg chg="add mod">
          <ac:chgData name="David Feindouno" userId="251149a7-ae7d-41ce-b863-b429b4090be0" providerId="ADAL" clId="{220133F9-9470-4981-9C9E-1F3D5E1F41FD}" dt="2024-12-05T11:53:26.159" v="143" actId="1076"/>
          <ac:picMkLst>
            <pc:docMk/>
            <pc:sldMk cId="0" sldId="293"/>
            <ac:picMk id="25" creationId="{112823D1-F6E3-F67B-5D76-CE76C560616B}"/>
          </ac:picMkLst>
        </pc:picChg>
      </pc:sldChg>
      <pc:sldChg chg="addSp modSp mod">
        <pc:chgData name="David Feindouno" userId="251149a7-ae7d-41ce-b863-b429b4090be0" providerId="ADAL" clId="{220133F9-9470-4981-9C9E-1F3D5E1F41FD}" dt="2024-12-05T11:53:41.861" v="147" actId="1076"/>
        <pc:sldMkLst>
          <pc:docMk/>
          <pc:sldMk cId="1189217935" sldId="296"/>
        </pc:sldMkLst>
        <pc:picChg chg="add mod">
          <ac:chgData name="David Feindouno" userId="251149a7-ae7d-41ce-b863-b429b4090be0" providerId="ADAL" clId="{220133F9-9470-4981-9C9E-1F3D5E1F41FD}" dt="2024-12-05T11:53:41.861" v="147" actId="1076"/>
          <ac:picMkLst>
            <pc:docMk/>
            <pc:sldMk cId="1189217935" sldId="296"/>
            <ac:picMk id="3" creationId="{75E5121A-FB19-48CE-4177-77181A1B2B6D}"/>
          </ac:picMkLst>
        </pc:picChg>
      </pc:sldChg>
      <pc:sldChg chg="addSp modSp mod">
        <pc:chgData name="David Feindouno" userId="251149a7-ae7d-41ce-b863-b429b4090be0" providerId="ADAL" clId="{220133F9-9470-4981-9C9E-1F3D5E1F41FD}" dt="2024-12-05T11:53:07.831" v="137" actId="1076"/>
        <pc:sldMkLst>
          <pc:docMk/>
          <pc:sldMk cId="2975778894" sldId="300"/>
        </pc:sldMkLst>
        <pc:picChg chg="add mod">
          <ac:chgData name="David Feindouno" userId="251149a7-ae7d-41ce-b863-b429b4090be0" providerId="ADAL" clId="{220133F9-9470-4981-9C9E-1F3D5E1F41FD}" dt="2024-12-05T11:53:07.831" v="137" actId="1076"/>
          <ac:picMkLst>
            <pc:docMk/>
            <pc:sldMk cId="2975778894" sldId="300"/>
            <ac:picMk id="5" creationId="{9BE9ACF9-B9E8-E2B4-654C-CC7A25119E47}"/>
          </ac:picMkLst>
        </pc:picChg>
      </pc:sldChg>
      <pc:sldChg chg="addSp modSp mod">
        <pc:chgData name="David Feindouno" userId="251149a7-ae7d-41ce-b863-b429b4090be0" providerId="ADAL" clId="{220133F9-9470-4981-9C9E-1F3D5E1F41FD}" dt="2024-12-05T11:53:31.763" v="145" actId="1076"/>
        <pc:sldMkLst>
          <pc:docMk/>
          <pc:sldMk cId="4082731629" sldId="301"/>
        </pc:sldMkLst>
        <pc:picChg chg="add mod">
          <ac:chgData name="David Feindouno" userId="251149a7-ae7d-41ce-b863-b429b4090be0" providerId="ADAL" clId="{220133F9-9470-4981-9C9E-1F3D5E1F41FD}" dt="2024-12-05T11:53:31.763" v="145" actId="1076"/>
          <ac:picMkLst>
            <pc:docMk/>
            <pc:sldMk cId="4082731629" sldId="301"/>
            <ac:picMk id="18" creationId="{5AF8B3C1-E75F-24DD-ED8C-1807F83A764C}"/>
          </ac:picMkLst>
        </pc:picChg>
      </pc:sldChg>
      <pc:sldChg chg="addSp modSp mod">
        <pc:chgData name="David Feindouno" userId="251149a7-ae7d-41ce-b863-b429b4090be0" providerId="ADAL" clId="{220133F9-9470-4981-9C9E-1F3D5E1F41FD}" dt="2024-12-05T11:54:33.685" v="194" actId="1076"/>
        <pc:sldMkLst>
          <pc:docMk/>
          <pc:sldMk cId="3222109281" sldId="302"/>
        </pc:sldMkLst>
        <pc:spChg chg="mod">
          <ac:chgData name="David Feindouno" userId="251149a7-ae7d-41ce-b863-b429b4090be0" providerId="ADAL" clId="{220133F9-9470-4981-9C9E-1F3D5E1F41FD}" dt="2024-12-05T11:54:28.790" v="193" actId="1076"/>
          <ac:spMkLst>
            <pc:docMk/>
            <pc:sldMk cId="3222109281" sldId="302"/>
            <ac:spMk id="35" creationId="{5D2C5668-5577-3A75-39A8-4868259BE93F}"/>
          </ac:spMkLst>
        </pc:spChg>
        <pc:spChg chg="mod">
          <ac:chgData name="David Feindouno" userId="251149a7-ae7d-41ce-b863-b429b4090be0" providerId="ADAL" clId="{220133F9-9470-4981-9C9E-1F3D5E1F41FD}" dt="2024-12-05T11:54:21.695" v="191" actId="1076"/>
          <ac:spMkLst>
            <pc:docMk/>
            <pc:sldMk cId="3222109281" sldId="302"/>
            <ac:spMk id="38" creationId="{D525561D-E3B7-DBD8-E44D-A0812EC6E712}"/>
          </ac:spMkLst>
        </pc:spChg>
        <pc:spChg chg="mod">
          <ac:chgData name="David Feindouno" userId="251149a7-ae7d-41ce-b863-b429b4090be0" providerId="ADAL" clId="{220133F9-9470-4981-9C9E-1F3D5E1F41FD}" dt="2024-12-05T11:54:33.685" v="194" actId="1076"/>
          <ac:spMkLst>
            <pc:docMk/>
            <pc:sldMk cId="3222109281" sldId="302"/>
            <ac:spMk id="39" creationId="{2C8A0C15-8BC0-A03E-A662-6C56B7DBD7C2}"/>
          </ac:spMkLst>
        </pc:spChg>
        <pc:picChg chg="add mod">
          <ac:chgData name="David Feindouno" userId="251149a7-ae7d-41ce-b863-b429b4090be0" providerId="ADAL" clId="{220133F9-9470-4981-9C9E-1F3D5E1F41FD}" dt="2024-12-05T11:54:07.188" v="188"/>
          <ac:picMkLst>
            <pc:docMk/>
            <pc:sldMk cId="3222109281" sldId="302"/>
            <ac:picMk id="2" creationId="{FF425F42-7FD2-3EEA-553D-3FB718322C32}"/>
          </ac:picMkLst>
        </pc:picChg>
      </pc:sldChg>
      <pc:sldChg chg="addSp modSp mod">
        <pc:chgData name="David Feindouno" userId="251149a7-ae7d-41ce-b863-b429b4090be0" providerId="ADAL" clId="{220133F9-9470-4981-9C9E-1F3D5E1F41FD}" dt="2024-12-05T11:49:50.855" v="98" actId="1076"/>
        <pc:sldMkLst>
          <pc:docMk/>
          <pc:sldMk cId="1375160349" sldId="303"/>
        </pc:sldMkLst>
        <pc:picChg chg="add mod">
          <ac:chgData name="David Feindouno" userId="251149a7-ae7d-41ce-b863-b429b4090be0" providerId="ADAL" clId="{220133F9-9470-4981-9C9E-1F3D5E1F41FD}" dt="2024-12-05T11:49:50.855" v="98" actId="1076"/>
          <ac:picMkLst>
            <pc:docMk/>
            <pc:sldMk cId="1375160349" sldId="303"/>
            <ac:picMk id="5" creationId="{48B393E2-6433-DA1F-37F4-09534B1A7CD5}"/>
          </ac:picMkLst>
        </pc:picChg>
      </pc:sldChg>
      <pc:sldChg chg="addSp modSp">
        <pc:chgData name="David Feindouno" userId="251149a7-ae7d-41ce-b863-b429b4090be0" providerId="ADAL" clId="{220133F9-9470-4981-9C9E-1F3D5E1F41FD}" dt="2024-12-05T11:50:12.966" v="104"/>
        <pc:sldMkLst>
          <pc:docMk/>
          <pc:sldMk cId="1153858187" sldId="304"/>
        </pc:sldMkLst>
        <pc:picChg chg="add mod">
          <ac:chgData name="David Feindouno" userId="251149a7-ae7d-41ce-b863-b429b4090be0" providerId="ADAL" clId="{220133F9-9470-4981-9C9E-1F3D5E1F41FD}" dt="2024-12-05T11:50:12.966" v="104"/>
          <ac:picMkLst>
            <pc:docMk/>
            <pc:sldMk cId="1153858187" sldId="304"/>
            <ac:picMk id="5" creationId="{924FB73A-6E2E-4F8E-8987-337638BB0990}"/>
          </ac:picMkLst>
        </pc:picChg>
      </pc:sldChg>
      <pc:sldChg chg="addSp modSp">
        <pc:chgData name="David Feindouno" userId="251149a7-ae7d-41ce-b863-b429b4090be0" providerId="ADAL" clId="{220133F9-9470-4981-9C9E-1F3D5E1F41FD}" dt="2024-12-05T11:49:16.983" v="90"/>
        <pc:sldMkLst>
          <pc:docMk/>
          <pc:sldMk cId="2207533945" sldId="305"/>
        </pc:sldMkLst>
        <pc:picChg chg="add mod">
          <ac:chgData name="David Feindouno" userId="251149a7-ae7d-41ce-b863-b429b4090be0" providerId="ADAL" clId="{220133F9-9470-4981-9C9E-1F3D5E1F41FD}" dt="2024-12-05T11:49:16.983" v="90"/>
          <ac:picMkLst>
            <pc:docMk/>
            <pc:sldMk cId="2207533945" sldId="305"/>
            <ac:picMk id="2" creationId="{EE56E987-D93A-F5DB-CC0D-066619B0EB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Overview of Refugee Support - Restoring Family Links which sits under RSFLAT (Refugee Support - Restoring Family Links Anti Trafficking) directorate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 more information about the local BRC teams and how they operate; how to contact them.</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8813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Facilitator to initiate group discussion on what should be the role to community leaders</a:t>
            </a:r>
          </a:p>
          <a:p>
            <a:pPr marL="171450" indent="-171450">
              <a:buFontTx/>
              <a:buChar char="-"/>
            </a:pPr>
            <a:r>
              <a:rPr lang="en-GB" dirty="0"/>
              <a:t>Prompt few questions like:</a:t>
            </a:r>
          </a:p>
          <a:p>
            <a:pPr marL="171450" indent="-171450">
              <a:buFontTx/>
              <a:buChar char="-"/>
            </a:pPr>
            <a:r>
              <a:rPr lang="en-GB" dirty="0"/>
              <a:t>What family reunion support have you provided to your friends and members </a:t>
            </a:r>
          </a:p>
          <a:p>
            <a:pPr marL="171450" indent="-171450">
              <a:buFontTx/>
              <a:buChar char="-"/>
            </a:pPr>
            <a:r>
              <a:rPr lang="en-GB" dirty="0"/>
              <a:t>Share about any difficulties you have had in the past </a:t>
            </a:r>
          </a:p>
          <a:p>
            <a:pPr marL="171450" indent="-171450">
              <a:buFontTx/>
              <a:buChar char="-"/>
            </a:pPr>
            <a:endParaRPr lang="en-GB" dirty="0"/>
          </a:p>
          <a:p>
            <a:pPr marL="0" indent="0">
              <a:buFontTx/>
              <a:buNone/>
            </a:pPr>
            <a:r>
              <a:rPr lang="en-GB" dirty="0"/>
              <a:t>Facilitator to ensure attendees understand each of their roles </a:t>
            </a: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63490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Facilitator to show copies of immigration status</a:t>
            </a:r>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61045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Explain that this is what a status letter looks like </a:t>
            </a: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300695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Group Activity:</a:t>
            </a:r>
          </a:p>
          <a:p>
            <a:r>
              <a:rPr lang="en-GB" dirty="0"/>
              <a:t>Many community members have said to have been lost with understanding the steps people who are given status must go through. </a:t>
            </a:r>
          </a:p>
          <a:p>
            <a:endParaRPr lang="en-GB" dirty="0"/>
          </a:p>
          <a:p>
            <a:r>
              <a:rPr lang="en-GB" dirty="0"/>
              <a:t>You can introduce some game cards by asking them to put the card in subsequent orders or from the highest to the lowest priorities.</a:t>
            </a:r>
          </a:p>
          <a:p>
            <a:endParaRPr lang="en-GB" dirty="0"/>
          </a:p>
          <a:p>
            <a:r>
              <a:rPr lang="en-GB" dirty="0"/>
              <a:t>Allow attendees to share their experience of priorities things when someone has received their status</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14088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Facilitator can design and print card with each of the 17 steps</a:t>
            </a:r>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225569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Explain the word SPONSOR</a:t>
            </a:r>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26363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Explain the word prohibited by using </a:t>
            </a:r>
            <a:r>
              <a:rPr lang="en-GB" dirty="0" err="1"/>
              <a:t>synomyms</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1913093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Explain to the audience that anything complex is handled by the legal adviser </a:t>
            </a:r>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14818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Consider during discussions</a:t>
            </a:r>
          </a:p>
          <a:p>
            <a:endParaRPr lang="en-GB" dirty="0"/>
          </a:p>
          <a:p>
            <a:r>
              <a:rPr lang="en-GB" dirty="0"/>
              <a:t>What could be legal and illegal to do</a:t>
            </a:r>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312580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Ask attendees to select anything they think they can help with </a:t>
            </a:r>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123718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This is only to help attendees understand the difference between a refugee and others</a:t>
            </a:r>
          </a:p>
          <a:p>
            <a:endParaRPr lang="en-GB" dirty="0"/>
          </a:p>
          <a:p>
            <a:r>
              <a:rPr lang="en-GB" dirty="0"/>
              <a:t>This helps them link their knowledge about their community member and the legal status presented to them</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89034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https://www.youtube.com/watch?v=OJDRn7UH3OI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Simplify how you explain this</a:t>
            </a:r>
          </a:p>
          <a:p>
            <a:endParaRPr lang="en-GB" dirty="0"/>
          </a:p>
          <a:p>
            <a:r>
              <a:rPr lang="en-GB" dirty="0"/>
              <a:t>Take time to explain the role of the OISC (where they can spot the logo)</a:t>
            </a:r>
          </a:p>
          <a:p>
            <a:endParaRPr lang="en-GB" dirty="0"/>
          </a:p>
          <a:p>
            <a:r>
              <a:rPr lang="en-GB" dirty="0"/>
              <a:t>Use synonyms to explain few word like Regulated; Criminal offence; Advice etc….</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53804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FRSP – explain the work of the FRSP teams</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92822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An intro into the service and an overview on people being reunited with demographic info.</a:t>
            </a:r>
          </a:p>
          <a:p>
            <a:endParaRPr lang="en-US" dirty="0"/>
          </a:p>
          <a:p>
            <a:r>
              <a:rPr lang="en-US" dirty="0"/>
              <a:t>Facilitators can amend this slide with details of current service delivery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Simplify how you explain this</a:t>
            </a:r>
          </a:p>
          <a:p>
            <a:endParaRPr lang="en-GB" dirty="0"/>
          </a:p>
          <a:p>
            <a:r>
              <a:rPr lang="en-GB" dirty="0"/>
              <a:t>Take time to explain the role of the OISC (where they can spot the logo)</a:t>
            </a:r>
          </a:p>
          <a:p>
            <a:endParaRPr lang="en-GB" dirty="0"/>
          </a:p>
          <a:p>
            <a:r>
              <a:rPr lang="en-GB" dirty="0"/>
              <a:t>Use synonyms to explain few word like Regulated; Criminal offence; Advice etc….</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2496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Facilitator can make this as interactive as possible </a:t>
            </a:r>
          </a:p>
          <a:p>
            <a:endParaRPr lang="en-GB" dirty="0"/>
          </a:p>
          <a:p>
            <a:pPr marL="171450" indent="-171450">
              <a:buFontTx/>
              <a:buChar char="-"/>
            </a:pPr>
            <a:r>
              <a:rPr lang="en-GB" dirty="0"/>
              <a:t>Get attendees to say what is and is not allowed to do </a:t>
            </a:r>
          </a:p>
          <a:p>
            <a:pPr marL="171450" indent="-171450">
              <a:buFontTx/>
              <a:buChar char="-"/>
            </a:pPr>
            <a:r>
              <a:rPr lang="en-GB" dirty="0"/>
              <a:t>Ask them about their limitations</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53732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US" sz="1200" dirty="0">
                <a:solidFill>
                  <a:srgbClr val="000000"/>
                </a:solidFill>
                <a:latin typeface="Canva Sans Bold"/>
              </a:rPr>
              <a:t>My community member asked me to complete a visa application – LEGAL ADVICE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0000"/>
                </a:solidFill>
                <a:latin typeface="Canva Sans Bold"/>
              </a:rPr>
              <a:t>You said you are in contact with your wife regularly via WhatsApp. Please provide all your contact records.  - COULD DBE BOTH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000000"/>
              </a:solidFill>
              <a:latin typeface="Canva Sans Bold"/>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0000"/>
                </a:solidFill>
                <a:latin typeface="Canva Sans Bold"/>
              </a:rPr>
              <a:t>My members have received refugee status from the home office. They asked you about bringing their children – REFERRAL TO LEAGL ADVICE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0000"/>
                </a:solidFill>
                <a:latin typeface="Canva Sans Bold"/>
              </a:rPr>
              <a:t>My community member visa was refused. They don’t believe he is the children father – LRGAL ADVICE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0000"/>
                </a:solidFill>
                <a:latin typeface="Canva Sans Bold"/>
              </a:rPr>
              <a:t>People need letters from a church leader to certify a marriage took place – COMMUNITY SUPPORT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0000"/>
                </a:solidFill>
                <a:latin typeface="Canva Sans Bold"/>
              </a:rPr>
              <a:t>A friend asked me for support to help find a house to rent for their family overseas (e.g. Addis-</a:t>
            </a:r>
            <a:r>
              <a:rPr lang="en-US" sz="1200" dirty="0" err="1">
                <a:solidFill>
                  <a:srgbClr val="000000"/>
                </a:solidFill>
                <a:latin typeface="Canva Sans Bold"/>
              </a:rPr>
              <a:t>Abeba</a:t>
            </a:r>
            <a:r>
              <a:rPr lang="en-US" sz="1200" dirty="0">
                <a:solidFill>
                  <a:srgbClr val="000000"/>
                </a:solidFill>
                <a:latin typeface="Canva Sans Bold"/>
              </a:rPr>
              <a:t>; Khartoum) –COMMUNITY GROUP – COULD BE BOTH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0000"/>
                </a:solidFill>
                <a:latin typeface="Canva Sans Bold"/>
              </a:rPr>
              <a:t>Our community members in the process of family reunion are in need of financial support – COULD BE BOTH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0000"/>
                </a:solidFill>
                <a:latin typeface="Canva Sans Bold"/>
              </a:rPr>
              <a:t>A friend need to do a DNA test for his children – REFERRAL FOR LEGAL ADVICE ; COMMUNITY CAN HELP RAISE FUNDS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000000"/>
              </a:solidFill>
              <a:latin typeface="Canva Sans Bold"/>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000000"/>
              </a:solidFill>
              <a:latin typeface="Canva Sans Bold"/>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000000"/>
              </a:solidFill>
              <a:latin typeface="Canva Sans Bold"/>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000000"/>
              </a:solidFill>
              <a:latin typeface="Canva Sans Bold"/>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000000"/>
              </a:solidFill>
              <a:latin typeface="Canva Sans Bold"/>
            </a:endParaRPr>
          </a:p>
          <a:p>
            <a:endParaRPr lang="en-US" sz="1200" dirty="0">
              <a:solidFill>
                <a:srgbClr val="000000"/>
              </a:solidFill>
              <a:latin typeface="Canva Sans Bold"/>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anva Sans Bold"/>
            </a:endParaRP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67851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png"/><Relationship Id="rId7" Type="http://schemas.openxmlformats.org/officeDocument/2006/relationships/image" Target="../media/image45.png"/><Relationship Id="rId12" Type="http://schemas.openxmlformats.org/officeDocument/2006/relationships/image" Target="../media/image50.svg"/><Relationship Id="rId17"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image" Target="../media/image54.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5.svg"/><Relationship Id="rId9" Type="http://schemas.openxmlformats.org/officeDocument/2006/relationships/image" Target="../media/image47.png"/><Relationship Id="rId14" Type="http://schemas.openxmlformats.org/officeDocument/2006/relationships/image" Target="../media/image52.sv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png"/><Relationship Id="rId5" Type="http://schemas.openxmlformats.org/officeDocument/2006/relationships/image" Target="../media/image57.png"/><Relationship Id="rId10" Type="http://schemas.openxmlformats.org/officeDocument/2006/relationships/image" Target="../media/image5.svg"/><Relationship Id="rId4" Type="http://schemas.openxmlformats.org/officeDocument/2006/relationships/image" Target="../media/image56.sv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png"/><Relationship Id="rId7"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3.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5.svg"/><Relationship Id="rId9" Type="http://schemas.openxmlformats.org/officeDocument/2006/relationships/image" Target="../media/image65.svg"/></Relationships>
</file>

<file path=ppt/slides/_rels/slide1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4.png"/><Relationship Id="rId7" Type="http://schemas.openxmlformats.org/officeDocument/2006/relationships/image" Target="../media/image67.pn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hyperlink" Target="https://www.redcross.org.uk/-/media/documents/get-help-as-a-refugee/family-reunion-faqs.pdf?sc_lang=en&amp;hash=3758B7FB69B04B5C6E14E6EDD05D02FF" TargetMode="External"/><Relationship Id="rId5" Type="http://schemas.openxmlformats.org/officeDocument/2006/relationships/image" Target="../media/image59.png"/><Relationship Id="rId10" Type="http://schemas.openxmlformats.org/officeDocument/2006/relationships/image" Target="../media/image70.svg"/><Relationship Id="rId4" Type="http://schemas.openxmlformats.org/officeDocument/2006/relationships/image" Target="../media/image5.svg"/><Relationship Id="rId9" Type="http://schemas.openxmlformats.org/officeDocument/2006/relationships/image" Target="../media/image6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3.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4.png"/><Relationship Id="rId7" Type="http://schemas.openxmlformats.org/officeDocument/2006/relationships/image" Target="../media/image76.png"/><Relationship Id="rId12"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hyperlink" Target="https://freemovement.org.uk/what-is-the-difference-between-refugee-status-and-humanitarian-protection/" TargetMode="External"/><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5.svg"/><Relationship Id="rId9" Type="http://schemas.openxmlformats.org/officeDocument/2006/relationships/image" Target="../media/image78.png"/></Relationships>
</file>

<file path=ppt/slides/_rels/slide19.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image" Target="../media/image95.svg"/><Relationship Id="rId26" Type="http://schemas.openxmlformats.org/officeDocument/2006/relationships/image" Target="../media/image103.svg"/><Relationship Id="rId39" Type="http://schemas.openxmlformats.org/officeDocument/2006/relationships/image" Target="../media/image112.png"/><Relationship Id="rId21" Type="http://schemas.openxmlformats.org/officeDocument/2006/relationships/image" Target="../media/image98.png"/><Relationship Id="rId34" Type="http://schemas.openxmlformats.org/officeDocument/2006/relationships/image" Target="../media/image70.svg"/><Relationship Id="rId42" Type="http://schemas.openxmlformats.org/officeDocument/2006/relationships/image" Target="../media/image115.svg"/><Relationship Id="rId7" Type="http://schemas.openxmlformats.org/officeDocument/2006/relationships/image" Target="../media/image84.png"/><Relationship Id="rId2" Type="http://schemas.openxmlformats.org/officeDocument/2006/relationships/notesSlide" Target="../notesSlides/notesSlide14.xml"/><Relationship Id="rId16" Type="http://schemas.openxmlformats.org/officeDocument/2006/relationships/image" Target="../media/image93.svg"/><Relationship Id="rId20" Type="http://schemas.openxmlformats.org/officeDocument/2006/relationships/image" Target="../media/image97.svg"/><Relationship Id="rId29" Type="http://schemas.openxmlformats.org/officeDocument/2006/relationships/image" Target="../media/image106.png"/><Relationship Id="rId41"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83.svg"/><Relationship Id="rId11" Type="http://schemas.openxmlformats.org/officeDocument/2006/relationships/image" Target="../media/image88.png"/><Relationship Id="rId24" Type="http://schemas.openxmlformats.org/officeDocument/2006/relationships/image" Target="../media/image101.svg"/><Relationship Id="rId32" Type="http://schemas.openxmlformats.org/officeDocument/2006/relationships/image" Target="../media/image109.svg"/><Relationship Id="rId37" Type="http://schemas.openxmlformats.org/officeDocument/2006/relationships/image" Target="../media/image110.png"/><Relationship Id="rId40" Type="http://schemas.openxmlformats.org/officeDocument/2006/relationships/image" Target="../media/image113.sv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svg"/><Relationship Id="rId36" Type="http://schemas.openxmlformats.org/officeDocument/2006/relationships/image" Target="../media/image68.svg"/><Relationship Id="rId10" Type="http://schemas.openxmlformats.org/officeDocument/2006/relationships/image" Target="../media/image87.svg"/><Relationship Id="rId19" Type="http://schemas.openxmlformats.org/officeDocument/2006/relationships/image" Target="../media/image96.png"/><Relationship Id="rId31" Type="http://schemas.openxmlformats.org/officeDocument/2006/relationships/image" Target="../media/image108.pn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 Id="rId22" Type="http://schemas.openxmlformats.org/officeDocument/2006/relationships/image" Target="../media/image99.svg"/><Relationship Id="rId27" Type="http://schemas.openxmlformats.org/officeDocument/2006/relationships/image" Target="../media/image104.png"/><Relationship Id="rId30" Type="http://schemas.openxmlformats.org/officeDocument/2006/relationships/image" Target="../media/image107.svg"/><Relationship Id="rId35" Type="http://schemas.openxmlformats.org/officeDocument/2006/relationships/image" Target="../media/image67.png"/><Relationship Id="rId43" Type="http://schemas.openxmlformats.org/officeDocument/2006/relationships/image" Target="../media/image3.png"/><Relationship Id="rId8" Type="http://schemas.openxmlformats.org/officeDocument/2006/relationships/image" Target="../media/image85.svg"/><Relationship Id="rId3" Type="http://schemas.openxmlformats.org/officeDocument/2006/relationships/image" Target="../media/image80.png"/><Relationship Id="rId12" Type="http://schemas.openxmlformats.org/officeDocument/2006/relationships/image" Target="../media/image89.svg"/><Relationship Id="rId17" Type="http://schemas.openxmlformats.org/officeDocument/2006/relationships/image" Target="../media/image94.png"/><Relationship Id="rId25" Type="http://schemas.openxmlformats.org/officeDocument/2006/relationships/image" Target="../media/image102.png"/><Relationship Id="rId33" Type="http://schemas.openxmlformats.org/officeDocument/2006/relationships/image" Target="../media/image69.png"/><Relationship Id="rId38" Type="http://schemas.openxmlformats.org/officeDocument/2006/relationships/image" Target="../media/image111.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3.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2.sv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76.png"/><Relationship Id="rId12" Type="http://schemas.openxmlformats.org/officeDocument/2006/relationships/image" Target="../media/image117.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116.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5.svg"/><Relationship Id="rId9"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hyperlink" Target="https://www.gov.uk/guidance/immigration-rules/immigration-rules-appendix-relationship-with-partner"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9.svg"/><Relationship Id="rId5" Type="http://schemas.openxmlformats.org/officeDocument/2006/relationships/image" Target="../media/image118.pn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1.svg"/><Relationship Id="rId5" Type="http://schemas.openxmlformats.org/officeDocument/2006/relationships/image" Target="../media/image120.png"/><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2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s>
</file>

<file path=ppt/slides/_rels/slide26.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4.png"/><Relationship Id="rId7" Type="http://schemas.openxmlformats.org/officeDocument/2006/relationships/image" Target="../media/image1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3.svg"/><Relationship Id="rId5" Type="http://schemas.openxmlformats.org/officeDocument/2006/relationships/image" Target="../media/image122.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0.svg"/><Relationship Id="rId3" Type="http://schemas.openxmlformats.org/officeDocument/2006/relationships/image" Target="../media/image5.svg"/><Relationship Id="rId7" Type="http://schemas.openxmlformats.org/officeDocument/2006/relationships/image" Target="../media/image68.svg"/><Relationship Id="rId12"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48.svg"/><Relationship Id="rId5" Type="http://schemas.openxmlformats.org/officeDocument/2006/relationships/image" Target="../media/image130.svg"/><Relationship Id="rId15" Type="http://schemas.openxmlformats.org/officeDocument/2006/relationships/image" Target="../media/image3.png"/><Relationship Id="rId10" Type="http://schemas.openxmlformats.org/officeDocument/2006/relationships/image" Target="../media/image47.png"/><Relationship Id="rId4" Type="http://schemas.openxmlformats.org/officeDocument/2006/relationships/image" Target="../media/image129.png"/><Relationship Id="rId9" Type="http://schemas.openxmlformats.org/officeDocument/2006/relationships/image" Target="../media/image70.svg"/><Relationship Id="rId14" Type="http://schemas.openxmlformats.org/officeDocument/2006/relationships/hyperlink" Target="https://www.redcross.org.uk/get-help/get-help-as-a-refugee/contact-your-local-refugee-service"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3.png"/><Relationship Id="rId3" Type="http://schemas.openxmlformats.org/officeDocument/2006/relationships/image" Target="../media/image5.svg"/><Relationship Id="rId7" Type="http://schemas.openxmlformats.org/officeDocument/2006/relationships/image" Target="../media/image68.svg"/><Relationship Id="rId12" Type="http://schemas.openxmlformats.org/officeDocument/2006/relationships/hyperlink" Target="https://www.redcross.org.uk/get-help/get-help-as-a-refugee/contact-your-local-refugee-service"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50.svg"/><Relationship Id="rId5" Type="http://schemas.openxmlformats.org/officeDocument/2006/relationships/image" Target="../media/image130.svg"/><Relationship Id="rId10" Type="http://schemas.openxmlformats.org/officeDocument/2006/relationships/image" Target="../media/image49.png"/><Relationship Id="rId4" Type="http://schemas.openxmlformats.org/officeDocument/2006/relationships/image" Target="../media/image129.png"/><Relationship Id="rId9" Type="http://schemas.openxmlformats.org/officeDocument/2006/relationships/image" Target="../media/image70.svg"/></Relationships>
</file>

<file path=ppt/slides/_rels/slide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hyperlink" Target="https://righttoremain.org.uk/toolkit/family/" TargetMode="External"/><Relationship Id="rId2" Type="http://schemas.openxmlformats.org/officeDocument/2006/relationships/hyperlink" Target="https://www.gov.uk/government/publications/family-reunion-instruction/family-reunion-accessible"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darrenmurton@redcross.org.uk" TargetMode="External"/><Relationship Id="rId4" Type="http://schemas.openxmlformats.org/officeDocument/2006/relationships/hyperlink" Target="https://www.redcross.org.uk/get-help/family-reun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5.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watch?v=OJDRn7UH3OI" TargetMode="External"/><Relationship Id="rId5" Type="http://schemas.openxmlformats.org/officeDocument/2006/relationships/image" Target="../media/image3.pn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svg"/><Relationship Id="rId7" Type="http://schemas.openxmlformats.org/officeDocument/2006/relationships/image" Target="../media/image4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togethernow.org.uk/" TargetMode="External"/><Relationship Id="rId5" Type="http://schemas.openxmlformats.org/officeDocument/2006/relationships/hyperlink" Target="https://familiestogether.uk/" TargetMode="Externa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96AD5B6-6A9B-EC12-8E1E-8F0C918C7289}"/>
              </a:ext>
            </a:extLst>
          </p:cNvPr>
          <p:cNvSpPr txBox="1"/>
          <p:nvPr/>
        </p:nvSpPr>
        <p:spPr>
          <a:xfrm>
            <a:off x="762000" y="266700"/>
            <a:ext cx="16840200" cy="9017853"/>
          </a:xfrm>
          <a:prstGeom prst="rect">
            <a:avLst/>
          </a:prstGeom>
          <a:noFill/>
        </p:spPr>
        <p:txBody>
          <a:bodyPr wrap="square" rtlCol="0">
            <a:spAutoFit/>
          </a:bodyPr>
          <a:lstStyle/>
          <a:p>
            <a:pPr algn="ctr"/>
            <a:r>
              <a:rPr lang="en-GB" sz="4400" b="1" dirty="0">
                <a:solidFill>
                  <a:srgbClr val="FF0000"/>
                </a:solidFill>
              </a:rPr>
              <a:t>FAMILY REUNION AWARENESS RAISING </a:t>
            </a:r>
          </a:p>
          <a:p>
            <a:pPr algn="ctr"/>
            <a:r>
              <a:rPr lang="en-GB" sz="4400" b="1" dirty="0">
                <a:solidFill>
                  <a:srgbClr val="FF0000"/>
                </a:solidFill>
              </a:rPr>
              <a:t>FOR LEADERS AND COMMUNITY GROUPS</a:t>
            </a:r>
          </a:p>
          <a:p>
            <a:pPr algn="ctr"/>
            <a:endParaRPr lang="en-GB" sz="4400" b="1" dirty="0"/>
          </a:p>
          <a:p>
            <a:pPr algn="ctr"/>
            <a:endParaRPr lang="en-GB" sz="4400" b="1" dirty="0"/>
          </a:p>
          <a:p>
            <a:pPr algn="ctr"/>
            <a:endParaRPr lang="en-GB" sz="4400" b="1" dirty="0"/>
          </a:p>
          <a:p>
            <a:pPr algn="ctr"/>
            <a:endParaRPr lang="en-GB" sz="4400" b="1" dirty="0"/>
          </a:p>
          <a:p>
            <a:pPr algn="ctr"/>
            <a:endParaRPr lang="en-GB" sz="4400" b="1" dirty="0"/>
          </a:p>
          <a:p>
            <a:pPr algn="ctr"/>
            <a:endParaRPr lang="en-GB" sz="4400" b="1" dirty="0"/>
          </a:p>
          <a:p>
            <a:pPr algn="ctr"/>
            <a:endParaRPr lang="en-GB" sz="4400" b="1" dirty="0"/>
          </a:p>
          <a:p>
            <a:pPr algn="ctr"/>
            <a:endParaRPr lang="en-GB" sz="4400" b="1" dirty="0"/>
          </a:p>
          <a:p>
            <a:pPr algn="ctr"/>
            <a:endParaRPr lang="en-GB" sz="4400" b="1" dirty="0"/>
          </a:p>
          <a:p>
            <a:pPr algn="ctr"/>
            <a:endParaRPr lang="en-GB" sz="2400" b="1" dirty="0"/>
          </a:p>
          <a:p>
            <a:pPr algn="ctr"/>
            <a:r>
              <a:rPr lang="en-GB" sz="2400" b="1" dirty="0"/>
              <a:t>Purpose: </a:t>
            </a:r>
          </a:p>
          <a:p>
            <a:pPr algn="ctr"/>
            <a:r>
              <a:rPr lang="en-GB" sz="2400" dirty="0"/>
              <a:t>This training aims to empower leaders from community groups to help: Prevent stress; Address the unknown; Tackle Unethical advice ; Facilitate timely access to family reunion advice for beneficiaries of international protection </a:t>
            </a:r>
          </a:p>
        </p:txBody>
      </p:sp>
      <p:pic>
        <p:nvPicPr>
          <p:cNvPr id="3" name="Grafik 6" descr="A red ribbon with black text&#10;&#10;Description automatically generated with low confidence">
            <a:extLst>
              <a:ext uri="{FF2B5EF4-FFF2-40B4-BE49-F238E27FC236}">
                <a16:creationId xmlns:a16="http://schemas.microsoft.com/office/drawing/2014/main" id="{1C351756-56B9-E3D8-2562-07251DFCB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2628900"/>
            <a:ext cx="7483010" cy="3505200"/>
          </a:xfrm>
          <a:prstGeom prst="rect">
            <a:avLst/>
          </a:prstGeom>
        </p:spPr>
      </p:pic>
      <p:pic>
        <p:nvPicPr>
          <p:cNvPr id="4" name="Grafik 3" descr="A blue flag with yellow stars&#10;&#10;Description automatically generated with medium confidence">
            <a:extLst>
              <a:ext uri="{FF2B5EF4-FFF2-40B4-BE49-F238E27FC236}">
                <a16:creationId xmlns:a16="http://schemas.microsoft.com/office/drawing/2014/main" id="{D95EC25F-2325-B0F1-F45E-F71A2A888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184" y="2476500"/>
            <a:ext cx="5403172" cy="4191000"/>
          </a:xfrm>
          <a:prstGeom prst="rect">
            <a:avLst/>
          </a:prstGeom>
        </p:spPr>
      </p:pic>
      <p:pic>
        <p:nvPicPr>
          <p:cNvPr id="2" name="Picture 1" descr="A blue square with yellow stars and a blue square with a yellow star in the middle&#10;&#10;Description automatically generated">
            <a:extLst>
              <a:ext uri="{FF2B5EF4-FFF2-40B4-BE49-F238E27FC236}">
                <a16:creationId xmlns:a16="http://schemas.microsoft.com/office/drawing/2014/main" id="{86632632-967D-6E53-3DC1-3B6659B10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99608" y="147116"/>
            <a:ext cx="9501030" cy="3450110"/>
          </a:xfrm>
          <a:prstGeom prst="rect">
            <a:avLst/>
          </a:prstGeom>
        </p:spPr>
        <p:txBody>
          <a:bodyPr lIns="0" tIns="0" rIns="0" bIns="0" rtlCol="0" anchor="t">
            <a:spAutoFit/>
          </a:bodyPr>
          <a:lstStyle/>
          <a:p>
            <a:pPr marL="0" lvl="0" indent="0" algn="ctr">
              <a:lnSpc>
                <a:spcPts val="13884"/>
              </a:lnSpc>
              <a:spcBef>
                <a:spcPct val="0"/>
              </a:spcBef>
            </a:pPr>
            <a:r>
              <a:rPr lang="en-US" sz="9917" u="none" strike="noStrike">
                <a:solidFill>
                  <a:srgbClr val="000000"/>
                </a:solidFill>
                <a:latin typeface="Canva Sans Bold"/>
              </a:rPr>
              <a:t>Family Reunion</a:t>
            </a:r>
          </a:p>
        </p:txBody>
      </p:sp>
      <p:sp>
        <p:nvSpPr>
          <p:cNvPr id="3" name="Freeform 3"/>
          <p:cNvSpPr/>
          <p:nvPr/>
        </p:nvSpPr>
        <p:spPr>
          <a:xfrm>
            <a:off x="4736270" y="183407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30096" y="6850794"/>
            <a:ext cx="3042506" cy="3042506"/>
          </a:xfrm>
          <a:custGeom>
            <a:avLst/>
            <a:gdLst/>
            <a:ahLst/>
            <a:cxnLst/>
            <a:rect l="l" t="t" r="r" b="b"/>
            <a:pathLst>
              <a:path w="3042506" h="3042506">
                <a:moveTo>
                  <a:pt x="0" y="0"/>
                </a:moveTo>
                <a:lnTo>
                  <a:pt x="3042507" y="0"/>
                </a:lnTo>
                <a:lnTo>
                  <a:pt x="3042507" y="3042506"/>
                </a:lnTo>
                <a:lnTo>
                  <a:pt x="0" y="30425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622713" y="7014320"/>
            <a:ext cx="2057273" cy="2528139"/>
          </a:xfrm>
          <a:custGeom>
            <a:avLst/>
            <a:gdLst/>
            <a:ahLst/>
            <a:cxnLst/>
            <a:rect l="l" t="t" r="r" b="b"/>
            <a:pathLst>
              <a:path w="2057273" h="2528139">
                <a:moveTo>
                  <a:pt x="0" y="0"/>
                </a:moveTo>
                <a:lnTo>
                  <a:pt x="2057273" y="0"/>
                </a:lnTo>
                <a:lnTo>
                  <a:pt x="2057273" y="2528139"/>
                </a:lnTo>
                <a:lnTo>
                  <a:pt x="0" y="2528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TextBox 6"/>
          <p:cNvSpPr txBox="1"/>
          <p:nvPr/>
        </p:nvSpPr>
        <p:spPr>
          <a:xfrm>
            <a:off x="0" y="4137522"/>
            <a:ext cx="3745291" cy="2041413"/>
          </a:xfrm>
          <a:prstGeom prst="rect">
            <a:avLst/>
          </a:prstGeom>
        </p:spPr>
        <p:txBody>
          <a:bodyPr lIns="0" tIns="0" rIns="0" bIns="0" rtlCol="0" anchor="t">
            <a:spAutoFit/>
          </a:bodyPr>
          <a:lstStyle/>
          <a:p>
            <a:pPr algn="ctr">
              <a:lnSpc>
                <a:spcPts val="5432"/>
              </a:lnSpc>
            </a:pPr>
            <a:r>
              <a:rPr lang="en-US" sz="3880">
                <a:solidFill>
                  <a:srgbClr val="000000"/>
                </a:solidFill>
                <a:latin typeface="Canva Sans Bold"/>
              </a:rPr>
              <a:t>Family Reunion</a:t>
            </a:r>
          </a:p>
          <a:p>
            <a:pPr algn="ctr">
              <a:lnSpc>
                <a:spcPts val="5432"/>
              </a:lnSpc>
            </a:pPr>
            <a:r>
              <a:rPr lang="en-US" sz="3880">
                <a:solidFill>
                  <a:srgbClr val="000000"/>
                </a:solidFill>
                <a:latin typeface="Canva Sans Bold"/>
              </a:rPr>
              <a:t>Support Project</a:t>
            </a:r>
          </a:p>
        </p:txBody>
      </p:sp>
      <p:sp>
        <p:nvSpPr>
          <p:cNvPr id="7" name="TextBox 7"/>
          <p:cNvSpPr txBox="1"/>
          <p:nvPr/>
        </p:nvSpPr>
        <p:spPr>
          <a:xfrm>
            <a:off x="14443131" y="4286717"/>
            <a:ext cx="3554960" cy="1273617"/>
          </a:xfrm>
          <a:prstGeom prst="rect">
            <a:avLst/>
          </a:prstGeom>
        </p:spPr>
        <p:txBody>
          <a:bodyPr lIns="0" tIns="0" rIns="0" bIns="0" rtlCol="0" anchor="t">
            <a:spAutoFit/>
          </a:bodyPr>
          <a:lstStyle/>
          <a:p>
            <a:pPr algn="ctr">
              <a:lnSpc>
                <a:spcPts val="10395"/>
              </a:lnSpc>
            </a:pPr>
            <a:r>
              <a:rPr lang="en-US" sz="7425">
                <a:solidFill>
                  <a:srgbClr val="B4B1B1"/>
                </a:solidFill>
                <a:latin typeface="Canva Sans Bold"/>
              </a:rPr>
              <a:t>REPAIR</a:t>
            </a:r>
          </a:p>
        </p:txBody>
      </p:sp>
      <p:sp>
        <p:nvSpPr>
          <p:cNvPr id="8" name="TextBox 8"/>
          <p:cNvSpPr txBox="1"/>
          <p:nvPr/>
        </p:nvSpPr>
        <p:spPr>
          <a:xfrm>
            <a:off x="4865790" y="4137522"/>
            <a:ext cx="3745291" cy="2041413"/>
          </a:xfrm>
          <a:prstGeom prst="rect">
            <a:avLst/>
          </a:prstGeom>
        </p:spPr>
        <p:txBody>
          <a:bodyPr lIns="0" tIns="0" rIns="0" bIns="0" rtlCol="0" anchor="t">
            <a:spAutoFit/>
          </a:bodyPr>
          <a:lstStyle/>
          <a:p>
            <a:pPr algn="ctr">
              <a:lnSpc>
                <a:spcPts val="5432"/>
              </a:lnSpc>
            </a:pPr>
            <a:r>
              <a:rPr lang="en-US" sz="3880">
                <a:solidFill>
                  <a:srgbClr val="B4B1B1"/>
                </a:solidFill>
                <a:latin typeface="Canva Sans Bold"/>
              </a:rPr>
              <a:t>Family Reunion</a:t>
            </a:r>
          </a:p>
          <a:p>
            <a:pPr algn="ctr">
              <a:lnSpc>
                <a:spcPts val="5432"/>
              </a:lnSpc>
            </a:pPr>
            <a:r>
              <a:rPr lang="en-US" sz="3880">
                <a:solidFill>
                  <a:srgbClr val="B4B1B1"/>
                </a:solidFill>
                <a:latin typeface="Canva Sans Bold"/>
              </a:rPr>
              <a:t>Travel Assistance</a:t>
            </a:r>
          </a:p>
        </p:txBody>
      </p:sp>
      <p:sp>
        <p:nvSpPr>
          <p:cNvPr id="9" name="TextBox 9"/>
          <p:cNvSpPr txBox="1"/>
          <p:nvPr/>
        </p:nvSpPr>
        <p:spPr>
          <a:xfrm>
            <a:off x="10122190" y="3740730"/>
            <a:ext cx="3406665" cy="2729340"/>
          </a:xfrm>
          <a:prstGeom prst="rect">
            <a:avLst/>
          </a:prstGeom>
        </p:spPr>
        <p:txBody>
          <a:bodyPr lIns="0" tIns="0" rIns="0" bIns="0" rtlCol="0" anchor="t">
            <a:spAutoFit/>
          </a:bodyPr>
          <a:lstStyle/>
          <a:p>
            <a:pPr algn="ctr">
              <a:lnSpc>
                <a:spcPts val="5432"/>
              </a:lnSpc>
            </a:pPr>
            <a:r>
              <a:rPr lang="en-US" sz="3880">
                <a:solidFill>
                  <a:srgbClr val="B4B1B1"/>
                </a:solidFill>
                <a:latin typeface="Canva Sans Bold"/>
              </a:rPr>
              <a:t>Family Reunion</a:t>
            </a:r>
          </a:p>
          <a:p>
            <a:pPr algn="ctr">
              <a:lnSpc>
                <a:spcPts val="5432"/>
              </a:lnSpc>
            </a:pPr>
            <a:r>
              <a:rPr lang="en-US" sz="3880">
                <a:solidFill>
                  <a:srgbClr val="B4B1B1"/>
                </a:solidFill>
                <a:latin typeface="Canva Sans Bold"/>
              </a:rPr>
              <a:t>Enquiry Service</a:t>
            </a:r>
          </a:p>
        </p:txBody>
      </p:sp>
      <p:sp>
        <p:nvSpPr>
          <p:cNvPr id="10" name="Freeform 10"/>
          <p:cNvSpPr/>
          <p:nvPr/>
        </p:nvSpPr>
        <p:spPr>
          <a:xfrm>
            <a:off x="5217183" y="6850794"/>
            <a:ext cx="3042506" cy="3042506"/>
          </a:xfrm>
          <a:custGeom>
            <a:avLst/>
            <a:gdLst/>
            <a:ahLst/>
            <a:cxnLst/>
            <a:rect l="l" t="t" r="r" b="b"/>
            <a:pathLst>
              <a:path w="3042506" h="3042506">
                <a:moveTo>
                  <a:pt x="0" y="0"/>
                </a:moveTo>
                <a:lnTo>
                  <a:pt x="3042506" y="0"/>
                </a:lnTo>
                <a:lnTo>
                  <a:pt x="3042506" y="3042506"/>
                </a:lnTo>
                <a:lnTo>
                  <a:pt x="0" y="30425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p:nvPr/>
        </p:nvSpPr>
        <p:spPr>
          <a:xfrm>
            <a:off x="5367311" y="7116332"/>
            <a:ext cx="2742250" cy="2217795"/>
          </a:xfrm>
          <a:custGeom>
            <a:avLst/>
            <a:gdLst/>
            <a:ahLst/>
            <a:cxnLst/>
            <a:rect l="l" t="t" r="r" b="b"/>
            <a:pathLst>
              <a:path w="2742250" h="2217795">
                <a:moveTo>
                  <a:pt x="0" y="0"/>
                </a:moveTo>
                <a:lnTo>
                  <a:pt x="2742250" y="0"/>
                </a:lnTo>
                <a:lnTo>
                  <a:pt x="2742250" y="2217794"/>
                </a:lnTo>
                <a:lnTo>
                  <a:pt x="0" y="22177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2" name="Freeform 12"/>
          <p:cNvSpPr/>
          <p:nvPr/>
        </p:nvSpPr>
        <p:spPr>
          <a:xfrm>
            <a:off x="14955585" y="6850794"/>
            <a:ext cx="3042506" cy="3042506"/>
          </a:xfrm>
          <a:custGeom>
            <a:avLst/>
            <a:gdLst/>
            <a:ahLst/>
            <a:cxnLst/>
            <a:rect l="l" t="t" r="r" b="b"/>
            <a:pathLst>
              <a:path w="3042506" h="3042506">
                <a:moveTo>
                  <a:pt x="0" y="0"/>
                </a:moveTo>
                <a:lnTo>
                  <a:pt x="3042506" y="0"/>
                </a:lnTo>
                <a:lnTo>
                  <a:pt x="3042506" y="3042506"/>
                </a:lnTo>
                <a:lnTo>
                  <a:pt x="0" y="30425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 name="Freeform 13"/>
          <p:cNvSpPr/>
          <p:nvPr/>
        </p:nvSpPr>
        <p:spPr>
          <a:xfrm>
            <a:off x="15461778" y="7345437"/>
            <a:ext cx="2030120" cy="2053219"/>
          </a:xfrm>
          <a:custGeom>
            <a:avLst/>
            <a:gdLst/>
            <a:ahLst/>
            <a:cxnLst/>
            <a:rect l="l" t="t" r="r" b="b"/>
            <a:pathLst>
              <a:path w="2030120" h="2053219">
                <a:moveTo>
                  <a:pt x="0" y="0"/>
                </a:moveTo>
                <a:lnTo>
                  <a:pt x="2030120" y="0"/>
                </a:lnTo>
                <a:lnTo>
                  <a:pt x="2030120" y="2053219"/>
                </a:lnTo>
                <a:lnTo>
                  <a:pt x="0" y="205321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4" name="Freeform 14"/>
          <p:cNvSpPr/>
          <p:nvPr/>
        </p:nvSpPr>
        <p:spPr>
          <a:xfrm>
            <a:off x="10304270" y="6850794"/>
            <a:ext cx="3042506" cy="3042506"/>
          </a:xfrm>
          <a:custGeom>
            <a:avLst/>
            <a:gdLst/>
            <a:ahLst/>
            <a:cxnLst/>
            <a:rect l="l" t="t" r="r" b="b"/>
            <a:pathLst>
              <a:path w="3042506" h="3042506">
                <a:moveTo>
                  <a:pt x="0" y="0"/>
                </a:moveTo>
                <a:lnTo>
                  <a:pt x="3042506" y="0"/>
                </a:lnTo>
                <a:lnTo>
                  <a:pt x="3042506" y="3042506"/>
                </a:lnTo>
                <a:lnTo>
                  <a:pt x="0" y="30425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Freeform 15"/>
          <p:cNvSpPr/>
          <p:nvPr/>
        </p:nvSpPr>
        <p:spPr>
          <a:xfrm>
            <a:off x="10661221" y="7215022"/>
            <a:ext cx="2328604" cy="2314050"/>
          </a:xfrm>
          <a:custGeom>
            <a:avLst/>
            <a:gdLst/>
            <a:ahLst/>
            <a:cxnLst/>
            <a:rect l="l" t="t" r="r" b="b"/>
            <a:pathLst>
              <a:path w="2328604" h="2314050">
                <a:moveTo>
                  <a:pt x="0" y="0"/>
                </a:moveTo>
                <a:lnTo>
                  <a:pt x="2328604" y="0"/>
                </a:lnTo>
                <a:lnTo>
                  <a:pt x="2328604" y="2314050"/>
                </a:lnTo>
                <a:lnTo>
                  <a:pt x="0" y="23140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pic>
        <p:nvPicPr>
          <p:cNvPr id="16" name="Picture 15" descr="A blue square with yellow stars and a blue square with a yellow star in the middle&#10;&#10;Description automatically generated">
            <a:extLst>
              <a:ext uri="{FF2B5EF4-FFF2-40B4-BE49-F238E27FC236}">
                <a16:creationId xmlns:a16="http://schemas.microsoft.com/office/drawing/2014/main" id="{BE25F1B7-163D-DD53-EE53-750F5A6A427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433047" y="187341"/>
            <a:ext cx="2795601" cy="14726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099" y="370343"/>
            <a:ext cx="8090150" cy="10065626"/>
            <a:chOff x="0" y="0"/>
            <a:chExt cx="10108646" cy="13420835"/>
          </a:xfrm>
        </p:grpSpPr>
        <p:grpSp>
          <p:nvGrpSpPr>
            <p:cNvPr id="3" name="Group 3"/>
            <p:cNvGrpSpPr/>
            <p:nvPr/>
          </p:nvGrpSpPr>
          <p:grpSpPr>
            <a:xfrm>
              <a:off x="0" y="3176976"/>
              <a:ext cx="6965596" cy="696559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FF3131"/>
                </a:solidFill>
                <a:prstDash val="solid"/>
                <a:miter/>
              </a:ln>
            </p:spPr>
            <p:txBody>
              <a:bodyPr/>
              <a:lstStyle/>
              <a:p>
                <a:endParaRPr lang="en-GB"/>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60"/>
                  </a:lnSpc>
                </a:pPr>
                <a:endParaRPr/>
              </a:p>
            </p:txBody>
          </p:sp>
        </p:grpSp>
        <p:sp>
          <p:nvSpPr>
            <p:cNvPr id="6" name="Freeform 6"/>
            <p:cNvSpPr/>
            <p:nvPr/>
          </p:nvSpPr>
          <p:spPr>
            <a:xfrm rot="5400000">
              <a:off x="-611246" y="2700943"/>
              <a:ext cx="13420835" cy="8018949"/>
            </a:xfrm>
            <a:custGeom>
              <a:avLst/>
              <a:gdLst/>
              <a:ahLst/>
              <a:cxnLst/>
              <a:rect l="l" t="t" r="r" b="b"/>
              <a:pathLst>
                <a:path w="13420835" h="8018949">
                  <a:moveTo>
                    <a:pt x="0" y="0"/>
                  </a:moveTo>
                  <a:lnTo>
                    <a:pt x="13420835" y="0"/>
                  </a:lnTo>
                  <a:lnTo>
                    <a:pt x="13420835" y="8018949"/>
                  </a:lnTo>
                  <a:lnTo>
                    <a:pt x="0" y="801894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dirty="0"/>
            </a:p>
          </p:txBody>
        </p:sp>
        <p:sp>
          <p:nvSpPr>
            <p:cNvPr id="7" name="TextBox 7"/>
            <p:cNvSpPr txBox="1"/>
            <p:nvPr/>
          </p:nvSpPr>
          <p:spPr>
            <a:xfrm>
              <a:off x="475102" y="6143261"/>
              <a:ext cx="6124615" cy="1048587"/>
            </a:xfrm>
            <a:prstGeom prst="rect">
              <a:avLst/>
            </a:prstGeom>
          </p:spPr>
          <p:txBody>
            <a:bodyPr lIns="0" tIns="0" rIns="0" bIns="0" rtlCol="0" anchor="t">
              <a:spAutoFit/>
            </a:bodyPr>
            <a:lstStyle/>
            <a:p>
              <a:pPr algn="ctr">
                <a:lnSpc>
                  <a:spcPts val="6712"/>
                </a:lnSpc>
                <a:spcBef>
                  <a:spcPct val="0"/>
                </a:spcBef>
              </a:pPr>
              <a:endParaRPr/>
            </a:p>
          </p:txBody>
        </p:sp>
      </p:grpSp>
      <p:sp>
        <p:nvSpPr>
          <p:cNvPr id="8" name="Freeform 8"/>
          <p:cNvSpPr/>
          <p:nvPr/>
        </p:nvSpPr>
        <p:spPr>
          <a:xfrm rot="-5400000">
            <a:off x="8829179" y="305676"/>
            <a:ext cx="516010" cy="4176083"/>
          </a:xfrm>
          <a:custGeom>
            <a:avLst/>
            <a:gdLst/>
            <a:ahLst/>
            <a:cxnLst/>
            <a:rect l="l" t="t" r="r" b="b"/>
            <a:pathLst>
              <a:path w="516010" h="4176083">
                <a:moveTo>
                  <a:pt x="0" y="0"/>
                </a:moveTo>
                <a:lnTo>
                  <a:pt x="516009" y="0"/>
                </a:lnTo>
                <a:lnTo>
                  <a:pt x="516009" y="4176083"/>
                </a:lnTo>
                <a:lnTo>
                  <a:pt x="0" y="4176083"/>
                </a:lnTo>
                <a:lnTo>
                  <a:pt x="0" y="0"/>
                </a:lnTo>
                <a:close/>
              </a:path>
            </a:pathLst>
          </a:custGeom>
          <a:blipFill>
            <a:blip r:embed="rId5">
              <a:extLst>
                <a:ext uri="{96DAC541-7B7A-43D3-8B79-37D633B846F1}">
                  <asvg:svgBlip xmlns:asvg="http://schemas.microsoft.com/office/drawing/2016/SVG/main" r:embed="rId6"/>
                </a:ext>
              </a:extLst>
            </a:blip>
            <a:stretch>
              <a:fillRect t="-64750"/>
            </a:stretch>
          </a:blipFill>
          <a:ln cap="sq">
            <a:noFill/>
            <a:prstDash val="solid"/>
            <a:miter/>
          </a:ln>
        </p:spPr>
        <p:txBody>
          <a:bodyPr/>
          <a:lstStyle/>
          <a:p>
            <a:endParaRPr lang="en-GB"/>
          </a:p>
        </p:txBody>
      </p:sp>
      <p:sp>
        <p:nvSpPr>
          <p:cNvPr id="9" name="Freeform 9"/>
          <p:cNvSpPr/>
          <p:nvPr/>
        </p:nvSpPr>
        <p:spPr>
          <a:xfrm rot="-5400000">
            <a:off x="9353947" y="1219803"/>
            <a:ext cx="516010" cy="4176083"/>
          </a:xfrm>
          <a:custGeom>
            <a:avLst/>
            <a:gdLst/>
            <a:ahLst/>
            <a:cxnLst/>
            <a:rect l="l" t="t" r="r" b="b"/>
            <a:pathLst>
              <a:path w="516010" h="4176083">
                <a:moveTo>
                  <a:pt x="0" y="0"/>
                </a:moveTo>
                <a:lnTo>
                  <a:pt x="516010" y="0"/>
                </a:lnTo>
                <a:lnTo>
                  <a:pt x="516010" y="4176084"/>
                </a:lnTo>
                <a:lnTo>
                  <a:pt x="0" y="4176084"/>
                </a:lnTo>
                <a:lnTo>
                  <a:pt x="0" y="0"/>
                </a:lnTo>
                <a:close/>
              </a:path>
            </a:pathLst>
          </a:custGeom>
          <a:blipFill>
            <a:blip r:embed="rId5">
              <a:extLst>
                <a:ext uri="{96DAC541-7B7A-43D3-8B79-37D633B846F1}">
                  <asvg:svgBlip xmlns:asvg="http://schemas.microsoft.com/office/drawing/2016/SVG/main" r:embed="rId6"/>
                </a:ext>
              </a:extLst>
            </a:blip>
            <a:stretch>
              <a:fillRect t="-64750"/>
            </a:stretch>
          </a:blipFill>
          <a:ln cap="sq">
            <a:noFill/>
            <a:prstDash val="solid"/>
            <a:miter/>
          </a:ln>
        </p:spPr>
        <p:txBody>
          <a:bodyPr/>
          <a:lstStyle/>
          <a:p>
            <a:endParaRPr lang="en-GB"/>
          </a:p>
        </p:txBody>
      </p:sp>
      <p:sp>
        <p:nvSpPr>
          <p:cNvPr id="10" name="Freeform 10"/>
          <p:cNvSpPr/>
          <p:nvPr/>
        </p:nvSpPr>
        <p:spPr>
          <a:xfrm rot="-5400000">
            <a:off x="6662421" y="7694535"/>
            <a:ext cx="516010" cy="4176083"/>
          </a:xfrm>
          <a:custGeom>
            <a:avLst/>
            <a:gdLst/>
            <a:ahLst/>
            <a:cxnLst/>
            <a:rect l="l" t="t" r="r" b="b"/>
            <a:pathLst>
              <a:path w="516010" h="4176083">
                <a:moveTo>
                  <a:pt x="0" y="0"/>
                </a:moveTo>
                <a:lnTo>
                  <a:pt x="516010" y="0"/>
                </a:lnTo>
                <a:lnTo>
                  <a:pt x="516010" y="4176083"/>
                </a:lnTo>
                <a:lnTo>
                  <a:pt x="0" y="4176083"/>
                </a:lnTo>
                <a:lnTo>
                  <a:pt x="0" y="0"/>
                </a:lnTo>
                <a:close/>
              </a:path>
            </a:pathLst>
          </a:custGeom>
          <a:blipFill>
            <a:blip r:embed="rId5">
              <a:extLst>
                <a:ext uri="{96DAC541-7B7A-43D3-8B79-37D633B846F1}">
                  <asvg:svgBlip xmlns:asvg="http://schemas.microsoft.com/office/drawing/2016/SVG/main" r:embed="rId6"/>
                </a:ext>
              </a:extLst>
            </a:blip>
            <a:stretch>
              <a:fillRect t="-64750"/>
            </a:stretch>
          </a:blipFill>
          <a:ln cap="sq">
            <a:noFill/>
            <a:prstDash val="solid"/>
            <a:miter/>
          </a:ln>
        </p:spPr>
        <p:txBody>
          <a:bodyPr/>
          <a:lstStyle/>
          <a:p>
            <a:endParaRPr lang="en-GB"/>
          </a:p>
        </p:txBody>
      </p:sp>
      <p:sp>
        <p:nvSpPr>
          <p:cNvPr id="11" name="Freeform 11"/>
          <p:cNvSpPr/>
          <p:nvPr/>
        </p:nvSpPr>
        <p:spPr>
          <a:xfrm rot="-5400000">
            <a:off x="6807757" y="-1261083"/>
            <a:ext cx="516010" cy="4176083"/>
          </a:xfrm>
          <a:custGeom>
            <a:avLst/>
            <a:gdLst/>
            <a:ahLst/>
            <a:cxnLst/>
            <a:rect l="l" t="t" r="r" b="b"/>
            <a:pathLst>
              <a:path w="516010" h="4176083">
                <a:moveTo>
                  <a:pt x="0" y="0"/>
                </a:moveTo>
                <a:lnTo>
                  <a:pt x="516010" y="0"/>
                </a:lnTo>
                <a:lnTo>
                  <a:pt x="516010" y="4176084"/>
                </a:lnTo>
                <a:lnTo>
                  <a:pt x="0" y="4176084"/>
                </a:lnTo>
                <a:lnTo>
                  <a:pt x="0" y="0"/>
                </a:lnTo>
                <a:close/>
              </a:path>
            </a:pathLst>
          </a:custGeom>
          <a:blipFill>
            <a:blip r:embed="rId5">
              <a:extLst>
                <a:ext uri="{96DAC541-7B7A-43D3-8B79-37D633B846F1}">
                  <asvg:svgBlip xmlns:asvg="http://schemas.microsoft.com/office/drawing/2016/SVG/main" r:embed="rId6"/>
                </a:ext>
              </a:extLst>
            </a:blip>
            <a:stretch>
              <a:fillRect t="-64750"/>
            </a:stretch>
          </a:blipFill>
          <a:ln cap="sq">
            <a:noFill/>
            <a:prstDash val="solid"/>
            <a:miter/>
          </a:ln>
        </p:spPr>
        <p:txBody>
          <a:bodyPr/>
          <a:lstStyle/>
          <a:p>
            <a:endParaRPr lang="en-GB"/>
          </a:p>
        </p:txBody>
      </p:sp>
      <p:sp>
        <p:nvSpPr>
          <p:cNvPr id="12" name="Freeform 12"/>
          <p:cNvSpPr/>
          <p:nvPr/>
        </p:nvSpPr>
        <p:spPr>
          <a:xfrm>
            <a:off x="8267353" y="276538"/>
            <a:ext cx="4200165" cy="931673"/>
          </a:xfrm>
          <a:custGeom>
            <a:avLst/>
            <a:gdLst/>
            <a:ahLst/>
            <a:cxnLst/>
            <a:rect l="l" t="t" r="r" b="b"/>
            <a:pathLst>
              <a:path w="4200165" h="931673">
                <a:moveTo>
                  <a:pt x="0" y="0"/>
                </a:moveTo>
                <a:lnTo>
                  <a:pt x="4200165" y="0"/>
                </a:lnTo>
                <a:lnTo>
                  <a:pt x="4200165" y="931673"/>
                </a:lnTo>
                <a:lnTo>
                  <a:pt x="0" y="931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TextBox 13"/>
          <p:cNvSpPr txBox="1"/>
          <p:nvPr/>
        </p:nvSpPr>
        <p:spPr>
          <a:xfrm>
            <a:off x="5193777" y="2503700"/>
            <a:ext cx="2605131" cy="2269980"/>
          </a:xfrm>
          <a:prstGeom prst="rect">
            <a:avLst/>
          </a:prstGeom>
        </p:spPr>
        <p:txBody>
          <a:bodyPr lIns="0" tIns="0" rIns="0" bIns="0" rtlCol="0" anchor="t">
            <a:spAutoFit/>
          </a:bodyPr>
          <a:lstStyle/>
          <a:p>
            <a:pPr algn="ctr">
              <a:lnSpc>
                <a:spcPts val="4480"/>
              </a:lnSpc>
              <a:spcBef>
                <a:spcPct val="0"/>
              </a:spcBef>
            </a:pPr>
            <a:r>
              <a:rPr lang="en-US" sz="3200" dirty="0">
                <a:solidFill>
                  <a:srgbClr val="FFFFFF"/>
                </a:solidFill>
                <a:latin typeface="Canva Sans Bold"/>
              </a:rPr>
              <a:t>Family Reunion Support Project</a:t>
            </a:r>
          </a:p>
        </p:txBody>
      </p:sp>
      <p:sp>
        <p:nvSpPr>
          <p:cNvPr id="14" name="Freeform 14"/>
          <p:cNvSpPr/>
          <p:nvPr/>
        </p:nvSpPr>
        <p:spPr>
          <a:xfrm>
            <a:off x="10252558" y="1927881"/>
            <a:ext cx="4200165" cy="931673"/>
          </a:xfrm>
          <a:custGeom>
            <a:avLst/>
            <a:gdLst/>
            <a:ahLst/>
            <a:cxnLst/>
            <a:rect l="l" t="t" r="r" b="b"/>
            <a:pathLst>
              <a:path w="4200165" h="931673">
                <a:moveTo>
                  <a:pt x="0" y="0"/>
                </a:moveTo>
                <a:lnTo>
                  <a:pt x="4200165" y="0"/>
                </a:lnTo>
                <a:lnTo>
                  <a:pt x="4200165" y="931673"/>
                </a:lnTo>
                <a:lnTo>
                  <a:pt x="0" y="931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Freeform 15"/>
          <p:cNvSpPr/>
          <p:nvPr/>
        </p:nvSpPr>
        <p:spPr>
          <a:xfrm rot="-5400000">
            <a:off x="9571795" y="2117099"/>
            <a:ext cx="516010" cy="4176083"/>
          </a:xfrm>
          <a:custGeom>
            <a:avLst/>
            <a:gdLst/>
            <a:ahLst/>
            <a:cxnLst/>
            <a:rect l="l" t="t" r="r" b="b"/>
            <a:pathLst>
              <a:path w="516010" h="4176083">
                <a:moveTo>
                  <a:pt x="0" y="0"/>
                </a:moveTo>
                <a:lnTo>
                  <a:pt x="516010" y="0"/>
                </a:lnTo>
                <a:lnTo>
                  <a:pt x="516010" y="4176083"/>
                </a:lnTo>
                <a:lnTo>
                  <a:pt x="0" y="4176083"/>
                </a:lnTo>
                <a:lnTo>
                  <a:pt x="0" y="0"/>
                </a:lnTo>
                <a:close/>
              </a:path>
            </a:pathLst>
          </a:custGeom>
          <a:blipFill>
            <a:blip r:embed="rId5">
              <a:extLst>
                <a:ext uri="{96DAC541-7B7A-43D3-8B79-37D633B846F1}">
                  <asvg:svgBlip xmlns:asvg="http://schemas.microsoft.com/office/drawing/2016/SVG/main" r:embed="rId6"/>
                </a:ext>
              </a:extLst>
            </a:blip>
            <a:stretch>
              <a:fillRect t="-64750"/>
            </a:stretch>
          </a:blipFill>
          <a:ln cap="sq">
            <a:noFill/>
            <a:prstDash val="solid"/>
            <a:miter/>
          </a:ln>
        </p:spPr>
        <p:txBody>
          <a:bodyPr/>
          <a:lstStyle/>
          <a:p>
            <a:endParaRPr lang="en-GB"/>
          </a:p>
        </p:txBody>
      </p:sp>
      <p:sp>
        <p:nvSpPr>
          <p:cNvPr id="16" name="Freeform 16"/>
          <p:cNvSpPr/>
          <p:nvPr/>
        </p:nvSpPr>
        <p:spPr>
          <a:xfrm>
            <a:off x="8857394" y="3667998"/>
            <a:ext cx="4200165" cy="931673"/>
          </a:xfrm>
          <a:custGeom>
            <a:avLst/>
            <a:gdLst/>
            <a:ahLst/>
            <a:cxnLst/>
            <a:rect l="l" t="t" r="r" b="b"/>
            <a:pathLst>
              <a:path w="4200165" h="931673">
                <a:moveTo>
                  <a:pt x="0" y="0"/>
                </a:moveTo>
                <a:lnTo>
                  <a:pt x="4200164" y="0"/>
                </a:lnTo>
                <a:lnTo>
                  <a:pt x="4200164" y="931673"/>
                </a:lnTo>
                <a:lnTo>
                  <a:pt x="0" y="931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p:cNvSpPr/>
          <p:nvPr/>
        </p:nvSpPr>
        <p:spPr>
          <a:xfrm>
            <a:off x="6908385" y="9258300"/>
            <a:ext cx="4266840" cy="946463"/>
          </a:xfrm>
          <a:custGeom>
            <a:avLst/>
            <a:gdLst/>
            <a:ahLst/>
            <a:cxnLst/>
            <a:rect l="l" t="t" r="r" b="b"/>
            <a:pathLst>
              <a:path w="4266840" h="946463">
                <a:moveTo>
                  <a:pt x="0" y="0"/>
                </a:moveTo>
                <a:lnTo>
                  <a:pt x="4266840" y="0"/>
                </a:lnTo>
                <a:lnTo>
                  <a:pt x="4266840" y="946463"/>
                </a:lnTo>
                <a:lnTo>
                  <a:pt x="0" y="9464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8" name="Freeform 18"/>
          <p:cNvSpPr/>
          <p:nvPr/>
        </p:nvSpPr>
        <p:spPr>
          <a:xfrm rot="-5400000">
            <a:off x="9628944" y="2861660"/>
            <a:ext cx="516010" cy="4176083"/>
          </a:xfrm>
          <a:custGeom>
            <a:avLst/>
            <a:gdLst/>
            <a:ahLst/>
            <a:cxnLst/>
            <a:rect l="l" t="t" r="r" b="b"/>
            <a:pathLst>
              <a:path w="516010" h="4176083">
                <a:moveTo>
                  <a:pt x="0" y="0"/>
                </a:moveTo>
                <a:lnTo>
                  <a:pt x="516010" y="0"/>
                </a:lnTo>
                <a:lnTo>
                  <a:pt x="516010" y="4176084"/>
                </a:lnTo>
                <a:lnTo>
                  <a:pt x="0" y="4176084"/>
                </a:lnTo>
                <a:lnTo>
                  <a:pt x="0" y="0"/>
                </a:lnTo>
                <a:close/>
              </a:path>
            </a:pathLst>
          </a:custGeom>
          <a:blipFill>
            <a:blip r:embed="rId5">
              <a:extLst>
                <a:ext uri="{96DAC541-7B7A-43D3-8B79-37D633B846F1}">
                  <asvg:svgBlip xmlns:asvg="http://schemas.microsoft.com/office/drawing/2016/SVG/main" r:embed="rId6"/>
                </a:ext>
              </a:extLst>
            </a:blip>
            <a:stretch>
              <a:fillRect t="-64750"/>
            </a:stretch>
          </a:blipFill>
          <a:ln cap="sq">
            <a:noFill/>
            <a:prstDash val="solid"/>
            <a:miter/>
          </a:ln>
        </p:spPr>
        <p:txBody>
          <a:bodyPr/>
          <a:lstStyle/>
          <a:p>
            <a:endParaRPr lang="en-GB"/>
          </a:p>
        </p:txBody>
      </p:sp>
      <p:sp>
        <p:nvSpPr>
          <p:cNvPr id="19" name="Freeform 19"/>
          <p:cNvSpPr/>
          <p:nvPr/>
        </p:nvSpPr>
        <p:spPr>
          <a:xfrm>
            <a:off x="11088215" y="2802981"/>
            <a:ext cx="4200165" cy="931673"/>
          </a:xfrm>
          <a:custGeom>
            <a:avLst/>
            <a:gdLst/>
            <a:ahLst/>
            <a:cxnLst/>
            <a:rect l="l" t="t" r="r" b="b"/>
            <a:pathLst>
              <a:path w="4200165" h="931673">
                <a:moveTo>
                  <a:pt x="0" y="0"/>
                </a:moveTo>
                <a:lnTo>
                  <a:pt x="4200165" y="0"/>
                </a:lnTo>
                <a:lnTo>
                  <a:pt x="4200165" y="931673"/>
                </a:lnTo>
                <a:lnTo>
                  <a:pt x="0" y="931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0" name="Freeform 20"/>
          <p:cNvSpPr/>
          <p:nvPr/>
        </p:nvSpPr>
        <p:spPr>
          <a:xfrm>
            <a:off x="11338486" y="4548137"/>
            <a:ext cx="4200165" cy="931673"/>
          </a:xfrm>
          <a:custGeom>
            <a:avLst/>
            <a:gdLst/>
            <a:ahLst/>
            <a:cxnLst/>
            <a:rect l="l" t="t" r="r" b="b"/>
            <a:pathLst>
              <a:path w="4200165" h="931673">
                <a:moveTo>
                  <a:pt x="0" y="0"/>
                </a:moveTo>
                <a:lnTo>
                  <a:pt x="4200164" y="0"/>
                </a:lnTo>
                <a:lnTo>
                  <a:pt x="4200164" y="931672"/>
                </a:lnTo>
                <a:lnTo>
                  <a:pt x="0" y="9316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1" name="TextBox 21"/>
          <p:cNvSpPr txBox="1"/>
          <p:nvPr/>
        </p:nvSpPr>
        <p:spPr>
          <a:xfrm>
            <a:off x="2160425" y="8535378"/>
            <a:ext cx="3373229" cy="572591"/>
          </a:xfrm>
          <a:prstGeom prst="rect">
            <a:avLst/>
          </a:prstGeom>
        </p:spPr>
        <p:txBody>
          <a:bodyPr wrap="square" lIns="0" tIns="0" rIns="0" bIns="0" rtlCol="0" anchor="t">
            <a:spAutoFit/>
          </a:bodyPr>
          <a:lstStyle/>
          <a:p>
            <a:pPr algn="ctr">
              <a:lnSpc>
                <a:spcPts val="4480"/>
              </a:lnSpc>
              <a:spcBef>
                <a:spcPct val="0"/>
              </a:spcBef>
            </a:pPr>
            <a:r>
              <a:rPr lang="en-US" sz="3200" dirty="0">
                <a:solidFill>
                  <a:srgbClr val="FFFFFF"/>
                </a:solidFill>
                <a:latin typeface="Canva Sans Bold"/>
              </a:rPr>
              <a:t>Family Reunion Enquiry Service</a:t>
            </a:r>
          </a:p>
        </p:txBody>
      </p:sp>
      <p:sp>
        <p:nvSpPr>
          <p:cNvPr id="22" name="TextBox 22"/>
          <p:cNvSpPr txBox="1"/>
          <p:nvPr/>
        </p:nvSpPr>
        <p:spPr>
          <a:xfrm>
            <a:off x="5598695" y="5831505"/>
            <a:ext cx="2258070" cy="1679691"/>
          </a:xfrm>
          <a:prstGeom prst="rect">
            <a:avLst/>
          </a:prstGeom>
        </p:spPr>
        <p:txBody>
          <a:bodyPr wrap="square" lIns="0" tIns="0" rIns="0" bIns="0" rtlCol="0" anchor="t">
            <a:spAutoFit/>
          </a:bodyPr>
          <a:lstStyle/>
          <a:p>
            <a:pPr algn="ctr">
              <a:lnSpc>
                <a:spcPts val="4480"/>
              </a:lnSpc>
              <a:spcBef>
                <a:spcPct val="0"/>
              </a:spcBef>
            </a:pPr>
            <a:r>
              <a:rPr lang="en-US" sz="2800" dirty="0">
                <a:solidFill>
                  <a:srgbClr val="FFFFFF"/>
                </a:solidFill>
                <a:latin typeface="Canva Sans Bold"/>
              </a:rPr>
              <a:t> Integration /Post Arrival Support </a:t>
            </a:r>
          </a:p>
        </p:txBody>
      </p:sp>
      <p:sp>
        <p:nvSpPr>
          <p:cNvPr id="23" name="TextBox 23"/>
          <p:cNvSpPr txBox="1"/>
          <p:nvPr/>
        </p:nvSpPr>
        <p:spPr>
          <a:xfrm>
            <a:off x="2160426" y="637609"/>
            <a:ext cx="3067000" cy="166179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Canva Sans Bold"/>
              </a:rPr>
              <a:t>Family Reunion Travel Assistance </a:t>
            </a:r>
          </a:p>
        </p:txBody>
      </p:sp>
      <p:sp>
        <p:nvSpPr>
          <p:cNvPr id="24" name="TextBox 24"/>
          <p:cNvSpPr txBox="1"/>
          <p:nvPr/>
        </p:nvSpPr>
        <p:spPr>
          <a:xfrm>
            <a:off x="12984731" y="4762455"/>
            <a:ext cx="1249561" cy="580390"/>
          </a:xfrm>
          <a:prstGeom prst="rect">
            <a:avLst/>
          </a:prstGeom>
        </p:spPr>
        <p:txBody>
          <a:bodyPr lIns="0" tIns="0" rIns="0" bIns="0" rtlCol="0" anchor="t">
            <a:spAutoFit/>
          </a:bodyPr>
          <a:lstStyle/>
          <a:p>
            <a:pPr algn="ctr">
              <a:lnSpc>
                <a:spcPts val="4759"/>
              </a:lnSpc>
              <a:spcBef>
                <a:spcPct val="0"/>
              </a:spcBef>
            </a:pPr>
            <a:r>
              <a:rPr lang="en-US" sz="3399" dirty="0">
                <a:solidFill>
                  <a:srgbClr val="000000"/>
                </a:solidFill>
                <a:latin typeface="Canva Sans Bold"/>
              </a:rPr>
              <a:t>Wales</a:t>
            </a:r>
          </a:p>
        </p:txBody>
      </p:sp>
      <p:sp>
        <p:nvSpPr>
          <p:cNvPr id="25" name="TextBox 25"/>
          <p:cNvSpPr txBox="1"/>
          <p:nvPr/>
        </p:nvSpPr>
        <p:spPr>
          <a:xfrm>
            <a:off x="11963268" y="2938504"/>
            <a:ext cx="2188582" cy="580390"/>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Canva Sans Bold"/>
              </a:rPr>
              <a:t>Bristol</a:t>
            </a:r>
          </a:p>
        </p:txBody>
      </p:sp>
      <p:sp>
        <p:nvSpPr>
          <p:cNvPr id="26" name="TextBox 26"/>
          <p:cNvSpPr txBox="1"/>
          <p:nvPr/>
        </p:nvSpPr>
        <p:spPr>
          <a:xfrm>
            <a:off x="9458215" y="429581"/>
            <a:ext cx="1810445" cy="580390"/>
          </a:xfrm>
          <a:prstGeom prst="rect">
            <a:avLst/>
          </a:prstGeom>
        </p:spPr>
        <p:txBody>
          <a:bodyPr lIns="0" tIns="0" rIns="0" bIns="0" rtlCol="0" anchor="t">
            <a:spAutoFit/>
          </a:bodyPr>
          <a:lstStyle/>
          <a:p>
            <a:pPr algn="ctr">
              <a:lnSpc>
                <a:spcPts val="4759"/>
              </a:lnSpc>
              <a:spcBef>
                <a:spcPct val="0"/>
              </a:spcBef>
            </a:pPr>
            <a:r>
              <a:rPr lang="en-US" sz="3399" dirty="0">
                <a:solidFill>
                  <a:srgbClr val="000000"/>
                </a:solidFill>
                <a:latin typeface="Canva Sans Bold"/>
              </a:rPr>
              <a:t>National</a:t>
            </a:r>
          </a:p>
        </p:txBody>
      </p:sp>
      <p:sp>
        <p:nvSpPr>
          <p:cNvPr id="27" name="TextBox 27"/>
          <p:cNvSpPr txBox="1"/>
          <p:nvPr/>
        </p:nvSpPr>
        <p:spPr>
          <a:xfrm>
            <a:off x="11512880" y="2071332"/>
            <a:ext cx="2059484" cy="58039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Canva Sans Bold"/>
              </a:rPr>
              <a:t>Plymouth</a:t>
            </a:r>
          </a:p>
        </p:txBody>
      </p:sp>
      <p:sp>
        <p:nvSpPr>
          <p:cNvPr id="28" name="TextBox 28"/>
          <p:cNvSpPr txBox="1"/>
          <p:nvPr/>
        </p:nvSpPr>
        <p:spPr>
          <a:xfrm>
            <a:off x="10456453" y="3783479"/>
            <a:ext cx="2427840" cy="574196"/>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Canva Sans Bold"/>
              </a:rPr>
              <a:t>London</a:t>
            </a:r>
          </a:p>
        </p:txBody>
      </p:sp>
      <p:sp>
        <p:nvSpPr>
          <p:cNvPr id="29" name="TextBox 29"/>
          <p:cNvSpPr txBox="1"/>
          <p:nvPr/>
        </p:nvSpPr>
        <p:spPr>
          <a:xfrm>
            <a:off x="7324796" y="9409559"/>
            <a:ext cx="4266839" cy="574196"/>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Canva Sans Bold"/>
              </a:rPr>
              <a:t>One-Off Advice</a:t>
            </a:r>
          </a:p>
        </p:txBody>
      </p:sp>
      <p:sp>
        <p:nvSpPr>
          <p:cNvPr id="30" name="TextBox 30"/>
          <p:cNvSpPr txBox="1"/>
          <p:nvPr/>
        </p:nvSpPr>
        <p:spPr>
          <a:xfrm>
            <a:off x="734186" y="4246993"/>
            <a:ext cx="4493241" cy="1627264"/>
          </a:xfrm>
          <a:prstGeom prst="rect">
            <a:avLst/>
          </a:prstGeom>
        </p:spPr>
        <p:txBody>
          <a:bodyPr lIns="0" tIns="0" rIns="0" bIns="0" rtlCol="0" anchor="t">
            <a:spAutoFit/>
          </a:bodyPr>
          <a:lstStyle/>
          <a:p>
            <a:pPr marL="0" lvl="0" indent="0" algn="ctr">
              <a:lnSpc>
                <a:spcPts val="6566"/>
              </a:lnSpc>
              <a:spcBef>
                <a:spcPct val="0"/>
              </a:spcBef>
            </a:pPr>
            <a:r>
              <a:rPr lang="en-US" sz="4690" u="none" strike="noStrike">
                <a:solidFill>
                  <a:srgbClr val="000000"/>
                </a:solidFill>
                <a:latin typeface="Canva Sans Bold"/>
              </a:rPr>
              <a:t>Family Reunion</a:t>
            </a:r>
          </a:p>
        </p:txBody>
      </p:sp>
      <p:sp>
        <p:nvSpPr>
          <p:cNvPr id="31" name="Freeform 31"/>
          <p:cNvSpPr/>
          <p:nvPr/>
        </p:nvSpPr>
        <p:spPr>
          <a:xfrm>
            <a:off x="846108" y="5044946"/>
            <a:ext cx="4110091" cy="209241"/>
          </a:xfrm>
          <a:custGeom>
            <a:avLst/>
            <a:gdLst/>
            <a:ahLst/>
            <a:cxnLst/>
            <a:rect l="l" t="t" r="r" b="b"/>
            <a:pathLst>
              <a:path w="4110091" h="209241">
                <a:moveTo>
                  <a:pt x="0" y="0"/>
                </a:moveTo>
                <a:lnTo>
                  <a:pt x="4110091" y="0"/>
                </a:lnTo>
                <a:lnTo>
                  <a:pt x="4110091" y="209241"/>
                </a:lnTo>
                <a:lnTo>
                  <a:pt x="0" y="2092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2" name="TextBox 31">
            <a:extLst>
              <a:ext uri="{FF2B5EF4-FFF2-40B4-BE49-F238E27FC236}">
                <a16:creationId xmlns:a16="http://schemas.microsoft.com/office/drawing/2014/main" id="{58477EE5-7E7E-FA96-206C-649023AE9A16}"/>
              </a:ext>
            </a:extLst>
          </p:cNvPr>
          <p:cNvSpPr txBox="1"/>
          <p:nvPr/>
        </p:nvSpPr>
        <p:spPr>
          <a:xfrm>
            <a:off x="15008272" y="3624807"/>
            <a:ext cx="3270203" cy="923330"/>
          </a:xfrm>
          <a:prstGeom prst="rect">
            <a:avLst/>
          </a:prstGeom>
          <a:noFill/>
        </p:spPr>
        <p:txBody>
          <a:bodyPr wrap="square" rtlCol="0">
            <a:spAutoFit/>
          </a:bodyPr>
          <a:lstStyle/>
          <a:p>
            <a:r>
              <a:rPr lang="en-GB" b="1" dirty="0"/>
              <a:t>REPAIR</a:t>
            </a:r>
            <a:r>
              <a:rPr lang="en-GB" dirty="0"/>
              <a:t> CASEWORK WILL BE PART  OF OTHER FRSP DELIVERY FROM JANUARY 2025</a:t>
            </a:r>
          </a:p>
        </p:txBody>
      </p:sp>
      <p:sp>
        <p:nvSpPr>
          <p:cNvPr id="33" name="Freeform 20">
            <a:extLst>
              <a:ext uri="{FF2B5EF4-FFF2-40B4-BE49-F238E27FC236}">
                <a16:creationId xmlns:a16="http://schemas.microsoft.com/office/drawing/2014/main" id="{B7325F0D-2DE2-167D-A4CE-0E7FBA9BBD2D}"/>
              </a:ext>
            </a:extLst>
          </p:cNvPr>
          <p:cNvSpPr/>
          <p:nvPr/>
        </p:nvSpPr>
        <p:spPr>
          <a:xfrm>
            <a:off x="11338486" y="6373048"/>
            <a:ext cx="4200165" cy="931673"/>
          </a:xfrm>
          <a:custGeom>
            <a:avLst/>
            <a:gdLst/>
            <a:ahLst/>
            <a:cxnLst/>
            <a:rect l="l" t="t" r="r" b="b"/>
            <a:pathLst>
              <a:path w="4200165" h="931673">
                <a:moveTo>
                  <a:pt x="0" y="0"/>
                </a:moveTo>
                <a:lnTo>
                  <a:pt x="4200164" y="0"/>
                </a:lnTo>
                <a:lnTo>
                  <a:pt x="4200164" y="931672"/>
                </a:lnTo>
                <a:lnTo>
                  <a:pt x="0" y="9316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4" name="Freeform 18">
            <a:extLst>
              <a:ext uri="{FF2B5EF4-FFF2-40B4-BE49-F238E27FC236}">
                <a16:creationId xmlns:a16="http://schemas.microsoft.com/office/drawing/2014/main" id="{63F3E7C0-B4D9-A8BB-ABF2-7AD1EFE340D5}"/>
              </a:ext>
            </a:extLst>
          </p:cNvPr>
          <p:cNvSpPr/>
          <p:nvPr/>
        </p:nvSpPr>
        <p:spPr>
          <a:xfrm rot="-5400000" flipH="1">
            <a:off x="9521567" y="4782730"/>
            <a:ext cx="773993" cy="4176083"/>
          </a:xfrm>
          <a:custGeom>
            <a:avLst/>
            <a:gdLst/>
            <a:ahLst/>
            <a:cxnLst/>
            <a:rect l="l" t="t" r="r" b="b"/>
            <a:pathLst>
              <a:path w="516010" h="4176083">
                <a:moveTo>
                  <a:pt x="0" y="0"/>
                </a:moveTo>
                <a:lnTo>
                  <a:pt x="516010" y="0"/>
                </a:lnTo>
                <a:lnTo>
                  <a:pt x="516010" y="4176084"/>
                </a:lnTo>
                <a:lnTo>
                  <a:pt x="0" y="4176084"/>
                </a:lnTo>
                <a:lnTo>
                  <a:pt x="0" y="0"/>
                </a:lnTo>
                <a:close/>
              </a:path>
            </a:pathLst>
          </a:custGeom>
          <a:blipFill>
            <a:blip r:embed="rId5">
              <a:extLst>
                <a:ext uri="{96DAC541-7B7A-43D3-8B79-37D633B846F1}">
                  <asvg:svgBlip xmlns:asvg="http://schemas.microsoft.com/office/drawing/2016/SVG/main" r:embed="rId6"/>
                </a:ext>
              </a:extLst>
            </a:blip>
            <a:stretch>
              <a:fillRect t="-64750"/>
            </a:stretch>
          </a:blipFill>
          <a:ln cap="sq">
            <a:noFill/>
            <a:prstDash val="solid"/>
            <a:miter/>
          </a:ln>
        </p:spPr>
        <p:txBody>
          <a:bodyPr/>
          <a:lstStyle/>
          <a:p>
            <a:endParaRPr lang="en-GB"/>
          </a:p>
        </p:txBody>
      </p:sp>
      <p:sp>
        <p:nvSpPr>
          <p:cNvPr id="37" name="TextBox 36">
            <a:extLst>
              <a:ext uri="{FF2B5EF4-FFF2-40B4-BE49-F238E27FC236}">
                <a16:creationId xmlns:a16="http://schemas.microsoft.com/office/drawing/2014/main" id="{C6C0FAF8-53A0-D315-5209-87517F938ADB}"/>
              </a:ext>
            </a:extLst>
          </p:cNvPr>
          <p:cNvSpPr txBox="1"/>
          <p:nvPr/>
        </p:nvSpPr>
        <p:spPr>
          <a:xfrm>
            <a:off x="12479862" y="6507587"/>
            <a:ext cx="2820862" cy="584775"/>
          </a:xfrm>
          <a:prstGeom prst="rect">
            <a:avLst/>
          </a:prstGeom>
          <a:noFill/>
        </p:spPr>
        <p:txBody>
          <a:bodyPr wrap="square" rtlCol="0">
            <a:spAutoFit/>
          </a:bodyPr>
          <a:lstStyle/>
          <a:p>
            <a:r>
              <a:rPr lang="en-GB" sz="3200" b="1" dirty="0"/>
              <a:t>Local/Regional</a:t>
            </a:r>
          </a:p>
        </p:txBody>
      </p:sp>
      <p:pic>
        <p:nvPicPr>
          <p:cNvPr id="35" name="Picture 34" descr="A blue square with yellow stars and a blue square with a yellow star in the middle&#10;&#10;Description automatically generated">
            <a:extLst>
              <a:ext uri="{FF2B5EF4-FFF2-40B4-BE49-F238E27FC236}">
                <a16:creationId xmlns:a16="http://schemas.microsoft.com/office/drawing/2014/main" id="{AA66E196-608F-1505-1CAA-22F6C119EB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20859" y="8787821"/>
            <a:ext cx="2795601" cy="14726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536" y="70916"/>
            <a:ext cx="18211464" cy="9225798"/>
            <a:chOff x="13950" y="-190500"/>
            <a:chExt cx="24281954" cy="12301063"/>
          </a:xfrm>
        </p:grpSpPr>
        <p:sp>
          <p:nvSpPr>
            <p:cNvPr id="3" name="TextBox 3"/>
            <p:cNvSpPr txBox="1"/>
            <p:nvPr/>
          </p:nvSpPr>
          <p:spPr>
            <a:xfrm>
              <a:off x="2152179" y="-190500"/>
              <a:ext cx="20822925" cy="2047399"/>
            </a:xfrm>
            <a:prstGeom prst="rect">
              <a:avLst/>
            </a:prstGeom>
          </p:spPr>
          <p:txBody>
            <a:bodyPr wrap="square" lIns="0" tIns="0" rIns="0" bIns="0" rtlCol="0" anchor="t">
              <a:spAutoFit/>
            </a:bodyPr>
            <a:lstStyle/>
            <a:p>
              <a:pPr marL="0" lvl="0" indent="0" algn="ctr">
                <a:lnSpc>
                  <a:spcPts val="13884"/>
                </a:lnSpc>
                <a:spcBef>
                  <a:spcPct val="0"/>
                </a:spcBef>
              </a:pPr>
              <a:r>
                <a:rPr lang="en-US" sz="6000" dirty="0">
                  <a:solidFill>
                    <a:srgbClr val="000000"/>
                  </a:solidFill>
                  <a:latin typeface="Canva Sans Bold"/>
                </a:rPr>
                <a:t>OISC &amp; Regulated Advice </a:t>
              </a:r>
            </a:p>
          </p:txBody>
        </p:sp>
        <p:sp>
          <p:nvSpPr>
            <p:cNvPr id="4" name="Freeform 4"/>
            <p:cNvSpPr/>
            <p:nvPr/>
          </p:nvSpPr>
          <p:spPr>
            <a:xfrm>
              <a:off x="6283084" y="1879166"/>
              <a:ext cx="11587806" cy="589925"/>
            </a:xfrm>
            <a:custGeom>
              <a:avLst/>
              <a:gdLst/>
              <a:ahLst/>
              <a:cxnLst/>
              <a:rect l="l" t="t" r="r" b="b"/>
              <a:pathLst>
                <a:path w="11587806" h="589925">
                  <a:moveTo>
                    <a:pt x="0" y="0"/>
                  </a:moveTo>
                  <a:lnTo>
                    <a:pt x="11587806" y="0"/>
                  </a:lnTo>
                  <a:lnTo>
                    <a:pt x="11587806" y="589925"/>
                  </a:lnTo>
                  <a:lnTo>
                    <a:pt x="0" y="5899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88099" y="2650965"/>
              <a:ext cx="24207805" cy="1354816"/>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Canva Sans"/>
                </a:rPr>
                <a:t>Please note we are providing an overview of the Family Reunion processes and the journey families go through for training/reference purposes only. </a:t>
              </a:r>
            </a:p>
          </p:txBody>
        </p:sp>
        <p:sp>
          <p:nvSpPr>
            <p:cNvPr id="6" name="TextBox 6"/>
            <p:cNvSpPr txBox="1"/>
            <p:nvPr/>
          </p:nvSpPr>
          <p:spPr>
            <a:xfrm>
              <a:off x="13950" y="4005781"/>
              <a:ext cx="24085438" cy="8104782"/>
            </a:xfrm>
            <a:prstGeom prst="rect">
              <a:avLst/>
            </a:prstGeom>
          </p:spPr>
          <p:txBody>
            <a:bodyPr lIns="0" tIns="0" rIns="0" bIns="0" rtlCol="0" anchor="t">
              <a:spAutoFit/>
            </a:bodyPr>
            <a:lstStyle/>
            <a:p>
              <a:pPr algn="just">
                <a:lnSpc>
                  <a:spcPts val="3878"/>
                </a:lnSpc>
              </a:pPr>
              <a:r>
                <a:rPr lang="en-US" sz="2770" dirty="0">
                  <a:solidFill>
                    <a:srgbClr val="FF0800"/>
                  </a:solidFill>
                  <a:latin typeface="Canva Sans Bold"/>
                </a:rPr>
                <a:t>To provide immigration advice and services when not regulated is a criminal offence</a:t>
              </a:r>
              <a:r>
                <a:rPr lang="en-US" sz="2770" dirty="0">
                  <a:solidFill>
                    <a:srgbClr val="000000"/>
                  </a:solidFill>
                  <a:latin typeface="Canva Sans"/>
                </a:rPr>
                <a:t> [Immigration Act, 1999] - If you are not regulated, you need to tread carefully! </a:t>
              </a:r>
            </a:p>
            <a:p>
              <a:pPr algn="just">
                <a:lnSpc>
                  <a:spcPts val="3878"/>
                </a:lnSpc>
              </a:pPr>
              <a:r>
                <a:rPr lang="en-US" sz="2770" u="sng" dirty="0">
                  <a:solidFill>
                    <a:srgbClr val="000000"/>
                  </a:solidFill>
                  <a:latin typeface="Canva Sans"/>
                </a:rPr>
                <a:t>Only Advisors qualified at OISC L2 Asylum &amp; Protection</a:t>
              </a:r>
              <a:r>
                <a:rPr lang="en-US" sz="2770" dirty="0">
                  <a:solidFill>
                    <a:srgbClr val="000000"/>
                  </a:solidFill>
                  <a:latin typeface="Canva Sans"/>
                </a:rPr>
                <a:t>+ are allowed to give verbal or written advice to FR clients. </a:t>
              </a:r>
            </a:p>
            <a:p>
              <a:pPr algn="just">
                <a:lnSpc>
                  <a:spcPts val="3878"/>
                </a:lnSpc>
              </a:pPr>
              <a:r>
                <a:rPr lang="en-US" sz="2770" b="1" dirty="0">
                  <a:solidFill>
                    <a:srgbClr val="FF0000"/>
                  </a:solidFill>
                  <a:latin typeface="Canva Sans"/>
                </a:rPr>
                <a:t>People without this qualification must not give advice or represent an individual</a:t>
              </a:r>
            </a:p>
            <a:p>
              <a:pPr algn="just">
                <a:lnSpc>
                  <a:spcPts val="3598"/>
                </a:lnSpc>
              </a:pPr>
              <a:endParaRPr lang="en-US" sz="2770" dirty="0">
                <a:solidFill>
                  <a:srgbClr val="000000"/>
                </a:solidFill>
                <a:latin typeface="Canva Sans"/>
              </a:endParaRPr>
            </a:p>
            <a:p>
              <a:pPr marL="555014" lvl="1" indent="-277507" algn="just">
                <a:lnSpc>
                  <a:spcPts val="3598"/>
                </a:lnSpc>
                <a:buFont typeface="Arial"/>
                <a:buChar char="•"/>
              </a:pPr>
              <a:r>
                <a:rPr lang="en-US" sz="2570" dirty="0">
                  <a:solidFill>
                    <a:srgbClr val="000000"/>
                  </a:solidFill>
                  <a:latin typeface="Canva Sans Italics"/>
                </a:rPr>
                <a:t> ‘Immigration Advice’: Assessing an individual's circumstances (their case) and advising them on what option(s) to pursue. </a:t>
              </a:r>
            </a:p>
            <a:p>
              <a:pPr algn="just">
                <a:lnSpc>
                  <a:spcPts val="3598"/>
                </a:lnSpc>
              </a:pPr>
              <a:endParaRPr lang="en-US" sz="2570" dirty="0">
                <a:solidFill>
                  <a:srgbClr val="000000"/>
                </a:solidFill>
                <a:latin typeface="Canva Sans Italics"/>
              </a:endParaRPr>
            </a:p>
            <a:p>
              <a:pPr marL="555014" lvl="1" indent="-277507" algn="just">
                <a:lnSpc>
                  <a:spcPts val="3598"/>
                </a:lnSpc>
                <a:buFont typeface="Arial"/>
                <a:buChar char="•"/>
              </a:pPr>
              <a:r>
                <a:rPr lang="en-US" sz="2570" dirty="0">
                  <a:solidFill>
                    <a:srgbClr val="000000"/>
                  </a:solidFill>
                  <a:latin typeface="Canva Sans Italics"/>
                </a:rPr>
                <a:t>'Immigration Services': Representing an individual (i.e. speaking or writing on their behalf) </a:t>
              </a:r>
            </a:p>
            <a:p>
              <a:pPr algn="just">
                <a:lnSpc>
                  <a:spcPts val="3598"/>
                </a:lnSpc>
              </a:pPr>
              <a:r>
                <a:rPr lang="en-US" sz="2570" dirty="0">
                  <a:solidFill>
                    <a:srgbClr val="000000"/>
                  </a:solidFill>
                  <a:latin typeface="Canva Sans Italics"/>
                </a:rPr>
                <a:t>to a court or contacting the Home Office on their behalf.</a:t>
              </a:r>
            </a:p>
            <a:p>
              <a:pPr algn="just">
                <a:lnSpc>
                  <a:spcPts val="3598"/>
                </a:lnSpc>
              </a:pPr>
              <a:endParaRPr lang="en-US" sz="2570" dirty="0">
                <a:solidFill>
                  <a:srgbClr val="000000"/>
                </a:solidFill>
                <a:latin typeface="Canva Sans Italics"/>
              </a:endParaRPr>
            </a:p>
            <a:p>
              <a:pPr algn="just">
                <a:lnSpc>
                  <a:spcPts val="2659"/>
                </a:lnSpc>
                <a:spcBef>
                  <a:spcPct val="0"/>
                </a:spcBef>
              </a:pPr>
              <a:endParaRPr lang="en-US" sz="2570" dirty="0">
                <a:solidFill>
                  <a:srgbClr val="000000"/>
                </a:solidFill>
                <a:latin typeface="Canva Sans Italics"/>
              </a:endParaRPr>
            </a:p>
          </p:txBody>
        </p:sp>
      </p:grpSp>
      <p:grpSp>
        <p:nvGrpSpPr>
          <p:cNvPr id="7" name="Group 7"/>
          <p:cNvGrpSpPr/>
          <p:nvPr/>
        </p:nvGrpSpPr>
        <p:grpSpPr>
          <a:xfrm>
            <a:off x="16088143" y="6685034"/>
            <a:ext cx="2199857" cy="3601966"/>
            <a:chOff x="0" y="0"/>
            <a:chExt cx="2933142" cy="4802621"/>
          </a:xfrm>
        </p:grpSpPr>
        <p:sp>
          <p:nvSpPr>
            <p:cNvPr id="8" name="Freeform 8"/>
            <p:cNvSpPr/>
            <p:nvPr/>
          </p:nvSpPr>
          <p:spPr>
            <a:xfrm>
              <a:off x="0" y="0"/>
              <a:ext cx="2933142" cy="4779051"/>
            </a:xfrm>
            <a:custGeom>
              <a:avLst/>
              <a:gdLst/>
              <a:ahLst/>
              <a:cxnLst/>
              <a:rect l="l" t="t" r="r" b="b"/>
              <a:pathLst>
                <a:path w="2933142" h="4779051">
                  <a:moveTo>
                    <a:pt x="0" y="0"/>
                  </a:moveTo>
                  <a:lnTo>
                    <a:pt x="2933142" y="0"/>
                  </a:lnTo>
                  <a:lnTo>
                    <a:pt x="2933142" y="4779051"/>
                  </a:lnTo>
                  <a:lnTo>
                    <a:pt x="0" y="4779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1106103" y="1458643"/>
              <a:ext cx="914350" cy="2437935"/>
            </a:xfrm>
            <a:custGeom>
              <a:avLst/>
              <a:gdLst/>
              <a:ahLst/>
              <a:cxnLst/>
              <a:rect l="l" t="t" r="r" b="b"/>
              <a:pathLst>
                <a:path w="914350" h="2437935">
                  <a:moveTo>
                    <a:pt x="0" y="0"/>
                  </a:moveTo>
                  <a:lnTo>
                    <a:pt x="914350" y="0"/>
                  </a:lnTo>
                  <a:lnTo>
                    <a:pt x="914350" y="2437936"/>
                  </a:lnTo>
                  <a:lnTo>
                    <a:pt x="0" y="2437936"/>
                  </a:lnTo>
                  <a:lnTo>
                    <a:pt x="0" y="0"/>
                  </a:lnTo>
                  <a:close/>
                </a:path>
              </a:pathLst>
            </a:custGeom>
            <a:blipFill>
              <a:blip r:embed="rId7"/>
              <a:stretch>
                <a:fillRect t="-1910" b="-1910"/>
              </a:stretch>
            </a:blipFill>
          </p:spPr>
          <p:txBody>
            <a:bodyPr/>
            <a:lstStyle/>
            <a:p>
              <a:endParaRPr lang="en-GB"/>
            </a:p>
          </p:txBody>
        </p:sp>
        <p:sp>
          <p:nvSpPr>
            <p:cNvPr id="10" name="Freeform 10"/>
            <p:cNvSpPr/>
            <p:nvPr/>
          </p:nvSpPr>
          <p:spPr>
            <a:xfrm>
              <a:off x="1273854" y="3828449"/>
              <a:ext cx="555278" cy="974172"/>
            </a:xfrm>
            <a:custGeom>
              <a:avLst/>
              <a:gdLst/>
              <a:ahLst/>
              <a:cxnLst/>
              <a:rect l="l" t="t" r="r" b="b"/>
              <a:pathLst>
                <a:path w="555278" h="974172">
                  <a:moveTo>
                    <a:pt x="0" y="0"/>
                  </a:moveTo>
                  <a:lnTo>
                    <a:pt x="555278" y="0"/>
                  </a:lnTo>
                  <a:lnTo>
                    <a:pt x="555278" y="974172"/>
                  </a:lnTo>
                  <a:lnTo>
                    <a:pt x="0" y="9741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1" name="Group 11"/>
            <p:cNvGrpSpPr/>
            <p:nvPr/>
          </p:nvGrpSpPr>
          <p:grpSpPr>
            <a:xfrm>
              <a:off x="1106103" y="1137983"/>
              <a:ext cx="757978" cy="632259"/>
              <a:chOff x="0" y="0"/>
              <a:chExt cx="161348" cy="134586"/>
            </a:xfrm>
          </p:grpSpPr>
          <p:sp>
            <p:nvSpPr>
              <p:cNvPr id="12" name="Freeform 12"/>
              <p:cNvSpPr/>
              <p:nvPr/>
            </p:nvSpPr>
            <p:spPr>
              <a:xfrm>
                <a:off x="0" y="0"/>
                <a:ext cx="161348" cy="134586"/>
              </a:xfrm>
              <a:custGeom>
                <a:avLst/>
                <a:gdLst/>
                <a:ahLst/>
                <a:cxnLst/>
                <a:rect l="l" t="t" r="r" b="b"/>
                <a:pathLst>
                  <a:path w="161348" h="134586">
                    <a:moveTo>
                      <a:pt x="0" y="0"/>
                    </a:moveTo>
                    <a:lnTo>
                      <a:pt x="161348" y="0"/>
                    </a:lnTo>
                    <a:lnTo>
                      <a:pt x="161348" y="134586"/>
                    </a:lnTo>
                    <a:lnTo>
                      <a:pt x="0" y="134586"/>
                    </a:lnTo>
                    <a:close/>
                  </a:path>
                </a:pathLst>
              </a:custGeom>
              <a:solidFill>
                <a:srgbClr val="000000"/>
              </a:solidFill>
            </p:spPr>
            <p:txBody>
              <a:bodyPr/>
              <a:lstStyle/>
              <a:p>
                <a:endParaRPr lang="en-GB"/>
              </a:p>
            </p:txBody>
          </p:sp>
          <p:sp>
            <p:nvSpPr>
              <p:cNvPr id="13" name="TextBox 13"/>
              <p:cNvSpPr txBox="1"/>
              <p:nvPr/>
            </p:nvSpPr>
            <p:spPr>
              <a:xfrm>
                <a:off x="0" y="9525"/>
                <a:ext cx="161348" cy="125061"/>
              </a:xfrm>
              <a:prstGeom prst="rect">
                <a:avLst/>
              </a:prstGeom>
            </p:spPr>
            <p:txBody>
              <a:bodyPr lIns="50800" tIns="50800" rIns="50800" bIns="50800" rtlCol="0" anchor="ctr"/>
              <a:lstStyle/>
              <a:p>
                <a:pPr algn="ctr">
                  <a:lnSpc>
                    <a:spcPts val="1682"/>
                  </a:lnSpc>
                </a:pPr>
                <a:endParaRPr/>
              </a:p>
            </p:txBody>
          </p:sp>
        </p:grpSp>
      </p:grpSp>
      <p:pic>
        <p:nvPicPr>
          <p:cNvPr id="14" name="Picture 13">
            <a:extLst>
              <a:ext uri="{FF2B5EF4-FFF2-40B4-BE49-F238E27FC236}">
                <a16:creationId xmlns:a16="http://schemas.microsoft.com/office/drawing/2014/main" id="{A25058E0-C7EC-E80D-A840-BB102FB2D938}"/>
              </a:ext>
            </a:extLst>
          </p:cNvPr>
          <p:cNvPicPr>
            <a:picLocks noChangeAspect="1"/>
          </p:cNvPicPr>
          <p:nvPr/>
        </p:nvPicPr>
        <p:blipFill>
          <a:blip r:embed="rId10"/>
          <a:stretch>
            <a:fillRect/>
          </a:stretch>
        </p:blipFill>
        <p:spPr>
          <a:xfrm>
            <a:off x="608645" y="-9313"/>
            <a:ext cx="2143125" cy="2143125"/>
          </a:xfrm>
          <a:prstGeom prst="rect">
            <a:avLst/>
          </a:prstGeom>
        </p:spPr>
      </p:pic>
      <p:pic>
        <p:nvPicPr>
          <p:cNvPr id="15" name="Picture 14" descr="A blue square with yellow stars and a blue square with a yellow star in the middle&#10;&#10;Description automatically generated">
            <a:extLst>
              <a:ext uri="{FF2B5EF4-FFF2-40B4-BE49-F238E27FC236}">
                <a16:creationId xmlns:a16="http://schemas.microsoft.com/office/drawing/2014/main" id="{467268EA-9345-5ECB-9719-A9EFE0AA0D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45012" y="53238"/>
            <a:ext cx="2795601" cy="14726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0208" y="23291"/>
            <a:ext cx="14530230" cy="1535549"/>
          </a:xfrm>
          <a:prstGeom prst="rect">
            <a:avLst/>
          </a:prstGeom>
        </p:spPr>
        <p:txBody>
          <a:bodyPr lIns="0" tIns="0" rIns="0" bIns="0" rtlCol="0" anchor="t">
            <a:spAutoFit/>
          </a:bodyPr>
          <a:lstStyle/>
          <a:p>
            <a:pPr marL="0" lvl="0" indent="0" algn="ctr">
              <a:lnSpc>
                <a:spcPts val="13884"/>
              </a:lnSpc>
              <a:spcBef>
                <a:spcPct val="0"/>
              </a:spcBef>
            </a:pPr>
            <a:r>
              <a:rPr lang="en-US" sz="6000" dirty="0">
                <a:solidFill>
                  <a:srgbClr val="000000"/>
                </a:solidFill>
                <a:latin typeface="Canva Sans Bold"/>
              </a:rPr>
              <a:t>What We Do &amp; Our</a:t>
            </a:r>
            <a:r>
              <a:rPr lang="en-US" sz="6000" u="none" strike="noStrike" dirty="0">
                <a:solidFill>
                  <a:srgbClr val="000000"/>
                </a:solidFill>
                <a:latin typeface="Canva Sans Bold"/>
              </a:rPr>
              <a:t> Limitations</a:t>
            </a:r>
          </a:p>
        </p:txBody>
      </p:sp>
      <p:sp>
        <p:nvSpPr>
          <p:cNvPr id="3" name="Freeform 3"/>
          <p:cNvSpPr/>
          <p:nvPr/>
        </p:nvSpPr>
        <p:spPr>
          <a:xfrm>
            <a:off x="4683764" y="1457528"/>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1616432" y="3665171"/>
            <a:ext cx="6007112" cy="6598538"/>
            <a:chOff x="0" y="0"/>
            <a:chExt cx="8009482" cy="8798051"/>
          </a:xfrm>
        </p:grpSpPr>
        <p:sp>
          <p:nvSpPr>
            <p:cNvPr id="5" name="Freeform 5"/>
            <p:cNvSpPr/>
            <p:nvPr/>
          </p:nvSpPr>
          <p:spPr>
            <a:xfrm>
              <a:off x="0" y="0"/>
              <a:ext cx="8009482" cy="1776649"/>
            </a:xfrm>
            <a:custGeom>
              <a:avLst/>
              <a:gdLst/>
              <a:ahLst/>
              <a:cxnLst/>
              <a:rect l="l" t="t" r="r" b="b"/>
              <a:pathLst>
                <a:path w="8009482" h="1776649">
                  <a:moveTo>
                    <a:pt x="0" y="0"/>
                  </a:moveTo>
                  <a:lnTo>
                    <a:pt x="8009482" y="0"/>
                  </a:lnTo>
                  <a:lnTo>
                    <a:pt x="8009482" y="1776649"/>
                  </a:lnTo>
                  <a:lnTo>
                    <a:pt x="0" y="177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p:nvPr/>
          </p:nvGrpSpPr>
          <p:grpSpPr>
            <a:xfrm>
              <a:off x="46548" y="25164"/>
              <a:ext cx="1705386" cy="170538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8" name="TextBox 8"/>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9" name="Freeform 9"/>
            <p:cNvSpPr/>
            <p:nvPr/>
          </p:nvSpPr>
          <p:spPr>
            <a:xfrm>
              <a:off x="328825" y="292064"/>
              <a:ext cx="1140832" cy="1171586"/>
            </a:xfrm>
            <a:custGeom>
              <a:avLst/>
              <a:gdLst/>
              <a:ahLst/>
              <a:cxnLst/>
              <a:rect l="l" t="t" r="r" b="b"/>
              <a:pathLst>
                <a:path w="1140832" h="1171586">
                  <a:moveTo>
                    <a:pt x="0" y="0"/>
                  </a:moveTo>
                  <a:lnTo>
                    <a:pt x="1140832" y="0"/>
                  </a:lnTo>
                  <a:lnTo>
                    <a:pt x="1140832" y="1171586"/>
                  </a:lnTo>
                  <a:lnTo>
                    <a:pt x="0" y="1171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p:cNvSpPr/>
            <p:nvPr/>
          </p:nvSpPr>
          <p:spPr>
            <a:xfrm>
              <a:off x="0" y="2340467"/>
              <a:ext cx="8009482" cy="1776649"/>
            </a:xfrm>
            <a:custGeom>
              <a:avLst/>
              <a:gdLst/>
              <a:ahLst/>
              <a:cxnLst/>
              <a:rect l="l" t="t" r="r" b="b"/>
              <a:pathLst>
                <a:path w="8009482" h="1776649">
                  <a:moveTo>
                    <a:pt x="0" y="0"/>
                  </a:moveTo>
                  <a:lnTo>
                    <a:pt x="8009482" y="0"/>
                  </a:lnTo>
                  <a:lnTo>
                    <a:pt x="8009482" y="1776649"/>
                  </a:lnTo>
                  <a:lnTo>
                    <a:pt x="0" y="177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p:nvPr/>
          </p:nvGrpSpPr>
          <p:grpSpPr>
            <a:xfrm>
              <a:off x="46548" y="2365631"/>
              <a:ext cx="1705386" cy="17053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FF3131"/>
                </a:solidFill>
                <a:prstDash val="solid"/>
                <a:miter/>
              </a:ln>
            </p:spPr>
            <p:txBody>
              <a:bodyPr/>
              <a:lstStyle/>
              <a:p>
                <a:endParaRPr lang="en-GB"/>
              </a:p>
            </p:txBody>
          </p:sp>
          <p:sp>
            <p:nvSpPr>
              <p:cNvPr id="13" name="TextBox 13"/>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4" name="Freeform 14"/>
            <p:cNvSpPr/>
            <p:nvPr/>
          </p:nvSpPr>
          <p:spPr>
            <a:xfrm>
              <a:off x="328825" y="2632532"/>
              <a:ext cx="1140832" cy="1171586"/>
            </a:xfrm>
            <a:custGeom>
              <a:avLst/>
              <a:gdLst/>
              <a:ahLst/>
              <a:cxnLst/>
              <a:rect l="l" t="t" r="r" b="b"/>
              <a:pathLst>
                <a:path w="1140832" h="1171586">
                  <a:moveTo>
                    <a:pt x="0" y="0"/>
                  </a:moveTo>
                  <a:lnTo>
                    <a:pt x="1140832" y="0"/>
                  </a:lnTo>
                  <a:lnTo>
                    <a:pt x="1140832" y="1171585"/>
                  </a:lnTo>
                  <a:lnTo>
                    <a:pt x="0" y="1171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Freeform 15"/>
            <p:cNvSpPr/>
            <p:nvPr/>
          </p:nvSpPr>
          <p:spPr>
            <a:xfrm>
              <a:off x="0" y="4680935"/>
              <a:ext cx="8009482" cy="1776649"/>
            </a:xfrm>
            <a:custGeom>
              <a:avLst/>
              <a:gdLst/>
              <a:ahLst/>
              <a:cxnLst/>
              <a:rect l="l" t="t" r="r" b="b"/>
              <a:pathLst>
                <a:path w="8009482" h="1776649">
                  <a:moveTo>
                    <a:pt x="0" y="0"/>
                  </a:moveTo>
                  <a:lnTo>
                    <a:pt x="8009482" y="0"/>
                  </a:lnTo>
                  <a:lnTo>
                    <a:pt x="8009482" y="1776649"/>
                  </a:lnTo>
                  <a:lnTo>
                    <a:pt x="0" y="177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6" name="Group 16"/>
            <p:cNvGrpSpPr/>
            <p:nvPr/>
          </p:nvGrpSpPr>
          <p:grpSpPr>
            <a:xfrm>
              <a:off x="46548" y="4706099"/>
              <a:ext cx="1705386" cy="170538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FF3131"/>
                </a:solidFill>
                <a:prstDash val="solid"/>
                <a:miter/>
              </a:ln>
            </p:spPr>
            <p:txBody>
              <a:bodyPr/>
              <a:lstStyle/>
              <a:p>
                <a:endParaRPr lang="en-GB"/>
              </a:p>
            </p:txBody>
          </p:sp>
          <p:sp>
            <p:nvSpPr>
              <p:cNvPr id="18" name="TextBox 18"/>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9" name="Freeform 19"/>
            <p:cNvSpPr/>
            <p:nvPr/>
          </p:nvSpPr>
          <p:spPr>
            <a:xfrm>
              <a:off x="328825" y="4972999"/>
              <a:ext cx="1140832" cy="1171586"/>
            </a:xfrm>
            <a:custGeom>
              <a:avLst/>
              <a:gdLst/>
              <a:ahLst/>
              <a:cxnLst/>
              <a:rect l="l" t="t" r="r" b="b"/>
              <a:pathLst>
                <a:path w="1140832" h="1171586">
                  <a:moveTo>
                    <a:pt x="0" y="0"/>
                  </a:moveTo>
                  <a:lnTo>
                    <a:pt x="1140832" y="0"/>
                  </a:lnTo>
                  <a:lnTo>
                    <a:pt x="1140832" y="1171586"/>
                  </a:lnTo>
                  <a:lnTo>
                    <a:pt x="0" y="1171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0" name="Freeform 20"/>
            <p:cNvSpPr/>
            <p:nvPr/>
          </p:nvSpPr>
          <p:spPr>
            <a:xfrm>
              <a:off x="0" y="7021402"/>
              <a:ext cx="8009482" cy="1776649"/>
            </a:xfrm>
            <a:custGeom>
              <a:avLst/>
              <a:gdLst/>
              <a:ahLst/>
              <a:cxnLst/>
              <a:rect l="l" t="t" r="r" b="b"/>
              <a:pathLst>
                <a:path w="8009482" h="1776649">
                  <a:moveTo>
                    <a:pt x="0" y="0"/>
                  </a:moveTo>
                  <a:lnTo>
                    <a:pt x="8009482" y="0"/>
                  </a:lnTo>
                  <a:lnTo>
                    <a:pt x="8009482" y="1776649"/>
                  </a:lnTo>
                  <a:lnTo>
                    <a:pt x="0" y="177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grpSp>
          <p:nvGrpSpPr>
            <p:cNvPr id="21" name="Group 21"/>
            <p:cNvGrpSpPr/>
            <p:nvPr/>
          </p:nvGrpSpPr>
          <p:grpSpPr>
            <a:xfrm>
              <a:off x="46548" y="7046566"/>
              <a:ext cx="1705386" cy="170538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FF3131"/>
                </a:solidFill>
                <a:prstDash val="solid"/>
                <a:miter/>
              </a:ln>
            </p:spPr>
            <p:txBody>
              <a:bodyPr/>
              <a:lstStyle/>
              <a:p>
                <a:endParaRPr lang="en-GB"/>
              </a:p>
            </p:txBody>
          </p:sp>
          <p:sp>
            <p:nvSpPr>
              <p:cNvPr id="23" name="TextBox 23"/>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24" name="Freeform 24"/>
            <p:cNvSpPr/>
            <p:nvPr/>
          </p:nvSpPr>
          <p:spPr>
            <a:xfrm>
              <a:off x="328825" y="7313466"/>
              <a:ext cx="1140832" cy="1171586"/>
            </a:xfrm>
            <a:custGeom>
              <a:avLst/>
              <a:gdLst/>
              <a:ahLst/>
              <a:cxnLst/>
              <a:rect l="l" t="t" r="r" b="b"/>
              <a:pathLst>
                <a:path w="1140832" h="1171586">
                  <a:moveTo>
                    <a:pt x="0" y="0"/>
                  </a:moveTo>
                  <a:lnTo>
                    <a:pt x="1140832" y="0"/>
                  </a:lnTo>
                  <a:lnTo>
                    <a:pt x="1140832" y="1171586"/>
                  </a:lnTo>
                  <a:lnTo>
                    <a:pt x="0" y="1171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grpSp>
        <p:nvGrpSpPr>
          <p:cNvPr id="25" name="Group 25"/>
          <p:cNvGrpSpPr/>
          <p:nvPr/>
        </p:nvGrpSpPr>
        <p:grpSpPr>
          <a:xfrm>
            <a:off x="10778284" y="3597226"/>
            <a:ext cx="6007112" cy="6598538"/>
            <a:chOff x="0" y="0"/>
            <a:chExt cx="8009482" cy="8798051"/>
          </a:xfrm>
        </p:grpSpPr>
        <p:sp>
          <p:nvSpPr>
            <p:cNvPr id="26" name="Freeform 26"/>
            <p:cNvSpPr/>
            <p:nvPr/>
          </p:nvSpPr>
          <p:spPr>
            <a:xfrm>
              <a:off x="0" y="0"/>
              <a:ext cx="8009482" cy="1776649"/>
            </a:xfrm>
            <a:custGeom>
              <a:avLst/>
              <a:gdLst/>
              <a:ahLst/>
              <a:cxnLst/>
              <a:rect l="l" t="t" r="r" b="b"/>
              <a:pathLst>
                <a:path w="8009482" h="1776649">
                  <a:moveTo>
                    <a:pt x="0" y="0"/>
                  </a:moveTo>
                  <a:lnTo>
                    <a:pt x="8009482" y="0"/>
                  </a:lnTo>
                  <a:lnTo>
                    <a:pt x="8009482" y="1776649"/>
                  </a:lnTo>
                  <a:lnTo>
                    <a:pt x="0" y="177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27" name="Group 27"/>
            <p:cNvGrpSpPr/>
            <p:nvPr/>
          </p:nvGrpSpPr>
          <p:grpSpPr>
            <a:xfrm>
              <a:off x="46548" y="25164"/>
              <a:ext cx="1705386" cy="170538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29" name="TextBox 29"/>
              <p:cNvSpPr txBox="1"/>
              <p:nvPr/>
            </p:nvSpPr>
            <p:spPr>
              <a:xfrm>
                <a:off x="76200" y="76200"/>
                <a:ext cx="660400" cy="660400"/>
              </a:xfrm>
              <a:prstGeom prst="rect">
                <a:avLst/>
              </a:prstGeom>
            </p:spPr>
            <p:txBody>
              <a:bodyPr lIns="27739" tIns="27739" rIns="27739" bIns="27739" rtlCol="0" anchor="ctr"/>
              <a:lstStyle/>
              <a:p>
                <a:pPr algn="ctr">
                  <a:lnSpc>
                    <a:spcPts val="683"/>
                  </a:lnSpc>
                  <a:spcBef>
                    <a:spcPct val="0"/>
                  </a:spcBef>
                </a:pPr>
                <a:endParaRPr/>
              </a:p>
            </p:txBody>
          </p:sp>
        </p:grpSp>
        <p:sp>
          <p:nvSpPr>
            <p:cNvPr id="30" name="Freeform 30"/>
            <p:cNvSpPr/>
            <p:nvPr/>
          </p:nvSpPr>
          <p:spPr>
            <a:xfrm>
              <a:off x="303262" y="292346"/>
              <a:ext cx="1191958" cy="1191958"/>
            </a:xfrm>
            <a:custGeom>
              <a:avLst/>
              <a:gdLst/>
              <a:ahLst/>
              <a:cxnLst/>
              <a:rect l="l" t="t" r="r" b="b"/>
              <a:pathLst>
                <a:path w="1191958" h="1191958">
                  <a:moveTo>
                    <a:pt x="0" y="0"/>
                  </a:moveTo>
                  <a:lnTo>
                    <a:pt x="1191958" y="0"/>
                  </a:lnTo>
                  <a:lnTo>
                    <a:pt x="1191958" y="1191957"/>
                  </a:lnTo>
                  <a:lnTo>
                    <a:pt x="0" y="11919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1" name="Freeform 31"/>
            <p:cNvSpPr/>
            <p:nvPr/>
          </p:nvSpPr>
          <p:spPr>
            <a:xfrm>
              <a:off x="0" y="2340467"/>
              <a:ext cx="8009482" cy="1776649"/>
            </a:xfrm>
            <a:custGeom>
              <a:avLst/>
              <a:gdLst/>
              <a:ahLst/>
              <a:cxnLst/>
              <a:rect l="l" t="t" r="r" b="b"/>
              <a:pathLst>
                <a:path w="8009482" h="1776649">
                  <a:moveTo>
                    <a:pt x="0" y="0"/>
                  </a:moveTo>
                  <a:lnTo>
                    <a:pt x="8009482" y="0"/>
                  </a:lnTo>
                  <a:lnTo>
                    <a:pt x="8009482" y="1776649"/>
                  </a:lnTo>
                  <a:lnTo>
                    <a:pt x="0" y="177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2" name="Freeform 32"/>
            <p:cNvSpPr/>
            <p:nvPr/>
          </p:nvSpPr>
          <p:spPr>
            <a:xfrm>
              <a:off x="0" y="4680935"/>
              <a:ext cx="8009482" cy="1776649"/>
            </a:xfrm>
            <a:custGeom>
              <a:avLst/>
              <a:gdLst/>
              <a:ahLst/>
              <a:cxnLst/>
              <a:rect l="l" t="t" r="r" b="b"/>
              <a:pathLst>
                <a:path w="8009482" h="1776649">
                  <a:moveTo>
                    <a:pt x="0" y="0"/>
                  </a:moveTo>
                  <a:lnTo>
                    <a:pt x="8009482" y="0"/>
                  </a:lnTo>
                  <a:lnTo>
                    <a:pt x="8009482" y="1776649"/>
                  </a:lnTo>
                  <a:lnTo>
                    <a:pt x="0" y="177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3" name="Freeform 33"/>
            <p:cNvSpPr/>
            <p:nvPr/>
          </p:nvSpPr>
          <p:spPr>
            <a:xfrm>
              <a:off x="0" y="7021402"/>
              <a:ext cx="8009482" cy="1776649"/>
            </a:xfrm>
            <a:custGeom>
              <a:avLst/>
              <a:gdLst/>
              <a:ahLst/>
              <a:cxnLst/>
              <a:rect l="l" t="t" r="r" b="b"/>
              <a:pathLst>
                <a:path w="8009482" h="1776649">
                  <a:moveTo>
                    <a:pt x="0" y="0"/>
                  </a:moveTo>
                  <a:lnTo>
                    <a:pt x="8009482" y="0"/>
                  </a:lnTo>
                  <a:lnTo>
                    <a:pt x="8009482" y="1776649"/>
                  </a:lnTo>
                  <a:lnTo>
                    <a:pt x="0" y="177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34" name="Group 34"/>
            <p:cNvGrpSpPr/>
            <p:nvPr/>
          </p:nvGrpSpPr>
          <p:grpSpPr>
            <a:xfrm>
              <a:off x="46548" y="2376099"/>
              <a:ext cx="1705386" cy="170538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36" name="TextBox 36"/>
              <p:cNvSpPr txBox="1"/>
              <p:nvPr/>
            </p:nvSpPr>
            <p:spPr>
              <a:xfrm>
                <a:off x="76200" y="76200"/>
                <a:ext cx="660400" cy="660400"/>
              </a:xfrm>
              <a:prstGeom prst="rect">
                <a:avLst/>
              </a:prstGeom>
            </p:spPr>
            <p:txBody>
              <a:bodyPr lIns="27739" tIns="27739" rIns="27739" bIns="27739" rtlCol="0" anchor="ctr"/>
              <a:lstStyle/>
              <a:p>
                <a:pPr algn="ctr">
                  <a:lnSpc>
                    <a:spcPts val="683"/>
                  </a:lnSpc>
                  <a:spcBef>
                    <a:spcPct val="0"/>
                  </a:spcBef>
                </a:pPr>
                <a:endParaRPr/>
              </a:p>
            </p:txBody>
          </p:sp>
        </p:grpSp>
        <p:sp>
          <p:nvSpPr>
            <p:cNvPr id="37" name="Freeform 37"/>
            <p:cNvSpPr/>
            <p:nvPr/>
          </p:nvSpPr>
          <p:spPr>
            <a:xfrm>
              <a:off x="303262" y="2643280"/>
              <a:ext cx="1191958" cy="1191958"/>
            </a:xfrm>
            <a:custGeom>
              <a:avLst/>
              <a:gdLst/>
              <a:ahLst/>
              <a:cxnLst/>
              <a:rect l="l" t="t" r="r" b="b"/>
              <a:pathLst>
                <a:path w="1191958" h="1191958">
                  <a:moveTo>
                    <a:pt x="0" y="0"/>
                  </a:moveTo>
                  <a:lnTo>
                    <a:pt x="1191958" y="0"/>
                  </a:lnTo>
                  <a:lnTo>
                    <a:pt x="1191958" y="1191958"/>
                  </a:lnTo>
                  <a:lnTo>
                    <a:pt x="0" y="11919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38" name="Group 38"/>
            <p:cNvGrpSpPr/>
            <p:nvPr/>
          </p:nvGrpSpPr>
          <p:grpSpPr>
            <a:xfrm>
              <a:off x="46548" y="4698813"/>
              <a:ext cx="1705386" cy="1705386"/>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40" name="TextBox 40"/>
              <p:cNvSpPr txBox="1"/>
              <p:nvPr/>
            </p:nvSpPr>
            <p:spPr>
              <a:xfrm>
                <a:off x="76200" y="76200"/>
                <a:ext cx="660400" cy="660400"/>
              </a:xfrm>
              <a:prstGeom prst="rect">
                <a:avLst/>
              </a:prstGeom>
            </p:spPr>
            <p:txBody>
              <a:bodyPr lIns="27739" tIns="27739" rIns="27739" bIns="27739" rtlCol="0" anchor="ctr"/>
              <a:lstStyle/>
              <a:p>
                <a:pPr algn="ctr">
                  <a:lnSpc>
                    <a:spcPts val="683"/>
                  </a:lnSpc>
                  <a:spcBef>
                    <a:spcPct val="0"/>
                  </a:spcBef>
                </a:pPr>
                <a:endParaRPr/>
              </a:p>
            </p:txBody>
          </p:sp>
        </p:grpSp>
        <p:sp>
          <p:nvSpPr>
            <p:cNvPr id="41" name="Freeform 41"/>
            <p:cNvSpPr/>
            <p:nvPr/>
          </p:nvSpPr>
          <p:spPr>
            <a:xfrm>
              <a:off x="303262" y="4965995"/>
              <a:ext cx="1191958" cy="1191958"/>
            </a:xfrm>
            <a:custGeom>
              <a:avLst/>
              <a:gdLst/>
              <a:ahLst/>
              <a:cxnLst/>
              <a:rect l="l" t="t" r="r" b="b"/>
              <a:pathLst>
                <a:path w="1191958" h="1191958">
                  <a:moveTo>
                    <a:pt x="0" y="0"/>
                  </a:moveTo>
                  <a:lnTo>
                    <a:pt x="1191958" y="0"/>
                  </a:lnTo>
                  <a:lnTo>
                    <a:pt x="1191958" y="1191957"/>
                  </a:lnTo>
                  <a:lnTo>
                    <a:pt x="0" y="11919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42" name="Group 42"/>
            <p:cNvGrpSpPr/>
            <p:nvPr/>
          </p:nvGrpSpPr>
          <p:grpSpPr>
            <a:xfrm>
              <a:off x="46548" y="7039281"/>
              <a:ext cx="1705386" cy="1705386"/>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44" name="TextBox 44"/>
              <p:cNvSpPr txBox="1"/>
              <p:nvPr/>
            </p:nvSpPr>
            <p:spPr>
              <a:xfrm>
                <a:off x="76200" y="76200"/>
                <a:ext cx="660400" cy="660400"/>
              </a:xfrm>
              <a:prstGeom prst="rect">
                <a:avLst/>
              </a:prstGeom>
            </p:spPr>
            <p:txBody>
              <a:bodyPr lIns="27739" tIns="27739" rIns="27739" bIns="27739" rtlCol="0" anchor="ctr"/>
              <a:lstStyle/>
              <a:p>
                <a:pPr algn="ctr">
                  <a:lnSpc>
                    <a:spcPts val="683"/>
                  </a:lnSpc>
                  <a:spcBef>
                    <a:spcPct val="0"/>
                  </a:spcBef>
                </a:pPr>
                <a:endParaRPr/>
              </a:p>
            </p:txBody>
          </p:sp>
        </p:grpSp>
        <p:sp>
          <p:nvSpPr>
            <p:cNvPr id="45" name="Freeform 45"/>
            <p:cNvSpPr/>
            <p:nvPr/>
          </p:nvSpPr>
          <p:spPr>
            <a:xfrm>
              <a:off x="303262" y="7306462"/>
              <a:ext cx="1191958" cy="1191958"/>
            </a:xfrm>
            <a:custGeom>
              <a:avLst/>
              <a:gdLst/>
              <a:ahLst/>
              <a:cxnLst/>
              <a:rect l="l" t="t" r="r" b="b"/>
              <a:pathLst>
                <a:path w="1191958" h="1191958">
                  <a:moveTo>
                    <a:pt x="0" y="0"/>
                  </a:moveTo>
                  <a:lnTo>
                    <a:pt x="1191958" y="0"/>
                  </a:lnTo>
                  <a:lnTo>
                    <a:pt x="1191958" y="1191958"/>
                  </a:lnTo>
                  <a:lnTo>
                    <a:pt x="0" y="11919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sp>
        <p:nvSpPr>
          <p:cNvPr id="46" name="TextBox 46"/>
          <p:cNvSpPr txBox="1"/>
          <p:nvPr/>
        </p:nvSpPr>
        <p:spPr>
          <a:xfrm>
            <a:off x="3174784" y="3927844"/>
            <a:ext cx="4331910" cy="720262"/>
          </a:xfrm>
          <a:prstGeom prst="rect">
            <a:avLst/>
          </a:prstGeom>
        </p:spPr>
        <p:txBody>
          <a:bodyPr wrap="square" lIns="0" tIns="0" rIns="0" bIns="0" rtlCol="0" anchor="t">
            <a:spAutoFit/>
          </a:bodyPr>
          <a:lstStyle/>
          <a:p>
            <a:pPr algn="ctr">
              <a:lnSpc>
                <a:spcPts val="2937"/>
              </a:lnSpc>
              <a:spcBef>
                <a:spcPct val="0"/>
              </a:spcBef>
            </a:pPr>
            <a:r>
              <a:rPr lang="en-US" sz="2098" dirty="0">
                <a:solidFill>
                  <a:srgbClr val="000000"/>
                </a:solidFill>
                <a:latin typeface="Canva Sans Bold"/>
              </a:rPr>
              <a:t>Facilitate Early Access to FR Advice</a:t>
            </a:r>
          </a:p>
        </p:txBody>
      </p:sp>
      <p:sp>
        <p:nvSpPr>
          <p:cNvPr id="47" name="TextBox 47"/>
          <p:cNvSpPr txBox="1"/>
          <p:nvPr/>
        </p:nvSpPr>
        <p:spPr>
          <a:xfrm>
            <a:off x="2954346" y="5563972"/>
            <a:ext cx="4599624" cy="902683"/>
          </a:xfrm>
          <a:prstGeom prst="rect">
            <a:avLst/>
          </a:prstGeom>
        </p:spPr>
        <p:txBody>
          <a:bodyPr lIns="0" tIns="0" rIns="0" bIns="0" rtlCol="0" anchor="t">
            <a:spAutoFit/>
          </a:bodyPr>
          <a:lstStyle/>
          <a:p>
            <a:pPr algn="ctr">
              <a:lnSpc>
                <a:spcPts val="2380"/>
              </a:lnSpc>
            </a:pPr>
            <a:r>
              <a:rPr lang="en-US" sz="2000" dirty="0">
                <a:solidFill>
                  <a:srgbClr val="000000"/>
                </a:solidFill>
                <a:latin typeface="Canva Sans Bold"/>
              </a:rPr>
              <a:t>Prevent abuse (Unethical advisers and wrong information)</a:t>
            </a:r>
          </a:p>
          <a:p>
            <a:pPr algn="ctr">
              <a:lnSpc>
                <a:spcPts val="2380"/>
              </a:lnSpc>
              <a:spcBef>
                <a:spcPct val="0"/>
              </a:spcBef>
            </a:pPr>
            <a:endParaRPr lang="en-US" sz="1700" dirty="0">
              <a:solidFill>
                <a:srgbClr val="000000"/>
              </a:solidFill>
              <a:latin typeface="Canva Sans Bold"/>
            </a:endParaRPr>
          </a:p>
        </p:txBody>
      </p:sp>
      <p:sp>
        <p:nvSpPr>
          <p:cNvPr id="48" name="TextBox 48"/>
          <p:cNvSpPr txBox="1"/>
          <p:nvPr/>
        </p:nvSpPr>
        <p:spPr>
          <a:xfrm>
            <a:off x="3114069" y="7326097"/>
            <a:ext cx="4439901" cy="1092222"/>
          </a:xfrm>
          <a:prstGeom prst="rect">
            <a:avLst/>
          </a:prstGeom>
        </p:spPr>
        <p:txBody>
          <a:bodyPr wrap="square" lIns="0" tIns="0" rIns="0" bIns="0" rtlCol="0" anchor="t">
            <a:spAutoFit/>
          </a:bodyPr>
          <a:lstStyle/>
          <a:p>
            <a:pPr algn="ctr">
              <a:lnSpc>
                <a:spcPts val="2940"/>
              </a:lnSpc>
            </a:pPr>
            <a:r>
              <a:rPr lang="en-US" sz="2100" dirty="0">
                <a:solidFill>
                  <a:srgbClr val="000000"/>
                </a:solidFill>
                <a:latin typeface="Canva Sans Bold"/>
              </a:rPr>
              <a:t>Establish links between grassroots groups and the BRC</a:t>
            </a:r>
          </a:p>
          <a:p>
            <a:pPr algn="ctr">
              <a:lnSpc>
                <a:spcPts val="2940"/>
              </a:lnSpc>
              <a:spcBef>
                <a:spcPct val="0"/>
              </a:spcBef>
            </a:pPr>
            <a:endParaRPr lang="en-US" sz="2100" dirty="0">
              <a:solidFill>
                <a:srgbClr val="000000"/>
              </a:solidFill>
              <a:latin typeface="Canva Sans Bold"/>
            </a:endParaRPr>
          </a:p>
        </p:txBody>
      </p:sp>
      <p:sp>
        <p:nvSpPr>
          <p:cNvPr id="49" name="TextBox 49"/>
          <p:cNvSpPr txBox="1"/>
          <p:nvPr/>
        </p:nvSpPr>
        <p:spPr>
          <a:xfrm>
            <a:off x="3012493" y="9034882"/>
            <a:ext cx="4066224" cy="594906"/>
          </a:xfrm>
          <a:prstGeom prst="rect">
            <a:avLst/>
          </a:prstGeom>
        </p:spPr>
        <p:txBody>
          <a:bodyPr lIns="0" tIns="0" rIns="0" bIns="0" rtlCol="0" anchor="t">
            <a:spAutoFit/>
          </a:bodyPr>
          <a:lstStyle/>
          <a:p>
            <a:pPr algn="ctr">
              <a:lnSpc>
                <a:spcPts val="2380"/>
              </a:lnSpc>
            </a:pPr>
            <a:endParaRPr lang="en-US" sz="1700" dirty="0">
              <a:solidFill>
                <a:srgbClr val="000000"/>
              </a:solidFill>
              <a:latin typeface="Canva Sans Bold"/>
            </a:endParaRPr>
          </a:p>
          <a:p>
            <a:pPr algn="ctr">
              <a:lnSpc>
                <a:spcPts val="2380"/>
              </a:lnSpc>
              <a:spcBef>
                <a:spcPct val="0"/>
              </a:spcBef>
            </a:pPr>
            <a:endParaRPr lang="en-US" sz="1700" dirty="0">
              <a:solidFill>
                <a:srgbClr val="000000"/>
              </a:solidFill>
              <a:latin typeface="Canva Sans Bold"/>
            </a:endParaRPr>
          </a:p>
        </p:txBody>
      </p:sp>
      <p:sp>
        <p:nvSpPr>
          <p:cNvPr id="50" name="TextBox 50"/>
          <p:cNvSpPr txBox="1"/>
          <p:nvPr/>
        </p:nvSpPr>
        <p:spPr>
          <a:xfrm>
            <a:off x="12249272" y="3817334"/>
            <a:ext cx="4294824" cy="941283"/>
          </a:xfrm>
          <a:prstGeom prst="rect">
            <a:avLst/>
          </a:prstGeom>
        </p:spPr>
        <p:txBody>
          <a:bodyPr lIns="0" tIns="0" rIns="0" bIns="0" rtlCol="0" anchor="t">
            <a:spAutoFit/>
          </a:bodyPr>
          <a:lstStyle/>
          <a:p>
            <a:pPr algn="ctr">
              <a:lnSpc>
                <a:spcPts val="2520"/>
              </a:lnSpc>
            </a:pPr>
            <a:r>
              <a:rPr lang="en-US" dirty="0">
                <a:solidFill>
                  <a:srgbClr val="000000"/>
                </a:solidFill>
                <a:latin typeface="Canva Sans Bold"/>
              </a:rPr>
              <a:t>This is not a </a:t>
            </a:r>
            <a:r>
              <a:rPr lang="en-US" dirty="0" err="1">
                <a:solidFill>
                  <a:srgbClr val="000000"/>
                </a:solidFill>
                <a:latin typeface="Canva Sans Bold"/>
              </a:rPr>
              <a:t>programme</a:t>
            </a:r>
            <a:r>
              <a:rPr lang="en-US" dirty="0">
                <a:solidFill>
                  <a:srgbClr val="000000"/>
                </a:solidFill>
                <a:latin typeface="Canva Sans Bold"/>
              </a:rPr>
              <a:t> to encourage any leader to provide advice</a:t>
            </a:r>
            <a:endParaRPr lang="en-US" sz="1800" dirty="0">
              <a:solidFill>
                <a:srgbClr val="000000"/>
              </a:solidFill>
              <a:latin typeface="Canva Sans Bold"/>
            </a:endParaRPr>
          </a:p>
          <a:p>
            <a:pPr algn="ctr">
              <a:lnSpc>
                <a:spcPts val="2520"/>
              </a:lnSpc>
              <a:spcBef>
                <a:spcPct val="0"/>
              </a:spcBef>
            </a:pPr>
            <a:endParaRPr lang="en-US" sz="1800" dirty="0">
              <a:solidFill>
                <a:srgbClr val="000000"/>
              </a:solidFill>
              <a:latin typeface="Canva Sans Bold"/>
            </a:endParaRPr>
          </a:p>
        </p:txBody>
      </p:sp>
      <p:sp>
        <p:nvSpPr>
          <p:cNvPr id="51" name="TextBox 51"/>
          <p:cNvSpPr txBox="1"/>
          <p:nvPr/>
        </p:nvSpPr>
        <p:spPr>
          <a:xfrm>
            <a:off x="12096872" y="5563972"/>
            <a:ext cx="4599624" cy="941283"/>
          </a:xfrm>
          <a:prstGeom prst="rect">
            <a:avLst/>
          </a:prstGeom>
        </p:spPr>
        <p:txBody>
          <a:bodyPr lIns="0" tIns="0" rIns="0" bIns="0" rtlCol="0" anchor="t">
            <a:spAutoFit/>
          </a:bodyPr>
          <a:lstStyle/>
          <a:p>
            <a:pPr algn="ctr">
              <a:lnSpc>
                <a:spcPts val="2520"/>
              </a:lnSpc>
            </a:pPr>
            <a:r>
              <a:rPr lang="en-US" sz="1800" dirty="0">
                <a:solidFill>
                  <a:srgbClr val="000000"/>
                </a:solidFill>
                <a:latin typeface="Canva Sans Bold"/>
              </a:rPr>
              <a:t>We do not provide wrong  and misleading information</a:t>
            </a:r>
          </a:p>
          <a:p>
            <a:pPr algn="ctr">
              <a:lnSpc>
                <a:spcPts val="2520"/>
              </a:lnSpc>
              <a:spcBef>
                <a:spcPct val="0"/>
              </a:spcBef>
            </a:pPr>
            <a:endParaRPr lang="en-US" sz="1800" dirty="0">
              <a:solidFill>
                <a:srgbClr val="000000"/>
              </a:solidFill>
              <a:latin typeface="Canva Sans Bold"/>
            </a:endParaRPr>
          </a:p>
        </p:txBody>
      </p:sp>
      <p:sp>
        <p:nvSpPr>
          <p:cNvPr id="52" name="TextBox 52"/>
          <p:cNvSpPr txBox="1"/>
          <p:nvPr/>
        </p:nvSpPr>
        <p:spPr>
          <a:xfrm>
            <a:off x="12096872" y="7381024"/>
            <a:ext cx="4599624" cy="1092222"/>
          </a:xfrm>
          <a:prstGeom prst="rect">
            <a:avLst/>
          </a:prstGeom>
        </p:spPr>
        <p:txBody>
          <a:bodyPr lIns="0" tIns="0" rIns="0" bIns="0" rtlCol="0" anchor="t">
            <a:spAutoFit/>
          </a:bodyPr>
          <a:lstStyle/>
          <a:p>
            <a:pPr algn="ctr">
              <a:lnSpc>
                <a:spcPts val="2939"/>
              </a:lnSpc>
            </a:pPr>
            <a:r>
              <a:rPr lang="en-US" sz="2099" dirty="0">
                <a:solidFill>
                  <a:srgbClr val="000000"/>
                </a:solidFill>
                <a:latin typeface="Canva Sans Bold"/>
              </a:rPr>
              <a:t>It is not a </a:t>
            </a:r>
            <a:r>
              <a:rPr lang="en-US" sz="2099" dirty="0" err="1">
                <a:solidFill>
                  <a:srgbClr val="000000"/>
                </a:solidFill>
                <a:latin typeface="Canva Sans Bold"/>
              </a:rPr>
              <a:t>programme</a:t>
            </a:r>
            <a:r>
              <a:rPr lang="en-US" sz="2099" dirty="0">
                <a:solidFill>
                  <a:srgbClr val="000000"/>
                </a:solidFill>
                <a:latin typeface="Canva Sans Bold"/>
              </a:rPr>
              <a:t> to establish advice </a:t>
            </a:r>
            <a:r>
              <a:rPr lang="en-US" sz="2099" dirty="0" err="1">
                <a:solidFill>
                  <a:srgbClr val="000000"/>
                </a:solidFill>
                <a:latin typeface="Canva Sans Bold"/>
              </a:rPr>
              <a:t>centres</a:t>
            </a:r>
            <a:endParaRPr lang="en-US" sz="2099" dirty="0">
              <a:solidFill>
                <a:srgbClr val="000000"/>
              </a:solidFill>
              <a:latin typeface="Canva Sans Bold"/>
            </a:endParaRPr>
          </a:p>
          <a:p>
            <a:pPr algn="ctr">
              <a:lnSpc>
                <a:spcPts val="2939"/>
              </a:lnSpc>
              <a:spcBef>
                <a:spcPct val="0"/>
              </a:spcBef>
            </a:pPr>
            <a:endParaRPr lang="en-US" sz="2099" dirty="0">
              <a:solidFill>
                <a:srgbClr val="000000"/>
              </a:solidFill>
              <a:latin typeface="Canva Sans Bold"/>
            </a:endParaRPr>
          </a:p>
        </p:txBody>
      </p:sp>
      <p:sp>
        <p:nvSpPr>
          <p:cNvPr id="53" name="TextBox 53"/>
          <p:cNvSpPr txBox="1"/>
          <p:nvPr/>
        </p:nvSpPr>
        <p:spPr>
          <a:xfrm>
            <a:off x="12096872" y="9130767"/>
            <a:ext cx="4294824" cy="720325"/>
          </a:xfrm>
          <a:prstGeom prst="rect">
            <a:avLst/>
          </a:prstGeom>
        </p:spPr>
        <p:txBody>
          <a:bodyPr lIns="0" tIns="0" rIns="0" bIns="0" rtlCol="0" anchor="t">
            <a:spAutoFit/>
          </a:bodyPr>
          <a:lstStyle/>
          <a:p>
            <a:pPr algn="ctr">
              <a:lnSpc>
                <a:spcPts val="2939"/>
              </a:lnSpc>
              <a:spcBef>
                <a:spcPct val="0"/>
              </a:spcBef>
            </a:pPr>
            <a:r>
              <a:rPr lang="en-US" sz="2099" dirty="0">
                <a:solidFill>
                  <a:srgbClr val="000000"/>
                </a:solidFill>
                <a:latin typeface="Canva Sans Bold"/>
              </a:rPr>
              <a:t>OISC Guidance (Advice Vs Support)</a:t>
            </a:r>
          </a:p>
        </p:txBody>
      </p:sp>
      <p:sp>
        <p:nvSpPr>
          <p:cNvPr id="56" name="TextBox 46">
            <a:extLst>
              <a:ext uri="{FF2B5EF4-FFF2-40B4-BE49-F238E27FC236}">
                <a16:creationId xmlns:a16="http://schemas.microsoft.com/office/drawing/2014/main" id="{32918B61-07F1-EEC6-2012-DBD1DCD303FF}"/>
              </a:ext>
            </a:extLst>
          </p:cNvPr>
          <p:cNvSpPr txBox="1"/>
          <p:nvPr/>
        </p:nvSpPr>
        <p:spPr>
          <a:xfrm>
            <a:off x="2994159" y="9192514"/>
            <a:ext cx="4559811" cy="720262"/>
          </a:xfrm>
          <a:prstGeom prst="rect">
            <a:avLst/>
          </a:prstGeom>
        </p:spPr>
        <p:txBody>
          <a:bodyPr wrap="square" lIns="0" tIns="0" rIns="0" bIns="0" rtlCol="0" anchor="t">
            <a:spAutoFit/>
          </a:bodyPr>
          <a:lstStyle/>
          <a:p>
            <a:pPr algn="ctr">
              <a:lnSpc>
                <a:spcPts val="2937"/>
              </a:lnSpc>
              <a:spcBef>
                <a:spcPct val="0"/>
              </a:spcBef>
            </a:pPr>
            <a:r>
              <a:rPr lang="en-US" sz="2098" dirty="0">
                <a:solidFill>
                  <a:srgbClr val="000000"/>
                </a:solidFill>
                <a:latin typeface="Canva Sans Bold"/>
              </a:rPr>
              <a:t>Empower and Equip groups &amp; leaders with  relevant knowledge </a:t>
            </a:r>
          </a:p>
        </p:txBody>
      </p:sp>
      <p:sp>
        <p:nvSpPr>
          <p:cNvPr id="54" name="TextBox 53">
            <a:extLst>
              <a:ext uri="{FF2B5EF4-FFF2-40B4-BE49-F238E27FC236}">
                <a16:creationId xmlns:a16="http://schemas.microsoft.com/office/drawing/2014/main" id="{FA617D64-DAD2-9B09-B9FA-A0390322B38C}"/>
              </a:ext>
            </a:extLst>
          </p:cNvPr>
          <p:cNvSpPr txBox="1"/>
          <p:nvPr/>
        </p:nvSpPr>
        <p:spPr>
          <a:xfrm>
            <a:off x="1579225" y="2332101"/>
            <a:ext cx="15129549" cy="461665"/>
          </a:xfrm>
          <a:prstGeom prst="rect">
            <a:avLst/>
          </a:prstGeom>
          <a:noFill/>
        </p:spPr>
        <p:txBody>
          <a:bodyPr wrap="square" rtlCol="0">
            <a:spAutoFit/>
          </a:bodyPr>
          <a:lstStyle/>
          <a:p>
            <a:r>
              <a:rPr lang="en-GB" sz="2400" b="1" dirty="0"/>
              <a:t>We have the </a:t>
            </a:r>
            <a:r>
              <a:rPr lang="en-US" sz="2400" b="1" u="sng" dirty="0">
                <a:solidFill>
                  <a:srgbClr val="000000"/>
                </a:solidFill>
                <a:latin typeface="Canva Sans Bold"/>
                <a:hlinkClick r:id="rId11" tooltip="https://www.redcross.org.uk/-/media/documents/get-help-as-a-refugee/family-reunion-faqs.pdf?sc_lang=en&amp;hash=3758B7FB69B04B5C6E14E6EDD05D02FF"/>
              </a:rPr>
              <a:t>FAQ’s </a:t>
            </a:r>
            <a:r>
              <a:rPr lang="en-GB" sz="2400" b="1" u="sng" dirty="0">
                <a:solidFill>
                  <a:srgbClr val="000000"/>
                </a:solidFill>
                <a:latin typeface="Canva Sans Bold"/>
              </a:rPr>
              <a:t> in different languages to help you have a better understanding of Family Reunion</a:t>
            </a:r>
            <a:endParaRPr lang="en-GB" sz="2400" b="1" dirty="0"/>
          </a:p>
        </p:txBody>
      </p:sp>
      <p:pic>
        <p:nvPicPr>
          <p:cNvPr id="55" name="Picture 54" descr="A blue square with yellow stars and a blue square with a yellow star in the middle&#10;&#10;Description automatically generated">
            <a:extLst>
              <a:ext uri="{FF2B5EF4-FFF2-40B4-BE49-F238E27FC236}">
                <a16:creationId xmlns:a16="http://schemas.microsoft.com/office/drawing/2014/main" id="{985B0F47-DE63-D4CC-22AB-EC6C187268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92399" y="56415"/>
            <a:ext cx="2795601" cy="14726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9671" y="94435"/>
            <a:ext cx="9553671" cy="1460372"/>
            <a:chOff x="0" y="0"/>
            <a:chExt cx="12738228" cy="1947163"/>
          </a:xfrm>
        </p:grpSpPr>
        <p:sp>
          <p:nvSpPr>
            <p:cNvPr id="3" name="TextBox 3"/>
            <p:cNvSpPr txBox="1"/>
            <p:nvPr/>
          </p:nvSpPr>
          <p:spPr>
            <a:xfrm>
              <a:off x="1132484" y="-104775"/>
              <a:ext cx="10194475" cy="1159887"/>
            </a:xfrm>
            <a:prstGeom prst="rect">
              <a:avLst/>
            </a:prstGeom>
          </p:spPr>
          <p:txBody>
            <a:bodyPr lIns="0" tIns="0" rIns="0" bIns="0" rtlCol="0" anchor="t">
              <a:spAutoFit/>
            </a:bodyPr>
            <a:lstStyle/>
            <a:p>
              <a:pPr marL="0" lvl="0" indent="0" algn="ctr">
                <a:lnSpc>
                  <a:spcPts val="7305"/>
                </a:lnSpc>
                <a:spcBef>
                  <a:spcPct val="0"/>
                </a:spcBef>
              </a:pPr>
              <a:r>
                <a:rPr lang="en-US" sz="5218" dirty="0">
                  <a:solidFill>
                    <a:srgbClr val="000000"/>
                  </a:solidFill>
                  <a:latin typeface="Canva Sans Bold"/>
                </a:rPr>
                <a:t>Support Scenarios</a:t>
              </a:r>
            </a:p>
          </p:txBody>
        </p:sp>
        <p:sp>
          <p:nvSpPr>
            <p:cNvPr id="4" name="Freeform 4"/>
            <p:cNvSpPr/>
            <p:nvPr/>
          </p:nvSpPr>
          <p:spPr>
            <a:xfrm>
              <a:off x="3276631" y="1123430"/>
              <a:ext cx="6097542" cy="310420"/>
            </a:xfrm>
            <a:custGeom>
              <a:avLst/>
              <a:gdLst/>
              <a:ahLst/>
              <a:cxnLst/>
              <a:rect l="l" t="t" r="r" b="b"/>
              <a:pathLst>
                <a:path w="6097542" h="310420">
                  <a:moveTo>
                    <a:pt x="0" y="0"/>
                  </a:moveTo>
                  <a:lnTo>
                    <a:pt x="6097542" y="0"/>
                  </a:lnTo>
                  <a:lnTo>
                    <a:pt x="6097542" y="310420"/>
                  </a:lnTo>
                  <a:lnTo>
                    <a:pt x="0" y="310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0" y="1609398"/>
              <a:ext cx="12738228" cy="337765"/>
            </a:xfrm>
            <a:prstGeom prst="rect">
              <a:avLst/>
            </a:prstGeom>
          </p:spPr>
          <p:txBody>
            <a:bodyPr lIns="0" tIns="0" rIns="0" bIns="0" rtlCol="0" anchor="t">
              <a:spAutoFit/>
            </a:bodyPr>
            <a:lstStyle/>
            <a:p>
              <a:pPr algn="l">
                <a:lnSpc>
                  <a:spcPts val="2136"/>
                </a:lnSpc>
                <a:spcBef>
                  <a:spcPct val="0"/>
                </a:spcBef>
              </a:pPr>
              <a:endParaRPr/>
            </a:p>
          </p:txBody>
        </p:sp>
      </p:grpSp>
      <p:sp>
        <p:nvSpPr>
          <p:cNvPr id="6" name="AutoShape 6"/>
          <p:cNvSpPr/>
          <p:nvPr/>
        </p:nvSpPr>
        <p:spPr>
          <a:xfrm flipV="1">
            <a:off x="9449154" y="2688182"/>
            <a:ext cx="8229246"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7" name="Group 7"/>
          <p:cNvGrpSpPr/>
          <p:nvPr/>
        </p:nvGrpSpPr>
        <p:grpSpPr>
          <a:xfrm>
            <a:off x="319747" y="3468808"/>
            <a:ext cx="4243238" cy="2136972"/>
            <a:chOff x="0" y="-13893"/>
            <a:chExt cx="1117561" cy="562824"/>
          </a:xfrm>
        </p:grpSpPr>
        <p:sp>
          <p:nvSpPr>
            <p:cNvPr id="8" name="Freeform 8"/>
            <p:cNvSpPr/>
            <p:nvPr/>
          </p:nvSpPr>
          <p:spPr>
            <a:xfrm>
              <a:off x="0" y="0"/>
              <a:ext cx="1117561" cy="524724"/>
            </a:xfrm>
            <a:custGeom>
              <a:avLst/>
              <a:gdLst/>
              <a:ahLst/>
              <a:cxnLst/>
              <a:rect l="l" t="t" r="r" b="b"/>
              <a:pathLst>
                <a:path w="1117561" h="524724">
                  <a:moveTo>
                    <a:pt x="93051" y="0"/>
                  </a:moveTo>
                  <a:lnTo>
                    <a:pt x="1024509" y="0"/>
                  </a:lnTo>
                  <a:cubicBezTo>
                    <a:pt x="1049188" y="0"/>
                    <a:pt x="1072856" y="9804"/>
                    <a:pt x="1090307" y="27254"/>
                  </a:cubicBezTo>
                  <a:cubicBezTo>
                    <a:pt x="1107757" y="44704"/>
                    <a:pt x="1117561" y="68372"/>
                    <a:pt x="1117561" y="93051"/>
                  </a:cubicBezTo>
                  <a:lnTo>
                    <a:pt x="1117561" y="431673"/>
                  </a:lnTo>
                  <a:cubicBezTo>
                    <a:pt x="1117561" y="483063"/>
                    <a:pt x="1075900" y="524724"/>
                    <a:pt x="1024509" y="524724"/>
                  </a:cubicBezTo>
                  <a:lnTo>
                    <a:pt x="93051" y="524724"/>
                  </a:lnTo>
                  <a:cubicBezTo>
                    <a:pt x="41660" y="524724"/>
                    <a:pt x="0" y="483063"/>
                    <a:pt x="0" y="431673"/>
                  </a:cubicBezTo>
                  <a:lnTo>
                    <a:pt x="0" y="93051"/>
                  </a:lnTo>
                  <a:cubicBezTo>
                    <a:pt x="0" y="41660"/>
                    <a:pt x="41660" y="0"/>
                    <a:pt x="93051" y="0"/>
                  </a:cubicBezTo>
                  <a:close/>
                </a:path>
              </a:pathLst>
            </a:custGeom>
            <a:solidFill>
              <a:srgbClr val="FFB0B0"/>
            </a:solidFill>
            <a:ln w="95250" cap="rnd">
              <a:solidFill>
                <a:srgbClr val="FFB0B0"/>
              </a:solidFill>
              <a:prstDash val="solid"/>
              <a:round/>
            </a:ln>
          </p:spPr>
          <p:txBody>
            <a:bodyPr/>
            <a:lstStyle/>
            <a:p>
              <a:endParaRPr lang="en-GB"/>
            </a:p>
          </p:txBody>
        </p:sp>
        <p:sp>
          <p:nvSpPr>
            <p:cNvPr id="9" name="TextBox 9"/>
            <p:cNvSpPr txBox="1"/>
            <p:nvPr/>
          </p:nvSpPr>
          <p:spPr>
            <a:xfrm>
              <a:off x="0" y="-13893"/>
              <a:ext cx="1117561" cy="562824"/>
            </a:xfrm>
            <a:prstGeom prst="rect">
              <a:avLst/>
            </a:prstGeom>
          </p:spPr>
          <p:txBody>
            <a:bodyPr lIns="50800" tIns="50800" rIns="50800" bIns="50800" rtlCol="0" anchor="ctr"/>
            <a:lstStyle/>
            <a:p>
              <a:pPr algn="ctr">
                <a:lnSpc>
                  <a:spcPts val="3352"/>
                </a:lnSpc>
              </a:pPr>
              <a:r>
                <a:rPr lang="en-US" sz="2394" dirty="0">
                  <a:solidFill>
                    <a:srgbClr val="000000"/>
                  </a:solidFill>
                  <a:latin typeface="Canva Sans Bold"/>
                </a:rPr>
                <a:t>My members have received refugee status from the home office. They asked you about bringing their children</a:t>
              </a:r>
            </a:p>
          </p:txBody>
        </p:sp>
      </p:grpSp>
      <p:grpSp>
        <p:nvGrpSpPr>
          <p:cNvPr id="10" name="Group 10"/>
          <p:cNvGrpSpPr/>
          <p:nvPr/>
        </p:nvGrpSpPr>
        <p:grpSpPr>
          <a:xfrm>
            <a:off x="4761986" y="8086825"/>
            <a:ext cx="4395232" cy="2136972"/>
            <a:chOff x="0" y="-38100"/>
            <a:chExt cx="1157592" cy="562824"/>
          </a:xfrm>
        </p:grpSpPr>
        <p:sp>
          <p:nvSpPr>
            <p:cNvPr id="11" name="Freeform 11"/>
            <p:cNvSpPr/>
            <p:nvPr/>
          </p:nvSpPr>
          <p:spPr>
            <a:xfrm>
              <a:off x="0" y="0"/>
              <a:ext cx="1157592" cy="524724"/>
            </a:xfrm>
            <a:custGeom>
              <a:avLst/>
              <a:gdLst/>
              <a:ahLst/>
              <a:cxnLst/>
              <a:rect l="l" t="t" r="r" b="b"/>
              <a:pathLst>
                <a:path w="1157592" h="524724">
                  <a:moveTo>
                    <a:pt x="89833" y="0"/>
                  </a:moveTo>
                  <a:lnTo>
                    <a:pt x="1067759" y="0"/>
                  </a:lnTo>
                  <a:cubicBezTo>
                    <a:pt x="1091584" y="0"/>
                    <a:pt x="1114434" y="9465"/>
                    <a:pt x="1131280" y="26312"/>
                  </a:cubicBezTo>
                  <a:cubicBezTo>
                    <a:pt x="1148127" y="43159"/>
                    <a:pt x="1157592" y="66008"/>
                    <a:pt x="1157592" y="89833"/>
                  </a:cubicBezTo>
                  <a:lnTo>
                    <a:pt x="1157592" y="434891"/>
                  </a:lnTo>
                  <a:cubicBezTo>
                    <a:pt x="1157592" y="484504"/>
                    <a:pt x="1117372" y="524724"/>
                    <a:pt x="1067759" y="524724"/>
                  </a:cubicBezTo>
                  <a:lnTo>
                    <a:pt x="89833" y="524724"/>
                  </a:lnTo>
                  <a:cubicBezTo>
                    <a:pt x="40220" y="524724"/>
                    <a:pt x="0" y="484504"/>
                    <a:pt x="0" y="434891"/>
                  </a:cubicBezTo>
                  <a:lnTo>
                    <a:pt x="0" y="89833"/>
                  </a:lnTo>
                  <a:cubicBezTo>
                    <a:pt x="0" y="40220"/>
                    <a:pt x="40220" y="0"/>
                    <a:pt x="89833" y="0"/>
                  </a:cubicBezTo>
                  <a:close/>
                </a:path>
              </a:pathLst>
            </a:custGeom>
            <a:solidFill>
              <a:srgbClr val="FFB29B"/>
            </a:solidFill>
            <a:ln w="95250" cap="rnd">
              <a:solidFill>
                <a:srgbClr val="FFB29B"/>
              </a:solidFill>
              <a:prstDash val="solid"/>
              <a:round/>
            </a:ln>
          </p:spPr>
          <p:txBody>
            <a:bodyPr/>
            <a:lstStyle/>
            <a:p>
              <a:endParaRPr lang="en-GB"/>
            </a:p>
          </p:txBody>
        </p:sp>
        <p:sp>
          <p:nvSpPr>
            <p:cNvPr id="12" name="TextBox 12"/>
            <p:cNvSpPr txBox="1"/>
            <p:nvPr/>
          </p:nvSpPr>
          <p:spPr>
            <a:xfrm>
              <a:off x="0" y="-38100"/>
              <a:ext cx="1157592" cy="562824"/>
            </a:xfrm>
            <a:prstGeom prst="rect">
              <a:avLst/>
            </a:prstGeom>
          </p:spPr>
          <p:txBody>
            <a:bodyPr lIns="50800" tIns="50800" rIns="50800" bIns="50800" rtlCol="0" anchor="ctr"/>
            <a:lstStyle/>
            <a:p>
              <a:pPr algn="ctr">
                <a:lnSpc>
                  <a:spcPts val="3352"/>
                </a:lnSpc>
              </a:pPr>
              <a:r>
                <a:rPr lang="en-US" sz="2394" dirty="0">
                  <a:solidFill>
                    <a:srgbClr val="000000"/>
                  </a:solidFill>
                  <a:latin typeface="Canva Sans Bold"/>
                </a:rPr>
                <a:t>A friend need to do a DNA test for his children</a:t>
              </a:r>
            </a:p>
          </p:txBody>
        </p:sp>
      </p:grpSp>
      <p:sp>
        <p:nvSpPr>
          <p:cNvPr id="13" name="TextBox 13"/>
          <p:cNvSpPr txBox="1"/>
          <p:nvPr/>
        </p:nvSpPr>
        <p:spPr>
          <a:xfrm>
            <a:off x="10160862" y="1827629"/>
            <a:ext cx="2846433" cy="490199"/>
          </a:xfrm>
          <a:prstGeom prst="rect">
            <a:avLst/>
          </a:prstGeom>
        </p:spPr>
        <p:txBody>
          <a:bodyPr wrap="square" lIns="0" tIns="0" rIns="0" bIns="0" rtlCol="0" anchor="t">
            <a:spAutoFit/>
          </a:bodyPr>
          <a:lstStyle/>
          <a:p>
            <a:pPr algn="ctr">
              <a:lnSpc>
                <a:spcPts val="4052"/>
              </a:lnSpc>
              <a:spcBef>
                <a:spcPct val="0"/>
              </a:spcBef>
            </a:pPr>
            <a:r>
              <a:rPr lang="en-US" sz="2894" dirty="0">
                <a:solidFill>
                  <a:srgbClr val="000000"/>
                </a:solidFill>
                <a:latin typeface="Canva Sans Bold"/>
              </a:rPr>
              <a:t>FR Legal Advice </a:t>
            </a:r>
          </a:p>
        </p:txBody>
      </p:sp>
      <p:sp>
        <p:nvSpPr>
          <p:cNvPr id="14" name="TextBox 14"/>
          <p:cNvSpPr txBox="1"/>
          <p:nvPr/>
        </p:nvSpPr>
        <p:spPr>
          <a:xfrm>
            <a:off x="9864368" y="632323"/>
            <a:ext cx="7349728" cy="396377"/>
          </a:xfrm>
          <a:prstGeom prst="rect">
            <a:avLst/>
          </a:prstGeom>
        </p:spPr>
        <p:txBody>
          <a:bodyPr lIns="0" tIns="0" rIns="0" bIns="0" rtlCol="0" anchor="t">
            <a:spAutoFit/>
          </a:bodyPr>
          <a:lstStyle/>
          <a:p>
            <a:pPr algn="ctr">
              <a:lnSpc>
                <a:spcPts val="3352"/>
              </a:lnSpc>
              <a:spcBef>
                <a:spcPct val="0"/>
              </a:spcBef>
            </a:pPr>
            <a:r>
              <a:rPr lang="en-US" sz="2394">
                <a:solidFill>
                  <a:srgbClr val="000000"/>
                </a:solidFill>
                <a:latin typeface="Canva Sans Bold"/>
              </a:rPr>
              <a:t>Assign each statement to the appropriate column</a:t>
            </a:r>
          </a:p>
        </p:txBody>
      </p:sp>
      <p:sp>
        <p:nvSpPr>
          <p:cNvPr id="15" name="TextBox 15"/>
          <p:cNvSpPr txBox="1"/>
          <p:nvPr/>
        </p:nvSpPr>
        <p:spPr>
          <a:xfrm>
            <a:off x="14384613" y="1524494"/>
            <a:ext cx="2510830" cy="1015984"/>
          </a:xfrm>
          <a:prstGeom prst="rect">
            <a:avLst/>
          </a:prstGeom>
        </p:spPr>
        <p:txBody>
          <a:bodyPr lIns="0" tIns="0" rIns="0" bIns="0" rtlCol="0" anchor="t">
            <a:spAutoFit/>
          </a:bodyPr>
          <a:lstStyle/>
          <a:p>
            <a:pPr algn="ctr">
              <a:lnSpc>
                <a:spcPts val="4052"/>
              </a:lnSpc>
              <a:spcBef>
                <a:spcPct val="0"/>
              </a:spcBef>
            </a:pPr>
            <a:r>
              <a:rPr lang="en-US" sz="2894" dirty="0">
                <a:solidFill>
                  <a:srgbClr val="000000"/>
                </a:solidFill>
                <a:latin typeface="Canva Sans Bold"/>
              </a:rPr>
              <a:t>Community Support</a:t>
            </a:r>
          </a:p>
        </p:txBody>
      </p:sp>
      <p:grpSp>
        <p:nvGrpSpPr>
          <p:cNvPr id="16" name="Group 16"/>
          <p:cNvGrpSpPr/>
          <p:nvPr/>
        </p:nvGrpSpPr>
        <p:grpSpPr>
          <a:xfrm>
            <a:off x="4921160" y="3532571"/>
            <a:ext cx="4309985" cy="2411412"/>
            <a:chOff x="0" y="110380"/>
            <a:chExt cx="1135140" cy="635104"/>
          </a:xfrm>
        </p:grpSpPr>
        <p:sp>
          <p:nvSpPr>
            <p:cNvPr id="17" name="Freeform 17"/>
            <p:cNvSpPr/>
            <p:nvPr/>
          </p:nvSpPr>
          <p:spPr>
            <a:xfrm>
              <a:off x="0" y="182660"/>
              <a:ext cx="1135140" cy="562824"/>
            </a:xfrm>
            <a:custGeom>
              <a:avLst/>
              <a:gdLst/>
              <a:ahLst/>
              <a:cxnLst/>
              <a:rect l="l" t="t" r="r" b="b"/>
              <a:pathLst>
                <a:path w="1135140" h="745484">
                  <a:moveTo>
                    <a:pt x="91610" y="0"/>
                  </a:moveTo>
                  <a:lnTo>
                    <a:pt x="1043530" y="0"/>
                  </a:lnTo>
                  <a:cubicBezTo>
                    <a:pt x="1067827" y="0"/>
                    <a:pt x="1091128" y="9652"/>
                    <a:pt x="1108308" y="26832"/>
                  </a:cubicBezTo>
                  <a:cubicBezTo>
                    <a:pt x="1125488" y="44012"/>
                    <a:pt x="1135140" y="67314"/>
                    <a:pt x="1135140" y="91610"/>
                  </a:cubicBezTo>
                  <a:lnTo>
                    <a:pt x="1135140" y="653874"/>
                  </a:lnTo>
                  <a:cubicBezTo>
                    <a:pt x="1135140" y="678171"/>
                    <a:pt x="1125488" y="701472"/>
                    <a:pt x="1108308" y="718652"/>
                  </a:cubicBezTo>
                  <a:cubicBezTo>
                    <a:pt x="1091128" y="735833"/>
                    <a:pt x="1067827" y="745484"/>
                    <a:pt x="1043530" y="745484"/>
                  </a:cubicBezTo>
                  <a:lnTo>
                    <a:pt x="91610" y="745484"/>
                  </a:lnTo>
                  <a:cubicBezTo>
                    <a:pt x="67314" y="745484"/>
                    <a:pt x="44012" y="735833"/>
                    <a:pt x="26832" y="718652"/>
                  </a:cubicBezTo>
                  <a:cubicBezTo>
                    <a:pt x="9652" y="701472"/>
                    <a:pt x="0" y="678171"/>
                    <a:pt x="0" y="653874"/>
                  </a:cubicBezTo>
                  <a:lnTo>
                    <a:pt x="0" y="91610"/>
                  </a:lnTo>
                  <a:cubicBezTo>
                    <a:pt x="0" y="67314"/>
                    <a:pt x="9652" y="44012"/>
                    <a:pt x="26832" y="26832"/>
                  </a:cubicBezTo>
                  <a:cubicBezTo>
                    <a:pt x="44012" y="9652"/>
                    <a:pt x="67314" y="0"/>
                    <a:pt x="91610" y="0"/>
                  </a:cubicBezTo>
                  <a:close/>
                </a:path>
              </a:pathLst>
            </a:custGeom>
            <a:solidFill>
              <a:srgbClr val="EB8383"/>
            </a:solidFill>
            <a:ln w="95250" cap="rnd">
              <a:solidFill>
                <a:srgbClr val="EB8383"/>
              </a:solidFill>
              <a:prstDash val="solid"/>
              <a:round/>
            </a:ln>
          </p:spPr>
          <p:txBody>
            <a:bodyPr/>
            <a:lstStyle/>
            <a:p>
              <a:endParaRPr lang="en-GB"/>
            </a:p>
          </p:txBody>
        </p:sp>
        <p:sp>
          <p:nvSpPr>
            <p:cNvPr id="18" name="TextBox 18"/>
            <p:cNvSpPr txBox="1"/>
            <p:nvPr/>
          </p:nvSpPr>
          <p:spPr>
            <a:xfrm>
              <a:off x="0" y="110380"/>
              <a:ext cx="1135140" cy="635104"/>
            </a:xfrm>
            <a:prstGeom prst="rect">
              <a:avLst/>
            </a:prstGeom>
          </p:spPr>
          <p:txBody>
            <a:bodyPr lIns="50800" tIns="50800" rIns="50800" bIns="50800" rtlCol="0" anchor="ctr"/>
            <a:lstStyle/>
            <a:p>
              <a:pPr algn="ctr">
                <a:lnSpc>
                  <a:spcPts val="3352"/>
                </a:lnSpc>
              </a:pPr>
              <a:r>
                <a:rPr lang="en-US" sz="2394" dirty="0">
                  <a:solidFill>
                    <a:srgbClr val="000000"/>
                  </a:solidFill>
                  <a:latin typeface="Canva Sans Bold"/>
                </a:rPr>
                <a:t>A friend asked me for support to help find a house to rent for their family overseas (e.g. Addis-</a:t>
              </a:r>
              <a:r>
                <a:rPr lang="en-US" sz="2394" dirty="0" err="1">
                  <a:solidFill>
                    <a:srgbClr val="000000"/>
                  </a:solidFill>
                  <a:latin typeface="Canva Sans Bold"/>
                </a:rPr>
                <a:t>Abeba</a:t>
              </a:r>
              <a:r>
                <a:rPr lang="en-US" sz="2394" dirty="0">
                  <a:solidFill>
                    <a:srgbClr val="000000"/>
                  </a:solidFill>
                  <a:latin typeface="Canva Sans Bold"/>
                </a:rPr>
                <a:t>; Khartoum)</a:t>
              </a:r>
            </a:p>
          </p:txBody>
        </p:sp>
      </p:grpSp>
      <p:grpSp>
        <p:nvGrpSpPr>
          <p:cNvPr id="19" name="Group 19"/>
          <p:cNvGrpSpPr/>
          <p:nvPr/>
        </p:nvGrpSpPr>
        <p:grpSpPr>
          <a:xfrm>
            <a:off x="178685" y="5742469"/>
            <a:ext cx="4413732" cy="2411411"/>
            <a:chOff x="0" y="0"/>
            <a:chExt cx="1162464" cy="635104"/>
          </a:xfrm>
        </p:grpSpPr>
        <p:sp>
          <p:nvSpPr>
            <p:cNvPr id="20" name="Freeform 20"/>
            <p:cNvSpPr/>
            <p:nvPr/>
          </p:nvSpPr>
          <p:spPr>
            <a:xfrm>
              <a:off x="0" y="0"/>
              <a:ext cx="1162465" cy="635104"/>
            </a:xfrm>
            <a:custGeom>
              <a:avLst/>
              <a:gdLst/>
              <a:ahLst/>
              <a:cxnLst/>
              <a:rect l="l" t="t" r="r" b="b"/>
              <a:pathLst>
                <a:path w="1162465" h="635104">
                  <a:moveTo>
                    <a:pt x="89457" y="0"/>
                  </a:moveTo>
                  <a:lnTo>
                    <a:pt x="1073008" y="0"/>
                  </a:lnTo>
                  <a:cubicBezTo>
                    <a:pt x="1122413" y="0"/>
                    <a:pt x="1162465" y="40051"/>
                    <a:pt x="1162465" y="89457"/>
                  </a:cubicBezTo>
                  <a:lnTo>
                    <a:pt x="1162465" y="545647"/>
                  </a:lnTo>
                  <a:cubicBezTo>
                    <a:pt x="1162465" y="595053"/>
                    <a:pt x="1122413" y="635104"/>
                    <a:pt x="1073008" y="635104"/>
                  </a:cubicBezTo>
                  <a:lnTo>
                    <a:pt x="89457" y="635104"/>
                  </a:lnTo>
                  <a:cubicBezTo>
                    <a:pt x="40051" y="635104"/>
                    <a:pt x="0" y="595053"/>
                    <a:pt x="0" y="545647"/>
                  </a:cubicBezTo>
                  <a:lnTo>
                    <a:pt x="0" y="89457"/>
                  </a:lnTo>
                  <a:cubicBezTo>
                    <a:pt x="0" y="40051"/>
                    <a:pt x="40051" y="0"/>
                    <a:pt x="89457" y="0"/>
                  </a:cubicBezTo>
                  <a:close/>
                </a:path>
              </a:pathLst>
            </a:custGeom>
            <a:solidFill>
              <a:srgbClr val="EB8383"/>
            </a:solidFill>
            <a:ln w="95250" cap="rnd">
              <a:solidFill>
                <a:srgbClr val="EB8383"/>
              </a:solidFill>
              <a:prstDash val="solid"/>
              <a:round/>
            </a:ln>
          </p:spPr>
          <p:txBody>
            <a:bodyPr/>
            <a:lstStyle/>
            <a:p>
              <a:endParaRPr lang="en-GB"/>
            </a:p>
          </p:txBody>
        </p:sp>
        <p:sp>
          <p:nvSpPr>
            <p:cNvPr id="21" name="TextBox 21"/>
            <p:cNvSpPr txBox="1"/>
            <p:nvPr/>
          </p:nvSpPr>
          <p:spPr>
            <a:xfrm>
              <a:off x="0" y="-38100"/>
              <a:ext cx="1162464" cy="673204"/>
            </a:xfrm>
            <a:prstGeom prst="rect">
              <a:avLst/>
            </a:prstGeom>
          </p:spPr>
          <p:txBody>
            <a:bodyPr lIns="50800" tIns="50800" rIns="50800" bIns="50800" rtlCol="0" anchor="ctr"/>
            <a:lstStyle/>
            <a:p>
              <a:pPr algn="ctr">
                <a:lnSpc>
                  <a:spcPts val="3352"/>
                </a:lnSpc>
              </a:pPr>
              <a:r>
                <a:rPr lang="en-US" sz="2394" dirty="0">
                  <a:solidFill>
                    <a:srgbClr val="000000"/>
                  </a:solidFill>
                  <a:latin typeface="Canva Sans Bold"/>
                </a:rPr>
                <a:t>My community member visa was refused. They don’t believe he is the children father</a:t>
              </a:r>
            </a:p>
          </p:txBody>
        </p:sp>
      </p:grpSp>
      <p:grpSp>
        <p:nvGrpSpPr>
          <p:cNvPr id="22" name="Group 22"/>
          <p:cNvGrpSpPr/>
          <p:nvPr/>
        </p:nvGrpSpPr>
        <p:grpSpPr>
          <a:xfrm>
            <a:off x="5001987" y="1456520"/>
            <a:ext cx="3915231" cy="2136972"/>
            <a:chOff x="0" y="-38100"/>
            <a:chExt cx="1031172" cy="673204"/>
          </a:xfrm>
          <a:solidFill>
            <a:srgbClr val="FFB0B0"/>
          </a:solidFill>
        </p:grpSpPr>
        <p:sp>
          <p:nvSpPr>
            <p:cNvPr id="23" name="Freeform 23"/>
            <p:cNvSpPr/>
            <p:nvPr/>
          </p:nvSpPr>
          <p:spPr>
            <a:xfrm>
              <a:off x="0" y="0"/>
              <a:ext cx="1031172" cy="635104"/>
            </a:xfrm>
            <a:custGeom>
              <a:avLst/>
              <a:gdLst/>
              <a:ahLst/>
              <a:cxnLst/>
              <a:rect l="l" t="t" r="r" b="b"/>
              <a:pathLst>
                <a:path w="1031172" h="635104">
                  <a:moveTo>
                    <a:pt x="100847" y="0"/>
                  </a:moveTo>
                  <a:lnTo>
                    <a:pt x="930325" y="0"/>
                  </a:lnTo>
                  <a:cubicBezTo>
                    <a:pt x="986021" y="0"/>
                    <a:pt x="1031172" y="45151"/>
                    <a:pt x="1031172" y="100847"/>
                  </a:cubicBezTo>
                  <a:lnTo>
                    <a:pt x="1031172" y="534257"/>
                  </a:lnTo>
                  <a:cubicBezTo>
                    <a:pt x="1031172" y="589954"/>
                    <a:pt x="986021" y="635104"/>
                    <a:pt x="930325" y="635104"/>
                  </a:cubicBezTo>
                  <a:lnTo>
                    <a:pt x="100847" y="635104"/>
                  </a:lnTo>
                  <a:cubicBezTo>
                    <a:pt x="74100" y="635104"/>
                    <a:pt x="48450" y="624479"/>
                    <a:pt x="29537" y="605567"/>
                  </a:cubicBezTo>
                  <a:cubicBezTo>
                    <a:pt x="10625" y="586654"/>
                    <a:pt x="0" y="561004"/>
                    <a:pt x="0" y="534257"/>
                  </a:cubicBezTo>
                  <a:lnTo>
                    <a:pt x="0" y="100847"/>
                  </a:lnTo>
                  <a:cubicBezTo>
                    <a:pt x="0" y="45151"/>
                    <a:pt x="45151" y="0"/>
                    <a:pt x="100847" y="0"/>
                  </a:cubicBezTo>
                  <a:close/>
                </a:path>
              </a:pathLst>
            </a:custGeom>
            <a:grpFill/>
            <a:ln w="95250" cap="rnd">
              <a:solidFill>
                <a:srgbClr val="FFB0B0"/>
              </a:solidFill>
              <a:prstDash val="solid"/>
              <a:round/>
            </a:ln>
          </p:spPr>
          <p:txBody>
            <a:bodyPr/>
            <a:lstStyle/>
            <a:p>
              <a:endParaRPr lang="en-GB"/>
            </a:p>
          </p:txBody>
        </p:sp>
        <p:sp>
          <p:nvSpPr>
            <p:cNvPr id="24" name="TextBox 24"/>
            <p:cNvSpPr txBox="1"/>
            <p:nvPr/>
          </p:nvSpPr>
          <p:spPr>
            <a:xfrm>
              <a:off x="0" y="-38100"/>
              <a:ext cx="1031172" cy="529985"/>
            </a:xfrm>
            <a:prstGeom prst="rect">
              <a:avLst/>
            </a:prstGeom>
            <a:grpFill/>
          </p:spPr>
          <p:txBody>
            <a:bodyPr lIns="50800" tIns="50800" rIns="50800" bIns="50800" rtlCol="0" anchor="ctr"/>
            <a:lstStyle/>
            <a:p>
              <a:pPr algn="ctr">
                <a:lnSpc>
                  <a:spcPts val="3352"/>
                </a:lnSpc>
              </a:pPr>
              <a:r>
                <a:rPr lang="en-US" sz="2394" dirty="0">
                  <a:solidFill>
                    <a:srgbClr val="000000"/>
                  </a:solidFill>
                  <a:latin typeface="Canva Sans Bold"/>
                </a:rPr>
                <a:t>You said you are in contact with your wife regularly via WhatsApp. Please provide all your contact records. </a:t>
              </a:r>
            </a:p>
          </p:txBody>
        </p:sp>
      </p:grpSp>
      <p:grpSp>
        <p:nvGrpSpPr>
          <p:cNvPr id="25" name="Group 25"/>
          <p:cNvGrpSpPr/>
          <p:nvPr/>
        </p:nvGrpSpPr>
        <p:grpSpPr>
          <a:xfrm>
            <a:off x="319747" y="8435231"/>
            <a:ext cx="4131607" cy="1584822"/>
            <a:chOff x="0" y="0"/>
            <a:chExt cx="1088160" cy="417402"/>
          </a:xfrm>
        </p:grpSpPr>
        <p:sp>
          <p:nvSpPr>
            <p:cNvPr id="26" name="Freeform 26"/>
            <p:cNvSpPr/>
            <p:nvPr/>
          </p:nvSpPr>
          <p:spPr>
            <a:xfrm>
              <a:off x="0" y="0"/>
              <a:ext cx="1088160" cy="417402"/>
            </a:xfrm>
            <a:custGeom>
              <a:avLst/>
              <a:gdLst/>
              <a:ahLst/>
              <a:cxnLst/>
              <a:rect l="l" t="t" r="r" b="b"/>
              <a:pathLst>
                <a:path w="1088160" h="417402">
                  <a:moveTo>
                    <a:pt x="95565" y="0"/>
                  </a:moveTo>
                  <a:lnTo>
                    <a:pt x="992595" y="0"/>
                  </a:lnTo>
                  <a:cubicBezTo>
                    <a:pt x="1017940" y="0"/>
                    <a:pt x="1042248" y="10068"/>
                    <a:pt x="1060169" y="27990"/>
                  </a:cubicBezTo>
                  <a:cubicBezTo>
                    <a:pt x="1078091" y="45912"/>
                    <a:pt x="1088160" y="70220"/>
                    <a:pt x="1088160" y="95565"/>
                  </a:cubicBezTo>
                  <a:lnTo>
                    <a:pt x="1088160" y="321836"/>
                  </a:lnTo>
                  <a:cubicBezTo>
                    <a:pt x="1088160" y="347182"/>
                    <a:pt x="1078091" y="371489"/>
                    <a:pt x="1060169" y="389411"/>
                  </a:cubicBezTo>
                  <a:cubicBezTo>
                    <a:pt x="1042248" y="407333"/>
                    <a:pt x="1017940" y="417402"/>
                    <a:pt x="992595" y="417402"/>
                  </a:cubicBezTo>
                  <a:lnTo>
                    <a:pt x="95565" y="417402"/>
                  </a:lnTo>
                  <a:cubicBezTo>
                    <a:pt x="70220" y="417402"/>
                    <a:pt x="45912" y="407333"/>
                    <a:pt x="27990" y="389411"/>
                  </a:cubicBezTo>
                  <a:cubicBezTo>
                    <a:pt x="10068" y="371489"/>
                    <a:pt x="0" y="347182"/>
                    <a:pt x="0" y="321836"/>
                  </a:cubicBezTo>
                  <a:lnTo>
                    <a:pt x="0" y="95565"/>
                  </a:lnTo>
                  <a:cubicBezTo>
                    <a:pt x="0" y="70220"/>
                    <a:pt x="10068" y="45912"/>
                    <a:pt x="27990" y="27990"/>
                  </a:cubicBezTo>
                  <a:cubicBezTo>
                    <a:pt x="45912" y="10068"/>
                    <a:pt x="70220" y="0"/>
                    <a:pt x="95565" y="0"/>
                  </a:cubicBezTo>
                  <a:close/>
                </a:path>
              </a:pathLst>
            </a:custGeom>
            <a:solidFill>
              <a:srgbClr val="C3D8CC"/>
            </a:solidFill>
            <a:ln w="95250" cap="rnd">
              <a:solidFill>
                <a:srgbClr val="C3D8CC"/>
              </a:solidFill>
              <a:prstDash val="solid"/>
              <a:round/>
            </a:ln>
          </p:spPr>
          <p:txBody>
            <a:bodyPr/>
            <a:lstStyle/>
            <a:p>
              <a:endParaRPr lang="en-GB"/>
            </a:p>
          </p:txBody>
        </p:sp>
        <p:sp>
          <p:nvSpPr>
            <p:cNvPr id="27" name="TextBox 27"/>
            <p:cNvSpPr txBox="1"/>
            <p:nvPr/>
          </p:nvSpPr>
          <p:spPr>
            <a:xfrm>
              <a:off x="0" y="-38100"/>
              <a:ext cx="1088160" cy="455502"/>
            </a:xfrm>
            <a:prstGeom prst="rect">
              <a:avLst/>
            </a:prstGeom>
          </p:spPr>
          <p:txBody>
            <a:bodyPr lIns="50800" tIns="50800" rIns="50800" bIns="50800" rtlCol="0" anchor="ctr"/>
            <a:lstStyle/>
            <a:p>
              <a:pPr algn="ctr">
                <a:lnSpc>
                  <a:spcPts val="3352"/>
                </a:lnSpc>
              </a:pPr>
              <a:r>
                <a:rPr lang="en-US" sz="2394" dirty="0">
                  <a:solidFill>
                    <a:srgbClr val="000000"/>
                  </a:solidFill>
                  <a:latin typeface="Canva Sans Bold"/>
                </a:rPr>
                <a:t>People need letters from a church leader to certify a marriage took place</a:t>
              </a:r>
            </a:p>
          </p:txBody>
        </p:sp>
      </p:grpSp>
      <p:grpSp>
        <p:nvGrpSpPr>
          <p:cNvPr id="28" name="Group 28"/>
          <p:cNvGrpSpPr/>
          <p:nvPr/>
        </p:nvGrpSpPr>
        <p:grpSpPr>
          <a:xfrm>
            <a:off x="397765" y="1329450"/>
            <a:ext cx="3975572" cy="1992311"/>
            <a:chOff x="0" y="0"/>
            <a:chExt cx="1047064" cy="524724"/>
          </a:xfrm>
        </p:grpSpPr>
        <p:sp>
          <p:nvSpPr>
            <p:cNvPr id="29" name="Freeform 29"/>
            <p:cNvSpPr/>
            <p:nvPr/>
          </p:nvSpPr>
          <p:spPr>
            <a:xfrm>
              <a:off x="0" y="0"/>
              <a:ext cx="1047064" cy="524724"/>
            </a:xfrm>
            <a:custGeom>
              <a:avLst/>
              <a:gdLst/>
              <a:ahLst/>
              <a:cxnLst/>
              <a:rect l="l" t="t" r="r" b="b"/>
              <a:pathLst>
                <a:path w="1047064" h="524724">
                  <a:moveTo>
                    <a:pt x="99316" y="0"/>
                  </a:moveTo>
                  <a:lnTo>
                    <a:pt x="947748" y="0"/>
                  </a:lnTo>
                  <a:cubicBezTo>
                    <a:pt x="1002599" y="0"/>
                    <a:pt x="1047064" y="44465"/>
                    <a:pt x="1047064" y="99316"/>
                  </a:cubicBezTo>
                  <a:lnTo>
                    <a:pt x="1047064" y="425408"/>
                  </a:lnTo>
                  <a:cubicBezTo>
                    <a:pt x="1047064" y="451748"/>
                    <a:pt x="1036601" y="477010"/>
                    <a:pt x="1017975" y="495635"/>
                  </a:cubicBezTo>
                  <a:cubicBezTo>
                    <a:pt x="999350" y="514260"/>
                    <a:pt x="974089" y="524724"/>
                    <a:pt x="947748" y="524724"/>
                  </a:cubicBezTo>
                  <a:lnTo>
                    <a:pt x="99316" y="524724"/>
                  </a:lnTo>
                  <a:cubicBezTo>
                    <a:pt x="72976" y="524724"/>
                    <a:pt x="47714" y="514260"/>
                    <a:pt x="29089" y="495635"/>
                  </a:cubicBezTo>
                  <a:cubicBezTo>
                    <a:pt x="10464" y="477010"/>
                    <a:pt x="0" y="451748"/>
                    <a:pt x="0" y="425408"/>
                  </a:cubicBezTo>
                  <a:lnTo>
                    <a:pt x="0" y="99316"/>
                  </a:lnTo>
                  <a:cubicBezTo>
                    <a:pt x="0" y="72976"/>
                    <a:pt x="10464" y="47714"/>
                    <a:pt x="29089" y="29089"/>
                  </a:cubicBezTo>
                  <a:cubicBezTo>
                    <a:pt x="47714" y="10464"/>
                    <a:pt x="72976" y="0"/>
                    <a:pt x="99316" y="0"/>
                  </a:cubicBezTo>
                  <a:close/>
                </a:path>
              </a:pathLst>
            </a:custGeom>
            <a:solidFill>
              <a:srgbClr val="FFB29B"/>
            </a:solidFill>
            <a:ln w="95250" cap="rnd">
              <a:solidFill>
                <a:srgbClr val="FFB29B"/>
              </a:solidFill>
              <a:prstDash val="solid"/>
              <a:round/>
            </a:ln>
          </p:spPr>
          <p:txBody>
            <a:bodyPr/>
            <a:lstStyle/>
            <a:p>
              <a:endParaRPr lang="en-GB"/>
            </a:p>
          </p:txBody>
        </p:sp>
        <p:sp>
          <p:nvSpPr>
            <p:cNvPr id="30" name="TextBox 30"/>
            <p:cNvSpPr txBox="1"/>
            <p:nvPr/>
          </p:nvSpPr>
          <p:spPr>
            <a:xfrm>
              <a:off x="0" y="-38100"/>
              <a:ext cx="1047064" cy="562824"/>
            </a:xfrm>
            <a:prstGeom prst="rect">
              <a:avLst/>
            </a:prstGeom>
          </p:spPr>
          <p:txBody>
            <a:bodyPr lIns="50800" tIns="50800" rIns="50800" bIns="50800" rtlCol="0" anchor="ctr"/>
            <a:lstStyle/>
            <a:p>
              <a:pPr algn="ctr">
                <a:lnSpc>
                  <a:spcPts val="3352"/>
                </a:lnSpc>
              </a:pPr>
              <a:r>
                <a:rPr lang="en-US" sz="2394" dirty="0">
                  <a:solidFill>
                    <a:srgbClr val="000000"/>
                  </a:solidFill>
                  <a:latin typeface="Canva Sans Bold"/>
                </a:rPr>
                <a:t>My community member asked me to complete a visa application</a:t>
              </a:r>
            </a:p>
          </p:txBody>
        </p:sp>
      </p:grpSp>
      <p:sp>
        <p:nvSpPr>
          <p:cNvPr id="31" name="AutoShape 31"/>
          <p:cNvSpPr/>
          <p:nvPr/>
        </p:nvSpPr>
        <p:spPr>
          <a:xfrm flipH="1" flipV="1">
            <a:off x="9429750" y="1966754"/>
            <a:ext cx="19050" cy="7291546"/>
          </a:xfrm>
          <a:prstGeom prst="line">
            <a:avLst/>
          </a:prstGeom>
          <a:ln w="38100" cap="flat">
            <a:solidFill>
              <a:srgbClr val="C3D8CC"/>
            </a:solidFill>
            <a:prstDash val="solid"/>
            <a:headEnd type="none" w="sm" len="sm"/>
            <a:tailEnd type="none" w="sm" len="sm"/>
          </a:ln>
        </p:spPr>
        <p:txBody>
          <a:bodyPr/>
          <a:lstStyle/>
          <a:p>
            <a:endParaRPr lang="en-GB"/>
          </a:p>
        </p:txBody>
      </p:sp>
      <p:sp>
        <p:nvSpPr>
          <p:cNvPr id="32" name="AutoShape 32"/>
          <p:cNvSpPr/>
          <p:nvPr/>
        </p:nvSpPr>
        <p:spPr>
          <a:xfrm flipH="1" flipV="1">
            <a:off x="13539232" y="1884779"/>
            <a:ext cx="20356" cy="7389970"/>
          </a:xfrm>
          <a:prstGeom prst="line">
            <a:avLst/>
          </a:prstGeom>
          <a:ln w="38100" cap="flat">
            <a:solidFill>
              <a:srgbClr val="000000"/>
            </a:solidFill>
            <a:prstDash val="solid"/>
            <a:headEnd type="none" w="sm" len="sm"/>
            <a:tailEnd type="none" w="sm" len="sm"/>
          </a:ln>
        </p:spPr>
        <p:txBody>
          <a:bodyPr/>
          <a:lstStyle/>
          <a:p>
            <a:endParaRPr lang="en-GB"/>
          </a:p>
        </p:txBody>
      </p:sp>
      <p:sp>
        <p:nvSpPr>
          <p:cNvPr id="33" name="Freeform 11">
            <a:extLst>
              <a:ext uri="{FF2B5EF4-FFF2-40B4-BE49-F238E27FC236}">
                <a16:creationId xmlns:a16="http://schemas.microsoft.com/office/drawing/2014/main" id="{CF8924C3-75CE-C9CC-2856-7F0B1B0FB5ED}"/>
              </a:ext>
            </a:extLst>
          </p:cNvPr>
          <p:cNvSpPr/>
          <p:nvPr/>
        </p:nvSpPr>
        <p:spPr>
          <a:xfrm>
            <a:off x="4864949" y="6088644"/>
            <a:ext cx="4395232" cy="1992311"/>
          </a:xfrm>
          <a:custGeom>
            <a:avLst/>
            <a:gdLst/>
            <a:ahLst/>
            <a:cxnLst/>
            <a:rect l="l" t="t" r="r" b="b"/>
            <a:pathLst>
              <a:path w="1157592" h="524724">
                <a:moveTo>
                  <a:pt x="89833" y="0"/>
                </a:moveTo>
                <a:lnTo>
                  <a:pt x="1067759" y="0"/>
                </a:lnTo>
                <a:cubicBezTo>
                  <a:pt x="1091584" y="0"/>
                  <a:pt x="1114434" y="9465"/>
                  <a:pt x="1131280" y="26312"/>
                </a:cubicBezTo>
                <a:cubicBezTo>
                  <a:pt x="1148127" y="43159"/>
                  <a:pt x="1157592" y="66008"/>
                  <a:pt x="1157592" y="89833"/>
                </a:cubicBezTo>
                <a:lnTo>
                  <a:pt x="1157592" y="434891"/>
                </a:lnTo>
                <a:cubicBezTo>
                  <a:pt x="1157592" y="484504"/>
                  <a:pt x="1117372" y="524724"/>
                  <a:pt x="1067759" y="524724"/>
                </a:cubicBezTo>
                <a:lnTo>
                  <a:pt x="89833" y="524724"/>
                </a:lnTo>
                <a:cubicBezTo>
                  <a:pt x="40220" y="524724"/>
                  <a:pt x="0" y="484504"/>
                  <a:pt x="0" y="434891"/>
                </a:cubicBezTo>
                <a:lnTo>
                  <a:pt x="0" y="89833"/>
                </a:lnTo>
                <a:cubicBezTo>
                  <a:pt x="0" y="40220"/>
                  <a:pt x="40220" y="0"/>
                  <a:pt x="89833" y="0"/>
                </a:cubicBezTo>
                <a:close/>
              </a:path>
            </a:pathLst>
          </a:custGeom>
          <a:solidFill>
            <a:srgbClr val="FFB29B"/>
          </a:solidFill>
          <a:ln w="95250" cap="rnd">
            <a:solidFill>
              <a:srgbClr val="FFB29B"/>
            </a:solidFill>
            <a:prstDash val="solid"/>
            <a:round/>
          </a:ln>
        </p:spPr>
        <p:txBody>
          <a:bodyPr/>
          <a:lstStyle/>
          <a:p>
            <a:pPr algn="ctr">
              <a:lnSpc>
                <a:spcPts val="3352"/>
              </a:lnSpc>
            </a:pPr>
            <a:endParaRPr lang="en-US" sz="1800" dirty="0">
              <a:solidFill>
                <a:srgbClr val="000000"/>
              </a:solidFill>
              <a:latin typeface="Canva Sans Bold"/>
            </a:endParaRPr>
          </a:p>
          <a:p>
            <a:pPr algn="ctr">
              <a:lnSpc>
                <a:spcPts val="3352"/>
              </a:lnSpc>
            </a:pPr>
            <a:r>
              <a:rPr lang="en-US" sz="1800" dirty="0">
                <a:solidFill>
                  <a:srgbClr val="000000"/>
                </a:solidFill>
                <a:latin typeface="Canva Sans Bold"/>
              </a:rPr>
              <a:t>Our community members in the process of family reunion are in need of financial support</a:t>
            </a:r>
          </a:p>
        </p:txBody>
      </p:sp>
      <p:pic>
        <p:nvPicPr>
          <p:cNvPr id="34" name="Picture 33" descr="A blue square with yellow stars and a blue square with a yellow star in the middle&#10;&#10;Description automatically generated">
            <a:extLst>
              <a:ext uri="{FF2B5EF4-FFF2-40B4-BE49-F238E27FC236}">
                <a16:creationId xmlns:a16="http://schemas.microsoft.com/office/drawing/2014/main" id="{AACCB5B6-CC62-2F62-0F5D-215823F3ED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3401" y="324115"/>
            <a:ext cx="12441197" cy="2001771"/>
            <a:chOff x="0" y="-133349"/>
            <a:chExt cx="16588263" cy="2669028"/>
          </a:xfrm>
        </p:grpSpPr>
        <p:sp>
          <p:nvSpPr>
            <p:cNvPr id="3" name="TextBox 3"/>
            <p:cNvSpPr txBox="1"/>
            <p:nvPr/>
          </p:nvSpPr>
          <p:spPr>
            <a:xfrm>
              <a:off x="1474769" y="-133349"/>
              <a:ext cx="14439363" cy="1518194"/>
            </a:xfrm>
            <a:prstGeom prst="rect">
              <a:avLst/>
            </a:prstGeom>
          </p:spPr>
          <p:txBody>
            <a:bodyPr wrap="square" lIns="0" tIns="0" rIns="0" bIns="0" rtlCol="0" anchor="t">
              <a:spAutoFit/>
            </a:bodyPr>
            <a:lstStyle/>
            <a:p>
              <a:pPr marL="0" lvl="0" indent="0" algn="ctr">
                <a:lnSpc>
                  <a:spcPts val="9514"/>
                </a:lnSpc>
                <a:spcBef>
                  <a:spcPct val="0"/>
                </a:spcBef>
              </a:pPr>
              <a:r>
                <a:rPr lang="en-US" sz="6795" dirty="0">
                  <a:solidFill>
                    <a:srgbClr val="000000"/>
                  </a:solidFill>
                  <a:latin typeface="Canva Sans Bold"/>
                </a:rPr>
                <a:t>Community Leaders Role</a:t>
              </a:r>
            </a:p>
          </p:txBody>
        </p:sp>
        <p:sp>
          <p:nvSpPr>
            <p:cNvPr id="4" name="Freeform 4"/>
            <p:cNvSpPr/>
            <p:nvPr/>
          </p:nvSpPr>
          <p:spPr>
            <a:xfrm>
              <a:off x="4266969" y="1462979"/>
              <a:ext cx="7940479" cy="404243"/>
            </a:xfrm>
            <a:custGeom>
              <a:avLst/>
              <a:gdLst/>
              <a:ahLst/>
              <a:cxnLst/>
              <a:rect l="l" t="t" r="r" b="b"/>
              <a:pathLst>
                <a:path w="7940479" h="404243">
                  <a:moveTo>
                    <a:pt x="0" y="0"/>
                  </a:moveTo>
                  <a:lnTo>
                    <a:pt x="7940479" y="0"/>
                  </a:lnTo>
                  <a:lnTo>
                    <a:pt x="7940479" y="404242"/>
                  </a:lnTo>
                  <a:lnTo>
                    <a:pt x="0" y="4042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0" y="2094939"/>
              <a:ext cx="16588263" cy="440740"/>
            </a:xfrm>
            <a:prstGeom prst="rect">
              <a:avLst/>
            </a:prstGeom>
          </p:spPr>
          <p:txBody>
            <a:bodyPr lIns="0" tIns="0" rIns="0" bIns="0" rtlCol="0" anchor="t">
              <a:spAutoFit/>
            </a:bodyPr>
            <a:lstStyle/>
            <a:p>
              <a:pPr algn="l">
                <a:lnSpc>
                  <a:spcPts val="2782"/>
                </a:lnSpc>
                <a:spcBef>
                  <a:spcPct val="0"/>
                </a:spcBef>
              </a:pPr>
              <a:endParaRPr/>
            </a:p>
          </p:txBody>
        </p:sp>
      </p:grpSp>
      <p:grpSp>
        <p:nvGrpSpPr>
          <p:cNvPr id="6" name="Group 6"/>
          <p:cNvGrpSpPr/>
          <p:nvPr/>
        </p:nvGrpSpPr>
        <p:grpSpPr>
          <a:xfrm>
            <a:off x="4367164" y="2105192"/>
            <a:ext cx="9553671" cy="1460372"/>
            <a:chOff x="0" y="0"/>
            <a:chExt cx="12738228" cy="1947163"/>
          </a:xfrm>
        </p:grpSpPr>
        <p:sp>
          <p:nvSpPr>
            <p:cNvPr id="7" name="TextBox 7"/>
            <p:cNvSpPr txBox="1"/>
            <p:nvPr/>
          </p:nvSpPr>
          <p:spPr>
            <a:xfrm>
              <a:off x="1132484" y="-104775"/>
              <a:ext cx="10194475" cy="1159887"/>
            </a:xfrm>
            <a:prstGeom prst="rect">
              <a:avLst/>
            </a:prstGeom>
          </p:spPr>
          <p:txBody>
            <a:bodyPr lIns="0" tIns="0" rIns="0" bIns="0" rtlCol="0" anchor="t">
              <a:spAutoFit/>
            </a:bodyPr>
            <a:lstStyle/>
            <a:p>
              <a:pPr marL="0" lvl="0" indent="0" algn="ctr">
                <a:lnSpc>
                  <a:spcPts val="7305"/>
                </a:lnSpc>
                <a:spcBef>
                  <a:spcPct val="0"/>
                </a:spcBef>
              </a:pPr>
              <a:r>
                <a:rPr lang="en-US" sz="5218" dirty="0">
                  <a:solidFill>
                    <a:srgbClr val="000000"/>
                  </a:solidFill>
                  <a:latin typeface="Canva Sans Bold"/>
                </a:rPr>
                <a:t>How can they support?</a:t>
              </a:r>
            </a:p>
          </p:txBody>
        </p:sp>
        <p:sp>
          <p:nvSpPr>
            <p:cNvPr id="8" name="TextBox 8"/>
            <p:cNvSpPr txBox="1"/>
            <p:nvPr/>
          </p:nvSpPr>
          <p:spPr>
            <a:xfrm>
              <a:off x="0" y="1609398"/>
              <a:ext cx="12738228" cy="337765"/>
            </a:xfrm>
            <a:prstGeom prst="rect">
              <a:avLst/>
            </a:prstGeom>
          </p:spPr>
          <p:txBody>
            <a:bodyPr lIns="0" tIns="0" rIns="0" bIns="0" rtlCol="0" anchor="t">
              <a:spAutoFit/>
            </a:bodyPr>
            <a:lstStyle/>
            <a:p>
              <a:pPr algn="l">
                <a:lnSpc>
                  <a:spcPts val="2136"/>
                </a:lnSpc>
                <a:spcBef>
                  <a:spcPct val="0"/>
                </a:spcBef>
              </a:pPr>
              <a:endParaRPr/>
            </a:p>
          </p:txBody>
        </p:sp>
      </p:grpSp>
      <p:sp>
        <p:nvSpPr>
          <p:cNvPr id="9" name="Freeform 9"/>
          <p:cNvSpPr/>
          <p:nvPr/>
        </p:nvSpPr>
        <p:spPr>
          <a:xfrm>
            <a:off x="276323" y="3090024"/>
            <a:ext cx="18011677" cy="4686978"/>
          </a:xfrm>
          <a:custGeom>
            <a:avLst/>
            <a:gdLst/>
            <a:ahLst/>
            <a:cxnLst/>
            <a:rect l="l" t="t" r="r" b="b"/>
            <a:pathLst>
              <a:path w="18251579" h="4686978">
                <a:moveTo>
                  <a:pt x="0" y="0"/>
                </a:moveTo>
                <a:lnTo>
                  <a:pt x="18251579" y="0"/>
                </a:lnTo>
                <a:lnTo>
                  <a:pt x="18251579" y="4686978"/>
                </a:lnTo>
                <a:lnTo>
                  <a:pt x="0" y="4686978"/>
                </a:lnTo>
                <a:lnTo>
                  <a:pt x="0" y="0"/>
                </a:lnTo>
                <a:close/>
              </a:path>
            </a:pathLst>
          </a:custGeom>
          <a:blipFill>
            <a:blip r:embed="rId5">
              <a:extLst>
                <a:ext uri="{96DAC541-7B7A-43D3-8B79-37D633B846F1}">
                  <asvg:svgBlip xmlns:asvg="http://schemas.microsoft.com/office/drawing/2016/SVG/main" r:embed="rId6"/>
                </a:ext>
              </a:extLst>
            </a:blip>
            <a:stretch>
              <a:fillRect r="-95036"/>
            </a:stretch>
          </a:blipFill>
        </p:spPr>
        <p:txBody>
          <a:bodyPr/>
          <a:lstStyle/>
          <a:p>
            <a:endParaRPr lang="en-GB"/>
          </a:p>
        </p:txBody>
      </p:sp>
      <p:grpSp>
        <p:nvGrpSpPr>
          <p:cNvPr id="10" name="Group 10"/>
          <p:cNvGrpSpPr/>
          <p:nvPr/>
        </p:nvGrpSpPr>
        <p:grpSpPr>
          <a:xfrm>
            <a:off x="852253" y="3130224"/>
            <a:ext cx="7619165" cy="870681"/>
            <a:chOff x="0" y="0"/>
            <a:chExt cx="10158886" cy="1160908"/>
          </a:xfrm>
        </p:grpSpPr>
        <p:sp>
          <p:nvSpPr>
            <p:cNvPr id="11" name="TextBox 11"/>
            <p:cNvSpPr txBox="1"/>
            <p:nvPr/>
          </p:nvSpPr>
          <p:spPr>
            <a:xfrm>
              <a:off x="473783" y="-66675"/>
              <a:ext cx="9025336" cy="752314"/>
            </a:xfrm>
            <a:prstGeom prst="rect">
              <a:avLst/>
            </a:prstGeom>
          </p:spPr>
          <p:txBody>
            <a:bodyPr lIns="0" tIns="0" rIns="0" bIns="0" rtlCol="0" anchor="t">
              <a:spAutoFit/>
            </a:bodyPr>
            <a:lstStyle/>
            <a:p>
              <a:pPr algn="ctr">
                <a:lnSpc>
                  <a:spcPts val="4731"/>
                </a:lnSpc>
                <a:spcBef>
                  <a:spcPct val="0"/>
                </a:spcBef>
              </a:pPr>
              <a:r>
                <a:rPr lang="en-US" sz="3379" dirty="0">
                  <a:solidFill>
                    <a:srgbClr val="000000"/>
                  </a:solidFill>
                  <a:latin typeface="Canva Sans Bold"/>
                </a:rPr>
                <a:t>Referrals for Legal Advice</a:t>
              </a:r>
            </a:p>
          </p:txBody>
        </p:sp>
        <p:sp>
          <p:nvSpPr>
            <p:cNvPr id="12" name="TextBox 12"/>
            <p:cNvSpPr txBox="1"/>
            <p:nvPr/>
          </p:nvSpPr>
          <p:spPr>
            <a:xfrm>
              <a:off x="0" y="704542"/>
              <a:ext cx="10158886" cy="456366"/>
            </a:xfrm>
            <a:prstGeom prst="rect">
              <a:avLst/>
            </a:prstGeom>
          </p:spPr>
          <p:txBody>
            <a:bodyPr lIns="0" tIns="0" rIns="0" bIns="0" rtlCol="0" anchor="t">
              <a:spAutoFit/>
            </a:bodyPr>
            <a:lstStyle/>
            <a:p>
              <a:pPr>
                <a:lnSpc>
                  <a:spcPts val="2907"/>
                </a:lnSpc>
              </a:pPr>
              <a:endParaRPr/>
            </a:p>
          </p:txBody>
        </p:sp>
      </p:grpSp>
      <p:grpSp>
        <p:nvGrpSpPr>
          <p:cNvPr id="13" name="Group 13"/>
          <p:cNvGrpSpPr/>
          <p:nvPr/>
        </p:nvGrpSpPr>
        <p:grpSpPr>
          <a:xfrm>
            <a:off x="10111253" y="3130224"/>
            <a:ext cx="7619165" cy="870681"/>
            <a:chOff x="0" y="0"/>
            <a:chExt cx="10158886" cy="1160908"/>
          </a:xfrm>
        </p:grpSpPr>
        <p:sp>
          <p:nvSpPr>
            <p:cNvPr id="14" name="TextBox 14"/>
            <p:cNvSpPr txBox="1"/>
            <p:nvPr/>
          </p:nvSpPr>
          <p:spPr>
            <a:xfrm>
              <a:off x="473783" y="-66675"/>
              <a:ext cx="9025336" cy="752314"/>
            </a:xfrm>
            <a:prstGeom prst="rect">
              <a:avLst/>
            </a:prstGeom>
          </p:spPr>
          <p:txBody>
            <a:bodyPr lIns="0" tIns="0" rIns="0" bIns="0" rtlCol="0" anchor="t">
              <a:spAutoFit/>
            </a:bodyPr>
            <a:lstStyle/>
            <a:p>
              <a:pPr algn="ctr">
                <a:lnSpc>
                  <a:spcPts val="4731"/>
                </a:lnSpc>
                <a:spcBef>
                  <a:spcPct val="0"/>
                </a:spcBef>
              </a:pPr>
              <a:r>
                <a:rPr lang="en-US" sz="3379" dirty="0">
                  <a:solidFill>
                    <a:srgbClr val="000000"/>
                  </a:solidFill>
                  <a:latin typeface="Canva Sans Bold"/>
                </a:rPr>
                <a:t>Leader Support</a:t>
              </a:r>
            </a:p>
          </p:txBody>
        </p:sp>
        <p:sp>
          <p:nvSpPr>
            <p:cNvPr id="15" name="TextBox 15"/>
            <p:cNvSpPr txBox="1"/>
            <p:nvPr/>
          </p:nvSpPr>
          <p:spPr>
            <a:xfrm>
              <a:off x="0" y="704542"/>
              <a:ext cx="10158886" cy="456366"/>
            </a:xfrm>
            <a:prstGeom prst="rect">
              <a:avLst/>
            </a:prstGeom>
          </p:spPr>
          <p:txBody>
            <a:bodyPr lIns="0" tIns="0" rIns="0" bIns="0" rtlCol="0" anchor="t">
              <a:spAutoFit/>
            </a:bodyPr>
            <a:lstStyle/>
            <a:p>
              <a:pPr>
                <a:lnSpc>
                  <a:spcPts val="2907"/>
                </a:lnSpc>
              </a:pPr>
              <a:endParaRPr/>
            </a:p>
          </p:txBody>
        </p:sp>
      </p:grpSp>
      <p:grpSp>
        <p:nvGrpSpPr>
          <p:cNvPr id="16" name="Group 16"/>
          <p:cNvGrpSpPr/>
          <p:nvPr/>
        </p:nvGrpSpPr>
        <p:grpSpPr>
          <a:xfrm>
            <a:off x="276324" y="4142788"/>
            <a:ext cx="8715276" cy="4180312"/>
            <a:chOff x="-375011" y="-66675"/>
            <a:chExt cx="11620369" cy="5573750"/>
          </a:xfrm>
        </p:grpSpPr>
        <p:sp>
          <p:nvSpPr>
            <p:cNvPr id="17" name="TextBox 17"/>
            <p:cNvSpPr txBox="1"/>
            <p:nvPr/>
          </p:nvSpPr>
          <p:spPr>
            <a:xfrm>
              <a:off x="-375011" y="-66675"/>
              <a:ext cx="11620369" cy="5573750"/>
            </a:xfrm>
            <a:prstGeom prst="rect">
              <a:avLst/>
            </a:prstGeom>
          </p:spPr>
          <p:txBody>
            <a:bodyPr wrap="square" lIns="0" tIns="0" rIns="0" bIns="0" rtlCol="0" anchor="t">
              <a:spAutoFit/>
            </a:bodyPr>
            <a:lstStyle/>
            <a:p>
              <a:pPr marL="457200" indent="-457200" algn="ctr">
                <a:lnSpc>
                  <a:spcPts val="4731"/>
                </a:lnSpc>
                <a:buFontTx/>
                <a:buChar char="-"/>
              </a:pPr>
              <a:r>
                <a:rPr lang="en-US" sz="3379" dirty="0">
                  <a:solidFill>
                    <a:srgbClr val="000000"/>
                  </a:solidFill>
                  <a:latin typeface="Canva Sans"/>
                </a:rPr>
                <a:t>Support to access FR inquiry line</a:t>
              </a:r>
            </a:p>
            <a:p>
              <a:pPr marL="457200" indent="-457200" algn="ctr">
                <a:lnSpc>
                  <a:spcPts val="4731"/>
                </a:lnSpc>
                <a:buFontTx/>
                <a:buChar char="-"/>
              </a:pPr>
              <a:r>
                <a:rPr lang="en-US" sz="3379" dirty="0">
                  <a:solidFill>
                    <a:srgbClr val="000000"/>
                  </a:solidFill>
                  <a:latin typeface="Canva Sans"/>
                </a:rPr>
                <a:t>Support to have an immigration adviser</a:t>
              </a:r>
            </a:p>
            <a:p>
              <a:pPr marL="457200" indent="-457200" algn="ctr">
                <a:lnSpc>
                  <a:spcPts val="4731"/>
                </a:lnSpc>
                <a:buFontTx/>
                <a:buChar char="-"/>
              </a:pPr>
              <a:r>
                <a:rPr lang="en-US" sz="3379" dirty="0">
                  <a:solidFill>
                    <a:srgbClr val="000000"/>
                  </a:solidFill>
                  <a:latin typeface="Canva Sans"/>
                </a:rPr>
                <a:t>Referral for a DNA test</a:t>
              </a:r>
            </a:p>
            <a:p>
              <a:pPr marL="457200" indent="-457200" algn="ctr">
                <a:lnSpc>
                  <a:spcPts val="4731"/>
                </a:lnSpc>
                <a:buFontTx/>
                <a:buChar char="-"/>
              </a:pPr>
              <a:r>
                <a:rPr lang="en-US" sz="3379" dirty="0">
                  <a:solidFill>
                    <a:srgbClr val="000000"/>
                  </a:solidFill>
                  <a:latin typeface="Canva Sans"/>
                </a:rPr>
                <a:t>Provide legal advice</a:t>
              </a:r>
            </a:p>
            <a:p>
              <a:pPr marL="457200" indent="-457200" algn="ctr">
                <a:lnSpc>
                  <a:spcPts val="4731"/>
                </a:lnSpc>
                <a:buFontTx/>
                <a:buChar char="-"/>
              </a:pPr>
              <a:r>
                <a:rPr lang="en-US" sz="3379" dirty="0">
                  <a:solidFill>
                    <a:srgbClr val="000000"/>
                  </a:solidFill>
                  <a:latin typeface="Canva Sans"/>
                </a:rPr>
                <a:t>Support with gathering evidences</a:t>
              </a:r>
            </a:p>
            <a:p>
              <a:pPr marL="457200" indent="-457200" algn="ctr">
                <a:lnSpc>
                  <a:spcPts val="4731"/>
                </a:lnSpc>
                <a:buFontTx/>
                <a:buChar char="-"/>
              </a:pPr>
              <a:endParaRPr lang="en-US" sz="3379" dirty="0">
                <a:solidFill>
                  <a:srgbClr val="000000"/>
                </a:solidFill>
                <a:latin typeface="Canva Sans"/>
              </a:endParaRPr>
            </a:p>
            <a:p>
              <a:pPr marL="457200" indent="-457200" algn="ctr">
                <a:lnSpc>
                  <a:spcPts val="4731"/>
                </a:lnSpc>
                <a:buFontTx/>
                <a:buChar char="-"/>
              </a:pPr>
              <a:endParaRPr lang="en-US" sz="3379" dirty="0">
                <a:solidFill>
                  <a:srgbClr val="000000"/>
                </a:solidFill>
                <a:latin typeface="Canva Sans"/>
              </a:endParaRPr>
            </a:p>
          </p:txBody>
        </p:sp>
        <p:sp>
          <p:nvSpPr>
            <p:cNvPr id="18" name="TextBox 18"/>
            <p:cNvSpPr txBox="1"/>
            <p:nvPr/>
          </p:nvSpPr>
          <p:spPr>
            <a:xfrm>
              <a:off x="0" y="3904942"/>
              <a:ext cx="10944675" cy="456366"/>
            </a:xfrm>
            <a:prstGeom prst="rect">
              <a:avLst/>
            </a:prstGeom>
          </p:spPr>
          <p:txBody>
            <a:bodyPr lIns="0" tIns="0" rIns="0" bIns="0" rtlCol="0" anchor="t">
              <a:spAutoFit/>
            </a:bodyPr>
            <a:lstStyle/>
            <a:p>
              <a:pPr>
                <a:lnSpc>
                  <a:spcPts val="2907"/>
                </a:lnSpc>
              </a:pPr>
              <a:endParaRPr/>
            </a:p>
          </p:txBody>
        </p:sp>
      </p:grpSp>
      <p:grpSp>
        <p:nvGrpSpPr>
          <p:cNvPr id="19" name="Group 19"/>
          <p:cNvGrpSpPr/>
          <p:nvPr/>
        </p:nvGrpSpPr>
        <p:grpSpPr>
          <a:xfrm>
            <a:off x="9732701" y="3822027"/>
            <a:ext cx="7619165" cy="4783041"/>
            <a:chOff x="0" y="-66675"/>
            <a:chExt cx="10158886" cy="6377389"/>
          </a:xfrm>
        </p:grpSpPr>
        <p:sp>
          <p:nvSpPr>
            <p:cNvPr id="20" name="TextBox 20"/>
            <p:cNvSpPr txBox="1"/>
            <p:nvPr/>
          </p:nvSpPr>
          <p:spPr>
            <a:xfrm>
              <a:off x="473783" y="-66675"/>
              <a:ext cx="9025335" cy="6377389"/>
            </a:xfrm>
            <a:prstGeom prst="rect">
              <a:avLst/>
            </a:prstGeom>
          </p:spPr>
          <p:txBody>
            <a:bodyPr lIns="0" tIns="0" rIns="0" bIns="0" rtlCol="0" anchor="t">
              <a:spAutoFit/>
            </a:bodyPr>
            <a:lstStyle/>
            <a:p>
              <a:pPr marL="457200" indent="-457200" algn="ctr">
                <a:lnSpc>
                  <a:spcPts val="4731"/>
                </a:lnSpc>
                <a:buFontTx/>
                <a:buChar char="-"/>
              </a:pPr>
              <a:r>
                <a:rPr lang="en-US" sz="3379" dirty="0">
                  <a:solidFill>
                    <a:srgbClr val="000000"/>
                  </a:solidFill>
                  <a:latin typeface="Canva Sans"/>
                </a:rPr>
                <a:t> Positive decision – referral </a:t>
              </a:r>
            </a:p>
            <a:p>
              <a:pPr marL="457200" indent="-457200" algn="ctr">
                <a:lnSpc>
                  <a:spcPts val="4731"/>
                </a:lnSpc>
                <a:buFontTx/>
                <a:buChar char="-"/>
              </a:pPr>
              <a:r>
                <a:rPr lang="en-US" sz="3379" dirty="0">
                  <a:solidFill>
                    <a:srgbClr val="000000"/>
                  </a:solidFill>
                  <a:latin typeface="Canva Sans"/>
                </a:rPr>
                <a:t>Connect people overseas</a:t>
              </a:r>
            </a:p>
            <a:p>
              <a:pPr marL="457200" indent="-457200" algn="ctr">
                <a:lnSpc>
                  <a:spcPts val="4731"/>
                </a:lnSpc>
                <a:buFontTx/>
                <a:buChar char="-"/>
              </a:pPr>
              <a:r>
                <a:rPr lang="en-US" sz="3379" dirty="0">
                  <a:solidFill>
                    <a:srgbClr val="000000"/>
                  </a:solidFill>
                  <a:latin typeface="Canva Sans"/>
                </a:rPr>
                <a:t>Escort members to the BRC</a:t>
              </a:r>
            </a:p>
            <a:p>
              <a:pPr marL="457200" indent="-457200" algn="ctr">
                <a:lnSpc>
                  <a:spcPts val="4731"/>
                </a:lnSpc>
                <a:buFontTx/>
                <a:buChar char="-"/>
              </a:pPr>
              <a:r>
                <a:rPr lang="en-US" sz="3379" dirty="0">
                  <a:solidFill>
                    <a:srgbClr val="000000"/>
                  </a:solidFill>
                  <a:latin typeface="Canva Sans"/>
                </a:rPr>
                <a:t>Support members when their family arrives</a:t>
              </a:r>
            </a:p>
            <a:p>
              <a:pPr marL="457200" indent="-457200" algn="ctr">
                <a:lnSpc>
                  <a:spcPts val="4731"/>
                </a:lnSpc>
                <a:buFontTx/>
                <a:buChar char="-"/>
              </a:pPr>
              <a:r>
                <a:rPr lang="en-US" sz="3379" dirty="0">
                  <a:solidFill>
                    <a:srgbClr val="000000"/>
                  </a:solidFill>
                  <a:latin typeface="Canva Sans"/>
                </a:rPr>
                <a:t>Help families find exit visa</a:t>
              </a:r>
            </a:p>
            <a:p>
              <a:pPr marL="457200" indent="-457200" algn="ctr">
                <a:lnSpc>
                  <a:spcPts val="4731"/>
                </a:lnSpc>
                <a:buFontTx/>
                <a:buChar char="-"/>
              </a:pPr>
              <a:endParaRPr lang="en-US" sz="3379" dirty="0">
                <a:solidFill>
                  <a:srgbClr val="000000"/>
                </a:solidFill>
                <a:latin typeface="Canva Sans"/>
              </a:endParaRPr>
            </a:p>
            <a:p>
              <a:pPr algn="ctr">
                <a:lnSpc>
                  <a:spcPts val="4731"/>
                </a:lnSpc>
                <a:spcBef>
                  <a:spcPct val="0"/>
                </a:spcBef>
              </a:pPr>
              <a:endParaRPr lang="en-US" sz="3379" dirty="0">
                <a:solidFill>
                  <a:srgbClr val="000000"/>
                </a:solidFill>
                <a:latin typeface="Canva Sans"/>
              </a:endParaRPr>
            </a:p>
          </p:txBody>
        </p:sp>
        <p:sp>
          <p:nvSpPr>
            <p:cNvPr id="21" name="TextBox 21"/>
            <p:cNvSpPr txBox="1"/>
            <p:nvPr/>
          </p:nvSpPr>
          <p:spPr>
            <a:xfrm>
              <a:off x="0" y="3904942"/>
              <a:ext cx="10158886" cy="456366"/>
            </a:xfrm>
            <a:prstGeom prst="rect">
              <a:avLst/>
            </a:prstGeom>
          </p:spPr>
          <p:txBody>
            <a:bodyPr lIns="0" tIns="0" rIns="0" bIns="0" rtlCol="0" anchor="t">
              <a:spAutoFit/>
            </a:bodyPr>
            <a:lstStyle/>
            <a:p>
              <a:pPr>
                <a:lnSpc>
                  <a:spcPts val="2907"/>
                </a:lnSpc>
              </a:pPr>
              <a:endParaRPr/>
            </a:p>
          </p:txBody>
        </p:sp>
      </p:grpSp>
      <p:pic>
        <p:nvPicPr>
          <p:cNvPr id="22" name="Picture 21" descr="A blue square with yellow stars and a blue square with a yellow star in the middle&#10;&#10;Description automatically generated">
            <a:extLst>
              <a:ext uri="{FF2B5EF4-FFF2-40B4-BE49-F238E27FC236}">
                <a16:creationId xmlns:a16="http://schemas.microsoft.com/office/drawing/2014/main" id="{DB82F145-D556-1D32-F9BA-07981C4F92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98573" y="1469090"/>
            <a:ext cx="8690854" cy="442443"/>
          </a:xfrm>
          <a:custGeom>
            <a:avLst/>
            <a:gdLst/>
            <a:ahLst/>
            <a:cxnLst/>
            <a:rect l="l" t="t" r="r" b="b"/>
            <a:pathLst>
              <a:path w="8690854" h="442443">
                <a:moveTo>
                  <a:pt x="0" y="0"/>
                </a:moveTo>
                <a:lnTo>
                  <a:pt x="8690854" y="0"/>
                </a:lnTo>
                <a:lnTo>
                  <a:pt x="8690854"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982962" y="1774934"/>
            <a:ext cx="12926428" cy="985556"/>
          </a:xfrm>
          <a:prstGeom prst="rect">
            <a:avLst/>
          </a:prstGeom>
        </p:spPr>
        <p:txBody>
          <a:bodyPr lIns="0" tIns="0" rIns="0" bIns="0" rtlCol="0" anchor="t">
            <a:spAutoFit/>
          </a:bodyPr>
          <a:lstStyle/>
          <a:p>
            <a:pPr marL="0" lvl="0" indent="0" algn="ctr">
              <a:lnSpc>
                <a:spcPts val="8153"/>
              </a:lnSpc>
              <a:spcBef>
                <a:spcPct val="0"/>
              </a:spcBef>
            </a:pPr>
            <a:r>
              <a:rPr lang="en-US" sz="5823" dirty="0">
                <a:solidFill>
                  <a:srgbClr val="000000"/>
                </a:solidFill>
                <a:latin typeface="Canva Sans Bold"/>
              </a:rPr>
              <a:t>What’s a Protection Status?</a:t>
            </a:r>
          </a:p>
        </p:txBody>
      </p:sp>
      <p:sp>
        <p:nvSpPr>
          <p:cNvPr id="4" name="TextBox 4"/>
          <p:cNvSpPr txBox="1"/>
          <p:nvPr/>
        </p:nvSpPr>
        <p:spPr>
          <a:xfrm>
            <a:off x="586823" y="3066334"/>
            <a:ext cx="17411962" cy="3882345"/>
          </a:xfrm>
          <a:prstGeom prst="rect">
            <a:avLst/>
          </a:prstGeom>
        </p:spPr>
        <p:txBody>
          <a:bodyPr lIns="0" tIns="0" rIns="0" bIns="0" rtlCol="0" anchor="t">
            <a:spAutoFit/>
          </a:bodyPr>
          <a:lstStyle/>
          <a:p>
            <a:pPr algn="ctr">
              <a:lnSpc>
                <a:spcPts val="5147"/>
              </a:lnSpc>
              <a:spcBef>
                <a:spcPct val="0"/>
              </a:spcBef>
            </a:pPr>
            <a:r>
              <a:rPr lang="en-US" sz="3676" dirty="0">
                <a:solidFill>
                  <a:srgbClr val="000000"/>
                </a:solidFill>
                <a:latin typeface="Canva Sans Bold"/>
              </a:rPr>
              <a:t>Refugee Leave To Remain</a:t>
            </a:r>
            <a:r>
              <a:rPr lang="en-US" sz="3676" dirty="0">
                <a:solidFill>
                  <a:srgbClr val="000000"/>
                </a:solidFill>
                <a:latin typeface="Canva Sans"/>
              </a:rPr>
              <a:t> (5 years)</a:t>
            </a:r>
          </a:p>
          <a:p>
            <a:pPr algn="ctr">
              <a:lnSpc>
                <a:spcPts val="5147"/>
              </a:lnSpc>
              <a:spcBef>
                <a:spcPct val="0"/>
              </a:spcBef>
            </a:pPr>
            <a:r>
              <a:rPr lang="en-US" sz="3676" dirty="0">
                <a:solidFill>
                  <a:srgbClr val="000000"/>
                </a:solidFill>
                <a:latin typeface="Canva Sans Bold"/>
              </a:rPr>
              <a:t>Humanitarian Protection</a:t>
            </a:r>
            <a:r>
              <a:rPr lang="en-US" sz="3676" dirty="0">
                <a:solidFill>
                  <a:srgbClr val="000000"/>
                </a:solidFill>
                <a:latin typeface="Canva Sans"/>
              </a:rPr>
              <a:t> (5 years)</a:t>
            </a:r>
          </a:p>
          <a:p>
            <a:pPr algn="ctr">
              <a:lnSpc>
                <a:spcPts val="5147"/>
              </a:lnSpc>
              <a:spcBef>
                <a:spcPct val="0"/>
              </a:spcBef>
            </a:pPr>
            <a:r>
              <a:rPr lang="en-US" sz="3676" dirty="0">
                <a:solidFill>
                  <a:srgbClr val="000000"/>
                </a:solidFill>
                <a:latin typeface="Canva Sans Bold"/>
              </a:rPr>
              <a:t>Refugee Settlement</a:t>
            </a:r>
            <a:r>
              <a:rPr lang="en-US" sz="3676" dirty="0">
                <a:solidFill>
                  <a:srgbClr val="000000"/>
                </a:solidFill>
                <a:latin typeface="Canva Sans"/>
              </a:rPr>
              <a:t> </a:t>
            </a:r>
          </a:p>
          <a:p>
            <a:pPr algn="ctr">
              <a:lnSpc>
                <a:spcPts val="5147"/>
              </a:lnSpc>
              <a:spcBef>
                <a:spcPct val="0"/>
              </a:spcBef>
            </a:pPr>
            <a:r>
              <a:rPr lang="en-US" sz="3676" dirty="0">
                <a:solidFill>
                  <a:srgbClr val="000000"/>
                </a:solidFill>
                <a:latin typeface="Canva Sans"/>
              </a:rPr>
              <a:t>(Indefinite Leave to Remain after 5 years of RS or HP)</a:t>
            </a:r>
          </a:p>
          <a:p>
            <a:pPr algn="ctr">
              <a:lnSpc>
                <a:spcPts val="5147"/>
              </a:lnSpc>
              <a:spcBef>
                <a:spcPct val="0"/>
              </a:spcBef>
            </a:pPr>
            <a:endParaRPr lang="en-US" sz="3676" dirty="0">
              <a:solidFill>
                <a:srgbClr val="000000"/>
              </a:solidFill>
              <a:latin typeface="Canva Sans"/>
            </a:endParaRPr>
          </a:p>
          <a:p>
            <a:pPr algn="ctr">
              <a:lnSpc>
                <a:spcPts val="5147"/>
              </a:lnSpc>
              <a:spcBef>
                <a:spcPct val="0"/>
              </a:spcBef>
            </a:pPr>
            <a:endParaRPr lang="en-US" sz="3676" dirty="0">
              <a:solidFill>
                <a:srgbClr val="000000"/>
              </a:solidFill>
              <a:latin typeface="Canva Sans"/>
            </a:endParaRPr>
          </a:p>
        </p:txBody>
      </p:sp>
      <p:sp>
        <p:nvSpPr>
          <p:cNvPr id="5" name="TextBox 5"/>
          <p:cNvSpPr txBox="1"/>
          <p:nvPr/>
        </p:nvSpPr>
        <p:spPr>
          <a:xfrm>
            <a:off x="1037804" y="6498615"/>
            <a:ext cx="16510000" cy="2910977"/>
          </a:xfrm>
          <a:prstGeom prst="rect">
            <a:avLst/>
          </a:prstGeom>
        </p:spPr>
        <p:txBody>
          <a:bodyPr lIns="0" tIns="0" rIns="0" bIns="0" rtlCol="0" anchor="t">
            <a:spAutoFit/>
          </a:bodyPr>
          <a:lstStyle/>
          <a:p>
            <a:pPr algn="ctr">
              <a:lnSpc>
                <a:spcPts val="3352"/>
              </a:lnSpc>
              <a:spcBef>
                <a:spcPct val="0"/>
              </a:spcBef>
            </a:pPr>
            <a:r>
              <a:rPr lang="en-US" sz="2394" dirty="0">
                <a:solidFill>
                  <a:srgbClr val="000000"/>
                </a:solidFill>
                <a:latin typeface="Canva Sans"/>
              </a:rPr>
              <a:t> It also includes protection status granted through</a:t>
            </a:r>
            <a:r>
              <a:rPr lang="en-US" sz="2394" dirty="0">
                <a:solidFill>
                  <a:srgbClr val="000000"/>
                </a:solidFill>
                <a:latin typeface="Canva Sans Bold"/>
              </a:rPr>
              <a:t> resettlement schemes </a:t>
            </a:r>
            <a:r>
              <a:rPr lang="en-US" sz="2394" dirty="0">
                <a:solidFill>
                  <a:srgbClr val="000000"/>
                </a:solidFill>
                <a:latin typeface="Canva Sans"/>
              </a:rPr>
              <a:t>(although these are more rare) such as:</a:t>
            </a:r>
          </a:p>
          <a:p>
            <a:pPr algn="ctr">
              <a:lnSpc>
                <a:spcPts val="3352"/>
              </a:lnSpc>
              <a:spcBef>
                <a:spcPct val="0"/>
              </a:spcBef>
            </a:pPr>
            <a:r>
              <a:rPr lang="en-US" sz="2394" dirty="0">
                <a:solidFill>
                  <a:srgbClr val="000000"/>
                </a:solidFill>
                <a:latin typeface="Canva Sans"/>
              </a:rPr>
              <a:t>• Gateway Protection </a:t>
            </a:r>
            <a:r>
              <a:rPr lang="en-US" sz="2394" dirty="0" err="1">
                <a:solidFill>
                  <a:srgbClr val="000000"/>
                </a:solidFill>
                <a:latin typeface="Canva Sans"/>
              </a:rPr>
              <a:t>Programme</a:t>
            </a:r>
            <a:endParaRPr lang="en-US" sz="2394" dirty="0">
              <a:solidFill>
                <a:srgbClr val="000000"/>
              </a:solidFill>
              <a:latin typeface="Canva Sans"/>
            </a:endParaRPr>
          </a:p>
          <a:p>
            <a:pPr algn="ctr">
              <a:lnSpc>
                <a:spcPts val="3352"/>
              </a:lnSpc>
              <a:spcBef>
                <a:spcPct val="0"/>
              </a:spcBef>
            </a:pPr>
            <a:r>
              <a:rPr lang="en-US" sz="2394" dirty="0">
                <a:solidFill>
                  <a:srgbClr val="000000"/>
                </a:solidFill>
                <a:latin typeface="Canva Sans"/>
              </a:rPr>
              <a:t>• Mandate Refugee </a:t>
            </a:r>
            <a:r>
              <a:rPr lang="en-US" sz="2394" dirty="0" err="1">
                <a:solidFill>
                  <a:srgbClr val="000000"/>
                </a:solidFill>
                <a:latin typeface="Canva Sans"/>
              </a:rPr>
              <a:t>Programme</a:t>
            </a:r>
            <a:endParaRPr lang="en-US" sz="2394" dirty="0">
              <a:solidFill>
                <a:srgbClr val="000000"/>
              </a:solidFill>
              <a:latin typeface="Canva Sans"/>
            </a:endParaRPr>
          </a:p>
          <a:p>
            <a:pPr algn="ctr">
              <a:lnSpc>
                <a:spcPts val="3352"/>
              </a:lnSpc>
              <a:spcBef>
                <a:spcPct val="0"/>
              </a:spcBef>
            </a:pPr>
            <a:r>
              <a:rPr lang="en-US" sz="2394" dirty="0">
                <a:solidFill>
                  <a:srgbClr val="000000"/>
                </a:solidFill>
                <a:latin typeface="Canva Sans"/>
              </a:rPr>
              <a:t>• Syrian Vulnerable Persons Resettlement (VPR) scheme</a:t>
            </a:r>
          </a:p>
          <a:p>
            <a:pPr algn="ctr">
              <a:lnSpc>
                <a:spcPts val="3352"/>
              </a:lnSpc>
              <a:spcBef>
                <a:spcPct val="0"/>
              </a:spcBef>
            </a:pPr>
            <a:r>
              <a:rPr lang="en-US" sz="2394" dirty="0">
                <a:solidFill>
                  <a:srgbClr val="000000"/>
                </a:solidFill>
                <a:latin typeface="Canva Sans"/>
              </a:rPr>
              <a:t>• Community Sponsorship Scheme</a:t>
            </a:r>
          </a:p>
          <a:p>
            <a:pPr algn="ctr">
              <a:lnSpc>
                <a:spcPts val="3352"/>
              </a:lnSpc>
              <a:spcBef>
                <a:spcPct val="0"/>
              </a:spcBef>
            </a:pPr>
            <a:r>
              <a:rPr lang="en-US" sz="2394" dirty="0">
                <a:solidFill>
                  <a:srgbClr val="000000"/>
                </a:solidFill>
                <a:latin typeface="Canva Sans"/>
              </a:rPr>
              <a:t>• UK Resettlement Scheme (UKRS)</a:t>
            </a:r>
          </a:p>
          <a:p>
            <a:pPr algn="ctr">
              <a:lnSpc>
                <a:spcPts val="3352"/>
              </a:lnSpc>
              <a:spcBef>
                <a:spcPct val="0"/>
              </a:spcBef>
            </a:pPr>
            <a:r>
              <a:rPr lang="en-US" sz="2394" dirty="0">
                <a:solidFill>
                  <a:srgbClr val="000000"/>
                </a:solidFill>
                <a:latin typeface="Canva Sans"/>
              </a:rPr>
              <a:t>• Afghan Citizens Resettlement Scheme: Pathway 2 (ACRS)</a:t>
            </a:r>
          </a:p>
        </p:txBody>
      </p:sp>
      <p:sp>
        <p:nvSpPr>
          <p:cNvPr id="6" name="TextBox 3">
            <a:extLst>
              <a:ext uri="{FF2B5EF4-FFF2-40B4-BE49-F238E27FC236}">
                <a16:creationId xmlns:a16="http://schemas.microsoft.com/office/drawing/2014/main" id="{A2199D19-A218-E4A5-A560-1DC88070AA9F}"/>
              </a:ext>
            </a:extLst>
          </p:cNvPr>
          <p:cNvSpPr txBox="1"/>
          <p:nvPr/>
        </p:nvSpPr>
        <p:spPr>
          <a:xfrm>
            <a:off x="2967722" y="433200"/>
            <a:ext cx="12926428" cy="985556"/>
          </a:xfrm>
          <a:prstGeom prst="rect">
            <a:avLst/>
          </a:prstGeom>
        </p:spPr>
        <p:txBody>
          <a:bodyPr lIns="0" tIns="0" rIns="0" bIns="0" rtlCol="0" anchor="t">
            <a:spAutoFit/>
          </a:bodyPr>
          <a:lstStyle/>
          <a:p>
            <a:pPr marL="0" lvl="0" indent="0" algn="ctr">
              <a:lnSpc>
                <a:spcPts val="8153"/>
              </a:lnSpc>
              <a:spcBef>
                <a:spcPct val="0"/>
              </a:spcBef>
            </a:pPr>
            <a:r>
              <a:rPr lang="en-US" sz="5823" dirty="0">
                <a:solidFill>
                  <a:srgbClr val="000000"/>
                </a:solidFill>
                <a:latin typeface="Canva Sans Bold"/>
              </a:rPr>
              <a:t>Understanding who is Eligible</a:t>
            </a:r>
          </a:p>
        </p:txBody>
      </p:sp>
      <p:pic>
        <p:nvPicPr>
          <p:cNvPr id="7" name="Picture 6" descr="A blue square with yellow stars and a blue square with a yellow star in the middle&#10;&#10;Description automatically generated">
            <a:extLst>
              <a:ext uri="{FF2B5EF4-FFF2-40B4-BE49-F238E27FC236}">
                <a16:creationId xmlns:a16="http://schemas.microsoft.com/office/drawing/2014/main" id="{BD9FA8E7-1D27-39ED-019A-97A9D1E11C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6270" y="181502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6745689" y="2352715"/>
            <a:ext cx="4672017" cy="7540653"/>
          </a:xfrm>
          <a:custGeom>
            <a:avLst/>
            <a:gdLst/>
            <a:ahLst/>
            <a:cxnLst/>
            <a:rect l="l" t="t" r="r" b="b"/>
            <a:pathLst>
              <a:path w="4672017" h="7540653">
                <a:moveTo>
                  <a:pt x="0" y="0"/>
                </a:moveTo>
                <a:lnTo>
                  <a:pt x="4672017" y="0"/>
                </a:lnTo>
                <a:lnTo>
                  <a:pt x="4672017" y="7540653"/>
                </a:lnTo>
                <a:lnTo>
                  <a:pt x="0" y="7540653"/>
                </a:lnTo>
                <a:lnTo>
                  <a:pt x="0" y="0"/>
                </a:lnTo>
                <a:close/>
              </a:path>
            </a:pathLst>
          </a:custGeom>
          <a:blipFill>
            <a:blip r:embed="rId5"/>
            <a:stretch>
              <a:fillRect/>
            </a:stretch>
          </a:blipFill>
        </p:spPr>
        <p:txBody>
          <a:bodyPr/>
          <a:lstStyle/>
          <a:p>
            <a:endParaRPr lang="en-GB"/>
          </a:p>
        </p:txBody>
      </p:sp>
      <p:sp>
        <p:nvSpPr>
          <p:cNvPr id="4" name="TextBox 4"/>
          <p:cNvSpPr txBox="1"/>
          <p:nvPr/>
        </p:nvSpPr>
        <p:spPr>
          <a:xfrm>
            <a:off x="1680208" y="23291"/>
            <a:ext cx="14530230" cy="1694356"/>
          </a:xfrm>
          <a:prstGeom prst="rect">
            <a:avLst/>
          </a:prstGeom>
        </p:spPr>
        <p:txBody>
          <a:bodyPr lIns="0" tIns="0" rIns="0" bIns="0" rtlCol="0" anchor="t">
            <a:spAutoFit/>
          </a:bodyPr>
          <a:lstStyle/>
          <a:p>
            <a:pPr marL="0" lvl="0" indent="0" algn="ctr">
              <a:lnSpc>
                <a:spcPts val="13884"/>
              </a:lnSpc>
              <a:spcBef>
                <a:spcPct val="0"/>
              </a:spcBef>
            </a:pPr>
            <a:r>
              <a:rPr lang="en-US" sz="9917">
                <a:solidFill>
                  <a:srgbClr val="000000"/>
                </a:solidFill>
                <a:latin typeface="Canva Sans Bold"/>
              </a:rPr>
              <a:t>Who Is A Refugee?</a:t>
            </a:r>
          </a:p>
        </p:txBody>
      </p:sp>
      <p:pic>
        <p:nvPicPr>
          <p:cNvPr id="5" name="Picture 4" descr="A blue square with yellow stars and a blue square with a yellow star in the middle&#10;&#10;Description automatically generated">
            <a:extLst>
              <a:ext uri="{FF2B5EF4-FFF2-40B4-BE49-F238E27FC236}">
                <a16:creationId xmlns:a16="http://schemas.microsoft.com/office/drawing/2014/main" id="{50D06809-4F33-9209-5D5B-4EC5C35496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6270" y="181502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2064748" y="4353219"/>
            <a:ext cx="6308977" cy="1598001"/>
          </a:xfrm>
          <a:custGeom>
            <a:avLst/>
            <a:gdLst/>
            <a:ahLst/>
            <a:cxnLst/>
            <a:rect l="l" t="t" r="r" b="b"/>
            <a:pathLst>
              <a:path w="6308977" h="1598001">
                <a:moveTo>
                  <a:pt x="0" y="0"/>
                </a:moveTo>
                <a:lnTo>
                  <a:pt x="6308977" y="0"/>
                </a:lnTo>
                <a:lnTo>
                  <a:pt x="6308977" y="1598001"/>
                </a:lnTo>
                <a:lnTo>
                  <a:pt x="0" y="1598001"/>
                </a:lnTo>
                <a:lnTo>
                  <a:pt x="0" y="0"/>
                </a:lnTo>
                <a:close/>
              </a:path>
            </a:pathLst>
          </a:custGeom>
          <a:blipFill>
            <a:blip r:embed="rId5">
              <a:extLst>
                <a:ext uri="{96DAC541-7B7A-43D3-8B79-37D633B846F1}">
                  <asvg:svgBlip xmlns:asvg="http://schemas.microsoft.com/office/drawing/2016/SVG/main" r:embed="rId6"/>
                </a:ext>
              </a:extLst>
            </a:blip>
            <a:stretch>
              <a:fillRect l="-45935" r="-46436"/>
            </a:stretch>
          </a:blipFill>
        </p:spPr>
        <p:txBody>
          <a:bodyPr/>
          <a:lstStyle/>
          <a:p>
            <a:endParaRPr lang="en-GB"/>
          </a:p>
        </p:txBody>
      </p:sp>
      <p:sp>
        <p:nvSpPr>
          <p:cNvPr id="4" name="Freeform 4"/>
          <p:cNvSpPr/>
          <p:nvPr/>
        </p:nvSpPr>
        <p:spPr>
          <a:xfrm>
            <a:off x="175583" y="4335780"/>
            <a:ext cx="12136719" cy="1598001"/>
          </a:xfrm>
          <a:custGeom>
            <a:avLst/>
            <a:gdLst/>
            <a:ahLst/>
            <a:cxnLst/>
            <a:rect l="l" t="t" r="r" b="b"/>
            <a:pathLst>
              <a:path w="12136719" h="1598001">
                <a:moveTo>
                  <a:pt x="0" y="0"/>
                </a:moveTo>
                <a:lnTo>
                  <a:pt x="12136718" y="0"/>
                </a:lnTo>
                <a:lnTo>
                  <a:pt x="12136718" y="1598001"/>
                </a:lnTo>
                <a:lnTo>
                  <a:pt x="0" y="15980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a:off x="6617544" y="4335780"/>
            <a:ext cx="5788147" cy="1608378"/>
          </a:xfrm>
          <a:custGeom>
            <a:avLst/>
            <a:gdLst/>
            <a:ahLst/>
            <a:cxnLst/>
            <a:rect l="l" t="t" r="r" b="b"/>
            <a:pathLst>
              <a:path w="5788147" h="1608378">
                <a:moveTo>
                  <a:pt x="0" y="0"/>
                </a:moveTo>
                <a:lnTo>
                  <a:pt x="5788147" y="0"/>
                </a:lnTo>
                <a:lnTo>
                  <a:pt x="5788147" y="1608378"/>
                </a:lnTo>
                <a:lnTo>
                  <a:pt x="0" y="1608378"/>
                </a:lnTo>
                <a:lnTo>
                  <a:pt x="0" y="0"/>
                </a:lnTo>
                <a:close/>
              </a:path>
            </a:pathLst>
          </a:custGeom>
          <a:blipFill>
            <a:blip r:embed="rId9">
              <a:extLst>
                <a:ext uri="{96DAC541-7B7A-43D3-8B79-37D633B846F1}">
                  <asvg:svgBlip xmlns:asvg="http://schemas.microsoft.com/office/drawing/2016/SVG/main" r:embed="rId10"/>
                </a:ext>
              </a:extLst>
            </a:blip>
            <a:stretch>
              <a:fillRect l="-8207" r="-102836"/>
            </a:stretch>
          </a:blipFill>
        </p:spPr>
        <p:txBody>
          <a:bodyPr/>
          <a:lstStyle/>
          <a:p>
            <a:endParaRPr lang="en-GB"/>
          </a:p>
        </p:txBody>
      </p:sp>
      <p:sp>
        <p:nvSpPr>
          <p:cNvPr id="6" name="TextBox 6"/>
          <p:cNvSpPr txBox="1"/>
          <p:nvPr/>
        </p:nvSpPr>
        <p:spPr>
          <a:xfrm>
            <a:off x="15377491" y="4645706"/>
            <a:ext cx="2447118" cy="9766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Canva Sans Bold"/>
              </a:rPr>
              <a:t>Family Reunion</a:t>
            </a:r>
          </a:p>
        </p:txBody>
      </p:sp>
      <p:sp>
        <p:nvSpPr>
          <p:cNvPr id="7" name="TextBox 7"/>
          <p:cNvSpPr txBox="1"/>
          <p:nvPr/>
        </p:nvSpPr>
        <p:spPr>
          <a:xfrm>
            <a:off x="175583" y="4595192"/>
            <a:ext cx="2957017" cy="9766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Canva Sans Bold"/>
              </a:rPr>
              <a:t>Refugee Leave to Remain (5y)</a:t>
            </a:r>
          </a:p>
        </p:txBody>
      </p:sp>
      <p:sp>
        <p:nvSpPr>
          <p:cNvPr id="8" name="TextBox 8"/>
          <p:cNvSpPr txBox="1"/>
          <p:nvPr/>
        </p:nvSpPr>
        <p:spPr>
          <a:xfrm>
            <a:off x="3368312" y="4516731"/>
            <a:ext cx="2735917" cy="1253631"/>
          </a:xfrm>
          <a:prstGeom prst="rect">
            <a:avLst/>
          </a:prstGeom>
        </p:spPr>
        <p:txBody>
          <a:bodyPr lIns="0" tIns="0" rIns="0" bIns="0" rtlCol="0" anchor="t">
            <a:spAutoFit/>
          </a:bodyPr>
          <a:lstStyle/>
          <a:p>
            <a:pPr algn="ctr">
              <a:lnSpc>
                <a:spcPts val="3350"/>
              </a:lnSpc>
              <a:spcBef>
                <a:spcPct val="0"/>
              </a:spcBef>
            </a:pPr>
            <a:r>
              <a:rPr lang="en-US" sz="2393" dirty="0">
                <a:solidFill>
                  <a:srgbClr val="000000"/>
                </a:solidFill>
                <a:latin typeface="Canva Sans Bold"/>
              </a:rPr>
              <a:t>After 5y my apply for Settlement (ILR)</a:t>
            </a:r>
          </a:p>
        </p:txBody>
      </p:sp>
      <p:sp>
        <p:nvSpPr>
          <p:cNvPr id="9" name="TextBox 9"/>
          <p:cNvSpPr txBox="1"/>
          <p:nvPr/>
        </p:nvSpPr>
        <p:spPr>
          <a:xfrm>
            <a:off x="9008212" y="4420001"/>
            <a:ext cx="3304089" cy="1389848"/>
          </a:xfrm>
          <a:prstGeom prst="rect">
            <a:avLst/>
          </a:prstGeom>
        </p:spPr>
        <p:txBody>
          <a:bodyPr lIns="0" tIns="0" rIns="0" bIns="0" rtlCol="0" anchor="t">
            <a:spAutoFit/>
          </a:bodyPr>
          <a:lstStyle/>
          <a:p>
            <a:pPr algn="ctr">
              <a:lnSpc>
                <a:spcPts val="3755"/>
              </a:lnSpc>
              <a:spcBef>
                <a:spcPct val="0"/>
              </a:spcBef>
            </a:pPr>
            <a:r>
              <a:rPr lang="en-US" sz="2682">
                <a:solidFill>
                  <a:srgbClr val="000000"/>
                </a:solidFill>
                <a:latin typeface="Canva Sans Bold"/>
              </a:rPr>
              <a:t>Benefits, Work, Eductation &amp; Health</a:t>
            </a:r>
          </a:p>
        </p:txBody>
      </p:sp>
      <p:sp>
        <p:nvSpPr>
          <p:cNvPr id="10" name="TextBox 10"/>
          <p:cNvSpPr txBox="1"/>
          <p:nvPr/>
        </p:nvSpPr>
        <p:spPr>
          <a:xfrm>
            <a:off x="12312301" y="4617891"/>
            <a:ext cx="2525454" cy="9766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Canva Sans Bold"/>
              </a:rPr>
              <a:t>Travel Document</a:t>
            </a:r>
          </a:p>
        </p:txBody>
      </p:sp>
      <p:grpSp>
        <p:nvGrpSpPr>
          <p:cNvPr id="11" name="Group 11"/>
          <p:cNvGrpSpPr/>
          <p:nvPr/>
        </p:nvGrpSpPr>
        <p:grpSpPr>
          <a:xfrm>
            <a:off x="18137981" y="2238415"/>
            <a:ext cx="471488" cy="2628900"/>
            <a:chOff x="0" y="0"/>
            <a:chExt cx="124178" cy="692385"/>
          </a:xfrm>
        </p:grpSpPr>
        <p:sp>
          <p:nvSpPr>
            <p:cNvPr id="12" name="Freeform 12"/>
            <p:cNvSpPr/>
            <p:nvPr/>
          </p:nvSpPr>
          <p:spPr>
            <a:xfrm>
              <a:off x="0" y="0"/>
              <a:ext cx="124178" cy="692385"/>
            </a:xfrm>
            <a:custGeom>
              <a:avLst/>
              <a:gdLst/>
              <a:ahLst/>
              <a:cxnLst/>
              <a:rect l="l" t="t" r="r" b="b"/>
              <a:pathLst>
                <a:path w="124178" h="692385">
                  <a:moveTo>
                    <a:pt x="0" y="0"/>
                  </a:moveTo>
                  <a:lnTo>
                    <a:pt x="124178" y="0"/>
                  </a:lnTo>
                  <a:lnTo>
                    <a:pt x="124178" y="692385"/>
                  </a:lnTo>
                  <a:lnTo>
                    <a:pt x="0" y="692385"/>
                  </a:lnTo>
                  <a:close/>
                </a:path>
              </a:pathLst>
            </a:custGeom>
            <a:solidFill>
              <a:srgbClr val="FFFFFF"/>
            </a:solidFill>
          </p:spPr>
          <p:txBody>
            <a:bodyPr/>
            <a:lstStyle/>
            <a:p>
              <a:endParaRPr lang="en-GB"/>
            </a:p>
          </p:txBody>
        </p:sp>
        <p:sp>
          <p:nvSpPr>
            <p:cNvPr id="13" name="TextBox 13"/>
            <p:cNvSpPr txBox="1"/>
            <p:nvPr/>
          </p:nvSpPr>
          <p:spPr>
            <a:xfrm>
              <a:off x="0" y="9525"/>
              <a:ext cx="124178" cy="682860"/>
            </a:xfrm>
            <a:prstGeom prst="rect">
              <a:avLst/>
            </a:prstGeom>
          </p:spPr>
          <p:txBody>
            <a:bodyPr lIns="50800" tIns="50800" rIns="50800" bIns="50800" rtlCol="0" anchor="ctr"/>
            <a:lstStyle/>
            <a:p>
              <a:pPr algn="ctr">
                <a:lnSpc>
                  <a:spcPts val="1682"/>
                </a:lnSpc>
              </a:pPr>
              <a:endParaRPr/>
            </a:p>
          </p:txBody>
        </p:sp>
      </p:grpSp>
      <p:sp>
        <p:nvSpPr>
          <p:cNvPr id="14" name="TextBox 14"/>
          <p:cNvSpPr txBox="1"/>
          <p:nvPr/>
        </p:nvSpPr>
        <p:spPr>
          <a:xfrm>
            <a:off x="1680208" y="23291"/>
            <a:ext cx="14530230" cy="1694356"/>
          </a:xfrm>
          <a:prstGeom prst="rect">
            <a:avLst/>
          </a:prstGeom>
        </p:spPr>
        <p:txBody>
          <a:bodyPr lIns="0" tIns="0" rIns="0" bIns="0" rtlCol="0" anchor="t">
            <a:spAutoFit/>
          </a:bodyPr>
          <a:lstStyle/>
          <a:p>
            <a:pPr marL="0" lvl="0" indent="0" algn="ctr">
              <a:lnSpc>
                <a:spcPts val="13884"/>
              </a:lnSpc>
              <a:spcBef>
                <a:spcPct val="0"/>
              </a:spcBef>
            </a:pPr>
            <a:r>
              <a:rPr lang="en-US" sz="9917">
                <a:solidFill>
                  <a:srgbClr val="000000"/>
                </a:solidFill>
                <a:latin typeface="Canva Sans Bold"/>
              </a:rPr>
              <a:t>Refugee* Entitlements</a:t>
            </a:r>
          </a:p>
        </p:txBody>
      </p:sp>
      <p:grpSp>
        <p:nvGrpSpPr>
          <p:cNvPr id="15" name="Group 15"/>
          <p:cNvGrpSpPr/>
          <p:nvPr/>
        </p:nvGrpSpPr>
        <p:grpSpPr>
          <a:xfrm>
            <a:off x="18166556" y="5448300"/>
            <a:ext cx="319088" cy="2628900"/>
            <a:chOff x="0" y="0"/>
            <a:chExt cx="84040" cy="692385"/>
          </a:xfrm>
        </p:grpSpPr>
        <p:sp>
          <p:nvSpPr>
            <p:cNvPr id="16" name="Freeform 16"/>
            <p:cNvSpPr/>
            <p:nvPr/>
          </p:nvSpPr>
          <p:spPr>
            <a:xfrm>
              <a:off x="0" y="0"/>
              <a:ext cx="84040" cy="692385"/>
            </a:xfrm>
            <a:custGeom>
              <a:avLst/>
              <a:gdLst/>
              <a:ahLst/>
              <a:cxnLst/>
              <a:rect l="l" t="t" r="r" b="b"/>
              <a:pathLst>
                <a:path w="84040" h="692385">
                  <a:moveTo>
                    <a:pt x="0" y="0"/>
                  </a:moveTo>
                  <a:lnTo>
                    <a:pt x="84040" y="0"/>
                  </a:lnTo>
                  <a:lnTo>
                    <a:pt x="84040" y="692385"/>
                  </a:lnTo>
                  <a:lnTo>
                    <a:pt x="0" y="692385"/>
                  </a:lnTo>
                  <a:close/>
                </a:path>
              </a:pathLst>
            </a:custGeom>
            <a:solidFill>
              <a:srgbClr val="FFFFFF"/>
            </a:solidFill>
          </p:spPr>
          <p:txBody>
            <a:bodyPr/>
            <a:lstStyle/>
            <a:p>
              <a:endParaRPr lang="en-GB"/>
            </a:p>
          </p:txBody>
        </p:sp>
        <p:sp>
          <p:nvSpPr>
            <p:cNvPr id="17" name="TextBox 17"/>
            <p:cNvSpPr txBox="1"/>
            <p:nvPr/>
          </p:nvSpPr>
          <p:spPr>
            <a:xfrm>
              <a:off x="0" y="9525"/>
              <a:ext cx="84040" cy="682860"/>
            </a:xfrm>
            <a:prstGeom prst="rect">
              <a:avLst/>
            </a:prstGeom>
          </p:spPr>
          <p:txBody>
            <a:bodyPr lIns="50800" tIns="50800" rIns="50800" bIns="50800" rtlCol="0" anchor="ctr"/>
            <a:lstStyle/>
            <a:p>
              <a:pPr algn="ctr">
                <a:lnSpc>
                  <a:spcPts val="1682"/>
                </a:lnSpc>
              </a:pPr>
              <a:endParaRPr/>
            </a:p>
          </p:txBody>
        </p:sp>
      </p:grpSp>
      <p:sp>
        <p:nvSpPr>
          <p:cNvPr id="18" name="TextBox 18"/>
          <p:cNvSpPr txBox="1"/>
          <p:nvPr/>
        </p:nvSpPr>
        <p:spPr>
          <a:xfrm>
            <a:off x="6104229" y="4810165"/>
            <a:ext cx="3304089" cy="4813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Canva Sans Bold"/>
              </a:rPr>
              <a:t>Housing</a:t>
            </a:r>
          </a:p>
        </p:txBody>
      </p:sp>
      <p:sp>
        <p:nvSpPr>
          <p:cNvPr id="19" name="TextBox 19"/>
          <p:cNvSpPr txBox="1"/>
          <p:nvPr/>
        </p:nvSpPr>
        <p:spPr>
          <a:xfrm>
            <a:off x="399177" y="9059277"/>
            <a:ext cx="14438578" cy="1204432"/>
          </a:xfrm>
          <a:prstGeom prst="rect">
            <a:avLst/>
          </a:prstGeom>
        </p:spPr>
        <p:txBody>
          <a:bodyPr wrap="square" lIns="0" tIns="0" rIns="0" bIns="0" rtlCol="0" anchor="t">
            <a:spAutoFit/>
          </a:bodyPr>
          <a:lstStyle/>
          <a:p>
            <a:pPr algn="ctr">
              <a:lnSpc>
                <a:spcPts val="3212"/>
              </a:lnSpc>
              <a:spcBef>
                <a:spcPct val="0"/>
              </a:spcBef>
            </a:pPr>
            <a:r>
              <a:rPr lang="en-US" sz="2294" dirty="0">
                <a:solidFill>
                  <a:srgbClr val="000000"/>
                </a:solidFill>
                <a:latin typeface="Canva Sans"/>
              </a:rPr>
              <a:t>*Humanitarian Protection has the same entitlements  but there are slight differences in regards to the  travel doc  </a:t>
            </a:r>
          </a:p>
          <a:p>
            <a:pPr algn="ctr">
              <a:lnSpc>
                <a:spcPts val="3212"/>
              </a:lnSpc>
              <a:spcBef>
                <a:spcPct val="0"/>
              </a:spcBef>
            </a:pPr>
            <a:r>
              <a:rPr lang="en-US" sz="2294" dirty="0" err="1">
                <a:solidFill>
                  <a:srgbClr val="000000"/>
                </a:solidFill>
                <a:latin typeface="Canva Sans"/>
              </a:rPr>
              <a:t>etc</a:t>
            </a:r>
            <a:r>
              <a:rPr lang="en-US" sz="2294" dirty="0">
                <a:solidFill>
                  <a:srgbClr val="000000"/>
                </a:solidFill>
                <a:latin typeface="Canva Sans"/>
              </a:rPr>
              <a:t> - see </a:t>
            </a:r>
            <a:r>
              <a:rPr lang="en-US" sz="2294" u="sng" dirty="0">
                <a:solidFill>
                  <a:srgbClr val="000000"/>
                </a:solidFill>
                <a:latin typeface="Canva Sans"/>
                <a:hlinkClick r:id="rId11" tooltip="https://freemovement.org.uk/what-is-the-difference-between-refugee-status-and-humanitarian-protection/"/>
              </a:rPr>
              <a:t>here</a:t>
            </a:r>
            <a:r>
              <a:rPr lang="en-US" sz="2294" dirty="0">
                <a:solidFill>
                  <a:srgbClr val="000000"/>
                </a:solidFill>
                <a:latin typeface="Canva Sans"/>
              </a:rPr>
              <a:t> *</a:t>
            </a:r>
          </a:p>
        </p:txBody>
      </p:sp>
      <p:sp>
        <p:nvSpPr>
          <p:cNvPr id="20" name="TextBox 19">
            <a:extLst>
              <a:ext uri="{FF2B5EF4-FFF2-40B4-BE49-F238E27FC236}">
                <a16:creationId xmlns:a16="http://schemas.microsoft.com/office/drawing/2014/main" id="{833F07B8-18B9-84C1-7E66-7EC20C20EA66}"/>
              </a:ext>
            </a:extLst>
          </p:cNvPr>
          <p:cNvSpPr txBox="1"/>
          <p:nvPr/>
        </p:nvSpPr>
        <p:spPr>
          <a:xfrm>
            <a:off x="3132600" y="2933700"/>
            <a:ext cx="12412200" cy="646331"/>
          </a:xfrm>
          <a:prstGeom prst="rect">
            <a:avLst/>
          </a:prstGeom>
          <a:noFill/>
        </p:spPr>
        <p:txBody>
          <a:bodyPr wrap="square" rtlCol="0">
            <a:spAutoFit/>
          </a:bodyPr>
          <a:lstStyle/>
          <a:p>
            <a:pPr algn="ctr"/>
            <a:r>
              <a:rPr lang="en-GB" sz="3600" b="1" dirty="0"/>
              <a:t>Understanding how to support your members priorities</a:t>
            </a:r>
          </a:p>
        </p:txBody>
      </p:sp>
      <p:pic>
        <p:nvPicPr>
          <p:cNvPr id="21" name="Picture 20" descr="A blue square with yellow stars and a blue square with a yellow star in the middle&#10;&#10;Description automatically generated">
            <a:extLst>
              <a:ext uri="{FF2B5EF4-FFF2-40B4-BE49-F238E27FC236}">
                <a16:creationId xmlns:a16="http://schemas.microsoft.com/office/drawing/2014/main" id="{30058642-224E-E779-AC5D-3F36180A3E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53600" y="6486976"/>
            <a:ext cx="2795601" cy="1472639"/>
          </a:xfrm>
          <a:prstGeom prst="rect">
            <a:avLst/>
          </a:prstGeom>
        </p:spPr>
      </p:pic>
      <p:pic>
        <p:nvPicPr>
          <p:cNvPr id="22" name="Picture 21" descr="A blue square with yellow stars and a blue square with a yellow star in the middle&#10;&#10;Description automatically generated">
            <a:extLst>
              <a:ext uri="{FF2B5EF4-FFF2-40B4-BE49-F238E27FC236}">
                <a16:creationId xmlns:a16="http://schemas.microsoft.com/office/drawing/2014/main" id="{2CE39A18-7B47-13F2-72B3-BBC932E910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053400" y="1745871"/>
            <a:ext cx="242289" cy="1012974"/>
          </a:xfrm>
          <a:custGeom>
            <a:avLst/>
            <a:gdLst/>
            <a:ahLst/>
            <a:cxnLst/>
            <a:rect l="l" t="t" r="r" b="b"/>
            <a:pathLst>
              <a:path w="242289" h="1012974">
                <a:moveTo>
                  <a:pt x="0" y="0"/>
                </a:moveTo>
                <a:lnTo>
                  <a:pt x="242289" y="0"/>
                </a:lnTo>
                <a:lnTo>
                  <a:pt x="242289" y="1012975"/>
                </a:lnTo>
                <a:lnTo>
                  <a:pt x="0" y="1012975"/>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3" name="Freeform 3"/>
          <p:cNvSpPr/>
          <p:nvPr/>
        </p:nvSpPr>
        <p:spPr>
          <a:xfrm rot="-5400000">
            <a:off x="1609939" y="1034140"/>
            <a:ext cx="1339363" cy="1339363"/>
          </a:xfrm>
          <a:custGeom>
            <a:avLst/>
            <a:gdLst/>
            <a:ahLst/>
            <a:cxnLst/>
            <a:rect l="l" t="t" r="r" b="b"/>
            <a:pathLst>
              <a:path w="1339363" h="1339363">
                <a:moveTo>
                  <a:pt x="0" y="0"/>
                </a:moveTo>
                <a:lnTo>
                  <a:pt x="1339363" y="0"/>
                </a:lnTo>
                <a:lnTo>
                  <a:pt x="1339363" y="1339363"/>
                </a:lnTo>
                <a:lnTo>
                  <a:pt x="0" y="13393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5400000">
            <a:off x="6698525" y="1705402"/>
            <a:ext cx="236207" cy="851624"/>
          </a:xfrm>
          <a:custGeom>
            <a:avLst/>
            <a:gdLst/>
            <a:ahLst/>
            <a:cxnLst/>
            <a:rect l="l" t="t" r="r" b="b"/>
            <a:pathLst>
              <a:path w="236207" h="851624">
                <a:moveTo>
                  <a:pt x="0" y="0"/>
                </a:moveTo>
                <a:lnTo>
                  <a:pt x="236208" y="0"/>
                </a:lnTo>
                <a:lnTo>
                  <a:pt x="236208" y="851624"/>
                </a:lnTo>
                <a:lnTo>
                  <a:pt x="0" y="851624"/>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5" name="Freeform 5"/>
          <p:cNvSpPr/>
          <p:nvPr/>
        </p:nvSpPr>
        <p:spPr>
          <a:xfrm rot="-10800000" flipV="1">
            <a:off x="11524675" y="406904"/>
            <a:ext cx="733887" cy="1370970"/>
          </a:xfrm>
          <a:custGeom>
            <a:avLst/>
            <a:gdLst/>
            <a:ahLst/>
            <a:cxnLst/>
            <a:rect l="l" t="t" r="r" b="b"/>
            <a:pathLst>
              <a:path w="733887" h="1370970">
                <a:moveTo>
                  <a:pt x="0" y="1370971"/>
                </a:moveTo>
                <a:lnTo>
                  <a:pt x="733887" y="1370971"/>
                </a:lnTo>
                <a:lnTo>
                  <a:pt x="733887" y="0"/>
                </a:lnTo>
                <a:lnTo>
                  <a:pt x="0" y="0"/>
                </a:lnTo>
                <a:lnTo>
                  <a:pt x="0" y="1370971"/>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6" name="Freeform 6"/>
          <p:cNvSpPr/>
          <p:nvPr/>
        </p:nvSpPr>
        <p:spPr>
          <a:xfrm rot="-5400000">
            <a:off x="4467412" y="1004797"/>
            <a:ext cx="659011" cy="1231094"/>
          </a:xfrm>
          <a:custGeom>
            <a:avLst/>
            <a:gdLst/>
            <a:ahLst/>
            <a:cxnLst/>
            <a:rect l="l" t="t" r="r" b="b"/>
            <a:pathLst>
              <a:path w="659011" h="1231094">
                <a:moveTo>
                  <a:pt x="0" y="0"/>
                </a:moveTo>
                <a:lnTo>
                  <a:pt x="659011" y="0"/>
                </a:lnTo>
                <a:lnTo>
                  <a:pt x="659011" y="1231094"/>
                </a:lnTo>
                <a:lnTo>
                  <a:pt x="0" y="1231094"/>
                </a:lnTo>
                <a:lnTo>
                  <a:pt x="0" y="0"/>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7" name="Freeform 7"/>
          <p:cNvSpPr/>
          <p:nvPr/>
        </p:nvSpPr>
        <p:spPr>
          <a:xfrm rot="5400000" flipV="1">
            <a:off x="9121238" y="1337761"/>
            <a:ext cx="762171" cy="1423806"/>
          </a:xfrm>
          <a:custGeom>
            <a:avLst/>
            <a:gdLst/>
            <a:ahLst/>
            <a:cxnLst/>
            <a:rect l="l" t="t" r="r" b="b"/>
            <a:pathLst>
              <a:path w="762171" h="1423806">
                <a:moveTo>
                  <a:pt x="0" y="1423807"/>
                </a:moveTo>
                <a:lnTo>
                  <a:pt x="762171" y="1423807"/>
                </a:lnTo>
                <a:lnTo>
                  <a:pt x="762171" y="0"/>
                </a:lnTo>
                <a:lnTo>
                  <a:pt x="0" y="0"/>
                </a:lnTo>
                <a:lnTo>
                  <a:pt x="0" y="1423807"/>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8" name="Freeform 8"/>
          <p:cNvSpPr/>
          <p:nvPr/>
        </p:nvSpPr>
        <p:spPr>
          <a:xfrm rot="5400000" flipH="1" flipV="1">
            <a:off x="15159186" y="1216843"/>
            <a:ext cx="706740" cy="1320257"/>
          </a:xfrm>
          <a:custGeom>
            <a:avLst/>
            <a:gdLst/>
            <a:ahLst/>
            <a:cxnLst/>
            <a:rect l="l" t="t" r="r" b="b"/>
            <a:pathLst>
              <a:path w="706740" h="1320257">
                <a:moveTo>
                  <a:pt x="706740" y="1320257"/>
                </a:moveTo>
                <a:lnTo>
                  <a:pt x="0" y="1320257"/>
                </a:lnTo>
                <a:lnTo>
                  <a:pt x="0" y="0"/>
                </a:lnTo>
                <a:lnTo>
                  <a:pt x="706740" y="0"/>
                </a:lnTo>
                <a:lnTo>
                  <a:pt x="706740" y="1320257"/>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9" name="Freeform 9"/>
          <p:cNvSpPr/>
          <p:nvPr/>
        </p:nvSpPr>
        <p:spPr>
          <a:xfrm rot="5400000">
            <a:off x="8735065" y="3598140"/>
            <a:ext cx="250946" cy="904762"/>
          </a:xfrm>
          <a:custGeom>
            <a:avLst/>
            <a:gdLst/>
            <a:ahLst/>
            <a:cxnLst/>
            <a:rect l="l" t="t" r="r" b="b"/>
            <a:pathLst>
              <a:path w="250946" h="904762">
                <a:moveTo>
                  <a:pt x="0" y="0"/>
                </a:moveTo>
                <a:lnTo>
                  <a:pt x="250946" y="0"/>
                </a:lnTo>
                <a:lnTo>
                  <a:pt x="250946" y="904763"/>
                </a:lnTo>
                <a:lnTo>
                  <a:pt x="0" y="904763"/>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10" name="Freeform 10"/>
          <p:cNvSpPr/>
          <p:nvPr/>
        </p:nvSpPr>
        <p:spPr>
          <a:xfrm rot="-5400000" flipH="1" flipV="1">
            <a:off x="5465771" y="1268780"/>
            <a:ext cx="685876" cy="1281282"/>
          </a:xfrm>
          <a:custGeom>
            <a:avLst/>
            <a:gdLst/>
            <a:ahLst/>
            <a:cxnLst/>
            <a:rect l="l" t="t" r="r" b="b"/>
            <a:pathLst>
              <a:path w="685876" h="1281282">
                <a:moveTo>
                  <a:pt x="685877" y="1281281"/>
                </a:moveTo>
                <a:lnTo>
                  <a:pt x="0" y="1281281"/>
                </a:lnTo>
                <a:lnTo>
                  <a:pt x="0" y="0"/>
                </a:lnTo>
                <a:lnTo>
                  <a:pt x="685877" y="0"/>
                </a:lnTo>
                <a:lnTo>
                  <a:pt x="685877" y="1281281"/>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11" name="Freeform 11"/>
          <p:cNvSpPr/>
          <p:nvPr/>
        </p:nvSpPr>
        <p:spPr>
          <a:xfrm rot="-5400000">
            <a:off x="7435608" y="1705402"/>
            <a:ext cx="236207" cy="851624"/>
          </a:xfrm>
          <a:custGeom>
            <a:avLst/>
            <a:gdLst/>
            <a:ahLst/>
            <a:cxnLst/>
            <a:rect l="l" t="t" r="r" b="b"/>
            <a:pathLst>
              <a:path w="236207" h="851624">
                <a:moveTo>
                  <a:pt x="0" y="0"/>
                </a:moveTo>
                <a:lnTo>
                  <a:pt x="236207" y="0"/>
                </a:lnTo>
                <a:lnTo>
                  <a:pt x="236207" y="851624"/>
                </a:lnTo>
                <a:lnTo>
                  <a:pt x="0" y="851624"/>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12" name="Freeform 12"/>
          <p:cNvSpPr/>
          <p:nvPr/>
        </p:nvSpPr>
        <p:spPr>
          <a:xfrm flipH="1" flipV="1">
            <a:off x="9941223" y="305962"/>
            <a:ext cx="745679" cy="1392999"/>
          </a:xfrm>
          <a:custGeom>
            <a:avLst/>
            <a:gdLst/>
            <a:ahLst/>
            <a:cxnLst/>
            <a:rect l="l" t="t" r="r" b="b"/>
            <a:pathLst>
              <a:path w="745679" h="1392999">
                <a:moveTo>
                  <a:pt x="745679" y="1392999"/>
                </a:moveTo>
                <a:lnTo>
                  <a:pt x="0" y="1392999"/>
                </a:lnTo>
                <a:lnTo>
                  <a:pt x="0" y="0"/>
                </a:lnTo>
                <a:lnTo>
                  <a:pt x="745679" y="0"/>
                </a:lnTo>
                <a:lnTo>
                  <a:pt x="745679" y="1392999"/>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13" name="Freeform 13"/>
          <p:cNvSpPr/>
          <p:nvPr/>
        </p:nvSpPr>
        <p:spPr>
          <a:xfrm>
            <a:off x="32153" y="1698961"/>
            <a:ext cx="1034861" cy="1693024"/>
          </a:xfrm>
          <a:custGeom>
            <a:avLst/>
            <a:gdLst/>
            <a:ahLst/>
            <a:cxnLst/>
            <a:rect l="l" t="t" r="r" b="b"/>
            <a:pathLst>
              <a:path w="1034861" h="1693024">
                <a:moveTo>
                  <a:pt x="0" y="0"/>
                </a:moveTo>
                <a:lnTo>
                  <a:pt x="1034861" y="0"/>
                </a:lnTo>
                <a:lnTo>
                  <a:pt x="1034861" y="1693024"/>
                </a:lnTo>
                <a:lnTo>
                  <a:pt x="0" y="16930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Freeform 14"/>
          <p:cNvSpPr/>
          <p:nvPr/>
        </p:nvSpPr>
        <p:spPr>
          <a:xfrm rot="-5400000">
            <a:off x="3576811" y="905495"/>
            <a:ext cx="242289" cy="1012974"/>
          </a:xfrm>
          <a:custGeom>
            <a:avLst/>
            <a:gdLst/>
            <a:ahLst/>
            <a:cxnLst/>
            <a:rect l="l" t="t" r="r" b="b"/>
            <a:pathLst>
              <a:path w="242289" h="1012974">
                <a:moveTo>
                  <a:pt x="0" y="0"/>
                </a:moveTo>
                <a:lnTo>
                  <a:pt x="242288" y="0"/>
                </a:lnTo>
                <a:lnTo>
                  <a:pt x="242288" y="1012975"/>
                </a:lnTo>
                <a:lnTo>
                  <a:pt x="0" y="1012975"/>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15" name="Freeform 15"/>
          <p:cNvSpPr/>
          <p:nvPr/>
        </p:nvSpPr>
        <p:spPr>
          <a:xfrm rot="5400000">
            <a:off x="9505067" y="3525759"/>
            <a:ext cx="250588" cy="1047671"/>
          </a:xfrm>
          <a:custGeom>
            <a:avLst/>
            <a:gdLst/>
            <a:ahLst/>
            <a:cxnLst/>
            <a:rect l="l" t="t" r="r" b="b"/>
            <a:pathLst>
              <a:path w="250588" h="1047671">
                <a:moveTo>
                  <a:pt x="0" y="0"/>
                </a:moveTo>
                <a:lnTo>
                  <a:pt x="250587" y="0"/>
                </a:lnTo>
                <a:lnTo>
                  <a:pt x="250587" y="1047671"/>
                </a:lnTo>
                <a:lnTo>
                  <a:pt x="0" y="1047671"/>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16" name="Freeform 16"/>
          <p:cNvSpPr/>
          <p:nvPr/>
        </p:nvSpPr>
        <p:spPr>
          <a:xfrm rot="5400000">
            <a:off x="12511028" y="1179331"/>
            <a:ext cx="259931" cy="937157"/>
          </a:xfrm>
          <a:custGeom>
            <a:avLst/>
            <a:gdLst/>
            <a:ahLst/>
            <a:cxnLst/>
            <a:rect l="l" t="t" r="r" b="b"/>
            <a:pathLst>
              <a:path w="259931" h="937157">
                <a:moveTo>
                  <a:pt x="0" y="0"/>
                </a:moveTo>
                <a:lnTo>
                  <a:pt x="259931" y="0"/>
                </a:lnTo>
                <a:lnTo>
                  <a:pt x="259931" y="937157"/>
                </a:lnTo>
                <a:lnTo>
                  <a:pt x="0" y="937157"/>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17" name="Freeform 17"/>
          <p:cNvSpPr/>
          <p:nvPr/>
        </p:nvSpPr>
        <p:spPr>
          <a:xfrm rot="-5739043" flipH="1">
            <a:off x="14834295" y="2936123"/>
            <a:ext cx="733887" cy="1370970"/>
          </a:xfrm>
          <a:custGeom>
            <a:avLst/>
            <a:gdLst/>
            <a:ahLst/>
            <a:cxnLst/>
            <a:rect l="l" t="t" r="r" b="b"/>
            <a:pathLst>
              <a:path w="733887" h="1370970">
                <a:moveTo>
                  <a:pt x="733887" y="0"/>
                </a:moveTo>
                <a:lnTo>
                  <a:pt x="0" y="0"/>
                </a:lnTo>
                <a:lnTo>
                  <a:pt x="0" y="1370971"/>
                </a:lnTo>
                <a:lnTo>
                  <a:pt x="733887" y="1370971"/>
                </a:lnTo>
                <a:lnTo>
                  <a:pt x="733887" y="0"/>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18" name="Freeform 18"/>
          <p:cNvSpPr/>
          <p:nvPr/>
        </p:nvSpPr>
        <p:spPr>
          <a:xfrm rot="-10800000">
            <a:off x="1565708" y="6498777"/>
            <a:ext cx="260153" cy="937959"/>
          </a:xfrm>
          <a:custGeom>
            <a:avLst/>
            <a:gdLst/>
            <a:ahLst/>
            <a:cxnLst/>
            <a:rect l="l" t="t" r="r" b="b"/>
            <a:pathLst>
              <a:path w="260153" h="937959">
                <a:moveTo>
                  <a:pt x="0" y="0"/>
                </a:moveTo>
                <a:lnTo>
                  <a:pt x="260154" y="0"/>
                </a:lnTo>
                <a:lnTo>
                  <a:pt x="260154" y="937959"/>
                </a:lnTo>
                <a:lnTo>
                  <a:pt x="0" y="937959"/>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19" name="Freeform 19"/>
          <p:cNvSpPr/>
          <p:nvPr/>
        </p:nvSpPr>
        <p:spPr>
          <a:xfrm rot="16277555" flipV="1">
            <a:off x="1810011" y="7163680"/>
            <a:ext cx="750616" cy="1402220"/>
          </a:xfrm>
          <a:custGeom>
            <a:avLst/>
            <a:gdLst/>
            <a:ahLst/>
            <a:cxnLst/>
            <a:rect l="l" t="t" r="r" b="b"/>
            <a:pathLst>
              <a:path w="750616" h="1402220">
                <a:moveTo>
                  <a:pt x="750616" y="0"/>
                </a:moveTo>
                <a:lnTo>
                  <a:pt x="0" y="0"/>
                </a:lnTo>
                <a:lnTo>
                  <a:pt x="0" y="1402221"/>
                </a:lnTo>
                <a:lnTo>
                  <a:pt x="750616" y="1402221"/>
                </a:lnTo>
                <a:lnTo>
                  <a:pt x="750616" y="0"/>
                </a:lnTo>
                <a:close/>
              </a:path>
            </a:pathLst>
          </a:custGeom>
          <a:blipFill>
            <a:blip r:embed="rId7">
              <a:extLst>
                <a:ext uri="{96DAC541-7B7A-43D3-8B79-37D633B846F1}">
                  <asvg:svgBlip xmlns:asvg="http://schemas.microsoft.com/office/drawing/2016/SVG/main" r:embed="rId8"/>
                </a:ext>
              </a:extLst>
            </a:blip>
            <a:stretch>
              <a:fillRect r="-103053"/>
            </a:stretch>
          </a:blipFill>
        </p:spPr>
        <p:txBody>
          <a:bodyPr/>
          <a:lstStyle/>
          <a:p>
            <a:endParaRPr lang="en-GB"/>
          </a:p>
        </p:txBody>
      </p:sp>
      <p:sp>
        <p:nvSpPr>
          <p:cNvPr id="20" name="Freeform 20"/>
          <p:cNvSpPr/>
          <p:nvPr/>
        </p:nvSpPr>
        <p:spPr>
          <a:xfrm rot="-5400000">
            <a:off x="3125562" y="7641139"/>
            <a:ext cx="266938" cy="962421"/>
          </a:xfrm>
          <a:custGeom>
            <a:avLst/>
            <a:gdLst/>
            <a:ahLst/>
            <a:cxnLst/>
            <a:rect l="l" t="t" r="r" b="b"/>
            <a:pathLst>
              <a:path w="266938" h="962421">
                <a:moveTo>
                  <a:pt x="0" y="0"/>
                </a:moveTo>
                <a:lnTo>
                  <a:pt x="266938" y="0"/>
                </a:lnTo>
                <a:lnTo>
                  <a:pt x="266938" y="962421"/>
                </a:lnTo>
                <a:lnTo>
                  <a:pt x="0" y="962421"/>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21" name="Freeform 21"/>
          <p:cNvSpPr/>
          <p:nvPr/>
        </p:nvSpPr>
        <p:spPr>
          <a:xfrm rot="-5400000">
            <a:off x="7950564" y="3589537"/>
            <a:ext cx="250946" cy="904762"/>
          </a:xfrm>
          <a:custGeom>
            <a:avLst/>
            <a:gdLst/>
            <a:ahLst/>
            <a:cxnLst/>
            <a:rect l="l" t="t" r="r" b="b"/>
            <a:pathLst>
              <a:path w="250946" h="904762">
                <a:moveTo>
                  <a:pt x="0" y="0"/>
                </a:moveTo>
                <a:lnTo>
                  <a:pt x="250946" y="0"/>
                </a:lnTo>
                <a:lnTo>
                  <a:pt x="250946" y="904762"/>
                </a:lnTo>
                <a:lnTo>
                  <a:pt x="0" y="904762"/>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22" name="Freeform 22"/>
          <p:cNvSpPr/>
          <p:nvPr/>
        </p:nvSpPr>
        <p:spPr>
          <a:xfrm rot="5400000">
            <a:off x="7066409" y="3517976"/>
            <a:ext cx="250767" cy="1048421"/>
          </a:xfrm>
          <a:custGeom>
            <a:avLst/>
            <a:gdLst/>
            <a:ahLst/>
            <a:cxnLst/>
            <a:rect l="l" t="t" r="r" b="b"/>
            <a:pathLst>
              <a:path w="250767" h="1048421">
                <a:moveTo>
                  <a:pt x="0" y="0"/>
                </a:moveTo>
                <a:lnTo>
                  <a:pt x="250767" y="0"/>
                </a:lnTo>
                <a:lnTo>
                  <a:pt x="250767" y="1048421"/>
                </a:lnTo>
                <a:lnTo>
                  <a:pt x="0" y="1048421"/>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23" name="Freeform 23"/>
          <p:cNvSpPr/>
          <p:nvPr/>
        </p:nvSpPr>
        <p:spPr>
          <a:xfrm rot="-5400000" flipH="1">
            <a:off x="13637634" y="7317811"/>
            <a:ext cx="690861" cy="1290594"/>
          </a:xfrm>
          <a:custGeom>
            <a:avLst/>
            <a:gdLst/>
            <a:ahLst/>
            <a:cxnLst/>
            <a:rect l="l" t="t" r="r" b="b"/>
            <a:pathLst>
              <a:path w="690861" h="1290594">
                <a:moveTo>
                  <a:pt x="690862" y="0"/>
                </a:moveTo>
                <a:lnTo>
                  <a:pt x="0" y="0"/>
                </a:lnTo>
                <a:lnTo>
                  <a:pt x="0" y="1290594"/>
                </a:lnTo>
                <a:lnTo>
                  <a:pt x="690862" y="1290594"/>
                </a:lnTo>
                <a:lnTo>
                  <a:pt x="690862" y="0"/>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24" name="Freeform 24"/>
          <p:cNvSpPr/>
          <p:nvPr/>
        </p:nvSpPr>
        <p:spPr>
          <a:xfrm rot="-5400000">
            <a:off x="12809859" y="7733627"/>
            <a:ext cx="249668" cy="900155"/>
          </a:xfrm>
          <a:custGeom>
            <a:avLst/>
            <a:gdLst/>
            <a:ahLst/>
            <a:cxnLst/>
            <a:rect l="l" t="t" r="r" b="b"/>
            <a:pathLst>
              <a:path w="249668" h="900155">
                <a:moveTo>
                  <a:pt x="0" y="0"/>
                </a:moveTo>
                <a:lnTo>
                  <a:pt x="249668" y="0"/>
                </a:lnTo>
                <a:lnTo>
                  <a:pt x="249668" y="900155"/>
                </a:lnTo>
                <a:lnTo>
                  <a:pt x="0" y="900155"/>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25" name="Freeform 25"/>
          <p:cNvSpPr/>
          <p:nvPr/>
        </p:nvSpPr>
        <p:spPr>
          <a:xfrm rot="-5400000">
            <a:off x="11960825" y="7543214"/>
            <a:ext cx="244513" cy="881570"/>
          </a:xfrm>
          <a:custGeom>
            <a:avLst/>
            <a:gdLst/>
            <a:ahLst/>
            <a:cxnLst/>
            <a:rect l="l" t="t" r="r" b="b"/>
            <a:pathLst>
              <a:path w="244513" h="881570">
                <a:moveTo>
                  <a:pt x="0" y="0"/>
                </a:moveTo>
                <a:lnTo>
                  <a:pt x="244513" y="0"/>
                </a:lnTo>
                <a:lnTo>
                  <a:pt x="244513" y="881569"/>
                </a:lnTo>
                <a:lnTo>
                  <a:pt x="0" y="881569"/>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26" name="Freeform 26"/>
          <p:cNvSpPr/>
          <p:nvPr/>
        </p:nvSpPr>
        <p:spPr>
          <a:xfrm rot="5329013" flipH="1" flipV="1">
            <a:off x="7494838" y="7701784"/>
            <a:ext cx="680251" cy="1270773"/>
          </a:xfrm>
          <a:custGeom>
            <a:avLst/>
            <a:gdLst/>
            <a:ahLst/>
            <a:cxnLst/>
            <a:rect l="l" t="t" r="r" b="b"/>
            <a:pathLst>
              <a:path w="680251" h="1270773">
                <a:moveTo>
                  <a:pt x="680252" y="1270774"/>
                </a:moveTo>
                <a:lnTo>
                  <a:pt x="0" y="1270774"/>
                </a:lnTo>
                <a:lnTo>
                  <a:pt x="0" y="0"/>
                </a:lnTo>
                <a:lnTo>
                  <a:pt x="680252" y="0"/>
                </a:lnTo>
                <a:lnTo>
                  <a:pt x="680252" y="1270774"/>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27" name="Freeform 27"/>
          <p:cNvSpPr/>
          <p:nvPr/>
        </p:nvSpPr>
        <p:spPr>
          <a:xfrm rot="5400000" flipV="1">
            <a:off x="7670989" y="7305795"/>
            <a:ext cx="636120" cy="1188332"/>
          </a:xfrm>
          <a:custGeom>
            <a:avLst/>
            <a:gdLst/>
            <a:ahLst/>
            <a:cxnLst/>
            <a:rect l="l" t="t" r="r" b="b"/>
            <a:pathLst>
              <a:path w="636120" h="1188332">
                <a:moveTo>
                  <a:pt x="0" y="1188332"/>
                </a:moveTo>
                <a:lnTo>
                  <a:pt x="636120" y="1188332"/>
                </a:lnTo>
                <a:lnTo>
                  <a:pt x="636120" y="0"/>
                </a:lnTo>
                <a:lnTo>
                  <a:pt x="0" y="0"/>
                </a:lnTo>
                <a:lnTo>
                  <a:pt x="0" y="1188332"/>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28" name="Freeform 28"/>
          <p:cNvSpPr/>
          <p:nvPr/>
        </p:nvSpPr>
        <p:spPr>
          <a:xfrm rot="-5400000">
            <a:off x="5328009" y="7634995"/>
            <a:ext cx="239661" cy="1001988"/>
          </a:xfrm>
          <a:custGeom>
            <a:avLst/>
            <a:gdLst/>
            <a:ahLst/>
            <a:cxnLst/>
            <a:rect l="l" t="t" r="r" b="b"/>
            <a:pathLst>
              <a:path w="239661" h="1001988">
                <a:moveTo>
                  <a:pt x="0" y="0"/>
                </a:moveTo>
                <a:lnTo>
                  <a:pt x="239660" y="0"/>
                </a:lnTo>
                <a:lnTo>
                  <a:pt x="239660" y="1001987"/>
                </a:lnTo>
                <a:lnTo>
                  <a:pt x="0" y="1001987"/>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29" name="Freeform 29"/>
          <p:cNvSpPr/>
          <p:nvPr/>
        </p:nvSpPr>
        <p:spPr>
          <a:xfrm rot="-10800000">
            <a:off x="17721204" y="8586601"/>
            <a:ext cx="244513" cy="881570"/>
          </a:xfrm>
          <a:custGeom>
            <a:avLst/>
            <a:gdLst/>
            <a:ahLst/>
            <a:cxnLst/>
            <a:rect l="l" t="t" r="r" b="b"/>
            <a:pathLst>
              <a:path w="244513" h="881570">
                <a:moveTo>
                  <a:pt x="0" y="0"/>
                </a:moveTo>
                <a:lnTo>
                  <a:pt x="244513" y="0"/>
                </a:lnTo>
                <a:lnTo>
                  <a:pt x="244513" y="881569"/>
                </a:lnTo>
                <a:lnTo>
                  <a:pt x="0" y="881569"/>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grpSp>
        <p:nvGrpSpPr>
          <p:cNvPr id="31" name="Group 31"/>
          <p:cNvGrpSpPr/>
          <p:nvPr/>
        </p:nvGrpSpPr>
        <p:grpSpPr>
          <a:xfrm>
            <a:off x="16646661" y="8692242"/>
            <a:ext cx="1551857" cy="1551857"/>
            <a:chOff x="0" y="0"/>
            <a:chExt cx="2069143" cy="2069143"/>
          </a:xfrm>
        </p:grpSpPr>
        <p:grpSp>
          <p:nvGrpSpPr>
            <p:cNvPr id="32" name="Group 32"/>
            <p:cNvGrpSpPr/>
            <p:nvPr/>
          </p:nvGrpSpPr>
          <p:grpSpPr>
            <a:xfrm>
              <a:off x="0" y="0"/>
              <a:ext cx="2069143" cy="206914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34" name="TextBox 34"/>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35" name="Freeform 35"/>
            <p:cNvSpPr/>
            <p:nvPr/>
          </p:nvSpPr>
          <p:spPr>
            <a:xfrm>
              <a:off x="206786" y="739103"/>
              <a:ext cx="1630171" cy="590937"/>
            </a:xfrm>
            <a:custGeom>
              <a:avLst/>
              <a:gdLst/>
              <a:ahLst/>
              <a:cxnLst/>
              <a:rect l="l" t="t" r="r" b="b"/>
              <a:pathLst>
                <a:path w="1630171" h="590937">
                  <a:moveTo>
                    <a:pt x="0" y="0"/>
                  </a:moveTo>
                  <a:lnTo>
                    <a:pt x="1630171" y="0"/>
                  </a:lnTo>
                  <a:lnTo>
                    <a:pt x="1630171" y="590937"/>
                  </a:lnTo>
                  <a:lnTo>
                    <a:pt x="0" y="5909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sp>
        <p:nvSpPr>
          <p:cNvPr id="36" name="Freeform 36"/>
          <p:cNvSpPr/>
          <p:nvPr/>
        </p:nvSpPr>
        <p:spPr>
          <a:xfrm rot="5400000">
            <a:off x="1609939" y="3915705"/>
            <a:ext cx="1420238" cy="1420238"/>
          </a:xfrm>
          <a:custGeom>
            <a:avLst/>
            <a:gdLst/>
            <a:ahLst/>
            <a:cxnLst/>
            <a:rect l="l" t="t" r="r" b="b"/>
            <a:pathLst>
              <a:path w="1420238" h="1420238">
                <a:moveTo>
                  <a:pt x="0" y="0"/>
                </a:moveTo>
                <a:lnTo>
                  <a:pt x="1420238" y="0"/>
                </a:lnTo>
                <a:lnTo>
                  <a:pt x="1420238" y="1420238"/>
                </a:lnTo>
                <a:lnTo>
                  <a:pt x="0" y="14202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7" name="Freeform 37"/>
          <p:cNvSpPr/>
          <p:nvPr/>
        </p:nvSpPr>
        <p:spPr>
          <a:xfrm rot="5400000">
            <a:off x="6151123" y="3517976"/>
            <a:ext cx="250767" cy="1048421"/>
          </a:xfrm>
          <a:custGeom>
            <a:avLst/>
            <a:gdLst/>
            <a:ahLst/>
            <a:cxnLst/>
            <a:rect l="l" t="t" r="r" b="b"/>
            <a:pathLst>
              <a:path w="250767" h="1048421">
                <a:moveTo>
                  <a:pt x="0" y="0"/>
                </a:moveTo>
                <a:lnTo>
                  <a:pt x="250767" y="0"/>
                </a:lnTo>
                <a:lnTo>
                  <a:pt x="250767" y="1048421"/>
                </a:lnTo>
                <a:lnTo>
                  <a:pt x="0" y="1048421"/>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38" name="Freeform 38"/>
          <p:cNvSpPr/>
          <p:nvPr/>
        </p:nvSpPr>
        <p:spPr>
          <a:xfrm rot="5400000">
            <a:off x="5214003" y="3517976"/>
            <a:ext cx="250767" cy="1048421"/>
          </a:xfrm>
          <a:custGeom>
            <a:avLst/>
            <a:gdLst/>
            <a:ahLst/>
            <a:cxnLst/>
            <a:rect l="l" t="t" r="r" b="b"/>
            <a:pathLst>
              <a:path w="250767" h="1048421">
                <a:moveTo>
                  <a:pt x="0" y="0"/>
                </a:moveTo>
                <a:lnTo>
                  <a:pt x="250767" y="0"/>
                </a:lnTo>
                <a:lnTo>
                  <a:pt x="250767" y="1048421"/>
                </a:lnTo>
                <a:lnTo>
                  <a:pt x="0" y="1048421"/>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39" name="Freeform 39"/>
          <p:cNvSpPr/>
          <p:nvPr/>
        </p:nvSpPr>
        <p:spPr>
          <a:xfrm rot="5400000">
            <a:off x="4189220" y="3517976"/>
            <a:ext cx="250767" cy="1048421"/>
          </a:xfrm>
          <a:custGeom>
            <a:avLst/>
            <a:gdLst/>
            <a:ahLst/>
            <a:cxnLst/>
            <a:rect l="l" t="t" r="r" b="b"/>
            <a:pathLst>
              <a:path w="250767" h="1048421">
                <a:moveTo>
                  <a:pt x="0" y="0"/>
                </a:moveTo>
                <a:lnTo>
                  <a:pt x="250767" y="0"/>
                </a:lnTo>
                <a:lnTo>
                  <a:pt x="250767" y="1048421"/>
                </a:lnTo>
                <a:lnTo>
                  <a:pt x="0" y="1048421"/>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40" name="Freeform 40"/>
          <p:cNvSpPr/>
          <p:nvPr/>
        </p:nvSpPr>
        <p:spPr>
          <a:xfrm rot="5400000">
            <a:off x="3420530" y="3517048"/>
            <a:ext cx="251125" cy="1049919"/>
          </a:xfrm>
          <a:custGeom>
            <a:avLst/>
            <a:gdLst/>
            <a:ahLst/>
            <a:cxnLst/>
            <a:rect l="l" t="t" r="r" b="b"/>
            <a:pathLst>
              <a:path w="251125" h="1049919">
                <a:moveTo>
                  <a:pt x="0" y="0"/>
                </a:moveTo>
                <a:lnTo>
                  <a:pt x="251125" y="0"/>
                </a:lnTo>
                <a:lnTo>
                  <a:pt x="251125" y="1049919"/>
                </a:lnTo>
                <a:lnTo>
                  <a:pt x="0" y="1049919"/>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41" name="Freeform 41"/>
          <p:cNvSpPr/>
          <p:nvPr/>
        </p:nvSpPr>
        <p:spPr>
          <a:xfrm>
            <a:off x="1556664" y="5389444"/>
            <a:ext cx="265336" cy="1109333"/>
          </a:xfrm>
          <a:custGeom>
            <a:avLst/>
            <a:gdLst/>
            <a:ahLst/>
            <a:cxnLst/>
            <a:rect l="l" t="t" r="r" b="b"/>
            <a:pathLst>
              <a:path w="265336" h="1109333">
                <a:moveTo>
                  <a:pt x="0" y="0"/>
                </a:moveTo>
                <a:lnTo>
                  <a:pt x="265336" y="0"/>
                </a:lnTo>
                <a:lnTo>
                  <a:pt x="265336" y="1109333"/>
                </a:lnTo>
                <a:lnTo>
                  <a:pt x="0" y="1109333"/>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grpSp>
        <p:nvGrpSpPr>
          <p:cNvPr id="42" name="Group 42"/>
          <p:cNvGrpSpPr/>
          <p:nvPr/>
        </p:nvGrpSpPr>
        <p:grpSpPr>
          <a:xfrm>
            <a:off x="1867463" y="942059"/>
            <a:ext cx="1551857" cy="1551857"/>
            <a:chOff x="0" y="0"/>
            <a:chExt cx="2069143" cy="2069143"/>
          </a:xfrm>
        </p:grpSpPr>
        <p:grpSp>
          <p:nvGrpSpPr>
            <p:cNvPr id="43" name="Group 43"/>
            <p:cNvGrpSpPr/>
            <p:nvPr/>
          </p:nvGrpSpPr>
          <p:grpSpPr>
            <a:xfrm>
              <a:off x="0" y="0"/>
              <a:ext cx="2069143" cy="2069143"/>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45" name="TextBox 45"/>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46" name="Freeform 46"/>
            <p:cNvSpPr/>
            <p:nvPr/>
          </p:nvSpPr>
          <p:spPr>
            <a:xfrm>
              <a:off x="248568" y="296530"/>
              <a:ext cx="1445936" cy="1500322"/>
            </a:xfrm>
            <a:custGeom>
              <a:avLst/>
              <a:gdLst/>
              <a:ahLst/>
              <a:cxnLst/>
              <a:rect l="l" t="t" r="r" b="b"/>
              <a:pathLst>
                <a:path w="1445936" h="1500322">
                  <a:moveTo>
                    <a:pt x="0" y="0"/>
                  </a:moveTo>
                  <a:lnTo>
                    <a:pt x="1445936" y="0"/>
                  </a:lnTo>
                  <a:lnTo>
                    <a:pt x="1445936" y="1500322"/>
                  </a:lnTo>
                  <a:lnTo>
                    <a:pt x="0" y="15003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grpSp>
      <p:grpSp>
        <p:nvGrpSpPr>
          <p:cNvPr id="47" name="Group 47"/>
          <p:cNvGrpSpPr/>
          <p:nvPr/>
        </p:nvGrpSpPr>
        <p:grpSpPr>
          <a:xfrm>
            <a:off x="7781420" y="1381034"/>
            <a:ext cx="1551857" cy="1551857"/>
            <a:chOff x="0" y="0"/>
            <a:chExt cx="2069143" cy="2069143"/>
          </a:xfrm>
        </p:grpSpPr>
        <p:grpSp>
          <p:nvGrpSpPr>
            <p:cNvPr id="48" name="Group 48"/>
            <p:cNvGrpSpPr/>
            <p:nvPr/>
          </p:nvGrpSpPr>
          <p:grpSpPr>
            <a:xfrm>
              <a:off x="0" y="0"/>
              <a:ext cx="2069143" cy="2069143"/>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50" name="TextBox 50"/>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51" name="Freeform 51"/>
            <p:cNvSpPr/>
            <p:nvPr/>
          </p:nvSpPr>
          <p:spPr>
            <a:xfrm>
              <a:off x="354735" y="347439"/>
              <a:ext cx="1508148" cy="1421430"/>
            </a:xfrm>
            <a:custGeom>
              <a:avLst/>
              <a:gdLst/>
              <a:ahLst/>
              <a:cxnLst/>
              <a:rect l="l" t="t" r="r" b="b"/>
              <a:pathLst>
                <a:path w="1508148" h="1421430">
                  <a:moveTo>
                    <a:pt x="0" y="0"/>
                  </a:moveTo>
                  <a:lnTo>
                    <a:pt x="1508148" y="0"/>
                  </a:lnTo>
                  <a:lnTo>
                    <a:pt x="1508148" y="1421430"/>
                  </a:lnTo>
                  <a:lnTo>
                    <a:pt x="0" y="14214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grpSp>
      <p:grpSp>
        <p:nvGrpSpPr>
          <p:cNvPr id="52" name="Group 52"/>
          <p:cNvGrpSpPr/>
          <p:nvPr/>
        </p:nvGrpSpPr>
        <p:grpSpPr>
          <a:xfrm>
            <a:off x="6248994" y="5716"/>
            <a:ext cx="3692229" cy="1861908"/>
            <a:chOff x="0" y="38100"/>
            <a:chExt cx="4823617" cy="2482547"/>
          </a:xfrm>
        </p:grpSpPr>
        <p:sp>
          <p:nvSpPr>
            <p:cNvPr id="53" name="TextBox 53"/>
            <p:cNvSpPr txBox="1"/>
            <p:nvPr/>
          </p:nvSpPr>
          <p:spPr>
            <a:xfrm>
              <a:off x="454979" y="99276"/>
              <a:ext cx="3032910" cy="297517"/>
            </a:xfrm>
            <a:prstGeom prst="rect">
              <a:avLst/>
            </a:prstGeom>
          </p:spPr>
          <p:txBody>
            <a:bodyPr lIns="0" tIns="0" rIns="0" bIns="0" rtlCol="0" anchor="t">
              <a:spAutoFit/>
            </a:bodyPr>
            <a:lstStyle/>
            <a:p>
              <a:pPr>
                <a:lnSpc>
                  <a:spcPts val="1696"/>
                </a:lnSpc>
              </a:pPr>
              <a:r>
                <a:rPr lang="en-US" dirty="0">
                  <a:solidFill>
                    <a:srgbClr val="000000"/>
                  </a:solidFill>
                  <a:latin typeface="Canva Sans Medium"/>
                </a:rPr>
                <a:t>WAITING LIST</a:t>
              </a:r>
            </a:p>
          </p:txBody>
        </p:sp>
        <p:sp>
          <p:nvSpPr>
            <p:cNvPr id="54" name="TextBox 54"/>
            <p:cNvSpPr txBox="1"/>
            <p:nvPr/>
          </p:nvSpPr>
          <p:spPr>
            <a:xfrm>
              <a:off x="373919" y="381939"/>
              <a:ext cx="4449698" cy="2138708"/>
            </a:xfrm>
            <a:prstGeom prst="rect">
              <a:avLst/>
            </a:prstGeom>
          </p:spPr>
          <p:txBody>
            <a:bodyPr wrap="square" lIns="0" tIns="0" rIns="0" bIns="0" rtlCol="0" anchor="t">
              <a:spAutoFit/>
            </a:bodyPr>
            <a:lstStyle/>
            <a:p>
              <a:pPr algn="just">
                <a:lnSpc>
                  <a:spcPts val="1400"/>
                </a:lnSpc>
              </a:pPr>
              <a:r>
                <a:rPr lang="en-US" sz="1200" dirty="0">
                  <a:solidFill>
                    <a:srgbClr val="000000"/>
                  </a:solidFill>
                  <a:latin typeface="Canva Sans"/>
                </a:rPr>
                <a:t>The case is then </a:t>
              </a:r>
              <a:r>
                <a:rPr lang="en-US" sz="1200" dirty="0">
                  <a:solidFill>
                    <a:srgbClr val="000000"/>
                  </a:solidFill>
                  <a:latin typeface="Canva Sans Bold"/>
                </a:rPr>
                <a:t>Added To The Existing Waiting List</a:t>
              </a:r>
              <a:r>
                <a:rPr lang="en-US" sz="1200" dirty="0">
                  <a:solidFill>
                    <a:srgbClr val="000000"/>
                  </a:solidFill>
                  <a:latin typeface="Canva Sans"/>
                </a:rPr>
                <a:t> For The Family Reunion Support Project. The Project Officers</a:t>
              </a:r>
              <a:r>
                <a:rPr lang="en-US" sz="1200" dirty="0">
                  <a:solidFill>
                    <a:srgbClr val="000000"/>
                  </a:solidFill>
                  <a:latin typeface="Canva Sans Bold"/>
                </a:rPr>
                <a:t> Will inform of the</a:t>
              </a:r>
              <a:r>
                <a:rPr lang="en-US" sz="1200" dirty="0">
                  <a:solidFill>
                    <a:srgbClr val="000000"/>
                  </a:solidFill>
                  <a:latin typeface="Canva Sans"/>
                </a:rPr>
                <a:t> </a:t>
              </a:r>
              <a:r>
                <a:rPr lang="en-US" sz="1200" dirty="0">
                  <a:solidFill>
                    <a:srgbClr val="000000"/>
                  </a:solidFill>
                  <a:latin typeface="Canva Sans Bold"/>
                </a:rPr>
                <a:t>Estimated Waiting Time</a:t>
              </a:r>
              <a:r>
                <a:rPr lang="en-US" sz="1200" dirty="0">
                  <a:solidFill>
                    <a:srgbClr val="000000"/>
                  </a:solidFill>
                  <a:latin typeface="Canva Sans"/>
                </a:rPr>
                <a:t> For </a:t>
              </a:r>
              <a:r>
                <a:rPr lang="en-US" sz="1200" dirty="0">
                  <a:solidFill>
                    <a:srgbClr val="000000"/>
                  </a:solidFill>
                  <a:latin typeface="Canva Sans Bold"/>
                </a:rPr>
                <a:t>An Initial Appointment To Discuss the Case</a:t>
              </a:r>
              <a:r>
                <a:rPr lang="en-US" sz="1200" dirty="0">
                  <a:solidFill>
                    <a:srgbClr val="000000"/>
                  </a:solidFill>
                  <a:latin typeface="Canva Sans"/>
                </a:rPr>
                <a:t>. They will Give A </a:t>
              </a:r>
              <a:r>
                <a:rPr lang="en-US" sz="1200" dirty="0">
                  <a:solidFill>
                    <a:srgbClr val="000000"/>
                  </a:solidFill>
                  <a:latin typeface="Canva Sans Bold"/>
                </a:rPr>
                <a:t>List Of Evidence</a:t>
              </a:r>
              <a:r>
                <a:rPr lang="en-US" sz="1200" dirty="0">
                  <a:solidFill>
                    <a:srgbClr val="000000"/>
                  </a:solidFill>
                  <a:latin typeface="Canva Sans"/>
                </a:rPr>
                <a:t> To Start Gathering Whilst they wait To Bring To The Initial Meeting.</a:t>
              </a:r>
            </a:p>
            <a:p>
              <a:pPr algn="just">
                <a:lnSpc>
                  <a:spcPts val="1400"/>
                </a:lnSpc>
              </a:pPr>
              <a:endParaRPr lang="en-US" sz="1000" dirty="0">
                <a:solidFill>
                  <a:srgbClr val="000000"/>
                </a:solidFill>
                <a:latin typeface="Canva Sans"/>
              </a:endParaRPr>
            </a:p>
          </p:txBody>
        </p:sp>
        <p:sp>
          <p:nvSpPr>
            <p:cNvPr id="55" name="TextBox 55"/>
            <p:cNvSpPr txBox="1"/>
            <p:nvPr/>
          </p:nvSpPr>
          <p:spPr>
            <a:xfrm>
              <a:off x="0" y="38100"/>
              <a:ext cx="404178" cy="852064"/>
            </a:xfrm>
            <a:prstGeom prst="rect">
              <a:avLst/>
            </a:prstGeom>
          </p:spPr>
          <p:txBody>
            <a:bodyPr lIns="0" tIns="0" rIns="0" bIns="0" rtlCol="0" anchor="t">
              <a:spAutoFit/>
            </a:bodyPr>
            <a:lstStyle/>
            <a:p>
              <a:pPr>
                <a:lnSpc>
                  <a:spcPts val="4967"/>
                </a:lnSpc>
              </a:pPr>
              <a:r>
                <a:rPr lang="en-US" sz="4357">
                  <a:solidFill>
                    <a:srgbClr val="FF0800"/>
                  </a:solidFill>
                  <a:latin typeface="Now Medium"/>
                </a:rPr>
                <a:t>3</a:t>
              </a:r>
            </a:p>
          </p:txBody>
        </p:sp>
      </p:grpSp>
      <p:grpSp>
        <p:nvGrpSpPr>
          <p:cNvPr id="56" name="Group 56"/>
          <p:cNvGrpSpPr/>
          <p:nvPr/>
        </p:nvGrpSpPr>
        <p:grpSpPr>
          <a:xfrm>
            <a:off x="10365625" y="3490"/>
            <a:ext cx="1551857" cy="1551857"/>
            <a:chOff x="0" y="0"/>
            <a:chExt cx="2069143" cy="2069143"/>
          </a:xfrm>
        </p:grpSpPr>
        <p:grpSp>
          <p:nvGrpSpPr>
            <p:cNvPr id="57" name="Group 57"/>
            <p:cNvGrpSpPr/>
            <p:nvPr/>
          </p:nvGrpSpPr>
          <p:grpSpPr>
            <a:xfrm>
              <a:off x="0" y="0"/>
              <a:ext cx="2069143" cy="2069143"/>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59" name="TextBox 59"/>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60" name="Freeform 60"/>
            <p:cNvSpPr/>
            <p:nvPr/>
          </p:nvSpPr>
          <p:spPr>
            <a:xfrm>
              <a:off x="367056" y="344832"/>
              <a:ext cx="1351578" cy="1407894"/>
            </a:xfrm>
            <a:custGeom>
              <a:avLst/>
              <a:gdLst/>
              <a:ahLst/>
              <a:cxnLst/>
              <a:rect l="l" t="t" r="r" b="b"/>
              <a:pathLst>
                <a:path w="1351578" h="1407894">
                  <a:moveTo>
                    <a:pt x="0" y="0"/>
                  </a:moveTo>
                  <a:lnTo>
                    <a:pt x="1351578" y="0"/>
                  </a:lnTo>
                  <a:lnTo>
                    <a:pt x="1351578" y="1407894"/>
                  </a:lnTo>
                  <a:lnTo>
                    <a:pt x="0" y="140789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grpSp>
      <p:grpSp>
        <p:nvGrpSpPr>
          <p:cNvPr id="61" name="Group 61"/>
          <p:cNvGrpSpPr/>
          <p:nvPr/>
        </p:nvGrpSpPr>
        <p:grpSpPr>
          <a:xfrm>
            <a:off x="4966442" y="897409"/>
            <a:ext cx="1551857" cy="1551857"/>
            <a:chOff x="0" y="0"/>
            <a:chExt cx="2069143" cy="2069143"/>
          </a:xfrm>
        </p:grpSpPr>
        <p:grpSp>
          <p:nvGrpSpPr>
            <p:cNvPr id="62" name="Group 62"/>
            <p:cNvGrpSpPr/>
            <p:nvPr/>
          </p:nvGrpSpPr>
          <p:grpSpPr>
            <a:xfrm>
              <a:off x="0" y="0"/>
              <a:ext cx="2069143" cy="2069143"/>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64" name="TextBox 64"/>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65" name="Freeform 65"/>
            <p:cNvSpPr/>
            <p:nvPr/>
          </p:nvSpPr>
          <p:spPr>
            <a:xfrm>
              <a:off x="383994" y="339495"/>
              <a:ext cx="1377355" cy="1497124"/>
            </a:xfrm>
            <a:custGeom>
              <a:avLst/>
              <a:gdLst/>
              <a:ahLst/>
              <a:cxnLst/>
              <a:rect l="l" t="t" r="r" b="b"/>
              <a:pathLst>
                <a:path w="1377355" h="1497124">
                  <a:moveTo>
                    <a:pt x="0" y="0"/>
                  </a:moveTo>
                  <a:lnTo>
                    <a:pt x="1377355" y="0"/>
                  </a:lnTo>
                  <a:lnTo>
                    <a:pt x="1377355" y="1497124"/>
                  </a:lnTo>
                  <a:lnTo>
                    <a:pt x="0" y="149712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grpSp>
      <p:sp>
        <p:nvSpPr>
          <p:cNvPr id="66" name="Freeform 66"/>
          <p:cNvSpPr/>
          <p:nvPr/>
        </p:nvSpPr>
        <p:spPr>
          <a:xfrm rot="5400000">
            <a:off x="13372583" y="1179331"/>
            <a:ext cx="259931" cy="937157"/>
          </a:xfrm>
          <a:custGeom>
            <a:avLst/>
            <a:gdLst/>
            <a:ahLst/>
            <a:cxnLst/>
            <a:rect l="l" t="t" r="r" b="b"/>
            <a:pathLst>
              <a:path w="259931" h="937157">
                <a:moveTo>
                  <a:pt x="0" y="0"/>
                </a:moveTo>
                <a:lnTo>
                  <a:pt x="259931" y="0"/>
                </a:lnTo>
                <a:lnTo>
                  <a:pt x="259931" y="937157"/>
                </a:lnTo>
                <a:lnTo>
                  <a:pt x="0" y="937157"/>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67" name="Freeform 67"/>
          <p:cNvSpPr/>
          <p:nvPr/>
        </p:nvSpPr>
        <p:spPr>
          <a:xfrm rot="5400000">
            <a:off x="14263408" y="1179331"/>
            <a:ext cx="259931" cy="937157"/>
          </a:xfrm>
          <a:custGeom>
            <a:avLst/>
            <a:gdLst/>
            <a:ahLst/>
            <a:cxnLst/>
            <a:rect l="l" t="t" r="r" b="b"/>
            <a:pathLst>
              <a:path w="259931" h="937157">
                <a:moveTo>
                  <a:pt x="0" y="0"/>
                </a:moveTo>
                <a:lnTo>
                  <a:pt x="259931" y="0"/>
                </a:lnTo>
                <a:lnTo>
                  <a:pt x="259931" y="937157"/>
                </a:lnTo>
                <a:lnTo>
                  <a:pt x="0" y="937157"/>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68" name="Freeform 68"/>
          <p:cNvSpPr/>
          <p:nvPr/>
        </p:nvSpPr>
        <p:spPr>
          <a:xfrm rot="5400000">
            <a:off x="12128597" y="3581764"/>
            <a:ext cx="259931" cy="937157"/>
          </a:xfrm>
          <a:custGeom>
            <a:avLst/>
            <a:gdLst/>
            <a:ahLst/>
            <a:cxnLst/>
            <a:rect l="l" t="t" r="r" b="b"/>
            <a:pathLst>
              <a:path w="259931" h="937157">
                <a:moveTo>
                  <a:pt x="0" y="0"/>
                </a:moveTo>
                <a:lnTo>
                  <a:pt x="259931" y="0"/>
                </a:lnTo>
                <a:lnTo>
                  <a:pt x="259931" y="937157"/>
                </a:lnTo>
                <a:lnTo>
                  <a:pt x="0" y="937157"/>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69" name="Freeform 69"/>
          <p:cNvSpPr/>
          <p:nvPr/>
        </p:nvSpPr>
        <p:spPr>
          <a:xfrm rot="5400000">
            <a:off x="14397084" y="3466196"/>
            <a:ext cx="259931" cy="937157"/>
          </a:xfrm>
          <a:custGeom>
            <a:avLst/>
            <a:gdLst/>
            <a:ahLst/>
            <a:cxnLst/>
            <a:rect l="l" t="t" r="r" b="b"/>
            <a:pathLst>
              <a:path w="259931" h="937157">
                <a:moveTo>
                  <a:pt x="0" y="0"/>
                </a:moveTo>
                <a:lnTo>
                  <a:pt x="259931" y="0"/>
                </a:lnTo>
                <a:lnTo>
                  <a:pt x="259931" y="937157"/>
                </a:lnTo>
                <a:lnTo>
                  <a:pt x="0" y="937157"/>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70" name="Freeform 70"/>
          <p:cNvSpPr/>
          <p:nvPr/>
        </p:nvSpPr>
        <p:spPr>
          <a:xfrm rot="5400000">
            <a:off x="12991735" y="3577092"/>
            <a:ext cx="259931" cy="937157"/>
          </a:xfrm>
          <a:custGeom>
            <a:avLst/>
            <a:gdLst/>
            <a:ahLst/>
            <a:cxnLst/>
            <a:rect l="l" t="t" r="r" b="b"/>
            <a:pathLst>
              <a:path w="259931" h="937157">
                <a:moveTo>
                  <a:pt x="0" y="0"/>
                </a:moveTo>
                <a:lnTo>
                  <a:pt x="259931" y="0"/>
                </a:lnTo>
                <a:lnTo>
                  <a:pt x="259931" y="937157"/>
                </a:lnTo>
                <a:lnTo>
                  <a:pt x="0" y="937157"/>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grpSp>
        <p:nvGrpSpPr>
          <p:cNvPr id="71" name="Group 71"/>
          <p:cNvGrpSpPr/>
          <p:nvPr/>
        </p:nvGrpSpPr>
        <p:grpSpPr>
          <a:xfrm>
            <a:off x="13461028" y="3114739"/>
            <a:ext cx="1551857" cy="1551857"/>
            <a:chOff x="0" y="0"/>
            <a:chExt cx="2069143" cy="2069143"/>
          </a:xfrm>
        </p:grpSpPr>
        <p:grpSp>
          <p:nvGrpSpPr>
            <p:cNvPr id="72" name="Group 72"/>
            <p:cNvGrpSpPr/>
            <p:nvPr/>
          </p:nvGrpSpPr>
          <p:grpSpPr>
            <a:xfrm>
              <a:off x="0" y="0"/>
              <a:ext cx="2069143" cy="2069143"/>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74" name="TextBox 74"/>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75" name="Freeform 75"/>
            <p:cNvSpPr/>
            <p:nvPr/>
          </p:nvSpPr>
          <p:spPr>
            <a:xfrm>
              <a:off x="366502" y="307178"/>
              <a:ext cx="1559236" cy="1559236"/>
            </a:xfrm>
            <a:custGeom>
              <a:avLst/>
              <a:gdLst/>
              <a:ahLst/>
              <a:cxnLst/>
              <a:rect l="l" t="t" r="r" b="b"/>
              <a:pathLst>
                <a:path w="1559236" h="1559236">
                  <a:moveTo>
                    <a:pt x="0" y="0"/>
                  </a:moveTo>
                  <a:lnTo>
                    <a:pt x="1559236" y="0"/>
                  </a:lnTo>
                  <a:lnTo>
                    <a:pt x="1559236" y="1559236"/>
                  </a:lnTo>
                  <a:lnTo>
                    <a:pt x="0" y="155923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grpSp>
      <p:sp>
        <p:nvSpPr>
          <p:cNvPr id="76" name="Freeform 76"/>
          <p:cNvSpPr/>
          <p:nvPr/>
        </p:nvSpPr>
        <p:spPr>
          <a:xfrm rot="-3339366" flipH="1">
            <a:off x="10859057" y="7254887"/>
            <a:ext cx="690861" cy="1290594"/>
          </a:xfrm>
          <a:custGeom>
            <a:avLst/>
            <a:gdLst/>
            <a:ahLst/>
            <a:cxnLst/>
            <a:rect l="l" t="t" r="r" b="b"/>
            <a:pathLst>
              <a:path w="690861" h="1290594">
                <a:moveTo>
                  <a:pt x="690861" y="0"/>
                </a:moveTo>
                <a:lnTo>
                  <a:pt x="0" y="0"/>
                </a:lnTo>
                <a:lnTo>
                  <a:pt x="0" y="1290594"/>
                </a:lnTo>
                <a:lnTo>
                  <a:pt x="690861" y="1290594"/>
                </a:lnTo>
                <a:lnTo>
                  <a:pt x="690861" y="0"/>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grpSp>
        <p:nvGrpSpPr>
          <p:cNvPr id="77" name="Group 77"/>
          <p:cNvGrpSpPr/>
          <p:nvPr/>
        </p:nvGrpSpPr>
        <p:grpSpPr>
          <a:xfrm>
            <a:off x="11115690" y="7282942"/>
            <a:ext cx="1551857" cy="1551857"/>
            <a:chOff x="0" y="0"/>
            <a:chExt cx="2069143" cy="2069143"/>
          </a:xfrm>
        </p:grpSpPr>
        <p:grpSp>
          <p:nvGrpSpPr>
            <p:cNvPr id="78" name="Group 78"/>
            <p:cNvGrpSpPr/>
            <p:nvPr/>
          </p:nvGrpSpPr>
          <p:grpSpPr>
            <a:xfrm>
              <a:off x="0" y="0"/>
              <a:ext cx="2069143" cy="2069143"/>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80" name="TextBox 80"/>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81" name="Freeform 81"/>
            <p:cNvSpPr/>
            <p:nvPr/>
          </p:nvSpPr>
          <p:spPr>
            <a:xfrm>
              <a:off x="248568" y="296530"/>
              <a:ext cx="1445936" cy="1500322"/>
            </a:xfrm>
            <a:custGeom>
              <a:avLst/>
              <a:gdLst/>
              <a:ahLst/>
              <a:cxnLst/>
              <a:rect l="l" t="t" r="r" b="b"/>
              <a:pathLst>
                <a:path w="1445936" h="1500322">
                  <a:moveTo>
                    <a:pt x="0" y="0"/>
                  </a:moveTo>
                  <a:lnTo>
                    <a:pt x="1445936" y="0"/>
                  </a:lnTo>
                  <a:lnTo>
                    <a:pt x="1445936" y="1500322"/>
                  </a:lnTo>
                  <a:lnTo>
                    <a:pt x="0" y="15003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grpSp>
      <p:sp>
        <p:nvSpPr>
          <p:cNvPr id="82" name="Freeform 82"/>
          <p:cNvSpPr/>
          <p:nvPr/>
        </p:nvSpPr>
        <p:spPr>
          <a:xfrm rot="5400000">
            <a:off x="10384693" y="3609849"/>
            <a:ext cx="241384" cy="870286"/>
          </a:xfrm>
          <a:custGeom>
            <a:avLst/>
            <a:gdLst/>
            <a:ahLst/>
            <a:cxnLst/>
            <a:rect l="l" t="t" r="r" b="b"/>
            <a:pathLst>
              <a:path w="241384" h="870286">
                <a:moveTo>
                  <a:pt x="0" y="0"/>
                </a:moveTo>
                <a:lnTo>
                  <a:pt x="241384" y="0"/>
                </a:lnTo>
                <a:lnTo>
                  <a:pt x="241384" y="870287"/>
                </a:lnTo>
                <a:lnTo>
                  <a:pt x="0" y="870287"/>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grpSp>
        <p:nvGrpSpPr>
          <p:cNvPr id="83" name="Group 83"/>
          <p:cNvGrpSpPr/>
          <p:nvPr/>
        </p:nvGrpSpPr>
        <p:grpSpPr>
          <a:xfrm>
            <a:off x="3900072" y="3409504"/>
            <a:ext cx="1551857" cy="1551857"/>
            <a:chOff x="0" y="0"/>
            <a:chExt cx="2069143" cy="2069143"/>
          </a:xfrm>
        </p:grpSpPr>
        <p:grpSp>
          <p:nvGrpSpPr>
            <p:cNvPr id="84" name="Group 84"/>
            <p:cNvGrpSpPr/>
            <p:nvPr/>
          </p:nvGrpSpPr>
          <p:grpSpPr>
            <a:xfrm>
              <a:off x="0" y="0"/>
              <a:ext cx="2069143" cy="2069143"/>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86" name="TextBox 86"/>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87" name="Freeform 87"/>
            <p:cNvSpPr/>
            <p:nvPr/>
          </p:nvSpPr>
          <p:spPr>
            <a:xfrm>
              <a:off x="250548" y="242518"/>
              <a:ext cx="1584107" cy="1584107"/>
            </a:xfrm>
            <a:custGeom>
              <a:avLst/>
              <a:gdLst/>
              <a:ahLst/>
              <a:cxnLst/>
              <a:rect l="l" t="t" r="r" b="b"/>
              <a:pathLst>
                <a:path w="1584107" h="1584107">
                  <a:moveTo>
                    <a:pt x="0" y="0"/>
                  </a:moveTo>
                  <a:lnTo>
                    <a:pt x="1584107" y="0"/>
                  </a:lnTo>
                  <a:lnTo>
                    <a:pt x="1584107" y="1584107"/>
                  </a:lnTo>
                  <a:lnTo>
                    <a:pt x="0" y="158410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grpSp>
      <p:sp>
        <p:nvSpPr>
          <p:cNvPr id="88" name="Freeform 88"/>
          <p:cNvSpPr/>
          <p:nvPr/>
        </p:nvSpPr>
        <p:spPr>
          <a:xfrm rot="5400000">
            <a:off x="11236508" y="3581764"/>
            <a:ext cx="259931" cy="937157"/>
          </a:xfrm>
          <a:custGeom>
            <a:avLst/>
            <a:gdLst/>
            <a:ahLst/>
            <a:cxnLst/>
            <a:rect l="l" t="t" r="r" b="b"/>
            <a:pathLst>
              <a:path w="259931" h="937157">
                <a:moveTo>
                  <a:pt x="0" y="0"/>
                </a:moveTo>
                <a:lnTo>
                  <a:pt x="259931" y="0"/>
                </a:lnTo>
                <a:lnTo>
                  <a:pt x="259931" y="937157"/>
                </a:lnTo>
                <a:lnTo>
                  <a:pt x="0" y="937157"/>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grpSp>
        <p:nvGrpSpPr>
          <p:cNvPr id="89" name="Group 89"/>
          <p:cNvGrpSpPr/>
          <p:nvPr/>
        </p:nvGrpSpPr>
        <p:grpSpPr>
          <a:xfrm>
            <a:off x="10563771" y="3149120"/>
            <a:ext cx="1551857" cy="1551857"/>
            <a:chOff x="0" y="0"/>
            <a:chExt cx="2069143" cy="2069143"/>
          </a:xfrm>
        </p:grpSpPr>
        <p:grpSp>
          <p:nvGrpSpPr>
            <p:cNvPr id="90" name="Group 90"/>
            <p:cNvGrpSpPr/>
            <p:nvPr/>
          </p:nvGrpSpPr>
          <p:grpSpPr>
            <a:xfrm>
              <a:off x="0" y="0"/>
              <a:ext cx="2069143" cy="2069143"/>
              <a:chOff x="0" y="0"/>
              <a:chExt cx="812800" cy="812800"/>
            </a:xfrm>
          </p:grpSpPr>
          <p:sp>
            <p:nvSpPr>
              <p:cNvPr id="91" name="Freeform 9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92" name="TextBox 92"/>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93" name="Freeform 93"/>
            <p:cNvSpPr/>
            <p:nvPr/>
          </p:nvSpPr>
          <p:spPr>
            <a:xfrm>
              <a:off x="331396" y="344365"/>
              <a:ext cx="1406350" cy="1406350"/>
            </a:xfrm>
            <a:custGeom>
              <a:avLst/>
              <a:gdLst/>
              <a:ahLst/>
              <a:cxnLst/>
              <a:rect l="l" t="t" r="r" b="b"/>
              <a:pathLst>
                <a:path w="1406350" h="1406350">
                  <a:moveTo>
                    <a:pt x="0" y="0"/>
                  </a:moveTo>
                  <a:lnTo>
                    <a:pt x="1406351" y="0"/>
                  </a:lnTo>
                  <a:lnTo>
                    <a:pt x="1406351" y="1406350"/>
                  </a:lnTo>
                  <a:lnTo>
                    <a:pt x="0" y="140635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GB"/>
            </a:p>
          </p:txBody>
        </p:sp>
      </p:grpSp>
      <p:grpSp>
        <p:nvGrpSpPr>
          <p:cNvPr id="94" name="Group 94"/>
          <p:cNvGrpSpPr/>
          <p:nvPr/>
        </p:nvGrpSpPr>
        <p:grpSpPr>
          <a:xfrm>
            <a:off x="7308681" y="3252586"/>
            <a:ext cx="1551857" cy="1551857"/>
            <a:chOff x="0" y="0"/>
            <a:chExt cx="2069143" cy="2069143"/>
          </a:xfrm>
        </p:grpSpPr>
        <p:grpSp>
          <p:nvGrpSpPr>
            <p:cNvPr id="95" name="Group 95"/>
            <p:cNvGrpSpPr/>
            <p:nvPr/>
          </p:nvGrpSpPr>
          <p:grpSpPr>
            <a:xfrm>
              <a:off x="0" y="0"/>
              <a:ext cx="2069143" cy="2069143"/>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97" name="TextBox 97"/>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98" name="Freeform 98"/>
            <p:cNvSpPr/>
            <p:nvPr/>
          </p:nvSpPr>
          <p:spPr>
            <a:xfrm>
              <a:off x="269833" y="272241"/>
              <a:ext cx="1546584" cy="1370660"/>
            </a:xfrm>
            <a:custGeom>
              <a:avLst/>
              <a:gdLst/>
              <a:ahLst/>
              <a:cxnLst/>
              <a:rect l="l" t="t" r="r" b="b"/>
              <a:pathLst>
                <a:path w="1546584" h="1370660">
                  <a:moveTo>
                    <a:pt x="0" y="0"/>
                  </a:moveTo>
                  <a:lnTo>
                    <a:pt x="1546585" y="0"/>
                  </a:lnTo>
                  <a:lnTo>
                    <a:pt x="1546585" y="1370660"/>
                  </a:lnTo>
                  <a:lnTo>
                    <a:pt x="0" y="137066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GB"/>
            </a:p>
          </p:txBody>
        </p:sp>
      </p:grpSp>
      <p:grpSp>
        <p:nvGrpSpPr>
          <p:cNvPr id="99" name="Group 99"/>
          <p:cNvGrpSpPr/>
          <p:nvPr/>
        </p:nvGrpSpPr>
        <p:grpSpPr>
          <a:xfrm>
            <a:off x="905103" y="6440345"/>
            <a:ext cx="1551857" cy="1551857"/>
            <a:chOff x="0" y="0"/>
            <a:chExt cx="2069143" cy="2069143"/>
          </a:xfrm>
        </p:grpSpPr>
        <p:grpSp>
          <p:nvGrpSpPr>
            <p:cNvPr id="100" name="Group 100"/>
            <p:cNvGrpSpPr/>
            <p:nvPr/>
          </p:nvGrpSpPr>
          <p:grpSpPr>
            <a:xfrm>
              <a:off x="0" y="0"/>
              <a:ext cx="2069143" cy="2069143"/>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102" name="TextBox 102"/>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03" name="Freeform 103"/>
            <p:cNvSpPr/>
            <p:nvPr/>
          </p:nvSpPr>
          <p:spPr>
            <a:xfrm>
              <a:off x="118672" y="577501"/>
              <a:ext cx="1831799" cy="895292"/>
            </a:xfrm>
            <a:custGeom>
              <a:avLst/>
              <a:gdLst/>
              <a:ahLst/>
              <a:cxnLst/>
              <a:rect l="l" t="t" r="r" b="b"/>
              <a:pathLst>
                <a:path w="1831799" h="895292">
                  <a:moveTo>
                    <a:pt x="0" y="0"/>
                  </a:moveTo>
                  <a:lnTo>
                    <a:pt x="1831799" y="0"/>
                  </a:lnTo>
                  <a:lnTo>
                    <a:pt x="1831799" y="895292"/>
                  </a:lnTo>
                  <a:lnTo>
                    <a:pt x="0" y="8952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GB"/>
            </a:p>
          </p:txBody>
        </p:sp>
      </p:grpSp>
      <p:grpSp>
        <p:nvGrpSpPr>
          <p:cNvPr id="104" name="Group 104"/>
          <p:cNvGrpSpPr/>
          <p:nvPr/>
        </p:nvGrpSpPr>
        <p:grpSpPr>
          <a:xfrm>
            <a:off x="3616211" y="7492110"/>
            <a:ext cx="1551857" cy="1551857"/>
            <a:chOff x="0" y="0"/>
            <a:chExt cx="2069143" cy="2069143"/>
          </a:xfrm>
        </p:grpSpPr>
        <p:grpSp>
          <p:nvGrpSpPr>
            <p:cNvPr id="105" name="Group 105"/>
            <p:cNvGrpSpPr/>
            <p:nvPr/>
          </p:nvGrpSpPr>
          <p:grpSpPr>
            <a:xfrm>
              <a:off x="0" y="0"/>
              <a:ext cx="2069143" cy="2069143"/>
              <a:chOff x="0" y="0"/>
              <a:chExt cx="812800" cy="812800"/>
            </a:xfrm>
          </p:grpSpPr>
          <p:sp>
            <p:nvSpPr>
              <p:cNvPr id="106" name="Freeform 10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107" name="TextBox 107"/>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08" name="Freeform 108"/>
            <p:cNvSpPr/>
            <p:nvPr/>
          </p:nvSpPr>
          <p:spPr>
            <a:xfrm>
              <a:off x="438808" y="340949"/>
              <a:ext cx="1191527" cy="1468754"/>
            </a:xfrm>
            <a:custGeom>
              <a:avLst/>
              <a:gdLst/>
              <a:ahLst/>
              <a:cxnLst/>
              <a:rect l="l" t="t" r="r" b="b"/>
              <a:pathLst>
                <a:path w="1191527" h="1468754">
                  <a:moveTo>
                    <a:pt x="0" y="0"/>
                  </a:moveTo>
                  <a:lnTo>
                    <a:pt x="1191527" y="0"/>
                  </a:lnTo>
                  <a:lnTo>
                    <a:pt x="1191527" y="1468754"/>
                  </a:lnTo>
                  <a:lnTo>
                    <a:pt x="0" y="146875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GB"/>
            </a:p>
          </p:txBody>
        </p:sp>
      </p:grpSp>
      <p:grpSp>
        <p:nvGrpSpPr>
          <p:cNvPr id="109" name="Group 109"/>
          <p:cNvGrpSpPr/>
          <p:nvPr/>
        </p:nvGrpSpPr>
        <p:grpSpPr>
          <a:xfrm>
            <a:off x="8124030" y="8154120"/>
            <a:ext cx="1551857" cy="1551857"/>
            <a:chOff x="0" y="0"/>
            <a:chExt cx="2069143" cy="2069143"/>
          </a:xfrm>
        </p:grpSpPr>
        <p:grpSp>
          <p:nvGrpSpPr>
            <p:cNvPr id="110" name="Group 110"/>
            <p:cNvGrpSpPr/>
            <p:nvPr/>
          </p:nvGrpSpPr>
          <p:grpSpPr>
            <a:xfrm>
              <a:off x="0" y="0"/>
              <a:ext cx="2069143" cy="2069143"/>
              <a:chOff x="0" y="0"/>
              <a:chExt cx="812800" cy="812800"/>
            </a:xfrm>
          </p:grpSpPr>
          <p:sp>
            <p:nvSpPr>
              <p:cNvPr id="111" name="Freeform 1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112" name="TextBox 112"/>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13" name="Freeform 113"/>
            <p:cNvSpPr/>
            <p:nvPr/>
          </p:nvSpPr>
          <p:spPr>
            <a:xfrm>
              <a:off x="344683" y="356910"/>
              <a:ext cx="1410492" cy="1410492"/>
            </a:xfrm>
            <a:custGeom>
              <a:avLst/>
              <a:gdLst/>
              <a:ahLst/>
              <a:cxnLst/>
              <a:rect l="l" t="t" r="r" b="b"/>
              <a:pathLst>
                <a:path w="1410492" h="1410492">
                  <a:moveTo>
                    <a:pt x="0" y="0"/>
                  </a:moveTo>
                  <a:lnTo>
                    <a:pt x="1410492" y="0"/>
                  </a:lnTo>
                  <a:lnTo>
                    <a:pt x="1410492" y="1410492"/>
                  </a:lnTo>
                  <a:lnTo>
                    <a:pt x="0" y="1410492"/>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GB"/>
            </a:p>
          </p:txBody>
        </p:sp>
      </p:grpSp>
      <p:sp>
        <p:nvSpPr>
          <p:cNvPr id="114" name="Freeform 114"/>
          <p:cNvSpPr/>
          <p:nvPr/>
        </p:nvSpPr>
        <p:spPr>
          <a:xfrm rot="7642004" flipH="1">
            <a:off x="9562887" y="6860980"/>
            <a:ext cx="712565" cy="1331139"/>
          </a:xfrm>
          <a:custGeom>
            <a:avLst/>
            <a:gdLst/>
            <a:ahLst/>
            <a:cxnLst/>
            <a:rect l="l" t="t" r="r" b="b"/>
            <a:pathLst>
              <a:path w="712565" h="1331139">
                <a:moveTo>
                  <a:pt x="712565" y="0"/>
                </a:moveTo>
                <a:lnTo>
                  <a:pt x="0" y="0"/>
                </a:lnTo>
                <a:lnTo>
                  <a:pt x="0" y="1331139"/>
                </a:lnTo>
                <a:lnTo>
                  <a:pt x="712565" y="1331139"/>
                </a:lnTo>
                <a:lnTo>
                  <a:pt x="712565" y="0"/>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grpSp>
        <p:nvGrpSpPr>
          <p:cNvPr id="115" name="Group 115"/>
          <p:cNvGrpSpPr/>
          <p:nvPr/>
        </p:nvGrpSpPr>
        <p:grpSpPr>
          <a:xfrm>
            <a:off x="8071158" y="6507013"/>
            <a:ext cx="1551857" cy="1551857"/>
            <a:chOff x="0" y="0"/>
            <a:chExt cx="2069143" cy="2069143"/>
          </a:xfrm>
        </p:grpSpPr>
        <p:grpSp>
          <p:nvGrpSpPr>
            <p:cNvPr id="116" name="Group 116"/>
            <p:cNvGrpSpPr/>
            <p:nvPr/>
          </p:nvGrpSpPr>
          <p:grpSpPr>
            <a:xfrm>
              <a:off x="0" y="0"/>
              <a:ext cx="2069143" cy="2069143"/>
              <a:chOff x="0" y="0"/>
              <a:chExt cx="812800" cy="812800"/>
            </a:xfrm>
          </p:grpSpPr>
          <p:sp>
            <p:nvSpPr>
              <p:cNvPr id="117" name="Freeform 1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118" name="TextBox 118"/>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19" name="Freeform 119"/>
            <p:cNvSpPr/>
            <p:nvPr/>
          </p:nvSpPr>
          <p:spPr>
            <a:xfrm>
              <a:off x="311410" y="355744"/>
              <a:ext cx="1384170" cy="1421484"/>
            </a:xfrm>
            <a:custGeom>
              <a:avLst/>
              <a:gdLst/>
              <a:ahLst/>
              <a:cxnLst/>
              <a:rect l="l" t="t" r="r" b="b"/>
              <a:pathLst>
                <a:path w="1384170" h="1421484">
                  <a:moveTo>
                    <a:pt x="0" y="0"/>
                  </a:moveTo>
                  <a:lnTo>
                    <a:pt x="1384170" y="0"/>
                  </a:lnTo>
                  <a:lnTo>
                    <a:pt x="1384170" y="1421484"/>
                  </a:lnTo>
                  <a:lnTo>
                    <a:pt x="0" y="142148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GB"/>
            </a:p>
          </p:txBody>
        </p:sp>
      </p:grpSp>
      <p:grpSp>
        <p:nvGrpSpPr>
          <p:cNvPr id="120" name="Group 120"/>
          <p:cNvGrpSpPr/>
          <p:nvPr/>
        </p:nvGrpSpPr>
        <p:grpSpPr>
          <a:xfrm>
            <a:off x="16133319" y="1289790"/>
            <a:ext cx="2355086" cy="1871699"/>
            <a:chOff x="-1" y="55661"/>
            <a:chExt cx="3140115" cy="2495598"/>
          </a:xfrm>
        </p:grpSpPr>
        <p:sp>
          <p:nvSpPr>
            <p:cNvPr id="121" name="TextBox 121"/>
            <p:cNvSpPr txBox="1"/>
            <p:nvPr/>
          </p:nvSpPr>
          <p:spPr>
            <a:xfrm>
              <a:off x="399180" y="144291"/>
              <a:ext cx="2740934" cy="297517"/>
            </a:xfrm>
            <a:prstGeom prst="rect">
              <a:avLst/>
            </a:prstGeom>
          </p:spPr>
          <p:txBody>
            <a:bodyPr wrap="square" lIns="0" tIns="0" rIns="0" bIns="0" rtlCol="0" anchor="t">
              <a:spAutoFit/>
            </a:bodyPr>
            <a:lstStyle/>
            <a:p>
              <a:pPr>
                <a:lnSpc>
                  <a:spcPts val="1682"/>
                </a:lnSpc>
              </a:pPr>
              <a:r>
                <a:rPr lang="en-US" dirty="0">
                  <a:solidFill>
                    <a:srgbClr val="000000"/>
                  </a:solidFill>
                  <a:latin typeface="Canva Sans Medium"/>
                </a:rPr>
                <a:t>CASE ACCEPTED</a:t>
              </a:r>
            </a:p>
          </p:txBody>
        </p:sp>
        <p:sp>
          <p:nvSpPr>
            <p:cNvPr id="122" name="TextBox 122"/>
            <p:cNvSpPr txBox="1"/>
            <p:nvPr/>
          </p:nvSpPr>
          <p:spPr>
            <a:xfrm>
              <a:off x="516104" y="396824"/>
              <a:ext cx="2237492" cy="2154435"/>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They A</a:t>
              </a:r>
              <a:r>
                <a:rPr lang="en-US" sz="1200" dirty="0">
                  <a:solidFill>
                    <a:srgbClr val="000000"/>
                  </a:solidFill>
                  <a:latin typeface="Canva Sans Bold"/>
                </a:rPr>
                <a:t>ssess a  Case O</a:t>
              </a:r>
              <a:r>
                <a:rPr lang="en-US" sz="1200" dirty="0">
                  <a:solidFill>
                    <a:srgbClr val="000000"/>
                  </a:solidFill>
                  <a:latin typeface="Canva Sans"/>
                </a:rPr>
                <a:t>n The </a:t>
              </a:r>
              <a:r>
                <a:rPr lang="en-US" sz="1200" dirty="0">
                  <a:solidFill>
                    <a:srgbClr val="000000"/>
                  </a:solidFill>
                  <a:latin typeface="Canva Sans Bold"/>
                </a:rPr>
                <a:t>Chances It Has Of Success</a:t>
              </a:r>
              <a:r>
                <a:rPr lang="en-US" sz="1200" dirty="0">
                  <a:solidFill>
                    <a:srgbClr val="000000"/>
                  </a:solidFill>
                  <a:latin typeface="Canva Sans"/>
                </a:rPr>
                <a:t> (Merits) . If We Think You Have </a:t>
              </a:r>
              <a:r>
                <a:rPr lang="en-US" sz="1200" dirty="0">
                  <a:solidFill>
                    <a:srgbClr val="000000"/>
                  </a:solidFill>
                  <a:latin typeface="Canva Sans Bold"/>
                </a:rPr>
                <a:t>Good Chances We Accept A  Case</a:t>
              </a:r>
              <a:r>
                <a:rPr lang="en-US" sz="1200" dirty="0">
                  <a:solidFill>
                    <a:srgbClr val="000000"/>
                  </a:solidFill>
                  <a:latin typeface="Canva Sans"/>
                </a:rPr>
                <a:t>. It takes normally takes</a:t>
              </a:r>
              <a:r>
                <a:rPr lang="en-US" sz="1200" dirty="0">
                  <a:solidFill>
                    <a:srgbClr val="000000"/>
                  </a:solidFill>
                  <a:latin typeface="Canva Sans Bold"/>
                </a:rPr>
                <a:t> 3-6 months to prepare an application</a:t>
              </a:r>
              <a:r>
                <a:rPr lang="en-US" sz="1200" dirty="0">
                  <a:solidFill>
                    <a:srgbClr val="000000"/>
                  </a:solidFill>
                  <a:latin typeface="Canva Sans"/>
                </a:rPr>
                <a:t>. </a:t>
              </a:r>
            </a:p>
          </p:txBody>
        </p:sp>
        <p:sp>
          <p:nvSpPr>
            <p:cNvPr id="123" name="TextBox 123"/>
            <p:cNvSpPr txBox="1"/>
            <p:nvPr/>
          </p:nvSpPr>
          <p:spPr>
            <a:xfrm>
              <a:off x="-1" y="55661"/>
              <a:ext cx="322124" cy="849976"/>
            </a:xfrm>
            <a:prstGeom prst="rect">
              <a:avLst/>
            </a:prstGeom>
          </p:spPr>
          <p:txBody>
            <a:bodyPr wrap="square" lIns="0" tIns="0" rIns="0" bIns="0" rtlCol="0" anchor="t">
              <a:spAutoFit/>
            </a:bodyPr>
            <a:lstStyle/>
            <a:p>
              <a:pPr>
                <a:lnSpc>
                  <a:spcPts val="4925"/>
                </a:lnSpc>
              </a:pPr>
              <a:r>
                <a:rPr lang="en-US" sz="4320" dirty="0">
                  <a:solidFill>
                    <a:srgbClr val="FF0800"/>
                  </a:solidFill>
                  <a:latin typeface="Now Medium"/>
                </a:rPr>
                <a:t>5</a:t>
              </a:r>
            </a:p>
          </p:txBody>
        </p:sp>
      </p:grpSp>
      <p:grpSp>
        <p:nvGrpSpPr>
          <p:cNvPr id="124" name="Group 124"/>
          <p:cNvGrpSpPr/>
          <p:nvPr/>
        </p:nvGrpSpPr>
        <p:grpSpPr>
          <a:xfrm>
            <a:off x="14911959" y="4003504"/>
            <a:ext cx="3328624" cy="1169215"/>
            <a:chOff x="0" y="19050"/>
            <a:chExt cx="4438165" cy="1558953"/>
          </a:xfrm>
        </p:grpSpPr>
        <p:sp>
          <p:nvSpPr>
            <p:cNvPr id="125" name="TextBox 125"/>
            <p:cNvSpPr txBox="1"/>
            <p:nvPr/>
          </p:nvSpPr>
          <p:spPr>
            <a:xfrm>
              <a:off x="599292" y="67079"/>
              <a:ext cx="3838873"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EVIDENCE PREPARATION</a:t>
              </a:r>
            </a:p>
          </p:txBody>
        </p:sp>
        <p:sp>
          <p:nvSpPr>
            <p:cNvPr id="126" name="TextBox 126"/>
            <p:cNvSpPr txBox="1"/>
            <p:nvPr/>
          </p:nvSpPr>
          <p:spPr>
            <a:xfrm>
              <a:off x="551915" y="396825"/>
              <a:ext cx="3831621" cy="1181178"/>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They Help the SU </a:t>
              </a:r>
              <a:r>
                <a:rPr lang="en-US" sz="1200" dirty="0">
                  <a:solidFill>
                    <a:srgbClr val="000000"/>
                  </a:solidFill>
                  <a:latin typeface="Canva Sans Bold"/>
                </a:rPr>
                <a:t>Gather And Prepare The Evidence Needed</a:t>
              </a:r>
              <a:r>
                <a:rPr lang="en-US" sz="1200" dirty="0">
                  <a:solidFill>
                    <a:srgbClr val="000000"/>
                  </a:solidFill>
                  <a:latin typeface="Canva Sans"/>
                </a:rPr>
                <a:t> For the Application Such As ID Documents, Contact Records, Photos Etc..</a:t>
              </a:r>
            </a:p>
            <a:p>
              <a:pPr algn="just">
                <a:lnSpc>
                  <a:spcPts val="1399"/>
                </a:lnSpc>
              </a:pPr>
              <a:endParaRPr lang="en-US" sz="999" dirty="0">
                <a:solidFill>
                  <a:srgbClr val="000000"/>
                </a:solidFill>
                <a:latin typeface="Canva Sans"/>
              </a:endParaRPr>
            </a:p>
          </p:txBody>
        </p:sp>
        <p:sp>
          <p:nvSpPr>
            <p:cNvPr id="127" name="TextBox 127"/>
            <p:cNvSpPr txBox="1"/>
            <p:nvPr/>
          </p:nvSpPr>
          <p:spPr>
            <a:xfrm>
              <a:off x="0" y="19050"/>
              <a:ext cx="275033"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6</a:t>
              </a:r>
            </a:p>
          </p:txBody>
        </p:sp>
      </p:grpSp>
      <p:grpSp>
        <p:nvGrpSpPr>
          <p:cNvPr id="128" name="Group 128"/>
          <p:cNvGrpSpPr/>
          <p:nvPr/>
        </p:nvGrpSpPr>
        <p:grpSpPr>
          <a:xfrm>
            <a:off x="14966283" y="1717988"/>
            <a:ext cx="1551857" cy="1551857"/>
            <a:chOff x="0" y="0"/>
            <a:chExt cx="2069143" cy="2069143"/>
          </a:xfrm>
        </p:grpSpPr>
        <p:grpSp>
          <p:nvGrpSpPr>
            <p:cNvPr id="129" name="Group 129"/>
            <p:cNvGrpSpPr/>
            <p:nvPr/>
          </p:nvGrpSpPr>
          <p:grpSpPr>
            <a:xfrm>
              <a:off x="0" y="0"/>
              <a:ext cx="2069143" cy="2069143"/>
              <a:chOff x="0" y="0"/>
              <a:chExt cx="812800" cy="812800"/>
            </a:xfrm>
          </p:grpSpPr>
          <p:sp>
            <p:nvSpPr>
              <p:cNvPr id="130" name="Freeform 1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131" name="TextBox 131"/>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32" name="Freeform 132"/>
            <p:cNvSpPr/>
            <p:nvPr/>
          </p:nvSpPr>
          <p:spPr>
            <a:xfrm>
              <a:off x="311410" y="355744"/>
              <a:ext cx="1384170" cy="1421484"/>
            </a:xfrm>
            <a:custGeom>
              <a:avLst/>
              <a:gdLst/>
              <a:ahLst/>
              <a:cxnLst/>
              <a:rect l="l" t="t" r="r" b="b"/>
              <a:pathLst>
                <a:path w="1384170" h="1421484">
                  <a:moveTo>
                    <a:pt x="0" y="0"/>
                  </a:moveTo>
                  <a:lnTo>
                    <a:pt x="1384170" y="0"/>
                  </a:lnTo>
                  <a:lnTo>
                    <a:pt x="1384170" y="1421484"/>
                  </a:lnTo>
                  <a:lnTo>
                    <a:pt x="0" y="142148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GB"/>
            </a:p>
          </p:txBody>
        </p:sp>
      </p:grpSp>
      <p:sp>
        <p:nvSpPr>
          <p:cNvPr id="133" name="Freeform 133"/>
          <p:cNvSpPr/>
          <p:nvPr/>
        </p:nvSpPr>
        <p:spPr>
          <a:xfrm rot="-5400000">
            <a:off x="6224313" y="7634995"/>
            <a:ext cx="239661" cy="1001988"/>
          </a:xfrm>
          <a:custGeom>
            <a:avLst/>
            <a:gdLst/>
            <a:ahLst/>
            <a:cxnLst/>
            <a:rect l="l" t="t" r="r" b="b"/>
            <a:pathLst>
              <a:path w="239661" h="1001988">
                <a:moveTo>
                  <a:pt x="0" y="0"/>
                </a:moveTo>
                <a:lnTo>
                  <a:pt x="239661" y="0"/>
                </a:lnTo>
                <a:lnTo>
                  <a:pt x="239661" y="1001987"/>
                </a:lnTo>
                <a:lnTo>
                  <a:pt x="0" y="1001987"/>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sp>
        <p:nvSpPr>
          <p:cNvPr id="134" name="Freeform 134"/>
          <p:cNvSpPr/>
          <p:nvPr/>
        </p:nvSpPr>
        <p:spPr>
          <a:xfrm rot="-10800000" flipH="1">
            <a:off x="17280523" y="5676024"/>
            <a:ext cx="690861" cy="1290594"/>
          </a:xfrm>
          <a:custGeom>
            <a:avLst/>
            <a:gdLst/>
            <a:ahLst/>
            <a:cxnLst/>
            <a:rect l="l" t="t" r="r" b="b"/>
            <a:pathLst>
              <a:path w="690861" h="1290594">
                <a:moveTo>
                  <a:pt x="690862" y="0"/>
                </a:moveTo>
                <a:lnTo>
                  <a:pt x="0" y="0"/>
                </a:lnTo>
                <a:lnTo>
                  <a:pt x="0" y="1290593"/>
                </a:lnTo>
                <a:lnTo>
                  <a:pt x="690862" y="1290593"/>
                </a:lnTo>
                <a:lnTo>
                  <a:pt x="690862" y="0"/>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sp>
        <p:nvSpPr>
          <p:cNvPr id="135" name="Freeform 135"/>
          <p:cNvSpPr/>
          <p:nvPr/>
        </p:nvSpPr>
        <p:spPr>
          <a:xfrm rot="-9219000">
            <a:off x="14916989" y="5436415"/>
            <a:ext cx="690861" cy="1290594"/>
          </a:xfrm>
          <a:custGeom>
            <a:avLst/>
            <a:gdLst/>
            <a:ahLst/>
            <a:cxnLst/>
            <a:rect l="l" t="t" r="r" b="b"/>
            <a:pathLst>
              <a:path w="690861" h="1290594">
                <a:moveTo>
                  <a:pt x="0" y="0"/>
                </a:moveTo>
                <a:lnTo>
                  <a:pt x="690861" y="0"/>
                </a:lnTo>
                <a:lnTo>
                  <a:pt x="690861" y="1290594"/>
                </a:lnTo>
                <a:lnTo>
                  <a:pt x="0" y="1290594"/>
                </a:lnTo>
                <a:lnTo>
                  <a:pt x="0" y="0"/>
                </a:lnTo>
                <a:close/>
              </a:path>
            </a:pathLst>
          </a:custGeom>
          <a:blipFill>
            <a:blip r:embed="rId7">
              <a:extLst>
                <a:ext uri="{96DAC541-7B7A-43D3-8B79-37D633B846F1}">
                  <asvg:svgBlip xmlns:asvg="http://schemas.microsoft.com/office/drawing/2016/SVG/main" r:embed="rId8"/>
                </a:ext>
              </a:extLst>
            </a:blip>
            <a:stretch>
              <a:fillRect l="-103053"/>
            </a:stretch>
          </a:blipFill>
        </p:spPr>
        <p:txBody>
          <a:bodyPr/>
          <a:lstStyle/>
          <a:p>
            <a:endParaRPr lang="en-GB"/>
          </a:p>
        </p:txBody>
      </p:sp>
      <p:grpSp>
        <p:nvGrpSpPr>
          <p:cNvPr id="136" name="Group 136"/>
          <p:cNvGrpSpPr/>
          <p:nvPr/>
        </p:nvGrpSpPr>
        <p:grpSpPr>
          <a:xfrm>
            <a:off x="15742212" y="5027616"/>
            <a:ext cx="1551857" cy="1551857"/>
            <a:chOff x="0" y="0"/>
            <a:chExt cx="2069143" cy="2069143"/>
          </a:xfrm>
        </p:grpSpPr>
        <p:grpSp>
          <p:nvGrpSpPr>
            <p:cNvPr id="137" name="Group 137"/>
            <p:cNvGrpSpPr/>
            <p:nvPr/>
          </p:nvGrpSpPr>
          <p:grpSpPr>
            <a:xfrm>
              <a:off x="0" y="0"/>
              <a:ext cx="2069143" cy="2069143"/>
              <a:chOff x="0" y="0"/>
              <a:chExt cx="812800" cy="812800"/>
            </a:xfrm>
          </p:grpSpPr>
          <p:sp>
            <p:nvSpPr>
              <p:cNvPr id="138" name="Freeform 1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139" name="TextBox 139"/>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40" name="Freeform 140"/>
            <p:cNvSpPr/>
            <p:nvPr/>
          </p:nvSpPr>
          <p:spPr>
            <a:xfrm>
              <a:off x="305931" y="395549"/>
              <a:ext cx="1355350" cy="1351962"/>
            </a:xfrm>
            <a:custGeom>
              <a:avLst/>
              <a:gdLst/>
              <a:ahLst/>
              <a:cxnLst/>
              <a:rect l="l" t="t" r="r" b="b"/>
              <a:pathLst>
                <a:path w="1355350" h="1351962">
                  <a:moveTo>
                    <a:pt x="0" y="0"/>
                  </a:moveTo>
                  <a:lnTo>
                    <a:pt x="1355351" y="0"/>
                  </a:lnTo>
                  <a:lnTo>
                    <a:pt x="1355351" y="1351961"/>
                  </a:lnTo>
                  <a:lnTo>
                    <a:pt x="0" y="1351961"/>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txBody>
            <a:bodyPr/>
            <a:lstStyle/>
            <a:p>
              <a:endParaRPr lang="en-GB"/>
            </a:p>
          </p:txBody>
        </p:sp>
      </p:grpSp>
      <p:sp>
        <p:nvSpPr>
          <p:cNvPr id="141" name="Freeform 141"/>
          <p:cNvSpPr/>
          <p:nvPr/>
        </p:nvSpPr>
        <p:spPr>
          <a:xfrm rot="-10800000">
            <a:off x="14383849" y="6533824"/>
            <a:ext cx="244513" cy="881570"/>
          </a:xfrm>
          <a:custGeom>
            <a:avLst/>
            <a:gdLst/>
            <a:ahLst/>
            <a:cxnLst/>
            <a:rect l="l" t="t" r="r" b="b"/>
            <a:pathLst>
              <a:path w="244513" h="881570">
                <a:moveTo>
                  <a:pt x="0" y="0"/>
                </a:moveTo>
                <a:lnTo>
                  <a:pt x="244513" y="0"/>
                </a:lnTo>
                <a:lnTo>
                  <a:pt x="244513" y="881570"/>
                </a:lnTo>
                <a:lnTo>
                  <a:pt x="0" y="881570"/>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grpSp>
        <p:nvGrpSpPr>
          <p:cNvPr id="142" name="Group 142"/>
          <p:cNvGrpSpPr/>
          <p:nvPr/>
        </p:nvGrpSpPr>
        <p:grpSpPr>
          <a:xfrm>
            <a:off x="13535863" y="6217633"/>
            <a:ext cx="1551857" cy="1551857"/>
            <a:chOff x="0" y="0"/>
            <a:chExt cx="2069143" cy="2069143"/>
          </a:xfrm>
        </p:grpSpPr>
        <p:grpSp>
          <p:nvGrpSpPr>
            <p:cNvPr id="143" name="Group 143"/>
            <p:cNvGrpSpPr/>
            <p:nvPr/>
          </p:nvGrpSpPr>
          <p:grpSpPr>
            <a:xfrm>
              <a:off x="0" y="0"/>
              <a:ext cx="2069143" cy="2069143"/>
              <a:chOff x="0" y="0"/>
              <a:chExt cx="812800" cy="812800"/>
            </a:xfrm>
          </p:grpSpPr>
          <p:sp>
            <p:nvSpPr>
              <p:cNvPr id="144" name="Freeform 1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145" name="TextBox 145"/>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46" name="Freeform 146"/>
            <p:cNvSpPr/>
            <p:nvPr/>
          </p:nvSpPr>
          <p:spPr>
            <a:xfrm>
              <a:off x="387286" y="244126"/>
              <a:ext cx="1363318" cy="1409114"/>
            </a:xfrm>
            <a:custGeom>
              <a:avLst/>
              <a:gdLst/>
              <a:ahLst/>
              <a:cxnLst/>
              <a:rect l="l" t="t" r="r" b="b"/>
              <a:pathLst>
                <a:path w="1363318" h="1409114">
                  <a:moveTo>
                    <a:pt x="0" y="0"/>
                  </a:moveTo>
                  <a:lnTo>
                    <a:pt x="1363318" y="0"/>
                  </a:lnTo>
                  <a:lnTo>
                    <a:pt x="1363318" y="1409114"/>
                  </a:lnTo>
                  <a:lnTo>
                    <a:pt x="0" y="1409114"/>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txBody>
            <a:bodyPr/>
            <a:lstStyle/>
            <a:p>
              <a:endParaRPr lang="en-GB"/>
            </a:p>
          </p:txBody>
        </p:sp>
      </p:grpSp>
      <p:sp>
        <p:nvSpPr>
          <p:cNvPr id="147" name="Freeform 147"/>
          <p:cNvSpPr/>
          <p:nvPr/>
        </p:nvSpPr>
        <p:spPr>
          <a:xfrm rot="-10800000">
            <a:off x="17726871" y="6966617"/>
            <a:ext cx="244513" cy="881570"/>
          </a:xfrm>
          <a:custGeom>
            <a:avLst/>
            <a:gdLst/>
            <a:ahLst/>
            <a:cxnLst/>
            <a:rect l="l" t="t" r="r" b="b"/>
            <a:pathLst>
              <a:path w="244513" h="881570">
                <a:moveTo>
                  <a:pt x="0" y="0"/>
                </a:moveTo>
                <a:lnTo>
                  <a:pt x="244514" y="0"/>
                </a:lnTo>
                <a:lnTo>
                  <a:pt x="244514" y="881570"/>
                </a:lnTo>
                <a:lnTo>
                  <a:pt x="0" y="881570"/>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148" name="Freeform 148"/>
          <p:cNvSpPr/>
          <p:nvPr/>
        </p:nvSpPr>
        <p:spPr>
          <a:xfrm rot="-10800000">
            <a:off x="17726871" y="7827254"/>
            <a:ext cx="244513" cy="881570"/>
          </a:xfrm>
          <a:custGeom>
            <a:avLst/>
            <a:gdLst/>
            <a:ahLst/>
            <a:cxnLst/>
            <a:rect l="l" t="t" r="r" b="b"/>
            <a:pathLst>
              <a:path w="244513" h="881570">
                <a:moveTo>
                  <a:pt x="0" y="0"/>
                </a:moveTo>
                <a:lnTo>
                  <a:pt x="244514" y="0"/>
                </a:lnTo>
                <a:lnTo>
                  <a:pt x="244514" y="881569"/>
                </a:lnTo>
                <a:lnTo>
                  <a:pt x="0" y="881569"/>
                </a:lnTo>
                <a:lnTo>
                  <a:pt x="0" y="0"/>
                </a:lnTo>
                <a:close/>
              </a:path>
            </a:pathLst>
          </a:custGeom>
          <a:blipFill>
            <a:blip r:embed="rId3">
              <a:extLst>
                <a:ext uri="{96DAC541-7B7A-43D3-8B79-37D633B846F1}">
                  <asvg:svgBlip xmlns:asvg="http://schemas.microsoft.com/office/drawing/2016/SVG/main" r:embed="rId4"/>
                </a:ext>
              </a:extLst>
            </a:blip>
            <a:stretch>
              <a:fillRect t="-65131" b="-12250"/>
            </a:stretch>
          </a:blipFill>
        </p:spPr>
        <p:txBody>
          <a:bodyPr/>
          <a:lstStyle/>
          <a:p>
            <a:endParaRPr lang="en-GB"/>
          </a:p>
        </p:txBody>
      </p:sp>
      <p:sp>
        <p:nvSpPr>
          <p:cNvPr id="149" name="Freeform 149"/>
          <p:cNvSpPr/>
          <p:nvPr/>
        </p:nvSpPr>
        <p:spPr>
          <a:xfrm rot="-5400000">
            <a:off x="6774059" y="7634995"/>
            <a:ext cx="239661" cy="1001988"/>
          </a:xfrm>
          <a:custGeom>
            <a:avLst/>
            <a:gdLst/>
            <a:ahLst/>
            <a:cxnLst/>
            <a:rect l="l" t="t" r="r" b="b"/>
            <a:pathLst>
              <a:path w="239661" h="1001988">
                <a:moveTo>
                  <a:pt x="0" y="0"/>
                </a:moveTo>
                <a:lnTo>
                  <a:pt x="239660" y="0"/>
                </a:lnTo>
                <a:lnTo>
                  <a:pt x="239660" y="1001987"/>
                </a:lnTo>
                <a:lnTo>
                  <a:pt x="0" y="1001987"/>
                </a:lnTo>
                <a:lnTo>
                  <a:pt x="0" y="0"/>
                </a:lnTo>
                <a:close/>
              </a:path>
            </a:pathLst>
          </a:custGeom>
          <a:blipFill>
            <a:blip r:embed="rId3">
              <a:extLst>
                <a:ext uri="{96DAC541-7B7A-43D3-8B79-37D633B846F1}">
                  <asvg:svgBlip xmlns:asvg="http://schemas.microsoft.com/office/drawing/2016/SVG/main" r:embed="rId4"/>
                </a:ext>
              </a:extLst>
            </a:blip>
            <a:stretch>
              <a:fillRect b="-52967"/>
            </a:stretch>
          </a:blipFill>
        </p:spPr>
        <p:txBody>
          <a:bodyPr/>
          <a:lstStyle/>
          <a:p>
            <a:endParaRPr lang="en-GB"/>
          </a:p>
        </p:txBody>
      </p:sp>
      <p:grpSp>
        <p:nvGrpSpPr>
          <p:cNvPr id="150" name="Group 150"/>
          <p:cNvGrpSpPr/>
          <p:nvPr/>
        </p:nvGrpSpPr>
        <p:grpSpPr>
          <a:xfrm>
            <a:off x="834010" y="4420168"/>
            <a:ext cx="1551857" cy="1551857"/>
            <a:chOff x="0" y="0"/>
            <a:chExt cx="2069143" cy="2069143"/>
          </a:xfrm>
        </p:grpSpPr>
        <p:grpSp>
          <p:nvGrpSpPr>
            <p:cNvPr id="151" name="Group 151"/>
            <p:cNvGrpSpPr/>
            <p:nvPr/>
          </p:nvGrpSpPr>
          <p:grpSpPr>
            <a:xfrm>
              <a:off x="0" y="0"/>
              <a:ext cx="2069143" cy="2069143"/>
              <a:chOff x="0" y="0"/>
              <a:chExt cx="812800" cy="812800"/>
            </a:xfrm>
          </p:grpSpPr>
          <p:sp>
            <p:nvSpPr>
              <p:cNvPr id="152" name="Freeform 1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FF3131"/>
                </a:solidFill>
                <a:prstDash val="solid"/>
                <a:miter/>
              </a:ln>
            </p:spPr>
            <p:txBody>
              <a:bodyPr/>
              <a:lstStyle/>
              <a:p>
                <a:endParaRPr lang="en-GB"/>
              </a:p>
            </p:txBody>
          </p:sp>
          <p:sp>
            <p:nvSpPr>
              <p:cNvPr id="153" name="TextBox 153"/>
              <p:cNvSpPr txBox="1"/>
              <p:nvPr/>
            </p:nvSpPr>
            <p:spPr>
              <a:xfrm>
                <a:off x="76200" y="76200"/>
                <a:ext cx="660400" cy="660400"/>
              </a:xfrm>
              <a:prstGeom prst="rect">
                <a:avLst/>
              </a:prstGeom>
            </p:spPr>
            <p:txBody>
              <a:bodyPr lIns="36703" tIns="36703" rIns="36703" bIns="36703" rtlCol="0" anchor="ctr"/>
              <a:lstStyle/>
              <a:p>
                <a:pPr algn="ctr">
                  <a:lnSpc>
                    <a:spcPts val="683"/>
                  </a:lnSpc>
                  <a:spcBef>
                    <a:spcPct val="0"/>
                  </a:spcBef>
                </a:pPr>
                <a:endParaRPr/>
              </a:p>
            </p:txBody>
          </p:sp>
        </p:grpSp>
        <p:sp>
          <p:nvSpPr>
            <p:cNvPr id="154" name="Freeform 154"/>
            <p:cNvSpPr/>
            <p:nvPr/>
          </p:nvSpPr>
          <p:spPr>
            <a:xfrm>
              <a:off x="438390" y="130653"/>
              <a:ext cx="1217763" cy="1749031"/>
            </a:xfrm>
            <a:custGeom>
              <a:avLst/>
              <a:gdLst/>
              <a:ahLst/>
              <a:cxnLst/>
              <a:rect l="l" t="t" r="r" b="b"/>
              <a:pathLst>
                <a:path w="1217763" h="1749031">
                  <a:moveTo>
                    <a:pt x="0" y="0"/>
                  </a:moveTo>
                  <a:lnTo>
                    <a:pt x="1217763" y="0"/>
                  </a:lnTo>
                  <a:lnTo>
                    <a:pt x="1217763" y="1749031"/>
                  </a:lnTo>
                  <a:lnTo>
                    <a:pt x="0" y="1749031"/>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txBody>
            <a:bodyPr/>
            <a:lstStyle/>
            <a:p>
              <a:endParaRPr lang="en-GB"/>
            </a:p>
          </p:txBody>
        </p:sp>
      </p:grpSp>
      <p:grpSp>
        <p:nvGrpSpPr>
          <p:cNvPr id="155" name="Group 155"/>
          <p:cNvGrpSpPr/>
          <p:nvPr/>
        </p:nvGrpSpPr>
        <p:grpSpPr>
          <a:xfrm>
            <a:off x="70150" y="109680"/>
            <a:ext cx="3500600" cy="1013215"/>
            <a:chOff x="0" y="38100"/>
            <a:chExt cx="4667466" cy="1350954"/>
          </a:xfrm>
        </p:grpSpPr>
        <p:sp>
          <p:nvSpPr>
            <p:cNvPr id="156" name="TextBox 156"/>
            <p:cNvSpPr txBox="1"/>
            <p:nvPr/>
          </p:nvSpPr>
          <p:spPr>
            <a:xfrm>
              <a:off x="333587" y="431527"/>
              <a:ext cx="3870539" cy="957527"/>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They</a:t>
              </a:r>
              <a:r>
                <a:rPr lang="en-US" sz="1200" dirty="0">
                  <a:solidFill>
                    <a:srgbClr val="000000"/>
                  </a:solidFill>
                  <a:latin typeface="Canva Sans Bold"/>
                </a:rPr>
                <a:t> Take The Full Details </a:t>
              </a:r>
              <a:r>
                <a:rPr lang="en-US" sz="1200" dirty="0">
                  <a:solidFill>
                    <a:srgbClr val="000000"/>
                  </a:solidFill>
                  <a:latin typeface="Canva Sans"/>
                </a:rPr>
                <a:t>Of the Case And Merits</a:t>
              </a:r>
              <a:r>
                <a:rPr lang="en-US" sz="1200" dirty="0">
                  <a:solidFill>
                    <a:srgbClr val="000000"/>
                  </a:solidFill>
                  <a:latin typeface="Canva Sans Bold"/>
                </a:rPr>
                <a:t> To Assess</a:t>
              </a:r>
              <a:r>
                <a:rPr lang="en-US" sz="1200" dirty="0">
                  <a:solidFill>
                    <a:srgbClr val="000000"/>
                  </a:solidFill>
                  <a:latin typeface="Canva Sans"/>
                </a:rPr>
                <a:t> If they Can Refer To</a:t>
              </a:r>
              <a:r>
                <a:rPr lang="en-US" sz="1200" dirty="0">
                  <a:solidFill>
                    <a:srgbClr val="000000"/>
                  </a:solidFill>
                  <a:latin typeface="Canva Sans Bold"/>
                </a:rPr>
                <a:t> One-Off-Advice</a:t>
              </a:r>
              <a:r>
                <a:rPr lang="en-US" sz="1200" dirty="0">
                  <a:solidFill>
                    <a:srgbClr val="000000"/>
                  </a:solidFill>
                  <a:latin typeface="Canva Sans"/>
                </a:rPr>
                <a:t> Or</a:t>
              </a:r>
              <a:r>
                <a:rPr lang="en-US" sz="1200" dirty="0">
                  <a:solidFill>
                    <a:srgbClr val="000000"/>
                  </a:solidFill>
                  <a:latin typeface="Canva Sans Bold"/>
                </a:rPr>
                <a:t> A Family Reunion Project Officer.</a:t>
              </a:r>
            </a:p>
          </p:txBody>
        </p:sp>
        <p:sp>
          <p:nvSpPr>
            <p:cNvPr id="157" name="TextBox 157"/>
            <p:cNvSpPr txBox="1"/>
            <p:nvPr/>
          </p:nvSpPr>
          <p:spPr>
            <a:xfrm>
              <a:off x="604809" y="94732"/>
              <a:ext cx="4062657" cy="297517"/>
            </a:xfrm>
            <a:prstGeom prst="rect">
              <a:avLst/>
            </a:prstGeom>
          </p:spPr>
          <p:txBody>
            <a:bodyPr lIns="0" tIns="0" rIns="0" bIns="0" rtlCol="0" anchor="t">
              <a:spAutoFit/>
            </a:bodyPr>
            <a:lstStyle/>
            <a:p>
              <a:pPr>
                <a:lnSpc>
                  <a:spcPts val="1693"/>
                </a:lnSpc>
              </a:pPr>
              <a:r>
                <a:rPr lang="en-US" dirty="0">
                  <a:solidFill>
                    <a:srgbClr val="000000"/>
                  </a:solidFill>
                  <a:latin typeface="Canva Sans Medium"/>
                </a:rPr>
                <a:t>IF THERE IS CAPACITY</a:t>
              </a:r>
            </a:p>
          </p:txBody>
        </p:sp>
        <p:sp>
          <p:nvSpPr>
            <p:cNvPr id="158" name="TextBox 158"/>
            <p:cNvSpPr txBox="1"/>
            <p:nvPr/>
          </p:nvSpPr>
          <p:spPr>
            <a:xfrm>
              <a:off x="0" y="38100"/>
              <a:ext cx="508328" cy="850342"/>
            </a:xfrm>
            <a:prstGeom prst="rect">
              <a:avLst/>
            </a:prstGeom>
          </p:spPr>
          <p:txBody>
            <a:bodyPr lIns="0" tIns="0" rIns="0" bIns="0" rtlCol="0" anchor="t">
              <a:spAutoFit/>
            </a:bodyPr>
            <a:lstStyle/>
            <a:p>
              <a:pPr>
                <a:lnSpc>
                  <a:spcPts val="4958"/>
                </a:lnSpc>
              </a:pPr>
              <a:r>
                <a:rPr lang="en-US" sz="4349">
                  <a:solidFill>
                    <a:srgbClr val="FF0800"/>
                  </a:solidFill>
                  <a:latin typeface="Now Medium"/>
                </a:rPr>
                <a:t>1</a:t>
              </a:r>
            </a:p>
          </p:txBody>
        </p:sp>
      </p:grpSp>
      <p:grpSp>
        <p:nvGrpSpPr>
          <p:cNvPr id="159" name="Group 159"/>
          <p:cNvGrpSpPr/>
          <p:nvPr/>
        </p:nvGrpSpPr>
        <p:grpSpPr>
          <a:xfrm>
            <a:off x="11891619" y="170585"/>
            <a:ext cx="4191103" cy="1341298"/>
            <a:chOff x="0" y="19050"/>
            <a:chExt cx="5588138" cy="1788396"/>
          </a:xfrm>
        </p:grpSpPr>
        <p:sp>
          <p:nvSpPr>
            <p:cNvPr id="160" name="TextBox 160"/>
            <p:cNvSpPr txBox="1"/>
            <p:nvPr/>
          </p:nvSpPr>
          <p:spPr>
            <a:xfrm>
              <a:off x="648949" y="67079"/>
              <a:ext cx="3536247"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INITIAL MEETING</a:t>
              </a:r>
            </a:p>
          </p:txBody>
        </p:sp>
        <p:sp>
          <p:nvSpPr>
            <p:cNvPr id="161" name="TextBox 161"/>
            <p:cNvSpPr txBox="1"/>
            <p:nvPr/>
          </p:nvSpPr>
          <p:spPr>
            <a:xfrm>
              <a:off x="567772" y="371156"/>
              <a:ext cx="5020366" cy="1436290"/>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Wey will send an invite For An </a:t>
              </a:r>
              <a:r>
                <a:rPr lang="en-US" sz="1200" dirty="0">
                  <a:solidFill>
                    <a:srgbClr val="000000"/>
                  </a:solidFill>
                  <a:latin typeface="Canva Sans Bold"/>
                </a:rPr>
                <a:t>Initial Meeting</a:t>
              </a:r>
              <a:r>
                <a:rPr lang="en-US" sz="1200" dirty="0">
                  <a:solidFill>
                    <a:srgbClr val="000000"/>
                  </a:solidFill>
                  <a:latin typeface="Canva Sans"/>
                </a:rPr>
                <a:t> With A Project Officer Or Volunteer. They Will Explain</a:t>
              </a:r>
              <a:r>
                <a:rPr lang="en-US" sz="1200" dirty="0">
                  <a:solidFill>
                    <a:srgbClr val="000000"/>
                  </a:solidFill>
                  <a:latin typeface="Canva Sans Bold"/>
                </a:rPr>
                <a:t> their Service</a:t>
              </a:r>
              <a:r>
                <a:rPr lang="en-US" sz="1200" dirty="0">
                  <a:solidFill>
                    <a:srgbClr val="000000"/>
                  </a:solidFill>
                  <a:latin typeface="Canva Sans"/>
                </a:rPr>
                <a:t> And </a:t>
              </a:r>
              <a:r>
                <a:rPr lang="en-US" sz="1200" b="1" dirty="0">
                  <a:solidFill>
                    <a:srgbClr val="000000"/>
                  </a:solidFill>
                  <a:latin typeface="Canva Sans"/>
                </a:rPr>
                <a:t>T</a:t>
              </a:r>
              <a:r>
                <a:rPr lang="en-US" sz="1200" dirty="0">
                  <a:solidFill>
                    <a:srgbClr val="000000"/>
                  </a:solidFill>
                  <a:latin typeface="Canva Sans Bold"/>
                </a:rPr>
                <a:t>heir Immigration Rules.</a:t>
              </a:r>
              <a:r>
                <a:rPr lang="en-US" sz="1200" dirty="0">
                  <a:solidFill>
                    <a:srgbClr val="000000"/>
                  </a:solidFill>
                  <a:latin typeface="Canva Sans"/>
                </a:rPr>
                <a:t> And Review The Evidence </a:t>
              </a:r>
              <a:r>
                <a:rPr lang="en-US" sz="1200" dirty="0">
                  <a:solidFill>
                    <a:srgbClr val="000000"/>
                  </a:solidFill>
                  <a:latin typeface="Canva Sans Bold"/>
                </a:rPr>
                <a:t>C</a:t>
              </a:r>
              <a:r>
                <a:rPr lang="en-US" sz="1200" dirty="0">
                  <a:solidFill>
                    <a:srgbClr val="000000"/>
                  </a:solidFill>
                  <a:latin typeface="Canva Sans"/>
                </a:rPr>
                <a:t>ollected. After </a:t>
              </a:r>
              <a:r>
                <a:rPr lang="en-US" sz="1200" dirty="0" err="1">
                  <a:solidFill>
                    <a:srgbClr val="000000"/>
                  </a:solidFill>
                  <a:latin typeface="Canva Sans"/>
                </a:rPr>
                <a:t>Assessingr</a:t>
              </a:r>
              <a:r>
                <a:rPr lang="en-US" sz="1200" dirty="0">
                  <a:solidFill>
                    <a:srgbClr val="000000"/>
                  </a:solidFill>
                  <a:latin typeface="Canva Sans"/>
                </a:rPr>
                <a:t> Evidences They</a:t>
              </a:r>
              <a:r>
                <a:rPr lang="en-US" sz="1200" dirty="0">
                  <a:solidFill>
                    <a:srgbClr val="000000"/>
                  </a:solidFill>
                  <a:latin typeface="Canva Sans Bold"/>
                </a:rPr>
                <a:t> Will Advise If They Can Take  the Case For Full Representation</a:t>
              </a:r>
              <a:r>
                <a:rPr lang="en-US" sz="1200" dirty="0">
                  <a:solidFill>
                    <a:srgbClr val="000000"/>
                  </a:solidFill>
                  <a:latin typeface="Canva Sans"/>
                </a:rPr>
                <a:t>.</a:t>
              </a:r>
            </a:p>
          </p:txBody>
        </p:sp>
        <p:sp>
          <p:nvSpPr>
            <p:cNvPr id="162" name="TextBox 162"/>
            <p:cNvSpPr txBox="1"/>
            <p:nvPr/>
          </p:nvSpPr>
          <p:spPr>
            <a:xfrm>
              <a:off x="0" y="19050"/>
              <a:ext cx="471255"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4</a:t>
              </a:r>
            </a:p>
          </p:txBody>
        </p:sp>
      </p:grpSp>
      <p:grpSp>
        <p:nvGrpSpPr>
          <p:cNvPr id="163" name="Group 163"/>
          <p:cNvGrpSpPr/>
          <p:nvPr/>
        </p:nvGrpSpPr>
        <p:grpSpPr>
          <a:xfrm>
            <a:off x="3205011" y="94143"/>
            <a:ext cx="3046993" cy="989364"/>
            <a:chOff x="0" y="28575"/>
            <a:chExt cx="3363656" cy="1319153"/>
          </a:xfrm>
        </p:grpSpPr>
        <p:sp>
          <p:nvSpPr>
            <p:cNvPr id="164" name="TextBox 164"/>
            <p:cNvSpPr txBox="1"/>
            <p:nvPr/>
          </p:nvSpPr>
          <p:spPr>
            <a:xfrm>
              <a:off x="376600" y="110832"/>
              <a:ext cx="2987056" cy="297517"/>
            </a:xfrm>
            <a:prstGeom prst="rect">
              <a:avLst/>
            </a:prstGeom>
          </p:spPr>
          <p:txBody>
            <a:bodyPr wrap="square" lIns="0" tIns="0" rIns="0" bIns="0" rtlCol="0" anchor="t">
              <a:spAutoFit/>
            </a:bodyPr>
            <a:lstStyle/>
            <a:p>
              <a:pPr>
                <a:lnSpc>
                  <a:spcPts val="1689"/>
                </a:lnSpc>
              </a:pPr>
              <a:r>
                <a:rPr lang="en-US" dirty="0">
                  <a:solidFill>
                    <a:srgbClr val="000000"/>
                  </a:solidFill>
                  <a:latin typeface="Canva Sans Medium"/>
                </a:rPr>
                <a:t>ELIGIBILITY ASSESSED</a:t>
              </a:r>
            </a:p>
          </p:txBody>
        </p:sp>
        <p:sp>
          <p:nvSpPr>
            <p:cNvPr id="165" name="TextBox 165"/>
            <p:cNvSpPr txBox="1"/>
            <p:nvPr/>
          </p:nvSpPr>
          <p:spPr>
            <a:xfrm>
              <a:off x="383703" y="390201"/>
              <a:ext cx="2881847" cy="957527"/>
            </a:xfrm>
            <a:prstGeom prst="rect">
              <a:avLst/>
            </a:prstGeom>
          </p:spPr>
          <p:txBody>
            <a:bodyPr wrap="square" lIns="0" tIns="0" rIns="0" bIns="0" rtlCol="0" anchor="t">
              <a:spAutoFit/>
            </a:bodyPr>
            <a:lstStyle/>
            <a:p>
              <a:pPr algn="just">
                <a:lnSpc>
                  <a:spcPts val="1400"/>
                </a:lnSpc>
              </a:pPr>
              <a:r>
                <a:rPr lang="en-US" sz="1200" dirty="0">
                  <a:solidFill>
                    <a:srgbClr val="000000"/>
                  </a:solidFill>
                  <a:latin typeface="Canva Sans"/>
                </a:rPr>
                <a:t>Our Family Reunion Project Officers </a:t>
              </a:r>
              <a:r>
                <a:rPr lang="en-US" sz="1200" dirty="0">
                  <a:solidFill>
                    <a:srgbClr val="000000"/>
                  </a:solidFill>
                  <a:latin typeface="Canva Sans Bold"/>
                </a:rPr>
                <a:t>Assess Whether</a:t>
              </a:r>
              <a:r>
                <a:rPr lang="en-US" sz="1200" dirty="0">
                  <a:solidFill>
                    <a:srgbClr val="000000"/>
                  </a:solidFill>
                  <a:latin typeface="Canva Sans"/>
                </a:rPr>
                <a:t> Or Not They Can </a:t>
              </a:r>
              <a:r>
                <a:rPr lang="en-US" sz="1200" dirty="0">
                  <a:solidFill>
                    <a:srgbClr val="000000"/>
                  </a:solidFill>
                  <a:latin typeface="Canva Sans Bold"/>
                </a:rPr>
                <a:t>Support With Taking On a Case</a:t>
              </a:r>
              <a:r>
                <a:rPr lang="en-US" sz="1200" dirty="0">
                  <a:solidFill>
                    <a:srgbClr val="000000"/>
                  </a:solidFill>
                  <a:latin typeface="Canva Sans"/>
                </a:rPr>
                <a:t>.</a:t>
              </a:r>
            </a:p>
          </p:txBody>
        </p:sp>
        <p:sp>
          <p:nvSpPr>
            <p:cNvPr id="166" name="TextBox 166"/>
            <p:cNvSpPr txBox="1"/>
            <p:nvPr/>
          </p:nvSpPr>
          <p:spPr>
            <a:xfrm>
              <a:off x="0" y="28575"/>
              <a:ext cx="373250" cy="857954"/>
            </a:xfrm>
            <a:prstGeom prst="rect">
              <a:avLst/>
            </a:prstGeom>
          </p:spPr>
          <p:txBody>
            <a:bodyPr lIns="0" tIns="0" rIns="0" bIns="0" rtlCol="0" anchor="t">
              <a:spAutoFit/>
            </a:bodyPr>
            <a:lstStyle/>
            <a:p>
              <a:pPr>
                <a:lnSpc>
                  <a:spcPts val="4947"/>
                </a:lnSpc>
              </a:pPr>
              <a:r>
                <a:rPr lang="en-US" sz="4339">
                  <a:solidFill>
                    <a:srgbClr val="FF0800"/>
                  </a:solidFill>
                  <a:latin typeface="Now Medium"/>
                </a:rPr>
                <a:t>2</a:t>
              </a:r>
            </a:p>
          </p:txBody>
        </p:sp>
      </p:grpSp>
      <p:grpSp>
        <p:nvGrpSpPr>
          <p:cNvPr id="167" name="Group 167"/>
          <p:cNvGrpSpPr/>
          <p:nvPr/>
        </p:nvGrpSpPr>
        <p:grpSpPr>
          <a:xfrm>
            <a:off x="2631027" y="2500522"/>
            <a:ext cx="3887272" cy="1098068"/>
            <a:chOff x="0" y="-125470"/>
            <a:chExt cx="5183029" cy="1464091"/>
          </a:xfrm>
        </p:grpSpPr>
        <p:sp>
          <p:nvSpPr>
            <p:cNvPr id="168" name="TextBox 168"/>
            <p:cNvSpPr txBox="1"/>
            <p:nvPr/>
          </p:nvSpPr>
          <p:spPr>
            <a:xfrm>
              <a:off x="523719" y="42289"/>
              <a:ext cx="4166355" cy="297517"/>
            </a:xfrm>
            <a:prstGeom prst="rect">
              <a:avLst/>
            </a:prstGeom>
          </p:spPr>
          <p:txBody>
            <a:bodyPr wrap="square" lIns="0" tIns="0" rIns="0" bIns="0" rtlCol="0" anchor="t">
              <a:spAutoFit/>
            </a:bodyPr>
            <a:lstStyle/>
            <a:p>
              <a:pPr>
                <a:lnSpc>
                  <a:spcPts val="1682"/>
                </a:lnSpc>
              </a:pPr>
              <a:r>
                <a:rPr lang="en-US" dirty="0">
                  <a:solidFill>
                    <a:srgbClr val="000000"/>
                  </a:solidFill>
                  <a:latin typeface="Canva Sans Medium"/>
                </a:rPr>
                <a:t>APPLICATION SUBMITTED</a:t>
              </a:r>
            </a:p>
          </p:txBody>
        </p:sp>
        <p:sp>
          <p:nvSpPr>
            <p:cNvPr id="169" name="TextBox 169"/>
            <p:cNvSpPr txBox="1"/>
            <p:nvPr/>
          </p:nvSpPr>
          <p:spPr>
            <a:xfrm>
              <a:off x="482315" y="396825"/>
              <a:ext cx="4700714" cy="941796"/>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They Will Help </a:t>
              </a:r>
              <a:r>
                <a:rPr lang="en-US" sz="1200" dirty="0">
                  <a:solidFill>
                    <a:srgbClr val="000000"/>
                  </a:solidFill>
                  <a:latin typeface="Canva Sans Bold"/>
                </a:rPr>
                <a:t> Submit The Application</a:t>
              </a:r>
              <a:r>
                <a:rPr lang="en-US" sz="1200" dirty="0">
                  <a:solidFill>
                    <a:srgbClr val="000000"/>
                  </a:solidFill>
                  <a:latin typeface="Canva Sans"/>
                </a:rPr>
                <a:t> Of  </a:t>
              </a:r>
              <a:r>
                <a:rPr lang="en-US" sz="1200" dirty="0" err="1">
                  <a:solidFill>
                    <a:srgbClr val="000000"/>
                  </a:solidFill>
                  <a:latin typeface="Canva Sans"/>
                </a:rPr>
                <a:t>ther</a:t>
              </a:r>
              <a:r>
                <a:rPr lang="en-US" sz="1200" dirty="0">
                  <a:solidFill>
                    <a:srgbClr val="000000"/>
                  </a:solidFill>
                  <a:latin typeface="Canva Sans"/>
                </a:rPr>
                <a:t> Family</a:t>
              </a:r>
              <a:r>
                <a:rPr lang="en-US" sz="1200" dirty="0">
                  <a:solidFill>
                    <a:srgbClr val="000000"/>
                  </a:solidFill>
                  <a:latin typeface="Canva Sans Bold"/>
                </a:rPr>
                <a:t> To The Home Office</a:t>
              </a:r>
              <a:r>
                <a:rPr lang="en-US" sz="1200" dirty="0">
                  <a:solidFill>
                    <a:srgbClr val="000000"/>
                  </a:solidFill>
                  <a:latin typeface="Canva Sans"/>
                </a:rPr>
                <a:t>. In Most Cases This Is Done </a:t>
              </a:r>
              <a:r>
                <a:rPr lang="en-US" sz="1200" dirty="0">
                  <a:solidFill>
                    <a:srgbClr val="000000"/>
                  </a:solidFill>
                  <a:latin typeface="Canva Sans Bold"/>
                </a:rPr>
                <a:t>Online</a:t>
              </a:r>
              <a:r>
                <a:rPr lang="en-US" sz="1200" dirty="0">
                  <a:solidFill>
                    <a:srgbClr val="000000"/>
                  </a:solidFill>
                  <a:latin typeface="Canva Sans"/>
                </a:rPr>
                <a:t>.</a:t>
              </a:r>
            </a:p>
            <a:p>
              <a:pPr algn="just">
                <a:lnSpc>
                  <a:spcPts val="1399"/>
                </a:lnSpc>
              </a:pPr>
              <a:endParaRPr lang="en-US" sz="999" dirty="0">
                <a:solidFill>
                  <a:srgbClr val="000000"/>
                </a:solidFill>
                <a:latin typeface="Canva Sans"/>
              </a:endParaRPr>
            </a:p>
          </p:txBody>
        </p:sp>
        <p:sp>
          <p:nvSpPr>
            <p:cNvPr id="170" name="TextBox 170"/>
            <p:cNvSpPr txBox="1"/>
            <p:nvPr/>
          </p:nvSpPr>
          <p:spPr>
            <a:xfrm>
              <a:off x="0" y="-125470"/>
              <a:ext cx="240351" cy="863498"/>
            </a:xfrm>
            <a:prstGeom prst="rect">
              <a:avLst/>
            </a:prstGeom>
          </p:spPr>
          <p:txBody>
            <a:bodyPr lIns="0" tIns="0" rIns="0" bIns="0" rtlCol="0" anchor="t">
              <a:spAutoFit/>
            </a:bodyPr>
            <a:lstStyle/>
            <a:p>
              <a:pPr>
                <a:lnSpc>
                  <a:spcPts val="4925"/>
                </a:lnSpc>
              </a:pPr>
              <a:r>
                <a:rPr lang="en-US" sz="4320" dirty="0">
                  <a:solidFill>
                    <a:srgbClr val="FF0800"/>
                  </a:solidFill>
                  <a:latin typeface="Now Medium"/>
                </a:rPr>
                <a:t>9</a:t>
              </a:r>
            </a:p>
          </p:txBody>
        </p:sp>
      </p:grpSp>
      <p:grpSp>
        <p:nvGrpSpPr>
          <p:cNvPr id="171" name="Group 171"/>
          <p:cNvGrpSpPr/>
          <p:nvPr/>
        </p:nvGrpSpPr>
        <p:grpSpPr>
          <a:xfrm>
            <a:off x="2385868" y="5032709"/>
            <a:ext cx="3901584" cy="1348751"/>
            <a:chOff x="0" y="19050"/>
            <a:chExt cx="5202112" cy="1798335"/>
          </a:xfrm>
        </p:grpSpPr>
        <p:sp>
          <p:nvSpPr>
            <p:cNvPr id="172" name="TextBox 172"/>
            <p:cNvSpPr txBox="1"/>
            <p:nvPr/>
          </p:nvSpPr>
          <p:spPr>
            <a:xfrm>
              <a:off x="809852" y="92711"/>
              <a:ext cx="4392260" cy="297517"/>
            </a:xfrm>
            <a:prstGeom prst="rect">
              <a:avLst/>
            </a:prstGeom>
          </p:spPr>
          <p:txBody>
            <a:bodyPr wrap="square" lIns="0" tIns="0" rIns="0" bIns="0" rtlCol="0" anchor="t">
              <a:spAutoFit/>
            </a:bodyPr>
            <a:lstStyle/>
            <a:p>
              <a:pPr>
                <a:lnSpc>
                  <a:spcPts val="1682"/>
                </a:lnSpc>
              </a:pPr>
              <a:r>
                <a:rPr lang="en-US" dirty="0">
                  <a:solidFill>
                    <a:srgbClr val="000000"/>
                  </a:solidFill>
                  <a:latin typeface="Canva Sans Medium"/>
                </a:rPr>
                <a:t>VISA APPLICATION CENTRE</a:t>
              </a:r>
            </a:p>
          </p:txBody>
        </p:sp>
        <p:sp>
          <p:nvSpPr>
            <p:cNvPr id="173" name="TextBox 173"/>
            <p:cNvSpPr txBox="1"/>
            <p:nvPr/>
          </p:nvSpPr>
          <p:spPr>
            <a:xfrm>
              <a:off x="826357" y="396825"/>
              <a:ext cx="4294397" cy="1420560"/>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Before The Home Office Considers the Application </a:t>
              </a:r>
              <a:r>
                <a:rPr lang="en-US" sz="1200" dirty="0">
                  <a:solidFill>
                    <a:srgbClr val="000000"/>
                  </a:solidFill>
                  <a:latin typeface="Canva Sans Bold"/>
                </a:rPr>
                <a:t>The Family Need To Submit Biometrics</a:t>
              </a:r>
              <a:r>
                <a:rPr lang="en-US" sz="1200" dirty="0">
                  <a:solidFill>
                    <a:srgbClr val="000000"/>
                  </a:solidFill>
                  <a:latin typeface="Canva Sans"/>
                </a:rPr>
                <a:t> (Photo + Fingerprints) At </a:t>
              </a:r>
              <a:r>
                <a:rPr lang="en-US" sz="1200" dirty="0">
                  <a:solidFill>
                    <a:srgbClr val="000000"/>
                  </a:solidFill>
                  <a:latin typeface="Canva Sans Bold"/>
                </a:rPr>
                <a:t>Their Closest Visa Application Centre</a:t>
              </a:r>
              <a:r>
                <a:rPr lang="en-US" sz="1200" dirty="0">
                  <a:solidFill>
                    <a:srgbClr val="000000"/>
                  </a:solidFill>
                  <a:latin typeface="Canva Sans"/>
                </a:rPr>
                <a:t>. They Will Help You Book This.</a:t>
              </a:r>
            </a:p>
            <a:p>
              <a:pPr algn="just">
                <a:lnSpc>
                  <a:spcPts val="1399"/>
                </a:lnSpc>
              </a:pPr>
              <a:endParaRPr lang="en-US" sz="999" dirty="0">
                <a:solidFill>
                  <a:srgbClr val="000000"/>
                </a:solidFill>
                <a:latin typeface="Canva Sans"/>
              </a:endParaRPr>
            </a:p>
          </p:txBody>
        </p:sp>
        <p:sp>
          <p:nvSpPr>
            <p:cNvPr id="174" name="TextBox 174"/>
            <p:cNvSpPr txBox="1"/>
            <p:nvPr/>
          </p:nvSpPr>
          <p:spPr>
            <a:xfrm>
              <a:off x="0" y="19050"/>
              <a:ext cx="1042922"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10</a:t>
              </a:r>
            </a:p>
          </p:txBody>
        </p:sp>
      </p:grpSp>
      <p:grpSp>
        <p:nvGrpSpPr>
          <p:cNvPr id="175" name="Group 175"/>
          <p:cNvGrpSpPr/>
          <p:nvPr/>
        </p:nvGrpSpPr>
        <p:grpSpPr>
          <a:xfrm>
            <a:off x="9962880" y="2295782"/>
            <a:ext cx="2908867" cy="989679"/>
            <a:chOff x="0" y="19050"/>
            <a:chExt cx="3878490" cy="1319571"/>
          </a:xfrm>
        </p:grpSpPr>
        <p:sp>
          <p:nvSpPr>
            <p:cNvPr id="176" name="TextBox 176"/>
            <p:cNvSpPr txBox="1"/>
            <p:nvPr/>
          </p:nvSpPr>
          <p:spPr>
            <a:xfrm>
              <a:off x="523718" y="67079"/>
              <a:ext cx="3354772"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APPLICATION FORMS</a:t>
              </a:r>
            </a:p>
          </p:txBody>
        </p:sp>
        <p:sp>
          <p:nvSpPr>
            <p:cNvPr id="177" name="TextBox 177"/>
            <p:cNvSpPr txBox="1"/>
            <p:nvPr/>
          </p:nvSpPr>
          <p:spPr>
            <a:xfrm>
              <a:off x="482315" y="396825"/>
              <a:ext cx="3271518" cy="941796"/>
            </a:xfrm>
            <a:prstGeom prst="rect">
              <a:avLst/>
            </a:prstGeom>
          </p:spPr>
          <p:txBody>
            <a:bodyPr lIns="0" tIns="0" rIns="0" bIns="0" rtlCol="0" anchor="t">
              <a:spAutoFit/>
            </a:bodyPr>
            <a:lstStyle/>
            <a:p>
              <a:pPr algn="just">
                <a:lnSpc>
                  <a:spcPts val="1399"/>
                </a:lnSpc>
              </a:pPr>
              <a:r>
                <a:rPr lang="en-US" sz="1200" dirty="0">
                  <a:solidFill>
                    <a:srgbClr val="000000"/>
                  </a:solidFill>
                  <a:latin typeface="Canva Sans"/>
                </a:rPr>
                <a:t>They Help </a:t>
              </a:r>
              <a:r>
                <a:rPr lang="en-US" sz="1200" dirty="0">
                  <a:solidFill>
                    <a:srgbClr val="000000"/>
                  </a:solidFill>
                  <a:latin typeface="Canva Sans Bold"/>
                </a:rPr>
                <a:t>Complete The Application Forms</a:t>
              </a:r>
              <a:r>
                <a:rPr lang="en-US" sz="1200" dirty="0">
                  <a:solidFill>
                    <a:srgbClr val="000000"/>
                  </a:solidFill>
                  <a:latin typeface="Canva Sans"/>
                </a:rPr>
                <a:t> Needed For Each Member Of  the Family.</a:t>
              </a:r>
            </a:p>
            <a:p>
              <a:pPr algn="just">
                <a:lnSpc>
                  <a:spcPts val="1399"/>
                </a:lnSpc>
              </a:pPr>
              <a:endParaRPr lang="en-US" sz="999" dirty="0">
                <a:solidFill>
                  <a:srgbClr val="000000"/>
                </a:solidFill>
                <a:latin typeface="Canva Sans"/>
              </a:endParaRPr>
            </a:p>
          </p:txBody>
        </p:sp>
        <p:sp>
          <p:nvSpPr>
            <p:cNvPr id="178" name="TextBox 178"/>
            <p:cNvSpPr txBox="1"/>
            <p:nvPr/>
          </p:nvSpPr>
          <p:spPr>
            <a:xfrm>
              <a:off x="0" y="19050"/>
              <a:ext cx="240350"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7</a:t>
              </a:r>
            </a:p>
          </p:txBody>
        </p:sp>
      </p:grpSp>
      <p:grpSp>
        <p:nvGrpSpPr>
          <p:cNvPr id="179" name="Group 179"/>
          <p:cNvGrpSpPr/>
          <p:nvPr/>
        </p:nvGrpSpPr>
        <p:grpSpPr>
          <a:xfrm>
            <a:off x="6620003" y="4812809"/>
            <a:ext cx="4532906" cy="1169215"/>
            <a:chOff x="0" y="19050"/>
            <a:chExt cx="6043875" cy="1558952"/>
          </a:xfrm>
        </p:grpSpPr>
        <p:sp>
          <p:nvSpPr>
            <p:cNvPr id="180" name="TextBox 180"/>
            <p:cNvSpPr txBox="1"/>
            <p:nvPr/>
          </p:nvSpPr>
          <p:spPr>
            <a:xfrm>
              <a:off x="523717" y="67079"/>
              <a:ext cx="3354771"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TUBERCULOSIS TESTS</a:t>
              </a:r>
            </a:p>
          </p:txBody>
        </p:sp>
        <p:sp>
          <p:nvSpPr>
            <p:cNvPr id="181" name="TextBox 181"/>
            <p:cNvSpPr txBox="1"/>
            <p:nvPr/>
          </p:nvSpPr>
          <p:spPr>
            <a:xfrm>
              <a:off x="482313" y="396824"/>
              <a:ext cx="5561562" cy="1181178"/>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For Some Countries The Home Office Requires </a:t>
              </a:r>
              <a:r>
                <a:rPr lang="en-US" sz="1200" dirty="0">
                  <a:solidFill>
                    <a:srgbClr val="000000"/>
                  </a:solidFill>
                  <a:latin typeface="Canva Sans Bold"/>
                </a:rPr>
                <a:t>Proof That Family Members Do Not Have Tuberculosis</a:t>
              </a:r>
              <a:r>
                <a:rPr lang="en-US" sz="1200" dirty="0">
                  <a:solidFill>
                    <a:srgbClr val="000000"/>
                  </a:solidFill>
                  <a:latin typeface="Canva Sans"/>
                </a:rPr>
                <a:t> (TB). If This Is The Case they Will Help Book This For Your Family. But the person Will Need To Cover The Costs.</a:t>
              </a:r>
            </a:p>
            <a:p>
              <a:pPr algn="just">
                <a:lnSpc>
                  <a:spcPts val="1399"/>
                </a:lnSpc>
              </a:pPr>
              <a:endParaRPr lang="en-US" sz="999" dirty="0">
                <a:solidFill>
                  <a:srgbClr val="000000"/>
                </a:solidFill>
                <a:latin typeface="Canva Sans"/>
              </a:endParaRPr>
            </a:p>
          </p:txBody>
        </p:sp>
        <p:sp>
          <p:nvSpPr>
            <p:cNvPr id="182" name="TextBox 182"/>
            <p:cNvSpPr txBox="1"/>
            <p:nvPr/>
          </p:nvSpPr>
          <p:spPr>
            <a:xfrm>
              <a:off x="0" y="19050"/>
              <a:ext cx="240350"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8</a:t>
              </a:r>
            </a:p>
          </p:txBody>
        </p:sp>
      </p:grpSp>
      <p:grpSp>
        <p:nvGrpSpPr>
          <p:cNvPr id="183" name="Group 183"/>
          <p:cNvGrpSpPr/>
          <p:nvPr/>
        </p:nvGrpSpPr>
        <p:grpSpPr>
          <a:xfrm>
            <a:off x="202174" y="8426474"/>
            <a:ext cx="3578886" cy="1348751"/>
            <a:chOff x="0" y="19050"/>
            <a:chExt cx="4771848" cy="1798333"/>
          </a:xfrm>
        </p:grpSpPr>
        <p:sp>
          <p:nvSpPr>
            <p:cNvPr id="184" name="TextBox 184"/>
            <p:cNvSpPr txBox="1"/>
            <p:nvPr/>
          </p:nvSpPr>
          <p:spPr>
            <a:xfrm>
              <a:off x="809853" y="102381"/>
              <a:ext cx="3907571" cy="297517"/>
            </a:xfrm>
            <a:prstGeom prst="rect">
              <a:avLst/>
            </a:prstGeom>
          </p:spPr>
          <p:txBody>
            <a:bodyPr wrap="square" lIns="0" tIns="0" rIns="0" bIns="0" rtlCol="0" anchor="t">
              <a:spAutoFit/>
            </a:bodyPr>
            <a:lstStyle/>
            <a:p>
              <a:pPr>
                <a:lnSpc>
                  <a:spcPts val="1682"/>
                </a:lnSpc>
              </a:pPr>
              <a:r>
                <a:rPr lang="en-US" dirty="0">
                  <a:solidFill>
                    <a:srgbClr val="000000"/>
                  </a:solidFill>
                  <a:latin typeface="Canva Sans Medium"/>
                </a:rPr>
                <a:t>APPLICATION COMPLETE</a:t>
              </a:r>
            </a:p>
          </p:txBody>
        </p:sp>
        <p:sp>
          <p:nvSpPr>
            <p:cNvPr id="185" name="TextBox 185"/>
            <p:cNvSpPr txBox="1"/>
            <p:nvPr/>
          </p:nvSpPr>
          <p:spPr>
            <a:xfrm>
              <a:off x="826357" y="396824"/>
              <a:ext cx="3945491" cy="1420559"/>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Once They Have </a:t>
              </a:r>
              <a:r>
                <a:rPr lang="en-US" sz="1200" dirty="0">
                  <a:solidFill>
                    <a:srgbClr val="000000"/>
                  </a:solidFill>
                  <a:latin typeface="Canva Sans Bold"/>
                </a:rPr>
                <a:t>Submitted Their Application, Uploaded All The Evidence</a:t>
              </a:r>
              <a:r>
                <a:rPr lang="en-US" sz="1200" dirty="0">
                  <a:solidFill>
                    <a:srgbClr val="000000"/>
                  </a:solidFill>
                  <a:latin typeface="Canva Sans"/>
                </a:rPr>
                <a:t> And the Family Has </a:t>
              </a:r>
              <a:r>
                <a:rPr lang="en-US" sz="1200" dirty="0">
                  <a:solidFill>
                    <a:srgbClr val="000000"/>
                  </a:solidFill>
                  <a:latin typeface="Canva Sans Bold"/>
                </a:rPr>
                <a:t>Submitted Their Biometrics</a:t>
              </a:r>
              <a:r>
                <a:rPr lang="en-US" sz="1200" dirty="0">
                  <a:solidFill>
                    <a:srgbClr val="000000"/>
                  </a:solidFill>
                  <a:latin typeface="Canva Sans"/>
                </a:rPr>
                <a:t> the  Application Is </a:t>
              </a:r>
              <a:r>
                <a:rPr lang="en-US" sz="1200" dirty="0">
                  <a:solidFill>
                    <a:srgbClr val="000000"/>
                  </a:solidFill>
                  <a:latin typeface="Canva Sans Bold"/>
                </a:rPr>
                <a:t>Complete</a:t>
              </a:r>
              <a:r>
                <a:rPr lang="en-US" sz="1200" dirty="0">
                  <a:solidFill>
                    <a:srgbClr val="000000"/>
                  </a:solidFill>
                  <a:latin typeface="Canva Sans"/>
                </a:rPr>
                <a:t>.</a:t>
              </a:r>
            </a:p>
            <a:p>
              <a:pPr algn="just">
                <a:lnSpc>
                  <a:spcPts val="1399"/>
                </a:lnSpc>
              </a:pPr>
              <a:r>
                <a:rPr lang="en-US" sz="999" dirty="0">
                  <a:solidFill>
                    <a:srgbClr val="000000"/>
                  </a:solidFill>
                  <a:latin typeface="Canva Sans"/>
                </a:rPr>
                <a:t> </a:t>
              </a:r>
            </a:p>
          </p:txBody>
        </p:sp>
        <p:sp>
          <p:nvSpPr>
            <p:cNvPr id="186" name="TextBox 186"/>
            <p:cNvSpPr txBox="1"/>
            <p:nvPr/>
          </p:nvSpPr>
          <p:spPr>
            <a:xfrm>
              <a:off x="0" y="19050"/>
              <a:ext cx="1042922"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11</a:t>
              </a:r>
            </a:p>
          </p:txBody>
        </p:sp>
      </p:grpSp>
      <p:grpSp>
        <p:nvGrpSpPr>
          <p:cNvPr id="187" name="Group 187"/>
          <p:cNvGrpSpPr/>
          <p:nvPr/>
        </p:nvGrpSpPr>
        <p:grpSpPr>
          <a:xfrm>
            <a:off x="3281556" y="6652682"/>
            <a:ext cx="3892874" cy="989678"/>
            <a:chOff x="0" y="19050"/>
            <a:chExt cx="5190499" cy="1319571"/>
          </a:xfrm>
        </p:grpSpPr>
        <p:sp>
          <p:nvSpPr>
            <p:cNvPr id="188" name="TextBox 188"/>
            <p:cNvSpPr txBox="1"/>
            <p:nvPr/>
          </p:nvSpPr>
          <p:spPr>
            <a:xfrm>
              <a:off x="809853" y="67079"/>
              <a:ext cx="3354771"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DECISION</a:t>
              </a:r>
            </a:p>
          </p:txBody>
        </p:sp>
        <p:sp>
          <p:nvSpPr>
            <p:cNvPr id="189" name="TextBox 189"/>
            <p:cNvSpPr txBox="1"/>
            <p:nvPr/>
          </p:nvSpPr>
          <p:spPr>
            <a:xfrm>
              <a:off x="826357" y="396825"/>
              <a:ext cx="4364142" cy="941796"/>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The Home Office Takes </a:t>
              </a:r>
              <a:r>
                <a:rPr lang="en-US" sz="1200" dirty="0">
                  <a:solidFill>
                    <a:srgbClr val="000000"/>
                  </a:solidFill>
                  <a:latin typeface="Canva Sans Bold"/>
                </a:rPr>
                <a:t>A Minimum Of 3 Months</a:t>
              </a:r>
              <a:r>
                <a:rPr lang="en-US" sz="1200" dirty="0">
                  <a:solidFill>
                    <a:srgbClr val="000000"/>
                  </a:solidFill>
                  <a:latin typeface="Canva Sans"/>
                </a:rPr>
                <a:t> To </a:t>
              </a:r>
              <a:r>
                <a:rPr lang="en-US" sz="1200" dirty="0">
                  <a:solidFill>
                    <a:srgbClr val="000000"/>
                  </a:solidFill>
                  <a:latin typeface="Canva Sans Bold"/>
                </a:rPr>
                <a:t>Make A Decision</a:t>
              </a:r>
              <a:r>
                <a:rPr lang="en-US" sz="1200" dirty="0">
                  <a:solidFill>
                    <a:srgbClr val="000000"/>
                  </a:solidFill>
                  <a:latin typeface="Canva Sans"/>
                </a:rPr>
                <a:t>. In Most Cases This Is Currently Taking </a:t>
              </a:r>
              <a:r>
                <a:rPr lang="en-US" sz="1200" dirty="0">
                  <a:solidFill>
                    <a:srgbClr val="000000"/>
                  </a:solidFill>
                  <a:latin typeface="Canva Sans Bold"/>
                </a:rPr>
                <a:t>Up To 9 Months</a:t>
              </a:r>
              <a:r>
                <a:rPr lang="en-US" sz="999" dirty="0">
                  <a:solidFill>
                    <a:srgbClr val="000000"/>
                  </a:solidFill>
                  <a:latin typeface="Canva Sans"/>
                </a:rPr>
                <a:t>.</a:t>
              </a:r>
            </a:p>
            <a:p>
              <a:pPr algn="just">
                <a:lnSpc>
                  <a:spcPts val="1399"/>
                </a:lnSpc>
              </a:pPr>
              <a:r>
                <a:rPr lang="en-US" sz="999" dirty="0">
                  <a:solidFill>
                    <a:srgbClr val="000000"/>
                  </a:solidFill>
                  <a:latin typeface="Canva Sans"/>
                </a:rPr>
                <a:t> </a:t>
              </a:r>
            </a:p>
          </p:txBody>
        </p:sp>
        <p:sp>
          <p:nvSpPr>
            <p:cNvPr id="190" name="TextBox 190"/>
            <p:cNvSpPr txBox="1"/>
            <p:nvPr/>
          </p:nvSpPr>
          <p:spPr>
            <a:xfrm>
              <a:off x="0" y="19050"/>
              <a:ext cx="1042922"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12</a:t>
              </a:r>
            </a:p>
          </p:txBody>
        </p:sp>
      </p:grpSp>
      <p:grpSp>
        <p:nvGrpSpPr>
          <p:cNvPr id="191" name="Group 191"/>
          <p:cNvGrpSpPr/>
          <p:nvPr/>
        </p:nvGrpSpPr>
        <p:grpSpPr>
          <a:xfrm>
            <a:off x="5234226" y="8351070"/>
            <a:ext cx="3781968" cy="2028823"/>
            <a:chOff x="0" y="19050"/>
            <a:chExt cx="5042624" cy="2705098"/>
          </a:xfrm>
        </p:grpSpPr>
        <p:sp>
          <p:nvSpPr>
            <p:cNvPr id="192" name="TextBox 192"/>
            <p:cNvSpPr txBox="1"/>
            <p:nvPr/>
          </p:nvSpPr>
          <p:spPr>
            <a:xfrm>
              <a:off x="803744" y="46826"/>
              <a:ext cx="4238880"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NEGATIVE</a:t>
              </a:r>
            </a:p>
          </p:txBody>
        </p:sp>
        <p:sp>
          <p:nvSpPr>
            <p:cNvPr id="193" name="TextBox 193"/>
            <p:cNvSpPr txBox="1"/>
            <p:nvPr/>
          </p:nvSpPr>
          <p:spPr>
            <a:xfrm>
              <a:off x="721644" y="346061"/>
              <a:ext cx="3086592" cy="2378087"/>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If They Receive </a:t>
              </a:r>
              <a:r>
                <a:rPr lang="en-US" sz="1200" dirty="0">
                  <a:solidFill>
                    <a:srgbClr val="000000"/>
                  </a:solidFill>
                  <a:latin typeface="Canva Sans Bold"/>
                </a:rPr>
                <a:t>A Negative Decision</a:t>
              </a:r>
              <a:r>
                <a:rPr lang="en-US" sz="1200" dirty="0">
                  <a:solidFill>
                    <a:srgbClr val="000000"/>
                  </a:solidFill>
                  <a:latin typeface="Canva Sans"/>
                </a:rPr>
                <a:t> </a:t>
              </a:r>
              <a:r>
                <a:rPr lang="en-US" sz="1200" dirty="0">
                  <a:solidFill>
                    <a:srgbClr val="000000"/>
                  </a:solidFill>
                  <a:latin typeface="Canva Sans Bold"/>
                </a:rPr>
                <a:t>They Cannot Represent the SU Further</a:t>
              </a:r>
              <a:r>
                <a:rPr lang="en-US" sz="1200" dirty="0">
                  <a:solidFill>
                    <a:srgbClr val="000000"/>
                  </a:solidFill>
                  <a:latin typeface="Canva Sans"/>
                </a:rPr>
                <a:t>. Instead  They Will Assess The Case To See If They Can </a:t>
              </a:r>
              <a:r>
                <a:rPr lang="en-US" sz="1200" dirty="0">
                  <a:solidFill>
                    <a:srgbClr val="000000"/>
                  </a:solidFill>
                  <a:latin typeface="Canva Sans Bold"/>
                </a:rPr>
                <a:t>Make An Exceptional Case Funding Application</a:t>
              </a:r>
              <a:r>
                <a:rPr lang="en-US" sz="1200" dirty="0">
                  <a:solidFill>
                    <a:srgbClr val="000000"/>
                  </a:solidFill>
                  <a:latin typeface="Canva Sans"/>
                </a:rPr>
                <a:t> (ECF) And Then </a:t>
              </a:r>
              <a:r>
                <a:rPr lang="en-US" sz="1200" dirty="0">
                  <a:solidFill>
                    <a:srgbClr val="000000"/>
                  </a:solidFill>
                  <a:latin typeface="Canva Sans Bold"/>
                </a:rPr>
                <a:t>Refer It To A Legal Aid Solicitor</a:t>
              </a:r>
              <a:r>
                <a:rPr lang="en-US" sz="1200" dirty="0">
                  <a:solidFill>
                    <a:srgbClr val="000000"/>
                  </a:solidFill>
                  <a:latin typeface="Canva Sans"/>
                </a:rPr>
                <a:t> Who Can Take It To Appeal.</a:t>
              </a:r>
            </a:p>
            <a:p>
              <a:pPr algn="just">
                <a:lnSpc>
                  <a:spcPts val="1399"/>
                </a:lnSpc>
              </a:pPr>
              <a:endParaRPr lang="en-US" sz="999" dirty="0">
                <a:solidFill>
                  <a:srgbClr val="000000"/>
                </a:solidFill>
                <a:latin typeface="Canva Sans"/>
              </a:endParaRPr>
            </a:p>
          </p:txBody>
        </p:sp>
        <p:sp>
          <p:nvSpPr>
            <p:cNvPr id="194" name="TextBox 194"/>
            <p:cNvSpPr txBox="1"/>
            <p:nvPr/>
          </p:nvSpPr>
          <p:spPr>
            <a:xfrm>
              <a:off x="0" y="19050"/>
              <a:ext cx="1317772" cy="863498"/>
            </a:xfrm>
            <a:prstGeom prst="rect">
              <a:avLst/>
            </a:prstGeom>
          </p:spPr>
          <p:txBody>
            <a:bodyPr lIns="0" tIns="0" rIns="0" bIns="0" rtlCol="0" anchor="t">
              <a:spAutoFit/>
            </a:bodyPr>
            <a:lstStyle/>
            <a:p>
              <a:pPr>
                <a:lnSpc>
                  <a:spcPts val="4925"/>
                </a:lnSpc>
              </a:pPr>
              <a:r>
                <a:rPr lang="en-US" sz="4320" dirty="0">
                  <a:solidFill>
                    <a:srgbClr val="FF0800"/>
                  </a:solidFill>
                  <a:latin typeface="Now Medium"/>
                </a:rPr>
                <a:t>13</a:t>
              </a:r>
            </a:p>
          </p:txBody>
        </p:sp>
      </p:grpSp>
      <p:grpSp>
        <p:nvGrpSpPr>
          <p:cNvPr id="195" name="Group 195"/>
          <p:cNvGrpSpPr/>
          <p:nvPr/>
        </p:nvGrpSpPr>
        <p:grpSpPr>
          <a:xfrm>
            <a:off x="8971790" y="5902381"/>
            <a:ext cx="3755351" cy="1348751"/>
            <a:chOff x="0" y="19050"/>
            <a:chExt cx="5007135" cy="1798335"/>
          </a:xfrm>
        </p:grpSpPr>
        <p:sp>
          <p:nvSpPr>
            <p:cNvPr id="196" name="TextBox 196"/>
            <p:cNvSpPr txBox="1"/>
            <p:nvPr/>
          </p:nvSpPr>
          <p:spPr>
            <a:xfrm>
              <a:off x="809853" y="67079"/>
              <a:ext cx="3354771"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POSITIVE</a:t>
              </a:r>
            </a:p>
          </p:txBody>
        </p:sp>
        <p:sp>
          <p:nvSpPr>
            <p:cNvPr id="197" name="TextBox 197"/>
            <p:cNvSpPr txBox="1"/>
            <p:nvPr/>
          </p:nvSpPr>
          <p:spPr>
            <a:xfrm>
              <a:off x="826357" y="396825"/>
              <a:ext cx="4180778" cy="1420560"/>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If  </a:t>
              </a:r>
              <a:r>
                <a:rPr lang="en-US" sz="1200" dirty="0">
                  <a:solidFill>
                    <a:srgbClr val="000000"/>
                  </a:solidFill>
                  <a:latin typeface="Canva Sans Bold"/>
                </a:rPr>
                <a:t>A Positive Decision</a:t>
              </a:r>
              <a:r>
                <a:rPr lang="en-US" sz="1200" dirty="0">
                  <a:solidFill>
                    <a:srgbClr val="000000"/>
                  </a:solidFill>
                  <a:latin typeface="Canva Sans"/>
                </a:rPr>
                <a:t> is given. They will Be Given A Timeframe For Your Family To Arrive In The UK In. The Family will Also Need To </a:t>
              </a:r>
              <a:r>
                <a:rPr lang="en-US" sz="1200" dirty="0">
                  <a:solidFill>
                    <a:srgbClr val="000000"/>
                  </a:solidFill>
                  <a:latin typeface="Canva Sans Bold"/>
                </a:rPr>
                <a:t>Collect Their Visas And ID From The Visa Application Centre</a:t>
              </a:r>
              <a:r>
                <a:rPr lang="en-US" sz="1200" dirty="0">
                  <a:solidFill>
                    <a:srgbClr val="000000"/>
                  </a:solidFill>
                  <a:latin typeface="Canva Sans"/>
                </a:rPr>
                <a:t>.</a:t>
              </a:r>
            </a:p>
            <a:p>
              <a:pPr algn="just">
                <a:lnSpc>
                  <a:spcPts val="1399"/>
                </a:lnSpc>
              </a:pPr>
              <a:endParaRPr lang="en-US" sz="999" dirty="0">
                <a:solidFill>
                  <a:srgbClr val="000000"/>
                </a:solidFill>
                <a:latin typeface="Canva Sans"/>
              </a:endParaRPr>
            </a:p>
          </p:txBody>
        </p:sp>
        <p:sp>
          <p:nvSpPr>
            <p:cNvPr id="198" name="TextBox 198"/>
            <p:cNvSpPr txBox="1"/>
            <p:nvPr/>
          </p:nvSpPr>
          <p:spPr>
            <a:xfrm>
              <a:off x="0" y="19050"/>
              <a:ext cx="1042922"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13</a:t>
              </a:r>
            </a:p>
          </p:txBody>
        </p:sp>
      </p:grpSp>
      <p:grpSp>
        <p:nvGrpSpPr>
          <p:cNvPr id="199" name="Group 199"/>
          <p:cNvGrpSpPr/>
          <p:nvPr/>
        </p:nvGrpSpPr>
        <p:grpSpPr>
          <a:xfrm>
            <a:off x="10314063" y="8913924"/>
            <a:ext cx="3967016" cy="1509051"/>
            <a:chOff x="0" y="19050"/>
            <a:chExt cx="5289356" cy="2012068"/>
          </a:xfrm>
        </p:grpSpPr>
        <p:sp>
          <p:nvSpPr>
            <p:cNvPr id="200" name="TextBox 200"/>
            <p:cNvSpPr txBox="1"/>
            <p:nvPr/>
          </p:nvSpPr>
          <p:spPr>
            <a:xfrm>
              <a:off x="809853" y="67079"/>
              <a:ext cx="4066232" cy="297517"/>
            </a:xfrm>
            <a:prstGeom prst="rect">
              <a:avLst/>
            </a:prstGeom>
          </p:spPr>
          <p:txBody>
            <a:bodyPr wrap="square" lIns="0" tIns="0" rIns="0" bIns="0" rtlCol="0" anchor="t">
              <a:spAutoFit/>
            </a:bodyPr>
            <a:lstStyle/>
            <a:p>
              <a:pPr>
                <a:lnSpc>
                  <a:spcPts val="1682"/>
                </a:lnSpc>
              </a:pPr>
              <a:r>
                <a:rPr lang="en-US" dirty="0">
                  <a:solidFill>
                    <a:srgbClr val="000000"/>
                  </a:solidFill>
                  <a:latin typeface="Canva Sans Medium"/>
                </a:rPr>
                <a:t>REFERRED TO FRTA + FRIS</a:t>
              </a:r>
            </a:p>
          </p:txBody>
        </p:sp>
        <p:sp>
          <p:nvSpPr>
            <p:cNvPr id="201" name="TextBox 201"/>
            <p:cNvSpPr txBox="1"/>
            <p:nvPr/>
          </p:nvSpPr>
          <p:spPr>
            <a:xfrm>
              <a:off x="826356" y="396825"/>
              <a:ext cx="4463000" cy="1634293"/>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The Project Officer Will </a:t>
              </a:r>
              <a:r>
                <a:rPr lang="en-US" sz="1200" dirty="0">
                  <a:solidFill>
                    <a:srgbClr val="000000"/>
                  </a:solidFill>
                  <a:latin typeface="Canva Sans Bold"/>
                </a:rPr>
                <a:t>Refer </a:t>
              </a:r>
              <a:r>
                <a:rPr lang="en-US" sz="1200" dirty="0">
                  <a:solidFill>
                    <a:srgbClr val="000000"/>
                  </a:solidFill>
                  <a:latin typeface="Canva Sans"/>
                </a:rPr>
                <a:t>the SU And their Family To </a:t>
              </a:r>
              <a:r>
                <a:rPr lang="en-US" sz="1200" dirty="0">
                  <a:solidFill>
                    <a:srgbClr val="000000"/>
                  </a:solidFill>
                  <a:latin typeface="Canva Sans Bold"/>
                </a:rPr>
                <a:t>Family Reunion Travel Assistance</a:t>
              </a:r>
              <a:r>
                <a:rPr lang="en-US" sz="1200" dirty="0">
                  <a:solidFill>
                    <a:srgbClr val="000000"/>
                  </a:solidFill>
                  <a:latin typeface="Canva Sans"/>
                </a:rPr>
                <a:t> (FRTA) And </a:t>
              </a:r>
              <a:r>
                <a:rPr lang="en-US" sz="1200" dirty="0">
                  <a:solidFill>
                    <a:srgbClr val="000000"/>
                  </a:solidFill>
                  <a:latin typeface="Canva Sans Bold"/>
                </a:rPr>
                <a:t>Family Reunion Integration Service</a:t>
              </a:r>
              <a:r>
                <a:rPr lang="en-US" sz="1200" dirty="0">
                  <a:solidFill>
                    <a:srgbClr val="000000"/>
                  </a:solidFill>
                  <a:latin typeface="Canva Sans"/>
                </a:rPr>
                <a:t> (FRIS) Who Will </a:t>
              </a:r>
              <a:r>
                <a:rPr lang="en-US" sz="1200" dirty="0">
                  <a:solidFill>
                    <a:srgbClr val="000000"/>
                  </a:solidFill>
                  <a:latin typeface="Canva Sans Bold"/>
                </a:rPr>
                <a:t>Support them With Arranging Travel</a:t>
              </a:r>
              <a:r>
                <a:rPr lang="en-US" sz="1200" dirty="0">
                  <a:solidFill>
                    <a:srgbClr val="000000"/>
                  </a:solidFill>
                  <a:latin typeface="Canva Sans"/>
                </a:rPr>
                <a:t> For their Family And </a:t>
              </a:r>
              <a:r>
                <a:rPr lang="en-US" sz="1200" dirty="0">
                  <a:solidFill>
                    <a:srgbClr val="000000"/>
                  </a:solidFill>
                  <a:latin typeface="Canva Sans Bold"/>
                </a:rPr>
                <a:t>Provide Post-Arrival Support</a:t>
              </a:r>
              <a:r>
                <a:rPr lang="en-US" sz="1200" dirty="0">
                  <a:solidFill>
                    <a:srgbClr val="000000"/>
                  </a:solidFill>
                  <a:latin typeface="Canva Sans"/>
                </a:rPr>
                <a:t>.</a:t>
              </a:r>
            </a:p>
            <a:p>
              <a:pPr algn="just">
                <a:lnSpc>
                  <a:spcPts val="1184"/>
                </a:lnSpc>
              </a:pPr>
              <a:endParaRPr lang="en-US" sz="999" dirty="0">
                <a:solidFill>
                  <a:srgbClr val="000000"/>
                </a:solidFill>
                <a:latin typeface="Canva Sans"/>
              </a:endParaRPr>
            </a:p>
          </p:txBody>
        </p:sp>
        <p:sp>
          <p:nvSpPr>
            <p:cNvPr id="202" name="TextBox 202"/>
            <p:cNvSpPr txBox="1"/>
            <p:nvPr/>
          </p:nvSpPr>
          <p:spPr>
            <a:xfrm>
              <a:off x="0" y="19050"/>
              <a:ext cx="1042922"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14</a:t>
              </a:r>
            </a:p>
          </p:txBody>
        </p:sp>
      </p:grpSp>
      <p:grpSp>
        <p:nvGrpSpPr>
          <p:cNvPr id="203" name="Group 203"/>
          <p:cNvGrpSpPr/>
          <p:nvPr/>
        </p:nvGrpSpPr>
        <p:grpSpPr>
          <a:xfrm>
            <a:off x="11874507" y="5005747"/>
            <a:ext cx="3256082" cy="1169215"/>
            <a:chOff x="0" y="19050"/>
            <a:chExt cx="4341443" cy="1558952"/>
          </a:xfrm>
        </p:grpSpPr>
        <p:sp>
          <p:nvSpPr>
            <p:cNvPr id="204" name="TextBox 204"/>
            <p:cNvSpPr txBox="1"/>
            <p:nvPr/>
          </p:nvSpPr>
          <p:spPr>
            <a:xfrm>
              <a:off x="966967" y="67079"/>
              <a:ext cx="3015308"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TRAVEL ARRANGED</a:t>
              </a:r>
            </a:p>
          </p:txBody>
        </p:sp>
        <p:sp>
          <p:nvSpPr>
            <p:cNvPr id="205" name="TextBox 205"/>
            <p:cNvSpPr txBox="1"/>
            <p:nvPr/>
          </p:nvSpPr>
          <p:spPr>
            <a:xfrm>
              <a:off x="986672" y="396824"/>
              <a:ext cx="3354771" cy="1181178"/>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FRTA Will </a:t>
              </a:r>
              <a:r>
                <a:rPr lang="en-US" sz="1200" dirty="0">
                  <a:solidFill>
                    <a:srgbClr val="000000"/>
                  </a:solidFill>
                  <a:latin typeface="Canva Sans Bold"/>
                </a:rPr>
                <a:t>Work With Other </a:t>
              </a:r>
              <a:r>
                <a:rPr lang="en-US" sz="1200" dirty="0" err="1">
                  <a:solidFill>
                    <a:srgbClr val="000000"/>
                  </a:solidFill>
                  <a:latin typeface="Canva Sans Bold"/>
                </a:rPr>
                <a:t>Organisations</a:t>
              </a:r>
              <a:r>
                <a:rPr lang="en-US" sz="1200" dirty="0">
                  <a:solidFill>
                    <a:srgbClr val="000000"/>
                  </a:solidFill>
                  <a:latin typeface="Canva Sans"/>
                </a:rPr>
                <a:t> To Try To </a:t>
              </a:r>
              <a:r>
                <a:rPr lang="en-US" sz="1200" dirty="0" err="1">
                  <a:solidFill>
                    <a:srgbClr val="000000"/>
                  </a:solidFill>
                  <a:latin typeface="Canva Sans Bold"/>
                </a:rPr>
                <a:t>Organise</a:t>
              </a:r>
              <a:r>
                <a:rPr lang="en-US" sz="1200" dirty="0">
                  <a:solidFill>
                    <a:srgbClr val="000000"/>
                  </a:solidFill>
                  <a:latin typeface="Canva Sans Bold"/>
                </a:rPr>
                <a:t> Your Family’s Exit</a:t>
              </a:r>
              <a:r>
                <a:rPr lang="en-US" sz="1200" dirty="0">
                  <a:solidFill>
                    <a:srgbClr val="000000"/>
                  </a:solidFill>
                  <a:latin typeface="Canva Sans"/>
                </a:rPr>
                <a:t> From The Country They Are Currently In.</a:t>
              </a:r>
            </a:p>
            <a:p>
              <a:pPr algn="just">
                <a:lnSpc>
                  <a:spcPts val="1399"/>
                </a:lnSpc>
              </a:pPr>
              <a:r>
                <a:rPr lang="en-US" sz="999" dirty="0">
                  <a:solidFill>
                    <a:srgbClr val="000000"/>
                  </a:solidFill>
                  <a:latin typeface="Canva Sans"/>
                </a:rPr>
                <a:t>.</a:t>
              </a:r>
            </a:p>
          </p:txBody>
        </p:sp>
        <p:sp>
          <p:nvSpPr>
            <p:cNvPr id="206" name="TextBox 206"/>
            <p:cNvSpPr txBox="1"/>
            <p:nvPr/>
          </p:nvSpPr>
          <p:spPr>
            <a:xfrm>
              <a:off x="0" y="19050"/>
              <a:ext cx="1245250"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15</a:t>
              </a:r>
            </a:p>
          </p:txBody>
        </p:sp>
      </p:grpSp>
      <p:grpSp>
        <p:nvGrpSpPr>
          <p:cNvPr id="207" name="Group 207"/>
          <p:cNvGrpSpPr/>
          <p:nvPr/>
        </p:nvGrpSpPr>
        <p:grpSpPr>
          <a:xfrm>
            <a:off x="15150826" y="6665951"/>
            <a:ext cx="2512939" cy="1887360"/>
            <a:chOff x="0" y="19050"/>
            <a:chExt cx="3350585" cy="2516480"/>
          </a:xfrm>
        </p:grpSpPr>
        <p:sp>
          <p:nvSpPr>
            <p:cNvPr id="208" name="TextBox 208"/>
            <p:cNvSpPr txBox="1"/>
            <p:nvPr/>
          </p:nvSpPr>
          <p:spPr>
            <a:xfrm>
              <a:off x="904427" y="67079"/>
              <a:ext cx="1326327" cy="297517"/>
            </a:xfrm>
            <a:prstGeom prst="rect">
              <a:avLst/>
            </a:prstGeom>
          </p:spPr>
          <p:txBody>
            <a:bodyPr lIns="0" tIns="0" rIns="0" bIns="0" rtlCol="0" anchor="t">
              <a:spAutoFit/>
            </a:bodyPr>
            <a:lstStyle/>
            <a:p>
              <a:pPr>
                <a:lnSpc>
                  <a:spcPts val="1682"/>
                </a:lnSpc>
              </a:pPr>
              <a:r>
                <a:rPr lang="en-US" dirty="0">
                  <a:solidFill>
                    <a:srgbClr val="000000"/>
                  </a:solidFill>
                  <a:latin typeface="Canva Sans Medium"/>
                </a:rPr>
                <a:t>TRAVEL </a:t>
              </a:r>
            </a:p>
          </p:txBody>
        </p:sp>
        <p:sp>
          <p:nvSpPr>
            <p:cNvPr id="209" name="TextBox 209"/>
            <p:cNvSpPr txBox="1"/>
            <p:nvPr/>
          </p:nvSpPr>
          <p:spPr>
            <a:xfrm>
              <a:off x="938851" y="396825"/>
              <a:ext cx="2411734" cy="2138705"/>
            </a:xfrm>
            <a:prstGeom prst="rect">
              <a:avLst/>
            </a:prstGeom>
          </p:spPr>
          <p:txBody>
            <a:bodyPr lIns="0" tIns="0" rIns="0" bIns="0" rtlCol="0" anchor="t">
              <a:spAutoFit/>
            </a:bodyPr>
            <a:lstStyle/>
            <a:p>
              <a:pPr algn="just">
                <a:lnSpc>
                  <a:spcPts val="1399"/>
                </a:lnSpc>
              </a:pPr>
              <a:r>
                <a:rPr lang="en-US" sz="1200" dirty="0">
                  <a:solidFill>
                    <a:srgbClr val="000000"/>
                  </a:solidFill>
                  <a:latin typeface="Canva Sans"/>
                </a:rPr>
                <a:t>Family Members Will Be Given </a:t>
              </a:r>
              <a:r>
                <a:rPr lang="en-US" sz="1200" dirty="0">
                  <a:solidFill>
                    <a:srgbClr val="000000"/>
                  </a:solidFill>
                  <a:latin typeface="Canva Sans Bold"/>
                </a:rPr>
                <a:t>A Visa </a:t>
              </a:r>
              <a:r>
                <a:rPr lang="en-US" sz="1200" dirty="0">
                  <a:solidFill>
                    <a:srgbClr val="000000"/>
                  </a:solidFill>
                  <a:latin typeface="Canva Sans"/>
                </a:rPr>
                <a:t>Which </a:t>
              </a:r>
              <a:r>
                <a:rPr lang="en-US" sz="1200" dirty="0">
                  <a:solidFill>
                    <a:srgbClr val="000000"/>
                  </a:solidFill>
                  <a:latin typeface="Canva Sans Bold"/>
                </a:rPr>
                <a:t>Normally Lasts 90 Days</a:t>
              </a:r>
              <a:r>
                <a:rPr lang="en-US" sz="1200" dirty="0">
                  <a:solidFill>
                    <a:srgbClr val="000000"/>
                  </a:solidFill>
                  <a:latin typeface="Canva Sans"/>
                </a:rPr>
                <a:t>. This Means Family Will Need To </a:t>
              </a:r>
              <a:r>
                <a:rPr lang="en-US" sz="1200" dirty="0">
                  <a:solidFill>
                    <a:srgbClr val="000000"/>
                  </a:solidFill>
                  <a:latin typeface="Canva Sans Bold"/>
                </a:rPr>
                <a:t>Travel To The UK </a:t>
              </a:r>
              <a:r>
                <a:rPr lang="en-US" sz="1200" dirty="0">
                  <a:solidFill>
                    <a:srgbClr val="000000"/>
                  </a:solidFill>
                  <a:latin typeface="Canva Sans"/>
                </a:rPr>
                <a:t>Within</a:t>
              </a:r>
              <a:r>
                <a:rPr lang="en-US" sz="1200" dirty="0">
                  <a:solidFill>
                    <a:srgbClr val="000000"/>
                  </a:solidFill>
                  <a:latin typeface="Canva Sans Bold"/>
                </a:rPr>
                <a:t> Three Months Of Receiving Their Visas</a:t>
              </a:r>
              <a:r>
                <a:rPr lang="en-US" sz="1200" dirty="0">
                  <a:solidFill>
                    <a:srgbClr val="000000"/>
                  </a:solidFill>
                  <a:latin typeface="Canva Sans"/>
                </a:rPr>
                <a:t>.</a:t>
              </a:r>
            </a:p>
            <a:p>
              <a:pPr algn="just">
                <a:lnSpc>
                  <a:spcPts val="1399"/>
                </a:lnSpc>
              </a:pPr>
              <a:endParaRPr lang="en-US" sz="999" dirty="0">
                <a:solidFill>
                  <a:srgbClr val="000000"/>
                </a:solidFill>
                <a:latin typeface="Canva Sans"/>
              </a:endParaRPr>
            </a:p>
          </p:txBody>
        </p:sp>
        <p:sp>
          <p:nvSpPr>
            <p:cNvPr id="210" name="TextBox 210"/>
            <p:cNvSpPr txBox="1"/>
            <p:nvPr/>
          </p:nvSpPr>
          <p:spPr>
            <a:xfrm>
              <a:off x="0" y="19050"/>
              <a:ext cx="1214360" cy="863498"/>
            </a:xfrm>
            <a:prstGeom prst="rect">
              <a:avLst/>
            </a:prstGeom>
          </p:spPr>
          <p:txBody>
            <a:bodyPr lIns="0" tIns="0" rIns="0" bIns="0" rtlCol="0" anchor="t">
              <a:spAutoFit/>
            </a:bodyPr>
            <a:lstStyle/>
            <a:p>
              <a:pPr>
                <a:lnSpc>
                  <a:spcPts val="4925"/>
                </a:lnSpc>
              </a:pPr>
              <a:r>
                <a:rPr lang="en-US" sz="4320">
                  <a:solidFill>
                    <a:srgbClr val="FF0800"/>
                  </a:solidFill>
                  <a:latin typeface="Now Medium"/>
                </a:rPr>
                <a:t>16</a:t>
              </a:r>
            </a:p>
          </p:txBody>
        </p:sp>
      </p:grpSp>
      <p:grpSp>
        <p:nvGrpSpPr>
          <p:cNvPr id="211" name="Group 211"/>
          <p:cNvGrpSpPr/>
          <p:nvPr/>
        </p:nvGrpSpPr>
        <p:grpSpPr>
          <a:xfrm>
            <a:off x="14286747" y="8626054"/>
            <a:ext cx="2630420" cy="1707825"/>
            <a:chOff x="0" y="19050"/>
            <a:chExt cx="3507227" cy="2277098"/>
          </a:xfrm>
        </p:grpSpPr>
        <p:sp>
          <p:nvSpPr>
            <p:cNvPr id="212" name="TextBox 212"/>
            <p:cNvSpPr txBox="1"/>
            <p:nvPr/>
          </p:nvSpPr>
          <p:spPr>
            <a:xfrm>
              <a:off x="902683" y="67079"/>
              <a:ext cx="2604544" cy="297517"/>
            </a:xfrm>
            <a:prstGeom prst="rect">
              <a:avLst/>
            </a:prstGeom>
          </p:spPr>
          <p:txBody>
            <a:bodyPr lIns="0" tIns="0" rIns="0" bIns="0" rtlCol="0" anchor="t">
              <a:spAutoFit/>
            </a:bodyPr>
            <a:lstStyle/>
            <a:p>
              <a:pPr>
                <a:lnSpc>
                  <a:spcPts val="1682"/>
                </a:lnSpc>
              </a:pPr>
              <a:r>
                <a:rPr lang="en-US" b="1" dirty="0">
                  <a:solidFill>
                    <a:srgbClr val="000000"/>
                  </a:solidFill>
                  <a:latin typeface="Canva Sans"/>
                </a:rPr>
                <a:t>FAMILY ARRIVES</a:t>
              </a:r>
            </a:p>
          </p:txBody>
        </p:sp>
        <p:sp>
          <p:nvSpPr>
            <p:cNvPr id="213" name="TextBox 213"/>
            <p:cNvSpPr txBox="1"/>
            <p:nvPr/>
          </p:nvSpPr>
          <p:spPr>
            <a:xfrm>
              <a:off x="921079" y="396826"/>
              <a:ext cx="2341242" cy="1899322"/>
            </a:xfrm>
            <a:prstGeom prst="rect">
              <a:avLst/>
            </a:prstGeom>
          </p:spPr>
          <p:txBody>
            <a:bodyPr wrap="square" lIns="0" tIns="0" rIns="0" bIns="0" rtlCol="0" anchor="t">
              <a:spAutoFit/>
            </a:bodyPr>
            <a:lstStyle/>
            <a:p>
              <a:pPr algn="just">
                <a:lnSpc>
                  <a:spcPts val="1399"/>
                </a:lnSpc>
              </a:pPr>
              <a:r>
                <a:rPr lang="en-US" sz="1200" dirty="0">
                  <a:solidFill>
                    <a:srgbClr val="000000"/>
                  </a:solidFill>
                  <a:latin typeface="Canva Sans"/>
                </a:rPr>
                <a:t>Once Their Family Arrive In The UK They Will Be Given </a:t>
              </a:r>
              <a:r>
                <a:rPr lang="en-US" sz="1200" dirty="0">
                  <a:solidFill>
                    <a:srgbClr val="000000"/>
                  </a:solidFill>
                  <a:latin typeface="Canva Sans Bold"/>
                </a:rPr>
                <a:t>Permission To Stay</a:t>
              </a:r>
              <a:r>
                <a:rPr lang="en-US" sz="1200" dirty="0">
                  <a:solidFill>
                    <a:srgbClr val="000000"/>
                  </a:solidFill>
                  <a:latin typeface="Canva Sans"/>
                </a:rPr>
                <a:t> Which Will Normally </a:t>
              </a:r>
              <a:r>
                <a:rPr lang="en-US" sz="1200" dirty="0">
                  <a:solidFill>
                    <a:srgbClr val="000000"/>
                  </a:solidFill>
                  <a:latin typeface="Canva Sans Bold"/>
                </a:rPr>
                <a:t>Last As Long As  the SU Own Refugee Status</a:t>
              </a:r>
              <a:r>
                <a:rPr lang="en-US" sz="1200" dirty="0">
                  <a:solidFill>
                    <a:srgbClr val="000000"/>
                  </a:solidFill>
                  <a:latin typeface="Canva Sans"/>
                </a:rPr>
                <a:t>.</a:t>
              </a:r>
            </a:p>
            <a:p>
              <a:pPr algn="just">
                <a:lnSpc>
                  <a:spcPts val="1399"/>
                </a:lnSpc>
              </a:pPr>
              <a:endParaRPr lang="en-US" sz="999" dirty="0">
                <a:solidFill>
                  <a:srgbClr val="000000"/>
                </a:solidFill>
                <a:latin typeface="Canva Sans"/>
              </a:endParaRPr>
            </a:p>
          </p:txBody>
        </p:sp>
        <p:sp>
          <p:nvSpPr>
            <p:cNvPr id="214" name="TextBox 214"/>
            <p:cNvSpPr txBox="1"/>
            <p:nvPr/>
          </p:nvSpPr>
          <p:spPr>
            <a:xfrm>
              <a:off x="0" y="19050"/>
              <a:ext cx="1162468" cy="863498"/>
            </a:xfrm>
            <a:prstGeom prst="rect">
              <a:avLst/>
            </a:prstGeom>
          </p:spPr>
          <p:txBody>
            <a:bodyPr lIns="0" tIns="0" rIns="0" bIns="0" rtlCol="0" anchor="t">
              <a:spAutoFit/>
            </a:bodyPr>
            <a:lstStyle/>
            <a:p>
              <a:pPr>
                <a:lnSpc>
                  <a:spcPts val="4925"/>
                </a:lnSpc>
              </a:pPr>
              <a:r>
                <a:rPr lang="en-US" sz="4320" dirty="0">
                  <a:solidFill>
                    <a:srgbClr val="FF0800"/>
                  </a:solidFill>
                  <a:latin typeface="Now Medium"/>
                </a:rPr>
                <a:t>17</a:t>
              </a:r>
            </a:p>
          </p:txBody>
        </p:sp>
      </p:grpSp>
      <p:pic>
        <p:nvPicPr>
          <p:cNvPr id="30" name="Picture 29" descr="A blue square with yellow stars and a blue square with a yellow star in the middle&#10;&#10;Description automatically generated">
            <a:extLst>
              <a:ext uri="{FF2B5EF4-FFF2-40B4-BE49-F238E27FC236}">
                <a16:creationId xmlns:a16="http://schemas.microsoft.com/office/drawing/2014/main" id="{47D1E468-19F8-CB46-A9EC-F53619CC5E1F}"/>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6304269" y="61090"/>
            <a:ext cx="1921537" cy="10122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1047492"/>
            <a:ext cx="18581803" cy="2933945"/>
          </a:xfrm>
          <a:prstGeom prst="rect">
            <a:avLst/>
          </a:prstGeom>
        </p:spPr>
        <p:txBody>
          <a:bodyPr lIns="0" tIns="0" rIns="0" bIns="0" rtlCol="0" anchor="t">
            <a:spAutoFit/>
          </a:bodyPr>
          <a:lstStyle/>
          <a:p>
            <a:pPr marL="0" lvl="0" indent="0" algn="ctr">
              <a:lnSpc>
                <a:spcPts val="27154"/>
              </a:lnSpc>
              <a:spcBef>
                <a:spcPct val="0"/>
              </a:spcBef>
            </a:pPr>
            <a:r>
              <a:rPr lang="en-US" sz="9600" u="none" strike="noStrike" dirty="0">
                <a:solidFill>
                  <a:srgbClr val="000000"/>
                </a:solidFill>
                <a:latin typeface="Canva Sans Bold"/>
              </a:rPr>
              <a:t>Family Reunion</a:t>
            </a:r>
          </a:p>
        </p:txBody>
      </p:sp>
      <p:sp>
        <p:nvSpPr>
          <p:cNvPr id="4" name="Freeform 4"/>
          <p:cNvSpPr/>
          <p:nvPr/>
        </p:nvSpPr>
        <p:spPr>
          <a:xfrm>
            <a:off x="489121" y="6896100"/>
            <a:ext cx="16997288" cy="865316"/>
          </a:xfrm>
          <a:custGeom>
            <a:avLst/>
            <a:gdLst/>
            <a:ahLst/>
            <a:cxnLst/>
            <a:rect l="l" t="t" r="r" b="b"/>
            <a:pathLst>
              <a:path w="16997288" h="865316">
                <a:moveTo>
                  <a:pt x="0" y="0"/>
                </a:moveTo>
                <a:lnTo>
                  <a:pt x="16997288" y="0"/>
                </a:lnTo>
                <a:lnTo>
                  <a:pt x="16997288" y="865317"/>
                </a:lnTo>
                <a:lnTo>
                  <a:pt x="0" y="8653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5" name="Group 5"/>
          <p:cNvGrpSpPr/>
          <p:nvPr/>
        </p:nvGrpSpPr>
        <p:grpSpPr>
          <a:xfrm>
            <a:off x="0" y="8761658"/>
            <a:ext cx="18288000" cy="1493289"/>
            <a:chOff x="0" y="0"/>
            <a:chExt cx="24384000" cy="1991052"/>
          </a:xfrm>
        </p:grpSpPr>
        <p:sp>
          <p:nvSpPr>
            <p:cNvPr id="6" name="Freeform 6"/>
            <p:cNvSpPr/>
            <p:nvPr/>
          </p:nvSpPr>
          <p:spPr>
            <a:xfrm>
              <a:off x="0" y="42737"/>
              <a:ext cx="2739282" cy="1948315"/>
            </a:xfrm>
            <a:custGeom>
              <a:avLst/>
              <a:gdLst/>
              <a:ahLst/>
              <a:cxnLst/>
              <a:rect l="l" t="t" r="r" b="b"/>
              <a:pathLst>
                <a:path w="2739282" h="1948315">
                  <a:moveTo>
                    <a:pt x="0" y="0"/>
                  </a:moveTo>
                  <a:lnTo>
                    <a:pt x="2739282" y="0"/>
                  </a:lnTo>
                  <a:lnTo>
                    <a:pt x="2739282" y="1948315"/>
                  </a:lnTo>
                  <a:lnTo>
                    <a:pt x="0" y="1948315"/>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15990661" y="113737"/>
              <a:ext cx="1016052" cy="1806315"/>
            </a:xfrm>
            <a:custGeom>
              <a:avLst/>
              <a:gdLst/>
              <a:ahLst/>
              <a:cxnLst/>
              <a:rect l="l" t="t" r="r" b="b"/>
              <a:pathLst>
                <a:path w="1016052" h="1806315">
                  <a:moveTo>
                    <a:pt x="0" y="0"/>
                  </a:moveTo>
                  <a:lnTo>
                    <a:pt x="1016053" y="0"/>
                  </a:lnTo>
                  <a:lnTo>
                    <a:pt x="1016053" y="1806315"/>
                  </a:lnTo>
                  <a:lnTo>
                    <a:pt x="0" y="1806315"/>
                  </a:lnTo>
                  <a:lnTo>
                    <a:pt x="0" y="0"/>
                  </a:lnTo>
                  <a:close/>
                </a:path>
              </a:pathLst>
            </a:custGeom>
            <a:blipFill>
              <a:blip r:embed="rId6">
                <a:alphaModFix amt="29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15147119" y="98174"/>
              <a:ext cx="976140" cy="1837440"/>
            </a:xfrm>
            <a:custGeom>
              <a:avLst/>
              <a:gdLst/>
              <a:ahLst/>
              <a:cxnLst/>
              <a:rect l="l" t="t" r="r" b="b"/>
              <a:pathLst>
                <a:path w="976140" h="1837440">
                  <a:moveTo>
                    <a:pt x="0" y="0"/>
                  </a:moveTo>
                  <a:lnTo>
                    <a:pt x="976140" y="0"/>
                  </a:lnTo>
                  <a:lnTo>
                    <a:pt x="976140" y="1837441"/>
                  </a:lnTo>
                  <a:lnTo>
                    <a:pt x="0" y="1837441"/>
                  </a:lnTo>
                  <a:lnTo>
                    <a:pt x="0" y="0"/>
                  </a:lnTo>
                  <a:close/>
                </a:path>
              </a:pathLst>
            </a:custGeom>
            <a:blipFill>
              <a:blip r:embed="rId8">
                <a:alphaModFix amt="29000"/>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4833135" y="42737"/>
              <a:ext cx="1285888" cy="1948315"/>
            </a:xfrm>
            <a:custGeom>
              <a:avLst/>
              <a:gdLst/>
              <a:ahLst/>
              <a:cxnLst/>
              <a:rect l="l" t="t" r="r" b="b"/>
              <a:pathLst>
                <a:path w="1285888" h="1948315">
                  <a:moveTo>
                    <a:pt x="0" y="0"/>
                  </a:moveTo>
                  <a:lnTo>
                    <a:pt x="1285888" y="0"/>
                  </a:lnTo>
                  <a:lnTo>
                    <a:pt x="1285888" y="1948315"/>
                  </a:lnTo>
                  <a:lnTo>
                    <a:pt x="0" y="1948315"/>
                  </a:lnTo>
                  <a:lnTo>
                    <a:pt x="0" y="0"/>
                  </a:lnTo>
                  <a:close/>
                </a:path>
              </a:pathLst>
            </a:custGeom>
            <a:blipFill>
              <a:blip r:embed="rId10">
                <a:alphaModFix amt="2900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a:off x="19468470" y="42737"/>
              <a:ext cx="1995713" cy="1948315"/>
            </a:xfrm>
            <a:custGeom>
              <a:avLst/>
              <a:gdLst/>
              <a:ahLst/>
              <a:cxnLst/>
              <a:rect l="l" t="t" r="r" b="b"/>
              <a:pathLst>
                <a:path w="1995713" h="1948315">
                  <a:moveTo>
                    <a:pt x="0" y="0"/>
                  </a:moveTo>
                  <a:lnTo>
                    <a:pt x="1995712" y="0"/>
                  </a:lnTo>
                  <a:lnTo>
                    <a:pt x="1995712" y="1948315"/>
                  </a:lnTo>
                  <a:lnTo>
                    <a:pt x="0" y="1948315"/>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1" name="Freeform 11"/>
            <p:cNvSpPr/>
            <p:nvPr/>
          </p:nvSpPr>
          <p:spPr>
            <a:xfrm>
              <a:off x="3297506" y="42737"/>
              <a:ext cx="977404" cy="1948315"/>
            </a:xfrm>
            <a:custGeom>
              <a:avLst/>
              <a:gdLst/>
              <a:ahLst/>
              <a:cxnLst/>
              <a:rect l="l" t="t" r="r" b="b"/>
              <a:pathLst>
                <a:path w="977404" h="1948315">
                  <a:moveTo>
                    <a:pt x="0" y="0"/>
                  </a:moveTo>
                  <a:lnTo>
                    <a:pt x="977405" y="0"/>
                  </a:lnTo>
                  <a:lnTo>
                    <a:pt x="977405" y="1948315"/>
                  </a:lnTo>
                  <a:lnTo>
                    <a:pt x="0" y="1948315"/>
                  </a:lnTo>
                  <a:lnTo>
                    <a:pt x="0" y="0"/>
                  </a:lnTo>
                  <a:close/>
                </a:path>
              </a:pathLst>
            </a:custGeom>
            <a:blipFill>
              <a:blip r:embed="rId14">
                <a:alphaModFix amt="29000"/>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2" name="Freeform 12"/>
            <p:cNvSpPr/>
            <p:nvPr/>
          </p:nvSpPr>
          <p:spPr>
            <a:xfrm>
              <a:off x="11983686" y="80837"/>
              <a:ext cx="2592508" cy="1837440"/>
            </a:xfrm>
            <a:custGeom>
              <a:avLst/>
              <a:gdLst/>
              <a:ahLst/>
              <a:cxnLst/>
              <a:rect l="l" t="t" r="r" b="b"/>
              <a:pathLst>
                <a:path w="2592508" h="1837440">
                  <a:moveTo>
                    <a:pt x="0" y="0"/>
                  </a:moveTo>
                  <a:lnTo>
                    <a:pt x="2592508" y="0"/>
                  </a:lnTo>
                  <a:lnTo>
                    <a:pt x="2592508" y="1837440"/>
                  </a:lnTo>
                  <a:lnTo>
                    <a:pt x="0" y="1837440"/>
                  </a:lnTo>
                  <a:lnTo>
                    <a:pt x="0" y="0"/>
                  </a:lnTo>
                  <a:close/>
                </a:path>
              </a:pathLst>
            </a:custGeom>
            <a:blipFill>
              <a:blip r:embed="rId16">
                <a:alphaModFix amt="29000"/>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3" name="Freeform 13"/>
            <p:cNvSpPr/>
            <p:nvPr/>
          </p:nvSpPr>
          <p:spPr>
            <a:xfrm>
              <a:off x="17564938" y="460784"/>
              <a:ext cx="1345308" cy="1446568"/>
            </a:xfrm>
            <a:custGeom>
              <a:avLst/>
              <a:gdLst/>
              <a:ahLst/>
              <a:cxnLst/>
              <a:rect l="l" t="t" r="r" b="b"/>
              <a:pathLst>
                <a:path w="1345308" h="1446568">
                  <a:moveTo>
                    <a:pt x="0" y="0"/>
                  </a:moveTo>
                  <a:lnTo>
                    <a:pt x="1345308" y="0"/>
                  </a:lnTo>
                  <a:lnTo>
                    <a:pt x="1345308" y="1446568"/>
                  </a:lnTo>
                  <a:lnTo>
                    <a:pt x="0" y="1446568"/>
                  </a:lnTo>
                  <a:lnTo>
                    <a:pt x="0" y="0"/>
                  </a:lnTo>
                  <a:close/>
                </a:path>
              </a:pathLst>
            </a:custGeom>
            <a:blipFill>
              <a:blip r:embed="rId18">
                <a:alphaModFix amt="29000"/>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4" name="Freeform 14"/>
            <p:cNvSpPr/>
            <p:nvPr/>
          </p:nvSpPr>
          <p:spPr>
            <a:xfrm>
              <a:off x="22022407" y="0"/>
              <a:ext cx="2361593" cy="1948315"/>
            </a:xfrm>
            <a:custGeom>
              <a:avLst/>
              <a:gdLst/>
              <a:ahLst/>
              <a:cxnLst/>
              <a:rect l="l" t="t" r="r" b="b"/>
              <a:pathLst>
                <a:path w="2361593" h="1948315">
                  <a:moveTo>
                    <a:pt x="0" y="0"/>
                  </a:moveTo>
                  <a:lnTo>
                    <a:pt x="2361593" y="0"/>
                  </a:lnTo>
                  <a:lnTo>
                    <a:pt x="2361593" y="1948315"/>
                  </a:lnTo>
                  <a:lnTo>
                    <a:pt x="0" y="1948315"/>
                  </a:lnTo>
                  <a:lnTo>
                    <a:pt x="0" y="0"/>
                  </a:lnTo>
                  <a:close/>
                </a:path>
              </a:pathLst>
            </a:custGeom>
            <a:blipFill>
              <a:blip r:embed="rId20">
                <a:alphaModFix amt="2900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5" name="Freeform 15"/>
            <p:cNvSpPr/>
            <p:nvPr/>
          </p:nvSpPr>
          <p:spPr>
            <a:xfrm>
              <a:off x="9514201" y="42737"/>
              <a:ext cx="1923961" cy="1948315"/>
            </a:xfrm>
            <a:custGeom>
              <a:avLst/>
              <a:gdLst/>
              <a:ahLst/>
              <a:cxnLst/>
              <a:rect l="l" t="t" r="r" b="b"/>
              <a:pathLst>
                <a:path w="1923961" h="1948315">
                  <a:moveTo>
                    <a:pt x="0" y="0"/>
                  </a:moveTo>
                  <a:lnTo>
                    <a:pt x="1923961" y="0"/>
                  </a:lnTo>
                  <a:lnTo>
                    <a:pt x="1923961" y="1948315"/>
                  </a:lnTo>
                  <a:lnTo>
                    <a:pt x="0" y="1948315"/>
                  </a:lnTo>
                  <a:lnTo>
                    <a:pt x="0" y="0"/>
                  </a:lnTo>
                  <a:close/>
                </a:path>
              </a:pathLst>
            </a:custGeom>
            <a:blipFill>
              <a:blip r:embed="rId22">
                <a:alphaModFix amt="29000"/>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16" name="Freeform 16"/>
            <p:cNvSpPr/>
            <p:nvPr/>
          </p:nvSpPr>
          <p:spPr>
            <a:xfrm>
              <a:off x="6677247" y="42737"/>
              <a:ext cx="2278730" cy="1948315"/>
            </a:xfrm>
            <a:custGeom>
              <a:avLst/>
              <a:gdLst/>
              <a:ahLst/>
              <a:cxnLst/>
              <a:rect l="l" t="t" r="r" b="b"/>
              <a:pathLst>
                <a:path w="2278730" h="1948315">
                  <a:moveTo>
                    <a:pt x="0" y="0"/>
                  </a:moveTo>
                  <a:lnTo>
                    <a:pt x="2278730" y="0"/>
                  </a:lnTo>
                  <a:lnTo>
                    <a:pt x="2278730" y="1948315"/>
                  </a:lnTo>
                  <a:lnTo>
                    <a:pt x="0" y="1948315"/>
                  </a:lnTo>
                  <a:lnTo>
                    <a:pt x="0" y="0"/>
                  </a:lnTo>
                  <a:close/>
                </a:path>
              </a:pathLst>
            </a:custGeom>
            <a:blipFill>
              <a:blip r:embed="rId24">
                <a:alphaModFix amt="29000"/>
                <a:extLst>
                  <a:ext uri="{96DAC541-7B7A-43D3-8B79-37D633B846F1}">
                    <asvg:svgBlip xmlns:asvg="http://schemas.microsoft.com/office/drawing/2016/SVG/main" r:embed="rId25"/>
                  </a:ext>
                </a:extLst>
              </a:blip>
              <a:stretch>
                <a:fillRect/>
              </a:stretch>
            </a:blipFill>
          </p:spPr>
          <p:txBody>
            <a:bodyPr/>
            <a:lstStyle/>
            <a:p>
              <a:endParaRPr lang="en-GB"/>
            </a:p>
          </p:txBody>
        </p:sp>
      </p:grpSp>
      <p:sp>
        <p:nvSpPr>
          <p:cNvPr id="17" name="TextBox 16">
            <a:extLst>
              <a:ext uri="{FF2B5EF4-FFF2-40B4-BE49-F238E27FC236}">
                <a16:creationId xmlns:a16="http://schemas.microsoft.com/office/drawing/2014/main" id="{196AD5B6-6A9B-EC12-8E1E-8F0C918C7289}"/>
              </a:ext>
            </a:extLst>
          </p:cNvPr>
          <p:cNvSpPr txBox="1"/>
          <p:nvPr/>
        </p:nvSpPr>
        <p:spPr>
          <a:xfrm>
            <a:off x="3624851" y="4991100"/>
            <a:ext cx="11843749" cy="1754326"/>
          </a:xfrm>
          <a:prstGeom prst="rect">
            <a:avLst/>
          </a:prstGeom>
          <a:noFill/>
        </p:spPr>
        <p:txBody>
          <a:bodyPr wrap="square" rtlCol="0">
            <a:spAutoFit/>
          </a:bodyPr>
          <a:lstStyle/>
          <a:p>
            <a:pPr algn="ctr"/>
            <a:r>
              <a:rPr lang="en-GB" sz="5400" b="1" dirty="0"/>
              <a:t>AWARENESS RAISING FOR LEADERS AND COMMUNITY GROUPS</a:t>
            </a:r>
          </a:p>
        </p:txBody>
      </p:sp>
      <p:pic>
        <p:nvPicPr>
          <p:cNvPr id="2" name="Picture 1" descr="A blue square with yellow stars and a blue square with a yellow star in the middle&#10;&#10;Description automatically generated">
            <a:extLst>
              <a:ext uri="{FF2B5EF4-FFF2-40B4-BE49-F238E27FC236}">
                <a16:creationId xmlns:a16="http://schemas.microsoft.com/office/drawing/2014/main" id="{EE56E987-D93A-F5DB-CC0D-066619B0EB7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extLst>
      <p:ext uri="{BB962C8B-B14F-4D97-AF65-F5344CB8AC3E}">
        <p14:creationId xmlns:p14="http://schemas.microsoft.com/office/powerpoint/2010/main" val="220753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83871" y="149816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322781" y="3362332"/>
            <a:ext cx="18270371" cy="5647910"/>
          </a:xfrm>
          <a:custGeom>
            <a:avLst/>
            <a:gdLst/>
            <a:ahLst/>
            <a:cxnLst/>
            <a:rect l="l" t="t" r="r" b="b"/>
            <a:pathLst>
              <a:path w="18274901" h="4692967">
                <a:moveTo>
                  <a:pt x="0" y="0"/>
                </a:moveTo>
                <a:lnTo>
                  <a:pt x="18274901" y="0"/>
                </a:lnTo>
                <a:lnTo>
                  <a:pt x="18274901" y="4692967"/>
                </a:lnTo>
                <a:lnTo>
                  <a:pt x="0" y="4692967"/>
                </a:lnTo>
                <a:lnTo>
                  <a:pt x="0" y="0"/>
                </a:lnTo>
                <a:close/>
              </a:path>
            </a:pathLst>
          </a:custGeom>
          <a:blipFill>
            <a:blip r:embed="rId4">
              <a:extLst>
                <a:ext uri="{96DAC541-7B7A-43D3-8B79-37D633B846F1}">
                  <asvg:svgBlip xmlns:asvg="http://schemas.microsoft.com/office/drawing/2016/SVG/main" r:embed="rId5"/>
                </a:ext>
              </a:extLst>
            </a:blip>
            <a:stretch>
              <a:fillRect r="-95036"/>
            </a:stretch>
          </a:blipFill>
        </p:spPr>
        <p:txBody>
          <a:bodyPr/>
          <a:lstStyle/>
          <a:p>
            <a:endParaRPr lang="en-GB"/>
          </a:p>
        </p:txBody>
      </p:sp>
      <p:sp>
        <p:nvSpPr>
          <p:cNvPr id="4" name="TextBox 4"/>
          <p:cNvSpPr txBox="1"/>
          <p:nvPr/>
        </p:nvSpPr>
        <p:spPr>
          <a:xfrm>
            <a:off x="1680208" y="23291"/>
            <a:ext cx="15845792" cy="1515671"/>
          </a:xfrm>
          <a:prstGeom prst="rect">
            <a:avLst/>
          </a:prstGeom>
        </p:spPr>
        <p:txBody>
          <a:bodyPr wrap="square" lIns="0" tIns="0" rIns="0" bIns="0" rtlCol="0" anchor="t">
            <a:spAutoFit/>
          </a:bodyPr>
          <a:lstStyle/>
          <a:p>
            <a:pPr algn="ctr">
              <a:lnSpc>
                <a:spcPts val="13884"/>
              </a:lnSpc>
            </a:pPr>
            <a:r>
              <a:rPr lang="en-US" sz="5400" dirty="0">
                <a:solidFill>
                  <a:srgbClr val="000000"/>
                </a:solidFill>
                <a:latin typeface="Canva Sans Bold"/>
              </a:rPr>
              <a:t>Understanding Eligibility For Family Reunion </a:t>
            </a:r>
          </a:p>
        </p:txBody>
      </p:sp>
      <p:sp>
        <p:nvSpPr>
          <p:cNvPr id="5" name="TextBox 5"/>
          <p:cNvSpPr txBox="1"/>
          <p:nvPr/>
        </p:nvSpPr>
        <p:spPr>
          <a:xfrm>
            <a:off x="762000" y="3573690"/>
            <a:ext cx="5787392" cy="696009"/>
          </a:xfrm>
          <a:prstGeom prst="rect">
            <a:avLst/>
          </a:prstGeom>
        </p:spPr>
        <p:txBody>
          <a:bodyPr wrap="square" lIns="0" tIns="0" rIns="0" bIns="0" rtlCol="0" anchor="t">
            <a:spAutoFit/>
          </a:bodyPr>
          <a:lstStyle/>
          <a:p>
            <a:pPr marL="863183" lvl="1" indent="-431592" algn="ctr">
              <a:lnSpc>
                <a:spcPts val="5597"/>
              </a:lnSpc>
              <a:spcBef>
                <a:spcPct val="0"/>
              </a:spcBef>
              <a:buAutoNum type="arabicPeriod"/>
            </a:pPr>
            <a:r>
              <a:rPr lang="en-US" sz="3998" dirty="0">
                <a:solidFill>
                  <a:srgbClr val="000000"/>
                </a:solidFill>
                <a:latin typeface="Canva Sans Bold"/>
              </a:rPr>
              <a:t>Sponsor’s Status</a:t>
            </a:r>
          </a:p>
        </p:txBody>
      </p:sp>
      <p:sp>
        <p:nvSpPr>
          <p:cNvPr id="6" name="TextBox 6"/>
          <p:cNvSpPr txBox="1"/>
          <p:nvPr/>
        </p:nvSpPr>
        <p:spPr>
          <a:xfrm>
            <a:off x="8871099" y="3724763"/>
            <a:ext cx="9078880" cy="696009"/>
          </a:xfrm>
          <a:prstGeom prst="rect">
            <a:avLst/>
          </a:prstGeom>
        </p:spPr>
        <p:txBody>
          <a:bodyPr lIns="0" tIns="0" rIns="0" bIns="0" rtlCol="0" anchor="t">
            <a:spAutoFit/>
          </a:bodyPr>
          <a:lstStyle/>
          <a:p>
            <a:pPr algn="ctr">
              <a:lnSpc>
                <a:spcPts val="5737"/>
              </a:lnSpc>
              <a:spcBef>
                <a:spcPct val="0"/>
              </a:spcBef>
            </a:pPr>
            <a:r>
              <a:rPr lang="en-US" sz="4098" dirty="0">
                <a:solidFill>
                  <a:srgbClr val="000000"/>
                </a:solidFill>
                <a:latin typeface="Canva Sans Bold"/>
              </a:rPr>
              <a:t>2. Family Members Who Qualify </a:t>
            </a:r>
          </a:p>
        </p:txBody>
      </p:sp>
      <p:sp>
        <p:nvSpPr>
          <p:cNvPr id="7" name="TextBox 7"/>
          <p:cNvSpPr txBox="1"/>
          <p:nvPr/>
        </p:nvSpPr>
        <p:spPr>
          <a:xfrm>
            <a:off x="218358" y="4983493"/>
            <a:ext cx="9081697" cy="2593402"/>
          </a:xfrm>
          <a:prstGeom prst="rect">
            <a:avLst/>
          </a:prstGeom>
        </p:spPr>
        <p:txBody>
          <a:bodyPr lIns="0" tIns="0" rIns="0" bIns="0" rtlCol="0" anchor="t">
            <a:spAutoFit/>
          </a:bodyPr>
          <a:lstStyle/>
          <a:p>
            <a:pPr marL="625699" lvl="1" indent="-312850">
              <a:lnSpc>
                <a:spcPts val="4057"/>
              </a:lnSpc>
              <a:buFont typeface="Arial"/>
              <a:buChar char="•"/>
            </a:pPr>
            <a:r>
              <a:rPr lang="en-US" sz="2898" dirty="0">
                <a:solidFill>
                  <a:srgbClr val="000000"/>
                </a:solidFill>
                <a:latin typeface="Canva Sans"/>
              </a:rPr>
              <a:t>Based  In The UK, And:</a:t>
            </a:r>
          </a:p>
          <a:p>
            <a:pPr marL="625699" lvl="1" indent="-312850">
              <a:lnSpc>
                <a:spcPts val="4057"/>
              </a:lnSpc>
              <a:buFont typeface="Arial"/>
              <a:buChar char="•"/>
            </a:pPr>
            <a:r>
              <a:rPr lang="en-US" sz="2898" dirty="0">
                <a:solidFill>
                  <a:srgbClr val="000000"/>
                </a:solidFill>
                <a:latin typeface="Canva Sans"/>
              </a:rPr>
              <a:t>Have one of the stats (Refugee Status (Or ILR Following RS)</a:t>
            </a:r>
          </a:p>
          <a:p>
            <a:pPr marL="625699" lvl="1" indent="-312850">
              <a:lnSpc>
                <a:spcPts val="4057"/>
              </a:lnSpc>
              <a:buFont typeface="Arial"/>
              <a:buChar char="•"/>
            </a:pPr>
            <a:r>
              <a:rPr lang="en-US" sz="2898" dirty="0">
                <a:solidFill>
                  <a:srgbClr val="000000"/>
                </a:solidFill>
                <a:latin typeface="Canva Sans"/>
              </a:rPr>
              <a:t>Humanitarian Protection (Or ILR Following HP) </a:t>
            </a:r>
          </a:p>
          <a:p>
            <a:pPr marL="625699" lvl="1" indent="-312850">
              <a:lnSpc>
                <a:spcPts val="4057"/>
              </a:lnSpc>
              <a:buFont typeface="Arial"/>
              <a:buChar char="•"/>
            </a:pPr>
            <a:r>
              <a:rPr lang="en-US" sz="2898" dirty="0">
                <a:solidFill>
                  <a:srgbClr val="000000"/>
                </a:solidFill>
                <a:latin typeface="Canva Sans"/>
              </a:rPr>
              <a:t>Resettlement Programs (Not All!)</a:t>
            </a:r>
          </a:p>
        </p:txBody>
      </p:sp>
      <p:sp>
        <p:nvSpPr>
          <p:cNvPr id="8" name="TextBox 8"/>
          <p:cNvSpPr txBox="1"/>
          <p:nvPr/>
        </p:nvSpPr>
        <p:spPr>
          <a:xfrm>
            <a:off x="9982200" y="5151120"/>
            <a:ext cx="9081697" cy="2040938"/>
          </a:xfrm>
          <a:prstGeom prst="rect">
            <a:avLst/>
          </a:prstGeom>
        </p:spPr>
        <p:txBody>
          <a:bodyPr lIns="0" tIns="0" rIns="0" bIns="0" rtlCol="0" anchor="t">
            <a:spAutoFit/>
          </a:bodyPr>
          <a:lstStyle/>
          <a:p>
            <a:pPr marL="625699" lvl="1" indent="-312850">
              <a:lnSpc>
                <a:spcPts val="4057"/>
              </a:lnSpc>
              <a:buFont typeface="Arial"/>
              <a:buChar char="•"/>
            </a:pPr>
            <a:r>
              <a:rPr lang="en-US" sz="2898" dirty="0">
                <a:solidFill>
                  <a:srgbClr val="000000"/>
                </a:solidFill>
                <a:latin typeface="Canva Sans"/>
              </a:rPr>
              <a:t>Pre-flight Spouse/Civil Partner, Or</a:t>
            </a:r>
          </a:p>
          <a:p>
            <a:pPr marL="625699" lvl="1" indent="-312850">
              <a:lnSpc>
                <a:spcPts val="4057"/>
              </a:lnSpc>
              <a:buFont typeface="Arial"/>
              <a:buChar char="•"/>
            </a:pPr>
            <a:r>
              <a:rPr lang="en-US" sz="2898" dirty="0">
                <a:solidFill>
                  <a:srgbClr val="000000"/>
                </a:solidFill>
                <a:latin typeface="Canva Sans"/>
              </a:rPr>
              <a:t>Pre-flight Un-married Partner (2 Years)</a:t>
            </a:r>
          </a:p>
          <a:p>
            <a:pPr marL="625699" lvl="1" indent="-312850">
              <a:lnSpc>
                <a:spcPts val="4057"/>
              </a:lnSpc>
              <a:buFont typeface="Arial"/>
              <a:buChar char="•"/>
            </a:pPr>
            <a:r>
              <a:rPr lang="en-US" sz="2898" dirty="0">
                <a:solidFill>
                  <a:srgbClr val="000000"/>
                </a:solidFill>
                <a:latin typeface="Canva Sans"/>
              </a:rPr>
              <a:t>Pre-flight Children &lt; 18 (Unmarried)</a:t>
            </a:r>
          </a:p>
          <a:p>
            <a:pPr marL="625699" lvl="1" indent="-312850">
              <a:lnSpc>
                <a:spcPts val="4057"/>
              </a:lnSpc>
              <a:buFont typeface="Arial"/>
              <a:buChar char="•"/>
            </a:pPr>
            <a:r>
              <a:rPr lang="en-US" sz="2898" dirty="0">
                <a:solidFill>
                  <a:srgbClr val="000000"/>
                </a:solidFill>
                <a:latin typeface="Canva Sans"/>
              </a:rPr>
              <a:t>Pre-flight Children &gt; 18 (Except. Circs) </a:t>
            </a:r>
          </a:p>
        </p:txBody>
      </p:sp>
      <p:sp>
        <p:nvSpPr>
          <p:cNvPr id="9" name="TextBox 9"/>
          <p:cNvSpPr txBox="1"/>
          <p:nvPr/>
        </p:nvSpPr>
        <p:spPr>
          <a:xfrm>
            <a:off x="400639" y="9210675"/>
            <a:ext cx="17887361" cy="868186"/>
          </a:xfrm>
          <a:prstGeom prst="rect">
            <a:avLst/>
          </a:prstGeom>
        </p:spPr>
        <p:txBody>
          <a:bodyPr lIns="0" tIns="0" rIns="0" bIns="0" rtlCol="0" anchor="t">
            <a:spAutoFit/>
          </a:bodyPr>
          <a:lstStyle/>
          <a:p>
            <a:pPr>
              <a:lnSpc>
                <a:spcPts val="3497"/>
              </a:lnSpc>
            </a:pPr>
            <a:r>
              <a:rPr lang="en-US" sz="2498" dirty="0">
                <a:solidFill>
                  <a:srgbClr val="000000"/>
                </a:solidFill>
                <a:latin typeface="Canva Sans Bold"/>
              </a:rPr>
              <a:t>*</a:t>
            </a:r>
            <a:r>
              <a:rPr lang="en-US" sz="2498" dirty="0">
                <a:solidFill>
                  <a:srgbClr val="000000"/>
                </a:solidFill>
                <a:latin typeface="Canva Sans"/>
              </a:rPr>
              <a:t>N:B For other family members who are relatives (siblings, grandchild, niece </a:t>
            </a:r>
            <a:r>
              <a:rPr lang="en-US" sz="2498" dirty="0" err="1">
                <a:solidFill>
                  <a:srgbClr val="000000"/>
                </a:solidFill>
                <a:latin typeface="Canva Sans"/>
              </a:rPr>
              <a:t>etc</a:t>
            </a:r>
            <a:r>
              <a:rPr lang="en-US" sz="2498" dirty="0">
                <a:solidFill>
                  <a:srgbClr val="000000"/>
                </a:solidFill>
                <a:latin typeface="Canva Sans"/>
              </a:rPr>
              <a:t>) there are other routes and people must seek further legal advice</a:t>
            </a:r>
          </a:p>
        </p:txBody>
      </p:sp>
      <p:pic>
        <p:nvPicPr>
          <p:cNvPr id="10" name="Picture 9" descr="A blue square with yellow stars and a blue square with a yellow star in the middle&#10;&#10;Description automatically generated">
            <a:extLst>
              <a:ext uri="{FF2B5EF4-FFF2-40B4-BE49-F238E27FC236}">
                <a16:creationId xmlns:a16="http://schemas.microsoft.com/office/drawing/2014/main" id="{56903084-5263-6880-E5C1-20CAE4186B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14802" y="9517643"/>
            <a:ext cx="1735723" cy="9143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6270" y="181502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3" name="Group 3"/>
          <p:cNvGrpSpPr/>
          <p:nvPr/>
        </p:nvGrpSpPr>
        <p:grpSpPr>
          <a:xfrm>
            <a:off x="0" y="5143500"/>
            <a:ext cx="18288000" cy="1615440"/>
            <a:chOff x="0" y="0"/>
            <a:chExt cx="24384000" cy="2153920"/>
          </a:xfrm>
        </p:grpSpPr>
        <p:sp>
          <p:nvSpPr>
            <p:cNvPr id="4" name="Freeform 4"/>
            <p:cNvSpPr/>
            <p:nvPr/>
          </p:nvSpPr>
          <p:spPr>
            <a:xfrm>
              <a:off x="15972030" y="23251"/>
              <a:ext cx="8411970" cy="2130668"/>
            </a:xfrm>
            <a:custGeom>
              <a:avLst/>
              <a:gdLst/>
              <a:ahLst/>
              <a:cxnLst/>
              <a:rect l="l" t="t" r="r" b="b"/>
              <a:pathLst>
                <a:path w="8411970" h="2130668">
                  <a:moveTo>
                    <a:pt x="0" y="0"/>
                  </a:moveTo>
                  <a:lnTo>
                    <a:pt x="8411970" y="0"/>
                  </a:lnTo>
                  <a:lnTo>
                    <a:pt x="8411970" y="2130669"/>
                  </a:lnTo>
                  <a:lnTo>
                    <a:pt x="0" y="2130669"/>
                  </a:lnTo>
                  <a:lnTo>
                    <a:pt x="0" y="0"/>
                  </a:lnTo>
                  <a:close/>
                </a:path>
              </a:pathLst>
            </a:custGeom>
            <a:blipFill>
              <a:blip r:embed="rId5">
                <a:extLst>
                  <a:ext uri="{96DAC541-7B7A-43D3-8B79-37D633B846F1}">
                    <asvg:svgBlip xmlns:asvg="http://schemas.microsoft.com/office/drawing/2016/SVG/main" r:embed="rId6"/>
                  </a:ext>
                </a:extLst>
              </a:blip>
              <a:stretch>
                <a:fillRect l="-45935" r="-46436"/>
              </a:stretch>
            </a:blipFill>
          </p:spPr>
          <p:txBody>
            <a:bodyPr/>
            <a:lstStyle/>
            <a:p>
              <a:endParaRPr lang="en-GB"/>
            </a:p>
          </p:txBody>
        </p:sp>
        <p:sp>
          <p:nvSpPr>
            <p:cNvPr id="5" name="Freeform 5"/>
            <p:cNvSpPr/>
            <p:nvPr/>
          </p:nvSpPr>
          <p:spPr>
            <a:xfrm>
              <a:off x="119810" y="0"/>
              <a:ext cx="16182291" cy="2130668"/>
            </a:xfrm>
            <a:custGeom>
              <a:avLst/>
              <a:gdLst/>
              <a:ahLst/>
              <a:cxnLst/>
              <a:rect l="l" t="t" r="r" b="b"/>
              <a:pathLst>
                <a:path w="16182291" h="2130668">
                  <a:moveTo>
                    <a:pt x="0" y="0"/>
                  </a:moveTo>
                  <a:lnTo>
                    <a:pt x="16182292" y="0"/>
                  </a:lnTo>
                  <a:lnTo>
                    <a:pt x="16182292" y="2130668"/>
                  </a:lnTo>
                  <a:lnTo>
                    <a:pt x="0" y="21306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8709092" y="0"/>
              <a:ext cx="7717529" cy="2144504"/>
            </a:xfrm>
            <a:custGeom>
              <a:avLst/>
              <a:gdLst/>
              <a:ahLst/>
              <a:cxnLst/>
              <a:rect l="l" t="t" r="r" b="b"/>
              <a:pathLst>
                <a:path w="7717529" h="2144504">
                  <a:moveTo>
                    <a:pt x="0" y="0"/>
                  </a:moveTo>
                  <a:lnTo>
                    <a:pt x="7717529" y="0"/>
                  </a:lnTo>
                  <a:lnTo>
                    <a:pt x="7717529" y="2144504"/>
                  </a:lnTo>
                  <a:lnTo>
                    <a:pt x="0" y="2144504"/>
                  </a:lnTo>
                  <a:lnTo>
                    <a:pt x="0" y="0"/>
                  </a:lnTo>
                  <a:close/>
                </a:path>
              </a:pathLst>
            </a:custGeom>
            <a:blipFill>
              <a:blip r:embed="rId9">
                <a:extLst>
                  <a:ext uri="{96DAC541-7B7A-43D3-8B79-37D633B846F1}">
                    <asvg:svgBlip xmlns:asvg="http://schemas.microsoft.com/office/drawing/2016/SVG/main" r:embed="rId10"/>
                  </a:ext>
                </a:extLst>
              </a:blip>
              <a:stretch>
                <a:fillRect l="-8207" r="-102836"/>
              </a:stretch>
            </a:blipFill>
          </p:spPr>
          <p:txBody>
            <a:bodyPr/>
            <a:lstStyle/>
            <a:p>
              <a:endParaRPr lang="en-GB"/>
            </a:p>
          </p:txBody>
        </p:sp>
        <p:sp>
          <p:nvSpPr>
            <p:cNvPr id="7" name="TextBox 7"/>
            <p:cNvSpPr txBox="1"/>
            <p:nvPr/>
          </p:nvSpPr>
          <p:spPr>
            <a:xfrm>
              <a:off x="15844921" y="443008"/>
              <a:ext cx="4990024" cy="1187502"/>
            </a:xfrm>
            <a:prstGeom prst="rect">
              <a:avLst/>
            </a:prstGeom>
          </p:spPr>
          <p:txBody>
            <a:bodyPr lIns="0" tIns="0" rIns="0" bIns="0" rtlCol="0" anchor="t">
              <a:spAutoFit/>
            </a:bodyPr>
            <a:lstStyle/>
            <a:p>
              <a:pPr algn="ctr">
                <a:lnSpc>
                  <a:spcPts val="3603"/>
                </a:lnSpc>
              </a:pPr>
              <a:r>
                <a:rPr lang="en-US" sz="2573">
                  <a:solidFill>
                    <a:srgbClr val="000000"/>
                  </a:solidFill>
                  <a:latin typeface="Canva Sans Bold"/>
                </a:rPr>
                <a:t>ILR </a:t>
              </a:r>
            </a:p>
            <a:p>
              <a:pPr algn="ctr">
                <a:lnSpc>
                  <a:spcPts val="3603"/>
                </a:lnSpc>
                <a:spcBef>
                  <a:spcPct val="0"/>
                </a:spcBef>
              </a:pPr>
              <a:r>
                <a:rPr lang="en-US" sz="2573">
                  <a:solidFill>
                    <a:srgbClr val="000000"/>
                  </a:solidFill>
                  <a:latin typeface="Canva Sans Bold"/>
                </a:rPr>
                <a:t>(Not Refugees)</a:t>
              </a:r>
            </a:p>
          </p:txBody>
        </p:sp>
        <p:sp>
          <p:nvSpPr>
            <p:cNvPr id="8" name="TextBox 8"/>
            <p:cNvSpPr txBox="1"/>
            <p:nvPr/>
          </p:nvSpPr>
          <p:spPr>
            <a:xfrm>
              <a:off x="20397881" y="579681"/>
              <a:ext cx="3714129" cy="1116800"/>
            </a:xfrm>
            <a:prstGeom prst="rect">
              <a:avLst/>
            </a:prstGeom>
          </p:spPr>
          <p:txBody>
            <a:bodyPr lIns="0" tIns="0" rIns="0" bIns="0" rtlCol="0" anchor="t">
              <a:spAutoFit/>
            </a:bodyPr>
            <a:lstStyle/>
            <a:p>
              <a:pPr algn="ctr">
                <a:lnSpc>
                  <a:spcPts val="3450"/>
                </a:lnSpc>
                <a:spcBef>
                  <a:spcPct val="0"/>
                </a:spcBef>
              </a:pPr>
              <a:r>
                <a:rPr lang="en-US" sz="2464">
                  <a:solidFill>
                    <a:srgbClr val="000000"/>
                  </a:solidFill>
                  <a:latin typeface="Canva Sans Bold"/>
                </a:rPr>
                <a:t>Family members Of Refugees</a:t>
              </a:r>
            </a:p>
          </p:txBody>
        </p:sp>
        <p:sp>
          <p:nvSpPr>
            <p:cNvPr id="9" name="TextBox 9"/>
            <p:cNvSpPr txBox="1"/>
            <p:nvPr/>
          </p:nvSpPr>
          <p:spPr>
            <a:xfrm>
              <a:off x="0" y="579399"/>
              <a:ext cx="4405452" cy="1392735"/>
            </a:xfrm>
            <a:prstGeom prst="rect">
              <a:avLst/>
            </a:prstGeom>
          </p:spPr>
          <p:txBody>
            <a:bodyPr lIns="0" tIns="0" rIns="0" bIns="0" rtlCol="0" anchor="t">
              <a:spAutoFit/>
            </a:bodyPr>
            <a:lstStyle/>
            <a:p>
              <a:pPr algn="ctr">
                <a:lnSpc>
                  <a:spcPts val="4270"/>
                </a:lnSpc>
              </a:pPr>
              <a:r>
                <a:rPr lang="en-US" sz="3050">
                  <a:solidFill>
                    <a:srgbClr val="000000"/>
                  </a:solidFill>
                  <a:latin typeface="Canva Sans Bold"/>
                </a:rPr>
                <a:t>British Citizens</a:t>
              </a:r>
            </a:p>
            <a:p>
              <a:pPr algn="ctr">
                <a:lnSpc>
                  <a:spcPts val="4270"/>
                </a:lnSpc>
                <a:spcBef>
                  <a:spcPct val="0"/>
                </a:spcBef>
              </a:pPr>
              <a:endParaRPr lang="en-US" sz="3050">
                <a:solidFill>
                  <a:srgbClr val="000000"/>
                </a:solidFill>
                <a:latin typeface="Canva Sans Bold"/>
              </a:endParaRPr>
            </a:p>
          </p:txBody>
        </p:sp>
        <p:sp>
          <p:nvSpPr>
            <p:cNvPr id="10" name="TextBox 10"/>
            <p:cNvSpPr txBox="1"/>
            <p:nvPr/>
          </p:nvSpPr>
          <p:spPr>
            <a:xfrm>
              <a:off x="4501490" y="604927"/>
              <a:ext cx="3647890" cy="1091553"/>
            </a:xfrm>
            <a:prstGeom prst="rect">
              <a:avLst/>
            </a:prstGeom>
          </p:spPr>
          <p:txBody>
            <a:bodyPr lIns="0" tIns="0" rIns="0" bIns="0" rtlCol="0" anchor="t">
              <a:spAutoFit/>
            </a:bodyPr>
            <a:lstStyle/>
            <a:p>
              <a:pPr algn="ctr">
                <a:lnSpc>
                  <a:spcPts val="3350"/>
                </a:lnSpc>
              </a:pPr>
              <a:r>
                <a:rPr lang="en-US" sz="2393">
                  <a:solidFill>
                    <a:srgbClr val="000000"/>
                  </a:solidFill>
                  <a:latin typeface="Canva Sans Bold"/>
                </a:rPr>
                <a:t>Refugee Children </a:t>
              </a:r>
            </a:p>
            <a:p>
              <a:pPr algn="ctr">
                <a:lnSpc>
                  <a:spcPts val="3350"/>
                </a:lnSpc>
                <a:spcBef>
                  <a:spcPct val="0"/>
                </a:spcBef>
              </a:pPr>
              <a:r>
                <a:rPr lang="en-US" sz="2393">
                  <a:solidFill>
                    <a:srgbClr val="000000"/>
                  </a:solidFill>
                  <a:latin typeface="Canva Sans Bold"/>
                </a:rPr>
                <a:t>&lt; 18</a:t>
              </a:r>
            </a:p>
          </p:txBody>
        </p:sp>
        <p:sp>
          <p:nvSpPr>
            <p:cNvPr id="11" name="TextBox 11"/>
            <p:cNvSpPr txBox="1"/>
            <p:nvPr/>
          </p:nvSpPr>
          <p:spPr>
            <a:xfrm>
              <a:off x="8162404" y="751322"/>
              <a:ext cx="4405452" cy="588887"/>
            </a:xfrm>
            <a:prstGeom prst="rect">
              <a:avLst/>
            </a:prstGeom>
          </p:spPr>
          <p:txBody>
            <a:bodyPr lIns="0" tIns="0" rIns="0" bIns="0" rtlCol="0" anchor="t">
              <a:spAutoFit/>
            </a:bodyPr>
            <a:lstStyle/>
            <a:p>
              <a:pPr algn="ctr">
                <a:lnSpc>
                  <a:spcPts val="3755"/>
                </a:lnSpc>
                <a:spcBef>
                  <a:spcPct val="0"/>
                </a:spcBef>
              </a:pPr>
              <a:r>
                <a:rPr lang="en-US" sz="2682">
                  <a:solidFill>
                    <a:srgbClr val="000000"/>
                  </a:solidFill>
                  <a:latin typeface="Canva Sans Bold"/>
                </a:rPr>
                <a:t>Asylum Seekers</a:t>
              </a:r>
            </a:p>
          </p:txBody>
        </p:sp>
        <p:sp>
          <p:nvSpPr>
            <p:cNvPr id="12" name="TextBox 12"/>
            <p:cNvSpPr txBox="1"/>
            <p:nvPr/>
          </p:nvSpPr>
          <p:spPr>
            <a:xfrm>
              <a:off x="12526350" y="518686"/>
              <a:ext cx="3367272" cy="1129370"/>
            </a:xfrm>
            <a:prstGeom prst="rect">
              <a:avLst/>
            </a:prstGeom>
          </p:spPr>
          <p:txBody>
            <a:bodyPr lIns="0" tIns="0" rIns="0" bIns="0" rtlCol="0" anchor="t">
              <a:spAutoFit/>
            </a:bodyPr>
            <a:lstStyle/>
            <a:p>
              <a:pPr algn="ctr">
                <a:lnSpc>
                  <a:spcPts val="3198"/>
                </a:lnSpc>
              </a:pPr>
              <a:r>
                <a:rPr lang="en-US" sz="2284">
                  <a:solidFill>
                    <a:srgbClr val="000000"/>
                  </a:solidFill>
                  <a:latin typeface="Canva Sans Bold"/>
                </a:rPr>
                <a:t>Any Other</a:t>
              </a:r>
            </a:p>
            <a:p>
              <a:pPr algn="ctr">
                <a:lnSpc>
                  <a:spcPts val="3808"/>
                </a:lnSpc>
                <a:spcBef>
                  <a:spcPct val="0"/>
                </a:spcBef>
              </a:pPr>
              <a:r>
                <a:rPr lang="en-US" sz="2720">
                  <a:solidFill>
                    <a:srgbClr val="000000"/>
                  </a:solidFill>
                  <a:latin typeface="Canva Sans Bold"/>
                </a:rPr>
                <a:t> Visa Holder </a:t>
              </a:r>
            </a:p>
          </p:txBody>
        </p:sp>
      </p:grpSp>
      <p:sp>
        <p:nvSpPr>
          <p:cNvPr id="13" name="Freeform 13"/>
          <p:cNvSpPr/>
          <p:nvPr/>
        </p:nvSpPr>
        <p:spPr>
          <a:xfrm rot="-5337991">
            <a:off x="17572591" y="6716261"/>
            <a:ext cx="1246817" cy="275858"/>
          </a:xfrm>
          <a:custGeom>
            <a:avLst/>
            <a:gdLst/>
            <a:ahLst/>
            <a:cxnLst/>
            <a:rect l="l" t="t" r="r" b="b"/>
            <a:pathLst>
              <a:path w="1246817" h="275858">
                <a:moveTo>
                  <a:pt x="0" y="0"/>
                </a:moveTo>
                <a:lnTo>
                  <a:pt x="1246817" y="0"/>
                </a:lnTo>
                <a:lnTo>
                  <a:pt x="1246817" y="275858"/>
                </a:lnTo>
                <a:lnTo>
                  <a:pt x="0" y="27585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TextBox 14"/>
          <p:cNvSpPr txBox="1"/>
          <p:nvPr/>
        </p:nvSpPr>
        <p:spPr>
          <a:xfrm>
            <a:off x="2630970" y="215938"/>
            <a:ext cx="13523430" cy="5230278"/>
          </a:xfrm>
          <a:prstGeom prst="rect">
            <a:avLst/>
          </a:prstGeom>
        </p:spPr>
        <p:txBody>
          <a:bodyPr wrap="square" lIns="0" tIns="0" rIns="0" bIns="0" rtlCol="0" anchor="t">
            <a:spAutoFit/>
          </a:bodyPr>
          <a:lstStyle/>
          <a:p>
            <a:pPr algn="ctr">
              <a:lnSpc>
                <a:spcPts val="13884"/>
              </a:lnSpc>
            </a:pPr>
            <a:r>
              <a:rPr lang="en-US" sz="4800" dirty="0">
                <a:solidFill>
                  <a:srgbClr val="000000"/>
                </a:solidFill>
                <a:latin typeface="Canva Sans Bold"/>
              </a:rPr>
              <a:t>Understanding who cannot Sponsor</a:t>
            </a:r>
          </a:p>
          <a:p>
            <a:pPr algn="ctr">
              <a:lnSpc>
                <a:spcPts val="13884"/>
              </a:lnSpc>
            </a:pPr>
            <a:r>
              <a:rPr lang="en-US" sz="4800" dirty="0">
                <a:solidFill>
                  <a:srgbClr val="000000"/>
                </a:solidFill>
                <a:latin typeface="Canva Sans Bold"/>
              </a:rPr>
              <a:t>Not Eligible to Sponsor</a:t>
            </a:r>
          </a:p>
          <a:p>
            <a:pPr marL="0" lvl="0" indent="0" algn="ctr">
              <a:lnSpc>
                <a:spcPts val="13884"/>
              </a:lnSpc>
              <a:spcBef>
                <a:spcPct val="0"/>
              </a:spcBef>
            </a:pPr>
            <a:endParaRPr lang="en-US" sz="9917" dirty="0">
              <a:solidFill>
                <a:srgbClr val="000000"/>
              </a:solidFill>
              <a:latin typeface="Canva Sans Bold"/>
            </a:endParaRPr>
          </a:p>
        </p:txBody>
      </p:sp>
      <p:pic>
        <p:nvPicPr>
          <p:cNvPr id="15" name="Picture 14" descr="A blue square with yellow stars and a blue square with a yellow star in the middle&#10;&#10;Description automatically generated">
            <a:extLst>
              <a:ext uri="{FF2B5EF4-FFF2-40B4-BE49-F238E27FC236}">
                <a16:creationId xmlns:a16="http://schemas.microsoft.com/office/drawing/2014/main" id="{FAA326D8-6870-A1C6-2CC2-82E2C815B2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0208" y="23291"/>
            <a:ext cx="14530230" cy="1665199"/>
          </a:xfrm>
          <a:prstGeom prst="rect">
            <a:avLst/>
          </a:prstGeom>
        </p:spPr>
        <p:txBody>
          <a:bodyPr lIns="0" tIns="0" rIns="0" bIns="0" rtlCol="0" anchor="t">
            <a:spAutoFit/>
          </a:bodyPr>
          <a:lstStyle/>
          <a:p>
            <a:pPr algn="ctr">
              <a:lnSpc>
                <a:spcPts val="13884"/>
              </a:lnSpc>
            </a:pPr>
            <a:r>
              <a:rPr lang="en-US" sz="9917" dirty="0">
                <a:solidFill>
                  <a:srgbClr val="000000"/>
                </a:solidFill>
                <a:latin typeface="Canva Sans Bold"/>
              </a:rPr>
              <a:t>Partner Applications</a:t>
            </a:r>
          </a:p>
        </p:txBody>
      </p:sp>
      <p:sp>
        <p:nvSpPr>
          <p:cNvPr id="3" name="Freeform 3"/>
          <p:cNvSpPr/>
          <p:nvPr/>
        </p:nvSpPr>
        <p:spPr>
          <a:xfrm>
            <a:off x="4736270" y="181502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2962967" y="3649043"/>
            <a:ext cx="13641998" cy="5739103"/>
            <a:chOff x="0" y="0"/>
            <a:chExt cx="14839463" cy="7529025"/>
          </a:xfrm>
        </p:grpSpPr>
        <p:sp>
          <p:nvSpPr>
            <p:cNvPr id="5" name="Freeform 5"/>
            <p:cNvSpPr/>
            <p:nvPr/>
          </p:nvSpPr>
          <p:spPr>
            <a:xfrm>
              <a:off x="0" y="0"/>
              <a:ext cx="14839463" cy="7442684"/>
            </a:xfrm>
            <a:custGeom>
              <a:avLst/>
              <a:gdLst/>
              <a:ahLst/>
              <a:cxnLst/>
              <a:rect l="l" t="t" r="r" b="b"/>
              <a:pathLst>
                <a:path w="14839463" h="7442684">
                  <a:moveTo>
                    <a:pt x="0" y="0"/>
                  </a:moveTo>
                  <a:lnTo>
                    <a:pt x="14839463" y="0"/>
                  </a:lnTo>
                  <a:lnTo>
                    <a:pt x="14839463" y="7442684"/>
                  </a:lnTo>
                  <a:lnTo>
                    <a:pt x="0" y="7442684"/>
                  </a:lnTo>
                  <a:lnTo>
                    <a:pt x="0" y="0"/>
                  </a:lnTo>
                  <a:close/>
                </a:path>
              </a:pathLst>
            </a:custGeom>
            <a:blipFill>
              <a:blip r:embed="rId5">
                <a:extLst>
                  <a:ext uri="{96DAC541-7B7A-43D3-8B79-37D633B846F1}">
                    <asvg:svgBlip xmlns:asvg="http://schemas.microsoft.com/office/drawing/2016/SVG/main" r:embed="rId6"/>
                  </a:ext>
                </a:extLst>
              </a:blip>
              <a:stretch>
                <a:fillRect l="-589" r="-280331"/>
              </a:stretch>
            </a:blipFill>
          </p:spPr>
          <p:txBody>
            <a:bodyPr/>
            <a:lstStyle/>
            <a:p>
              <a:endParaRPr lang="en-GB"/>
            </a:p>
          </p:txBody>
        </p:sp>
        <p:sp>
          <p:nvSpPr>
            <p:cNvPr id="6" name="TextBox 6"/>
            <p:cNvSpPr txBox="1"/>
            <p:nvPr/>
          </p:nvSpPr>
          <p:spPr>
            <a:xfrm>
              <a:off x="95944" y="425593"/>
              <a:ext cx="12883444" cy="944019"/>
            </a:xfrm>
            <a:prstGeom prst="rect">
              <a:avLst/>
            </a:prstGeom>
          </p:spPr>
          <p:txBody>
            <a:bodyPr lIns="0" tIns="0" rIns="0" bIns="0" rtlCol="0" anchor="t">
              <a:spAutoFit/>
            </a:bodyPr>
            <a:lstStyle/>
            <a:p>
              <a:pPr algn="ctr">
                <a:lnSpc>
                  <a:spcPts val="5942"/>
                </a:lnSpc>
                <a:spcBef>
                  <a:spcPct val="0"/>
                </a:spcBef>
              </a:pPr>
              <a:r>
                <a:rPr lang="en-US" sz="4244" dirty="0">
                  <a:solidFill>
                    <a:srgbClr val="000000"/>
                  </a:solidFill>
                  <a:latin typeface="Canva Sans Bold"/>
                </a:rPr>
                <a:t>Relationship Requirement </a:t>
              </a:r>
            </a:p>
          </p:txBody>
        </p:sp>
        <p:sp>
          <p:nvSpPr>
            <p:cNvPr id="7" name="TextBox 7"/>
            <p:cNvSpPr txBox="1"/>
            <p:nvPr/>
          </p:nvSpPr>
          <p:spPr>
            <a:xfrm>
              <a:off x="33616" y="1289112"/>
              <a:ext cx="14709902" cy="6239913"/>
            </a:xfrm>
            <a:prstGeom prst="rect">
              <a:avLst/>
            </a:prstGeom>
          </p:spPr>
          <p:txBody>
            <a:bodyPr wrap="square" lIns="0" tIns="0" rIns="0" bIns="0" rtlCol="0" anchor="t">
              <a:spAutoFit/>
            </a:bodyPr>
            <a:lstStyle/>
            <a:p>
              <a:pPr marL="705732" lvl="1" indent="-352866">
                <a:lnSpc>
                  <a:spcPts val="4576"/>
                </a:lnSpc>
                <a:buFont typeface="Arial"/>
                <a:buChar char="•"/>
              </a:pPr>
              <a:r>
                <a:rPr lang="en-US" sz="3268" dirty="0">
                  <a:solidFill>
                    <a:srgbClr val="000000"/>
                  </a:solidFill>
                  <a:latin typeface="Canva Sans"/>
                </a:rPr>
                <a:t>The relationship </a:t>
              </a:r>
              <a:r>
                <a:rPr lang="en-US" sz="3268" dirty="0">
                  <a:solidFill>
                    <a:srgbClr val="000000"/>
                  </a:solidFill>
                  <a:latin typeface="Canva Sans Bold"/>
                </a:rPr>
                <a:t>pre-flight partne</a:t>
              </a:r>
              <a:r>
                <a:rPr lang="en-US" sz="3268" dirty="0">
                  <a:solidFill>
                    <a:srgbClr val="000000"/>
                  </a:solidFill>
                  <a:latin typeface="Canva Sans"/>
                </a:rPr>
                <a:t>r of the sponsor (wife &amp; husband)</a:t>
              </a:r>
            </a:p>
            <a:p>
              <a:pPr marL="705732" lvl="1" indent="-352866">
                <a:lnSpc>
                  <a:spcPts val="4576"/>
                </a:lnSpc>
                <a:buFont typeface="Arial"/>
                <a:buChar char="•"/>
              </a:pPr>
              <a:r>
                <a:rPr lang="en-US" sz="3268" dirty="0">
                  <a:solidFill>
                    <a:srgbClr val="000000"/>
                  </a:solidFill>
                  <a:latin typeface="Canva Sans"/>
                </a:rPr>
                <a:t>Formal marriage, need to have been</a:t>
              </a:r>
            </a:p>
            <a:p>
              <a:pPr marL="705732" lvl="1" indent="-352866">
                <a:lnSpc>
                  <a:spcPts val="4576"/>
                </a:lnSpc>
                <a:buFont typeface="Arial"/>
                <a:buChar char="•"/>
              </a:pPr>
              <a:r>
                <a:rPr lang="en-US" sz="3268" dirty="0">
                  <a:solidFill>
                    <a:srgbClr val="000000"/>
                  </a:solidFill>
                  <a:latin typeface="Canva Sans"/>
                </a:rPr>
                <a:t> </a:t>
              </a:r>
              <a:r>
                <a:rPr lang="en-US" sz="3268" dirty="0">
                  <a:solidFill>
                    <a:srgbClr val="000000"/>
                  </a:solidFill>
                  <a:latin typeface="Canva Sans Bold"/>
                </a:rPr>
                <a:t>living together for 2 years</a:t>
              </a:r>
              <a:r>
                <a:rPr lang="en-US" sz="3268" dirty="0">
                  <a:solidFill>
                    <a:srgbClr val="000000"/>
                  </a:solidFill>
                  <a:latin typeface="Canva Sans"/>
                </a:rPr>
                <a:t> prior to fleeing country of habitual residence</a:t>
              </a:r>
            </a:p>
            <a:p>
              <a:pPr marL="705732" lvl="1" indent="-352866">
                <a:lnSpc>
                  <a:spcPts val="4576"/>
                </a:lnSpc>
                <a:buFont typeface="Arial"/>
                <a:buChar char="•"/>
              </a:pPr>
              <a:r>
                <a:rPr lang="en-US" sz="3268" dirty="0">
                  <a:solidFill>
                    <a:srgbClr val="000000"/>
                  </a:solidFill>
                  <a:latin typeface="Canva Sans Bold"/>
                </a:rPr>
                <a:t>Genuine and subsisting relationship</a:t>
              </a:r>
            </a:p>
            <a:p>
              <a:pPr marL="705732" lvl="1" indent="-352866">
                <a:lnSpc>
                  <a:spcPts val="4576"/>
                </a:lnSpc>
                <a:buFont typeface="Arial"/>
                <a:buChar char="•"/>
              </a:pPr>
              <a:r>
                <a:rPr lang="en-US" sz="3268" dirty="0">
                  <a:solidFill>
                    <a:srgbClr val="000000"/>
                  </a:solidFill>
                  <a:latin typeface="Canva Sans"/>
                </a:rPr>
                <a:t>Not in a </a:t>
              </a:r>
              <a:r>
                <a:rPr lang="en-US" sz="3268" u="sng" dirty="0">
                  <a:solidFill>
                    <a:srgbClr val="000000"/>
                  </a:solidFill>
                  <a:latin typeface="Canva Sans"/>
                  <a:hlinkClick r:id="rId7" tooltip="https://www.gov.uk/guidance/immigration-rules/immigration-rules-appendix-relationship-with-partner"/>
                </a:rPr>
                <a:t>prohibited degree of relationship</a:t>
              </a:r>
            </a:p>
            <a:p>
              <a:pPr>
                <a:lnSpc>
                  <a:spcPts val="4576"/>
                </a:lnSpc>
              </a:pPr>
              <a:endParaRPr lang="en-US" sz="3268" u="sng" dirty="0">
                <a:solidFill>
                  <a:srgbClr val="000000"/>
                </a:solidFill>
                <a:latin typeface="Canva Sans"/>
                <a:hlinkClick r:id="rId7" tooltip="https://www.gov.uk/guidance/immigration-rules/immigration-rules-appendix-relationship-with-partner"/>
              </a:endParaRPr>
            </a:p>
          </p:txBody>
        </p:sp>
      </p:grpSp>
      <p:sp>
        <p:nvSpPr>
          <p:cNvPr id="8" name="TextBox 7">
            <a:extLst>
              <a:ext uri="{FF2B5EF4-FFF2-40B4-BE49-F238E27FC236}">
                <a16:creationId xmlns:a16="http://schemas.microsoft.com/office/drawing/2014/main" id="{AD3242E5-71FF-53DE-1E4D-2293186DBBB9}"/>
              </a:ext>
            </a:extLst>
          </p:cNvPr>
          <p:cNvSpPr txBox="1"/>
          <p:nvPr/>
        </p:nvSpPr>
        <p:spPr>
          <a:xfrm>
            <a:off x="2962967" y="2537755"/>
            <a:ext cx="12237459" cy="830997"/>
          </a:xfrm>
          <a:prstGeom prst="rect">
            <a:avLst/>
          </a:prstGeom>
          <a:noFill/>
        </p:spPr>
        <p:txBody>
          <a:bodyPr wrap="square" rtlCol="0">
            <a:spAutoFit/>
          </a:bodyPr>
          <a:lstStyle/>
          <a:p>
            <a:pPr algn="ctr"/>
            <a:r>
              <a:rPr lang="en-GB" sz="2400" b="1" dirty="0"/>
              <a:t>Understanding the meaning of the relationship between the sponsor and the spouse (wife/husband or partner)</a:t>
            </a:r>
          </a:p>
        </p:txBody>
      </p:sp>
      <p:pic>
        <p:nvPicPr>
          <p:cNvPr id="9" name="Picture 8" descr="A blue square with yellow stars and a blue square with a yellow star in the middle&#10;&#10;Description automatically generated">
            <a:extLst>
              <a:ext uri="{FF2B5EF4-FFF2-40B4-BE49-F238E27FC236}">
                <a16:creationId xmlns:a16="http://schemas.microsoft.com/office/drawing/2014/main" id="{55F79036-2E38-01DE-E6C7-E2C6F3A11D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0208" y="23291"/>
            <a:ext cx="14530230" cy="1694356"/>
          </a:xfrm>
          <a:prstGeom prst="rect">
            <a:avLst/>
          </a:prstGeom>
        </p:spPr>
        <p:txBody>
          <a:bodyPr lIns="0" tIns="0" rIns="0" bIns="0" rtlCol="0" anchor="t">
            <a:spAutoFit/>
          </a:bodyPr>
          <a:lstStyle/>
          <a:p>
            <a:pPr marL="0" lvl="0" indent="0" algn="ctr">
              <a:lnSpc>
                <a:spcPts val="13884"/>
              </a:lnSpc>
              <a:spcBef>
                <a:spcPct val="0"/>
              </a:spcBef>
            </a:pPr>
            <a:r>
              <a:rPr lang="en-US" sz="9917">
                <a:solidFill>
                  <a:srgbClr val="000000"/>
                </a:solidFill>
                <a:latin typeface="Canva Sans Bold"/>
              </a:rPr>
              <a:t>Children Applications</a:t>
            </a:r>
          </a:p>
        </p:txBody>
      </p:sp>
      <p:sp>
        <p:nvSpPr>
          <p:cNvPr id="3" name="Freeform 3"/>
          <p:cNvSpPr/>
          <p:nvPr/>
        </p:nvSpPr>
        <p:spPr>
          <a:xfrm>
            <a:off x="4736270" y="181502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1" y="3598615"/>
            <a:ext cx="18287999" cy="4590166"/>
            <a:chOff x="1" y="0"/>
            <a:chExt cx="24383999" cy="6120221"/>
          </a:xfrm>
        </p:grpSpPr>
        <p:sp>
          <p:nvSpPr>
            <p:cNvPr id="5" name="Freeform 5"/>
            <p:cNvSpPr/>
            <p:nvPr/>
          </p:nvSpPr>
          <p:spPr>
            <a:xfrm>
              <a:off x="321114" y="0"/>
              <a:ext cx="23832779" cy="6120221"/>
            </a:xfrm>
            <a:custGeom>
              <a:avLst/>
              <a:gdLst/>
              <a:ahLst/>
              <a:cxnLst/>
              <a:rect l="l" t="t" r="r" b="b"/>
              <a:pathLst>
                <a:path w="23832779" h="6120221">
                  <a:moveTo>
                    <a:pt x="0" y="0"/>
                  </a:moveTo>
                  <a:lnTo>
                    <a:pt x="23832779" y="0"/>
                  </a:lnTo>
                  <a:lnTo>
                    <a:pt x="23832779" y="6120221"/>
                  </a:lnTo>
                  <a:lnTo>
                    <a:pt x="0" y="6120221"/>
                  </a:lnTo>
                  <a:lnTo>
                    <a:pt x="0" y="0"/>
                  </a:lnTo>
                  <a:close/>
                </a:path>
              </a:pathLst>
            </a:custGeom>
            <a:blipFill>
              <a:blip r:embed="rId5">
                <a:extLst>
                  <a:ext uri="{96DAC541-7B7A-43D3-8B79-37D633B846F1}">
                    <asvg:svgBlip xmlns:asvg="http://schemas.microsoft.com/office/drawing/2016/SVG/main" r:embed="rId6"/>
                  </a:ext>
                </a:extLst>
              </a:blip>
              <a:stretch>
                <a:fillRect r="-95036"/>
              </a:stretch>
            </a:blipFill>
          </p:spPr>
          <p:txBody>
            <a:bodyPr/>
            <a:lstStyle/>
            <a:p>
              <a:endParaRPr lang="en-GB"/>
            </a:p>
          </p:txBody>
        </p:sp>
        <p:sp>
          <p:nvSpPr>
            <p:cNvPr id="6" name="TextBox 6"/>
            <p:cNvSpPr txBox="1"/>
            <p:nvPr/>
          </p:nvSpPr>
          <p:spPr>
            <a:xfrm>
              <a:off x="1371600" y="401687"/>
              <a:ext cx="8326333" cy="877933"/>
            </a:xfrm>
            <a:prstGeom prst="rect">
              <a:avLst/>
            </a:prstGeom>
          </p:spPr>
          <p:txBody>
            <a:bodyPr lIns="0" tIns="0" rIns="0" bIns="0" rtlCol="0" anchor="t">
              <a:spAutoFit/>
            </a:bodyPr>
            <a:lstStyle/>
            <a:p>
              <a:pPr algn="ctr">
                <a:lnSpc>
                  <a:spcPts val="5474"/>
                </a:lnSpc>
                <a:spcBef>
                  <a:spcPct val="0"/>
                </a:spcBef>
              </a:pPr>
              <a:r>
                <a:rPr lang="en-US" sz="3910" dirty="0">
                  <a:solidFill>
                    <a:srgbClr val="000000"/>
                  </a:solidFill>
                  <a:latin typeface="Canva Sans Bold"/>
                </a:rPr>
                <a:t>Relationship </a:t>
              </a:r>
            </a:p>
          </p:txBody>
        </p:sp>
        <p:sp>
          <p:nvSpPr>
            <p:cNvPr id="7" name="TextBox 7"/>
            <p:cNvSpPr txBox="1"/>
            <p:nvPr/>
          </p:nvSpPr>
          <p:spPr>
            <a:xfrm>
              <a:off x="11391915" y="370631"/>
              <a:ext cx="11840006" cy="894034"/>
            </a:xfrm>
            <a:prstGeom prst="rect">
              <a:avLst/>
            </a:prstGeom>
          </p:spPr>
          <p:txBody>
            <a:bodyPr lIns="0" tIns="0" rIns="0" bIns="0" rtlCol="0" anchor="t">
              <a:spAutoFit/>
            </a:bodyPr>
            <a:lstStyle/>
            <a:p>
              <a:pPr algn="ctr">
                <a:lnSpc>
                  <a:spcPts val="5611"/>
                </a:lnSpc>
                <a:spcBef>
                  <a:spcPct val="0"/>
                </a:spcBef>
              </a:pPr>
              <a:r>
                <a:rPr lang="en-US" sz="4008" dirty="0">
                  <a:solidFill>
                    <a:srgbClr val="000000"/>
                  </a:solidFill>
                  <a:latin typeface="Canva Sans Bold"/>
                </a:rPr>
                <a:t>Family Life </a:t>
              </a:r>
            </a:p>
          </p:txBody>
        </p:sp>
        <p:sp>
          <p:nvSpPr>
            <p:cNvPr id="8" name="TextBox 8"/>
            <p:cNvSpPr txBox="1"/>
            <p:nvPr/>
          </p:nvSpPr>
          <p:spPr>
            <a:xfrm>
              <a:off x="1" y="1585520"/>
              <a:ext cx="11391915" cy="2088760"/>
            </a:xfrm>
            <a:prstGeom prst="rect">
              <a:avLst/>
            </a:prstGeom>
          </p:spPr>
          <p:txBody>
            <a:bodyPr wrap="square" lIns="0" tIns="0" rIns="0" bIns="0" rtlCol="0" anchor="t">
              <a:spAutoFit/>
            </a:bodyPr>
            <a:lstStyle/>
            <a:p>
              <a:pPr marL="650186" lvl="1" indent="-325093">
                <a:lnSpc>
                  <a:spcPts val="4216"/>
                </a:lnSpc>
                <a:buFont typeface="Arial"/>
                <a:buChar char="•"/>
              </a:pPr>
              <a:r>
                <a:rPr lang="en-US" sz="3011" dirty="0">
                  <a:solidFill>
                    <a:srgbClr val="000000"/>
                  </a:solidFill>
                  <a:latin typeface="Canva Sans"/>
                </a:rPr>
                <a:t>Applicant must be</a:t>
              </a:r>
              <a:r>
                <a:rPr lang="en-US" sz="3011" dirty="0">
                  <a:solidFill>
                    <a:srgbClr val="000000"/>
                  </a:solidFill>
                  <a:latin typeface="Canva Sans Bold"/>
                </a:rPr>
                <a:t> child of the sponsor or of their partner</a:t>
              </a:r>
              <a:r>
                <a:rPr lang="en-US" sz="3011" dirty="0">
                  <a:solidFill>
                    <a:srgbClr val="000000"/>
                  </a:solidFill>
                  <a:latin typeface="Canva Sans"/>
                </a:rPr>
                <a:t> </a:t>
              </a:r>
            </a:p>
            <a:p>
              <a:pPr>
                <a:lnSpc>
                  <a:spcPts val="4216"/>
                </a:lnSpc>
              </a:pPr>
              <a:endParaRPr lang="en-US" sz="3011" dirty="0">
                <a:solidFill>
                  <a:srgbClr val="000000"/>
                </a:solidFill>
                <a:latin typeface="Canva Sans"/>
              </a:endParaRPr>
            </a:p>
          </p:txBody>
        </p:sp>
        <p:sp>
          <p:nvSpPr>
            <p:cNvPr id="9" name="TextBox 9"/>
            <p:cNvSpPr txBox="1"/>
            <p:nvPr/>
          </p:nvSpPr>
          <p:spPr>
            <a:xfrm>
              <a:off x="12540319" y="1585520"/>
              <a:ext cx="11843681" cy="2088760"/>
            </a:xfrm>
            <a:prstGeom prst="rect">
              <a:avLst/>
            </a:prstGeom>
          </p:spPr>
          <p:txBody>
            <a:bodyPr lIns="0" tIns="0" rIns="0" bIns="0" rtlCol="0" anchor="t">
              <a:spAutoFit/>
            </a:bodyPr>
            <a:lstStyle/>
            <a:p>
              <a:pPr marL="650186" lvl="1" indent="-325093">
                <a:lnSpc>
                  <a:spcPts val="4216"/>
                </a:lnSpc>
                <a:buFont typeface="Arial"/>
                <a:buChar char="•"/>
              </a:pPr>
              <a:r>
                <a:rPr lang="en-US" sz="3011" dirty="0">
                  <a:solidFill>
                    <a:srgbClr val="000000"/>
                  </a:solidFill>
                  <a:latin typeface="Canva Sans"/>
                </a:rPr>
                <a:t>Be </a:t>
              </a:r>
              <a:r>
                <a:rPr lang="en-US" sz="3011" dirty="0">
                  <a:solidFill>
                    <a:srgbClr val="000000"/>
                  </a:solidFill>
                  <a:latin typeface="Canva Sans Bold"/>
                </a:rPr>
                <a:t>pre-flight child &gt; 18</a:t>
              </a:r>
              <a:r>
                <a:rPr lang="en-US" sz="3011" dirty="0">
                  <a:solidFill>
                    <a:srgbClr val="000000"/>
                  </a:solidFill>
                  <a:latin typeface="Canva Sans"/>
                </a:rPr>
                <a:t>;</a:t>
              </a:r>
            </a:p>
            <a:p>
              <a:pPr marL="650186" lvl="1" indent="-325093">
                <a:lnSpc>
                  <a:spcPts val="4216"/>
                </a:lnSpc>
                <a:buFont typeface="Arial"/>
                <a:buChar char="•"/>
              </a:pPr>
              <a:r>
                <a:rPr lang="en-US" sz="3011" dirty="0">
                  <a:solidFill>
                    <a:srgbClr val="000000"/>
                  </a:solidFill>
                  <a:latin typeface="Canva Sans Bold"/>
                </a:rPr>
                <a:t>Not married</a:t>
              </a:r>
            </a:p>
            <a:p>
              <a:pPr marL="650186" lvl="1" indent="-325093">
                <a:lnSpc>
                  <a:spcPts val="4216"/>
                </a:lnSpc>
                <a:buFont typeface="Arial"/>
                <a:buChar char="•"/>
              </a:pPr>
              <a:r>
                <a:rPr lang="en-US" sz="3011" dirty="0">
                  <a:solidFill>
                    <a:srgbClr val="000000"/>
                  </a:solidFill>
                  <a:latin typeface="Canva Sans Bold"/>
                </a:rPr>
                <a:t>Not </a:t>
              </a:r>
              <a:r>
                <a:rPr lang="en-US" sz="3011" dirty="0">
                  <a:solidFill>
                    <a:srgbClr val="000000"/>
                  </a:solidFill>
                  <a:latin typeface="Canva Sans"/>
                </a:rPr>
                <a:t>formed</a:t>
              </a:r>
              <a:r>
                <a:rPr lang="en-US" sz="3011" dirty="0">
                  <a:solidFill>
                    <a:srgbClr val="000000"/>
                  </a:solidFill>
                  <a:latin typeface="Canva Sans Bold"/>
                </a:rPr>
                <a:t> independent family unit</a:t>
              </a:r>
            </a:p>
          </p:txBody>
        </p:sp>
      </p:grpSp>
      <p:pic>
        <p:nvPicPr>
          <p:cNvPr id="10" name="Picture 9" descr="A blue square with yellow stars and a blue square with a yellow star in the middle&#10;&#10;Description automatically generated">
            <a:extLst>
              <a:ext uri="{FF2B5EF4-FFF2-40B4-BE49-F238E27FC236}">
                <a16:creationId xmlns:a16="http://schemas.microsoft.com/office/drawing/2014/main" id="{416E3E42-BDDC-5DA6-9093-C961F8BC6A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15119" y="23291"/>
            <a:ext cx="14530230" cy="3450110"/>
          </a:xfrm>
          <a:prstGeom prst="rect">
            <a:avLst/>
          </a:prstGeom>
        </p:spPr>
        <p:txBody>
          <a:bodyPr lIns="0" tIns="0" rIns="0" bIns="0" rtlCol="0" anchor="t">
            <a:spAutoFit/>
          </a:bodyPr>
          <a:lstStyle/>
          <a:p>
            <a:pPr marL="0" lvl="0" indent="0" algn="ctr">
              <a:lnSpc>
                <a:spcPts val="13884"/>
              </a:lnSpc>
              <a:spcBef>
                <a:spcPct val="0"/>
              </a:spcBef>
            </a:pPr>
            <a:r>
              <a:rPr lang="en-US" sz="9917" dirty="0">
                <a:solidFill>
                  <a:srgbClr val="000000"/>
                </a:solidFill>
                <a:latin typeface="Canva Sans Bold"/>
              </a:rPr>
              <a:t>Support Scenario 1</a:t>
            </a:r>
          </a:p>
          <a:p>
            <a:pPr marL="0" lvl="0" indent="0" algn="ctr">
              <a:lnSpc>
                <a:spcPts val="13884"/>
              </a:lnSpc>
              <a:spcBef>
                <a:spcPct val="0"/>
              </a:spcBef>
            </a:pPr>
            <a:endParaRPr lang="en-US" sz="9917" dirty="0">
              <a:solidFill>
                <a:srgbClr val="000000"/>
              </a:solidFill>
              <a:latin typeface="Canva Sans Bold"/>
            </a:endParaRPr>
          </a:p>
        </p:txBody>
      </p:sp>
      <p:sp>
        <p:nvSpPr>
          <p:cNvPr id="3" name="Freeform 3"/>
          <p:cNvSpPr/>
          <p:nvPr/>
        </p:nvSpPr>
        <p:spPr>
          <a:xfrm>
            <a:off x="4634807" y="1401153"/>
            <a:ext cx="8690854" cy="442443"/>
          </a:xfrm>
          <a:custGeom>
            <a:avLst/>
            <a:gdLst/>
            <a:ahLst/>
            <a:cxnLst/>
            <a:rect l="l" t="t" r="r" b="b"/>
            <a:pathLst>
              <a:path w="8690854" h="442443">
                <a:moveTo>
                  <a:pt x="0" y="0"/>
                </a:moveTo>
                <a:lnTo>
                  <a:pt x="8690854" y="0"/>
                </a:lnTo>
                <a:lnTo>
                  <a:pt x="8690854" y="442443"/>
                </a:lnTo>
                <a:lnTo>
                  <a:pt x="0" y="442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15853" y="2209840"/>
            <a:ext cx="18018195" cy="5350696"/>
          </a:xfrm>
          <a:prstGeom prst="rect">
            <a:avLst/>
          </a:prstGeom>
        </p:spPr>
        <p:txBody>
          <a:bodyPr lIns="0" tIns="0" rIns="0" bIns="0" rtlCol="0" anchor="t">
            <a:spAutoFit/>
          </a:bodyPr>
          <a:lstStyle/>
          <a:p>
            <a:pPr>
              <a:lnSpc>
                <a:spcPts val="4199"/>
              </a:lnSpc>
            </a:pPr>
            <a:r>
              <a:rPr lang="en-US" sz="2999" dirty="0">
                <a:solidFill>
                  <a:srgbClr val="000000"/>
                </a:solidFill>
                <a:latin typeface="Canva Sans"/>
              </a:rPr>
              <a:t>You receive a call from a member of your community telling you they have been granted refugee status. They have asked you to help. </a:t>
            </a:r>
          </a:p>
          <a:p>
            <a:pPr>
              <a:lnSpc>
                <a:spcPts val="4199"/>
              </a:lnSpc>
            </a:pPr>
            <a:endParaRPr lang="en-US" sz="2999" dirty="0">
              <a:solidFill>
                <a:srgbClr val="000000"/>
              </a:solidFill>
              <a:latin typeface="Canva Sans"/>
            </a:endParaRPr>
          </a:p>
          <a:p>
            <a:pPr>
              <a:lnSpc>
                <a:spcPts val="4199"/>
              </a:lnSpc>
            </a:pPr>
            <a:r>
              <a:rPr lang="en-US" sz="2999" dirty="0">
                <a:solidFill>
                  <a:srgbClr val="000000"/>
                </a:solidFill>
                <a:latin typeface="Canva Sans Bold"/>
              </a:rPr>
              <a:t> What would you tell the person? What do you need to know? What would be your actions?</a:t>
            </a:r>
          </a:p>
          <a:p>
            <a:pPr>
              <a:lnSpc>
                <a:spcPts val="4199"/>
              </a:lnSpc>
            </a:pPr>
            <a:endParaRPr lang="en-US" sz="2999" dirty="0">
              <a:solidFill>
                <a:srgbClr val="000000"/>
              </a:solidFill>
              <a:latin typeface="Canva Sans Bold"/>
            </a:endParaRPr>
          </a:p>
          <a:p>
            <a:pPr>
              <a:lnSpc>
                <a:spcPts val="4199"/>
              </a:lnSpc>
            </a:pPr>
            <a:endParaRPr lang="en-US" sz="2999" dirty="0">
              <a:solidFill>
                <a:srgbClr val="000000"/>
              </a:solidFill>
              <a:latin typeface="Canva Sans Bold"/>
            </a:endParaRPr>
          </a:p>
          <a:p>
            <a:pPr>
              <a:lnSpc>
                <a:spcPts val="4199"/>
              </a:lnSpc>
            </a:pPr>
            <a:r>
              <a:rPr lang="en-US" sz="2999" dirty="0">
                <a:solidFill>
                  <a:srgbClr val="000000"/>
                </a:solidFill>
                <a:latin typeface="Canva Sans"/>
              </a:rPr>
              <a:t>During your community meeting, you were asked to support members who need help to get their families out of the country to the nearby country.</a:t>
            </a:r>
          </a:p>
          <a:p>
            <a:pPr>
              <a:lnSpc>
                <a:spcPts val="4199"/>
              </a:lnSpc>
            </a:pPr>
            <a:endParaRPr lang="en-US" sz="2999" dirty="0">
              <a:solidFill>
                <a:srgbClr val="000000"/>
              </a:solidFill>
              <a:latin typeface="Canva Sans"/>
            </a:endParaRPr>
          </a:p>
          <a:p>
            <a:pPr>
              <a:lnSpc>
                <a:spcPts val="4199"/>
              </a:lnSpc>
            </a:pPr>
            <a:r>
              <a:rPr lang="en-US" sz="2999" b="1" dirty="0">
                <a:solidFill>
                  <a:srgbClr val="000000"/>
                </a:solidFill>
                <a:latin typeface="Canva Sans"/>
              </a:rPr>
              <a:t>What would you advise them?</a:t>
            </a:r>
            <a:endParaRPr lang="en-US" sz="2999" b="1" dirty="0">
              <a:solidFill>
                <a:srgbClr val="000000"/>
              </a:solidFill>
              <a:latin typeface="Canva Sans Bold"/>
            </a:endParaRPr>
          </a:p>
        </p:txBody>
      </p:sp>
      <p:sp>
        <p:nvSpPr>
          <p:cNvPr id="5" name="Freeform 5"/>
          <p:cNvSpPr/>
          <p:nvPr/>
        </p:nvSpPr>
        <p:spPr>
          <a:xfrm>
            <a:off x="16875807" y="6823094"/>
            <a:ext cx="1347774" cy="3463906"/>
          </a:xfrm>
          <a:custGeom>
            <a:avLst/>
            <a:gdLst/>
            <a:ahLst/>
            <a:cxnLst/>
            <a:rect l="l" t="t" r="r" b="b"/>
            <a:pathLst>
              <a:path w="1347774" h="3463906">
                <a:moveTo>
                  <a:pt x="0" y="0"/>
                </a:moveTo>
                <a:lnTo>
                  <a:pt x="1347775" y="0"/>
                </a:lnTo>
                <a:lnTo>
                  <a:pt x="1347775" y="3463906"/>
                </a:lnTo>
                <a:lnTo>
                  <a:pt x="0" y="34639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6" name="Picture 5" descr="A blue square with yellow stars and a blue square with a yellow star in the middle&#10;&#10;Description automatically generated">
            <a:extLst>
              <a:ext uri="{FF2B5EF4-FFF2-40B4-BE49-F238E27FC236}">
                <a16:creationId xmlns:a16="http://schemas.microsoft.com/office/drawing/2014/main" id="{D70D606D-395B-E3CB-8D17-E3F46AFD32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318" y="8791070"/>
            <a:ext cx="2795601" cy="14726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30376" y="1357495"/>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8945323" y="2333665"/>
            <a:ext cx="8206642" cy="7795882"/>
          </a:xfrm>
          <a:custGeom>
            <a:avLst/>
            <a:gdLst/>
            <a:ahLst/>
            <a:cxnLst/>
            <a:rect l="l" t="t" r="r" b="b"/>
            <a:pathLst>
              <a:path w="8206642" h="7795882">
                <a:moveTo>
                  <a:pt x="0" y="0"/>
                </a:moveTo>
                <a:lnTo>
                  <a:pt x="8206642" y="0"/>
                </a:lnTo>
                <a:lnTo>
                  <a:pt x="8206642" y="7795882"/>
                </a:lnTo>
                <a:lnTo>
                  <a:pt x="0" y="7795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99889" y="2333665"/>
            <a:ext cx="8206642" cy="7795882"/>
          </a:xfrm>
          <a:custGeom>
            <a:avLst/>
            <a:gdLst/>
            <a:ahLst/>
            <a:cxnLst/>
            <a:rect l="l" t="t" r="r" b="b"/>
            <a:pathLst>
              <a:path w="8206642" h="7795882">
                <a:moveTo>
                  <a:pt x="0" y="0"/>
                </a:moveTo>
                <a:lnTo>
                  <a:pt x="8206642" y="0"/>
                </a:lnTo>
                <a:lnTo>
                  <a:pt x="8206642" y="7795882"/>
                </a:lnTo>
                <a:lnTo>
                  <a:pt x="0" y="7795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6210438" y="52936"/>
            <a:ext cx="1972787" cy="1925933"/>
          </a:xfrm>
          <a:custGeom>
            <a:avLst/>
            <a:gdLst/>
            <a:ahLst/>
            <a:cxnLst/>
            <a:rect l="l" t="t" r="r" b="b"/>
            <a:pathLst>
              <a:path w="1972787" h="1925933">
                <a:moveTo>
                  <a:pt x="0" y="0"/>
                </a:moveTo>
                <a:lnTo>
                  <a:pt x="1972787" y="0"/>
                </a:lnTo>
                <a:lnTo>
                  <a:pt x="1972787" y="1925934"/>
                </a:lnTo>
                <a:lnTo>
                  <a:pt x="0" y="1925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9781063" y="2148818"/>
            <a:ext cx="8249762" cy="7980729"/>
          </a:xfrm>
          <a:prstGeom prst="rect">
            <a:avLst/>
          </a:prstGeom>
        </p:spPr>
        <p:txBody>
          <a:bodyPr lIns="0" tIns="0" rIns="0" bIns="0" rtlCol="0" anchor="t">
            <a:spAutoFit/>
          </a:bodyPr>
          <a:lstStyle/>
          <a:p>
            <a:pPr>
              <a:lnSpc>
                <a:spcPts val="5317"/>
              </a:lnSpc>
            </a:pPr>
            <a:r>
              <a:rPr lang="en-US" sz="3798">
                <a:solidFill>
                  <a:srgbClr val="000000"/>
                </a:solidFill>
                <a:latin typeface="Canva Sans"/>
              </a:rPr>
              <a:t>Supporting Statements (Frds/Fam) Support Orgs Statements</a:t>
            </a:r>
          </a:p>
          <a:p>
            <a:pPr>
              <a:lnSpc>
                <a:spcPts val="5317"/>
              </a:lnSpc>
            </a:pPr>
            <a:r>
              <a:rPr lang="en-US" sz="3798">
                <a:solidFill>
                  <a:srgbClr val="000000"/>
                </a:solidFill>
                <a:latin typeface="Canva Sans"/>
              </a:rPr>
              <a:t>Medical Records (GP) </a:t>
            </a:r>
          </a:p>
          <a:p>
            <a:pPr>
              <a:lnSpc>
                <a:spcPts val="5317"/>
              </a:lnSpc>
            </a:pPr>
            <a:r>
              <a:rPr lang="en-US" sz="3798">
                <a:solidFill>
                  <a:srgbClr val="000000"/>
                </a:solidFill>
                <a:latin typeface="Canva Sans"/>
              </a:rPr>
              <a:t>Counselling Records</a:t>
            </a:r>
          </a:p>
          <a:p>
            <a:pPr>
              <a:lnSpc>
                <a:spcPts val="5317"/>
              </a:lnSpc>
            </a:pPr>
            <a:r>
              <a:rPr lang="en-US" sz="3798">
                <a:solidFill>
                  <a:srgbClr val="000000"/>
                </a:solidFill>
                <a:latin typeface="Canva Sans"/>
              </a:rPr>
              <a:t>Medical Records Applicants</a:t>
            </a:r>
          </a:p>
          <a:p>
            <a:pPr>
              <a:lnSpc>
                <a:spcPts val="5317"/>
              </a:lnSpc>
            </a:pPr>
            <a:r>
              <a:rPr lang="en-US" sz="3798">
                <a:solidFill>
                  <a:srgbClr val="000000"/>
                </a:solidFill>
                <a:latin typeface="Canva Sans"/>
              </a:rPr>
              <a:t>Family Tracing Records</a:t>
            </a:r>
          </a:p>
          <a:p>
            <a:pPr>
              <a:lnSpc>
                <a:spcPts val="5317"/>
              </a:lnSpc>
            </a:pPr>
            <a:r>
              <a:rPr lang="en-US" sz="3798">
                <a:solidFill>
                  <a:srgbClr val="000000"/>
                </a:solidFill>
                <a:latin typeface="Canva Sans"/>
              </a:rPr>
              <a:t>Baptism Certificates</a:t>
            </a:r>
          </a:p>
          <a:p>
            <a:pPr>
              <a:lnSpc>
                <a:spcPts val="5317"/>
              </a:lnSpc>
            </a:pPr>
            <a:r>
              <a:rPr lang="en-US" sz="3798">
                <a:solidFill>
                  <a:srgbClr val="000000"/>
                </a:solidFill>
                <a:latin typeface="Canva Sans"/>
              </a:rPr>
              <a:t>Proof Of Co-Habitation </a:t>
            </a:r>
          </a:p>
          <a:p>
            <a:pPr>
              <a:lnSpc>
                <a:spcPts val="5317"/>
              </a:lnSpc>
            </a:pPr>
            <a:r>
              <a:rPr lang="en-US" sz="3798">
                <a:solidFill>
                  <a:srgbClr val="000000"/>
                </a:solidFill>
                <a:latin typeface="Canva Sans"/>
              </a:rPr>
              <a:t>Communication Records</a:t>
            </a:r>
          </a:p>
          <a:p>
            <a:pPr>
              <a:lnSpc>
                <a:spcPts val="5317"/>
              </a:lnSpc>
            </a:pPr>
            <a:r>
              <a:rPr lang="en-US" sz="3798">
                <a:solidFill>
                  <a:srgbClr val="000000"/>
                </a:solidFill>
                <a:latin typeface="Canva Sans"/>
              </a:rPr>
              <a:t>DNA Results</a:t>
            </a:r>
          </a:p>
          <a:p>
            <a:pPr>
              <a:lnSpc>
                <a:spcPts val="5317"/>
              </a:lnSpc>
            </a:pPr>
            <a:r>
              <a:rPr lang="en-US" sz="3798">
                <a:solidFill>
                  <a:srgbClr val="000000"/>
                </a:solidFill>
                <a:latin typeface="Canva Sans"/>
              </a:rPr>
              <a:t>TB Tests </a:t>
            </a:r>
          </a:p>
          <a:p>
            <a:pPr>
              <a:lnSpc>
                <a:spcPts val="5317"/>
              </a:lnSpc>
            </a:pPr>
            <a:r>
              <a:rPr lang="en-US" sz="3798">
                <a:solidFill>
                  <a:srgbClr val="000000"/>
                </a:solidFill>
                <a:latin typeface="Canva Sans"/>
              </a:rPr>
              <a:t>BRC Letter Of Representation</a:t>
            </a:r>
          </a:p>
        </p:txBody>
      </p:sp>
      <p:sp>
        <p:nvSpPr>
          <p:cNvPr id="7" name="TextBox 7"/>
          <p:cNvSpPr txBox="1"/>
          <p:nvPr/>
        </p:nvSpPr>
        <p:spPr>
          <a:xfrm>
            <a:off x="1114425" y="2148818"/>
            <a:ext cx="8216660" cy="7980729"/>
          </a:xfrm>
          <a:prstGeom prst="rect">
            <a:avLst/>
          </a:prstGeom>
        </p:spPr>
        <p:txBody>
          <a:bodyPr lIns="0" tIns="0" rIns="0" bIns="0" rtlCol="0" anchor="t">
            <a:spAutoFit/>
          </a:bodyPr>
          <a:lstStyle/>
          <a:p>
            <a:pPr>
              <a:lnSpc>
                <a:spcPts val="5317"/>
              </a:lnSpc>
            </a:pPr>
            <a:r>
              <a:rPr lang="en-US" sz="3798" dirty="0">
                <a:solidFill>
                  <a:srgbClr val="000000"/>
                </a:solidFill>
                <a:latin typeface="Canva Sans"/>
              </a:rPr>
              <a:t>Biometric Residence Permit</a:t>
            </a:r>
          </a:p>
          <a:p>
            <a:pPr>
              <a:lnSpc>
                <a:spcPts val="5317"/>
              </a:lnSpc>
            </a:pPr>
            <a:r>
              <a:rPr lang="en-US" sz="3798" dirty="0">
                <a:solidFill>
                  <a:srgbClr val="000000"/>
                </a:solidFill>
                <a:latin typeface="Canva Sans"/>
              </a:rPr>
              <a:t>Travel Document </a:t>
            </a:r>
          </a:p>
          <a:p>
            <a:pPr>
              <a:lnSpc>
                <a:spcPts val="5317"/>
              </a:lnSpc>
            </a:pPr>
            <a:r>
              <a:rPr lang="en-US" sz="3798" dirty="0">
                <a:solidFill>
                  <a:srgbClr val="000000"/>
                </a:solidFill>
                <a:latin typeface="Canva Sans"/>
              </a:rPr>
              <a:t>Home Office Asylum Files</a:t>
            </a:r>
          </a:p>
          <a:p>
            <a:pPr>
              <a:lnSpc>
                <a:spcPts val="5317"/>
              </a:lnSpc>
            </a:pPr>
            <a:r>
              <a:rPr lang="en-US" sz="3798" dirty="0">
                <a:solidFill>
                  <a:srgbClr val="000000"/>
                </a:solidFill>
                <a:latin typeface="Canva Sans"/>
              </a:rPr>
              <a:t>Family’s Passports/ID’s</a:t>
            </a:r>
          </a:p>
          <a:p>
            <a:pPr>
              <a:lnSpc>
                <a:spcPts val="5317"/>
              </a:lnSpc>
            </a:pPr>
            <a:r>
              <a:rPr lang="en-US" sz="3798" dirty="0">
                <a:solidFill>
                  <a:srgbClr val="000000"/>
                </a:solidFill>
                <a:latin typeface="Canva Sans"/>
              </a:rPr>
              <a:t>Marriage Certificate</a:t>
            </a:r>
          </a:p>
          <a:p>
            <a:pPr>
              <a:lnSpc>
                <a:spcPts val="5317"/>
              </a:lnSpc>
            </a:pPr>
            <a:r>
              <a:rPr lang="en-US" sz="3798" dirty="0">
                <a:solidFill>
                  <a:srgbClr val="000000"/>
                </a:solidFill>
                <a:latin typeface="Canva Sans"/>
              </a:rPr>
              <a:t>Birth Certificates</a:t>
            </a:r>
          </a:p>
          <a:p>
            <a:pPr>
              <a:lnSpc>
                <a:spcPts val="5317"/>
              </a:lnSpc>
            </a:pPr>
            <a:r>
              <a:rPr lang="en-US" sz="3798" dirty="0">
                <a:solidFill>
                  <a:srgbClr val="000000"/>
                </a:solidFill>
                <a:latin typeface="Canva Sans"/>
              </a:rPr>
              <a:t>Evidence of contact </a:t>
            </a:r>
          </a:p>
          <a:p>
            <a:pPr>
              <a:lnSpc>
                <a:spcPts val="5317"/>
              </a:lnSpc>
            </a:pPr>
            <a:r>
              <a:rPr lang="en-US" sz="3798" dirty="0">
                <a:solidFill>
                  <a:srgbClr val="000000"/>
                </a:solidFill>
                <a:latin typeface="Canva Sans"/>
              </a:rPr>
              <a:t>Wedding Photos</a:t>
            </a:r>
          </a:p>
          <a:p>
            <a:pPr>
              <a:lnSpc>
                <a:spcPts val="5317"/>
              </a:lnSpc>
            </a:pPr>
            <a:r>
              <a:rPr lang="en-US" sz="3798" dirty="0">
                <a:solidFill>
                  <a:srgbClr val="000000"/>
                </a:solidFill>
                <a:latin typeface="Canva Sans"/>
              </a:rPr>
              <a:t>Family Photographs </a:t>
            </a:r>
          </a:p>
          <a:p>
            <a:pPr>
              <a:lnSpc>
                <a:spcPts val="5317"/>
              </a:lnSpc>
            </a:pPr>
            <a:r>
              <a:rPr lang="en-US" sz="3798" dirty="0">
                <a:solidFill>
                  <a:srgbClr val="000000"/>
                </a:solidFill>
                <a:latin typeface="Canva Sans"/>
              </a:rPr>
              <a:t>Money Transfer Receipts</a:t>
            </a:r>
          </a:p>
          <a:p>
            <a:pPr>
              <a:lnSpc>
                <a:spcPts val="5317"/>
              </a:lnSpc>
            </a:pPr>
            <a:r>
              <a:rPr lang="en-US" sz="3798" dirty="0">
                <a:solidFill>
                  <a:srgbClr val="000000"/>
                </a:solidFill>
                <a:latin typeface="Canva Sans"/>
              </a:rPr>
              <a:t>Proof Of Visits </a:t>
            </a:r>
          </a:p>
          <a:p>
            <a:pPr>
              <a:lnSpc>
                <a:spcPts val="5317"/>
              </a:lnSpc>
            </a:pPr>
            <a:r>
              <a:rPr lang="en-US" sz="3798" dirty="0">
                <a:solidFill>
                  <a:srgbClr val="000000"/>
                </a:solidFill>
                <a:latin typeface="Canva Sans"/>
              </a:rPr>
              <a:t>Statement of Sponsor</a:t>
            </a:r>
          </a:p>
        </p:txBody>
      </p:sp>
      <p:sp>
        <p:nvSpPr>
          <p:cNvPr id="8" name="TextBox 8"/>
          <p:cNvSpPr txBox="1"/>
          <p:nvPr/>
        </p:nvSpPr>
        <p:spPr>
          <a:xfrm>
            <a:off x="1680208" y="23291"/>
            <a:ext cx="14530230" cy="1555426"/>
          </a:xfrm>
          <a:prstGeom prst="rect">
            <a:avLst/>
          </a:prstGeom>
        </p:spPr>
        <p:txBody>
          <a:bodyPr lIns="0" tIns="0" rIns="0" bIns="0" rtlCol="0" anchor="t">
            <a:spAutoFit/>
          </a:bodyPr>
          <a:lstStyle/>
          <a:p>
            <a:pPr marL="0" lvl="0" indent="0" algn="ctr">
              <a:lnSpc>
                <a:spcPts val="13884"/>
              </a:lnSpc>
              <a:spcBef>
                <a:spcPct val="0"/>
              </a:spcBef>
            </a:pPr>
            <a:r>
              <a:rPr lang="en-US" sz="6600" dirty="0">
                <a:solidFill>
                  <a:srgbClr val="000000"/>
                </a:solidFill>
                <a:latin typeface="Canva Sans Bold"/>
              </a:rPr>
              <a:t>Learning Evidence Support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99896" y="1308465"/>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8945323" y="2333665"/>
            <a:ext cx="8206642" cy="7795882"/>
          </a:xfrm>
          <a:custGeom>
            <a:avLst/>
            <a:gdLst/>
            <a:ahLst/>
            <a:cxnLst/>
            <a:rect l="l" t="t" r="r" b="b"/>
            <a:pathLst>
              <a:path w="8206642" h="7795882">
                <a:moveTo>
                  <a:pt x="0" y="0"/>
                </a:moveTo>
                <a:lnTo>
                  <a:pt x="8206642" y="0"/>
                </a:lnTo>
                <a:lnTo>
                  <a:pt x="8206642" y="7795882"/>
                </a:lnTo>
                <a:lnTo>
                  <a:pt x="0" y="7795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299889" y="2333665"/>
            <a:ext cx="8206642" cy="7795882"/>
          </a:xfrm>
          <a:custGeom>
            <a:avLst/>
            <a:gdLst/>
            <a:ahLst/>
            <a:cxnLst/>
            <a:rect l="l" t="t" r="r" b="b"/>
            <a:pathLst>
              <a:path w="8206642" h="7795882">
                <a:moveTo>
                  <a:pt x="0" y="0"/>
                </a:moveTo>
                <a:lnTo>
                  <a:pt x="8206642" y="0"/>
                </a:lnTo>
                <a:lnTo>
                  <a:pt x="8206642" y="7795882"/>
                </a:lnTo>
                <a:lnTo>
                  <a:pt x="0" y="7795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6210438" y="52936"/>
            <a:ext cx="1972787" cy="1925933"/>
          </a:xfrm>
          <a:custGeom>
            <a:avLst/>
            <a:gdLst/>
            <a:ahLst/>
            <a:cxnLst/>
            <a:rect l="l" t="t" r="r" b="b"/>
            <a:pathLst>
              <a:path w="1972787" h="1925933">
                <a:moveTo>
                  <a:pt x="0" y="0"/>
                </a:moveTo>
                <a:lnTo>
                  <a:pt x="1972787" y="0"/>
                </a:lnTo>
                <a:lnTo>
                  <a:pt x="1972787" y="1925934"/>
                </a:lnTo>
                <a:lnTo>
                  <a:pt x="0" y="19259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TextBox 6"/>
          <p:cNvSpPr txBox="1"/>
          <p:nvPr/>
        </p:nvSpPr>
        <p:spPr>
          <a:xfrm>
            <a:off x="9781063" y="2148818"/>
            <a:ext cx="8249762" cy="7980729"/>
          </a:xfrm>
          <a:prstGeom prst="rect">
            <a:avLst/>
          </a:prstGeom>
        </p:spPr>
        <p:txBody>
          <a:bodyPr lIns="0" tIns="0" rIns="0" bIns="0" rtlCol="0" anchor="t">
            <a:spAutoFit/>
          </a:bodyPr>
          <a:lstStyle/>
          <a:p>
            <a:pPr>
              <a:lnSpc>
                <a:spcPts val="5317"/>
              </a:lnSpc>
            </a:pPr>
            <a:r>
              <a:rPr lang="en-US" sz="3798" dirty="0">
                <a:solidFill>
                  <a:srgbClr val="000000"/>
                </a:solidFill>
                <a:latin typeface="Canva Sans"/>
              </a:rPr>
              <a:t>Supporting Statements (</a:t>
            </a:r>
            <a:r>
              <a:rPr lang="en-US" sz="3798" dirty="0" err="1">
                <a:solidFill>
                  <a:srgbClr val="000000"/>
                </a:solidFill>
                <a:latin typeface="Canva Sans"/>
              </a:rPr>
              <a:t>Frds</a:t>
            </a:r>
            <a:r>
              <a:rPr lang="en-US" sz="3798" dirty="0">
                <a:solidFill>
                  <a:srgbClr val="000000"/>
                </a:solidFill>
                <a:latin typeface="Canva Sans"/>
              </a:rPr>
              <a:t>/Fam) Support Orgs Statements</a:t>
            </a:r>
          </a:p>
          <a:p>
            <a:pPr>
              <a:lnSpc>
                <a:spcPts val="5317"/>
              </a:lnSpc>
            </a:pPr>
            <a:r>
              <a:rPr lang="en-US" sz="3798" dirty="0">
                <a:solidFill>
                  <a:srgbClr val="000000"/>
                </a:solidFill>
                <a:latin typeface="Canva Sans"/>
              </a:rPr>
              <a:t>Medical Records (GP) </a:t>
            </a:r>
          </a:p>
          <a:p>
            <a:pPr>
              <a:lnSpc>
                <a:spcPts val="5317"/>
              </a:lnSpc>
            </a:pPr>
            <a:r>
              <a:rPr lang="en-US" sz="3798" dirty="0">
                <a:solidFill>
                  <a:srgbClr val="000000"/>
                </a:solidFill>
                <a:latin typeface="Canva Sans"/>
              </a:rPr>
              <a:t>Counselling Records</a:t>
            </a:r>
          </a:p>
          <a:p>
            <a:pPr>
              <a:lnSpc>
                <a:spcPts val="5317"/>
              </a:lnSpc>
            </a:pPr>
            <a:r>
              <a:rPr lang="en-US" sz="3798" dirty="0">
                <a:solidFill>
                  <a:srgbClr val="000000"/>
                </a:solidFill>
                <a:latin typeface="Canva Sans"/>
              </a:rPr>
              <a:t>Medical Records Applicants</a:t>
            </a:r>
          </a:p>
          <a:p>
            <a:pPr>
              <a:lnSpc>
                <a:spcPts val="5317"/>
              </a:lnSpc>
            </a:pPr>
            <a:r>
              <a:rPr lang="en-US" sz="3798" dirty="0">
                <a:solidFill>
                  <a:srgbClr val="000000"/>
                </a:solidFill>
                <a:latin typeface="Canva Sans"/>
              </a:rPr>
              <a:t>Family Tracing Records</a:t>
            </a:r>
          </a:p>
          <a:p>
            <a:pPr>
              <a:lnSpc>
                <a:spcPts val="5317"/>
              </a:lnSpc>
            </a:pPr>
            <a:r>
              <a:rPr lang="en-US" sz="3798" dirty="0">
                <a:solidFill>
                  <a:srgbClr val="000000"/>
                </a:solidFill>
                <a:latin typeface="Canva Sans"/>
              </a:rPr>
              <a:t>Baptism Certificates</a:t>
            </a:r>
          </a:p>
          <a:p>
            <a:pPr>
              <a:lnSpc>
                <a:spcPts val="5317"/>
              </a:lnSpc>
            </a:pPr>
            <a:r>
              <a:rPr lang="en-US" sz="3798" dirty="0">
                <a:solidFill>
                  <a:srgbClr val="000000"/>
                </a:solidFill>
                <a:latin typeface="Canva Sans"/>
              </a:rPr>
              <a:t>Proof Of Co-Habitation </a:t>
            </a:r>
          </a:p>
          <a:p>
            <a:pPr>
              <a:lnSpc>
                <a:spcPts val="5317"/>
              </a:lnSpc>
            </a:pPr>
            <a:r>
              <a:rPr lang="en-US" sz="3798" dirty="0">
                <a:solidFill>
                  <a:srgbClr val="000000"/>
                </a:solidFill>
                <a:latin typeface="Canva Sans"/>
              </a:rPr>
              <a:t>Communication Records</a:t>
            </a:r>
          </a:p>
          <a:p>
            <a:pPr>
              <a:lnSpc>
                <a:spcPts val="5317"/>
              </a:lnSpc>
            </a:pPr>
            <a:r>
              <a:rPr lang="en-US" sz="3798" dirty="0">
                <a:solidFill>
                  <a:srgbClr val="000000"/>
                </a:solidFill>
                <a:latin typeface="Canva Sans"/>
              </a:rPr>
              <a:t>DNA Results</a:t>
            </a:r>
          </a:p>
          <a:p>
            <a:pPr>
              <a:lnSpc>
                <a:spcPts val="5317"/>
              </a:lnSpc>
            </a:pPr>
            <a:r>
              <a:rPr lang="en-US" sz="3798" dirty="0">
                <a:solidFill>
                  <a:srgbClr val="000000"/>
                </a:solidFill>
                <a:latin typeface="Canva Sans"/>
              </a:rPr>
              <a:t>TB Tests </a:t>
            </a:r>
          </a:p>
          <a:p>
            <a:pPr>
              <a:lnSpc>
                <a:spcPts val="5317"/>
              </a:lnSpc>
            </a:pPr>
            <a:r>
              <a:rPr lang="en-US" sz="3798" dirty="0">
                <a:solidFill>
                  <a:srgbClr val="000000"/>
                </a:solidFill>
                <a:latin typeface="Canva Sans"/>
              </a:rPr>
              <a:t>BRC Letter Of Representation</a:t>
            </a:r>
          </a:p>
        </p:txBody>
      </p:sp>
      <p:sp>
        <p:nvSpPr>
          <p:cNvPr id="7" name="TextBox 7"/>
          <p:cNvSpPr txBox="1"/>
          <p:nvPr/>
        </p:nvSpPr>
        <p:spPr>
          <a:xfrm>
            <a:off x="1114425" y="2148818"/>
            <a:ext cx="8216660" cy="7980729"/>
          </a:xfrm>
          <a:prstGeom prst="rect">
            <a:avLst/>
          </a:prstGeom>
        </p:spPr>
        <p:txBody>
          <a:bodyPr lIns="0" tIns="0" rIns="0" bIns="0" rtlCol="0" anchor="t">
            <a:spAutoFit/>
          </a:bodyPr>
          <a:lstStyle/>
          <a:p>
            <a:pPr>
              <a:lnSpc>
                <a:spcPts val="5317"/>
              </a:lnSpc>
            </a:pPr>
            <a:r>
              <a:rPr lang="en-US" sz="3798" dirty="0">
                <a:solidFill>
                  <a:srgbClr val="000000"/>
                </a:solidFill>
                <a:latin typeface="Canva Sans"/>
              </a:rPr>
              <a:t>Biometric Residence Permit</a:t>
            </a:r>
          </a:p>
          <a:p>
            <a:pPr>
              <a:lnSpc>
                <a:spcPts val="5317"/>
              </a:lnSpc>
            </a:pPr>
            <a:r>
              <a:rPr lang="en-US" sz="3798" dirty="0">
                <a:solidFill>
                  <a:srgbClr val="000000"/>
                </a:solidFill>
                <a:latin typeface="Canva Sans"/>
              </a:rPr>
              <a:t>Travel Document </a:t>
            </a:r>
          </a:p>
          <a:p>
            <a:pPr>
              <a:lnSpc>
                <a:spcPts val="5317"/>
              </a:lnSpc>
            </a:pPr>
            <a:r>
              <a:rPr lang="en-US" sz="3798" dirty="0">
                <a:solidFill>
                  <a:srgbClr val="000000"/>
                </a:solidFill>
                <a:latin typeface="Canva Sans"/>
              </a:rPr>
              <a:t>Home Office Asylum Files</a:t>
            </a:r>
          </a:p>
          <a:p>
            <a:pPr>
              <a:lnSpc>
                <a:spcPts val="5317"/>
              </a:lnSpc>
            </a:pPr>
            <a:r>
              <a:rPr lang="en-US" sz="3798" dirty="0">
                <a:solidFill>
                  <a:srgbClr val="000000"/>
                </a:solidFill>
                <a:latin typeface="Canva Sans"/>
              </a:rPr>
              <a:t>Family’s Passports/ID’s</a:t>
            </a:r>
          </a:p>
          <a:p>
            <a:pPr>
              <a:lnSpc>
                <a:spcPts val="5317"/>
              </a:lnSpc>
            </a:pPr>
            <a:r>
              <a:rPr lang="en-US" sz="3798" dirty="0">
                <a:solidFill>
                  <a:srgbClr val="000000"/>
                </a:solidFill>
                <a:latin typeface="Canva Sans"/>
              </a:rPr>
              <a:t>Marriage Certificate</a:t>
            </a:r>
          </a:p>
          <a:p>
            <a:pPr>
              <a:lnSpc>
                <a:spcPts val="5317"/>
              </a:lnSpc>
            </a:pPr>
            <a:r>
              <a:rPr lang="en-US" sz="3798" dirty="0">
                <a:solidFill>
                  <a:srgbClr val="000000"/>
                </a:solidFill>
                <a:latin typeface="Canva Sans"/>
              </a:rPr>
              <a:t>Birth Certificates</a:t>
            </a:r>
          </a:p>
          <a:p>
            <a:pPr>
              <a:lnSpc>
                <a:spcPts val="5317"/>
              </a:lnSpc>
            </a:pPr>
            <a:r>
              <a:rPr lang="en-US" sz="3798" dirty="0">
                <a:solidFill>
                  <a:srgbClr val="000000"/>
                </a:solidFill>
                <a:latin typeface="Canva Sans"/>
              </a:rPr>
              <a:t>Evidence of contact </a:t>
            </a:r>
          </a:p>
          <a:p>
            <a:pPr>
              <a:lnSpc>
                <a:spcPts val="5317"/>
              </a:lnSpc>
            </a:pPr>
            <a:r>
              <a:rPr lang="en-US" sz="3798" dirty="0">
                <a:solidFill>
                  <a:srgbClr val="000000"/>
                </a:solidFill>
                <a:latin typeface="Canva Sans"/>
              </a:rPr>
              <a:t>Wedding Photos</a:t>
            </a:r>
          </a:p>
          <a:p>
            <a:pPr>
              <a:lnSpc>
                <a:spcPts val="5317"/>
              </a:lnSpc>
            </a:pPr>
            <a:r>
              <a:rPr lang="en-US" sz="3798" dirty="0">
                <a:solidFill>
                  <a:srgbClr val="000000"/>
                </a:solidFill>
                <a:latin typeface="Canva Sans"/>
              </a:rPr>
              <a:t>Family Photographs </a:t>
            </a:r>
          </a:p>
          <a:p>
            <a:pPr>
              <a:lnSpc>
                <a:spcPts val="5317"/>
              </a:lnSpc>
            </a:pPr>
            <a:r>
              <a:rPr lang="en-US" sz="3798" dirty="0">
                <a:solidFill>
                  <a:srgbClr val="000000"/>
                </a:solidFill>
                <a:latin typeface="Canva Sans"/>
              </a:rPr>
              <a:t>Money Transfer Receipts</a:t>
            </a:r>
          </a:p>
          <a:p>
            <a:pPr>
              <a:lnSpc>
                <a:spcPts val="5317"/>
              </a:lnSpc>
            </a:pPr>
            <a:r>
              <a:rPr lang="en-US" sz="3798" dirty="0">
                <a:solidFill>
                  <a:srgbClr val="000000"/>
                </a:solidFill>
                <a:latin typeface="Canva Sans"/>
              </a:rPr>
              <a:t>Proof Of Visits </a:t>
            </a:r>
          </a:p>
          <a:p>
            <a:pPr>
              <a:lnSpc>
                <a:spcPts val="5317"/>
              </a:lnSpc>
            </a:pPr>
            <a:r>
              <a:rPr lang="en-US" sz="3798" dirty="0">
                <a:solidFill>
                  <a:srgbClr val="000000"/>
                </a:solidFill>
                <a:latin typeface="Canva Sans"/>
              </a:rPr>
              <a:t>Statement of Sponsor</a:t>
            </a:r>
          </a:p>
        </p:txBody>
      </p:sp>
      <p:sp>
        <p:nvSpPr>
          <p:cNvPr id="8" name="TextBox 8"/>
          <p:cNvSpPr txBox="1"/>
          <p:nvPr/>
        </p:nvSpPr>
        <p:spPr>
          <a:xfrm>
            <a:off x="1649728" y="-187394"/>
            <a:ext cx="14530230" cy="1495859"/>
          </a:xfrm>
          <a:prstGeom prst="rect">
            <a:avLst/>
          </a:prstGeom>
        </p:spPr>
        <p:txBody>
          <a:bodyPr lIns="0" tIns="0" rIns="0" bIns="0" rtlCol="0" anchor="t">
            <a:spAutoFit/>
          </a:bodyPr>
          <a:lstStyle/>
          <a:p>
            <a:pPr marL="0" lvl="0" indent="0" algn="ctr">
              <a:lnSpc>
                <a:spcPts val="13884"/>
              </a:lnSpc>
              <a:spcBef>
                <a:spcPct val="0"/>
              </a:spcBef>
            </a:pPr>
            <a:r>
              <a:rPr lang="en-US" sz="4800" dirty="0">
                <a:solidFill>
                  <a:srgbClr val="000000"/>
                </a:solidFill>
                <a:latin typeface="Canva Sans Bold"/>
              </a:rPr>
              <a:t>Evidence Support: Tick where you can help </a:t>
            </a:r>
          </a:p>
        </p:txBody>
      </p:sp>
    </p:spTree>
    <p:extLst>
      <p:ext uri="{BB962C8B-B14F-4D97-AF65-F5344CB8AC3E}">
        <p14:creationId xmlns:p14="http://schemas.microsoft.com/office/powerpoint/2010/main" val="655186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365595565"/>
              </p:ext>
            </p:extLst>
          </p:nvPr>
        </p:nvGraphicFramePr>
        <p:xfrm>
          <a:off x="304800" y="1595591"/>
          <a:ext cx="17678400" cy="8661197"/>
        </p:xfrm>
        <a:graphic>
          <a:graphicData uri="http://schemas.openxmlformats.org/drawingml/2006/table">
            <a:tbl>
              <a:tblPr/>
              <a:tblGrid>
                <a:gridCol w="7772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957000">
                <a:tc>
                  <a:txBody>
                    <a:bodyPr/>
                    <a:lstStyle/>
                    <a:p>
                      <a:pPr algn="l">
                        <a:lnSpc>
                          <a:spcPts val="1960"/>
                        </a:lnSpc>
                        <a:defRPr/>
                      </a:pPr>
                      <a:r>
                        <a:rPr lang="en-US" sz="1400" dirty="0">
                          <a:solidFill>
                            <a:srgbClr val="000000"/>
                          </a:solidFill>
                          <a:latin typeface="Canva Sans Bold"/>
                        </a:rPr>
                        <a:t>MAIN EVIDENCE REQUIRED</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r>
                        <a:rPr lang="en-US" sz="1400">
                          <a:solidFill>
                            <a:srgbClr val="000000"/>
                          </a:solidFill>
                          <a:latin typeface="Canva Sans Bold"/>
                        </a:rPr>
                        <a:t>Other evidence that may support the claim but less likely to be accepted on its own or in substitution of the main evidence.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r>
                        <a:rPr lang="en-US" sz="1400" dirty="0">
                          <a:solidFill>
                            <a:srgbClr val="000000"/>
                          </a:solidFill>
                          <a:latin typeface="Canva Sans Bold"/>
                        </a:rPr>
                        <a:t>Why is this evidence required? What you can explain and help with?</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49920">
                <a:tc>
                  <a:txBody>
                    <a:bodyPr/>
                    <a:lstStyle/>
                    <a:p>
                      <a:pPr algn="just">
                        <a:lnSpc>
                          <a:spcPts val="1960"/>
                        </a:lnSpc>
                        <a:defRPr/>
                      </a:pPr>
                      <a:r>
                        <a:rPr lang="en-US" sz="1400" b="1" dirty="0">
                          <a:solidFill>
                            <a:srgbClr val="000000"/>
                          </a:solidFill>
                          <a:latin typeface="Canva Sans"/>
                        </a:rPr>
                        <a:t>IDENTIFICATION</a:t>
                      </a:r>
                      <a:endParaRPr lang="en-US" sz="1100" b="1" dirty="0"/>
                    </a:p>
                    <a:p>
                      <a:pPr algn="just">
                        <a:lnSpc>
                          <a:spcPts val="1960"/>
                        </a:lnSpc>
                      </a:pPr>
                      <a:r>
                        <a:rPr lang="en-US" sz="1400" dirty="0">
                          <a:solidFill>
                            <a:srgbClr val="000000"/>
                          </a:solidFill>
                          <a:latin typeface="Canva Sans"/>
                        </a:rPr>
                        <a:t>·Passport</a:t>
                      </a:r>
                    </a:p>
                    <a:p>
                      <a:pPr algn="just">
                        <a:lnSpc>
                          <a:spcPts val="1960"/>
                        </a:lnSpc>
                      </a:pPr>
                      <a:r>
                        <a:rPr lang="en-US" sz="1400" dirty="0">
                          <a:solidFill>
                            <a:srgbClr val="000000"/>
                          </a:solidFill>
                          <a:latin typeface="Canva Sans"/>
                        </a:rPr>
                        <a:t>·Travel document</a:t>
                      </a:r>
                    </a:p>
                    <a:p>
                      <a:pPr algn="just">
                        <a:lnSpc>
                          <a:spcPts val="1960"/>
                        </a:lnSpc>
                      </a:pPr>
                      <a:r>
                        <a:rPr lang="en-US" sz="1400" dirty="0">
                          <a:solidFill>
                            <a:srgbClr val="000000"/>
                          </a:solidFill>
                          <a:latin typeface="Canva Sans"/>
                        </a:rPr>
                        <a:t>·National identity card</a:t>
                      </a:r>
                    </a:p>
                    <a:p>
                      <a:pPr algn="just">
                        <a:lnSpc>
                          <a:spcPts val="1960"/>
                        </a:lnSpc>
                      </a:pPr>
                      <a:r>
                        <a:rPr lang="en-US" sz="1400" dirty="0">
                          <a:solidFill>
                            <a:srgbClr val="000000"/>
                          </a:solidFill>
                          <a:latin typeface="Canva Sans"/>
                        </a:rPr>
                        <a:t>·Expired passport or travel document</a:t>
                      </a:r>
                    </a:p>
                    <a:p>
                      <a:pPr algn="just">
                        <a:lnSpc>
                          <a:spcPts val="1960"/>
                        </a:lnSpc>
                      </a:pPr>
                      <a:r>
                        <a:rPr lang="en-US" sz="1400" dirty="0">
                          <a:solidFill>
                            <a:srgbClr val="000000"/>
                          </a:solidFill>
                          <a:latin typeface="Canva Sans"/>
                        </a:rPr>
                        <a:t>·Other official documents i.e.  school ID cards or letters, identity cards or refugee cards/certificates (the information included on this document must be reflected through other independent collaborative evidence which supports the claimed identity)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r>
                        <a:rPr lang="en-US" sz="1400" dirty="0">
                          <a:solidFill>
                            <a:srgbClr val="000000"/>
                          </a:solidFill>
                          <a:latin typeface="Canva Sans"/>
                        </a:rPr>
                        <a:t>N/A – Applicant must submit at least one document from the identification list.</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9293">
                <a:tc>
                  <a:txBody>
                    <a:bodyPr/>
                    <a:lstStyle/>
                    <a:p>
                      <a:pPr algn="l">
                        <a:lnSpc>
                          <a:spcPts val="1960"/>
                        </a:lnSpc>
                        <a:defRPr/>
                      </a:pPr>
                      <a:r>
                        <a:rPr lang="en-US" sz="1400" b="1" dirty="0">
                          <a:solidFill>
                            <a:srgbClr val="000000"/>
                          </a:solidFill>
                          <a:latin typeface="Canva Sans"/>
                        </a:rPr>
                        <a:t>EVIDENCE OF RELATIONSHIPS</a:t>
                      </a:r>
                    </a:p>
                    <a:p>
                      <a:pPr algn="l">
                        <a:lnSpc>
                          <a:spcPts val="1960"/>
                        </a:lnSpc>
                        <a:defRPr/>
                      </a:pPr>
                      <a:r>
                        <a:rPr lang="en-US" sz="1400" dirty="0">
                          <a:solidFill>
                            <a:srgbClr val="000000"/>
                          </a:solidFill>
                          <a:latin typeface="Canva Sans"/>
                        </a:rPr>
                        <a:t>Spouse/partner</a:t>
                      </a:r>
                      <a:endParaRPr lang="en-US" sz="1100" dirty="0"/>
                    </a:p>
                    <a:p>
                      <a:pPr>
                        <a:lnSpc>
                          <a:spcPts val="1960"/>
                        </a:lnSpc>
                      </a:pPr>
                      <a:r>
                        <a:rPr lang="en-US" sz="1400" dirty="0">
                          <a:solidFill>
                            <a:srgbClr val="000000"/>
                          </a:solidFill>
                          <a:latin typeface="Canva Sans"/>
                        </a:rPr>
                        <a:t>·Marriage certificate or civil partnership certificate or evidence of living with your partner for a period of 2 years for unmarried partners and</a:t>
                      </a:r>
                    </a:p>
                    <a:p>
                      <a:pPr>
                        <a:lnSpc>
                          <a:spcPts val="1960"/>
                        </a:lnSpc>
                      </a:pPr>
                      <a:r>
                        <a:rPr lang="en-US" sz="1400" dirty="0">
                          <a:solidFill>
                            <a:srgbClr val="000000"/>
                          </a:solidFill>
                          <a:latin typeface="Canva Sans"/>
                        </a:rPr>
                        <a:t>·Being mentioned in the Sponsor’s asylum documents and</a:t>
                      </a:r>
                    </a:p>
                    <a:p>
                      <a:pPr>
                        <a:lnSpc>
                          <a:spcPts val="1960"/>
                        </a:lnSpc>
                      </a:pPr>
                      <a:r>
                        <a:rPr lang="en-US" sz="1400" dirty="0">
                          <a:solidFill>
                            <a:srgbClr val="000000"/>
                          </a:solidFill>
                          <a:latin typeface="Canva Sans"/>
                        </a:rPr>
                        <a:t>Evidence of a genuine and subsisting relationship</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r>
                        <a:rPr lang="en-US" sz="1400" dirty="0">
                          <a:solidFill>
                            <a:srgbClr val="000000"/>
                          </a:solidFill>
                          <a:latin typeface="Canva Sans"/>
                        </a:rPr>
                        <a:t>·Family photographs</a:t>
                      </a:r>
                      <a:endParaRPr lang="en-US" sz="1100" dirty="0"/>
                    </a:p>
                    <a:p>
                      <a:pPr>
                        <a:lnSpc>
                          <a:spcPts val="1960"/>
                        </a:lnSpc>
                      </a:pPr>
                      <a:r>
                        <a:rPr lang="en-US" sz="1400" dirty="0">
                          <a:solidFill>
                            <a:srgbClr val="000000"/>
                          </a:solidFill>
                          <a:latin typeface="Canva Sans"/>
                        </a:rPr>
                        <a:t>·Wedding photographs</a:t>
                      </a:r>
                    </a:p>
                    <a:p>
                      <a:pPr>
                        <a:lnSpc>
                          <a:spcPts val="1960"/>
                        </a:lnSpc>
                      </a:pPr>
                      <a:r>
                        <a:rPr lang="en-US" sz="1400" dirty="0">
                          <a:solidFill>
                            <a:srgbClr val="000000"/>
                          </a:solidFill>
                          <a:latin typeface="Canva Sans"/>
                        </a:rPr>
                        <a:t>·Government family records</a:t>
                      </a:r>
                    </a:p>
                    <a:p>
                      <a:pPr>
                        <a:lnSpc>
                          <a:spcPts val="1960"/>
                        </a:lnSpc>
                      </a:pPr>
                      <a:r>
                        <a:rPr lang="en-US" sz="1400" dirty="0">
                          <a:solidFill>
                            <a:srgbClr val="000000"/>
                          </a:solidFill>
                          <a:latin typeface="Canva Sans"/>
                        </a:rPr>
                        <a:t>·Communication records for the period the Applicant and Sponsor have been apart and/or before the Sponsor left (phone, emails, social media)</a:t>
                      </a:r>
                    </a:p>
                    <a:p>
                      <a:pPr>
                        <a:lnSpc>
                          <a:spcPts val="1960"/>
                        </a:lnSpc>
                      </a:pPr>
                      <a:r>
                        <a:rPr lang="en-US" sz="1400" dirty="0">
                          <a:solidFill>
                            <a:srgbClr val="000000"/>
                          </a:solidFill>
                          <a:latin typeface="Canva Sans"/>
                        </a:rPr>
                        <a:t>·Financial transfer records for the period the Applicant and Sponsor have been apart</a:t>
                      </a:r>
                    </a:p>
                    <a:p>
                      <a:pPr>
                        <a:lnSpc>
                          <a:spcPts val="1960"/>
                        </a:lnSpc>
                      </a:pPr>
                      <a:r>
                        <a:rPr lang="en-US" sz="1400" dirty="0">
                          <a:solidFill>
                            <a:srgbClr val="000000"/>
                          </a:solidFill>
                          <a:latin typeface="Canva Sans"/>
                        </a:rPr>
                        <a:t>An explanation for the missing evidence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36202">
                <a:tc>
                  <a:txBody>
                    <a:bodyPr/>
                    <a:lstStyle/>
                    <a:p>
                      <a:pPr algn="l">
                        <a:lnSpc>
                          <a:spcPts val="1960"/>
                        </a:lnSpc>
                        <a:defRPr/>
                      </a:pPr>
                      <a:r>
                        <a:rPr lang="en-US" sz="1400" b="1" dirty="0">
                          <a:solidFill>
                            <a:srgbClr val="000000"/>
                          </a:solidFill>
                          <a:latin typeface="Canva Sans"/>
                        </a:rPr>
                        <a:t>CHILDREN UNDER 18</a:t>
                      </a:r>
                      <a:endParaRPr lang="en-US" sz="1100" b="1" dirty="0"/>
                    </a:p>
                    <a:p>
                      <a:pPr>
                        <a:lnSpc>
                          <a:spcPts val="1960"/>
                        </a:lnSpc>
                      </a:pPr>
                      <a:r>
                        <a:rPr lang="en-US" sz="1400" dirty="0">
                          <a:solidFill>
                            <a:srgbClr val="000000"/>
                          </a:solidFill>
                          <a:latin typeface="Canva Sans"/>
                        </a:rPr>
                        <a:t>·Birth certificate or DNA report and</a:t>
                      </a:r>
                    </a:p>
                    <a:p>
                      <a:pPr>
                        <a:lnSpc>
                          <a:spcPts val="1960"/>
                        </a:lnSpc>
                      </a:pPr>
                      <a:r>
                        <a:rPr lang="en-US" sz="1400" dirty="0">
                          <a:solidFill>
                            <a:srgbClr val="000000"/>
                          </a:solidFill>
                          <a:latin typeface="Canva Sans"/>
                        </a:rPr>
                        <a:t>·Being mentioned in the Sponsor’s asylum documents</a:t>
                      </a:r>
                    </a:p>
                    <a:p>
                      <a:pPr>
                        <a:lnSpc>
                          <a:spcPts val="1960"/>
                        </a:lnSpc>
                      </a:pPr>
                      <a:r>
                        <a:rPr lang="en-US" sz="1400" dirty="0">
                          <a:solidFill>
                            <a:srgbClr val="000000"/>
                          </a:solidFill>
                          <a:latin typeface="Canva Sans"/>
                        </a:rPr>
                        <a:t>·Where the child is not the biological child: adoption orders / court documents</a:t>
                      </a:r>
                    </a:p>
                    <a:p>
                      <a:pPr>
                        <a:lnSpc>
                          <a:spcPts val="1960"/>
                        </a:lnSpc>
                      </a:pPr>
                      <a:r>
                        <a:rPr lang="en-US" sz="1400" dirty="0">
                          <a:solidFill>
                            <a:srgbClr val="000000"/>
                          </a:solidFill>
                          <a:latin typeface="Canva Sans"/>
                        </a:rPr>
                        <a:t>Where the child is leaving one parent and joining another in the UK: a signed no-objection letter from the other parent along with their ID</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r>
                        <a:rPr lang="en-US" sz="1400">
                          <a:solidFill>
                            <a:srgbClr val="000000"/>
                          </a:solidFill>
                          <a:latin typeface="Canva Sans"/>
                        </a:rPr>
                        <a:t>·School records</a:t>
                      </a:r>
                      <a:endParaRPr lang="en-US" sz="1100"/>
                    </a:p>
                    <a:p>
                      <a:pPr>
                        <a:lnSpc>
                          <a:spcPts val="1960"/>
                        </a:lnSpc>
                      </a:pPr>
                      <a:r>
                        <a:rPr lang="en-US" sz="1400">
                          <a:solidFill>
                            <a:srgbClr val="000000"/>
                          </a:solidFill>
                          <a:latin typeface="Canva Sans"/>
                        </a:rPr>
                        <a:t>·Family photographs</a:t>
                      </a:r>
                    </a:p>
                    <a:p>
                      <a:pPr>
                        <a:lnSpc>
                          <a:spcPts val="1960"/>
                        </a:lnSpc>
                      </a:pPr>
                      <a:r>
                        <a:rPr lang="en-US" sz="1400">
                          <a:solidFill>
                            <a:srgbClr val="000000"/>
                          </a:solidFill>
                          <a:latin typeface="Canva Sans"/>
                        </a:rPr>
                        <a:t>·Government family records</a:t>
                      </a:r>
                    </a:p>
                    <a:p>
                      <a:pPr>
                        <a:lnSpc>
                          <a:spcPts val="1960"/>
                        </a:lnSpc>
                      </a:pPr>
                      <a:r>
                        <a:rPr lang="en-US" sz="1400">
                          <a:solidFill>
                            <a:srgbClr val="000000"/>
                          </a:solidFill>
                          <a:latin typeface="Canva Sans"/>
                        </a:rPr>
                        <a:t>·Communication records for the period the Applicant and Sponsor have been apart and/or</a:t>
                      </a:r>
                    </a:p>
                    <a:p>
                      <a:pPr>
                        <a:lnSpc>
                          <a:spcPts val="1960"/>
                        </a:lnSpc>
                      </a:pPr>
                      <a:r>
                        <a:rPr lang="en-US" sz="1400">
                          <a:solidFill>
                            <a:srgbClr val="000000"/>
                          </a:solidFill>
                          <a:latin typeface="Canva Sans"/>
                        </a:rPr>
                        <a:t>before the Sponsor left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Freeform 3"/>
          <p:cNvSpPr/>
          <p:nvPr/>
        </p:nvSpPr>
        <p:spPr>
          <a:xfrm>
            <a:off x="4114800" y="1153148"/>
            <a:ext cx="8690854" cy="442443"/>
          </a:xfrm>
          <a:custGeom>
            <a:avLst/>
            <a:gdLst/>
            <a:ahLst/>
            <a:cxnLst/>
            <a:rect l="l" t="t" r="r" b="b"/>
            <a:pathLst>
              <a:path w="8690854" h="442443">
                <a:moveTo>
                  <a:pt x="0" y="0"/>
                </a:moveTo>
                <a:lnTo>
                  <a:pt x="8690854" y="0"/>
                </a:lnTo>
                <a:lnTo>
                  <a:pt x="8690854"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423712" y="-310219"/>
            <a:ext cx="14530230" cy="1495859"/>
          </a:xfrm>
          <a:prstGeom prst="rect">
            <a:avLst/>
          </a:prstGeom>
        </p:spPr>
        <p:txBody>
          <a:bodyPr lIns="0" tIns="0" rIns="0" bIns="0" rtlCol="0" anchor="t">
            <a:spAutoFit/>
          </a:bodyPr>
          <a:lstStyle/>
          <a:p>
            <a:pPr marL="0" lvl="0" indent="0" algn="ctr">
              <a:lnSpc>
                <a:spcPts val="13884"/>
              </a:lnSpc>
              <a:spcBef>
                <a:spcPct val="0"/>
              </a:spcBef>
            </a:pPr>
            <a:r>
              <a:rPr lang="en-US" sz="4800" dirty="0">
                <a:solidFill>
                  <a:srgbClr val="000000"/>
                </a:solidFill>
                <a:latin typeface="Canva Sans Bold"/>
              </a:rPr>
              <a:t>Understanding how to support with Evidences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086060068"/>
              </p:ext>
            </p:extLst>
          </p:nvPr>
        </p:nvGraphicFramePr>
        <p:xfrm>
          <a:off x="304800" y="1595591"/>
          <a:ext cx="17678400" cy="8271588"/>
        </p:xfrm>
        <a:graphic>
          <a:graphicData uri="http://schemas.openxmlformats.org/drawingml/2006/table">
            <a:tbl>
              <a:tblPr/>
              <a:tblGrid>
                <a:gridCol w="7772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957000">
                <a:tc>
                  <a:txBody>
                    <a:bodyPr/>
                    <a:lstStyle/>
                    <a:p>
                      <a:pPr algn="l">
                        <a:lnSpc>
                          <a:spcPts val="1960"/>
                        </a:lnSpc>
                        <a:defRPr/>
                      </a:pPr>
                      <a:r>
                        <a:rPr lang="en-US" sz="1400">
                          <a:solidFill>
                            <a:srgbClr val="000000"/>
                          </a:solidFill>
                          <a:latin typeface="Canva Sans Bold"/>
                        </a:rPr>
                        <a:t>Main Evidence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r>
                        <a:rPr lang="en-US" sz="1400">
                          <a:solidFill>
                            <a:srgbClr val="000000"/>
                          </a:solidFill>
                          <a:latin typeface="Canva Sans Bold"/>
                        </a:rPr>
                        <a:t>Other evidence that may support the claim but less likely to be accepted on its own or in substitution of the main evidence.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r>
                        <a:rPr lang="en-US" sz="1400" dirty="0">
                          <a:solidFill>
                            <a:srgbClr val="000000"/>
                          </a:solidFill>
                          <a:latin typeface="Canva Sans Bold"/>
                        </a:rPr>
                        <a:t>Why is this evidence required? What you  can explain &amp; Help with?</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49920">
                <a:tc>
                  <a:txBody>
                    <a:bodyPr/>
                    <a:lstStyle/>
                    <a:p>
                      <a:pPr algn="just">
                        <a:lnSpc>
                          <a:spcPts val="1960"/>
                        </a:lnSpc>
                        <a:defRPr/>
                      </a:pPr>
                      <a:r>
                        <a:rPr lang="en-US" sz="1400" b="1" dirty="0">
                          <a:solidFill>
                            <a:srgbClr val="000000"/>
                          </a:solidFill>
                          <a:latin typeface="Canva Sans"/>
                        </a:rPr>
                        <a:t>COMMUNICATION EVIDENCE OF SUSTAINED RELATIONSHIP</a:t>
                      </a:r>
                    </a:p>
                    <a:p>
                      <a:pPr algn="just">
                        <a:lnSpc>
                          <a:spcPts val="1960"/>
                        </a:lnSpc>
                        <a:defRPr/>
                      </a:pPr>
                      <a:r>
                        <a:rPr lang="en-US" sz="1400" b="0" dirty="0">
                          <a:solidFill>
                            <a:srgbClr val="000000"/>
                          </a:solidFill>
                          <a:latin typeface="Canva Sans"/>
                        </a:rPr>
                        <a:t>Telephone record (</a:t>
                      </a:r>
                      <a:r>
                        <a:rPr lang="en-US" sz="1400" b="0" dirty="0" err="1">
                          <a:solidFill>
                            <a:srgbClr val="000000"/>
                          </a:solidFill>
                          <a:latin typeface="Canva Sans"/>
                        </a:rPr>
                        <a:t>Whatsapp</a:t>
                      </a:r>
                      <a:r>
                        <a:rPr lang="en-US" sz="1400" b="0" dirty="0">
                          <a:solidFill>
                            <a:srgbClr val="000000"/>
                          </a:solidFill>
                          <a:latin typeface="Canva Sans"/>
                        </a:rPr>
                        <a:t> record; )</a:t>
                      </a:r>
                    </a:p>
                    <a:p>
                      <a:pPr algn="just">
                        <a:lnSpc>
                          <a:spcPts val="1960"/>
                        </a:lnSpc>
                        <a:defRPr/>
                      </a:pPr>
                      <a:r>
                        <a:rPr lang="en-US" sz="1400" b="0" dirty="0">
                          <a:solidFill>
                            <a:srgbClr val="000000"/>
                          </a:solidFill>
                          <a:latin typeface="Canva Sans"/>
                        </a:rPr>
                        <a:t>Telephone record (international calling cards)</a:t>
                      </a:r>
                    </a:p>
                    <a:p>
                      <a:pPr algn="just">
                        <a:lnSpc>
                          <a:spcPts val="1960"/>
                        </a:lnSpc>
                        <a:defRPr/>
                      </a:pPr>
                      <a:r>
                        <a:rPr lang="en-US" sz="1400" b="0" dirty="0">
                          <a:solidFill>
                            <a:srgbClr val="000000"/>
                          </a:solidFill>
                          <a:latin typeface="Canva Sans"/>
                        </a:rPr>
                        <a:t>Social media messaging</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r>
                        <a:rPr lang="en-US" sz="1400" dirty="0"/>
                        <a:t>WhatsApp exported and printed record </a:t>
                      </a:r>
                    </a:p>
                    <a:p>
                      <a:pPr algn="l">
                        <a:lnSpc>
                          <a:spcPts val="1960"/>
                        </a:lnSpc>
                        <a:defRPr/>
                      </a:pPr>
                      <a:r>
                        <a:rPr lang="en-US" sz="1400" dirty="0"/>
                        <a:t>International calling cards exported records</a:t>
                      </a:r>
                    </a:p>
                    <a:p>
                      <a:pPr algn="l">
                        <a:lnSpc>
                          <a:spcPts val="1960"/>
                        </a:lnSpc>
                        <a:defRPr/>
                      </a:pPr>
                      <a:r>
                        <a:rPr lang="en-US" sz="1400" dirty="0"/>
                        <a:t>Print out of social media record </a:t>
                      </a:r>
                    </a:p>
                    <a:p>
                      <a:pPr algn="l">
                        <a:lnSpc>
                          <a:spcPts val="1960"/>
                        </a:lnSpc>
                        <a:defRPr/>
                      </a:pPr>
                      <a:endParaRPr lang="en-US" sz="1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9293">
                <a:tc>
                  <a:txBody>
                    <a:bodyPr/>
                    <a:lstStyle/>
                    <a:p>
                      <a:pPr algn="l">
                        <a:lnSpc>
                          <a:spcPts val="1960"/>
                        </a:lnSpc>
                        <a:defRPr/>
                      </a:pPr>
                      <a:endParaRPr lang="en-US" sz="1400" dirty="0">
                        <a:solidFill>
                          <a:srgbClr val="000000"/>
                        </a:solidFill>
                        <a:latin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endParaRPr lang="en-US" sz="1400" dirty="0">
                        <a:solidFill>
                          <a:srgbClr val="000000"/>
                        </a:solidFill>
                        <a:latin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36202">
                <a:tc>
                  <a:txBody>
                    <a:bodyPr/>
                    <a:lstStyle/>
                    <a:p>
                      <a:pPr algn="l">
                        <a:lnSpc>
                          <a:spcPts val="1960"/>
                        </a:lnSpc>
                        <a:defRPr/>
                      </a:pPr>
                      <a:endParaRPr lang="en-US" sz="1400" dirty="0">
                        <a:solidFill>
                          <a:srgbClr val="000000"/>
                        </a:solidFill>
                        <a:latin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endParaRPr lang="en-US" sz="1400" dirty="0">
                        <a:solidFill>
                          <a:srgbClr val="000000"/>
                        </a:solidFill>
                        <a:latin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960"/>
                        </a:lnSpc>
                        <a:defRPr/>
                      </a:pPr>
                      <a:endParaRPr lang="en-US" sz="1400" dirty="0">
                        <a:solidFill>
                          <a:srgbClr val="000000"/>
                        </a:solidFill>
                        <a:latin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Freeform 3"/>
          <p:cNvSpPr/>
          <p:nvPr/>
        </p:nvSpPr>
        <p:spPr>
          <a:xfrm>
            <a:off x="4114800" y="1153148"/>
            <a:ext cx="8690854" cy="442443"/>
          </a:xfrm>
          <a:custGeom>
            <a:avLst/>
            <a:gdLst/>
            <a:ahLst/>
            <a:cxnLst/>
            <a:rect l="l" t="t" r="r" b="b"/>
            <a:pathLst>
              <a:path w="8690854" h="442443">
                <a:moveTo>
                  <a:pt x="0" y="0"/>
                </a:moveTo>
                <a:lnTo>
                  <a:pt x="8690854" y="0"/>
                </a:lnTo>
                <a:lnTo>
                  <a:pt x="8690854"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423712" y="-310219"/>
            <a:ext cx="14530230" cy="1495859"/>
          </a:xfrm>
          <a:prstGeom prst="rect">
            <a:avLst/>
          </a:prstGeom>
        </p:spPr>
        <p:txBody>
          <a:bodyPr lIns="0" tIns="0" rIns="0" bIns="0" rtlCol="0" anchor="t">
            <a:spAutoFit/>
          </a:bodyPr>
          <a:lstStyle/>
          <a:p>
            <a:pPr marL="0" lvl="0" indent="0" algn="ctr">
              <a:lnSpc>
                <a:spcPts val="13884"/>
              </a:lnSpc>
              <a:spcBef>
                <a:spcPct val="0"/>
              </a:spcBef>
            </a:pPr>
            <a:r>
              <a:rPr lang="en-US" sz="4800" dirty="0">
                <a:solidFill>
                  <a:srgbClr val="000000"/>
                </a:solidFill>
                <a:latin typeface="Canva Sans Bold"/>
              </a:rPr>
              <a:t>Home Office Annex B</a:t>
            </a:r>
          </a:p>
        </p:txBody>
      </p:sp>
      <p:pic>
        <p:nvPicPr>
          <p:cNvPr id="5" name="Picture 4" descr="A blue square with yellow stars and a blue square with a yellow star in the middle&#10;&#10;Description automatically generated">
            <a:extLst>
              <a:ext uri="{FF2B5EF4-FFF2-40B4-BE49-F238E27FC236}">
                <a16:creationId xmlns:a16="http://schemas.microsoft.com/office/drawing/2014/main" id="{9BE9ACF9-B9E8-E2B4-654C-CC7A25119E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17853" y="0"/>
            <a:ext cx="2795601" cy="1472639"/>
          </a:xfrm>
          <a:prstGeom prst="rect">
            <a:avLst/>
          </a:prstGeom>
        </p:spPr>
      </p:pic>
    </p:spTree>
    <p:extLst>
      <p:ext uri="{BB962C8B-B14F-4D97-AF65-F5344CB8AC3E}">
        <p14:creationId xmlns:p14="http://schemas.microsoft.com/office/powerpoint/2010/main" val="297577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0208" y="-110059"/>
            <a:ext cx="14530230" cy="1495859"/>
          </a:xfrm>
          <a:prstGeom prst="rect">
            <a:avLst/>
          </a:prstGeom>
        </p:spPr>
        <p:txBody>
          <a:bodyPr lIns="0" tIns="0" rIns="0" bIns="0" rtlCol="0" anchor="t">
            <a:spAutoFit/>
          </a:bodyPr>
          <a:lstStyle/>
          <a:p>
            <a:pPr marL="0" lvl="0" indent="0" algn="ctr">
              <a:lnSpc>
                <a:spcPts val="13884"/>
              </a:lnSpc>
              <a:spcBef>
                <a:spcPct val="0"/>
              </a:spcBef>
            </a:pPr>
            <a:r>
              <a:rPr lang="en-US" sz="4800" dirty="0">
                <a:solidFill>
                  <a:srgbClr val="000000"/>
                </a:solidFill>
                <a:latin typeface="Canva Sans Bold"/>
              </a:rPr>
              <a:t>Understanding challenges in the process</a:t>
            </a:r>
          </a:p>
        </p:txBody>
      </p:sp>
      <p:sp>
        <p:nvSpPr>
          <p:cNvPr id="3" name="Freeform 3"/>
          <p:cNvSpPr/>
          <p:nvPr/>
        </p:nvSpPr>
        <p:spPr>
          <a:xfrm>
            <a:off x="3886200" y="1400087"/>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82350" y="1842530"/>
            <a:ext cx="17923300" cy="9140964"/>
          </a:xfrm>
          <a:prstGeom prst="rect">
            <a:avLst/>
          </a:prstGeom>
        </p:spPr>
        <p:txBody>
          <a:bodyPr lIns="0" tIns="0" rIns="0" bIns="0" rtlCol="0" anchor="t">
            <a:spAutoFit/>
          </a:bodyPr>
          <a:lstStyle/>
          <a:p>
            <a:r>
              <a:rPr lang="en-US" dirty="0">
                <a:solidFill>
                  <a:srgbClr val="000000"/>
                </a:solidFill>
                <a:latin typeface="Canva Sans Bold"/>
              </a:rPr>
              <a:t>1.Evidence gathering </a:t>
            </a:r>
          </a:p>
          <a:p>
            <a:pPr marL="604519" lvl="1" indent="-302260">
              <a:buFont typeface="Arial"/>
              <a:buChar char="•"/>
            </a:pPr>
            <a:r>
              <a:rPr lang="en-US" dirty="0">
                <a:solidFill>
                  <a:srgbClr val="000000"/>
                </a:solidFill>
                <a:latin typeface="Canva Sans"/>
              </a:rPr>
              <a:t>Documents destroyed or lost </a:t>
            </a:r>
          </a:p>
          <a:p>
            <a:pPr marL="604519" lvl="1" indent="-302260">
              <a:buFont typeface="Arial"/>
              <a:buChar char="•"/>
            </a:pPr>
            <a:r>
              <a:rPr lang="en-US" dirty="0">
                <a:solidFill>
                  <a:srgbClr val="000000"/>
                </a:solidFill>
                <a:latin typeface="Canva Sans"/>
              </a:rPr>
              <a:t>No functioning government to reissue documents (problem with non- contemporaneous documents)</a:t>
            </a:r>
          </a:p>
          <a:p>
            <a:pPr marL="604519" lvl="1" indent="-302260">
              <a:buFont typeface="Arial"/>
              <a:buChar char="•"/>
            </a:pPr>
            <a:r>
              <a:rPr lang="en-US" dirty="0">
                <a:solidFill>
                  <a:srgbClr val="000000"/>
                </a:solidFill>
                <a:latin typeface="Canva Sans"/>
              </a:rPr>
              <a:t>No legal document due to status in country living in</a:t>
            </a:r>
          </a:p>
          <a:p>
            <a:pPr marL="604519" lvl="1" indent="-302260">
              <a:buFont typeface="Arial"/>
              <a:buChar char="•"/>
            </a:pPr>
            <a:r>
              <a:rPr lang="en-US" dirty="0">
                <a:solidFill>
                  <a:srgbClr val="000000"/>
                </a:solidFill>
                <a:latin typeface="Canva Sans"/>
              </a:rPr>
              <a:t>Risk to approach government authorities </a:t>
            </a:r>
          </a:p>
          <a:p>
            <a:pPr marL="604519" lvl="1" indent="-302260">
              <a:buFont typeface="Arial"/>
              <a:buChar char="•"/>
            </a:pPr>
            <a:r>
              <a:rPr lang="en-US" dirty="0">
                <a:solidFill>
                  <a:srgbClr val="000000"/>
                </a:solidFill>
                <a:latin typeface="Canva Sans"/>
              </a:rPr>
              <a:t>Applicants not in the country of origin </a:t>
            </a:r>
          </a:p>
          <a:p>
            <a:pPr marL="604519" lvl="1" indent="-302260">
              <a:buFont typeface="Arial"/>
              <a:buChar char="•"/>
            </a:pPr>
            <a:r>
              <a:rPr lang="en-US" dirty="0">
                <a:solidFill>
                  <a:srgbClr val="000000"/>
                </a:solidFill>
                <a:latin typeface="Canva Sans"/>
              </a:rPr>
              <a:t>No social connection to obtain certain documentation (e.g. school’s certificates; religious marriage certificates)</a:t>
            </a:r>
          </a:p>
          <a:p>
            <a:endParaRPr lang="en-US" dirty="0">
              <a:solidFill>
                <a:srgbClr val="000000"/>
              </a:solidFill>
              <a:latin typeface="Canva Sans Bold"/>
            </a:endParaRPr>
          </a:p>
          <a:p>
            <a:r>
              <a:rPr lang="en-US" dirty="0">
                <a:solidFill>
                  <a:srgbClr val="000000"/>
                </a:solidFill>
                <a:latin typeface="Canva Sans Bold"/>
              </a:rPr>
              <a:t>2.Getting to Embassy/ Visa Application Centre (VAC) </a:t>
            </a:r>
          </a:p>
          <a:p>
            <a:pPr marL="604519" lvl="1" indent="-302260">
              <a:buFont typeface="Arial"/>
              <a:buChar char="•"/>
            </a:pPr>
            <a:r>
              <a:rPr lang="en-US" dirty="0">
                <a:solidFill>
                  <a:srgbClr val="000000"/>
                </a:solidFill>
                <a:latin typeface="Canva Sans"/>
              </a:rPr>
              <a:t>All VACs in the capital, go through dangerous territory </a:t>
            </a:r>
          </a:p>
          <a:p>
            <a:pPr marL="604519" lvl="1" indent="-302260">
              <a:buFont typeface="Arial"/>
              <a:buChar char="•"/>
            </a:pPr>
            <a:r>
              <a:rPr lang="en-US" dirty="0">
                <a:solidFill>
                  <a:srgbClr val="000000"/>
                </a:solidFill>
                <a:latin typeface="Canva Sans"/>
              </a:rPr>
              <a:t>No VAC in country</a:t>
            </a:r>
          </a:p>
          <a:p>
            <a:pPr marL="604519" lvl="1" indent="-302260">
              <a:buFont typeface="Arial"/>
              <a:buChar char="•"/>
            </a:pPr>
            <a:r>
              <a:rPr lang="en-US" dirty="0">
                <a:solidFill>
                  <a:srgbClr val="000000"/>
                </a:solidFill>
                <a:latin typeface="Canva Sans"/>
              </a:rPr>
              <a:t>Unable to cross border without passport, unable to return</a:t>
            </a:r>
          </a:p>
          <a:p>
            <a:pPr marL="604519" lvl="1" indent="-302260">
              <a:buFont typeface="Arial"/>
              <a:buChar char="•"/>
            </a:pPr>
            <a:r>
              <a:rPr lang="en-US" dirty="0">
                <a:solidFill>
                  <a:srgbClr val="000000"/>
                </a:solidFill>
                <a:latin typeface="Canva Sans"/>
              </a:rPr>
              <a:t>Additional Travel Costs</a:t>
            </a:r>
          </a:p>
          <a:p>
            <a:pPr marL="604519" lvl="1" indent="-302260">
              <a:buFont typeface="Arial"/>
              <a:buChar char="•"/>
            </a:pPr>
            <a:endParaRPr lang="en-US" dirty="0">
              <a:solidFill>
                <a:srgbClr val="000000"/>
              </a:solidFill>
              <a:latin typeface="Canva Sans"/>
            </a:endParaRPr>
          </a:p>
          <a:p>
            <a:pPr marL="302259" lvl="1"/>
            <a:r>
              <a:rPr lang="en-US" dirty="0">
                <a:solidFill>
                  <a:srgbClr val="000000"/>
                </a:solidFill>
                <a:latin typeface="Canva Sans Bold"/>
              </a:rPr>
              <a:t>3.Exiting the country</a:t>
            </a:r>
          </a:p>
          <a:p>
            <a:pPr marL="588009" lvl="1" indent="-285750">
              <a:buFont typeface="Arial" panose="020B0604020202020204" pitchFamily="34" charset="0"/>
              <a:buChar char="•"/>
            </a:pPr>
            <a:r>
              <a:rPr lang="en-US" b="1" dirty="0">
                <a:solidFill>
                  <a:srgbClr val="000000"/>
                </a:solidFill>
                <a:latin typeface="Canva Sans Bold"/>
              </a:rPr>
              <a:t>Certain countries require an official permit to exit (safety implications for families of sponsors involved in politics or unfriendly regimes)</a:t>
            </a:r>
          </a:p>
          <a:p>
            <a:pPr marL="588009" lvl="1" indent="-285750">
              <a:buFont typeface="Arial" panose="020B0604020202020204" pitchFamily="34" charset="0"/>
              <a:buChar char="•"/>
            </a:pPr>
            <a:r>
              <a:rPr lang="en-US" b="1" dirty="0">
                <a:solidFill>
                  <a:srgbClr val="000000"/>
                </a:solidFill>
                <a:latin typeface="Canva Sans Bold"/>
              </a:rPr>
              <a:t>At this stage sponsors do not have enough finances </a:t>
            </a:r>
          </a:p>
          <a:p>
            <a:pPr marL="588009" lvl="1" indent="-285750">
              <a:buFont typeface="Arial" panose="020B0604020202020204" pitchFamily="34" charset="0"/>
              <a:buChar char="•"/>
            </a:pPr>
            <a:r>
              <a:rPr lang="en-US" b="1" dirty="0">
                <a:solidFill>
                  <a:srgbClr val="000000"/>
                </a:solidFill>
                <a:latin typeface="Canva Sans Bold"/>
              </a:rPr>
              <a:t>Certain will have to travel through another country before getting a flight to the UK  </a:t>
            </a:r>
          </a:p>
          <a:p>
            <a:pPr marL="588009" lvl="1" indent="-285750">
              <a:buFont typeface="Arial" panose="020B0604020202020204" pitchFamily="34" charset="0"/>
              <a:buChar char="•"/>
            </a:pPr>
            <a:endParaRPr lang="en-US" dirty="0">
              <a:solidFill>
                <a:srgbClr val="000000"/>
              </a:solidFill>
              <a:latin typeface="Canva Sans Bold"/>
            </a:endParaRPr>
          </a:p>
          <a:p>
            <a:pPr marL="302259" lvl="1"/>
            <a:r>
              <a:rPr lang="en-US" dirty="0">
                <a:solidFill>
                  <a:srgbClr val="000000"/>
                </a:solidFill>
                <a:latin typeface="Canva Sans Bold"/>
              </a:rPr>
              <a:t>4.Stress-Anxiety- family issues linked to period of separation</a:t>
            </a:r>
          </a:p>
          <a:p>
            <a:pPr marL="588009" lvl="1" indent="-285750">
              <a:buFont typeface="Arial" panose="020B0604020202020204" pitchFamily="34" charset="0"/>
              <a:buChar char="•"/>
            </a:pPr>
            <a:r>
              <a:rPr lang="en-US" dirty="0">
                <a:solidFill>
                  <a:srgbClr val="000000"/>
                </a:solidFill>
                <a:latin typeface="Canva Sans Bold"/>
              </a:rPr>
              <a:t>Separation period would have impacted the relationship already </a:t>
            </a:r>
          </a:p>
          <a:p>
            <a:pPr marL="588009" lvl="1" indent="-285750">
              <a:buFont typeface="Arial" panose="020B0604020202020204" pitchFamily="34" charset="0"/>
              <a:buChar char="•"/>
            </a:pPr>
            <a:r>
              <a:rPr lang="en-US" dirty="0">
                <a:solidFill>
                  <a:srgbClr val="000000"/>
                </a:solidFill>
                <a:latin typeface="Canva Sans Bold"/>
              </a:rPr>
              <a:t>Certain being in another country or being faced by all the logistics to find documentation can put further strain on the relationship </a:t>
            </a:r>
          </a:p>
          <a:p>
            <a:pPr marL="302259" lvl="1"/>
            <a:endParaRPr lang="en-US" dirty="0">
              <a:solidFill>
                <a:srgbClr val="000000"/>
              </a:solidFill>
              <a:latin typeface="Canva Sans Bold"/>
            </a:endParaRPr>
          </a:p>
          <a:p>
            <a:pPr marL="302259" lvl="1"/>
            <a:r>
              <a:rPr lang="en-US" dirty="0">
                <a:solidFill>
                  <a:srgbClr val="000000"/>
                </a:solidFill>
                <a:latin typeface="Canva Sans Bold"/>
              </a:rPr>
              <a:t>5. Financial challenges</a:t>
            </a:r>
          </a:p>
          <a:p>
            <a:pPr marL="302259" lvl="1"/>
            <a:r>
              <a:rPr lang="en-US" dirty="0">
                <a:solidFill>
                  <a:srgbClr val="000000"/>
                </a:solidFill>
                <a:latin typeface="Canva Sans"/>
              </a:rPr>
              <a:t>Cost of DNA (~£500 For Family Of 3)</a:t>
            </a:r>
          </a:p>
          <a:p>
            <a:pPr marL="302259" lvl="1"/>
            <a:r>
              <a:rPr lang="en-US" dirty="0">
                <a:solidFill>
                  <a:srgbClr val="000000"/>
                </a:solidFill>
                <a:latin typeface="Canva Sans"/>
              </a:rPr>
              <a:t>Translation Costs (~£50 Each For Short Document </a:t>
            </a:r>
            <a:r>
              <a:rPr lang="en-US" dirty="0" err="1">
                <a:solidFill>
                  <a:srgbClr val="000000"/>
                </a:solidFill>
                <a:latin typeface="Canva Sans"/>
              </a:rPr>
              <a:t>i.e</a:t>
            </a:r>
            <a:r>
              <a:rPr lang="en-US" dirty="0">
                <a:solidFill>
                  <a:srgbClr val="000000"/>
                </a:solidFill>
                <a:latin typeface="Canva Sans"/>
              </a:rPr>
              <a:t> Birth Certificate)</a:t>
            </a:r>
          </a:p>
          <a:p>
            <a:pPr marL="302259" lvl="1"/>
            <a:r>
              <a:rPr lang="en-US" b="1" dirty="0">
                <a:solidFill>
                  <a:srgbClr val="000000"/>
                </a:solidFill>
                <a:latin typeface="Canva Sans Bold"/>
              </a:rPr>
              <a:t>Fees for exit permit </a:t>
            </a:r>
          </a:p>
          <a:p>
            <a:pPr marL="302259" lvl="1"/>
            <a:r>
              <a:rPr lang="en-US" sz="1800" dirty="0">
                <a:solidFill>
                  <a:srgbClr val="000000"/>
                </a:solidFill>
                <a:latin typeface="Canva Sans"/>
              </a:rPr>
              <a:t>Expensive  (~$150 p/p, ~$60 For Under 11y)</a:t>
            </a:r>
          </a:p>
          <a:p>
            <a:pPr marL="302259" lvl="1"/>
            <a:endParaRPr lang="en-US" dirty="0">
              <a:solidFill>
                <a:srgbClr val="000000"/>
              </a:solidFill>
              <a:latin typeface="Canva Sans Bold"/>
            </a:endParaRPr>
          </a:p>
          <a:p>
            <a:pPr marL="302259" lvl="1"/>
            <a:r>
              <a:rPr lang="en-US" dirty="0">
                <a:solidFill>
                  <a:srgbClr val="000000"/>
                </a:solidFill>
                <a:latin typeface="Canva Sans Bold"/>
              </a:rPr>
              <a:t>6. Appeals</a:t>
            </a:r>
          </a:p>
          <a:p>
            <a:pPr marL="302259" lvl="1"/>
            <a:endParaRPr lang="en-US" dirty="0">
              <a:solidFill>
                <a:srgbClr val="000000"/>
              </a:solidFill>
              <a:latin typeface="Canva Sans Bold"/>
            </a:endParaRPr>
          </a:p>
          <a:p>
            <a:pPr marL="302259" lvl="1"/>
            <a:endParaRPr lang="en-US" dirty="0">
              <a:solidFill>
                <a:srgbClr val="000000"/>
              </a:solidFill>
              <a:latin typeface="Canva Sans"/>
            </a:endParaRPr>
          </a:p>
          <a:p>
            <a:pPr marL="604519" lvl="1" indent="-302260">
              <a:buFont typeface="Arial"/>
              <a:buChar char="•"/>
            </a:pPr>
            <a:endParaRPr lang="en-US" dirty="0">
              <a:solidFill>
                <a:srgbClr val="000000"/>
              </a:solidFill>
              <a:latin typeface="Canva Sans"/>
            </a:endParaRPr>
          </a:p>
        </p:txBody>
      </p:sp>
      <p:pic>
        <p:nvPicPr>
          <p:cNvPr id="5" name="Picture 4" descr="A blue square with yellow stars and a blue square with a yellow star in the middle&#10;&#10;Description automatically generated">
            <a:extLst>
              <a:ext uri="{FF2B5EF4-FFF2-40B4-BE49-F238E27FC236}">
                <a16:creationId xmlns:a16="http://schemas.microsoft.com/office/drawing/2014/main" id="{D6522B9E-F2BE-7245-BDB1-F683D6109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47547" y="144906"/>
            <a:ext cx="9490015" cy="3446331"/>
          </a:xfrm>
          <a:prstGeom prst="rect">
            <a:avLst/>
          </a:prstGeom>
        </p:spPr>
        <p:txBody>
          <a:bodyPr lIns="0" tIns="0" rIns="0" bIns="0" rtlCol="0" anchor="t">
            <a:spAutoFit/>
          </a:bodyPr>
          <a:lstStyle/>
          <a:p>
            <a:pPr marL="0" lvl="0" indent="0" algn="ctr">
              <a:lnSpc>
                <a:spcPts val="13868"/>
              </a:lnSpc>
              <a:spcBef>
                <a:spcPct val="0"/>
              </a:spcBef>
            </a:pPr>
            <a:r>
              <a:rPr lang="en-US" sz="9905">
                <a:solidFill>
                  <a:srgbClr val="000000"/>
                </a:solidFill>
                <a:latin typeface="Canva Sans Bold"/>
              </a:rPr>
              <a:t>Overview </a:t>
            </a:r>
            <a:r>
              <a:rPr lang="en-US" sz="9905" u="none" strike="noStrike">
                <a:solidFill>
                  <a:srgbClr val="000000"/>
                </a:solidFill>
                <a:latin typeface="Canva Sans Bold"/>
              </a:rPr>
              <a:t> RSRFL</a:t>
            </a:r>
          </a:p>
        </p:txBody>
      </p:sp>
      <p:sp>
        <p:nvSpPr>
          <p:cNvPr id="3" name="Freeform 3"/>
          <p:cNvSpPr/>
          <p:nvPr/>
        </p:nvSpPr>
        <p:spPr>
          <a:xfrm>
            <a:off x="4736270" y="1839497"/>
            <a:ext cx="8690854" cy="442443"/>
          </a:xfrm>
          <a:custGeom>
            <a:avLst/>
            <a:gdLst/>
            <a:ahLst/>
            <a:cxnLst/>
            <a:rect l="l" t="t" r="r" b="b"/>
            <a:pathLst>
              <a:path w="8690854" h="442443">
                <a:moveTo>
                  <a:pt x="0" y="0"/>
                </a:moveTo>
                <a:lnTo>
                  <a:pt x="8690855" y="0"/>
                </a:lnTo>
                <a:lnTo>
                  <a:pt x="8690855" y="442443"/>
                </a:lnTo>
                <a:lnTo>
                  <a:pt x="0" y="442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54728" y="7693747"/>
            <a:ext cx="18021159" cy="2372786"/>
          </a:xfrm>
          <a:custGeom>
            <a:avLst/>
            <a:gdLst/>
            <a:ahLst/>
            <a:cxnLst/>
            <a:rect l="l" t="t" r="r" b="b"/>
            <a:pathLst>
              <a:path w="18021159" h="2372786">
                <a:moveTo>
                  <a:pt x="0" y="0"/>
                </a:moveTo>
                <a:lnTo>
                  <a:pt x="18021159" y="0"/>
                </a:lnTo>
                <a:lnTo>
                  <a:pt x="18021159" y="2372786"/>
                </a:lnTo>
                <a:lnTo>
                  <a:pt x="0" y="23727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4653335" y="4106385"/>
            <a:ext cx="3740949" cy="2039134"/>
          </a:xfrm>
          <a:prstGeom prst="rect">
            <a:avLst/>
          </a:prstGeom>
        </p:spPr>
        <p:txBody>
          <a:bodyPr lIns="0" tIns="0" rIns="0" bIns="0" rtlCol="0" anchor="t">
            <a:spAutoFit/>
          </a:bodyPr>
          <a:lstStyle/>
          <a:p>
            <a:pPr algn="ctr">
              <a:lnSpc>
                <a:spcPts val="5426"/>
              </a:lnSpc>
            </a:pPr>
            <a:r>
              <a:rPr lang="en-US" sz="3876" dirty="0">
                <a:solidFill>
                  <a:srgbClr val="000000"/>
                </a:solidFill>
                <a:latin typeface="Canva Sans Bold"/>
              </a:rPr>
              <a:t>Family Reunion</a:t>
            </a:r>
          </a:p>
          <a:p>
            <a:pPr algn="ctr">
              <a:lnSpc>
                <a:spcPts val="5426"/>
              </a:lnSpc>
            </a:pPr>
            <a:r>
              <a:rPr lang="en-US" sz="3876" dirty="0">
                <a:solidFill>
                  <a:srgbClr val="000000"/>
                </a:solidFill>
                <a:latin typeface="Canva Sans Bold"/>
              </a:rPr>
              <a:t>Support Project (FRSP)</a:t>
            </a:r>
          </a:p>
        </p:txBody>
      </p:sp>
      <p:sp>
        <p:nvSpPr>
          <p:cNvPr id="6" name="TextBox 6"/>
          <p:cNvSpPr txBox="1"/>
          <p:nvPr/>
        </p:nvSpPr>
        <p:spPr>
          <a:xfrm>
            <a:off x="254728" y="4106385"/>
            <a:ext cx="3740949" cy="2039134"/>
          </a:xfrm>
          <a:prstGeom prst="rect">
            <a:avLst/>
          </a:prstGeom>
        </p:spPr>
        <p:txBody>
          <a:bodyPr lIns="0" tIns="0" rIns="0" bIns="0" rtlCol="0" anchor="t">
            <a:spAutoFit/>
          </a:bodyPr>
          <a:lstStyle/>
          <a:p>
            <a:pPr algn="ctr">
              <a:lnSpc>
                <a:spcPts val="5426"/>
              </a:lnSpc>
            </a:pPr>
            <a:r>
              <a:rPr lang="en-US" sz="3876">
                <a:solidFill>
                  <a:srgbClr val="B4B1B1"/>
                </a:solidFill>
                <a:latin typeface="Canva Sans Bold"/>
              </a:rPr>
              <a:t>International Family Tracing (IFT)</a:t>
            </a:r>
          </a:p>
        </p:txBody>
      </p:sp>
      <p:sp>
        <p:nvSpPr>
          <p:cNvPr id="7" name="TextBox 7"/>
          <p:cNvSpPr txBox="1"/>
          <p:nvPr/>
        </p:nvSpPr>
        <p:spPr>
          <a:xfrm>
            <a:off x="9635666" y="3443459"/>
            <a:ext cx="3402716" cy="3413393"/>
          </a:xfrm>
          <a:prstGeom prst="rect">
            <a:avLst/>
          </a:prstGeom>
        </p:spPr>
        <p:txBody>
          <a:bodyPr lIns="0" tIns="0" rIns="0" bIns="0" rtlCol="0" anchor="t">
            <a:spAutoFit/>
          </a:bodyPr>
          <a:lstStyle/>
          <a:p>
            <a:pPr algn="ctr">
              <a:lnSpc>
                <a:spcPts val="5426"/>
              </a:lnSpc>
            </a:pPr>
            <a:r>
              <a:rPr lang="en-US" sz="3876" dirty="0">
                <a:solidFill>
                  <a:srgbClr val="B4B1B1"/>
                </a:solidFill>
                <a:latin typeface="Canva Sans Bold"/>
              </a:rPr>
              <a:t>Family Reunion</a:t>
            </a:r>
          </a:p>
          <a:p>
            <a:pPr algn="ctr">
              <a:lnSpc>
                <a:spcPts val="5426"/>
              </a:lnSpc>
            </a:pPr>
            <a:r>
              <a:rPr lang="en-US" sz="3876" dirty="0">
                <a:solidFill>
                  <a:srgbClr val="B4B1B1"/>
                </a:solidFill>
                <a:latin typeface="Canva Sans Bold"/>
              </a:rPr>
              <a:t>Travel Assistance (FRTA)</a:t>
            </a:r>
          </a:p>
        </p:txBody>
      </p:sp>
      <p:sp>
        <p:nvSpPr>
          <p:cNvPr id="8" name="TextBox 8"/>
          <p:cNvSpPr txBox="1"/>
          <p:nvPr/>
        </p:nvSpPr>
        <p:spPr>
          <a:xfrm>
            <a:off x="0" y="8064522"/>
            <a:ext cx="4611972" cy="1555035"/>
          </a:xfrm>
          <a:prstGeom prst="rect">
            <a:avLst/>
          </a:prstGeom>
        </p:spPr>
        <p:txBody>
          <a:bodyPr lIns="0" tIns="0" rIns="0" bIns="0" rtlCol="0" anchor="t">
            <a:spAutoFit/>
          </a:bodyPr>
          <a:lstStyle/>
          <a:p>
            <a:pPr algn="ctr">
              <a:lnSpc>
                <a:spcPts val="6297"/>
              </a:lnSpc>
            </a:pPr>
            <a:r>
              <a:rPr lang="en-US" sz="4498">
                <a:solidFill>
                  <a:srgbClr val="FFFFFF"/>
                </a:solidFill>
                <a:latin typeface="Canva Sans Bold"/>
              </a:rPr>
              <a:t>Finding </a:t>
            </a:r>
          </a:p>
          <a:p>
            <a:pPr algn="ctr">
              <a:lnSpc>
                <a:spcPts val="6297"/>
              </a:lnSpc>
            </a:pPr>
            <a:r>
              <a:rPr lang="en-US" sz="4498">
                <a:solidFill>
                  <a:srgbClr val="FFFFFF"/>
                </a:solidFill>
                <a:latin typeface="Canva Sans Bold"/>
              </a:rPr>
              <a:t>Family</a:t>
            </a:r>
          </a:p>
        </p:txBody>
      </p:sp>
      <p:sp>
        <p:nvSpPr>
          <p:cNvPr id="9" name="TextBox 9"/>
          <p:cNvSpPr txBox="1"/>
          <p:nvPr/>
        </p:nvSpPr>
        <p:spPr>
          <a:xfrm>
            <a:off x="4653335" y="8064522"/>
            <a:ext cx="4611972" cy="1555035"/>
          </a:xfrm>
          <a:prstGeom prst="rect">
            <a:avLst/>
          </a:prstGeom>
        </p:spPr>
        <p:txBody>
          <a:bodyPr lIns="0" tIns="0" rIns="0" bIns="0" rtlCol="0" anchor="t">
            <a:spAutoFit/>
          </a:bodyPr>
          <a:lstStyle/>
          <a:p>
            <a:pPr algn="ctr">
              <a:lnSpc>
                <a:spcPts val="6297"/>
              </a:lnSpc>
            </a:pPr>
            <a:r>
              <a:rPr lang="en-US" sz="4498" dirty="0">
                <a:solidFill>
                  <a:srgbClr val="FFFFFF"/>
                </a:solidFill>
                <a:latin typeface="Canva Sans Bold"/>
              </a:rPr>
              <a:t>Reuniting </a:t>
            </a:r>
          </a:p>
          <a:p>
            <a:pPr algn="ctr">
              <a:lnSpc>
                <a:spcPts val="6297"/>
              </a:lnSpc>
            </a:pPr>
            <a:r>
              <a:rPr lang="en-US" sz="4498" dirty="0">
                <a:solidFill>
                  <a:srgbClr val="FFFFFF"/>
                </a:solidFill>
                <a:latin typeface="Canva Sans Bold"/>
              </a:rPr>
              <a:t>Family</a:t>
            </a:r>
          </a:p>
        </p:txBody>
      </p:sp>
      <p:sp>
        <p:nvSpPr>
          <p:cNvPr id="10" name="TextBox 10"/>
          <p:cNvSpPr txBox="1"/>
          <p:nvPr/>
        </p:nvSpPr>
        <p:spPr>
          <a:xfrm>
            <a:off x="9258982" y="8462793"/>
            <a:ext cx="4611972" cy="758492"/>
          </a:xfrm>
          <a:prstGeom prst="rect">
            <a:avLst/>
          </a:prstGeom>
        </p:spPr>
        <p:txBody>
          <a:bodyPr lIns="0" tIns="0" rIns="0" bIns="0" rtlCol="0" anchor="t">
            <a:spAutoFit/>
          </a:bodyPr>
          <a:lstStyle/>
          <a:p>
            <a:pPr algn="ctr">
              <a:lnSpc>
                <a:spcPts val="6297"/>
              </a:lnSpc>
            </a:pPr>
            <a:r>
              <a:rPr lang="en-US" sz="4498" dirty="0">
                <a:solidFill>
                  <a:srgbClr val="FFFFFF"/>
                </a:solidFill>
                <a:latin typeface="Canva Sans Bold"/>
              </a:rPr>
              <a:t>Travel</a:t>
            </a:r>
          </a:p>
        </p:txBody>
      </p:sp>
      <p:sp>
        <p:nvSpPr>
          <p:cNvPr id="11" name="TextBox 11"/>
          <p:cNvSpPr txBox="1"/>
          <p:nvPr/>
        </p:nvSpPr>
        <p:spPr>
          <a:xfrm>
            <a:off x="13676028" y="8064522"/>
            <a:ext cx="4611972" cy="1555035"/>
          </a:xfrm>
          <a:prstGeom prst="rect">
            <a:avLst/>
          </a:prstGeom>
        </p:spPr>
        <p:txBody>
          <a:bodyPr lIns="0" tIns="0" rIns="0" bIns="0" rtlCol="0" anchor="t">
            <a:spAutoFit/>
          </a:bodyPr>
          <a:lstStyle/>
          <a:p>
            <a:pPr algn="ctr">
              <a:lnSpc>
                <a:spcPts val="6297"/>
              </a:lnSpc>
            </a:pPr>
            <a:r>
              <a:rPr lang="en-US" sz="4498">
                <a:solidFill>
                  <a:srgbClr val="FFFFFF"/>
                </a:solidFill>
                <a:latin typeface="Canva Sans Bold"/>
              </a:rPr>
              <a:t>Post - </a:t>
            </a:r>
          </a:p>
          <a:p>
            <a:pPr algn="ctr">
              <a:lnSpc>
                <a:spcPts val="6297"/>
              </a:lnSpc>
            </a:pPr>
            <a:r>
              <a:rPr lang="en-US" sz="4498">
                <a:solidFill>
                  <a:srgbClr val="FFFFFF"/>
                </a:solidFill>
                <a:latin typeface="Canva Sans Bold"/>
              </a:rPr>
              <a:t>Arrival</a:t>
            </a:r>
          </a:p>
        </p:txBody>
      </p:sp>
      <p:sp>
        <p:nvSpPr>
          <p:cNvPr id="12" name="TextBox 12"/>
          <p:cNvSpPr txBox="1"/>
          <p:nvPr/>
        </p:nvSpPr>
        <p:spPr>
          <a:xfrm>
            <a:off x="14279764" y="3762820"/>
            <a:ext cx="3402716" cy="2726264"/>
          </a:xfrm>
          <a:prstGeom prst="rect">
            <a:avLst/>
          </a:prstGeom>
        </p:spPr>
        <p:txBody>
          <a:bodyPr lIns="0" tIns="0" rIns="0" bIns="0" rtlCol="0" anchor="t">
            <a:spAutoFit/>
          </a:bodyPr>
          <a:lstStyle/>
          <a:p>
            <a:pPr algn="ctr">
              <a:lnSpc>
                <a:spcPts val="5426"/>
              </a:lnSpc>
            </a:pPr>
            <a:r>
              <a:rPr lang="en-US" sz="3876" dirty="0">
                <a:solidFill>
                  <a:srgbClr val="B4B1B1"/>
                </a:solidFill>
                <a:latin typeface="Canva Sans Bold"/>
              </a:rPr>
              <a:t>Family Reunion Integration Service (FRIS)</a:t>
            </a:r>
          </a:p>
        </p:txBody>
      </p:sp>
      <p:pic>
        <p:nvPicPr>
          <p:cNvPr id="13" name="Picture 12" descr="A blue square with yellow stars and a blue square with a yellow star in the middle&#10;&#10;Description automatically generated">
            <a:extLst>
              <a:ext uri="{FF2B5EF4-FFF2-40B4-BE49-F238E27FC236}">
                <a16:creationId xmlns:a16="http://schemas.microsoft.com/office/drawing/2014/main" id="{A116DD2D-2482-9F9B-E3A8-228C5CFA48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92400" y="0"/>
            <a:ext cx="2795601" cy="147263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352477"/>
            <a:ext cx="14530230" cy="1495859"/>
          </a:xfrm>
          <a:prstGeom prst="rect">
            <a:avLst/>
          </a:prstGeom>
        </p:spPr>
        <p:txBody>
          <a:bodyPr lIns="0" tIns="0" rIns="0" bIns="0" rtlCol="0" anchor="t">
            <a:spAutoFit/>
          </a:bodyPr>
          <a:lstStyle/>
          <a:p>
            <a:pPr marL="0" lvl="0" indent="0" algn="ctr">
              <a:lnSpc>
                <a:spcPts val="13884"/>
              </a:lnSpc>
              <a:spcBef>
                <a:spcPct val="0"/>
              </a:spcBef>
            </a:pPr>
            <a:r>
              <a:rPr lang="en-US" sz="4800" dirty="0">
                <a:solidFill>
                  <a:srgbClr val="000000"/>
                </a:solidFill>
                <a:latin typeface="Canva Sans Bold"/>
              </a:rPr>
              <a:t>Knowledge of documents</a:t>
            </a:r>
          </a:p>
        </p:txBody>
      </p:sp>
      <p:sp>
        <p:nvSpPr>
          <p:cNvPr id="3" name="Freeform 3"/>
          <p:cNvSpPr/>
          <p:nvPr/>
        </p:nvSpPr>
        <p:spPr>
          <a:xfrm>
            <a:off x="4495800" y="1143382"/>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028700" y="3473401"/>
            <a:ext cx="4521328" cy="6308640"/>
          </a:xfrm>
          <a:custGeom>
            <a:avLst/>
            <a:gdLst/>
            <a:ahLst/>
            <a:cxnLst/>
            <a:rect l="l" t="t" r="r" b="b"/>
            <a:pathLst>
              <a:path w="4521328" h="6308640">
                <a:moveTo>
                  <a:pt x="0" y="0"/>
                </a:moveTo>
                <a:lnTo>
                  <a:pt x="4521328" y="0"/>
                </a:lnTo>
                <a:lnTo>
                  <a:pt x="4521328" y="6308641"/>
                </a:lnTo>
                <a:lnTo>
                  <a:pt x="0" y="6308641"/>
                </a:lnTo>
                <a:lnTo>
                  <a:pt x="0" y="0"/>
                </a:lnTo>
                <a:close/>
              </a:path>
            </a:pathLst>
          </a:custGeom>
          <a:blipFill>
            <a:blip r:embed="rId4"/>
            <a:stretch>
              <a:fillRect/>
            </a:stretch>
          </a:blipFill>
        </p:spPr>
        <p:txBody>
          <a:bodyPr/>
          <a:lstStyle/>
          <a:p>
            <a:endParaRPr lang="en-GB"/>
          </a:p>
        </p:txBody>
      </p:sp>
      <p:sp>
        <p:nvSpPr>
          <p:cNvPr id="5" name="Freeform 5"/>
          <p:cNvSpPr/>
          <p:nvPr/>
        </p:nvSpPr>
        <p:spPr>
          <a:xfrm>
            <a:off x="6765465" y="3473401"/>
            <a:ext cx="4757069" cy="6342759"/>
          </a:xfrm>
          <a:custGeom>
            <a:avLst/>
            <a:gdLst/>
            <a:ahLst/>
            <a:cxnLst/>
            <a:rect l="l" t="t" r="r" b="b"/>
            <a:pathLst>
              <a:path w="4757069" h="6342759">
                <a:moveTo>
                  <a:pt x="0" y="0"/>
                </a:moveTo>
                <a:lnTo>
                  <a:pt x="4757070" y="0"/>
                </a:lnTo>
                <a:lnTo>
                  <a:pt x="4757070" y="6342760"/>
                </a:lnTo>
                <a:lnTo>
                  <a:pt x="0" y="6342760"/>
                </a:lnTo>
                <a:lnTo>
                  <a:pt x="0" y="0"/>
                </a:lnTo>
                <a:close/>
              </a:path>
            </a:pathLst>
          </a:custGeom>
          <a:blipFill>
            <a:blip r:embed="rId5"/>
            <a:stretch>
              <a:fillRect/>
            </a:stretch>
          </a:blipFill>
        </p:spPr>
        <p:txBody>
          <a:bodyPr/>
          <a:lstStyle/>
          <a:p>
            <a:endParaRPr lang="en-GB"/>
          </a:p>
        </p:txBody>
      </p:sp>
      <p:sp>
        <p:nvSpPr>
          <p:cNvPr id="6" name="Freeform 6"/>
          <p:cNvSpPr/>
          <p:nvPr/>
        </p:nvSpPr>
        <p:spPr>
          <a:xfrm>
            <a:off x="12222622" y="3356013"/>
            <a:ext cx="4601453" cy="6577537"/>
          </a:xfrm>
          <a:custGeom>
            <a:avLst/>
            <a:gdLst/>
            <a:ahLst/>
            <a:cxnLst/>
            <a:rect l="l" t="t" r="r" b="b"/>
            <a:pathLst>
              <a:path w="4601453" h="6577537">
                <a:moveTo>
                  <a:pt x="0" y="0"/>
                </a:moveTo>
                <a:lnTo>
                  <a:pt x="4601453" y="0"/>
                </a:lnTo>
                <a:lnTo>
                  <a:pt x="4601453" y="6577537"/>
                </a:lnTo>
                <a:lnTo>
                  <a:pt x="0" y="6577537"/>
                </a:lnTo>
                <a:lnTo>
                  <a:pt x="0" y="0"/>
                </a:lnTo>
                <a:close/>
              </a:path>
            </a:pathLst>
          </a:custGeom>
          <a:blipFill>
            <a:blip r:embed="rId6"/>
            <a:stretch>
              <a:fillRect/>
            </a:stretch>
          </a:blipFill>
        </p:spPr>
        <p:txBody>
          <a:bodyPr/>
          <a:lstStyle/>
          <a:p>
            <a:endParaRPr lang="en-GB"/>
          </a:p>
        </p:txBody>
      </p:sp>
      <p:pic>
        <p:nvPicPr>
          <p:cNvPr id="7" name="Picture 6" descr="A blue square with yellow stars and a blue square with a yellow star in the middle&#10;&#10;Description automatically generated">
            <a:extLst>
              <a:ext uri="{FF2B5EF4-FFF2-40B4-BE49-F238E27FC236}">
                <a16:creationId xmlns:a16="http://schemas.microsoft.com/office/drawing/2014/main" id="{C75D3EC8-0F70-B4C9-B97B-C1123B94FF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99894" y="23875"/>
            <a:ext cx="2795601" cy="147263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5542" y="213791"/>
            <a:ext cx="17437055" cy="9887836"/>
            <a:chOff x="0" y="0"/>
            <a:chExt cx="23249407" cy="13183781"/>
          </a:xfrm>
        </p:grpSpPr>
        <p:sp>
          <p:nvSpPr>
            <p:cNvPr id="3" name="TextBox 3"/>
            <p:cNvSpPr txBox="1"/>
            <p:nvPr/>
          </p:nvSpPr>
          <p:spPr>
            <a:xfrm>
              <a:off x="1432887" y="-190500"/>
              <a:ext cx="19373640" cy="2195641"/>
            </a:xfrm>
            <a:prstGeom prst="rect">
              <a:avLst/>
            </a:prstGeom>
          </p:spPr>
          <p:txBody>
            <a:bodyPr lIns="0" tIns="0" rIns="0" bIns="0" rtlCol="0" anchor="t">
              <a:spAutoFit/>
            </a:bodyPr>
            <a:lstStyle/>
            <a:p>
              <a:pPr marL="0" lvl="0" indent="0" algn="ctr">
                <a:lnSpc>
                  <a:spcPts val="13884"/>
                </a:lnSpc>
                <a:spcBef>
                  <a:spcPct val="0"/>
                </a:spcBef>
              </a:pPr>
              <a:r>
                <a:rPr lang="en-US" sz="9917">
                  <a:solidFill>
                    <a:srgbClr val="000000"/>
                  </a:solidFill>
                  <a:latin typeface="Canva Sans Bold"/>
                </a:rPr>
                <a:t>FRTA</a:t>
              </a:r>
            </a:p>
          </p:txBody>
        </p:sp>
        <p:sp>
          <p:nvSpPr>
            <p:cNvPr id="4" name="Freeform 4"/>
            <p:cNvSpPr/>
            <p:nvPr/>
          </p:nvSpPr>
          <p:spPr>
            <a:xfrm>
              <a:off x="5507637" y="2134973"/>
              <a:ext cx="11587806" cy="589925"/>
            </a:xfrm>
            <a:custGeom>
              <a:avLst/>
              <a:gdLst/>
              <a:ahLst/>
              <a:cxnLst/>
              <a:rect l="l" t="t" r="r" b="b"/>
              <a:pathLst>
                <a:path w="11587806" h="589925">
                  <a:moveTo>
                    <a:pt x="0" y="0"/>
                  </a:moveTo>
                  <a:lnTo>
                    <a:pt x="11587806" y="0"/>
                  </a:lnTo>
                  <a:lnTo>
                    <a:pt x="11587806" y="589925"/>
                  </a:lnTo>
                  <a:lnTo>
                    <a:pt x="0" y="58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0" y="2839198"/>
              <a:ext cx="9232540" cy="10344583"/>
            </a:xfrm>
            <a:custGeom>
              <a:avLst/>
              <a:gdLst/>
              <a:ahLst/>
              <a:cxnLst/>
              <a:rect l="l" t="t" r="r" b="b"/>
              <a:pathLst>
                <a:path w="9232540" h="10344583">
                  <a:moveTo>
                    <a:pt x="0" y="0"/>
                  </a:moveTo>
                  <a:lnTo>
                    <a:pt x="9232540" y="0"/>
                  </a:lnTo>
                  <a:lnTo>
                    <a:pt x="9232540" y="10344583"/>
                  </a:lnTo>
                  <a:lnTo>
                    <a:pt x="0" y="103445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1041265" y="3080498"/>
              <a:ext cx="725727" cy="745291"/>
            </a:xfrm>
            <a:custGeom>
              <a:avLst/>
              <a:gdLst/>
              <a:ahLst/>
              <a:cxnLst/>
              <a:rect l="l" t="t" r="r" b="b"/>
              <a:pathLst>
                <a:path w="725727" h="745291">
                  <a:moveTo>
                    <a:pt x="0" y="0"/>
                  </a:moveTo>
                  <a:lnTo>
                    <a:pt x="725726" y="0"/>
                  </a:lnTo>
                  <a:lnTo>
                    <a:pt x="725726"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2240610" y="4122485"/>
              <a:ext cx="5819580" cy="792034"/>
            </a:xfrm>
            <a:prstGeom prst="rect">
              <a:avLst/>
            </a:prstGeom>
          </p:spPr>
          <p:txBody>
            <a:bodyPr lIns="0" tIns="0" rIns="0" bIns="0" rtlCol="0" anchor="t">
              <a:spAutoFit/>
            </a:bodyPr>
            <a:lstStyle/>
            <a:p>
              <a:pPr>
                <a:lnSpc>
                  <a:spcPts val="2465"/>
                </a:lnSpc>
                <a:spcBef>
                  <a:spcPct val="0"/>
                </a:spcBef>
              </a:pPr>
              <a:r>
                <a:rPr lang="en-US" sz="1761">
                  <a:solidFill>
                    <a:srgbClr val="000000"/>
                  </a:solidFill>
                  <a:latin typeface="Canva Sans Bold"/>
                </a:rPr>
                <a:t>Arrange On The Ground Travel Assistance To Reunite Refugee Families</a:t>
              </a:r>
            </a:p>
          </p:txBody>
        </p:sp>
        <p:sp>
          <p:nvSpPr>
            <p:cNvPr id="8" name="TextBox 8"/>
            <p:cNvSpPr txBox="1"/>
            <p:nvPr/>
          </p:nvSpPr>
          <p:spPr>
            <a:xfrm>
              <a:off x="2240610" y="5447419"/>
              <a:ext cx="4939094" cy="380482"/>
            </a:xfrm>
            <a:prstGeom prst="rect">
              <a:avLst/>
            </a:prstGeom>
          </p:spPr>
          <p:txBody>
            <a:bodyPr lIns="0" tIns="0" rIns="0" bIns="0" rtlCol="0" anchor="t">
              <a:spAutoFit/>
            </a:bodyPr>
            <a:lstStyle/>
            <a:p>
              <a:pPr>
                <a:lnSpc>
                  <a:spcPts val="2465"/>
                </a:lnSpc>
                <a:spcBef>
                  <a:spcPct val="0"/>
                </a:spcBef>
              </a:pPr>
              <a:r>
                <a:rPr lang="en-US" sz="1761">
                  <a:solidFill>
                    <a:srgbClr val="000000"/>
                  </a:solidFill>
                  <a:latin typeface="Canva Sans Bold"/>
                </a:rPr>
                <a:t>Work In Collaboration With IOM</a:t>
              </a:r>
            </a:p>
          </p:txBody>
        </p:sp>
        <p:sp>
          <p:nvSpPr>
            <p:cNvPr id="9" name="TextBox 9"/>
            <p:cNvSpPr txBox="1"/>
            <p:nvPr/>
          </p:nvSpPr>
          <p:spPr>
            <a:xfrm>
              <a:off x="2240610" y="6380922"/>
              <a:ext cx="4939094" cy="1203586"/>
            </a:xfrm>
            <a:prstGeom prst="rect">
              <a:avLst/>
            </a:prstGeom>
          </p:spPr>
          <p:txBody>
            <a:bodyPr lIns="0" tIns="0" rIns="0" bIns="0" rtlCol="0" anchor="t">
              <a:spAutoFit/>
            </a:bodyPr>
            <a:lstStyle/>
            <a:p>
              <a:pPr>
                <a:lnSpc>
                  <a:spcPts val="2465"/>
                </a:lnSpc>
                <a:spcBef>
                  <a:spcPct val="0"/>
                </a:spcBef>
              </a:pPr>
              <a:r>
                <a:rPr lang="en-US" sz="1761">
                  <a:solidFill>
                    <a:srgbClr val="000000"/>
                  </a:solidFill>
                  <a:latin typeface="Canva Sans Bold"/>
                </a:rPr>
                <a:t>ovide Post-Arrival Support for Refugee Families After Arrival With Support Of FRIS</a:t>
              </a:r>
            </a:p>
          </p:txBody>
        </p:sp>
        <p:sp>
          <p:nvSpPr>
            <p:cNvPr id="10" name="Freeform 10"/>
            <p:cNvSpPr/>
            <p:nvPr/>
          </p:nvSpPr>
          <p:spPr>
            <a:xfrm>
              <a:off x="1081663" y="4210692"/>
              <a:ext cx="725727" cy="745291"/>
            </a:xfrm>
            <a:custGeom>
              <a:avLst/>
              <a:gdLst/>
              <a:ahLst/>
              <a:cxnLst/>
              <a:rect l="l" t="t" r="r" b="b"/>
              <a:pathLst>
                <a:path w="725727" h="745291">
                  <a:moveTo>
                    <a:pt x="0" y="0"/>
                  </a:moveTo>
                  <a:lnTo>
                    <a:pt x="725726" y="0"/>
                  </a:lnTo>
                  <a:lnTo>
                    <a:pt x="725726"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a:off x="1072057" y="5279302"/>
              <a:ext cx="725727" cy="745291"/>
            </a:xfrm>
            <a:custGeom>
              <a:avLst/>
              <a:gdLst/>
              <a:ahLst/>
              <a:cxnLst/>
              <a:rect l="l" t="t" r="r" b="b"/>
              <a:pathLst>
                <a:path w="725727" h="745291">
                  <a:moveTo>
                    <a:pt x="0" y="0"/>
                  </a:moveTo>
                  <a:lnTo>
                    <a:pt x="725727" y="0"/>
                  </a:lnTo>
                  <a:lnTo>
                    <a:pt x="725727"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TextBox 12"/>
            <p:cNvSpPr txBox="1"/>
            <p:nvPr/>
          </p:nvSpPr>
          <p:spPr>
            <a:xfrm>
              <a:off x="2240610" y="3231016"/>
              <a:ext cx="2248205" cy="384626"/>
            </a:xfrm>
            <a:prstGeom prst="rect">
              <a:avLst/>
            </a:prstGeom>
          </p:spPr>
          <p:txBody>
            <a:bodyPr lIns="0" tIns="0" rIns="0" bIns="0" rtlCol="0" anchor="t">
              <a:spAutoFit/>
            </a:bodyPr>
            <a:lstStyle/>
            <a:p>
              <a:pPr>
                <a:lnSpc>
                  <a:spcPts val="2465"/>
                </a:lnSpc>
                <a:spcBef>
                  <a:spcPct val="0"/>
                </a:spcBef>
              </a:pPr>
              <a:r>
                <a:rPr lang="en-US" sz="1761">
                  <a:solidFill>
                    <a:srgbClr val="000000"/>
                  </a:solidFill>
                  <a:latin typeface="Canva Sans Bold"/>
                </a:rPr>
                <a:t>Fund Flights</a:t>
              </a:r>
            </a:p>
          </p:txBody>
        </p:sp>
        <p:sp>
          <p:nvSpPr>
            <p:cNvPr id="13" name="Freeform 13"/>
            <p:cNvSpPr/>
            <p:nvPr/>
          </p:nvSpPr>
          <p:spPr>
            <a:xfrm>
              <a:off x="1081663" y="6409497"/>
              <a:ext cx="725727" cy="745291"/>
            </a:xfrm>
            <a:custGeom>
              <a:avLst/>
              <a:gdLst/>
              <a:ahLst/>
              <a:cxnLst/>
              <a:rect l="l" t="t" r="r" b="b"/>
              <a:pathLst>
                <a:path w="725727" h="745291">
                  <a:moveTo>
                    <a:pt x="0" y="0"/>
                  </a:moveTo>
                  <a:lnTo>
                    <a:pt x="725726" y="0"/>
                  </a:lnTo>
                  <a:lnTo>
                    <a:pt x="725726"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TextBox 14"/>
            <p:cNvSpPr txBox="1"/>
            <p:nvPr/>
          </p:nvSpPr>
          <p:spPr>
            <a:xfrm>
              <a:off x="2240610" y="7924554"/>
              <a:ext cx="4579342" cy="807531"/>
            </a:xfrm>
            <a:prstGeom prst="rect">
              <a:avLst/>
            </a:prstGeom>
          </p:spPr>
          <p:txBody>
            <a:bodyPr lIns="0" tIns="0" rIns="0" bIns="0" rtlCol="0" anchor="t">
              <a:spAutoFit/>
            </a:bodyPr>
            <a:lstStyle/>
            <a:p>
              <a:pPr>
                <a:lnSpc>
                  <a:spcPts val="2515"/>
                </a:lnSpc>
                <a:spcBef>
                  <a:spcPct val="0"/>
                </a:spcBef>
              </a:pPr>
              <a:r>
                <a:rPr lang="en-US" sz="1796">
                  <a:solidFill>
                    <a:srgbClr val="000000"/>
                  </a:solidFill>
                  <a:latin typeface="Canva Sans Bold"/>
                </a:rPr>
                <a:t>Reimburse Families Who Have Booked Travel Independently</a:t>
              </a:r>
            </a:p>
          </p:txBody>
        </p:sp>
        <p:sp>
          <p:nvSpPr>
            <p:cNvPr id="15" name="TextBox 15"/>
            <p:cNvSpPr txBox="1"/>
            <p:nvPr/>
          </p:nvSpPr>
          <p:spPr>
            <a:xfrm>
              <a:off x="2240610" y="9192655"/>
              <a:ext cx="5795616" cy="1227437"/>
            </a:xfrm>
            <a:prstGeom prst="rect">
              <a:avLst/>
            </a:prstGeom>
          </p:spPr>
          <p:txBody>
            <a:bodyPr lIns="0" tIns="0" rIns="0" bIns="0" rtlCol="0" anchor="t">
              <a:spAutoFit/>
            </a:bodyPr>
            <a:lstStyle/>
            <a:p>
              <a:pPr>
                <a:lnSpc>
                  <a:spcPts val="2515"/>
                </a:lnSpc>
                <a:spcBef>
                  <a:spcPct val="0"/>
                </a:spcBef>
              </a:pPr>
              <a:r>
                <a:rPr lang="en-US" sz="1796">
                  <a:solidFill>
                    <a:srgbClr val="000000"/>
                  </a:solidFill>
                  <a:latin typeface="Canva Sans Bold"/>
                </a:rPr>
                <a:t>Cover The Costs of Exit Visas, Medical Certificates Or The Certification Of Documents</a:t>
              </a:r>
            </a:p>
          </p:txBody>
        </p:sp>
        <p:sp>
          <p:nvSpPr>
            <p:cNvPr id="16" name="TextBox 16"/>
            <p:cNvSpPr txBox="1"/>
            <p:nvPr/>
          </p:nvSpPr>
          <p:spPr>
            <a:xfrm>
              <a:off x="2264573" y="10616164"/>
              <a:ext cx="5795616" cy="807531"/>
            </a:xfrm>
            <a:prstGeom prst="rect">
              <a:avLst/>
            </a:prstGeom>
          </p:spPr>
          <p:txBody>
            <a:bodyPr lIns="0" tIns="0" rIns="0" bIns="0" rtlCol="0" anchor="t">
              <a:spAutoFit/>
            </a:bodyPr>
            <a:lstStyle/>
            <a:p>
              <a:pPr>
                <a:lnSpc>
                  <a:spcPts val="2515"/>
                </a:lnSpc>
                <a:spcBef>
                  <a:spcPct val="0"/>
                </a:spcBef>
              </a:pPr>
              <a:r>
                <a:rPr lang="en-US" sz="1796">
                  <a:solidFill>
                    <a:srgbClr val="000000"/>
                  </a:solidFill>
                  <a:latin typeface="Canva Sans Bold"/>
                </a:rPr>
                <a:t>Cover The Cost Of The Sponsor’s Travel To/From The Airport </a:t>
              </a:r>
            </a:p>
          </p:txBody>
        </p:sp>
        <p:sp>
          <p:nvSpPr>
            <p:cNvPr id="17" name="TextBox 17"/>
            <p:cNvSpPr txBox="1"/>
            <p:nvPr/>
          </p:nvSpPr>
          <p:spPr>
            <a:xfrm>
              <a:off x="2240610" y="11887798"/>
              <a:ext cx="5469430" cy="807531"/>
            </a:xfrm>
            <a:prstGeom prst="rect">
              <a:avLst/>
            </a:prstGeom>
          </p:spPr>
          <p:txBody>
            <a:bodyPr lIns="0" tIns="0" rIns="0" bIns="0" rtlCol="0" anchor="t">
              <a:spAutoFit/>
            </a:bodyPr>
            <a:lstStyle/>
            <a:p>
              <a:pPr>
                <a:lnSpc>
                  <a:spcPts val="2515"/>
                </a:lnSpc>
                <a:spcBef>
                  <a:spcPct val="0"/>
                </a:spcBef>
              </a:pPr>
              <a:r>
                <a:rPr lang="en-US" sz="1796">
                  <a:solidFill>
                    <a:srgbClr val="000000"/>
                  </a:solidFill>
                  <a:latin typeface="Canva Sans Bold"/>
                </a:rPr>
                <a:t>Cover the Cost Of The Families Onward Travel From Aiport</a:t>
              </a:r>
            </a:p>
          </p:txBody>
        </p:sp>
        <p:sp>
          <p:nvSpPr>
            <p:cNvPr id="18" name="Freeform 18"/>
            <p:cNvSpPr/>
            <p:nvPr/>
          </p:nvSpPr>
          <p:spPr>
            <a:xfrm>
              <a:off x="1092673" y="7951682"/>
              <a:ext cx="622909" cy="622909"/>
            </a:xfrm>
            <a:custGeom>
              <a:avLst/>
              <a:gdLst/>
              <a:ahLst/>
              <a:cxnLst/>
              <a:rect l="l" t="t" r="r" b="b"/>
              <a:pathLst>
                <a:path w="622909" h="622909">
                  <a:moveTo>
                    <a:pt x="0" y="0"/>
                  </a:moveTo>
                  <a:lnTo>
                    <a:pt x="622910" y="0"/>
                  </a:lnTo>
                  <a:lnTo>
                    <a:pt x="622910" y="622910"/>
                  </a:lnTo>
                  <a:lnTo>
                    <a:pt x="0" y="622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9" name="Freeform 19"/>
            <p:cNvSpPr/>
            <p:nvPr/>
          </p:nvSpPr>
          <p:spPr>
            <a:xfrm>
              <a:off x="1092673" y="9221230"/>
              <a:ext cx="622909" cy="622909"/>
            </a:xfrm>
            <a:custGeom>
              <a:avLst/>
              <a:gdLst/>
              <a:ahLst/>
              <a:cxnLst/>
              <a:rect l="l" t="t" r="r" b="b"/>
              <a:pathLst>
                <a:path w="622909" h="622909">
                  <a:moveTo>
                    <a:pt x="0" y="0"/>
                  </a:moveTo>
                  <a:lnTo>
                    <a:pt x="622910" y="0"/>
                  </a:lnTo>
                  <a:lnTo>
                    <a:pt x="622910" y="622910"/>
                  </a:lnTo>
                  <a:lnTo>
                    <a:pt x="0" y="622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Freeform 20"/>
            <p:cNvSpPr/>
            <p:nvPr/>
          </p:nvSpPr>
          <p:spPr>
            <a:xfrm>
              <a:off x="1081663" y="10644739"/>
              <a:ext cx="622909" cy="622909"/>
            </a:xfrm>
            <a:custGeom>
              <a:avLst/>
              <a:gdLst/>
              <a:ahLst/>
              <a:cxnLst/>
              <a:rect l="l" t="t" r="r" b="b"/>
              <a:pathLst>
                <a:path w="622909" h="622909">
                  <a:moveTo>
                    <a:pt x="0" y="0"/>
                  </a:moveTo>
                  <a:lnTo>
                    <a:pt x="622909" y="0"/>
                  </a:lnTo>
                  <a:lnTo>
                    <a:pt x="622909" y="622910"/>
                  </a:lnTo>
                  <a:lnTo>
                    <a:pt x="0" y="622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Freeform 21"/>
            <p:cNvSpPr/>
            <p:nvPr/>
          </p:nvSpPr>
          <p:spPr>
            <a:xfrm>
              <a:off x="1041265" y="11914287"/>
              <a:ext cx="622909" cy="622909"/>
            </a:xfrm>
            <a:custGeom>
              <a:avLst/>
              <a:gdLst/>
              <a:ahLst/>
              <a:cxnLst/>
              <a:rect l="l" t="t" r="r" b="b"/>
              <a:pathLst>
                <a:path w="622909" h="622909">
                  <a:moveTo>
                    <a:pt x="0" y="0"/>
                  </a:moveTo>
                  <a:lnTo>
                    <a:pt x="622909" y="0"/>
                  </a:lnTo>
                  <a:lnTo>
                    <a:pt x="622909" y="622910"/>
                  </a:lnTo>
                  <a:lnTo>
                    <a:pt x="0" y="622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2" name="Freeform 22"/>
            <p:cNvSpPr/>
            <p:nvPr/>
          </p:nvSpPr>
          <p:spPr>
            <a:xfrm>
              <a:off x="20347454" y="0"/>
              <a:ext cx="2608875" cy="2608875"/>
            </a:xfrm>
            <a:custGeom>
              <a:avLst/>
              <a:gdLst/>
              <a:ahLst/>
              <a:cxnLst/>
              <a:rect l="l" t="t" r="r" b="b"/>
              <a:pathLst>
                <a:path w="2608875" h="2608875">
                  <a:moveTo>
                    <a:pt x="0" y="0"/>
                  </a:moveTo>
                  <a:lnTo>
                    <a:pt x="2608875" y="0"/>
                  </a:lnTo>
                  <a:lnTo>
                    <a:pt x="2608875" y="2608875"/>
                  </a:lnTo>
                  <a:lnTo>
                    <a:pt x="0" y="26088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3" name="Freeform 23"/>
            <p:cNvSpPr/>
            <p:nvPr/>
          </p:nvSpPr>
          <p:spPr>
            <a:xfrm>
              <a:off x="20476185" y="227692"/>
              <a:ext cx="2351413" cy="1901705"/>
            </a:xfrm>
            <a:custGeom>
              <a:avLst/>
              <a:gdLst/>
              <a:ahLst/>
              <a:cxnLst/>
              <a:rect l="l" t="t" r="r" b="b"/>
              <a:pathLst>
                <a:path w="2351413" h="1901705">
                  <a:moveTo>
                    <a:pt x="0" y="0"/>
                  </a:moveTo>
                  <a:lnTo>
                    <a:pt x="2351413" y="0"/>
                  </a:lnTo>
                  <a:lnTo>
                    <a:pt x="2351413" y="1901705"/>
                  </a:lnTo>
                  <a:lnTo>
                    <a:pt x="0" y="19017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24" name="TextBox 24"/>
            <p:cNvSpPr txBox="1"/>
            <p:nvPr/>
          </p:nvSpPr>
          <p:spPr>
            <a:xfrm>
              <a:off x="9525618" y="4075557"/>
              <a:ext cx="13723789" cy="6927884"/>
            </a:xfrm>
            <a:prstGeom prst="rect">
              <a:avLst/>
            </a:prstGeom>
          </p:spPr>
          <p:txBody>
            <a:bodyPr lIns="0" tIns="0" rIns="0" bIns="0" rtlCol="0" anchor="t">
              <a:spAutoFit/>
            </a:bodyPr>
            <a:lstStyle/>
            <a:p>
              <a:pPr algn="ctr">
                <a:lnSpc>
                  <a:spcPts val="5963"/>
                </a:lnSpc>
              </a:pPr>
              <a:r>
                <a:rPr lang="en-US" sz="4259">
                  <a:solidFill>
                    <a:srgbClr val="000000"/>
                  </a:solidFill>
                  <a:latin typeface="Canva Sans"/>
                </a:rPr>
                <a:t>For any FRTA related queries please contact  </a:t>
              </a:r>
              <a:r>
                <a:rPr lang="en-US" sz="4259">
                  <a:solidFill>
                    <a:srgbClr val="000000"/>
                  </a:solidFill>
                  <a:latin typeface="Canva Sans Bold"/>
                </a:rPr>
                <a:t>Familyreunion@redcross.org.uk</a:t>
              </a:r>
              <a:r>
                <a:rPr lang="en-US" sz="4259">
                  <a:solidFill>
                    <a:srgbClr val="000000"/>
                  </a:solidFill>
                  <a:latin typeface="Canva Sans"/>
                </a:rPr>
                <a:t> directly.</a:t>
              </a:r>
            </a:p>
            <a:p>
              <a:pPr algn="ctr">
                <a:lnSpc>
                  <a:spcPts val="5963"/>
                </a:lnSpc>
              </a:pPr>
              <a:endParaRPr lang="en-US" sz="4259">
                <a:solidFill>
                  <a:srgbClr val="000000"/>
                </a:solidFill>
                <a:latin typeface="Canva Sans"/>
              </a:endParaRPr>
            </a:p>
            <a:p>
              <a:pPr algn="ctr">
                <a:lnSpc>
                  <a:spcPts val="5963"/>
                </a:lnSpc>
                <a:spcBef>
                  <a:spcPct val="0"/>
                </a:spcBef>
              </a:pPr>
              <a:r>
                <a:rPr lang="en-US" sz="4259">
                  <a:solidFill>
                    <a:srgbClr val="000000"/>
                  </a:solidFill>
                  <a:latin typeface="Canva Sans"/>
                </a:rPr>
                <a:t>For any FRTA referrals go through your </a:t>
              </a:r>
              <a:r>
                <a:rPr lang="en-US" sz="4259" u="sng">
                  <a:solidFill>
                    <a:srgbClr val="000000"/>
                  </a:solidFill>
                  <a:latin typeface="Canva Sans"/>
                  <a:hlinkClick r:id="rId14" tooltip="https://www.redcross.org.uk/get-help/get-help-as-a-refugee/contact-your-local-refugee-service"/>
                </a:rPr>
                <a:t>local Red Cross</a:t>
              </a:r>
              <a:r>
                <a:rPr lang="en-US" sz="4259">
                  <a:solidFill>
                    <a:srgbClr val="000000"/>
                  </a:solidFill>
                  <a:latin typeface="Canva Sans"/>
                </a:rPr>
                <a:t>.  </a:t>
              </a:r>
            </a:p>
          </p:txBody>
        </p:sp>
      </p:grpSp>
      <p:pic>
        <p:nvPicPr>
          <p:cNvPr id="25" name="Picture 24" descr="A blue square with yellow stars and a blue square with a yellow star in the middle&#10;&#10;Description automatically generated">
            <a:extLst>
              <a:ext uri="{FF2B5EF4-FFF2-40B4-BE49-F238E27FC236}">
                <a16:creationId xmlns:a16="http://schemas.microsoft.com/office/drawing/2014/main" id="{112823D1-F6E3-F67B-5D76-CE76C560616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08931" y="8682263"/>
            <a:ext cx="2671058" cy="140703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5472" y="7176"/>
            <a:ext cx="17437055" cy="10030711"/>
            <a:chOff x="0" y="-190500"/>
            <a:chExt cx="23249407" cy="13374281"/>
          </a:xfrm>
        </p:grpSpPr>
        <p:sp>
          <p:nvSpPr>
            <p:cNvPr id="3" name="TextBox 3"/>
            <p:cNvSpPr txBox="1"/>
            <p:nvPr/>
          </p:nvSpPr>
          <p:spPr>
            <a:xfrm>
              <a:off x="1432887" y="-190500"/>
              <a:ext cx="19373640" cy="1994479"/>
            </a:xfrm>
            <a:prstGeom prst="rect">
              <a:avLst/>
            </a:prstGeom>
          </p:spPr>
          <p:txBody>
            <a:bodyPr lIns="0" tIns="0" rIns="0" bIns="0" rtlCol="0" anchor="t">
              <a:spAutoFit/>
            </a:bodyPr>
            <a:lstStyle/>
            <a:p>
              <a:pPr marL="0" lvl="0" indent="0" algn="ctr">
                <a:lnSpc>
                  <a:spcPts val="13884"/>
                </a:lnSpc>
                <a:spcBef>
                  <a:spcPct val="0"/>
                </a:spcBef>
              </a:pPr>
              <a:r>
                <a:rPr lang="en-US" sz="4800" dirty="0">
                  <a:solidFill>
                    <a:srgbClr val="000000"/>
                  </a:solidFill>
                  <a:latin typeface="Canva Sans Bold"/>
                </a:rPr>
                <a:t>Integration or Post-Arrival Support</a:t>
              </a:r>
            </a:p>
          </p:txBody>
        </p:sp>
        <p:sp>
          <p:nvSpPr>
            <p:cNvPr id="4" name="Freeform 4"/>
            <p:cNvSpPr/>
            <p:nvPr/>
          </p:nvSpPr>
          <p:spPr>
            <a:xfrm>
              <a:off x="5507637" y="2134973"/>
              <a:ext cx="11587806" cy="589925"/>
            </a:xfrm>
            <a:custGeom>
              <a:avLst/>
              <a:gdLst/>
              <a:ahLst/>
              <a:cxnLst/>
              <a:rect l="l" t="t" r="r" b="b"/>
              <a:pathLst>
                <a:path w="11587806" h="589925">
                  <a:moveTo>
                    <a:pt x="0" y="0"/>
                  </a:moveTo>
                  <a:lnTo>
                    <a:pt x="11587806" y="0"/>
                  </a:lnTo>
                  <a:lnTo>
                    <a:pt x="11587806" y="589925"/>
                  </a:lnTo>
                  <a:lnTo>
                    <a:pt x="0" y="589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0" y="2839198"/>
              <a:ext cx="9232540" cy="10344583"/>
            </a:xfrm>
            <a:custGeom>
              <a:avLst/>
              <a:gdLst/>
              <a:ahLst/>
              <a:cxnLst/>
              <a:rect l="l" t="t" r="r" b="b"/>
              <a:pathLst>
                <a:path w="9232540" h="10344583">
                  <a:moveTo>
                    <a:pt x="0" y="0"/>
                  </a:moveTo>
                  <a:lnTo>
                    <a:pt x="9232540" y="0"/>
                  </a:lnTo>
                  <a:lnTo>
                    <a:pt x="9232540" y="10344583"/>
                  </a:lnTo>
                  <a:lnTo>
                    <a:pt x="0" y="103445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Freeform 6"/>
            <p:cNvSpPr/>
            <p:nvPr/>
          </p:nvSpPr>
          <p:spPr>
            <a:xfrm>
              <a:off x="1041265" y="3080498"/>
              <a:ext cx="725727" cy="745291"/>
            </a:xfrm>
            <a:custGeom>
              <a:avLst/>
              <a:gdLst/>
              <a:ahLst/>
              <a:cxnLst/>
              <a:rect l="l" t="t" r="r" b="b"/>
              <a:pathLst>
                <a:path w="725727" h="745291">
                  <a:moveTo>
                    <a:pt x="0" y="0"/>
                  </a:moveTo>
                  <a:lnTo>
                    <a:pt x="725726" y="0"/>
                  </a:lnTo>
                  <a:lnTo>
                    <a:pt x="725726"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2240609" y="4122485"/>
              <a:ext cx="5819580" cy="825783"/>
            </a:xfrm>
            <a:prstGeom prst="rect">
              <a:avLst/>
            </a:prstGeom>
          </p:spPr>
          <p:txBody>
            <a:bodyPr lIns="0" tIns="0" rIns="0" bIns="0" rtlCol="0" anchor="t">
              <a:spAutoFit/>
            </a:bodyPr>
            <a:lstStyle/>
            <a:p>
              <a:pPr>
                <a:lnSpc>
                  <a:spcPts val="2465"/>
                </a:lnSpc>
                <a:spcBef>
                  <a:spcPct val="0"/>
                </a:spcBef>
              </a:pPr>
              <a:r>
                <a:rPr lang="en-US" sz="1761" dirty="0">
                  <a:solidFill>
                    <a:srgbClr val="000000"/>
                  </a:solidFill>
                  <a:latin typeface="Canva Sans Bold"/>
                </a:rPr>
                <a:t>Arrange and liaison with local authorities housing  services</a:t>
              </a:r>
            </a:p>
          </p:txBody>
        </p:sp>
        <p:sp>
          <p:nvSpPr>
            <p:cNvPr id="8" name="TextBox 8"/>
            <p:cNvSpPr txBox="1"/>
            <p:nvPr/>
          </p:nvSpPr>
          <p:spPr>
            <a:xfrm>
              <a:off x="2240609" y="5447419"/>
              <a:ext cx="4939093" cy="398315"/>
            </a:xfrm>
            <a:prstGeom prst="rect">
              <a:avLst/>
            </a:prstGeom>
          </p:spPr>
          <p:txBody>
            <a:bodyPr lIns="0" tIns="0" rIns="0" bIns="0" rtlCol="0" anchor="t">
              <a:spAutoFit/>
            </a:bodyPr>
            <a:lstStyle/>
            <a:p>
              <a:pPr>
                <a:lnSpc>
                  <a:spcPts val="2465"/>
                </a:lnSpc>
                <a:spcBef>
                  <a:spcPct val="0"/>
                </a:spcBef>
              </a:pPr>
              <a:r>
                <a:rPr lang="en-US" sz="1761" dirty="0">
                  <a:solidFill>
                    <a:srgbClr val="000000"/>
                  </a:solidFill>
                  <a:latin typeface="Canva Sans Bold"/>
                </a:rPr>
                <a:t>Legal advice (Collect BRP)</a:t>
              </a:r>
            </a:p>
          </p:txBody>
        </p:sp>
        <p:sp>
          <p:nvSpPr>
            <p:cNvPr id="9" name="TextBox 9"/>
            <p:cNvSpPr txBox="1"/>
            <p:nvPr/>
          </p:nvSpPr>
          <p:spPr>
            <a:xfrm>
              <a:off x="2240609" y="6380923"/>
              <a:ext cx="4939093" cy="1253249"/>
            </a:xfrm>
            <a:prstGeom prst="rect">
              <a:avLst/>
            </a:prstGeom>
          </p:spPr>
          <p:txBody>
            <a:bodyPr lIns="0" tIns="0" rIns="0" bIns="0" rtlCol="0" anchor="t">
              <a:spAutoFit/>
            </a:bodyPr>
            <a:lstStyle/>
            <a:p>
              <a:pPr>
                <a:lnSpc>
                  <a:spcPts val="2465"/>
                </a:lnSpc>
                <a:spcBef>
                  <a:spcPct val="0"/>
                </a:spcBef>
              </a:pPr>
              <a:r>
                <a:rPr lang="en-US" sz="1761" dirty="0">
                  <a:solidFill>
                    <a:srgbClr val="000000"/>
                  </a:solidFill>
                  <a:latin typeface="Canva Sans Bold"/>
                </a:rPr>
                <a:t>Facilitate Access ((Benefit; School registration; GP registration; Language learning</a:t>
              </a:r>
            </a:p>
          </p:txBody>
        </p:sp>
        <p:sp>
          <p:nvSpPr>
            <p:cNvPr id="10" name="Freeform 10"/>
            <p:cNvSpPr/>
            <p:nvPr/>
          </p:nvSpPr>
          <p:spPr>
            <a:xfrm>
              <a:off x="1081663" y="4210692"/>
              <a:ext cx="725727" cy="745291"/>
            </a:xfrm>
            <a:custGeom>
              <a:avLst/>
              <a:gdLst/>
              <a:ahLst/>
              <a:cxnLst/>
              <a:rect l="l" t="t" r="r" b="b"/>
              <a:pathLst>
                <a:path w="725727" h="745291">
                  <a:moveTo>
                    <a:pt x="0" y="0"/>
                  </a:moveTo>
                  <a:lnTo>
                    <a:pt x="725726" y="0"/>
                  </a:lnTo>
                  <a:lnTo>
                    <a:pt x="725726"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a:off x="1072057" y="5279302"/>
              <a:ext cx="725727" cy="745291"/>
            </a:xfrm>
            <a:custGeom>
              <a:avLst/>
              <a:gdLst/>
              <a:ahLst/>
              <a:cxnLst/>
              <a:rect l="l" t="t" r="r" b="b"/>
              <a:pathLst>
                <a:path w="725727" h="745291">
                  <a:moveTo>
                    <a:pt x="0" y="0"/>
                  </a:moveTo>
                  <a:lnTo>
                    <a:pt x="725727" y="0"/>
                  </a:lnTo>
                  <a:lnTo>
                    <a:pt x="725727"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TextBox 12"/>
            <p:cNvSpPr txBox="1"/>
            <p:nvPr/>
          </p:nvSpPr>
          <p:spPr>
            <a:xfrm>
              <a:off x="2240608" y="3231017"/>
              <a:ext cx="3267028" cy="398315"/>
            </a:xfrm>
            <a:prstGeom prst="rect">
              <a:avLst/>
            </a:prstGeom>
          </p:spPr>
          <p:txBody>
            <a:bodyPr wrap="square" lIns="0" tIns="0" rIns="0" bIns="0" rtlCol="0" anchor="t">
              <a:spAutoFit/>
            </a:bodyPr>
            <a:lstStyle/>
            <a:p>
              <a:pPr>
                <a:lnSpc>
                  <a:spcPts val="2465"/>
                </a:lnSpc>
                <a:spcBef>
                  <a:spcPct val="0"/>
                </a:spcBef>
              </a:pPr>
              <a:r>
                <a:rPr lang="en-US" sz="1761" dirty="0">
                  <a:solidFill>
                    <a:srgbClr val="000000"/>
                  </a:solidFill>
                  <a:latin typeface="Canva Sans Bold"/>
                </a:rPr>
                <a:t>Destitution support</a:t>
              </a:r>
            </a:p>
          </p:txBody>
        </p:sp>
        <p:sp>
          <p:nvSpPr>
            <p:cNvPr id="13" name="Freeform 13"/>
            <p:cNvSpPr/>
            <p:nvPr/>
          </p:nvSpPr>
          <p:spPr>
            <a:xfrm>
              <a:off x="1081663" y="6409497"/>
              <a:ext cx="725727" cy="745291"/>
            </a:xfrm>
            <a:custGeom>
              <a:avLst/>
              <a:gdLst/>
              <a:ahLst/>
              <a:cxnLst/>
              <a:rect l="l" t="t" r="r" b="b"/>
              <a:pathLst>
                <a:path w="725727" h="745291">
                  <a:moveTo>
                    <a:pt x="0" y="0"/>
                  </a:moveTo>
                  <a:lnTo>
                    <a:pt x="725726" y="0"/>
                  </a:lnTo>
                  <a:lnTo>
                    <a:pt x="725726"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TextBox 14"/>
            <p:cNvSpPr txBox="1"/>
            <p:nvPr/>
          </p:nvSpPr>
          <p:spPr>
            <a:xfrm>
              <a:off x="2240609" y="7924554"/>
              <a:ext cx="4579341" cy="827321"/>
            </a:xfrm>
            <a:prstGeom prst="rect">
              <a:avLst/>
            </a:prstGeom>
          </p:spPr>
          <p:txBody>
            <a:bodyPr lIns="0" tIns="0" rIns="0" bIns="0" rtlCol="0" anchor="t">
              <a:spAutoFit/>
            </a:bodyPr>
            <a:lstStyle/>
            <a:p>
              <a:pPr>
                <a:lnSpc>
                  <a:spcPts val="2515"/>
                </a:lnSpc>
                <a:spcBef>
                  <a:spcPct val="0"/>
                </a:spcBef>
              </a:pPr>
              <a:r>
                <a:rPr lang="en-US" sz="1796" dirty="0">
                  <a:solidFill>
                    <a:srgbClr val="000000"/>
                  </a:solidFill>
                  <a:latin typeface="Canva Sans Bold"/>
                </a:rPr>
                <a:t>Social Connections (access to activities</a:t>
              </a:r>
            </a:p>
          </p:txBody>
        </p:sp>
        <p:sp>
          <p:nvSpPr>
            <p:cNvPr id="15" name="TextBox 15"/>
            <p:cNvSpPr txBox="1"/>
            <p:nvPr/>
          </p:nvSpPr>
          <p:spPr>
            <a:xfrm>
              <a:off x="2240609" y="9192654"/>
              <a:ext cx="5795616" cy="827321"/>
            </a:xfrm>
            <a:prstGeom prst="rect">
              <a:avLst/>
            </a:prstGeom>
          </p:spPr>
          <p:txBody>
            <a:bodyPr lIns="0" tIns="0" rIns="0" bIns="0" rtlCol="0" anchor="t">
              <a:spAutoFit/>
            </a:bodyPr>
            <a:lstStyle/>
            <a:p>
              <a:pPr>
                <a:lnSpc>
                  <a:spcPts val="2515"/>
                </a:lnSpc>
                <a:spcBef>
                  <a:spcPct val="0"/>
                </a:spcBef>
              </a:pPr>
              <a:r>
                <a:rPr lang="en-US" sz="1796" dirty="0">
                  <a:solidFill>
                    <a:srgbClr val="000000"/>
                  </a:solidFill>
                  <a:latin typeface="Canva Sans Bold"/>
                </a:rPr>
                <a:t>Understanding the employment sector &amp; applying for jobs</a:t>
              </a:r>
            </a:p>
          </p:txBody>
        </p:sp>
        <p:sp>
          <p:nvSpPr>
            <p:cNvPr id="16" name="TextBox 16"/>
            <p:cNvSpPr txBox="1"/>
            <p:nvPr/>
          </p:nvSpPr>
          <p:spPr>
            <a:xfrm>
              <a:off x="2264573" y="10616164"/>
              <a:ext cx="5795616" cy="399853"/>
            </a:xfrm>
            <a:prstGeom prst="rect">
              <a:avLst/>
            </a:prstGeom>
          </p:spPr>
          <p:txBody>
            <a:bodyPr lIns="0" tIns="0" rIns="0" bIns="0" rtlCol="0" anchor="t">
              <a:spAutoFit/>
            </a:bodyPr>
            <a:lstStyle/>
            <a:p>
              <a:pPr>
                <a:lnSpc>
                  <a:spcPts val="2515"/>
                </a:lnSpc>
                <a:spcBef>
                  <a:spcPct val="0"/>
                </a:spcBef>
              </a:pPr>
              <a:r>
                <a:rPr lang="en-US" sz="1796" dirty="0">
                  <a:solidFill>
                    <a:srgbClr val="000000"/>
                  </a:solidFill>
                  <a:latin typeface="Canva Sans Bold"/>
                </a:rPr>
                <a:t>No ongoing financial support</a:t>
              </a:r>
            </a:p>
          </p:txBody>
        </p:sp>
        <p:sp>
          <p:nvSpPr>
            <p:cNvPr id="17" name="TextBox 17"/>
            <p:cNvSpPr txBox="1"/>
            <p:nvPr/>
          </p:nvSpPr>
          <p:spPr>
            <a:xfrm>
              <a:off x="2240609" y="11887798"/>
              <a:ext cx="5469429" cy="399853"/>
            </a:xfrm>
            <a:prstGeom prst="rect">
              <a:avLst/>
            </a:prstGeom>
          </p:spPr>
          <p:txBody>
            <a:bodyPr lIns="0" tIns="0" rIns="0" bIns="0" rtlCol="0" anchor="t">
              <a:spAutoFit/>
            </a:bodyPr>
            <a:lstStyle/>
            <a:p>
              <a:pPr>
                <a:lnSpc>
                  <a:spcPts val="2515"/>
                </a:lnSpc>
                <a:spcBef>
                  <a:spcPct val="0"/>
                </a:spcBef>
              </a:pPr>
              <a:r>
                <a:rPr lang="en-US" sz="1796" dirty="0">
                  <a:solidFill>
                    <a:srgbClr val="000000"/>
                  </a:solidFill>
                  <a:latin typeface="Canva Sans Bold"/>
                </a:rPr>
                <a:t>We do not offer mediation services</a:t>
              </a:r>
            </a:p>
          </p:txBody>
        </p:sp>
        <p:sp>
          <p:nvSpPr>
            <p:cNvPr id="20" name="Freeform 20"/>
            <p:cNvSpPr/>
            <p:nvPr/>
          </p:nvSpPr>
          <p:spPr>
            <a:xfrm>
              <a:off x="1081663" y="10644739"/>
              <a:ext cx="622909" cy="622909"/>
            </a:xfrm>
            <a:custGeom>
              <a:avLst/>
              <a:gdLst/>
              <a:ahLst/>
              <a:cxnLst/>
              <a:rect l="l" t="t" r="r" b="b"/>
              <a:pathLst>
                <a:path w="622909" h="622909">
                  <a:moveTo>
                    <a:pt x="0" y="0"/>
                  </a:moveTo>
                  <a:lnTo>
                    <a:pt x="622909" y="0"/>
                  </a:lnTo>
                  <a:lnTo>
                    <a:pt x="622909" y="622910"/>
                  </a:lnTo>
                  <a:lnTo>
                    <a:pt x="0" y="622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Freeform 21"/>
            <p:cNvSpPr/>
            <p:nvPr/>
          </p:nvSpPr>
          <p:spPr>
            <a:xfrm>
              <a:off x="1041265" y="11914287"/>
              <a:ext cx="622909" cy="622909"/>
            </a:xfrm>
            <a:custGeom>
              <a:avLst/>
              <a:gdLst/>
              <a:ahLst/>
              <a:cxnLst/>
              <a:rect l="l" t="t" r="r" b="b"/>
              <a:pathLst>
                <a:path w="622909" h="622909">
                  <a:moveTo>
                    <a:pt x="0" y="0"/>
                  </a:moveTo>
                  <a:lnTo>
                    <a:pt x="622909" y="0"/>
                  </a:lnTo>
                  <a:lnTo>
                    <a:pt x="622909" y="622910"/>
                  </a:lnTo>
                  <a:lnTo>
                    <a:pt x="0" y="622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3" name="Freeform 23"/>
            <p:cNvSpPr/>
            <p:nvPr/>
          </p:nvSpPr>
          <p:spPr>
            <a:xfrm>
              <a:off x="20476185" y="227692"/>
              <a:ext cx="2351413" cy="1901705"/>
            </a:xfrm>
            <a:custGeom>
              <a:avLst/>
              <a:gdLst/>
              <a:ahLst/>
              <a:cxnLst/>
              <a:rect l="l" t="t" r="r" b="b"/>
              <a:pathLst>
                <a:path w="2351413" h="1901705">
                  <a:moveTo>
                    <a:pt x="0" y="0"/>
                  </a:moveTo>
                  <a:lnTo>
                    <a:pt x="2351413" y="0"/>
                  </a:lnTo>
                  <a:lnTo>
                    <a:pt x="2351413" y="1901705"/>
                  </a:lnTo>
                  <a:lnTo>
                    <a:pt x="0" y="19017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4" name="TextBox 24"/>
            <p:cNvSpPr txBox="1"/>
            <p:nvPr/>
          </p:nvSpPr>
          <p:spPr>
            <a:xfrm>
              <a:off x="9525617" y="4075557"/>
              <a:ext cx="13723790" cy="4035208"/>
            </a:xfrm>
            <a:prstGeom prst="rect">
              <a:avLst/>
            </a:prstGeom>
          </p:spPr>
          <p:txBody>
            <a:bodyPr lIns="0" tIns="0" rIns="0" bIns="0" rtlCol="0" anchor="t">
              <a:spAutoFit/>
            </a:bodyPr>
            <a:lstStyle/>
            <a:p>
              <a:pPr algn="ctr">
                <a:lnSpc>
                  <a:spcPts val="5963"/>
                </a:lnSpc>
              </a:pPr>
              <a:endParaRPr lang="en-US" sz="4259" dirty="0">
                <a:solidFill>
                  <a:srgbClr val="000000"/>
                </a:solidFill>
                <a:latin typeface="Canva Sans"/>
              </a:endParaRPr>
            </a:p>
            <a:p>
              <a:pPr algn="ctr">
                <a:lnSpc>
                  <a:spcPts val="5963"/>
                </a:lnSpc>
                <a:spcBef>
                  <a:spcPct val="0"/>
                </a:spcBef>
              </a:pPr>
              <a:r>
                <a:rPr lang="en-US" sz="4259" dirty="0">
                  <a:solidFill>
                    <a:srgbClr val="000000"/>
                  </a:solidFill>
                  <a:latin typeface="Canva Sans"/>
                </a:rPr>
                <a:t>For any support after the family has arrived go through your </a:t>
              </a:r>
              <a:r>
                <a:rPr lang="en-US" sz="4259" u="sng" dirty="0">
                  <a:solidFill>
                    <a:srgbClr val="000000"/>
                  </a:solidFill>
                  <a:latin typeface="Canva Sans"/>
                  <a:hlinkClick r:id="rId12" tooltip="https://www.redcross.org.uk/get-help/get-help-as-a-refugee/contact-your-local-refugee-service"/>
                </a:rPr>
                <a:t>local Red Cross</a:t>
              </a:r>
              <a:r>
                <a:rPr lang="en-US" sz="4259" dirty="0">
                  <a:solidFill>
                    <a:srgbClr val="000000"/>
                  </a:solidFill>
                  <a:latin typeface="Canva Sans"/>
                </a:rPr>
                <a:t>.  </a:t>
              </a:r>
            </a:p>
          </p:txBody>
        </p:sp>
      </p:grpSp>
      <p:sp>
        <p:nvSpPr>
          <p:cNvPr id="25" name="Freeform 13">
            <a:extLst>
              <a:ext uri="{FF2B5EF4-FFF2-40B4-BE49-F238E27FC236}">
                <a16:creationId xmlns:a16="http://schemas.microsoft.com/office/drawing/2014/main" id="{673DACD0-015E-FE8C-BCAA-E942EEDDD442}"/>
              </a:ext>
            </a:extLst>
          </p:cNvPr>
          <p:cNvSpPr/>
          <p:nvPr/>
        </p:nvSpPr>
        <p:spPr>
          <a:xfrm>
            <a:off x="1229515" y="7021470"/>
            <a:ext cx="544295" cy="558968"/>
          </a:xfrm>
          <a:custGeom>
            <a:avLst/>
            <a:gdLst/>
            <a:ahLst/>
            <a:cxnLst/>
            <a:rect l="l" t="t" r="r" b="b"/>
            <a:pathLst>
              <a:path w="725727" h="745291">
                <a:moveTo>
                  <a:pt x="0" y="0"/>
                </a:moveTo>
                <a:lnTo>
                  <a:pt x="725726" y="0"/>
                </a:lnTo>
                <a:lnTo>
                  <a:pt x="725726"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6" name="Freeform 13">
            <a:extLst>
              <a:ext uri="{FF2B5EF4-FFF2-40B4-BE49-F238E27FC236}">
                <a16:creationId xmlns:a16="http://schemas.microsoft.com/office/drawing/2014/main" id="{8D29F73D-28D9-2C34-A4AD-5389E644FD70}"/>
              </a:ext>
            </a:extLst>
          </p:cNvPr>
          <p:cNvSpPr/>
          <p:nvPr/>
        </p:nvSpPr>
        <p:spPr>
          <a:xfrm>
            <a:off x="1336894" y="6038679"/>
            <a:ext cx="544295" cy="558968"/>
          </a:xfrm>
          <a:custGeom>
            <a:avLst/>
            <a:gdLst/>
            <a:ahLst/>
            <a:cxnLst/>
            <a:rect l="l" t="t" r="r" b="b"/>
            <a:pathLst>
              <a:path w="725727" h="745291">
                <a:moveTo>
                  <a:pt x="0" y="0"/>
                </a:moveTo>
                <a:lnTo>
                  <a:pt x="725726" y="0"/>
                </a:lnTo>
                <a:lnTo>
                  <a:pt x="725726" y="745291"/>
                </a:lnTo>
                <a:lnTo>
                  <a:pt x="0" y="745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pic>
        <p:nvPicPr>
          <p:cNvPr id="18" name="Picture 17" descr="A blue square with yellow stars and a blue square with a yellow star in the middle&#10;&#10;Description automatically generated">
            <a:extLst>
              <a:ext uri="{FF2B5EF4-FFF2-40B4-BE49-F238E27FC236}">
                <a16:creationId xmlns:a16="http://schemas.microsoft.com/office/drawing/2014/main" id="{5AF8B3C1-E75F-24DD-ED8C-1807F83A764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96906" y="8583037"/>
            <a:ext cx="2795601" cy="1472639"/>
          </a:xfrm>
          <a:prstGeom prst="rect">
            <a:avLst/>
          </a:prstGeom>
        </p:spPr>
      </p:pic>
    </p:spTree>
    <p:extLst>
      <p:ext uri="{BB962C8B-B14F-4D97-AF65-F5344CB8AC3E}">
        <p14:creationId xmlns:p14="http://schemas.microsoft.com/office/powerpoint/2010/main" val="4082731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2A076-B508-50EB-97B2-567E2A1C6923}"/>
            </a:ext>
          </a:extLst>
        </p:cNvPr>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5D2C5668-5577-3A75-39A8-4868259BE93F}"/>
              </a:ext>
            </a:extLst>
          </p:cNvPr>
          <p:cNvSpPr/>
          <p:nvPr/>
        </p:nvSpPr>
        <p:spPr>
          <a:xfrm>
            <a:off x="104715" y="2354838"/>
            <a:ext cx="17221201" cy="7535912"/>
          </a:xfrm>
          <a:prstGeom prst="roundRect">
            <a:avLst/>
          </a:prstGeom>
          <a:solidFill>
            <a:srgbClr val="FFB29B"/>
          </a:solidFill>
          <a:ln>
            <a:solidFill>
              <a:srgbClr val="FFB2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2">
            <a:extLst>
              <a:ext uri="{FF2B5EF4-FFF2-40B4-BE49-F238E27FC236}">
                <a16:creationId xmlns:a16="http://schemas.microsoft.com/office/drawing/2014/main" id="{D245C535-6755-2242-1D3B-AA32DFF3E2B2}"/>
              </a:ext>
            </a:extLst>
          </p:cNvPr>
          <p:cNvSpPr/>
          <p:nvPr/>
        </p:nvSpPr>
        <p:spPr>
          <a:xfrm>
            <a:off x="4736270" y="181502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2" name="TextBox 22">
            <a:extLst>
              <a:ext uri="{FF2B5EF4-FFF2-40B4-BE49-F238E27FC236}">
                <a16:creationId xmlns:a16="http://schemas.microsoft.com/office/drawing/2014/main" id="{F163773D-6B0C-E52D-4462-0C4DA97A01A0}"/>
              </a:ext>
            </a:extLst>
          </p:cNvPr>
          <p:cNvSpPr txBox="1"/>
          <p:nvPr/>
        </p:nvSpPr>
        <p:spPr>
          <a:xfrm>
            <a:off x="1680208" y="23291"/>
            <a:ext cx="14530230" cy="1694356"/>
          </a:xfrm>
          <a:prstGeom prst="rect">
            <a:avLst/>
          </a:prstGeom>
        </p:spPr>
        <p:txBody>
          <a:bodyPr lIns="0" tIns="0" rIns="0" bIns="0" rtlCol="0" anchor="t">
            <a:spAutoFit/>
          </a:bodyPr>
          <a:lstStyle/>
          <a:p>
            <a:pPr marL="0" lvl="0" indent="0" algn="ctr">
              <a:lnSpc>
                <a:spcPts val="13884"/>
              </a:lnSpc>
              <a:spcBef>
                <a:spcPct val="0"/>
              </a:spcBef>
            </a:pPr>
            <a:r>
              <a:rPr lang="en-US" sz="9917" dirty="0">
                <a:solidFill>
                  <a:srgbClr val="000000"/>
                </a:solidFill>
                <a:latin typeface="Canva Sans Bold"/>
              </a:rPr>
              <a:t>Community Leader</a:t>
            </a:r>
          </a:p>
        </p:txBody>
      </p:sp>
      <p:sp>
        <p:nvSpPr>
          <p:cNvPr id="38" name="TextBox 27">
            <a:extLst>
              <a:ext uri="{FF2B5EF4-FFF2-40B4-BE49-F238E27FC236}">
                <a16:creationId xmlns:a16="http://schemas.microsoft.com/office/drawing/2014/main" id="{D525561D-E3B7-DBD8-E44D-A0812EC6E712}"/>
              </a:ext>
            </a:extLst>
          </p:cNvPr>
          <p:cNvSpPr txBox="1"/>
          <p:nvPr/>
        </p:nvSpPr>
        <p:spPr>
          <a:xfrm>
            <a:off x="4736270" y="2570704"/>
            <a:ext cx="9208886" cy="1023237"/>
          </a:xfrm>
          <a:prstGeom prst="rect">
            <a:avLst/>
          </a:prstGeom>
        </p:spPr>
        <p:txBody>
          <a:bodyPr lIns="50800" tIns="50800" rIns="50800" bIns="50800" rtlCol="0" anchor="ctr"/>
          <a:lstStyle/>
          <a:p>
            <a:pPr algn="ctr">
              <a:lnSpc>
                <a:spcPts val="3352"/>
              </a:lnSpc>
            </a:pPr>
            <a:r>
              <a:rPr lang="en-US" sz="3600" dirty="0">
                <a:solidFill>
                  <a:srgbClr val="000000"/>
                </a:solidFill>
                <a:latin typeface="Canva Sans Bold"/>
              </a:rPr>
              <a:t>What We Expect From You As A Leader</a:t>
            </a:r>
          </a:p>
          <a:p>
            <a:pPr algn="ctr">
              <a:lnSpc>
                <a:spcPts val="3352"/>
              </a:lnSpc>
            </a:pPr>
            <a:endParaRPr lang="en-US" sz="3600" dirty="0">
              <a:solidFill>
                <a:srgbClr val="000000"/>
              </a:solidFill>
              <a:latin typeface="Canva Sans Bold"/>
            </a:endParaRPr>
          </a:p>
        </p:txBody>
      </p:sp>
      <p:sp>
        <p:nvSpPr>
          <p:cNvPr id="39" name="TextBox 38">
            <a:extLst>
              <a:ext uri="{FF2B5EF4-FFF2-40B4-BE49-F238E27FC236}">
                <a16:creationId xmlns:a16="http://schemas.microsoft.com/office/drawing/2014/main" id="{2C8A0C15-8BC0-A03E-A662-6C56B7DBD7C2}"/>
              </a:ext>
            </a:extLst>
          </p:cNvPr>
          <p:cNvSpPr txBox="1"/>
          <p:nvPr/>
        </p:nvSpPr>
        <p:spPr>
          <a:xfrm>
            <a:off x="533399" y="3284999"/>
            <a:ext cx="15084863" cy="5693866"/>
          </a:xfrm>
          <a:prstGeom prst="rect">
            <a:avLst/>
          </a:prstGeom>
          <a:noFill/>
          <a:ln>
            <a:noFill/>
          </a:ln>
        </p:spPr>
        <p:txBody>
          <a:bodyPr wrap="square" rtlCol="0">
            <a:spAutoFit/>
          </a:bodyPr>
          <a:lstStyle/>
          <a:p>
            <a:pPr marL="342900" indent="-342900">
              <a:buFont typeface="Arial" panose="020B0604020202020204" pitchFamily="34" charset="0"/>
              <a:buChar char="•"/>
            </a:pPr>
            <a:r>
              <a:rPr lang="en-GB" sz="2800" i="0" u="none" strike="noStrike" baseline="0" dirty="0">
                <a:solidFill>
                  <a:srgbClr val="231F20"/>
                </a:solidFill>
                <a:latin typeface="Canva Sans" panose="020B0604020202020204" charset="0"/>
              </a:rPr>
              <a:t>Never provide immigration advice </a:t>
            </a:r>
          </a:p>
          <a:p>
            <a:pPr marL="342900" indent="-342900">
              <a:buFont typeface="Arial" panose="020B0604020202020204" pitchFamily="34" charset="0"/>
              <a:buChar char="•"/>
            </a:pPr>
            <a:r>
              <a:rPr lang="en-GB" sz="2800" i="0" u="none" strike="noStrike" baseline="0" dirty="0">
                <a:solidFill>
                  <a:srgbClr val="231F20"/>
                </a:solidFill>
                <a:latin typeface="Canva Sans" panose="020B0604020202020204" charset="0"/>
              </a:rPr>
              <a:t>Always refer your members to the right person for support</a:t>
            </a:r>
          </a:p>
          <a:p>
            <a:pPr marL="342900" indent="-342900">
              <a:buFont typeface="Arial" panose="020B0604020202020204" pitchFamily="34" charset="0"/>
              <a:buChar char="•"/>
            </a:pPr>
            <a:r>
              <a:rPr lang="en-GB" sz="2800" dirty="0">
                <a:solidFill>
                  <a:srgbClr val="231F20"/>
                </a:solidFill>
                <a:latin typeface="Canva Sans" panose="020B0604020202020204" charset="0"/>
              </a:rPr>
              <a:t>Always be</a:t>
            </a:r>
            <a:r>
              <a:rPr lang="en-GB" sz="2800" i="0" u="none" strike="noStrike" baseline="0" dirty="0">
                <a:solidFill>
                  <a:srgbClr val="231F20"/>
                </a:solidFill>
                <a:latin typeface="Canva Sans" panose="020B0604020202020204" charset="0"/>
              </a:rPr>
              <a:t> proactive (Act as soon as you been approached about family reunion)</a:t>
            </a:r>
          </a:p>
          <a:p>
            <a:pPr marL="342900" indent="-342900">
              <a:buFont typeface="Arial" panose="020B0604020202020204" pitchFamily="34" charset="0"/>
              <a:buChar char="•"/>
            </a:pPr>
            <a:r>
              <a:rPr lang="en-GB" sz="2800" dirty="0">
                <a:latin typeface="Canva Sans" panose="020B0604020202020204" charset="0"/>
              </a:rPr>
              <a:t>To sign and refer people to the nearest Red Cross office </a:t>
            </a:r>
            <a:endParaRPr lang="en-GB" sz="2800" dirty="0">
              <a:solidFill>
                <a:srgbClr val="231F20"/>
              </a:solidFill>
              <a:latin typeface="Canva Sans" panose="020B0604020202020204" charset="0"/>
            </a:endParaRPr>
          </a:p>
          <a:p>
            <a:pPr marL="342900" indent="-342900">
              <a:buFont typeface="Arial" panose="020B0604020202020204" pitchFamily="34" charset="0"/>
              <a:buChar char="•"/>
            </a:pPr>
            <a:r>
              <a:rPr lang="en-GB" sz="2800" dirty="0">
                <a:latin typeface="Canva Sans" panose="020B0604020202020204" charset="0"/>
              </a:rPr>
              <a:t>To have the local Red Cross information available to  share</a:t>
            </a:r>
          </a:p>
          <a:p>
            <a:pPr marL="342900" indent="-342900">
              <a:buFont typeface="Arial" panose="020B0604020202020204" pitchFamily="34" charset="0"/>
              <a:buChar char="•"/>
            </a:pPr>
            <a:r>
              <a:rPr lang="en-GB" sz="2800" dirty="0">
                <a:latin typeface="Canva Sans" panose="020B0604020202020204" charset="0"/>
              </a:rPr>
              <a:t>Consolidate your community support network with the correct information about family reunion</a:t>
            </a:r>
          </a:p>
          <a:p>
            <a:endParaRPr lang="en-GB" sz="2800" dirty="0">
              <a:latin typeface="Canva Sans" panose="020B0604020202020204" charset="0"/>
            </a:endParaRPr>
          </a:p>
          <a:p>
            <a:r>
              <a:rPr lang="en-GB" sz="2800" b="1" dirty="0">
                <a:latin typeface="Canva Sans" panose="020B0604020202020204" charset="0"/>
              </a:rPr>
              <a:t>Next Steps:</a:t>
            </a:r>
          </a:p>
          <a:p>
            <a:r>
              <a:rPr lang="en-GB" sz="2800" dirty="0">
                <a:latin typeface="Canva Sans" panose="020B0604020202020204" charset="0"/>
              </a:rPr>
              <a:t>Becoming a Family Reunion Awareness Raising volunteer/champion</a:t>
            </a:r>
          </a:p>
          <a:p>
            <a:endParaRPr lang="en-GB" sz="2800" dirty="0">
              <a:latin typeface="Canva Sans" panose="020B0604020202020204" charset="0"/>
            </a:endParaRPr>
          </a:p>
          <a:p>
            <a:pPr algn="l"/>
            <a:endParaRPr lang="en-GB" sz="2800" dirty="0">
              <a:latin typeface="Canva Sans" panose="020B0604020202020204" charset="0"/>
            </a:endParaRPr>
          </a:p>
          <a:p>
            <a:pPr marL="342900" indent="-342900" algn="l">
              <a:buFont typeface="Arial" panose="020B0604020202020204" pitchFamily="34" charset="0"/>
              <a:buChar char="•"/>
            </a:pPr>
            <a:endParaRPr lang="en-GB" sz="2800" dirty="0">
              <a:latin typeface="Canva Sans" panose="020B0604020202020204" charset="0"/>
            </a:endParaRPr>
          </a:p>
        </p:txBody>
      </p:sp>
      <p:pic>
        <p:nvPicPr>
          <p:cNvPr id="3" name="Picture 2" descr="A blue square with yellow stars and a blue square with a yellow star in the middle&#10;&#10;Description automatically generated">
            <a:extLst>
              <a:ext uri="{FF2B5EF4-FFF2-40B4-BE49-F238E27FC236}">
                <a16:creationId xmlns:a16="http://schemas.microsoft.com/office/drawing/2014/main" id="{75E5121A-FB19-48CE-4177-77181A1B2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7415" y="80329"/>
            <a:ext cx="2795601" cy="1472639"/>
          </a:xfrm>
          <a:prstGeom prst="rect">
            <a:avLst/>
          </a:prstGeom>
        </p:spPr>
      </p:pic>
    </p:spTree>
    <p:extLst>
      <p:ext uri="{BB962C8B-B14F-4D97-AF65-F5344CB8AC3E}">
        <p14:creationId xmlns:p14="http://schemas.microsoft.com/office/powerpoint/2010/main" val="1189217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2A076-B508-50EB-97B2-567E2A1C6923}"/>
            </a:ext>
          </a:extLst>
        </p:cNvPr>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5D2C5668-5577-3A75-39A8-4868259BE93F}"/>
              </a:ext>
            </a:extLst>
          </p:cNvPr>
          <p:cNvSpPr/>
          <p:nvPr/>
        </p:nvSpPr>
        <p:spPr>
          <a:xfrm>
            <a:off x="914400" y="266700"/>
            <a:ext cx="17221201" cy="7535912"/>
          </a:xfrm>
          <a:prstGeom prst="roundRect">
            <a:avLst/>
          </a:prstGeom>
          <a:solidFill>
            <a:srgbClr val="FFB29B"/>
          </a:solidFill>
          <a:ln>
            <a:solidFill>
              <a:srgbClr val="FFB2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27">
            <a:extLst>
              <a:ext uri="{FF2B5EF4-FFF2-40B4-BE49-F238E27FC236}">
                <a16:creationId xmlns:a16="http://schemas.microsoft.com/office/drawing/2014/main" id="{D525561D-E3B7-DBD8-E44D-A0812EC6E712}"/>
              </a:ext>
            </a:extLst>
          </p:cNvPr>
          <p:cNvSpPr txBox="1"/>
          <p:nvPr/>
        </p:nvSpPr>
        <p:spPr>
          <a:xfrm>
            <a:off x="4539556" y="827007"/>
            <a:ext cx="9208886" cy="1023237"/>
          </a:xfrm>
          <a:prstGeom prst="rect">
            <a:avLst/>
          </a:prstGeom>
        </p:spPr>
        <p:txBody>
          <a:bodyPr lIns="50800" tIns="50800" rIns="50800" bIns="50800" rtlCol="0" anchor="ctr"/>
          <a:lstStyle/>
          <a:p>
            <a:pPr algn="ctr">
              <a:lnSpc>
                <a:spcPts val="3352"/>
              </a:lnSpc>
            </a:pPr>
            <a:r>
              <a:rPr lang="en-US" sz="3600" dirty="0">
                <a:solidFill>
                  <a:srgbClr val="000000"/>
                </a:solidFill>
                <a:latin typeface="Canva Sans Bold"/>
              </a:rPr>
              <a:t>Useful Information</a:t>
            </a:r>
          </a:p>
          <a:p>
            <a:pPr algn="ctr">
              <a:lnSpc>
                <a:spcPts val="3352"/>
              </a:lnSpc>
            </a:pPr>
            <a:endParaRPr lang="en-US" sz="3600" dirty="0">
              <a:solidFill>
                <a:srgbClr val="000000"/>
              </a:solidFill>
              <a:latin typeface="Canva Sans Bold"/>
            </a:endParaRPr>
          </a:p>
        </p:txBody>
      </p:sp>
      <p:sp>
        <p:nvSpPr>
          <p:cNvPr id="39" name="TextBox 38">
            <a:extLst>
              <a:ext uri="{FF2B5EF4-FFF2-40B4-BE49-F238E27FC236}">
                <a16:creationId xmlns:a16="http://schemas.microsoft.com/office/drawing/2014/main" id="{2C8A0C15-8BC0-A03E-A662-6C56B7DBD7C2}"/>
              </a:ext>
            </a:extLst>
          </p:cNvPr>
          <p:cNvSpPr txBox="1"/>
          <p:nvPr/>
        </p:nvSpPr>
        <p:spPr>
          <a:xfrm>
            <a:off x="1752600" y="1853367"/>
            <a:ext cx="15084863" cy="6124754"/>
          </a:xfrm>
          <a:prstGeom prst="rect">
            <a:avLst/>
          </a:prstGeom>
          <a:noFill/>
          <a:ln>
            <a:noFill/>
          </a:ln>
        </p:spPr>
        <p:txBody>
          <a:bodyPr wrap="square" rtlCol="0">
            <a:spAutoFit/>
          </a:bodyPr>
          <a:lstStyle/>
          <a:p>
            <a:pPr marL="342900" indent="-342900">
              <a:buFont typeface="Arial" panose="020B0604020202020204" pitchFamily="34" charset="0"/>
              <a:buChar char="•"/>
            </a:pPr>
            <a:r>
              <a:rPr lang="en-GB" sz="2800" i="0" u="none" strike="noStrike" baseline="0" dirty="0">
                <a:solidFill>
                  <a:srgbClr val="231F20"/>
                </a:solidFill>
                <a:latin typeface="Canva Sans" panose="020B0604020202020204" charset="0"/>
              </a:rPr>
              <a:t>Your local Red Cross office</a:t>
            </a:r>
          </a:p>
          <a:p>
            <a:pPr marL="342900" indent="-342900">
              <a:buFont typeface="Arial" panose="020B0604020202020204" pitchFamily="34" charset="0"/>
              <a:buChar char="•"/>
            </a:pPr>
            <a:r>
              <a:rPr lang="en-GB" sz="2800" dirty="0">
                <a:solidFill>
                  <a:srgbClr val="231F20"/>
                </a:solidFill>
                <a:latin typeface="Canva Sans" panose="020B0604020202020204" charset="0"/>
              </a:rPr>
              <a:t>The family reunion enquiry line number and email </a:t>
            </a:r>
          </a:p>
          <a:p>
            <a:pPr marL="342900" indent="-342900">
              <a:buFont typeface="Arial" panose="020B0604020202020204" pitchFamily="34" charset="0"/>
              <a:buChar char="•"/>
            </a:pPr>
            <a:r>
              <a:rPr lang="en-GB" sz="2800" dirty="0">
                <a:solidFill>
                  <a:srgbClr val="231F20"/>
                </a:solidFill>
                <a:latin typeface="Canva Sans" panose="020B0604020202020204" charset="0"/>
              </a:rPr>
              <a:t>Your local Family Reunion contact address </a:t>
            </a:r>
          </a:p>
          <a:p>
            <a:endParaRPr lang="en-GB" sz="2800" dirty="0">
              <a:solidFill>
                <a:srgbClr val="231F20"/>
              </a:solidFill>
              <a:latin typeface="Canva Sans" panose="020B0604020202020204" charset="0"/>
            </a:endParaRPr>
          </a:p>
          <a:p>
            <a:r>
              <a:rPr lang="en-GB" sz="2800" b="1" u="sng" dirty="0">
                <a:solidFill>
                  <a:srgbClr val="231F20"/>
                </a:solidFill>
                <a:latin typeface="Canva Sans" panose="020B0604020202020204" charset="0"/>
              </a:rPr>
              <a:t>Useful link</a:t>
            </a:r>
          </a:p>
          <a:p>
            <a:pPr marL="342900" indent="-342900">
              <a:buFont typeface="Arial" panose="020B0604020202020204" pitchFamily="34" charset="0"/>
              <a:buChar char="•"/>
            </a:pPr>
            <a:r>
              <a:rPr lang="en-GB" sz="2800" dirty="0">
                <a:latin typeface="Canva Sans" panose="020B0604020202020204" charset="0"/>
                <a:hlinkClick r:id="rId2"/>
              </a:rPr>
              <a:t>https://www.gov.uk/government/publications/family-reunion-instruction/family-reunion-accessible</a:t>
            </a:r>
            <a:r>
              <a:rPr lang="en-GB" sz="2800" dirty="0">
                <a:latin typeface="Canva Sans" panose="020B0604020202020204" charset="0"/>
              </a:rPr>
              <a:t> </a:t>
            </a:r>
          </a:p>
          <a:p>
            <a:pPr marL="342900" indent="-342900">
              <a:buFont typeface="Arial" panose="020B0604020202020204" pitchFamily="34" charset="0"/>
              <a:buChar char="•"/>
            </a:pPr>
            <a:r>
              <a:rPr lang="en-GB" sz="2800" dirty="0">
                <a:latin typeface="Canva Sans" panose="020B0604020202020204" charset="0"/>
                <a:hlinkClick r:id="rId3"/>
              </a:rPr>
              <a:t>https://righttoremain.org.uk/toolkit/family/</a:t>
            </a:r>
            <a:r>
              <a:rPr lang="en-GB" sz="2800" dirty="0">
                <a:latin typeface="Canva Sans" panose="020B0604020202020204" charset="0"/>
              </a:rPr>
              <a:t> </a:t>
            </a:r>
          </a:p>
          <a:p>
            <a:pPr marL="342900" indent="-342900">
              <a:buFont typeface="Arial" panose="020B0604020202020204" pitchFamily="34" charset="0"/>
              <a:buChar char="•"/>
            </a:pPr>
            <a:r>
              <a:rPr lang="en-GB" sz="2800" dirty="0">
                <a:latin typeface="Canva Sans" panose="020B0604020202020204" charset="0"/>
                <a:hlinkClick r:id="rId4"/>
              </a:rPr>
              <a:t>https://www.redcross.org.uk/get-help/family-reunion</a:t>
            </a:r>
            <a:r>
              <a:rPr lang="en-GB" sz="2800" dirty="0">
                <a:latin typeface="Canva Sans" panose="020B0604020202020204" charset="0"/>
              </a:rPr>
              <a:t> </a:t>
            </a:r>
          </a:p>
          <a:p>
            <a:endParaRPr lang="en-GB" sz="2800" dirty="0">
              <a:latin typeface="Canva Sans" panose="020B0604020202020204" charset="0"/>
            </a:endParaRPr>
          </a:p>
          <a:p>
            <a:r>
              <a:rPr lang="en-GB" sz="2800" b="1" dirty="0">
                <a:latin typeface="Canva Sans" panose="020B0604020202020204" charset="0"/>
              </a:rPr>
              <a:t>Contact:</a:t>
            </a:r>
          </a:p>
          <a:p>
            <a:r>
              <a:rPr lang="en-GB" sz="2800" dirty="0">
                <a:latin typeface="Canva Sans" panose="020B0604020202020204" charset="0"/>
                <a:hlinkClick r:id="rId5"/>
              </a:rPr>
              <a:t>darrenmurton@redcross.org.uk</a:t>
            </a:r>
            <a:r>
              <a:rPr lang="en-GB" sz="2800" dirty="0">
                <a:latin typeface="Canva Sans" panose="020B0604020202020204" charset="0"/>
              </a:rPr>
              <a:t> </a:t>
            </a:r>
          </a:p>
          <a:p>
            <a:pPr algn="l"/>
            <a:endParaRPr lang="en-GB" sz="2800" dirty="0">
              <a:latin typeface="Canva Sans" panose="020B0604020202020204" charset="0"/>
            </a:endParaRPr>
          </a:p>
          <a:p>
            <a:pPr marL="342900" indent="-342900" algn="l">
              <a:buFont typeface="Arial" panose="020B0604020202020204" pitchFamily="34" charset="0"/>
              <a:buChar char="•"/>
            </a:pPr>
            <a:endParaRPr lang="en-GB" sz="2800" dirty="0">
              <a:latin typeface="Canva Sans" panose="020B0604020202020204" charset="0"/>
            </a:endParaRPr>
          </a:p>
        </p:txBody>
      </p:sp>
      <p:pic>
        <p:nvPicPr>
          <p:cNvPr id="2" name="Picture 1" descr="A blue square with yellow stars and a blue square with a yellow star in the middle&#10;&#10;Description automatically generated">
            <a:extLst>
              <a:ext uri="{FF2B5EF4-FFF2-40B4-BE49-F238E27FC236}">
                <a16:creationId xmlns:a16="http://schemas.microsoft.com/office/drawing/2014/main" id="{FF425F42-7FD2-3EEA-553D-3FB718322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extLst>
      <p:ext uri="{BB962C8B-B14F-4D97-AF65-F5344CB8AC3E}">
        <p14:creationId xmlns:p14="http://schemas.microsoft.com/office/powerpoint/2010/main" val="322210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99896" y="1467268"/>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680208" y="23291"/>
            <a:ext cx="14530230" cy="1665199"/>
          </a:xfrm>
          <a:prstGeom prst="rect">
            <a:avLst/>
          </a:prstGeom>
        </p:spPr>
        <p:txBody>
          <a:bodyPr lIns="0" tIns="0" rIns="0" bIns="0" rtlCol="0" anchor="t">
            <a:spAutoFit/>
          </a:bodyPr>
          <a:lstStyle/>
          <a:p>
            <a:pPr marL="0" lvl="0" indent="0" algn="ctr">
              <a:lnSpc>
                <a:spcPts val="13884"/>
              </a:lnSpc>
              <a:spcBef>
                <a:spcPct val="0"/>
              </a:spcBef>
            </a:pPr>
            <a:r>
              <a:rPr lang="en-US" sz="9917" dirty="0">
                <a:solidFill>
                  <a:srgbClr val="000000"/>
                </a:solidFill>
                <a:latin typeface="Canva Sans Bold"/>
              </a:rPr>
              <a:t>Family Reunion</a:t>
            </a:r>
          </a:p>
        </p:txBody>
      </p:sp>
      <p:sp>
        <p:nvSpPr>
          <p:cNvPr id="4" name="TextBox 4"/>
          <p:cNvSpPr txBox="1"/>
          <p:nvPr/>
        </p:nvSpPr>
        <p:spPr>
          <a:xfrm>
            <a:off x="727041" y="2987124"/>
            <a:ext cx="16833919" cy="6271176"/>
          </a:xfrm>
          <a:prstGeom prst="rect">
            <a:avLst/>
          </a:prstGeom>
        </p:spPr>
        <p:txBody>
          <a:bodyPr lIns="0" tIns="0" rIns="0" bIns="0" rtlCol="0" anchor="t">
            <a:spAutoFit/>
          </a:bodyPr>
          <a:lstStyle/>
          <a:p>
            <a:pPr algn="ctr">
              <a:lnSpc>
                <a:spcPts val="4519"/>
              </a:lnSpc>
              <a:spcBef>
                <a:spcPct val="0"/>
              </a:spcBef>
            </a:pPr>
            <a:r>
              <a:rPr lang="en-US" sz="3228" dirty="0">
                <a:solidFill>
                  <a:srgbClr val="000000"/>
                </a:solidFill>
                <a:latin typeface="Canva Sans Bold"/>
              </a:rPr>
              <a:t>1951 UN Convention on the Status of Refugees + its 1967 New York Protocol, provide legal definition of a refugee. </a:t>
            </a:r>
          </a:p>
          <a:p>
            <a:pPr algn="ctr">
              <a:lnSpc>
                <a:spcPts val="4519"/>
              </a:lnSpc>
              <a:spcBef>
                <a:spcPct val="0"/>
              </a:spcBef>
            </a:pPr>
            <a:endParaRPr lang="en-US" sz="3228" dirty="0">
              <a:solidFill>
                <a:srgbClr val="000000"/>
              </a:solidFill>
              <a:latin typeface="Canva Sans Bold"/>
            </a:endParaRPr>
          </a:p>
          <a:p>
            <a:pPr algn="ctr">
              <a:lnSpc>
                <a:spcPts val="4519"/>
              </a:lnSpc>
              <a:spcBef>
                <a:spcPct val="0"/>
              </a:spcBef>
            </a:pPr>
            <a:r>
              <a:rPr lang="en-US" sz="3228" dirty="0">
                <a:solidFill>
                  <a:srgbClr val="000000"/>
                </a:solidFill>
                <a:latin typeface="Canva Sans Bold"/>
              </a:rPr>
              <a:t>Article 1A(2) of the Refugee Convention, defines a refugee as a person who:</a:t>
            </a:r>
          </a:p>
          <a:p>
            <a:pPr algn="ctr">
              <a:lnSpc>
                <a:spcPts val="4519"/>
              </a:lnSpc>
              <a:spcBef>
                <a:spcPct val="0"/>
              </a:spcBef>
            </a:pPr>
            <a:endParaRPr lang="en-US" sz="3228" dirty="0">
              <a:solidFill>
                <a:srgbClr val="000000"/>
              </a:solidFill>
              <a:latin typeface="Canva Sans Bold"/>
            </a:endParaRPr>
          </a:p>
          <a:p>
            <a:pPr algn="ctr">
              <a:lnSpc>
                <a:spcPts val="4519"/>
              </a:lnSpc>
              <a:spcBef>
                <a:spcPct val="0"/>
              </a:spcBef>
            </a:pPr>
            <a:r>
              <a:rPr lang="en-US" sz="3228" dirty="0">
                <a:solidFill>
                  <a:srgbClr val="000000"/>
                </a:solidFill>
                <a:latin typeface="Canva Sans Italics"/>
              </a:rPr>
              <a:t>owing to well-founded fear of being persecuted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is unable or, owing to such fear, unwilling to return to it.</a:t>
            </a:r>
          </a:p>
        </p:txBody>
      </p:sp>
      <p:pic>
        <p:nvPicPr>
          <p:cNvPr id="5" name="Picture 4" descr="A blue square with yellow stars and a blue square with a yellow star in the middle&#10;&#10;Description automatically generated">
            <a:extLst>
              <a:ext uri="{FF2B5EF4-FFF2-40B4-BE49-F238E27FC236}">
                <a16:creationId xmlns:a16="http://schemas.microsoft.com/office/drawing/2014/main" id="{D634FEF4-3C9C-287F-995E-9709B8910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2400" y="8791070"/>
            <a:ext cx="2795601" cy="14726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6270" y="1815021"/>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AutoShape 3"/>
          <p:cNvSpPr/>
          <p:nvPr/>
        </p:nvSpPr>
        <p:spPr>
          <a:xfrm>
            <a:off x="10734455" y="6112377"/>
            <a:ext cx="1588135" cy="0"/>
          </a:xfrm>
          <a:prstGeom prst="line">
            <a:avLst/>
          </a:prstGeom>
          <a:ln w="66675" cap="flat">
            <a:solidFill>
              <a:srgbClr val="000000"/>
            </a:solidFill>
            <a:prstDash val="solid"/>
            <a:headEnd type="none" w="sm" len="sm"/>
            <a:tailEnd type="none" w="sm" len="sm"/>
          </a:ln>
        </p:spPr>
        <p:txBody>
          <a:bodyPr/>
          <a:lstStyle/>
          <a:p>
            <a:endParaRPr lang="en-GB"/>
          </a:p>
        </p:txBody>
      </p:sp>
      <p:sp>
        <p:nvSpPr>
          <p:cNvPr id="4" name="AutoShape 4"/>
          <p:cNvSpPr/>
          <p:nvPr/>
        </p:nvSpPr>
        <p:spPr>
          <a:xfrm flipH="1">
            <a:off x="8860649" y="7429500"/>
            <a:ext cx="75260" cy="2680401"/>
          </a:xfrm>
          <a:prstGeom prst="line">
            <a:avLst/>
          </a:prstGeom>
          <a:ln w="66675" cap="flat">
            <a:solidFill>
              <a:srgbClr val="000000"/>
            </a:solidFill>
            <a:prstDash val="solid"/>
            <a:headEnd type="none" w="sm" len="sm"/>
            <a:tailEnd type="none" w="sm" len="sm"/>
          </a:ln>
        </p:spPr>
        <p:txBody>
          <a:bodyPr/>
          <a:lstStyle/>
          <a:p>
            <a:endParaRPr lang="en-GB"/>
          </a:p>
        </p:txBody>
      </p:sp>
      <p:sp>
        <p:nvSpPr>
          <p:cNvPr id="5" name="AutoShape 5"/>
          <p:cNvSpPr/>
          <p:nvPr/>
        </p:nvSpPr>
        <p:spPr>
          <a:xfrm flipH="1">
            <a:off x="6313496" y="6130970"/>
            <a:ext cx="1471594" cy="597149"/>
          </a:xfrm>
          <a:prstGeom prst="line">
            <a:avLst/>
          </a:prstGeom>
          <a:ln w="66675"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7190981" y="5290589"/>
            <a:ext cx="3553815" cy="2277909"/>
            <a:chOff x="0" y="0"/>
            <a:chExt cx="4738420" cy="3037212"/>
          </a:xfrm>
        </p:grpSpPr>
        <p:sp>
          <p:nvSpPr>
            <p:cNvPr id="7" name="Freeform 7"/>
            <p:cNvSpPr/>
            <p:nvPr/>
          </p:nvSpPr>
          <p:spPr>
            <a:xfrm>
              <a:off x="0" y="0"/>
              <a:ext cx="4738420" cy="1291219"/>
            </a:xfrm>
            <a:custGeom>
              <a:avLst/>
              <a:gdLst/>
              <a:ahLst/>
              <a:cxnLst/>
              <a:rect l="l" t="t" r="r" b="b"/>
              <a:pathLst>
                <a:path w="4738420" h="1291219">
                  <a:moveTo>
                    <a:pt x="0" y="0"/>
                  </a:moveTo>
                  <a:lnTo>
                    <a:pt x="4738420" y="0"/>
                  </a:lnTo>
                  <a:lnTo>
                    <a:pt x="4738420" y="1291219"/>
                  </a:lnTo>
                  <a:lnTo>
                    <a:pt x="0" y="12912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269007" y="1825392"/>
              <a:ext cx="4165631" cy="1211820"/>
            </a:xfrm>
            <a:custGeom>
              <a:avLst/>
              <a:gdLst/>
              <a:ahLst/>
              <a:cxnLst/>
              <a:rect l="l" t="t" r="r" b="b"/>
              <a:pathLst>
                <a:path w="4165631" h="1211820">
                  <a:moveTo>
                    <a:pt x="0" y="0"/>
                  </a:moveTo>
                  <a:lnTo>
                    <a:pt x="4165631" y="0"/>
                  </a:lnTo>
                  <a:lnTo>
                    <a:pt x="4165631" y="1211820"/>
                  </a:lnTo>
                  <a:lnTo>
                    <a:pt x="0" y="12118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0" y="1408395"/>
              <a:ext cx="4738420" cy="1378449"/>
            </a:xfrm>
            <a:custGeom>
              <a:avLst/>
              <a:gdLst/>
              <a:ahLst/>
              <a:cxnLst/>
              <a:rect l="l" t="t" r="r" b="b"/>
              <a:pathLst>
                <a:path w="4738420" h="1378449">
                  <a:moveTo>
                    <a:pt x="0" y="0"/>
                  </a:moveTo>
                  <a:lnTo>
                    <a:pt x="4738420" y="0"/>
                  </a:lnTo>
                  <a:lnTo>
                    <a:pt x="4738420" y="1378450"/>
                  </a:lnTo>
                  <a:lnTo>
                    <a:pt x="0" y="13784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0" name="Group 10"/>
            <p:cNvGrpSpPr/>
            <p:nvPr/>
          </p:nvGrpSpPr>
          <p:grpSpPr>
            <a:xfrm>
              <a:off x="48272" y="951683"/>
              <a:ext cx="4581700" cy="469412"/>
              <a:chOff x="0" y="0"/>
              <a:chExt cx="1095885" cy="112278"/>
            </a:xfrm>
          </p:grpSpPr>
          <p:sp>
            <p:nvSpPr>
              <p:cNvPr id="11" name="Freeform 11"/>
              <p:cNvSpPr/>
              <p:nvPr/>
            </p:nvSpPr>
            <p:spPr>
              <a:xfrm>
                <a:off x="0" y="0"/>
                <a:ext cx="1095885" cy="112278"/>
              </a:xfrm>
              <a:custGeom>
                <a:avLst/>
                <a:gdLst/>
                <a:ahLst/>
                <a:cxnLst/>
                <a:rect l="l" t="t" r="r" b="b"/>
                <a:pathLst>
                  <a:path w="1095885" h="112278">
                    <a:moveTo>
                      <a:pt x="0" y="0"/>
                    </a:moveTo>
                    <a:lnTo>
                      <a:pt x="1095885" y="0"/>
                    </a:lnTo>
                    <a:lnTo>
                      <a:pt x="1095885" y="112278"/>
                    </a:lnTo>
                    <a:lnTo>
                      <a:pt x="0" y="112278"/>
                    </a:lnTo>
                    <a:close/>
                  </a:path>
                </a:pathLst>
              </a:custGeom>
              <a:solidFill>
                <a:srgbClr val="000000"/>
              </a:solidFill>
            </p:spPr>
            <p:txBody>
              <a:bodyPr/>
              <a:lstStyle/>
              <a:p>
                <a:endParaRPr lang="en-GB"/>
              </a:p>
            </p:txBody>
          </p:sp>
          <p:sp>
            <p:nvSpPr>
              <p:cNvPr id="12" name="TextBox 12"/>
              <p:cNvSpPr txBox="1"/>
              <p:nvPr/>
            </p:nvSpPr>
            <p:spPr>
              <a:xfrm>
                <a:off x="0" y="9525"/>
                <a:ext cx="1095885" cy="102753"/>
              </a:xfrm>
              <a:prstGeom prst="rect">
                <a:avLst/>
              </a:prstGeom>
            </p:spPr>
            <p:txBody>
              <a:bodyPr lIns="41953" tIns="41953" rIns="41953" bIns="41953" rtlCol="0" anchor="ctr"/>
              <a:lstStyle/>
              <a:p>
                <a:pPr algn="ctr">
                  <a:lnSpc>
                    <a:spcPts val="1682"/>
                  </a:lnSpc>
                </a:pPr>
                <a:endParaRPr/>
              </a:p>
            </p:txBody>
          </p:sp>
        </p:grpSp>
      </p:grpSp>
      <p:sp>
        <p:nvSpPr>
          <p:cNvPr id="13" name="AutoShape 13"/>
          <p:cNvSpPr/>
          <p:nvPr/>
        </p:nvSpPr>
        <p:spPr>
          <a:xfrm>
            <a:off x="6082827" y="3971864"/>
            <a:ext cx="1366660" cy="808959"/>
          </a:xfrm>
          <a:prstGeom prst="line">
            <a:avLst/>
          </a:prstGeom>
          <a:ln w="66675" cap="flat">
            <a:solidFill>
              <a:srgbClr val="000000"/>
            </a:solidFill>
            <a:prstDash val="solid"/>
            <a:headEnd type="none" w="sm" len="sm"/>
            <a:tailEnd type="none" w="sm" len="sm"/>
          </a:ln>
        </p:spPr>
        <p:txBody>
          <a:bodyPr/>
          <a:lstStyle/>
          <a:p>
            <a:endParaRPr lang="en-GB"/>
          </a:p>
        </p:txBody>
      </p:sp>
      <p:sp>
        <p:nvSpPr>
          <p:cNvPr id="14" name="AutoShape 14"/>
          <p:cNvSpPr/>
          <p:nvPr/>
        </p:nvSpPr>
        <p:spPr>
          <a:xfrm flipV="1">
            <a:off x="1680208" y="3811601"/>
            <a:ext cx="2921732" cy="0"/>
          </a:xfrm>
          <a:prstGeom prst="line">
            <a:avLst/>
          </a:prstGeom>
          <a:ln w="66675" cap="flat">
            <a:solidFill>
              <a:srgbClr val="000000"/>
            </a:solidFill>
            <a:prstDash val="solid"/>
            <a:headEnd type="none" w="sm" len="sm"/>
            <a:tailEnd type="none" w="sm" len="sm"/>
          </a:ln>
        </p:spPr>
        <p:txBody>
          <a:bodyPr/>
          <a:lstStyle/>
          <a:p>
            <a:endParaRPr lang="en-GB"/>
          </a:p>
        </p:txBody>
      </p:sp>
      <p:sp>
        <p:nvSpPr>
          <p:cNvPr id="15" name="AutoShape 15"/>
          <p:cNvSpPr/>
          <p:nvPr/>
        </p:nvSpPr>
        <p:spPr>
          <a:xfrm>
            <a:off x="3451640" y="2565489"/>
            <a:ext cx="1528305" cy="706265"/>
          </a:xfrm>
          <a:prstGeom prst="line">
            <a:avLst/>
          </a:prstGeom>
          <a:ln w="66675" cap="flat">
            <a:solidFill>
              <a:srgbClr val="000000"/>
            </a:solidFill>
            <a:prstDash val="solid"/>
            <a:headEnd type="none" w="sm" len="sm"/>
            <a:tailEnd type="none" w="sm" len="sm"/>
          </a:ln>
        </p:spPr>
        <p:txBody>
          <a:bodyPr/>
          <a:lstStyle/>
          <a:p>
            <a:endParaRPr lang="en-GB"/>
          </a:p>
        </p:txBody>
      </p:sp>
      <p:grpSp>
        <p:nvGrpSpPr>
          <p:cNvPr id="16" name="Group 16"/>
          <p:cNvGrpSpPr/>
          <p:nvPr/>
        </p:nvGrpSpPr>
        <p:grpSpPr>
          <a:xfrm>
            <a:off x="4601940" y="2862300"/>
            <a:ext cx="1898602" cy="1898602"/>
            <a:chOff x="0" y="0"/>
            <a:chExt cx="2531470" cy="2531470"/>
          </a:xfrm>
        </p:grpSpPr>
        <p:grpSp>
          <p:nvGrpSpPr>
            <p:cNvPr id="17" name="Group 17"/>
            <p:cNvGrpSpPr/>
            <p:nvPr/>
          </p:nvGrpSpPr>
          <p:grpSpPr>
            <a:xfrm>
              <a:off x="0" y="0"/>
              <a:ext cx="2531470" cy="253147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800"/>
              </a:solidFill>
            </p:spPr>
            <p:txBody>
              <a:bodyPr/>
              <a:lstStyle/>
              <a:p>
                <a:endParaRPr lang="en-GB"/>
              </a:p>
            </p:txBody>
          </p:sp>
          <p:sp>
            <p:nvSpPr>
              <p:cNvPr id="19" name="TextBox 19"/>
              <p:cNvSpPr txBox="1"/>
              <p:nvPr/>
            </p:nvSpPr>
            <p:spPr>
              <a:xfrm>
                <a:off x="76200" y="85725"/>
                <a:ext cx="660400" cy="650875"/>
              </a:xfrm>
              <a:prstGeom prst="rect">
                <a:avLst/>
              </a:prstGeom>
            </p:spPr>
            <p:txBody>
              <a:bodyPr lIns="50800" tIns="50800" rIns="50800" bIns="50800" rtlCol="0" anchor="ctr"/>
              <a:lstStyle/>
              <a:p>
                <a:pPr algn="ctr">
                  <a:lnSpc>
                    <a:spcPts val="1682"/>
                  </a:lnSpc>
                </a:pPr>
                <a:endParaRPr/>
              </a:p>
            </p:txBody>
          </p:sp>
        </p:grpSp>
        <p:sp>
          <p:nvSpPr>
            <p:cNvPr id="20" name="TextBox 20"/>
            <p:cNvSpPr txBox="1"/>
            <p:nvPr/>
          </p:nvSpPr>
          <p:spPr>
            <a:xfrm>
              <a:off x="64154" y="397617"/>
              <a:ext cx="2352362" cy="1633402"/>
            </a:xfrm>
            <a:prstGeom prst="rect">
              <a:avLst/>
            </a:prstGeom>
          </p:spPr>
          <p:txBody>
            <a:bodyPr lIns="0" tIns="0" rIns="0" bIns="0" rtlCol="0" anchor="t">
              <a:spAutoFit/>
            </a:bodyPr>
            <a:lstStyle/>
            <a:p>
              <a:pPr algn="ctr">
                <a:lnSpc>
                  <a:spcPts val="3352"/>
                </a:lnSpc>
                <a:spcBef>
                  <a:spcPct val="0"/>
                </a:spcBef>
              </a:pPr>
              <a:r>
                <a:rPr lang="en-US" sz="2394">
                  <a:solidFill>
                    <a:srgbClr val="000000"/>
                  </a:solidFill>
                  <a:latin typeface="Canva Sans Bold"/>
                </a:rPr>
                <a:t>Well founded fear</a:t>
              </a:r>
            </a:p>
          </p:txBody>
        </p:sp>
      </p:grpSp>
      <p:sp>
        <p:nvSpPr>
          <p:cNvPr id="21" name="AutoShape 21"/>
          <p:cNvSpPr/>
          <p:nvPr/>
        </p:nvSpPr>
        <p:spPr>
          <a:xfrm flipH="1" flipV="1">
            <a:off x="3711857" y="5929279"/>
            <a:ext cx="1355492" cy="827535"/>
          </a:xfrm>
          <a:prstGeom prst="line">
            <a:avLst/>
          </a:prstGeom>
          <a:ln w="66675" cap="flat">
            <a:solidFill>
              <a:srgbClr val="000000"/>
            </a:solidFill>
            <a:prstDash val="solid"/>
            <a:headEnd type="none" w="sm" len="sm"/>
            <a:tailEnd type="none" w="sm" len="sm"/>
          </a:ln>
        </p:spPr>
        <p:txBody>
          <a:bodyPr/>
          <a:lstStyle/>
          <a:p>
            <a:endParaRPr lang="en-GB"/>
          </a:p>
        </p:txBody>
      </p:sp>
      <p:sp>
        <p:nvSpPr>
          <p:cNvPr id="22" name="AutoShape 22"/>
          <p:cNvSpPr/>
          <p:nvPr/>
        </p:nvSpPr>
        <p:spPr>
          <a:xfrm flipH="1">
            <a:off x="3976422" y="7190424"/>
            <a:ext cx="1251035" cy="978307"/>
          </a:xfrm>
          <a:prstGeom prst="line">
            <a:avLst/>
          </a:prstGeom>
          <a:ln w="66675" cap="flat">
            <a:solidFill>
              <a:srgbClr val="000000"/>
            </a:solidFill>
            <a:prstDash val="solid"/>
            <a:headEnd type="none" w="sm" len="sm"/>
            <a:tailEnd type="none" w="sm" len="sm"/>
          </a:ln>
        </p:spPr>
        <p:txBody>
          <a:bodyPr/>
          <a:lstStyle/>
          <a:p>
            <a:endParaRPr lang="en-GB"/>
          </a:p>
        </p:txBody>
      </p:sp>
      <p:grpSp>
        <p:nvGrpSpPr>
          <p:cNvPr id="23" name="Group 23"/>
          <p:cNvGrpSpPr/>
          <p:nvPr/>
        </p:nvGrpSpPr>
        <p:grpSpPr>
          <a:xfrm>
            <a:off x="4601940" y="6237277"/>
            <a:ext cx="1898602" cy="1898602"/>
            <a:chOff x="0" y="0"/>
            <a:chExt cx="2531470" cy="2531470"/>
          </a:xfrm>
        </p:grpSpPr>
        <p:grpSp>
          <p:nvGrpSpPr>
            <p:cNvPr id="24" name="Group 24"/>
            <p:cNvGrpSpPr/>
            <p:nvPr/>
          </p:nvGrpSpPr>
          <p:grpSpPr>
            <a:xfrm>
              <a:off x="0" y="0"/>
              <a:ext cx="2531470" cy="253147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800"/>
              </a:solidFill>
            </p:spPr>
            <p:txBody>
              <a:bodyPr/>
              <a:lstStyle/>
              <a:p>
                <a:endParaRPr lang="en-GB"/>
              </a:p>
            </p:txBody>
          </p:sp>
          <p:sp>
            <p:nvSpPr>
              <p:cNvPr id="26" name="TextBox 26"/>
              <p:cNvSpPr txBox="1"/>
              <p:nvPr/>
            </p:nvSpPr>
            <p:spPr>
              <a:xfrm>
                <a:off x="76200" y="85725"/>
                <a:ext cx="660400" cy="650875"/>
              </a:xfrm>
              <a:prstGeom prst="rect">
                <a:avLst/>
              </a:prstGeom>
            </p:spPr>
            <p:txBody>
              <a:bodyPr lIns="50800" tIns="50800" rIns="50800" bIns="50800" rtlCol="0" anchor="ctr"/>
              <a:lstStyle/>
              <a:p>
                <a:pPr algn="ctr">
                  <a:lnSpc>
                    <a:spcPts val="1682"/>
                  </a:lnSpc>
                </a:pPr>
                <a:endParaRPr/>
              </a:p>
            </p:txBody>
          </p:sp>
        </p:grpSp>
        <p:sp>
          <p:nvSpPr>
            <p:cNvPr id="27" name="TextBox 27"/>
            <p:cNvSpPr txBox="1"/>
            <p:nvPr/>
          </p:nvSpPr>
          <p:spPr>
            <a:xfrm>
              <a:off x="0" y="870450"/>
              <a:ext cx="2531470" cy="498779"/>
            </a:xfrm>
            <a:prstGeom prst="rect">
              <a:avLst/>
            </a:prstGeom>
          </p:spPr>
          <p:txBody>
            <a:bodyPr lIns="0" tIns="0" rIns="0" bIns="0" rtlCol="0" anchor="t">
              <a:spAutoFit/>
            </a:bodyPr>
            <a:lstStyle/>
            <a:p>
              <a:pPr algn="ctr">
                <a:lnSpc>
                  <a:spcPts val="3130"/>
                </a:lnSpc>
                <a:spcBef>
                  <a:spcPct val="0"/>
                </a:spcBef>
              </a:pPr>
              <a:r>
                <a:rPr lang="en-US" sz="2235">
                  <a:solidFill>
                    <a:srgbClr val="000000"/>
                  </a:solidFill>
                  <a:latin typeface="Canva Sans Bold"/>
                </a:rPr>
                <a:t>Persecution</a:t>
              </a:r>
            </a:p>
          </p:txBody>
        </p:sp>
      </p:grpSp>
      <p:sp>
        <p:nvSpPr>
          <p:cNvPr id="28" name="AutoShape 28"/>
          <p:cNvSpPr/>
          <p:nvPr/>
        </p:nvSpPr>
        <p:spPr>
          <a:xfrm flipV="1">
            <a:off x="8656934" y="8278217"/>
            <a:ext cx="6052703" cy="1003182"/>
          </a:xfrm>
          <a:prstGeom prst="line">
            <a:avLst/>
          </a:prstGeom>
          <a:ln w="66675" cap="flat">
            <a:solidFill>
              <a:srgbClr val="000000"/>
            </a:solidFill>
            <a:prstDash val="solid"/>
            <a:headEnd type="none" w="sm" len="sm"/>
            <a:tailEnd type="none" w="sm" len="sm"/>
          </a:ln>
        </p:spPr>
        <p:txBody>
          <a:bodyPr/>
          <a:lstStyle/>
          <a:p>
            <a:endParaRPr lang="en-GB"/>
          </a:p>
        </p:txBody>
      </p:sp>
      <p:sp>
        <p:nvSpPr>
          <p:cNvPr id="29" name="AutoShape 29"/>
          <p:cNvSpPr/>
          <p:nvPr/>
        </p:nvSpPr>
        <p:spPr>
          <a:xfrm flipH="1">
            <a:off x="6583591" y="9314737"/>
            <a:ext cx="1588135" cy="0"/>
          </a:xfrm>
          <a:prstGeom prst="line">
            <a:avLst/>
          </a:prstGeom>
          <a:ln w="66675" cap="flat">
            <a:solidFill>
              <a:srgbClr val="000000"/>
            </a:solidFill>
            <a:prstDash val="solid"/>
            <a:headEnd type="none" w="sm" len="sm"/>
            <a:tailEnd type="none" w="sm" len="sm"/>
          </a:ln>
        </p:spPr>
        <p:txBody>
          <a:bodyPr/>
          <a:lstStyle/>
          <a:p>
            <a:endParaRPr lang="en-GB"/>
          </a:p>
        </p:txBody>
      </p:sp>
      <p:sp>
        <p:nvSpPr>
          <p:cNvPr id="30" name="AutoShape 30"/>
          <p:cNvSpPr/>
          <p:nvPr/>
        </p:nvSpPr>
        <p:spPr>
          <a:xfrm flipH="1" flipV="1">
            <a:off x="9785153" y="9431626"/>
            <a:ext cx="2997265" cy="88216"/>
          </a:xfrm>
          <a:prstGeom prst="line">
            <a:avLst/>
          </a:prstGeom>
          <a:ln w="66675" cap="flat">
            <a:solidFill>
              <a:srgbClr val="000000"/>
            </a:solidFill>
            <a:prstDash val="solid"/>
            <a:headEnd type="none" w="sm" len="sm"/>
            <a:tailEnd type="none" w="sm" len="sm"/>
          </a:ln>
        </p:spPr>
        <p:txBody>
          <a:bodyPr/>
          <a:lstStyle/>
          <a:p>
            <a:endParaRPr lang="en-GB"/>
          </a:p>
        </p:txBody>
      </p:sp>
      <p:sp>
        <p:nvSpPr>
          <p:cNvPr id="31" name="AutoShape 31"/>
          <p:cNvSpPr/>
          <p:nvPr/>
        </p:nvSpPr>
        <p:spPr>
          <a:xfrm flipH="1">
            <a:off x="9798834" y="6814936"/>
            <a:ext cx="6046542" cy="1910130"/>
          </a:xfrm>
          <a:prstGeom prst="line">
            <a:avLst/>
          </a:prstGeom>
          <a:ln w="66675" cap="flat">
            <a:solidFill>
              <a:srgbClr val="000000"/>
            </a:solidFill>
            <a:prstDash val="solid"/>
            <a:headEnd type="none" w="sm" len="sm"/>
            <a:tailEnd type="none" w="sm" len="sm"/>
          </a:ln>
        </p:spPr>
        <p:txBody>
          <a:bodyPr/>
          <a:lstStyle/>
          <a:p>
            <a:endParaRPr lang="en-GB"/>
          </a:p>
        </p:txBody>
      </p:sp>
      <p:sp>
        <p:nvSpPr>
          <p:cNvPr id="32" name="AutoShape 32"/>
          <p:cNvSpPr/>
          <p:nvPr/>
        </p:nvSpPr>
        <p:spPr>
          <a:xfrm flipH="1">
            <a:off x="9345095" y="7772806"/>
            <a:ext cx="1231732" cy="1002502"/>
          </a:xfrm>
          <a:prstGeom prst="line">
            <a:avLst/>
          </a:prstGeom>
          <a:ln w="66675" cap="flat">
            <a:solidFill>
              <a:srgbClr val="000000"/>
            </a:solidFill>
            <a:prstDash val="solid"/>
            <a:headEnd type="none" w="sm" len="sm"/>
            <a:tailEnd type="none" w="sm" len="sm"/>
          </a:ln>
        </p:spPr>
        <p:txBody>
          <a:bodyPr/>
          <a:lstStyle/>
          <a:p>
            <a:endParaRPr lang="en-GB"/>
          </a:p>
        </p:txBody>
      </p:sp>
      <p:grpSp>
        <p:nvGrpSpPr>
          <p:cNvPr id="33" name="Group 33"/>
          <p:cNvGrpSpPr/>
          <p:nvPr/>
        </p:nvGrpSpPr>
        <p:grpSpPr>
          <a:xfrm>
            <a:off x="7785089" y="8097780"/>
            <a:ext cx="2151120" cy="2151120"/>
            <a:chOff x="0" y="0"/>
            <a:chExt cx="2868161" cy="2868161"/>
          </a:xfrm>
        </p:grpSpPr>
        <p:grpSp>
          <p:nvGrpSpPr>
            <p:cNvPr id="34" name="Group 34"/>
            <p:cNvGrpSpPr/>
            <p:nvPr/>
          </p:nvGrpSpPr>
          <p:grpSpPr>
            <a:xfrm>
              <a:off x="0" y="0"/>
              <a:ext cx="2868161" cy="286816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800"/>
              </a:solidFill>
            </p:spPr>
            <p:txBody>
              <a:bodyPr/>
              <a:lstStyle/>
              <a:p>
                <a:endParaRPr lang="en-GB"/>
              </a:p>
            </p:txBody>
          </p:sp>
          <p:sp>
            <p:nvSpPr>
              <p:cNvPr id="36" name="TextBox 36"/>
              <p:cNvSpPr txBox="1"/>
              <p:nvPr/>
            </p:nvSpPr>
            <p:spPr>
              <a:xfrm>
                <a:off x="76200" y="85725"/>
                <a:ext cx="660400" cy="650875"/>
              </a:xfrm>
              <a:prstGeom prst="rect">
                <a:avLst/>
              </a:prstGeom>
            </p:spPr>
            <p:txBody>
              <a:bodyPr lIns="50800" tIns="50800" rIns="50800" bIns="50800" rtlCol="0" anchor="ctr"/>
              <a:lstStyle/>
              <a:p>
                <a:pPr algn="ctr">
                  <a:lnSpc>
                    <a:spcPts val="1682"/>
                  </a:lnSpc>
                </a:pPr>
                <a:endParaRPr/>
              </a:p>
            </p:txBody>
          </p:sp>
        </p:grpSp>
        <p:sp>
          <p:nvSpPr>
            <p:cNvPr id="37" name="TextBox 37"/>
            <p:cNvSpPr txBox="1"/>
            <p:nvPr/>
          </p:nvSpPr>
          <p:spPr>
            <a:xfrm>
              <a:off x="0" y="992556"/>
              <a:ext cx="2868161" cy="1155730"/>
            </a:xfrm>
            <a:prstGeom prst="rect">
              <a:avLst/>
            </a:prstGeom>
          </p:spPr>
          <p:txBody>
            <a:bodyPr lIns="0" tIns="0" rIns="0" bIns="0" rtlCol="0" anchor="t">
              <a:spAutoFit/>
            </a:bodyPr>
            <a:lstStyle/>
            <a:p>
              <a:pPr algn="ctr">
                <a:lnSpc>
                  <a:spcPts val="3546"/>
                </a:lnSpc>
                <a:spcBef>
                  <a:spcPct val="0"/>
                </a:spcBef>
              </a:pPr>
              <a:r>
                <a:rPr lang="en-US" sz="2533">
                  <a:solidFill>
                    <a:srgbClr val="000000"/>
                  </a:solidFill>
                  <a:latin typeface="Canva Sans Bold"/>
                </a:rPr>
                <a:t>Convention Reason</a:t>
              </a:r>
            </a:p>
          </p:txBody>
        </p:sp>
      </p:grpSp>
      <p:sp>
        <p:nvSpPr>
          <p:cNvPr id="38" name="AutoShape 38"/>
          <p:cNvSpPr/>
          <p:nvPr/>
        </p:nvSpPr>
        <p:spPr>
          <a:xfrm flipV="1">
            <a:off x="9960961" y="3318448"/>
            <a:ext cx="1236519" cy="996591"/>
          </a:xfrm>
          <a:prstGeom prst="line">
            <a:avLst/>
          </a:prstGeom>
          <a:ln w="66675" cap="flat">
            <a:solidFill>
              <a:srgbClr val="000000"/>
            </a:solidFill>
            <a:prstDash val="solid"/>
            <a:headEnd type="none" w="sm" len="sm"/>
            <a:tailEnd type="none" w="sm" len="sm"/>
          </a:ln>
        </p:spPr>
        <p:txBody>
          <a:bodyPr/>
          <a:lstStyle/>
          <a:p>
            <a:endParaRPr lang="en-GB"/>
          </a:p>
        </p:txBody>
      </p:sp>
      <p:sp>
        <p:nvSpPr>
          <p:cNvPr id="39" name="Freeform 39"/>
          <p:cNvSpPr/>
          <p:nvPr/>
        </p:nvSpPr>
        <p:spPr>
          <a:xfrm>
            <a:off x="7049292" y="3878766"/>
            <a:ext cx="3792061" cy="3792061"/>
          </a:xfrm>
          <a:custGeom>
            <a:avLst/>
            <a:gdLst/>
            <a:ahLst/>
            <a:cxnLst/>
            <a:rect l="l" t="t" r="r" b="b"/>
            <a:pathLst>
              <a:path w="3792061" h="3792061">
                <a:moveTo>
                  <a:pt x="0" y="0"/>
                </a:moveTo>
                <a:lnTo>
                  <a:pt x="3792061" y="0"/>
                </a:lnTo>
                <a:lnTo>
                  <a:pt x="3792061" y="3792061"/>
                </a:lnTo>
                <a:lnTo>
                  <a:pt x="0" y="37920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40" name="AutoShape 40"/>
          <p:cNvSpPr/>
          <p:nvPr/>
        </p:nvSpPr>
        <p:spPr>
          <a:xfrm>
            <a:off x="12451797" y="3361310"/>
            <a:ext cx="3746004" cy="96091"/>
          </a:xfrm>
          <a:prstGeom prst="line">
            <a:avLst/>
          </a:prstGeom>
          <a:ln w="66675" cap="flat">
            <a:solidFill>
              <a:srgbClr val="000000"/>
            </a:solidFill>
            <a:prstDash val="solid"/>
            <a:headEnd type="none" w="sm" len="sm"/>
            <a:tailEnd type="none" w="sm" len="sm"/>
          </a:ln>
        </p:spPr>
        <p:txBody>
          <a:bodyPr/>
          <a:lstStyle/>
          <a:p>
            <a:endParaRPr lang="en-GB"/>
          </a:p>
        </p:txBody>
      </p:sp>
      <p:sp>
        <p:nvSpPr>
          <p:cNvPr id="41" name="AutoShape 41"/>
          <p:cNvSpPr/>
          <p:nvPr/>
        </p:nvSpPr>
        <p:spPr>
          <a:xfrm flipV="1">
            <a:off x="12322590" y="2598356"/>
            <a:ext cx="1898602" cy="263944"/>
          </a:xfrm>
          <a:prstGeom prst="line">
            <a:avLst/>
          </a:prstGeom>
          <a:ln w="66675" cap="flat">
            <a:solidFill>
              <a:srgbClr val="000000"/>
            </a:solidFill>
            <a:prstDash val="solid"/>
            <a:headEnd type="none" w="sm" len="sm"/>
            <a:tailEnd type="none" w="sm" len="sm"/>
          </a:ln>
        </p:spPr>
        <p:txBody>
          <a:bodyPr/>
          <a:lstStyle/>
          <a:p>
            <a:endParaRPr lang="en-GB"/>
          </a:p>
        </p:txBody>
      </p:sp>
      <p:grpSp>
        <p:nvGrpSpPr>
          <p:cNvPr id="42" name="Group 42"/>
          <p:cNvGrpSpPr/>
          <p:nvPr/>
        </p:nvGrpSpPr>
        <p:grpSpPr>
          <a:xfrm>
            <a:off x="10579221" y="2352715"/>
            <a:ext cx="1898602" cy="1898602"/>
            <a:chOff x="0" y="0"/>
            <a:chExt cx="2531470" cy="2531470"/>
          </a:xfrm>
        </p:grpSpPr>
        <p:grpSp>
          <p:nvGrpSpPr>
            <p:cNvPr id="43" name="Group 43"/>
            <p:cNvGrpSpPr/>
            <p:nvPr/>
          </p:nvGrpSpPr>
          <p:grpSpPr>
            <a:xfrm>
              <a:off x="0" y="0"/>
              <a:ext cx="2531470" cy="2531470"/>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800"/>
              </a:solidFill>
            </p:spPr>
            <p:txBody>
              <a:bodyPr/>
              <a:lstStyle/>
              <a:p>
                <a:endParaRPr lang="en-GB"/>
              </a:p>
            </p:txBody>
          </p:sp>
          <p:sp>
            <p:nvSpPr>
              <p:cNvPr id="45" name="TextBox 45"/>
              <p:cNvSpPr txBox="1"/>
              <p:nvPr/>
            </p:nvSpPr>
            <p:spPr>
              <a:xfrm>
                <a:off x="76200" y="85725"/>
                <a:ext cx="660400" cy="650875"/>
              </a:xfrm>
              <a:prstGeom prst="rect">
                <a:avLst/>
              </a:prstGeom>
            </p:spPr>
            <p:txBody>
              <a:bodyPr lIns="50800" tIns="50800" rIns="50800" bIns="50800" rtlCol="0" anchor="ctr"/>
              <a:lstStyle/>
              <a:p>
                <a:pPr algn="ctr">
                  <a:lnSpc>
                    <a:spcPts val="1682"/>
                  </a:lnSpc>
                </a:pPr>
                <a:endParaRPr/>
              </a:p>
            </p:txBody>
          </p:sp>
        </p:grpSp>
        <p:sp>
          <p:nvSpPr>
            <p:cNvPr id="46" name="TextBox 46"/>
            <p:cNvSpPr txBox="1"/>
            <p:nvPr/>
          </p:nvSpPr>
          <p:spPr>
            <a:xfrm>
              <a:off x="0" y="640197"/>
              <a:ext cx="2531470" cy="1025650"/>
            </a:xfrm>
            <a:prstGeom prst="rect">
              <a:avLst/>
            </a:prstGeom>
          </p:spPr>
          <p:txBody>
            <a:bodyPr lIns="0" tIns="0" rIns="0" bIns="0" rtlCol="0" anchor="t">
              <a:spAutoFit/>
            </a:bodyPr>
            <a:lstStyle/>
            <a:p>
              <a:pPr algn="ctr">
                <a:lnSpc>
                  <a:spcPts val="3130"/>
                </a:lnSpc>
                <a:spcBef>
                  <a:spcPct val="0"/>
                </a:spcBef>
              </a:pPr>
              <a:r>
                <a:rPr lang="en-US" sz="2235">
                  <a:solidFill>
                    <a:srgbClr val="000000"/>
                  </a:solidFill>
                  <a:latin typeface="Canva Sans Bold"/>
                </a:rPr>
                <a:t>No Protection</a:t>
              </a:r>
            </a:p>
          </p:txBody>
        </p:sp>
      </p:grpSp>
      <p:sp>
        <p:nvSpPr>
          <p:cNvPr id="47" name="AutoShape 47"/>
          <p:cNvSpPr/>
          <p:nvPr/>
        </p:nvSpPr>
        <p:spPr>
          <a:xfrm flipV="1">
            <a:off x="12827118" y="5477993"/>
            <a:ext cx="1444369" cy="660283"/>
          </a:xfrm>
          <a:prstGeom prst="line">
            <a:avLst/>
          </a:prstGeom>
          <a:ln w="66675" cap="flat">
            <a:solidFill>
              <a:srgbClr val="000000"/>
            </a:solidFill>
            <a:prstDash val="solid"/>
            <a:headEnd type="none" w="sm" len="sm"/>
            <a:tailEnd type="none" w="sm" len="sm"/>
          </a:ln>
        </p:spPr>
        <p:txBody>
          <a:bodyPr/>
          <a:lstStyle/>
          <a:p>
            <a:endParaRPr lang="en-GB"/>
          </a:p>
        </p:txBody>
      </p:sp>
      <p:grpSp>
        <p:nvGrpSpPr>
          <p:cNvPr id="48" name="Group 48"/>
          <p:cNvGrpSpPr/>
          <p:nvPr/>
        </p:nvGrpSpPr>
        <p:grpSpPr>
          <a:xfrm>
            <a:off x="11805934" y="5196414"/>
            <a:ext cx="1898602" cy="1898602"/>
            <a:chOff x="0" y="0"/>
            <a:chExt cx="2531470" cy="2531470"/>
          </a:xfrm>
        </p:grpSpPr>
        <p:grpSp>
          <p:nvGrpSpPr>
            <p:cNvPr id="49" name="Group 49"/>
            <p:cNvGrpSpPr/>
            <p:nvPr/>
          </p:nvGrpSpPr>
          <p:grpSpPr>
            <a:xfrm>
              <a:off x="0" y="0"/>
              <a:ext cx="2531470" cy="2531470"/>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800"/>
              </a:solidFill>
            </p:spPr>
            <p:txBody>
              <a:bodyPr/>
              <a:lstStyle/>
              <a:p>
                <a:endParaRPr lang="en-GB"/>
              </a:p>
            </p:txBody>
          </p:sp>
          <p:sp>
            <p:nvSpPr>
              <p:cNvPr id="51" name="TextBox 51"/>
              <p:cNvSpPr txBox="1"/>
              <p:nvPr/>
            </p:nvSpPr>
            <p:spPr>
              <a:xfrm>
                <a:off x="76200" y="85725"/>
                <a:ext cx="660400" cy="650875"/>
              </a:xfrm>
              <a:prstGeom prst="rect">
                <a:avLst/>
              </a:prstGeom>
            </p:spPr>
            <p:txBody>
              <a:bodyPr lIns="50800" tIns="50800" rIns="50800" bIns="50800" rtlCol="0" anchor="ctr"/>
              <a:lstStyle/>
              <a:p>
                <a:pPr algn="ctr">
                  <a:lnSpc>
                    <a:spcPts val="1682"/>
                  </a:lnSpc>
                </a:pPr>
                <a:endParaRPr/>
              </a:p>
            </p:txBody>
          </p:sp>
        </p:grpSp>
        <p:sp>
          <p:nvSpPr>
            <p:cNvPr id="52" name="TextBox 52"/>
            <p:cNvSpPr txBox="1"/>
            <p:nvPr/>
          </p:nvSpPr>
          <p:spPr>
            <a:xfrm>
              <a:off x="197641" y="511544"/>
              <a:ext cx="2161588" cy="1552522"/>
            </a:xfrm>
            <a:prstGeom prst="rect">
              <a:avLst/>
            </a:prstGeom>
          </p:spPr>
          <p:txBody>
            <a:bodyPr lIns="0" tIns="0" rIns="0" bIns="0" rtlCol="0" anchor="t">
              <a:spAutoFit/>
            </a:bodyPr>
            <a:lstStyle/>
            <a:p>
              <a:pPr algn="ctr">
                <a:lnSpc>
                  <a:spcPts val="3130"/>
                </a:lnSpc>
                <a:spcBef>
                  <a:spcPct val="0"/>
                </a:spcBef>
              </a:pPr>
              <a:r>
                <a:rPr lang="en-US" sz="2235">
                  <a:solidFill>
                    <a:srgbClr val="000000"/>
                  </a:solidFill>
                  <a:latin typeface="Canva Sans Bold"/>
                </a:rPr>
                <a:t>Outside Own Country</a:t>
              </a:r>
            </a:p>
          </p:txBody>
        </p:sp>
      </p:grpSp>
      <p:sp>
        <p:nvSpPr>
          <p:cNvPr id="53" name="TextBox 53"/>
          <p:cNvSpPr txBox="1"/>
          <p:nvPr/>
        </p:nvSpPr>
        <p:spPr>
          <a:xfrm>
            <a:off x="1680208" y="23291"/>
            <a:ext cx="14530230" cy="1694356"/>
          </a:xfrm>
          <a:prstGeom prst="rect">
            <a:avLst/>
          </a:prstGeom>
        </p:spPr>
        <p:txBody>
          <a:bodyPr lIns="0" tIns="0" rIns="0" bIns="0" rtlCol="0" anchor="t">
            <a:spAutoFit/>
          </a:bodyPr>
          <a:lstStyle/>
          <a:p>
            <a:pPr marL="0" lvl="0" indent="0" algn="ctr">
              <a:lnSpc>
                <a:spcPts val="13884"/>
              </a:lnSpc>
              <a:spcBef>
                <a:spcPct val="0"/>
              </a:spcBef>
            </a:pPr>
            <a:r>
              <a:rPr lang="en-US" sz="9917">
                <a:solidFill>
                  <a:srgbClr val="000000"/>
                </a:solidFill>
                <a:latin typeface="Canva Sans Bold"/>
              </a:rPr>
              <a:t>Who Is A Refugee?</a:t>
            </a:r>
          </a:p>
        </p:txBody>
      </p:sp>
      <p:grpSp>
        <p:nvGrpSpPr>
          <p:cNvPr id="54" name="Group 54"/>
          <p:cNvGrpSpPr/>
          <p:nvPr/>
        </p:nvGrpSpPr>
        <p:grpSpPr>
          <a:xfrm>
            <a:off x="2036475" y="1484981"/>
            <a:ext cx="1764272" cy="1377319"/>
            <a:chOff x="0" y="0"/>
            <a:chExt cx="2352362" cy="1836425"/>
          </a:xfrm>
        </p:grpSpPr>
        <p:sp>
          <p:nvSpPr>
            <p:cNvPr id="55" name="Freeform 55"/>
            <p:cNvSpPr/>
            <p:nvPr/>
          </p:nvSpPr>
          <p:spPr>
            <a:xfrm>
              <a:off x="257969" y="0"/>
              <a:ext cx="1836425" cy="1836425"/>
            </a:xfrm>
            <a:custGeom>
              <a:avLst/>
              <a:gdLst/>
              <a:ahLst/>
              <a:cxnLst/>
              <a:rect l="l" t="t" r="r" b="b"/>
              <a:pathLst>
                <a:path w="1836425" h="1836425">
                  <a:moveTo>
                    <a:pt x="0" y="0"/>
                  </a:moveTo>
                  <a:lnTo>
                    <a:pt x="1836425" y="0"/>
                  </a:lnTo>
                  <a:lnTo>
                    <a:pt x="1836425" y="1836425"/>
                  </a:lnTo>
                  <a:lnTo>
                    <a:pt x="0" y="183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56" name="TextBox 56"/>
            <p:cNvSpPr txBox="1"/>
            <p:nvPr/>
          </p:nvSpPr>
          <p:spPr>
            <a:xfrm>
              <a:off x="0" y="617807"/>
              <a:ext cx="2352362" cy="515802"/>
            </a:xfrm>
            <a:prstGeom prst="rect">
              <a:avLst/>
            </a:prstGeom>
          </p:spPr>
          <p:txBody>
            <a:bodyPr lIns="0" tIns="0" rIns="0" bIns="0" rtlCol="0" anchor="t">
              <a:spAutoFit/>
            </a:bodyPr>
            <a:lstStyle/>
            <a:p>
              <a:pPr algn="ctr">
                <a:lnSpc>
                  <a:spcPts val="3352"/>
                </a:lnSpc>
                <a:spcBef>
                  <a:spcPct val="0"/>
                </a:spcBef>
              </a:pPr>
              <a:r>
                <a:rPr lang="en-US" sz="2394">
                  <a:solidFill>
                    <a:srgbClr val="000000"/>
                  </a:solidFill>
                  <a:latin typeface="Canva Sans Bold"/>
                </a:rPr>
                <a:t>Truth?</a:t>
              </a:r>
            </a:p>
          </p:txBody>
        </p:sp>
      </p:grpSp>
      <p:grpSp>
        <p:nvGrpSpPr>
          <p:cNvPr id="57" name="Group 57"/>
          <p:cNvGrpSpPr/>
          <p:nvPr/>
        </p:nvGrpSpPr>
        <p:grpSpPr>
          <a:xfrm>
            <a:off x="302889" y="3122942"/>
            <a:ext cx="1377319" cy="1377319"/>
            <a:chOff x="0" y="0"/>
            <a:chExt cx="1836425" cy="1836425"/>
          </a:xfrm>
        </p:grpSpPr>
        <p:sp>
          <p:nvSpPr>
            <p:cNvPr id="58" name="Freeform 58"/>
            <p:cNvSpPr/>
            <p:nvPr/>
          </p:nvSpPr>
          <p:spPr>
            <a:xfrm>
              <a:off x="0" y="0"/>
              <a:ext cx="1836425" cy="1836425"/>
            </a:xfrm>
            <a:custGeom>
              <a:avLst/>
              <a:gdLst/>
              <a:ahLst/>
              <a:cxnLst/>
              <a:rect l="l" t="t" r="r" b="b"/>
              <a:pathLst>
                <a:path w="1836425" h="1836425">
                  <a:moveTo>
                    <a:pt x="0" y="0"/>
                  </a:moveTo>
                  <a:lnTo>
                    <a:pt x="1836425" y="0"/>
                  </a:lnTo>
                  <a:lnTo>
                    <a:pt x="1836425" y="1836425"/>
                  </a:lnTo>
                  <a:lnTo>
                    <a:pt x="0" y="183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59" name="TextBox 59"/>
            <p:cNvSpPr txBox="1"/>
            <p:nvPr/>
          </p:nvSpPr>
          <p:spPr>
            <a:xfrm>
              <a:off x="159272" y="311061"/>
              <a:ext cx="1543280" cy="1074602"/>
            </a:xfrm>
            <a:prstGeom prst="rect">
              <a:avLst/>
            </a:prstGeom>
          </p:spPr>
          <p:txBody>
            <a:bodyPr lIns="0" tIns="0" rIns="0" bIns="0" rtlCol="0" anchor="t">
              <a:spAutoFit/>
            </a:bodyPr>
            <a:lstStyle/>
            <a:p>
              <a:pPr algn="ctr">
                <a:lnSpc>
                  <a:spcPts val="3352"/>
                </a:lnSpc>
                <a:spcBef>
                  <a:spcPct val="0"/>
                </a:spcBef>
              </a:pPr>
              <a:r>
                <a:rPr lang="en-US" sz="2394">
                  <a:solidFill>
                    <a:srgbClr val="000000"/>
                  </a:solidFill>
                  <a:latin typeface="Canva Sans Bold"/>
                </a:rPr>
                <a:t>Real Risk?</a:t>
              </a:r>
            </a:p>
          </p:txBody>
        </p:sp>
      </p:grpSp>
      <p:grpSp>
        <p:nvGrpSpPr>
          <p:cNvPr id="60" name="Group 60"/>
          <p:cNvGrpSpPr/>
          <p:nvPr/>
        </p:nvGrpSpPr>
        <p:grpSpPr>
          <a:xfrm>
            <a:off x="14152182" y="1608822"/>
            <a:ext cx="1693195" cy="1693195"/>
            <a:chOff x="0" y="0"/>
            <a:chExt cx="2257593" cy="2257593"/>
          </a:xfrm>
        </p:grpSpPr>
        <p:sp>
          <p:nvSpPr>
            <p:cNvPr id="61" name="Freeform 61"/>
            <p:cNvSpPr/>
            <p:nvPr/>
          </p:nvSpPr>
          <p:spPr>
            <a:xfrm>
              <a:off x="0" y="0"/>
              <a:ext cx="2257593" cy="2257593"/>
            </a:xfrm>
            <a:custGeom>
              <a:avLst/>
              <a:gdLst/>
              <a:ahLst/>
              <a:cxnLst/>
              <a:rect l="l" t="t" r="r" b="b"/>
              <a:pathLst>
                <a:path w="2257593" h="2257593">
                  <a:moveTo>
                    <a:pt x="0" y="0"/>
                  </a:moveTo>
                  <a:lnTo>
                    <a:pt x="2257593" y="0"/>
                  </a:lnTo>
                  <a:lnTo>
                    <a:pt x="2257593" y="2257593"/>
                  </a:lnTo>
                  <a:lnTo>
                    <a:pt x="0" y="22575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62" name="TextBox 62"/>
            <p:cNvSpPr txBox="1"/>
            <p:nvPr/>
          </p:nvSpPr>
          <p:spPr>
            <a:xfrm>
              <a:off x="131371" y="534345"/>
              <a:ext cx="2011922" cy="979776"/>
            </a:xfrm>
            <a:prstGeom prst="rect">
              <a:avLst/>
            </a:prstGeom>
          </p:spPr>
          <p:txBody>
            <a:bodyPr lIns="0" tIns="0" rIns="0" bIns="0" rtlCol="0" anchor="t">
              <a:spAutoFit/>
            </a:bodyPr>
            <a:lstStyle/>
            <a:p>
              <a:pPr algn="ctr">
                <a:lnSpc>
                  <a:spcPts val="3072"/>
                </a:lnSpc>
                <a:spcBef>
                  <a:spcPct val="0"/>
                </a:spcBef>
              </a:pPr>
              <a:r>
                <a:rPr lang="en-US" sz="2194">
                  <a:solidFill>
                    <a:srgbClr val="000000"/>
                  </a:solidFill>
                  <a:latin typeface="Canva Sans Bold"/>
                </a:rPr>
                <a:t>Protection of Police?</a:t>
              </a:r>
            </a:p>
          </p:txBody>
        </p:sp>
      </p:grpSp>
      <p:grpSp>
        <p:nvGrpSpPr>
          <p:cNvPr id="63" name="Group 63"/>
          <p:cNvGrpSpPr/>
          <p:nvPr/>
        </p:nvGrpSpPr>
        <p:grpSpPr>
          <a:xfrm>
            <a:off x="16197801" y="2565489"/>
            <a:ext cx="1783824" cy="1783824"/>
            <a:chOff x="0" y="0"/>
            <a:chExt cx="2378432" cy="2378432"/>
          </a:xfrm>
        </p:grpSpPr>
        <p:sp>
          <p:nvSpPr>
            <p:cNvPr id="64" name="Freeform 64"/>
            <p:cNvSpPr/>
            <p:nvPr/>
          </p:nvSpPr>
          <p:spPr>
            <a:xfrm>
              <a:off x="0" y="0"/>
              <a:ext cx="2378432" cy="2378432"/>
            </a:xfrm>
            <a:custGeom>
              <a:avLst/>
              <a:gdLst/>
              <a:ahLst/>
              <a:cxnLst/>
              <a:rect l="l" t="t" r="r" b="b"/>
              <a:pathLst>
                <a:path w="2378432" h="2378432">
                  <a:moveTo>
                    <a:pt x="0" y="0"/>
                  </a:moveTo>
                  <a:lnTo>
                    <a:pt x="2378432" y="0"/>
                  </a:lnTo>
                  <a:lnTo>
                    <a:pt x="2378432" y="2378432"/>
                  </a:lnTo>
                  <a:lnTo>
                    <a:pt x="0" y="23784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65" name="TextBox 65"/>
            <p:cNvSpPr txBox="1"/>
            <p:nvPr/>
          </p:nvSpPr>
          <p:spPr>
            <a:xfrm>
              <a:off x="263751" y="228379"/>
              <a:ext cx="1850930" cy="1848650"/>
            </a:xfrm>
            <a:prstGeom prst="rect">
              <a:avLst/>
            </a:prstGeom>
          </p:spPr>
          <p:txBody>
            <a:bodyPr lIns="0" tIns="0" rIns="0" bIns="0" rtlCol="0" anchor="t">
              <a:spAutoFit/>
            </a:bodyPr>
            <a:lstStyle/>
            <a:p>
              <a:pPr algn="ctr">
                <a:lnSpc>
                  <a:spcPts val="2826"/>
                </a:lnSpc>
                <a:spcBef>
                  <a:spcPct val="0"/>
                </a:spcBef>
              </a:pPr>
              <a:r>
                <a:rPr lang="en-US" sz="2019">
                  <a:solidFill>
                    <a:srgbClr val="000000"/>
                  </a:solidFill>
                  <a:latin typeface="Canva Sans Bold"/>
                </a:rPr>
                <a:t>Option to Relocate in Country?</a:t>
              </a:r>
            </a:p>
          </p:txBody>
        </p:sp>
      </p:grpSp>
      <p:grpSp>
        <p:nvGrpSpPr>
          <p:cNvPr id="66" name="Group 66"/>
          <p:cNvGrpSpPr/>
          <p:nvPr/>
        </p:nvGrpSpPr>
        <p:grpSpPr>
          <a:xfrm>
            <a:off x="14135442" y="4042144"/>
            <a:ext cx="2103571" cy="2103571"/>
            <a:chOff x="0" y="0"/>
            <a:chExt cx="2804762" cy="2804762"/>
          </a:xfrm>
        </p:grpSpPr>
        <p:sp>
          <p:nvSpPr>
            <p:cNvPr id="67" name="Freeform 67"/>
            <p:cNvSpPr/>
            <p:nvPr/>
          </p:nvSpPr>
          <p:spPr>
            <a:xfrm>
              <a:off x="0" y="0"/>
              <a:ext cx="2804762" cy="2804762"/>
            </a:xfrm>
            <a:custGeom>
              <a:avLst/>
              <a:gdLst/>
              <a:ahLst/>
              <a:cxnLst/>
              <a:rect l="l" t="t" r="r" b="b"/>
              <a:pathLst>
                <a:path w="2804762" h="2804762">
                  <a:moveTo>
                    <a:pt x="0" y="0"/>
                  </a:moveTo>
                  <a:lnTo>
                    <a:pt x="2804762" y="0"/>
                  </a:lnTo>
                  <a:lnTo>
                    <a:pt x="2804762" y="2804762"/>
                  </a:lnTo>
                  <a:lnTo>
                    <a:pt x="0" y="28047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68" name="TextBox 68"/>
            <p:cNvSpPr txBox="1"/>
            <p:nvPr/>
          </p:nvSpPr>
          <p:spPr>
            <a:xfrm>
              <a:off x="454251" y="228379"/>
              <a:ext cx="1850930" cy="2316001"/>
            </a:xfrm>
            <a:prstGeom prst="rect">
              <a:avLst/>
            </a:prstGeom>
          </p:spPr>
          <p:txBody>
            <a:bodyPr lIns="0" tIns="0" rIns="0" bIns="0" rtlCol="0" anchor="t">
              <a:spAutoFit/>
            </a:bodyPr>
            <a:lstStyle/>
            <a:p>
              <a:pPr algn="ctr">
                <a:lnSpc>
                  <a:spcPts val="2826"/>
                </a:lnSpc>
                <a:spcBef>
                  <a:spcPct val="0"/>
                </a:spcBef>
              </a:pPr>
              <a:r>
                <a:rPr lang="en-US" sz="2019">
                  <a:solidFill>
                    <a:srgbClr val="000000"/>
                  </a:solidFill>
                  <a:latin typeface="Canva Sans Bold"/>
                </a:rPr>
                <a:t>Go to Different Country to Make Claim</a:t>
              </a:r>
            </a:p>
          </p:txBody>
        </p:sp>
      </p:grpSp>
      <p:grpSp>
        <p:nvGrpSpPr>
          <p:cNvPr id="69" name="Group 69"/>
          <p:cNvGrpSpPr/>
          <p:nvPr/>
        </p:nvGrpSpPr>
        <p:grpSpPr>
          <a:xfrm>
            <a:off x="2229952" y="4904946"/>
            <a:ext cx="1764272" cy="1377319"/>
            <a:chOff x="0" y="0"/>
            <a:chExt cx="2352362" cy="1836425"/>
          </a:xfrm>
        </p:grpSpPr>
        <p:sp>
          <p:nvSpPr>
            <p:cNvPr id="70" name="Freeform 70"/>
            <p:cNvSpPr/>
            <p:nvPr/>
          </p:nvSpPr>
          <p:spPr>
            <a:xfrm>
              <a:off x="296069" y="0"/>
              <a:ext cx="1836425" cy="1836425"/>
            </a:xfrm>
            <a:custGeom>
              <a:avLst/>
              <a:gdLst/>
              <a:ahLst/>
              <a:cxnLst/>
              <a:rect l="l" t="t" r="r" b="b"/>
              <a:pathLst>
                <a:path w="1836425" h="1836425">
                  <a:moveTo>
                    <a:pt x="0" y="0"/>
                  </a:moveTo>
                  <a:lnTo>
                    <a:pt x="1836425" y="0"/>
                  </a:lnTo>
                  <a:lnTo>
                    <a:pt x="1836425" y="1836425"/>
                  </a:lnTo>
                  <a:lnTo>
                    <a:pt x="0" y="183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1" name="TextBox 71"/>
            <p:cNvSpPr txBox="1"/>
            <p:nvPr/>
          </p:nvSpPr>
          <p:spPr>
            <a:xfrm>
              <a:off x="0" y="386651"/>
              <a:ext cx="2352362" cy="1074602"/>
            </a:xfrm>
            <a:prstGeom prst="rect">
              <a:avLst/>
            </a:prstGeom>
          </p:spPr>
          <p:txBody>
            <a:bodyPr lIns="0" tIns="0" rIns="0" bIns="0" rtlCol="0" anchor="t">
              <a:spAutoFit/>
            </a:bodyPr>
            <a:lstStyle/>
            <a:p>
              <a:pPr algn="ctr">
                <a:lnSpc>
                  <a:spcPts val="3352"/>
                </a:lnSpc>
                <a:spcBef>
                  <a:spcPct val="0"/>
                </a:spcBef>
              </a:pPr>
              <a:r>
                <a:rPr lang="en-US" sz="2394" dirty="0">
                  <a:solidFill>
                    <a:srgbClr val="000000"/>
                  </a:solidFill>
                  <a:latin typeface="Canva Sans Bold"/>
                </a:rPr>
                <a:t>Serious Harm?</a:t>
              </a:r>
            </a:p>
          </p:txBody>
        </p:sp>
      </p:grpSp>
      <p:grpSp>
        <p:nvGrpSpPr>
          <p:cNvPr id="72" name="Group 72"/>
          <p:cNvGrpSpPr/>
          <p:nvPr/>
        </p:nvGrpSpPr>
        <p:grpSpPr>
          <a:xfrm>
            <a:off x="2285218" y="7582919"/>
            <a:ext cx="1764272" cy="1675381"/>
            <a:chOff x="0" y="0"/>
            <a:chExt cx="2352362" cy="2233842"/>
          </a:xfrm>
        </p:grpSpPr>
        <p:sp>
          <p:nvSpPr>
            <p:cNvPr id="73" name="Freeform 73"/>
            <p:cNvSpPr/>
            <p:nvPr/>
          </p:nvSpPr>
          <p:spPr>
            <a:xfrm>
              <a:off x="97360" y="0"/>
              <a:ext cx="2233842" cy="2233842"/>
            </a:xfrm>
            <a:custGeom>
              <a:avLst/>
              <a:gdLst/>
              <a:ahLst/>
              <a:cxnLst/>
              <a:rect l="l" t="t" r="r" b="b"/>
              <a:pathLst>
                <a:path w="2233842" h="2233842">
                  <a:moveTo>
                    <a:pt x="0" y="0"/>
                  </a:moveTo>
                  <a:lnTo>
                    <a:pt x="2233842" y="0"/>
                  </a:lnTo>
                  <a:lnTo>
                    <a:pt x="2233842" y="2233842"/>
                  </a:lnTo>
                  <a:lnTo>
                    <a:pt x="0" y="22338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4" name="TextBox 74"/>
            <p:cNvSpPr txBox="1"/>
            <p:nvPr/>
          </p:nvSpPr>
          <p:spPr>
            <a:xfrm>
              <a:off x="0" y="499577"/>
              <a:ext cx="2352362" cy="1013752"/>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Canva Sans Bold"/>
                </a:rPr>
                <a:t>Can be cumalative</a:t>
              </a:r>
            </a:p>
          </p:txBody>
        </p:sp>
      </p:grpSp>
      <p:grpSp>
        <p:nvGrpSpPr>
          <p:cNvPr id="75" name="Group 75"/>
          <p:cNvGrpSpPr/>
          <p:nvPr/>
        </p:nvGrpSpPr>
        <p:grpSpPr>
          <a:xfrm>
            <a:off x="4979945" y="8534907"/>
            <a:ext cx="1635188" cy="1635188"/>
            <a:chOff x="0" y="0"/>
            <a:chExt cx="2180250" cy="2180250"/>
          </a:xfrm>
        </p:grpSpPr>
        <p:sp>
          <p:nvSpPr>
            <p:cNvPr id="76" name="Freeform 76"/>
            <p:cNvSpPr/>
            <p:nvPr/>
          </p:nvSpPr>
          <p:spPr>
            <a:xfrm>
              <a:off x="0" y="0"/>
              <a:ext cx="2180250" cy="2180250"/>
            </a:xfrm>
            <a:custGeom>
              <a:avLst/>
              <a:gdLst/>
              <a:ahLst/>
              <a:cxnLst/>
              <a:rect l="l" t="t" r="r" b="b"/>
              <a:pathLst>
                <a:path w="2180250" h="2180250">
                  <a:moveTo>
                    <a:pt x="0" y="0"/>
                  </a:moveTo>
                  <a:lnTo>
                    <a:pt x="2180250" y="0"/>
                  </a:lnTo>
                  <a:lnTo>
                    <a:pt x="2180250" y="2180250"/>
                  </a:lnTo>
                  <a:lnTo>
                    <a:pt x="0" y="21802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7" name="TextBox 77"/>
            <p:cNvSpPr txBox="1"/>
            <p:nvPr/>
          </p:nvSpPr>
          <p:spPr>
            <a:xfrm>
              <a:off x="34750" y="851101"/>
              <a:ext cx="2109332" cy="475974"/>
            </a:xfrm>
            <a:prstGeom prst="rect">
              <a:avLst/>
            </a:prstGeom>
          </p:spPr>
          <p:txBody>
            <a:bodyPr lIns="0" tIns="0" rIns="0" bIns="0" rtlCol="0" anchor="t">
              <a:spAutoFit/>
            </a:bodyPr>
            <a:lstStyle/>
            <a:p>
              <a:pPr algn="ctr">
                <a:lnSpc>
                  <a:spcPts val="3006"/>
                </a:lnSpc>
                <a:spcBef>
                  <a:spcPct val="0"/>
                </a:spcBef>
              </a:pPr>
              <a:r>
                <a:rPr lang="en-US" sz="2147">
                  <a:solidFill>
                    <a:srgbClr val="000000"/>
                  </a:solidFill>
                  <a:latin typeface="Canva Sans Bold"/>
                </a:rPr>
                <a:t>Nationality</a:t>
              </a:r>
            </a:p>
          </p:txBody>
        </p:sp>
      </p:grpSp>
      <p:grpSp>
        <p:nvGrpSpPr>
          <p:cNvPr id="78" name="Group 78"/>
          <p:cNvGrpSpPr/>
          <p:nvPr/>
        </p:nvGrpSpPr>
        <p:grpSpPr>
          <a:xfrm>
            <a:off x="14709637" y="7670827"/>
            <a:ext cx="1214780" cy="1214780"/>
            <a:chOff x="0" y="0"/>
            <a:chExt cx="1619707" cy="1619707"/>
          </a:xfrm>
        </p:grpSpPr>
        <p:sp>
          <p:nvSpPr>
            <p:cNvPr id="79" name="Freeform 79"/>
            <p:cNvSpPr/>
            <p:nvPr/>
          </p:nvSpPr>
          <p:spPr>
            <a:xfrm>
              <a:off x="0" y="0"/>
              <a:ext cx="1619707" cy="1619707"/>
            </a:xfrm>
            <a:custGeom>
              <a:avLst/>
              <a:gdLst/>
              <a:ahLst/>
              <a:cxnLst/>
              <a:rect l="l" t="t" r="r" b="b"/>
              <a:pathLst>
                <a:path w="1619707" h="1619707">
                  <a:moveTo>
                    <a:pt x="0" y="0"/>
                  </a:moveTo>
                  <a:lnTo>
                    <a:pt x="1619707" y="0"/>
                  </a:lnTo>
                  <a:lnTo>
                    <a:pt x="1619707" y="1619707"/>
                  </a:lnTo>
                  <a:lnTo>
                    <a:pt x="0" y="161970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0" name="TextBox 80"/>
            <p:cNvSpPr txBox="1"/>
            <p:nvPr/>
          </p:nvSpPr>
          <p:spPr>
            <a:xfrm>
              <a:off x="190467" y="507502"/>
              <a:ext cx="1188801" cy="515802"/>
            </a:xfrm>
            <a:prstGeom prst="rect">
              <a:avLst/>
            </a:prstGeom>
          </p:spPr>
          <p:txBody>
            <a:bodyPr lIns="0" tIns="0" rIns="0" bIns="0" rtlCol="0" anchor="t">
              <a:spAutoFit/>
            </a:bodyPr>
            <a:lstStyle/>
            <a:p>
              <a:pPr algn="ctr">
                <a:lnSpc>
                  <a:spcPts val="3352"/>
                </a:lnSpc>
                <a:spcBef>
                  <a:spcPct val="0"/>
                </a:spcBef>
              </a:pPr>
              <a:r>
                <a:rPr lang="en-US" sz="2394">
                  <a:solidFill>
                    <a:srgbClr val="000000"/>
                  </a:solidFill>
                  <a:latin typeface="Canva Sans Bold"/>
                </a:rPr>
                <a:t>Race</a:t>
              </a:r>
            </a:p>
          </p:txBody>
        </p:sp>
      </p:grpSp>
      <p:grpSp>
        <p:nvGrpSpPr>
          <p:cNvPr id="81" name="Group 81"/>
          <p:cNvGrpSpPr/>
          <p:nvPr/>
        </p:nvGrpSpPr>
        <p:grpSpPr>
          <a:xfrm>
            <a:off x="10488660" y="6686652"/>
            <a:ext cx="1482080" cy="1482080"/>
            <a:chOff x="0" y="0"/>
            <a:chExt cx="1976106" cy="1976106"/>
          </a:xfrm>
        </p:grpSpPr>
        <p:sp>
          <p:nvSpPr>
            <p:cNvPr id="82" name="Freeform 82"/>
            <p:cNvSpPr/>
            <p:nvPr/>
          </p:nvSpPr>
          <p:spPr>
            <a:xfrm>
              <a:off x="0" y="0"/>
              <a:ext cx="1976106" cy="1976106"/>
            </a:xfrm>
            <a:custGeom>
              <a:avLst/>
              <a:gdLst/>
              <a:ahLst/>
              <a:cxnLst/>
              <a:rect l="l" t="t" r="r" b="b"/>
              <a:pathLst>
                <a:path w="1976106" h="1976106">
                  <a:moveTo>
                    <a:pt x="0" y="0"/>
                  </a:moveTo>
                  <a:lnTo>
                    <a:pt x="1976106" y="0"/>
                  </a:lnTo>
                  <a:lnTo>
                    <a:pt x="1976106" y="1976106"/>
                  </a:lnTo>
                  <a:lnTo>
                    <a:pt x="0" y="19761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3" name="TextBox 83"/>
            <p:cNvSpPr txBox="1"/>
            <p:nvPr/>
          </p:nvSpPr>
          <p:spPr>
            <a:xfrm>
              <a:off x="41267" y="673465"/>
              <a:ext cx="1893573" cy="515802"/>
            </a:xfrm>
            <a:prstGeom prst="rect">
              <a:avLst/>
            </a:prstGeom>
          </p:spPr>
          <p:txBody>
            <a:bodyPr lIns="0" tIns="0" rIns="0" bIns="0" rtlCol="0" anchor="t">
              <a:spAutoFit/>
            </a:bodyPr>
            <a:lstStyle/>
            <a:p>
              <a:pPr algn="ctr">
                <a:lnSpc>
                  <a:spcPts val="3352"/>
                </a:lnSpc>
                <a:spcBef>
                  <a:spcPct val="0"/>
                </a:spcBef>
              </a:pPr>
              <a:r>
                <a:rPr lang="en-US" sz="2394">
                  <a:solidFill>
                    <a:srgbClr val="000000"/>
                  </a:solidFill>
                  <a:latin typeface="Canva Sans Bold"/>
                </a:rPr>
                <a:t>Religion</a:t>
              </a:r>
            </a:p>
          </p:txBody>
        </p:sp>
      </p:grpSp>
      <p:grpSp>
        <p:nvGrpSpPr>
          <p:cNvPr id="84" name="Group 84"/>
          <p:cNvGrpSpPr/>
          <p:nvPr/>
        </p:nvGrpSpPr>
        <p:grpSpPr>
          <a:xfrm>
            <a:off x="12782419" y="8775308"/>
            <a:ext cx="1489068" cy="1489068"/>
            <a:chOff x="0" y="0"/>
            <a:chExt cx="1985424" cy="1985424"/>
          </a:xfrm>
        </p:grpSpPr>
        <p:sp>
          <p:nvSpPr>
            <p:cNvPr id="85" name="Freeform 85"/>
            <p:cNvSpPr/>
            <p:nvPr/>
          </p:nvSpPr>
          <p:spPr>
            <a:xfrm>
              <a:off x="0" y="0"/>
              <a:ext cx="1985424" cy="1985424"/>
            </a:xfrm>
            <a:custGeom>
              <a:avLst/>
              <a:gdLst/>
              <a:ahLst/>
              <a:cxnLst/>
              <a:rect l="l" t="t" r="r" b="b"/>
              <a:pathLst>
                <a:path w="1985424" h="1985424">
                  <a:moveTo>
                    <a:pt x="0" y="0"/>
                  </a:moveTo>
                  <a:lnTo>
                    <a:pt x="1985424" y="0"/>
                  </a:lnTo>
                  <a:lnTo>
                    <a:pt x="1985424" y="1985424"/>
                  </a:lnTo>
                  <a:lnTo>
                    <a:pt x="0" y="19854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6" name="TextBox 86"/>
            <p:cNvSpPr txBox="1"/>
            <p:nvPr/>
          </p:nvSpPr>
          <p:spPr>
            <a:xfrm>
              <a:off x="93514" y="462410"/>
              <a:ext cx="1798397" cy="1022505"/>
            </a:xfrm>
            <a:prstGeom prst="rect">
              <a:avLst/>
            </a:prstGeom>
          </p:spPr>
          <p:txBody>
            <a:bodyPr lIns="0" tIns="0" rIns="0" bIns="0" rtlCol="0" anchor="t">
              <a:spAutoFit/>
            </a:bodyPr>
            <a:lstStyle/>
            <a:p>
              <a:pPr algn="ctr">
                <a:lnSpc>
                  <a:spcPts val="3183"/>
                </a:lnSpc>
                <a:spcBef>
                  <a:spcPct val="0"/>
                </a:spcBef>
              </a:pPr>
              <a:r>
                <a:rPr lang="en-US" sz="2274">
                  <a:solidFill>
                    <a:srgbClr val="000000"/>
                  </a:solidFill>
                  <a:latin typeface="Canva Sans Bold"/>
                </a:rPr>
                <a:t>Social Group</a:t>
              </a:r>
            </a:p>
          </p:txBody>
        </p:sp>
      </p:grpSp>
      <p:grpSp>
        <p:nvGrpSpPr>
          <p:cNvPr id="87" name="Group 87"/>
          <p:cNvGrpSpPr/>
          <p:nvPr/>
        </p:nvGrpSpPr>
        <p:grpSpPr>
          <a:xfrm>
            <a:off x="15845376" y="5959038"/>
            <a:ext cx="1711795" cy="1711795"/>
            <a:chOff x="0" y="0"/>
            <a:chExt cx="2282393" cy="2282393"/>
          </a:xfrm>
        </p:grpSpPr>
        <p:sp>
          <p:nvSpPr>
            <p:cNvPr id="88" name="Freeform 88"/>
            <p:cNvSpPr/>
            <p:nvPr/>
          </p:nvSpPr>
          <p:spPr>
            <a:xfrm>
              <a:off x="0" y="0"/>
              <a:ext cx="2282393" cy="2282393"/>
            </a:xfrm>
            <a:custGeom>
              <a:avLst/>
              <a:gdLst/>
              <a:ahLst/>
              <a:cxnLst/>
              <a:rect l="l" t="t" r="r" b="b"/>
              <a:pathLst>
                <a:path w="2282393" h="2282393">
                  <a:moveTo>
                    <a:pt x="0" y="0"/>
                  </a:moveTo>
                  <a:lnTo>
                    <a:pt x="2282393" y="0"/>
                  </a:lnTo>
                  <a:lnTo>
                    <a:pt x="2282393" y="2282393"/>
                  </a:lnTo>
                  <a:lnTo>
                    <a:pt x="0" y="22823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9" name="TextBox 89"/>
            <p:cNvSpPr txBox="1"/>
            <p:nvPr/>
          </p:nvSpPr>
          <p:spPr>
            <a:xfrm>
              <a:off x="107501" y="518223"/>
              <a:ext cx="2067391" cy="1188797"/>
            </a:xfrm>
            <a:prstGeom prst="rect">
              <a:avLst/>
            </a:prstGeom>
          </p:spPr>
          <p:txBody>
            <a:bodyPr lIns="0" tIns="0" rIns="0" bIns="0" rtlCol="0" anchor="t">
              <a:spAutoFit/>
            </a:bodyPr>
            <a:lstStyle/>
            <a:p>
              <a:pPr algn="ctr">
                <a:lnSpc>
                  <a:spcPts val="3660"/>
                </a:lnSpc>
                <a:spcBef>
                  <a:spcPct val="0"/>
                </a:spcBef>
              </a:pPr>
              <a:r>
                <a:rPr lang="en-US" sz="2614">
                  <a:solidFill>
                    <a:srgbClr val="000000"/>
                  </a:solidFill>
                  <a:latin typeface="Canva Sans Bold"/>
                </a:rPr>
                <a:t>Political Opinion</a:t>
              </a:r>
            </a:p>
          </p:txBody>
        </p:sp>
      </p:grpSp>
      <p:pic>
        <p:nvPicPr>
          <p:cNvPr id="90" name="Picture 89" descr="A blue square with yellow stars and a blue square with a yellow star in the middle&#10;&#10;Description automatically generated">
            <a:extLst>
              <a:ext uri="{FF2B5EF4-FFF2-40B4-BE49-F238E27FC236}">
                <a16:creationId xmlns:a16="http://schemas.microsoft.com/office/drawing/2014/main" id="{C6D63BBD-E90C-9E22-A844-EFE4865D36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427749" y="8814361"/>
            <a:ext cx="2795601" cy="14726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99896" y="1467268"/>
            <a:ext cx="8690854" cy="442443"/>
          </a:xfrm>
          <a:custGeom>
            <a:avLst/>
            <a:gdLst/>
            <a:ahLst/>
            <a:cxnLst/>
            <a:rect l="l" t="t" r="r" b="b"/>
            <a:pathLst>
              <a:path w="8690854" h="442443">
                <a:moveTo>
                  <a:pt x="0" y="0"/>
                </a:moveTo>
                <a:lnTo>
                  <a:pt x="8690855" y="0"/>
                </a:lnTo>
                <a:lnTo>
                  <a:pt x="8690855" y="442444"/>
                </a:lnTo>
                <a:lnTo>
                  <a:pt x="0" y="44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680208" y="23291"/>
            <a:ext cx="14530230" cy="1665199"/>
          </a:xfrm>
          <a:prstGeom prst="rect">
            <a:avLst/>
          </a:prstGeom>
        </p:spPr>
        <p:txBody>
          <a:bodyPr lIns="0" tIns="0" rIns="0" bIns="0" rtlCol="0" anchor="t">
            <a:spAutoFit/>
          </a:bodyPr>
          <a:lstStyle/>
          <a:p>
            <a:pPr marL="0" lvl="0" indent="0" algn="ctr">
              <a:lnSpc>
                <a:spcPts val="13884"/>
              </a:lnSpc>
              <a:spcBef>
                <a:spcPct val="0"/>
              </a:spcBef>
            </a:pPr>
            <a:r>
              <a:rPr lang="en-US" sz="9917" dirty="0">
                <a:solidFill>
                  <a:srgbClr val="000000"/>
                </a:solidFill>
                <a:latin typeface="Canva Sans Bold"/>
              </a:rPr>
              <a:t>Family Reunion</a:t>
            </a:r>
          </a:p>
        </p:txBody>
      </p:sp>
      <p:sp>
        <p:nvSpPr>
          <p:cNvPr id="4" name="TextBox 4"/>
          <p:cNvSpPr txBox="1"/>
          <p:nvPr/>
        </p:nvSpPr>
        <p:spPr>
          <a:xfrm>
            <a:off x="727041" y="2987124"/>
            <a:ext cx="16833919" cy="6210098"/>
          </a:xfrm>
          <a:prstGeom prst="rect">
            <a:avLst/>
          </a:prstGeom>
        </p:spPr>
        <p:txBody>
          <a:bodyPr lIns="0" tIns="0" rIns="0" bIns="0" rtlCol="0" anchor="t">
            <a:spAutoFit/>
          </a:bodyPr>
          <a:lstStyle/>
          <a:p>
            <a:pPr algn="ctr">
              <a:lnSpc>
                <a:spcPts val="4519"/>
              </a:lnSpc>
              <a:spcBef>
                <a:spcPct val="0"/>
              </a:spcBef>
            </a:pPr>
            <a:r>
              <a:rPr lang="en-GB" sz="3600" b="0" i="0" dirty="0">
                <a:solidFill>
                  <a:srgbClr val="474747"/>
                </a:solidFill>
                <a:effectLst/>
                <a:highlight>
                  <a:srgbClr val="FFFFFF"/>
                </a:highlight>
                <a:latin typeface="Google Sans"/>
              </a:rPr>
              <a:t>Family unity is a fundamental principle of international law. </a:t>
            </a:r>
            <a:r>
              <a:rPr lang="en-GB" sz="3600" b="0" i="0" dirty="0">
                <a:solidFill>
                  <a:srgbClr val="040C28"/>
                </a:solidFill>
                <a:effectLst/>
                <a:highlight>
                  <a:srgbClr val="D3E3FD"/>
                </a:highlight>
                <a:latin typeface="Google Sans"/>
              </a:rPr>
              <a:t>Maintaining and facilitating family unity of refugees promotes their physical care, protection and emotional well-being</a:t>
            </a:r>
          </a:p>
          <a:p>
            <a:pPr algn="ctr">
              <a:lnSpc>
                <a:spcPts val="4519"/>
              </a:lnSpc>
              <a:spcBef>
                <a:spcPct val="0"/>
              </a:spcBef>
            </a:pPr>
            <a:endParaRPr lang="en-GB" sz="3600" dirty="0">
              <a:solidFill>
                <a:srgbClr val="040C28"/>
              </a:solidFill>
              <a:highlight>
                <a:srgbClr val="D3E3FD"/>
              </a:highlight>
              <a:latin typeface="Google Sans"/>
            </a:endParaRPr>
          </a:p>
          <a:p>
            <a:pPr algn="ctr">
              <a:lnSpc>
                <a:spcPts val="4519"/>
              </a:lnSpc>
              <a:spcBef>
                <a:spcPct val="0"/>
              </a:spcBef>
            </a:pPr>
            <a:r>
              <a:rPr lang="en-GB" sz="3600" b="1" u="sng" dirty="0">
                <a:solidFill>
                  <a:srgbClr val="040C28"/>
                </a:solidFill>
                <a:highlight>
                  <a:srgbClr val="D3E3FD"/>
                </a:highlight>
                <a:latin typeface="Google Sans"/>
              </a:rPr>
              <a:t>UK Legislations</a:t>
            </a:r>
          </a:p>
          <a:p>
            <a:pPr algn="l"/>
            <a:r>
              <a:rPr lang="en-GB" sz="3600" b="0" i="0" dirty="0">
                <a:solidFill>
                  <a:srgbClr val="1F1F1F"/>
                </a:solidFill>
                <a:effectLst/>
                <a:highlight>
                  <a:srgbClr val="FFFFFF"/>
                </a:highlight>
                <a:latin typeface="Google Sans"/>
              </a:rPr>
              <a:t>What is family reunion under Part 11 asylum immigration rules?</a:t>
            </a:r>
          </a:p>
          <a:p>
            <a:pPr algn="l"/>
            <a:endParaRPr lang="en-GB" sz="3600" b="0" i="0" dirty="0">
              <a:solidFill>
                <a:srgbClr val="1F1F1F"/>
              </a:solidFill>
              <a:effectLst/>
              <a:highlight>
                <a:srgbClr val="FFFFFF"/>
              </a:highlight>
              <a:latin typeface="Arial" panose="020B0604020202020204" pitchFamily="34" charset="0"/>
            </a:endParaRPr>
          </a:p>
          <a:p>
            <a:pPr algn="l"/>
            <a:r>
              <a:rPr lang="en-GB" sz="3600" b="0" i="0" dirty="0">
                <a:solidFill>
                  <a:srgbClr val="1F1F1F"/>
                </a:solidFill>
                <a:effectLst/>
                <a:highlight>
                  <a:srgbClr val="FFFFFF"/>
                </a:highlight>
                <a:latin typeface="Google Sans"/>
              </a:rPr>
              <a:t>Refugee family reunion is a reunion route contained within Part 11 of the UK Immigration Rules, which </a:t>
            </a:r>
            <a:r>
              <a:rPr lang="en-GB" sz="3600" b="0" i="0" dirty="0">
                <a:solidFill>
                  <a:srgbClr val="040C28"/>
                </a:solidFill>
                <a:effectLst/>
                <a:highlight>
                  <a:srgbClr val="D3E3FD"/>
                </a:highlight>
                <a:latin typeface="Google Sans"/>
              </a:rPr>
              <a:t>allows refugees and those granted humanitarian protection to bring over a group of narrowly defined family members</a:t>
            </a:r>
            <a:r>
              <a:rPr lang="en-GB" sz="3600" b="0" i="0" dirty="0">
                <a:solidFill>
                  <a:srgbClr val="1F1F1F"/>
                </a:solidFill>
                <a:effectLst/>
                <a:highlight>
                  <a:srgbClr val="FFFFFF"/>
                </a:highlight>
                <a:latin typeface="Google Sans"/>
              </a:rPr>
              <a:t>.</a:t>
            </a:r>
            <a:endParaRPr lang="en-GB" sz="3600" b="0" i="0" dirty="0">
              <a:solidFill>
                <a:srgbClr val="1F1F1F"/>
              </a:solidFill>
              <a:effectLst/>
              <a:highlight>
                <a:srgbClr val="FFFFFF"/>
              </a:highlight>
              <a:latin typeface="Arial" panose="020B0604020202020204" pitchFamily="34" charset="0"/>
            </a:endParaRPr>
          </a:p>
          <a:p>
            <a:pPr algn="ctr">
              <a:lnSpc>
                <a:spcPts val="4519"/>
              </a:lnSpc>
              <a:spcBef>
                <a:spcPct val="0"/>
              </a:spcBef>
            </a:pPr>
            <a:endParaRPr lang="en-GB" sz="3600" dirty="0">
              <a:solidFill>
                <a:srgbClr val="040C28"/>
              </a:solidFill>
              <a:highlight>
                <a:srgbClr val="D3E3FD"/>
              </a:highlight>
              <a:latin typeface="Google Sans"/>
            </a:endParaRPr>
          </a:p>
          <a:p>
            <a:pPr algn="ctr">
              <a:lnSpc>
                <a:spcPts val="4519"/>
              </a:lnSpc>
              <a:spcBef>
                <a:spcPct val="0"/>
              </a:spcBef>
            </a:pPr>
            <a:endParaRPr lang="en-GB" sz="3600" dirty="0">
              <a:solidFill>
                <a:srgbClr val="040C28"/>
              </a:solidFill>
              <a:highlight>
                <a:srgbClr val="D3E3FD"/>
              </a:highlight>
              <a:latin typeface="Google Sans"/>
            </a:endParaRPr>
          </a:p>
        </p:txBody>
      </p:sp>
      <p:pic>
        <p:nvPicPr>
          <p:cNvPr id="5" name="Picture 4" descr="A blue square with yellow stars and a blue square with a yellow star in the middle&#10;&#10;Description automatically generated">
            <a:extLst>
              <a:ext uri="{FF2B5EF4-FFF2-40B4-BE49-F238E27FC236}">
                <a16:creationId xmlns:a16="http://schemas.microsoft.com/office/drawing/2014/main" id="{48B393E2-6433-DA1F-37F4-09534B1A7C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6200" y="8791070"/>
            <a:ext cx="2795601" cy="1472639"/>
          </a:xfrm>
          <a:prstGeom prst="rect">
            <a:avLst/>
          </a:prstGeom>
        </p:spPr>
      </p:pic>
    </p:spTree>
    <p:extLst>
      <p:ext uri="{BB962C8B-B14F-4D97-AF65-F5344CB8AC3E}">
        <p14:creationId xmlns:p14="http://schemas.microsoft.com/office/powerpoint/2010/main" val="137516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07582"/>
            <a:ext cx="15963266" cy="9800913"/>
            <a:chOff x="0" y="0"/>
            <a:chExt cx="4204317" cy="2581311"/>
          </a:xfrm>
        </p:grpSpPr>
        <p:sp>
          <p:nvSpPr>
            <p:cNvPr id="3" name="Freeform 3"/>
            <p:cNvSpPr/>
            <p:nvPr/>
          </p:nvSpPr>
          <p:spPr>
            <a:xfrm>
              <a:off x="0" y="0"/>
              <a:ext cx="4204317" cy="2581311"/>
            </a:xfrm>
            <a:custGeom>
              <a:avLst/>
              <a:gdLst/>
              <a:ahLst/>
              <a:cxnLst/>
              <a:rect l="l" t="t" r="r" b="b"/>
              <a:pathLst>
                <a:path w="4204317" h="2581311">
                  <a:moveTo>
                    <a:pt x="24734" y="0"/>
                  </a:moveTo>
                  <a:lnTo>
                    <a:pt x="4179583" y="0"/>
                  </a:lnTo>
                  <a:cubicBezTo>
                    <a:pt x="4193243" y="0"/>
                    <a:pt x="4204317" y="11074"/>
                    <a:pt x="4204317" y="24734"/>
                  </a:cubicBezTo>
                  <a:lnTo>
                    <a:pt x="4204317" y="2556577"/>
                  </a:lnTo>
                  <a:cubicBezTo>
                    <a:pt x="4204317" y="2570237"/>
                    <a:pt x="4193243" y="2581311"/>
                    <a:pt x="4179583" y="2581311"/>
                  </a:cubicBezTo>
                  <a:lnTo>
                    <a:pt x="24734" y="2581311"/>
                  </a:lnTo>
                  <a:cubicBezTo>
                    <a:pt x="11074" y="2581311"/>
                    <a:pt x="0" y="2570237"/>
                    <a:pt x="0" y="2556577"/>
                  </a:cubicBezTo>
                  <a:lnTo>
                    <a:pt x="0" y="24734"/>
                  </a:lnTo>
                  <a:cubicBezTo>
                    <a:pt x="0" y="11074"/>
                    <a:pt x="11074" y="0"/>
                    <a:pt x="24734" y="0"/>
                  </a:cubicBezTo>
                  <a:close/>
                </a:path>
              </a:pathLst>
            </a:custGeom>
            <a:solidFill>
              <a:srgbClr val="FF3131"/>
            </a:solidFill>
          </p:spPr>
          <p:txBody>
            <a:bodyPr/>
            <a:lstStyle/>
            <a:p>
              <a:endParaRPr lang="en-GB"/>
            </a:p>
          </p:txBody>
        </p:sp>
        <p:sp>
          <p:nvSpPr>
            <p:cNvPr id="4" name="TextBox 4"/>
            <p:cNvSpPr txBox="1"/>
            <p:nvPr/>
          </p:nvSpPr>
          <p:spPr>
            <a:xfrm>
              <a:off x="0" y="-38100"/>
              <a:ext cx="4204317" cy="2619411"/>
            </a:xfrm>
            <a:prstGeom prst="rect">
              <a:avLst/>
            </a:prstGeom>
          </p:spPr>
          <p:txBody>
            <a:bodyPr lIns="50800" tIns="50800" rIns="50800" bIns="50800" rtlCol="0" anchor="ctr"/>
            <a:lstStyle/>
            <a:p>
              <a:pPr algn="ctr">
                <a:lnSpc>
                  <a:spcPts val="2191"/>
                </a:lnSpc>
              </a:pPr>
              <a:endParaRPr/>
            </a:p>
          </p:txBody>
        </p:sp>
      </p:grpSp>
      <p:grpSp>
        <p:nvGrpSpPr>
          <p:cNvPr id="5" name="Group 5"/>
          <p:cNvGrpSpPr/>
          <p:nvPr/>
        </p:nvGrpSpPr>
        <p:grpSpPr>
          <a:xfrm>
            <a:off x="3370700" y="508168"/>
            <a:ext cx="11546601" cy="9270664"/>
            <a:chOff x="0" y="0"/>
            <a:chExt cx="15395468" cy="12360885"/>
          </a:xfrm>
        </p:grpSpPr>
        <p:grpSp>
          <p:nvGrpSpPr>
            <p:cNvPr id="6" name="Group 6"/>
            <p:cNvGrpSpPr>
              <a:grpSpLocks noChangeAspect="1"/>
            </p:cNvGrpSpPr>
            <p:nvPr/>
          </p:nvGrpSpPr>
          <p:grpSpPr>
            <a:xfrm>
              <a:off x="0" y="0"/>
              <a:ext cx="15395468" cy="12360885"/>
              <a:chOff x="0" y="0"/>
              <a:chExt cx="7467600" cy="5995670"/>
            </a:xfrm>
          </p:grpSpPr>
          <p:sp>
            <p:nvSpPr>
              <p:cNvPr id="7" name="Freeform 7"/>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8" name="Freeform 8"/>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9" name="Freeform 9"/>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0" name="Freeform 10"/>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solidFill>
                <a:srgbClr val="000000">
                  <a:alpha val="0"/>
                </a:srgbClr>
              </a:solidFill>
              <a:ln w="12700">
                <a:solidFill>
                  <a:srgbClr val="000000"/>
                </a:solidFill>
              </a:ln>
            </p:spPr>
            <p:txBody>
              <a:bodyPr/>
              <a:lstStyle/>
              <a:p>
                <a:endParaRPr lang="en-GB"/>
              </a:p>
            </p:txBody>
          </p:sp>
        </p:grpSp>
        <p:pic>
          <p:nvPicPr>
            <p:cNvPr id="11" name="Picture 11"/>
            <p:cNvPicPr>
              <a:picLocks noChangeAspect="1"/>
            </p:cNvPicPr>
            <p:nvPr>
              <a:videoFile r:link="rId1"/>
            </p:nvPr>
          </p:nvPicPr>
          <p:blipFill>
            <a:blip r:embed="rId4"/>
            <a:stretch>
              <a:fillRect/>
            </a:stretch>
          </p:blipFill>
          <p:spPr>
            <a:xfrm>
              <a:off x="646112" y="753286"/>
              <a:ext cx="14080845" cy="7920474"/>
            </a:xfrm>
            <a:prstGeom prst="rect">
              <a:avLst/>
            </a:prstGeom>
          </p:spPr>
        </p:pic>
      </p:grpSp>
      <p:pic>
        <p:nvPicPr>
          <p:cNvPr id="12" name="Picture 11" descr="A blue square with yellow stars and a blue square with a yellow star in the middle&#10;&#10;Description automatically generated">
            <a:extLst>
              <a:ext uri="{FF2B5EF4-FFF2-40B4-BE49-F238E27FC236}">
                <a16:creationId xmlns:a16="http://schemas.microsoft.com/office/drawing/2014/main" id="{981B43F4-990C-89E6-699A-F03362805C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0" y="8621843"/>
            <a:ext cx="2795601" cy="14726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6270" y="1894245"/>
            <a:ext cx="8690854" cy="442443"/>
          </a:xfrm>
          <a:custGeom>
            <a:avLst/>
            <a:gdLst/>
            <a:ahLst/>
            <a:cxnLst/>
            <a:rect l="l" t="t" r="r" b="b"/>
            <a:pathLst>
              <a:path w="8690854" h="442443">
                <a:moveTo>
                  <a:pt x="0" y="0"/>
                </a:moveTo>
                <a:lnTo>
                  <a:pt x="8690855" y="0"/>
                </a:lnTo>
                <a:lnTo>
                  <a:pt x="8690855" y="442443"/>
                </a:lnTo>
                <a:lnTo>
                  <a:pt x="0" y="4424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2700000">
            <a:off x="4469453" y="2664097"/>
            <a:ext cx="10045109" cy="8364836"/>
          </a:xfrm>
          <a:custGeom>
            <a:avLst/>
            <a:gdLst/>
            <a:ahLst/>
            <a:cxnLst/>
            <a:rect l="l" t="t" r="r" b="b"/>
            <a:pathLst>
              <a:path w="10045109" h="8364836">
                <a:moveTo>
                  <a:pt x="0" y="0"/>
                </a:moveTo>
                <a:lnTo>
                  <a:pt x="10045108" y="0"/>
                </a:lnTo>
                <a:lnTo>
                  <a:pt x="10045108" y="8364836"/>
                </a:lnTo>
                <a:lnTo>
                  <a:pt x="0" y="8364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2057400" y="147116"/>
            <a:ext cx="13943506" cy="1665199"/>
          </a:xfrm>
          <a:prstGeom prst="rect">
            <a:avLst/>
          </a:prstGeom>
        </p:spPr>
        <p:txBody>
          <a:bodyPr wrap="square" lIns="0" tIns="0" rIns="0" bIns="0" rtlCol="0" anchor="t">
            <a:spAutoFit/>
          </a:bodyPr>
          <a:lstStyle/>
          <a:p>
            <a:pPr marL="0" lvl="0" indent="0" algn="ctr">
              <a:lnSpc>
                <a:spcPts val="13884"/>
              </a:lnSpc>
              <a:spcBef>
                <a:spcPct val="0"/>
              </a:spcBef>
            </a:pPr>
            <a:r>
              <a:rPr lang="en-US" sz="9917" dirty="0">
                <a:solidFill>
                  <a:srgbClr val="000000"/>
                </a:solidFill>
                <a:latin typeface="Canva Sans Bold"/>
              </a:rPr>
              <a:t>Why Leaders Support </a:t>
            </a:r>
          </a:p>
        </p:txBody>
      </p:sp>
      <p:sp>
        <p:nvSpPr>
          <p:cNvPr id="5" name="TextBox 5"/>
          <p:cNvSpPr txBox="1"/>
          <p:nvPr/>
        </p:nvSpPr>
        <p:spPr>
          <a:xfrm>
            <a:off x="6742614" y="3229169"/>
            <a:ext cx="1978666" cy="1641475"/>
          </a:xfrm>
          <a:prstGeom prst="rect">
            <a:avLst/>
          </a:prstGeom>
        </p:spPr>
        <p:txBody>
          <a:bodyPr lIns="0" tIns="0" rIns="0" bIns="0" rtlCol="0" anchor="t">
            <a:spAutoFit/>
          </a:bodyPr>
          <a:lstStyle/>
          <a:p>
            <a:pPr algn="ctr">
              <a:lnSpc>
                <a:spcPts val="3191"/>
              </a:lnSpc>
            </a:pPr>
            <a:r>
              <a:rPr lang="en-US" sz="2799" dirty="0">
                <a:solidFill>
                  <a:srgbClr val="000000"/>
                </a:solidFill>
                <a:latin typeface="Canva Sans Bold"/>
              </a:rPr>
              <a:t>CHALLENGES TO GET LEGAL ADVICE</a:t>
            </a:r>
          </a:p>
        </p:txBody>
      </p:sp>
      <p:sp>
        <p:nvSpPr>
          <p:cNvPr id="6" name="TextBox 6"/>
          <p:cNvSpPr txBox="1"/>
          <p:nvPr/>
        </p:nvSpPr>
        <p:spPr>
          <a:xfrm>
            <a:off x="10724904" y="2864044"/>
            <a:ext cx="499261" cy="730250"/>
          </a:xfrm>
          <a:prstGeom prst="rect">
            <a:avLst/>
          </a:prstGeom>
        </p:spPr>
        <p:txBody>
          <a:bodyPr lIns="0" tIns="0" rIns="0" bIns="0" rtlCol="0" anchor="t">
            <a:spAutoFit/>
          </a:bodyPr>
          <a:lstStyle/>
          <a:p>
            <a:pPr>
              <a:lnSpc>
                <a:spcPts val="5700"/>
              </a:lnSpc>
            </a:pPr>
            <a:r>
              <a:rPr lang="en-US" sz="5000">
                <a:solidFill>
                  <a:srgbClr val="FF0800"/>
                </a:solidFill>
                <a:latin typeface="Now Medium"/>
              </a:rPr>
              <a:t>3</a:t>
            </a:r>
          </a:p>
        </p:txBody>
      </p:sp>
      <p:sp>
        <p:nvSpPr>
          <p:cNvPr id="7" name="Freeform 7"/>
          <p:cNvSpPr/>
          <p:nvPr/>
        </p:nvSpPr>
        <p:spPr>
          <a:xfrm flipH="1">
            <a:off x="3960212" y="2881887"/>
            <a:ext cx="3275734" cy="434035"/>
          </a:xfrm>
          <a:custGeom>
            <a:avLst/>
            <a:gdLst/>
            <a:ahLst/>
            <a:cxnLst/>
            <a:rect l="l" t="t" r="r" b="b"/>
            <a:pathLst>
              <a:path w="3275734" h="434035">
                <a:moveTo>
                  <a:pt x="3275734" y="0"/>
                </a:moveTo>
                <a:lnTo>
                  <a:pt x="0" y="0"/>
                </a:lnTo>
                <a:lnTo>
                  <a:pt x="0" y="434034"/>
                </a:lnTo>
                <a:lnTo>
                  <a:pt x="3275734" y="434034"/>
                </a:lnTo>
                <a:lnTo>
                  <a:pt x="327573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flipH="1" flipV="1">
            <a:off x="3960212" y="9245366"/>
            <a:ext cx="3275734" cy="434035"/>
          </a:xfrm>
          <a:custGeom>
            <a:avLst/>
            <a:gdLst/>
            <a:ahLst/>
            <a:cxnLst/>
            <a:rect l="l" t="t" r="r" b="b"/>
            <a:pathLst>
              <a:path w="3275734" h="434035">
                <a:moveTo>
                  <a:pt x="3275734" y="434034"/>
                </a:moveTo>
                <a:lnTo>
                  <a:pt x="0" y="434034"/>
                </a:lnTo>
                <a:lnTo>
                  <a:pt x="0" y="0"/>
                </a:lnTo>
                <a:lnTo>
                  <a:pt x="3275734" y="0"/>
                </a:lnTo>
                <a:lnTo>
                  <a:pt x="3275734" y="43403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flipV="1">
            <a:off x="12362771" y="9079383"/>
            <a:ext cx="3275734" cy="434035"/>
          </a:xfrm>
          <a:custGeom>
            <a:avLst/>
            <a:gdLst/>
            <a:ahLst/>
            <a:cxnLst/>
            <a:rect l="l" t="t" r="r" b="b"/>
            <a:pathLst>
              <a:path w="3275734" h="434035">
                <a:moveTo>
                  <a:pt x="0" y="434034"/>
                </a:moveTo>
                <a:lnTo>
                  <a:pt x="3275734" y="434034"/>
                </a:lnTo>
                <a:lnTo>
                  <a:pt x="3275734" y="0"/>
                </a:lnTo>
                <a:lnTo>
                  <a:pt x="0" y="0"/>
                </a:lnTo>
                <a:lnTo>
                  <a:pt x="0" y="43403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flipV="1">
            <a:off x="11167055" y="3594294"/>
            <a:ext cx="3275734" cy="434035"/>
          </a:xfrm>
          <a:custGeom>
            <a:avLst/>
            <a:gdLst/>
            <a:ahLst/>
            <a:cxnLst/>
            <a:rect l="l" t="t" r="r" b="b"/>
            <a:pathLst>
              <a:path w="3275734" h="434035">
                <a:moveTo>
                  <a:pt x="0" y="434035"/>
                </a:moveTo>
                <a:lnTo>
                  <a:pt x="3275734" y="434035"/>
                </a:lnTo>
                <a:lnTo>
                  <a:pt x="3275734" y="0"/>
                </a:lnTo>
                <a:lnTo>
                  <a:pt x="0" y="0"/>
                </a:lnTo>
                <a:lnTo>
                  <a:pt x="0" y="43403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TextBox 11"/>
          <p:cNvSpPr txBox="1"/>
          <p:nvPr/>
        </p:nvSpPr>
        <p:spPr>
          <a:xfrm>
            <a:off x="707965" y="3458797"/>
            <a:ext cx="5086487" cy="1278492"/>
          </a:xfrm>
          <a:prstGeom prst="rect">
            <a:avLst/>
          </a:prstGeom>
        </p:spPr>
        <p:txBody>
          <a:bodyPr lIns="0" tIns="0" rIns="0" bIns="0" rtlCol="0" anchor="t">
            <a:spAutoFit/>
          </a:bodyPr>
          <a:lstStyle/>
          <a:p>
            <a:pPr algn="ctr">
              <a:lnSpc>
                <a:spcPts val="3359"/>
              </a:lnSpc>
              <a:spcBef>
                <a:spcPct val="0"/>
              </a:spcBef>
            </a:pPr>
            <a:r>
              <a:rPr lang="en-US" sz="2399" dirty="0">
                <a:solidFill>
                  <a:srgbClr val="000000"/>
                </a:solidFill>
                <a:latin typeface="Canva Sans"/>
              </a:rPr>
              <a:t>REPAIR was set up to help cover legal advice gaps in the South West and Wales</a:t>
            </a:r>
          </a:p>
        </p:txBody>
      </p:sp>
      <p:sp>
        <p:nvSpPr>
          <p:cNvPr id="12" name="TextBox 12"/>
          <p:cNvSpPr txBox="1"/>
          <p:nvPr/>
        </p:nvSpPr>
        <p:spPr>
          <a:xfrm>
            <a:off x="8362926" y="2864044"/>
            <a:ext cx="499261" cy="730250"/>
          </a:xfrm>
          <a:prstGeom prst="rect">
            <a:avLst/>
          </a:prstGeom>
        </p:spPr>
        <p:txBody>
          <a:bodyPr lIns="0" tIns="0" rIns="0" bIns="0" rtlCol="0" anchor="t">
            <a:spAutoFit/>
          </a:bodyPr>
          <a:lstStyle/>
          <a:p>
            <a:pPr>
              <a:lnSpc>
                <a:spcPts val="5700"/>
              </a:lnSpc>
            </a:pPr>
            <a:r>
              <a:rPr lang="en-US" sz="5000">
                <a:solidFill>
                  <a:srgbClr val="FF0800"/>
                </a:solidFill>
                <a:latin typeface="Now Medium"/>
              </a:rPr>
              <a:t>1</a:t>
            </a:r>
          </a:p>
        </p:txBody>
      </p:sp>
      <p:sp>
        <p:nvSpPr>
          <p:cNvPr id="13" name="TextBox 13"/>
          <p:cNvSpPr txBox="1"/>
          <p:nvPr/>
        </p:nvSpPr>
        <p:spPr>
          <a:xfrm>
            <a:off x="439865" y="8092370"/>
            <a:ext cx="5086487" cy="2150525"/>
          </a:xfrm>
          <a:prstGeom prst="rect">
            <a:avLst/>
          </a:prstGeom>
        </p:spPr>
        <p:txBody>
          <a:bodyPr lIns="0" tIns="0" rIns="0" bIns="0" rtlCol="0" anchor="t">
            <a:spAutoFit/>
          </a:bodyPr>
          <a:lstStyle/>
          <a:p>
            <a:pPr algn="ctr">
              <a:lnSpc>
                <a:spcPts val="3359"/>
              </a:lnSpc>
              <a:spcBef>
                <a:spcPct val="0"/>
              </a:spcBef>
            </a:pPr>
            <a:r>
              <a:rPr lang="en-US" sz="2399" dirty="0">
                <a:solidFill>
                  <a:srgbClr val="000000"/>
                </a:solidFill>
                <a:latin typeface="Canva Sans"/>
              </a:rPr>
              <a:t>People don’t have enough money. They also become stressed dealing with separation. Stress about their families living in third countries alone</a:t>
            </a:r>
          </a:p>
        </p:txBody>
      </p:sp>
      <p:sp>
        <p:nvSpPr>
          <p:cNvPr id="14" name="TextBox 14"/>
          <p:cNvSpPr txBox="1"/>
          <p:nvPr/>
        </p:nvSpPr>
        <p:spPr>
          <a:xfrm>
            <a:off x="6607852" y="8388116"/>
            <a:ext cx="2343439" cy="1077218"/>
          </a:xfrm>
          <a:prstGeom prst="rect">
            <a:avLst/>
          </a:prstGeom>
        </p:spPr>
        <p:txBody>
          <a:bodyPr lIns="0" tIns="0" rIns="0" bIns="0" rtlCol="0" anchor="t">
            <a:spAutoFit/>
          </a:bodyPr>
          <a:lstStyle/>
          <a:p>
            <a:pPr algn="ctr">
              <a:lnSpc>
                <a:spcPts val="2849"/>
              </a:lnSpc>
            </a:pPr>
            <a:r>
              <a:rPr lang="en-US" sz="2499" dirty="0">
                <a:solidFill>
                  <a:srgbClr val="000000"/>
                </a:solidFill>
                <a:latin typeface="Canva Sans Bold"/>
              </a:rPr>
              <a:t>ECONOMIC &amp; SOCIAL BARRIERS</a:t>
            </a:r>
          </a:p>
        </p:txBody>
      </p:sp>
      <p:sp>
        <p:nvSpPr>
          <p:cNvPr id="15" name="TextBox 15"/>
          <p:cNvSpPr txBox="1"/>
          <p:nvPr/>
        </p:nvSpPr>
        <p:spPr>
          <a:xfrm>
            <a:off x="6607852" y="7534040"/>
            <a:ext cx="499261" cy="730250"/>
          </a:xfrm>
          <a:prstGeom prst="rect">
            <a:avLst/>
          </a:prstGeom>
        </p:spPr>
        <p:txBody>
          <a:bodyPr lIns="0" tIns="0" rIns="0" bIns="0" rtlCol="0" anchor="t">
            <a:spAutoFit/>
          </a:bodyPr>
          <a:lstStyle/>
          <a:p>
            <a:pPr>
              <a:lnSpc>
                <a:spcPts val="5700"/>
              </a:lnSpc>
            </a:pPr>
            <a:r>
              <a:rPr lang="en-US" sz="5000">
                <a:solidFill>
                  <a:srgbClr val="FF0800"/>
                </a:solidFill>
                <a:latin typeface="Now Medium"/>
              </a:rPr>
              <a:t>2</a:t>
            </a:r>
          </a:p>
        </p:txBody>
      </p:sp>
      <p:sp>
        <p:nvSpPr>
          <p:cNvPr id="16" name="TextBox 16"/>
          <p:cNvSpPr txBox="1"/>
          <p:nvPr/>
        </p:nvSpPr>
        <p:spPr>
          <a:xfrm>
            <a:off x="12287281" y="2302288"/>
            <a:ext cx="5483078" cy="1278492"/>
          </a:xfrm>
          <a:prstGeom prst="rect">
            <a:avLst/>
          </a:prstGeom>
        </p:spPr>
        <p:txBody>
          <a:bodyPr lIns="0" tIns="0" rIns="0" bIns="0" rtlCol="0" anchor="t">
            <a:spAutoFit/>
          </a:bodyPr>
          <a:lstStyle/>
          <a:p>
            <a:pPr algn="ctr">
              <a:lnSpc>
                <a:spcPts val="3359"/>
              </a:lnSpc>
              <a:spcBef>
                <a:spcPct val="0"/>
              </a:spcBef>
            </a:pPr>
            <a:r>
              <a:rPr lang="en-US" sz="2399" dirty="0">
                <a:solidFill>
                  <a:srgbClr val="000000"/>
                </a:solidFill>
                <a:latin typeface="Canva Sans"/>
              </a:rPr>
              <a:t>It is difficult for people to make application themselves. They don’t know where to go. Language barriers</a:t>
            </a:r>
          </a:p>
        </p:txBody>
      </p:sp>
      <p:sp>
        <p:nvSpPr>
          <p:cNvPr id="17" name="TextBox 17"/>
          <p:cNvSpPr txBox="1"/>
          <p:nvPr/>
        </p:nvSpPr>
        <p:spPr>
          <a:xfrm>
            <a:off x="9163050" y="3489257"/>
            <a:ext cx="2312854" cy="714375"/>
          </a:xfrm>
          <a:prstGeom prst="rect">
            <a:avLst/>
          </a:prstGeom>
        </p:spPr>
        <p:txBody>
          <a:bodyPr lIns="0" tIns="0" rIns="0" bIns="0" rtlCol="0" anchor="t">
            <a:spAutoFit/>
          </a:bodyPr>
          <a:lstStyle/>
          <a:p>
            <a:pPr algn="ctr">
              <a:lnSpc>
                <a:spcPts val="2849"/>
              </a:lnSpc>
            </a:pPr>
            <a:r>
              <a:rPr lang="en-US" sz="2499">
                <a:solidFill>
                  <a:srgbClr val="000000"/>
                </a:solidFill>
                <a:latin typeface="Canva Sans Bold"/>
              </a:rPr>
              <a:t>RESTRICTIVE  CRITERIA</a:t>
            </a:r>
          </a:p>
        </p:txBody>
      </p:sp>
      <p:sp>
        <p:nvSpPr>
          <p:cNvPr id="18" name="TextBox 18"/>
          <p:cNvSpPr txBox="1"/>
          <p:nvPr/>
        </p:nvSpPr>
        <p:spPr>
          <a:xfrm>
            <a:off x="11224164" y="5977779"/>
            <a:ext cx="2312854" cy="361950"/>
          </a:xfrm>
          <a:prstGeom prst="rect">
            <a:avLst/>
          </a:prstGeom>
        </p:spPr>
        <p:txBody>
          <a:bodyPr lIns="0" tIns="0" rIns="0" bIns="0" rtlCol="0" anchor="t">
            <a:spAutoFit/>
          </a:bodyPr>
          <a:lstStyle/>
          <a:p>
            <a:pPr algn="ctr">
              <a:lnSpc>
                <a:spcPts val="2849"/>
              </a:lnSpc>
            </a:pPr>
            <a:r>
              <a:rPr lang="en-US" sz="2499">
                <a:solidFill>
                  <a:srgbClr val="000000"/>
                </a:solidFill>
                <a:latin typeface="Canva Sans Bold"/>
              </a:rPr>
              <a:t>EVIDENCE </a:t>
            </a:r>
          </a:p>
        </p:txBody>
      </p:sp>
      <p:sp>
        <p:nvSpPr>
          <p:cNvPr id="19" name="TextBox 19"/>
          <p:cNvSpPr txBox="1"/>
          <p:nvPr/>
        </p:nvSpPr>
        <p:spPr>
          <a:xfrm>
            <a:off x="11394551" y="5238004"/>
            <a:ext cx="499261" cy="730250"/>
          </a:xfrm>
          <a:prstGeom prst="rect">
            <a:avLst/>
          </a:prstGeom>
        </p:spPr>
        <p:txBody>
          <a:bodyPr lIns="0" tIns="0" rIns="0" bIns="0" rtlCol="0" anchor="t">
            <a:spAutoFit/>
          </a:bodyPr>
          <a:lstStyle/>
          <a:p>
            <a:pPr>
              <a:lnSpc>
                <a:spcPts val="5700"/>
              </a:lnSpc>
            </a:pPr>
            <a:r>
              <a:rPr lang="en-US" sz="5000">
                <a:solidFill>
                  <a:srgbClr val="FF0800"/>
                </a:solidFill>
                <a:latin typeface="Now Medium"/>
              </a:rPr>
              <a:t>4</a:t>
            </a:r>
          </a:p>
        </p:txBody>
      </p:sp>
      <p:sp>
        <p:nvSpPr>
          <p:cNvPr id="20" name="Freeform 20"/>
          <p:cNvSpPr/>
          <p:nvPr/>
        </p:nvSpPr>
        <p:spPr>
          <a:xfrm>
            <a:off x="12928747" y="5276104"/>
            <a:ext cx="3275734" cy="434035"/>
          </a:xfrm>
          <a:custGeom>
            <a:avLst/>
            <a:gdLst/>
            <a:ahLst/>
            <a:cxnLst/>
            <a:rect l="l" t="t" r="r" b="b"/>
            <a:pathLst>
              <a:path w="3275734" h="434035">
                <a:moveTo>
                  <a:pt x="0" y="0"/>
                </a:moveTo>
                <a:lnTo>
                  <a:pt x="3275735" y="0"/>
                </a:lnTo>
                <a:lnTo>
                  <a:pt x="3275735" y="434035"/>
                </a:lnTo>
                <a:lnTo>
                  <a:pt x="0" y="4340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1" name="TextBox 21"/>
          <p:cNvSpPr txBox="1"/>
          <p:nvPr/>
        </p:nvSpPr>
        <p:spPr>
          <a:xfrm>
            <a:off x="13773716" y="5672039"/>
            <a:ext cx="4454378" cy="1278492"/>
          </a:xfrm>
          <a:prstGeom prst="rect">
            <a:avLst/>
          </a:prstGeom>
        </p:spPr>
        <p:txBody>
          <a:bodyPr lIns="0" tIns="0" rIns="0" bIns="0" rtlCol="0" anchor="t">
            <a:spAutoFit/>
          </a:bodyPr>
          <a:lstStyle/>
          <a:p>
            <a:pPr algn="ctr">
              <a:lnSpc>
                <a:spcPts val="3359"/>
              </a:lnSpc>
              <a:spcBef>
                <a:spcPct val="0"/>
              </a:spcBef>
            </a:pPr>
            <a:r>
              <a:rPr lang="en-US" sz="2399" dirty="0">
                <a:solidFill>
                  <a:srgbClr val="000000"/>
                </a:solidFill>
                <a:latin typeface="Canva Sans"/>
              </a:rPr>
              <a:t>Red Cross Cannot support with all evidence gathering. Additional support is needed</a:t>
            </a:r>
          </a:p>
        </p:txBody>
      </p:sp>
      <p:sp>
        <p:nvSpPr>
          <p:cNvPr id="22" name="TextBox 22"/>
          <p:cNvSpPr txBox="1"/>
          <p:nvPr/>
        </p:nvSpPr>
        <p:spPr>
          <a:xfrm>
            <a:off x="11394551" y="8092370"/>
            <a:ext cx="2312854" cy="1066800"/>
          </a:xfrm>
          <a:prstGeom prst="rect">
            <a:avLst/>
          </a:prstGeom>
        </p:spPr>
        <p:txBody>
          <a:bodyPr lIns="0" tIns="0" rIns="0" bIns="0" rtlCol="0" anchor="t">
            <a:spAutoFit/>
          </a:bodyPr>
          <a:lstStyle/>
          <a:p>
            <a:pPr algn="ctr">
              <a:lnSpc>
                <a:spcPts val="2849"/>
              </a:lnSpc>
            </a:pPr>
            <a:r>
              <a:rPr lang="en-US" sz="2499">
                <a:solidFill>
                  <a:srgbClr val="000000"/>
                </a:solidFill>
                <a:latin typeface="Canva Sans Bold"/>
              </a:rPr>
              <a:t>BARRIERS TO ACCESSING INFO</a:t>
            </a:r>
          </a:p>
        </p:txBody>
      </p:sp>
      <p:sp>
        <p:nvSpPr>
          <p:cNvPr id="23" name="TextBox 23"/>
          <p:cNvSpPr txBox="1"/>
          <p:nvPr/>
        </p:nvSpPr>
        <p:spPr>
          <a:xfrm>
            <a:off x="13104432" y="7392254"/>
            <a:ext cx="499261" cy="730250"/>
          </a:xfrm>
          <a:prstGeom prst="rect">
            <a:avLst/>
          </a:prstGeom>
        </p:spPr>
        <p:txBody>
          <a:bodyPr lIns="0" tIns="0" rIns="0" bIns="0" rtlCol="0" anchor="t">
            <a:spAutoFit/>
          </a:bodyPr>
          <a:lstStyle/>
          <a:p>
            <a:pPr>
              <a:lnSpc>
                <a:spcPts val="5700"/>
              </a:lnSpc>
            </a:pPr>
            <a:r>
              <a:rPr lang="en-US" sz="5000">
                <a:solidFill>
                  <a:srgbClr val="FF0800"/>
                </a:solidFill>
                <a:latin typeface="Now Medium"/>
              </a:rPr>
              <a:t>5</a:t>
            </a:r>
          </a:p>
        </p:txBody>
      </p:sp>
      <p:sp>
        <p:nvSpPr>
          <p:cNvPr id="24" name="TextBox 24"/>
          <p:cNvSpPr txBox="1"/>
          <p:nvPr/>
        </p:nvSpPr>
        <p:spPr>
          <a:xfrm>
            <a:off x="13833622" y="7700229"/>
            <a:ext cx="4454378" cy="2150525"/>
          </a:xfrm>
          <a:prstGeom prst="rect">
            <a:avLst/>
          </a:prstGeom>
        </p:spPr>
        <p:txBody>
          <a:bodyPr lIns="0" tIns="0" rIns="0" bIns="0" rtlCol="0" anchor="t">
            <a:spAutoFit/>
          </a:bodyPr>
          <a:lstStyle/>
          <a:p>
            <a:pPr algn="ctr">
              <a:lnSpc>
                <a:spcPts val="3359"/>
              </a:lnSpc>
              <a:spcBef>
                <a:spcPct val="0"/>
              </a:spcBef>
            </a:pPr>
            <a:r>
              <a:rPr lang="en-US" sz="2399" dirty="0">
                <a:solidFill>
                  <a:srgbClr val="000000"/>
                </a:solidFill>
                <a:latin typeface="Canva Sans"/>
              </a:rPr>
              <a:t>Language barriers. Exiting country of origins. Knowledge of the FR processes. Wrong advisers. Challenges to get to appointments abroad</a:t>
            </a:r>
          </a:p>
        </p:txBody>
      </p:sp>
      <p:pic>
        <p:nvPicPr>
          <p:cNvPr id="25" name="Picture 24" descr="A blue square with yellow stars and a blue square with a yellow star in the middle&#10;&#10;Description automatically generated">
            <a:extLst>
              <a:ext uri="{FF2B5EF4-FFF2-40B4-BE49-F238E27FC236}">
                <a16:creationId xmlns:a16="http://schemas.microsoft.com/office/drawing/2014/main" id="{A9C54204-F91F-42DC-2942-BC33E24A97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77473" y="29717"/>
            <a:ext cx="2427042" cy="12784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00" y="70916"/>
            <a:ext cx="16459201" cy="11858551"/>
            <a:chOff x="1029502" y="-190500"/>
            <a:chExt cx="21945602" cy="15811398"/>
          </a:xfrm>
        </p:grpSpPr>
        <p:sp>
          <p:nvSpPr>
            <p:cNvPr id="3" name="TextBox 3"/>
            <p:cNvSpPr txBox="1"/>
            <p:nvPr/>
          </p:nvSpPr>
          <p:spPr>
            <a:xfrm>
              <a:off x="2152179" y="-190500"/>
              <a:ext cx="20822925" cy="2047399"/>
            </a:xfrm>
            <a:prstGeom prst="rect">
              <a:avLst/>
            </a:prstGeom>
          </p:spPr>
          <p:txBody>
            <a:bodyPr wrap="square" lIns="0" tIns="0" rIns="0" bIns="0" rtlCol="0" anchor="t">
              <a:spAutoFit/>
            </a:bodyPr>
            <a:lstStyle/>
            <a:p>
              <a:pPr marL="0" lvl="0" indent="0" algn="ctr">
                <a:lnSpc>
                  <a:spcPts val="13884"/>
                </a:lnSpc>
                <a:spcBef>
                  <a:spcPct val="0"/>
                </a:spcBef>
              </a:pPr>
              <a:r>
                <a:rPr lang="en-US" sz="6000" dirty="0">
                  <a:solidFill>
                    <a:srgbClr val="000000"/>
                  </a:solidFill>
                  <a:latin typeface="Canva Sans Bold"/>
                </a:rPr>
                <a:t>Family Reunion Stakeholders</a:t>
              </a:r>
            </a:p>
          </p:txBody>
        </p:sp>
        <p:sp>
          <p:nvSpPr>
            <p:cNvPr id="4" name="Freeform 4"/>
            <p:cNvSpPr/>
            <p:nvPr/>
          </p:nvSpPr>
          <p:spPr>
            <a:xfrm>
              <a:off x="6283084" y="1879166"/>
              <a:ext cx="11587806" cy="589925"/>
            </a:xfrm>
            <a:custGeom>
              <a:avLst/>
              <a:gdLst/>
              <a:ahLst/>
              <a:cxnLst/>
              <a:rect l="l" t="t" r="r" b="b"/>
              <a:pathLst>
                <a:path w="11587806" h="589925">
                  <a:moveTo>
                    <a:pt x="0" y="0"/>
                  </a:moveTo>
                  <a:lnTo>
                    <a:pt x="11587806" y="0"/>
                  </a:lnTo>
                  <a:lnTo>
                    <a:pt x="11587806" y="589925"/>
                  </a:lnTo>
                  <a:lnTo>
                    <a:pt x="0" y="5899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029502" y="4540944"/>
              <a:ext cx="20320001" cy="11079954"/>
            </a:xfrm>
            <a:prstGeom prst="rect">
              <a:avLst/>
            </a:prstGeom>
          </p:spPr>
          <p:txBody>
            <a:bodyPr wrap="square" lIns="0" tIns="0" rIns="0" bIns="0" rtlCol="0" anchor="t">
              <a:spAutoFit/>
            </a:bodyPr>
            <a:lstStyle/>
            <a:p>
              <a:pPr algn="just">
                <a:lnSpc>
                  <a:spcPct val="150000"/>
                </a:lnSpc>
              </a:pPr>
              <a:r>
                <a:rPr lang="en-US" sz="4000" dirty="0">
                  <a:solidFill>
                    <a:srgbClr val="FF0800"/>
                  </a:solidFill>
                  <a:latin typeface="Canva Sans Bold"/>
                  <a:hlinkClick r:id="rId5"/>
                </a:rPr>
                <a:t>British Red Cross</a:t>
              </a:r>
            </a:p>
            <a:p>
              <a:pPr algn="just">
                <a:lnSpc>
                  <a:spcPct val="150000"/>
                </a:lnSpc>
              </a:pPr>
              <a:r>
                <a:rPr lang="en-US" sz="4000" dirty="0">
                  <a:solidFill>
                    <a:srgbClr val="FF0800"/>
                  </a:solidFill>
                  <a:latin typeface="Canva Sans Bold"/>
                  <a:hlinkClick r:id="rId5"/>
                </a:rPr>
                <a:t>Other Front line agencies </a:t>
              </a:r>
            </a:p>
            <a:p>
              <a:pPr algn="just">
                <a:lnSpc>
                  <a:spcPct val="150000"/>
                </a:lnSpc>
              </a:pPr>
              <a:r>
                <a:rPr lang="en-US" sz="4000" dirty="0">
                  <a:solidFill>
                    <a:srgbClr val="FF0800"/>
                  </a:solidFill>
                  <a:latin typeface="Canva Sans Bold"/>
                  <a:hlinkClick r:id="rId5"/>
                </a:rPr>
                <a:t>https://familiestogether.uk/</a:t>
              </a:r>
              <a:endParaRPr lang="en-US" sz="4000" dirty="0">
                <a:solidFill>
                  <a:srgbClr val="FF0800"/>
                </a:solidFill>
                <a:latin typeface="Canva Sans Bold"/>
              </a:endParaRPr>
            </a:p>
            <a:p>
              <a:pPr algn="just">
                <a:lnSpc>
                  <a:spcPct val="150000"/>
                </a:lnSpc>
              </a:pPr>
              <a:r>
                <a:rPr lang="en-US" sz="4000" dirty="0">
                  <a:solidFill>
                    <a:srgbClr val="FF0800"/>
                  </a:solidFill>
                  <a:latin typeface="Canva Sans Bold"/>
                  <a:hlinkClick r:id="rId6"/>
                </a:rPr>
                <a:t>https://www.togethernow.org.uk/</a:t>
              </a:r>
              <a:r>
                <a:rPr lang="en-US" sz="4000" dirty="0">
                  <a:solidFill>
                    <a:srgbClr val="FF0800"/>
                  </a:solidFill>
                  <a:latin typeface="Canva Sans Bold"/>
                </a:rPr>
                <a:t> </a:t>
              </a:r>
            </a:p>
            <a:p>
              <a:pPr algn="just">
                <a:lnSpc>
                  <a:spcPct val="150000"/>
                </a:lnSpc>
              </a:pPr>
              <a:r>
                <a:rPr lang="en-US" sz="4000" dirty="0">
                  <a:solidFill>
                    <a:srgbClr val="FF0800"/>
                  </a:solidFill>
                  <a:latin typeface="Canva Sans Bold"/>
                </a:rPr>
                <a:t>Universities Law clinics </a:t>
              </a:r>
            </a:p>
            <a:p>
              <a:pPr algn="just">
                <a:lnSpc>
                  <a:spcPct val="150000"/>
                </a:lnSpc>
              </a:pPr>
              <a:r>
                <a:rPr lang="en-US" sz="4000" dirty="0">
                  <a:solidFill>
                    <a:srgbClr val="FF0800"/>
                  </a:solidFill>
                  <a:latin typeface="Canva Sans Bold"/>
                </a:rPr>
                <a:t>Law </a:t>
              </a:r>
              <a:r>
                <a:rPr lang="en-US" sz="4000" dirty="0" err="1">
                  <a:solidFill>
                    <a:srgbClr val="FF0800"/>
                  </a:solidFill>
                  <a:latin typeface="Canva Sans Bold"/>
                </a:rPr>
                <a:t>Centres</a:t>
              </a:r>
              <a:endParaRPr lang="en-US" sz="4000" dirty="0">
                <a:solidFill>
                  <a:srgbClr val="FF0800"/>
                </a:solidFill>
                <a:latin typeface="Canva Sans Bold"/>
              </a:endParaRPr>
            </a:p>
            <a:p>
              <a:pPr algn="just">
                <a:lnSpc>
                  <a:spcPct val="150000"/>
                </a:lnSpc>
              </a:pPr>
              <a:endParaRPr lang="en-US" sz="4000" dirty="0">
                <a:solidFill>
                  <a:srgbClr val="FF0800"/>
                </a:solidFill>
                <a:latin typeface="Canva Sans Bold"/>
              </a:endParaRPr>
            </a:p>
            <a:p>
              <a:pPr algn="just">
                <a:lnSpc>
                  <a:spcPts val="3878"/>
                </a:lnSpc>
              </a:pPr>
              <a:r>
                <a:rPr lang="en-US" sz="2770" dirty="0">
                  <a:solidFill>
                    <a:srgbClr val="FF0800"/>
                  </a:solidFill>
                  <a:latin typeface="Canva Sans Bold"/>
                </a:rPr>
                <a:t> </a:t>
              </a:r>
            </a:p>
            <a:p>
              <a:pPr algn="just">
                <a:lnSpc>
                  <a:spcPts val="3878"/>
                </a:lnSpc>
              </a:pPr>
              <a:endParaRPr lang="en-US" sz="2770" dirty="0">
                <a:solidFill>
                  <a:srgbClr val="FF0800"/>
                </a:solidFill>
                <a:latin typeface="Canva Sans Bold"/>
              </a:endParaRPr>
            </a:p>
            <a:p>
              <a:pPr algn="just">
                <a:lnSpc>
                  <a:spcPts val="3878"/>
                </a:lnSpc>
              </a:pPr>
              <a:endParaRPr lang="en-US" sz="2570" dirty="0">
                <a:solidFill>
                  <a:srgbClr val="000000"/>
                </a:solidFill>
                <a:latin typeface="Canva Sans Italics"/>
              </a:endParaRPr>
            </a:p>
            <a:p>
              <a:pPr algn="just">
                <a:lnSpc>
                  <a:spcPts val="2659"/>
                </a:lnSpc>
                <a:spcBef>
                  <a:spcPct val="0"/>
                </a:spcBef>
              </a:pPr>
              <a:endParaRPr lang="en-US" sz="2570" dirty="0">
                <a:solidFill>
                  <a:srgbClr val="000000"/>
                </a:solidFill>
                <a:latin typeface="Canva Sans Italics"/>
              </a:endParaRPr>
            </a:p>
          </p:txBody>
        </p:sp>
      </p:grpSp>
      <p:pic>
        <p:nvPicPr>
          <p:cNvPr id="5" name="Picture 4" descr="A blue square with yellow stars and a blue square with a yellow star in the middle&#10;&#10;Description automatically generated">
            <a:extLst>
              <a:ext uri="{FF2B5EF4-FFF2-40B4-BE49-F238E27FC236}">
                <a16:creationId xmlns:a16="http://schemas.microsoft.com/office/drawing/2014/main" id="{924FB73A-6E2E-4F8E-8987-337638BB09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11400" y="8814361"/>
            <a:ext cx="2795601" cy="1472639"/>
          </a:xfrm>
          <a:prstGeom prst="rect">
            <a:avLst/>
          </a:prstGeom>
        </p:spPr>
      </p:pic>
    </p:spTree>
    <p:extLst>
      <p:ext uri="{BB962C8B-B14F-4D97-AF65-F5344CB8AC3E}">
        <p14:creationId xmlns:p14="http://schemas.microsoft.com/office/powerpoint/2010/main" val="115385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1FA7F9789A44A844406CA4E9875D8" ma:contentTypeVersion="17" ma:contentTypeDescription="Create a new document." ma:contentTypeScope="" ma:versionID="6745ec1afe1e273cedfdd7e0d4dd10f1">
  <xsd:schema xmlns:xsd="http://www.w3.org/2001/XMLSchema" xmlns:xs="http://www.w3.org/2001/XMLSchema" xmlns:p="http://schemas.microsoft.com/office/2006/metadata/properties" xmlns:ns2="a7ec2a82-901c-47ae-8c2c-3def42e00702" xmlns:ns3="c2d92a69-ad35-4319-b7fd-f56dc625fb63" xmlns:ns4="71b2ca4f-545d-4566-a037-99a475aa59e9" targetNamespace="http://schemas.microsoft.com/office/2006/metadata/properties" ma:root="true" ma:fieldsID="1749893d748d5825437695471b9a1849" ns2:_="" ns3:_="" ns4:_="">
    <xsd:import namespace="a7ec2a82-901c-47ae-8c2c-3def42e00702"/>
    <xsd:import namespace="c2d92a69-ad35-4319-b7fd-f56dc625fb63"/>
    <xsd:import namespace="71b2ca4f-545d-4566-a037-99a475aa59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c2a82-901c-47ae-8c2c-3def42e00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5167c16-a890-4d0e-8066-19c144e748d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d92a69-ad35-4319-b7fd-f56dc625fb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b2ca4f-545d-4566-a037-99a475aa59e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2fbc3c4-edd6-4b7c-b360-63ef4985a3b1}" ma:internalName="TaxCatchAll" ma:showField="CatchAllData" ma:web="c2d92a69-ad35-4319-b7fd-f56dc625fb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b2ca4f-545d-4566-a037-99a475aa59e9" xsi:nil="true"/>
    <lcf76f155ced4ddcb4097134ff3c332f xmlns="a7ec2a82-901c-47ae-8c2c-3def42e00702">
      <Terms xmlns="http://schemas.microsoft.com/office/infopath/2007/PartnerControls"/>
    </lcf76f155ced4ddcb4097134ff3c332f>
    <SharedWithUsers xmlns="c2d92a69-ad35-4319-b7fd-f56dc625fb63">
      <UserInfo>
        <DisplayName>Megan Grainger</DisplayName>
        <AccountId>66</AccountId>
        <AccountType/>
      </UserInfo>
      <UserInfo>
        <DisplayName>Sonia Thornton</DisplayName>
        <AccountId>71</AccountId>
        <AccountType/>
      </UserInfo>
      <UserInfo>
        <DisplayName>Thomas Martlew</DisplayName>
        <AccountId>53</AccountId>
        <AccountType/>
      </UserInfo>
    </SharedWithUsers>
  </documentManagement>
</p:properties>
</file>

<file path=customXml/itemProps1.xml><?xml version="1.0" encoding="utf-8"?>
<ds:datastoreItem xmlns:ds="http://schemas.openxmlformats.org/officeDocument/2006/customXml" ds:itemID="{A1148401-53B9-4E73-8619-B252E4092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c2a82-901c-47ae-8c2c-3def42e00702"/>
    <ds:schemaRef ds:uri="c2d92a69-ad35-4319-b7fd-f56dc625fb63"/>
    <ds:schemaRef ds:uri="71b2ca4f-545d-4566-a037-99a475aa59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EE49E-6ED2-45F3-9A97-232EE0D4EB0B}">
  <ds:schemaRefs>
    <ds:schemaRef ds:uri="http://schemas.microsoft.com/sharepoint/v3/contenttype/forms"/>
  </ds:schemaRefs>
</ds:datastoreItem>
</file>

<file path=customXml/itemProps3.xml><?xml version="1.0" encoding="utf-8"?>
<ds:datastoreItem xmlns:ds="http://schemas.openxmlformats.org/officeDocument/2006/customXml" ds:itemID="{EC69B019-5E76-448F-A637-C9B8FD390C13}">
  <ds:schemaRefs>
    <ds:schemaRef ds:uri="http://schemas.microsoft.com/office/2006/metadata/properties"/>
    <ds:schemaRef ds:uri="http://schemas.microsoft.com/office/infopath/2007/PartnerControls"/>
    <ds:schemaRef ds:uri="71b2ca4f-545d-4566-a037-99a475aa59e9"/>
    <ds:schemaRef ds:uri="a7ec2a82-901c-47ae-8c2c-3def42e00702"/>
    <ds:schemaRef ds:uri="c2d92a69-ad35-4319-b7fd-f56dc625fb63"/>
  </ds:schemaRefs>
</ds:datastoreItem>
</file>

<file path=docProps/app.xml><?xml version="1.0" encoding="utf-8"?>
<Properties xmlns="http://schemas.openxmlformats.org/officeDocument/2006/extended-properties" xmlns:vt="http://schemas.openxmlformats.org/officeDocument/2006/docPropsVTypes">
  <TotalTime>32029</TotalTime>
  <Words>3839</Words>
  <Application>Microsoft Office PowerPoint</Application>
  <PresentationFormat>Custom</PresentationFormat>
  <Paragraphs>538</Paragraphs>
  <Slides>34</Slides>
  <Notes>19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Google Sans</vt:lpstr>
      <vt:lpstr>Now Medium</vt:lpstr>
      <vt:lpstr>Calibri</vt:lpstr>
      <vt:lpstr>Canva Sans Bold</vt:lpstr>
      <vt:lpstr>Canva Sans Italics</vt:lpstr>
      <vt:lpstr>Arial</vt:lpstr>
      <vt:lpstr>Canva Sans Medium</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FRSP London Training</dc:title>
  <dc:creator>Mirjam Hughes-Walker</dc:creator>
  <cp:lastModifiedBy>David Feindouno</cp:lastModifiedBy>
  <cp:revision>7</cp:revision>
  <dcterms:created xsi:type="dcterms:W3CDTF">2006-08-16T00:00:00Z</dcterms:created>
  <dcterms:modified xsi:type="dcterms:W3CDTF">2024-12-05T11:54:43Z</dcterms:modified>
  <dc:identifier>DAF8AdshMmk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0x0101008591FA7F9789A44A844406CA4E9875D8</vt:lpwstr>
  </property>
  <property fmtid="{D5CDD505-2E9C-101B-9397-08002B2CF9AE}" pid="3" name="MediaServiceImageTags">
    <vt:lpwstr/>
  </property>
</Properties>
</file>