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theme/themeOverride2.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Override3.xml" ContentType="application/vnd.openxmlformats-officedocument.themeOverride+xml"/>
  <Override PartName="/ppt/theme/themeOverride4.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282" r:id="rId6"/>
    <p:sldId id="270" r:id="rId7"/>
    <p:sldId id="268" r:id="rId8"/>
    <p:sldId id="272" r:id="rId9"/>
    <p:sldId id="271" r:id="rId10"/>
    <p:sldId id="300" r:id="rId11"/>
    <p:sldId id="301" r:id="rId12"/>
    <p:sldId id="273" r:id="rId13"/>
    <p:sldId id="292" r:id="rId14"/>
    <p:sldId id="279" r:id="rId15"/>
    <p:sldId id="289" r:id="rId16"/>
    <p:sldId id="298" r:id="rId17"/>
    <p:sldId id="299" r:id="rId18"/>
    <p:sldId id="291" r:id="rId19"/>
    <p:sldId id="294" r:id="rId20"/>
    <p:sldId id="295" r:id="rId21"/>
    <p:sldId id="297" r:id="rId22"/>
    <p:sldId id="285" r:id="rId23"/>
    <p:sldId id="303"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3B92B97-D7D6-4265-B0FF-99C5C4EC3B63}">
          <p14:sldIdLst>
            <p14:sldId id="256"/>
            <p14:sldId id="282"/>
          </p14:sldIdLst>
        </p14:section>
        <p14:section name="FAMILY REUNION AT THE RED CROSS" id="{9AD9F08F-E5F1-4DE5-8E27-2EE0818B9FDA}">
          <p14:sldIdLst>
            <p14:sldId id="270"/>
          </p14:sldIdLst>
        </p14:section>
        <p14:section name="Legal Aid and Family Reunion" id="{6105590E-1335-42E9-9DB3-DE91FF50DDBF}">
          <p14:sldIdLst>
            <p14:sldId id="268"/>
          </p14:sldIdLst>
        </p14:section>
        <p14:section name="WHICH FORMS TO COMPLETE" id="{4C2A7EDB-59CE-4BBD-9416-450935F35C35}">
          <p14:sldIdLst>
            <p14:sldId id="272"/>
            <p14:sldId id="271"/>
            <p14:sldId id="300"/>
            <p14:sldId id="301"/>
          </p14:sldIdLst>
        </p14:section>
        <p14:section name="HOW TO ASSESS FINANCIAL ELIGIBILITY" id="{98C5592B-1910-4AE8-81F0-54651A332C0B}">
          <p14:sldIdLst>
            <p14:sldId id="273"/>
            <p14:sldId id="292"/>
          </p14:sldIdLst>
        </p14:section>
        <p14:section name="OVERARCHING QUESTION THAT NEEDS ADDRESSING Form AND MERITS TEST" id="{978583CD-9B6E-47A9-A6C9-7BFC9375C71C}">
          <p14:sldIdLst>
            <p14:sldId id="279"/>
          </p14:sldIdLst>
        </p14:section>
        <p14:section name="PREPARATION" id="{2C5408EB-D42E-459B-9E0C-E62089CB7737}">
          <p14:sldIdLst>
            <p14:sldId id="289"/>
            <p14:sldId id="298"/>
            <p14:sldId id="299"/>
            <p14:sldId id="291"/>
            <p14:sldId id="294"/>
            <p14:sldId id="295"/>
          </p14:sldIdLst>
        </p14:section>
        <p14:section name="PREPARING THE CIVECF1" id="{5B4BB161-9A3D-40F8-AF33-86D7DBEB1CAF}">
          <p14:sldIdLst>
            <p14:sldId id="297"/>
          </p14:sldIdLst>
        </p14:section>
        <p14:section name="IMMIGRATION RULES (FOR REFERENCE)" id="{2D1BA706-720A-477A-8C86-911C36A49B8E}">
          <p14:sldIdLst>
            <p14:sldId id="285"/>
            <p14:sldId id="303"/>
          </p14:sldIdLst>
        </p14:section>
        <p14:section name="General Note" id="{0255AB5F-A941-4D41-9104-4EEEDEA9FC8C}">
          <p14:sldIdLst>
            <p14:sldId id="2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7D9D72-8E7C-3B8E-DAB3-42DF9AD8344B}" name="Giulia Gosi" initials="GG" userId="S::giuliagosi@redcross.org.uk::55758c4d-0ff7-4bbc-9df7-80f33edea7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071C19-F4D9-F4E0-22F2-E4CEC3221F1C}" v="400" dt="2024-12-04T10:02:26.796"/>
    <p1510:client id="{9E78B1CF-4AFE-D4B9-91AF-2F35375D9DFD}" v="573" dt="2024-12-04T09:40:25.078"/>
    <p1510:client id="{C242885E-B23F-16F1-09F7-4A514AE2A44E}" v="228" dt="2024-12-04T12:41:36.5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ulia Gosi" userId="S::giuliagosi@redcross.org.uk::55758c4d-0ff7-4bbc-9df7-80f33edea777" providerId="AD" clId="Web-{C242885E-B23F-16F1-09F7-4A514AE2A44E}"/>
    <pc:docChg chg="modSld">
      <pc:chgData name="Giulia Gosi" userId="S::giuliagosi@redcross.org.uk::55758c4d-0ff7-4bbc-9df7-80f33edea777" providerId="AD" clId="Web-{C242885E-B23F-16F1-09F7-4A514AE2A44E}" dt="2024-12-04T12:41:36.337" v="229" actId="20577"/>
      <pc:docMkLst>
        <pc:docMk/>
      </pc:docMkLst>
      <pc:sldChg chg="delSp modSp">
        <pc:chgData name="Giulia Gosi" userId="S::giuliagosi@redcross.org.uk::55758c4d-0ff7-4bbc-9df7-80f33edea777" providerId="AD" clId="Web-{C242885E-B23F-16F1-09F7-4A514AE2A44E}" dt="2024-12-04T12:41:36.337" v="229" actId="20577"/>
        <pc:sldMkLst>
          <pc:docMk/>
          <pc:sldMk cId="1772410859" sldId="285"/>
        </pc:sldMkLst>
        <pc:spChg chg="mod">
          <ac:chgData name="Giulia Gosi" userId="S::giuliagosi@redcross.org.uk::55758c4d-0ff7-4bbc-9df7-80f33edea777" providerId="AD" clId="Web-{C242885E-B23F-16F1-09F7-4A514AE2A44E}" dt="2024-12-04T12:38:54.596" v="202" actId="20577"/>
          <ac:spMkLst>
            <pc:docMk/>
            <pc:sldMk cId="1772410859" sldId="285"/>
            <ac:spMk id="2" creationId="{00000000-0000-0000-0000-000000000000}"/>
          </ac:spMkLst>
        </pc:spChg>
        <pc:spChg chg="mod">
          <ac:chgData name="Giulia Gosi" userId="S::giuliagosi@redcross.org.uk::55758c4d-0ff7-4bbc-9df7-80f33edea777" providerId="AD" clId="Web-{C242885E-B23F-16F1-09F7-4A514AE2A44E}" dt="2024-12-04T12:41:36.337" v="229" actId="20577"/>
          <ac:spMkLst>
            <pc:docMk/>
            <pc:sldMk cId="1772410859" sldId="285"/>
            <ac:spMk id="3" creationId="{00000000-0000-0000-0000-000000000000}"/>
          </ac:spMkLst>
        </pc:spChg>
        <pc:picChg chg="del">
          <ac:chgData name="Giulia Gosi" userId="S::giuliagosi@redcross.org.uk::55758c4d-0ff7-4bbc-9df7-80f33edea777" providerId="AD" clId="Web-{C242885E-B23F-16F1-09F7-4A514AE2A44E}" dt="2024-12-04T12:39:52.286" v="206"/>
          <ac:picMkLst>
            <pc:docMk/>
            <pc:sldMk cId="1772410859" sldId="285"/>
            <ac:picMk id="13" creationId="{43F63D43-0D85-2DBD-2F48-E4D2D5C07EB2}"/>
          </ac:picMkLst>
        </pc:picChg>
      </pc:sldChg>
      <pc:sldChg chg="delSp">
        <pc:chgData name="Giulia Gosi" userId="S::giuliagosi@redcross.org.uk::55758c4d-0ff7-4bbc-9df7-80f33edea777" providerId="AD" clId="Web-{C242885E-B23F-16F1-09F7-4A514AE2A44E}" dt="2024-12-04T12:39:49.161" v="205"/>
        <pc:sldMkLst>
          <pc:docMk/>
          <pc:sldMk cId="2725748975" sldId="293"/>
        </pc:sldMkLst>
        <pc:picChg chg="del">
          <ac:chgData name="Giulia Gosi" userId="S::giuliagosi@redcross.org.uk::55758c4d-0ff7-4bbc-9df7-80f33edea777" providerId="AD" clId="Web-{C242885E-B23F-16F1-09F7-4A514AE2A44E}" dt="2024-12-04T12:39:49.161" v="205"/>
          <ac:picMkLst>
            <pc:docMk/>
            <pc:sldMk cId="2725748975" sldId="293"/>
            <ac:picMk id="13" creationId="{25F0A551-78C1-576C-28DE-6DBFB078ECD1}"/>
          </ac:picMkLst>
        </pc:picChg>
      </pc:sldChg>
      <pc:sldChg chg="modSp">
        <pc:chgData name="Giulia Gosi" userId="S::giuliagosi@redcross.org.uk::55758c4d-0ff7-4bbc-9df7-80f33edea777" providerId="AD" clId="Web-{C242885E-B23F-16F1-09F7-4A514AE2A44E}" dt="2024-12-04T12:37:49.875" v="187" actId="20577"/>
        <pc:sldMkLst>
          <pc:docMk/>
          <pc:sldMk cId="605159296" sldId="297"/>
        </pc:sldMkLst>
        <pc:spChg chg="mod">
          <ac:chgData name="Giulia Gosi" userId="S::giuliagosi@redcross.org.uk::55758c4d-0ff7-4bbc-9df7-80f33edea777" providerId="AD" clId="Web-{C242885E-B23F-16F1-09F7-4A514AE2A44E}" dt="2024-12-04T12:37:49.875" v="187" actId="20577"/>
          <ac:spMkLst>
            <pc:docMk/>
            <pc:sldMk cId="605159296" sldId="297"/>
            <ac:spMk id="3" creationId="{00000000-0000-0000-0000-000000000000}"/>
          </ac:spMkLst>
        </pc:spChg>
      </pc:sldChg>
    </pc:docChg>
  </pc:docChgLst>
  <pc:docChgLst>
    <pc:chgData name="Giulia Gosi" userId="55758c4d-0ff7-4bbc-9df7-80f33edea777" providerId="ADAL" clId="{B4745C12-E836-4AE6-AB19-F1B044AF1DFC}"/>
    <pc:docChg chg="undo custSel addSld delSld modSld sldOrd modSection">
      <pc:chgData name="Giulia Gosi" userId="55758c4d-0ff7-4bbc-9df7-80f33edea777" providerId="ADAL" clId="{B4745C12-E836-4AE6-AB19-F1B044AF1DFC}" dt="2024-12-04T12:54:00.342" v="343" actId="255"/>
      <pc:docMkLst>
        <pc:docMk/>
      </pc:docMkLst>
      <pc:sldChg chg="modSp mod">
        <pc:chgData name="Giulia Gosi" userId="55758c4d-0ff7-4bbc-9df7-80f33edea777" providerId="ADAL" clId="{B4745C12-E836-4AE6-AB19-F1B044AF1DFC}" dt="2024-12-04T12:48:03.564" v="199" actId="255"/>
        <pc:sldMkLst>
          <pc:docMk/>
          <pc:sldMk cId="1772410859" sldId="285"/>
        </pc:sldMkLst>
        <pc:spChg chg="mod">
          <ac:chgData name="Giulia Gosi" userId="55758c4d-0ff7-4bbc-9df7-80f33edea777" providerId="ADAL" clId="{B4745C12-E836-4AE6-AB19-F1B044AF1DFC}" dt="2024-12-04T12:44:50.178" v="81"/>
          <ac:spMkLst>
            <pc:docMk/>
            <pc:sldMk cId="1772410859" sldId="285"/>
            <ac:spMk id="2" creationId="{00000000-0000-0000-0000-000000000000}"/>
          </ac:spMkLst>
        </pc:spChg>
        <pc:spChg chg="mod">
          <ac:chgData name="Giulia Gosi" userId="55758c4d-0ff7-4bbc-9df7-80f33edea777" providerId="ADAL" clId="{B4745C12-E836-4AE6-AB19-F1B044AF1DFC}" dt="2024-12-04T12:48:03.564" v="199" actId="255"/>
          <ac:spMkLst>
            <pc:docMk/>
            <pc:sldMk cId="1772410859" sldId="285"/>
            <ac:spMk id="3" creationId="{00000000-0000-0000-0000-000000000000}"/>
          </ac:spMkLst>
        </pc:spChg>
      </pc:sldChg>
      <pc:sldChg chg="modSp mod">
        <pc:chgData name="Giulia Gosi" userId="55758c4d-0ff7-4bbc-9df7-80f33edea777" providerId="ADAL" clId="{B4745C12-E836-4AE6-AB19-F1B044AF1DFC}" dt="2024-12-04T12:52:35.253" v="337" actId="255"/>
        <pc:sldMkLst>
          <pc:docMk/>
          <pc:sldMk cId="3012136964" sldId="294"/>
        </pc:sldMkLst>
        <pc:spChg chg="mod">
          <ac:chgData name="Giulia Gosi" userId="55758c4d-0ff7-4bbc-9df7-80f33edea777" providerId="ADAL" clId="{B4745C12-E836-4AE6-AB19-F1B044AF1DFC}" dt="2024-12-04T12:52:35.253" v="337" actId="255"/>
          <ac:spMkLst>
            <pc:docMk/>
            <pc:sldMk cId="3012136964" sldId="294"/>
            <ac:spMk id="3" creationId="{00000000-0000-0000-0000-000000000000}"/>
          </ac:spMkLst>
        </pc:spChg>
      </pc:sldChg>
      <pc:sldChg chg="modSp mod">
        <pc:chgData name="Giulia Gosi" userId="55758c4d-0ff7-4bbc-9df7-80f33edea777" providerId="ADAL" clId="{B4745C12-E836-4AE6-AB19-F1B044AF1DFC}" dt="2024-12-04T12:54:00.342" v="343" actId="255"/>
        <pc:sldMkLst>
          <pc:docMk/>
          <pc:sldMk cId="605159296" sldId="297"/>
        </pc:sldMkLst>
        <pc:spChg chg="mod">
          <ac:chgData name="Giulia Gosi" userId="55758c4d-0ff7-4bbc-9df7-80f33edea777" providerId="ADAL" clId="{B4745C12-E836-4AE6-AB19-F1B044AF1DFC}" dt="2024-12-04T12:54:00.342" v="343" actId="255"/>
          <ac:spMkLst>
            <pc:docMk/>
            <pc:sldMk cId="605159296" sldId="297"/>
            <ac:spMk id="3" creationId="{00000000-0000-0000-0000-000000000000}"/>
          </ac:spMkLst>
        </pc:spChg>
      </pc:sldChg>
      <pc:sldChg chg="modSp mod">
        <pc:chgData name="Giulia Gosi" userId="55758c4d-0ff7-4bbc-9df7-80f33edea777" providerId="ADAL" clId="{B4745C12-E836-4AE6-AB19-F1B044AF1DFC}" dt="2024-12-04T12:53:32.355" v="340" actId="255"/>
        <pc:sldMkLst>
          <pc:docMk/>
          <pc:sldMk cId="3671121878" sldId="299"/>
        </pc:sldMkLst>
        <pc:spChg chg="mod">
          <ac:chgData name="Giulia Gosi" userId="55758c4d-0ff7-4bbc-9df7-80f33edea777" providerId="ADAL" clId="{B4745C12-E836-4AE6-AB19-F1B044AF1DFC}" dt="2024-12-04T12:53:32.355" v="340" actId="255"/>
          <ac:spMkLst>
            <pc:docMk/>
            <pc:sldMk cId="3671121878" sldId="299"/>
            <ac:spMk id="3" creationId="{00000000-0000-0000-0000-000000000000}"/>
          </ac:spMkLst>
        </pc:spChg>
      </pc:sldChg>
      <pc:sldChg chg="modSp add del mod ord">
        <pc:chgData name="Giulia Gosi" userId="55758c4d-0ff7-4bbc-9df7-80f33edea777" providerId="ADAL" clId="{B4745C12-E836-4AE6-AB19-F1B044AF1DFC}" dt="2024-12-04T12:49:17.582" v="230" actId="2696"/>
        <pc:sldMkLst>
          <pc:docMk/>
          <pc:sldMk cId="4198543161" sldId="302"/>
        </pc:sldMkLst>
        <pc:spChg chg="mod">
          <ac:chgData name="Giulia Gosi" userId="55758c4d-0ff7-4bbc-9df7-80f33edea777" providerId="ADAL" clId="{B4745C12-E836-4AE6-AB19-F1B044AF1DFC}" dt="2024-12-04T12:44:16.853" v="79" actId="20577"/>
          <ac:spMkLst>
            <pc:docMk/>
            <pc:sldMk cId="4198543161" sldId="302"/>
            <ac:spMk id="2" creationId="{00000000-0000-0000-0000-000000000000}"/>
          </ac:spMkLst>
        </pc:spChg>
        <pc:spChg chg="mod">
          <ac:chgData name="Giulia Gosi" userId="55758c4d-0ff7-4bbc-9df7-80f33edea777" providerId="ADAL" clId="{B4745C12-E836-4AE6-AB19-F1B044AF1DFC}" dt="2024-12-04T12:48:37.007" v="218" actId="27636"/>
          <ac:spMkLst>
            <pc:docMk/>
            <pc:sldMk cId="4198543161" sldId="302"/>
            <ac:spMk id="3" creationId="{00000000-0000-0000-0000-000000000000}"/>
          </ac:spMkLst>
        </pc:spChg>
      </pc:sldChg>
      <pc:sldChg chg="modSp add mod">
        <pc:chgData name="Giulia Gosi" userId="55758c4d-0ff7-4bbc-9df7-80f33edea777" providerId="ADAL" clId="{B4745C12-E836-4AE6-AB19-F1B044AF1DFC}" dt="2024-12-04T12:49:07.897" v="229" actId="27636"/>
        <pc:sldMkLst>
          <pc:docMk/>
          <pc:sldMk cId="1474759112" sldId="303"/>
        </pc:sldMkLst>
        <pc:spChg chg="mod">
          <ac:chgData name="Giulia Gosi" userId="55758c4d-0ff7-4bbc-9df7-80f33edea777" providerId="ADAL" clId="{B4745C12-E836-4AE6-AB19-F1B044AF1DFC}" dt="2024-12-04T12:49:07.897" v="229" actId="27636"/>
          <ac:spMkLst>
            <pc:docMk/>
            <pc:sldMk cId="1474759112" sldId="303"/>
            <ac:spMk id="3" creationId="{00000000-0000-0000-0000-000000000000}"/>
          </ac:spMkLst>
        </pc:spChg>
      </pc:sldChg>
    </pc:docChg>
  </pc:docChgLst>
</pc:chgInfo>
</file>

<file path=ppt/diagrams/_rels/data2.xml.rels><?xml version="1.0" encoding="UTF-8" standalone="yes"?>
<Relationships xmlns="http://schemas.openxmlformats.org/package/2006/relationships"><Relationship Id="rId2" Type="http://schemas.openxmlformats.org/officeDocument/2006/relationships/hyperlink" Target="https://assets.publishing.service.gov.uk/media/64f1816fa78c5f0010c6f3d8/CW2IMM_form_Version_22_-_14_August_2023.pdf" TargetMode="External"/><Relationship Id="rId1" Type="http://schemas.openxmlformats.org/officeDocument/2006/relationships/hyperlink" Target="https://assets.publishing.service.gov.uk/government/uploads/system/uploads/attachment_data/file/1090003/CIFECF1-form.pdf" TargetMode="External"/></Relationships>
</file>

<file path=ppt/diagrams/_rels/data3.xml.rels><?xml version="1.0" encoding="UTF-8" standalone="yes"?>
<Relationships xmlns="http://schemas.openxmlformats.org/package/2006/relationships"><Relationship Id="rId2" Type="http://schemas.openxmlformats.org/officeDocument/2006/relationships/hyperlink" Target="https://assets.publishing.service.gov.uk/media/64ca210fd8b1a71bd8b05ee7/CW1_form__Version_31_August_2023_.pdf" TargetMode="External"/><Relationship Id="rId1" Type="http://schemas.openxmlformats.org/officeDocument/2006/relationships/hyperlink" Target="https://assets.publishing.service.gov.uk/government/uploads/system/uploads/attachment_data/file/1090003/CIFECF1-form.pdf"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s://assets.publishing.service.gov.uk/media/64f1816fa78c5f0010c6f3d8/CW2IMM_form_Version_22_-_14_August_2023.pdf" TargetMode="External"/><Relationship Id="rId1" Type="http://schemas.openxmlformats.org/officeDocument/2006/relationships/hyperlink" Target="https://assets.publishing.service.gov.uk/government/uploads/system/uploads/attachment_data/file/1090003/CIFECF1-form.pdf"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s://assets.publishing.service.gov.uk/media/64ca210fd8b1a71bd8b05ee7/CW1_form__Version_31_August_2023_.pdf" TargetMode="External"/><Relationship Id="rId1" Type="http://schemas.openxmlformats.org/officeDocument/2006/relationships/hyperlink" Target="https://assets.publishing.service.gov.uk/government/uploads/system/uploads/attachment_data/file/1090003/CIFECF1-form.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E2E817-CDC0-4146-A8A1-FBAD6F2AE891}" type="doc">
      <dgm:prSet loTypeId="urn:microsoft.com/office/officeart/2005/8/layout/vProcess5" loCatId="process" qsTypeId="urn:microsoft.com/office/officeart/2005/8/quickstyle/3d1" qsCatId="3D" csTypeId="urn:microsoft.com/office/officeart/2005/8/colors/accent1_2" csCatId="accent1" phldr="1"/>
      <dgm:spPr/>
      <dgm:t>
        <a:bodyPr/>
        <a:lstStyle/>
        <a:p>
          <a:endParaRPr lang="en-GB"/>
        </a:p>
      </dgm:t>
    </dgm:pt>
    <dgm:pt modelId="{19D451CB-A306-468E-8549-E8EE9D982738}">
      <dgm:prSet phldrT="[Text]" custT="1"/>
      <dgm:spPr>
        <a:gradFill rotWithShape="0">
          <a:gsLst>
            <a:gs pos="0">
              <a:schemeClr val="accent6">
                <a:lumMod val="20000"/>
                <a:lumOff val="80000"/>
              </a:schemeClr>
            </a:gs>
            <a:gs pos="53000">
              <a:srgbClr val="D4DEFF"/>
            </a:gs>
            <a:gs pos="83000">
              <a:srgbClr val="D4DEFF"/>
            </a:gs>
            <a:gs pos="100000">
              <a:srgbClr val="96AB94"/>
            </a:gs>
          </a:gsLst>
          <a:lin ang="16200000" scaled="0"/>
        </a:gradFill>
      </dgm:spPr>
      <dgm:t>
        <a:bodyPr/>
        <a:lstStyle/>
        <a:p>
          <a:pPr rtl="0"/>
          <a:r>
            <a:rPr lang="en-GB" sz="1600">
              <a:solidFill>
                <a:schemeClr val="tx1"/>
              </a:solidFill>
            </a:rPr>
            <a:t>Did your client’s family form a part of his/her family </a:t>
          </a:r>
          <a:r>
            <a:rPr lang="en-GB" sz="1600">
              <a:solidFill>
                <a:schemeClr val="tx1"/>
              </a:solidFill>
              <a:latin typeface="Calibri"/>
            </a:rPr>
            <a:t>unit before your</a:t>
          </a:r>
          <a:r>
            <a:rPr lang="en-GB" sz="1600">
              <a:solidFill>
                <a:schemeClr val="tx1"/>
              </a:solidFill>
            </a:rPr>
            <a:t> client fled from their country?</a:t>
          </a:r>
        </a:p>
      </dgm:t>
    </dgm:pt>
    <dgm:pt modelId="{C5E27AD5-16AF-425C-84E6-4059ADDD4234}" type="parTrans" cxnId="{93028C40-169D-4063-B69B-CB29D11D7D61}">
      <dgm:prSet/>
      <dgm:spPr/>
      <dgm:t>
        <a:bodyPr/>
        <a:lstStyle/>
        <a:p>
          <a:endParaRPr lang="en-GB"/>
        </a:p>
      </dgm:t>
    </dgm:pt>
    <dgm:pt modelId="{500F33AA-77C6-483C-B5C4-69BDBABFB48B}" type="sibTrans" cxnId="{93028C40-169D-4063-B69B-CB29D11D7D61}">
      <dgm:prSet/>
      <dgm:spPr/>
      <dgm:t>
        <a:bodyPr/>
        <a:lstStyle/>
        <a:p>
          <a:r>
            <a:rPr lang="en-GB"/>
            <a:t>YES</a:t>
          </a:r>
        </a:p>
      </dgm:t>
    </dgm:pt>
    <dgm:pt modelId="{5380053B-DEC6-4B4D-8244-FDBD75308D8D}">
      <dgm:prSet phldrT="[Text]" custT="1"/>
      <dgm:spPr>
        <a:solidFill>
          <a:schemeClr val="accent5">
            <a:lumMod val="20000"/>
            <a:lumOff val="80000"/>
          </a:schemeClr>
        </a:solidFill>
      </dgm:spPr>
      <dgm:t>
        <a:bodyPr/>
        <a:lstStyle/>
        <a:p>
          <a:pPr rtl="0"/>
          <a:r>
            <a:rPr lang="en-GB" sz="1400" b="1">
              <a:solidFill>
                <a:schemeClr val="tx1"/>
              </a:solidFill>
            </a:rPr>
            <a:t>Have you checked that the  </a:t>
          </a:r>
          <a:r>
            <a:rPr lang="en-GB" sz="1400" b="1">
              <a:solidFill>
                <a:schemeClr val="tx1"/>
              </a:solidFill>
              <a:latin typeface="Calibri"/>
            </a:rPr>
            <a:t>all the</a:t>
          </a:r>
          <a:r>
            <a:rPr lang="en-GB" sz="1400" b="1">
              <a:solidFill>
                <a:schemeClr val="tx1"/>
              </a:solidFill>
            </a:rPr>
            <a:t> children  who want to join your client are under 18 and </a:t>
          </a:r>
          <a:r>
            <a:rPr lang="en-GB" sz="1400" b="1">
              <a:solidFill>
                <a:schemeClr val="tx1"/>
              </a:solidFill>
              <a:latin typeface="Calibri"/>
            </a:rPr>
            <a:t>they are</a:t>
          </a:r>
          <a:r>
            <a:rPr lang="en-GB" sz="1400" b="1">
              <a:solidFill>
                <a:schemeClr val="tx1"/>
              </a:solidFill>
            </a:rPr>
            <a:t> biological children </a:t>
          </a:r>
        </a:p>
      </dgm:t>
    </dgm:pt>
    <dgm:pt modelId="{61F101F5-6220-4F3D-8C51-6EF9089A0458}" type="parTrans" cxnId="{E6D4C6F7-2572-47F1-BE36-32F1F1BBB039}">
      <dgm:prSet/>
      <dgm:spPr/>
      <dgm:t>
        <a:bodyPr/>
        <a:lstStyle/>
        <a:p>
          <a:endParaRPr lang="en-GB"/>
        </a:p>
      </dgm:t>
    </dgm:pt>
    <dgm:pt modelId="{E2C87028-1627-46E0-BA49-BB81EDC668BA}" type="sibTrans" cxnId="{E6D4C6F7-2572-47F1-BE36-32F1F1BBB039}">
      <dgm:prSet/>
      <dgm:spPr/>
      <dgm:t>
        <a:bodyPr/>
        <a:lstStyle/>
        <a:p>
          <a:r>
            <a:rPr lang="en-GB"/>
            <a:t>YES</a:t>
          </a:r>
        </a:p>
      </dgm:t>
    </dgm:pt>
    <dgm:pt modelId="{4C06B603-52BB-45E9-A233-FD9A9671A703}">
      <dgm:prSet phldrT="[Text]" custT="1"/>
      <dgm:spPr>
        <a:solidFill>
          <a:schemeClr val="accent5">
            <a:lumMod val="20000"/>
            <a:lumOff val="80000"/>
          </a:schemeClr>
        </a:solidFill>
      </dgm:spPr>
      <dgm:t>
        <a:bodyPr/>
        <a:lstStyle/>
        <a:p>
          <a:pPr rtl="0"/>
          <a:r>
            <a:rPr lang="en-GB" sz="1400" b="1">
              <a:solidFill>
                <a:schemeClr val="tx1"/>
              </a:solidFill>
            </a:rPr>
            <a:t>Have you checked that   your client’s partner ‘s relationship, civil partnership or marriage  complies with</a:t>
          </a:r>
          <a:r>
            <a:rPr lang="en-GB" sz="1400" b="1">
              <a:solidFill>
                <a:schemeClr val="tx1"/>
              </a:solidFill>
              <a:latin typeface="Calibri"/>
            </a:rPr>
            <a:t> Rule </a:t>
          </a:r>
          <a:r>
            <a:rPr lang="en-GB" sz="1400" b="1">
              <a:solidFill>
                <a:srgbClr val="333333"/>
              </a:solidFill>
              <a:latin typeface="Calibri"/>
              <a:ea typeface="Calibri"/>
              <a:cs typeface="Segoe UI"/>
            </a:rPr>
            <a:t>FRP </a:t>
          </a:r>
          <a:r>
            <a:rPr lang="en-GB" sz="1400" b="1">
              <a:solidFill>
                <a:schemeClr val="tx1"/>
              </a:solidFill>
              <a:latin typeface="Calibri"/>
              <a:ea typeface="Calibri"/>
              <a:cs typeface="Segoe UI"/>
            </a:rPr>
            <a:t>4.1</a:t>
          </a:r>
          <a:r>
            <a:rPr lang="en-GB" sz="1400" b="1">
              <a:solidFill>
                <a:schemeClr val="tx1"/>
              </a:solidFill>
            </a:rPr>
            <a:t> ( for ease of reference listed at the end of this guidance) </a:t>
          </a:r>
        </a:p>
      </dgm:t>
    </dgm:pt>
    <dgm:pt modelId="{C82DC14F-9DF0-4E98-ACB6-E02676DEB3E6}" type="parTrans" cxnId="{52B1E39A-B2E6-4E18-84A8-2B2C7A5C236F}">
      <dgm:prSet/>
      <dgm:spPr/>
      <dgm:t>
        <a:bodyPr/>
        <a:lstStyle/>
        <a:p>
          <a:endParaRPr lang="en-GB"/>
        </a:p>
      </dgm:t>
    </dgm:pt>
    <dgm:pt modelId="{E3CB72C1-10B4-4577-8C90-4F356BB2ED68}" type="sibTrans" cxnId="{52B1E39A-B2E6-4E18-84A8-2B2C7A5C236F}">
      <dgm:prSet/>
      <dgm:spPr/>
      <dgm:t>
        <a:bodyPr/>
        <a:lstStyle/>
        <a:p>
          <a:r>
            <a:rPr lang="en-GB"/>
            <a:t>Yes</a:t>
          </a:r>
        </a:p>
      </dgm:t>
    </dgm:pt>
    <dgm:pt modelId="{2396EAB5-E079-4AFA-BF62-5B6FBD8B7D5B}">
      <dgm:prSet/>
      <dgm:spPr>
        <a:solidFill>
          <a:schemeClr val="accent5">
            <a:lumMod val="20000"/>
            <a:lumOff val="80000"/>
          </a:schemeClr>
        </a:solidFill>
      </dgm:spPr>
      <dgm:t>
        <a:bodyPr/>
        <a:lstStyle/>
        <a:p>
          <a:r>
            <a:rPr lang="en-GB" b="1">
              <a:solidFill>
                <a:schemeClr val="tx1"/>
              </a:solidFill>
            </a:rPr>
            <a:t>If your client’s family  formed part of  his/her family before they fled their country, and </a:t>
          </a:r>
        </a:p>
        <a:p>
          <a:r>
            <a:rPr lang="en-GB" b="1">
              <a:solidFill>
                <a:schemeClr val="tx1"/>
              </a:solidFill>
            </a:rPr>
            <a:t>the children who want to join him/her are not all under 18 and/or are not his/her biological children or  </a:t>
          </a:r>
        </a:p>
        <a:p>
          <a:pPr rtl="0"/>
          <a:r>
            <a:rPr lang="en-GB" b="1">
              <a:solidFill>
                <a:schemeClr val="tx1"/>
              </a:solidFill>
            </a:rPr>
            <a:t> it is not possible to prove that your client’s relationship with their  partner/children is still </a:t>
          </a:r>
          <a:r>
            <a:rPr lang="en-GB" b="1">
              <a:solidFill>
                <a:schemeClr val="tx1"/>
              </a:solidFill>
              <a:latin typeface="Calibri"/>
            </a:rPr>
            <a:t>subsisting the Exceptional</a:t>
          </a:r>
          <a:r>
            <a:rPr lang="en-GB" b="1">
              <a:solidFill>
                <a:schemeClr val="tx1"/>
              </a:solidFill>
            </a:rPr>
            <a:t> Case Funding  application is necessary because the case is complex. </a:t>
          </a:r>
        </a:p>
      </dgm:t>
    </dgm:pt>
    <dgm:pt modelId="{47010552-A3E8-4A15-B113-3A4BD8AFFC04}" type="parTrans" cxnId="{8F676445-211E-4930-B9B5-B9B3CA6A6A0D}">
      <dgm:prSet/>
      <dgm:spPr/>
      <dgm:t>
        <a:bodyPr/>
        <a:lstStyle/>
        <a:p>
          <a:endParaRPr lang="en-GB"/>
        </a:p>
      </dgm:t>
    </dgm:pt>
    <dgm:pt modelId="{2039AA07-2045-4FB5-8A08-B4B31757F1A9}" type="sibTrans" cxnId="{8F676445-211E-4930-B9B5-B9B3CA6A6A0D}">
      <dgm:prSet/>
      <dgm:spPr/>
      <dgm:t>
        <a:bodyPr/>
        <a:lstStyle/>
        <a:p>
          <a:endParaRPr lang="en-GB"/>
        </a:p>
      </dgm:t>
    </dgm:pt>
    <dgm:pt modelId="{2ECBA205-B229-4EFC-8E8B-63FB1E7AFC8E}" type="pres">
      <dgm:prSet presAssocID="{77E2E817-CDC0-4146-A8A1-FBAD6F2AE891}" presName="outerComposite" presStyleCnt="0">
        <dgm:presLayoutVars>
          <dgm:chMax val="5"/>
          <dgm:dir/>
          <dgm:resizeHandles val="exact"/>
        </dgm:presLayoutVars>
      </dgm:prSet>
      <dgm:spPr/>
    </dgm:pt>
    <dgm:pt modelId="{0E7FFB32-B3D3-4867-88B0-1F24D8A558CF}" type="pres">
      <dgm:prSet presAssocID="{77E2E817-CDC0-4146-A8A1-FBAD6F2AE891}" presName="dummyMaxCanvas" presStyleCnt="0">
        <dgm:presLayoutVars/>
      </dgm:prSet>
      <dgm:spPr/>
    </dgm:pt>
    <dgm:pt modelId="{274F64C7-0AC8-457B-8EC0-6CAC498DB7EF}" type="pres">
      <dgm:prSet presAssocID="{77E2E817-CDC0-4146-A8A1-FBAD6F2AE891}" presName="FourNodes_1" presStyleLbl="node1" presStyleIdx="0" presStyleCnt="4" custLinFactNeighborX="3398" custLinFactNeighborY="26452">
        <dgm:presLayoutVars>
          <dgm:bulletEnabled val="1"/>
        </dgm:presLayoutVars>
      </dgm:prSet>
      <dgm:spPr/>
    </dgm:pt>
    <dgm:pt modelId="{307B7CC4-3A10-4425-96F7-780C72C0AFEA}" type="pres">
      <dgm:prSet presAssocID="{77E2E817-CDC0-4146-A8A1-FBAD6F2AE891}" presName="FourNodes_2" presStyleLbl="node1" presStyleIdx="1" presStyleCnt="4" custScaleY="68052" custLinFactNeighborX="-2125" custLinFactNeighborY="-1894">
        <dgm:presLayoutVars>
          <dgm:bulletEnabled val="1"/>
        </dgm:presLayoutVars>
      </dgm:prSet>
      <dgm:spPr/>
    </dgm:pt>
    <dgm:pt modelId="{37B66AD2-3CDA-4DAB-90D2-632807B97422}" type="pres">
      <dgm:prSet presAssocID="{77E2E817-CDC0-4146-A8A1-FBAD6F2AE891}" presName="FourNodes_3" presStyleLbl="node1" presStyleIdx="2" presStyleCnt="4" custScaleY="97512" custLinFactNeighborX="-10375" custLinFactNeighborY="-33562">
        <dgm:presLayoutVars>
          <dgm:bulletEnabled val="1"/>
        </dgm:presLayoutVars>
      </dgm:prSet>
      <dgm:spPr/>
    </dgm:pt>
    <dgm:pt modelId="{24096B7C-1B8F-4631-A20C-E8F05ECB6F66}" type="pres">
      <dgm:prSet presAssocID="{77E2E817-CDC0-4146-A8A1-FBAD6F2AE891}" presName="FourNodes_4" presStyleLbl="node1" presStyleIdx="3" presStyleCnt="4" custScaleX="113592" custScaleY="177593" custLinFactNeighborX="-13427" custLinFactNeighborY="-18196">
        <dgm:presLayoutVars>
          <dgm:bulletEnabled val="1"/>
        </dgm:presLayoutVars>
      </dgm:prSet>
      <dgm:spPr/>
    </dgm:pt>
    <dgm:pt modelId="{F28F75BC-9547-409A-BAA2-252B6B76BF0A}" type="pres">
      <dgm:prSet presAssocID="{77E2E817-CDC0-4146-A8A1-FBAD6F2AE891}" presName="FourConn_1-2" presStyleLbl="fgAccFollowNode1" presStyleIdx="0" presStyleCnt="3">
        <dgm:presLayoutVars>
          <dgm:bulletEnabled val="1"/>
        </dgm:presLayoutVars>
      </dgm:prSet>
      <dgm:spPr/>
    </dgm:pt>
    <dgm:pt modelId="{8FB49F13-0272-4E70-99E9-183BFC4240F9}" type="pres">
      <dgm:prSet presAssocID="{77E2E817-CDC0-4146-A8A1-FBAD6F2AE891}" presName="FourConn_2-3" presStyleLbl="fgAccFollowNode1" presStyleIdx="1" presStyleCnt="3">
        <dgm:presLayoutVars>
          <dgm:bulletEnabled val="1"/>
        </dgm:presLayoutVars>
      </dgm:prSet>
      <dgm:spPr/>
    </dgm:pt>
    <dgm:pt modelId="{05A66735-E1D4-4147-9680-FBEB91DF8DCC}" type="pres">
      <dgm:prSet presAssocID="{77E2E817-CDC0-4146-A8A1-FBAD6F2AE891}" presName="FourConn_3-4" presStyleLbl="fgAccFollowNode1" presStyleIdx="2" presStyleCnt="3">
        <dgm:presLayoutVars>
          <dgm:bulletEnabled val="1"/>
        </dgm:presLayoutVars>
      </dgm:prSet>
      <dgm:spPr/>
    </dgm:pt>
    <dgm:pt modelId="{EC0A9D9A-A747-43E0-A5E1-C936BDDFCBA7}" type="pres">
      <dgm:prSet presAssocID="{77E2E817-CDC0-4146-A8A1-FBAD6F2AE891}" presName="FourNodes_1_text" presStyleLbl="node1" presStyleIdx="3" presStyleCnt="4">
        <dgm:presLayoutVars>
          <dgm:bulletEnabled val="1"/>
        </dgm:presLayoutVars>
      </dgm:prSet>
      <dgm:spPr/>
    </dgm:pt>
    <dgm:pt modelId="{E15F7D2B-F0EA-42B3-BFB8-A0ABED114C6F}" type="pres">
      <dgm:prSet presAssocID="{77E2E817-CDC0-4146-A8A1-FBAD6F2AE891}" presName="FourNodes_2_text" presStyleLbl="node1" presStyleIdx="3" presStyleCnt="4">
        <dgm:presLayoutVars>
          <dgm:bulletEnabled val="1"/>
        </dgm:presLayoutVars>
      </dgm:prSet>
      <dgm:spPr/>
    </dgm:pt>
    <dgm:pt modelId="{86718E37-2818-471F-B8AC-8A67ADD57880}" type="pres">
      <dgm:prSet presAssocID="{77E2E817-CDC0-4146-A8A1-FBAD6F2AE891}" presName="FourNodes_3_text" presStyleLbl="node1" presStyleIdx="3" presStyleCnt="4">
        <dgm:presLayoutVars>
          <dgm:bulletEnabled val="1"/>
        </dgm:presLayoutVars>
      </dgm:prSet>
      <dgm:spPr/>
    </dgm:pt>
    <dgm:pt modelId="{493210F2-9B7C-410C-B838-D4BFC48769CE}" type="pres">
      <dgm:prSet presAssocID="{77E2E817-CDC0-4146-A8A1-FBAD6F2AE891}" presName="FourNodes_4_text" presStyleLbl="node1" presStyleIdx="3" presStyleCnt="4">
        <dgm:presLayoutVars>
          <dgm:bulletEnabled val="1"/>
        </dgm:presLayoutVars>
      </dgm:prSet>
      <dgm:spPr/>
    </dgm:pt>
  </dgm:ptLst>
  <dgm:cxnLst>
    <dgm:cxn modelId="{BDB66902-166C-4493-8F0B-227D32AE7F07}" type="presOf" srcId="{4C06B603-52BB-45E9-A233-FD9A9671A703}" destId="{86718E37-2818-471F-B8AC-8A67ADD57880}" srcOrd="1" destOrd="0" presId="urn:microsoft.com/office/officeart/2005/8/layout/vProcess5"/>
    <dgm:cxn modelId="{75EB7309-8F85-42B8-8874-83DADA90C286}" type="presOf" srcId="{500F33AA-77C6-483C-B5C4-69BDBABFB48B}" destId="{F28F75BC-9547-409A-BAA2-252B6B76BF0A}" srcOrd="0" destOrd="0" presId="urn:microsoft.com/office/officeart/2005/8/layout/vProcess5"/>
    <dgm:cxn modelId="{93028C40-169D-4063-B69B-CB29D11D7D61}" srcId="{77E2E817-CDC0-4146-A8A1-FBAD6F2AE891}" destId="{19D451CB-A306-468E-8549-E8EE9D982738}" srcOrd="0" destOrd="0" parTransId="{C5E27AD5-16AF-425C-84E6-4059ADDD4234}" sibTransId="{500F33AA-77C6-483C-B5C4-69BDBABFB48B}"/>
    <dgm:cxn modelId="{8F676445-211E-4930-B9B5-B9B3CA6A6A0D}" srcId="{77E2E817-CDC0-4146-A8A1-FBAD6F2AE891}" destId="{2396EAB5-E079-4AFA-BF62-5B6FBD8B7D5B}" srcOrd="3" destOrd="0" parTransId="{47010552-A3E8-4A15-B113-3A4BD8AFFC04}" sibTransId="{2039AA07-2045-4FB5-8A08-B4B31757F1A9}"/>
    <dgm:cxn modelId="{59DE6D48-BEA1-4790-89B7-28CA7A78E080}" type="presOf" srcId="{2396EAB5-E079-4AFA-BF62-5B6FBD8B7D5B}" destId="{24096B7C-1B8F-4631-A20C-E8F05ECB6F66}" srcOrd="0" destOrd="0" presId="urn:microsoft.com/office/officeart/2005/8/layout/vProcess5"/>
    <dgm:cxn modelId="{0C06136A-6D07-470B-8F07-D9B25FC5870D}" type="presOf" srcId="{19D451CB-A306-468E-8549-E8EE9D982738}" destId="{274F64C7-0AC8-457B-8EC0-6CAC498DB7EF}" srcOrd="0" destOrd="0" presId="urn:microsoft.com/office/officeart/2005/8/layout/vProcess5"/>
    <dgm:cxn modelId="{8C49644E-328C-4B1F-8A2F-7C744FDD75FD}" type="presOf" srcId="{E2C87028-1627-46E0-BA49-BB81EDC668BA}" destId="{8FB49F13-0272-4E70-99E9-183BFC4240F9}" srcOrd="0" destOrd="0" presId="urn:microsoft.com/office/officeart/2005/8/layout/vProcess5"/>
    <dgm:cxn modelId="{AECB6086-D07F-4352-A8C3-402379CF8CA6}" type="presOf" srcId="{E3CB72C1-10B4-4577-8C90-4F356BB2ED68}" destId="{05A66735-E1D4-4147-9680-FBEB91DF8DCC}" srcOrd="0" destOrd="0" presId="urn:microsoft.com/office/officeart/2005/8/layout/vProcess5"/>
    <dgm:cxn modelId="{E899D190-819C-47FB-B56A-25AF9E8F5ECD}" type="presOf" srcId="{19D451CB-A306-468E-8549-E8EE9D982738}" destId="{EC0A9D9A-A747-43E0-A5E1-C936BDDFCBA7}" srcOrd="1" destOrd="0" presId="urn:microsoft.com/office/officeart/2005/8/layout/vProcess5"/>
    <dgm:cxn modelId="{52B1E39A-B2E6-4E18-84A8-2B2C7A5C236F}" srcId="{77E2E817-CDC0-4146-A8A1-FBAD6F2AE891}" destId="{4C06B603-52BB-45E9-A233-FD9A9671A703}" srcOrd="2" destOrd="0" parTransId="{C82DC14F-9DF0-4E98-ACB6-E02676DEB3E6}" sibTransId="{E3CB72C1-10B4-4577-8C90-4F356BB2ED68}"/>
    <dgm:cxn modelId="{6B3F82A2-D422-4E2D-A6CF-F31906866418}" type="presOf" srcId="{5380053B-DEC6-4B4D-8244-FDBD75308D8D}" destId="{307B7CC4-3A10-4425-96F7-780C72C0AFEA}" srcOrd="0" destOrd="0" presId="urn:microsoft.com/office/officeart/2005/8/layout/vProcess5"/>
    <dgm:cxn modelId="{D6D03FB7-BA0A-438B-AB9E-1951D05815BE}" type="presOf" srcId="{77E2E817-CDC0-4146-A8A1-FBAD6F2AE891}" destId="{2ECBA205-B229-4EFC-8E8B-63FB1E7AFC8E}" srcOrd="0" destOrd="0" presId="urn:microsoft.com/office/officeart/2005/8/layout/vProcess5"/>
    <dgm:cxn modelId="{D01585B9-A1FC-4633-9F1B-8A97232DFE92}" type="presOf" srcId="{2396EAB5-E079-4AFA-BF62-5B6FBD8B7D5B}" destId="{493210F2-9B7C-410C-B838-D4BFC48769CE}" srcOrd="1" destOrd="0" presId="urn:microsoft.com/office/officeart/2005/8/layout/vProcess5"/>
    <dgm:cxn modelId="{A13D4CC4-8DC4-44E9-B759-14DEA1C0FAD6}" type="presOf" srcId="{4C06B603-52BB-45E9-A233-FD9A9671A703}" destId="{37B66AD2-3CDA-4DAB-90D2-632807B97422}" srcOrd="0" destOrd="0" presId="urn:microsoft.com/office/officeart/2005/8/layout/vProcess5"/>
    <dgm:cxn modelId="{869A11F7-76C4-4D2D-94CD-F310D01D563B}" type="presOf" srcId="{5380053B-DEC6-4B4D-8244-FDBD75308D8D}" destId="{E15F7D2B-F0EA-42B3-BFB8-A0ABED114C6F}" srcOrd="1" destOrd="0" presId="urn:microsoft.com/office/officeart/2005/8/layout/vProcess5"/>
    <dgm:cxn modelId="{E6D4C6F7-2572-47F1-BE36-32F1F1BBB039}" srcId="{77E2E817-CDC0-4146-A8A1-FBAD6F2AE891}" destId="{5380053B-DEC6-4B4D-8244-FDBD75308D8D}" srcOrd="1" destOrd="0" parTransId="{61F101F5-6220-4F3D-8C51-6EF9089A0458}" sibTransId="{E2C87028-1627-46E0-BA49-BB81EDC668BA}"/>
    <dgm:cxn modelId="{B82F1036-EDB9-498B-B429-1F54196AD341}" type="presParOf" srcId="{2ECBA205-B229-4EFC-8E8B-63FB1E7AFC8E}" destId="{0E7FFB32-B3D3-4867-88B0-1F24D8A558CF}" srcOrd="0" destOrd="0" presId="urn:microsoft.com/office/officeart/2005/8/layout/vProcess5"/>
    <dgm:cxn modelId="{49910B5F-A0BB-46D1-A3D7-ADB103203F09}" type="presParOf" srcId="{2ECBA205-B229-4EFC-8E8B-63FB1E7AFC8E}" destId="{274F64C7-0AC8-457B-8EC0-6CAC498DB7EF}" srcOrd="1" destOrd="0" presId="urn:microsoft.com/office/officeart/2005/8/layout/vProcess5"/>
    <dgm:cxn modelId="{C5F7D15B-6290-4C2E-85BF-EE3827E7C4FE}" type="presParOf" srcId="{2ECBA205-B229-4EFC-8E8B-63FB1E7AFC8E}" destId="{307B7CC4-3A10-4425-96F7-780C72C0AFEA}" srcOrd="2" destOrd="0" presId="urn:microsoft.com/office/officeart/2005/8/layout/vProcess5"/>
    <dgm:cxn modelId="{2641128B-43A0-4866-AE05-FDD3A037F5A3}" type="presParOf" srcId="{2ECBA205-B229-4EFC-8E8B-63FB1E7AFC8E}" destId="{37B66AD2-3CDA-4DAB-90D2-632807B97422}" srcOrd="3" destOrd="0" presId="urn:microsoft.com/office/officeart/2005/8/layout/vProcess5"/>
    <dgm:cxn modelId="{BFF939A4-C420-4DB4-B0C8-1DFC27A42E86}" type="presParOf" srcId="{2ECBA205-B229-4EFC-8E8B-63FB1E7AFC8E}" destId="{24096B7C-1B8F-4631-A20C-E8F05ECB6F66}" srcOrd="4" destOrd="0" presId="urn:microsoft.com/office/officeart/2005/8/layout/vProcess5"/>
    <dgm:cxn modelId="{50A2E1AC-3741-41E9-82CF-FBDC83BFC08F}" type="presParOf" srcId="{2ECBA205-B229-4EFC-8E8B-63FB1E7AFC8E}" destId="{F28F75BC-9547-409A-BAA2-252B6B76BF0A}" srcOrd="5" destOrd="0" presId="urn:microsoft.com/office/officeart/2005/8/layout/vProcess5"/>
    <dgm:cxn modelId="{7746351C-9DE2-4766-BB10-1BC174FA58A2}" type="presParOf" srcId="{2ECBA205-B229-4EFC-8E8B-63FB1E7AFC8E}" destId="{8FB49F13-0272-4E70-99E9-183BFC4240F9}" srcOrd="6" destOrd="0" presId="urn:microsoft.com/office/officeart/2005/8/layout/vProcess5"/>
    <dgm:cxn modelId="{6CA9284C-3963-49B5-83D5-1A4EC850BC04}" type="presParOf" srcId="{2ECBA205-B229-4EFC-8E8B-63FB1E7AFC8E}" destId="{05A66735-E1D4-4147-9680-FBEB91DF8DCC}" srcOrd="7" destOrd="0" presId="urn:microsoft.com/office/officeart/2005/8/layout/vProcess5"/>
    <dgm:cxn modelId="{09663311-E5B0-4046-984E-F97815AC909A}" type="presParOf" srcId="{2ECBA205-B229-4EFC-8E8B-63FB1E7AFC8E}" destId="{EC0A9D9A-A747-43E0-A5E1-C936BDDFCBA7}" srcOrd="8" destOrd="0" presId="urn:microsoft.com/office/officeart/2005/8/layout/vProcess5"/>
    <dgm:cxn modelId="{8FFB8AB3-861E-4705-A41E-7311514737F1}" type="presParOf" srcId="{2ECBA205-B229-4EFC-8E8B-63FB1E7AFC8E}" destId="{E15F7D2B-F0EA-42B3-BFB8-A0ABED114C6F}" srcOrd="9" destOrd="0" presId="urn:microsoft.com/office/officeart/2005/8/layout/vProcess5"/>
    <dgm:cxn modelId="{30DCE19C-8D5E-4D68-BDDF-57CAF319F53A}" type="presParOf" srcId="{2ECBA205-B229-4EFC-8E8B-63FB1E7AFC8E}" destId="{86718E37-2818-471F-B8AC-8A67ADD57880}" srcOrd="10" destOrd="0" presId="urn:microsoft.com/office/officeart/2005/8/layout/vProcess5"/>
    <dgm:cxn modelId="{C10B83FD-2656-48FB-9EB2-5FF0DC45E19D}" type="presParOf" srcId="{2ECBA205-B229-4EFC-8E8B-63FB1E7AFC8E}" destId="{493210F2-9B7C-410C-B838-D4BFC48769CE}"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1C320C-D729-439E-9D93-13071ECFCAA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GB"/>
        </a:p>
      </dgm:t>
    </dgm:pt>
    <dgm:pt modelId="{55C2A70A-161B-41AE-9BC5-7E91DE666AD1}">
      <dgm:prSet custT="1"/>
      <dgm:spPr>
        <a:solidFill>
          <a:schemeClr val="accent3">
            <a:lumMod val="40000"/>
            <a:lumOff val="60000"/>
          </a:schemeClr>
        </a:solidFill>
      </dgm:spPr>
      <dgm:t>
        <a:bodyPr/>
        <a:lstStyle/>
        <a:p>
          <a:r>
            <a:rPr lang="en-GB" sz="1200" b="1">
              <a:solidFill>
                <a:schemeClr val="tx1"/>
              </a:solidFill>
            </a:rPr>
            <a:t>Your client’s family has been refused family reunion and sponsor needs legal aid to get advice about the appeal and/or representation at the hearing </a:t>
          </a:r>
        </a:p>
      </dgm:t>
    </dgm:pt>
    <dgm:pt modelId="{87BAE54F-99FD-495E-96EA-831D393A41E1}" type="parTrans" cxnId="{83073373-2F13-4ABA-9BAA-235AE9B3D031}">
      <dgm:prSet/>
      <dgm:spPr/>
      <dgm:t>
        <a:bodyPr/>
        <a:lstStyle/>
        <a:p>
          <a:endParaRPr lang="en-GB"/>
        </a:p>
      </dgm:t>
    </dgm:pt>
    <dgm:pt modelId="{124F0948-59DB-4AFD-9A04-C25AD6A901D4}" type="sibTrans" cxnId="{83073373-2F13-4ABA-9BAA-235AE9B3D031}">
      <dgm:prSet/>
      <dgm:spPr/>
      <dgm:t>
        <a:bodyPr/>
        <a:lstStyle/>
        <a:p>
          <a:endParaRPr lang="en-GB"/>
        </a:p>
      </dgm:t>
    </dgm:pt>
    <dgm:pt modelId="{B566136A-9218-4A7F-A612-00F81316A7F1}">
      <dgm:prSet custT="1"/>
      <dgm:spPr>
        <a:solidFill>
          <a:schemeClr val="accent3">
            <a:lumMod val="40000"/>
            <a:lumOff val="60000"/>
          </a:schemeClr>
        </a:solidFill>
      </dgm:spPr>
      <dgm:t>
        <a:bodyPr/>
        <a:lstStyle/>
        <a:p>
          <a:pPr rtl="0"/>
          <a:r>
            <a:rPr lang="en-GB" sz="1200" b="1">
              <a:solidFill>
                <a:schemeClr val="tx1"/>
              </a:solidFill>
            </a:rPr>
            <a:t>Apply for  Exceptional Case Funding using </a:t>
          </a:r>
          <a:r>
            <a:rPr lang="en-GB" sz="1200" b="1">
              <a:solidFill>
                <a:schemeClr val="tx1"/>
              </a:solidFill>
              <a:latin typeface="Calibri"/>
            </a:rPr>
            <a:t>forms CIV</a:t>
          </a:r>
          <a:r>
            <a:rPr lang="en-GB" sz="1200" b="1">
              <a:solidFill>
                <a:schemeClr val="tx1"/>
              </a:solidFill>
            </a:rPr>
            <a:t> ECF1 with </a:t>
          </a:r>
          <a:r>
            <a:rPr lang="en-GB" sz="1200" b="1">
              <a:solidFill>
                <a:schemeClr val="tx1"/>
              </a:solidFill>
              <a:latin typeface="Calibri"/>
            </a:rPr>
            <a:t>CW2</a:t>
          </a:r>
          <a:r>
            <a:rPr lang="en-GB" sz="1200" b="1">
              <a:solidFill>
                <a:schemeClr val="tx1"/>
              </a:solidFill>
            </a:rPr>
            <a:t> (IMM</a:t>
          </a:r>
          <a:r>
            <a:rPr lang="en-GB" sz="1200" b="0">
              <a:solidFill>
                <a:schemeClr val="tx1"/>
              </a:solidFill>
              <a:latin typeface="Calibri"/>
            </a:rPr>
            <a:t>): </a:t>
          </a:r>
          <a:r>
            <a:rPr lang="en-GB" sz="1200" b="0">
              <a:solidFill>
                <a:schemeClr val="tx1"/>
              </a:solidFill>
              <a:hlinkClick xmlns:r="http://schemas.openxmlformats.org/officeDocument/2006/relationships" r:id="rId1"/>
            </a:rPr>
            <a:t>CIFECF1-form.</a:t>
          </a:r>
          <a:r>
            <a:rPr lang="en-GB" sz="1200" b="0">
              <a:solidFill>
                <a:schemeClr val="tx1"/>
              </a:solidFill>
              <a:latin typeface="Calibri"/>
              <a:hlinkClick xmlns:r="http://schemas.openxmlformats.org/officeDocument/2006/relationships" r:id="rId2"/>
            </a:rPr>
            <a:t>pdf</a:t>
          </a:r>
          <a:r>
            <a:rPr lang="en-GB" sz="1200" b="0">
              <a:solidFill>
                <a:schemeClr val="tx1"/>
              </a:solidFill>
              <a:latin typeface="Calibri"/>
            </a:rPr>
            <a:t> &amp; </a:t>
          </a:r>
          <a:r>
            <a:rPr lang="en-GB" sz="1200" b="0">
              <a:solidFill>
                <a:schemeClr val="tx1"/>
              </a:solidFill>
              <a:latin typeface="Calibri"/>
              <a:hlinkClick xmlns:r="http://schemas.openxmlformats.org/officeDocument/2006/relationships" r:id="rId2"/>
            </a:rPr>
            <a:t>CW2 (IMM) form</a:t>
          </a:r>
          <a:endParaRPr lang="en-GB" sz="1200" b="0">
            <a:solidFill>
              <a:schemeClr val="tx1"/>
            </a:solidFill>
            <a:hlinkClick xmlns:r="http://schemas.openxmlformats.org/officeDocument/2006/relationships" r:id="rId2"/>
          </a:endParaRPr>
        </a:p>
      </dgm:t>
    </dgm:pt>
    <dgm:pt modelId="{5E93C93A-9C5C-43FB-9B09-E80533911EE0}" type="parTrans" cxnId="{3E37248F-9D57-4CE0-8699-ED0A73099A9E}">
      <dgm:prSet/>
      <dgm:spPr/>
      <dgm:t>
        <a:bodyPr/>
        <a:lstStyle/>
        <a:p>
          <a:endParaRPr lang="en-GB"/>
        </a:p>
      </dgm:t>
    </dgm:pt>
    <dgm:pt modelId="{BC402E79-7662-4DC1-80EB-FB92382F3A74}" type="sibTrans" cxnId="{3E37248F-9D57-4CE0-8699-ED0A73099A9E}">
      <dgm:prSet/>
      <dgm:spPr/>
      <dgm:t>
        <a:bodyPr/>
        <a:lstStyle/>
        <a:p>
          <a:endParaRPr lang="en-GB"/>
        </a:p>
      </dgm:t>
    </dgm:pt>
    <dgm:pt modelId="{471B1EB4-480D-4B6B-BB96-D78957A258B8}">
      <dgm:prSet phldr="0"/>
      <dgm:spPr/>
      <dgm:t>
        <a:bodyPr/>
        <a:lstStyle/>
        <a:p>
          <a:pPr rtl="0"/>
          <a:r>
            <a:rPr lang="en-GB" b="0" i="1">
              <a:solidFill>
                <a:srgbClr val="FF0000"/>
              </a:solidFill>
              <a:latin typeface="Calibri"/>
            </a:rPr>
            <a:t>Please also note that ECFs for appeals must be submitted in the applicant’s name (the appellant), ECF forms must be completed with the appellant’s information &amp; signed by the appellant.</a:t>
          </a:r>
          <a:endParaRPr lang="en-GB" b="0">
            <a:solidFill>
              <a:srgbClr val="FF0000"/>
            </a:solidFill>
            <a:latin typeface="Calibri"/>
          </a:endParaRPr>
        </a:p>
      </dgm:t>
    </dgm:pt>
    <dgm:pt modelId="{D5A91F46-F7DE-477C-B50E-D842B75A3B17}" type="parTrans" cxnId="{C86B3B8C-7738-4E23-A89F-2AB2D29D219C}">
      <dgm:prSet/>
      <dgm:spPr/>
    </dgm:pt>
    <dgm:pt modelId="{EA30146B-793B-4C92-B115-570A6E9113E7}" type="sibTrans" cxnId="{C86B3B8C-7738-4E23-A89F-2AB2D29D219C}">
      <dgm:prSet/>
      <dgm:spPr/>
    </dgm:pt>
    <dgm:pt modelId="{165CDD87-253A-41F9-8616-0DB312DF8397}" type="pres">
      <dgm:prSet presAssocID="{231C320C-D729-439E-9D93-13071ECFCAAC}" presName="Name0" presStyleCnt="0">
        <dgm:presLayoutVars>
          <dgm:dir/>
          <dgm:animLvl val="lvl"/>
          <dgm:resizeHandles val="exact"/>
        </dgm:presLayoutVars>
      </dgm:prSet>
      <dgm:spPr/>
    </dgm:pt>
    <dgm:pt modelId="{715E9649-CDCA-499F-A641-6E1D52BAF2FF}" type="pres">
      <dgm:prSet presAssocID="{471B1EB4-480D-4B6B-BB96-D78957A258B8}" presName="boxAndChildren" presStyleCnt="0"/>
      <dgm:spPr/>
    </dgm:pt>
    <dgm:pt modelId="{189AD2AD-3958-4274-A03F-151983EB4602}" type="pres">
      <dgm:prSet presAssocID="{471B1EB4-480D-4B6B-BB96-D78957A258B8}" presName="parentTextBox" presStyleLbl="node1" presStyleIdx="0" presStyleCnt="3"/>
      <dgm:spPr/>
    </dgm:pt>
    <dgm:pt modelId="{73412A28-0CFD-4205-BD8D-4A6396C8003D}" type="pres">
      <dgm:prSet presAssocID="{BC402E79-7662-4DC1-80EB-FB92382F3A74}" presName="sp" presStyleCnt="0"/>
      <dgm:spPr/>
    </dgm:pt>
    <dgm:pt modelId="{0D1EB4DE-F0D2-4E6D-A518-31863D06F3CC}" type="pres">
      <dgm:prSet presAssocID="{B566136A-9218-4A7F-A612-00F81316A7F1}" presName="arrowAndChildren" presStyleCnt="0"/>
      <dgm:spPr/>
    </dgm:pt>
    <dgm:pt modelId="{D1E29FD7-9BCB-402C-BB5F-5CB5A831FA6E}" type="pres">
      <dgm:prSet presAssocID="{B566136A-9218-4A7F-A612-00F81316A7F1}" presName="parentTextArrow" presStyleLbl="node1" presStyleIdx="1" presStyleCnt="3"/>
      <dgm:spPr/>
    </dgm:pt>
    <dgm:pt modelId="{B1CF4AD6-524E-4F04-A1F6-86A225887F7F}" type="pres">
      <dgm:prSet presAssocID="{124F0948-59DB-4AFD-9A04-C25AD6A901D4}" presName="sp" presStyleCnt="0"/>
      <dgm:spPr/>
    </dgm:pt>
    <dgm:pt modelId="{5909BB92-43BF-4109-901C-26F49097F65D}" type="pres">
      <dgm:prSet presAssocID="{55C2A70A-161B-41AE-9BC5-7E91DE666AD1}" presName="arrowAndChildren" presStyleCnt="0"/>
      <dgm:spPr/>
    </dgm:pt>
    <dgm:pt modelId="{1C5730B4-9610-40A8-8A01-071D9CB55757}" type="pres">
      <dgm:prSet presAssocID="{55C2A70A-161B-41AE-9BC5-7E91DE666AD1}" presName="parentTextArrow" presStyleLbl="node1" presStyleIdx="2" presStyleCnt="3" custLinFactNeighborX="-1691" custLinFactNeighborY="-47"/>
      <dgm:spPr/>
    </dgm:pt>
  </dgm:ptLst>
  <dgm:cxnLst>
    <dgm:cxn modelId="{FD9AC02A-9405-4F35-B6E7-29F88C495D9D}" type="presOf" srcId="{B566136A-9218-4A7F-A612-00F81316A7F1}" destId="{D1E29FD7-9BCB-402C-BB5F-5CB5A831FA6E}" srcOrd="0" destOrd="0" presId="urn:microsoft.com/office/officeart/2005/8/layout/process4"/>
    <dgm:cxn modelId="{E75D6265-544A-496B-AD6E-A37D037CDD94}" type="presOf" srcId="{55C2A70A-161B-41AE-9BC5-7E91DE666AD1}" destId="{1C5730B4-9610-40A8-8A01-071D9CB55757}" srcOrd="0" destOrd="0" presId="urn:microsoft.com/office/officeart/2005/8/layout/process4"/>
    <dgm:cxn modelId="{83073373-2F13-4ABA-9BAA-235AE9B3D031}" srcId="{231C320C-D729-439E-9D93-13071ECFCAAC}" destId="{55C2A70A-161B-41AE-9BC5-7E91DE666AD1}" srcOrd="0" destOrd="0" parTransId="{87BAE54F-99FD-495E-96EA-831D393A41E1}" sibTransId="{124F0948-59DB-4AFD-9A04-C25AD6A901D4}"/>
    <dgm:cxn modelId="{15120A7E-E321-47EE-95EF-81DBF1FF9EF5}" type="presOf" srcId="{231C320C-D729-439E-9D93-13071ECFCAAC}" destId="{165CDD87-253A-41F9-8616-0DB312DF8397}" srcOrd="0" destOrd="0" presId="urn:microsoft.com/office/officeart/2005/8/layout/process4"/>
    <dgm:cxn modelId="{C86B3B8C-7738-4E23-A89F-2AB2D29D219C}" srcId="{231C320C-D729-439E-9D93-13071ECFCAAC}" destId="{471B1EB4-480D-4B6B-BB96-D78957A258B8}" srcOrd="2" destOrd="0" parTransId="{D5A91F46-F7DE-477C-B50E-D842B75A3B17}" sibTransId="{EA30146B-793B-4C92-B115-570A6E9113E7}"/>
    <dgm:cxn modelId="{3E37248F-9D57-4CE0-8699-ED0A73099A9E}" srcId="{231C320C-D729-439E-9D93-13071ECFCAAC}" destId="{B566136A-9218-4A7F-A612-00F81316A7F1}" srcOrd="1" destOrd="0" parTransId="{5E93C93A-9C5C-43FB-9B09-E80533911EE0}" sibTransId="{BC402E79-7662-4DC1-80EB-FB92382F3A74}"/>
    <dgm:cxn modelId="{31EB92AA-DB14-4DC9-9241-6A5C9C27BD4C}" type="presOf" srcId="{471B1EB4-480D-4B6B-BB96-D78957A258B8}" destId="{189AD2AD-3958-4274-A03F-151983EB4602}" srcOrd="0" destOrd="0" presId="urn:microsoft.com/office/officeart/2005/8/layout/process4"/>
    <dgm:cxn modelId="{D33D125E-6587-4CAF-AA53-0A3BDCFC1E92}" type="presParOf" srcId="{165CDD87-253A-41F9-8616-0DB312DF8397}" destId="{715E9649-CDCA-499F-A641-6E1D52BAF2FF}" srcOrd="0" destOrd="0" presId="urn:microsoft.com/office/officeart/2005/8/layout/process4"/>
    <dgm:cxn modelId="{DA36AF5E-4AB7-4153-A3AE-FB36E9A8639F}" type="presParOf" srcId="{715E9649-CDCA-499F-A641-6E1D52BAF2FF}" destId="{189AD2AD-3958-4274-A03F-151983EB4602}" srcOrd="0" destOrd="0" presId="urn:microsoft.com/office/officeart/2005/8/layout/process4"/>
    <dgm:cxn modelId="{9A703389-185A-4D05-A0AB-1C51E2985EDF}" type="presParOf" srcId="{165CDD87-253A-41F9-8616-0DB312DF8397}" destId="{73412A28-0CFD-4205-BD8D-4A6396C8003D}" srcOrd="1" destOrd="0" presId="urn:microsoft.com/office/officeart/2005/8/layout/process4"/>
    <dgm:cxn modelId="{583BBA31-0B48-41A1-B33D-D67D1266088D}" type="presParOf" srcId="{165CDD87-253A-41F9-8616-0DB312DF8397}" destId="{0D1EB4DE-F0D2-4E6D-A518-31863D06F3CC}" srcOrd="2" destOrd="0" presId="urn:microsoft.com/office/officeart/2005/8/layout/process4"/>
    <dgm:cxn modelId="{6CD4174D-355A-4E4A-BB0E-4B00F0911317}" type="presParOf" srcId="{0D1EB4DE-F0D2-4E6D-A518-31863D06F3CC}" destId="{D1E29FD7-9BCB-402C-BB5F-5CB5A831FA6E}" srcOrd="0" destOrd="0" presId="urn:microsoft.com/office/officeart/2005/8/layout/process4"/>
    <dgm:cxn modelId="{C6D3527D-B1B9-402B-BDF4-A7B72DBE9A64}" type="presParOf" srcId="{165CDD87-253A-41F9-8616-0DB312DF8397}" destId="{B1CF4AD6-524E-4F04-A1F6-86A225887F7F}" srcOrd="3" destOrd="0" presId="urn:microsoft.com/office/officeart/2005/8/layout/process4"/>
    <dgm:cxn modelId="{6DB2CBCB-8242-4FC4-9B1C-831C641C9A31}" type="presParOf" srcId="{165CDD87-253A-41F9-8616-0DB312DF8397}" destId="{5909BB92-43BF-4109-901C-26F49097F65D}" srcOrd="4" destOrd="0" presId="urn:microsoft.com/office/officeart/2005/8/layout/process4"/>
    <dgm:cxn modelId="{0043A862-EE1D-4123-8437-DE930EA932F4}" type="presParOf" srcId="{5909BB92-43BF-4109-901C-26F49097F65D}" destId="{1C5730B4-9610-40A8-8A01-071D9CB55757}" srcOrd="0" destOrd="0" presId="urn:microsoft.com/office/officeart/2005/8/layout/process4"/>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A909FA-A703-44DD-8834-64326BD8603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GB"/>
        </a:p>
      </dgm:t>
    </dgm:pt>
    <dgm:pt modelId="{408D8049-0230-42F7-9C31-EFD53EA71D9A}">
      <dgm:prSet phldrT="[Text]" custT="1"/>
      <dgm:spPr>
        <a:solidFill>
          <a:schemeClr val="accent3">
            <a:lumMod val="40000"/>
            <a:lumOff val="60000"/>
          </a:schemeClr>
        </a:solidFill>
      </dgm:spPr>
      <dgm:t>
        <a:bodyPr/>
        <a:lstStyle/>
        <a:p>
          <a:r>
            <a:rPr lang="en-GB" sz="1200" b="1">
              <a:solidFill>
                <a:schemeClr val="tx1"/>
              </a:solidFill>
            </a:rPr>
            <a:t>Your client’s family has not  made an application for family reunion or this is a fresh application for family reunion  and legal aid is needed  </a:t>
          </a:r>
        </a:p>
      </dgm:t>
    </dgm:pt>
    <dgm:pt modelId="{A0FE608A-52AF-4806-AA61-79C44B3D354F}" type="parTrans" cxnId="{A7F47F97-FFC3-42FB-BD0B-641D3F9CDC65}">
      <dgm:prSet/>
      <dgm:spPr/>
      <dgm:t>
        <a:bodyPr/>
        <a:lstStyle/>
        <a:p>
          <a:endParaRPr lang="en-GB"/>
        </a:p>
      </dgm:t>
    </dgm:pt>
    <dgm:pt modelId="{26646095-82A9-49C0-81BD-C4E92A5137B7}" type="sibTrans" cxnId="{A7F47F97-FFC3-42FB-BD0B-641D3F9CDC65}">
      <dgm:prSet/>
      <dgm:spPr/>
      <dgm:t>
        <a:bodyPr/>
        <a:lstStyle/>
        <a:p>
          <a:endParaRPr lang="en-GB"/>
        </a:p>
      </dgm:t>
    </dgm:pt>
    <dgm:pt modelId="{DA8D8BED-68D1-4F92-9720-DA6419B19B22}">
      <dgm:prSet phldrT="[Text]" custT="1"/>
      <dgm:spPr>
        <a:solidFill>
          <a:schemeClr val="accent3">
            <a:lumMod val="40000"/>
            <a:lumOff val="60000"/>
          </a:schemeClr>
        </a:solidFill>
      </dgm:spPr>
      <dgm:t>
        <a:bodyPr/>
        <a:lstStyle/>
        <a:p>
          <a:r>
            <a:rPr lang="en-GB" sz="1200" b="1">
              <a:solidFill>
                <a:schemeClr val="tx1"/>
              </a:solidFill>
            </a:rPr>
            <a:t>Apply for Exceptional Case Funding using forms</a:t>
          </a:r>
        </a:p>
        <a:p>
          <a:pPr rtl="0"/>
          <a:r>
            <a:rPr lang="en-GB" sz="1200" b="1">
              <a:solidFill>
                <a:schemeClr val="tx1"/>
              </a:solidFill>
            </a:rPr>
            <a:t>CIVECF1 with CW1</a:t>
          </a:r>
          <a:r>
            <a:rPr lang="en-GB" sz="1200" b="1">
              <a:solidFill>
                <a:schemeClr val="tx1"/>
              </a:solidFill>
              <a:latin typeface="Calibri"/>
            </a:rPr>
            <a:t>:</a:t>
          </a:r>
        </a:p>
        <a:p>
          <a:pPr rtl="0"/>
          <a:r>
            <a:rPr lang="en-GB" sz="1200" b="0">
              <a:hlinkClick xmlns:r="http://schemas.openxmlformats.org/officeDocument/2006/relationships" r:id="rId1"/>
            </a:rPr>
            <a:t>CIFECF1-form.pdf</a:t>
          </a:r>
          <a:r>
            <a:rPr lang="en-GB" sz="1200"/>
            <a:t> </a:t>
          </a:r>
        </a:p>
        <a:p>
          <a:r>
            <a:rPr lang="en-GB" sz="1200">
              <a:hlinkClick xmlns:r="http://schemas.openxmlformats.org/officeDocument/2006/relationships" r:id="rId2"/>
            </a:rPr>
            <a:t>CW1 form</a:t>
          </a:r>
          <a:endParaRPr lang="en-GB" sz="1200"/>
        </a:p>
      </dgm:t>
    </dgm:pt>
    <dgm:pt modelId="{8EC171DF-E5A1-4D41-8A36-624FC61E4610}" type="parTrans" cxnId="{DE68C167-4979-42CE-9C52-91214C6EDE4F}">
      <dgm:prSet/>
      <dgm:spPr/>
      <dgm:t>
        <a:bodyPr/>
        <a:lstStyle/>
        <a:p>
          <a:endParaRPr lang="en-GB"/>
        </a:p>
      </dgm:t>
    </dgm:pt>
    <dgm:pt modelId="{A3D8CA4E-078F-4D0A-B1C9-6EE530940967}" type="sibTrans" cxnId="{DE68C167-4979-42CE-9C52-91214C6EDE4F}">
      <dgm:prSet/>
      <dgm:spPr/>
      <dgm:t>
        <a:bodyPr/>
        <a:lstStyle/>
        <a:p>
          <a:endParaRPr lang="en-GB"/>
        </a:p>
      </dgm:t>
    </dgm:pt>
    <dgm:pt modelId="{FFDFD3DD-5B7C-4200-AFB7-9F74C2FE2182}" type="pres">
      <dgm:prSet presAssocID="{46A909FA-A703-44DD-8834-64326BD86036}" presName="Name0" presStyleCnt="0">
        <dgm:presLayoutVars>
          <dgm:dir/>
          <dgm:animLvl val="lvl"/>
          <dgm:resizeHandles val="exact"/>
        </dgm:presLayoutVars>
      </dgm:prSet>
      <dgm:spPr/>
    </dgm:pt>
    <dgm:pt modelId="{0156AECF-A1E5-48A5-A46E-5BC0F36480D2}" type="pres">
      <dgm:prSet presAssocID="{DA8D8BED-68D1-4F92-9720-DA6419B19B22}" presName="boxAndChildren" presStyleCnt="0"/>
      <dgm:spPr/>
    </dgm:pt>
    <dgm:pt modelId="{F99B81B4-E757-439A-97CF-0CA77C77D81B}" type="pres">
      <dgm:prSet presAssocID="{DA8D8BED-68D1-4F92-9720-DA6419B19B22}" presName="parentTextBox" presStyleLbl="node1" presStyleIdx="0" presStyleCnt="2"/>
      <dgm:spPr/>
    </dgm:pt>
    <dgm:pt modelId="{4098ADC6-D514-491E-B1D6-27E56714AD62}" type="pres">
      <dgm:prSet presAssocID="{26646095-82A9-49C0-81BD-C4E92A5137B7}" presName="sp" presStyleCnt="0"/>
      <dgm:spPr/>
    </dgm:pt>
    <dgm:pt modelId="{919ECDD2-BDF7-4AD5-A8D0-54549E380B35}" type="pres">
      <dgm:prSet presAssocID="{408D8049-0230-42F7-9C31-EFD53EA71D9A}" presName="arrowAndChildren" presStyleCnt="0"/>
      <dgm:spPr/>
    </dgm:pt>
    <dgm:pt modelId="{5DE902DB-D7DE-400F-9632-F9EA1C0B01A2}" type="pres">
      <dgm:prSet presAssocID="{408D8049-0230-42F7-9C31-EFD53EA71D9A}" presName="parentTextArrow" presStyleLbl="node1" presStyleIdx="1" presStyleCnt="2" custLinFactNeighborY="-70886"/>
      <dgm:spPr/>
    </dgm:pt>
  </dgm:ptLst>
  <dgm:cxnLst>
    <dgm:cxn modelId="{35D9A830-A794-49AA-9288-58094A37E929}" type="presOf" srcId="{46A909FA-A703-44DD-8834-64326BD86036}" destId="{FFDFD3DD-5B7C-4200-AFB7-9F74C2FE2182}" srcOrd="0" destOrd="0" presId="urn:microsoft.com/office/officeart/2005/8/layout/process4"/>
    <dgm:cxn modelId="{DE68C167-4979-42CE-9C52-91214C6EDE4F}" srcId="{46A909FA-A703-44DD-8834-64326BD86036}" destId="{DA8D8BED-68D1-4F92-9720-DA6419B19B22}" srcOrd="1" destOrd="0" parTransId="{8EC171DF-E5A1-4D41-8A36-624FC61E4610}" sibTransId="{A3D8CA4E-078F-4D0A-B1C9-6EE530940967}"/>
    <dgm:cxn modelId="{B494BD95-F7CF-4E8D-A679-D206E1189FD5}" type="presOf" srcId="{408D8049-0230-42F7-9C31-EFD53EA71D9A}" destId="{5DE902DB-D7DE-400F-9632-F9EA1C0B01A2}" srcOrd="0" destOrd="0" presId="urn:microsoft.com/office/officeart/2005/8/layout/process4"/>
    <dgm:cxn modelId="{A7F47F97-FFC3-42FB-BD0B-641D3F9CDC65}" srcId="{46A909FA-A703-44DD-8834-64326BD86036}" destId="{408D8049-0230-42F7-9C31-EFD53EA71D9A}" srcOrd="0" destOrd="0" parTransId="{A0FE608A-52AF-4806-AA61-79C44B3D354F}" sibTransId="{26646095-82A9-49C0-81BD-C4E92A5137B7}"/>
    <dgm:cxn modelId="{DE29EFE4-5FE3-4249-B896-05A01F1D8722}" type="presOf" srcId="{DA8D8BED-68D1-4F92-9720-DA6419B19B22}" destId="{F99B81B4-E757-439A-97CF-0CA77C77D81B}" srcOrd="0" destOrd="0" presId="urn:microsoft.com/office/officeart/2005/8/layout/process4"/>
    <dgm:cxn modelId="{925506D2-B550-4F28-B4AA-4E2F8CCB52C5}" type="presParOf" srcId="{FFDFD3DD-5B7C-4200-AFB7-9F74C2FE2182}" destId="{0156AECF-A1E5-48A5-A46E-5BC0F36480D2}" srcOrd="0" destOrd="0" presId="urn:microsoft.com/office/officeart/2005/8/layout/process4"/>
    <dgm:cxn modelId="{2A59D280-FA2D-466A-A81F-3BF22942FC5A}" type="presParOf" srcId="{0156AECF-A1E5-48A5-A46E-5BC0F36480D2}" destId="{F99B81B4-E757-439A-97CF-0CA77C77D81B}" srcOrd="0" destOrd="0" presId="urn:microsoft.com/office/officeart/2005/8/layout/process4"/>
    <dgm:cxn modelId="{4B597AAC-829F-49B7-A42E-53BDD1218CAD}" type="presParOf" srcId="{FFDFD3DD-5B7C-4200-AFB7-9F74C2FE2182}" destId="{4098ADC6-D514-491E-B1D6-27E56714AD62}" srcOrd="1" destOrd="0" presId="urn:microsoft.com/office/officeart/2005/8/layout/process4"/>
    <dgm:cxn modelId="{39B76F94-D83B-41A1-A5D7-081D984C8324}" type="presParOf" srcId="{FFDFD3DD-5B7C-4200-AFB7-9F74C2FE2182}" destId="{919ECDD2-BDF7-4AD5-A8D0-54549E380B35}" srcOrd="2" destOrd="0" presId="urn:microsoft.com/office/officeart/2005/8/layout/process4"/>
    <dgm:cxn modelId="{CDD34E55-AA8E-4732-916E-27391AC1B931}" type="presParOf" srcId="{919ECDD2-BDF7-4AD5-A8D0-54549E380B35}" destId="{5DE902DB-D7DE-400F-9632-F9EA1C0B01A2}" srcOrd="0" destOrd="0" presId="urn:microsoft.com/office/officeart/2005/8/layout/process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FA99E6-9BF3-4D02-A681-756F6859040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136C36F6-81EE-4D80-87FC-CF0054FE4277}">
      <dgm:prSet phldrT="[Text]" custT="1"/>
      <dgm:spPr>
        <a:solidFill>
          <a:schemeClr val="accent3">
            <a:lumMod val="40000"/>
            <a:lumOff val="60000"/>
          </a:schemeClr>
        </a:solidFill>
      </dgm:spPr>
      <dgm:t>
        <a:bodyPr/>
        <a:lstStyle/>
        <a:p>
          <a:r>
            <a:rPr lang="en-GB" sz="1400">
              <a:solidFill>
                <a:schemeClr val="tx1"/>
              </a:solidFill>
            </a:rPr>
            <a:t>To make an application for Exceptional Case Funding you need to go through client records and make a chronology of the facts of the case</a:t>
          </a:r>
        </a:p>
      </dgm:t>
    </dgm:pt>
    <dgm:pt modelId="{9E4D391B-4CD9-403A-82BA-263B4AAF28A2}" type="parTrans" cxnId="{8A26A2B2-1D3E-4AB0-B76E-B01F55484AC7}">
      <dgm:prSet/>
      <dgm:spPr/>
      <dgm:t>
        <a:bodyPr/>
        <a:lstStyle/>
        <a:p>
          <a:endParaRPr lang="en-GB"/>
        </a:p>
      </dgm:t>
    </dgm:pt>
    <dgm:pt modelId="{F261DF3C-86A5-4130-AD55-C7449EFF62D6}" type="sibTrans" cxnId="{8A26A2B2-1D3E-4AB0-B76E-B01F55484AC7}">
      <dgm:prSet/>
      <dgm:spPr>
        <a:solidFill>
          <a:schemeClr val="accent6">
            <a:lumMod val="20000"/>
            <a:lumOff val="80000"/>
            <a:alpha val="90000"/>
          </a:schemeClr>
        </a:solidFill>
      </dgm:spPr>
      <dgm:t>
        <a:bodyPr/>
        <a:lstStyle/>
        <a:p>
          <a:endParaRPr lang="en-GB"/>
        </a:p>
      </dgm:t>
    </dgm:pt>
    <dgm:pt modelId="{7B2A2CCC-70CE-4261-93EA-6C20B8A336F2}">
      <dgm:prSet phldrT="[Text]" custT="1"/>
      <dgm:spPr>
        <a:solidFill>
          <a:schemeClr val="bg1"/>
        </a:solidFill>
      </dgm:spPr>
      <dgm:t>
        <a:bodyPr/>
        <a:lstStyle/>
        <a:p>
          <a:pPr rtl="0"/>
          <a:r>
            <a:rPr lang="en-GB" sz="1200">
              <a:solidFill>
                <a:schemeClr val="tx1"/>
              </a:solidFill>
            </a:rPr>
            <a:t>When did the client arrive in the UK?</a:t>
          </a:r>
        </a:p>
        <a:p>
          <a:r>
            <a:rPr lang="en-GB" sz="1200">
              <a:solidFill>
                <a:schemeClr val="tx1"/>
              </a:solidFill>
            </a:rPr>
            <a:t>When did they apply for asylum?</a:t>
          </a:r>
        </a:p>
        <a:p>
          <a:r>
            <a:rPr lang="en-GB" sz="1200">
              <a:solidFill>
                <a:schemeClr val="tx1"/>
              </a:solidFill>
            </a:rPr>
            <a:t>Was the asylum application refused and was there an appeal?</a:t>
          </a:r>
        </a:p>
        <a:p>
          <a:r>
            <a:rPr lang="en-GB" sz="1200">
              <a:solidFill>
                <a:schemeClr val="tx1"/>
              </a:solidFill>
            </a:rPr>
            <a:t>How did the client manage the appeal?</a:t>
          </a:r>
        </a:p>
        <a:p>
          <a:r>
            <a:rPr lang="en-GB" sz="1200">
              <a:solidFill>
                <a:schemeClr val="tx1"/>
              </a:solidFill>
            </a:rPr>
            <a:t>When were they granted refugee status?</a:t>
          </a:r>
        </a:p>
        <a:p>
          <a:r>
            <a:rPr lang="en-GB" sz="1200">
              <a:solidFill>
                <a:schemeClr val="tx1"/>
              </a:solidFill>
            </a:rPr>
            <a:t>When does  your client's  status expire?- Check Biometric Residence Permit</a:t>
          </a:r>
        </a:p>
        <a:p>
          <a:r>
            <a:rPr lang="en-GB" sz="1200">
              <a:solidFill>
                <a:schemeClr val="tx1"/>
              </a:solidFill>
            </a:rPr>
            <a:t>Did you client have a lawyer when they applied for asylum?</a:t>
          </a:r>
        </a:p>
        <a:p>
          <a:r>
            <a:rPr lang="en-GB" sz="1200">
              <a:solidFill>
                <a:schemeClr val="tx1"/>
              </a:solidFill>
            </a:rPr>
            <a:t>Did  your client receive help from someone else other than a lawyer with the application or appeal?</a:t>
          </a:r>
        </a:p>
        <a:p>
          <a:r>
            <a:rPr lang="en-GB" sz="1200">
              <a:solidFill>
                <a:schemeClr val="tx1"/>
              </a:solidFill>
            </a:rPr>
            <a:t>Why did they need help, and how much did s/he depend on this help?</a:t>
          </a:r>
        </a:p>
        <a:p>
          <a:r>
            <a:rPr lang="en-GB" sz="1200">
              <a:solidFill>
                <a:schemeClr val="tx1"/>
              </a:solidFill>
            </a:rPr>
            <a:t>Was your client granted asylum after their first application or after multiple applications and appeals. </a:t>
          </a:r>
        </a:p>
        <a:p>
          <a:r>
            <a:rPr lang="en-GB" sz="1200">
              <a:solidFill>
                <a:schemeClr val="tx1"/>
              </a:solidFill>
            </a:rPr>
            <a:t>This information will  need to be summarised and presented in the CivECF1 Form</a:t>
          </a:r>
        </a:p>
        <a:p>
          <a:endParaRPr lang="en-GB" sz="1100"/>
        </a:p>
      </dgm:t>
    </dgm:pt>
    <dgm:pt modelId="{6CBA0723-DC1C-4E0B-98F3-260506D60132}" type="parTrans" cxnId="{FA536CC2-0A9E-4686-B46B-B639948DAD0D}">
      <dgm:prSet/>
      <dgm:spPr/>
      <dgm:t>
        <a:bodyPr/>
        <a:lstStyle/>
        <a:p>
          <a:endParaRPr lang="en-GB"/>
        </a:p>
      </dgm:t>
    </dgm:pt>
    <dgm:pt modelId="{CF609255-3168-4E44-A92F-812E18411B52}" type="sibTrans" cxnId="{FA536CC2-0A9E-4686-B46B-B639948DAD0D}">
      <dgm:prSet/>
      <dgm:spPr/>
      <dgm:t>
        <a:bodyPr/>
        <a:lstStyle/>
        <a:p>
          <a:endParaRPr lang="en-GB"/>
        </a:p>
      </dgm:t>
    </dgm:pt>
    <dgm:pt modelId="{73472CBF-07C3-4218-BD43-DEFB2DE1601E}" type="pres">
      <dgm:prSet presAssocID="{D1FA99E6-9BF3-4D02-A681-756F6859040F}" presName="outerComposite" presStyleCnt="0">
        <dgm:presLayoutVars>
          <dgm:chMax val="5"/>
          <dgm:dir/>
          <dgm:resizeHandles val="exact"/>
        </dgm:presLayoutVars>
      </dgm:prSet>
      <dgm:spPr/>
    </dgm:pt>
    <dgm:pt modelId="{250F41C4-EC49-4218-B47C-D0DFA1AAA215}" type="pres">
      <dgm:prSet presAssocID="{D1FA99E6-9BF3-4D02-A681-756F6859040F}" presName="dummyMaxCanvas" presStyleCnt="0">
        <dgm:presLayoutVars/>
      </dgm:prSet>
      <dgm:spPr/>
    </dgm:pt>
    <dgm:pt modelId="{77E96254-CFB2-47AE-A362-19C5DAA830F9}" type="pres">
      <dgm:prSet presAssocID="{D1FA99E6-9BF3-4D02-A681-756F6859040F}" presName="TwoNodes_1" presStyleLbl="node1" presStyleIdx="0" presStyleCnt="2" custScaleX="93816" custScaleY="68901" custLinFactNeighborX="2062" custLinFactNeighborY="1555">
        <dgm:presLayoutVars>
          <dgm:bulletEnabled val="1"/>
        </dgm:presLayoutVars>
      </dgm:prSet>
      <dgm:spPr/>
    </dgm:pt>
    <dgm:pt modelId="{FB72CB5D-E967-464C-B986-DAC3B836CAF1}" type="pres">
      <dgm:prSet presAssocID="{D1FA99E6-9BF3-4D02-A681-756F6859040F}" presName="TwoNodes_2" presStyleLbl="node1" presStyleIdx="1" presStyleCnt="2" custScaleX="100001" custScaleY="168417" custLinFactNeighborX="-15585" custLinFactNeighborY="-24261">
        <dgm:presLayoutVars>
          <dgm:bulletEnabled val="1"/>
        </dgm:presLayoutVars>
      </dgm:prSet>
      <dgm:spPr/>
    </dgm:pt>
    <dgm:pt modelId="{85E6ADDB-1B4C-4850-A1E2-6515F5892328}" type="pres">
      <dgm:prSet presAssocID="{D1FA99E6-9BF3-4D02-A681-756F6859040F}" presName="TwoConn_1-2" presStyleLbl="fgAccFollowNode1" presStyleIdx="0" presStyleCnt="1">
        <dgm:presLayoutVars>
          <dgm:bulletEnabled val="1"/>
        </dgm:presLayoutVars>
      </dgm:prSet>
      <dgm:spPr/>
    </dgm:pt>
    <dgm:pt modelId="{9339BBF3-DCE4-4D8B-B812-C75AC6E399A2}" type="pres">
      <dgm:prSet presAssocID="{D1FA99E6-9BF3-4D02-A681-756F6859040F}" presName="TwoNodes_1_text" presStyleLbl="node1" presStyleIdx="1" presStyleCnt="2">
        <dgm:presLayoutVars>
          <dgm:bulletEnabled val="1"/>
        </dgm:presLayoutVars>
      </dgm:prSet>
      <dgm:spPr/>
    </dgm:pt>
    <dgm:pt modelId="{20A2EAE6-D84E-4BDF-97AA-68B2B1A6E303}" type="pres">
      <dgm:prSet presAssocID="{D1FA99E6-9BF3-4D02-A681-756F6859040F}" presName="TwoNodes_2_text" presStyleLbl="node1" presStyleIdx="1" presStyleCnt="2">
        <dgm:presLayoutVars>
          <dgm:bulletEnabled val="1"/>
        </dgm:presLayoutVars>
      </dgm:prSet>
      <dgm:spPr/>
    </dgm:pt>
  </dgm:ptLst>
  <dgm:cxnLst>
    <dgm:cxn modelId="{AC949C0E-A69A-4573-BA37-5EB6778F39C4}" type="presOf" srcId="{136C36F6-81EE-4D80-87FC-CF0054FE4277}" destId="{9339BBF3-DCE4-4D8B-B812-C75AC6E399A2}" srcOrd="1" destOrd="0" presId="urn:microsoft.com/office/officeart/2005/8/layout/vProcess5"/>
    <dgm:cxn modelId="{0E7F346C-32E8-4D6D-9DC0-B11940175CEA}" type="presOf" srcId="{7B2A2CCC-70CE-4261-93EA-6C20B8A336F2}" destId="{FB72CB5D-E967-464C-B986-DAC3B836CAF1}" srcOrd="0" destOrd="0" presId="urn:microsoft.com/office/officeart/2005/8/layout/vProcess5"/>
    <dgm:cxn modelId="{E8AF6473-D497-466C-AA36-9861BBD121C1}" type="presOf" srcId="{F261DF3C-86A5-4130-AD55-C7449EFF62D6}" destId="{85E6ADDB-1B4C-4850-A1E2-6515F5892328}" srcOrd="0" destOrd="0" presId="urn:microsoft.com/office/officeart/2005/8/layout/vProcess5"/>
    <dgm:cxn modelId="{8A26A2B2-1D3E-4AB0-B76E-B01F55484AC7}" srcId="{D1FA99E6-9BF3-4D02-A681-756F6859040F}" destId="{136C36F6-81EE-4D80-87FC-CF0054FE4277}" srcOrd="0" destOrd="0" parTransId="{9E4D391B-4CD9-403A-82BA-263B4AAF28A2}" sibTransId="{F261DF3C-86A5-4130-AD55-C7449EFF62D6}"/>
    <dgm:cxn modelId="{FA536CC2-0A9E-4686-B46B-B639948DAD0D}" srcId="{D1FA99E6-9BF3-4D02-A681-756F6859040F}" destId="{7B2A2CCC-70CE-4261-93EA-6C20B8A336F2}" srcOrd="1" destOrd="0" parTransId="{6CBA0723-DC1C-4E0B-98F3-260506D60132}" sibTransId="{CF609255-3168-4E44-A92F-812E18411B52}"/>
    <dgm:cxn modelId="{8A68C2EB-691B-465B-A967-28F6D142D056}" type="presOf" srcId="{D1FA99E6-9BF3-4D02-A681-756F6859040F}" destId="{73472CBF-07C3-4218-BD43-DEFB2DE1601E}" srcOrd="0" destOrd="0" presId="urn:microsoft.com/office/officeart/2005/8/layout/vProcess5"/>
    <dgm:cxn modelId="{11D8DCEB-B3E6-496B-85FA-888ACBEEFED5}" type="presOf" srcId="{136C36F6-81EE-4D80-87FC-CF0054FE4277}" destId="{77E96254-CFB2-47AE-A362-19C5DAA830F9}" srcOrd="0" destOrd="0" presId="urn:microsoft.com/office/officeart/2005/8/layout/vProcess5"/>
    <dgm:cxn modelId="{AD9E84F6-251B-487C-B45F-2D827B3DED39}" type="presOf" srcId="{7B2A2CCC-70CE-4261-93EA-6C20B8A336F2}" destId="{20A2EAE6-D84E-4BDF-97AA-68B2B1A6E303}" srcOrd="1" destOrd="0" presId="urn:microsoft.com/office/officeart/2005/8/layout/vProcess5"/>
    <dgm:cxn modelId="{4DB89BAB-1BF5-4024-814D-7818D05FC9B2}" type="presParOf" srcId="{73472CBF-07C3-4218-BD43-DEFB2DE1601E}" destId="{250F41C4-EC49-4218-B47C-D0DFA1AAA215}" srcOrd="0" destOrd="0" presId="urn:microsoft.com/office/officeart/2005/8/layout/vProcess5"/>
    <dgm:cxn modelId="{2BB7407F-5883-46E8-BE9F-B8CD59B96370}" type="presParOf" srcId="{73472CBF-07C3-4218-BD43-DEFB2DE1601E}" destId="{77E96254-CFB2-47AE-A362-19C5DAA830F9}" srcOrd="1" destOrd="0" presId="urn:microsoft.com/office/officeart/2005/8/layout/vProcess5"/>
    <dgm:cxn modelId="{1F220557-16E7-4725-A849-110616935B1A}" type="presParOf" srcId="{73472CBF-07C3-4218-BD43-DEFB2DE1601E}" destId="{FB72CB5D-E967-464C-B986-DAC3B836CAF1}" srcOrd="2" destOrd="0" presId="urn:microsoft.com/office/officeart/2005/8/layout/vProcess5"/>
    <dgm:cxn modelId="{2C06D665-6749-4EF1-A31D-C19B0B05B37B}" type="presParOf" srcId="{73472CBF-07C3-4218-BD43-DEFB2DE1601E}" destId="{85E6ADDB-1B4C-4850-A1E2-6515F5892328}" srcOrd="3" destOrd="0" presId="urn:microsoft.com/office/officeart/2005/8/layout/vProcess5"/>
    <dgm:cxn modelId="{CD385AFF-3487-4AFC-8B9B-8D91CB5BCBA6}" type="presParOf" srcId="{73472CBF-07C3-4218-BD43-DEFB2DE1601E}" destId="{9339BBF3-DCE4-4D8B-B812-C75AC6E399A2}" srcOrd="4" destOrd="0" presId="urn:microsoft.com/office/officeart/2005/8/layout/vProcess5"/>
    <dgm:cxn modelId="{390710B1-DE7E-4433-A517-08CCC113406F}" type="presParOf" srcId="{73472CBF-07C3-4218-BD43-DEFB2DE1601E}" destId="{20A2EAE6-D84E-4BDF-97AA-68B2B1A6E303}"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F64C7-0AC8-457B-8EC0-6CAC498DB7EF}">
      <dsp:nvSpPr>
        <dsp:cNvPr id="0" name=""/>
        <dsp:cNvSpPr/>
      </dsp:nvSpPr>
      <dsp:spPr>
        <a:xfrm>
          <a:off x="0" y="78110"/>
          <a:ext cx="5664889" cy="1107363"/>
        </a:xfrm>
        <a:prstGeom prst="roundRect">
          <a:avLst>
            <a:gd name="adj" fmla="val 10000"/>
          </a:avLst>
        </a:prstGeom>
        <a:gradFill rotWithShape="0">
          <a:gsLst>
            <a:gs pos="0">
              <a:schemeClr val="accent6">
                <a:lumMod val="20000"/>
                <a:lumOff val="80000"/>
              </a:schemeClr>
            </a:gs>
            <a:gs pos="53000">
              <a:srgbClr val="D4DEFF"/>
            </a:gs>
            <a:gs pos="83000">
              <a:srgbClr val="D4DEFF"/>
            </a:gs>
            <a:gs pos="100000">
              <a:srgbClr val="96AB94"/>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GB" sz="1600" kern="1200">
              <a:solidFill>
                <a:schemeClr val="tx1"/>
              </a:solidFill>
            </a:rPr>
            <a:t>Did your client’s family form a part of his/her family </a:t>
          </a:r>
          <a:r>
            <a:rPr lang="en-GB" sz="1600" kern="1200">
              <a:solidFill>
                <a:schemeClr val="tx1"/>
              </a:solidFill>
              <a:latin typeface="Calibri"/>
            </a:rPr>
            <a:t>unit before your</a:t>
          </a:r>
          <a:r>
            <a:rPr lang="en-GB" sz="1600" kern="1200">
              <a:solidFill>
                <a:schemeClr val="tx1"/>
              </a:solidFill>
            </a:rPr>
            <a:t> client fled from their country?</a:t>
          </a:r>
        </a:p>
      </dsp:txBody>
      <dsp:txXfrm>
        <a:off x="32434" y="110544"/>
        <a:ext cx="4376384" cy="1042495"/>
      </dsp:txXfrm>
    </dsp:sp>
    <dsp:sp modelId="{307B7CC4-3A10-4425-96F7-780C72C0AFEA}">
      <dsp:nvSpPr>
        <dsp:cNvPr id="0" name=""/>
        <dsp:cNvSpPr/>
      </dsp:nvSpPr>
      <dsp:spPr>
        <a:xfrm>
          <a:off x="161562" y="1249810"/>
          <a:ext cx="5664889" cy="753583"/>
        </a:xfrm>
        <a:prstGeom prst="roundRect">
          <a:avLst>
            <a:gd name="adj" fmla="val 10000"/>
          </a:avLst>
        </a:prstGeom>
        <a:solidFill>
          <a:schemeClr val="accent5">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b="1" kern="1200">
              <a:solidFill>
                <a:schemeClr val="tx1"/>
              </a:solidFill>
            </a:rPr>
            <a:t>Have you checked that the  </a:t>
          </a:r>
          <a:r>
            <a:rPr lang="en-GB" sz="1400" b="1" kern="1200">
              <a:solidFill>
                <a:schemeClr val="tx1"/>
              </a:solidFill>
              <a:latin typeface="Calibri"/>
            </a:rPr>
            <a:t>all the</a:t>
          </a:r>
          <a:r>
            <a:rPr lang="en-GB" sz="1400" b="1" kern="1200">
              <a:solidFill>
                <a:schemeClr val="tx1"/>
              </a:solidFill>
            </a:rPr>
            <a:t> children  who want to join your client are under 18 and </a:t>
          </a:r>
          <a:r>
            <a:rPr lang="en-GB" sz="1400" b="1" kern="1200">
              <a:solidFill>
                <a:schemeClr val="tx1"/>
              </a:solidFill>
              <a:latin typeface="Calibri"/>
            </a:rPr>
            <a:t>they are</a:t>
          </a:r>
          <a:r>
            <a:rPr lang="en-GB" sz="1400" b="1" kern="1200">
              <a:solidFill>
                <a:schemeClr val="tx1"/>
              </a:solidFill>
            </a:rPr>
            <a:t> biological children </a:t>
          </a:r>
        </a:p>
      </dsp:txBody>
      <dsp:txXfrm>
        <a:off x="183634" y="1271882"/>
        <a:ext cx="4426524" cy="709439"/>
      </dsp:txXfrm>
    </dsp:sp>
    <dsp:sp modelId="{37B66AD2-3CDA-4DAB-90D2-632807B97422}">
      <dsp:nvSpPr>
        <dsp:cNvPr id="0" name=""/>
        <dsp:cNvSpPr/>
      </dsp:nvSpPr>
      <dsp:spPr>
        <a:xfrm>
          <a:off x="161562" y="2044717"/>
          <a:ext cx="5664889" cy="1079812"/>
        </a:xfrm>
        <a:prstGeom prst="roundRect">
          <a:avLst>
            <a:gd name="adj" fmla="val 10000"/>
          </a:avLst>
        </a:prstGeom>
        <a:solidFill>
          <a:schemeClr val="accent5">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en-GB" sz="1400" b="1" kern="1200">
              <a:solidFill>
                <a:schemeClr val="tx1"/>
              </a:solidFill>
            </a:rPr>
            <a:t>Have you checked that   your client’s partner ‘s relationship, civil partnership or marriage  complies with</a:t>
          </a:r>
          <a:r>
            <a:rPr lang="en-GB" sz="1400" b="1" kern="1200">
              <a:solidFill>
                <a:schemeClr val="tx1"/>
              </a:solidFill>
              <a:latin typeface="Calibri"/>
            </a:rPr>
            <a:t> Rule </a:t>
          </a:r>
          <a:r>
            <a:rPr lang="en-GB" sz="1400" b="1" kern="1200">
              <a:solidFill>
                <a:srgbClr val="333333"/>
              </a:solidFill>
              <a:latin typeface="Calibri"/>
              <a:ea typeface="Calibri"/>
              <a:cs typeface="Segoe UI"/>
            </a:rPr>
            <a:t>FRP </a:t>
          </a:r>
          <a:r>
            <a:rPr lang="en-GB" sz="1400" b="1" kern="1200">
              <a:solidFill>
                <a:schemeClr val="tx1"/>
              </a:solidFill>
              <a:latin typeface="Calibri"/>
              <a:ea typeface="Calibri"/>
              <a:cs typeface="Segoe UI"/>
            </a:rPr>
            <a:t>4.1</a:t>
          </a:r>
          <a:r>
            <a:rPr lang="en-GB" sz="1400" b="1" kern="1200">
              <a:solidFill>
                <a:schemeClr val="tx1"/>
              </a:solidFill>
            </a:rPr>
            <a:t> ( for ease of reference listed at the end of this guidance) </a:t>
          </a:r>
        </a:p>
      </dsp:txBody>
      <dsp:txXfrm>
        <a:off x="193189" y="2076344"/>
        <a:ext cx="4414495" cy="1016558"/>
      </dsp:txXfrm>
    </dsp:sp>
    <dsp:sp modelId="{24096B7C-1B8F-4631-A20C-E8F05ECB6F66}">
      <dsp:nvSpPr>
        <dsp:cNvPr id="0" name=""/>
        <dsp:cNvSpPr/>
      </dsp:nvSpPr>
      <dsp:spPr>
        <a:xfrm>
          <a:off x="78118" y="3080184"/>
          <a:ext cx="6434861" cy="1966600"/>
        </a:xfrm>
        <a:prstGeom prst="roundRect">
          <a:avLst>
            <a:gd name="adj" fmla="val 10000"/>
          </a:avLst>
        </a:prstGeom>
        <a:solidFill>
          <a:schemeClr val="accent5">
            <a:lumMod val="20000"/>
            <a:lumOff val="8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b="1" kern="1200">
              <a:solidFill>
                <a:schemeClr val="tx1"/>
              </a:solidFill>
            </a:rPr>
            <a:t>If your client’s family  formed part of  his/her family before they fled their country, and </a:t>
          </a:r>
        </a:p>
        <a:p>
          <a:pPr marL="0" lvl="0" indent="0" algn="l" defTabSz="622300">
            <a:lnSpc>
              <a:spcPct val="90000"/>
            </a:lnSpc>
            <a:spcBef>
              <a:spcPct val="0"/>
            </a:spcBef>
            <a:spcAft>
              <a:spcPct val="35000"/>
            </a:spcAft>
            <a:buNone/>
          </a:pPr>
          <a:r>
            <a:rPr lang="en-GB" sz="1400" b="1" kern="1200">
              <a:solidFill>
                <a:schemeClr val="tx1"/>
              </a:solidFill>
            </a:rPr>
            <a:t>the children who want to join him/her are not all under 18 and/or are not his/her biological children or  </a:t>
          </a:r>
        </a:p>
        <a:p>
          <a:pPr marL="0" lvl="0" indent="0" algn="l" defTabSz="622300" rtl="0">
            <a:lnSpc>
              <a:spcPct val="90000"/>
            </a:lnSpc>
            <a:spcBef>
              <a:spcPct val="0"/>
            </a:spcBef>
            <a:spcAft>
              <a:spcPct val="35000"/>
            </a:spcAft>
            <a:buNone/>
          </a:pPr>
          <a:r>
            <a:rPr lang="en-GB" sz="1400" b="1" kern="1200">
              <a:solidFill>
                <a:schemeClr val="tx1"/>
              </a:solidFill>
            </a:rPr>
            <a:t> it is not possible to prove that your client’s relationship with their  partner/children is still </a:t>
          </a:r>
          <a:r>
            <a:rPr lang="en-GB" sz="1400" b="1" kern="1200">
              <a:solidFill>
                <a:schemeClr val="tx1"/>
              </a:solidFill>
              <a:latin typeface="Calibri"/>
            </a:rPr>
            <a:t>subsisting the Exceptional</a:t>
          </a:r>
          <a:r>
            <a:rPr lang="en-GB" sz="1400" b="1" kern="1200">
              <a:solidFill>
                <a:schemeClr val="tx1"/>
              </a:solidFill>
            </a:rPr>
            <a:t> Case Funding  application is necessary because the case is complex. </a:t>
          </a:r>
        </a:p>
      </dsp:txBody>
      <dsp:txXfrm>
        <a:off x="135718" y="3137784"/>
        <a:ext cx="4963122" cy="1851400"/>
      </dsp:txXfrm>
    </dsp:sp>
    <dsp:sp modelId="{F28F75BC-9547-409A-BAA2-252B6B76BF0A}">
      <dsp:nvSpPr>
        <dsp:cNvPr id="0" name=""/>
        <dsp:cNvSpPr/>
      </dsp:nvSpPr>
      <dsp:spPr>
        <a:xfrm>
          <a:off x="4752610" y="633330"/>
          <a:ext cx="719786" cy="71978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a:t>YES</a:t>
          </a:r>
        </a:p>
      </dsp:txBody>
      <dsp:txXfrm>
        <a:off x="4914562" y="633330"/>
        <a:ext cx="395882" cy="541639"/>
      </dsp:txXfrm>
    </dsp:sp>
    <dsp:sp modelId="{8FB49F13-0272-4E70-99E9-183BFC4240F9}">
      <dsp:nvSpPr>
        <dsp:cNvPr id="0" name=""/>
        <dsp:cNvSpPr/>
      </dsp:nvSpPr>
      <dsp:spPr>
        <a:xfrm>
          <a:off x="5227044" y="1942033"/>
          <a:ext cx="719786" cy="71978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GB" sz="1900" kern="1200"/>
            <a:t>YES</a:t>
          </a:r>
        </a:p>
      </dsp:txBody>
      <dsp:txXfrm>
        <a:off x="5388996" y="1942033"/>
        <a:ext cx="395882" cy="541639"/>
      </dsp:txXfrm>
    </dsp:sp>
    <dsp:sp modelId="{05A66735-E1D4-4147-9680-FBEB91DF8DCC}">
      <dsp:nvSpPr>
        <dsp:cNvPr id="0" name=""/>
        <dsp:cNvSpPr/>
      </dsp:nvSpPr>
      <dsp:spPr>
        <a:xfrm>
          <a:off x="5694398" y="3250735"/>
          <a:ext cx="719786" cy="71978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a:t>Yes</a:t>
          </a:r>
        </a:p>
      </dsp:txBody>
      <dsp:txXfrm>
        <a:off x="5856350" y="3250735"/>
        <a:ext cx="395882" cy="541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AD2AD-3958-4274-A03F-151983EB4602}">
      <dsp:nvSpPr>
        <dsp:cNvPr id="0" name=""/>
        <dsp:cNvSpPr/>
      </dsp:nvSpPr>
      <dsp:spPr>
        <a:xfrm>
          <a:off x="0" y="3710628"/>
          <a:ext cx="4258816" cy="121791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rtl="0">
            <a:lnSpc>
              <a:spcPct val="90000"/>
            </a:lnSpc>
            <a:spcBef>
              <a:spcPct val="0"/>
            </a:spcBef>
            <a:spcAft>
              <a:spcPct val="35000"/>
            </a:spcAft>
            <a:buNone/>
          </a:pPr>
          <a:r>
            <a:rPr lang="en-GB" sz="1500" b="0" i="1" kern="1200">
              <a:solidFill>
                <a:srgbClr val="FF0000"/>
              </a:solidFill>
              <a:latin typeface="Calibri"/>
            </a:rPr>
            <a:t>Please also note that ECFs for appeals must be submitted in the applicant’s name (the appellant), ECF forms must be completed with the appellant’s information &amp; signed by the appellant.</a:t>
          </a:r>
          <a:endParaRPr lang="en-GB" sz="1500" b="0" kern="1200">
            <a:solidFill>
              <a:srgbClr val="FF0000"/>
            </a:solidFill>
            <a:latin typeface="Calibri"/>
          </a:endParaRPr>
        </a:p>
      </dsp:txBody>
      <dsp:txXfrm>
        <a:off x="0" y="3710628"/>
        <a:ext cx="4258816" cy="1217911"/>
      </dsp:txXfrm>
    </dsp:sp>
    <dsp:sp modelId="{D1E29FD7-9BCB-402C-BB5F-5CB5A831FA6E}">
      <dsp:nvSpPr>
        <dsp:cNvPr id="0" name=""/>
        <dsp:cNvSpPr/>
      </dsp:nvSpPr>
      <dsp:spPr>
        <a:xfrm rot="10800000">
          <a:off x="0" y="1855749"/>
          <a:ext cx="4258816" cy="1873147"/>
        </a:xfrm>
        <a:prstGeom prst="upArrowCallou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en-GB" sz="1200" b="1" kern="1200">
              <a:solidFill>
                <a:schemeClr val="tx1"/>
              </a:solidFill>
            </a:rPr>
            <a:t>Apply for  Exceptional Case Funding using </a:t>
          </a:r>
          <a:r>
            <a:rPr lang="en-GB" sz="1200" b="1" kern="1200">
              <a:solidFill>
                <a:schemeClr val="tx1"/>
              </a:solidFill>
              <a:latin typeface="Calibri"/>
            </a:rPr>
            <a:t>forms CIV</a:t>
          </a:r>
          <a:r>
            <a:rPr lang="en-GB" sz="1200" b="1" kern="1200">
              <a:solidFill>
                <a:schemeClr val="tx1"/>
              </a:solidFill>
            </a:rPr>
            <a:t> ECF1 with </a:t>
          </a:r>
          <a:r>
            <a:rPr lang="en-GB" sz="1200" b="1" kern="1200">
              <a:solidFill>
                <a:schemeClr val="tx1"/>
              </a:solidFill>
              <a:latin typeface="Calibri"/>
            </a:rPr>
            <a:t>CW2</a:t>
          </a:r>
          <a:r>
            <a:rPr lang="en-GB" sz="1200" b="1" kern="1200">
              <a:solidFill>
                <a:schemeClr val="tx1"/>
              </a:solidFill>
            </a:rPr>
            <a:t> (IMM</a:t>
          </a:r>
          <a:r>
            <a:rPr lang="en-GB" sz="1200" b="0" kern="1200">
              <a:solidFill>
                <a:schemeClr val="tx1"/>
              </a:solidFill>
              <a:latin typeface="Calibri"/>
            </a:rPr>
            <a:t>): </a:t>
          </a:r>
          <a:r>
            <a:rPr lang="en-GB" sz="1200" b="0" kern="1200">
              <a:solidFill>
                <a:schemeClr val="tx1"/>
              </a:solidFill>
              <a:hlinkClick xmlns:r="http://schemas.openxmlformats.org/officeDocument/2006/relationships" r:id="rId1"/>
            </a:rPr>
            <a:t>CIFECF1-form.</a:t>
          </a:r>
          <a:r>
            <a:rPr lang="en-GB" sz="1200" b="0" kern="1200">
              <a:solidFill>
                <a:schemeClr val="tx1"/>
              </a:solidFill>
              <a:latin typeface="Calibri"/>
              <a:hlinkClick xmlns:r="http://schemas.openxmlformats.org/officeDocument/2006/relationships" r:id="rId2"/>
            </a:rPr>
            <a:t>pdf</a:t>
          </a:r>
          <a:r>
            <a:rPr lang="en-GB" sz="1200" b="0" kern="1200">
              <a:solidFill>
                <a:schemeClr val="tx1"/>
              </a:solidFill>
              <a:latin typeface="Calibri"/>
            </a:rPr>
            <a:t> &amp; </a:t>
          </a:r>
          <a:r>
            <a:rPr lang="en-GB" sz="1200" b="0" kern="1200">
              <a:solidFill>
                <a:schemeClr val="tx1"/>
              </a:solidFill>
              <a:latin typeface="Calibri"/>
              <a:hlinkClick xmlns:r="http://schemas.openxmlformats.org/officeDocument/2006/relationships" r:id="rId2"/>
            </a:rPr>
            <a:t>CW2 (IMM) form</a:t>
          </a:r>
          <a:endParaRPr lang="en-GB" sz="1200" b="0" kern="1200">
            <a:solidFill>
              <a:schemeClr val="tx1"/>
            </a:solidFill>
            <a:hlinkClick xmlns:r="http://schemas.openxmlformats.org/officeDocument/2006/relationships" r:id="rId2"/>
          </a:endParaRPr>
        </a:p>
      </dsp:txBody>
      <dsp:txXfrm rot="10800000">
        <a:off x="0" y="1855749"/>
        <a:ext cx="4258816" cy="1217115"/>
      </dsp:txXfrm>
    </dsp:sp>
    <dsp:sp modelId="{1C5730B4-9610-40A8-8A01-071D9CB55757}">
      <dsp:nvSpPr>
        <dsp:cNvPr id="0" name=""/>
        <dsp:cNvSpPr/>
      </dsp:nvSpPr>
      <dsp:spPr>
        <a:xfrm rot="10800000">
          <a:off x="0" y="0"/>
          <a:ext cx="4258816" cy="1873147"/>
        </a:xfrm>
        <a:prstGeom prst="upArrowCallou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a:solidFill>
                <a:schemeClr val="tx1"/>
              </a:solidFill>
            </a:rPr>
            <a:t>Your client’s family has been refused family reunion and sponsor needs legal aid to get advice about the appeal and/or representation at the hearing </a:t>
          </a:r>
        </a:p>
      </dsp:txBody>
      <dsp:txXfrm rot="10800000">
        <a:off x="0" y="0"/>
        <a:ext cx="4258816" cy="12171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B81B4-E757-439A-97CF-0CA77C77D81B}">
      <dsp:nvSpPr>
        <dsp:cNvPr id="0" name=""/>
        <dsp:cNvSpPr/>
      </dsp:nvSpPr>
      <dsp:spPr>
        <a:xfrm>
          <a:off x="0" y="2955323"/>
          <a:ext cx="4367808" cy="1939012"/>
        </a:xfrm>
        <a:prstGeom prst="rec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a:solidFill>
                <a:schemeClr val="tx1"/>
              </a:solidFill>
            </a:rPr>
            <a:t>Apply for Exceptional Case Funding using forms</a:t>
          </a:r>
        </a:p>
        <a:p>
          <a:pPr marL="0" lvl="0" indent="0" algn="ctr" defTabSz="533400" rtl="0">
            <a:lnSpc>
              <a:spcPct val="90000"/>
            </a:lnSpc>
            <a:spcBef>
              <a:spcPct val="0"/>
            </a:spcBef>
            <a:spcAft>
              <a:spcPct val="35000"/>
            </a:spcAft>
            <a:buNone/>
          </a:pPr>
          <a:r>
            <a:rPr lang="en-GB" sz="1200" b="1" kern="1200">
              <a:solidFill>
                <a:schemeClr val="tx1"/>
              </a:solidFill>
            </a:rPr>
            <a:t>CIVECF1 with CW1</a:t>
          </a:r>
          <a:r>
            <a:rPr lang="en-GB" sz="1200" b="1" kern="1200">
              <a:solidFill>
                <a:schemeClr val="tx1"/>
              </a:solidFill>
              <a:latin typeface="Calibri"/>
            </a:rPr>
            <a:t>:</a:t>
          </a:r>
        </a:p>
        <a:p>
          <a:pPr marL="0" lvl="0" indent="0" algn="ctr" defTabSz="533400" rtl="0">
            <a:lnSpc>
              <a:spcPct val="90000"/>
            </a:lnSpc>
            <a:spcBef>
              <a:spcPct val="0"/>
            </a:spcBef>
            <a:spcAft>
              <a:spcPct val="35000"/>
            </a:spcAft>
            <a:buNone/>
          </a:pPr>
          <a:r>
            <a:rPr lang="en-GB" sz="1200" b="0" kern="1200">
              <a:hlinkClick xmlns:r="http://schemas.openxmlformats.org/officeDocument/2006/relationships" r:id="rId1"/>
            </a:rPr>
            <a:t>CIFECF1-form.pdf</a:t>
          </a:r>
          <a:r>
            <a:rPr lang="en-GB" sz="1200" kern="1200"/>
            <a:t> </a:t>
          </a:r>
        </a:p>
        <a:p>
          <a:pPr marL="0" lvl="0" indent="0" algn="ctr" defTabSz="533400">
            <a:lnSpc>
              <a:spcPct val="90000"/>
            </a:lnSpc>
            <a:spcBef>
              <a:spcPct val="0"/>
            </a:spcBef>
            <a:spcAft>
              <a:spcPct val="35000"/>
            </a:spcAft>
            <a:buNone/>
          </a:pPr>
          <a:r>
            <a:rPr lang="en-GB" sz="1200" kern="1200">
              <a:hlinkClick xmlns:r="http://schemas.openxmlformats.org/officeDocument/2006/relationships" r:id="rId2"/>
            </a:rPr>
            <a:t>CW1 form</a:t>
          </a:r>
          <a:endParaRPr lang="en-GB" sz="1200" kern="1200"/>
        </a:p>
      </dsp:txBody>
      <dsp:txXfrm>
        <a:off x="0" y="2955323"/>
        <a:ext cx="4367808" cy="1939012"/>
      </dsp:txXfrm>
    </dsp:sp>
    <dsp:sp modelId="{5DE902DB-D7DE-400F-9632-F9EA1C0B01A2}">
      <dsp:nvSpPr>
        <dsp:cNvPr id="0" name=""/>
        <dsp:cNvSpPr/>
      </dsp:nvSpPr>
      <dsp:spPr>
        <a:xfrm rot="10800000">
          <a:off x="0" y="0"/>
          <a:ext cx="4367808" cy="2982200"/>
        </a:xfrm>
        <a:prstGeom prst="upArrowCallout">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a:solidFill>
                <a:schemeClr val="tx1"/>
              </a:solidFill>
            </a:rPr>
            <a:t>Your client’s family has not  made an application for family reunion or this is a fresh application for family reunion  and legal aid is needed  </a:t>
          </a:r>
        </a:p>
      </dsp:txBody>
      <dsp:txXfrm rot="10800000">
        <a:off x="0" y="0"/>
        <a:ext cx="4367808" cy="19377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E96254-CFB2-47AE-A362-19C5DAA830F9}">
      <dsp:nvSpPr>
        <dsp:cNvPr id="0" name=""/>
        <dsp:cNvSpPr/>
      </dsp:nvSpPr>
      <dsp:spPr>
        <a:xfrm>
          <a:off x="360059" y="5"/>
          <a:ext cx="6554330" cy="1595365"/>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GB" sz="1400" kern="1200">
              <a:solidFill>
                <a:schemeClr val="tx1"/>
              </a:solidFill>
            </a:rPr>
            <a:t>To make an application for Exceptional Case Funding you need to go through client records and make a chronology of the facts of the case</a:t>
          </a:r>
        </a:p>
      </dsp:txBody>
      <dsp:txXfrm>
        <a:off x="406786" y="46732"/>
        <a:ext cx="4342924" cy="1501911"/>
      </dsp:txXfrm>
    </dsp:sp>
    <dsp:sp modelId="{FB72CB5D-E967-464C-B986-DAC3B836CAF1}">
      <dsp:nvSpPr>
        <dsp:cNvPr id="0" name=""/>
        <dsp:cNvSpPr/>
      </dsp:nvSpPr>
      <dsp:spPr>
        <a:xfrm>
          <a:off x="144010" y="1080120"/>
          <a:ext cx="6986437" cy="3899604"/>
        </a:xfrm>
        <a:prstGeom prst="roundRect">
          <a:avLst>
            <a:gd name="adj" fmla="val 10000"/>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en-GB" sz="1200" kern="1200">
              <a:solidFill>
                <a:schemeClr val="tx1"/>
              </a:solidFill>
            </a:rPr>
            <a:t>When did the client arrive in the UK?</a:t>
          </a:r>
        </a:p>
        <a:p>
          <a:pPr marL="0" lvl="0" indent="0" algn="l" defTabSz="533400">
            <a:lnSpc>
              <a:spcPct val="90000"/>
            </a:lnSpc>
            <a:spcBef>
              <a:spcPct val="0"/>
            </a:spcBef>
            <a:spcAft>
              <a:spcPct val="35000"/>
            </a:spcAft>
            <a:buNone/>
          </a:pPr>
          <a:r>
            <a:rPr lang="en-GB" sz="1200" kern="1200">
              <a:solidFill>
                <a:schemeClr val="tx1"/>
              </a:solidFill>
            </a:rPr>
            <a:t>When did they apply for asylum?</a:t>
          </a:r>
        </a:p>
        <a:p>
          <a:pPr marL="0" lvl="0" indent="0" algn="l" defTabSz="533400">
            <a:lnSpc>
              <a:spcPct val="90000"/>
            </a:lnSpc>
            <a:spcBef>
              <a:spcPct val="0"/>
            </a:spcBef>
            <a:spcAft>
              <a:spcPct val="35000"/>
            </a:spcAft>
            <a:buNone/>
          </a:pPr>
          <a:r>
            <a:rPr lang="en-GB" sz="1200" kern="1200">
              <a:solidFill>
                <a:schemeClr val="tx1"/>
              </a:solidFill>
            </a:rPr>
            <a:t>Was the asylum application refused and was there an appeal?</a:t>
          </a:r>
        </a:p>
        <a:p>
          <a:pPr marL="0" lvl="0" indent="0" algn="l" defTabSz="533400">
            <a:lnSpc>
              <a:spcPct val="90000"/>
            </a:lnSpc>
            <a:spcBef>
              <a:spcPct val="0"/>
            </a:spcBef>
            <a:spcAft>
              <a:spcPct val="35000"/>
            </a:spcAft>
            <a:buNone/>
          </a:pPr>
          <a:r>
            <a:rPr lang="en-GB" sz="1200" kern="1200">
              <a:solidFill>
                <a:schemeClr val="tx1"/>
              </a:solidFill>
            </a:rPr>
            <a:t>How did the client manage the appeal?</a:t>
          </a:r>
        </a:p>
        <a:p>
          <a:pPr marL="0" lvl="0" indent="0" algn="l" defTabSz="533400">
            <a:lnSpc>
              <a:spcPct val="90000"/>
            </a:lnSpc>
            <a:spcBef>
              <a:spcPct val="0"/>
            </a:spcBef>
            <a:spcAft>
              <a:spcPct val="35000"/>
            </a:spcAft>
            <a:buNone/>
          </a:pPr>
          <a:r>
            <a:rPr lang="en-GB" sz="1200" kern="1200">
              <a:solidFill>
                <a:schemeClr val="tx1"/>
              </a:solidFill>
            </a:rPr>
            <a:t>When were they granted refugee status?</a:t>
          </a:r>
        </a:p>
        <a:p>
          <a:pPr marL="0" lvl="0" indent="0" algn="l" defTabSz="533400">
            <a:lnSpc>
              <a:spcPct val="90000"/>
            </a:lnSpc>
            <a:spcBef>
              <a:spcPct val="0"/>
            </a:spcBef>
            <a:spcAft>
              <a:spcPct val="35000"/>
            </a:spcAft>
            <a:buNone/>
          </a:pPr>
          <a:r>
            <a:rPr lang="en-GB" sz="1200" kern="1200">
              <a:solidFill>
                <a:schemeClr val="tx1"/>
              </a:solidFill>
            </a:rPr>
            <a:t>When does  your client's  status expire?- Check Biometric Residence Permit</a:t>
          </a:r>
        </a:p>
        <a:p>
          <a:pPr marL="0" lvl="0" indent="0" algn="l" defTabSz="533400">
            <a:lnSpc>
              <a:spcPct val="90000"/>
            </a:lnSpc>
            <a:spcBef>
              <a:spcPct val="0"/>
            </a:spcBef>
            <a:spcAft>
              <a:spcPct val="35000"/>
            </a:spcAft>
            <a:buNone/>
          </a:pPr>
          <a:r>
            <a:rPr lang="en-GB" sz="1200" kern="1200">
              <a:solidFill>
                <a:schemeClr val="tx1"/>
              </a:solidFill>
            </a:rPr>
            <a:t>Did you client have a lawyer when they applied for asylum?</a:t>
          </a:r>
        </a:p>
        <a:p>
          <a:pPr marL="0" lvl="0" indent="0" algn="l" defTabSz="533400">
            <a:lnSpc>
              <a:spcPct val="90000"/>
            </a:lnSpc>
            <a:spcBef>
              <a:spcPct val="0"/>
            </a:spcBef>
            <a:spcAft>
              <a:spcPct val="35000"/>
            </a:spcAft>
            <a:buNone/>
          </a:pPr>
          <a:r>
            <a:rPr lang="en-GB" sz="1200" kern="1200">
              <a:solidFill>
                <a:schemeClr val="tx1"/>
              </a:solidFill>
            </a:rPr>
            <a:t>Did  your client receive help from someone else other than a lawyer with the application or appeal?</a:t>
          </a:r>
        </a:p>
        <a:p>
          <a:pPr marL="0" lvl="0" indent="0" algn="l" defTabSz="533400">
            <a:lnSpc>
              <a:spcPct val="90000"/>
            </a:lnSpc>
            <a:spcBef>
              <a:spcPct val="0"/>
            </a:spcBef>
            <a:spcAft>
              <a:spcPct val="35000"/>
            </a:spcAft>
            <a:buNone/>
          </a:pPr>
          <a:r>
            <a:rPr lang="en-GB" sz="1200" kern="1200">
              <a:solidFill>
                <a:schemeClr val="tx1"/>
              </a:solidFill>
            </a:rPr>
            <a:t>Why did they need help, and how much did s/he depend on this help?</a:t>
          </a:r>
        </a:p>
        <a:p>
          <a:pPr marL="0" lvl="0" indent="0" algn="l" defTabSz="533400">
            <a:lnSpc>
              <a:spcPct val="90000"/>
            </a:lnSpc>
            <a:spcBef>
              <a:spcPct val="0"/>
            </a:spcBef>
            <a:spcAft>
              <a:spcPct val="35000"/>
            </a:spcAft>
            <a:buNone/>
          </a:pPr>
          <a:r>
            <a:rPr lang="en-GB" sz="1200" kern="1200">
              <a:solidFill>
                <a:schemeClr val="tx1"/>
              </a:solidFill>
            </a:rPr>
            <a:t>Was your client granted asylum after their first application or after multiple applications and appeals. </a:t>
          </a:r>
        </a:p>
        <a:p>
          <a:pPr marL="0" lvl="0" indent="0" algn="l" defTabSz="533400">
            <a:lnSpc>
              <a:spcPct val="90000"/>
            </a:lnSpc>
            <a:spcBef>
              <a:spcPct val="0"/>
            </a:spcBef>
            <a:spcAft>
              <a:spcPct val="35000"/>
            </a:spcAft>
            <a:buNone/>
          </a:pPr>
          <a:r>
            <a:rPr lang="en-GB" sz="1200" kern="1200">
              <a:solidFill>
                <a:schemeClr val="tx1"/>
              </a:solidFill>
            </a:rPr>
            <a:t>This information will  need to be summarised and presented in the CivECF1 Form</a:t>
          </a:r>
        </a:p>
        <a:p>
          <a:pPr marL="0" lvl="0" indent="0" algn="l" defTabSz="533400">
            <a:lnSpc>
              <a:spcPct val="90000"/>
            </a:lnSpc>
            <a:spcBef>
              <a:spcPct val="0"/>
            </a:spcBef>
            <a:spcAft>
              <a:spcPct val="35000"/>
            </a:spcAft>
            <a:buNone/>
          </a:pPr>
          <a:endParaRPr lang="en-GB" sz="1100" kern="1200"/>
        </a:p>
      </dsp:txBody>
      <dsp:txXfrm>
        <a:off x="258226" y="1194336"/>
        <a:ext cx="4020049" cy="3671172"/>
      </dsp:txXfrm>
    </dsp:sp>
    <dsp:sp modelId="{85E6ADDB-1B4C-4850-A1E2-6515F5892328}">
      <dsp:nvSpPr>
        <dsp:cNvPr id="0" name=""/>
        <dsp:cNvSpPr/>
      </dsp:nvSpPr>
      <dsp:spPr>
        <a:xfrm>
          <a:off x="5481310" y="1424158"/>
          <a:ext cx="1505039" cy="1505039"/>
        </a:xfrm>
        <a:prstGeom prst="downArrow">
          <a:avLst>
            <a:gd name="adj1" fmla="val 55000"/>
            <a:gd name="adj2" fmla="val 45000"/>
          </a:avLst>
        </a:prstGeom>
        <a:solidFill>
          <a:schemeClr val="accent6">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GB" sz="3600" kern="1200"/>
        </a:p>
      </dsp:txBody>
      <dsp:txXfrm>
        <a:off x="5819944" y="1424158"/>
        <a:ext cx="827771" cy="113254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DB542-9CB4-4973-AD21-433A1DD4ADCA}" type="datetimeFigureOut">
              <a:rPr lang="en-GB" smtClean="0"/>
              <a:t>04/12/2024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7164E9-8F34-43FC-B335-5C49E8C4F6D7}" type="slidenum">
              <a:rPr lang="en-GB" smtClean="0"/>
              <a:t>‹#›</a:t>
            </a:fld>
            <a:endParaRPr lang="en-GB"/>
          </a:p>
        </p:txBody>
      </p:sp>
    </p:spTree>
    <p:extLst>
      <p:ext uri="{BB962C8B-B14F-4D97-AF65-F5344CB8AC3E}">
        <p14:creationId xmlns:p14="http://schemas.microsoft.com/office/powerpoint/2010/main" val="1376410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7164E9-8F34-43FC-B335-5C49E8C4F6D7}" type="slidenum">
              <a:rPr lang="en-GB" smtClean="0"/>
              <a:t>2</a:t>
            </a:fld>
            <a:endParaRPr lang="en-GB"/>
          </a:p>
        </p:txBody>
      </p:sp>
    </p:spTree>
    <p:extLst>
      <p:ext uri="{BB962C8B-B14F-4D97-AF65-F5344CB8AC3E}">
        <p14:creationId xmlns:p14="http://schemas.microsoft.com/office/powerpoint/2010/main" val="2680388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17164E9-8F34-43FC-B335-5C49E8C4F6D7}" type="slidenum">
              <a:rPr lang="en-GB" smtClean="0"/>
              <a:t>8</a:t>
            </a:fld>
            <a:endParaRPr lang="en-GB"/>
          </a:p>
        </p:txBody>
      </p:sp>
    </p:spTree>
    <p:extLst>
      <p:ext uri="{BB962C8B-B14F-4D97-AF65-F5344CB8AC3E}">
        <p14:creationId xmlns:p14="http://schemas.microsoft.com/office/powerpoint/2010/main" val="23184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764C336-B4E1-4C01-A397-848487A19E82}" type="datetime1">
              <a:rPr lang="en-GB" smtClean="0"/>
              <a:t>04/12/2024</a:t>
            </a:fld>
            <a:endParaRPr lang="en-GB"/>
          </a:p>
        </p:txBody>
      </p:sp>
      <p:sp>
        <p:nvSpPr>
          <p:cNvPr id="5" name="Footer Placeholder 4"/>
          <p:cNvSpPr>
            <a:spLocks noGrp="1"/>
          </p:cNvSpPr>
          <p:nvPr>
            <p:ph type="ftr" sz="quarter" idx="11"/>
          </p:nvPr>
        </p:nvSpPr>
        <p:spPr/>
        <p:txBody>
          <a:bodyPr/>
          <a:lstStyle/>
          <a:p>
            <a:r>
              <a:rPr lang="en-GB"/>
              <a:t>Exceptional Case Funding in family reunion cases</a:t>
            </a:r>
          </a:p>
        </p:txBody>
      </p:sp>
      <p:sp>
        <p:nvSpPr>
          <p:cNvPr id="6" name="Slide Number Placeholder 5"/>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211887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92DB49-0691-4716-B7B6-5388D01002DB}" type="datetime1">
              <a:rPr lang="en-GB" smtClean="0"/>
              <a:t>04/12/2024</a:t>
            </a:fld>
            <a:endParaRPr lang="en-GB"/>
          </a:p>
        </p:txBody>
      </p:sp>
      <p:sp>
        <p:nvSpPr>
          <p:cNvPr id="5" name="Footer Placeholder 4"/>
          <p:cNvSpPr>
            <a:spLocks noGrp="1"/>
          </p:cNvSpPr>
          <p:nvPr>
            <p:ph type="ftr" sz="quarter" idx="11"/>
          </p:nvPr>
        </p:nvSpPr>
        <p:spPr/>
        <p:txBody>
          <a:bodyPr/>
          <a:lstStyle/>
          <a:p>
            <a:r>
              <a:rPr lang="en-GB"/>
              <a:t>Exceptional Case Funding in family reunion cases</a:t>
            </a:r>
          </a:p>
        </p:txBody>
      </p:sp>
      <p:sp>
        <p:nvSpPr>
          <p:cNvPr id="6" name="Slide Number Placeholder 5"/>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794404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EB91426-B2B0-4906-B71F-A3F24705B90D}" type="datetime1">
              <a:rPr lang="en-GB" smtClean="0"/>
              <a:t>04/12/2024</a:t>
            </a:fld>
            <a:endParaRPr lang="en-GB"/>
          </a:p>
        </p:txBody>
      </p:sp>
      <p:sp>
        <p:nvSpPr>
          <p:cNvPr id="5" name="Footer Placeholder 4"/>
          <p:cNvSpPr>
            <a:spLocks noGrp="1"/>
          </p:cNvSpPr>
          <p:nvPr>
            <p:ph type="ftr" sz="quarter" idx="11"/>
          </p:nvPr>
        </p:nvSpPr>
        <p:spPr/>
        <p:txBody>
          <a:bodyPr/>
          <a:lstStyle/>
          <a:p>
            <a:r>
              <a:rPr lang="en-GB"/>
              <a:t>Exceptional Case Funding in family reunion cases</a:t>
            </a:r>
          </a:p>
        </p:txBody>
      </p:sp>
      <p:sp>
        <p:nvSpPr>
          <p:cNvPr id="6" name="Slide Number Placeholder 5"/>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1438666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E938B9B-A782-4C3C-9B75-666755C85875}" type="datetime1">
              <a:rPr lang="en-GB" smtClean="0"/>
              <a:t>04/12/2024</a:t>
            </a:fld>
            <a:endParaRPr lang="en-GB"/>
          </a:p>
        </p:txBody>
      </p:sp>
      <p:sp>
        <p:nvSpPr>
          <p:cNvPr id="5" name="Footer Placeholder 4"/>
          <p:cNvSpPr>
            <a:spLocks noGrp="1"/>
          </p:cNvSpPr>
          <p:nvPr>
            <p:ph type="ftr" sz="quarter" idx="11"/>
          </p:nvPr>
        </p:nvSpPr>
        <p:spPr/>
        <p:txBody>
          <a:bodyPr/>
          <a:lstStyle/>
          <a:p>
            <a:r>
              <a:rPr lang="en-GB"/>
              <a:t>Exceptional Case Funding in family reunion cases</a:t>
            </a:r>
          </a:p>
        </p:txBody>
      </p:sp>
      <p:sp>
        <p:nvSpPr>
          <p:cNvPr id="6" name="Slide Number Placeholder 5"/>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103723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9CF180-0C0A-4286-845B-0F0577A35A42}" type="datetime1">
              <a:rPr lang="en-GB" smtClean="0"/>
              <a:t>04/12/2024</a:t>
            </a:fld>
            <a:endParaRPr lang="en-GB"/>
          </a:p>
        </p:txBody>
      </p:sp>
      <p:sp>
        <p:nvSpPr>
          <p:cNvPr id="5" name="Footer Placeholder 4"/>
          <p:cNvSpPr>
            <a:spLocks noGrp="1"/>
          </p:cNvSpPr>
          <p:nvPr>
            <p:ph type="ftr" sz="quarter" idx="11"/>
          </p:nvPr>
        </p:nvSpPr>
        <p:spPr/>
        <p:txBody>
          <a:bodyPr/>
          <a:lstStyle/>
          <a:p>
            <a:r>
              <a:rPr lang="en-GB"/>
              <a:t>Exceptional Case Funding in family reunion cases</a:t>
            </a:r>
          </a:p>
        </p:txBody>
      </p:sp>
      <p:sp>
        <p:nvSpPr>
          <p:cNvPr id="6" name="Slide Number Placeholder 5"/>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3358556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361E611-1D7A-4B37-87A7-98AEBE502B53}" type="datetime1">
              <a:rPr lang="en-GB" smtClean="0"/>
              <a:t>04/12/2024</a:t>
            </a:fld>
            <a:endParaRPr lang="en-GB"/>
          </a:p>
        </p:txBody>
      </p:sp>
      <p:sp>
        <p:nvSpPr>
          <p:cNvPr id="6" name="Footer Placeholder 5"/>
          <p:cNvSpPr>
            <a:spLocks noGrp="1"/>
          </p:cNvSpPr>
          <p:nvPr>
            <p:ph type="ftr" sz="quarter" idx="11"/>
          </p:nvPr>
        </p:nvSpPr>
        <p:spPr/>
        <p:txBody>
          <a:bodyPr/>
          <a:lstStyle/>
          <a:p>
            <a:r>
              <a:rPr lang="en-GB"/>
              <a:t>Exceptional Case Funding in family reunion cases</a:t>
            </a:r>
          </a:p>
        </p:txBody>
      </p:sp>
      <p:sp>
        <p:nvSpPr>
          <p:cNvPr id="7" name="Slide Number Placeholder 6"/>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75822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8BA84FE-21AB-4A4B-A180-75D1FAE039CC}" type="datetime1">
              <a:rPr lang="en-GB" smtClean="0"/>
              <a:t>04/12/2024</a:t>
            </a:fld>
            <a:endParaRPr lang="en-GB"/>
          </a:p>
        </p:txBody>
      </p:sp>
      <p:sp>
        <p:nvSpPr>
          <p:cNvPr id="8" name="Footer Placeholder 7"/>
          <p:cNvSpPr>
            <a:spLocks noGrp="1"/>
          </p:cNvSpPr>
          <p:nvPr>
            <p:ph type="ftr" sz="quarter" idx="11"/>
          </p:nvPr>
        </p:nvSpPr>
        <p:spPr/>
        <p:txBody>
          <a:bodyPr/>
          <a:lstStyle/>
          <a:p>
            <a:r>
              <a:rPr lang="en-GB"/>
              <a:t>Exceptional Case Funding in family reunion cases</a:t>
            </a:r>
          </a:p>
        </p:txBody>
      </p:sp>
      <p:sp>
        <p:nvSpPr>
          <p:cNvPr id="9" name="Slide Number Placeholder 8"/>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198436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9A48D24-E0B2-4529-A125-35F8B6DDB7C4}" type="datetime1">
              <a:rPr lang="en-GB" smtClean="0"/>
              <a:t>04/12/2024</a:t>
            </a:fld>
            <a:endParaRPr lang="en-GB"/>
          </a:p>
        </p:txBody>
      </p:sp>
      <p:sp>
        <p:nvSpPr>
          <p:cNvPr id="4" name="Footer Placeholder 3"/>
          <p:cNvSpPr>
            <a:spLocks noGrp="1"/>
          </p:cNvSpPr>
          <p:nvPr>
            <p:ph type="ftr" sz="quarter" idx="11"/>
          </p:nvPr>
        </p:nvSpPr>
        <p:spPr/>
        <p:txBody>
          <a:bodyPr/>
          <a:lstStyle/>
          <a:p>
            <a:r>
              <a:rPr lang="en-GB"/>
              <a:t>Exceptional Case Funding in family reunion cases</a:t>
            </a:r>
          </a:p>
        </p:txBody>
      </p:sp>
      <p:sp>
        <p:nvSpPr>
          <p:cNvPr id="5" name="Slide Number Placeholder 4"/>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1434885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9836F-A3BC-4B86-BE06-1CE4E8E6BA6B}" type="datetime1">
              <a:rPr lang="en-GB" smtClean="0"/>
              <a:t>04/12/2024</a:t>
            </a:fld>
            <a:endParaRPr lang="en-GB"/>
          </a:p>
        </p:txBody>
      </p:sp>
      <p:sp>
        <p:nvSpPr>
          <p:cNvPr id="3" name="Footer Placeholder 2"/>
          <p:cNvSpPr>
            <a:spLocks noGrp="1"/>
          </p:cNvSpPr>
          <p:nvPr>
            <p:ph type="ftr" sz="quarter" idx="11"/>
          </p:nvPr>
        </p:nvSpPr>
        <p:spPr/>
        <p:txBody>
          <a:bodyPr/>
          <a:lstStyle/>
          <a:p>
            <a:r>
              <a:rPr lang="en-GB"/>
              <a:t>Exceptional Case Funding in family reunion cases</a:t>
            </a:r>
          </a:p>
        </p:txBody>
      </p:sp>
      <p:sp>
        <p:nvSpPr>
          <p:cNvPr id="4" name="Slide Number Placeholder 3"/>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165006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571F8E-6172-4681-8901-7524D50DDB21}" type="datetime1">
              <a:rPr lang="en-GB" smtClean="0"/>
              <a:t>04/12/2024</a:t>
            </a:fld>
            <a:endParaRPr lang="en-GB"/>
          </a:p>
        </p:txBody>
      </p:sp>
      <p:sp>
        <p:nvSpPr>
          <p:cNvPr id="6" name="Footer Placeholder 5"/>
          <p:cNvSpPr>
            <a:spLocks noGrp="1"/>
          </p:cNvSpPr>
          <p:nvPr>
            <p:ph type="ftr" sz="quarter" idx="11"/>
          </p:nvPr>
        </p:nvSpPr>
        <p:spPr/>
        <p:txBody>
          <a:bodyPr/>
          <a:lstStyle/>
          <a:p>
            <a:r>
              <a:rPr lang="en-GB"/>
              <a:t>Exceptional Case Funding in family reunion cases</a:t>
            </a:r>
          </a:p>
        </p:txBody>
      </p:sp>
      <p:sp>
        <p:nvSpPr>
          <p:cNvPr id="7" name="Slide Number Placeholder 6"/>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257327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1B5C93-FEA5-4C99-AFE3-61A35ED5D08D}" type="datetime1">
              <a:rPr lang="en-GB" smtClean="0"/>
              <a:t>04/12/2024</a:t>
            </a:fld>
            <a:endParaRPr lang="en-GB"/>
          </a:p>
        </p:txBody>
      </p:sp>
      <p:sp>
        <p:nvSpPr>
          <p:cNvPr id="6" name="Footer Placeholder 5"/>
          <p:cNvSpPr>
            <a:spLocks noGrp="1"/>
          </p:cNvSpPr>
          <p:nvPr>
            <p:ph type="ftr" sz="quarter" idx="11"/>
          </p:nvPr>
        </p:nvSpPr>
        <p:spPr/>
        <p:txBody>
          <a:bodyPr/>
          <a:lstStyle/>
          <a:p>
            <a:r>
              <a:rPr lang="en-GB"/>
              <a:t>Exceptional Case Funding in family reunion cases</a:t>
            </a:r>
          </a:p>
        </p:txBody>
      </p:sp>
      <p:sp>
        <p:nvSpPr>
          <p:cNvPr id="7" name="Slide Number Placeholder 6"/>
          <p:cNvSpPr>
            <a:spLocks noGrp="1"/>
          </p:cNvSpPr>
          <p:nvPr>
            <p:ph type="sldNum" sz="quarter" idx="12"/>
          </p:nvPr>
        </p:nvSpPr>
        <p:spPr/>
        <p:txBody>
          <a:bodyPr/>
          <a:lstStyle/>
          <a:p>
            <a:fld id="{5A804019-EF61-49BF-85C8-6690AE352B95}" type="slidenum">
              <a:rPr lang="en-GB" smtClean="0"/>
              <a:t>‹#›</a:t>
            </a:fld>
            <a:endParaRPr lang="en-GB"/>
          </a:p>
        </p:txBody>
      </p:sp>
    </p:spTree>
    <p:extLst>
      <p:ext uri="{BB962C8B-B14F-4D97-AF65-F5344CB8AC3E}">
        <p14:creationId xmlns:p14="http://schemas.microsoft.com/office/powerpoint/2010/main" val="1407741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30C2D-A88F-4898-9D6A-E91A75E6CA0A}" type="datetime1">
              <a:rPr lang="en-GB" smtClean="0"/>
              <a:t>04/12/2024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Exceptional Case Funding in family reunion cases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804019-EF61-49BF-85C8-6690AE352B95}" type="slidenum">
              <a:rPr lang="en-GB" smtClean="0"/>
              <a:t>‹#›</a:t>
            </a:fld>
            <a:endParaRPr lang="en-GB"/>
          </a:p>
        </p:txBody>
      </p:sp>
      <p:sp>
        <p:nvSpPr>
          <p:cNvPr id="8" name="TextBox 7">
            <a:extLst>
              <a:ext uri="{FF2B5EF4-FFF2-40B4-BE49-F238E27FC236}">
                <a16:creationId xmlns:a16="http://schemas.microsoft.com/office/drawing/2014/main" id="{8FFC7A64-63F6-FEC5-51F8-C4D0E361920B}"/>
              </a:ext>
            </a:extLst>
          </p:cNvPr>
          <p:cNvSpPr txBox="1"/>
          <p:nvPr userDrawn="1">
            <p:extLst>
              <p:ext uri="{1162E1C5-73C7-4A58-AE30-91384D911F3F}">
                <p184:classification xmlns:p184="http://schemas.microsoft.com/office/powerpoint/2018/4/main" val="ftr"/>
              </p:ext>
            </p:extLst>
          </p:nvPr>
        </p:nvSpPr>
        <p:spPr>
          <a:xfrm>
            <a:off x="63500" y="6642100"/>
            <a:ext cx="338138"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ea typeface="Calibri" panose="020F0502020204030204" pitchFamily="34" charset="0"/>
                <a:cs typeface="Calibri" panose="020F0502020204030204" pitchFamily="34" charset="0"/>
              </a:rPr>
              <a:t>Public</a:t>
            </a:r>
          </a:p>
        </p:txBody>
      </p:sp>
    </p:spTree>
    <p:extLst>
      <p:ext uri="{BB962C8B-B14F-4D97-AF65-F5344CB8AC3E}">
        <p14:creationId xmlns:p14="http://schemas.microsoft.com/office/powerpoint/2010/main" val="3096579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uk/guidance/immigration-rules/immigration-rules-appendix-family-reunion-protection"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4.xml"/><Relationship Id="rId7" Type="http://schemas.openxmlformats.org/officeDocument/2006/relationships/image" Target="../media/image5.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hemeOverride" Target="../theme/themeOverride4.xml"/><Relationship Id="rId5" Type="http://schemas.openxmlformats.org/officeDocument/2006/relationships/image" Target="../media/image7.pn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legislation.gov.uk/ukpga/2012/10/contents"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hyperlink" Target="https://assets.publishing.service.gov.uk/media/64f1816fa78c5f0010c6f3d8/CW2IMM_form_Version_22_-_14_August_2023.pdf" TargetMode="External"/><Relationship Id="rId7" Type="http://schemas.openxmlformats.org/officeDocument/2006/relationships/image" Target="../media/image7.png"/><Relationship Id="rId2" Type="http://schemas.openxmlformats.org/officeDocument/2006/relationships/hyperlink" Target="https://www.gov.uk/government/publications/cw1-financial-eligibility-for-legal-aid-clients"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assets.publishing.service.gov.uk/government/uploads/system/uploads/attachment_data/file/1090003/CIFECF1-form.pdf" TargetMode="Externa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image" Target="../media/image6.png"/><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assets.publishing.service.gov.uk/media/673caa887e8a3c98a090fe76/Eligibility-keycard_60_November.pdf"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84187"/>
            <a:ext cx="7772400" cy="1470025"/>
          </a:xfrm>
          <a:solidFill>
            <a:schemeClr val="accent6">
              <a:lumMod val="20000"/>
              <a:lumOff val="80000"/>
            </a:schemeClr>
          </a:solidFill>
        </p:spPr>
        <p:txBody>
          <a:bodyPr>
            <a:normAutofit/>
          </a:bodyPr>
          <a:lstStyle/>
          <a:p>
            <a:r>
              <a:rPr lang="en-GB"/>
              <a:t>FAMILY REUNION </a:t>
            </a:r>
            <a:br>
              <a:rPr lang="en-GB"/>
            </a:br>
            <a:r>
              <a:rPr lang="en-GB" sz="1200" b="1">
                <a:latin typeface="Segoe UI"/>
                <a:ea typeface="Calibri"/>
                <a:cs typeface="Calibri"/>
              </a:rPr>
              <a:t>Appendix Family Reunion (Protection): </a:t>
            </a:r>
            <a:br>
              <a:rPr lang="en-GB" sz="1200" b="1">
                <a:latin typeface="Segoe UI"/>
                <a:ea typeface="Calibri"/>
                <a:cs typeface="Calibri"/>
              </a:rPr>
            </a:br>
            <a:r>
              <a:rPr lang="en-GB" sz="1200">
                <a:solidFill>
                  <a:srgbClr val="0000EE"/>
                </a:solidFill>
                <a:latin typeface="Segoe UI"/>
                <a:ea typeface="Calibri"/>
                <a:cs typeface="Segoe UI"/>
                <a:hlinkClick r:id="rId2"/>
              </a:rPr>
              <a:t>https://www.gov.uk/guidance/immigration-rules/immigration-rules-appendix-family-reunion-protection</a:t>
            </a:r>
            <a:r>
              <a:rPr lang="en-GB" sz="1200">
                <a:solidFill>
                  <a:srgbClr val="333333"/>
                </a:solidFill>
                <a:latin typeface="Segoe UI"/>
                <a:ea typeface="Calibri"/>
                <a:cs typeface="Segoe UI"/>
              </a:rPr>
              <a:t> </a:t>
            </a:r>
            <a:endParaRPr lang="en-GB" sz="1200">
              <a:ea typeface="Calibri"/>
              <a:cs typeface="Calibri"/>
            </a:endParaRPr>
          </a:p>
        </p:txBody>
      </p:sp>
      <p:sp>
        <p:nvSpPr>
          <p:cNvPr id="3" name="Subtitle 2"/>
          <p:cNvSpPr>
            <a:spLocks noGrp="1"/>
          </p:cNvSpPr>
          <p:nvPr>
            <p:ph type="subTitle" idx="1"/>
          </p:nvPr>
        </p:nvSpPr>
        <p:spPr>
          <a:xfrm>
            <a:off x="1371600" y="2697648"/>
            <a:ext cx="6400800" cy="1457633"/>
          </a:xfrm>
          <a:solidFill>
            <a:schemeClr val="accent3">
              <a:lumMod val="60000"/>
              <a:lumOff val="40000"/>
            </a:schemeClr>
          </a:solidFill>
        </p:spPr>
        <p:txBody>
          <a:bodyPr vert="horz" lIns="91440" tIns="45720" rIns="91440" bIns="45720" rtlCol="0" anchor="t">
            <a:normAutofit fontScale="92500"/>
          </a:bodyPr>
          <a:lstStyle/>
          <a:p>
            <a:endParaRPr lang="en-GB" b="1"/>
          </a:p>
          <a:p>
            <a:r>
              <a:rPr lang="en-GB" b="1"/>
              <a:t>Applying for Exceptional Case Funding </a:t>
            </a:r>
            <a:endParaRPr lang="en-GB"/>
          </a:p>
        </p:txBody>
      </p:sp>
      <p:sp>
        <p:nvSpPr>
          <p:cNvPr id="5" name="Slide Number Placeholder 4"/>
          <p:cNvSpPr>
            <a:spLocks noGrp="1"/>
          </p:cNvSpPr>
          <p:nvPr>
            <p:ph type="sldNum" sz="quarter" idx="12"/>
          </p:nvPr>
        </p:nvSpPr>
        <p:spPr/>
        <p:txBody>
          <a:bodyPr/>
          <a:lstStyle/>
          <a:p>
            <a:fld id="{5A804019-EF61-49BF-85C8-6690AE352B95}" type="slidenum">
              <a:rPr lang="en-GB" smtClean="0"/>
              <a:t>1</a:t>
            </a:fld>
            <a:endParaRPr lang="en-GB"/>
          </a:p>
        </p:txBody>
      </p:sp>
      <p:pic>
        <p:nvPicPr>
          <p:cNvPr id="7" name="Picture 6" descr="A red cross and crescent moon with black text&#10;&#10;Description automatically generated">
            <a:extLst>
              <a:ext uri="{FF2B5EF4-FFF2-40B4-BE49-F238E27FC236}">
                <a16:creationId xmlns:a16="http://schemas.microsoft.com/office/drawing/2014/main" id="{3846E206-D06E-C60D-5592-8C00F5B5AD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5821007"/>
            <a:ext cx="960763" cy="873860"/>
          </a:xfrm>
          <a:prstGeom prst="rect">
            <a:avLst/>
          </a:prstGeom>
        </p:spPr>
      </p:pic>
      <p:pic>
        <p:nvPicPr>
          <p:cNvPr id="9" name="Picture 8" descr="A red ribbon with black text&#10;&#10;Description automatically generated">
            <a:extLst>
              <a:ext uri="{FF2B5EF4-FFF2-40B4-BE49-F238E27FC236}">
                <a16:creationId xmlns:a16="http://schemas.microsoft.com/office/drawing/2014/main" id="{FDAD3CEC-8C5D-FADE-3FEF-464414D260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43767" y="5873980"/>
            <a:ext cx="1552465" cy="677035"/>
          </a:xfrm>
          <a:prstGeom prst="rect">
            <a:avLst/>
          </a:prstGeom>
        </p:spPr>
      </p:pic>
      <p:pic>
        <p:nvPicPr>
          <p:cNvPr id="11" name="Picture 10" descr="A blue square with yellow stars and a blue square with a yellow star in the middle&#10;&#10;Description automatically generated">
            <a:extLst>
              <a:ext uri="{FF2B5EF4-FFF2-40B4-BE49-F238E27FC236}">
                <a16:creationId xmlns:a16="http://schemas.microsoft.com/office/drawing/2014/main" id="{0E68BF98-AAD0-ED76-B0B5-AFE36BF002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7099" y="5656808"/>
            <a:ext cx="2109801" cy="1111380"/>
          </a:xfrm>
          <a:prstGeom prst="rect">
            <a:avLst/>
          </a:prstGeom>
        </p:spPr>
      </p:pic>
    </p:spTree>
    <p:extLst>
      <p:ext uri="{BB962C8B-B14F-4D97-AF65-F5344CB8AC3E}">
        <p14:creationId xmlns:p14="http://schemas.microsoft.com/office/powerpoint/2010/main" val="3700370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147248" cy="778098"/>
          </a:xfrm>
          <a:solidFill>
            <a:schemeClr val="accent6">
              <a:lumMod val="20000"/>
              <a:lumOff val="80000"/>
            </a:schemeClr>
          </a:solidFill>
        </p:spPr>
        <p:txBody>
          <a:bodyPr vert="horz" lIns="91440" tIns="45720" rIns="91440" bIns="45720" rtlCol="0" anchor="ctr">
            <a:normAutofit/>
          </a:bodyPr>
          <a:lstStyle/>
          <a:p>
            <a:r>
              <a:rPr lang="en-GB" sz="2400"/>
              <a:t>What is a ‘Passporting’ Benefit</a:t>
            </a:r>
          </a:p>
        </p:txBody>
      </p:sp>
      <p:sp>
        <p:nvSpPr>
          <p:cNvPr id="3" name="Content Placeholder 2"/>
          <p:cNvSpPr>
            <a:spLocks noGrp="1"/>
          </p:cNvSpPr>
          <p:nvPr>
            <p:ph idx="1"/>
          </p:nvPr>
        </p:nvSpPr>
        <p:spPr>
          <a:xfrm>
            <a:off x="395536" y="1052736"/>
            <a:ext cx="8301608" cy="4752528"/>
          </a:xfrm>
        </p:spPr>
        <p:txBody>
          <a:bodyPr>
            <a:noAutofit/>
          </a:bodyPr>
          <a:lstStyle/>
          <a:p>
            <a:r>
              <a:rPr lang="en-GB" sz="2000"/>
              <a:t>If  your client receives ‘Passporting’ benefits including:</a:t>
            </a:r>
          </a:p>
          <a:p>
            <a:pPr marL="0" indent="0">
              <a:buNone/>
            </a:pPr>
            <a:r>
              <a:rPr lang="en-GB" sz="2000"/>
              <a:t>	Income Support (IS)</a:t>
            </a:r>
          </a:p>
          <a:p>
            <a:pPr marL="0" indent="0">
              <a:buNone/>
            </a:pPr>
            <a:r>
              <a:rPr lang="en-GB" sz="2000"/>
              <a:t>	income-based Jobseeker’s Allowance (JSA)</a:t>
            </a:r>
          </a:p>
          <a:p>
            <a:pPr marL="0" indent="0">
              <a:buNone/>
            </a:pPr>
            <a:r>
              <a:rPr lang="en-GB" sz="2000"/>
              <a:t>	Universal Credit (UC)</a:t>
            </a:r>
          </a:p>
          <a:p>
            <a:pPr marL="0" indent="0">
              <a:buNone/>
            </a:pPr>
            <a:r>
              <a:rPr lang="en-GB" sz="2000"/>
              <a:t>	Guarantee Credit element of Pension Credit (GC)</a:t>
            </a:r>
          </a:p>
          <a:p>
            <a:pPr marL="0" indent="0">
              <a:buNone/>
            </a:pPr>
            <a:r>
              <a:rPr lang="en-GB" sz="2000"/>
              <a:t>	income-related Employment and Support Allowance (ESA)</a:t>
            </a:r>
          </a:p>
          <a:p>
            <a:r>
              <a:rPr lang="en-GB" sz="2000"/>
              <a:t>Your client will be ‘passported’ through the income means test, so they automatically qualify within the income limits but you must still assess their capital.</a:t>
            </a:r>
          </a:p>
          <a:p>
            <a:r>
              <a:rPr lang="en-GB" sz="2000"/>
              <a:t>You must assess capital means in all cases. However, if your client receives financial support under sections 4 or 95 of the Immigration and Asylum Act 1999 from the National Asylum Support Service (NASS), they’re ‘passported’ through both income and capital tests for controlled work immigration and asylum matters only.</a:t>
            </a:r>
          </a:p>
          <a:p>
            <a:endParaRPr lang="en-GB" sz="2000"/>
          </a:p>
        </p:txBody>
      </p:sp>
      <p:pic>
        <p:nvPicPr>
          <p:cNvPr id="11" name="Picture 10">
            <a:extLst>
              <a:ext uri="{FF2B5EF4-FFF2-40B4-BE49-F238E27FC236}">
                <a16:creationId xmlns:a16="http://schemas.microsoft.com/office/drawing/2014/main" id="{672F345D-0D7E-9722-4BDF-03452CA5BF6F}"/>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2" name="Picture 11">
            <a:extLst>
              <a:ext uri="{FF2B5EF4-FFF2-40B4-BE49-F238E27FC236}">
                <a16:creationId xmlns:a16="http://schemas.microsoft.com/office/drawing/2014/main" id="{18ECF559-E57C-EE1E-107D-BC4A737F5579}"/>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3" name="Picture 12">
            <a:extLst>
              <a:ext uri="{FF2B5EF4-FFF2-40B4-BE49-F238E27FC236}">
                <a16:creationId xmlns:a16="http://schemas.microsoft.com/office/drawing/2014/main" id="{ECDBDFBC-78C6-4D80-FC85-DDFBE418DEB5}"/>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17351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157592" cy="576064"/>
          </a:xfrm>
          <a:solidFill>
            <a:schemeClr val="accent6">
              <a:lumMod val="20000"/>
              <a:lumOff val="80000"/>
            </a:schemeClr>
          </a:solidFill>
        </p:spPr>
        <p:txBody>
          <a:bodyPr vert="horz" lIns="91440" tIns="45720" rIns="91440" bIns="45720" rtlCol="0" anchor="ctr">
            <a:normAutofit/>
          </a:bodyPr>
          <a:lstStyle/>
          <a:p>
            <a:r>
              <a:rPr lang="en-GB" sz="2400"/>
              <a:t>WHAT LEGAL AID AGENCY NEED TO  ASK THEMSELVES</a:t>
            </a:r>
          </a:p>
        </p:txBody>
      </p:sp>
      <p:sp>
        <p:nvSpPr>
          <p:cNvPr id="3" name="Content Placeholder 2"/>
          <p:cNvSpPr>
            <a:spLocks noGrp="1"/>
          </p:cNvSpPr>
          <p:nvPr>
            <p:ph idx="1"/>
          </p:nvPr>
        </p:nvSpPr>
        <p:spPr>
          <a:xfrm>
            <a:off x="467544" y="908720"/>
            <a:ext cx="8219256" cy="5145435"/>
          </a:xfrm>
        </p:spPr>
        <p:txBody>
          <a:bodyPr vert="horz" lIns="91440" tIns="45720" rIns="91440" bIns="45720" rtlCol="0" anchor="t">
            <a:noAutofit/>
          </a:bodyPr>
          <a:lstStyle/>
          <a:p>
            <a:pPr marL="0" indent="0">
              <a:buNone/>
            </a:pPr>
            <a:r>
              <a:rPr lang="en-GB" sz="1300" b="1"/>
              <a:t>The overarching question which Legal Aid Agency assessor has to consider is whether the withholding of Legal Aid would mean that the applicant is unable to present his case effectively and without obvious unfairness.</a:t>
            </a:r>
            <a:endParaRPr lang="en-GB" sz="1300" b="1">
              <a:ea typeface="Calibri"/>
              <a:cs typeface="Calibri"/>
            </a:endParaRPr>
          </a:p>
          <a:p>
            <a:pPr marL="0" indent="0">
              <a:buNone/>
            </a:pPr>
            <a:r>
              <a:rPr lang="en-GB" sz="1300"/>
              <a:t>What you need to prove is that your client cannot present their case , their case is complex , both the facts and the law are complex, and expecting someone who has limited ability e.g. to speak English or understand legal documents/law, to present their case without support would lead  to an obvious unfairness.</a:t>
            </a:r>
            <a:endParaRPr lang="en-GB" sz="1300">
              <a:ea typeface="Calibri"/>
              <a:cs typeface="Calibri"/>
            </a:endParaRPr>
          </a:p>
          <a:p>
            <a:pPr marL="0" indent="0">
              <a:buNone/>
            </a:pPr>
            <a:r>
              <a:rPr lang="en-GB" sz="1300"/>
              <a:t>First present background to your client including chronology of their case from asylum application to grant of refugee status. Explain what is required of the client for the purposes of the family reunion application or appeal, the fact that’s/he needs to present evidence, and satisfy the law which is complex. Then go on to explain the personal profile of the client which would mean that your client could not be reasonably expected to present their case. Examples may be:</a:t>
            </a:r>
            <a:endParaRPr lang="en-GB" sz="1300">
              <a:ea typeface="Calibri"/>
              <a:cs typeface="Calibri"/>
            </a:endParaRPr>
          </a:p>
          <a:p>
            <a:r>
              <a:rPr lang="en-GB" sz="1300"/>
              <a:t>Your client does not have the language skills or expertise to comprehend legal documents/present their case without support from experts . They have used expert help to get this far with their refugee status/ access to housing etc.</a:t>
            </a:r>
            <a:endParaRPr lang="en-GB" sz="1300">
              <a:ea typeface="Calibri"/>
              <a:cs typeface="Calibri"/>
            </a:endParaRPr>
          </a:p>
          <a:p>
            <a:r>
              <a:rPr lang="en-GB" sz="1300"/>
              <a:t>Your client may not speak English at all or not have enough knowledge of English to understand  how to complete any forms, understand the law or provide the evidence that the Law required from them without advice and support. They would not know where to start or how to obtain the evidence  required.</a:t>
            </a:r>
            <a:endParaRPr lang="en-GB" sz="1300">
              <a:ea typeface="Calibri"/>
              <a:cs typeface="Calibri"/>
            </a:endParaRPr>
          </a:p>
          <a:p>
            <a:r>
              <a:rPr lang="en-GB" sz="1300"/>
              <a:t>Your client’s background is such that they cannot be expected to be able to complete the family reunion application or understand the law without help-  your client may have limited education , have left school early , or worked in a job where their literacy skills were not needed. </a:t>
            </a:r>
            <a:endParaRPr lang="en-GB" sz="1300">
              <a:ea typeface="Calibri"/>
              <a:cs typeface="Calibri"/>
            </a:endParaRPr>
          </a:p>
          <a:p>
            <a:r>
              <a:rPr lang="en-GB" sz="1300"/>
              <a:t>You can use the fact that your client has received support from Legal experts, counsellors or other organisations to make their asylum applications/benefits applications</a:t>
            </a:r>
            <a:endParaRPr lang="en-GB" sz="1300">
              <a:ea typeface="Calibri"/>
              <a:cs typeface="Calibri"/>
            </a:endParaRPr>
          </a:p>
          <a:p>
            <a:r>
              <a:rPr lang="en-GB" sz="1300"/>
              <a:t>Your client’s medical physical and mental health is such that they would not have the expertise to present their case. </a:t>
            </a:r>
            <a:endParaRPr lang="en-GB" sz="1300">
              <a:ea typeface="Calibri"/>
              <a:cs typeface="Calibri"/>
            </a:endParaRPr>
          </a:p>
          <a:p>
            <a:r>
              <a:rPr lang="en-GB" sz="1300"/>
              <a:t> It is evident that your client would not have the expertise , knowledge or ability to present their case without support as a result of a combination of their educational background, work history and health and support needs.</a:t>
            </a:r>
            <a:endParaRPr lang="en-GB" sz="1300">
              <a:ea typeface="Calibri"/>
              <a:cs typeface="Calibri"/>
            </a:endParaRPr>
          </a:p>
          <a:p>
            <a:endParaRPr lang="en-GB" sz="1200">
              <a:ea typeface="Calibri"/>
              <a:cs typeface="Calibri"/>
            </a:endParaRPr>
          </a:p>
        </p:txBody>
      </p:sp>
      <p:pic>
        <p:nvPicPr>
          <p:cNvPr id="6" name="Picture 5">
            <a:extLst>
              <a:ext uri="{FF2B5EF4-FFF2-40B4-BE49-F238E27FC236}">
                <a16:creationId xmlns:a16="http://schemas.microsoft.com/office/drawing/2014/main" id="{870D4CC7-D509-5595-3018-627BF8EC1F7D}"/>
              </a:ext>
            </a:extLst>
          </p:cNvPr>
          <p:cNvPicPr>
            <a:picLocks noChangeAspect="1"/>
          </p:cNvPicPr>
          <p:nvPr/>
        </p:nvPicPr>
        <p:blipFill>
          <a:blip r:embed="rId3"/>
          <a:stretch>
            <a:fillRect/>
          </a:stretch>
        </p:blipFill>
        <p:spPr>
          <a:xfrm>
            <a:off x="456234" y="6353807"/>
            <a:ext cx="504056" cy="459109"/>
          </a:xfrm>
          <a:prstGeom prst="rect">
            <a:avLst/>
          </a:prstGeom>
        </p:spPr>
      </p:pic>
      <p:pic>
        <p:nvPicPr>
          <p:cNvPr id="7" name="Picture 6">
            <a:extLst>
              <a:ext uri="{FF2B5EF4-FFF2-40B4-BE49-F238E27FC236}">
                <a16:creationId xmlns:a16="http://schemas.microsoft.com/office/drawing/2014/main" id="{24FE751E-3975-62C3-0DA4-CBD0DF5205E7}"/>
              </a:ext>
            </a:extLst>
          </p:cNvPr>
          <p:cNvPicPr>
            <a:picLocks noChangeAspect="1"/>
          </p:cNvPicPr>
          <p:nvPr/>
        </p:nvPicPr>
        <p:blipFill>
          <a:blip r:embed="rId4"/>
          <a:stretch>
            <a:fillRect/>
          </a:stretch>
        </p:blipFill>
        <p:spPr>
          <a:xfrm>
            <a:off x="4044650" y="6261520"/>
            <a:ext cx="1054700" cy="554784"/>
          </a:xfrm>
          <a:prstGeom prst="rect">
            <a:avLst/>
          </a:prstGeom>
        </p:spPr>
      </p:pic>
      <p:pic>
        <p:nvPicPr>
          <p:cNvPr id="8" name="Picture 7">
            <a:extLst>
              <a:ext uri="{FF2B5EF4-FFF2-40B4-BE49-F238E27FC236}">
                <a16:creationId xmlns:a16="http://schemas.microsoft.com/office/drawing/2014/main" id="{26EF2DD6-540F-303C-29DF-6EDA86D16606}"/>
              </a:ext>
            </a:extLst>
          </p:cNvPr>
          <p:cNvPicPr>
            <a:picLocks noChangeAspect="1"/>
          </p:cNvPicPr>
          <p:nvPr/>
        </p:nvPicPr>
        <p:blipFill>
          <a:blip r:embed="rId5"/>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95472076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5536" y="188640"/>
            <a:ext cx="7787208" cy="648072"/>
          </a:xfrm>
          <a:solidFill>
            <a:schemeClr val="accent6">
              <a:lumMod val="20000"/>
              <a:lumOff val="80000"/>
            </a:schemeClr>
          </a:solidFill>
        </p:spPr>
        <p:txBody>
          <a:bodyPr vert="horz" lIns="91440" tIns="45720" rIns="91440" bIns="45720" rtlCol="0" anchor="ctr">
            <a:normAutofit fontScale="90000"/>
          </a:bodyPr>
          <a:lstStyle/>
          <a:p>
            <a:br>
              <a:rPr lang="en-GB" sz="2400"/>
            </a:br>
            <a:r>
              <a:rPr lang="en-GB" sz="2400"/>
              <a:t>Preparing a Chronology your client’s Case</a:t>
            </a:r>
            <a:br>
              <a:rPr lang="en-GB" sz="2400"/>
            </a:br>
            <a:r>
              <a:rPr lang="en-GB" sz="2400"/>
              <a:t>Asylum- Refugee Status </a:t>
            </a:r>
            <a:br>
              <a:rPr lang="en-GB" sz="2400"/>
            </a:br>
            <a:endParaRPr lang="en-GB" sz="240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8959062"/>
              </p:ext>
            </p:extLst>
          </p:nvPr>
        </p:nvGraphicFramePr>
        <p:xfrm>
          <a:off x="980728" y="992391"/>
          <a:ext cx="8219256" cy="5145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4AB8529C-899A-D086-42D2-207499B05283}"/>
              </a:ext>
            </a:extLst>
          </p:cNvPr>
          <p:cNvSpPr>
            <a:spLocks noGrp="1"/>
          </p:cNvSpPr>
          <p:nvPr>
            <p:ph type="sldNum" sz="quarter" idx="12"/>
          </p:nvPr>
        </p:nvSpPr>
        <p:spPr>
          <a:xfrm>
            <a:off x="6553200" y="6414031"/>
            <a:ext cx="2133600" cy="365125"/>
          </a:xfrm>
        </p:spPr>
        <p:txBody>
          <a:bodyPr/>
          <a:lstStyle/>
          <a:p>
            <a:endParaRPr lang="en-GB"/>
          </a:p>
        </p:txBody>
      </p:sp>
      <p:pic>
        <p:nvPicPr>
          <p:cNvPr id="10" name="Picture 9">
            <a:extLst>
              <a:ext uri="{FF2B5EF4-FFF2-40B4-BE49-F238E27FC236}">
                <a16:creationId xmlns:a16="http://schemas.microsoft.com/office/drawing/2014/main" id="{3FDA0957-B1DD-18B1-9B25-F11694747526}"/>
              </a:ext>
            </a:extLst>
          </p:cNvPr>
          <p:cNvPicPr>
            <a:picLocks noChangeAspect="1"/>
          </p:cNvPicPr>
          <p:nvPr/>
        </p:nvPicPr>
        <p:blipFill>
          <a:blip r:embed="rId7"/>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CBBE2E6D-61A7-4AF4-8900-64F92A639C46}"/>
              </a:ext>
            </a:extLst>
          </p:cNvPr>
          <p:cNvPicPr>
            <a:picLocks noChangeAspect="1"/>
          </p:cNvPicPr>
          <p:nvPr/>
        </p:nvPicPr>
        <p:blipFill>
          <a:blip r:embed="rId8"/>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B5C5E8E7-1846-EF8E-629A-197812D638F7}"/>
              </a:ext>
            </a:extLst>
          </p:cNvPr>
          <p:cNvPicPr>
            <a:picLocks noChangeAspect="1"/>
          </p:cNvPicPr>
          <p:nvPr/>
        </p:nvPicPr>
        <p:blipFill>
          <a:blip r:embed="rId9"/>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2417985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accent6">
              <a:lumMod val="20000"/>
              <a:lumOff val="80000"/>
            </a:schemeClr>
          </a:solidFill>
        </p:spPr>
        <p:txBody>
          <a:bodyPr vert="horz" lIns="91440" tIns="45720" rIns="91440" bIns="45720" rtlCol="0" anchor="ctr">
            <a:normAutofit/>
          </a:bodyPr>
          <a:lstStyle/>
          <a:p>
            <a:r>
              <a:rPr lang="en-GB" sz="2400"/>
              <a:t>Preparing a profile of your client’s language skills,  educational background, and work history for completing CIVECF1 Form </a:t>
            </a:r>
          </a:p>
        </p:txBody>
      </p:sp>
      <p:sp>
        <p:nvSpPr>
          <p:cNvPr id="3" name="Content Placeholder 2"/>
          <p:cNvSpPr>
            <a:spLocks noGrp="1"/>
          </p:cNvSpPr>
          <p:nvPr>
            <p:ph idx="1"/>
          </p:nvPr>
        </p:nvSpPr>
        <p:spPr/>
        <p:txBody>
          <a:bodyPr>
            <a:normAutofit fontScale="47500" lnSpcReduction="20000"/>
          </a:bodyPr>
          <a:lstStyle/>
          <a:p>
            <a:r>
              <a:rPr lang="en-GB"/>
              <a:t>Does your client speak English fluently?</a:t>
            </a:r>
          </a:p>
          <a:p>
            <a:r>
              <a:rPr lang="en-GB"/>
              <a:t>Did your client receive any formal education in their country of origin?</a:t>
            </a:r>
          </a:p>
          <a:p>
            <a:r>
              <a:rPr lang="en-GB"/>
              <a:t>What level of education did they receive? </a:t>
            </a:r>
          </a:p>
          <a:p>
            <a:r>
              <a:rPr lang="en-GB"/>
              <a:t>What are his/her qualifications</a:t>
            </a:r>
          </a:p>
          <a:p>
            <a:r>
              <a:rPr lang="en-GB"/>
              <a:t>What age did s/he leave school?</a:t>
            </a:r>
          </a:p>
          <a:p>
            <a:r>
              <a:rPr lang="en-GB"/>
              <a:t>Did they work before coming to the UK?</a:t>
            </a:r>
          </a:p>
          <a:p>
            <a:r>
              <a:rPr lang="en-GB"/>
              <a:t>What was their job, and which skills did they need to apply?</a:t>
            </a:r>
          </a:p>
          <a:p>
            <a:r>
              <a:rPr lang="en-GB"/>
              <a:t>Has s/he worked since arriving in the UK?</a:t>
            </a:r>
          </a:p>
          <a:p>
            <a:r>
              <a:rPr lang="en-GB"/>
              <a:t>What is his/her job in the UK?</a:t>
            </a:r>
          </a:p>
          <a:p>
            <a:r>
              <a:rPr lang="en-GB"/>
              <a:t>Can s/he read/write English fluently</a:t>
            </a:r>
          </a:p>
          <a:p>
            <a:r>
              <a:rPr lang="en-GB"/>
              <a:t>Can s/he understand legal documents? </a:t>
            </a:r>
          </a:p>
          <a:p>
            <a:r>
              <a:rPr lang="en-GB"/>
              <a:t>How has s/he managed to prepare any legal documents  in the past?</a:t>
            </a:r>
          </a:p>
          <a:p>
            <a:r>
              <a:rPr lang="en-GB"/>
              <a:t>Did s/he receive help and support- who from and when?</a:t>
            </a:r>
          </a:p>
          <a:p>
            <a:r>
              <a:rPr lang="en-GB"/>
              <a:t>Does s/he have the confidence and ability to prepare a family reunion application now- eg: complete forms?</a:t>
            </a:r>
          </a:p>
          <a:p>
            <a:r>
              <a:rPr lang="en-GB"/>
              <a:t>Does s/he know where to get evidence needed for the application or what evidence is needed? If no- how is s/he expecting to present his/her application?</a:t>
            </a:r>
          </a:p>
        </p:txBody>
      </p:sp>
      <p:sp>
        <p:nvSpPr>
          <p:cNvPr id="5" name="Slide Number Placeholder 4"/>
          <p:cNvSpPr>
            <a:spLocks noGrp="1"/>
          </p:cNvSpPr>
          <p:nvPr>
            <p:ph type="sldNum" sz="quarter" idx="12"/>
          </p:nvPr>
        </p:nvSpPr>
        <p:spPr/>
        <p:txBody>
          <a:bodyPr/>
          <a:lstStyle/>
          <a:p>
            <a:fld id="{5A804019-EF61-49BF-85C8-6690AE352B95}" type="slidenum">
              <a:rPr lang="en-GB" smtClean="0"/>
              <a:t>13</a:t>
            </a:fld>
            <a:endParaRPr lang="en-GB"/>
          </a:p>
        </p:txBody>
      </p:sp>
      <p:sp>
        <p:nvSpPr>
          <p:cNvPr id="6" name="Slide Number Placeholder 4">
            <a:extLst>
              <a:ext uri="{FF2B5EF4-FFF2-40B4-BE49-F238E27FC236}">
                <a16:creationId xmlns:a16="http://schemas.microsoft.com/office/drawing/2014/main" id="{81A88972-0705-ADB2-5A7A-3DA1B9FDE5FB}"/>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13</a:t>
            </a:fld>
            <a:endParaRPr lang="en-GB"/>
          </a:p>
        </p:txBody>
      </p:sp>
      <p:pic>
        <p:nvPicPr>
          <p:cNvPr id="10" name="Picture 9">
            <a:extLst>
              <a:ext uri="{FF2B5EF4-FFF2-40B4-BE49-F238E27FC236}">
                <a16:creationId xmlns:a16="http://schemas.microsoft.com/office/drawing/2014/main" id="{A7512969-FF37-6F1C-366B-EDB5B4C98B6F}"/>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8EBF3660-0767-11B8-6037-F0B67DE8E827}"/>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6D6D8271-99F8-FB26-D806-862737E1868D}"/>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2908324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157592" cy="792088"/>
          </a:xfrm>
          <a:solidFill>
            <a:schemeClr val="accent6">
              <a:lumMod val="20000"/>
              <a:lumOff val="80000"/>
            </a:schemeClr>
          </a:solidFill>
        </p:spPr>
        <p:txBody>
          <a:bodyPr vert="horz" lIns="91440" tIns="45720" rIns="91440" bIns="45720" rtlCol="0" anchor="ctr">
            <a:normAutofit fontScale="90000"/>
          </a:bodyPr>
          <a:lstStyle/>
          <a:p>
            <a:r>
              <a:rPr lang="en-GB" sz="2400"/>
              <a:t>Preparing a profile of your client’s medical needs for completing</a:t>
            </a:r>
            <a:br>
              <a:rPr lang="en-GB" sz="2400"/>
            </a:br>
            <a:r>
              <a:rPr lang="en-GB" sz="2400"/>
              <a:t> CIVECF1 Form </a:t>
            </a:r>
          </a:p>
        </p:txBody>
      </p:sp>
      <p:sp>
        <p:nvSpPr>
          <p:cNvPr id="3" name="Content Placeholder 2"/>
          <p:cNvSpPr>
            <a:spLocks noGrp="1"/>
          </p:cNvSpPr>
          <p:nvPr>
            <p:ph idx="1"/>
          </p:nvPr>
        </p:nvSpPr>
        <p:spPr>
          <a:xfrm>
            <a:off x="395536" y="1196752"/>
            <a:ext cx="8291264" cy="4929411"/>
          </a:xfrm>
        </p:spPr>
        <p:txBody>
          <a:bodyPr vert="horz" lIns="91440" tIns="45720" rIns="91440" bIns="45720" rtlCol="0" anchor="t">
            <a:normAutofit/>
          </a:bodyPr>
          <a:lstStyle/>
          <a:p>
            <a:pPr lvl="0"/>
            <a:r>
              <a:rPr lang="en-GB" sz="1600" dirty="0"/>
              <a:t>Is your client receiving medical help, counselling or other support/ check current medical diagnosis? If yes, get the client to get an up to date letter from the doctor/consultant or other medical professional?</a:t>
            </a:r>
          </a:p>
          <a:p>
            <a:pPr lvl="0"/>
            <a:r>
              <a:rPr lang="en-GB" sz="1600" dirty="0"/>
              <a:t>Who is providing the support- GP, nurse/ hospital/other expert?</a:t>
            </a:r>
            <a:endParaRPr lang="en-GB" sz="1600" dirty="0">
              <a:ea typeface="Calibri"/>
              <a:cs typeface="Calibri"/>
            </a:endParaRPr>
          </a:p>
          <a:p>
            <a:pPr lvl="0"/>
            <a:r>
              <a:rPr lang="en-GB" sz="1600" dirty="0"/>
              <a:t>What type of support is  being provided?</a:t>
            </a:r>
            <a:endParaRPr lang="en-GB" sz="1600" dirty="0">
              <a:ea typeface="Calibri"/>
              <a:cs typeface="Calibri"/>
            </a:endParaRPr>
          </a:p>
          <a:p>
            <a:pPr lvl="0"/>
            <a:r>
              <a:rPr lang="en-GB" sz="1600" dirty="0"/>
              <a:t> How frequently is the support needed?.</a:t>
            </a:r>
            <a:endParaRPr lang="en-GB" sz="1600" dirty="0">
              <a:ea typeface="Calibri"/>
              <a:cs typeface="Calibri"/>
            </a:endParaRPr>
          </a:p>
          <a:p>
            <a:pPr lvl="0"/>
            <a:r>
              <a:rPr lang="en-GB" sz="1600" dirty="0"/>
              <a:t>Confirm whether support from medical and other professionals is ongoing.</a:t>
            </a:r>
            <a:endParaRPr lang="en-GB" sz="1600" dirty="0">
              <a:ea typeface="Calibri"/>
              <a:cs typeface="Calibri"/>
            </a:endParaRPr>
          </a:p>
          <a:p>
            <a:pPr lvl="0"/>
            <a:r>
              <a:rPr lang="en-GB" sz="1600" dirty="0"/>
              <a:t>Ask client to confirm how any condition /or their situation impacts their ability to manage day to day life.</a:t>
            </a:r>
            <a:endParaRPr lang="en-GB" sz="1600" dirty="0">
              <a:ea typeface="Calibri"/>
              <a:cs typeface="Calibri"/>
            </a:endParaRPr>
          </a:p>
          <a:p>
            <a:pPr lvl="0"/>
            <a:r>
              <a:rPr lang="en-GB" sz="1600" dirty="0"/>
              <a:t>How does it impact their ability to comprehend correspondence or respond to correspondence?</a:t>
            </a:r>
            <a:endParaRPr lang="en-GB" sz="1600" dirty="0">
              <a:ea typeface="Calibri"/>
              <a:cs typeface="Calibri"/>
            </a:endParaRPr>
          </a:p>
          <a:p>
            <a:pPr lvl="0"/>
            <a:r>
              <a:rPr lang="en-GB" sz="1600" dirty="0"/>
              <a:t>Check your client’s medical  history and whether they have had any assistance from medical professionals since their arrival in the UK. Make a chronology of the support received to date?</a:t>
            </a:r>
            <a:endParaRPr lang="en-GB" sz="1600" dirty="0">
              <a:ea typeface="Calibri"/>
              <a:cs typeface="Calibri"/>
            </a:endParaRPr>
          </a:p>
          <a:p>
            <a:pPr lvl="0"/>
            <a:r>
              <a:rPr lang="en-GB" sz="1600" dirty="0"/>
              <a:t>If your client has been seeing support organisations obtain information about which organisations and how your client has been supported. Ask if the organisation can provide a letter to confirm the support received</a:t>
            </a:r>
            <a:endParaRPr lang="en-GB" sz="1600" dirty="0">
              <a:ea typeface="Calibri"/>
              <a:cs typeface="Calibri"/>
            </a:endParaRPr>
          </a:p>
          <a:p>
            <a:pPr lvl="0"/>
            <a:endParaRPr lang="en-GB" sz="1600" dirty="0"/>
          </a:p>
          <a:p>
            <a:pPr lvl="0"/>
            <a:endParaRPr lang="en-GB" sz="1600" dirty="0"/>
          </a:p>
          <a:p>
            <a:endParaRPr lang="en-GB" sz="1600" dirty="0"/>
          </a:p>
        </p:txBody>
      </p:sp>
      <p:sp>
        <p:nvSpPr>
          <p:cNvPr id="5" name="Slide Number Placeholder 4"/>
          <p:cNvSpPr>
            <a:spLocks noGrp="1"/>
          </p:cNvSpPr>
          <p:nvPr>
            <p:ph type="sldNum" sz="quarter" idx="12"/>
          </p:nvPr>
        </p:nvSpPr>
        <p:spPr/>
        <p:txBody>
          <a:bodyPr/>
          <a:lstStyle/>
          <a:p>
            <a:fld id="{5A804019-EF61-49BF-85C8-6690AE352B95}" type="slidenum">
              <a:rPr lang="en-GB" smtClean="0"/>
              <a:t>14</a:t>
            </a:fld>
            <a:endParaRPr lang="en-GB"/>
          </a:p>
        </p:txBody>
      </p:sp>
      <p:pic>
        <p:nvPicPr>
          <p:cNvPr id="6" name="Picture 5">
            <a:extLst>
              <a:ext uri="{FF2B5EF4-FFF2-40B4-BE49-F238E27FC236}">
                <a16:creationId xmlns:a16="http://schemas.microsoft.com/office/drawing/2014/main" id="{1DACF119-D566-C16F-8887-A738BAE8B5F2}"/>
              </a:ext>
            </a:extLst>
          </p:cNvPr>
          <p:cNvPicPr>
            <a:picLocks noChangeAspect="1"/>
          </p:cNvPicPr>
          <p:nvPr/>
        </p:nvPicPr>
        <p:blipFill>
          <a:blip r:embed="rId3"/>
          <a:stretch>
            <a:fillRect/>
          </a:stretch>
        </p:blipFill>
        <p:spPr>
          <a:xfrm>
            <a:off x="456234" y="6353807"/>
            <a:ext cx="504056" cy="459109"/>
          </a:xfrm>
          <a:prstGeom prst="rect">
            <a:avLst/>
          </a:prstGeom>
        </p:spPr>
      </p:pic>
      <p:pic>
        <p:nvPicPr>
          <p:cNvPr id="7" name="Picture 6">
            <a:extLst>
              <a:ext uri="{FF2B5EF4-FFF2-40B4-BE49-F238E27FC236}">
                <a16:creationId xmlns:a16="http://schemas.microsoft.com/office/drawing/2014/main" id="{6A538D6D-0FC6-C971-1C97-9253B504AFED}"/>
              </a:ext>
            </a:extLst>
          </p:cNvPr>
          <p:cNvPicPr>
            <a:picLocks noChangeAspect="1"/>
          </p:cNvPicPr>
          <p:nvPr/>
        </p:nvPicPr>
        <p:blipFill>
          <a:blip r:embed="rId4"/>
          <a:stretch>
            <a:fillRect/>
          </a:stretch>
        </p:blipFill>
        <p:spPr>
          <a:xfrm>
            <a:off x="4044650" y="6261520"/>
            <a:ext cx="1054700" cy="554784"/>
          </a:xfrm>
          <a:prstGeom prst="rect">
            <a:avLst/>
          </a:prstGeom>
        </p:spPr>
      </p:pic>
      <p:pic>
        <p:nvPicPr>
          <p:cNvPr id="8" name="Picture 7">
            <a:extLst>
              <a:ext uri="{FF2B5EF4-FFF2-40B4-BE49-F238E27FC236}">
                <a16:creationId xmlns:a16="http://schemas.microsoft.com/office/drawing/2014/main" id="{F06D8791-3866-3AE8-2855-A57B38ADD60C}"/>
              </a:ext>
            </a:extLst>
          </p:cNvPr>
          <p:cNvPicPr>
            <a:picLocks noChangeAspect="1"/>
          </p:cNvPicPr>
          <p:nvPr/>
        </p:nvPicPr>
        <p:blipFill>
          <a:blip r:embed="rId5"/>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367112187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323528" y="836712"/>
            <a:ext cx="8373616" cy="5184576"/>
          </a:xfrm>
        </p:spPr>
        <p:txBody>
          <a:bodyPr vert="horz" lIns="91440" tIns="45720" rIns="91440" bIns="45720" rtlCol="0" anchor="t">
            <a:noAutofit/>
          </a:bodyPr>
          <a:lstStyle/>
          <a:p>
            <a:r>
              <a:rPr lang="en-GB" sz="1200"/>
              <a:t>What are the important facts in this case for your client ?</a:t>
            </a:r>
            <a:endParaRPr lang="en-GB" sz="1200">
              <a:ea typeface="Calibri"/>
              <a:cs typeface="Calibri"/>
            </a:endParaRPr>
          </a:p>
          <a:p>
            <a:pPr marL="0" indent="0">
              <a:buNone/>
            </a:pPr>
            <a:r>
              <a:rPr lang="en-GB" sz="1200"/>
              <a:t>e.g. </a:t>
            </a:r>
            <a:r>
              <a:rPr lang="en-GB" sz="1200" i="1"/>
              <a:t>children are aged over 18, or are non –biological children or children do not have birth certificates 	and/or there is no marriage certificate to prove relationship with the family s/he is sponsoring</a:t>
            </a:r>
            <a:r>
              <a:rPr lang="en-GB" sz="1200"/>
              <a:t>.</a:t>
            </a:r>
            <a:endParaRPr lang="en-GB" sz="1200">
              <a:ea typeface="Calibri"/>
              <a:cs typeface="Calibri"/>
            </a:endParaRPr>
          </a:p>
          <a:p>
            <a:r>
              <a:rPr lang="en-GB" sz="1200"/>
              <a:t>Explain if  the client needs to prove the facts that have been stated and explain how much weight  any evidence will carry?</a:t>
            </a:r>
            <a:endParaRPr lang="en-GB" sz="1200">
              <a:ea typeface="Calibri"/>
              <a:cs typeface="Calibri"/>
            </a:endParaRPr>
          </a:p>
          <a:p>
            <a:pPr marL="0" indent="0">
              <a:buNone/>
            </a:pPr>
            <a:r>
              <a:rPr lang="en-GB" sz="1200" i="1"/>
              <a:t>e.g. Client will need to prove that the children are his/her, and/ or s/he had a relationship pre flight which  has continued post flight. </a:t>
            </a:r>
            <a:endParaRPr lang="en-GB" sz="1200" i="1">
              <a:ea typeface="Calibri"/>
              <a:cs typeface="Calibri"/>
            </a:endParaRPr>
          </a:p>
          <a:p>
            <a:r>
              <a:rPr lang="en-GB" sz="1200"/>
              <a:t>How will your client prove what they are saying?</a:t>
            </a:r>
            <a:endParaRPr lang="en-GB" sz="1200">
              <a:ea typeface="Calibri"/>
              <a:cs typeface="Calibri"/>
            </a:endParaRPr>
          </a:p>
          <a:p>
            <a:pPr marL="0" indent="0">
              <a:buNone/>
            </a:pPr>
            <a:r>
              <a:rPr lang="en-GB" sz="1200" i="1"/>
              <a:t>To do this s/he may need to obtain DNA evidence which will definitively prove that the children are his, or may need to obtain documents / get statements to support why children should be with 	your client and  prove their relationship 	</a:t>
            </a:r>
            <a:endParaRPr lang="en-GB" sz="1200">
              <a:ea typeface="Calibri"/>
              <a:cs typeface="Calibri"/>
            </a:endParaRPr>
          </a:p>
          <a:p>
            <a:r>
              <a:rPr lang="en-GB" sz="1200"/>
              <a:t>Will the client need expert reports or medical reports?</a:t>
            </a:r>
            <a:endParaRPr lang="en-GB" sz="1200">
              <a:ea typeface="Calibri"/>
              <a:cs typeface="Calibri"/>
            </a:endParaRPr>
          </a:p>
          <a:p>
            <a:pPr marL="0" indent="0">
              <a:buNone/>
            </a:pPr>
            <a:r>
              <a:rPr lang="en-GB" sz="1200" i="1"/>
              <a:t>Explain why  the evidence and the  reports are needed and why not having the reports could lead to 	an 	unfair 	assessment or how having the reports would add to their case.</a:t>
            </a:r>
            <a:endParaRPr lang="en-GB" sz="1200" i="1">
              <a:ea typeface="Calibri"/>
              <a:cs typeface="Calibri"/>
            </a:endParaRPr>
          </a:p>
          <a:p>
            <a:r>
              <a:rPr lang="en-GB" sz="1200"/>
              <a:t>Will the client need to commission experts to authenticate documents, present medical evidence?</a:t>
            </a:r>
            <a:endParaRPr lang="en-GB" sz="1200" i="1">
              <a:ea typeface="Calibri"/>
              <a:cs typeface="Calibri"/>
            </a:endParaRPr>
          </a:p>
          <a:p>
            <a:pPr marL="0" indent="0">
              <a:buNone/>
            </a:pPr>
            <a:r>
              <a:rPr lang="en-GB" sz="1200" i="1"/>
              <a:t>The most obvious is getting DNA evidence or getting documents authenticated. You need to argue 	that the 	client should  be properly advised whether this is necessary. </a:t>
            </a:r>
            <a:endParaRPr lang="en-GB" sz="1200" i="1">
              <a:ea typeface="Calibri"/>
              <a:cs typeface="Calibri"/>
            </a:endParaRPr>
          </a:p>
          <a:p>
            <a:r>
              <a:rPr lang="en-GB" sz="1200"/>
              <a:t>Have these documents been presented before?</a:t>
            </a:r>
            <a:endParaRPr lang="en-GB" sz="1200">
              <a:ea typeface="Calibri"/>
              <a:cs typeface="Calibri"/>
            </a:endParaRPr>
          </a:p>
          <a:p>
            <a:pPr marL="0" indent="0">
              <a:buNone/>
            </a:pPr>
            <a:r>
              <a:rPr lang="en-GB" sz="1200" i="1"/>
              <a:t>For cases which have been refused and the client’s documents have already been submitted, and 	rejected 	you need to say that the client will need to reiterate what the reasons for refusal are and what your client is being asked to prove, and s/he cannot do this without legal advice for reasons which were stated in the previous slide e.g. lack of English/education . This argument could be used for both complexity of facts and the law.  </a:t>
            </a:r>
            <a:endParaRPr lang="en-GB" sz="1200" i="1">
              <a:ea typeface="Calibri"/>
              <a:cs typeface="Calibri"/>
            </a:endParaRPr>
          </a:p>
          <a:p>
            <a:pPr marL="0" indent="0">
              <a:buNone/>
            </a:pPr>
            <a:endParaRPr lang="en-GB" sz="1200" i="1">
              <a:ea typeface="Calibri"/>
              <a:cs typeface="Calibri"/>
            </a:endParaRPr>
          </a:p>
          <a:p>
            <a:pPr marL="0" indent="0">
              <a:buNone/>
            </a:pPr>
            <a:r>
              <a:rPr lang="en-GB" sz="1200" b="1"/>
              <a:t>ALWAYS BE CAREFUL WITH THE FACTS THAT YOU STATE IN THE APPLICATION , IF THERE ARE IONCONSISTENCIES WITH PREVIOUS APPLICATIONS OR OTHER FUNDAMENTAL  INCONSISTENCIES CLIENT MAY NEED LEGAL ADVICE BEFORE THOSE FACTS ARE STATED IN THE ECF FUNDING APPLICATION. CONSULT YOUR CASEWORK MANAGER</a:t>
            </a:r>
            <a:endParaRPr lang="en-GB" sz="1200" b="1">
              <a:ea typeface="Calibri"/>
              <a:cs typeface="Calibri"/>
            </a:endParaRPr>
          </a:p>
          <a:p>
            <a:endParaRPr lang="en-GB" sz="1200">
              <a:ea typeface="Calibri"/>
              <a:cs typeface="Calibri"/>
            </a:endParaRPr>
          </a:p>
        </p:txBody>
      </p:sp>
      <p:sp>
        <p:nvSpPr>
          <p:cNvPr id="4" name="Slide Number Placeholder 3"/>
          <p:cNvSpPr>
            <a:spLocks noGrp="1"/>
          </p:cNvSpPr>
          <p:nvPr>
            <p:ph type="sldNum" sz="quarter" idx="12"/>
          </p:nvPr>
        </p:nvSpPr>
        <p:spPr/>
        <p:txBody>
          <a:bodyPr/>
          <a:lstStyle/>
          <a:p>
            <a:fld id="{5A804019-EF61-49BF-85C8-6690AE352B95}" type="slidenum">
              <a:rPr lang="en-GB" smtClean="0"/>
              <a:pPr/>
              <a:t>15</a:t>
            </a:fld>
            <a:endParaRPr lang="en-GB"/>
          </a:p>
        </p:txBody>
      </p:sp>
      <p:sp>
        <p:nvSpPr>
          <p:cNvPr id="2" name="Title 1"/>
          <p:cNvSpPr>
            <a:spLocks noGrp="1"/>
          </p:cNvSpPr>
          <p:nvPr>
            <p:ph type="title"/>
          </p:nvPr>
        </p:nvSpPr>
        <p:spPr>
          <a:xfrm>
            <a:off x="899592" y="274638"/>
            <a:ext cx="7787208" cy="562074"/>
          </a:xfrm>
          <a:solidFill>
            <a:schemeClr val="accent6">
              <a:lumMod val="20000"/>
              <a:lumOff val="80000"/>
            </a:schemeClr>
          </a:solidFill>
        </p:spPr>
        <p:txBody>
          <a:bodyPr vert="horz" lIns="91440" tIns="45720" rIns="91440" bIns="45720" rtlCol="0" anchor="ctr">
            <a:noAutofit/>
          </a:bodyPr>
          <a:lstStyle/>
          <a:p>
            <a:r>
              <a:rPr lang="en-GB" sz="2000"/>
              <a:t>Preparing &amp; Making the case that your client’s case is one with Complex Facts</a:t>
            </a:r>
          </a:p>
        </p:txBody>
      </p:sp>
      <p:pic>
        <p:nvPicPr>
          <p:cNvPr id="5" name="Picture 4">
            <a:extLst>
              <a:ext uri="{FF2B5EF4-FFF2-40B4-BE49-F238E27FC236}">
                <a16:creationId xmlns:a16="http://schemas.microsoft.com/office/drawing/2014/main" id="{E090EF91-9469-EAF0-0F0D-A890B9A850A8}"/>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6" name="Picture 5">
            <a:extLst>
              <a:ext uri="{FF2B5EF4-FFF2-40B4-BE49-F238E27FC236}">
                <a16:creationId xmlns:a16="http://schemas.microsoft.com/office/drawing/2014/main" id="{42622649-58EE-E66F-9E71-B9D1042EBDB4}"/>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7" name="Picture 6">
            <a:extLst>
              <a:ext uri="{FF2B5EF4-FFF2-40B4-BE49-F238E27FC236}">
                <a16:creationId xmlns:a16="http://schemas.microsoft.com/office/drawing/2014/main" id="{F4C3FEFD-C519-7862-7715-4649E4362136}"/>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203450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6">
              <a:lumMod val="20000"/>
              <a:lumOff val="80000"/>
            </a:schemeClr>
          </a:solidFill>
        </p:spPr>
        <p:txBody>
          <a:bodyPr>
            <a:normAutofit/>
          </a:bodyPr>
          <a:lstStyle/>
          <a:p>
            <a:r>
              <a:rPr lang="en-GB" sz="2000"/>
              <a:t>Preparing &amp; Making the case that Immigration Law is Complex and an Unfairness will arise if client is unrepresented</a:t>
            </a:r>
          </a:p>
        </p:txBody>
      </p:sp>
      <p:sp>
        <p:nvSpPr>
          <p:cNvPr id="3" name="Content Placeholder 2"/>
          <p:cNvSpPr>
            <a:spLocks noGrp="1"/>
          </p:cNvSpPr>
          <p:nvPr>
            <p:ph idx="1"/>
          </p:nvPr>
        </p:nvSpPr>
        <p:spPr>
          <a:xfrm>
            <a:off x="251520" y="1052736"/>
            <a:ext cx="8424936" cy="5040560"/>
          </a:xfrm>
        </p:spPr>
        <p:txBody>
          <a:bodyPr vert="horz" lIns="91440" tIns="45720" rIns="91440" bIns="45720" rtlCol="0" anchor="t">
            <a:noAutofit/>
          </a:bodyPr>
          <a:lstStyle/>
          <a:p>
            <a:r>
              <a:rPr lang="en-GB" sz="1400" dirty="0"/>
              <a:t>Once you have proved that the facts of the case are complex . You also need to argue that your client needs to satisfy complex immigration law. Your client needs to prove that the Immigration Rules which s/he needs to satisfy are very complex issues of Article  8 that need to be fully addressed as well as matters of Immigration and asylum law.</a:t>
            </a:r>
          </a:p>
          <a:p>
            <a:pPr marL="400050" lvl="1" indent="0">
              <a:buNone/>
            </a:pPr>
            <a:r>
              <a:rPr lang="en-GB" sz="1200" i="1" dirty="0"/>
              <a:t>E.g. The Law on Family Reunion as set out in Appendix Family Reunion (Protection) of the Immigration rules is that children under the age of 18 have an automatic right to family reunion. In your client’s case this law does not apply. The  children are aged over 18 exceptional circumstances need to be explained, legal advice and support will be needed to put forward to show the exceptional circumstances. The law on Exceptional Circumstances  is complicated and gives rise to complex arguments about rights under Article  8 of the European Convention on Human Rights as well other aspects of Immigration and asylum case law. To effectively present his/her case the client will need to have the ability to acquire relevant materials including documentation, legal texts,  caselaw and the ability to present how the law applies.</a:t>
            </a:r>
          </a:p>
          <a:p>
            <a:pPr marL="400050" lvl="1" indent="0">
              <a:buNone/>
            </a:pPr>
            <a:endParaRPr lang="en-GB" sz="1100" dirty="0"/>
          </a:p>
          <a:p>
            <a:pPr marL="0" indent="0">
              <a:buNone/>
            </a:pPr>
            <a:r>
              <a:rPr lang="en-GB" sz="1400" dirty="0"/>
              <a:t>In </a:t>
            </a:r>
            <a:r>
              <a:rPr lang="en-GB" sz="1400" b="1" u="sng" dirty="0" err="1"/>
              <a:t>Gudanaviciene</a:t>
            </a:r>
            <a:r>
              <a:rPr lang="en-GB" sz="1400" b="1" u="sng" dirty="0"/>
              <a:t> and Others v Director of Legal Aid Casework [2014] EWCA </a:t>
            </a:r>
            <a:r>
              <a:rPr lang="en-GB" sz="1400" b="1" u="sng" dirty="0" err="1"/>
              <a:t>Civ</a:t>
            </a:r>
            <a:r>
              <a:rPr lang="en-GB" sz="1400" b="1" u="sng" dirty="0"/>
              <a:t> 16</a:t>
            </a:r>
            <a:r>
              <a:rPr lang="en-GB" sz="1400" dirty="0"/>
              <a:t>22 it states at paragraph 171 that: </a:t>
            </a:r>
          </a:p>
          <a:p>
            <a:pPr marL="0" indent="0">
              <a:buNone/>
            </a:pPr>
            <a:r>
              <a:rPr lang="en-GB" sz="1400" dirty="0"/>
              <a:t>“</a:t>
            </a:r>
            <a:r>
              <a:rPr lang="en-GB" sz="1400" b="1" i="1" dirty="0"/>
              <a:t>If legal advice is needed, it must be given by a person accredited to OISC Level 2, and there is no evidence that third-sector organisations have the competence and capacity to give such advice on a widespread basis without legal aid. </a:t>
            </a:r>
            <a:r>
              <a:rPr lang="en-GB" sz="1400" dirty="0"/>
              <a:t>“</a:t>
            </a:r>
          </a:p>
          <a:p>
            <a:pPr marL="0" indent="0">
              <a:buNone/>
            </a:pPr>
            <a:r>
              <a:rPr lang="en-GB" sz="1400" dirty="0"/>
              <a:t>This statement from the Court of Appeal is indicative of the need for high level of legal expertise needed in cases as complex as your client’s . </a:t>
            </a:r>
          </a:p>
        </p:txBody>
      </p:sp>
      <p:sp>
        <p:nvSpPr>
          <p:cNvPr id="5" name="Slide Number Placeholder 4"/>
          <p:cNvSpPr>
            <a:spLocks noGrp="1"/>
          </p:cNvSpPr>
          <p:nvPr>
            <p:ph type="sldNum" sz="quarter" idx="12"/>
          </p:nvPr>
        </p:nvSpPr>
        <p:spPr/>
        <p:txBody>
          <a:bodyPr/>
          <a:lstStyle/>
          <a:p>
            <a:fld id="{5A804019-EF61-49BF-85C8-6690AE352B95}" type="slidenum">
              <a:rPr lang="en-GB" smtClean="0"/>
              <a:t>16</a:t>
            </a:fld>
            <a:endParaRPr lang="en-GB"/>
          </a:p>
        </p:txBody>
      </p:sp>
      <p:pic>
        <p:nvPicPr>
          <p:cNvPr id="6" name="Picture 5">
            <a:extLst>
              <a:ext uri="{FF2B5EF4-FFF2-40B4-BE49-F238E27FC236}">
                <a16:creationId xmlns:a16="http://schemas.microsoft.com/office/drawing/2014/main" id="{4E480391-B1BD-1EDF-BD08-DC444D9F9350}"/>
              </a:ext>
            </a:extLst>
          </p:cNvPr>
          <p:cNvPicPr>
            <a:picLocks noChangeAspect="1"/>
          </p:cNvPicPr>
          <p:nvPr/>
        </p:nvPicPr>
        <p:blipFill>
          <a:blip r:embed="rId3"/>
          <a:stretch>
            <a:fillRect/>
          </a:stretch>
        </p:blipFill>
        <p:spPr>
          <a:xfrm>
            <a:off x="456234" y="6353807"/>
            <a:ext cx="504056" cy="459109"/>
          </a:xfrm>
          <a:prstGeom prst="rect">
            <a:avLst/>
          </a:prstGeom>
        </p:spPr>
      </p:pic>
      <p:pic>
        <p:nvPicPr>
          <p:cNvPr id="7" name="Picture 6">
            <a:extLst>
              <a:ext uri="{FF2B5EF4-FFF2-40B4-BE49-F238E27FC236}">
                <a16:creationId xmlns:a16="http://schemas.microsoft.com/office/drawing/2014/main" id="{A1F8FB60-7ECC-7935-D47D-878A294FF8F3}"/>
              </a:ext>
            </a:extLst>
          </p:cNvPr>
          <p:cNvPicPr>
            <a:picLocks noChangeAspect="1"/>
          </p:cNvPicPr>
          <p:nvPr/>
        </p:nvPicPr>
        <p:blipFill>
          <a:blip r:embed="rId4"/>
          <a:stretch>
            <a:fillRect/>
          </a:stretch>
        </p:blipFill>
        <p:spPr>
          <a:xfrm>
            <a:off x="4044650" y="6261520"/>
            <a:ext cx="1054700" cy="554784"/>
          </a:xfrm>
          <a:prstGeom prst="rect">
            <a:avLst/>
          </a:prstGeom>
        </p:spPr>
      </p:pic>
      <p:pic>
        <p:nvPicPr>
          <p:cNvPr id="8" name="Picture 7">
            <a:extLst>
              <a:ext uri="{FF2B5EF4-FFF2-40B4-BE49-F238E27FC236}">
                <a16:creationId xmlns:a16="http://schemas.microsoft.com/office/drawing/2014/main" id="{263641CE-78A1-BE86-6166-5B35150CB254}"/>
              </a:ext>
            </a:extLst>
          </p:cNvPr>
          <p:cNvPicPr>
            <a:picLocks noChangeAspect="1"/>
          </p:cNvPicPr>
          <p:nvPr/>
        </p:nvPicPr>
        <p:blipFill>
          <a:blip r:embed="rId5"/>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301213696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a:solidFill>
            <a:schemeClr val="accent6">
              <a:lumMod val="20000"/>
              <a:lumOff val="80000"/>
            </a:schemeClr>
          </a:solidFill>
        </p:spPr>
        <p:txBody>
          <a:bodyPr>
            <a:normAutofit/>
          </a:bodyPr>
          <a:lstStyle/>
          <a:p>
            <a:r>
              <a:rPr lang="en-GB" sz="2000"/>
              <a:t> Making the case that ECF funding should be granted to avoid a breach of Article 6(1) ECHR</a:t>
            </a:r>
          </a:p>
        </p:txBody>
      </p:sp>
      <p:sp>
        <p:nvSpPr>
          <p:cNvPr id="3" name="Content Placeholder 2"/>
          <p:cNvSpPr>
            <a:spLocks noGrp="1"/>
          </p:cNvSpPr>
          <p:nvPr>
            <p:ph idx="1"/>
          </p:nvPr>
        </p:nvSpPr>
        <p:spPr>
          <a:xfrm>
            <a:off x="457200" y="1412776"/>
            <a:ext cx="8229600" cy="4713387"/>
          </a:xfrm>
        </p:spPr>
        <p:txBody>
          <a:bodyPr>
            <a:normAutofit fontScale="55000" lnSpcReduction="20000"/>
          </a:bodyPr>
          <a:lstStyle/>
          <a:p>
            <a:r>
              <a:rPr lang="en-GB"/>
              <a:t>Article 6(1) guarantees the right to a fair hearing and the right of access to the court for the purposes of the determination of a person’s civil rights and obligations.</a:t>
            </a:r>
          </a:p>
          <a:p>
            <a:r>
              <a:rPr lang="en-GB"/>
              <a:t>The Court of Appeal in the case of </a:t>
            </a:r>
            <a:r>
              <a:rPr lang="en-GB" b="1" i="1"/>
              <a:t>Gudanaviciene</a:t>
            </a:r>
            <a:r>
              <a:rPr lang="en-GB"/>
              <a:t> stated that,</a:t>
            </a:r>
          </a:p>
          <a:p>
            <a:pPr marL="0" indent="0">
              <a:buNone/>
            </a:pPr>
            <a:r>
              <a:rPr lang="en-GB"/>
              <a:t>	 “</a:t>
            </a:r>
            <a:r>
              <a:rPr lang="en-GB" b="1"/>
              <a:t>the critical question is whether an unrepresented litigant is able to 	present his case effectively and without obvious unfairness”.</a:t>
            </a:r>
            <a:endParaRPr lang="en-GB"/>
          </a:p>
          <a:p>
            <a:r>
              <a:rPr lang="en-GB"/>
              <a:t>In your client’s case ,there is a risk that without representation your client’s Article 8 and Article 6(1) rights under the ECHR will not be appropriately  safeguarded.</a:t>
            </a:r>
          </a:p>
          <a:p>
            <a:r>
              <a:rPr lang="en-GB"/>
              <a:t>Your client requires funding to get representation/ legal advice as the facts and law in your client’s case ( give a brief summary) are complex . </a:t>
            </a:r>
          </a:p>
          <a:p>
            <a:r>
              <a:rPr lang="en-GB"/>
              <a:t>A grant of funding will enable your client to access much needed legal advice and representation and will avoid a breach of an applicant’s rights under Article 6(1) ECHR. </a:t>
            </a:r>
          </a:p>
          <a:p>
            <a:r>
              <a:rPr lang="en-GB"/>
              <a:t>State the work that the lawyer will need to do make the application/deal with appeal for Family Reunion by your client’s family members who are applying for Entry Clearance to join your client who is a recognised refugee and sponsor for their application. </a:t>
            </a:r>
          </a:p>
          <a:p>
            <a:endParaRPr lang="en-GB"/>
          </a:p>
          <a:p>
            <a:endParaRPr lang="en-GB"/>
          </a:p>
        </p:txBody>
      </p:sp>
      <p:sp>
        <p:nvSpPr>
          <p:cNvPr id="5" name="Slide Number Placeholder 4"/>
          <p:cNvSpPr>
            <a:spLocks noGrp="1"/>
          </p:cNvSpPr>
          <p:nvPr>
            <p:ph type="sldNum" sz="quarter" idx="12"/>
          </p:nvPr>
        </p:nvSpPr>
        <p:spPr/>
        <p:txBody>
          <a:bodyPr/>
          <a:lstStyle/>
          <a:p>
            <a:fld id="{5A804019-EF61-49BF-85C8-6690AE352B95}" type="slidenum">
              <a:rPr lang="en-GB" smtClean="0"/>
              <a:t>17</a:t>
            </a:fld>
            <a:endParaRPr lang="en-GB"/>
          </a:p>
        </p:txBody>
      </p:sp>
      <p:sp>
        <p:nvSpPr>
          <p:cNvPr id="6" name="Slide Number Placeholder 4">
            <a:extLst>
              <a:ext uri="{FF2B5EF4-FFF2-40B4-BE49-F238E27FC236}">
                <a16:creationId xmlns:a16="http://schemas.microsoft.com/office/drawing/2014/main" id="{75A08F07-BBFF-3040-D5C8-2910564FD46A}"/>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17</a:t>
            </a:fld>
            <a:endParaRPr lang="en-GB"/>
          </a:p>
        </p:txBody>
      </p:sp>
      <p:pic>
        <p:nvPicPr>
          <p:cNvPr id="10" name="Picture 9">
            <a:extLst>
              <a:ext uri="{FF2B5EF4-FFF2-40B4-BE49-F238E27FC236}">
                <a16:creationId xmlns:a16="http://schemas.microsoft.com/office/drawing/2014/main" id="{404CFB81-AA33-5528-B700-D7BDEFD55462}"/>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8D14A722-C19F-BDF4-1A4C-78657DDE27F2}"/>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8EEF0C98-4710-FA46-E439-481A0323FD9C}"/>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20366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a:solidFill>
            <a:schemeClr val="accent6">
              <a:lumMod val="20000"/>
              <a:lumOff val="80000"/>
            </a:schemeClr>
          </a:solidFill>
        </p:spPr>
        <p:txBody>
          <a:bodyPr>
            <a:normAutofit/>
          </a:bodyPr>
          <a:lstStyle/>
          <a:p>
            <a:r>
              <a:rPr lang="en-GB" sz="2000"/>
              <a:t>Completing the CIVECF1</a:t>
            </a:r>
          </a:p>
        </p:txBody>
      </p:sp>
      <p:sp>
        <p:nvSpPr>
          <p:cNvPr id="3" name="Content Placeholder 2"/>
          <p:cNvSpPr>
            <a:spLocks noGrp="1"/>
          </p:cNvSpPr>
          <p:nvPr>
            <p:ph idx="1"/>
          </p:nvPr>
        </p:nvSpPr>
        <p:spPr>
          <a:xfrm>
            <a:off x="395536" y="1052736"/>
            <a:ext cx="8291264" cy="5073427"/>
          </a:xfrm>
        </p:spPr>
        <p:txBody>
          <a:bodyPr vert="horz" lIns="91440" tIns="45720" rIns="91440" bIns="45720" rtlCol="0" anchor="t">
            <a:noAutofit/>
          </a:bodyPr>
          <a:lstStyle/>
          <a:p>
            <a:pPr marL="0" indent="0">
              <a:buNone/>
            </a:pPr>
            <a:r>
              <a:rPr lang="en-GB" sz="1600" b="1" dirty="0"/>
              <a:t>CIV ECF1 PAGE 1</a:t>
            </a:r>
            <a:r>
              <a:rPr lang="en-GB" sz="1600" dirty="0"/>
              <a:t>: </a:t>
            </a:r>
          </a:p>
          <a:p>
            <a:pPr marL="0" indent="0">
              <a:buNone/>
            </a:pPr>
            <a:r>
              <a:rPr lang="en-GB" sz="1600" dirty="0"/>
              <a:t>Explain in the covering note that your client is making this application for Exceptional Case Funding with the support of the Family Reunion team at the Red Cross as she is unable to complete this application without support. For appeals in the covering note add that To represent a family reunion appeal the representative must be a person accredited to OISC Level 3. OISC Level 2 advisers only have the ability to lodge the appeal. They cannot do any substantive work on the appeal</a:t>
            </a:r>
            <a:endParaRPr lang="en-GB" sz="1600" dirty="0">
              <a:ea typeface="Calibri"/>
              <a:cs typeface="Calibri"/>
            </a:endParaRPr>
          </a:p>
          <a:p>
            <a:pPr marL="0" indent="0">
              <a:buNone/>
            </a:pPr>
            <a:r>
              <a:rPr lang="en-GB" sz="1600" dirty="0">
                <a:ea typeface="Calibri"/>
                <a:cs typeface="Calibri"/>
              </a:rPr>
              <a:t>Tick if the application is urgent (you will need to give details of this later on). Direct applicants need only complete PART A. </a:t>
            </a:r>
            <a:endParaRPr lang="en-GB" sz="1600" dirty="0"/>
          </a:p>
          <a:p>
            <a:pPr marL="0" indent="0">
              <a:buNone/>
            </a:pPr>
            <a:r>
              <a:rPr lang="en-GB" sz="1600" b="1" dirty="0"/>
              <a:t>CIVECF1 PAGE 2: </a:t>
            </a:r>
            <a:endParaRPr lang="en-GB" sz="1600" b="1" dirty="0">
              <a:ea typeface="Calibri"/>
              <a:cs typeface="Calibri"/>
            </a:endParaRPr>
          </a:p>
          <a:p>
            <a:pPr marL="0" indent="0">
              <a:buNone/>
            </a:pPr>
            <a:r>
              <a:rPr lang="en-GB" sz="1600" dirty="0"/>
              <a:t>PART A: provide client's details in full </a:t>
            </a:r>
          </a:p>
          <a:p>
            <a:pPr marL="0" indent="0">
              <a:buNone/>
            </a:pPr>
            <a:r>
              <a:rPr lang="en-GB" sz="1600" b="1" dirty="0"/>
              <a:t>CIVECF1 PAGE 3-4</a:t>
            </a:r>
            <a:r>
              <a:rPr lang="en-GB" sz="1600" dirty="0"/>
              <a:t>: </a:t>
            </a:r>
            <a:endParaRPr lang="en-GB" sz="1600" dirty="0">
              <a:ea typeface="Calibri"/>
              <a:cs typeface="Calibri"/>
            </a:endParaRPr>
          </a:p>
          <a:p>
            <a:pPr marL="0" indent="0">
              <a:buNone/>
            </a:pPr>
            <a:r>
              <a:rPr lang="en-GB" sz="1600" dirty="0"/>
              <a:t>For Questions 1, 2, 3 and 4 state – See attached additional grounds</a:t>
            </a:r>
            <a:endParaRPr lang="en-GB" sz="1600" dirty="0">
              <a:ea typeface="Calibri"/>
              <a:cs typeface="Calibri"/>
            </a:endParaRPr>
          </a:p>
          <a:p>
            <a:pPr marL="0" indent="0">
              <a:buNone/>
            </a:pPr>
            <a:r>
              <a:rPr lang="en-GB" sz="1600" b="1" dirty="0"/>
              <a:t>CIVECF1 PAGE 5: </a:t>
            </a:r>
            <a:endParaRPr lang="en-GB" sz="1600" b="1" dirty="0">
              <a:ea typeface="Calibri"/>
              <a:cs typeface="Calibri"/>
            </a:endParaRPr>
          </a:p>
          <a:p>
            <a:pPr marL="0" indent="0">
              <a:buNone/>
            </a:pPr>
            <a:r>
              <a:rPr lang="en-GB" sz="1600" dirty="0"/>
              <a:t>This only needs to be completed if you make an urgent application- please consult your casework Manager</a:t>
            </a:r>
            <a:endParaRPr lang="en-GB" sz="1600" dirty="0">
              <a:ea typeface="Calibri"/>
              <a:cs typeface="Calibri"/>
            </a:endParaRPr>
          </a:p>
          <a:p>
            <a:pPr marL="0" indent="0">
              <a:buNone/>
            </a:pPr>
            <a:r>
              <a:rPr lang="en-GB" sz="1600" b="1" dirty="0"/>
              <a:t>CIVECF1 PAGE 10: </a:t>
            </a:r>
            <a:endParaRPr lang="en-GB" sz="1600" b="1" dirty="0">
              <a:ea typeface="Calibri"/>
              <a:cs typeface="Calibri"/>
            </a:endParaRPr>
          </a:p>
          <a:p>
            <a:pPr marL="0" indent="0">
              <a:buNone/>
            </a:pPr>
            <a:r>
              <a:rPr lang="en-GB" sz="1600" dirty="0"/>
              <a:t>Get your client to sign and date “</a:t>
            </a:r>
            <a:r>
              <a:rPr lang="en-GB" sz="1600" b="1" i="1" dirty="0"/>
              <a:t>Declaration by Applicant </a:t>
            </a:r>
            <a:r>
              <a:rPr lang="en-GB" sz="1600" dirty="0"/>
              <a:t>", leave the rest of the form blank as it only applies to legal providers</a:t>
            </a:r>
            <a:endParaRPr lang="en-GB" sz="1600" dirty="0">
              <a:ea typeface="Calibri"/>
              <a:cs typeface="Calibri"/>
            </a:endParaRPr>
          </a:p>
          <a:p>
            <a:pPr marL="0" indent="0">
              <a:buNone/>
            </a:pPr>
            <a:endParaRPr lang="en-GB" sz="1600" b="1" i="1" dirty="0">
              <a:ea typeface="Calibri"/>
              <a:cs typeface="Calibri"/>
            </a:endParaRPr>
          </a:p>
          <a:p>
            <a:pPr marL="0" indent="0">
              <a:buNone/>
            </a:pPr>
            <a:endParaRPr lang="en-GB" sz="1600" dirty="0"/>
          </a:p>
          <a:p>
            <a:pPr marL="0" indent="0">
              <a:buNone/>
            </a:pPr>
            <a:endParaRPr lang="en-GB" sz="1600" dirty="0">
              <a:ea typeface="Calibri"/>
              <a:cs typeface="Calibri"/>
            </a:endParaRPr>
          </a:p>
        </p:txBody>
      </p:sp>
      <p:sp>
        <p:nvSpPr>
          <p:cNvPr id="5" name="Slide Number Placeholder 4"/>
          <p:cNvSpPr>
            <a:spLocks noGrp="1"/>
          </p:cNvSpPr>
          <p:nvPr>
            <p:ph type="sldNum" sz="quarter" idx="12"/>
          </p:nvPr>
        </p:nvSpPr>
        <p:spPr/>
        <p:txBody>
          <a:bodyPr/>
          <a:lstStyle/>
          <a:p>
            <a:fld id="{5A804019-EF61-49BF-85C8-6690AE352B95}" type="slidenum">
              <a:rPr lang="en-GB" smtClean="0"/>
              <a:t>18</a:t>
            </a:fld>
            <a:endParaRPr lang="en-GB"/>
          </a:p>
        </p:txBody>
      </p:sp>
      <p:sp>
        <p:nvSpPr>
          <p:cNvPr id="6" name="Slide Number Placeholder 4">
            <a:extLst>
              <a:ext uri="{FF2B5EF4-FFF2-40B4-BE49-F238E27FC236}">
                <a16:creationId xmlns:a16="http://schemas.microsoft.com/office/drawing/2014/main" id="{71EB28E5-29EB-DF49-4857-DB5C09644B74}"/>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18</a:t>
            </a:fld>
            <a:endParaRPr lang="en-GB"/>
          </a:p>
        </p:txBody>
      </p:sp>
      <p:pic>
        <p:nvPicPr>
          <p:cNvPr id="10" name="Picture 9">
            <a:extLst>
              <a:ext uri="{FF2B5EF4-FFF2-40B4-BE49-F238E27FC236}">
                <a16:creationId xmlns:a16="http://schemas.microsoft.com/office/drawing/2014/main" id="{CE83BAC0-464D-09C3-8F1E-6A18D3636935}"/>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643A5FB9-7C1E-52C5-7231-9A08E1CFE864}"/>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62CE489F-D2CE-E540-C6F3-D39C3E50FF91}"/>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60515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a:bodyPr>
          <a:lstStyle/>
          <a:p>
            <a:r>
              <a:rPr lang="en-GB" sz="1600" b="1" dirty="0"/>
              <a:t>Family Reunion Requirements for leave to enter or remain - </a:t>
            </a:r>
            <a:br>
              <a:rPr lang="en-GB" sz="1600" b="1" dirty="0"/>
            </a:br>
            <a:r>
              <a:rPr lang="en-GB" sz="1600" b="1" dirty="0"/>
              <a:t>APPENDIX FAMILY REUNION (PROTECTION) of the Immigration Rules (cont.)</a:t>
            </a:r>
            <a:endParaRPr lang="en-GB" sz="1600" dirty="0"/>
          </a:p>
        </p:txBody>
      </p:sp>
      <p:sp>
        <p:nvSpPr>
          <p:cNvPr id="3" name="Content Placeholder 2"/>
          <p:cNvSpPr>
            <a:spLocks noGrp="1"/>
          </p:cNvSpPr>
          <p:nvPr>
            <p:ph idx="1"/>
          </p:nvPr>
        </p:nvSpPr>
        <p:spPr>
          <a:xfrm>
            <a:off x="457200" y="1428136"/>
            <a:ext cx="8229600" cy="4698027"/>
          </a:xfrm>
        </p:spPr>
        <p:txBody>
          <a:bodyPr vert="horz" lIns="91440" tIns="45720" rIns="91440" bIns="45720" rtlCol="0" anchor="t">
            <a:noAutofit/>
          </a:bodyPr>
          <a:lstStyle/>
          <a:p>
            <a:pPr>
              <a:buNone/>
            </a:pPr>
            <a:r>
              <a:rPr lang="en-GB" sz="1050" b="1" dirty="0">
                <a:solidFill>
                  <a:srgbClr val="0B0C0C"/>
                </a:solidFill>
              </a:rPr>
              <a:t>FOR BOTH PARTNERS AND CHILDREN:</a:t>
            </a:r>
          </a:p>
          <a:p>
            <a:pPr>
              <a:buNone/>
            </a:pPr>
            <a:endParaRPr lang="en-GB" sz="1050" b="1" dirty="0">
              <a:solidFill>
                <a:srgbClr val="0B0C0C"/>
              </a:solidFill>
            </a:endParaRPr>
          </a:p>
          <a:p>
            <a:pPr>
              <a:buNone/>
            </a:pPr>
            <a:r>
              <a:rPr lang="en-GB" sz="1050" b="1" dirty="0">
                <a:solidFill>
                  <a:srgbClr val="0B0C0C"/>
                </a:solidFill>
              </a:rPr>
              <a:t>Validity requirements for Family Reunion</a:t>
            </a:r>
            <a:endParaRPr lang="en-GB" sz="1050" dirty="0">
              <a:solidFill>
                <a:srgbClr val="1D70B8"/>
              </a:solidFill>
              <a:ea typeface="Calibri"/>
              <a:cs typeface="Calibri"/>
            </a:endParaRPr>
          </a:p>
          <a:p>
            <a:pPr marL="0" indent="0">
              <a:buNone/>
            </a:pPr>
            <a:r>
              <a:rPr lang="en-GB" sz="1050" dirty="0">
                <a:solidFill>
                  <a:srgbClr val="0B0C0C"/>
                </a:solidFill>
                <a:ea typeface="+mn-lt"/>
                <a:cs typeface="+mn-lt"/>
              </a:rPr>
              <a:t>FRP 1.1. An application for family reunion must meet the following validity requirements:</a:t>
            </a:r>
            <a:endParaRPr lang="en-GB" sz="1050" dirty="0">
              <a:ea typeface="Calibri"/>
              <a:cs typeface="Calibri"/>
            </a:endParaRPr>
          </a:p>
          <a:p>
            <a:pPr lvl="1" indent="0">
              <a:buNone/>
            </a:pPr>
            <a:r>
              <a:rPr lang="en-GB" sz="1050" dirty="0">
                <a:solidFill>
                  <a:srgbClr val="0B0C0C"/>
                </a:solidFill>
                <a:ea typeface="+mn-lt"/>
                <a:cs typeface="+mn-lt"/>
              </a:rPr>
              <a:t>(a) the applicant’s sponsor must currently have protection status or settlement on a protection route in the UK; and</a:t>
            </a:r>
            <a:endParaRPr lang="en-GB" sz="1050" dirty="0">
              <a:ea typeface="Calibri"/>
              <a:cs typeface="Calibri"/>
            </a:endParaRPr>
          </a:p>
          <a:p>
            <a:pPr lvl="1" indent="0">
              <a:buNone/>
            </a:pPr>
            <a:r>
              <a:rPr lang="en-GB" sz="1050" dirty="0">
                <a:solidFill>
                  <a:srgbClr val="0B0C0C"/>
                </a:solidFill>
                <a:ea typeface="+mn-lt"/>
                <a:cs typeface="+mn-lt"/>
              </a:rPr>
              <a:t>(b) the applicant’s sponsor must not be a British Citizen; and</a:t>
            </a:r>
            <a:endParaRPr lang="en-GB" sz="1050" dirty="0">
              <a:ea typeface="Calibri"/>
              <a:cs typeface="Calibri"/>
            </a:endParaRPr>
          </a:p>
          <a:p>
            <a:pPr lvl="1" indent="0">
              <a:buNone/>
            </a:pPr>
            <a:r>
              <a:rPr lang="en-GB" sz="1050" dirty="0">
                <a:solidFill>
                  <a:srgbClr val="0B0C0C"/>
                </a:solidFill>
                <a:ea typeface="+mn-lt"/>
                <a:cs typeface="+mn-lt"/>
              </a:rPr>
              <a:t>(c) the applicant must have made an application for:</a:t>
            </a:r>
            <a:endParaRPr lang="en-GB" sz="1050" dirty="0">
              <a:ea typeface="Calibri"/>
              <a:cs typeface="Calibri"/>
            </a:endParaRPr>
          </a:p>
          <a:p>
            <a:pPr lvl="2" indent="0">
              <a:buNone/>
            </a:pPr>
            <a:r>
              <a:rPr lang="en-GB" sz="1050" dirty="0">
                <a:solidFill>
                  <a:srgbClr val="0B0C0C"/>
                </a:solidFill>
                <a:ea typeface="+mn-lt"/>
                <a:cs typeface="+mn-lt"/>
              </a:rPr>
              <a:t>(</a:t>
            </a:r>
            <a:r>
              <a:rPr lang="en-GB" sz="1050" dirty="0" err="1">
                <a:solidFill>
                  <a:srgbClr val="0B0C0C"/>
                </a:solidFill>
                <a:ea typeface="+mn-lt"/>
                <a:cs typeface="+mn-lt"/>
              </a:rPr>
              <a:t>i</a:t>
            </a:r>
            <a:r>
              <a:rPr lang="en-GB" sz="1050" dirty="0">
                <a:solidFill>
                  <a:srgbClr val="0B0C0C"/>
                </a:solidFill>
                <a:ea typeface="+mn-lt"/>
                <a:cs typeface="+mn-lt"/>
              </a:rPr>
              <a:t>) permission to stay under Appendix FRP while in the UK in writing; or</a:t>
            </a:r>
            <a:endParaRPr lang="en-GB" sz="1050" dirty="0">
              <a:ea typeface="Calibri"/>
              <a:cs typeface="Calibri"/>
            </a:endParaRPr>
          </a:p>
          <a:p>
            <a:pPr lvl="2" indent="0">
              <a:buNone/>
            </a:pPr>
            <a:r>
              <a:rPr lang="en-GB" sz="1050" dirty="0">
                <a:solidFill>
                  <a:srgbClr val="0B0C0C"/>
                </a:solidFill>
                <a:ea typeface="+mn-lt"/>
                <a:cs typeface="+mn-lt"/>
              </a:rPr>
              <a:t>(ii) entry clearance when outside the UK through the gov.uk website on either: ‘Partner of someone in the UK with protection status (family reunion)’ or ‘Child of someone in the UK with protection status (family reunion)’; and</a:t>
            </a:r>
            <a:endParaRPr lang="en-GB" sz="1050" dirty="0">
              <a:ea typeface="Calibri"/>
              <a:cs typeface="Calibri"/>
            </a:endParaRPr>
          </a:p>
          <a:p>
            <a:pPr lvl="1" indent="0">
              <a:buNone/>
            </a:pPr>
            <a:r>
              <a:rPr lang="en-GB" sz="1050" dirty="0">
                <a:solidFill>
                  <a:srgbClr val="0B0C0C"/>
                </a:solidFill>
                <a:ea typeface="+mn-lt"/>
                <a:cs typeface="+mn-lt"/>
              </a:rPr>
              <a:t>(d) the applicant must have provided any required biometric information.</a:t>
            </a:r>
            <a:endParaRPr lang="en-GB" sz="1050" dirty="0">
              <a:solidFill>
                <a:srgbClr val="000000"/>
              </a:solidFill>
              <a:ea typeface="+mn-lt"/>
              <a:cs typeface="+mn-lt"/>
            </a:endParaRPr>
          </a:p>
          <a:p>
            <a:pPr lvl="2">
              <a:buNone/>
            </a:pPr>
            <a:r>
              <a:rPr lang="en-GB" sz="1050" dirty="0">
                <a:solidFill>
                  <a:srgbClr val="0B0C0C"/>
                </a:solidFill>
                <a:ea typeface="+mn-lt"/>
                <a:cs typeface="+mn-lt"/>
              </a:rPr>
              <a:t>FRP 1.2. A family reunion application which does not meet all the validity requirements may be rejected as invalid and not considered.</a:t>
            </a:r>
            <a:endParaRPr lang="en-GB" sz="1050" dirty="0">
              <a:ea typeface="Calibri"/>
              <a:cs typeface="Calibri"/>
            </a:endParaRPr>
          </a:p>
          <a:p>
            <a:pPr marL="0" indent="0">
              <a:buNone/>
            </a:pPr>
            <a:endParaRPr lang="en-GB" sz="1050" dirty="0">
              <a:solidFill>
                <a:srgbClr val="0B0C0C"/>
              </a:solidFill>
              <a:ea typeface="+mn-lt"/>
              <a:cs typeface="+mn-lt"/>
            </a:endParaRPr>
          </a:p>
          <a:p>
            <a:pPr marL="0" indent="0">
              <a:buNone/>
            </a:pPr>
            <a:r>
              <a:rPr lang="en-GB" sz="1050" b="1" dirty="0">
                <a:solidFill>
                  <a:srgbClr val="0B0C0C"/>
                </a:solidFill>
              </a:rPr>
              <a:t>Suitability requirements for Family Reunion</a:t>
            </a:r>
            <a:endParaRPr lang="en-GB" sz="1050" dirty="0">
              <a:solidFill>
                <a:srgbClr val="1D70B8"/>
              </a:solidFill>
              <a:ea typeface="Calibri"/>
              <a:cs typeface="Calibri"/>
            </a:endParaRPr>
          </a:p>
          <a:p>
            <a:pPr marL="0" indent="0">
              <a:buNone/>
            </a:pPr>
            <a:r>
              <a:rPr lang="en-GB" sz="1050" dirty="0">
                <a:solidFill>
                  <a:srgbClr val="0B0C0C"/>
                </a:solidFill>
                <a:ea typeface="+mn-lt"/>
                <a:cs typeface="+mn-lt"/>
              </a:rPr>
              <a:t>FRP 2.1. An application for family reunion must be refused on suitability grounds where the Secretary of State:</a:t>
            </a:r>
            <a:endParaRPr lang="en-GB" sz="1050" dirty="0">
              <a:ea typeface="Calibri"/>
              <a:cs typeface="Calibri"/>
            </a:endParaRPr>
          </a:p>
          <a:p>
            <a:pPr lvl="1" indent="0">
              <a:buNone/>
            </a:pPr>
            <a:r>
              <a:rPr lang="en-GB" sz="1050" dirty="0">
                <a:solidFill>
                  <a:srgbClr val="0B0C0C"/>
                </a:solidFill>
                <a:ea typeface="+mn-lt"/>
                <a:cs typeface="+mn-lt"/>
              </a:rPr>
              <a:t>(a) has at any time decided that paragraph 339AA (exclusion from Refugee Convention), 339AC (danger to the UK), 339D (exclusion from a grant of humanitarian protection) or 339GB (revocation of humanitarian protection on grounds of exclusion) of these rules applies to the applicant; or</a:t>
            </a:r>
            <a:endParaRPr lang="en-GB" sz="1050" dirty="0">
              <a:ea typeface="Calibri"/>
              <a:cs typeface="Calibri"/>
            </a:endParaRPr>
          </a:p>
          <a:p>
            <a:pPr lvl="1" indent="0">
              <a:buNone/>
            </a:pPr>
            <a:r>
              <a:rPr lang="en-GB" sz="1050" dirty="0">
                <a:solidFill>
                  <a:srgbClr val="0B0C0C"/>
                </a:solidFill>
                <a:ea typeface="+mn-lt"/>
                <a:cs typeface="+mn-lt"/>
              </a:rPr>
              <a:t>(b) has decided that paragraph 339AA, 339AC, 339D or 339GB of these rules would apply, but for the fact that the person has not made a protection claim in the UK, or that the person has made a protection claim which was finally determined without reference to any of the relevant matters described in paragraphs 339AA, 339AC, 339D or 339GB.</a:t>
            </a:r>
            <a:endParaRPr lang="en-GB" sz="1050" dirty="0">
              <a:ea typeface="Calibri"/>
              <a:cs typeface="Calibri"/>
            </a:endParaRPr>
          </a:p>
          <a:p>
            <a:pPr lvl="1" indent="0">
              <a:buNone/>
            </a:pPr>
            <a:r>
              <a:rPr lang="en-GB" sz="1050" dirty="0">
                <a:solidFill>
                  <a:srgbClr val="0B0C0C"/>
                </a:solidFill>
                <a:ea typeface="+mn-lt"/>
                <a:cs typeface="+mn-lt"/>
              </a:rPr>
              <a:t>FRP 2.2. The applicant must not fall for refusal under Part 9: grounds for refusal.</a:t>
            </a:r>
            <a:endParaRPr lang="en-GB" sz="1050" dirty="0">
              <a:solidFill>
                <a:srgbClr val="1D70B8"/>
              </a:solidFill>
              <a:ea typeface="+mn-lt"/>
              <a:cs typeface="+mn-lt"/>
            </a:endParaRPr>
          </a:p>
          <a:p>
            <a:pPr lvl="1">
              <a:buNone/>
            </a:pPr>
            <a:endParaRPr lang="en-GB" sz="1050" b="1" dirty="0">
              <a:solidFill>
                <a:srgbClr val="0B0C0C"/>
              </a:solidFill>
            </a:endParaRPr>
          </a:p>
          <a:p>
            <a:pPr>
              <a:buNone/>
            </a:pPr>
            <a:r>
              <a:rPr lang="en-GB" sz="1050" b="1" dirty="0">
                <a:solidFill>
                  <a:srgbClr val="0B0C0C"/>
                </a:solidFill>
              </a:rPr>
              <a:t>Identity requirement for Family Reunion</a:t>
            </a:r>
          </a:p>
          <a:p>
            <a:pPr>
              <a:buNone/>
            </a:pPr>
            <a:r>
              <a:rPr lang="en-GB" sz="1050" dirty="0">
                <a:solidFill>
                  <a:srgbClr val="0B0C0C"/>
                </a:solidFill>
              </a:rPr>
              <a:t>FRP 3.1 The applicant must satisfactorily establish their identity and nationality.</a:t>
            </a:r>
          </a:p>
        </p:txBody>
      </p:sp>
      <p:sp>
        <p:nvSpPr>
          <p:cNvPr id="5" name="Slide Number Placeholder 4"/>
          <p:cNvSpPr>
            <a:spLocks noGrp="1"/>
          </p:cNvSpPr>
          <p:nvPr>
            <p:ph type="sldNum" sz="quarter" idx="12"/>
          </p:nvPr>
        </p:nvSpPr>
        <p:spPr/>
        <p:txBody>
          <a:bodyPr/>
          <a:lstStyle/>
          <a:p>
            <a:fld id="{5A804019-EF61-49BF-85C8-6690AE352B95}" type="slidenum">
              <a:rPr lang="en-GB" smtClean="0"/>
              <a:t>19</a:t>
            </a:fld>
            <a:endParaRPr lang="en-GB"/>
          </a:p>
        </p:txBody>
      </p:sp>
      <p:sp>
        <p:nvSpPr>
          <p:cNvPr id="6" name="Slide Number Placeholder 4">
            <a:extLst>
              <a:ext uri="{FF2B5EF4-FFF2-40B4-BE49-F238E27FC236}">
                <a16:creationId xmlns:a16="http://schemas.microsoft.com/office/drawing/2014/main" id="{10E391FD-6614-4B7F-E08F-D9BC3902BF77}"/>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19</a:t>
            </a:fld>
            <a:endParaRPr lang="en-GB"/>
          </a:p>
        </p:txBody>
      </p:sp>
      <p:pic>
        <p:nvPicPr>
          <p:cNvPr id="10" name="Picture 9">
            <a:extLst>
              <a:ext uri="{FF2B5EF4-FFF2-40B4-BE49-F238E27FC236}">
                <a16:creationId xmlns:a16="http://schemas.microsoft.com/office/drawing/2014/main" id="{1699137D-E07A-C0A4-D517-5444F8BD332E}"/>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42C83AA7-57C4-6CDE-8011-22348B89A550}"/>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08EF4C16-8EFA-E263-D8A5-77DEB4B75FB7}"/>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77241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928286738"/>
              </p:ext>
            </p:extLst>
          </p:nvPr>
        </p:nvGraphicFramePr>
        <p:xfrm>
          <a:off x="961044" y="578615"/>
          <a:ext cx="7081112" cy="50334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BAE8EF3C-8180-263C-22C9-7F612B86F431}"/>
              </a:ext>
            </a:extLst>
          </p:cNvPr>
          <p:cNvPicPr>
            <a:picLocks noChangeAspect="1"/>
          </p:cNvPicPr>
          <p:nvPr/>
        </p:nvPicPr>
        <p:blipFill>
          <a:blip r:embed="rId8"/>
          <a:stretch>
            <a:fillRect/>
          </a:stretch>
        </p:blipFill>
        <p:spPr>
          <a:xfrm>
            <a:off x="572677" y="5748432"/>
            <a:ext cx="7998645" cy="1109568"/>
          </a:xfrm>
          <a:prstGeom prst="rect">
            <a:avLst/>
          </a:prstGeom>
        </p:spPr>
      </p:pic>
    </p:spTree>
    <p:extLst>
      <p:ext uri="{BB962C8B-B14F-4D97-AF65-F5344CB8AC3E}">
        <p14:creationId xmlns:p14="http://schemas.microsoft.com/office/powerpoint/2010/main" val="4073471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a:bodyPr>
          <a:lstStyle/>
          <a:p>
            <a:r>
              <a:rPr lang="en-GB" sz="1600" b="1" dirty="0"/>
              <a:t>Family Reunion Requirements for leave to enter or remain - </a:t>
            </a:r>
            <a:br>
              <a:rPr lang="en-GB" sz="1600" b="1" dirty="0"/>
            </a:br>
            <a:r>
              <a:rPr lang="en-GB" sz="1600" b="1" dirty="0"/>
              <a:t>APPENDIX FAMILY REUNION (PROTECTION) of the Immigration Rules (cont.)</a:t>
            </a:r>
          </a:p>
        </p:txBody>
      </p:sp>
      <p:sp>
        <p:nvSpPr>
          <p:cNvPr id="3" name="Content Placeholder 2"/>
          <p:cNvSpPr>
            <a:spLocks noGrp="1"/>
          </p:cNvSpPr>
          <p:nvPr>
            <p:ph idx="1"/>
          </p:nvPr>
        </p:nvSpPr>
        <p:spPr>
          <a:xfrm>
            <a:off x="457200" y="1591733"/>
            <a:ext cx="8229600" cy="4534430"/>
          </a:xfrm>
        </p:spPr>
        <p:txBody>
          <a:bodyPr vert="horz" lIns="91440" tIns="45720" rIns="91440" bIns="45720" rtlCol="0" anchor="t">
            <a:normAutofit lnSpcReduction="10000"/>
          </a:bodyPr>
          <a:lstStyle/>
          <a:p>
            <a:pPr>
              <a:buNone/>
            </a:pPr>
            <a:r>
              <a:rPr lang="en-GB" sz="900" b="1" dirty="0">
                <a:solidFill>
                  <a:srgbClr val="0B0C0C"/>
                </a:solidFill>
              </a:rPr>
              <a:t>FOR PARTNERS:</a:t>
            </a:r>
          </a:p>
          <a:p>
            <a:pPr>
              <a:buNone/>
            </a:pPr>
            <a:endParaRPr lang="en-GB" sz="900" b="1" dirty="0">
              <a:solidFill>
                <a:srgbClr val="0B0C0C"/>
              </a:solidFill>
            </a:endParaRPr>
          </a:p>
          <a:p>
            <a:pPr>
              <a:buNone/>
            </a:pPr>
            <a:r>
              <a:rPr lang="en-GB" sz="900" b="1" dirty="0">
                <a:solidFill>
                  <a:srgbClr val="0B0C0C"/>
                </a:solidFill>
              </a:rPr>
              <a:t>Relationship requirements for a partner applying for Family Reunion</a:t>
            </a:r>
            <a:endParaRPr lang="en-GB" sz="900" dirty="0">
              <a:solidFill>
                <a:srgbClr val="1D70B8"/>
              </a:solidFill>
              <a:ea typeface="Calibri"/>
              <a:cs typeface="Calibri"/>
            </a:endParaRPr>
          </a:p>
          <a:p>
            <a:pPr marL="0" indent="0">
              <a:buNone/>
            </a:pPr>
            <a:r>
              <a:rPr lang="en-GB" sz="900" dirty="0">
                <a:solidFill>
                  <a:srgbClr val="0B0C0C"/>
                </a:solidFill>
                <a:ea typeface="+mn-lt"/>
                <a:cs typeface="+mn-lt"/>
              </a:rPr>
              <a:t>FRP 4.1. The applicant must:</a:t>
            </a:r>
            <a:endParaRPr lang="en-GB" sz="900" dirty="0">
              <a:ea typeface="Calibri"/>
              <a:cs typeface="Calibri"/>
            </a:endParaRPr>
          </a:p>
          <a:p>
            <a:pPr lvl="1" indent="0">
              <a:buNone/>
            </a:pPr>
            <a:r>
              <a:rPr lang="en-GB" sz="900" dirty="0">
                <a:solidFill>
                  <a:srgbClr val="0B0C0C"/>
                </a:solidFill>
                <a:ea typeface="+mn-lt"/>
                <a:cs typeface="+mn-lt"/>
              </a:rPr>
              <a:t>(a) be the partner of a person (P) who has protection status; and</a:t>
            </a:r>
            <a:endParaRPr lang="en-GB" sz="900" dirty="0">
              <a:ea typeface="Calibri"/>
              <a:cs typeface="Calibri"/>
            </a:endParaRPr>
          </a:p>
          <a:p>
            <a:pPr lvl="1" indent="0">
              <a:buNone/>
            </a:pPr>
            <a:r>
              <a:rPr lang="en-GB" sz="900" dirty="0">
                <a:solidFill>
                  <a:srgbClr val="0B0C0C"/>
                </a:solidFill>
                <a:ea typeface="+mn-lt"/>
                <a:cs typeface="+mn-lt"/>
              </a:rPr>
              <a:t>(b) have formed part of the family unit of P before P left the country of their habitual residence in order to seek protection; and</a:t>
            </a:r>
            <a:endParaRPr lang="en-GB" sz="900" dirty="0">
              <a:ea typeface="Calibri"/>
              <a:cs typeface="Calibri"/>
            </a:endParaRPr>
          </a:p>
          <a:p>
            <a:pPr lvl="1" indent="0">
              <a:buNone/>
            </a:pPr>
            <a:r>
              <a:rPr lang="en-GB" sz="900" dirty="0">
                <a:solidFill>
                  <a:srgbClr val="0B0C0C"/>
                </a:solidFill>
                <a:ea typeface="+mn-lt"/>
                <a:cs typeface="+mn-lt"/>
              </a:rPr>
              <a:t>(c) where the applicant is not married or in a civil partnership with P they must also have been living with P for at least 2 years before P left the country of their former habitual residence in order to seek protection; and</a:t>
            </a:r>
            <a:endParaRPr lang="en-GB" sz="900" dirty="0">
              <a:ea typeface="Calibri"/>
              <a:cs typeface="Calibri"/>
            </a:endParaRPr>
          </a:p>
          <a:p>
            <a:pPr lvl="1" indent="0">
              <a:buNone/>
            </a:pPr>
            <a:r>
              <a:rPr lang="en-GB" sz="900" dirty="0">
                <a:solidFill>
                  <a:srgbClr val="0B0C0C"/>
                </a:solidFill>
                <a:ea typeface="+mn-lt"/>
                <a:cs typeface="+mn-lt"/>
              </a:rPr>
              <a:t>(d) be in a genuine and subsisting relationship with P; and</a:t>
            </a:r>
            <a:endParaRPr lang="en-GB" sz="900" dirty="0">
              <a:ea typeface="Calibri"/>
              <a:cs typeface="Calibri"/>
            </a:endParaRPr>
          </a:p>
          <a:p>
            <a:pPr lvl="1" indent="0">
              <a:buNone/>
            </a:pPr>
            <a:r>
              <a:rPr lang="en-GB" sz="900" dirty="0">
                <a:solidFill>
                  <a:srgbClr val="0B0C0C"/>
                </a:solidFill>
                <a:ea typeface="+mn-lt"/>
                <a:cs typeface="+mn-lt"/>
              </a:rPr>
              <a:t>(e) not be within the prohibited degree of relationship with P which means they could not marry in the UK as set out in Appendix Relationship with Partner.</a:t>
            </a:r>
            <a:endParaRPr lang="en-GB" sz="900" dirty="0">
              <a:ea typeface="Calibri"/>
              <a:cs typeface="Calibri"/>
            </a:endParaRPr>
          </a:p>
          <a:p>
            <a:pPr lvl="1" indent="0">
              <a:buNone/>
            </a:pPr>
            <a:r>
              <a:rPr lang="en-GB" sz="900" b="1" dirty="0">
                <a:solidFill>
                  <a:srgbClr val="0B0C0C"/>
                </a:solidFill>
              </a:rPr>
              <a:t>Relationship requirement for a child applying for Family Reunion, </a:t>
            </a:r>
            <a:r>
              <a:rPr lang="en-GB" sz="900" dirty="0">
                <a:solidFill>
                  <a:srgbClr val="1D70B8"/>
                </a:solidFill>
              </a:rPr>
              <a:t>Hide</a:t>
            </a:r>
            <a:endParaRPr lang="en-GB" sz="900" dirty="0"/>
          </a:p>
          <a:p>
            <a:pPr>
              <a:buNone/>
            </a:pPr>
            <a:r>
              <a:rPr lang="en-GB" sz="900" dirty="0">
                <a:solidFill>
                  <a:srgbClr val="0B0C0C"/>
                </a:solidFill>
                <a:ea typeface="+mn-lt"/>
                <a:cs typeface="+mn-lt"/>
              </a:rPr>
              <a:t>FRP 5.1. The applicant must be the child of a person (P) who has protection status or of P’s partner.</a:t>
            </a:r>
          </a:p>
          <a:p>
            <a:pPr>
              <a:buNone/>
            </a:pPr>
            <a:endParaRPr lang="en-GB" sz="900" dirty="0">
              <a:solidFill>
                <a:srgbClr val="0B0C0C"/>
              </a:solidFill>
              <a:ea typeface="+mn-lt"/>
              <a:cs typeface="+mn-lt"/>
            </a:endParaRPr>
          </a:p>
          <a:p>
            <a:pPr>
              <a:buNone/>
            </a:pPr>
            <a:r>
              <a:rPr lang="en-GB" sz="900" b="1" dirty="0">
                <a:solidFill>
                  <a:srgbClr val="0B0C0C"/>
                </a:solidFill>
              </a:rPr>
              <a:t>FOR CHILDREN:</a:t>
            </a:r>
          </a:p>
          <a:p>
            <a:pPr>
              <a:buNone/>
            </a:pPr>
            <a:endParaRPr lang="en-GB" sz="900" b="1" dirty="0">
              <a:solidFill>
                <a:srgbClr val="0B0C0C"/>
              </a:solidFill>
            </a:endParaRPr>
          </a:p>
          <a:p>
            <a:pPr>
              <a:buNone/>
            </a:pPr>
            <a:r>
              <a:rPr lang="en-GB" sz="900" b="1" dirty="0">
                <a:solidFill>
                  <a:srgbClr val="0B0C0C"/>
                </a:solidFill>
              </a:rPr>
              <a:t>Family life requirements for a child applying for Family Reunion</a:t>
            </a:r>
            <a:endParaRPr lang="en-GB" sz="900" dirty="0"/>
          </a:p>
          <a:p>
            <a:pPr marL="0" indent="0">
              <a:buNone/>
            </a:pPr>
            <a:r>
              <a:rPr lang="en-GB" sz="900" dirty="0">
                <a:solidFill>
                  <a:srgbClr val="0B0C0C"/>
                </a:solidFill>
                <a:ea typeface="+mn-lt"/>
                <a:cs typeface="+mn-lt"/>
              </a:rPr>
              <a:t>FRP 6.1. The applicant must:</a:t>
            </a:r>
            <a:endParaRPr lang="en-GB" sz="900" dirty="0">
              <a:ea typeface="Calibri"/>
              <a:cs typeface="Calibri"/>
            </a:endParaRPr>
          </a:p>
          <a:p>
            <a:pPr lvl="1" indent="0">
              <a:buNone/>
            </a:pPr>
            <a:r>
              <a:rPr lang="en-GB" sz="900" dirty="0">
                <a:solidFill>
                  <a:srgbClr val="0B0C0C"/>
                </a:solidFill>
                <a:ea typeface="+mn-lt"/>
                <a:cs typeface="+mn-lt"/>
              </a:rPr>
              <a:t>(a) be under the age of 18 at the date of application or, if they are aged 18 or over, the decision maker must be satisfied there are exceptional circumstances (as set out in FRP 6.2.); and</a:t>
            </a:r>
            <a:endParaRPr lang="en-GB" sz="900" dirty="0">
              <a:ea typeface="Calibri"/>
              <a:cs typeface="Calibri"/>
            </a:endParaRPr>
          </a:p>
          <a:p>
            <a:pPr lvl="1" indent="0">
              <a:buNone/>
            </a:pPr>
            <a:r>
              <a:rPr lang="en-GB" sz="900" dirty="0">
                <a:solidFill>
                  <a:srgbClr val="0B0C0C"/>
                </a:solidFill>
                <a:ea typeface="+mn-lt"/>
                <a:cs typeface="+mn-lt"/>
              </a:rPr>
              <a:t>(b) have formed part of the family unit of P before P left the country of their habitual residence in order to seek protection; and</a:t>
            </a:r>
            <a:endParaRPr lang="en-GB" sz="900" dirty="0">
              <a:ea typeface="Calibri"/>
              <a:cs typeface="Calibri"/>
            </a:endParaRPr>
          </a:p>
          <a:p>
            <a:pPr lvl="1" indent="0">
              <a:buNone/>
            </a:pPr>
            <a:r>
              <a:rPr lang="en-GB" sz="900" dirty="0">
                <a:solidFill>
                  <a:srgbClr val="0B0C0C"/>
                </a:solidFill>
                <a:ea typeface="+mn-lt"/>
                <a:cs typeface="+mn-lt"/>
              </a:rPr>
              <a:t>(c) must meet the independent life requirement for a dependent child in Appendix Children.</a:t>
            </a:r>
            <a:endParaRPr lang="en-GB" sz="900" dirty="0">
              <a:ea typeface="Calibri"/>
              <a:cs typeface="Calibri"/>
            </a:endParaRPr>
          </a:p>
          <a:p>
            <a:pPr lvl="1" indent="0">
              <a:buNone/>
            </a:pPr>
            <a:r>
              <a:rPr lang="en-GB" sz="900" dirty="0">
                <a:solidFill>
                  <a:srgbClr val="0B0C0C"/>
                </a:solidFill>
                <a:ea typeface="+mn-lt"/>
                <a:cs typeface="+mn-lt"/>
              </a:rPr>
              <a:t>(d) DELETED.</a:t>
            </a:r>
            <a:endParaRPr lang="en-GB" sz="900" dirty="0">
              <a:ea typeface="Calibri"/>
              <a:cs typeface="Calibri"/>
            </a:endParaRPr>
          </a:p>
          <a:p>
            <a:pPr marL="0" indent="0">
              <a:buNone/>
            </a:pPr>
            <a:r>
              <a:rPr lang="en-GB" sz="900" dirty="0">
                <a:solidFill>
                  <a:srgbClr val="0B0C0C"/>
                </a:solidFill>
                <a:ea typeface="+mn-lt"/>
                <a:cs typeface="+mn-lt"/>
              </a:rPr>
              <a:t>FRP 6.2. Where the applicant is aged 18 or over on the date of application the decision-maker must, when considering whether there are exceptional circumstances, consider all relevant factors including:</a:t>
            </a:r>
            <a:endParaRPr lang="en-GB" sz="900" dirty="0">
              <a:ea typeface="Calibri"/>
              <a:cs typeface="Calibri"/>
            </a:endParaRPr>
          </a:p>
          <a:p>
            <a:pPr lvl="1" indent="0">
              <a:buNone/>
            </a:pPr>
            <a:r>
              <a:rPr lang="en-GB" sz="900" dirty="0">
                <a:solidFill>
                  <a:srgbClr val="0B0C0C"/>
                </a:solidFill>
                <a:ea typeface="+mn-lt"/>
                <a:cs typeface="+mn-lt"/>
              </a:rPr>
              <a:t>(a) whether the applicant is dependent on the financial and emotional support of P or P’s partner; and</a:t>
            </a:r>
            <a:endParaRPr lang="en-GB" sz="900" dirty="0">
              <a:ea typeface="Calibri"/>
              <a:cs typeface="Calibri"/>
            </a:endParaRPr>
          </a:p>
          <a:p>
            <a:pPr lvl="1" indent="0">
              <a:buNone/>
            </a:pPr>
            <a:r>
              <a:rPr lang="en-GB" sz="900" dirty="0">
                <a:solidFill>
                  <a:srgbClr val="0B0C0C"/>
                </a:solidFill>
                <a:ea typeface="+mn-lt"/>
                <a:cs typeface="+mn-lt"/>
              </a:rPr>
              <a:t>(b) whether the parent or parents the applicant depends on is in the UK, or qualifies for family reunion or resettlement and intends to travel to the UK; and</a:t>
            </a:r>
            <a:endParaRPr lang="en-GB" sz="900" dirty="0">
              <a:ea typeface="Calibri"/>
              <a:cs typeface="Calibri"/>
            </a:endParaRPr>
          </a:p>
          <a:p>
            <a:pPr lvl="1" indent="0">
              <a:buNone/>
            </a:pPr>
            <a:r>
              <a:rPr lang="en-GB" sz="900" dirty="0">
                <a:solidFill>
                  <a:srgbClr val="0B0C0C"/>
                </a:solidFill>
                <a:ea typeface="+mn-lt"/>
                <a:cs typeface="+mn-lt"/>
              </a:rPr>
              <a:t>(c) whether or not the applicant is leading an independent life, has no other relatives to provide financial or emotional support, and whether they can access support or employment in the country in which they are living and whether they would likely become destitute if left on their own.</a:t>
            </a:r>
          </a:p>
          <a:p>
            <a:pPr>
              <a:buNone/>
            </a:pPr>
            <a:endParaRPr lang="en-GB" sz="900" b="1" dirty="0">
              <a:solidFill>
                <a:srgbClr val="0B0C0C"/>
              </a:solidFill>
              <a:ea typeface="Calibri"/>
              <a:cs typeface="Calibri"/>
            </a:endParaRPr>
          </a:p>
        </p:txBody>
      </p:sp>
      <p:sp>
        <p:nvSpPr>
          <p:cNvPr id="5" name="Slide Number Placeholder 4"/>
          <p:cNvSpPr>
            <a:spLocks noGrp="1"/>
          </p:cNvSpPr>
          <p:nvPr>
            <p:ph type="sldNum" sz="quarter" idx="12"/>
          </p:nvPr>
        </p:nvSpPr>
        <p:spPr/>
        <p:txBody>
          <a:bodyPr/>
          <a:lstStyle/>
          <a:p>
            <a:fld id="{5A804019-EF61-49BF-85C8-6690AE352B95}" type="slidenum">
              <a:rPr lang="en-GB" smtClean="0"/>
              <a:t>20</a:t>
            </a:fld>
            <a:endParaRPr lang="en-GB"/>
          </a:p>
        </p:txBody>
      </p:sp>
      <p:sp>
        <p:nvSpPr>
          <p:cNvPr id="6" name="Slide Number Placeholder 4">
            <a:extLst>
              <a:ext uri="{FF2B5EF4-FFF2-40B4-BE49-F238E27FC236}">
                <a16:creationId xmlns:a16="http://schemas.microsoft.com/office/drawing/2014/main" id="{10E391FD-6614-4B7F-E08F-D9BC3902BF77}"/>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20</a:t>
            </a:fld>
            <a:endParaRPr lang="en-GB"/>
          </a:p>
        </p:txBody>
      </p:sp>
      <p:pic>
        <p:nvPicPr>
          <p:cNvPr id="10" name="Picture 9">
            <a:extLst>
              <a:ext uri="{FF2B5EF4-FFF2-40B4-BE49-F238E27FC236}">
                <a16:creationId xmlns:a16="http://schemas.microsoft.com/office/drawing/2014/main" id="{1699137D-E07A-C0A4-D517-5444F8BD332E}"/>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42C83AA7-57C4-6CDE-8011-22348B89A550}"/>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08EF4C16-8EFA-E263-D8A5-77DEB4B75FB7}"/>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474759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a:bodyPr>
          <a:lstStyle/>
          <a:p>
            <a:r>
              <a:rPr lang="en-GB" sz="2000"/>
              <a:t>NOTE </a:t>
            </a:r>
            <a:br>
              <a:rPr lang="en-GB" sz="2000"/>
            </a:br>
            <a:r>
              <a:rPr lang="en-GB" sz="2000"/>
              <a:t> EXCEPTIONAL CASE FUNDING AT THE RED CROSS</a:t>
            </a:r>
          </a:p>
        </p:txBody>
      </p:sp>
      <p:sp>
        <p:nvSpPr>
          <p:cNvPr id="3" name="Content Placeholder 2"/>
          <p:cNvSpPr>
            <a:spLocks noGrp="1"/>
          </p:cNvSpPr>
          <p:nvPr>
            <p:ph idx="1"/>
          </p:nvPr>
        </p:nvSpPr>
        <p:spPr>
          <a:xfrm>
            <a:off x="323528" y="1268760"/>
            <a:ext cx="8496944" cy="4824536"/>
          </a:xfrm>
        </p:spPr>
        <p:txBody>
          <a:bodyPr>
            <a:noAutofit/>
          </a:bodyPr>
          <a:lstStyle/>
          <a:p>
            <a:endParaRPr lang="en-GB" sz="1100">
              <a:latin typeface="Arial" panose="020B0604020202020204" pitchFamily="34" charset="0"/>
              <a:cs typeface="Arial" panose="020B0604020202020204" pitchFamily="34" charset="0"/>
            </a:endParaRPr>
          </a:p>
          <a:p>
            <a:endParaRPr lang="en-GB" sz="1100">
              <a:latin typeface="Arial" panose="020B0604020202020204" pitchFamily="34" charset="0"/>
              <a:cs typeface="Arial" panose="020B0604020202020204" pitchFamily="34" charset="0"/>
            </a:endParaRPr>
          </a:p>
          <a:p>
            <a:r>
              <a:rPr lang="en-GB" sz="1200">
                <a:latin typeface="Arial" panose="020B0604020202020204" pitchFamily="34" charset="0"/>
                <a:cs typeface="Arial" panose="020B0604020202020204" pitchFamily="34" charset="0"/>
              </a:rPr>
              <a:t>Some organisation's ability to provide legal advice in family reunion cases is limited to OISC/IAA Level 2. </a:t>
            </a:r>
          </a:p>
          <a:p>
            <a:r>
              <a:rPr lang="en-GB" sz="1200">
                <a:latin typeface="Arial" panose="020B0604020202020204" pitchFamily="34" charset="0"/>
                <a:cs typeface="Arial" panose="020B0604020202020204" pitchFamily="34" charset="0"/>
              </a:rPr>
              <a:t>This means they cannot provide legal advice and assistance to  clients who need to prepare an appeal or attend a hearing before a Tribunal or before the Higher Courts.</a:t>
            </a:r>
          </a:p>
          <a:p>
            <a:r>
              <a:rPr lang="en-GB" sz="1200">
                <a:latin typeface="Arial" panose="020B0604020202020204" pitchFamily="34" charset="0"/>
                <a:cs typeface="Arial" panose="020B0604020202020204" pitchFamily="34" charset="0"/>
              </a:rPr>
              <a:t>Where the cases are complex you should apply for Exceptional Case Funding. It is important to note that the application for Exceptional Case Funding is being made by the client with your support.</a:t>
            </a:r>
          </a:p>
          <a:p>
            <a:r>
              <a:rPr lang="en-GB" sz="1200">
                <a:latin typeface="Arial" panose="020B0604020202020204" pitchFamily="34" charset="0"/>
                <a:cs typeface="Arial" panose="020B0604020202020204" pitchFamily="34" charset="0"/>
              </a:rPr>
              <a:t>Be sure to understand if your organisation has a contract with the Legal Aid Agency for Legal Aid work or if they can be listed a Provider on the Exceptional Case Funding Application.</a:t>
            </a:r>
          </a:p>
          <a:p>
            <a:r>
              <a:rPr lang="en-GB" sz="1200">
                <a:latin typeface="Arial" panose="020B0604020202020204" pitchFamily="34" charset="0"/>
                <a:cs typeface="Arial" panose="020B0604020202020204" pitchFamily="34" charset="0"/>
              </a:rPr>
              <a:t>In accordance with the Legal Aid Agency’s guidance an individual may apply directly to the Legal Aid Agency for exceptional funding without the need to specify any Provider in the application. .</a:t>
            </a:r>
          </a:p>
          <a:p>
            <a:endParaRPr lang="en-GB" sz="1200">
              <a:latin typeface="Arial" panose="020B0604020202020204" pitchFamily="34" charset="0"/>
              <a:cs typeface="Arial" panose="020B0604020202020204" pitchFamily="34" charset="0"/>
            </a:endParaRPr>
          </a:p>
          <a:p>
            <a:r>
              <a:rPr lang="en-GB" sz="1200">
                <a:latin typeface="Arial" panose="020B0604020202020204" pitchFamily="34" charset="0"/>
                <a:cs typeface="Arial" panose="020B0604020202020204" pitchFamily="34" charset="0"/>
              </a:rPr>
              <a:t>In Gudanaviciene and Others v Director of Legal Aid Casework [2014] EWCA Civ 1622 it states at paragraph 171 that: “If legal advice is needed, it must be given by a person accredited to OISC/IAA  Level 2, and there is no evidence that third-sector organisations have the competence and capacity to give such advice on a widespread basis without legal aid.</a:t>
            </a:r>
          </a:p>
          <a:p>
            <a:r>
              <a:rPr lang="en-GB" sz="1200">
                <a:latin typeface="Arial" panose="020B0604020202020204" pitchFamily="34" charset="0"/>
                <a:cs typeface="Arial" panose="020B0604020202020204" pitchFamily="34" charset="0"/>
              </a:rPr>
              <a:t>To represent a family reunion appeal the representative must be a person accredited to OISC/IAA Level 3. OISC/IAA Level 2 advisers only have the ability to lodge the appeal. They cannot do any substantive work on the appeal</a:t>
            </a:r>
          </a:p>
        </p:txBody>
      </p:sp>
      <p:sp>
        <p:nvSpPr>
          <p:cNvPr id="5" name="Slide Number Placeholder 4"/>
          <p:cNvSpPr>
            <a:spLocks noGrp="1"/>
          </p:cNvSpPr>
          <p:nvPr>
            <p:ph type="sldNum" sz="quarter" idx="12"/>
          </p:nvPr>
        </p:nvSpPr>
        <p:spPr/>
        <p:txBody>
          <a:bodyPr/>
          <a:lstStyle/>
          <a:p>
            <a:fld id="{5A804019-EF61-49BF-85C8-6690AE352B95}" type="slidenum">
              <a:rPr lang="en-GB" smtClean="0"/>
              <a:t>21</a:t>
            </a:fld>
            <a:endParaRPr lang="en-GB"/>
          </a:p>
        </p:txBody>
      </p:sp>
      <p:sp>
        <p:nvSpPr>
          <p:cNvPr id="6" name="Slide Number Placeholder 4">
            <a:extLst>
              <a:ext uri="{FF2B5EF4-FFF2-40B4-BE49-F238E27FC236}">
                <a16:creationId xmlns:a16="http://schemas.microsoft.com/office/drawing/2014/main" id="{3CF91BA5-627E-A3E6-F59E-960F72E07424}"/>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21</a:t>
            </a:fld>
            <a:endParaRPr lang="en-GB"/>
          </a:p>
        </p:txBody>
      </p:sp>
      <p:pic>
        <p:nvPicPr>
          <p:cNvPr id="10" name="Picture 9">
            <a:extLst>
              <a:ext uri="{FF2B5EF4-FFF2-40B4-BE49-F238E27FC236}">
                <a16:creationId xmlns:a16="http://schemas.microsoft.com/office/drawing/2014/main" id="{6F14A079-5445-DA37-4737-EE5DBB7D8BD7}"/>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F61D9E4C-2067-D0D8-12C3-159362CDBB42}"/>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3DA5CE57-2FEA-765B-1109-8603E8452506}"/>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272574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accent6">
              <a:lumMod val="20000"/>
              <a:lumOff val="80000"/>
            </a:schemeClr>
          </a:solidFill>
        </p:spPr>
        <p:txBody>
          <a:bodyPr vert="horz" lIns="91440" tIns="45720" rIns="91440" bIns="45720" rtlCol="0" anchor="ctr">
            <a:normAutofit/>
          </a:bodyPr>
          <a:lstStyle/>
          <a:p>
            <a:r>
              <a:rPr lang="en-GB" sz="2400"/>
              <a:t>British Cross Family Reunion Team and limits of Legal Aid in which it operates</a:t>
            </a:r>
          </a:p>
        </p:txBody>
      </p:sp>
      <p:sp>
        <p:nvSpPr>
          <p:cNvPr id="7" name="Content Placeholder 6"/>
          <p:cNvSpPr>
            <a:spLocks noGrp="1"/>
          </p:cNvSpPr>
          <p:nvPr>
            <p:ph idx="1"/>
          </p:nvPr>
        </p:nvSpPr>
        <p:spPr>
          <a:xfrm>
            <a:off x="457200" y="1389929"/>
            <a:ext cx="8229600" cy="4293783"/>
          </a:xfrm>
        </p:spPr>
        <p:txBody>
          <a:bodyPr vert="horz" lIns="91440" tIns="45720" rIns="91440" bIns="45720" rtlCol="0" anchor="t">
            <a:normAutofit fontScale="47500" lnSpcReduction="20000"/>
          </a:bodyPr>
          <a:lstStyle/>
          <a:p>
            <a:pPr algn="just"/>
            <a:endParaRPr lang="en-GB">
              <a:ea typeface="Calibri"/>
              <a:cs typeface="Calibri"/>
            </a:endParaRPr>
          </a:p>
          <a:p>
            <a:pPr algn="just"/>
            <a:r>
              <a:rPr lang="en-GB" sz="3400"/>
              <a:t>Family Reunion work does not fall under the scope of Legal Aid following the 2012 </a:t>
            </a:r>
            <a:r>
              <a:rPr lang="en-GB" sz="3400">
                <a:hlinkClick r:id="rId2"/>
              </a:rPr>
              <a:t>Legal Aid</a:t>
            </a:r>
            <a:r>
              <a:rPr lang="en-GB" sz="3400"/>
              <a:t>, </a:t>
            </a:r>
            <a:r>
              <a:rPr lang="en-GB" sz="3400">
                <a:hlinkClick r:id="rId2"/>
              </a:rPr>
              <a:t>Sentencing and Punishment of Offenders Act (LASPO)</a:t>
            </a:r>
            <a:r>
              <a:rPr lang="en-GB" sz="3400"/>
              <a:t>. However, where a case is complex it may be eligible for Exceptional Case Funding. </a:t>
            </a:r>
            <a:endParaRPr lang="en-GB" sz="3400">
              <a:ea typeface="Calibri"/>
              <a:cs typeface="Calibri"/>
            </a:endParaRPr>
          </a:p>
          <a:p>
            <a:pPr algn="just"/>
            <a:r>
              <a:rPr lang="en-GB" sz="3400"/>
              <a:t>Some solicitors or organisations (like the British Red Cross) can provide legal advice in family reunion cases  limited to OISC/IAA Level 2. This means they cannot help clients who need to prepare an appeal or attend a hearing.</a:t>
            </a:r>
            <a:endParaRPr lang="en-GB" sz="3400">
              <a:ea typeface="Calibri"/>
              <a:cs typeface="Calibri"/>
            </a:endParaRPr>
          </a:p>
          <a:p>
            <a:pPr algn="just"/>
            <a:r>
              <a:rPr lang="en-GB" sz="3400"/>
              <a:t>Exceptional case funding under s10 of LASPO was designed to provide advice and representation to people whose human rights are breached or at risk; but whose cases are outside the scope of Legal Aid as set out in schedule 1 of the Act.</a:t>
            </a:r>
            <a:endParaRPr lang="en-GB" sz="3400">
              <a:ea typeface="Calibri"/>
              <a:cs typeface="Calibri"/>
            </a:endParaRPr>
          </a:p>
          <a:p>
            <a:pPr algn="just"/>
            <a:r>
              <a:rPr lang="en-GB" sz="3400"/>
              <a:t>The application that you will help complete will actually be an application by the client to the Legal Aid Agency. Your role is to assist the client to get funding from the Legal Aid Agency and to enable him/her to get advice from a specialist immigration advisor/ lawyer. </a:t>
            </a:r>
            <a:endParaRPr lang="en-GB" sz="3400">
              <a:ea typeface="Calibri"/>
              <a:cs typeface="Calibri"/>
            </a:endParaRPr>
          </a:p>
          <a:p>
            <a:pPr algn="just"/>
            <a:endParaRPr lang="en-GB"/>
          </a:p>
          <a:p>
            <a:pPr marL="0" indent="0" algn="just">
              <a:buNone/>
            </a:pPr>
            <a:r>
              <a:rPr lang="en-GB" sz="3400" b="1"/>
              <a:t>According to the Legal Aid Agency guidance a member of the public can directly apply for Exceptional Case Funding. </a:t>
            </a:r>
            <a:endParaRPr lang="en-GB" sz="3400" b="1">
              <a:ea typeface="Calibri"/>
              <a:cs typeface="Calibri"/>
            </a:endParaRPr>
          </a:p>
          <a:p>
            <a:pPr marL="0" indent="0" algn="just">
              <a:buNone/>
            </a:pPr>
            <a:r>
              <a:rPr lang="en-GB" sz="3400" b="1"/>
              <a:t>This guide will help you when applying for Exceptional Case Funding. Be sure to complete the relevant forms and draft an application asking for funding. </a:t>
            </a:r>
            <a:endParaRPr lang="en-GB" sz="3400" b="1">
              <a:ea typeface="Calibri"/>
              <a:cs typeface="Calibri"/>
            </a:endParaRPr>
          </a:p>
        </p:txBody>
      </p:sp>
      <p:sp>
        <p:nvSpPr>
          <p:cNvPr id="5" name="Slide Number Placeholder 4"/>
          <p:cNvSpPr>
            <a:spLocks noGrp="1"/>
          </p:cNvSpPr>
          <p:nvPr>
            <p:ph type="sldNum" sz="quarter" idx="12"/>
          </p:nvPr>
        </p:nvSpPr>
        <p:spPr/>
        <p:txBody>
          <a:bodyPr/>
          <a:lstStyle/>
          <a:p>
            <a:fld id="{5A804019-EF61-49BF-85C8-6690AE352B95}" type="slidenum">
              <a:rPr lang="en-GB" smtClean="0"/>
              <a:t>3</a:t>
            </a:fld>
            <a:endParaRPr lang="en-GB"/>
          </a:p>
        </p:txBody>
      </p:sp>
      <p:pic>
        <p:nvPicPr>
          <p:cNvPr id="3" name="Picture 2">
            <a:extLst>
              <a:ext uri="{FF2B5EF4-FFF2-40B4-BE49-F238E27FC236}">
                <a16:creationId xmlns:a16="http://schemas.microsoft.com/office/drawing/2014/main" id="{BB019FBF-8AD8-A6E7-763D-99099C8008BA}"/>
              </a:ext>
            </a:extLst>
          </p:cNvPr>
          <p:cNvPicPr>
            <a:picLocks noChangeAspect="1"/>
          </p:cNvPicPr>
          <p:nvPr/>
        </p:nvPicPr>
        <p:blipFill>
          <a:blip r:embed="rId3"/>
          <a:stretch>
            <a:fillRect/>
          </a:stretch>
        </p:blipFill>
        <p:spPr>
          <a:xfrm>
            <a:off x="456234" y="6353807"/>
            <a:ext cx="504056" cy="459109"/>
          </a:xfrm>
          <a:prstGeom prst="rect">
            <a:avLst/>
          </a:prstGeom>
        </p:spPr>
      </p:pic>
      <p:pic>
        <p:nvPicPr>
          <p:cNvPr id="8" name="Picture 7">
            <a:extLst>
              <a:ext uri="{FF2B5EF4-FFF2-40B4-BE49-F238E27FC236}">
                <a16:creationId xmlns:a16="http://schemas.microsoft.com/office/drawing/2014/main" id="{547D82BE-50C9-B452-5C28-E9B6DDA79FA3}"/>
              </a:ext>
            </a:extLst>
          </p:cNvPr>
          <p:cNvPicPr>
            <a:picLocks noChangeAspect="1"/>
          </p:cNvPicPr>
          <p:nvPr/>
        </p:nvPicPr>
        <p:blipFill>
          <a:blip r:embed="rId4"/>
          <a:stretch>
            <a:fillRect/>
          </a:stretch>
        </p:blipFill>
        <p:spPr>
          <a:xfrm>
            <a:off x="4044650" y="6261520"/>
            <a:ext cx="1054700" cy="554784"/>
          </a:xfrm>
          <a:prstGeom prst="rect">
            <a:avLst/>
          </a:prstGeom>
        </p:spPr>
      </p:pic>
      <p:pic>
        <p:nvPicPr>
          <p:cNvPr id="9" name="Picture 8">
            <a:extLst>
              <a:ext uri="{FF2B5EF4-FFF2-40B4-BE49-F238E27FC236}">
                <a16:creationId xmlns:a16="http://schemas.microsoft.com/office/drawing/2014/main" id="{D848D69E-BD86-E270-890B-362C7B204442}"/>
              </a:ext>
            </a:extLst>
          </p:cNvPr>
          <p:cNvPicPr>
            <a:picLocks noChangeAspect="1"/>
          </p:cNvPicPr>
          <p:nvPr/>
        </p:nvPicPr>
        <p:blipFill>
          <a:blip r:embed="rId5"/>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01910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850106"/>
          </a:xfrm>
          <a:solidFill>
            <a:schemeClr val="accent6">
              <a:lumMod val="20000"/>
              <a:lumOff val="80000"/>
            </a:schemeClr>
          </a:solidFill>
        </p:spPr>
        <p:txBody>
          <a:bodyPr>
            <a:normAutofit/>
          </a:bodyPr>
          <a:lstStyle/>
          <a:p>
            <a:r>
              <a:rPr lang="en-GB" sz="2400"/>
              <a:t>Legal Aid and Family Reunion</a:t>
            </a:r>
          </a:p>
        </p:txBody>
      </p:sp>
      <p:sp>
        <p:nvSpPr>
          <p:cNvPr id="3" name="Content Placeholder 2"/>
          <p:cNvSpPr>
            <a:spLocks noGrp="1"/>
          </p:cNvSpPr>
          <p:nvPr>
            <p:ph idx="1"/>
          </p:nvPr>
        </p:nvSpPr>
        <p:spPr>
          <a:xfrm>
            <a:off x="395536" y="1124744"/>
            <a:ext cx="8229600" cy="4958011"/>
          </a:xfrm>
        </p:spPr>
        <p:txBody>
          <a:bodyPr vert="horz" lIns="91440" tIns="45720" rIns="91440" bIns="45720" rtlCol="0" anchor="t">
            <a:normAutofit/>
          </a:bodyPr>
          <a:lstStyle/>
          <a:p>
            <a:r>
              <a:rPr lang="en-GB" sz="2000"/>
              <a:t>Ordinarily family reunion cases fall outside the scope of Legal Aid and your client who is making an application for family reunion will not be not eligible for Legal Aid for the purpose of making a straightforward Family Reunion application.  </a:t>
            </a:r>
          </a:p>
          <a:p>
            <a:r>
              <a:rPr lang="en-GB" sz="2000"/>
              <a:t>However, your client may make an application to the Legal Aid Agency for Exceptional Case Funding </a:t>
            </a:r>
            <a:r>
              <a:rPr lang="en-GB" sz="2000" b="1"/>
              <a:t>if withholding of Legal Aid would mean that the applicant is unable to present his/her case effectively and without obvious unfairness.</a:t>
            </a:r>
          </a:p>
          <a:p>
            <a:r>
              <a:rPr lang="en-GB" sz="2000"/>
              <a:t>In order for a case to be Exceptionally funded the client must qualify for Legal Aid - this means s/he must be financially eligible for Legal Aid and there needs to be merit in proceeding with the case.</a:t>
            </a:r>
          </a:p>
          <a:p>
            <a:endParaRPr lang="en-GB"/>
          </a:p>
        </p:txBody>
      </p:sp>
      <p:sp>
        <p:nvSpPr>
          <p:cNvPr id="5" name="Slide Number Placeholder 4"/>
          <p:cNvSpPr>
            <a:spLocks noGrp="1"/>
          </p:cNvSpPr>
          <p:nvPr>
            <p:ph type="sldNum" sz="quarter" idx="12"/>
          </p:nvPr>
        </p:nvSpPr>
        <p:spPr/>
        <p:txBody>
          <a:bodyPr/>
          <a:lstStyle/>
          <a:p>
            <a:fld id="{5A804019-EF61-49BF-85C8-6690AE352B95}" type="slidenum">
              <a:rPr lang="en-GB" smtClean="0"/>
              <a:t>4</a:t>
            </a:fld>
            <a:endParaRPr lang="en-GB"/>
          </a:p>
        </p:txBody>
      </p:sp>
      <p:pic>
        <p:nvPicPr>
          <p:cNvPr id="7" name="Picture 6">
            <a:extLst>
              <a:ext uri="{FF2B5EF4-FFF2-40B4-BE49-F238E27FC236}">
                <a16:creationId xmlns:a16="http://schemas.microsoft.com/office/drawing/2014/main" id="{1826E34A-4B64-6459-F95C-2DD9EF90F029}"/>
              </a:ext>
            </a:extLst>
          </p:cNvPr>
          <p:cNvPicPr>
            <a:picLocks noChangeAspect="1"/>
          </p:cNvPicPr>
          <p:nvPr/>
        </p:nvPicPr>
        <p:blipFill>
          <a:blip r:embed="rId3"/>
          <a:stretch>
            <a:fillRect/>
          </a:stretch>
        </p:blipFill>
        <p:spPr>
          <a:xfrm>
            <a:off x="496270" y="6166691"/>
            <a:ext cx="8218120" cy="554784"/>
          </a:xfrm>
          <a:prstGeom prst="rect">
            <a:avLst/>
          </a:prstGeom>
        </p:spPr>
      </p:pic>
    </p:spTree>
    <p:extLst>
      <p:ext uri="{BB962C8B-B14F-4D97-AF65-F5344CB8AC3E}">
        <p14:creationId xmlns:p14="http://schemas.microsoft.com/office/powerpoint/2010/main" val="424582847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vert="horz" lIns="91440" tIns="45720" rIns="91440" bIns="45720" rtlCol="0" anchor="ctr">
            <a:normAutofit/>
          </a:bodyPr>
          <a:lstStyle/>
          <a:p>
            <a:r>
              <a:rPr lang="en-GB" sz="2400"/>
              <a:t>Legal Aid Forms required for demonstrating Eligibility for Legal Aid </a:t>
            </a:r>
          </a:p>
        </p:txBody>
      </p:sp>
      <p:sp>
        <p:nvSpPr>
          <p:cNvPr id="3" name="Content Placeholder 2"/>
          <p:cNvSpPr>
            <a:spLocks noGrp="1"/>
          </p:cNvSpPr>
          <p:nvPr>
            <p:ph idx="1"/>
          </p:nvPr>
        </p:nvSpPr>
        <p:spPr>
          <a:xfrm>
            <a:off x="467544" y="1484784"/>
            <a:ext cx="8157592" cy="4569371"/>
          </a:xfrm>
        </p:spPr>
        <p:txBody>
          <a:bodyPr vert="horz" lIns="91440" tIns="45720" rIns="91440" bIns="45720" rtlCol="0" anchor="t">
            <a:normAutofit/>
          </a:bodyPr>
          <a:lstStyle/>
          <a:p>
            <a:r>
              <a:rPr lang="en-GB" sz="2400"/>
              <a:t>Clients can demonstrate their financial eligibility for Legal Aid by completing forms CW1 or CW2:</a:t>
            </a:r>
            <a:endParaRPr lang="en-GB" sz="2400">
              <a:ea typeface="Calibri"/>
              <a:cs typeface="Calibri"/>
            </a:endParaRPr>
          </a:p>
          <a:p>
            <a:pPr marL="0" indent="0">
              <a:buNone/>
            </a:pPr>
            <a:endParaRPr lang="en-GB" sz="2400">
              <a:ea typeface="Calibri"/>
              <a:cs typeface="Calibri"/>
            </a:endParaRPr>
          </a:p>
          <a:p>
            <a:pPr marL="400050" lvl="1" indent="0">
              <a:buNone/>
            </a:pPr>
            <a:r>
              <a:rPr lang="en-GB" sz="1800" b="1">
                <a:ea typeface="Calibri"/>
                <a:cs typeface="Calibri"/>
              </a:rPr>
              <a:t>CW1</a:t>
            </a:r>
            <a:r>
              <a:rPr lang="en-GB" sz="1800">
                <a:ea typeface="Calibri"/>
                <a:cs typeface="Calibri"/>
              </a:rPr>
              <a:t>: </a:t>
            </a:r>
            <a:r>
              <a:rPr lang="en-GB" sz="1800">
                <a:ea typeface="+mn-lt"/>
                <a:cs typeface="+mn-lt"/>
                <a:hlinkClick r:id="rId2"/>
              </a:rPr>
              <a:t>CW1: financial eligibility for legal aid clients - GOV.UK</a:t>
            </a:r>
            <a:endParaRPr lang="en-GB" sz="1800">
              <a:ea typeface="+mn-lt"/>
              <a:cs typeface="+mn-lt"/>
            </a:endParaRPr>
          </a:p>
          <a:p>
            <a:pPr marL="400050" lvl="1" indent="0">
              <a:buNone/>
            </a:pPr>
            <a:r>
              <a:rPr lang="en-GB" sz="1800" b="1">
                <a:ea typeface="Calibri"/>
                <a:cs typeface="Calibri"/>
              </a:rPr>
              <a:t>CW2</a:t>
            </a:r>
            <a:r>
              <a:rPr lang="en-GB" sz="1800">
                <a:ea typeface="Calibri"/>
                <a:cs typeface="Calibri"/>
              </a:rPr>
              <a:t>: </a:t>
            </a:r>
            <a:r>
              <a:rPr lang="en-GB" sz="1800">
                <a:ea typeface="+mn-lt"/>
                <a:cs typeface="+mn-lt"/>
                <a:hlinkClick r:id="rId3"/>
              </a:rPr>
              <a:t>CW2 (IMM) form</a:t>
            </a:r>
            <a:r>
              <a:rPr lang="en-GB" sz="1800">
                <a:ea typeface="+mn-lt"/>
                <a:cs typeface="+mn-lt"/>
              </a:rPr>
              <a:t> </a:t>
            </a:r>
          </a:p>
          <a:p>
            <a:endParaRPr lang="en-GB" sz="1600">
              <a:ea typeface="Calibri"/>
              <a:cs typeface="Calibri"/>
            </a:endParaRPr>
          </a:p>
          <a:p>
            <a:r>
              <a:rPr lang="en-GB" sz="2400"/>
              <a:t>Clients can demonstrate that the case has merit and meets the necessary merits criteria for Exceptional Case Funding by completing CivECF1 Form:</a:t>
            </a:r>
            <a:endParaRPr lang="en-GB" sz="2400">
              <a:ea typeface="Calibri"/>
              <a:cs typeface="Calibri"/>
            </a:endParaRPr>
          </a:p>
          <a:p>
            <a:pPr marL="0" indent="0">
              <a:buNone/>
            </a:pPr>
            <a:endParaRPr lang="en-GB" sz="1800" b="1">
              <a:ea typeface="Calibri"/>
              <a:cs typeface="Calibri"/>
            </a:endParaRPr>
          </a:p>
          <a:p>
            <a:pPr marL="400050" lvl="1" indent="0">
              <a:buNone/>
            </a:pPr>
            <a:r>
              <a:rPr lang="en-GB" sz="1800" b="1">
                <a:ea typeface="Calibri"/>
                <a:cs typeface="Calibri"/>
              </a:rPr>
              <a:t>CivECF1:</a:t>
            </a:r>
            <a:r>
              <a:rPr lang="en-GB" sz="1800">
                <a:ea typeface="Calibri"/>
                <a:cs typeface="Calibri"/>
              </a:rPr>
              <a:t> </a:t>
            </a:r>
            <a:r>
              <a:rPr lang="en-GB" sz="1800">
                <a:ea typeface="+mn-lt"/>
                <a:cs typeface="+mn-lt"/>
                <a:hlinkClick r:id="rId4"/>
              </a:rPr>
              <a:t>CIFECF1-form.pdf</a:t>
            </a:r>
            <a:endParaRPr lang="en-GB" sz="1800">
              <a:ea typeface="+mn-lt"/>
              <a:cs typeface="+mn-lt"/>
            </a:endParaRPr>
          </a:p>
          <a:p>
            <a:endParaRPr lang="en-GB" sz="2400">
              <a:ea typeface="Calibri"/>
              <a:cs typeface="Calibri"/>
            </a:endParaRPr>
          </a:p>
          <a:p>
            <a:pPr marL="0" indent="0">
              <a:buNone/>
            </a:pPr>
            <a:endParaRPr lang="en-GB" sz="1600">
              <a:ea typeface="Calibri"/>
              <a:cs typeface="Calibri"/>
            </a:endParaRPr>
          </a:p>
        </p:txBody>
      </p:sp>
      <p:sp>
        <p:nvSpPr>
          <p:cNvPr id="5" name="Slide Number Placeholder 4"/>
          <p:cNvSpPr>
            <a:spLocks noGrp="1"/>
          </p:cNvSpPr>
          <p:nvPr>
            <p:ph type="sldNum" sz="quarter" idx="12"/>
          </p:nvPr>
        </p:nvSpPr>
        <p:spPr/>
        <p:txBody>
          <a:bodyPr/>
          <a:lstStyle/>
          <a:p>
            <a:fld id="{5A804019-EF61-49BF-85C8-6690AE352B95}" type="slidenum">
              <a:rPr lang="en-GB" smtClean="0"/>
              <a:t>5</a:t>
            </a:fld>
            <a:endParaRPr lang="en-GB"/>
          </a:p>
        </p:txBody>
      </p:sp>
      <p:pic>
        <p:nvPicPr>
          <p:cNvPr id="7" name="Picture 6">
            <a:extLst>
              <a:ext uri="{FF2B5EF4-FFF2-40B4-BE49-F238E27FC236}">
                <a16:creationId xmlns:a16="http://schemas.microsoft.com/office/drawing/2014/main" id="{1FEDADFF-75A9-A0D0-6949-05D0198CA463}"/>
              </a:ext>
            </a:extLst>
          </p:cNvPr>
          <p:cNvPicPr>
            <a:picLocks noChangeAspect="1"/>
          </p:cNvPicPr>
          <p:nvPr/>
        </p:nvPicPr>
        <p:blipFill>
          <a:blip r:embed="rId5"/>
          <a:stretch>
            <a:fillRect/>
          </a:stretch>
        </p:blipFill>
        <p:spPr>
          <a:xfrm>
            <a:off x="456234" y="6353807"/>
            <a:ext cx="504056" cy="459109"/>
          </a:xfrm>
          <a:prstGeom prst="rect">
            <a:avLst/>
          </a:prstGeom>
        </p:spPr>
      </p:pic>
      <p:pic>
        <p:nvPicPr>
          <p:cNvPr id="8" name="Picture 7">
            <a:extLst>
              <a:ext uri="{FF2B5EF4-FFF2-40B4-BE49-F238E27FC236}">
                <a16:creationId xmlns:a16="http://schemas.microsoft.com/office/drawing/2014/main" id="{651DC4A5-8510-5085-8007-E5B112CA0CD3}"/>
              </a:ext>
            </a:extLst>
          </p:cNvPr>
          <p:cNvPicPr>
            <a:picLocks noChangeAspect="1"/>
          </p:cNvPicPr>
          <p:nvPr/>
        </p:nvPicPr>
        <p:blipFill>
          <a:blip r:embed="rId6"/>
          <a:stretch>
            <a:fillRect/>
          </a:stretch>
        </p:blipFill>
        <p:spPr>
          <a:xfrm>
            <a:off x="4044650" y="6261520"/>
            <a:ext cx="1054700" cy="554784"/>
          </a:xfrm>
          <a:prstGeom prst="rect">
            <a:avLst/>
          </a:prstGeom>
        </p:spPr>
      </p:pic>
      <p:pic>
        <p:nvPicPr>
          <p:cNvPr id="9" name="Picture 8">
            <a:extLst>
              <a:ext uri="{FF2B5EF4-FFF2-40B4-BE49-F238E27FC236}">
                <a16:creationId xmlns:a16="http://schemas.microsoft.com/office/drawing/2014/main" id="{9FD942A5-3905-2F94-8333-F0E6D8D9A898}"/>
              </a:ext>
            </a:extLst>
          </p:cNvPr>
          <p:cNvPicPr>
            <a:picLocks noChangeAspect="1"/>
          </p:cNvPicPr>
          <p:nvPr/>
        </p:nvPicPr>
        <p:blipFill>
          <a:blip r:embed="rId7"/>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822736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19313" y="47924"/>
            <a:ext cx="8229600" cy="922114"/>
          </a:xfrm>
          <a:solidFill>
            <a:schemeClr val="accent6">
              <a:lumMod val="20000"/>
              <a:lumOff val="80000"/>
            </a:schemeClr>
          </a:solidFill>
        </p:spPr>
        <p:txBody>
          <a:bodyPr vert="horz" lIns="91440" tIns="45720" rIns="91440" bIns="45720" rtlCol="0" anchor="ctr">
            <a:normAutofit/>
          </a:bodyPr>
          <a:lstStyle/>
          <a:p>
            <a:r>
              <a:rPr lang="en-GB" sz="2400"/>
              <a:t>WHICH FORMS TO COMPLETE</a:t>
            </a:r>
          </a:p>
        </p:txBody>
      </p:sp>
      <p:graphicFrame>
        <p:nvGraphicFramePr>
          <p:cNvPr id="15" name="Content Placeholder 14"/>
          <p:cNvGraphicFramePr>
            <a:graphicFrameLocks noGrp="1"/>
          </p:cNvGraphicFramePr>
          <p:nvPr>
            <p:ph sz="quarter" idx="4"/>
            <p:extLst>
              <p:ext uri="{D42A27DB-BD31-4B8C-83A1-F6EECF244321}">
                <p14:modId xmlns:p14="http://schemas.microsoft.com/office/powerpoint/2010/main" val="1324502677"/>
              </p:ext>
            </p:extLst>
          </p:nvPr>
        </p:nvGraphicFramePr>
        <p:xfrm>
          <a:off x="4575469" y="1196752"/>
          <a:ext cx="4258816"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5A804019-EF61-49BF-85C8-6690AE352B95}" type="slidenum">
              <a:rPr lang="en-GB" smtClean="0"/>
              <a:pPr/>
              <a:t>6</a:t>
            </a:fld>
            <a:endParaRPr lang="en-GB"/>
          </a:p>
        </p:txBody>
      </p:sp>
      <p:graphicFrame>
        <p:nvGraphicFramePr>
          <p:cNvPr id="16" name="Diagram 15"/>
          <p:cNvGraphicFramePr/>
          <p:nvPr>
            <p:extLst>
              <p:ext uri="{D42A27DB-BD31-4B8C-83A1-F6EECF244321}">
                <p14:modId xmlns:p14="http://schemas.microsoft.com/office/powerpoint/2010/main" val="1649763452"/>
              </p:ext>
            </p:extLst>
          </p:nvPr>
        </p:nvGraphicFramePr>
        <p:xfrm>
          <a:off x="163369" y="1196752"/>
          <a:ext cx="4367808" cy="48965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5" name="Picture 4">
            <a:extLst>
              <a:ext uri="{FF2B5EF4-FFF2-40B4-BE49-F238E27FC236}">
                <a16:creationId xmlns:a16="http://schemas.microsoft.com/office/drawing/2014/main" id="{3668613C-71B7-3B2C-31A2-CDAE7AF6B04F}"/>
              </a:ext>
            </a:extLst>
          </p:cNvPr>
          <p:cNvPicPr>
            <a:picLocks noChangeAspect="1"/>
          </p:cNvPicPr>
          <p:nvPr/>
        </p:nvPicPr>
        <p:blipFill>
          <a:blip r:embed="rId12"/>
          <a:stretch>
            <a:fillRect/>
          </a:stretch>
        </p:blipFill>
        <p:spPr>
          <a:xfrm>
            <a:off x="456234" y="6353807"/>
            <a:ext cx="504056" cy="459109"/>
          </a:xfrm>
          <a:prstGeom prst="rect">
            <a:avLst/>
          </a:prstGeom>
        </p:spPr>
      </p:pic>
      <p:pic>
        <p:nvPicPr>
          <p:cNvPr id="6" name="Picture 5">
            <a:extLst>
              <a:ext uri="{FF2B5EF4-FFF2-40B4-BE49-F238E27FC236}">
                <a16:creationId xmlns:a16="http://schemas.microsoft.com/office/drawing/2014/main" id="{59A4F963-ED2A-5D3A-1C58-117AC24978D4}"/>
              </a:ext>
            </a:extLst>
          </p:cNvPr>
          <p:cNvPicPr>
            <a:picLocks noChangeAspect="1"/>
          </p:cNvPicPr>
          <p:nvPr/>
        </p:nvPicPr>
        <p:blipFill>
          <a:blip r:embed="rId13"/>
          <a:stretch>
            <a:fillRect/>
          </a:stretch>
        </p:blipFill>
        <p:spPr>
          <a:xfrm>
            <a:off x="4044650" y="6261520"/>
            <a:ext cx="1054700" cy="554784"/>
          </a:xfrm>
          <a:prstGeom prst="rect">
            <a:avLst/>
          </a:prstGeom>
        </p:spPr>
      </p:pic>
      <p:pic>
        <p:nvPicPr>
          <p:cNvPr id="7" name="Picture 6">
            <a:extLst>
              <a:ext uri="{FF2B5EF4-FFF2-40B4-BE49-F238E27FC236}">
                <a16:creationId xmlns:a16="http://schemas.microsoft.com/office/drawing/2014/main" id="{C6C705E9-D20E-993F-A12F-C3B170456375}"/>
              </a:ext>
            </a:extLst>
          </p:cNvPr>
          <p:cNvPicPr>
            <a:picLocks noChangeAspect="1"/>
          </p:cNvPicPr>
          <p:nvPr/>
        </p:nvPicPr>
        <p:blipFill>
          <a:blip r:embed="rId1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267494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6095"/>
          </a:xfrm>
        </p:spPr>
        <p:style>
          <a:lnRef idx="2">
            <a:schemeClr val="dk1"/>
          </a:lnRef>
          <a:fillRef idx="1">
            <a:schemeClr val="lt1"/>
          </a:fillRef>
          <a:effectRef idx="0">
            <a:schemeClr val="dk1"/>
          </a:effectRef>
          <a:fontRef idx="minor">
            <a:schemeClr val="dk1"/>
          </a:fontRef>
        </p:style>
        <p:txBody>
          <a:bodyPr>
            <a:normAutofit/>
          </a:bodyPr>
          <a:lstStyle/>
          <a:p>
            <a:r>
              <a:rPr lang="en-GB" sz="2000" b="1"/>
              <a:t>Completing CW1 Form</a:t>
            </a:r>
          </a:p>
        </p:txBody>
      </p:sp>
      <p:sp>
        <p:nvSpPr>
          <p:cNvPr id="3" name="Content Placeholder 2"/>
          <p:cNvSpPr>
            <a:spLocks noGrp="1"/>
          </p:cNvSpPr>
          <p:nvPr>
            <p:ph sz="half" idx="1"/>
          </p:nvPr>
        </p:nvSpPr>
        <p:spPr>
          <a:xfrm>
            <a:off x="457200" y="1240767"/>
            <a:ext cx="4081732" cy="4885396"/>
          </a:xfrm>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p>
            <a:pPr marL="0" indent="0">
              <a:buNone/>
            </a:pPr>
            <a:r>
              <a:rPr lang="en-GB" sz="1100" b="1"/>
              <a:t>CW1 PAGE 1</a:t>
            </a:r>
            <a:r>
              <a:rPr lang="en-GB" sz="1100"/>
              <a:t>: </a:t>
            </a:r>
          </a:p>
          <a:p>
            <a:pPr marL="0" indent="0">
              <a:lnSpc>
                <a:spcPct val="80000"/>
              </a:lnSpc>
              <a:buNone/>
            </a:pPr>
            <a:r>
              <a:rPr lang="en-GB" sz="1100"/>
              <a:t>Tick Yes to confirm that that this is an application for ECF Funding</a:t>
            </a:r>
          </a:p>
          <a:p>
            <a:pPr marL="0" indent="0">
              <a:lnSpc>
                <a:spcPct val="80000"/>
              </a:lnSpc>
              <a:buNone/>
            </a:pPr>
            <a:r>
              <a:rPr lang="en-GB" sz="1100"/>
              <a:t>Completing the Equal Opportunities Monitoring Section is voluntary – you don’t have to complete</a:t>
            </a:r>
          </a:p>
          <a:p>
            <a:pPr marL="0" indent="0">
              <a:lnSpc>
                <a:spcPct val="80000"/>
              </a:lnSpc>
              <a:buNone/>
            </a:pPr>
            <a:r>
              <a:rPr lang="en-GB" sz="1100"/>
              <a:t>Your Client’s details must be completed in full</a:t>
            </a:r>
          </a:p>
          <a:p>
            <a:pPr marL="0" indent="0">
              <a:buNone/>
            </a:pPr>
            <a:r>
              <a:rPr lang="en-GB" sz="1100" b="1"/>
              <a:t>CW1 PAGE 2: </a:t>
            </a:r>
          </a:p>
          <a:p>
            <a:pPr marL="0" indent="0">
              <a:buNone/>
            </a:pPr>
            <a:r>
              <a:rPr lang="en-GB" sz="1100"/>
              <a:t>Matter Type: tick Means Test Required</a:t>
            </a:r>
            <a:endParaRPr lang="en-GB" sz="1100">
              <a:ea typeface="Calibri"/>
              <a:cs typeface="Calibri"/>
            </a:endParaRPr>
          </a:p>
          <a:p>
            <a:pPr marL="0" indent="0">
              <a:buNone/>
            </a:pPr>
            <a:r>
              <a:rPr lang="en-GB" sz="1100"/>
              <a:t>Provider Details – This is not applicable</a:t>
            </a:r>
            <a:endParaRPr lang="en-GB"/>
          </a:p>
          <a:p>
            <a:pPr marL="0" indent="0">
              <a:buNone/>
            </a:pPr>
            <a:r>
              <a:rPr lang="en-GB" sz="1100"/>
              <a:t>Gateway Work- This is also not applicable</a:t>
            </a:r>
          </a:p>
          <a:p>
            <a:pPr marL="0" indent="0">
              <a:buNone/>
            </a:pPr>
            <a:r>
              <a:rPr lang="en-GB" sz="1100" b="1"/>
              <a:t>CW1 PAGE 3</a:t>
            </a:r>
            <a:r>
              <a:rPr lang="en-GB" sz="1100"/>
              <a:t>: </a:t>
            </a:r>
          </a:p>
          <a:p>
            <a:pPr marL="0" indent="0">
              <a:buNone/>
            </a:pPr>
            <a:r>
              <a:rPr lang="en-GB" sz="1100"/>
              <a:t>Financial Eligibility; </a:t>
            </a:r>
          </a:p>
          <a:p>
            <a:pPr marL="0" indent="0">
              <a:buNone/>
            </a:pPr>
            <a:r>
              <a:rPr lang="en-GB" sz="1100"/>
              <a:t>Answer Questions 1 to 4</a:t>
            </a:r>
            <a:endParaRPr lang="en-GB" sz="1100">
              <a:ea typeface="Calibri"/>
              <a:cs typeface="Calibri"/>
            </a:endParaRPr>
          </a:p>
          <a:p>
            <a:pPr marL="0" indent="0">
              <a:buNone/>
            </a:pPr>
            <a:r>
              <a:rPr lang="en-GB" sz="1100">
                <a:ea typeface="Calibri"/>
                <a:cs typeface="Calibri"/>
              </a:rPr>
              <a:t>Note that if the answer to Q 2,3 and 4 is 'no' then you can go directly to page 13.</a:t>
            </a:r>
            <a:endParaRPr lang="en-GB" sz="1100"/>
          </a:p>
          <a:p>
            <a:pPr marL="0" indent="0">
              <a:buNone/>
            </a:pPr>
            <a:r>
              <a:rPr lang="en-GB" sz="1100" b="1">
                <a:ea typeface="Calibri"/>
                <a:cs typeface="Calibri"/>
              </a:rPr>
              <a:t>CW1 PAGE 4: </a:t>
            </a:r>
            <a:endParaRPr lang="en-US" sz="1100">
              <a:ea typeface="Calibri"/>
              <a:cs typeface="Calibri"/>
            </a:endParaRPr>
          </a:p>
          <a:p>
            <a:pPr marL="0" indent="0">
              <a:buNone/>
            </a:pPr>
            <a:r>
              <a:rPr lang="en-GB" sz="1100">
                <a:ea typeface="Calibri"/>
                <a:cs typeface="Calibri"/>
              </a:rPr>
              <a:t>Financial Eligibility (cont.);</a:t>
            </a:r>
            <a:endParaRPr lang="en-GB">
              <a:ea typeface="Calibri"/>
              <a:cs typeface="Calibri"/>
            </a:endParaRPr>
          </a:p>
          <a:p>
            <a:pPr marL="0" indent="0">
              <a:buNone/>
            </a:pPr>
            <a:r>
              <a:rPr lang="en-GB" sz="1100">
                <a:ea typeface="Calibri"/>
                <a:cs typeface="Calibri"/>
              </a:rPr>
              <a:t>Answer Questions 5 and 6</a:t>
            </a:r>
            <a:endParaRPr lang="en-GB">
              <a:ea typeface="Calibri"/>
              <a:cs typeface="Calibri"/>
            </a:endParaRPr>
          </a:p>
          <a:p>
            <a:pPr marL="0" indent="0">
              <a:buNone/>
            </a:pPr>
            <a:r>
              <a:rPr lang="en-GB" sz="1100">
                <a:ea typeface="Calibri"/>
                <a:cs typeface="Calibri"/>
              </a:rPr>
              <a:t>For Question 7 write Asylum and Immigration</a:t>
            </a:r>
            <a:endParaRPr lang="en-GB">
              <a:ea typeface="Calibri"/>
              <a:cs typeface="Calibri"/>
            </a:endParaRPr>
          </a:p>
          <a:p>
            <a:pPr marL="0" indent="0">
              <a:buNone/>
            </a:pPr>
            <a:r>
              <a:rPr lang="en-GB" sz="1100">
                <a:ea typeface="Calibri"/>
                <a:cs typeface="Calibri"/>
              </a:rPr>
              <a:t>Question 8: answer No and go directly to Part B Capital at page 6.</a:t>
            </a:r>
            <a:endParaRPr lang="en-GB">
              <a:ea typeface="Calibri"/>
              <a:cs typeface="Calibri"/>
            </a:endParaRPr>
          </a:p>
          <a:p>
            <a:pPr marL="0" indent="0">
              <a:buNone/>
            </a:pPr>
            <a:r>
              <a:rPr lang="en-GB" sz="1100" b="1">
                <a:ea typeface="Calibri"/>
                <a:cs typeface="Calibri"/>
              </a:rPr>
              <a:t>CW1 PAGE 6: </a:t>
            </a:r>
            <a:endParaRPr lang="en-GB"/>
          </a:p>
          <a:p>
            <a:pPr marL="0" indent="0">
              <a:buNone/>
            </a:pPr>
            <a:r>
              <a:rPr lang="en-GB" sz="1100"/>
              <a:t>You need to include the Client and Partner’s CAPITAL if there is a Partner. </a:t>
            </a:r>
            <a:endParaRPr lang="en-GB" sz="1100">
              <a:ea typeface="Calibri"/>
              <a:cs typeface="Calibri"/>
            </a:endParaRPr>
          </a:p>
          <a:p>
            <a:pPr marL="0" indent="0">
              <a:buNone/>
            </a:pPr>
            <a:r>
              <a:rPr lang="en-GB" sz="1100"/>
              <a:t>For questions 1-6 many clients answer will be ‘0’ and you will not need to worry about question 6.  </a:t>
            </a:r>
          </a:p>
          <a:p>
            <a:pPr marL="0" indent="0">
              <a:buNone/>
            </a:pPr>
            <a:r>
              <a:rPr lang="en-GB" sz="1100">
                <a:ea typeface="Calibri"/>
                <a:cs typeface="Calibri"/>
              </a:rPr>
              <a:t>For question 7 it is possible your client may have savings/ jewellery please check.</a:t>
            </a:r>
            <a:endParaRPr lang="en-US" sz="1100">
              <a:ea typeface="Calibri"/>
              <a:cs typeface="Calibri"/>
            </a:endParaRPr>
          </a:p>
          <a:p>
            <a:pPr marL="0" indent="0">
              <a:buNone/>
            </a:pPr>
            <a:endParaRPr lang="en-GB" sz="1100">
              <a:ea typeface="Calibri"/>
              <a:cs typeface="Calibri"/>
            </a:endParaRPr>
          </a:p>
        </p:txBody>
      </p:sp>
      <p:sp>
        <p:nvSpPr>
          <p:cNvPr id="7" name="Content Placeholder 6"/>
          <p:cNvSpPr>
            <a:spLocks noGrp="1"/>
          </p:cNvSpPr>
          <p:nvPr>
            <p:ph sz="half" idx="2"/>
          </p:nvPr>
        </p:nvSpPr>
        <p:spPr>
          <a:xfrm>
            <a:off x="4557501" y="1240612"/>
            <a:ext cx="4129299" cy="4885551"/>
          </a:xfrm>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40000" lnSpcReduction="20000"/>
          </a:bodyPr>
          <a:lstStyle/>
          <a:p>
            <a:pPr marL="0" indent="0">
              <a:buNone/>
            </a:pPr>
            <a:r>
              <a:rPr lang="en-GB" b="1"/>
              <a:t>CW1 PAGE 7: </a:t>
            </a:r>
          </a:p>
          <a:p>
            <a:pPr marL="0" indent="0">
              <a:buNone/>
            </a:pPr>
            <a:r>
              <a:rPr lang="en-GB"/>
              <a:t>If your client is on Income Support, Income-based Jobseeker's Allowance, Income-related Employment and Support Allowance or Guarantee Credit or Universal Credit Tick yes and go to page 8. </a:t>
            </a:r>
            <a:endParaRPr lang="en-GB">
              <a:ea typeface="Calibri"/>
              <a:cs typeface="Calibri"/>
            </a:endParaRPr>
          </a:p>
          <a:p>
            <a:pPr marL="0" indent="0">
              <a:buNone/>
            </a:pPr>
            <a:r>
              <a:rPr lang="en-GB"/>
              <a:t>If your client is not on these benefits complete section on income  less monthly allowances- </a:t>
            </a:r>
            <a:endParaRPr lang="en-GB">
              <a:ea typeface="Calibri"/>
              <a:cs typeface="Calibri"/>
            </a:endParaRPr>
          </a:p>
          <a:p>
            <a:pPr marL="0" indent="0">
              <a:buNone/>
            </a:pPr>
            <a:r>
              <a:rPr lang="en-GB" u="sng"/>
              <a:t>You need to include the Client and Partner’s INCOME AND ALLOWANCES if there is a Partner</a:t>
            </a:r>
            <a:endParaRPr lang="en-GB" u="sng">
              <a:ea typeface="Calibri"/>
              <a:cs typeface="Calibri"/>
            </a:endParaRPr>
          </a:p>
          <a:p>
            <a:pPr marL="0" indent="0">
              <a:buNone/>
            </a:pPr>
            <a:r>
              <a:rPr lang="en-GB" b="1"/>
              <a:t>CW1 PAGE 8: </a:t>
            </a:r>
            <a:endParaRPr lang="en-GB" b="1">
              <a:ea typeface="Calibri"/>
              <a:cs typeface="Calibri"/>
            </a:endParaRPr>
          </a:p>
          <a:p>
            <a:pPr marL="0" indent="0">
              <a:buNone/>
            </a:pPr>
            <a:r>
              <a:rPr lang="en-GB"/>
              <a:t>If you have evidence of Income and </a:t>
            </a:r>
            <a:r>
              <a:rPr lang="en-GB" b="1"/>
              <a:t>Allowances</a:t>
            </a:r>
            <a:r>
              <a:rPr lang="en-GB"/>
              <a:t> and Benefits Tick YES for Evidence,</a:t>
            </a:r>
            <a:endParaRPr lang="en-GB">
              <a:ea typeface="Calibri"/>
              <a:cs typeface="Calibri"/>
            </a:endParaRPr>
          </a:p>
          <a:p>
            <a:pPr marL="0" indent="0">
              <a:buNone/>
            </a:pPr>
            <a:r>
              <a:rPr lang="en-GB"/>
              <a:t>If you do not have evidence Give reasons why and when it might be available if it will be available in the future.</a:t>
            </a:r>
            <a:endParaRPr lang="en-GB">
              <a:ea typeface="Calibri"/>
              <a:cs typeface="Calibri"/>
            </a:endParaRPr>
          </a:p>
          <a:p>
            <a:pPr marL="0" indent="0">
              <a:buNone/>
            </a:pPr>
            <a:r>
              <a:rPr lang="en-GB" b="1"/>
              <a:t>CW1 PAGE 13</a:t>
            </a:r>
            <a:r>
              <a:rPr lang="en-GB"/>
              <a:t>: </a:t>
            </a:r>
            <a:endParaRPr lang="en-GB">
              <a:ea typeface="Calibri"/>
              <a:cs typeface="Calibri"/>
            </a:endParaRPr>
          </a:p>
          <a:p>
            <a:pPr marL="0" indent="0">
              <a:buNone/>
            </a:pPr>
            <a:r>
              <a:rPr lang="en-GB"/>
              <a:t>Your client needs to sign and date the Client's Declaration that applies to them (Non means tested matters or means tested matters). They should tick top box confirming they have not received Legal Help for this matter. </a:t>
            </a:r>
            <a:endParaRPr lang="en-GB">
              <a:ea typeface="Calibri"/>
              <a:cs typeface="Calibri"/>
            </a:endParaRPr>
          </a:p>
          <a:p>
            <a:pPr marL="0" indent="0">
              <a:buNone/>
            </a:pPr>
            <a:r>
              <a:rPr lang="en-GB"/>
              <a:t>If your client has a partner they need to sign the Partner’s Declaration at page 14.Otherwise leave this blank.</a:t>
            </a:r>
          </a:p>
          <a:p>
            <a:pPr marL="0" indent="0">
              <a:buNone/>
            </a:pPr>
            <a:r>
              <a:rPr lang="en-GB" b="1"/>
              <a:t>CW1 PAGE 15-16</a:t>
            </a:r>
            <a:r>
              <a:rPr lang="en-GB"/>
              <a:t>: </a:t>
            </a:r>
            <a:endParaRPr lang="en-GB">
              <a:ea typeface="Calibri"/>
              <a:cs typeface="Calibri"/>
            </a:endParaRPr>
          </a:p>
          <a:p>
            <a:pPr marL="0" indent="0">
              <a:buNone/>
            </a:pPr>
            <a:r>
              <a:rPr lang="en-GB"/>
              <a:t>Leave Pages 15 –16 blank it does not apply to the Red Cross</a:t>
            </a:r>
          </a:p>
          <a:p>
            <a:pPr marL="0" indent="0">
              <a:buNone/>
            </a:pPr>
            <a:r>
              <a:rPr lang="en-GB" b="1"/>
              <a:t>CW1 PAGE 17</a:t>
            </a:r>
            <a:r>
              <a:rPr lang="en-GB"/>
              <a:t>: </a:t>
            </a:r>
            <a:endParaRPr lang="en-GB">
              <a:ea typeface="Calibri"/>
              <a:cs typeface="Calibri"/>
            </a:endParaRPr>
          </a:p>
          <a:p>
            <a:pPr marL="0" indent="0">
              <a:buNone/>
            </a:pPr>
            <a:r>
              <a:rPr lang="en-GB"/>
              <a:t>Complete the Evidence Checklist, ticking evidence you have supplied.</a:t>
            </a:r>
            <a:endParaRPr lang="en-GB">
              <a:ea typeface="Calibri"/>
              <a:cs typeface="Calibri"/>
            </a:endParaRPr>
          </a:p>
          <a:p>
            <a:pPr marL="0" indent="0">
              <a:buNone/>
            </a:pPr>
            <a:r>
              <a:rPr lang="en-GB" b="1"/>
              <a:t>PLEASE NOTE LEGAL AID AGNCY WILL REQUIRE ORIGINAL LETTER GRANTING UNIVERSAL CREDIT AS EVIDENCE OF BENEFITS NOT MONTHLY STATEMENT</a:t>
            </a:r>
            <a:r>
              <a:rPr lang="en-GB"/>
              <a:t>S</a:t>
            </a:r>
            <a:endParaRPr lang="en-GB">
              <a:ea typeface="Calibri"/>
              <a:cs typeface="Calibri"/>
            </a:endParaRPr>
          </a:p>
          <a:p>
            <a:endParaRPr lang="en-GB"/>
          </a:p>
        </p:txBody>
      </p:sp>
      <p:sp>
        <p:nvSpPr>
          <p:cNvPr id="5" name="Slide Number Placeholder 4"/>
          <p:cNvSpPr>
            <a:spLocks noGrp="1"/>
          </p:cNvSpPr>
          <p:nvPr>
            <p:ph type="sldNum" sz="quarter" idx="12"/>
          </p:nvPr>
        </p:nvSpPr>
        <p:spPr/>
        <p:txBody>
          <a:bodyPr/>
          <a:lstStyle/>
          <a:p>
            <a:fld id="{5A804019-EF61-49BF-85C8-6690AE352B95}" type="slidenum">
              <a:rPr lang="en-GB" smtClean="0"/>
              <a:t>7</a:t>
            </a:fld>
            <a:endParaRPr lang="en-GB"/>
          </a:p>
        </p:txBody>
      </p:sp>
      <p:pic>
        <p:nvPicPr>
          <p:cNvPr id="8" name="Picture 7">
            <a:extLst>
              <a:ext uri="{FF2B5EF4-FFF2-40B4-BE49-F238E27FC236}">
                <a16:creationId xmlns:a16="http://schemas.microsoft.com/office/drawing/2014/main" id="{55DEB422-DA8A-95F3-FE66-E9278FD9D709}"/>
              </a:ext>
            </a:extLst>
          </p:cNvPr>
          <p:cNvPicPr>
            <a:picLocks noChangeAspect="1"/>
          </p:cNvPicPr>
          <p:nvPr/>
        </p:nvPicPr>
        <p:blipFill>
          <a:blip r:embed="rId2"/>
          <a:stretch>
            <a:fillRect/>
          </a:stretch>
        </p:blipFill>
        <p:spPr>
          <a:xfrm>
            <a:off x="456234" y="6353807"/>
            <a:ext cx="504056" cy="459109"/>
          </a:xfrm>
          <a:prstGeom prst="rect">
            <a:avLst/>
          </a:prstGeom>
        </p:spPr>
      </p:pic>
      <p:pic>
        <p:nvPicPr>
          <p:cNvPr id="9" name="Picture 8">
            <a:extLst>
              <a:ext uri="{FF2B5EF4-FFF2-40B4-BE49-F238E27FC236}">
                <a16:creationId xmlns:a16="http://schemas.microsoft.com/office/drawing/2014/main" id="{2709472E-3F09-BF6A-001E-C7C0DCA7F680}"/>
              </a:ext>
            </a:extLst>
          </p:cNvPr>
          <p:cNvPicPr>
            <a:picLocks noChangeAspect="1"/>
          </p:cNvPicPr>
          <p:nvPr/>
        </p:nvPicPr>
        <p:blipFill>
          <a:blip r:embed="rId3"/>
          <a:stretch>
            <a:fillRect/>
          </a:stretch>
        </p:blipFill>
        <p:spPr>
          <a:xfrm>
            <a:off x="4044650" y="6261520"/>
            <a:ext cx="1054700" cy="554784"/>
          </a:xfrm>
          <a:prstGeom prst="rect">
            <a:avLst/>
          </a:prstGeom>
        </p:spPr>
      </p:pic>
      <p:pic>
        <p:nvPicPr>
          <p:cNvPr id="10" name="Picture 9">
            <a:extLst>
              <a:ext uri="{FF2B5EF4-FFF2-40B4-BE49-F238E27FC236}">
                <a16:creationId xmlns:a16="http://schemas.microsoft.com/office/drawing/2014/main" id="{20D528C5-5FDC-0ED3-7297-D03F79585548}"/>
              </a:ext>
            </a:extLst>
          </p:cNvPr>
          <p:cNvPicPr>
            <a:picLocks noChangeAspect="1"/>
          </p:cNvPicPr>
          <p:nvPr/>
        </p:nvPicPr>
        <p:blipFill>
          <a:blip r:embed="rId4"/>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316672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r>
              <a:rPr lang="en-GB" sz="2000"/>
              <a:t>Completing CW2(IMM) Form</a:t>
            </a:r>
          </a:p>
        </p:txBody>
      </p:sp>
      <p:sp>
        <p:nvSpPr>
          <p:cNvPr id="3" name="Content Placeholder 2"/>
          <p:cNvSpPr>
            <a:spLocks noGrp="1"/>
          </p:cNvSpPr>
          <p:nvPr>
            <p:ph sz="half" idx="1"/>
          </p:nvPr>
        </p:nvSpPr>
        <p:spPr>
          <a:xfrm>
            <a:off x="457200" y="1623526"/>
            <a:ext cx="4038600" cy="4619269"/>
          </a:xfrm>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p>
            <a:pPr marL="0" indent="0">
              <a:buNone/>
            </a:pPr>
            <a:r>
              <a:rPr lang="en-GB" sz="1000" b="1"/>
              <a:t>CW2 PAGE 1</a:t>
            </a:r>
            <a:r>
              <a:rPr lang="en-GB" sz="1000"/>
              <a:t>: </a:t>
            </a:r>
            <a:endParaRPr lang="en-GB" sz="1000">
              <a:ea typeface="Calibri"/>
              <a:cs typeface="Calibri"/>
            </a:endParaRPr>
          </a:p>
          <a:p>
            <a:pPr marL="0" indent="0">
              <a:lnSpc>
                <a:spcPct val="80000"/>
              </a:lnSpc>
              <a:buNone/>
            </a:pPr>
            <a:r>
              <a:rPr lang="en-GB" sz="1000"/>
              <a:t>Tick Yes to confirm that that this is an application for ECF Funding</a:t>
            </a:r>
            <a:endParaRPr lang="en-GB" sz="1000">
              <a:ea typeface="Calibri"/>
              <a:cs typeface="Calibri"/>
            </a:endParaRPr>
          </a:p>
          <a:p>
            <a:pPr marL="0" indent="0">
              <a:lnSpc>
                <a:spcPct val="80000"/>
              </a:lnSpc>
              <a:buNone/>
            </a:pPr>
            <a:r>
              <a:rPr lang="en-GB" sz="1000"/>
              <a:t>Completing the Equal Opportunities Monitoring Section is optional– you don’t have to complete it. Your Client’s details must be completed in full</a:t>
            </a:r>
            <a:endParaRPr lang="en-GB" sz="1000">
              <a:ea typeface="Calibri"/>
              <a:cs typeface="Calibri"/>
            </a:endParaRPr>
          </a:p>
          <a:p>
            <a:pPr marL="0" indent="0">
              <a:buNone/>
            </a:pPr>
            <a:r>
              <a:rPr lang="en-GB" sz="1000" b="1"/>
              <a:t>CW2 PAGE 2: </a:t>
            </a:r>
            <a:endParaRPr lang="en-GB" sz="1000" b="1">
              <a:ea typeface="Calibri"/>
              <a:cs typeface="Calibri"/>
            </a:endParaRPr>
          </a:p>
          <a:p>
            <a:pPr marL="0" indent="0">
              <a:buNone/>
            </a:pPr>
            <a:r>
              <a:rPr lang="en-GB" sz="1000"/>
              <a:t>Provider Details – This is not applicable to the British Red Cross</a:t>
            </a:r>
            <a:endParaRPr lang="en-GB" sz="1000">
              <a:ea typeface="Calibri"/>
              <a:cs typeface="Calibri"/>
            </a:endParaRPr>
          </a:p>
          <a:p>
            <a:pPr marL="0" indent="0">
              <a:buNone/>
            </a:pPr>
            <a:r>
              <a:rPr lang="en-GB" sz="1000"/>
              <a:t>Financial Eligibility; </a:t>
            </a:r>
            <a:endParaRPr lang="en-GB" sz="1000">
              <a:ea typeface="Calibri"/>
              <a:cs typeface="Calibri"/>
            </a:endParaRPr>
          </a:p>
          <a:p>
            <a:pPr marL="0" indent="0">
              <a:buNone/>
            </a:pPr>
            <a:r>
              <a:rPr lang="en-GB" sz="1000"/>
              <a:t>Answer Questions 1 , IF ANSWER IS YES, SEE NOTE 1 (no means assessment required, skip to case details at page 6 and client's declaration page 13.)</a:t>
            </a:r>
            <a:endParaRPr lang="en-GB" sz="1000">
              <a:ea typeface="Calibri"/>
              <a:cs typeface="Calibri"/>
            </a:endParaRPr>
          </a:p>
          <a:p>
            <a:pPr marL="0" indent="0">
              <a:buNone/>
            </a:pPr>
            <a:r>
              <a:rPr lang="en-GB" sz="1000"/>
              <a:t>Answer Questions 1 , IF ANSWER IS NO, GO TO QUESTION 2 TO CONTINUE TO COMPLETE THE SECTION </a:t>
            </a:r>
            <a:endParaRPr lang="en-GB" sz="1000">
              <a:ea typeface="Calibri"/>
              <a:cs typeface="Calibri"/>
            </a:endParaRPr>
          </a:p>
          <a:p>
            <a:pPr marL="0" indent="0">
              <a:buNone/>
            </a:pPr>
            <a:r>
              <a:rPr lang="en-GB" sz="1000" b="1">
                <a:solidFill>
                  <a:srgbClr val="000000"/>
                </a:solidFill>
              </a:rPr>
              <a:t>CW2 PAGE 3-4</a:t>
            </a:r>
            <a:r>
              <a:rPr lang="en-GB" sz="1000">
                <a:solidFill>
                  <a:srgbClr val="000000"/>
                </a:solidFill>
              </a:rPr>
              <a:t>: </a:t>
            </a:r>
            <a:endParaRPr lang="en-GB" sz="1000">
              <a:solidFill>
                <a:srgbClr val="000000"/>
              </a:solidFill>
              <a:ea typeface="Calibri"/>
              <a:cs typeface="Calibri"/>
            </a:endParaRPr>
          </a:p>
          <a:p>
            <a:pPr marL="0" indent="0">
              <a:buNone/>
            </a:pPr>
            <a:r>
              <a:rPr lang="en-GB" sz="1000"/>
              <a:t>For question 2, if your client receives asylum support, go directly to page 5 (Evidence). If not, indicate whether they have a partner. </a:t>
            </a:r>
          </a:p>
          <a:p>
            <a:pPr marL="0" indent="0">
              <a:buNone/>
            </a:pPr>
            <a:r>
              <a:rPr lang="en-GB" sz="1000"/>
              <a:t>PART A CAPITAL: You need to include the Client and Partner’s CAPITAL if there is a Partner</a:t>
            </a:r>
            <a:endParaRPr lang="en-GB" sz="1000">
              <a:ea typeface="Calibri"/>
              <a:cs typeface="Calibri"/>
            </a:endParaRPr>
          </a:p>
          <a:p>
            <a:pPr marL="0" indent="0">
              <a:buNone/>
            </a:pPr>
            <a:r>
              <a:rPr lang="en-GB" sz="1000"/>
              <a:t>For questions 1-5 most clients answer will be ‘0'</a:t>
            </a:r>
            <a:endParaRPr lang="en-GB"/>
          </a:p>
          <a:p>
            <a:pPr marL="0" indent="0">
              <a:buNone/>
            </a:pPr>
            <a:r>
              <a:rPr lang="en-GB" sz="1000"/>
              <a:t> For question 6 it is possible your client may have savings/ jewellery please check. </a:t>
            </a:r>
            <a:endParaRPr lang="en-GB" sz="1000">
              <a:ea typeface="Calibri"/>
              <a:cs typeface="Calibri"/>
            </a:endParaRPr>
          </a:p>
          <a:p>
            <a:pPr marL="0" indent="0">
              <a:buNone/>
            </a:pPr>
            <a:r>
              <a:rPr lang="en-GB" sz="1000"/>
              <a:t>For section  INCOME PART B If your client is on Income Support, Income-based Jobseeker's Allowance, Income-related Employment and Support Allowance or Guarantee Credit or Universal Credit Tick yes and go to page 5. If not, complete section on income  less monthly allowances- You need to include the Client and Partner’s INCOME if there is a Partner</a:t>
            </a:r>
            <a:endParaRPr lang="en-GB" sz="1000">
              <a:ea typeface="Calibri"/>
              <a:cs typeface="Calibri"/>
            </a:endParaRPr>
          </a:p>
          <a:p>
            <a:pPr marL="0" indent="0">
              <a:buNone/>
            </a:pPr>
            <a:r>
              <a:rPr lang="en-GB" sz="1000" b="1">
                <a:ea typeface="Calibri"/>
                <a:cs typeface="Calibri"/>
              </a:rPr>
              <a:t>CW2 PAGE 5: </a:t>
            </a:r>
            <a:endParaRPr lang="en-GB" sz="1000">
              <a:ea typeface="Calibri"/>
              <a:cs typeface="Calibri"/>
            </a:endParaRPr>
          </a:p>
          <a:p>
            <a:pPr marL="0" indent="0">
              <a:buNone/>
            </a:pPr>
            <a:r>
              <a:rPr lang="en-GB" sz="1000">
                <a:ea typeface="Calibri"/>
                <a:cs typeface="Calibri"/>
              </a:rPr>
              <a:t>If you have evidence of means Tick YES and LATER COMPLETE PAGE 16 EVIDENCE CHECKLIST</a:t>
            </a:r>
          </a:p>
          <a:p>
            <a:pPr marL="0" indent="0">
              <a:buNone/>
            </a:pPr>
            <a:endParaRPr lang="en-GB" sz="1000">
              <a:ea typeface="Calibri"/>
              <a:cs typeface="Calibri"/>
            </a:endParaRPr>
          </a:p>
          <a:p>
            <a:pPr marL="0" indent="0">
              <a:buNone/>
            </a:pPr>
            <a:endParaRPr lang="en-GB" sz="1000" b="1">
              <a:ea typeface="Calibri"/>
              <a:cs typeface="Calibri"/>
            </a:endParaRPr>
          </a:p>
          <a:p>
            <a:pPr marL="0" indent="0">
              <a:buNone/>
            </a:pPr>
            <a:endParaRPr lang="en-GB" sz="1000" b="1">
              <a:ea typeface="Calibri"/>
              <a:cs typeface="Calibri"/>
            </a:endParaRPr>
          </a:p>
          <a:p>
            <a:pPr marL="0" indent="0">
              <a:buNone/>
            </a:pPr>
            <a:endParaRPr lang="en-GB" sz="1000" b="1">
              <a:ea typeface="Calibri"/>
              <a:cs typeface="Calibri"/>
            </a:endParaRPr>
          </a:p>
          <a:p>
            <a:pPr marL="0" indent="0">
              <a:buNone/>
            </a:pPr>
            <a:endParaRPr lang="en-GB" sz="1000" b="1">
              <a:ea typeface="Calibri"/>
              <a:cs typeface="Calibri"/>
            </a:endParaRPr>
          </a:p>
          <a:p>
            <a:pPr marL="0" indent="0">
              <a:buNone/>
            </a:pPr>
            <a:endParaRPr lang="en-GB" sz="1000" b="1">
              <a:ea typeface="Calibri"/>
              <a:cs typeface="Calibri"/>
            </a:endParaRPr>
          </a:p>
        </p:txBody>
      </p:sp>
      <p:sp>
        <p:nvSpPr>
          <p:cNvPr id="7" name="Content Placeholder 6"/>
          <p:cNvSpPr>
            <a:spLocks noGrp="1"/>
          </p:cNvSpPr>
          <p:nvPr>
            <p:ph sz="half" idx="2"/>
          </p:nvPr>
        </p:nvSpPr>
        <p:spPr>
          <a:xfrm>
            <a:off x="4499992" y="1628800"/>
            <a:ext cx="4186808" cy="4625658"/>
          </a:xfrm>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p>
            <a:pPr marL="0" indent="0">
              <a:buNone/>
            </a:pPr>
            <a:r>
              <a:rPr lang="en-GB" sz="1000">
                <a:ea typeface="Calibri"/>
                <a:cs typeface="Calibri"/>
              </a:rPr>
              <a:t>If you do not have evidence, give reasons why and when it might be available if it will be available in the future</a:t>
            </a:r>
            <a:endParaRPr lang="en-GB"/>
          </a:p>
          <a:p>
            <a:pPr marL="0" indent="0">
              <a:buNone/>
            </a:pPr>
            <a:r>
              <a:rPr lang="en-GB" sz="1000" b="1"/>
              <a:t>CW2 PAGE 6: </a:t>
            </a:r>
            <a:endParaRPr lang="en-GB" sz="1000" b="1">
              <a:ea typeface="Calibri"/>
              <a:cs typeface="Calibri"/>
            </a:endParaRPr>
          </a:p>
          <a:p>
            <a:pPr marL="0" indent="0">
              <a:buNone/>
            </a:pPr>
            <a:r>
              <a:rPr lang="en-GB" sz="1000"/>
              <a:t>QUESTIONS 1-4 ARE NOT APPLICABLE AS REDCROSS IS NOT A PROVIDER</a:t>
            </a:r>
            <a:endParaRPr lang="en-GB" sz="1000">
              <a:ea typeface="Calibri"/>
              <a:cs typeface="Calibri"/>
            </a:endParaRPr>
          </a:p>
          <a:p>
            <a:pPr marL="0" indent="0">
              <a:buNone/>
            </a:pPr>
            <a:r>
              <a:rPr lang="en-GB" sz="1000" b="1"/>
              <a:t>CW2 PAGE 7: </a:t>
            </a:r>
            <a:endParaRPr lang="en-GB" sz="1000" b="1">
              <a:ea typeface="Calibri"/>
              <a:cs typeface="Calibri"/>
            </a:endParaRPr>
          </a:p>
          <a:p>
            <a:pPr marL="0" indent="0">
              <a:buNone/>
            </a:pPr>
            <a:r>
              <a:rPr lang="en-GB" sz="1000"/>
              <a:t>QUESTIONS 1-8 ARE NOT APPLICABLE AS REDCROSS IS NOT A PROVIDER</a:t>
            </a:r>
            <a:endParaRPr lang="en-GB" sz="1000">
              <a:ea typeface="Calibri"/>
              <a:cs typeface="Calibri"/>
            </a:endParaRPr>
          </a:p>
          <a:p>
            <a:pPr marL="0" indent="0">
              <a:buNone/>
            </a:pPr>
            <a:r>
              <a:rPr lang="en-GB" sz="1000" b="1"/>
              <a:t>CW2 PAGE 8: </a:t>
            </a:r>
            <a:endParaRPr lang="en-GB" sz="1000" b="1">
              <a:ea typeface="Calibri"/>
              <a:cs typeface="Calibri"/>
            </a:endParaRPr>
          </a:p>
          <a:p>
            <a:pPr marL="0" indent="0">
              <a:buNone/>
            </a:pPr>
            <a:r>
              <a:rPr lang="en-GB" sz="1000"/>
              <a:t>. QUESTIONS 8-12 ARE NOT APPLICABLE AS REDCROSS IS NOT A PROVIDER</a:t>
            </a:r>
            <a:endParaRPr lang="en-GB" sz="1000">
              <a:ea typeface="Calibri"/>
              <a:cs typeface="Calibri"/>
            </a:endParaRPr>
          </a:p>
          <a:p>
            <a:pPr marL="0" indent="0">
              <a:buNone/>
            </a:pPr>
            <a:endParaRPr lang="en-GB" sz="1000">
              <a:ea typeface="Calibri"/>
              <a:cs typeface="Calibri"/>
            </a:endParaRPr>
          </a:p>
          <a:p>
            <a:pPr marL="0" indent="0">
              <a:buNone/>
            </a:pPr>
            <a:r>
              <a:rPr lang="en-GB" sz="1000" b="1"/>
              <a:t>CW2 PAGE 13</a:t>
            </a:r>
            <a:r>
              <a:rPr lang="en-GB" sz="1000"/>
              <a:t>: </a:t>
            </a:r>
            <a:endParaRPr lang="en-GB" sz="1000">
              <a:ea typeface="Calibri"/>
              <a:cs typeface="Calibri"/>
            </a:endParaRPr>
          </a:p>
          <a:p>
            <a:pPr marL="0" indent="0">
              <a:buNone/>
            </a:pPr>
            <a:r>
              <a:rPr lang="en-GB" sz="1000"/>
              <a:t>Your client needs to sign and date the Client's  DECLARATION</a:t>
            </a:r>
            <a:endParaRPr lang="en-GB" sz="1000">
              <a:ea typeface="Calibri"/>
              <a:cs typeface="Calibri"/>
            </a:endParaRPr>
          </a:p>
          <a:p>
            <a:pPr marL="0" indent="0">
              <a:buNone/>
            </a:pPr>
            <a:r>
              <a:rPr lang="en-GB" sz="1000" b="1"/>
              <a:t>CW2 PAGE 14-15</a:t>
            </a:r>
            <a:r>
              <a:rPr lang="en-GB" sz="1000"/>
              <a:t>: </a:t>
            </a:r>
            <a:endParaRPr lang="en-GB" sz="1000">
              <a:ea typeface="Calibri"/>
              <a:cs typeface="Calibri"/>
            </a:endParaRPr>
          </a:p>
          <a:p>
            <a:pPr marL="0" indent="0">
              <a:buNone/>
            </a:pPr>
            <a:r>
              <a:rPr lang="en-GB" sz="1000"/>
              <a:t>Leave blank it does not apply to the Red Cross</a:t>
            </a:r>
            <a:endParaRPr lang="en-GB" sz="1000">
              <a:ea typeface="Calibri"/>
              <a:cs typeface="Calibri"/>
            </a:endParaRPr>
          </a:p>
          <a:p>
            <a:pPr marL="0" indent="0">
              <a:buNone/>
            </a:pPr>
            <a:r>
              <a:rPr lang="en-GB" sz="1000" b="1"/>
              <a:t>CW2 PAGE 16</a:t>
            </a:r>
            <a:r>
              <a:rPr lang="en-GB" sz="1000"/>
              <a:t>: </a:t>
            </a:r>
            <a:endParaRPr lang="en-GB" sz="1000">
              <a:ea typeface="Calibri"/>
              <a:cs typeface="Calibri"/>
            </a:endParaRPr>
          </a:p>
          <a:p>
            <a:pPr marL="0" indent="0">
              <a:buNone/>
            </a:pPr>
            <a:r>
              <a:rPr lang="en-GB" sz="1000"/>
              <a:t>Complete the Evidence Checklist, ticking evidence you have supplied.</a:t>
            </a:r>
            <a:endParaRPr lang="en-GB" sz="1000">
              <a:ea typeface="Calibri"/>
              <a:cs typeface="Calibri"/>
            </a:endParaRPr>
          </a:p>
          <a:p>
            <a:r>
              <a:rPr lang="en-GB" sz="1000" b="1"/>
              <a:t>PLEASE NOTE LEGAL AID AGENCY WILL REQUIRE ORIGINAL LETTER GRANTING UNIVERSAL CREDIT AS EVIDENCE OF BENEFITS NOT MONTHLY STATEMENT</a:t>
            </a:r>
            <a:r>
              <a:rPr lang="en-GB" sz="1000"/>
              <a:t>S</a:t>
            </a:r>
            <a:endParaRPr lang="en-GB" sz="1000">
              <a:ea typeface="Calibri"/>
              <a:cs typeface="Calibri"/>
            </a:endParaRPr>
          </a:p>
          <a:p>
            <a:endParaRPr lang="en-GB" sz="1000">
              <a:ea typeface="Calibri"/>
              <a:cs typeface="Calibri"/>
            </a:endParaRPr>
          </a:p>
        </p:txBody>
      </p:sp>
      <p:sp>
        <p:nvSpPr>
          <p:cNvPr id="5" name="Slide Number Placeholder 4"/>
          <p:cNvSpPr>
            <a:spLocks noGrp="1"/>
          </p:cNvSpPr>
          <p:nvPr>
            <p:ph type="sldNum" sz="quarter" idx="12"/>
          </p:nvPr>
        </p:nvSpPr>
        <p:spPr/>
        <p:txBody>
          <a:bodyPr/>
          <a:lstStyle/>
          <a:p>
            <a:fld id="{5A804019-EF61-49BF-85C8-6690AE352B95}" type="slidenum">
              <a:rPr lang="en-GB" smtClean="0"/>
              <a:t>8</a:t>
            </a:fld>
            <a:endParaRPr lang="en-GB"/>
          </a:p>
        </p:txBody>
      </p:sp>
      <p:pic>
        <p:nvPicPr>
          <p:cNvPr id="6" name="Picture 5">
            <a:extLst>
              <a:ext uri="{FF2B5EF4-FFF2-40B4-BE49-F238E27FC236}">
                <a16:creationId xmlns:a16="http://schemas.microsoft.com/office/drawing/2014/main" id="{C1BE07DB-FC30-E13E-8DF0-FB1DF3222452}"/>
              </a:ext>
            </a:extLst>
          </p:cNvPr>
          <p:cNvPicPr>
            <a:picLocks noChangeAspect="1"/>
          </p:cNvPicPr>
          <p:nvPr/>
        </p:nvPicPr>
        <p:blipFill>
          <a:blip r:embed="rId3"/>
          <a:stretch>
            <a:fillRect/>
          </a:stretch>
        </p:blipFill>
        <p:spPr>
          <a:xfrm>
            <a:off x="456234" y="6353807"/>
            <a:ext cx="504056" cy="459109"/>
          </a:xfrm>
          <a:prstGeom prst="rect">
            <a:avLst/>
          </a:prstGeom>
        </p:spPr>
      </p:pic>
      <p:pic>
        <p:nvPicPr>
          <p:cNvPr id="8" name="Picture 7">
            <a:extLst>
              <a:ext uri="{FF2B5EF4-FFF2-40B4-BE49-F238E27FC236}">
                <a16:creationId xmlns:a16="http://schemas.microsoft.com/office/drawing/2014/main" id="{9F676C41-DEEE-A7CD-25A4-DF0EC14EF9AA}"/>
              </a:ext>
            </a:extLst>
          </p:cNvPr>
          <p:cNvPicPr>
            <a:picLocks noChangeAspect="1"/>
          </p:cNvPicPr>
          <p:nvPr/>
        </p:nvPicPr>
        <p:blipFill>
          <a:blip r:embed="rId4"/>
          <a:stretch>
            <a:fillRect/>
          </a:stretch>
        </p:blipFill>
        <p:spPr>
          <a:xfrm>
            <a:off x="4044650" y="6261520"/>
            <a:ext cx="1054700" cy="554784"/>
          </a:xfrm>
          <a:prstGeom prst="rect">
            <a:avLst/>
          </a:prstGeom>
        </p:spPr>
      </p:pic>
      <p:pic>
        <p:nvPicPr>
          <p:cNvPr id="9" name="Picture 8">
            <a:extLst>
              <a:ext uri="{FF2B5EF4-FFF2-40B4-BE49-F238E27FC236}">
                <a16:creationId xmlns:a16="http://schemas.microsoft.com/office/drawing/2014/main" id="{4818CAA7-B302-D050-BD65-92268D8434A3}"/>
              </a:ext>
            </a:extLst>
          </p:cNvPr>
          <p:cNvPicPr>
            <a:picLocks noChangeAspect="1"/>
          </p:cNvPicPr>
          <p:nvPr/>
        </p:nvPicPr>
        <p:blipFill>
          <a:blip r:embed="rId5"/>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140447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850106"/>
          </a:xfrm>
          <a:solidFill>
            <a:schemeClr val="accent6">
              <a:lumMod val="20000"/>
              <a:lumOff val="80000"/>
            </a:schemeClr>
          </a:solidFill>
        </p:spPr>
        <p:txBody>
          <a:bodyPr vert="horz" lIns="91440" tIns="45720" rIns="91440" bIns="45720" rtlCol="0" anchor="ctr">
            <a:normAutofit/>
          </a:bodyPr>
          <a:lstStyle/>
          <a:p>
            <a:r>
              <a:rPr lang="en-GB" sz="2400"/>
              <a:t>Completing CW1/CW2 FORMS</a:t>
            </a:r>
            <a:br>
              <a:rPr lang="en-GB" sz="2400"/>
            </a:br>
            <a:r>
              <a:rPr lang="en-GB" sz="2400"/>
              <a:t>Useful Information</a:t>
            </a:r>
          </a:p>
        </p:txBody>
      </p:sp>
      <p:sp>
        <p:nvSpPr>
          <p:cNvPr id="3" name="Content Placeholder 2"/>
          <p:cNvSpPr>
            <a:spLocks noGrp="1"/>
          </p:cNvSpPr>
          <p:nvPr>
            <p:ph idx="1"/>
          </p:nvPr>
        </p:nvSpPr>
        <p:spPr>
          <a:xfrm>
            <a:off x="395536" y="1268760"/>
            <a:ext cx="8229600" cy="4525963"/>
          </a:xfrm>
        </p:spPr>
        <p:txBody>
          <a:bodyPr vert="horz" lIns="91440" tIns="45720" rIns="91440" bIns="45720" rtlCol="0" anchor="t">
            <a:normAutofit fontScale="40000" lnSpcReduction="20000"/>
          </a:bodyPr>
          <a:lstStyle/>
          <a:p>
            <a:pPr marL="0" lvl="0" indent="0">
              <a:buNone/>
            </a:pPr>
            <a:r>
              <a:rPr lang="en-GB" sz="3800" b="1"/>
              <a:t>Complete CW1/CW2  form if your client is financially eligible for Legal Aid.</a:t>
            </a:r>
          </a:p>
          <a:p>
            <a:pPr marL="0" lvl="0" indent="0">
              <a:buNone/>
            </a:pPr>
            <a:r>
              <a:rPr lang="en-GB" sz="3800"/>
              <a:t>To check whether your client is financially eligible for Legal Aid you need to check the following:</a:t>
            </a:r>
            <a:endParaRPr lang="en-GB" sz="3800">
              <a:ea typeface="Calibri"/>
              <a:cs typeface="Calibri"/>
            </a:endParaRPr>
          </a:p>
          <a:p>
            <a:pPr lvl="0"/>
            <a:r>
              <a:rPr lang="en-GB" sz="3800"/>
              <a:t>Check if your client receives any of the ‘passporting’ benefits. If they do, you only need to means test their disposable capital.</a:t>
            </a:r>
            <a:endParaRPr lang="en-GB" sz="3800">
              <a:ea typeface="Calibri"/>
              <a:cs typeface="Calibri"/>
            </a:endParaRPr>
          </a:p>
          <a:p>
            <a:pPr lvl="0"/>
            <a:r>
              <a:rPr lang="en-GB" sz="3800"/>
              <a:t>If your client doesn’t receive a ‘passporting’ benefit you need to check that their gross income is £2,657 per month or less and then check  their disposable income.</a:t>
            </a:r>
            <a:endParaRPr lang="en-GB" sz="3800">
              <a:ea typeface="Calibri"/>
              <a:cs typeface="Calibri"/>
            </a:endParaRPr>
          </a:p>
          <a:p>
            <a:pPr lvl="0"/>
            <a:r>
              <a:rPr lang="en-GB" sz="3800"/>
              <a:t>If your client’s gross income is £2,657 per month or less and your client's  disposable income is £733 or less then s/he will have passed the income part of the means test for financial eligibility.</a:t>
            </a:r>
            <a:endParaRPr lang="en-GB" sz="3800">
              <a:ea typeface="Calibri"/>
              <a:cs typeface="Calibri"/>
            </a:endParaRPr>
          </a:p>
          <a:p>
            <a:pPr lvl="0"/>
            <a:r>
              <a:rPr lang="en-GB" sz="3800"/>
              <a:t>If your client has passed the income means tests you then need to check their disposable capital (money, investments or property that your client could use or sell to pay for legal help) is no more than £8,000 - or £3,000 if their case is a controlled work immigration matter described in regulation 8(3): if your client passes this test after having passed the income part of the test then s/he will be financially eligible for Legal Aid</a:t>
            </a:r>
            <a:endParaRPr lang="en-GB" sz="3800">
              <a:ea typeface="Calibri"/>
              <a:cs typeface="Calibri"/>
            </a:endParaRPr>
          </a:p>
          <a:p>
            <a:pPr lvl="0"/>
            <a:r>
              <a:rPr lang="en-GB" sz="3800" u="sng"/>
              <a:t>In most cases, Legal Aid Agency will also take into account the husband/wife or partner’s disposable income and capital as well as the client’s income.</a:t>
            </a:r>
            <a:endParaRPr lang="en-GB" sz="3800" u="sng">
              <a:ea typeface="Calibri"/>
              <a:cs typeface="Calibri"/>
            </a:endParaRPr>
          </a:p>
          <a:p>
            <a:pPr marL="0" lvl="0" indent="0">
              <a:buNone/>
            </a:pPr>
            <a:endParaRPr lang="en-GB" sz="3800">
              <a:ea typeface="Calibri"/>
              <a:cs typeface="Calibri"/>
            </a:endParaRPr>
          </a:p>
          <a:p>
            <a:pPr marL="0" indent="0">
              <a:buNone/>
            </a:pPr>
            <a:endParaRPr lang="en-GB" sz="3800"/>
          </a:p>
          <a:p>
            <a:pPr marL="0" indent="0">
              <a:buNone/>
            </a:pPr>
            <a:r>
              <a:rPr lang="en-GB" b="1"/>
              <a:t>PLEASE NOTE FINANCIAL ELIGIBILITY LIMITS CAN CHANGE .USUALLY THE CHANGE TAKES PLACE IN APRIL. ALWAYS CHECK THE LEGAL AID AGENCY WEBSITE FOR THE LEGAL AID KEY CARD: </a:t>
            </a:r>
            <a:r>
              <a:rPr lang="en-GB">
                <a:ea typeface="+mn-lt"/>
                <a:cs typeface="+mn-lt"/>
                <a:hlinkClick r:id="rId2"/>
              </a:rPr>
              <a:t>Legal Aid keycard 49</a:t>
            </a:r>
            <a:endParaRPr lang="en-GB">
              <a:ea typeface="+mn-lt"/>
              <a:cs typeface="+mn-lt"/>
            </a:endParaRPr>
          </a:p>
          <a:p>
            <a:pPr marL="0" indent="0">
              <a:buNone/>
            </a:pPr>
            <a:endParaRPr lang="en-GB" sz="2300">
              <a:ea typeface="Calibri"/>
              <a:cs typeface="Calibri"/>
            </a:endParaRPr>
          </a:p>
        </p:txBody>
      </p:sp>
      <p:sp>
        <p:nvSpPr>
          <p:cNvPr id="5" name="Slide Number Placeholder 4"/>
          <p:cNvSpPr>
            <a:spLocks noGrp="1"/>
          </p:cNvSpPr>
          <p:nvPr>
            <p:ph type="sldNum" sz="quarter" idx="12"/>
          </p:nvPr>
        </p:nvSpPr>
        <p:spPr/>
        <p:txBody>
          <a:bodyPr/>
          <a:lstStyle/>
          <a:p>
            <a:fld id="{5A804019-EF61-49BF-85C8-6690AE352B95}" type="slidenum">
              <a:rPr lang="en-GB" smtClean="0"/>
              <a:t>9</a:t>
            </a:fld>
            <a:endParaRPr lang="en-GB"/>
          </a:p>
        </p:txBody>
      </p:sp>
      <p:sp>
        <p:nvSpPr>
          <p:cNvPr id="6" name="Slide Number Placeholder 4">
            <a:extLst>
              <a:ext uri="{FF2B5EF4-FFF2-40B4-BE49-F238E27FC236}">
                <a16:creationId xmlns:a16="http://schemas.microsoft.com/office/drawing/2014/main" id="{BA2941DB-FBA5-E29B-A8C2-FE773F86FD5F}"/>
              </a:ext>
            </a:extLst>
          </p:cNvPr>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804019-EF61-49BF-85C8-6690AE352B95}" type="slidenum">
              <a:rPr lang="en-GB" smtClean="0"/>
              <a:pPr/>
              <a:t>9</a:t>
            </a:fld>
            <a:endParaRPr lang="en-GB"/>
          </a:p>
        </p:txBody>
      </p:sp>
      <p:pic>
        <p:nvPicPr>
          <p:cNvPr id="10" name="Picture 9">
            <a:extLst>
              <a:ext uri="{FF2B5EF4-FFF2-40B4-BE49-F238E27FC236}">
                <a16:creationId xmlns:a16="http://schemas.microsoft.com/office/drawing/2014/main" id="{7C200A56-1015-4F21-D452-FB7495B3E964}"/>
              </a:ext>
            </a:extLst>
          </p:cNvPr>
          <p:cNvPicPr>
            <a:picLocks noChangeAspect="1"/>
          </p:cNvPicPr>
          <p:nvPr/>
        </p:nvPicPr>
        <p:blipFill>
          <a:blip r:embed="rId3"/>
          <a:stretch>
            <a:fillRect/>
          </a:stretch>
        </p:blipFill>
        <p:spPr>
          <a:xfrm>
            <a:off x="456234" y="6353807"/>
            <a:ext cx="504056" cy="459109"/>
          </a:xfrm>
          <a:prstGeom prst="rect">
            <a:avLst/>
          </a:prstGeom>
        </p:spPr>
      </p:pic>
      <p:pic>
        <p:nvPicPr>
          <p:cNvPr id="11" name="Picture 10">
            <a:extLst>
              <a:ext uri="{FF2B5EF4-FFF2-40B4-BE49-F238E27FC236}">
                <a16:creationId xmlns:a16="http://schemas.microsoft.com/office/drawing/2014/main" id="{9DB85C92-5C5E-749E-BFE3-F8BA3AEE1930}"/>
              </a:ext>
            </a:extLst>
          </p:cNvPr>
          <p:cNvPicPr>
            <a:picLocks noChangeAspect="1"/>
          </p:cNvPicPr>
          <p:nvPr/>
        </p:nvPicPr>
        <p:blipFill>
          <a:blip r:embed="rId4"/>
          <a:stretch>
            <a:fillRect/>
          </a:stretch>
        </p:blipFill>
        <p:spPr>
          <a:xfrm>
            <a:off x="4044650" y="6261520"/>
            <a:ext cx="1054700" cy="554784"/>
          </a:xfrm>
          <a:prstGeom prst="rect">
            <a:avLst/>
          </a:prstGeom>
        </p:spPr>
      </p:pic>
      <p:pic>
        <p:nvPicPr>
          <p:cNvPr id="12" name="Picture 11">
            <a:extLst>
              <a:ext uri="{FF2B5EF4-FFF2-40B4-BE49-F238E27FC236}">
                <a16:creationId xmlns:a16="http://schemas.microsoft.com/office/drawing/2014/main" id="{76EF0D5B-EEA3-595D-B2D1-E42DA588406E}"/>
              </a:ext>
            </a:extLst>
          </p:cNvPr>
          <p:cNvPicPr>
            <a:picLocks noChangeAspect="1"/>
          </p:cNvPicPr>
          <p:nvPr/>
        </p:nvPicPr>
        <p:blipFill>
          <a:blip r:embed="rId5"/>
          <a:stretch>
            <a:fillRect/>
          </a:stretch>
        </p:blipFill>
        <p:spPr>
          <a:xfrm>
            <a:off x="7417027" y="6265744"/>
            <a:ext cx="1260486" cy="550843"/>
          </a:xfrm>
          <a:prstGeom prst="rect">
            <a:avLst/>
          </a:prstGeom>
        </p:spPr>
      </p:pic>
    </p:spTree>
    <p:extLst>
      <p:ext uri="{BB962C8B-B14F-4D97-AF65-F5344CB8AC3E}">
        <p14:creationId xmlns:p14="http://schemas.microsoft.com/office/powerpoint/2010/main" val="846273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1b2ca4f-545d-4566-a037-99a475aa59e9" xsi:nil="true"/>
    <lcf76f155ced4ddcb4097134ff3c332f xmlns="a7ec2a82-901c-47ae-8c2c-3def42e0070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591FA7F9789A44A844406CA4E9875D8" ma:contentTypeVersion="17" ma:contentTypeDescription="Create a new document." ma:contentTypeScope="" ma:versionID="6745ec1afe1e273cedfdd7e0d4dd10f1">
  <xsd:schema xmlns:xsd="http://www.w3.org/2001/XMLSchema" xmlns:xs="http://www.w3.org/2001/XMLSchema" xmlns:p="http://schemas.microsoft.com/office/2006/metadata/properties" xmlns:ns2="a7ec2a82-901c-47ae-8c2c-3def42e00702" xmlns:ns3="c2d92a69-ad35-4319-b7fd-f56dc625fb63" xmlns:ns4="71b2ca4f-545d-4566-a037-99a475aa59e9" targetNamespace="http://schemas.microsoft.com/office/2006/metadata/properties" ma:root="true" ma:fieldsID="1749893d748d5825437695471b9a1849" ns2:_="" ns3:_="" ns4:_="">
    <xsd:import namespace="a7ec2a82-901c-47ae-8c2c-3def42e00702"/>
    <xsd:import namespace="c2d92a69-ad35-4319-b7fd-f56dc625fb63"/>
    <xsd:import namespace="71b2ca4f-545d-4566-a037-99a475aa59e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4:TaxCatchAll" minOccurs="0"/>
                <xsd:element ref="ns2:MediaServiceOCR"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ec2a82-901c-47ae-8c2c-3def42e007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5167c16-a890-4d0e-8066-19c144e748d9"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2d92a69-ad35-4319-b7fd-f56dc625fb6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1b2ca4f-545d-4566-a037-99a475aa59e9"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2fbc3c4-edd6-4b7c-b360-63ef4985a3b1}" ma:internalName="TaxCatchAll" ma:showField="CatchAllData" ma:web="c2d92a69-ad35-4319-b7fd-f56dc625fb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778664-1187-42A2-A793-9A31C9F710A7}">
  <ds:schemaRefs>
    <ds:schemaRef ds:uri="http://schemas.microsoft.com/sharepoint/v3/contenttype/forms"/>
  </ds:schemaRefs>
</ds:datastoreItem>
</file>

<file path=customXml/itemProps2.xml><?xml version="1.0" encoding="utf-8"?>
<ds:datastoreItem xmlns:ds="http://schemas.openxmlformats.org/officeDocument/2006/customXml" ds:itemID="{9C3A5D85-698E-4CF4-93D1-324C0BE1B8C6}">
  <ds:schemaRefs>
    <ds:schemaRef ds:uri="71b2ca4f-545d-4566-a037-99a475aa59e9"/>
    <ds:schemaRef ds:uri="a7ec2a82-901c-47ae-8c2c-3def42e00702"/>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4AA6D23-27F4-4E34-8708-DDC5A43BFDEF}">
  <ds:schemaRefs>
    <ds:schemaRef ds:uri="71b2ca4f-545d-4566-a037-99a475aa59e9"/>
    <ds:schemaRef ds:uri="a7ec2a82-901c-47ae-8c2c-3def42e00702"/>
    <ds:schemaRef ds:uri="c2d92a69-ad35-4319-b7fd-f56dc625fb6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0</TotalTime>
  <Words>5338</Words>
  <Application>Microsoft Office PowerPoint</Application>
  <PresentationFormat>On-screen Show (4:3)</PresentationFormat>
  <Paragraphs>310</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Segoe UI</vt:lpstr>
      <vt:lpstr>Office Theme</vt:lpstr>
      <vt:lpstr>FAMILY REUNION  Appendix Family Reunion (Protection):  https://www.gov.uk/guidance/immigration-rules/immigration-rules-appendix-family-reunion-protection </vt:lpstr>
      <vt:lpstr>PowerPoint Presentation</vt:lpstr>
      <vt:lpstr>British Cross Family Reunion Team and limits of Legal Aid in which it operates</vt:lpstr>
      <vt:lpstr>Legal Aid and Family Reunion</vt:lpstr>
      <vt:lpstr>Legal Aid Forms required for demonstrating Eligibility for Legal Aid </vt:lpstr>
      <vt:lpstr>WHICH FORMS TO COMPLETE</vt:lpstr>
      <vt:lpstr>Completing CW1 Form</vt:lpstr>
      <vt:lpstr>Completing CW2(IMM) Form</vt:lpstr>
      <vt:lpstr>Completing CW1/CW2 FORMS Useful Information</vt:lpstr>
      <vt:lpstr>What is a ‘Passporting’ Benefit</vt:lpstr>
      <vt:lpstr>WHAT LEGAL AID AGENCY NEED TO  ASK THEMSELVES</vt:lpstr>
      <vt:lpstr> Preparing a Chronology your client’s Case Asylum- Refugee Status  </vt:lpstr>
      <vt:lpstr>Preparing a profile of your client’s language skills,  educational background, and work history for completing CIVECF1 Form </vt:lpstr>
      <vt:lpstr>Preparing a profile of your client’s medical needs for completing  CIVECF1 Form </vt:lpstr>
      <vt:lpstr>Preparing &amp; Making the case that your client’s case is one with Complex Facts</vt:lpstr>
      <vt:lpstr>Preparing &amp; Making the case that Immigration Law is Complex and an Unfairness will arise if client is unrepresented</vt:lpstr>
      <vt:lpstr> Making the case that ECF funding should be granted to avoid a breach of Article 6(1) ECHR</vt:lpstr>
      <vt:lpstr>Completing the CIVECF1</vt:lpstr>
      <vt:lpstr>Family Reunion Requirements for leave to enter or remain -  APPENDIX FAMILY REUNION (PROTECTION) of the Immigration Rules (cont.)</vt:lpstr>
      <vt:lpstr>Family Reunion Requirements for leave to enter or remain -  APPENDIX FAMILY REUNION (PROTECTION) of the Immigration Rules (cont.)</vt:lpstr>
      <vt:lpstr>NOTE   EXCEPTIONAL CASE FUNDING AT THE RED CROSS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REUNION</dc:title>
  <dc:creator>Kit</dc:creator>
  <cp:lastModifiedBy>Mark Richard SOUTH</cp:lastModifiedBy>
  <cp:revision>56</cp:revision>
  <dcterms:created xsi:type="dcterms:W3CDTF">2018-02-14T21:47:54Z</dcterms:created>
  <dcterms:modified xsi:type="dcterms:W3CDTF">2024-12-04T14:14:28Z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0x0101008591FA7F9789A44A844406CA4E9875D8</vt:lpwstr>
  </property>
  <property fmtid="{D5CDD505-2E9C-101B-9397-08002B2CF9AE}" pid="3" name="MediaServiceImageTags">
    <vt:lpwstr/>
  </property>
  <property fmtid="{D5CDD505-2E9C-101B-9397-08002B2CF9AE}" pid="4" name="MSIP_Label_caf3f7fd-5cd4-4287-9002-aceb9af13c42_Enabled">
    <vt:lpwstr>true</vt:lpwstr>
  </property>
  <property fmtid="{D5CDD505-2E9C-101B-9397-08002B2CF9AE}" pid="5" name="MSIP_Label_caf3f7fd-5cd4-4287-9002-aceb9af13c42_SetDate">
    <vt:lpwstr>2024-12-04T14:14:24Z</vt:lpwstr>
  </property>
  <property fmtid="{D5CDD505-2E9C-101B-9397-08002B2CF9AE}" pid="6" name="MSIP_Label_caf3f7fd-5cd4-4287-9002-aceb9af13c42_Method">
    <vt:lpwstr>Privileged</vt:lpwstr>
  </property>
  <property fmtid="{D5CDD505-2E9C-101B-9397-08002B2CF9AE}" pid="7" name="MSIP_Label_caf3f7fd-5cd4-4287-9002-aceb9af13c42_Name">
    <vt:lpwstr>Public</vt:lpwstr>
  </property>
  <property fmtid="{D5CDD505-2E9C-101B-9397-08002B2CF9AE}" pid="8" name="MSIP_Label_caf3f7fd-5cd4-4287-9002-aceb9af13c42_SiteId">
    <vt:lpwstr>a2b53be5-734e-4e6c-ab0d-d184f60fd917</vt:lpwstr>
  </property>
  <property fmtid="{D5CDD505-2E9C-101B-9397-08002B2CF9AE}" pid="9" name="MSIP_Label_caf3f7fd-5cd4-4287-9002-aceb9af13c42_ActionId">
    <vt:lpwstr>de1c46d0-ec8b-4e25-817c-56c7facc9ffd</vt:lpwstr>
  </property>
  <property fmtid="{D5CDD505-2E9C-101B-9397-08002B2CF9AE}" pid="10" name="MSIP_Label_caf3f7fd-5cd4-4287-9002-aceb9af13c42_ContentBits">
    <vt:lpwstr>2</vt:lpwstr>
  </property>
  <property fmtid="{D5CDD505-2E9C-101B-9397-08002B2CF9AE}" pid="11" name="ClassificationContentMarkingFooterLocations">
    <vt:lpwstr>Office Theme:8</vt:lpwstr>
  </property>
  <property fmtid="{D5CDD505-2E9C-101B-9397-08002B2CF9AE}" pid="12" name="ClassificationContentMarkingFooterText">
    <vt:lpwstr>Public</vt:lpwstr>
  </property>
</Properties>
</file>