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8" r:id="rId5"/>
    <p:sldId id="256" r:id="rId6"/>
    <p:sldId id="277" r:id="rId7"/>
    <p:sldId id="262" r:id="rId8"/>
    <p:sldId id="299" r:id="rId9"/>
    <p:sldId id="300" r:id="rId10"/>
    <p:sldId id="301" r:id="rId11"/>
    <p:sldId id="298" r:id="rId12"/>
    <p:sldId id="323" r:id="rId13"/>
    <p:sldId id="302" r:id="rId14"/>
    <p:sldId id="303" r:id="rId15"/>
    <p:sldId id="304" r:id="rId16"/>
    <p:sldId id="305" r:id="rId17"/>
    <p:sldId id="306" r:id="rId18"/>
    <p:sldId id="307" r:id="rId19"/>
    <p:sldId id="308" r:id="rId20"/>
    <p:sldId id="324" r:id="rId21"/>
    <p:sldId id="309" r:id="rId22"/>
    <p:sldId id="326" r:id="rId23"/>
    <p:sldId id="311" r:id="rId24"/>
    <p:sldId id="312" r:id="rId25"/>
    <p:sldId id="313" r:id="rId26"/>
    <p:sldId id="314" r:id="rId27"/>
    <p:sldId id="315" r:id="rId28"/>
    <p:sldId id="327" r:id="rId29"/>
    <p:sldId id="316" r:id="rId30"/>
    <p:sldId id="325" r:id="rId31"/>
    <p:sldId id="317" r:id="rId32"/>
    <p:sldId id="333" r:id="rId33"/>
    <p:sldId id="330" r:id="rId34"/>
    <p:sldId id="329" r:id="rId35"/>
    <p:sldId id="334" r:id="rId36"/>
    <p:sldId id="332" r:id="rId37"/>
    <p:sldId id="331" r:id="rId38"/>
    <p:sldId id="318" r:id="rId39"/>
    <p:sldId id="319" r:id="rId40"/>
    <p:sldId id="320" r:id="rId41"/>
    <p:sldId id="321" r:id="rId42"/>
    <p:sldId id="322" r:id="rId43"/>
    <p:sldId id="32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3174"/>
    <a:srgbClr val="CC169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1F8E0D-6C96-4F26-88A1-34DA3B09A355}" v="73" dt="2024-07-19T05:52:50.4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p:scale>
          <a:sx n="66" d="100"/>
          <a:sy n="66" d="100"/>
        </p:scale>
        <p:origin x="-11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2F0EEF-0945-48E8-BE2E-B8CE5611D52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AF3124D-6F0F-4F26-A921-CA09F92A068A}">
      <dgm:prSet/>
      <dgm:spPr>
        <a:solidFill>
          <a:srgbClr val="873174"/>
        </a:solidFill>
      </dgm:spPr>
      <dgm:t>
        <a:bodyPr/>
        <a:lstStyle/>
        <a:p>
          <a:r>
            <a:rPr lang="en-GB" b="1" dirty="0"/>
            <a:t>1. Identify the problem – what does the person need?</a:t>
          </a:r>
          <a:endParaRPr lang="en-US" dirty="0"/>
        </a:p>
      </dgm:t>
    </dgm:pt>
    <dgm:pt modelId="{9094A738-F9FF-4AC8-AFF2-0BE86176B2E2}" type="parTrans" cxnId="{76F85B10-3734-4B37-A4E1-0E8792CA2759}">
      <dgm:prSet/>
      <dgm:spPr/>
      <dgm:t>
        <a:bodyPr/>
        <a:lstStyle/>
        <a:p>
          <a:endParaRPr lang="en-US"/>
        </a:p>
      </dgm:t>
    </dgm:pt>
    <dgm:pt modelId="{ED7EEF35-BBB2-4587-9992-990C156AF6F3}" type="sibTrans" cxnId="{76F85B10-3734-4B37-A4E1-0E8792CA2759}">
      <dgm:prSet/>
      <dgm:spPr/>
      <dgm:t>
        <a:bodyPr/>
        <a:lstStyle/>
        <a:p>
          <a:endParaRPr lang="en-US"/>
        </a:p>
      </dgm:t>
    </dgm:pt>
    <dgm:pt modelId="{CA160E9D-EC9B-41B7-B1C3-3CC5F79231B3}">
      <dgm:prSet/>
      <dgm:spPr>
        <a:solidFill>
          <a:srgbClr val="873174"/>
        </a:solidFill>
      </dgm:spPr>
      <dgm:t>
        <a:bodyPr/>
        <a:lstStyle/>
        <a:p>
          <a:r>
            <a:rPr lang="en-GB" b="1" dirty="0"/>
            <a:t>2. Identify which organisation or agency can meet the person’s need?</a:t>
          </a:r>
          <a:endParaRPr lang="en-US" dirty="0"/>
        </a:p>
      </dgm:t>
    </dgm:pt>
    <dgm:pt modelId="{C64CA2DD-82A6-4782-B0C1-DAE9DB3038A1}" type="parTrans" cxnId="{6EF93D80-36DB-4AEF-ABEE-03EE725EF60E}">
      <dgm:prSet/>
      <dgm:spPr/>
      <dgm:t>
        <a:bodyPr/>
        <a:lstStyle/>
        <a:p>
          <a:endParaRPr lang="en-US"/>
        </a:p>
      </dgm:t>
    </dgm:pt>
    <dgm:pt modelId="{70856EE4-BA57-4954-8C08-4DBB9FFEA90F}" type="sibTrans" cxnId="{6EF93D80-36DB-4AEF-ABEE-03EE725EF60E}">
      <dgm:prSet/>
      <dgm:spPr/>
      <dgm:t>
        <a:bodyPr/>
        <a:lstStyle/>
        <a:p>
          <a:endParaRPr lang="en-US"/>
        </a:p>
      </dgm:t>
    </dgm:pt>
    <dgm:pt modelId="{781BADB5-105B-496E-BA8D-7BDDDB2D3C63}">
      <dgm:prSet/>
      <dgm:spPr>
        <a:solidFill>
          <a:srgbClr val="873174"/>
        </a:solidFill>
      </dgm:spPr>
      <dgm:t>
        <a:bodyPr/>
        <a:lstStyle/>
        <a:p>
          <a:r>
            <a:rPr lang="en-GB" b="1" dirty="0"/>
            <a:t>3. Contact the service provider to confirm eligibility</a:t>
          </a:r>
          <a:endParaRPr lang="en-US" dirty="0"/>
        </a:p>
      </dgm:t>
    </dgm:pt>
    <dgm:pt modelId="{8D68EB7C-D66B-4F63-9383-E1F5C22AD048}" type="parTrans" cxnId="{C45B96D7-DBF7-407F-B71D-588A2DF94CD3}">
      <dgm:prSet/>
      <dgm:spPr/>
      <dgm:t>
        <a:bodyPr/>
        <a:lstStyle/>
        <a:p>
          <a:endParaRPr lang="en-US"/>
        </a:p>
      </dgm:t>
    </dgm:pt>
    <dgm:pt modelId="{23841FC3-F31A-4761-9A3B-F4BD70F321A0}" type="sibTrans" cxnId="{C45B96D7-DBF7-407F-B71D-588A2DF94CD3}">
      <dgm:prSet/>
      <dgm:spPr/>
      <dgm:t>
        <a:bodyPr/>
        <a:lstStyle/>
        <a:p>
          <a:endParaRPr lang="en-US"/>
        </a:p>
      </dgm:t>
    </dgm:pt>
    <dgm:pt modelId="{A0C246A7-A212-4F08-BB0F-3E45E53A95F9}">
      <dgm:prSet/>
      <dgm:spPr>
        <a:solidFill>
          <a:srgbClr val="873174"/>
        </a:solidFill>
      </dgm:spPr>
      <dgm:t>
        <a:bodyPr/>
        <a:lstStyle/>
        <a:p>
          <a:r>
            <a:rPr lang="en-GB" b="1" dirty="0"/>
            <a:t>4. Explain the referral to the survivor</a:t>
          </a:r>
          <a:endParaRPr lang="en-US" dirty="0"/>
        </a:p>
      </dgm:t>
    </dgm:pt>
    <dgm:pt modelId="{D8E8A6AE-A229-415A-A022-F1F456BA0937}" type="parTrans" cxnId="{363B7101-9A47-4782-B5F5-12C10649DEB5}">
      <dgm:prSet/>
      <dgm:spPr/>
      <dgm:t>
        <a:bodyPr/>
        <a:lstStyle/>
        <a:p>
          <a:endParaRPr lang="en-US"/>
        </a:p>
      </dgm:t>
    </dgm:pt>
    <dgm:pt modelId="{1390F272-99D4-4E78-8C65-EC437C2254BF}" type="sibTrans" cxnId="{363B7101-9A47-4782-B5F5-12C10649DEB5}">
      <dgm:prSet/>
      <dgm:spPr/>
      <dgm:t>
        <a:bodyPr/>
        <a:lstStyle/>
        <a:p>
          <a:endParaRPr lang="en-US"/>
        </a:p>
      </dgm:t>
    </dgm:pt>
    <dgm:pt modelId="{045EE8C7-265D-4244-8D51-F8ACCBEE8808}">
      <dgm:prSet/>
      <dgm:spPr>
        <a:solidFill>
          <a:srgbClr val="873174"/>
        </a:solidFill>
      </dgm:spPr>
      <dgm:t>
        <a:bodyPr/>
        <a:lstStyle/>
        <a:p>
          <a:r>
            <a:rPr lang="en-GB" b="1" dirty="0"/>
            <a:t>5. Document consent </a:t>
          </a:r>
          <a:endParaRPr lang="en-US" dirty="0"/>
        </a:p>
      </dgm:t>
    </dgm:pt>
    <dgm:pt modelId="{0319D704-B5AA-4318-9FC5-9344687F3E21}" type="parTrans" cxnId="{398C154B-C8F0-4CAD-B531-3FB849BE6246}">
      <dgm:prSet/>
      <dgm:spPr/>
      <dgm:t>
        <a:bodyPr/>
        <a:lstStyle/>
        <a:p>
          <a:endParaRPr lang="en-US"/>
        </a:p>
      </dgm:t>
    </dgm:pt>
    <dgm:pt modelId="{1C36C3C7-3D21-4E35-A53D-1978A1E430F6}" type="sibTrans" cxnId="{398C154B-C8F0-4CAD-B531-3FB849BE6246}">
      <dgm:prSet/>
      <dgm:spPr/>
      <dgm:t>
        <a:bodyPr/>
        <a:lstStyle/>
        <a:p>
          <a:endParaRPr lang="en-US"/>
        </a:p>
      </dgm:t>
    </dgm:pt>
    <dgm:pt modelId="{9B300EA4-90EF-4B88-80DC-125D740E120C}">
      <dgm:prSet/>
      <dgm:spPr>
        <a:solidFill>
          <a:srgbClr val="873174"/>
        </a:solidFill>
      </dgm:spPr>
      <dgm:t>
        <a:bodyPr/>
        <a:lstStyle/>
        <a:p>
          <a:r>
            <a:rPr lang="en-GB" b="1" dirty="0"/>
            <a:t>6. If the survivor consents, make the referral to the service provider</a:t>
          </a:r>
          <a:endParaRPr lang="en-US" dirty="0"/>
        </a:p>
      </dgm:t>
    </dgm:pt>
    <dgm:pt modelId="{EA21C1B0-B3B1-446B-A34A-20CEB0E10C3D}" type="parTrans" cxnId="{61590F90-A34F-41E7-B8BB-EC60DC73453E}">
      <dgm:prSet/>
      <dgm:spPr/>
      <dgm:t>
        <a:bodyPr/>
        <a:lstStyle/>
        <a:p>
          <a:endParaRPr lang="en-US"/>
        </a:p>
      </dgm:t>
    </dgm:pt>
    <dgm:pt modelId="{7AD45174-6C30-4347-BF8D-28A92608CAC0}" type="sibTrans" cxnId="{61590F90-A34F-41E7-B8BB-EC60DC73453E}">
      <dgm:prSet/>
      <dgm:spPr/>
      <dgm:t>
        <a:bodyPr/>
        <a:lstStyle/>
        <a:p>
          <a:endParaRPr lang="en-US"/>
        </a:p>
      </dgm:t>
    </dgm:pt>
    <dgm:pt modelId="{FDDF0B1D-2352-44D0-84BC-FB96D952D366}">
      <dgm:prSet/>
      <dgm:spPr>
        <a:solidFill>
          <a:srgbClr val="873174"/>
        </a:solidFill>
      </dgm:spPr>
      <dgm:t>
        <a:bodyPr/>
        <a:lstStyle/>
        <a:p>
          <a:r>
            <a:rPr lang="en-GB" b="1" dirty="0"/>
            <a:t>7. Follow up with the survivor and service provider if appropriate</a:t>
          </a:r>
          <a:endParaRPr lang="en-US" dirty="0"/>
        </a:p>
      </dgm:t>
    </dgm:pt>
    <dgm:pt modelId="{20CD71B2-FB38-43D4-84B4-BA4473BD36AB}" type="parTrans" cxnId="{447BF17A-0261-4E65-876E-D4B5433B677D}">
      <dgm:prSet/>
      <dgm:spPr/>
      <dgm:t>
        <a:bodyPr/>
        <a:lstStyle/>
        <a:p>
          <a:endParaRPr lang="en-US"/>
        </a:p>
      </dgm:t>
    </dgm:pt>
    <dgm:pt modelId="{013DB762-82DC-4BB7-ABDA-E5CF0966AB47}" type="sibTrans" cxnId="{447BF17A-0261-4E65-876E-D4B5433B677D}">
      <dgm:prSet/>
      <dgm:spPr/>
      <dgm:t>
        <a:bodyPr/>
        <a:lstStyle/>
        <a:p>
          <a:endParaRPr lang="en-US"/>
        </a:p>
      </dgm:t>
    </dgm:pt>
    <dgm:pt modelId="{290DE314-7381-4AF6-ACE7-6100AABE9FFD}">
      <dgm:prSet/>
      <dgm:spPr>
        <a:solidFill>
          <a:srgbClr val="873174"/>
        </a:solidFill>
      </dgm:spPr>
      <dgm:t>
        <a:bodyPr/>
        <a:lstStyle/>
        <a:p>
          <a:r>
            <a:rPr lang="en-GB" b="1" dirty="0"/>
            <a:t>8. Ensure safe data storage and confidentiality</a:t>
          </a:r>
          <a:endParaRPr lang="en-US" dirty="0"/>
        </a:p>
      </dgm:t>
    </dgm:pt>
    <dgm:pt modelId="{BB4C49D7-87F3-45BE-98FF-3E98442C2E2E}" type="parTrans" cxnId="{267E7D9C-BB4A-4A9C-8576-6E32E15C8BA1}">
      <dgm:prSet/>
      <dgm:spPr/>
      <dgm:t>
        <a:bodyPr/>
        <a:lstStyle/>
        <a:p>
          <a:endParaRPr lang="en-US"/>
        </a:p>
      </dgm:t>
    </dgm:pt>
    <dgm:pt modelId="{8D36686E-E20B-49D8-BECB-154443D6CA3A}" type="sibTrans" cxnId="{267E7D9C-BB4A-4A9C-8576-6E32E15C8BA1}">
      <dgm:prSet/>
      <dgm:spPr/>
      <dgm:t>
        <a:bodyPr/>
        <a:lstStyle/>
        <a:p>
          <a:endParaRPr lang="en-US"/>
        </a:p>
      </dgm:t>
    </dgm:pt>
    <dgm:pt modelId="{9A90A6C5-7A88-4CDD-BE8A-02B86A408E3F}" type="pres">
      <dgm:prSet presAssocID="{4B2F0EEF-0945-48E8-BE2E-B8CE5611D529}" presName="linear" presStyleCnt="0">
        <dgm:presLayoutVars>
          <dgm:animLvl val="lvl"/>
          <dgm:resizeHandles val="exact"/>
        </dgm:presLayoutVars>
      </dgm:prSet>
      <dgm:spPr/>
    </dgm:pt>
    <dgm:pt modelId="{643EBDFC-EF0D-43DF-A986-E43D8AF5CD51}" type="pres">
      <dgm:prSet presAssocID="{EAF3124D-6F0F-4F26-A921-CA09F92A068A}" presName="parentText" presStyleLbl="node1" presStyleIdx="0" presStyleCnt="8">
        <dgm:presLayoutVars>
          <dgm:chMax val="0"/>
          <dgm:bulletEnabled val="1"/>
        </dgm:presLayoutVars>
      </dgm:prSet>
      <dgm:spPr/>
    </dgm:pt>
    <dgm:pt modelId="{8A3AB53D-1BF3-4BC3-BA14-B218C27400B5}" type="pres">
      <dgm:prSet presAssocID="{ED7EEF35-BBB2-4587-9992-990C156AF6F3}" presName="spacer" presStyleCnt="0"/>
      <dgm:spPr/>
    </dgm:pt>
    <dgm:pt modelId="{D1F7D757-365B-4FF0-AD20-DFFCB59C5D0A}" type="pres">
      <dgm:prSet presAssocID="{CA160E9D-EC9B-41B7-B1C3-3CC5F79231B3}" presName="parentText" presStyleLbl="node1" presStyleIdx="1" presStyleCnt="8">
        <dgm:presLayoutVars>
          <dgm:chMax val="0"/>
          <dgm:bulletEnabled val="1"/>
        </dgm:presLayoutVars>
      </dgm:prSet>
      <dgm:spPr/>
    </dgm:pt>
    <dgm:pt modelId="{E3A3D343-E29E-477E-8A68-1E1B907E0D83}" type="pres">
      <dgm:prSet presAssocID="{70856EE4-BA57-4954-8C08-4DBB9FFEA90F}" presName="spacer" presStyleCnt="0"/>
      <dgm:spPr/>
    </dgm:pt>
    <dgm:pt modelId="{F6D61A21-AB90-415E-959E-4578DF740127}" type="pres">
      <dgm:prSet presAssocID="{781BADB5-105B-496E-BA8D-7BDDDB2D3C63}" presName="parentText" presStyleLbl="node1" presStyleIdx="2" presStyleCnt="8">
        <dgm:presLayoutVars>
          <dgm:chMax val="0"/>
          <dgm:bulletEnabled val="1"/>
        </dgm:presLayoutVars>
      </dgm:prSet>
      <dgm:spPr/>
    </dgm:pt>
    <dgm:pt modelId="{02E152B3-380F-46A7-A176-BF85635D220E}" type="pres">
      <dgm:prSet presAssocID="{23841FC3-F31A-4761-9A3B-F4BD70F321A0}" presName="spacer" presStyleCnt="0"/>
      <dgm:spPr/>
    </dgm:pt>
    <dgm:pt modelId="{014CBE5A-CC9C-47F0-841E-6B5B0C4E8214}" type="pres">
      <dgm:prSet presAssocID="{A0C246A7-A212-4F08-BB0F-3E45E53A95F9}" presName="parentText" presStyleLbl="node1" presStyleIdx="3" presStyleCnt="8">
        <dgm:presLayoutVars>
          <dgm:chMax val="0"/>
          <dgm:bulletEnabled val="1"/>
        </dgm:presLayoutVars>
      </dgm:prSet>
      <dgm:spPr/>
    </dgm:pt>
    <dgm:pt modelId="{E2E2B53A-A72F-46F4-B5D7-C28CEDE5F009}" type="pres">
      <dgm:prSet presAssocID="{1390F272-99D4-4E78-8C65-EC437C2254BF}" presName="spacer" presStyleCnt="0"/>
      <dgm:spPr/>
    </dgm:pt>
    <dgm:pt modelId="{6F23C098-335A-4C59-91D5-2AECA65EF3C6}" type="pres">
      <dgm:prSet presAssocID="{045EE8C7-265D-4244-8D51-F8ACCBEE8808}" presName="parentText" presStyleLbl="node1" presStyleIdx="4" presStyleCnt="8">
        <dgm:presLayoutVars>
          <dgm:chMax val="0"/>
          <dgm:bulletEnabled val="1"/>
        </dgm:presLayoutVars>
      </dgm:prSet>
      <dgm:spPr/>
    </dgm:pt>
    <dgm:pt modelId="{4DC432D3-59C2-4C7F-AD56-929181465CA9}" type="pres">
      <dgm:prSet presAssocID="{1C36C3C7-3D21-4E35-A53D-1978A1E430F6}" presName="spacer" presStyleCnt="0"/>
      <dgm:spPr/>
    </dgm:pt>
    <dgm:pt modelId="{E6C34612-BB12-4C42-B4D3-8D6489103FA4}" type="pres">
      <dgm:prSet presAssocID="{9B300EA4-90EF-4B88-80DC-125D740E120C}" presName="parentText" presStyleLbl="node1" presStyleIdx="5" presStyleCnt="8">
        <dgm:presLayoutVars>
          <dgm:chMax val="0"/>
          <dgm:bulletEnabled val="1"/>
        </dgm:presLayoutVars>
      </dgm:prSet>
      <dgm:spPr/>
    </dgm:pt>
    <dgm:pt modelId="{63164E91-27D2-46BF-B7EF-9A15C3039F0B}" type="pres">
      <dgm:prSet presAssocID="{7AD45174-6C30-4347-BF8D-28A92608CAC0}" presName="spacer" presStyleCnt="0"/>
      <dgm:spPr/>
    </dgm:pt>
    <dgm:pt modelId="{86FAC70C-29D2-4FBA-AC0A-7B986700351D}" type="pres">
      <dgm:prSet presAssocID="{FDDF0B1D-2352-44D0-84BC-FB96D952D366}" presName="parentText" presStyleLbl="node1" presStyleIdx="6" presStyleCnt="8">
        <dgm:presLayoutVars>
          <dgm:chMax val="0"/>
          <dgm:bulletEnabled val="1"/>
        </dgm:presLayoutVars>
      </dgm:prSet>
      <dgm:spPr/>
    </dgm:pt>
    <dgm:pt modelId="{E7949D25-9E94-47CD-9BDB-3703D97B842F}" type="pres">
      <dgm:prSet presAssocID="{013DB762-82DC-4BB7-ABDA-E5CF0966AB47}" presName="spacer" presStyleCnt="0"/>
      <dgm:spPr/>
    </dgm:pt>
    <dgm:pt modelId="{D81A4EEF-1E7F-41D3-B05B-DDA26EC683CC}" type="pres">
      <dgm:prSet presAssocID="{290DE314-7381-4AF6-ACE7-6100AABE9FFD}" presName="parentText" presStyleLbl="node1" presStyleIdx="7" presStyleCnt="8">
        <dgm:presLayoutVars>
          <dgm:chMax val="0"/>
          <dgm:bulletEnabled val="1"/>
        </dgm:presLayoutVars>
      </dgm:prSet>
      <dgm:spPr/>
    </dgm:pt>
  </dgm:ptLst>
  <dgm:cxnLst>
    <dgm:cxn modelId="{363B7101-9A47-4782-B5F5-12C10649DEB5}" srcId="{4B2F0EEF-0945-48E8-BE2E-B8CE5611D529}" destId="{A0C246A7-A212-4F08-BB0F-3E45E53A95F9}" srcOrd="3" destOrd="0" parTransId="{D8E8A6AE-A229-415A-A022-F1F456BA0937}" sibTransId="{1390F272-99D4-4E78-8C65-EC437C2254BF}"/>
    <dgm:cxn modelId="{76F85B10-3734-4B37-A4E1-0E8792CA2759}" srcId="{4B2F0EEF-0945-48E8-BE2E-B8CE5611D529}" destId="{EAF3124D-6F0F-4F26-A921-CA09F92A068A}" srcOrd="0" destOrd="0" parTransId="{9094A738-F9FF-4AC8-AFF2-0BE86176B2E2}" sibTransId="{ED7EEF35-BBB2-4587-9992-990C156AF6F3}"/>
    <dgm:cxn modelId="{398C154B-C8F0-4CAD-B531-3FB849BE6246}" srcId="{4B2F0EEF-0945-48E8-BE2E-B8CE5611D529}" destId="{045EE8C7-265D-4244-8D51-F8ACCBEE8808}" srcOrd="4" destOrd="0" parTransId="{0319D704-B5AA-4318-9FC5-9344687F3E21}" sibTransId="{1C36C3C7-3D21-4E35-A53D-1978A1E430F6}"/>
    <dgm:cxn modelId="{447BF17A-0261-4E65-876E-D4B5433B677D}" srcId="{4B2F0EEF-0945-48E8-BE2E-B8CE5611D529}" destId="{FDDF0B1D-2352-44D0-84BC-FB96D952D366}" srcOrd="6" destOrd="0" parTransId="{20CD71B2-FB38-43D4-84B4-BA4473BD36AB}" sibTransId="{013DB762-82DC-4BB7-ABDA-E5CF0966AB47}"/>
    <dgm:cxn modelId="{6EF93D80-36DB-4AEF-ABEE-03EE725EF60E}" srcId="{4B2F0EEF-0945-48E8-BE2E-B8CE5611D529}" destId="{CA160E9D-EC9B-41B7-B1C3-3CC5F79231B3}" srcOrd="1" destOrd="0" parTransId="{C64CA2DD-82A6-4782-B0C1-DAE9DB3038A1}" sibTransId="{70856EE4-BA57-4954-8C08-4DBB9FFEA90F}"/>
    <dgm:cxn modelId="{61590F90-A34F-41E7-B8BB-EC60DC73453E}" srcId="{4B2F0EEF-0945-48E8-BE2E-B8CE5611D529}" destId="{9B300EA4-90EF-4B88-80DC-125D740E120C}" srcOrd="5" destOrd="0" parTransId="{EA21C1B0-B3B1-446B-A34A-20CEB0E10C3D}" sibTransId="{7AD45174-6C30-4347-BF8D-28A92608CAC0}"/>
    <dgm:cxn modelId="{37B2B096-E431-4BCB-8730-18FE2110EF4B}" type="presOf" srcId="{9B300EA4-90EF-4B88-80DC-125D740E120C}" destId="{E6C34612-BB12-4C42-B4D3-8D6489103FA4}" srcOrd="0" destOrd="0" presId="urn:microsoft.com/office/officeart/2005/8/layout/vList2"/>
    <dgm:cxn modelId="{9C102A97-4958-4C96-8D91-AAACC3DFF7CD}" type="presOf" srcId="{A0C246A7-A212-4F08-BB0F-3E45E53A95F9}" destId="{014CBE5A-CC9C-47F0-841E-6B5B0C4E8214}" srcOrd="0" destOrd="0" presId="urn:microsoft.com/office/officeart/2005/8/layout/vList2"/>
    <dgm:cxn modelId="{267E7D9C-BB4A-4A9C-8576-6E32E15C8BA1}" srcId="{4B2F0EEF-0945-48E8-BE2E-B8CE5611D529}" destId="{290DE314-7381-4AF6-ACE7-6100AABE9FFD}" srcOrd="7" destOrd="0" parTransId="{BB4C49D7-87F3-45BE-98FF-3E98442C2E2E}" sibTransId="{8D36686E-E20B-49D8-BECB-154443D6CA3A}"/>
    <dgm:cxn modelId="{9022AA9E-BDF3-449D-B0BA-3FF0D6C0BD2E}" type="presOf" srcId="{045EE8C7-265D-4244-8D51-F8ACCBEE8808}" destId="{6F23C098-335A-4C59-91D5-2AECA65EF3C6}" srcOrd="0" destOrd="0" presId="urn:microsoft.com/office/officeart/2005/8/layout/vList2"/>
    <dgm:cxn modelId="{107D8C9F-7FEF-49C7-B80C-D26032F77D74}" type="presOf" srcId="{781BADB5-105B-496E-BA8D-7BDDDB2D3C63}" destId="{F6D61A21-AB90-415E-959E-4578DF740127}" srcOrd="0" destOrd="0" presId="urn:microsoft.com/office/officeart/2005/8/layout/vList2"/>
    <dgm:cxn modelId="{14599EC6-FB25-4417-A201-120FA33928DC}" type="presOf" srcId="{4B2F0EEF-0945-48E8-BE2E-B8CE5611D529}" destId="{9A90A6C5-7A88-4CDD-BE8A-02B86A408E3F}" srcOrd="0" destOrd="0" presId="urn:microsoft.com/office/officeart/2005/8/layout/vList2"/>
    <dgm:cxn modelId="{C45B96D7-DBF7-407F-B71D-588A2DF94CD3}" srcId="{4B2F0EEF-0945-48E8-BE2E-B8CE5611D529}" destId="{781BADB5-105B-496E-BA8D-7BDDDB2D3C63}" srcOrd="2" destOrd="0" parTransId="{8D68EB7C-D66B-4F63-9383-E1F5C22AD048}" sibTransId="{23841FC3-F31A-4761-9A3B-F4BD70F321A0}"/>
    <dgm:cxn modelId="{FC576CE2-9024-40E5-AC44-25222F97ACC7}" type="presOf" srcId="{CA160E9D-EC9B-41B7-B1C3-3CC5F79231B3}" destId="{D1F7D757-365B-4FF0-AD20-DFFCB59C5D0A}" srcOrd="0" destOrd="0" presId="urn:microsoft.com/office/officeart/2005/8/layout/vList2"/>
    <dgm:cxn modelId="{681A6DE8-AB40-4857-9A1D-C568228D317B}" type="presOf" srcId="{FDDF0B1D-2352-44D0-84BC-FB96D952D366}" destId="{86FAC70C-29D2-4FBA-AC0A-7B986700351D}" srcOrd="0" destOrd="0" presId="urn:microsoft.com/office/officeart/2005/8/layout/vList2"/>
    <dgm:cxn modelId="{A35FBBE9-53EF-4EB5-A323-1205DF64E202}" type="presOf" srcId="{EAF3124D-6F0F-4F26-A921-CA09F92A068A}" destId="{643EBDFC-EF0D-43DF-A986-E43D8AF5CD51}" srcOrd="0" destOrd="0" presId="urn:microsoft.com/office/officeart/2005/8/layout/vList2"/>
    <dgm:cxn modelId="{6826B6EA-0E9C-4401-B674-D26B5BB120A3}" type="presOf" srcId="{290DE314-7381-4AF6-ACE7-6100AABE9FFD}" destId="{D81A4EEF-1E7F-41D3-B05B-DDA26EC683CC}" srcOrd="0" destOrd="0" presId="urn:microsoft.com/office/officeart/2005/8/layout/vList2"/>
    <dgm:cxn modelId="{5202B324-E1EB-462F-A9F9-E5F6844DEE34}" type="presParOf" srcId="{9A90A6C5-7A88-4CDD-BE8A-02B86A408E3F}" destId="{643EBDFC-EF0D-43DF-A986-E43D8AF5CD51}" srcOrd="0" destOrd="0" presId="urn:microsoft.com/office/officeart/2005/8/layout/vList2"/>
    <dgm:cxn modelId="{19CA35EB-0B88-439A-B9B2-7F4BC9624ADC}" type="presParOf" srcId="{9A90A6C5-7A88-4CDD-BE8A-02B86A408E3F}" destId="{8A3AB53D-1BF3-4BC3-BA14-B218C27400B5}" srcOrd="1" destOrd="0" presId="urn:microsoft.com/office/officeart/2005/8/layout/vList2"/>
    <dgm:cxn modelId="{16977452-D78F-48F3-B91A-2D373BAF87F0}" type="presParOf" srcId="{9A90A6C5-7A88-4CDD-BE8A-02B86A408E3F}" destId="{D1F7D757-365B-4FF0-AD20-DFFCB59C5D0A}" srcOrd="2" destOrd="0" presId="urn:microsoft.com/office/officeart/2005/8/layout/vList2"/>
    <dgm:cxn modelId="{9CB8EAB5-6654-4B28-99D6-23639F4F125B}" type="presParOf" srcId="{9A90A6C5-7A88-4CDD-BE8A-02B86A408E3F}" destId="{E3A3D343-E29E-477E-8A68-1E1B907E0D83}" srcOrd="3" destOrd="0" presId="urn:microsoft.com/office/officeart/2005/8/layout/vList2"/>
    <dgm:cxn modelId="{66E13831-A685-403E-8E1E-13A8DBDB30CE}" type="presParOf" srcId="{9A90A6C5-7A88-4CDD-BE8A-02B86A408E3F}" destId="{F6D61A21-AB90-415E-959E-4578DF740127}" srcOrd="4" destOrd="0" presId="urn:microsoft.com/office/officeart/2005/8/layout/vList2"/>
    <dgm:cxn modelId="{AF70ADF1-0D2D-47D7-9864-1D6E2D60A915}" type="presParOf" srcId="{9A90A6C5-7A88-4CDD-BE8A-02B86A408E3F}" destId="{02E152B3-380F-46A7-A176-BF85635D220E}" srcOrd="5" destOrd="0" presId="urn:microsoft.com/office/officeart/2005/8/layout/vList2"/>
    <dgm:cxn modelId="{D1CD28D5-8A0A-4AE0-A98B-2735C9DAD158}" type="presParOf" srcId="{9A90A6C5-7A88-4CDD-BE8A-02B86A408E3F}" destId="{014CBE5A-CC9C-47F0-841E-6B5B0C4E8214}" srcOrd="6" destOrd="0" presId="urn:microsoft.com/office/officeart/2005/8/layout/vList2"/>
    <dgm:cxn modelId="{115D1966-77E8-49DB-8365-CACA0315AEAF}" type="presParOf" srcId="{9A90A6C5-7A88-4CDD-BE8A-02B86A408E3F}" destId="{E2E2B53A-A72F-46F4-B5D7-C28CEDE5F009}" srcOrd="7" destOrd="0" presId="urn:microsoft.com/office/officeart/2005/8/layout/vList2"/>
    <dgm:cxn modelId="{6E9F3070-8AF3-4A0E-A88F-66BAC193785C}" type="presParOf" srcId="{9A90A6C5-7A88-4CDD-BE8A-02B86A408E3F}" destId="{6F23C098-335A-4C59-91D5-2AECA65EF3C6}" srcOrd="8" destOrd="0" presId="urn:microsoft.com/office/officeart/2005/8/layout/vList2"/>
    <dgm:cxn modelId="{5E1A2927-3F02-4E19-A45A-82A76A1B55BE}" type="presParOf" srcId="{9A90A6C5-7A88-4CDD-BE8A-02B86A408E3F}" destId="{4DC432D3-59C2-4C7F-AD56-929181465CA9}" srcOrd="9" destOrd="0" presId="urn:microsoft.com/office/officeart/2005/8/layout/vList2"/>
    <dgm:cxn modelId="{8829BACC-D082-409F-A75C-7A4BE8A5FD0F}" type="presParOf" srcId="{9A90A6C5-7A88-4CDD-BE8A-02B86A408E3F}" destId="{E6C34612-BB12-4C42-B4D3-8D6489103FA4}" srcOrd="10" destOrd="0" presId="urn:microsoft.com/office/officeart/2005/8/layout/vList2"/>
    <dgm:cxn modelId="{1662A959-AB4A-4ABB-A55B-8C57C8B2937C}" type="presParOf" srcId="{9A90A6C5-7A88-4CDD-BE8A-02B86A408E3F}" destId="{63164E91-27D2-46BF-B7EF-9A15C3039F0B}" srcOrd="11" destOrd="0" presId="urn:microsoft.com/office/officeart/2005/8/layout/vList2"/>
    <dgm:cxn modelId="{65077B59-9633-4343-A4A6-D32663AF989F}" type="presParOf" srcId="{9A90A6C5-7A88-4CDD-BE8A-02B86A408E3F}" destId="{86FAC70C-29D2-4FBA-AC0A-7B986700351D}" srcOrd="12" destOrd="0" presId="urn:microsoft.com/office/officeart/2005/8/layout/vList2"/>
    <dgm:cxn modelId="{4B3EA09F-D763-4F69-BD3B-6607D70C9EAD}" type="presParOf" srcId="{9A90A6C5-7A88-4CDD-BE8A-02B86A408E3F}" destId="{E7949D25-9E94-47CD-9BDB-3703D97B842F}" srcOrd="13" destOrd="0" presId="urn:microsoft.com/office/officeart/2005/8/layout/vList2"/>
    <dgm:cxn modelId="{32C918E3-8B3F-4F67-9826-F739CFCC791D}" type="presParOf" srcId="{9A90A6C5-7A88-4CDD-BE8A-02B86A408E3F}" destId="{D81A4EEF-1E7F-41D3-B05B-DDA26EC683CC}"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EBDFC-EF0D-43DF-A986-E43D8AF5CD51}">
      <dsp:nvSpPr>
        <dsp:cNvPr id="0" name=""/>
        <dsp:cNvSpPr/>
      </dsp:nvSpPr>
      <dsp:spPr>
        <a:xfrm>
          <a:off x="0" y="68778"/>
          <a:ext cx="8458142" cy="383760"/>
        </a:xfrm>
        <a:prstGeom prst="roundRect">
          <a:avLst/>
        </a:prstGeom>
        <a:solidFill>
          <a:srgbClr val="87317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1. Identify the problem – what does the person need?</a:t>
          </a:r>
          <a:endParaRPr lang="en-US" sz="1600" kern="1200" dirty="0"/>
        </a:p>
      </dsp:txBody>
      <dsp:txXfrm>
        <a:off x="18734" y="87512"/>
        <a:ext cx="8420674" cy="346292"/>
      </dsp:txXfrm>
    </dsp:sp>
    <dsp:sp modelId="{D1F7D757-365B-4FF0-AD20-DFFCB59C5D0A}">
      <dsp:nvSpPr>
        <dsp:cNvPr id="0" name=""/>
        <dsp:cNvSpPr/>
      </dsp:nvSpPr>
      <dsp:spPr>
        <a:xfrm>
          <a:off x="0" y="498618"/>
          <a:ext cx="8458142" cy="383760"/>
        </a:xfrm>
        <a:prstGeom prst="roundRect">
          <a:avLst/>
        </a:prstGeom>
        <a:solidFill>
          <a:srgbClr val="87317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2. Identify which organisation or agency can meet the person’s need?</a:t>
          </a:r>
          <a:endParaRPr lang="en-US" sz="1600" kern="1200" dirty="0"/>
        </a:p>
      </dsp:txBody>
      <dsp:txXfrm>
        <a:off x="18734" y="517352"/>
        <a:ext cx="8420674" cy="346292"/>
      </dsp:txXfrm>
    </dsp:sp>
    <dsp:sp modelId="{F6D61A21-AB90-415E-959E-4578DF740127}">
      <dsp:nvSpPr>
        <dsp:cNvPr id="0" name=""/>
        <dsp:cNvSpPr/>
      </dsp:nvSpPr>
      <dsp:spPr>
        <a:xfrm>
          <a:off x="0" y="928458"/>
          <a:ext cx="8458142" cy="383760"/>
        </a:xfrm>
        <a:prstGeom prst="roundRect">
          <a:avLst/>
        </a:prstGeom>
        <a:solidFill>
          <a:srgbClr val="87317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3. Contact the service provider to confirm eligibility</a:t>
          </a:r>
          <a:endParaRPr lang="en-US" sz="1600" kern="1200" dirty="0"/>
        </a:p>
      </dsp:txBody>
      <dsp:txXfrm>
        <a:off x="18734" y="947192"/>
        <a:ext cx="8420674" cy="346292"/>
      </dsp:txXfrm>
    </dsp:sp>
    <dsp:sp modelId="{014CBE5A-CC9C-47F0-841E-6B5B0C4E8214}">
      <dsp:nvSpPr>
        <dsp:cNvPr id="0" name=""/>
        <dsp:cNvSpPr/>
      </dsp:nvSpPr>
      <dsp:spPr>
        <a:xfrm>
          <a:off x="0" y="1358298"/>
          <a:ext cx="8458142" cy="383760"/>
        </a:xfrm>
        <a:prstGeom prst="roundRect">
          <a:avLst/>
        </a:prstGeom>
        <a:solidFill>
          <a:srgbClr val="87317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4. Explain the referral to the survivor</a:t>
          </a:r>
          <a:endParaRPr lang="en-US" sz="1600" kern="1200" dirty="0"/>
        </a:p>
      </dsp:txBody>
      <dsp:txXfrm>
        <a:off x="18734" y="1377032"/>
        <a:ext cx="8420674" cy="346292"/>
      </dsp:txXfrm>
    </dsp:sp>
    <dsp:sp modelId="{6F23C098-335A-4C59-91D5-2AECA65EF3C6}">
      <dsp:nvSpPr>
        <dsp:cNvPr id="0" name=""/>
        <dsp:cNvSpPr/>
      </dsp:nvSpPr>
      <dsp:spPr>
        <a:xfrm>
          <a:off x="0" y="1788138"/>
          <a:ext cx="8458142" cy="383760"/>
        </a:xfrm>
        <a:prstGeom prst="roundRect">
          <a:avLst/>
        </a:prstGeom>
        <a:solidFill>
          <a:srgbClr val="87317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5. Document consent </a:t>
          </a:r>
          <a:endParaRPr lang="en-US" sz="1600" kern="1200" dirty="0"/>
        </a:p>
      </dsp:txBody>
      <dsp:txXfrm>
        <a:off x="18734" y="1806872"/>
        <a:ext cx="8420674" cy="346292"/>
      </dsp:txXfrm>
    </dsp:sp>
    <dsp:sp modelId="{E6C34612-BB12-4C42-B4D3-8D6489103FA4}">
      <dsp:nvSpPr>
        <dsp:cNvPr id="0" name=""/>
        <dsp:cNvSpPr/>
      </dsp:nvSpPr>
      <dsp:spPr>
        <a:xfrm>
          <a:off x="0" y="2217978"/>
          <a:ext cx="8458142" cy="383760"/>
        </a:xfrm>
        <a:prstGeom prst="roundRect">
          <a:avLst/>
        </a:prstGeom>
        <a:solidFill>
          <a:srgbClr val="87317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6. If the survivor consents, make the referral to the service provider</a:t>
          </a:r>
          <a:endParaRPr lang="en-US" sz="1600" kern="1200" dirty="0"/>
        </a:p>
      </dsp:txBody>
      <dsp:txXfrm>
        <a:off x="18734" y="2236712"/>
        <a:ext cx="8420674" cy="346292"/>
      </dsp:txXfrm>
    </dsp:sp>
    <dsp:sp modelId="{86FAC70C-29D2-4FBA-AC0A-7B986700351D}">
      <dsp:nvSpPr>
        <dsp:cNvPr id="0" name=""/>
        <dsp:cNvSpPr/>
      </dsp:nvSpPr>
      <dsp:spPr>
        <a:xfrm>
          <a:off x="0" y="2647818"/>
          <a:ext cx="8458142" cy="383760"/>
        </a:xfrm>
        <a:prstGeom prst="roundRect">
          <a:avLst/>
        </a:prstGeom>
        <a:solidFill>
          <a:srgbClr val="87317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7. Follow up with the survivor and service provider if appropriate</a:t>
          </a:r>
          <a:endParaRPr lang="en-US" sz="1600" kern="1200" dirty="0"/>
        </a:p>
      </dsp:txBody>
      <dsp:txXfrm>
        <a:off x="18734" y="2666552"/>
        <a:ext cx="8420674" cy="346292"/>
      </dsp:txXfrm>
    </dsp:sp>
    <dsp:sp modelId="{D81A4EEF-1E7F-41D3-B05B-DDA26EC683CC}">
      <dsp:nvSpPr>
        <dsp:cNvPr id="0" name=""/>
        <dsp:cNvSpPr/>
      </dsp:nvSpPr>
      <dsp:spPr>
        <a:xfrm>
          <a:off x="0" y="3077658"/>
          <a:ext cx="8458142" cy="383760"/>
        </a:xfrm>
        <a:prstGeom prst="roundRect">
          <a:avLst/>
        </a:prstGeom>
        <a:solidFill>
          <a:srgbClr val="87317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8. Ensure safe data storage and confidentiality</a:t>
          </a:r>
          <a:endParaRPr lang="en-US" sz="1600" kern="1200" dirty="0"/>
        </a:p>
      </dsp:txBody>
      <dsp:txXfrm>
        <a:off x="18734" y="3096392"/>
        <a:ext cx="8420674"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6C5A-B03C-97D8-1FE0-DEAED25C45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164AEC-AB63-5152-ABB1-C6D5DD3D71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60423CB-C76B-6968-C604-D2F327FB3BBC}"/>
              </a:ext>
            </a:extLst>
          </p:cNvPr>
          <p:cNvSpPr>
            <a:spLocks noGrp="1"/>
          </p:cNvSpPr>
          <p:nvPr>
            <p:ph type="dt" sz="half" idx="10"/>
          </p:nvPr>
        </p:nvSpPr>
        <p:spPr/>
        <p:txBody>
          <a:bodyPr/>
          <a:lstStyle/>
          <a:p>
            <a:fld id="{86259482-CFE3-466D-8CD0-9EE96ECBC5C6}" type="datetimeFigureOut">
              <a:rPr lang="en-GB" smtClean="0"/>
              <a:t>18/07/2024</a:t>
            </a:fld>
            <a:endParaRPr lang="en-GB"/>
          </a:p>
        </p:txBody>
      </p:sp>
      <p:sp>
        <p:nvSpPr>
          <p:cNvPr id="5" name="Footer Placeholder 4">
            <a:extLst>
              <a:ext uri="{FF2B5EF4-FFF2-40B4-BE49-F238E27FC236}">
                <a16:creationId xmlns:a16="http://schemas.microsoft.com/office/drawing/2014/main" id="{94C9B0EC-DF3E-D1AF-CEBB-68D2B8647D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2E929C-0DE0-C5BC-07C9-21245C0C49B7}"/>
              </a:ext>
            </a:extLst>
          </p:cNvPr>
          <p:cNvSpPr>
            <a:spLocks noGrp="1"/>
          </p:cNvSpPr>
          <p:nvPr>
            <p:ph type="sldNum" sz="quarter" idx="12"/>
          </p:nvPr>
        </p:nvSpPr>
        <p:spPr/>
        <p:txBody>
          <a:bodyPr/>
          <a:lstStyle/>
          <a:p>
            <a:fld id="{CDD2BB76-C336-405F-A8FA-CF4BFA65F6D4}" type="slidenum">
              <a:rPr lang="en-GB" smtClean="0"/>
              <a:t>‹#›</a:t>
            </a:fld>
            <a:endParaRPr lang="en-GB"/>
          </a:p>
        </p:txBody>
      </p:sp>
    </p:spTree>
    <p:extLst>
      <p:ext uri="{BB962C8B-B14F-4D97-AF65-F5344CB8AC3E}">
        <p14:creationId xmlns:p14="http://schemas.microsoft.com/office/powerpoint/2010/main" val="345635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24052-0F72-38D8-3B8C-18E88CF3F13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7177BF-3137-E613-8E31-30146918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57EEB2-75A1-CD9F-623C-864E097A4A4E}"/>
              </a:ext>
            </a:extLst>
          </p:cNvPr>
          <p:cNvSpPr>
            <a:spLocks noGrp="1"/>
          </p:cNvSpPr>
          <p:nvPr>
            <p:ph type="dt" sz="half" idx="10"/>
          </p:nvPr>
        </p:nvSpPr>
        <p:spPr/>
        <p:txBody>
          <a:bodyPr/>
          <a:lstStyle/>
          <a:p>
            <a:fld id="{86259482-CFE3-466D-8CD0-9EE96ECBC5C6}" type="datetimeFigureOut">
              <a:rPr lang="en-GB" smtClean="0"/>
              <a:t>18/07/2024</a:t>
            </a:fld>
            <a:endParaRPr lang="en-GB"/>
          </a:p>
        </p:txBody>
      </p:sp>
      <p:sp>
        <p:nvSpPr>
          <p:cNvPr id="5" name="Footer Placeholder 4">
            <a:extLst>
              <a:ext uri="{FF2B5EF4-FFF2-40B4-BE49-F238E27FC236}">
                <a16:creationId xmlns:a16="http://schemas.microsoft.com/office/drawing/2014/main" id="{DA0A58D3-D1A7-B36D-2DF1-6EC4774345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D90F00-BE6F-432F-5236-0E7290E175BB}"/>
              </a:ext>
            </a:extLst>
          </p:cNvPr>
          <p:cNvSpPr>
            <a:spLocks noGrp="1"/>
          </p:cNvSpPr>
          <p:nvPr>
            <p:ph type="sldNum" sz="quarter" idx="12"/>
          </p:nvPr>
        </p:nvSpPr>
        <p:spPr/>
        <p:txBody>
          <a:bodyPr/>
          <a:lstStyle/>
          <a:p>
            <a:fld id="{CDD2BB76-C336-405F-A8FA-CF4BFA65F6D4}" type="slidenum">
              <a:rPr lang="en-GB" smtClean="0"/>
              <a:t>‹#›</a:t>
            </a:fld>
            <a:endParaRPr lang="en-GB"/>
          </a:p>
        </p:txBody>
      </p:sp>
    </p:spTree>
    <p:extLst>
      <p:ext uri="{BB962C8B-B14F-4D97-AF65-F5344CB8AC3E}">
        <p14:creationId xmlns:p14="http://schemas.microsoft.com/office/powerpoint/2010/main" val="126503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40C104-FAE5-FCEC-C98D-738BA78AF0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98B454-17EC-B489-4602-354062A567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0BD132-98E3-6E2C-390E-DE55767BC039}"/>
              </a:ext>
            </a:extLst>
          </p:cNvPr>
          <p:cNvSpPr>
            <a:spLocks noGrp="1"/>
          </p:cNvSpPr>
          <p:nvPr>
            <p:ph type="dt" sz="half" idx="10"/>
          </p:nvPr>
        </p:nvSpPr>
        <p:spPr/>
        <p:txBody>
          <a:bodyPr/>
          <a:lstStyle/>
          <a:p>
            <a:fld id="{86259482-CFE3-466D-8CD0-9EE96ECBC5C6}" type="datetimeFigureOut">
              <a:rPr lang="en-GB" smtClean="0"/>
              <a:t>18/07/2024</a:t>
            </a:fld>
            <a:endParaRPr lang="en-GB"/>
          </a:p>
        </p:txBody>
      </p:sp>
      <p:sp>
        <p:nvSpPr>
          <p:cNvPr id="5" name="Footer Placeholder 4">
            <a:extLst>
              <a:ext uri="{FF2B5EF4-FFF2-40B4-BE49-F238E27FC236}">
                <a16:creationId xmlns:a16="http://schemas.microsoft.com/office/drawing/2014/main" id="{943CDB83-CE59-F04A-88E2-16D27365C0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42AF88-291F-0B7B-9282-8B855C329249}"/>
              </a:ext>
            </a:extLst>
          </p:cNvPr>
          <p:cNvSpPr>
            <a:spLocks noGrp="1"/>
          </p:cNvSpPr>
          <p:nvPr>
            <p:ph type="sldNum" sz="quarter" idx="12"/>
          </p:nvPr>
        </p:nvSpPr>
        <p:spPr/>
        <p:txBody>
          <a:bodyPr/>
          <a:lstStyle/>
          <a:p>
            <a:fld id="{CDD2BB76-C336-405F-A8FA-CF4BFA65F6D4}" type="slidenum">
              <a:rPr lang="en-GB" smtClean="0"/>
              <a:t>‹#›</a:t>
            </a:fld>
            <a:endParaRPr lang="en-GB"/>
          </a:p>
        </p:txBody>
      </p:sp>
    </p:spTree>
    <p:extLst>
      <p:ext uri="{BB962C8B-B14F-4D97-AF65-F5344CB8AC3E}">
        <p14:creationId xmlns:p14="http://schemas.microsoft.com/office/powerpoint/2010/main" val="1760073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BBEE1-7FA1-7F98-7206-D0A3F729E6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A1FD2C-86B8-AD9B-0D1B-BB198A149D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3C3F2A-6AF8-4647-B7FC-003DA8AB7F8D}"/>
              </a:ext>
            </a:extLst>
          </p:cNvPr>
          <p:cNvSpPr>
            <a:spLocks noGrp="1"/>
          </p:cNvSpPr>
          <p:nvPr>
            <p:ph type="dt" sz="half" idx="10"/>
          </p:nvPr>
        </p:nvSpPr>
        <p:spPr/>
        <p:txBody>
          <a:bodyPr/>
          <a:lstStyle/>
          <a:p>
            <a:fld id="{86259482-CFE3-466D-8CD0-9EE96ECBC5C6}" type="datetimeFigureOut">
              <a:rPr lang="en-GB" smtClean="0"/>
              <a:t>18/07/2024</a:t>
            </a:fld>
            <a:endParaRPr lang="en-GB"/>
          </a:p>
        </p:txBody>
      </p:sp>
      <p:sp>
        <p:nvSpPr>
          <p:cNvPr id="5" name="Footer Placeholder 4">
            <a:extLst>
              <a:ext uri="{FF2B5EF4-FFF2-40B4-BE49-F238E27FC236}">
                <a16:creationId xmlns:a16="http://schemas.microsoft.com/office/drawing/2014/main" id="{AAA1406B-D447-76E1-D4BD-2BDBDA92EC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EE7854-1575-B6DA-56D4-374EF15C600F}"/>
              </a:ext>
            </a:extLst>
          </p:cNvPr>
          <p:cNvSpPr>
            <a:spLocks noGrp="1"/>
          </p:cNvSpPr>
          <p:nvPr>
            <p:ph type="sldNum" sz="quarter" idx="12"/>
          </p:nvPr>
        </p:nvSpPr>
        <p:spPr/>
        <p:txBody>
          <a:bodyPr/>
          <a:lstStyle/>
          <a:p>
            <a:fld id="{CDD2BB76-C336-405F-A8FA-CF4BFA65F6D4}" type="slidenum">
              <a:rPr lang="en-GB" smtClean="0"/>
              <a:t>‹#›</a:t>
            </a:fld>
            <a:endParaRPr lang="en-GB"/>
          </a:p>
        </p:txBody>
      </p:sp>
    </p:spTree>
    <p:extLst>
      <p:ext uri="{BB962C8B-B14F-4D97-AF65-F5344CB8AC3E}">
        <p14:creationId xmlns:p14="http://schemas.microsoft.com/office/powerpoint/2010/main" val="3345514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AEA01-2343-176E-ABED-F7056B2257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FEFF58E-D273-7591-8C5E-0D9486BD82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C3B3D1-D077-1888-8668-32211A04C8AE}"/>
              </a:ext>
            </a:extLst>
          </p:cNvPr>
          <p:cNvSpPr>
            <a:spLocks noGrp="1"/>
          </p:cNvSpPr>
          <p:nvPr>
            <p:ph type="dt" sz="half" idx="10"/>
          </p:nvPr>
        </p:nvSpPr>
        <p:spPr/>
        <p:txBody>
          <a:bodyPr/>
          <a:lstStyle/>
          <a:p>
            <a:fld id="{86259482-CFE3-466D-8CD0-9EE96ECBC5C6}" type="datetimeFigureOut">
              <a:rPr lang="en-GB" smtClean="0"/>
              <a:t>18/07/2024</a:t>
            </a:fld>
            <a:endParaRPr lang="en-GB"/>
          </a:p>
        </p:txBody>
      </p:sp>
      <p:sp>
        <p:nvSpPr>
          <p:cNvPr id="5" name="Footer Placeholder 4">
            <a:extLst>
              <a:ext uri="{FF2B5EF4-FFF2-40B4-BE49-F238E27FC236}">
                <a16:creationId xmlns:a16="http://schemas.microsoft.com/office/drawing/2014/main" id="{DB6840A9-F7CC-DDCA-98FE-DF35AE187F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4D3E26-D221-3E81-A1B9-4BA0C47B7888}"/>
              </a:ext>
            </a:extLst>
          </p:cNvPr>
          <p:cNvSpPr>
            <a:spLocks noGrp="1"/>
          </p:cNvSpPr>
          <p:nvPr>
            <p:ph type="sldNum" sz="quarter" idx="12"/>
          </p:nvPr>
        </p:nvSpPr>
        <p:spPr/>
        <p:txBody>
          <a:bodyPr/>
          <a:lstStyle/>
          <a:p>
            <a:fld id="{CDD2BB76-C336-405F-A8FA-CF4BFA65F6D4}" type="slidenum">
              <a:rPr lang="en-GB" smtClean="0"/>
              <a:t>‹#›</a:t>
            </a:fld>
            <a:endParaRPr lang="en-GB"/>
          </a:p>
        </p:txBody>
      </p:sp>
    </p:spTree>
    <p:extLst>
      <p:ext uri="{BB962C8B-B14F-4D97-AF65-F5344CB8AC3E}">
        <p14:creationId xmlns:p14="http://schemas.microsoft.com/office/powerpoint/2010/main" val="2721996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66644-0E00-7441-EFF6-15FFE975B1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C8B7F2-08C7-3527-68CA-C13C9C1353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64572E-AEDF-4CFE-65A4-F397DC2324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59A3E08-00A1-96F2-7C14-3206AF1248C6}"/>
              </a:ext>
            </a:extLst>
          </p:cNvPr>
          <p:cNvSpPr>
            <a:spLocks noGrp="1"/>
          </p:cNvSpPr>
          <p:nvPr>
            <p:ph type="dt" sz="half" idx="10"/>
          </p:nvPr>
        </p:nvSpPr>
        <p:spPr/>
        <p:txBody>
          <a:bodyPr/>
          <a:lstStyle/>
          <a:p>
            <a:fld id="{86259482-CFE3-466D-8CD0-9EE96ECBC5C6}" type="datetimeFigureOut">
              <a:rPr lang="en-GB" smtClean="0"/>
              <a:t>18/07/2024</a:t>
            </a:fld>
            <a:endParaRPr lang="en-GB"/>
          </a:p>
        </p:txBody>
      </p:sp>
      <p:sp>
        <p:nvSpPr>
          <p:cNvPr id="6" name="Footer Placeholder 5">
            <a:extLst>
              <a:ext uri="{FF2B5EF4-FFF2-40B4-BE49-F238E27FC236}">
                <a16:creationId xmlns:a16="http://schemas.microsoft.com/office/drawing/2014/main" id="{58776663-F359-7786-2583-6ECE918E41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5BECEA-DD44-16CA-32F6-D5106A9FFB9A}"/>
              </a:ext>
            </a:extLst>
          </p:cNvPr>
          <p:cNvSpPr>
            <a:spLocks noGrp="1"/>
          </p:cNvSpPr>
          <p:nvPr>
            <p:ph type="sldNum" sz="quarter" idx="12"/>
          </p:nvPr>
        </p:nvSpPr>
        <p:spPr/>
        <p:txBody>
          <a:bodyPr/>
          <a:lstStyle/>
          <a:p>
            <a:fld id="{CDD2BB76-C336-405F-A8FA-CF4BFA65F6D4}" type="slidenum">
              <a:rPr lang="en-GB" smtClean="0"/>
              <a:t>‹#›</a:t>
            </a:fld>
            <a:endParaRPr lang="en-GB"/>
          </a:p>
        </p:txBody>
      </p:sp>
    </p:spTree>
    <p:extLst>
      <p:ext uri="{BB962C8B-B14F-4D97-AF65-F5344CB8AC3E}">
        <p14:creationId xmlns:p14="http://schemas.microsoft.com/office/powerpoint/2010/main" val="3551262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A808-1B1B-7AEC-7A0C-58525B7B64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CB7A713-BBEE-A536-A920-455DDAFE53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419389-D027-830B-8E90-A0AC550C49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CF0FE4C-1C7D-9550-A0F5-2E2643C8AB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89204B-C1AD-0EE7-2817-53892BE515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DC51C84-BC66-D8E2-6994-F9143797AFE3}"/>
              </a:ext>
            </a:extLst>
          </p:cNvPr>
          <p:cNvSpPr>
            <a:spLocks noGrp="1"/>
          </p:cNvSpPr>
          <p:nvPr>
            <p:ph type="dt" sz="half" idx="10"/>
          </p:nvPr>
        </p:nvSpPr>
        <p:spPr/>
        <p:txBody>
          <a:bodyPr/>
          <a:lstStyle/>
          <a:p>
            <a:fld id="{86259482-CFE3-466D-8CD0-9EE96ECBC5C6}" type="datetimeFigureOut">
              <a:rPr lang="en-GB" smtClean="0"/>
              <a:t>18/07/2024</a:t>
            </a:fld>
            <a:endParaRPr lang="en-GB"/>
          </a:p>
        </p:txBody>
      </p:sp>
      <p:sp>
        <p:nvSpPr>
          <p:cNvPr id="8" name="Footer Placeholder 7">
            <a:extLst>
              <a:ext uri="{FF2B5EF4-FFF2-40B4-BE49-F238E27FC236}">
                <a16:creationId xmlns:a16="http://schemas.microsoft.com/office/drawing/2014/main" id="{3A09C410-478A-8269-E6A0-7A632A928E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53B12DF-6FCE-F92C-EAA5-AB095C2D8F89}"/>
              </a:ext>
            </a:extLst>
          </p:cNvPr>
          <p:cNvSpPr>
            <a:spLocks noGrp="1"/>
          </p:cNvSpPr>
          <p:nvPr>
            <p:ph type="sldNum" sz="quarter" idx="12"/>
          </p:nvPr>
        </p:nvSpPr>
        <p:spPr/>
        <p:txBody>
          <a:bodyPr/>
          <a:lstStyle/>
          <a:p>
            <a:fld id="{CDD2BB76-C336-405F-A8FA-CF4BFA65F6D4}" type="slidenum">
              <a:rPr lang="en-GB" smtClean="0"/>
              <a:t>‹#›</a:t>
            </a:fld>
            <a:endParaRPr lang="en-GB"/>
          </a:p>
        </p:txBody>
      </p:sp>
    </p:spTree>
    <p:extLst>
      <p:ext uri="{BB962C8B-B14F-4D97-AF65-F5344CB8AC3E}">
        <p14:creationId xmlns:p14="http://schemas.microsoft.com/office/powerpoint/2010/main" val="428995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AA7B3-9B90-621D-3A53-0E6AB4306D1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C753153-EA6E-5376-8E20-2DA4D266DC40}"/>
              </a:ext>
            </a:extLst>
          </p:cNvPr>
          <p:cNvSpPr>
            <a:spLocks noGrp="1"/>
          </p:cNvSpPr>
          <p:nvPr>
            <p:ph type="dt" sz="half" idx="10"/>
          </p:nvPr>
        </p:nvSpPr>
        <p:spPr/>
        <p:txBody>
          <a:bodyPr/>
          <a:lstStyle/>
          <a:p>
            <a:fld id="{86259482-CFE3-466D-8CD0-9EE96ECBC5C6}" type="datetimeFigureOut">
              <a:rPr lang="en-GB" smtClean="0"/>
              <a:t>18/07/2024</a:t>
            </a:fld>
            <a:endParaRPr lang="en-GB"/>
          </a:p>
        </p:txBody>
      </p:sp>
      <p:sp>
        <p:nvSpPr>
          <p:cNvPr id="4" name="Footer Placeholder 3">
            <a:extLst>
              <a:ext uri="{FF2B5EF4-FFF2-40B4-BE49-F238E27FC236}">
                <a16:creationId xmlns:a16="http://schemas.microsoft.com/office/drawing/2014/main" id="{88D029EF-41FC-8590-B722-15DB1298A0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4884C95-326E-DC57-DC0A-1112AD91F5D5}"/>
              </a:ext>
            </a:extLst>
          </p:cNvPr>
          <p:cNvSpPr>
            <a:spLocks noGrp="1"/>
          </p:cNvSpPr>
          <p:nvPr>
            <p:ph type="sldNum" sz="quarter" idx="12"/>
          </p:nvPr>
        </p:nvSpPr>
        <p:spPr/>
        <p:txBody>
          <a:bodyPr/>
          <a:lstStyle/>
          <a:p>
            <a:fld id="{CDD2BB76-C336-405F-A8FA-CF4BFA65F6D4}" type="slidenum">
              <a:rPr lang="en-GB" smtClean="0"/>
              <a:t>‹#›</a:t>
            </a:fld>
            <a:endParaRPr lang="en-GB"/>
          </a:p>
        </p:txBody>
      </p:sp>
    </p:spTree>
    <p:extLst>
      <p:ext uri="{BB962C8B-B14F-4D97-AF65-F5344CB8AC3E}">
        <p14:creationId xmlns:p14="http://schemas.microsoft.com/office/powerpoint/2010/main" val="191282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6088D3-CB95-4895-A0E3-B9964D7285D5}"/>
              </a:ext>
            </a:extLst>
          </p:cNvPr>
          <p:cNvSpPr>
            <a:spLocks noGrp="1"/>
          </p:cNvSpPr>
          <p:nvPr>
            <p:ph type="dt" sz="half" idx="10"/>
          </p:nvPr>
        </p:nvSpPr>
        <p:spPr/>
        <p:txBody>
          <a:bodyPr/>
          <a:lstStyle/>
          <a:p>
            <a:fld id="{86259482-CFE3-466D-8CD0-9EE96ECBC5C6}" type="datetimeFigureOut">
              <a:rPr lang="en-GB" smtClean="0"/>
              <a:t>18/07/2024</a:t>
            </a:fld>
            <a:endParaRPr lang="en-GB"/>
          </a:p>
        </p:txBody>
      </p:sp>
      <p:sp>
        <p:nvSpPr>
          <p:cNvPr id="3" name="Footer Placeholder 2">
            <a:extLst>
              <a:ext uri="{FF2B5EF4-FFF2-40B4-BE49-F238E27FC236}">
                <a16:creationId xmlns:a16="http://schemas.microsoft.com/office/drawing/2014/main" id="{508F5D05-2D1F-DEE3-CF4F-3A489644F76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795ED7-ED74-ABBB-03DD-F49975B06AF3}"/>
              </a:ext>
            </a:extLst>
          </p:cNvPr>
          <p:cNvSpPr>
            <a:spLocks noGrp="1"/>
          </p:cNvSpPr>
          <p:nvPr>
            <p:ph type="sldNum" sz="quarter" idx="12"/>
          </p:nvPr>
        </p:nvSpPr>
        <p:spPr/>
        <p:txBody>
          <a:bodyPr/>
          <a:lstStyle/>
          <a:p>
            <a:fld id="{CDD2BB76-C336-405F-A8FA-CF4BFA65F6D4}" type="slidenum">
              <a:rPr lang="en-GB" smtClean="0"/>
              <a:t>‹#›</a:t>
            </a:fld>
            <a:endParaRPr lang="en-GB"/>
          </a:p>
        </p:txBody>
      </p:sp>
    </p:spTree>
    <p:extLst>
      <p:ext uri="{BB962C8B-B14F-4D97-AF65-F5344CB8AC3E}">
        <p14:creationId xmlns:p14="http://schemas.microsoft.com/office/powerpoint/2010/main" val="408272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D9672-F638-7530-C25B-BA609420CC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0E50536-C6B2-112D-3B79-3D6AB44C23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A0A4640-8BC7-4453-5D59-8E5DBE908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5EA4DF-B802-B925-CECD-C0B419D5CEF7}"/>
              </a:ext>
            </a:extLst>
          </p:cNvPr>
          <p:cNvSpPr>
            <a:spLocks noGrp="1"/>
          </p:cNvSpPr>
          <p:nvPr>
            <p:ph type="dt" sz="half" idx="10"/>
          </p:nvPr>
        </p:nvSpPr>
        <p:spPr/>
        <p:txBody>
          <a:bodyPr/>
          <a:lstStyle/>
          <a:p>
            <a:fld id="{86259482-CFE3-466D-8CD0-9EE96ECBC5C6}" type="datetimeFigureOut">
              <a:rPr lang="en-GB" smtClean="0"/>
              <a:t>18/07/2024</a:t>
            </a:fld>
            <a:endParaRPr lang="en-GB"/>
          </a:p>
        </p:txBody>
      </p:sp>
      <p:sp>
        <p:nvSpPr>
          <p:cNvPr id="6" name="Footer Placeholder 5">
            <a:extLst>
              <a:ext uri="{FF2B5EF4-FFF2-40B4-BE49-F238E27FC236}">
                <a16:creationId xmlns:a16="http://schemas.microsoft.com/office/drawing/2014/main" id="{9648E9B7-ED06-C75D-95D1-89FCC60CAB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B48874-F567-6A14-0360-5BF9154C66A3}"/>
              </a:ext>
            </a:extLst>
          </p:cNvPr>
          <p:cNvSpPr>
            <a:spLocks noGrp="1"/>
          </p:cNvSpPr>
          <p:nvPr>
            <p:ph type="sldNum" sz="quarter" idx="12"/>
          </p:nvPr>
        </p:nvSpPr>
        <p:spPr/>
        <p:txBody>
          <a:bodyPr/>
          <a:lstStyle/>
          <a:p>
            <a:fld id="{CDD2BB76-C336-405F-A8FA-CF4BFA65F6D4}" type="slidenum">
              <a:rPr lang="en-GB" smtClean="0"/>
              <a:t>‹#›</a:t>
            </a:fld>
            <a:endParaRPr lang="en-GB"/>
          </a:p>
        </p:txBody>
      </p:sp>
    </p:spTree>
    <p:extLst>
      <p:ext uri="{BB962C8B-B14F-4D97-AF65-F5344CB8AC3E}">
        <p14:creationId xmlns:p14="http://schemas.microsoft.com/office/powerpoint/2010/main" val="1768956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C6521-0323-D49D-04A5-06B4173911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6ED11EE-74AC-BE63-FAC9-B69EBC984F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74A8B7E-5F33-26CF-AD50-5B2FF5BE39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16251F-87B6-AAC8-6574-EB8C5D9BE39F}"/>
              </a:ext>
            </a:extLst>
          </p:cNvPr>
          <p:cNvSpPr>
            <a:spLocks noGrp="1"/>
          </p:cNvSpPr>
          <p:nvPr>
            <p:ph type="dt" sz="half" idx="10"/>
          </p:nvPr>
        </p:nvSpPr>
        <p:spPr/>
        <p:txBody>
          <a:bodyPr/>
          <a:lstStyle/>
          <a:p>
            <a:fld id="{86259482-CFE3-466D-8CD0-9EE96ECBC5C6}" type="datetimeFigureOut">
              <a:rPr lang="en-GB" smtClean="0"/>
              <a:t>18/07/2024</a:t>
            </a:fld>
            <a:endParaRPr lang="en-GB"/>
          </a:p>
        </p:txBody>
      </p:sp>
      <p:sp>
        <p:nvSpPr>
          <p:cNvPr id="6" name="Footer Placeholder 5">
            <a:extLst>
              <a:ext uri="{FF2B5EF4-FFF2-40B4-BE49-F238E27FC236}">
                <a16:creationId xmlns:a16="http://schemas.microsoft.com/office/drawing/2014/main" id="{24F75A01-2C62-46E7-00D2-34D342CEFF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94EFB4-905B-CA04-846F-1A8598A6E567}"/>
              </a:ext>
            </a:extLst>
          </p:cNvPr>
          <p:cNvSpPr>
            <a:spLocks noGrp="1"/>
          </p:cNvSpPr>
          <p:nvPr>
            <p:ph type="sldNum" sz="quarter" idx="12"/>
          </p:nvPr>
        </p:nvSpPr>
        <p:spPr/>
        <p:txBody>
          <a:bodyPr/>
          <a:lstStyle/>
          <a:p>
            <a:fld id="{CDD2BB76-C336-405F-A8FA-CF4BFA65F6D4}" type="slidenum">
              <a:rPr lang="en-GB" smtClean="0"/>
              <a:t>‹#›</a:t>
            </a:fld>
            <a:endParaRPr lang="en-GB"/>
          </a:p>
        </p:txBody>
      </p:sp>
    </p:spTree>
    <p:extLst>
      <p:ext uri="{BB962C8B-B14F-4D97-AF65-F5344CB8AC3E}">
        <p14:creationId xmlns:p14="http://schemas.microsoft.com/office/powerpoint/2010/main" val="223578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DF7B9A-3955-31DE-5EB6-64BEC184D0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48DB62-0080-7EA9-543B-1783529098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9C04B2-884A-EDA9-0588-442D704C99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59482-CFE3-466D-8CD0-9EE96ECBC5C6}" type="datetimeFigureOut">
              <a:rPr lang="en-GB" smtClean="0"/>
              <a:t>18/07/2024</a:t>
            </a:fld>
            <a:endParaRPr lang="en-GB"/>
          </a:p>
        </p:txBody>
      </p:sp>
      <p:sp>
        <p:nvSpPr>
          <p:cNvPr id="5" name="Footer Placeholder 4">
            <a:extLst>
              <a:ext uri="{FF2B5EF4-FFF2-40B4-BE49-F238E27FC236}">
                <a16:creationId xmlns:a16="http://schemas.microsoft.com/office/drawing/2014/main" id="{FC7035E9-CC7D-189B-F9EF-3241D82543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C2F32E6-2FD8-B10C-E85C-C2A9D92576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2BB76-C336-405F-A8FA-CF4BFA65F6D4}" type="slidenum">
              <a:rPr lang="en-GB" smtClean="0"/>
              <a:t>‹#›</a:t>
            </a:fld>
            <a:endParaRPr lang="en-GB"/>
          </a:p>
        </p:txBody>
      </p:sp>
      <p:sp>
        <p:nvSpPr>
          <p:cNvPr id="8" name="TextBox 7">
            <a:extLst>
              <a:ext uri="{FF2B5EF4-FFF2-40B4-BE49-F238E27FC236}">
                <a16:creationId xmlns:a16="http://schemas.microsoft.com/office/drawing/2014/main" id="{27C5A165-5EDC-350E-7A57-B16DBBE81C4B}"/>
              </a:ext>
            </a:extLst>
          </p:cNvPr>
          <p:cNvSpPr txBox="1"/>
          <p:nvPr userDrawn="1">
            <p:extLst>
              <p:ext uri="{1162E1C5-73C7-4A58-AE30-91384D911F3F}">
                <p184:classification xmlns:p184="http://schemas.microsoft.com/office/powerpoint/2018/4/main" val="ftr"/>
              </p:ext>
            </p:extLst>
          </p:nvPr>
        </p:nvSpPr>
        <p:spPr>
          <a:xfrm>
            <a:off x="0" y="6705600"/>
            <a:ext cx="5524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ea typeface="Calibri" panose="020F0502020204030204" pitchFamily="34" charset="0"/>
                <a:cs typeface="Calibri" panose="020F0502020204030204" pitchFamily="34" charset="0"/>
              </a:rPr>
              <a:t>Restricted</a:t>
            </a:r>
          </a:p>
        </p:txBody>
      </p:sp>
    </p:spTree>
    <p:extLst>
      <p:ext uri="{BB962C8B-B14F-4D97-AF65-F5344CB8AC3E}">
        <p14:creationId xmlns:p14="http://schemas.microsoft.com/office/powerpoint/2010/main" val="375146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communityengagementhub.org/wp-content/uploads/sites/2/2022/08/IFRC_CF_Module1_EN_20221020.pdf"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1.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communityengagementhub.org/wp-content/uploads/sites/2/2022/08/IFRC_CF_Module5_EN_20221020.pdf" TargetMode="External"/><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19.svg"/><Relationship Id="rId7" Type="http://schemas.openxmlformats.org/officeDocument/2006/relationships/image" Target="../media/image25.sv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1.svg"/><Relationship Id="rId10" Type="http://schemas.openxmlformats.org/officeDocument/2006/relationships/image" Target="../media/image1.png"/><Relationship Id="rId4" Type="http://schemas.openxmlformats.org/officeDocument/2006/relationships/image" Target="../media/image20.png"/><Relationship Id="rId9" Type="http://schemas.openxmlformats.org/officeDocument/2006/relationships/image" Target="../media/image27.svg"/></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5.svg"/><Relationship Id="rId7" Type="http://schemas.openxmlformats.org/officeDocument/2006/relationships/image" Target="../media/image31.svg"/><Relationship Id="rId2"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svg"/><Relationship Id="rId10" Type="http://schemas.openxmlformats.org/officeDocument/2006/relationships/image" Target="../media/image1.png"/><Relationship Id="rId4" Type="http://schemas.openxmlformats.org/officeDocument/2006/relationships/image" Target="../media/image28.png"/><Relationship Id="rId9" Type="http://schemas.openxmlformats.org/officeDocument/2006/relationships/image" Target="../media/image33.sv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frc.org/sites/default/files/2021-09/PGI_iE_Tool-3-2-0_Guidance-on-Basic-Case-Management_LR-web.pdf"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communityengagementhub.org/ifrc-feedback-kit-tools/" TargetMode="External"/><Relationship Id="rId2" Type="http://schemas.openxmlformats.org/officeDocument/2006/relationships/hyperlink" Target="mailto:Viviane.fluck@ifrc.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rgbClr val="CC1694"/>
            </a:gs>
            <a:gs pos="100000">
              <a:srgbClr val="87317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ED8D2-D809-F72A-4366-8D188DC02F60}"/>
              </a:ext>
            </a:extLst>
          </p:cNvPr>
          <p:cNvSpPr>
            <a:spLocks noGrp="1"/>
          </p:cNvSpPr>
          <p:nvPr>
            <p:ph type="ctrTitle"/>
          </p:nvPr>
        </p:nvSpPr>
        <p:spPr/>
        <p:txBody>
          <a:bodyPr>
            <a:noAutofit/>
          </a:bodyPr>
          <a:lstStyle/>
          <a:p>
            <a:r>
              <a:rPr lang="en-GB" sz="4400" b="1" dirty="0">
                <a:solidFill>
                  <a:schemeClr val="bg1"/>
                </a:solidFill>
                <a:latin typeface="Montserrat" panose="00000500000000000000" pitchFamily="2" charset="0"/>
              </a:rPr>
              <a:t>Using the Asia Pacific community feedback</a:t>
            </a:r>
            <a:r>
              <a:rPr lang="pl-PL" sz="4400" b="1" dirty="0">
                <a:solidFill>
                  <a:schemeClr val="bg1"/>
                </a:solidFill>
                <a:latin typeface="Montserrat" panose="00000500000000000000" pitchFamily="2" charset="0"/>
              </a:rPr>
              <a:t> Kobo form</a:t>
            </a:r>
            <a:endParaRPr lang="en-GB" sz="4400" b="1" dirty="0">
              <a:solidFill>
                <a:schemeClr val="bg1"/>
              </a:solidFill>
              <a:latin typeface="Montserrat" panose="00000500000000000000" pitchFamily="2" charset="0"/>
            </a:endParaRPr>
          </a:p>
        </p:txBody>
      </p:sp>
      <p:sp>
        <p:nvSpPr>
          <p:cNvPr id="3" name="Subtitle 2">
            <a:extLst>
              <a:ext uri="{FF2B5EF4-FFF2-40B4-BE49-F238E27FC236}">
                <a16:creationId xmlns:a16="http://schemas.microsoft.com/office/drawing/2014/main" id="{A5F243ED-F979-AD67-C1F0-46515AE25E5A}"/>
              </a:ext>
            </a:extLst>
          </p:cNvPr>
          <p:cNvSpPr>
            <a:spLocks noGrp="1"/>
          </p:cNvSpPr>
          <p:nvPr>
            <p:ph type="subTitle" idx="1"/>
          </p:nvPr>
        </p:nvSpPr>
        <p:spPr/>
        <p:txBody>
          <a:bodyPr/>
          <a:lstStyle/>
          <a:p>
            <a:endPar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a:p>
            <a:r>
              <a:rPr lang="en-GB"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E</a:t>
            </a:r>
            <a:r>
              <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xplanation</a:t>
            </a:r>
            <a:r>
              <a:rPr lang="en-GB"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s</a:t>
            </a:r>
            <a:r>
              <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 and best practices</a:t>
            </a:r>
            <a:endParaRPr lang="en-GB"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descr="A red cross and crescent moon with black text&#10;&#10;Description automatically generated">
            <a:extLst>
              <a:ext uri="{FF2B5EF4-FFF2-40B4-BE49-F238E27FC236}">
                <a16:creationId xmlns:a16="http://schemas.microsoft.com/office/drawing/2014/main" id="{9F4241BB-828B-130C-5ED6-E484B2F449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336" y="176192"/>
            <a:ext cx="991258" cy="946171"/>
          </a:xfrm>
          <a:prstGeom prst="rect">
            <a:avLst/>
          </a:prstGeom>
        </p:spPr>
      </p:pic>
    </p:spTree>
    <p:extLst>
      <p:ext uri="{BB962C8B-B14F-4D97-AF65-F5344CB8AC3E}">
        <p14:creationId xmlns:p14="http://schemas.microsoft.com/office/powerpoint/2010/main" val="263124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4860471"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„Date received”</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4133545" y="1553910"/>
            <a:ext cx="7524609" cy="3720442"/>
          </a:xfrm>
          <a:prstGeom prst="rect">
            <a:avLst/>
          </a:prstGeom>
          <a:noFill/>
        </p:spPr>
        <p:txBody>
          <a:bodyPr wrap="square" lIns="91440" tIns="45720" rIns="91440" bIns="45720" rtlCol="0" anchor="t">
            <a:spAutoFit/>
          </a:bodyPr>
          <a:lstStyle/>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It’s important to track when the feedback was received to understand how long it takes on average to respond to it</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and understand trends</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In some cases, the response can be provided on the spot. In others, it may require some follow-ups and more time. </a:t>
            </a:r>
            <a:endPar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complete: </a:t>
            </a:r>
            <a:r>
              <a:rPr lang="pl-PL" sz="1400" b="1" dirty="0">
                <a:latin typeface="Open Sans" panose="020B0606030504020204" pitchFamily="34" charset="0"/>
                <a:ea typeface="Open Sans" panose="020B0606030504020204" pitchFamily="34" charset="0"/>
                <a:cs typeface="Open Sans" panose="020B0606030504020204" pitchFamily="34" charset="0"/>
              </a:rPr>
              <a:t>BEFORE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t>
            </a:r>
            <a:r>
              <a:rPr lang="pl-PL" sz="1400" b="1"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answer</a:t>
            </a: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pl-PL" sz="1400" b="1" dirty="0">
                <a:latin typeface="Open Sans" panose="020B0606030504020204" pitchFamily="34" charset="0"/>
                <a:ea typeface="Open Sans" panose="020B0606030504020204" pitchFamily="34" charset="0"/>
                <a:cs typeface="Open Sans" panose="020B0606030504020204" pitchFamily="34" charset="0"/>
              </a:rPr>
              <a:t>YES</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NO</a:t>
            </a:r>
          </a:p>
          <a:p>
            <a:pPr algn="just">
              <a:lnSpc>
                <a:spcPct val="150000"/>
              </a:lnSpc>
            </a:pPr>
            <a:endParaRPr lang="en-GB"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dirty="0">
                <a:latin typeface="Open Sans" panose="020B0606030504020204" pitchFamily="34" charset="0"/>
                <a:ea typeface="Open Sans" panose="020B0606030504020204" pitchFamily="34" charset="0"/>
                <a:cs typeface="Open Sans" panose="020B0606030504020204" pitchFamily="34" charset="0"/>
              </a:rPr>
              <a:t>The date should be selected from a </a:t>
            </a:r>
            <a:r>
              <a:rPr lang="pl-PL" sz="1400" b="1" u="sng" dirty="0">
                <a:latin typeface="Open Sans" panose="020B0606030504020204" pitchFamily="34" charset="0"/>
                <a:ea typeface="Open Sans" panose="020B0606030504020204" pitchFamily="34" charset="0"/>
                <a:cs typeface="Open Sans" panose="020B0606030504020204" pitchFamily="34" charset="0"/>
              </a:rPr>
              <a:t>pop-up calendar</a:t>
            </a:r>
            <a:r>
              <a:rPr lang="pl-PL" sz="1400" b="1" dirty="0">
                <a:latin typeface="Open Sans" panose="020B0606030504020204" pitchFamily="34" charset="0"/>
                <a:ea typeface="Open Sans" panose="020B0606030504020204" pitchFamily="34" charset="0"/>
                <a:cs typeface="Open Sans" panose="020B0606030504020204" pitchFamily="34" charset="0"/>
              </a:rPr>
              <a:t>. Do not try to type the date in as it may affect the format consistency.</a:t>
            </a: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400" b="1" dirty="0">
                <a:latin typeface="Open Sans" panose="020B0606030504020204" pitchFamily="34" charset="0"/>
                <a:ea typeface="Open Sans" panose="020B0606030504020204" pitchFamily="34" charset="0"/>
                <a:cs typeface="Open Sans" panose="020B0606030504020204" pitchFamily="34" charset="0"/>
              </a:rPr>
              <a:t>NO</a:t>
            </a: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1">
            <a:extLst>
              <a:ext uri="{FF2B5EF4-FFF2-40B4-BE49-F238E27FC236}">
                <a16:creationId xmlns:a16="http://schemas.microsoft.com/office/drawing/2014/main" id="{2B6EE68D-7682-7103-DC69-F2711F643741}"/>
              </a:ext>
            </a:extLst>
          </p:cNvPr>
          <p:cNvGrpSpPr/>
          <p:nvPr/>
        </p:nvGrpSpPr>
        <p:grpSpPr>
          <a:xfrm>
            <a:off x="891775" y="1297019"/>
            <a:ext cx="2467319" cy="4263962"/>
            <a:chOff x="9382184" y="337458"/>
            <a:chExt cx="2467319" cy="4263962"/>
          </a:xfrm>
        </p:grpSpPr>
        <p:pic>
          <p:nvPicPr>
            <p:cNvPr id="3" name="Picture 2">
              <a:extLst>
                <a:ext uri="{FF2B5EF4-FFF2-40B4-BE49-F238E27FC236}">
                  <a16:creationId xmlns:a16="http://schemas.microsoft.com/office/drawing/2014/main" id="{E917D664-79AE-7321-297E-73DFE4CBEE03}"/>
                </a:ext>
              </a:extLst>
            </p:cNvPr>
            <p:cNvPicPr>
              <a:picLocks noChangeAspect="1"/>
            </p:cNvPicPr>
            <p:nvPr/>
          </p:nvPicPr>
          <p:blipFill>
            <a:blip r:embed="rId2"/>
            <a:stretch>
              <a:fillRect/>
            </a:stretch>
          </p:blipFill>
          <p:spPr>
            <a:xfrm>
              <a:off x="9382184" y="337458"/>
              <a:ext cx="2467319" cy="800212"/>
            </a:xfrm>
            <a:prstGeom prst="rect">
              <a:avLst/>
            </a:prstGeom>
            <a:ln>
              <a:solidFill>
                <a:srgbClr val="CC1694"/>
              </a:solidFill>
            </a:ln>
          </p:spPr>
        </p:pic>
        <p:pic>
          <p:nvPicPr>
            <p:cNvPr id="6" name="Picture 5">
              <a:extLst>
                <a:ext uri="{FF2B5EF4-FFF2-40B4-BE49-F238E27FC236}">
                  <a16:creationId xmlns:a16="http://schemas.microsoft.com/office/drawing/2014/main" id="{F4838906-776F-4D22-03C2-80D97EFE6F72}"/>
                </a:ext>
              </a:extLst>
            </p:cNvPr>
            <p:cNvPicPr>
              <a:picLocks noChangeAspect="1"/>
            </p:cNvPicPr>
            <p:nvPr/>
          </p:nvPicPr>
          <p:blipFill>
            <a:blip r:embed="rId3"/>
            <a:stretch>
              <a:fillRect/>
            </a:stretch>
          </p:blipFill>
          <p:spPr>
            <a:xfrm>
              <a:off x="9382184" y="1281936"/>
              <a:ext cx="2467318" cy="3319484"/>
            </a:xfrm>
            <a:prstGeom prst="rect">
              <a:avLst/>
            </a:prstGeom>
            <a:ln>
              <a:solidFill>
                <a:srgbClr val="CC1694"/>
              </a:solidFill>
            </a:ln>
          </p:spPr>
        </p:pic>
      </p:grpSp>
      <p:pic>
        <p:nvPicPr>
          <p:cNvPr id="5" name="Picture 4" descr="A red cross and crescent moon with black text&#10;&#10;Description automatically generated">
            <a:extLst>
              <a:ext uri="{FF2B5EF4-FFF2-40B4-BE49-F238E27FC236}">
                <a16:creationId xmlns:a16="http://schemas.microsoft.com/office/drawing/2014/main" id="{33AE4E1B-0299-B28F-47CD-DA920D6816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232892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4860471"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„Received through”</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2142067" y="1090844"/>
            <a:ext cx="9448800" cy="4797660"/>
          </a:xfrm>
          <a:prstGeom prst="rect">
            <a:avLst/>
          </a:prstGeom>
          <a:noFill/>
        </p:spPr>
        <p:txBody>
          <a:bodyPr wrap="square" lIns="91440" tIns="45720" rIns="91440" bIns="45720" rtlCol="0" anchor="t">
            <a:spAutoFit/>
          </a:bodyPr>
          <a:lstStyle/>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Recording feedback channels helps understand which channels people prefer using or use more frequently or if there are any channels used by specific groups of people or for specific reasons. If a channel exists but is not (frequently) used it may be worth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checking if </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communities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would prefer a different channel or if they </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are aware of its existence.</a:t>
            </a:r>
          </a:p>
          <a:p>
            <a:pPr algn="just">
              <a:lnSpc>
                <a:spcPct val="150000"/>
              </a:lnSpc>
            </a:pPr>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complete: </a:t>
            </a:r>
            <a:r>
              <a:rPr lang="pl-PL" sz="1400" b="1" dirty="0">
                <a:latin typeface="Open Sans" panose="020B0606030504020204" pitchFamily="34" charset="0"/>
                <a:ea typeface="Open Sans" panose="020B0606030504020204" pitchFamily="34" charset="0"/>
                <a:cs typeface="Open Sans" panose="020B0606030504020204" pitchFamily="34" charset="0"/>
              </a:rPr>
              <a:t>BEFORE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t>
            </a:r>
            <a:r>
              <a:rPr lang="pl-PL" sz="1400" b="1"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answer</a:t>
            </a: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pl-PL" sz="1400" b="1" dirty="0">
                <a:latin typeface="Open Sans" panose="020B0606030504020204" pitchFamily="34" charset="0"/>
                <a:ea typeface="Open Sans" panose="020B0606030504020204" pitchFamily="34" charset="0"/>
                <a:cs typeface="Open Sans" panose="020B0606030504020204" pitchFamily="34" charset="0"/>
              </a:rPr>
              <a:t>YES</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NO</a:t>
            </a:r>
            <a:endParaRPr lang="en-GB"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en-GB"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u="sng" dirty="0">
                <a:latin typeface="Open Sans" panose="020B0606030504020204" pitchFamily="34" charset="0"/>
                <a:ea typeface="Open Sans" panose="020B0606030504020204" pitchFamily="34" charset="0"/>
                <a:cs typeface="Open Sans" panose="020B0606030504020204" pitchFamily="34" charset="0"/>
              </a:rPr>
              <a:t>Single-choice. </a:t>
            </a:r>
            <a:r>
              <a:rPr lang="pl-PL" sz="1400" b="1" dirty="0">
                <a:latin typeface="Open Sans" panose="020B0606030504020204" pitchFamily="34" charset="0"/>
                <a:ea typeface="Open Sans" panose="020B0606030504020204" pitchFamily="34" charset="0"/>
                <a:cs typeface="Open Sans" panose="020B0606030504020204" pitchFamily="34" charset="0"/>
              </a:rPr>
              <a:t>The default list of feedback channels is very simple and covers only the most frequently used channels everyone should be familiar with, </a:t>
            </a:r>
            <a:r>
              <a:rPr lang="en-GB" sz="1400" b="1" dirty="0">
                <a:latin typeface="Open Sans" panose="020B0606030504020204" pitchFamily="34" charset="0"/>
                <a:ea typeface="Open Sans" panose="020B0606030504020204" pitchFamily="34" charset="0"/>
                <a:cs typeface="Open Sans" panose="020B0606030504020204" pitchFamily="34" charset="0"/>
              </a:rPr>
              <a:t>if needed </a:t>
            </a:r>
            <a:r>
              <a:rPr lang="pl-PL" sz="1400" b="1" dirty="0">
                <a:latin typeface="Open Sans" panose="020B0606030504020204" pitchFamily="34" charset="0"/>
                <a:ea typeface="Open Sans" panose="020B0606030504020204" pitchFamily="34" charset="0"/>
                <a:cs typeface="Open Sans" panose="020B0606030504020204" pitchFamily="34" charset="0"/>
              </a:rPr>
              <a:t>update the lists with feedback channels used by your National Society.</a:t>
            </a:r>
          </a:p>
          <a:p>
            <a:pPr algn="just">
              <a:lnSpc>
                <a:spcPct val="150000"/>
              </a:lnSpc>
            </a:pPr>
            <a:endParaRPr lang="pl-PL"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modifications: </a:t>
            </a:r>
            <a:r>
              <a:rPr lang="pl-PL" sz="1400" b="1" dirty="0">
                <a:latin typeface="Open Sans" panose="020B0606030504020204" pitchFamily="34" charset="0"/>
                <a:ea typeface="Open Sans" panose="020B0606030504020204" pitchFamily="34" charset="0"/>
                <a:cs typeface="Open Sans" panose="020B0606030504020204" pitchFamily="34" charset="0"/>
              </a:rPr>
              <a:t>If your National Society uses different or more feedback channels, feel free to add the additional ones to the list and remove those that are not used.</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400" b="1" dirty="0">
                <a:latin typeface="Open Sans" panose="020B0606030504020204" pitchFamily="34" charset="0"/>
                <a:ea typeface="Open Sans" panose="020B0606030504020204" pitchFamily="34" charset="0"/>
                <a:cs typeface="Open Sans" panose="020B0606030504020204" pitchFamily="34" charset="0"/>
              </a:rPr>
              <a:t>NO</a:t>
            </a: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9B8E7A02-F987-7214-6F63-03E6A2CC239F}"/>
              </a:ext>
            </a:extLst>
          </p:cNvPr>
          <p:cNvPicPr>
            <a:picLocks noChangeAspect="1"/>
          </p:cNvPicPr>
          <p:nvPr/>
        </p:nvPicPr>
        <p:blipFill>
          <a:blip r:embed="rId2"/>
          <a:stretch>
            <a:fillRect/>
          </a:stretch>
        </p:blipFill>
        <p:spPr>
          <a:xfrm>
            <a:off x="351127" y="1476622"/>
            <a:ext cx="1714739" cy="1752845"/>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343B60E4-0DF7-E499-4729-E39167AAE1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2452467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4860471"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„Name of staff/volunteer”</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388105" y="1859445"/>
            <a:ext cx="10523160" cy="4044633"/>
          </a:xfrm>
          <a:prstGeom prst="rect">
            <a:avLst/>
          </a:prstGeom>
          <a:noFill/>
        </p:spPr>
        <p:txBody>
          <a:bodyPr wrap="square" lIns="91440" tIns="45720" rIns="91440" bIns="45720" rtlCol="0" anchor="t">
            <a:spAutoFit/>
          </a:bodyPr>
          <a:lstStyle/>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Sometimes recorded feedback requires some clarifications or follow-ups </a:t>
            </a:r>
          </a:p>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with the person who collected it. This information makes it easier for the National Society or IFRC to get in touch.</a:t>
            </a:r>
          </a:p>
          <a:p>
            <a:pPr algn="just">
              <a:lnSpc>
                <a:spcPct val="150000"/>
              </a:lnSpc>
            </a:pPr>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complete: </a:t>
            </a:r>
            <a:r>
              <a:rPr lang="pl-PL" sz="1400" b="1" dirty="0">
                <a:latin typeface="Open Sans" panose="020B0606030504020204" pitchFamily="34" charset="0"/>
                <a:ea typeface="Open Sans" panose="020B0606030504020204" pitchFamily="34" charset="0"/>
                <a:cs typeface="Open Sans" panose="020B0606030504020204" pitchFamily="34" charset="0"/>
              </a:rPr>
              <a:t>BEFORE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400" b="1" dirty="0">
                <a:latin typeface="Open Sans" panose="020B0606030504020204" pitchFamily="34" charset="0"/>
                <a:ea typeface="Open Sans" panose="020B0606030504020204" pitchFamily="34" charset="0"/>
                <a:cs typeface="Open Sans" panose="020B0606030504020204" pitchFamily="34" charset="0"/>
              </a:rPr>
              <a:t>YES</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NO</a:t>
            </a: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dirty="0">
                <a:latin typeface="Open Sans" panose="020B0606030504020204" pitchFamily="34" charset="0"/>
                <a:ea typeface="Open Sans" panose="020B0606030504020204" pitchFamily="34" charset="0"/>
                <a:cs typeface="Open Sans" panose="020B0606030504020204" pitchFamily="34" charset="0"/>
              </a:rPr>
              <a:t>This is a </a:t>
            </a:r>
            <a:r>
              <a:rPr lang="pl-PL" sz="1400" b="1" u="sng" dirty="0">
                <a:latin typeface="Open Sans" panose="020B0606030504020204" pitchFamily="34" charset="0"/>
                <a:ea typeface="Open Sans" panose="020B0606030504020204" pitchFamily="34" charset="0"/>
                <a:cs typeface="Open Sans" panose="020B0606030504020204" pitchFamily="34" charset="0"/>
              </a:rPr>
              <a:t>free entry </a:t>
            </a:r>
            <a:r>
              <a:rPr lang="pl-PL" sz="1400" b="1" dirty="0">
                <a:latin typeface="Open Sans" panose="020B0606030504020204" pitchFamily="34" charset="0"/>
                <a:ea typeface="Open Sans" panose="020B0606030504020204" pitchFamily="34" charset="0"/>
                <a:cs typeface="Open Sans" panose="020B0606030504020204" pitchFamily="34" charset="0"/>
              </a:rPr>
              <a:t>type of question. Please type in your name or a code assigned to you.</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modifications: </a:t>
            </a:r>
            <a:r>
              <a:rPr lang="pl-PL" sz="1400" b="1" dirty="0">
                <a:latin typeface="Open Sans" panose="020B0606030504020204" pitchFamily="34" charset="0"/>
                <a:ea typeface="Open Sans" panose="020B0606030504020204" pitchFamily="34" charset="0"/>
                <a:cs typeface="Open Sans" panose="020B0606030504020204" pitchFamily="34" charset="0"/>
              </a:rPr>
              <a:t>If your National Societies has a predefined list of people responsible for feedback collection, you can create a drop-down list with the name to then speed up the selection process.</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400" b="1" dirty="0">
                <a:latin typeface="Open Sans" panose="020B0606030504020204" pitchFamily="34" charset="0"/>
                <a:ea typeface="Open Sans" panose="020B0606030504020204" pitchFamily="34" charset="0"/>
                <a:cs typeface="Open Sans" panose="020B0606030504020204" pitchFamily="34" charset="0"/>
              </a:rPr>
              <a:t>Full names are considered personal and sometimes sensitive information. Please make sure you apply your local data protection regulations.</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6BA9F553-B955-3785-CE3D-F574D08799DF}"/>
              </a:ext>
            </a:extLst>
          </p:cNvPr>
          <p:cNvPicPr>
            <a:picLocks noChangeAspect="1"/>
          </p:cNvPicPr>
          <p:nvPr/>
        </p:nvPicPr>
        <p:blipFill>
          <a:blip r:embed="rId2"/>
          <a:stretch>
            <a:fillRect/>
          </a:stretch>
        </p:blipFill>
        <p:spPr>
          <a:xfrm>
            <a:off x="512561" y="1044750"/>
            <a:ext cx="4810796" cy="743054"/>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910E5BC1-89B2-4814-F836-F382FF5358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1044346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4860471"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„Country”</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789212" y="1274510"/>
            <a:ext cx="9878787" cy="1996893"/>
          </a:xfrm>
          <a:prstGeom prst="rect">
            <a:avLst/>
          </a:prstGeom>
          <a:noFill/>
        </p:spPr>
        <p:txBody>
          <a:bodyPr wrap="square" rtlCol="0">
            <a:spAutoFit/>
          </a:bodyPr>
          <a:lstStyle/>
          <a:p>
            <a:pPr algn="just">
              <a:lnSpc>
                <a:spcPct val="150000"/>
              </a:lnSpc>
            </a:pPr>
            <a:r>
              <a:rPr lang="pl-PL" sz="1400" b="1" dirty="0">
                <a:solidFill>
                  <a:schemeClr val="bg1"/>
                </a:solidFill>
                <a:highlight>
                  <a:srgbClr val="CC1694"/>
                </a:highlight>
                <a:latin typeface="Open Sans" panose="020B0606030504020204" pitchFamily="34" charset="0"/>
                <a:ea typeface="Open Sans" panose="020B0606030504020204" pitchFamily="34" charset="0"/>
                <a:cs typeface="Open Sans" panose="020B0606030504020204" pitchFamily="34" charset="0"/>
              </a:rPr>
              <a:t>This question is</a:t>
            </a:r>
            <a:r>
              <a:rPr lang="pl-PL" sz="1400" b="1" i="1" u="sng" dirty="0">
                <a:solidFill>
                  <a:schemeClr val="bg1"/>
                </a:solidFill>
                <a:highlight>
                  <a:srgbClr val="CC1694"/>
                </a:highlight>
                <a:latin typeface="Open Sans" panose="020B0606030504020204" pitchFamily="34" charset="0"/>
                <a:ea typeface="Open Sans" panose="020B0606030504020204" pitchFamily="34" charset="0"/>
                <a:cs typeface="Open Sans" panose="020B0606030504020204" pitchFamily="34" charset="0"/>
              </a:rPr>
              <a:t> hidden</a:t>
            </a:r>
            <a:r>
              <a:rPr lang="pl-PL" sz="1400" b="1" i="1" u="sng"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pl-PL" sz="1400" b="1" dirty="0">
                <a:latin typeface="Open Sans" panose="020B0606030504020204" pitchFamily="34" charset="0"/>
                <a:ea typeface="Open Sans" panose="020B0606030504020204" pitchFamily="34" charset="0"/>
                <a:cs typeface="Open Sans" panose="020B0606030504020204" pitchFamily="34" charset="0"/>
              </a:rPr>
              <a:t>so you will not see it while completing the form. At the same time, you will see a country name already prefilled in the collected data export. The purpose of this question is to be able to feed data from different National Societies into the regional feedback dashboard.</a:t>
            </a: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complete: </a:t>
            </a:r>
            <a:r>
              <a:rPr lang="pl-PL" sz="1400" b="1" dirty="0">
                <a:latin typeface="Open Sans" panose="020B0606030504020204" pitchFamily="34" charset="0"/>
                <a:ea typeface="Open Sans" panose="020B0606030504020204" pitchFamily="34" charset="0"/>
                <a:cs typeface="Open Sans" panose="020B0606030504020204" pitchFamily="34" charset="0"/>
              </a:rPr>
              <a:t>THERE IS NO NEED. The form your National Society use should have your country already predefined, that is why you don’t need to take any actions here.</a:t>
            </a: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descr="A red cross and crescent moon with black text&#10;&#10;Description automatically generated">
            <a:extLst>
              <a:ext uri="{FF2B5EF4-FFF2-40B4-BE49-F238E27FC236}">
                <a16:creationId xmlns:a16="http://schemas.microsoft.com/office/drawing/2014/main" id="{E6F12D4A-0AF5-DDAC-C7E7-E0C1FC33EC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2715850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4860471"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„Branch”</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3777946" y="1240644"/>
            <a:ext cx="7839882" cy="4151329"/>
          </a:xfrm>
          <a:prstGeom prst="rect">
            <a:avLst/>
          </a:prstGeom>
          <a:noFill/>
        </p:spPr>
        <p:txBody>
          <a:bodyPr wrap="square" rtlCol="0">
            <a:spAutoFit/>
          </a:bodyPr>
          <a:lstStyle/>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This information makes it easier for the feedback manager to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share feedback back with the branches, </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follow up on outstanding cases with relevant branches and contact persons responsible for addressing feedback in their branches. Disaggregating data by branches can also reveal trends specific to the branch.</a:t>
            </a:r>
            <a:endParaRPr lang="pl-PL" sz="1400" b="1" dirty="0">
              <a:solidFill>
                <a:schemeClr val="tx1">
                  <a:lumMod val="75000"/>
                  <a:lumOff val="25000"/>
                </a:schemeClr>
              </a:solidFill>
              <a:highlight>
                <a:srgbClr val="FFFF00"/>
              </a:highlight>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complete: </a:t>
            </a:r>
            <a:r>
              <a:rPr lang="pl-PL" sz="1400" b="1" dirty="0">
                <a:latin typeface="Open Sans" panose="020B0606030504020204" pitchFamily="34" charset="0"/>
                <a:ea typeface="Open Sans" panose="020B0606030504020204" pitchFamily="34" charset="0"/>
                <a:cs typeface="Open Sans" panose="020B0606030504020204" pitchFamily="34" charset="0"/>
              </a:rPr>
              <a:t>BEFORE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400" b="1" dirty="0">
                <a:latin typeface="Open Sans" panose="020B0606030504020204" pitchFamily="34" charset="0"/>
                <a:ea typeface="Open Sans" panose="020B0606030504020204" pitchFamily="34" charset="0"/>
                <a:cs typeface="Open Sans" panose="020B0606030504020204" pitchFamily="34" charset="0"/>
              </a:rPr>
              <a:t>YES</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NO</a:t>
            </a: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dirty="0">
                <a:latin typeface="Open Sans" panose="020B0606030504020204" pitchFamily="34" charset="0"/>
                <a:ea typeface="Open Sans" panose="020B0606030504020204" pitchFamily="34" charset="0"/>
                <a:cs typeface="Open Sans" panose="020B0606030504020204" pitchFamily="34" charset="0"/>
              </a:rPr>
              <a:t>A </a:t>
            </a:r>
            <a:r>
              <a:rPr lang="pl-PL" sz="1400" b="1" u="sng" dirty="0">
                <a:latin typeface="Open Sans" panose="020B0606030504020204" pitchFamily="34" charset="0"/>
                <a:ea typeface="Open Sans" panose="020B0606030504020204" pitchFamily="34" charset="0"/>
                <a:cs typeface="Open Sans" panose="020B0606030504020204" pitchFamily="34" charset="0"/>
              </a:rPr>
              <a:t>single-choice</a:t>
            </a:r>
            <a:r>
              <a:rPr lang="pl-PL" sz="1400" b="1" dirty="0">
                <a:latin typeface="Open Sans" panose="020B0606030504020204" pitchFamily="34" charset="0"/>
                <a:ea typeface="Open Sans" panose="020B0606030504020204" pitchFamily="34" charset="0"/>
                <a:cs typeface="Open Sans" panose="020B0606030504020204" pitchFamily="34" charset="0"/>
              </a:rPr>
              <a:t> list of branches.</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modifications: </a:t>
            </a:r>
            <a:r>
              <a:rPr lang="pl-PL" sz="1400" b="1" dirty="0">
                <a:latin typeface="Open Sans" panose="020B0606030504020204" pitchFamily="34" charset="0"/>
                <a:ea typeface="Open Sans" panose="020B0606030504020204" pitchFamily="34" charset="0"/>
                <a:cs typeface="Open Sans" panose="020B0606030504020204" pitchFamily="34" charset="0"/>
              </a:rPr>
              <a:t>The list should be adjusted by each National Society using this form so it reflects the actual list of their branches.</a:t>
            </a:r>
            <a:endParaRPr lang="en-GB"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400" b="1" dirty="0">
                <a:latin typeface="Open Sans" panose="020B0606030504020204" pitchFamily="34" charset="0"/>
                <a:ea typeface="Open Sans" panose="020B0606030504020204" pitchFamily="34" charset="0"/>
                <a:cs typeface="Open Sans" panose="020B0606030504020204" pitchFamily="34" charset="0"/>
              </a:rPr>
              <a:t>NO</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7E3C0819-99DC-69AA-AE4D-09EB839ACE62}"/>
              </a:ext>
            </a:extLst>
          </p:cNvPr>
          <p:cNvPicPr>
            <a:picLocks noChangeAspect="1"/>
          </p:cNvPicPr>
          <p:nvPr/>
        </p:nvPicPr>
        <p:blipFill>
          <a:blip r:embed="rId2"/>
          <a:stretch>
            <a:fillRect/>
          </a:stretch>
        </p:blipFill>
        <p:spPr>
          <a:xfrm>
            <a:off x="789214" y="1488925"/>
            <a:ext cx="2581635" cy="2553056"/>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99DAF069-11C1-44AF-9A1A-989728FEA7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3307809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4860471"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„Province”</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3049812" y="1127573"/>
            <a:ext cx="8443565" cy="4582216"/>
          </a:xfrm>
          <a:prstGeom prst="rect">
            <a:avLst/>
          </a:prstGeom>
          <a:noFill/>
        </p:spPr>
        <p:txBody>
          <a:bodyPr wrap="square" lIns="91440" tIns="45720" rIns="91440" bIns="45720" rtlCol="0" anchor="t">
            <a:spAutoFit/>
          </a:bodyPr>
          <a:lstStyle/>
          <a:p>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Collecting and analysing geographical information is critical to understanding trends and specificities of different locations. Are there any significant differences between various locations?</a:t>
            </a:r>
          </a:p>
          <a:p>
            <a:pPr algn="just">
              <a:lnSpc>
                <a:spcPct val="150000"/>
              </a:lnSpc>
            </a:pPr>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complete: </a:t>
            </a:r>
            <a:r>
              <a:rPr lang="pl-PL" sz="1400" b="1" dirty="0">
                <a:latin typeface="Open Sans" panose="020B0606030504020204" pitchFamily="34" charset="0"/>
                <a:ea typeface="Open Sans" panose="020B0606030504020204" pitchFamily="34" charset="0"/>
                <a:cs typeface="Open Sans" panose="020B0606030504020204" pitchFamily="34" charset="0"/>
              </a:rPr>
              <a:t>BEFORE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400" b="1" dirty="0">
                <a:latin typeface="Open Sans" panose="020B0606030504020204" pitchFamily="34" charset="0"/>
                <a:ea typeface="Open Sans" panose="020B0606030504020204" pitchFamily="34" charset="0"/>
                <a:cs typeface="Open Sans" panose="020B0606030504020204" pitchFamily="34" charset="0"/>
              </a:rPr>
              <a:t> YES</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NO</a:t>
            </a:r>
            <a:endParaRPr lang="en-GB"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en-GB"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dirty="0">
                <a:latin typeface="Open Sans" panose="020B0606030504020204" pitchFamily="34" charset="0"/>
                <a:ea typeface="Open Sans" panose="020B0606030504020204" pitchFamily="34" charset="0"/>
                <a:cs typeface="Open Sans" panose="020B0606030504020204" pitchFamily="34" charset="0"/>
              </a:rPr>
              <a:t>A </a:t>
            </a:r>
            <a:r>
              <a:rPr lang="pl-PL" sz="1400" b="1" u="sng" dirty="0">
                <a:latin typeface="Open Sans" panose="020B0606030504020204" pitchFamily="34" charset="0"/>
                <a:ea typeface="Open Sans" panose="020B0606030504020204" pitchFamily="34" charset="0"/>
                <a:cs typeface="Open Sans" panose="020B0606030504020204" pitchFamily="34" charset="0"/>
              </a:rPr>
              <a:t>single-choice</a:t>
            </a:r>
            <a:r>
              <a:rPr lang="pl-PL" sz="1400" b="1" dirty="0">
                <a:latin typeface="Open Sans" panose="020B0606030504020204" pitchFamily="34" charset="0"/>
                <a:ea typeface="Open Sans" panose="020B0606030504020204" pitchFamily="34" charset="0"/>
                <a:cs typeface="Open Sans" panose="020B0606030504020204" pitchFamily="34" charset="0"/>
              </a:rPr>
              <a:t> list of provinces.</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modifications: </a:t>
            </a:r>
            <a:r>
              <a:rPr lang="pl-PL" sz="1400" b="1" dirty="0">
                <a:latin typeface="Open Sans" panose="020B0606030504020204" pitchFamily="34" charset="0"/>
                <a:ea typeface="Open Sans" panose="020B0606030504020204" pitchFamily="34" charset="0"/>
                <a:cs typeface="Open Sans" panose="020B0606030504020204" pitchFamily="34" charset="0"/>
              </a:rPr>
              <a:t>The list should be adjusted by each National Society using this form so it reflects the actual list of provinces in the country.</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400" b="1" dirty="0">
                <a:latin typeface="Open Sans" panose="020B0606030504020204" pitchFamily="34" charset="0"/>
                <a:ea typeface="Open Sans" panose="020B0606030504020204" pitchFamily="34" charset="0"/>
                <a:cs typeface="Open Sans" panose="020B0606030504020204" pitchFamily="34" charset="0"/>
              </a:rPr>
              <a:t>Although there are no direct sensitivities, it should be noted that geographical disaggregation combined with demographic details can sometimes allow for a re-identification of a person</a:t>
            </a:r>
            <a:r>
              <a:rPr lang="en-GB" sz="1400" b="1" dirty="0">
                <a:latin typeface="Open Sans" panose="020B0606030504020204" pitchFamily="34" charset="0"/>
                <a:ea typeface="Open Sans" panose="020B0606030504020204" pitchFamily="34" charset="0"/>
                <a:cs typeface="Open Sans" panose="020B0606030504020204" pitchFamily="34" charset="0"/>
              </a:rPr>
              <a:t>, so it’s important to keep data stored securely</a:t>
            </a:r>
            <a:r>
              <a:rPr lang="pl-PL" sz="1400" b="1" dirty="0">
                <a:latin typeface="Open Sans" panose="020B0606030504020204" pitchFamily="34" charset="0"/>
                <a:ea typeface="Open Sans" panose="020B0606030504020204" pitchFamily="34" charset="0"/>
                <a:cs typeface="Open Sans" panose="020B0606030504020204" pitchFamily="34" charset="0"/>
              </a:rPr>
              <a:t>.</a:t>
            </a:r>
            <a:endPar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19F96A1-4962-091C-1156-55BDCF0B15BC}"/>
              </a:ext>
            </a:extLst>
          </p:cNvPr>
          <p:cNvPicPr>
            <a:picLocks noChangeAspect="1"/>
          </p:cNvPicPr>
          <p:nvPr/>
        </p:nvPicPr>
        <p:blipFill>
          <a:blip r:embed="rId2"/>
          <a:stretch>
            <a:fillRect/>
          </a:stretch>
        </p:blipFill>
        <p:spPr>
          <a:xfrm>
            <a:off x="461154" y="1127573"/>
            <a:ext cx="2295845" cy="3381847"/>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D68F67CC-33CB-9A0A-BF6A-672E441D0A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1257009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9099065"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„Constituency / Ward / Community / Village / Location”</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3454400" y="1181590"/>
            <a:ext cx="8492067" cy="4033155"/>
          </a:xfrm>
          <a:prstGeom prst="rect">
            <a:avLst/>
          </a:prstGeom>
          <a:noFill/>
        </p:spPr>
        <p:txBody>
          <a:bodyPr wrap="square" lIns="91440" tIns="45720" rIns="91440" bIns="45720" rtlCol="0" anchor="t">
            <a:spAutoFit/>
          </a:bodyPr>
          <a:lstStyle/>
          <a:p>
            <a:r>
              <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Collecting and analysing geographical information is critical to understanding trends and specificities of different locations. </a:t>
            </a:r>
            <a:r>
              <a:rPr lang="pl-PL" sz="1200" b="1" i="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Are there any significant differences between various locations?</a:t>
            </a:r>
          </a:p>
          <a:p>
            <a:pPr algn="just">
              <a:lnSpc>
                <a:spcPct val="150000"/>
              </a:lnSpc>
            </a:pPr>
            <a:endPar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complete: </a:t>
            </a:r>
            <a:r>
              <a:rPr lang="pl-PL" sz="1200" b="1" dirty="0">
                <a:latin typeface="Open Sans" panose="020B0606030504020204" pitchFamily="34" charset="0"/>
                <a:ea typeface="Open Sans" panose="020B0606030504020204" pitchFamily="34" charset="0"/>
                <a:cs typeface="Open Sans" panose="020B0606030504020204" pitchFamily="34" charset="0"/>
              </a:rPr>
              <a:t>BEFORE AN INTERACTION</a:t>
            </a: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200" b="1" dirty="0">
                <a:latin typeface="Open Sans" panose="020B0606030504020204" pitchFamily="34" charset="0"/>
                <a:ea typeface="Open Sans" panose="020B0606030504020204" pitchFamily="34" charset="0"/>
                <a:cs typeface="Open Sans" panose="020B0606030504020204" pitchFamily="34" charset="0"/>
              </a:rPr>
              <a:t>NO</a:t>
            </a:r>
            <a:endParaRPr lang="en-GB"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200" b="1" dirty="0">
                <a:latin typeface="Open Sans" panose="020B0606030504020204" pitchFamily="34" charset="0"/>
                <a:ea typeface="Open Sans" panose="020B0606030504020204" pitchFamily="34" charset="0"/>
                <a:cs typeface="Open Sans" panose="020B0606030504020204" pitchFamily="34" charset="0"/>
              </a:rPr>
              <a:t>NO</a:t>
            </a:r>
            <a:endParaRPr lang="en-GB" sz="12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200" b="1" dirty="0">
                <a:latin typeface="Open Sans" panose="020B0606030504020204" pitchFamily="34" charset="0"/>
                <a:ea typeface="Open Sans" panose="020B0606030504020204" pitchFamily="34" charset="0"/>
                <a:cs typeface="Open Sans" panose="020B0606030504020204" pitchFamily="34" charset="0"/>
              </a:rPr>
              <a:t>Depending on the level of details, either </a:t>
            </a:r>
            <a:r>
              <a:rPr lang="pl-PL" sz="1200" b="1" u="sng" dirty="0">
                <a:latin typeface="Open Sans" panose="020B0606030504020204" pitchFamily="34" charset="0"/>
                <a:ea typeface="Open Sans" panose="020B0606030504020204" pitchFamily="34" charset="0"/>
                <a:cs typeface="Open Sans" panose="020B0606030504020204" pitchFamily="34" charset="0"/>
              </a:rPr>
              <a:t>single-choice lists </a:t>
            </a:r>
            <a:r>
              <a:rPr lang="pl-PL" sz="1200" b="1" dirty="0">
                <a:latin typeface="Open Sans" panose="020B0606030504020204" pitchFamily="34" charset="0"/>
                <a:ea typeface="Open Sans" panose="020B0606030504020204" pitchFamily="34" charset="0"/>
                <a:cs typeface="Open Sans" panose="020B0606030504020204" pitchFamily="34" charset="0"/>
              </a:rPr>
              <a:t>or </a:t>
            </a:r>
            <a:r>
              <a:rPr lang="pl-PL" sz="1200" b="1" u="sng" dirty="0">
                <a:latin typeface="Open Sans" panose="020B0606030504020204" pitchFamily="34" charset="0"/>
                <a:ea typeface="Open Sans" panose="020B0606030504020204" pitchFamily="34" charset="0"/>
                <a:cs typeface="Open Sans" panose="020B0606030504020204" pitchFamily="34" charset="0"/>
              </a:rPr>
              <a:t>free text</a:t>
            </a:r>
            <a:r>
              <a:rPr lang="pl-PL" sz="1200" b="1" dirty="0">
                <a:latin typeface="Open Sans" panose="020B0606030504020204" pitchFamily="34" charset="0"/>
                <a:ea typeface="Open Sans" panose="020B0606030504020204" pitchFamily="34" charset="0"/>
                <a:cs typeface="Open Sans" panose="020B0606030504020204" pitchFamily="34" charset="0"/>
              </a:rPr>
              <a:t> can be used.</a:t>
            </a: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modifications: </a:t>
            </a:r>
            <a:r>
              <a:rPr lang="pl-PL" sz="1200" b="1" dirty="0">
                <a:latin typeface="Open Sans" panose="020B0606030504020204" pitchFamily="34" charset="0"/>
                <a:ea typeface="Open Sans" panose="020B0606030504020204" pitchFamily="34" charset="0"/>
                <a:cs typeface="Open Sans" panose="020B0606030504020204" pitchFamily="34" charset="0"/>
              </a:rPr>
              <a:t>The list should be adjusted by each National Society using this form so it reflects the actual list of provinces in the country.</a:t>
            </a:r>
            <a:endParaRPr lang="en-GB" sz="12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en-GB" sz="12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200" b="1" dirty="0">
                <a:latin typeface="Open Sans" panose="020B0606030504020204" pitchFamily="34" charset="0"/>
                <a:ea typeface="Open Sans" panose="020B0606030504020204" pitchFamily="34" charset="0"/>
                <a:cs typeface="Open Sans" panose="020B0606030504020204" pitchFamily="34" charset="0"/>
              </a:rPr>
              <a:t>Although there are no direct sensitivities, it should be noted that geographical disaggregation combined with demographic details can sometimes allow for a re-identification of a person. The more detailed the disaggregation, the greater the risk of re-identification</a:t>
            </a:r>
            <a:endParaRPr lang="en-GB" sz="12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45D6FFC3-DD3B-8F1F-6214-AFBF3050108F}"/>
              </a:ext>
            </a:extLst>
          </p:cNvPr>
          <p:cNvPicPr>
            <a:picLocks noChangeAspect="1"/>
          </p:cNvPicPr>
          <p:nvPr/>
        </p:nvPicPr>
        <p:blipFill>
          <a:blip r:embed="rId2"/>
          <a:stretch>
            <a:fillRect/>
          </a:stretch>
        </p:blipFill>
        <p:spPr>
          <a:xfrm>
            <a:off x="501999" y="1172742"/>
            <a:ext cx="2543530" cy="1419423"/>
          </a:xfrm>
          <a:prstGeom prst="rect">
            <a:avLst/>
          </a:prstGeom>
          <a:ln>
            <a:solidFill>
              <a:srgbClr val="CC1694"/>
            </a:solidFill>
          </a:ln>
        </p:spPr>
      </p:pic>
      <p:pic>
        <p:nvPicPr>
          <p:cNvPr id="6" name="Picture 5">
            <a:extLst>
              <a:ext uri="{FF2B5EF4-FFF2-40B4-BE49-F238E27FC236}">
                <a16:creationId xmlns:a16="http://schemas.microsoft.com/office/drawing/2014/main" id="{15F17A08-45FD-2A18-A994-82DB2D6671EA}"/>
              </a:ext>
            </a:extLst>
          </p:cNvPr>
          <p:cNvPicPr>
            <a:picLocks noChangeAspect="1"/>
          </p:cNvPicPr>
          <p:nvPr/>
        </p:nvPicPr>
        <p:blipFill>
          <a:blip r:embed="rId3"/>
          <a:stretch>
            <a:fillRect/>
          </a:stretch>
        </p:blipFill>
        <p:spPr>
          <a:xfrm>
            <a:off x="510186" y="2785350"/>
            <a:ext cx="2019582" cy="2057687"/>
          </a:xfrm>
          <a:prstGeom prst="rect">
            <a:avLst/>
          </a:prstGeom>
          <a:ln>
            <a:solidFill>
              <a:srgbClr val="CC1694"/>
            </a:solidFill>
          </a:ln>
        </p:spPr>
      </p:pic>
      <p:pic>
        <p:nvPicPr>
          <p:cNvPr id="8" name="Picture 7">
            <a:extLst>
              <a:ext uri="{FF2B5EF4-FFF2-40B4-BE49-F238E27FC236}">
                <a16:creationId xmlns:a16="http://schemas.microsoft.com/office/drawing/2014/main" id="{E1BBE488-5446-C460-7F18-4ECCCBDCAAC0}"/>
              </a:ext>
            </a:extLst>
          </p:cNvPr>
          <p:cNvPicPr>
            <a:picLocks noChangeAspect="1"/>
          </p:cNvPicPr>
          <p:nvPr/>
        </p:nvPicPr>
        <p:blipFill>
          <a:blip r:embed="rId4"/>
          <a:stretch>
            <a:fillRect/>
          </a:stretch>
        </p:blipFill>
        <p:spPr>
          <a:xfrm>
            <a:off x="501999" y="4975546"/>
            <a:ext cx="4571299" cy="897603"/>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5BA2D6C8-A875-FE8F-98B5-96CE0B1DA5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3604836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rgbClr val="CC1694"/>
            </a:gs>
            <a:gs pos="100000">
              <a:srgbClr val="87317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ED8D2-D809-F72A-4366-8D188DC02F60}"/>
              </a:ext>
            </a:extLst>
          </p:cNvPr>
          <p:cNvSpPr>
            <a:spLocks noGrp="1"/>
          </p:cNvSpPr>
          <p:nvPr>
            <p:ph type="ctrTitle"/>
          </p:nvPr>
        </p:nvSpPr>
        <p:spPr/>
        <p:txBody>
          <a:bodyPr>
            <a:normAutofit/>
          </a:bodyPr>
          <a:lstStyle/>
          <a:p>
            <a:r>
              <a:rPr lang="en-GB" b="1" dirty="0">
                <a:solidFill>
                  <a:schemeClr val="bg1"/>
                </a:solidFill>
                <a:latin typeface="Montserrat" panose="00000500000000000000" pitchFamily="2" charset="0"/>
              </a:rPr>
              <a:t>How to ask for and record feedback</a:t>
            </a:r>
          </a:p>
        </p:txBody>
      </p:sp>
      <p:sp>
        <p:nvSpPr>
          <p:cNvPr id="3" name="Subtitle 2">
            <a:extLst>
              <a:ext uri="{FF2B5EF4-FFF2-40B4-BE49-F238E27FC236}">
                <a16:creationId xmlns:a16="http://schemas.microsoft.com/office/drawing/2014/main" id="{A5F243ED-F979-AD67-C1F0-46515AE25E5A}"/>
              </a:ext>
            </a:extLst>
          </p:cNvPr>
          <p:cNvSpPr>
            <a:spLocks noGrp="1"/>
          </p:cNvSpPr>
          <p:nvPr>
            <p:ph type="subTitle" idx="1"/>
          </p:nvPr>
        </p:nvSpPr>
        <p:spPr>
          <a:xfrm>
            <a:off x="1117600" y="3602038"/>
            <a:ext cx="10312400" cy="1655762"/>
          </a:xfrm>
        </p:spPr>
        <p:txBody>
          <a:bodyPr/>
          <a:lstStyle/>
          <a:p>
            <a:endPar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a:p>
            <a:r>
              <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This is the core part of the feedback collection process. Ask question, listen actively, and take notes of what is shared with you</a:t>
            </a:r>
            <a:endParaRPr lang="en-GB"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005697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9099065"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Introduction and Consent</a:t>
            </a:r>
            <a:endParaRPr lang="en-GB" sz="2400" b="1" dirty="0">
              <a:solidFill>
                <a:srgbClr val="873174"/>
              </a:solidFill>
              <a:latin typeface="Montserrat" panose="00000500000000000000" pitchFamily="2"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7B337D-B1B6-2DDF-4478-9C6EAEFE5675}"/>
              </a:ext>
            </a:extLst>
          </p:cNvPr>
          <p:cNvPicPr>
            <a:picLocks noChangeAspect="1"/>
          </p:cNvPicPr>
          <p:nvPr/>
        </p:nvPicPr>
        <p:blipFill>
          <a:blip r:embed="rId2"/>
          <a:stretch>
            <a:fillRect/>
          </a:stretch>
        </p:blipFill>
        <p:spPr>
          <a:xfrm>
            <a:off x="2048053" y="1274198"/>
            <a:ext cx="8513397" cy="4168441"/>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389D728E-EED9-93B0-015E-5FC21BAF3F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2883524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E6F26-72E0-A7BE-2740-3960FC3CD22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02F7054-2AAF-10FA-4457-AA544D082945}"/>
              </a:ext>
            </a:extLst>
          </p:cNvPr>
          <p:cNvSpPr txBox="1"/>
          <p:nvPr/>
        </p:nvSpPr>
        <p:spPr>
          <a:xfrm>
            <a:off x="789214" y="337458"/>
            <a:ext cx="9099065"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Introduction and Consent</a:t>
            </a:r>
            <a:endParaRPr lang="en-GB" sz="2400" b="1" dirty="0">
              <a:solidFill>
                <a:srgbClr val="873174"/>
              </a:solidFill>
              <a:latin typeface="Montserrat" panose="00000500000000000000" pitchFamily="2" charset="0"/>
            </a:endParaRPr>
          </a:p>
        </p:txBody>
      </p:sp>
      <p:sp>
        <p:nvSpPr>
          <p:cNvPr id="11" name="Rectangle 10">
            <a:extLst>
              <a:ext uri="{FF2B5EF4-FFF2-40B4-BE49-F238E27FC236}">
                <a16:creationId xmlns:a16="http://schemas.microsoft.com/office/drawing/2014/main" id="{1012812E-A16B-2643-81B0-AEF35915A8BD}"/>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920D0742-0E7F-AECD-A944-A44D6E0747E6}"/>
              </a:ext>
            </a:extLst>
          </p:cNvPr>
          <p:cNvSpPr txBox="1"/>
          <p:nvPr/>
        </p:nvSpPr>
        <p:spPr>
          <a:xfrm>
            <a:off x="800394" y="1088243"/>
            <a:ext cx="10591211" cy="4176528"/>
          </a:xfrm>
          <a:prstGeom prst="rect">
            <a:avLst/>
          </a:prstGeom>
          <a:noFill/>
        </p:spPr>
        <p:txBody>
          <a:bodyPr wrap="square" lIns="91440" tIns="45720" rIns="91440" bIns="45720" rtlCol="0" anchor="t">
            <a:spAutoFit/>
          </a:bodyPr>
          <a:lstStyle/>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Respecting people’s autonomy and right to privacy, you need to obtain informed consent before proceeding with asking more questions. Informed means that a person you are speaking with gets familiar with who you are, what you do, why you ask questions, and what you will do with the information collected.</a:t>
            </a:r>
          </a:p>
          <a:p>
            <a:pPr algn="just">
              <a:lnSpc>
                <a:spcPct val="150000"/>
              </a:lnSpc>
            </a:pPr>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ask: </a:t>
            </a:r>
            <a:r>
              <a:rPr lang="pl-PL" sz="1400" b="1" dirty="0">
                <a:latin typeface="Open Sans" panose="020B0606030504020204" pitchFamily="34" charset="0"/>
                <a:ea typeface="Open Sans" panose="020B0606030504020204" pitchFamily="34" charset="0"/>
                <a:cs typeface="Open Sans" panose="020B0606030504020204" pitchFamily="34" charset="0"/>
              </a:rPr>
              <a:t>DURING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400" b="1" dirty="0">
                <a:latin typeface="Open Sans" panose="020B0606030504020204" pitchFamily="34" charset="0"/>
                <a:ea typeface="Open Sans" panose="020B0606030504020204" pitchFamily="34" charset="0"/>
                <a:cs typeface="Open Sans" panose="020B0606030504020204" pitchFamily="34" charset="0"/>
              </a:rPr>
              <a:t>YES</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YES – although it’s better if you simply explain in your own words who you are, what you are doing, and how the information will be processed; remember to ask for consent before moving to the next question.</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u="sng" dirty="0">
                <a:latin typeface="Open Sans" panose="020B0606030504020204" pitchFamily="34" charset="0"/>
                <a:ea typeface="Open Sans" panose="020B0606030504020204" pitchFamily="34" charset="0"/>
                <a:cs typeface="Open Sans" panose="020B0606030504020204" pitchFamily="34" charset="0"/>
              </a:rPr>
              <a:t>Single-choice list</a:t>
            </a:r>
            <a:r>
              <a:rPr lang="pl-PL" sz="1400" b="1" dirty="0">
                <a:latin typeface="Open Sans" panose="020B0606030504020204" pitchFamily="34" charset="0"/>
                <a:ea typeface="Open Sans" panose="020B0606030504020204" pitchFamily="34" charset="0"/>
                <a:cs typeface="Open Sans" panose="020B0606030504020204" pitchFamily="34" charset="0"/>
              </a:rPr>
              <a:t>. </a:t>
            </a: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If you do not obtain consent and select „No”, the form will take you to the „Thank you” screen as no further information can be collected without consent. </a:t>
            </a:r>
            <a:r>
              <a:rPr lang="pl-PL" sz="1400" b="1" dirty="0">
                <a:latin typeface="Open Sans" panose="020B0606030504020204" pitchFamily="34" charset="0"/>
                <a:ea typeface="Open Sans" panose="020B0606030504020204" pitchFamily="34" charset="0"/>
                <a:cs typeface="Open Sans" panose="020B0606030504020204" pitchFamily="34" charset="0"/>
              </a:rPr>
              <a:t>Option „Unknown” can be selected if you did not receive explicit consent but the feedback was shared publicly through e.g. Red Cross’ social media channels.</a:t>
            </a:r>
            <a:endParaRPr lang="pl-PL" sz="1000" b="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0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2" descr="A red cross and crescent moon with black text&#10;&#10;Description automatically generated">
            <a:extLst>
              <a:ext uri="{FF2B5EF4-FFF2-40B4-BE49-F238E27FC236}">
                <a16:creationId xmlns:a16="http://schemas.microsoft.com/office/drawing/2014/main" id="{5D3940B1-54A0-890A-FF2A-AA34AE3154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3134903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4860471" cy="461665"/>
          </a:xfrm>
          <a:prstGeom prst="rect">
            <a:avLst/>
          </a:prstGeom>
          <a:noFill/>
        </p:spPr>
        <p:txBody>
          <a:bodyPr wrap="square" rtlCol="0">
            <a:spAutoFit/>
          </a:bodyPr>
          <a:lstStyle/>
          <a:p>
            <a:r>
              <a:rPr lang="pl-PL" sz="2400" b="1" dirty="0">
                <a:latin typeface="Montserrat" panose="00000500000000000000" pitchFamily="2" charset="0"/>
              </a:rPr>
              <a:t>Introduction</a:t>
            </a:r>
            <a:endParaRPr lang="en-GB" sz="2400" b="1" dirty="0">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789214" y="2657477"/>
            <a:ext cx="7186386" cy="3325269"/>
          </a:xfrm>
          <a:prstGeom prst="rect">
            <a:avLst/>
          </a:prstGeom>
          <a:noFill/>
        </p:spPr>
        <p:txBody>
          <a:bodyPr wrap="square" rtlCol="0">
            <a:spAutoFit/>
          </a:bodyPr>
          <a:lstStyle/>
          <a:p>
            <a:r>
              <a:rPr lang="pl-PL" sz="1600" b="1" dirty="0">
                <a:solidFill>
                  <a:srgbClr val="CC1694"/>
                </a:solidFill>
                <a:latin typeface="Satoshi" pitchFamily="50" charset="0"/>
              </a:rPr>
              <a:t>Why is this needed</a:t>
            </a:r>
            <a:r>
              <a:rPr lang="pl-PL" sz="1600" b="1" i="1" dirty="0">
                <a:solidFill>
                  <a:srgbClr val="CC1694"/>
                </a:solidFill>
                <a:latin typeface="Satoshi" pitchFamily="50" charset="0"/>
              </a:rPr>
              <a:t>?</a:t>
            </a:r>
          </a:p>
          <a:p>
            <a:pPr algn="just">
              <a:lnSpc>
                <a:spcPct val="150000"/>
              </a:lnSpc>
            </a:pPr>
            <a:endParaRPr lang="pl-PL" sz="12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dirty="0">
                <a:latin typeface="Open Sans" panose="020B0606030504020204" pitchFamily="34" charset="0"/>
                <a:ea typeface="Open Sans" panose="020B0606030504020204" pitchFamily="34" charset="0"/>
                <a:cs typeface="Open Sans" panose="020B0606030504020204" pitchFamily="34" charset="0"/>
              </a:rPr>
              <a:t>Kobo is an extremely user-friendly mobile data collection tool, which is a significant advantage as it doesn’t require any prior technical expertise. At the same time, it’s a curse in disguise as the „user-friendliness” can dim the importance of how we ask questions. It’s not only about clicking through the form, it’s about the interaction we have</a:t>
            </a:r>
            <a:r>
              <a:rPr lang="en-GB" sz="1200" dirty="0">
                <a:latin typeface="Open Sans" panose="020B0606030504020204" pitchFamily="34" charset="0"/>
                <a:ea typeface="Open Sans" panose="020B0606030504020204" pitchFamily="34" charset="0"/>
                <a:cs typeface="Open Sans" panose="020B0606030504020204" pitchFamily="34" charset="0"/>
              </a:rPr>
              <a:t> and relationship we build</a:t>
            </a:r>
            <a:r>
              <a:rPr lang="pl-PL" sz="1200" dirty="0">
                <a:latin typeface="Open Sans" panose="020B0606030504020204" pitchFamily="34" charset="0"/>
                <a:ea typeface="Open Sans" panose="020B0606030504020204" pitchFamily="34" charset="0"/>
                <a:cs typeface="Open Sans" panose="020B0606030504020204" pitchFamily="34" charset="0"/>
              </a:rPr>
              <a:t> with communities.</a:t>
            </a:r>
            <a:endParaRPr lang="en-GB" sz="12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pl-PL" sz="1600" b="1" dirty="0">
                <a:solidFill>
                  <a:srgbClr val="CC1694"/>
                </a:solidFill>
                <a:latin typeface="Satoshi" pitchFamily="50" charset="0"/>
              </a:rPr>
              <a:t>How should I use it?</a:t>
            </a:r>
          </a:p>
          <a:p>
            <a:pPr algn="just">
              <a:lnSpc>
                <a:spcPct val="150000"/>
              </a:lnSpc>
            </a:pPr>
            <a:endParaRPr lang="pl-PL" sz="1200" i="1" dirty="0">
              <a:solidFill>
                <a:schemeClr val="tx1">
                  <a:lumMod val="50000"/>
                  <a:lumOff val="50000"/>
                </a:schemeClr>
              </a:solidFill>
              <a:latin typeface="Satoshi" pitchFamily="50" charset="0"/>
            </a:endParaRPr>
          </a:p>
          <a:p>
            <a:pPr algn="just">
              <a:lnSpc>
                <a:spcPct val="150000"/>
              </a:lnSpc>
            </a:pPr>
            <a:r>
              <a:rPr lang="pl-PL" sz="1200" dirty="0">
                <a:latin typeface="Open Sans" panose="020B0606030504020204" pitchFamily="34" charset="0"/>
                <a:ea typeface="Open Sans" panose="020B0606030504020204" pitchFamily="34" charset="0"/>
                <a:cs typeface="Open Sans" panose="020B0606030504020204" pitchFamily="34" charset="0"/>
              </a:rPr>
              <a:t>This </a:t>
            </a:r>
            <a:r>
              <a:rPr lang="en-GB" sz="1200" dirty="0">
                <a:latin typeface="Open Sans" panose="020B0606030504020204" pitchFamily="34" charset="0"/>
                <a:ea typeface="Open Sans" panose="020B0606030504020204" pitchFamily="34" charset="0"/>
                <a:cs typeface="Open Sans" panose="020B0606030504020204" pitchFamily="34" charset="0"/>
              </a:rPr>
              <a:t>slide deck</a:t>
            </a:r>
            <a:r>
              <a:rPr lang="pl-PL" sz="1200" dirty="0">
                <a:latin typeface="Open Sans" panose="020B0606030504020204" pitchFamily="34" charset="0"/>
                <a:ea typeface="Open Sans" panose="020B0606030504020204" pitchFamily="34" charset="0"/>
                <a:cs typeface="Open Sans" panose="020B0606030504020204" pitchFamily="34" charset="0"/>
              </a:rPr>
              <a:t> can be used while training volunteers to emphasise the importance of familiarising oneself with the form before starting interactions with communities. It can also be shared with volunteers directly so they review it and prepare themselves at their own pace.</a:t>
            </a: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Isosceles Triangle 18">
            <a:extLst>
              <a:ext uri="{FF2B5EF4-FFF2-40B4-BE49-F238E27FC236}">
                <a16:creationId xmlns:a16="http://schemas.microsoft.com/office/drawing/2014/main" id="{C329F6DC-A3DE-89DD-14DB-F7136A7F26B9}"/>
              </a:ext>
            </a:extLst>
          </p:cNvPr>
          <p:cNvSpPr/>
          <p:nvPr/>
        </p:nvSpPr>
        <p:spPr>
          <a:xfrm rot="16200000">
            <a:off x="8749393" y="1804584"/>
            <a:ext cx="3265714" cy="3619500"/>
          </a:xfrm>
          <a:prstGeom prst="triangle">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Isosceles Triangle 19">
            <a:extLst>
              <a:ext uri="{FF2B5EF4-FFF2-40B4-BE49-F238E27FC236}">
                <a16:creationId xmlns:a16="http://schemas.microsoft.com/office/drawing/2014/main" id="{2A3FEE28-90FE-67BA-31AD-FA70CD288B0C}"/>
              </a:ext>
            </a:extLst>
          </p:cNvPr>
          <p:cNvSpPr/>
          <p:nvPr/>
        </p:nvSpPr>
        <p:spPr>
          <a:xfrm rot="16200000">
            <a:off x="9576845" y="1216619"/>
            <a:ext cx="2296609" cy="2933698"/>
          </a:xfrm>
          <a:prstGeom prst="triangle">
            <a:avLst/>
          </a:prstGeom>
          <a:solidFill>
            <a:srgbClr val="CC1694"/>
          </a:solidFill>
          <a:ln>
            <a:solidFill>
              <a:srgbClr val="CC1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C51984E3-CC7F-2342-DAD4-D479DE4D4231}"/>
              </a:ext>
            </a:extLst>
          </p:cNvPr>
          <p:cNvPicPr>
            <a:picLocks noChangeAspect="1"/>
          </p:cNvPicPr>
          <p:nvPr/>
        </p:nvPicPr>
        <p:blipFill>
          <a:blip r:embed="rId2"/>
          <a:stretch>
            <a:fillRect/>
          </a:stretch>
        </p:blipFill>
        <p:spPr>
          <a:xfrm>
            <a:off x="392447" y="1120899"/>
            <a:ext cx="4191585" cy="1143160"/>
          </a:xfrm>
          <a:prstGeom prst="rect">
            <a:avLst/>
          </a:prstGeom>
        </p:spPr>
      </p:pic>
      <p:pic>
        <p:nvPicPr>
          <p:cNvPr id="2" name="Picture 1" descr="A red cross and crescent moon with black text&#10;&#10;Description automatically generated">
            <a:extLst>
              <a:ext uri="{FF2B5EF4-FFF2-40B4-BE49-F238E27FC236}">
                <a16:creationId xmlns:a16="http://schemas.microsoft.com/office/drawing/2014/main" id="{73883F62-404D-8CD6-06EA-1740CB89B2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1242115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9099065"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Gender</a:t>
            </a:r>
            <a:endParaRPr lang="en-GB" sz="2400" b="1" dirty="0">
              <a:solidFill>
                <a:srgbClr val="873174"/>
              </a:solidFill>
              <a:latin typeface="Montserrat" panose="00000500000000000000" pitchFamily="2"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3AD1EFEF-F824-62CA-395C-C60262F28533}"/>
              </a:ext>
            </a:extLst>
          </p:cNvPr>
          <p:cNvPicPr>
            <a:picLocks noChangeAspect="1"/>
          </p:cNvPicPr>
          <p:nvPr/>
        </p:nvPicPr>
        <p:blipFill>
          <a:blip r:embed="rId2"/>
          <a:stretch>
            <a:fillRect/>
          </a:stretch>
        </p:blipFill>
        <p:spPr>
          <a:xfrm>
            <a:off x="533161" y="1166266"/>
            <a:ext cx="1514686" cy="1514686"/>
          </a:xfrm>
          <a:prstGeom prst="rect">
            <a:avLst/>
          </a:prstGeom>
          <a:ln>
            <a:solidFill>
              <a:srgbClr val="CC1694"/>
            </a:solidFill>
          </a:ln>
        </p:spPr>
      </p:pic>
      <p:sp>
        <p:nvSpPr>
          <p:cNvPr id="6" name="TextBox 5">
            <a:extLst>
              <a:ext uri="{FF2B5EF4-FFF2-40B4-BE49-F238E27FC236}">
                <a16:creationId xmlns:a16="http://schemas.microsoft.com/office/drawing/2014/main" id="{E57860EC-E5FC-F1F2-B423-5761A29ABDAF}"/>
              </a:ext>
            </a:extLst>
          </p:cNvPr>
          <p:cNvSpPr txBox="1"/>
          <p:nvPr/>
        </p:nvSpPr>
        <p:spPr>
          <a:xfrm>
            <a:off x="2125435" y="1120676"/>
            <a:ext cx="8872579" cy="4689938"/>
          </a:xfrm>
          <a:prstGeom prst="rect">
            <a:avLst/>
          </a:prstGeom>
          <a:noFill/>
        </p:spPr>
        <p:txBody>
          <a:bodyPr wrap="square">
            <a:spAutoFit/>
          </a:bodyPr>
          <a:lstStyle/>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Gender information helps to understand if programmes are inclusive and meet the diverse needs of the community. It can also help identify if there are any significant differences between genders based on the feedback they share – </a:t>
            </a:r>
            <a:r>
              <a:rPr lang="pl-PL" sz="1400" b="1" i="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are men and women equally vocal</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pl-PL" sz="1400" b="1" i="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they share the same opinions?</a:t>
            </a:r>
            <a:endParaRPr lang="en-GB" sz="1400" b="1" i="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endParaRPr lang="en-GB" sz="1400" b="1" i="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ask: </a:t>
            </a:r>
            <a:r>
              <a:rPr lang="pl-PL" sz="1400" b="1" dirty="0">
                <a:latin typeface="Open Sans" panose="020B0606030504020204" pitchFamily="34" charset="0"/>
                <a:ea typeface="Open Sans" panose="020B0606030504020204" pitchFamily="34" charset="0"/>
                <a:cs typeface="Open Sans" panose="020B0606030504020204" pitchFamily="34" charset="0"/>
              </a:rPr>
              <a:t>DURING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400" b="1" dirty="0">
                <a:latin typeface="Open Sans" panose="020B0606030504020204" pitchFamily="34" charset="0"/>
                <a:ea typeface="Open Sans" panose="020B0606030504020204" pitchFamily="34" charset="0"/>
                <a:cs typeface="Open Sans" panose="020B0606030504020204" pitchFamily="34" charset="0"/>
              </a:rPr>
              <a:t>YES</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en-GB" sz="1400" b="1" dirty="0">
                <a:latin typeface="Open Sans" panose="020B0606030504020204" pitchFamily="34" charset="0"/>
                <a:ea typeface="Open Sans" panose="020B0606030504020204" pitchFamily="34" charset="0"/>
                <a:cs typeface="Open Sans" panose="020B0606030504020204" pitchFamily="34" charset="0"/>
              </a:rPr>
              <a:t>It depends</a:t>
            </a:r>
            <a:r>
              <a:rPr lang="pl-PL" sz="1400" b="1" dirty="0">
                <a:latin typeface="Open Sans" panose="020B0606030504020204" pitchFamily="34" charset="0"/>
                <a:ea typeface="Open Sans" panose="020B0606030504020204" pitchFamily="34" charset="0"/>
                <a:cs typeface="Open Sans" panose="020B0606030504020204" pitchFamily="34" charset="0"/>
              </a:rPr>
              <a:t> </a:t>
            </a:r>
            <a:r>
              <a:rPr lang="en-GB" sz="1400" b="1" dirty="0">
                <a:latin typeface="Open Sans" panose="020B0606030504020204" pitchFamily="34" charset="0"/>
                <a:ea typeface="Open Sans" panose="020B0606030504020204" pitchFamily="34" charset="0"/>
                <a:cs typeface="Open Sans" panose="020B0606030504020204" pitchFamily="34" charset="0"/>
              </a:rPr>
              <a:t>if</a:t>
            </a:r>
            <a:r>
              <a:rPr lang="pl-PL" sz="1400" b="1" dirty="0">
                <a:latin typeface="Open Sans" panose="020B0606030504020204" pitchFamily="34" charset="0"/>
                <a:ea typeface="Open Sans" panose="020B0606030504020204" pitchFamily="34" charset="0"/>
                <a:cs typeface="Open Sans" panose="020B0606030504020204" pitchFamily="34" charset="0"/>
              </a:rPr>
              <a:t> you are 100% sure you can respond to this question yourself based on your observations</a:t>
            </a:r>
            <a:r>
              <a:rPr lang="en-GB" sz="1400" b="1" dirty="0">
                <a:latin typeface="Open Sans" panose="020B0606030504020204" pitchFamily="34" charset="0"/>
                <a:ea typeface="Open Sans" panose="020B0606030504020204" pitchFamily="34" charset="0"/>
                <a:cs typeface="Open Sans" panose="020B0606030504020204" pitchFamily="34" charset="0"/>
              </a:rPr>
              <a:t> you do not need to ask, otherwise you can ask do you identify as… and read out the list</a:t>
            </a:r>
            <a:r>
              <a:rPr lang="pl-PL" sz="1400" b="1" dirty="0">
                <a:latin typeface="Open Sans" panose="020B0606030504020204" pitchFamily="34" charset="0"/>
                <a:ea typeface="Open Sans" panose="020B0606030504020204" pitchFamily="34" charset="0"/>
                <a:cs typeface="Open Sans" panose="020B0606030504020204" pitchFamily="34" charset="0"/>
              </a:rPr>
              <a:t>.</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u="sng" dirty="0">
                <a:latin typeface="Open Sans" panose="020B0606030504020204" pitchFamily="34" charset="0"/>
                <a:ea typeface="Open Sans" panose="020B0606030504020204" pitchFamily="34" charset="0"/>
                <a:cs typeface="Open Sans" panose="020B0606030504020204" pitchFamily="34" charset="0"/>
              </a:rPr>
              <a:t>Single-choice list</a:t>
            </a:r>
            <a:r>
              <a:rPr lang="pl-PL" sz="1400" b="1" dirty="0">
                <a:latin typeface="Open Sans" panose="020B0606030504020204" pitchFamily="34" charset="0"/>
                <a:ea typeface="Open Sans" panose="020B0606030504020204" pitchFamily="34" charset="0"/>
                <a:cs typeface="Open Sans" panose="020B0606030504020204" pitchFamily="34" charset="0"/>
              </a:rPr>
              <a:t>. </a:t>
            </a: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400" b="1" dirty="0">
                <a:latin typeface="Open Sans" panose="020B0606030504020204" pitchFamily="34" charset="0"/>
                <a:ea typeface="Open Sans" panose="020B0606030504020204" pitchFamily="34" charset="0"/>
                <a:cs typeface="Open Sans" panose="020B0606030504020204" pitchFamily="34" charset="0"/>
              </a:rPr>
              <a:t>Detailed demographic information (especially outliers, e.g. a </a:t>
            </a:r>
            <a:r>
              <a:rPr lang="en-GB" sz="1400" b="1" dirty="0">
                <a:latin typeface="Open Sans" panose="020B0606030504020204" pitchFamily="34" charset="0"/>
                <a:ea typeface="Open Sans" panose="020B0606030504020204" pitchFamily="34" charset="0"/>
                <a:cs typeface="Open Sans" panose="020B0606030504020204" pitchFamily="34" charset="0"/>
              </a:rPr>
              <a:t>LGBTIQ+</a:t>
            </a:r>
            <a:r>
              <a:rPr lang="pl-PL" sz="1400" b="1" dirty="0">
                <a:latin typeface="Open Sans" panose="020B0606030504020204" pitchFamily="34" charset="0"/>
                <a:ea typeface="Open Sans" panose="020B0606030504020204" pitchFamily="34" charset="0"/>
                <a:cs typeface="Open Sans" panose="020B0606030504020204" pitchFamily="34" charset="0"/>
              </a:rPr>
              <a:t> person) combined with other data points can sometimes facilitate re-identification of a person. Therefore, we need to be mindful of how the data is processed and shared.</a:t>
            </a:r>
          </a:p>
        </p:txBody>
      </p:sp>
      <p:pic>
        <p:nvPicPr>
          <p:cNvPr id="2" name="Picture 1" descr="A red cross and crescent moon with black text&#10;&#10;Description automatically generated">
            <a:extLst>
              <a:ext uri="{FF2B5EF4-FFF2-40B4-BE49-F238E27FC236}">
                <a16:creationId xmlns:a16="http://schemas.microsoft.com/office/drawing/2014/main" id="{80F0F888-AD35-9279-8F6D-F7E6F620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3200443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9099065"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Age range (years)</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2448681" y="1361966"/>
            <a:ext cx="9207042" cy="3601883"/>
          </a:xfrm>
          <a:prstGeom prst="rect">
            <a:avLst/>
          </a:prstGeom>
          <a:noFill/>
        </p:spPr>
        <p:txBody>
          <a:bodyPr wrap="square" lIns="91440" tIns="45720" rIns="91440" bIns="45720" rtlCol="0" anchor="t">
            <a:spAutoFit/>
          </a:bodyPr>
          <a:lstStyle/>
          <a:p>
            <a:pPr algn="just"/>
            <a:r>
              <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Similar to gender, age information helps to understand if programmes are inclusive and meet the diverse needs of the community. It can also help identify if there are any significant differences between different age groups – </a:t>
            </a:r>
            <a:r>
              <a:rPr lang="pl-PL" sz="1200" b="1" i="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are all of them equally </a:t>
            </a:r>
            <a:r>
              <a:rPr lang="en-GB" sz="1200" b="1" i="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represented</a:t>
            </a:r>
            <a:r>
              <a:rPr lang="pl-PL" sz="1200" b="1" i="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Do they share the same opinions?</a:t>
            </a:r>
          </a:p>
          <a:p>
            <a:pPr algn="just">
              <a:lnSpc>
                <a:spcPct val="150000"/>
              </a:lnSpc>
            </a:pPr>
            <a:endPar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ask: </a:t>
            </a:r>
            <a:r>
              <a:rPr lang="pl-PL" sz="1200" b="1" dirty="0">
                <a:latin typeface="Open Sans" panose="020B0606030504020204" pitchFamily="34" charset="0"/>
                <a:ea typeface="Open Sans" panose="020B0606030504020204" pitchFamily="34" charset="0"/>
                <a:cs typeface="Open Sans" panose="020B0606030504020204" pitchFamily="34" charset="0"/>
              </a:rPr>
              <a:t>DURING AN INTERACTION</a:t>
            </a: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200" b="1" dirty="0">
                <a:latin typeface="Open Sans" panose="020B0606030504020204" pitchFamily="34" charset="0"/>
                <a:ea typeface="Open Sans" panose="020B0606030504020204" pitchFamily="34" charset="0"/>
                <a:cs typeface="Open Sans" panose="020B0606030504020204" pitchFamily="34" charset="0"/>
              </a:rPr>
              <a:t>YES</a:t>
            </a:r>
            <a:endParaRPr lang="pl-PL" sz="1200" b="1" dirty="0">
              <a:solidFill>
                <a:srgbClr val="7F7F7F"/>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200" b="1" dirty="0">
                <a:latin typeface="Open Sans" panose="020B0606030504020204" pitchFamily="34" charset="0"/>
                <a:ea typeface="Open Sans" panose="020B0606030504020204" pitchFamily="34" charset="0"/>
                <a:cs typeface="Open Sans" panose="020B0606030504020204" pitchFamily="34" charset="0"/>
              </a:rPr>
              <a:t>YES</a:t>
            </a:r>
            <a:endParaRPr lang="en-GB" sz="12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200" b="1" u="sng" dirty="0">
                <a:latin typeface="Open Sans" panose="020B0606030504020204" pitchFamily="34" charset="0"/>
                <a:ea typeface="Open Sans" panose="020B0606030504020204" pitchFamily="34" charset="0"/>
                <a:cs typeface="Open Sans" panose="020B0606030504020204" pitchFamily="34" charset="0"/>
              </a:rPr>
              <a:t>Single-choice list</a:t>
            </a:r>
            <a:r>
              <a:rPr lang="pl-PL" sz="1200" b="1" dirty="0">
                <a:latin typeface="Open Sans" panose="020B0606030504020204" pitchFamily="34" charset="0"/>
                <a:ea typeface="Open Sans" panose="020B0606030504020204" pitchFamily="34" charset="0"/>
                <a:cs typeface="Open Sans" panose="020B0606030504020204" pitchFamily="34" charset="0"/>
              </a:rPr>
              <a:t>. </a:t>
            </a:r>
            <a:endPar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200" b="1" dirty="0">
                <a:latin typeface="Open Sans" panose="020B0606030504020204" pitchFamily="34" charset="0"/>
                <a:ea typeface="Open Sans" panose="020B0606030504020204" pitchFamily="34" charset="0"/>
                <a:cs typeface="Open Sans" panose="020B0606030504020204" pitchFamily="34" charset="0"/>
              </a:rPr>
              <a:t>Detailed demographic information (especially outliers, e.g. a very old or young person) combined with other data points can sometimes facilitate re-identification of a person. Therefore, we need to be mindful of how the data is processed and shared.</a:t>
            </a:r>
          </a:p>
          <a:p>
            <a:pPr algn="just">
              <a:lnSpc>
                <a:spcPct val="150000"/>
              </a:lnSpc>
            </a:pPr>
            <a:endParaRPr lang="pl-PL" sz="900" b="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7B7E4F03-7766-E8D8-4019-7ABB640C36B2}"/>
              </a:ext>
            </a:extLst>
          </p:cNvPr>
          <p:cNvPicPr>
            <a:picLocks noChangeAspect="1"/>
          </p:cNvPicPr>
          <p:nvPr/>
        </p:nvPicPr>
        <p:blipFill>
          <a:blip r:embed="rId2"/>
          <a:stretch>
            <a:fillRect/>
          </a:stretch>
        </p:blipFill>
        <p:spPr>
          <a:xfrm>
            <a:off x="687901" y="1366783"/>
            <a:ext cx="1523002" cy="3036884"/>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86D67208-8648-AAF8-6F31-D33616DC6B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1723091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10300544" cy="830997"/>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Has</a:t>
            </a:r>
            <a:r>
              <a:rPr lang="en-GB" sz="2400" b="1" dirty="0">
                <a:solidFill>
                  <a:srgbClr val="873174"/>
                </a:solidFill>
                <a:latin typeface="Montserrat" panose="00000500000000000000" pitchFamily="2" charset="0"/>
              </a:rPr>
              <a:t> the person </a:t>
            </a:r>
            <a:r>
              <a:rPr lang="en-GB" sz="2400" b="1" dirty="0" err="1">
                <a:solidFill>
                  <a:srgbClr val="873174"/>
                </a:solidFill>
                <a:latin typeface="Montserrat" panose="00000500000000000000" pitchFamily="2" charset="0"/>
              </a:rPr>
              <a:t>receiv</a:t>
            </a:r>
            <a:r>
              <a:rPr lang="pl-PL" sz="2400" b="1" dirty="0">
                <a:solidFill>
                  <a:srgbClr val="873174"/>
                </a:solidFill>
                <a:latin typeface="Montserrat" panose="00000500000000000000" pitchFamily="2" charset="0"/>
              </a:rPr>
              <a:t>ed RC </a:t>
            </a:r>
            <a:r>
              <a:rPr lang="en-GB" sz="2400" b="1" dirty="0">
                <a:solidFill>
                  <a:srgbClr val="873174"/>
                </a:solidFill>
                <a:latin typeface="Montserrat" panose="00000500000000000000" pitchFamily="2" charset="0"/>
              </a:rPr>
              <a:t>support or services</a:t>
            </a:r>
            <a:r>
              <a:rPr lang="pl-PL" sz="2400" b="1" dirty="0">
                <a:solidFill>
                  <a:srgbClr val="873174"/>
                </a:solidFill>
                <a:latin typeface="Montserrat" panose="00000500000000000000" pitchFamily="2" charset="0"/>
              </a:rPr>
              <a:t> in the last 3 months?</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5548332" y="1516547"/>
            <a:ext cx="5886795" cy="3294492"/>
          </a:xfrm>
          <a:prstGeom prst="rect">
            <a:avLst/>
          </a:prstGeom>
          <a:noFill/>
        </p:spPr>
        <p:txBody>
          <a:bodyPr wrap="square" rtlCol="0">
            <a:spAutoFit/>
          </a:bodyPr>
          <a:lstStyle/>
          <a:p>
            <a:pPr algn="just"/>
            <a:r>
              <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This information can facilitate understanding of the reach and impact of services provided. At the same time, it can show if those who received support share similar opinions to those who didn’t and, potentially, if the feedback aroun</a:t>
            </a:r>
            <a:r>
              <a:rPr lang="en-GB"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a:t>
            </a:r>
            <a:r>
              <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the latter is related to the absence of support.</a:t>
            </a:r>
          </a:p>
          <a:p>
            <a:pPr algn="just">
              <a:lnSpc>
                <a:spcPct val="150000"/>
              </a:lnSpc>
            </a:pPr>
            <a:endPar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ask: </a:t>
            </a:r>
            <a:r>
              <a:rPr lang="pl-PL" sz="1200" b="1" dirty="0">
                <a:latin typeface="Open Sans" panose="020B0606030504020204" pitchFamily="34" charset="0"/>
                <a:ea typeface="Open Sans" panose="020B0606030504020204" pitchFamily="34" charset="0"/>
                <a:cs typeface="Open Sans" panose="020B0606030504020204" pitchFamily="34" charset="0"/>
              </a:rPr>
              <a:t>DURING AN INTERACTION</a:t>
            </a: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200" b="1" dirty="0">
                <a:latin typeface="Open Sans" panose="020B0606030504020204" pitchFamily="34" charset="0"/>
                <a:ea typeface="Open Sans" panose="020B0606030504020204" pitchFamily="34" charset="0"/>
                <a:cs typeface="Open Sans" panose="020B0606030504020204" pitchFamily="34" charset="0"/>
              </a:rPr>
              <a:t>YES</a:t>
            </a:r>
            <a:endParaRPr lang="en-GB" sz="12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200" b="1" dirty="0">
                <a:latin typeface="Open Sans" panose="020B0606030504020204" pitchFamily="34" charset="0"/>
                <a:ea typeface="Open Sans" panose="020B0606030504020204" pitchFamily="34" charset="0"/>
                <a:cs typeface="Open Sans" panose="020B0606030504020204" pitchFamily="34" charset="0"/>
              </a:rPr>
              <a:t>YES</a:t>
            </a:r>
            <a:endPar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200" b="1" u="sng" dirty="0">
                <a:latin typeface="Open Sans" panose="020B0606030504020204" pitchFamily="34" charset="0"/>
                <a:ea typeface="Open Sans" panose="020B0606030504020204" pitchFamily="34" charset="0"/>
                <a:cs typeface="Open Sans" panose="020B0606030504020204" pitchFamily="34" charset="0"/>
              </a:rPr>
              <a:t>Single-choice list</a:t>
            </a:r>
            <a:r>
              <a:rPr lang="pl-PL" sz="1200" b="1" dirty="0">
                <a:latin typeface="Open Sans" panose="020B0606030504020204" pitchFamily="34" charset="0"/>
                <a:ea typeface="Open Sans" panose="020B0606030504020204" pitchFamily="34" charset="0"/>
                <a:cs typeface="Open Sans" panose="020B0606030504020204" pitchFamily="34" charset="0"/>
              </a:rPr>
              <a:t>. </a:t>
            </a:r>
            <a:endPar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en-GB" sz="1200" b="1" dirty="0">
                <a:latin typeface="Open Sans" panose="020B0606030504020204" pitchFamily="34" charset="0"/>
                <a:ea typeface="Open Sans" panose="020B0606030504020204" pitchFamily="34" charset="0"/>
                <a:cs typeface="Open Sans" panose="020B0606030504020204" pitchFamily="34" charset="0"/>
              </a:rPr>
              <a:t>Some may wish to keep their use of certain services confidential, so reassure confidentiality</a:t>
            </a:r>
            <a:r>
              <a:rPr lang="pl-PL" sz="1200" b="1" dirty="0">
                <a:latin typeface="Open Sans" panose="020B0606030504020204" pitchFamily="34" charset="0"/>
                <a:ea typeface="Open Sans" panose="020B0606030504020204" pitchFamily="34" charset="0"/>
                <a:cs typeface="Open Sans" panose="020B0606030504020204" pitchFamily="34" charset="0"/>
              </a:rPr>
              <a:t> and select „Prefer not to answer”.</a:t>
            </a: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9AB2265C-9F72-01A8-4189-83A579D4EFC3}"/>
              </a:ext>
            </a:extLst>
          </p:cNvPr>
          <p:cNvPicPr>
            <a:picLocks noChangeAspect="1"/>
          </p:cNvPicPr>
          <p:nvPr/>
        </p:nvPicPr>
        <p:blipFill>
          <a:blip r:embed="rId2"/>
          <a:stretch>
            <a:fillRect/>
          </a:stretch>
        </p:blipFill>
        <p:spPr>
          <a:xfrm>
            <a:off x="538004" y="1604710"/>
            <a:ext cx="4832528" cy="1426746"/>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C936BE2C-52B9-CC5B-10CE-9DB182B073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1319012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First vulnerability | Second vulnerability</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4836279" y="1057764"/>
            <a:ext cx="6991654" cy="5461816"/>
          </a:xfrm>
          <a:prstGeom prst="rect">
            <a:avLst/>
          </a:prstGeom>
          <a:noFill/>
        </p:spPr>
        <p:txBody>
          <a:bodyPr wrap="square" lIns="91440" tIns="45720" rIns="91440" bIns="45720" rtlCol="0" anchor="t">
            <a:spAutoFit/>
          </a:bodyPr>
          <a:lstStyle/>
          <a:p>
            <a:r>
              <a:rPr lang="pl-PL" sz="13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Similar to gender and age range, </a:t>
            </a:r>
            <a:r>
              <a:rPr lang="en-GB" sz="13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vulnerability </a:t>
            </a:r>
            <a:r>
              <a:rPr lang="pl-PL" sz="13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information helps to understand if programmes are inclusive and meet the diverse needs of the community.</a:t>
            </a:r>
          </a:p>
          <a:p>
            <a:endParaRPr lang="pl-PL" sz="13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3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ask: </a:t>
            </a:r>
            <a:r>
              <a:rPr lang="pl-PL" sz="1300" b="1" dirty="0">
                <a:latin typeface="Open Sans" panose="020B0606030504020204" pitchFamily="34" charset="0"/>
                <a:ea typeface="Open Sans" panose="020B0606030504020204" pitchFamily="34" charset="0"/>
                <a:cs typeface="Open Sans" panose="020B0606030504020204" pitchFamily="34" charset="0"/>
              </a:rPr>
              <a:t>DURING AN INTERACTION</a:t>
            </a:r>
          </a:p>
          <a:p>
            <a:pPr algn="just">
              <a:lnSpc>
                <a:spcPct val="150000"/>
              </a:lnSpc>
            </a:pPr>
            <a:r>
              <a:rPr lang="pl-PL" sz="13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en-GB" sz="1300" b="1" dirty="0">
                <a:latin typeface="Open Sans" panose="020B0606030504020204" pitchFamily="34" charset="0"/>
                <a:ea typeface="Open Sans" panose="020B0606030504020204" pitchFamily="34" charset="0"/>
                <a:cs typeface="Open Sans" panose="020B0606030504020204" pitchFamily="34" charset="0"/>
              </a:rPr>
              <a:t>YES</a:t>
            </a:r>
          </a:p>
          <a:p>
            <a:pPr algn="just">
              <a:lnSpc>
                <a:spcPct val="150000"/>
              </a:lnSpc>
            </a:pPr>
            <a:r>
              <a:rPr lang="pl-PL" sz="13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300" b="1" dirty="0">
                <a:latin typeface="Open Sans" panose="020B0606030504020204" pitchFamily="34" charset="0"/>
                <a:ea typeface="Open Sans" panose="020B0606030504020204" pitchFamily="34" charset="0"/>
                <a:cs typeface="Open Sans" panose="020B0606030504020204" pitchFamily="34" charset="0"/>
              </a:rPr>
              <a:t>You can read the list of options out loud but also, acknowledging the sensitivity of this question, you can show the list to the person you are interacting with and ask them to select the relevant  option/s</a:t>
            </a:r>
            <a:r>
              <a:rPr lang="en-GB" sz="1300" b="1" dirty="0">
                <a:latin typeface="Open Sans" panose="020B0606030504020204" pitchFamily="34" charset="0"/>
                <a:ea typeface="Open Sans" panose="020B0606030504020204" pitchFamily="34" charset="0"/>
                <a:cs typeface="Open Sans" panose="020B0606030504020204" pitchFamily="34" charset="0"/>
              </a:rPr>
              <a:t> or ask if any of this applies to them.</a:t>
            </a:r>
            <a:endParaRPr lang="pl-PL" sz="13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3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3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300" b="1" u="sng" dirty="0">
                <a:latin typeface="Open Sans" panose="020B0606030504020204" pitchFamily="34" charset="0"/>
                <a:ea typeface="Open Sans" panose="020B0606030504020204" pitchFamily="34" charset="0"/>
                <a:cs typeface="Open Sans" panose="020B0606030504020204" pitchFamily="34" charset="0"/>
              </a:rPr>
              <a:t>Single-choicelist</a:t>
            </a:r>
            <a:r>
              <a:rPr lang="pl-PL" sz="1300" b="1" dirty="0">
                <a:latin typeface="Open Sans" panose="020B0606030504020204" pitchFamily="34" charset="0"/>
                <a:ea typeface="Open Sans" panose="020B0606030504020204" pitchFamily="34" charset="0"/>
                <a:cs typeface="Open Sans" panose="020B0606030504020204" pitchFamily="34" charset="0"/>
              </a:rPr>
              <a:t>. This question is repeated twice to allow recording for more than one vulnerability, if such exists.</a:t>
            </a:r>
            <a:endParaRPr lang="pl-PL" sz="13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3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modifications: </a:t>
            </a:r>
            <a:r>
              <a:rPr lang="pl-PL" sz="1300" b="1" dirty="0">
                <a:latin typeface="Open Sans" panose="020B0606030504020204" pitchFamily="34" charset="0"/>
                <a:ea typeface="Open Sans" panose="020B0606030504020204" pitchFamily="34" charset="0"/>
                <a:cs typeface="Open Sans" panose="020B0606030504020204" pitchFamily="34" charset="0"/>
              </a:rPr>
              <a:t>The list can be expanded to include more types of vulnerabilities or collect more detailed information</a:t>
            </a:r>
            <a:r>
              <a:rPr lang="en-GB" sz="1300" b="1" dirty="0">
                <a:latin typeface="Open Sans" panose="020B0606030504020204" pitchFamily="34" charset="0"/>
                <a:ea typeface="Open Sans" panose="020B0606030504020204" pitchFamily="34" charset="0"/>
                <a:cs typeface="Open Sans" panose="020B0606030504020204" pitchFamily="34" charset="0"/>
              </a:rPr>
              <a:t> but it is recommended to keep it simple</a:t>
            </a:r>
            <a:r>
              <a:rPr lang="pl-PL" sz="1300" b="1" dirty="0">
                <a:latin typeface="Open Sans" panose="020B0606030504020204" pitchFamily="34" charset="0"/>
                <a:ea typeface="Open Sans" panose="020B0606030504020204" pitchFamily="34" charset="0"/>
                <a:cs typeface="Open Sans" panose="020B0606030504020204" pitchFamily="34" charset="0"/>
              </a:rPr>
              <a:t>.</a:t>
            </a:r>
            <a:endParaRPr lang="en-GB" sz="13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3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3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300" b="1" dirty="0">
                <a:latin typeface="Open Sans" panose="020B0606030504020204" pitchFamily="34" charset="0"/>
                <a:ea typeface="Open Sans" panose="020B0606030504020204" pitchFamily="34" charset="0"/>
                <a:cs typeface="Open Sans" panose="020B0606030504020204" pitchFamily="34" charset="0"/>
              </a:rPr>
              <a:t>Although no personal is collected, vulnerabilities are considered highly sensitive information, that’s why you should ensure privacy and respect when collecting this data.</a:t>
            </a:r>
            <a:endParaRPr lang="pl-PL" sz="1300" b="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A652D5D4-3F92-AAF3-8DD3-E1324769A74A}"/>
              </a:ext>
            </a:extLst>
          </p:cNvPr>
          <p:cNvPicPr>
            <a:picLocks noChangeAspect="1"/>
          </p:cNvPicPr>
          <p:nvPr/>
        </p:nvPicPr>
        <p:blipFill>
          <a:blip r:embed="rId2"/>
          <a:stretch>
            <a:fillRect/>
          </a:stretch>
        </p:blipFill>
        <p:spPr>
          <a:xfrm>
            <a:off x="281820" y="1184125"/>
            <a:ext cx="4333606" cy="2747261"/>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3EF7F06D-DD27-6B4A-F736-427AF91601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215367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Feedback</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459460" y="2602596"/>
            <a:ext cx="11273080" cy="3720442"/>
          </a:xfrm>
          <a:prstGeom prst="rect">
            <a:avLst/>
          </a:prstGeom>
          <a:noFill/>
        </p:spPr>
        <p:txBody>
          <a:bodyPr wrap="square" lIns="91440" tIns="45720" rIns="91440" bIns="45720" rtlCol="0" anchor="t">
            <a:spAutoFit/>
          </a:bodyPr>
          <a:lstStyle/>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Community feedback or insights are information shared with us by members of communities. </a:t>
            </a:r>
          </a:p>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Looking into such information can help: </a:t>
            </a:r>
          </a:p>
          <a:p>
            <a:pPr algn="just"/>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Arial" panose="020B0604020202020204" pitchFamily="34" charset="0"/>
              <a:buChar char="•"/>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increase our efficiency and impact by showing</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what is most important to the community</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t>
            </a:r>
          </a:p>
          <a:p>
            <a:pPr marL="285750" indent="-285750" algn="just">
              <a:buFont typeface="Arial" panose="020B0604020202020204" pitchFamily="34" charset="0"/>
              <a:buChar char="•"/>
            </a:pPr>
            <a:r>
              <a:rPr lang="en-GB" sz="1400" b="1" u="sng" dirty="0">
                <a:solidFill>
                  <a:srgbClr val="873174"/>
                </a:solidFill>
                <a:latin typeface="Open Sans" panose="020B0606030504020204" pitchFamily="34" charset="0"/>
                <a:ea typeface="Open Sans" panose="020B0606030504020204" pitchFamily="34" charset="0"/>
                <a:cs typeface="Open Sans" panose="020B0606030504020204" pitchFamily="34" charset="0"/>
              </a:rPr>
              <a:t>work in a trusted partnership with</a:t>
            </a:r>
            <a:r>
              <a:rPr lang="pl-PL" sz="1400" b="1" u="sng" dirty="0">
                <a:solidFill>
                  <a:srgbClr val="873174"/>
                </a:solidFill>
                <a:latin typeface="Open Sans" panose="020B0606030504020204" pitchFamily="34" charset="0"/>
                <a:ea typeface="Open Sans" panose="020B0606030504020204" pitchFamily="34" charset="0"/>
                <a:cs typeface="Open Sans" panose="020B0606030504020204" pitchFamily="34" charset="0"/>
              </a:rPr>
              <a:t> </a:t>
            </a:r>
            <a:r>
              <a:rPr lang="en-GB" sz="1400" b="1" u="sng" dirty="0">
                <a:solidFill>
                  <a:srgbClr val="873174"/>
                </a:solidFill>
                <a:latin typeface="Open Sans" panose="020B0606030504020204" pitchFamily="34" charset="0"/>
                <a:ea typeface="Open Sans" panose="020B0606030504020204" pitchFamily="34" charset="0"/>
                <a:cs typeface="Open Sans" panose="020B0606030504020204" pitchFamily="34" charset="0"/>
              </a:rPr>
              <a:t>communities</a:t>
            </a:r>
            <a:r>
              <a:rPr lang="en-GB" sz="1400" b="1" u="sng"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by engaging in a dialogue on topics</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that community members are most concerned</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bout</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t>
            </a:r>
          </a:p>
          <a:p>
            <a:pPr marL="285750" indent="-285750" algn="just">
              <a:buFont typeface="Arial" panose="020B0604020202020204" pitchFamily="34" charset="0"/>
              <a:buChar char="•"/>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avoid doing harm and </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ensure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accountability to communities by highlighting</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critical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issues</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t>
            </a:r>
          </a:p>
          <a:p>
            <a:pPr marL="285750" indent="-285750" algn="just">
              <a:buFont typeface="Arial" panose="020B0604020202020204" pitchFamily="34" charset="0"/>
              <a:buChar char="•"/>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leverage our auxiliary role and</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coordinate with authorities and other humanitarian</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stakeholders</a:t>
            </a:r>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Arial" panose="020B0604020202020204" pitchFamily="34" charset="0"/>
              <a:buChar char="•"/>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supports our fundraising efforts and helps to gain</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donors’ trust by showing we work </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transparently.</a:t>
            </a:r>
          </a:p>
          <a:p>
            <a:pPr marL="285750" indent="-285750" algn="just">
              <a:buFont typeface="Arial" panose="020B0604020202020204" pitchFamily="34" charset="0"/>
              <a:buChar char="•"/>
            </a:pPr>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To learn more about how community feedback helps us do a better job, check out </a:t>
            </a:r>
            <a:r>
              <a:rPr lang="pl-PL" sz="1400" b="1" i="1" dirty="0">
                <a:solidFill>
                  <a:srgbClr val="873174"/>
                </a:solidFill>
                <a:latin typeface="Open Sans" panose="020B0606030504020204" pitchFamily="34" charset="0"/>
                <a:ea typeface="Open Sans" panose="020B0606030504020204" pitchFamily="34" charset="0"/>
                <a:cs typeface="Open Sans" panose="020B0606030504020204" pitchFamily="34" charset="0"/>
                <a:hlinkClick r:id="rId2">
                  <a:extLst>
                    <a:ext uri="{A12FA001-AC4F-418D-AE19-62706E023703}">
                      <ahyp:hlinkClr xmlns:ahyp="http://schemas.microsoft.com/office/drawing/2018/hyperlinkcolor" val="tx"/>
                    </a:ext>
                  </a:extLst>
                </a:hlinkClick>
              </a:rPr>
              <a:t>Module 1 of the IFRC Feedback Kit</a:t>
            </a: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t>
            </a:r>
          </a:p>
          <a:p>
            <a:pPr algn="just">
              <a:lnSpc>
                <a:spcPct val="150000"/>
              </a:lnSpc>
            </a:pPr>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ask: </a:t>
            </a:r>
            <a:r>
              <a:rPr lang="pl-PL" sz="1400" b="1" dirty="0">
                <a:latin typeface="Open Sans" panose="020B0606030504020204" pitchFamily="34" charset="0"/>
                <a:ea typeface="Open Sans" panose="020B0606030504020204" pitchFamily="34" charset="0"/>
                <a:cs typeface="Open Sans" panose="020B0606030504020204" pitchFamily="34" charset="0"/>
              </a:rPr>
              <a:t>DURING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400" b="1" dirty="0">
                <a:latin typeface="Open Sans" panose="020B0606030504020204" pitchFamily="34" charset="0"/>
                <a:ea typeface="Open Sans" panose="020B0606030504020204" pitchFamily="34" charset="0"/>
                <a:cs typeface="Open Sans" panose="020B0606030504020204" pitchFamily="34" charset="0"/>
              </a:rPr>
              <a:t>YES</a:t>
            </a:r>
            <a:endParaRPr lang="pl-PL" sz="1400" b="1" dirty="0">
              <a:solidFill>
                <a:srgbClr val="7F7F7F"/>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YES</a:t>
            </a: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A070E042-B69B-980D-1804-B3E5A19A6005}"/>
              </a:ext>
            </a:extLst>
          </p:cNvPr>
          <p:cNvPicPr>
            <a:picLocks noChangeAspect="1"/>
          </p:cNvPicPr>
          <p:nvPr/>
        </p:nvPicPr>
        <p:blipFill>
          <a:blip r:embed="rId3"/>
          <a:stretch>
            <a:fillRect/>
          </a:stretch>
        </p:blipFill>
        <p:spPr>
          <a:xfrm>
            <a:off x="459460" y="1367494"/>
            <a:ext cx="4593665" cy="948022"/>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923C371F-2464-CC1C-3FC2-1A0DDB8AE1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1800945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722475-7CCF-B409-5F4E-8DBE18DEE00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AE5114F8-5D37-8B0D-E750-34746BBF1301}"/>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Feedback</a:t>
            </a:r>
            <a:r>
              <a:rPr lang="en-GB" sz="2400" b="1" dirty="0">
                <a:solidFill>
                  <a:srgbClr val="873174"/>
                </a:solidFill>
                <a:latin typeface="Montserrat" panose="00000500000000000000" pitchFamily="2" charset="0"/>
              </a:rPr>
              <a:t> continued</a:t>
            </a:r>
          </a:p>
        </p:txBody>
      </p:sp>
      <p:sp>
        <p:nvSpPr>
          <p:cNvPr id="11" name="Rectangle 10">
            <a:extLst>
              <a:ext uri="{FF2B5EF4-FFF2-40B4-BE49-F238E27FC236}">
                <a16:creationId xmlns:a16="http://schemas.microsoft.com/office/drawing/2014/main" id="{715FEAC1-8210-9C70-55B6-7C1BE3F0B6A6}"/>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1759A338-E326-8BB6-BF56-C1FA6EDD6A0C}"/>
              </a:ext>
            </a:extLst>
          </p:cNvPr>
          <p:cNvPicPr>
            <a:picLocks noChangeAspect="1"/>
          </p:cNvPicPr>
          <p:nvPr/>
        </p:nvPicPr>
        <p:blipFill>
          <a:blip r:embed="rId2"/>
          <a:stretch>
            <a:fillRect/>
          </a:stretch>
        </p:blipFill>
        <p:spPr>
          <a:xfrm>
            <a:off x="786780" y="1045098"/>
            <a:ext cx="4593665" cy="948022"/>
          </a:xfrm>
          <a:prstGeom prst="rect">
            <a:avLst/>
          </a:prstGeom>
          <a:ln>
            <a:solidFill>
              <a:srgbClr val="CC1694"/>
            </a:solidFill>
          </a:ln>
        </p:spPr>
      </p:pic>
      <p:sp>
        <p:nvSpPr>
          <p:cNvPr id="2" name="TextBox 1">
            <a:extLst>
              <a:ext uri="{FF2B5EF4-FFF2-40B4-BE49-F238E27FC236}">
                <a16:creationId xmlns:a16="http://schemas.microsoft.com/office/drawing/2014/main" id="{160FA381-FE4F-7289-9CFC-FD9479DA35DB}"/>
              </a:ext>
            </a:extLst>
          </p:cNvPr>
          <p:cNvSpPr txBox="1"/>
          <p:nvPr/>
        </p:nvSpPr>
        <p:spPr>
          <a:xfrm>
            <a:off x="729846" y="2203916"/>
            <a:ext cx="10396651" cy="2320059"/>
          </a:xfrm>
          <a:prstGeom prst="rect">
            <a:avLst/>
          </a:prstGeom>
          <a:noFill/>
        </p:spPr>
        <p:txBody>
          <a:bodyPr wrap="square" rtlCol="0">
            <a:spAutoFit/>
          </a:bodyPr>
          <a:lstStyle/>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hints: </a:t>
            </a:r>
            <a:r>
              <a:rPr lang="pl-PL" sz="1400" b="1" dirty="0">
                <a:latin typeface="Open Sans" panose="020B0606030504020204" pitchFamily="34" charset="0"/>
                <a:ea typeface="Open Sans" panose="020B0606030504020204" pitchFamily="34" charset="0"/>
                <a:cs typeface="Open Sans" panose="020B0606030504020204" pitchFamily="34" charset="0"/>
              </a:rPr>
              <a:t>Feedback is not only collected but also analysed and used for making programmes better respond to community needs. To allow this, feedback needs to be recorded in a way that can be understood not only by the person taking note</a:t>
            </a:r>
            <a:r>
              <a:rPr lang="en-GB" sz="1400" b="1" dirty="0">
                <a:latin typeface="Open Sans" panose="020B0606030504020204" pitchFamily="34" charset="0"/>
                <a:ea typeface="Open Sans" panose="020B0606030504020204" pitchFamily="34" charset="0"/>
                <a:cs typeface="Open Sans" panose="020B0606030504020204" pitchFamily="34" charset="0"/>
              </a:rPr>
              <a:t>s</a:t>
            </a:r>
            <a:r>
              <a:rPr lang="pl-PL" sz="1400" b="1" dirty="0">
                <a:latin typeface="Open Sans" panose="020B0606030504020204" pitchFamily="34" charset="0"/>
                <a:ea typeface="Open Sans" panose="020B0606030504020204" pitchFamily="34" charset="0"/>
                <a:cs typeface="Open Sans" panose="020B0606030504020204" pitchFamily="34" charset="0"/>
              </a:rPr>
              <a:t> of it but also by anyone else responsible for working with feedback data. That is why </a:t>
            </a:r>
            <a:r>
              <a:rPr lang="pl-PL" sz="1400" b="1" u="sng" dirty="0">
                <a:solidFill>
                  <a:srgbClr val="CC1694"/>
                </a:solidFill>
                <a:latin typeface="Open Sans" panose="020B0606030504020204" pitchFamily="34" charset="0"/>
                <a:ea typeface="Open Sans" panose="020B0606030504020204" pitchFamily="34" charset="0"/>
                <a:cs typeface="Open Sans" panose="020B0606030504020204" pitchFamily="34" charset="0"/>
              </a:rPr>
              <a:t>it’s crucial to avoid writing down one-word feedback, instead take enough notes to tell the </a:t>
            </a:r>
            <a:r>
              <a:rPr lang="en-GB" sz="1400" b="1" u="sng" dirty="0">
                <a:solidFill>
                  <a:srgbClr val="CC1694"/>
                </a:solidFill>
                <a:latin typeface="Open Sans" panose="020B0606030504020204" pitchFamily="34" charset="0"/>
                <a:ea typeface="Open Sans" panose="020B0606030504020204" pitchFamily="34" charset="0"/>
                <a:cs typeface="Open Sans" panose="020B0606030504020204" pitchFamily="34" charset="0"/>
              </a:rPr>
              <a:t>full </a:t>
            </a:r>
            <a:r>
              <a:rPr lang="pl-PL" sz="1400" b="1" u="sng" dirty="0">
                <a:solidFill>
                  <a:srgbClr val="CC1694"/>
                </a:solidFill>
                <a:latin typeface="Open Sans" panose="020B0606030504020204" pitchFamily="34" charset="0"/>
                <a:ea typeface="Open Sans" panose="020B0606030504020204" pitchFamily="34" charset="0"/>
                <a:cs typeface="Open Sans" panose="020B0606030504020204" pitchFamily="34" charset="0"/>
              </a:rPr>
              <a:t>story</a:t>
            </a:r>
            <a:r>
              <a:rPr lang="pl-PL" sz="1400" b="1" dirty="0">
                <a:latin typeface="Open Sans" panose="020B0606030504020204" pitchFamily="34" charset="0"/>
                <a:ea typeface="Open Sans" panose="020B0606030504020204" pitchFamily="34" charset="0"/>
                <a:cs typeface="Open Sans" panose="020B0606030504020204" pitchFamily="34" charset="0"/>
              </a:rPr>
              <a:t>.</a:t>
            </a:r>
            <a:endParaRPr lang="en-GB"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en-GB"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a:t>
            </a:r>
            <a:r>
              <a:rPr lang="en-GB" sz="1400" b="1" dirty="0">
                <a:latin typeface="Open Sans" panose="020B0606030504020204" pitchFamily="34" charset="0"/>
                <a:ea typeface="Open Sans" panose="020B0606030504020204" pitchFamily="34" charset="0"/>
                <a:cs typeface="Open Sans" panose="020B0606030504020204" pitchFamily="34" charset="0"/>
              </a:rPr>
              <a:t>YES</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u="sng" dirty="0">
                <a:latin typeface="Open Sans" panose="020B0606030504020204" pitchFamily="34" charset="0"/>
                <a:ea typeface="Open Sans" panose="020B0606030504020204" pitchFamily="34" charset="0"/>
                <a:cs typeface="Open Sans" panose="020B0606030504020204" pitchFamily="34" charset="0"/>
              </a:rPr>
              <a:t>Free text.</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400" b="1" dirty="0">
                <a:latin typeface="Open Sans" panose="020B0606030504020204" pitchFamily="34" charset="0"/>
                <a:ea typeface="Open Sans" panose="020B0606030504020204" pitchFamily="34" charset="0"/>
                <a:cs typeface="Open Sans" panose="020B0606030504020204" pitchFamily="34" charset="0"/>
              </a:rPr>
              <a:t>Feedback may include personal stories, therefore should be handled with care and respect.</a:t>
            </a:r>
          </a:p>
        </p:txBody>
      </p:sp>
      <p:sp>
        <p:nvSpPr>
          <p:cNvPr id="8" name="Google Shape;1628;p281">
            <a:extLst>
              <a:ext uri="{FF2B5EF4-FFF2-40B4-BE49-F238E27FC236}">
                <a16:creationId xmlns:a16="http://schemas.microsoft.com/office/drawing/2014/main" id="{5D0D53E8-73BA-8FE2-E1F0-33B347221423}"/>
              </a:ext>
            </a:extLst>
          </p:cNvPr>
          <p:cNvSpPr/>
          <p:nvPr/>
        </p:nvSpPr>
        <p:spPr>
          <a:xfrm>
            <a:off x="5928172" y="5038789"/>
            <a:ext cx="4972277" cy="894093"/>
          </a:xfrm>
          <a:prstGeom prst="roundRect">
            <a:avLst>
              <a:gd name="adj" fmla="val 16667"/>
            </a:avLst>
          </a:prstGeom>
          <a:solidFill>
            <a:srgbClr val="D9D9D9"/>
          </a:solidFill>
          <a:ln w="9525"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400" i="1" dirty="0">
                <a:latin typeface="Satoshi" pitchFamily="50" charset="0"/>
                <a:ea typeface="Poppins"/>
                <a:cs typeface="Poppins"/>
                <a:sym typeface="Poppins"/>
              </a:rPr>
              <a:t>Why did the COVID-19 vaccine come in so many different names? Can the WHO or Ministry responsible explain the difference in vaccine names?</a:t>
            </a:r>
            <a:endParaRPr sz="1400" i="1" dirty="0">
              <a:latin typeface="Satoshi" pitchFamily="50" charset="0"/>
              <a:ea typeface="Poppins"/>
              <a:cs typeface="Poppins"/>
              <a:sym typeface="Poppins"/>
            </a:endParaRPr>
          </a:p>
        </p:txBody>
      </p:sp>
      <p:sp>
        <p:nvSpPr>
          <p:cNvPr id="12" name="Google Shape;1630;p281">
            <a:extLst>
              <a:ext uri="{FF2B5EF4-FFF2-40B4-BE49-F238E27FC236}">
                <a16:creationId xmlns:a16="http://schemas.microsoft.com/office/drawing/2014/main" id="{342212B4-CFB5-10B0-01CC-1EA359F0E137}"/>
              </a:ext>
            </a:extLst>
          </p:cNvPr>
          <p:cNvSpPr txBox="1"/>
          <p:nvPr/>
        </p:nvSpPr>
        <p:spPr>
          <a:xfrm>
            <a:off x="7232697" y="5929570"/>
            <a:ext cx="2647200" cy="369302"/>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i="1" dirty="0">
                <a:solidFill>
                  <a:schemeClr val="dk1"/>
                </a:solidFill>
                <a:latin typeface="Satoshi" pitchFamily="50" charset="0"/>
                <a:ea typeface="Poppins"/>
                <a:cs typeface="Poppins"/>
                <a:sym typeface="Poppins"/>
              </a:rPr>
              <a:t>30-39 years old woman from xx district </a:t>
            </a:r>
            <a:endParaRPr sz="1200" i="1" dirty="0">
              <a:solidFill>
                <a:schemeClr val="dk1"/>
              </a:solidFill>
              <a:latin typeface="Satoshi" pitchFamily="50" charset="0"/>
              <a:ea typeface="Poppins"/>
              <a:cs typeface="Poppins"/>
              <a:sym typeface="Poppins"/>
            </a:endParaRPr>
          </a:p>
        </p:txBody>
      </p:sp>
      <p:grpSp>
        <p:nvGrpSpPr>
          <p:cNvPr id="5" name="Group 4">
            <a:extLst>
              <a:ext uri="{FF2B5EF4-FFF2-40B4-BE49-F238E27FC236}">
                <a16:creationId xmlns:a16="http://schemas.microsoft.com/office/drawing/2014/main" id="{211B20BC-567D-3E23-CCB6-BA95EB14E102}"/>
              </a:ext>
            </a:extLst>
          </p:cNvPr>
          <p:cNvGrpSpPr/>
          <p:nvPr/>
        </p:nvGrpSpPr>
        <p:grpSpPr>
          <a:xfrm>
            <a:off x="597529" y="4957051"/>
            <a:ext cx="3055811" cy="1233277"/>
            <a:chOff x="1840124" y="3298906"/>
            <a:chExt cx="3055811" cy="1233277"/>
          </a:xfrm>
        </p:grpSpPr>
        <p:sp>
          <p:nvSpPr>
            <p:cNvPr id="7" name="Google Shape;1627;p281">
              <a:extLst>
                <a:ext uri="{FF2B5EF4-FFF2-40B4-BE49-F238E27FC236}">
                  <a16:creationId xmlns:a16="http://schemas.microsoft.com/office/drawing/2014/main" id="{0751DC93-4B3A-04E2-2137-4C3F527C912C}"/>
                </a:ext>
              </a:extLst>
            </p:cNvPr>
            <p:cNvSpPr/>
            <p:nvPr/>
          </p:nvSpPr>
          <p:spPr>
            <a:xfrm>
              <a:off x="2125435" y="3567046"/>
              <a:ext cx="2770500" cy="618000"/>
            </a:xfrm>
            <a:prstGeom prst="roundRect">
              <a:avLst>
                <a:gd name="adj" fmla="val 16667"/>
              </a:avLst>
            </a:prstGeom>
            <a:solidFill>
              <a:srgbClr val="D9D9D9"/>
            </a:solidFill>
            <a:ln w="9525"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i="1" dirty="0">
                  <a:latin typeface="Satoshi" pitchFamily="50" charset="0"/>
                  <a:ea typeface="Poppins"/>
                  <a:cs typeface="Poppins"/>
                  <a:sym typeface="Poppins"/>
                </a:rPr>
                <a:t>Vaccine</a:t>
              </a:r>
              <a:endParaRPr sz="1400" i="1" dirty="0">
                <a:latin typeface="Satoshi" pitchFamily="50" charset="0"/>
                <a:ea typeface="Poppins"/>
                <a:cs typeface="Poppins"/>
                <a:sym typeface="Poppins"/>
              </a:endParaRPr>
            </a:p>
          </p:txBody>
        </p:sp>
        <p:sp>
          <p:nvSpPr>
            <p:cNvPr id="10" name="Google Shape;1629;p281">
              <a:extLst>
                <a:ext uri="{FF2B5EF4-FFF2-40B4-BE49-F238E27FC236}">
                  <a16:creationId xmlns:a16="http://schemas.microsoft.com/office/drawing/2014/main" id="{A404AFC4-B8EF-BB33-FE1A-C6EC32B914D4}"/>
                </a:ext>
              </a:extLst>
            </p:cNvPr>
            <p:cNvSpPr txBox="1"/>
            <p:nvPr/>
          </p:nvSpPr>
          <p:spPr>
            <a:xfrm>
              <a:off x="2187085" y="4162881"/>
              <a:ext cx="2647200" cy="369302"/>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i="1" dirty="0">
                  <a:solidFill>
                    <a:schemeClr val="dk1"/>
                  </a:solidFill>
                  <a:latin typeface="Satoshi" pitchFamily="50" charset="0"/>
                  <a:ea typeface="Poppins"/>
                  <a:cs typeface="Poppins"/>
                  <a:sym typeface="Poppins"/>
                </a:rPr>
                <a:t>30-39 years old Woman from xx district </a:t>
              </a:r>
              <a:endParaRPr sz="1200" i="1" dirty="0">
                <a:solidFill>
                  <a:schemeClr val="dk1"/>
                </a:solidFill>
                <a:latin typeface="Satoshi" pitchFamily="50" charset="0"/>
                <a:ea typeface="Poppins"/>
                <a:cs typeface="Poppins"/>
                <a:sym typeface="Poppins"/>
              </a:endParaRPr>
            </a:p>
          </p:txBody>
        </p:sp>
        <p:pic>
          <p:nvPicPr>
            <p:cNvPr id="14" name="Graphic 13" descr="Close with solid fill">
              <a:extLst>
                <a:ext uri="{FF2B5EF4-FFF2-40B4-BE49-F238E27FC236}">
                  <a16:creationId xmlns:a16="http://schemas.microsoft.com/office/drawing/2014/main" id="{AC2A6D0C-3B95-6F1E-E6F6-F269A3307A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40124" y="3298906"/>
              <a:ext cx="618000" cy="618000"/>
            </a:xfrm>
            <a:prstGeom prst="rect">
              <a:avLst/>
            </a:prstGeom>
          </p:spPr>
        </p:pic>
      </p:grpSp>
      <p:pic>
        <p:nvPicPr>
          <p:cNvPr id="18" name="Graphic 17" descr="Checkmark with solid fill">
            <a:extLst>
              <a:ext uri="{FF2B5EF4-FFF2-40B4-BE49-F238E27FC236}">
                <a16:creationId xmlns:a16="http://schemas.microsoft.com/office/drawing/2014/main" id="{3DBCB787-614C-23A4-6E45-61DCF91B3AC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48371" y="4827993"/>
            <a:ext cx="618000" cy="618000"/>
          </a:xfrm>
          <a:prstGeom prst="rect">
            <a:avLst/>
          </a:prstGeom>
        </p:spPr>
      </p:pic>
      <p:pic>
        <p:nvPicPr>
          <p:cNvPr id="9" name="Picture 8" descr="A red cross and crescent moon with black text&#10;&#10;Description automatically generated">
            <a:extLst>
              <a:ext uri="{FF2B5EF4-FFF2-40B4-BE49-F238E27FC236}">
                <a16:creationId xmlns:a16="http://schemas.microsoft.com/office/drawing/2014/main" id="{E55A64B6-B568-F295-BAF9-F571C915389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1755319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Thank you / end of conversation note</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696081" y="2149647"/>
            <a:ext cx="10300544" cy="3637919"/>
          </a:xfrm>
          <a:prstGeom prst="rect">
            <a:avLst/>
          </a:prstGeom>
          <a:noFill/>
        </p:spPr>
        <p:txBody>
          <a:bodyPr wrap="square" lIns="91440" tIns="45720" rIns="91440" bIns="45720" rtlCol="0" anchor="t">
            <a:spAutoFit/>
          </a:bodyPr>
          <a:lstStyle/>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Saying thank you at the end of the interaction shows appreciation for the community member’s time and information shared, ending the conversation on a positive note and ensuring that the person was heard.</a:t>
            </a:r>
          </a:p>
          <a:p>
            <a:pPr algn="just">
              <a:lnSpc>
                <a:spcPct val="150000"/>
              </a:lnSpc>
            </a:pPr>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ask: </a:t>
            </a:r>
            <a:r>
              <a:rPr lang="pl-PL" sz="1400" b="1" dirty="0">
                <a:latin typeface="Open Sans" panose="020B0606030504020204" pitchFamily="34" charset="0"/>
                <a:ea typeface="Open Sans" panose="020B0606030504020204" pitchFamily="34" charset="0"/>
                <a:cs typeface="Open Sans" panose="020B0606030504020204" pitchFamily="34" charset="0"/>
              </a:rPr>
              <a:t>DURING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say: </a:t>
            </a:r>
            <a:r>
              <a:rPr lang="pl-PL" sz="1400" b="1" dirty="0">
                <a:latin typeface="Open Sans" panose="020B0606030504020204" pitchFamily="34" charset="0"/>
                <a:ea typeface="Open Sans" panose="020B0606030504020204" pitchFamily="34" charset="0"/>
                <a:cs typeface="Open Sans" panose="020B0606030504020204" pitchFamily="34" charset="0"/>
              </a:rPr>
              <a:t>YES</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YES – or </a:t>
            </a:r>
            <a:r>
              <a:rPr lang="en-GB" sz="1400" b="1" dirty="0">
                <a:latin typeface="Open Sans" panose="020B0606030504020204" pitchFamily="34" charset="0"/>
                <a:ea typeface="Open Sans" panose="020B0606030504020204" pitchFamily="34" charset="0"/>
                <a:cs typeface="Open Sans" panose="020B0606030504020204" pitchFamily="34" charset="0"/>
              </a:rPr>
              <a:t>even better </a:t>
            </a:r>
            <a:r>
              <a:rPr lang="pl-PL" sz="1400" b="1" dirty="0">
                <a:latin typeface="Open Sans" panose="020B0606030504020204" pitchFamily="34" charset="0"/>
                <a:ea typeface="Open Sans" panose="020B0606030504020204" pitchFamily="34" charset="0"/>
                <a:cs typeface="Open Sans" panose="020B0606030504020204" pitchFamily="34" charset="0"/>
              </a:rPr>
              <a:t>use your own words.</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dirty="0">
                <a:latin typeface="Open Sans" panose="020B0606030504020204" pitchFamily="34" charset="0"/>
                <a:ea typeface="Open Sans" panose="020B0606030504020204" pitchFamily="34" charset="0"/>
                <a:cs typeface="Open Sans" panose="020B0606030504020204" pitchFamily="34" charset="0"/>
              </a:rPr>
              <a:t>It’s a </a:t>
            </a:r>
            <a:r>
              <a:rPr lang="pl-PL" sz="1400" b="1" u="sng" dirty="0">
                <a:latin typeface="Open Sans" panose="020B0606030504020204" pitchFamily="34" charset="0"/>
                <a:ea typeface="Open Sans" panose="020B0606030504020204" pitchFamily="34" charset="0"/>
                <a:cs typeface="Open Sans" panose="020B0606030504020204" pitchFamily="34" charset="0"/>
              </a:rPr>
              <a:t>note</a:t>
            </a:r>
            <a:r>
              <a:rPr lang="pl-PL" sz="1400" b="1" dirty="0">
                <a:latin typeface="Open Sans" panose="020B0606030504020204" pitchFamily="34" charset="0"/>
                <a:ea typeface="Open Sans" panose="020B0606030504020204" pitchFamily="34" charset="0"/>
                <a:cs typeface="Open Sans" panose="020B0606030504020204" pitchFamily="34" charset="0"/>
              </a:rPr>
              <a:t> helping volunteers to navigate the end of an interaction. There is no need to take note of anything here.</a:t>
            </a:r>
          </a:p>
          <a:p>
            <a:pPr algn="just">
              <a:lnSpc>
                <a:spcPct val="150000"/>
              </a:lnSpc>
            </a:pPr>
            <a:endPar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&gt;&gt; </a:t>
            </a:r>
            <a:r>
              <a:rPr lang="en-GB"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The n</a:t>
            </a: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ext questions should be addressed only once the interaction has been concluded.</a:t>
            </a:r>
            <a:endParaRPr lang="pl-PL" sz="1000" b="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0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C933FE19-AF31-BBB8-6ECC-2E6F741B639A}"/>
              </a:ext>
            </a:extLst>
          </p:cNvPr>
          <p:cNvPicPr>
            <a:picLocks noChangeAspect="1"/>
          </p:cNvPicPr>
          <p:nvPr/>
        </p:nvPicPr>
        <p:blipFill>
          <a:blip r:embed="rId2"/>
          <a:stretch>
            <a:fillRect/>
          </a:stretch>
        </p:blipFill>
        <p:spPr>
          <a:xfrm>
            <a:off x="789214" y="1186009"/>
            <a:ext cx="5421940" cy="891997"/>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F26AE895-093E-C59E-A17E-3E90716E37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373955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rgbClr val="CC1694"/>
            </a:gs>
            <a:gs pos="100000">
              <a:srgbClr val="87317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ED8D2-D809-F72A-4366-8D188DC02F60}"/>
              </a:ext>
            </a:extLst>
          </p:cNvPr>
          <p:cNvSpPr>
            <a:spLocks noGrp="1"/>
          </p:cNvSpPr>
          <p:nvPr>
            <p:ph type="ctrTitle"/>
          </p:nvPr>
        </p:nvSpPr>
        <p:spPr/>
        <p:txBody>
          <a:bodyPr/>
          <a:lstStyle/>
          <a:p>
            <a:r>
              <a:rPr lang="pl-PL" b="1" dirty="0">
                <a:solidFill>
                  <a:schemeClr val="bg1"/>
                </a:solidFill>
                <a:latin typeface="Montserrat" panose="00000500000000000000" pitchFamily="2" charset="0"/>
              </a:rPr>
              <a:t>Complete after </a:t>
            </a:r>
            <a:r>
              <a:rPr lang="en-GB" b="1" dirty="0">
                <a:solidFill>
                  <a:schemeClr val="bg1"/>
                </a:solidFill>
                <a:latin typeface="Montserrat" panose="00000500000000000000" pitchFamily="2" charset="0"/>
              </a:rPr>
              <a:t>collecting feedback</a:t>
            </a:r>
          </a:p>
        </p:txBody>
      </p:sp>
      <p:sp>
        <p:nvSpPr>
          <p:cNvPr id="3" name="Subtitle 2">
            <a:extLst>
              <a:ext uri="{FF2B5EF4-FFF2-40B4-BE49-F238E27FC236}">
                <a16:creationId xmlns:a16="http://schemas.microsoft.com/office/drawing/2014/main" id="{A5F243ED-F979-AD67-C1F0-46515AE25E5A}"/>
              </a:ext>
            </a:extLst>
          </p:cNvPr>
          <p:cNvSpPr>
            <a:spLocks noGrp="1"/>
          </p:cNvSpPr>
          <p:nvPr>
            <p:ph type="subTitle" idx="1"/>
          </p:nvPr>
        </p:nvSpPr>
        <p:spPr/>
        <p:txBody>
          <a:bodyPr/>
          <a:lstStyle/>
          <a:p>
            <a:endPar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a:p>
            <a:r>
              <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Add the following information once </a:t>
            </a:r>
            <a:r>
              <a:rPr lang="en-GB"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you finished </a:t>
            </a:r>
            <a:r>
              <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the conversatio</a:t>
            </a:r>
            <a:endParaRPr lang="en-GB"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379551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Urgent or sensitive information</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5377131" y="1307122"/>
            <a:ext cx="6553198" cy="4151329"/>
          </a:xfrm>
          <a:prstGeom prst="rect">
            <a:avLst/>
          </a:prstGeom>
          <a:noFill/>
        </p:spPr>
        <p:txBody>
          <a:bodyPr wrap="square" rtlCol="0">
            <a:spAutoFit/>
          </a:bodyPr>
          <a:lstStyle/>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This is the moment when you need to reflect on the feedback you received and identify if the information requires immediate action and special handling.</a:t>
            </a:r>
            <a:endPar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endPar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en-GB" sz="1400" b="1" dirty="0">
                <a:latin typeface="Open Sans" panose="020B0606030504020204" pitchFamily="34" charset="0"/>
                <a:ea typeface="Open Sans" panose="020B0606030504020204" pitchFamily="34" charset="0"/>
                <a:cs typeface="Open Sans" panose="020B0606030504020204" pitchFamily="34" charset="0"/>
              </a:rPr>
              <a:t>Sensitive feedback is any information shared by</a:t>
            </a:r>
            <a:r>
              <a:rPr lang="pl-PL" sz="1400" b="1" dirty="0">
                <a:latin typeface="Open Sans" panose="020B0606030504020204" pitchFamily="34" charset="0"/>
                <a:ea typeface="Open Sans" panose="020B0606030504020204" pitchFamily="34" charset="0"/>
                <a:cs typeface="Open Sans" panose="020B0606030504020204" pitchFamily="34" charset="0"/>
              </a:rPr>
              <a:t> </a:t>
            </a:r>
            <a:r>
              <a:rPr lang="en-GB" sz="1400" b="1" dirty="0">
                <a:latin typeface="Open Sans" panose="020B0606030504020204" pitchFamily="34" charset="0"/>
                <a:ea typeface="Open Sans" panose="020B0606030504020204" pitchFamily="34" charset="0"/>
                <a:cs typeface="Open Sans" panose="020B0606030504020204" pitchFamily="34" charset="0"/>
              </a:rPr>
              <a:t>community members that can put them or other</a:t>
            </a:r>
            <a:r>
              <a:rPr lang="pl-PL" sz="1400" b="1" dirty="0">
                <a:latin typeface="Open Sans" panose="020B0606030504020204" pitchFamily="34" charset="0"/>
                <a:ea typeface="Open Sans" panose="020B0606030504020204" pitchFamily="34" charset="0"/>
                <a:cs typeface="Open Sans" panose="020B0606030504020204" pitchFamily="34" charset="0"/>
              </a:rPr>
              <a:t> </a:t>
            </a:r>
            <a:r>
              <a:rPr lang="en-GB" sz="1400" b="1" dirty="0">
                <a:latin typeface="Open Sans" panose="020B0606030504020204" pitchFamily="34" charset="0"/>
                <a:ea typeface="Open Sans" panose="020B0606030504020204" pitchFamily="34" charset="0"/>
                <a:cs typeface="Open Sans" panose="020B0606030504020204" pitchFamily="34" charset="0"/>
              </a:rPr>
              <a:t>people linked to it at-risk and needs to be handled</a:t>
            </a:r>
            <a:r>
              <a:rPr lang="pl-PL" sz="1400" b="1" dirty="0">
                <a:latin typeface="Open Sans" panose="020B0606030504020204" pitchFamily="34" charset="0"/>
                <a:ea typeface="Open Sans" panose="020B0606030504020204" pitchFamily="34" charset="0"/>
                <a:cs typeface="Open Sans" panose="020B0606030504020204" pitchFamily="34" charset="0"/>
              </a:rPr>
              <a:t> </a:t>
            </a:r>
            <a:r>
              <a:rPr lang="en-GB" sz="1400" b="1" dirty="0">
                <a:latin typeface="Open Sans" panose="020B0606030504020204" pitchFamily="34" charset="0"/>
                <a:ea typeface="Open Sans" panose="020B0606030504020204" pitchFamily="34" charset="0"/>
                <a:cs typeface="Open Sans" panose="020B0606030504020204" pitchFamily="34" charset="0"/>
              </a:rPr>
              <a:t>with care. This could relate to:</a:t>
            </a:r>
            <a:endParaRPr lang="pl-PL" sz="1400" b="1" dirty="0">
              <a:latin typeface="Open Sans" panose="020B0606030504020204" pitchFamily="34" charset="0"/>
              <a:ea typeface="Open Sans" panose="020B0606030504020204" pitchFamily="34" charset="0"/>
              <a:cs typeface="Open Sans" panose="020B0606030504020204" pitchFamily="34" charset="0"/>
            </a:endParaRPr>
          </a:p>
          <a:p>
            <a:pPr marL="171450" indent="-171450" algn="just">
              <a:lnSpc>
                <a:spcPct val="150000"/>
              </a:lnSpc>
              <a:buFont typeface="Arial" panose="020B0604020202020204" pitchFamily="34" charset="0"/>
              <a:buChar char="•"/>
            </a:pP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Identity-based violence,</a:t>
            </a:r>
            <a:endParaRPr lang="en-GB" sz="1400" b="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a:p>
            <a:pPr marL="171450" indent="-171450" algn="just">
              <a:lnSpc>
                <a:spcPct val="150000"/>
              </a:lnSpc>
              <a:buFont typeface="Arial" panose="020B0604020202020204" pitchFamily="34" charset="0"/>
              <a:buChar char="•"/>
            </a:pPr>
            <a:r>
              <a:rPr lang="en-GB"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Sexual and Gender based violence</a:t>
            </a:r>
            <a:endPar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a:p>
            <a:pPr marL="171450" indent="-171450" algn="just">
              <a:lnSpc>
                <a:spcPct val="150000"/>
              </a:lnSpc>
              <a:buFont typeface="Arial" panose="020B0604020202020204" pitchFamily="34" charset="0"/>
              <a:buChar char="•"/>
            </a:pP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Corruption by community members or leaders</a:t>
            </a:r>
            <a:r>
              <a:rPr lang="en-GB"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staff, volunteers</a:t>
            </a: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t>
            </a:r>
          </a:p>
          <a:p>
            <a:pPr marL="171450" indent="-171450" algn="just">
              <a:lnSpc>
                <a:spcPct val="150000"/>
              </a:lnSpc>
              <a:buFont typeface="Arial" panose="020B0604020202020204" pitchFamily="34" charset="0"/>
              <a:buChar char="•"/>
            </a:pP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Security threats,</a:t>
            </a:r>
          </a:p>
          <a:p>
            <a:pPr marL="171450" indent="-171450" algn="just">
              <a:lnSpc>
                <a:spcPct val="150000"/>
              </a:lnSpc>
              <a:buFont typeface="Arial" panose="020B0604020202020204" pitchFamily="34" charset="0"/>
              <a:buChar char="•"/>
            </a:pP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Sexual exploitation and abuse,</a:t>
            </a:r>
          </a:p>
          <a:p>
            <a:pPr marL="171450" indent="-171450" algn="just">
              <a:lnSpc>
                <a:spcPct val="150000"/>
              </a:lnSpc>
              <a:buFont typeface="Arial" panose="020B0604020202020204" pitchFamily="34" charset="0"/>
              <a:buChar char="•"/>
            </a:pP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Breaches of child safeguarding policies,</a:t>
            </a:r>
          </a:p>
          <a:p>
            <a:pPr marL="171450" indent="-171450" algn="just">
              <a:lnSpc>
                <a:spcPct val="150000"/>
              </a:lnSpc>
              <a:buFont typeface="Arial" panose="020B0604020202020204" pitchFamily="34" charset="0"/>
              <a:buChar char="•"/>
            </a:pPr>
            <a:r>
              <a:rPr lang="en-GB"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Any</a:t>
            </a: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breach of the Code of Conduct.</a:t>
            </a: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38E95363-8D20-D296-D026-36E88861B82F}"/>
              </a:ext>
            </a:extLst>
          </p:cNvPr>
          <p:cNvPicPr>
            <a:picLocks noChangeAspect="1"/>
          </p:cNvPicPr>
          <p:nvPr/>
        </p:nvPicPr>
        <p:blipFill>
          <a:blip r:embed="rId2"/>
          <a:stretch>
            <a:fillRect/>
          </a:stretch>
        </p:blipFill>
        <p:spPr>
          <a:xfrm>
            <a:off x="245535" y="1307122"/>
            <a:ext cx="5019935" cy="1244747"/>
          </a:xfrm>
          <a:prstGeom prst="rect">
            <a:avLst/>
          </a:prstGeom>
          <a:ln>
            <a:solidFill>
              <a:srgbClr val="CC1694"/>
            </a:solidFill>
          </a:ln>
        </p:spPr>
      </p:pic>
      <p:sp>
        <p:nvSpPr>
          <p:cNvPr id="6" name="TextBox 5">
            <a:extLst>
              <a:ext uri="{FF2B5EF4-FFF2-40B4-BE49-F238E27FC236}">
                <a16:creationId xmlns:a16="http://schemas.microsoft.com/office/drawing/2014/main" id="{4E458544-35E3-E212-63A6-6669B3202EEC}"/>
              </a:ext>
            </a:extLst>
          </p:cNvPr>
          <p:cNvSpPr txBox="1"/>
          <p:nvPr/>
        </p:nvSpPr>
        <p:spPr>
          <a:xfrm>
            <a:off x="2276382" y="6201845"/>
            <a:ext cx="7639235" cy="276999"/>
          </a:xfrm>
          <a:prstGeom prst="rect">
            <a:avLst/>
          </a:prstGeom>
          <a:noFill/>
        </p:spPr>
        <p:txBody>
          <a:bodyPr wrap="square">
            <a:spAutoFit/>
          </a:bodyPr>
          <a:lstStyle/>
          <a:p>
            <a:pPr algn="ctr"/>
            <a:r>
              <a:rPr lang="pl-PL" sz="1200" dirty="0">
                <a:latin typeface="Satoshi" pitchFamily="50" charset="0"/>
              </a:rPr>
              <a:t>&gt;&gt; To learn more about sensitive feedback, please refer to </a:t>
            </a:r>
            <a:r>
              <a:rPr lang="pl-PL" sz="1200" dirty="0">
                <a:solidFill>
                  <a:srgbClr val="873174"/>
                </a:solidFill>
                <a:latin typeface="Satoshi" pitchFamily="50" charset="0"/>
                <a:hlinkClick r:id="rId3">
                  <a:extLst>
                    <a:ext uri="{A12FA001-AC4F-418D-AE19-62706E023703}">
                      <ahyp:hlinkClr xmlns:ahyp="http://schemas.microsoft.com/office/drawing/2018/hyperlinkcolor" val="tx"/>
                    </a:ext>
                  </a:extLst>
                </a:hlinkClick>
              </a:rPr>
              <a:t>the IFRC Feedback Kit, </a:t>
            </a:r>
            <a:r>
              <a:rPr lang="pl-PL" sz="1200" u="sng" dirty="0">
                <a:solidFill>
                  <a:srgbClr val="873174"/>
                </a:solidFill>
                <a:latin typeface="Satoshi" pitchFamily="50" charset="0"/>
                <a:hlinkClick r:id="rId3">
                  <a:extLst>
                    <a:ext uri="{A12FA001-AC4F-418D-AE19-62706E023703}">
                      <ahyp:hlinkClr xmlns:ahyp="http://schemas.microsoft.com/office/drawing/2018/hyperlinkcolor" val="tx"/>
                    </a:ext>
                  </a:extLst>
                </a:hlinkClick>
              </a:rPr>
              <a:t>Module 5</a:t>
            </a:r>
            <a:r>
              <a:rPr lang="pl-PL" sz="1200" dirty="0">
                <a:latin typeface="Satoshi" pitchFamily="50" charset="0"/>
              </a:rPr>
              <a:t>.</a:t>
            </a:r>
            <a:endParaRPr lang="en-GB" sz="1200" dirty="0">
              <a:latin typeface="Satoshi" pitchFamily="50" charset="0"/>
            </a:endParaRPr>
          </a:p>
        </p:txBody>
      </p:sp>
      <p:pic>
        <p:nvPicPr>
          <p:cNvPr id="2" name="Picture 1" descr="A red cross and crescent moon with black text&#10;&#10;Description automatically generated">
            <a:extLst>
              <a:ext uri="{FF2B5EF4-FFF2-40B4-BE49-F238E27FC236}">
                <a16:creationId xmlns:a16="http://schemas.microsoft.com/office/drawing/2014/main" id="{BB108B26-9A9A-6A69-CE07-D3C59A48AB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3271110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006F2-9033-08C6-D923-5ED166007C7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AA478BE-AB4B-C349-2DA9-6046ACFEB495}"/>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Urgent or sensitive information</a:t>
            </a:r>
            <a:r>
              <a:rPr lang="en-GB" sz="2400" b="1" dirty="0">
                <a:solidFill>
                  <a:srgbClr val="873174"/>
                </a:solidFill>
                <a:latin typeface="Montserrat" panose="00000500000000000000" pitchFamily="2" charset="0"/>
              </a:rPr>
              <a:t> continued</a:t>
            </a:r>
          </a:p>
        </p:txBody>
      </p:sp>
      <p:sp>
        <p:nvSpPr>
          <p:cNvPr id="9" name="TextBox 8">
            <a:extLst>
              <a:ext uri="{FF2B5EF4-FFF2-40B4-BE49-F238E27FC236}">
                <a16:creationId xmlns:a16="http://schemas.microsoft.com/office/drawing/2014/main" id="{1DD7C8C1-7F54-9D9D-30A7-90E7C2E53A18}"/>
              </a:ext>
            </a:extLst>
          </p:cNvPr>
          <p:cNvSpPr txBox="1"/>
          <p:nvPr/>
        </p:nvSpPr>
        <p:spPr>
          <a:xfrm>
            <a:off x="692704" y="2711297"/>
            <a:ext cx="9248738" cy="3289555"/>
          </a:xfrm>
          <a:prstGeom prst="rect">
            <a:avLst/>
          </a:prstGeom>
          <a:noFill/>
        </p:spPr>
        <p:txBody>
          <a:bodyPr wrap="square" lIns="91440" tIns="45720" rIns="91440" bIns="45720" rtlCol="0" anchor="t">
            <a:spAutoFit/>
          </a:bodyPr>
          <a:lstStyle/>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complete: </a:t>
            </a:r>
            <a:r>
              <a:rPr lang="pl-PL" sz="1400" b="1" dirty="0">
                <a:latin typeface="Open Sans" panose="020B0606030504020204" pitchFamily="34" charset="0"/>
                <a:ea typeface="Open Sans" panose="020B0606030504020204" pitchFamily="34" charset="0"/>
                <a:cs typeface="Open Sans" panose="020B0606030504020204" pitchFamily="34" charset="0"/>
              </a:rPr>
              <a:t>AFTER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400" b="1" dirty="0">
                <a:latin typeface="Open Sans" panose="020B0606030504020204" pitchFamily="34" charset="0"/>
                <a:ea typeface="Open Sans" panose="020B0606030504020204" pitchFamily="34" charset="0"/>
                <a:cs typeface="Open Sans" panose="020B0606030504020204" pitchFamily="34" charset="0"/>
              </a:rPr>
              <a:t>YES</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NO</a:t>
            </a:r>
            <a:endParaRPr lang="en-GB"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en-GB"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u="sng" dirty="0">
                <a:latin typeface="Open Sans" panose="020B0606030504020204" pitchFamily="34" charset="0"/>
                <a:ea typeface="Open Sans" panose="020B0606030504020204" pitchFamily="34" charset="0"/>
                <a:cs typeface="Open Sans" panose="020B0606030504020204" pitchFamily="34" charset="0"/>
              </a:rPr>
              <a:t>Single-choice</a:t>
            </a:r>
            <a:r>
              <a:rPr lang="pl-PL" sz="1400" b="1" dirty="0">
                <a:latin typeface="Open Sans" panose="020B0606030504020204" pitchFamily="34" charset="0"/>
                <a:ea typeface="Open Sans" panose="020B0606030504020204" pitchFamily="34" charset="0"/>
                <a:cs typeface="Open Sans" panose="020B0606030504020204" pitchFamily="34" charset="0"/>
              </a:rPr>
              <a:t>. If a person is unsure, selecting the „Don’t know” option is recommended – this can still be changed in the coding framework by a feedback manager analysing feedback.</a:t>
            </a: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400" b="1" dirty="0">
                <a:latin typeface="Open Sans" panose="020B0606030504020204" pitchFamily="34" charset="0"/>
                <a:ea typeface="Open Sans" panose="020B0606030504020204" pitchFamily="34" charset="0"/>
                <a:cs typeface="Open Sans" panose="020B0606030504020204" pitchFamily="34" charset="0"/>
              </a:rPr>
              <a:t>This is highly sensitive information. </a:t>
            </a: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Please refer to the following slides to learn more about handling sensitive feedback.</a:t>
            </a:r>
          </a:p>
        </p:txBody>
      </p:sp>
      <p:sp>
        <p:nvSpPr>
          <p:cNvPr id="11" name="Rectangle 10">
            <a:extLst>
              <a:ext uri="{FF2B5EF4-FFF2-40B4-BE49-F238E27FC236}">
                <a16:creationId xmlns:a16="http://schemas.microsoft.com/office/drawing/2014/main" id="{11E0B1E1-2812-7654-8BCD-38BB66530AA5}"/>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480B8FEC-5277-3C1D-5A0F-B10C6C2EE12E}"/>
              </a:ext>
            </a:extLst>
          </p:cNvPr>
          <p:cNvPicPr>
            <a:picLocks noChangeAspect="1"/>
          </p:cNvPicPr>
          <p:nvPr/>
        </p:nvPicPr>
        <p:blipFill>
          <a:blip r:embed="rId2"/>
          <a:stretch>
            <a:fillRect/>
          </a:stretch>
        </p:blipFill>
        <p:spPr>
          <a:xfrm>
            <a:off x="692704" y="1169734"/>
            <a:ext cx="5019935" cy="1244747"/>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5B5CEFBA-801F-2323-65FD-CE3A1FE46D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2494841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rgbClr val="CC1694"/>
            </a:gs>
            <a:gs pos="100000">
              <a:srgbClr val="87317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ED8D2-D809-F72A-4366-8D188DC02F60}"/>
              </a:ext>
            </a:extLst>
          </p:cNvPr>
          <p:cNvSpPr>
            <a:spLocks noGrp="1"/>
          </p:cNvSpPr>
          <p:nvPr>
            <p:ph type="ctrTitle"/>
          </p:nvPr>
        </p:nvSpPr>
        <p:spPr/>
        <p:txBody>
          <a:bodyPr/>
          <a:lstStyle/>
          <a:p>
            <a:r>
              <a:rPr lang="pl-PL" b="1" dirty="0">
                <a:solidFill>
                  <a:schemeClr val="bg1"/>
                </a:solidFill>
                <a:latin typeface="Montserrat" panose="00000500000000000000" pitchFamily="2" charset="0"/>
              </a:rPr>
              <a:t>Soft skills</a:t>
            </a:r>
            <a:endParaRPr lang="en-GB" b="1" dirty="0">
              <a:solidFill>
                <a:schemeClr val="bg1"/>
              </a:solidFill>
              <a:latin typeface="Montserrat" panose="00000500000000000000" pitchFamily="2" charset="0"/>
            </a:endParaRPr>
          </a:p>
        </p:txBody>
      </p:sp>
      <p:sp>
        <p:nvSpPr>
          <p:cNvPr id="3" name="Subtitle 2">
            <a:extLst>
              <a:ext uri="{FF2B5EF4-FFF2-40B4-BE49-F238E27FC236}">
                <a16:creationId xmlns:a16="http://schemas.microsoft.com/office/drawing/2014/main" id="{A5F243ED-F979-AD67-C1F0-46515AE25E5A}"/>
              </a:ext>
            </a:extLst>
          </p:cNvPr>
          <p:cNvSpPr>
            <a:spLocks noGrp="1"/>
          </p:cNvSpPr>
          <p:nvPr>
            <p:ph type="subTitle" idx="1"/>
          </p:nvPr>
        </p:nvSpPr>
        <p:spPr/>
        <p:txBody>
          <a:bodyPr/>
          <a:lstStyle/>
          <a:p>
            <a:endPar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a:p>
            <a:r>
              <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How to interact with </a:t>
            </a:r>
            <a:r>
              <a:rPr lang="en-GB"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community members</a:t>
            </a:r>
          </a:p>
        </p:txBody>
      </p:sp>
    </p:spTree>
    <p:extLst>
      <p:ext uri="{BB962C8B-B14F-4D97-AF65-F5344CB8AC3E}">
        <p14:creationId xmlns:p14="http://schemas.microsoft.com/office/powerpoint/2010/main" val="25136500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E67126-F860-896F-1131-2731D18A717A}"/>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80076D4-45AF-3689-9185-CCF290141A89}"/>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Urgent or sensitive information</a:t>
            </a:r>
            <a:r>
              <a:rPr lang="en-GB" sz="2400" b="1" dirty="0">
                <a:solidFill>
                  <a:srgbClr val="873174"/>
                </a:solidFill>
                <a:latin typeface="Montserrat" panose="00000500000000000000" pitchFamily="2" charset="0"/>
              </a:rPr>
              <a:t> continued</a:t>
            </a:r>
          </a:p>
        </p:txBody>
      </p:sp>
      <p:sp>
        <p:nvSpPr>
          <p:cNvPr id="9" name="TextBox 8">
            <a:extLst>
              <a:ext uri="{FF2B5EF4-FFF2-40B4-BE49-F238E27FC236}">
                <a16:creationId xmlns:a16="http://schemas.microsoft.com/office/drawing/2014/main" id="{7F8E1597-F50F-DE85-36B0-A2DE5E726EE9}"/>
              </a:ext>
            </a:extLst>
          </p:cNvPr>
          <p:cNvSpPr txBox="1"/>
          <p:nvPr/>
        </p:nvSpPr>
        <p:spPr>
          <a:xfrm>
            <a:off x="2145589" y="1340736"/>
            <a:ext cx="7587793" cy="4176528"/>
          </a:xfrm>
          <a:prstGeom prst="rect">
            <a:avLst/>
          </a:prstGeom>
          <a:noFill/>
        </p:spPr>
        <p:txBody>
          <a:bodyPr wrap="square" rtlCol="0">
            <a:spAutoFit/>
          </a:bodyPr>
          <a:lstStyle/>
          <a:p>
            <a:pPr algn="ctr"/>
            <a:r>
              <a:rPr lang="pl-PL" sz="2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As RCRC staff, we can often be the first point of contact with people in the community, and therefore survivors’ first point of contact. </a:t>
            </a:r>
            <a:r>
              <a:rPr lang="pl-PL" sz="2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It is crucial that we, at minimum, do no further harm and support people to receive the available resources.</a:t>
            </a:r>
          </a:p>
          <a:p>
            <a:pPr algn="ctr"/>
            <a:r>
              <a:rPr lang="pl-PL" sz="2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p>
          <a:p>
            <a:pPr algn="ctr"/>
            <a:endParaRPr lang="pl-PL" sz="1400" b="1" dirty="0">
              <a:latin typeface="Open Sans" panose="020B0606030504020204" pitchFamily="34" charset="0"/>
              <a:ea typeface="Open Sans" panose="020B0606030504020204" pitchFamily="34" charset="0"/>
              <a:cs typeface="Open Sans" panose="020B0606030504020204" pitchFamily="34" charset="0"/>
            </a:endParaRPr>
          </a:p>
          <a:p>
            <a:pPr algn="ctr"/>
            <a:r>
              <a:rPr lang="pl-PL" sz="1400" b="1" dirty="0">
                <a:latin typeface="Open Sans" panose="020B0606030504020204" pitchFamily="34" charset="0"/>
                <a:ea typeface="Open Sans" panose="020B0606030504020204" pitchFamily="34" charset="0"/>
                <a:cs typeface="Open Sans" panose="020B0606030504020204" pitchFamily="34" charset="0"/>
              </a:rPr>
              <a:t>Our mandate is to provide non-judgmental and non-discriminatory support to people in need regardless of their gender, sexual orientation, gender identity, marital status, disability status, age, ethnicity/tribe/race, religion, who perpetrated/committed violence, and the situation in which violence was committed.</a:t>
            </a:r>
            <a:endParaRPr lang="pl-PL" sz="10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0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23B0A996-2DB1-1B8F-7F2D-7B83276D397C}"/>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descr="A red cross and crescent moon with black text&#10;&#10;Description automatically generated">
            <a:extLst>
              <a:ext uri="{FF2B5EF4-FFF2-40B4-BE49-F238E27FC236}">
                <a16:creationId xmlns:a16="http://schemas.microsoft.com/office/drawing/2014/main" id="{BA1DBC27-1A3D-43CF-8311-A749F7D746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1493595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588762-90AA-7876-6263-53603EC4473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33ED294F-77E3-6217-9860-9EE342E8AB12}"/>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Urgent or sensitive information</a:t>
            </a:r>
            <a:r>
              <a:rPr lang="en-GB" sz="2400" b="1" dirty="0">
                <a:solidFill>
                  <a:srgbClr val="873174"/>
                </a:solidFill>
                <a:latin typeface="Montserrat" panose="00000500000000000000" pitchFamily="2" charset="0"/>
              </a:rPr>
              <a:t> continued</a:t>
            </a:r>
          </a:p>
        </p:txBody>
      </p:sp>
      <p:sp>
        <p:nvSpPr>
          <p:cNvPr id="9" name="TextBox 8">
            <a:extLst>
              <a:ext uri="{FF2B5EF4-FFF2-40B4-BE49-F238E27FC236}">
                <a16:creationId xmlns:a16="http://schemas.microsoft.com/office/drawing/2014/main" id="{A1872D0F-F388-6933-3633-C6A39EF8465A}"/>
              </a:ext>
            </a:extLst>
          </p:cNvPr>
          <p:cNvSpPr txBox="1"/>
          <p:nvPr/>
        </p:nvSpPr>
        <p:spPr>
          <a:xfrm>
            <a:off x="789213" y="1274510"/>
            <a:ext cx="6765474" cy="510461"/>
          </a:xfrm>
          <a:prstGeom prst="rect">
            <a:avLst/>
          </a:prstGeom>
          <a:noFill/>
        </p:spPr>
        <p:txBody>
          <a:bodyPr wrap="square" rtlCol="0">
            <a:spAutoFit/>
          </a:bodyPr>
          <a:lstStyle/>
          <a:p>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If you think you received sensitive feedback:</a:t>
            </a:r>
            <a:endParaRPr lang="pl-PL" sz="1000" b="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0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93411BD0-063A-5FCD-824E-FB114CCBCA21}"/>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Graphic 1" descr="Close with solid fill">
            <a:extLst>
              <a:ext uri="{FF2B5EF4-FFF2-40B4-BE49-F238E27FC236}">
                <a16:creationId xmlns:a16="http://schemas.microsoft.com/office/drawing/2014/main" id="{BB6112DD-FB7C-14A1-EFDE-FC3A6CB93D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011" y="1982313"/>
            <a:ext cx="618000" cy="618000"/>
          </a:xfrm>
          <a:prstGeom prst="rect">
            <a:avLst/>
          </a:prstGeom>
        </p:spPr>
      </p:pic>
      <p:pic>
        <p:nvPicPr>
          <p:cNvPr id="5" name="Graphic 4" descr="Checkmark with solid fill">
            <a:extLst>
              <a:ext uri="{FF2B5EF4-FFF2-40B4-BE49-F238E27FC236}">
                <a16:creationId xmlns:a16="http://schemas.microsoft.com/office/drawing/2014/main" id="{136E290B-1014-AC08-18D3-5098DF7F4B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9213" y="1982313"/>
            <a:ext cx="618000" cy="618000"/>
          </a:xfrm>
          <a:prstGeom prst="rect">
            <a:avLst/>
          </a:prstGeom>
        </p:spPr>
      </p:pic>
      <p:sp>
        <p:nvSpPr>
          <p:cNvPr id="6" name="TextBox 5">
            <a:extLst>
              <a:ext uri="{FF2B5EF4-FFF2-40B4-BE49-F238E27FC236}">
                <a16:creationId xmlns:a16="http://schemas.microsoft.com/office/drawing/2014/main" id="{EA7B29F0-65CE-5DC5-1624-C78B935D56A5}"/>
              </a:ext>
            </a:extLst>
          </p:cNvPr>
          <p:cNvSpPr txBox="1"/>
          <p:nvPr/>
        </p:nvSpPr>
        <p:spPr>
          <a:xfrm>
            <a:off x="1330751" y="1932626"/>
            <a:ext cx="4528182" cy="3936912"/>
          </a:xfrm>
          <a:prstGeom prst="rect">
            <a:avLst/>
          </a:prstGeom>
          <a:noFill/>
        </p:spPr>
        <p:txBody>
          <a:bodyPr wrap="square" rtlCol="0">
            <a:spAutoFit/>
          </a:bodyPr>
          <a:lstStyle/>
          <a:p>
            <a:pPr marL="285750" indent="-285750">
              <a:lnSpc>
                <a:spcPct val="150000"/>
              </a:lnSpc>
              <a:buBlip>
                <a:blip r:embed="rId6">
                  <a:extLst>
                    <a:ext uri="{96DAC541-7B7A-43D3-8B79-37D633B846F1}">
                      <asvg:svgBlip xmlns:asvg="http://schemas.microsoft.com/office/drawing/2016/SVG/main" r:embed="rId7"/>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l</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og the feedback as sensitive,</a:t>
            </a:r>
          </a:p>
          <a:p>
            <a:pPr marL="285750" indent="-285750">
              <a:lnSpc>
                <a:spcPct val="150000"/>
              </a:lnSpc>
              <a:buBlip>
                <a:blip r:embed="rId6">
                  <a:extLst>
                    <a:ext uri="{96DAC541-7B7A-43D3-8B79-37D633B846F1}">
                      <asvg:svgBlip xmlns:asvg="http://schemas.microsoft.com/office/drawing/2016/SVG/main" r:embed="rId7"/>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r</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efer the survivor to any local services that could support them,</a:t>
            </a:r>
          </a:p>
          <a:p>
            <a:pPr marL="285750" indent="-285750">
              <a:lnSpc>
                <a:spcPct val="150000"/>
              </a:lnSpc>
              <a:buBlip>
                <a:blip r:embed="rId6">
                  <a:extLst>
                    <a:ext uri="{96DAC541-7B7A-43D3-8B79-37D633B846F1}">
                      <asvg:svgBlip xmlns:asvg="http://schemas.microsoft.com/office/drawing/2016/SVG/main" r:embed="rId7"/>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a</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sk if there are any additional details they would like to share,</a:t>
            </a:r>
          </a:p>
          <a:p>
            <a:pPr marL="285750" indent="-285750">
              <a:lnSpc>
                <a:spcPct val="150000"/>
              </a:lnSpc>
              <a:buBlip>
                <a:blip r:embed="rId6">
                  <a:extLst>
                    <a:ext uri="{96DAC541-7B7A-43D3-8B79-37D633B846F1}">
                      <asvg:svgBlip xmlns:asvg="http://schemas.microsoft.com/office/drawing/2016/SVG/main" r:embed="rId7"/>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l</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et the survivor know when they could expect to hear back from you,</a:t>
            </a:r>
          </a:p>
          <a:p>
            <a:pPr marL="285750" indent="-285750">
              <a:lnSpc>
                <a:spcPct val="150000"/>
              </a:lnSpc>
              <a:buBlip>
                <a:blip r:embed="rId6">
                  <a:extLst>
                    <a:ext uri="{96DAC541-7B7A-43D3-8B79-37D633B846F1}">
                      <asvg:svgBlip xmlns:asvg="http://schemas.microsoft.com/office/drawing/2016/SVG/main" r:embed="rId7"/>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k</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eep all information shared confidential,</a:t>
            </a:r>
          </a:p>
          <a:p>
            <a:pPr marL="285750" indent="-285750">
              <a:lnSpc>
                <a:spcPct val="150000"/>
              </a:lnSpc>
              <a:buBlip>
                <a:blip r:embed="rId6">
                  <a:extLst>
                    <a:ext uri="{96DAC541-7B7A-43D3-8B79-37D633B846F1}">
                      <asvg:svgBlip xmlns:asvg="http://schemas.microsoft.com/office/drawing/2016/SVG/main" r:embed="rId7"/>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m</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aintain the safety of anyone sharing sensitive feedback,</a:t>
            </a:r>
          </a:p>
          <a:p>
            <a:pPr marL="285750" indent="-285750">
              <a:lnSpc>
                <a:spcPct val="150000"/>
              </a:lnSpc>
              <a:buBlip>
                <a:blip r:embed="rId6">
                  <a:extLst>
                    <a:ext uri="{96DAC541-7B7A-43D3-8B79-37D633B846F1}">
                      <asvg:svgBlip xmlns:asvg="http://schemas.microsoft.com/office/drawing/2016/SVG/main" r:embed="rId7"/>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r</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efer to a CEA or PGI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colleague</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if you’re not sure what to do.</a:t>
            </a:r>
            <a:endParaRPr lang="pl-PL" sz="10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60723E52-DCD7-BDB4-9D8E-8FB748DF7BB3}"/>
              </a:ext>
            </a:extLst>
          </p:cNvPr>
          <p:cNvSpPr txBox="1"/>
          <p:nvPr/>
        </p:nvSpPr>
        <p:spPr>
          <a:xfrm>
            <a:off x="7231611" y="1932626"/>
            <a:ext cx="5048994" cy="4176528"/>
          </a:xfrm>
          <a:prstGeom prst="rect">
            <a:avLst/>
          </a:prstGeom>
          <a:noFill/>
        </p:spPr>
        <p:txBody>
          <a:bodyPr wrap="square" rtlCol="0">
            <a:spAutoFit/>
          </a:bodyPr>
          <a:lstStyle/>
          <a:p>
            <a:pPr marL="285750" indent="-285750">
              <a:lnSpc>
                <a:spcPct val="150000"/>
              </a:lnSpc>
              <a:buBlip>
                <a:blip r:embed="rId8">
                  <a:extLst>
                    <a:ext uri="{96DAC541-7B7A-43D3-8B79-37D633B846F1}">
                      <asvg:svgBlip xmlns:asvg="http://schemas.microsoft.com/office/drawing/2016/SVG/main" r:embed="rId9"/>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not s</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hare the feedback with as many people as possible,</a:t>
            </a:r>
          </a:p>
          <a:p>
            <a:pPr marL="285750" indent="-285750">
              <a:lnSpc>
                <a:spcPct val="150000"/>
              </a:lnSpc>
              <a:buBlip>
                <a:blip r:embed="rId8">
                  <a:extLst>
                    <a:ext uri="{96DAC541-7B7A-43D3-8B79-37D633B846F1}">
                      <asvg:svgBlip xmlns:asvg="http://schemas.microsoft.com/office/drawing/2016/SVG/main" r:embed="rId9"/>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not a</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sk a lot of questions to understand the situation better,</a:t>
            </a:r>
            <a:endPar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50000"/>
              </a:lnSpc>
              <a:buBlip>
                <a:blip r:embed="rId8">
                  <a:extLst>
                    <a:ext uri="{96DAC541-7B7A-43D3-8B79-37D633B846F1}">
                      <asvg:svgBlip xmlns:asvg="http://schemas.microsoft.com/office/drawing/2016/SVG/main" r:embed="rId9"/>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not l</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augh at the person for sharing information,</a:t>
            </a:r>
          </a:p>
          <a:p>
            <a:pPr marL="285750" indent="-285750">
              <a:lnSpc>
                <a:spcPct val="150000"/>
              </a:lnSpc>
              <a:buBlip>
                <a:blip r:embed="rId8">
                  <a:extLst>
                    <a:ext uri="{96DAC541-7B7A-43D3-8B79-37D633B846F1}">
                      <asvg:svgBlip xmlns:asvg="http://schemas.microsoft.com/office/drawing/2016/SVG/main" r:embed="rId9"/>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not start a</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void</a:t>
            </a:r>
            <a:r>
              <a:rPr lang="en-GB" sz="1400" b="1" dirty="0" err="1">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ing</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the person sharing feedback,</a:t>
            </a:r>
          </a:p>
          <a:p>
            <a:pPr marL="285750" indent="-285750">
              <a:lnSpc>
                <a:spcPct val="150000"/>
              </a:lnSpc>
              <a:buBlip>
                <a:blip r:embed="rId8">
                  <a:extLst>
                    <a:ext uri="{96DAC541-7B7A-43D3-8B79-37D633B846F1}">
                      <asvg:svgBlip xmlns:asvg="http://schemas.microsoft.com/office/drawing/2016/SVG/main" r:embed="rId9"/>
                    </a:ext>
                  </a:extLst>
                </a:blip>
              </a:buBlip>
            </a:pP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o not d</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ecide if the person is worth helping,</a:t>
            </a:r>
          </a:p>
          <a:p>
            <a:pPr marL="285750" indent="-285750">
              <a:lnSpc>
                <a:spcPct val="150000"/>
              </a:lnSpc>
              <a:buBlip>
                <a:blip r:embed="rId8">
                  <a:extLst>
                    <a:ext uri="{96DAC541-7B7A-43D3-8B79-37D633B846F1}">
                      <asvg:svgBlip xmlns:asvg="http://schemas.microsoft.com/office/drawing/2016/SVG/main" r:embed="rId9"/>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not r</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oll your eyes if what the person is sharing doesn’t sound possible,</a:t>
            </a:r>
          </a:p>
          <a:p>
            <a:pPr marL="285750" indent="-285750">
              <a:lnSpc>
                <a:spcPct val="150000"/>
              </a:lnSpc>
              <a:buBlip>
                <a:blip r:embed="rId8">
                  <a:extLst>
                    <a:ext uri="{96DAC541-7B7A-43D3-8B79-37D633B846F1}">
                      <asvg:svgBlip xmlns:asvg="http://schemas.microsoft.com/office/drawing/2016/SVG/main" r:embed="rId9"/>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not g</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ossip about any feedback you heard,</a:t>
            </a:r>
          </a:p>
          <a:p>
            <a:pPr marL="285750" indent="-285750">
              <a:lnSpc>
                <a:spcPct val="150000"/>
              </a:lnSpc>
              <a:buBlip>
                <a:blip r:embed="rId8">
                  <a:extLst>
                    <a:ext uri="{96DAC541-7B7A-43D3-8B79-37D633B846F1}">
                      <asvg:svgBlip xmlns:asvg="http://schemas.microsoft.com/office/drawing/2016/SVG/main" r:embed="rId9"/>
                    </a:ext>
                  </a:extLst>
                </a:blip>
              </a:buBlip>
            </a:pP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not a</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sk the survivor if they might be overreacting.</a:t>
            </a:r>
          </a:p>
          <a:p>
            <a:pPr marL="285750" indent="-285750">
              <a:lnSpc>
                <a:spcPct val="150000"/>
              </a:lnSpc>
              <a:buBlip>
                <a:blip r:embed="rId8">
                  <a:extLst>
                    <a:ext uri="{96DAC541-7B7A-43D3-8B79-37D633B846F1}">
                      <asvg:svgBlip xmlns:asvg="http://schemas.microsoft.com/office/drawing/2016/SVG/main" r:embed="rId9"/>
                    </a:ext>
                  </a:extLst>
                </a:blip>
              </a:buBlip>
            </a:pPr>
            <a:endParaRPr lang="pl-PL" sz="10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2" descr="A red cross and crescent moon with black text&#10;&#10;Description automatically generated">
            <a:extLst>
              <a:ext uri="{FF2B5EF4-FFF2-40B4-BE49-F238E27FC236}">
                <a16:creationId xmlns:a16="http://schemas.microsoft.com/office/drawing/2014/main" id="{072EF78E-A7C4-66C1-74E2-25AFD252C00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2304732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588762-90AA-7876-6263-53603EC4473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33ED294F-77E3-6217-9860-9EE342E8AB12}"/>
              </a:ext>
            </a:extLst>
          </p:cNvPr>
          <p:cNvSpPr txBox="1"/>
          <p:nvPr/>
        </p:nvSpPr>
        <p:spPr>
          <a:xfrm>
            <a:off x="789214" y="337458"/>
            <a:ext cx="10300544" cy="461665"/>
          </a:xfrm>
          <a:prstGeom prst="rect">
            <a:avLst/>
          </a:prstGeom>
          <a:noFill/>
        </p:spPr>
        <p:txBody>
          <a:bodyPr wrap="square" rtlCol="0">
            <a:spAutoFit/>
          </a:bodyPr>
          <a:lstStyle/>
          <a:p>
            <a:r>
              <a:rPr lang="en-GB" sz="2400" b="1" dirty="0">
                <a:solidFill>
                  <a:srgbClr val="873174"/>
                </a:solidFill>
                <a:latin typeface="Montserrat" panose="00000500000000000000" pitchFamily="2" charset="0"/>
              </a:rPr>
              <a:t>Eight steps for a safe referral</a:t>
            </a:r>
          </a:p>
        </p:txBody>
      </p:sp>
      <p:sp>
        <p:nvSpPr>
          <p:cNvPr id="9" name="TextBox 8">
            <a:extLst>
              <a:ext uri="{FF2B5EF4-FFF2-40B4-BE49-F238E27FC236}">
                <a16:creationId xmlns:a16="http://schemas.microsoft.com/office/drawing/2014/main" id="{A1872D0F-F388-6933-3633-C6A39EF8465A}"/>
              </a:ext>
            </a:extLst>
          </p:cNvPr>
          <p:cNvSpPr txBox="1"/>
          <p:nvPr/>
        </p:nvSpPr>
        <p:spPr>
          <a:xfrm>
            <a:off x="1304226" y="1230750"/>
            <a:ext cx="8458142" cy="523220"/>
          </a:xfrm>
          <a:prstGeom prst="rect">
            <a:avLst/>
          </a:prstGeom>
          <a:noFill/>
        </p:spPr>
        <p:txBody>
          <a:bodyPr wrap="square" rtlCol="0">
            <a:spAutoFit/>
          </a:bodyPr>
          <a:lstStyle/>
          <a:p>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Ensure a service mapping by your protection, gender and inclusion colleague and training on survivor centred approach for volunteers. </a:t>
            </a:r>
            <a:endParaRPr lang="pl-PL" sz="10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93411BD0-063A-5FCD-824E-FB114CCBCA21}"/>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3" name="TextBox 5">
            <a:extLst>
              <a:ext uri="{FF2B5EF4-FFF2-40B4-BE49-F238E27FC236}">
                <a16:creationId xmlns:a16="http://schemas.microsoft.com/office/drawing/2014/main" id="{12F26C45-118F-5693-3FE9-B79ED72EF65E}"/>
              </a:ext>
            </a:extLst>
          </p:cNvPr>
          <p:cNvGraphicFramePr/>
          <p:nvPr>
            <p:extLst>
              <p:ext uri="{D42A27DB-BD31-4B8C-83A1-F6EECF244321}">
                <p14:modId xmlns:p14="http://schemas.microsoft.com/office/powerpoint/2010/main" val="171813543"/>
              </p:ext>
            </p:extLst>
          </p:nvPr>
        </p:nvGraphicFramePr>
        <p:xfrm>
          <a:off x="1330751" y="1932626"/>
          <a:ext cx="8458142" cy="35301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A red cross and crescent moon with black text&#10;&#10;Description automatically generated">
            <a:extLst>
              <a:ext uri="{FF2B5EF4-FFF2-40B4-BE49-F238E27FC236}">
                <a16:creationId xmlns:a16="http://schemas.microsoft.com/office/drawing/2014/main" id="{C3F1E12F-A947-3F89-7681-F23E8B5676A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27543022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7B9FC3-F8D0-7CA1-D551-24896CBB7AB0}"/>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C7B56DC-9665-0D58-7152-1E58D2C3D2F6}"/>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Urgent or sensitive information</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D1F6D895-0844-3C34-58F4-02E5117BF593}"/>
              </a:ext>
            </a:extLst>
          </p:cNvPr>
          <p:cNvSpPr txBox="1"/>
          <p:nvPr/>
        </p:nvSpPr>
        <p:spPr>
          <a:xfrm>
            <a:off x="789212" y="1274510"/>
            <a:ext cx="10626349" cy="729430"/>
          </a:xfrm>
          <a:prstGeom prst="rect">
            <a:avLst/>
          </a:prstGeom>
          <a:noFill/>
        </p:spPr>
        <p:txBody>
          <a:bodyPr wrap="square" rtlCol="0">
            <a:spAutoFit/>
          </a:bodyPr>
          <a:lstStyle/>
          <a:p>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What to say when someone shares sensitive information with you</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These are examples and should be adapted according to situation/context</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t>
            </a:r>
            <a:endParaRPr lang="pl-PL" sz="1000" b="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0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E17AEAD4-38EB-3D2D-5940-5F30E0C2C9CD}"/>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03831FCB-687F-0067-CA13-73EE5BF2BC17}"/>
              </a:ext>
            </a:extLst>
          </p:cNvPr>
          <p:cNvSpPr txBox="1"/>
          <p:nvPr/>
        </p:nvSpPr>
        <p:spPr>
          <a:xfrm>
            <a:off x="246142" y="2307580"/>
            <a:ext cx="4004729" cy="2604431"/>
          </a:xfrm>
          <a:prstGeom prst="rect">
            <a:avLst/>
          </a:prstGeom>
          <a:noFill/>
        </p:spPr>
        <p:txBody>
          <a:bodyPr wrap="square" rtlCol="0">
            <a:spAutoFit/>
          </a:bodyPr>
          <a:lstStyle/>
          <a:p>
            <a:pPr>
              <a:lnSpc>
                <a:spcPct val="150000"/>
              </a:lnSpc>
            </a:pPr>
            <a:r>
              <a:rPr lang="pl-PL" sz="11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LOOK</a:t>
            </a:r>
          </a:p>
          <a:p>
            <a:pPr marL="285750" indent="-285750">
              <a:lnSpc>
                <a:spcPct val="150000"/>
              </a:lnSpc>
              <a:buBlip>
                <a:blip r:embed="rId2">
                  <a:extLst>
                    <a:ext uri="{96DAC541-7B7A-43D3-8B79-37D633B846F1}">
                      <asvg:svgBlip xmlns:asvg="http://schemas.microsoft.com/office/drawing/2016/SVG/main" r:embed="rId3"/>
                    </a:ext>
                  </a:extLst>
                </a:blip>
              </a:buBlip>
            </a:pPr>
            <a:r>
              <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„You seem to be in a lot of pain right now, would you like to go to the health clinic?”</a:t>
            </a:r>
          </a:p>
          <a:p>
            <a:pPr marL="285750" indent="-285750">
              <a:lnSpc>
                <a:spcPct val="150000"/>
              </a:lnSpc>
              <a:buBlip>
                <a:blip r:embed="rId2">
                  <a:extLst>
                    <a:ext uri="{96DAC541-7B7A-43D3-8B79-37D633B846F1}">
                      <asvg:svgBlip xmlns:asvg="http://schemas.microsoft.com/office/drawing/2016/SVG/main" r:embed="rId3"/>
                    </a:ext>
                  </a:extLst>
                </a:blip>
              </a:buBlip>
            </a:pPr>
            <a:endPar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50000"/>
              </a:lnSpc>
              <a:buBlip>
                <a:blip r:embed="rId2">
                  <a:extLst>
                    <a:ext uri="{96DAC541-7B7A-43D3-8B79-37D633B846F1}">
                      <asvg:svgBlip xmlns:asvg="http://schemas.microsoft.com/office/drawing/2016/SVG/main" r:embed="rId3"/>
                    </a:ext>
                  </a:extLst>
                </a:blip>
              </a:buBlip>
            </a:pPr>
            <a:r>
              <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„Does this place feel okay for you? Is there another place where you would feel better? Do you feel comfortable having a conversation here?”</a:t>
            </a:r>
          </a:p>
          <a:p>
            <a:pPr marL="285750" indent="-285750">
              <a:lnSpc>
                <a:spcPct val="150000"/>
              </a:lnSpc>
              <a:buBlip>
                <a:blip r:embed="rId2">
                  <a:extLst>
                    <a:ext uri="{96DAC541-7B7A-43D3-8B79-37D633B846F1}">
                      <asvg:svgBlip xmlns:asvg="http://schemas.microsoft.com/office/drawing/2016/SVG/main" r:embed="rId3"/>
                    </a:ext>
                  </a:extLst>
                </a:blip>
              </a:buBlip>
            </a:pPr>
            <a:endPar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50000"/>
              </a:lnSpc>
              <a:buBlip>
                <a:blip r:embed="rId2">
                  <a:extLst>
                    <a:ext uri="{96DAC541-7B7A-43D3-8B79-37D633B846F1}">
                      <asvg:svgBlip xmlns:asvg="http://schemas.microsoft.com/office/drawing/2016/SVG/main" r:embed="rId3"/>
                    </a:ext>
                  </a:extLst>
                </a:blip>
              </a:buBlip>
            </a:pPr>
            <a:r>
              <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„Would you like some water? Please feel free to have a seat.”</a:t>
            </a:r>
            <a:endParaRPr lang="pl-PL" sz="11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0868C8B4-7932-4E5F-7D26-199B0541EFFF}"/>
              </a:ext>
            </a:extLst>
          </p:cNvPr>
          <p:cNvSpPr txBox="1"/>
          <p:nvPr/>
        </p:nvSpPr>
        <p:spPr>
          <a:xfrm>
            <a:off x="4171950" y="2188717"/>
            <a:ext cx="4103774" cy="3620094"/>
          </a:xfrm>
          <a:prstGeom prst="rect">
            <a:avLst/>
          </a:prstGeom>
          <a:noFill/>
        </p:spPr>
        <p:txBody>
          <a:bodyPr wrap="square" rtlCol="0">
            <a:spAutoFit/>
          </a:bodyPr>
          <a:lstStyle/>
          <a:p>
            <a:pPr>
              <a:lnSpc>
                <a:spcPct val="150000"/>
              </a:lnSpc>
            </a:pPr>
            <a:r>
              <a:rPr lang="pl-PL" sz="11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LISTEN</a:t>
            </a:r>
          </a:p>
          <a:p>
            <a:pPr marL="285750" indent="-285750">
              <a:lnSpc>
                <a:spcPct val="150000"/>
              </a:lnSpc>
              <a:buBlip>
                <a:blip r:embed="rId2">
                  <a:extLst>
                    <a:ext uri="{96DAC541-7B7A-43D3-8B79-37D633B846F1}">
                      <asvg:svgBlip xmlns:asvg="http://schemas.microsoft.com/office/drawing/2016/SVG/main" r:embed="rId3"/>
                    </a:ext>
                  </a:extLst>
                </a:blip>
              </a:buBlip>
            </a:pPr>
            <a:r>
              <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„How can I support you?”</a:t>
            </a:r>
          </a:p>
          <a:p>
            <a:pPr marL="285750" indent="-285750">
              <a:lnSpc>
                <a:spcPct val="150000"/>
              </a:lnSpc>
              <a:buBlip>
                <a:blip r:embed="rId2">
                  <a:extLst>
                    <a:ext uri="{96DAC541-7B7A-43D3-8B79-37D633B846F1}">
                      <asvg:svgBlip xmlns:asvg="http://schemas.microsoft.com/office/drawing/2016/SVG/main" r:embed="rId3"/>
                    </a:ext>
                  </a:extLst>
                </a:blip>
              </a:buBlip>
            </a:pPr>
            <a:endPar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50000"/>
              </a:lnSpc>
              <a:buBlip>
                <a:blip r:embed="rId2">
                  <a:extLst>
                    <a:ext uri="{96DAC541-7B7A-43D3-8B79-37D633B846F1}">
                      <asvg:svgBlip xmlns:asvg="http://schemas.microsoft.com/office/drawing/2016/SVG/main" r:embed="rId3"/>
                    </a:ext>
                  </a:extLst>
                </a:blip>
              </a:buBlip>
            </a:pPr>
            <a:r>
              <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„Everything we talk about together stays between us. I will not share anything without your permission.”</a:t>
            </a:r>
          </a:p>
          <a:p>
            <a:pPr marL="285750" indent="-285750">
              <a:lnSpc>
                <a:spcPct val="150000"/>
              </a:lnSpc>
              <a:buBlip>
                <a:blip r:embed="rId2">
                  <a:extLst>
                    <a:ext uri="{96DAC541-7B7A-43D3-8B79-37D633B846F1}">
                      <asvg:svgBlip xmlns:asvg="http://schemas.microsoft.com/office/drawing/2016/SVG/main" r:embed="rId3"/>
                    </a:ext>
                  </a:extLst>
                </a:blip>
              </a:buBlip>
            </a:pPr>
            <a:endPar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50000"/>
              </a:lnSpc>
              <a:buBlip>
                <a:blip r:embed="rId2">
                  <a:extLst>
                    <a:ext uri="{96DAC541-7B7A-43D3-8B79-37D633B846F1}">
                      <asvg:svgBlip xmlns:asvg="http://schemas.microsoft.com/office/drawing/2016/SVG/main" r:embed="rId3"/>
                    </a:ext>
                  </a:extLst>
                </a:blip>
              </a:buBlip>
            </a:pPr>
            <a:r>
              <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 will try to support you as much as I can, but I am not a counsellor. I can share any information I have on support available to you.”</a:t>
            </a:r>
          </a:p>
          <a:p>
            <a:pPr marL="285750" indent="-285750">
              <a:lnSpc>
                <a:spcPct val="150000"/>
              </a:lnSpc>
              <a:buBlip>
                <a:blip r:embed="rId2">
                  <a:extLst>
                    <a:ext uri="{96DAC541-7B7A-43D3-8B79-37D633B846F1}">
                      <asvg:svgBlip xmlns:asvg="http://schemas.microsoft.com/office/drawing/2016/SVG/main" r:embed="rId3"/>
                    </a:ext>
                  </a:extLst>
                </a:blip>
              </a:buBlip>
            </a:pPr>
            <a:endPar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50000"/>
              </a:lnSpc>
              <a:buBlip>
                <a:blip r:embed="rId2">
                  <a:extLst>
                    <a:ext uri="{96DAC541-7B7A-43D3-8B79-37D633B846F1}">
                      <asvg:svgBlip xmlns:asvg="http://schemas.microsoft.com/office/drawing/2016/SVG/main" r:embed="rId3"/>
                    </a:ext>
                  </a:extLst>
                </a:blip>
              </a:buBlip>
            </a:pPr>
            <a:r>
              <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„I’m sorry this happened to you.”</a:t>
            </a:r>
          </a:p>
          <a:p>
            <a:pPr marL="285750" indent="-285750">
              <a:lnSpc>
                <a:spcPct val="150000"/>
              </a:lnSpc>
              <a:buBlip>
                <a:blip r:embed="rId2">
                  <a:extLst>
                    <a:ext uri="{96DAC541-7B7A-43D3-8B79-37D633B846F1}">
                      <asvg:svgBlip xmlns:asvg="http://schemas.microsoft.com/office/drawing/2016/SVG/main" r:embed="rId3"/>
                    </a:ext>
                  </a:extLst>
                </a:blip>
              </a:buBlip>
            </a:pPr>
            <a:r>
              <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„What happened to you was not your fault.”</a:t>
            </a:r>
          </a:p>
          <a:p>
            <a:pPr marL="285750" indent="-285750">
              <a:lnSpc>
                <a:spcPct val="150000"/>
              </a:lnSpc>
              <a:buBlip>
                <a:blip r:embed="rId2">
                  <a:extLst>
                    <a:ext uri="{96DAC541-7B7A-43D3-8B79-37D633B846F1}">
                      <asvg:svgBlip xmlns:asvg="http://schemas.microsoft.com/office/drawing/2016/SVG/main" r:embed="rId3"/>
                    </a:ext>
                  </a:extLst>
                </a:blip>
              </a:buBlip>
            </a:pPr>
            <a:endParaRPr lang="pl-PL" sz="11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2" name="Graphic 11" descr="Eye outline">
            <a:extLst>
              <a:ext uri="{FF2B5EF4-FFF2-40B4-BE49-F238E27FC236}">
                <a16:creationId xmlns:a16="http://schemas.microsoft.com/office/drawing/2014/main" id="{4F455863-F906-F083-24AC-13EEBCEF4C9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84636" y="1784971"/>
            <a:ext cx="502113" cy="502113"/>
          </a:xfrm>
          <a:prstGeom prst="rect">
            <a:avLst/>
          </a:prstGeom>
        </p:spPr>
      </p:pic>
      <p:pic>
        <p:nvPicPr>
          <p:cNvPr id="14" name="Graphic 13" descr="Ear outline">
            <a:extLst>
              <a:ext uri="{FF2B5EF4-FFF2-40B4-BE49-F238E27FC236}">
                <a16:creationId xmlns:a16="http://schemas.microsoft.com/office/drawing/2014/main" id="{F2866295-B14E-475C-4123-70517B806D4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82672" y="1784972"/>
            <a:ext cx="502112" cy="502112"/>
          </a:xfrm>
          <a:prstGeom prst="rect">
            <a:avLst/>
          </a:prstGeom>
        </p:spPr>
      </p:pic>
      <p:sp>
        <p:nvSpPr>
          <p:cNvPr id="5" name="TextBox 4">
            <a:extLst>
              <a:ext uri="{FF2B5EF4-FFF2-40B4-BE49-F238E27FC236}">
                <a16:creationId xmlns:a16="http://schemas.microsoft.com/office/drawing/2014/main" id="{7B199AE4-BE45-1FAA-8B57-AF524C49271C}"/>
              </a:ext>
            </a:extLst>
          </p:cNvPr>
          <p:cNvSpPr txBox="1"/>
          <p:nvPr/>
        </p:nvSpPr>
        <p:spPr>
          <a:xfrm>
            <a:off x="8113477" y="2139223"/>
            <a:ext cx="4004729" cy="4635756"/>
          </a:xfrm>
          <a:prstGeom prst="rect">
            <a:avLst/>
          </a:prstGeom>
          <a:noFill/>
        </p:spPr>
        <p:txBody>
          <a:bodyPr wrap="square" rtlCol="0">
            <a:spAutoFit/>
          </a:bodyPr>
          <a:lstStyle/>
          <a:p>
            <a:pPr>
              <a:lnSpc>
                <a:spcPct val="150000"/>
              </a:lnSpc>
            </a:pPr>
            <a:r>
              <a:rPr lang="pl-PL" sz="11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LI</a:t>
            </a:r>
            <a:r>
              <a:rPr lang="en-GB" sz="11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NK</a:t>
            </a:r>
            <a:endParaRPr lang="pl-PL" sz="1100" b="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50000"/>
              </a:lnSpc>
              <a:buBlip>
                <a:blip r:embed="rId2">
                  <a:extLst>
                    <a:ext uri="{96DAC541-7B7A-43D3-8B79-37D633B846F1}">
                      <asvg:svgBlip xmlns:asvg="http://schemas.microsoft.com/office/drawing/2016/SVG/main" r:embed="rId3"/>
                    </a:ext>
                  </a:extLst>
                </a:blip>
              </a:buBlip>
            </a:pPr>
            <a:r>
              <a:rPr lang="pl-PL"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t>
            </a:r>
            <a:r>
              <a:rPr lang="en-GB"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 am not a counsellor, but I can share information that I have. There are some organisations that may be able to support you and/or your family. Would you like to know about them?”</a:t>
            </a:r>
          </a:p>
          <a:p>
            <a:pPr>
              <a:lnSpc>
                <a:spcPct val="150000"/>
              </a:lnSpc>
            </a:pPr>
            <a:endParaRPr lang="en-GB"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50000"/>
              </a:lnSpc>
              <a:buBlip>
                <a:blip r:embed="rId2">
                  <a:extLst>
                    <a:ext uri="{96DAC541-7B7A-43D3-8B79-37D633B846F1}">
                      <asvg:svgBlip xmlns:asvg="http://schemas.microsoft.com/office/drawing/2016/SVG/main" r:embed="rId3"/>
                    </a:ext>
                  </a:extLst>
                </a:blip>
              </a:buBlip>
            </a:pPr>
            <a:r>
              <a:rPr lang="en-GB"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“Is there anyone that you trust that you can go to for support, maybe a family member or a friend? Would you like to use my phone to call anyone that you need at this moment?”</a:t>
            </a:r>
          </a:p>
          <a:p>
            <a:pPr>
              <a:lnSpc>
                <a:spcPct val="150000"/>
              </a:lnSpc>
            </a:pPr>
            <a:endParaRPr lang="en-GB"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50000"/>
              </a:lnSpc>
              <a:buBlip>
                <a:blip r:embed="rId2">
                  <a:extLst>
                    <a:ext uri="{96DAC541-7B7A-43D3-8B79-37D633B846F1}">
                      <asvg:svgBlip xmlns:asvg="http://schemas.microsoft.com/office/drawing/2016/SVG/main" r:embed="rId3"/>
                    </a:ext>
                  </a:extLst>
                </a:blip>
              </a:buBlip>
            </a:pPr>
            <a:r>
              <a:rPr lang="en-GB"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“When it comes to next steps what you want and feel comfortable with is  most important”</a:t>
            </a:r>
          </a:p>
          <a:p>
            <a:pPr>
              <a:lnSpc>
                <a:spcPct val="150000"/>
              </a:lnSpc>
            </a:pPr>
            <a:endParaRPr lang="en-GB"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50000"/>
              </a:lnSpc>
              <a:buBlip>
                <a:blip r:embed="rId2">
                  <a:extLst>
                    <a:ext uri="{96DAC541-7B7A-43D3-8B79-37D633B846F1}">
                      <asvg:svgBlip xmlns:asvg="http://schemas.microsoft.com/office/drawing/2016/SVG/main" r:embed="rId3"/>
                    </a:ext>
                  </a:extLst>
                </a:blip>
              </a:buBlip>
            </a:pPr>
            <a:r>
              <a:rPr lang="en-GB" sz="11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“Do not feel pressure to make any decisions now. You can think about things and always change your mind in the future.”</a:t>
            </a:r>
          </a:p>
          <a:p>
            <a:pPr marL="285750" indent="-285750">
              <a:lnSpc>
                <a:spcPct val="150000"/>
              </a:lnSpc>
              <a:buBlip>
                <a:blip r:embed="rId2">
                  <a:extLst>
                    <a:ext uri="{96DAC541-7B7A-43D3-8B79-37D633B846F1}">
                      <asvg:svgBlip xmlns:asvg="http://schemas.microsoft.com/office/drawing/2016/SVG/main" r:embed="rId3"/>
                    </a:ext>
                  </a:extLst>
                </a:blip>
              </a:buBlip>
            </a:pPr>
            <a:endParaRPr lang="pl-PL" sz="11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5" name="Graphic 14" descr="Social network outline">
            <a:extLst>
              <a:ext uri="{FF2B5EF4-FFF2-40B4-BE49-F238E27FC236}">
                <a16:creationId xmlns:a16="http://schemas.microsoft.com/office/drawing/2014/main" id="{A490D92D-AA89-ECE9-01F3-E5502DFB94F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75255" y="1805468"/>
            <a:ext cx="502112" cy="502112"/>
          </a:xfrm>
          <a:prstGeom prst="rect">
            <a:avLst/>
          </a:prstGeom>
        </p:spPr>
      </p:pic>
      <p:pic>
        <p:nvPicPr>
          <p:cNvPr id="16" name="Picture 15" descr="A red cross and crescent moon with black text&#10;&#10;Description automatically generated">
            <a:extLst>
              <a:ext uri="{FF2B5EF4-FFF2-40B4-BE49-F238E27FC236}">
                <a16:creationId xmlns:a16="http://schemas.microsoft.com/office/drawing/2014/main" id="{46A955CE-88C5-FEA6-0568-2EA6BD46DD6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39587771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2335F0-334B-08CE-9F3E-8DC9195543E1}"/>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962E850-AB1D-B7BE-3554-95BE3A6AB5E3}"/>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Urgent or sensitive information</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9D625180-C8AC-9D66-5EC3-4211D1A397FA}"/>
              </a:ext>
            </a:extLst>
          </p:cNvPr>
          <p:cNvSpPr txBox="1"/>
          <p:nvPr/>
        </p:nvSpPr>
        <p:spPr>
          <a:xfrm>
            <a:off x="1763850" y="1958052"/>
            <a:ext cx="8944169" cy="3416320"/>
          </a:xfrm>
          <a:prstGeom prst="rect">
            <a:avLst/>
          </a:prstGeom>
          <a:noFill/>
        </p:spPr>
        <p:txBody>
          <a:bodyPr wrap="square" rtlCol="0">
            <a:spAutoFit/>
          </a:bodyPr>
          <a:lstStyle/>
          <a:p>
            <a:pPr>
              <a:lnSpc>
                <a:spcPct val="200000"/>
              </a:lnSpc>
            </a:pPr>
            <a:r>
              <a:rPr lang="pl-PL" sz="2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Exceptions to maintain confidentiality:</a:t>
            </a:r>
          </a:p>
          <a:p>
            <a:pPr marL="342900" indent="-342900">
              <a:buFont typeface="Arial" panose="020B0604020202020204" pitchFamily="34" charset="0"/>
              <a:buChar char="•"/>
            </a:pPr>
            <a:r>
              <a:rPr lang="pl-PL" sz="2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When the perpetrator is an RCRC staff or volunteer,</a:t>
            </a:r>
          </a:p>
          <a:p>
            <a:pPr marL="342900" indent="-342900">
              <a:buFont typeface="Arial" panose="020B0604020202020204" pitchFamily="34" charset="0"/>
              <a:buChar char="•"/>
            </a:pPr>
            <a:r>
              <a:rPr lang="pl-PL" sz="2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If a child is in danger,</a:t>
            </a:r>
          </a:p>
          <a:p>
            <a:pPr marL="342900" indent="-342900">
              <a:buFont typeface="Arial" panose="020B0604020202020204" pitchFamily="34" charset="0"/>
              <a:buChar char="•"/>
            </a:pPr>
            <a:r>
              <a:rPr lang="pl-PL" sz="2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If the person intends to hurt others or themselves.</a:t>
            </a:r>
          </a:p>
          <a:p>
            <a:pPr algn="ctr"/>
            <a:r>
              <a:rPr lang="pl-PL" sz="2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p>
          <a:p>
            <a:pPr algn="ctr"/>
            <a:endParaRPr lang="pl-PL" sz="2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r>
              <a:rPr lang="pl-PL" sz="2400" b="1" dirty="0">
                <a:latin typeface="Open Sans" panose="020B0606030504020204" pitchFamily="34" charset="0"/>
                <a:ea typeface="Open Sans" panose="020B0606030504020204" pitchFamily="34" charset="0"/>
                <a:cs typeface="Open Sans" panose="020B0606030504020204" pitchFamily="34" charset="0"/>
              </a:rPr>
              <a:t>Be sure to inform the person about the procedures and reporting.</a:t>
            </a:r>
          </a:p>
        </p:txBody>
      </p:sp>
      <p:sp>
        <p:nvSpPr>
          <p:cNvPr id="11" name="Rectangle 10">
            <a:extLst>
              <a:ext uri="{FF2B5EF4-FFF2-40B4-BE49-F238E27FC236}">
                <a16:creationId xmlns:a16="http://schemas.microsoft.com/office/drawing/2014/main" id="{48928EC7-7976-12E8-73FB-8712DDE63D27}"/>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4B33465E-7CB5-E437-ECCB-28F494AC7454}"/>
              </a:ext>
            </a:extLst>
          </p:cNvPr>
          <p:cNvSpPr txBox="1"/>
          <p:nvPr/>
        </p:nvSpPr>
        <p:spPr>
          <a:xfrm>
            <a:off x="807239" y="6382042"/>
            <a:ext cx="10857389" cy="276999"/>
          </a:xfrm>
          <a:prstGeom prst="rect">
            <a:avLst/>
          </a:prstGeom>
          <a:noFill/>
        </p:spPr>
        <p:txBody>
          <a:bodyPr wrap="square" rtlCol="0">
            <a:spAutoFit/>
          </a:bodyPr>
          <a:lstStyle/>
          <a:p>
            <a:r>
              <a:rPr lang="pl-PL" sz="1200" dirty="0">
                <a:latin typeface="Satoshi" pitchFamily="50" charset="0"/>
              </a:rPr>
              <a:t>&gt;&gt; To learn more about safe referrals, please refer to </a:t>
            </a:r>
            <a:r>
              <a:rPr lang="pl-PL" sz="1200" dirty="0">
                <a:solidFill>
                  <a:srgbClr val="873174"/>
                </a:solidFill>
                <a:latin typeface="Satoshi" pitchFamily="50" charset="0"/>
                <a:hlinkClick r:id="rId2">
                  <a:extLst>
                    <a:ext uri="{A12FA001-AC4F-418D-AE19-62706E023703}">
                      <ahyp:hlinkClr xmlns:ahyp="http://schemas.microsoft.com/office/drawing/2018/hyperlinkcolor" val="tx"/>
                    </a:ext>
                  </a:extLst>
                </a:hlinkClick>
              </a:rPr>
              <a:t>the IFRC Protection, Gender and Inclusion in Emergencies Toolkit, Tool 3.2.0</a:t>
            </a:r>
            <a:r>
              <a:rPr lang="pl-PL" sz="1200" dirty="0">
                <a:latin typeface="Satoshi" pitchFamily="50" charset="0"/>
              </a:rPr>
              <a:t>.</a:t>
            </a:r>
            <a:endParaRPr lang="en-GB" sz="1200" dirty="0">
              <a:latin typeface="Satoshi" pitchFamily="50" charset="0"/>
            </a:endParaRPr>
          </a:p>
        </p:txBody>
      </p:sp>
      <p:pic>
        <p:nvPicPr>
          <p:cNvPr id="3" name="Picture 2" descr="A red cross and crescent moon with black text&#10;&#10;Description automatically generated">
            <a:extLst>
              <a:ext uri="{FF2B5EF4-FFF2-40B4-BE49-F238E27FC236}">
                <a16:creationId xmlns:a16="http://schemas.microsoft.com/office/drawing/2014/main" id="{F0FBCD4A-8150-394E-B7F3-F5279B8157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4175826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Status</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3539067" y="1096710"/>
            <a:ext cx="8441266" cy="5767156"/>
          </a:xfrm>
          <a:prstGeom prst="rect">
            <a:avLst/>
          </a:prstGeom>
          <a:noFill/>
        </p:spPr>
        <p:txBody>
          <a:bodyPr wrap="square" rtlCol="0">
            <a:spAutoFit/>
          </a:bodyPr>
          <a:lstStyle/>
          <a:p>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Tracking feedback status is a key component of accountability, which is why tracking the National Society’s responsiveness to received information is so important.</a:t>
            </a:r>
            <a:b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br>
            <a:endPar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complete: </a:t>
            </a:r>
            <a:r>
              <a:rPr lang="pl-PL" sz="1400" b="1" dirty="0">
                <a:latin typeface="Open Sans" panose="020B0606030504020204" pitchFamily="34" charset="0"/>
                <a:ea typeface="Open Sans" panose="020B0606030504020204" pitchFamily="34" charset="0"/>
                <a:cs typeface="Open Sans" panose="020B0606030504020204" pitchFamily="34" charset="0"/>
              </a:rPr>
              <a:t>AFTER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400" b="1" dirty="0">
                <a:latin typeface="Open Sans" panose="020B0606030504020204" pitchFamily="34" charset="0"/>
                <a:ea typeface="Open Sans" panose="020B0606030504020204" pitchFamily="34" charset="0"/>
                <a:cs typeface="Open Sans" panose="020B0606030504020204" pitchFamily="34" charset="0"/>
              </a:rPr>
              <a:t>YES</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NO</a:t>
            </a:r>
            <a:endParaRPr lang="en-GB"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p>
          <a:p>
            <a:pPr marL="285750" indent="-285750" algn="just">
              <a:lnSpc>
                <a:spcPct val="150000"/>
              </a:lnSpc>
              <a:buFont typeface="Arial" panose="020B0604020202020204" pitchFamily="34" charset="0"/>
              <a:buChar char="•"/>
            </a:pPr>
            <a:r>
              <a:rPr lang="pl-PL" sz="1400" b="1" i="1" dirty="0">
                <a:solidFill>
                  <a:srgbClr val="CC1694"/>
                </a:solidFill>
                <a:latin typeface="Open Sans" panose="020B0606030504020204" pitchFamily="34" charset="0"/>
                <a:ea typeface="Open Sans" panose="020B0606030504020204" pitchFamily="34" charset="0"/>
                <a:cs typeface="Open Sans" panose="020B0606030504020204" pitchFamily="34" charset="0"/>
              </a:rPr>
              <a:t>Not answered </a:t>
            </a:r>
            <a:r>
              <a:rPr lang="pl-PL" sz="1400" b="1" dirty="0">
                <a:latin typeface="Open Sans" panose="020B0606030504020204" pitchFamily="34" charset="0"/>
                <a:ea typeface="Open Sans" panose="020B0606030504020204" pitchFamily="34" charset="0"/>
                <a:cs typeface="Open Sans" panose="020B0606030504020204" pitchFamily="34" charset="0"/>
              </a:rPr>
              <a:t>– a volunteer did not hav</a:t>
            </a:r>
            <a:r>
              <a:rPr lang="en-GB" sz="1400" b="1" dirty="0">
                <a:latin typeface="Open Sans" panose="020B0606030504020204" pitchFamily="34" charset="0"/>
                <a:ea typeface="Open Sans" panose="020B0606030504020204" pitchFamily="34" charset="0"/>
                <a:cs typeface="Open Sans" panose="020B0606030504020204" pitchFamily="34" charset="0"/>
              </a:rPr>
              <a:t>e enough information to answer</a:t>
            </a:r>
            <a:r>
              <a:rPr lang="pl-PL" sz="1400" b="1" dirty="0">
                <a:latin typeface="Open Sans" panose="020B0606030504020204" pitchFamily="34" charset="0"/>
                <a:ea typeface="Open Sans" panose="020B0606030504020204" pitchFamily="34" charset="0"/>
                <a:cs typeface="Open Sans" panose="020B0606030504020204" pitchFamily="34" charset="0"/>
              </a:rPr>
              <a:t>. Requires a follow-up.</a:t>
            </a:r>
          </a:p>
          <a:p>
            <a:pPr marL="285750" indent="-285750" algn="just">
              <a:lnSpc>
                <a:spcPct val="150000"/>
              </a:lnSpc>
              <a:buFont typeface="Arial" panose="020B0604020202020204" pitchFamily="34" charset="0"/>
              <a:buChar char="•"/>
            </a:pPr>
            <a:r>
              <a:rPr lang="pl-PL" sz="1400" b="1" i="1" dirty="0">
                <a:solidFill>
                  <a:srgbClr val="CC1694"/>
                </a:solidFill>
                <a:latin typeface="Open Sans" panose="020B0606030504020204" pitchFamily="34" charset="0"/>
                <a:ea typeface="Open Sans" panose="020B0606030504020204" pitchFamily="34" charset="0"/>
                <a:cs typeface="Open Sans" panose="020B0606030504020204" pitchFamily="34" charset="0"/>
              </a:rPr>
              <a:t>Answered</a:t>
            </a:r>
            <a:r>
              <a:rPr lang="pl-PL" sz="1400" b="1" dirty="0">
                <a:latin typeface="Open Sans" panose="020B0606030504020204" pitchFamily="34" charset="0"/>
                <a:ea typeface="Open Sans" panose="020B0606030504020204" pitchFamily="34" charset="0"/>
                <a:cs typeface="Open Sans" panose="020B0606030504020204" pitchFamily="34" charset="0"/>
              </a:rPr>
              <a:t> – a volunteer </a:t>
            </a:r>
            <a:r>
              <a:rPr lang="en-GB" sz="1400" b="1" dirty="0">
                <a:latin typeface="Open Sans" panose="020B0606030504020204" pitchFamily="34" charset="0"/>
                <a:ea typeface="Open Sans" panose="020B0606030504020204" pitchFamily="34" charset="0"/>
                <a:cs typeface="Open Sans" panose="020B0606030504020204" pitchFamily="34" charset="0"/>
              </a:rPr>
              <a:t>gave an answer</a:t>
            </a:r>
            <a:r>
              <a:rPr lang="pl-PL" sz="1400" b="1" dirty="0">
                <a:latin typeface="Open Sans" panose="020B0606030504020204" pitchFamily="34" charset="0"/>
                <a:ea typeface="Open Sans" panose="020B0606030504020204" pitchFamily="34" charset="0"/>
                <a:cs typeface="Open Sans" panose="020B0606030504020204" pitchFamily="34" charset="0"/>
              </a:rPr>
              <a:t>. Does not require a follow-up.</a:t>
            </a:r>
          </a:p>
          <a:p>
            <a:pPr marL="285750" indent="-285750" algn="just">
              <a:lnSpc>
                <a:spcPct val="150000"/>
              </a:lnSpc>
              <a:buFont typeface="Arial" panose="020B0604020202020204" pitchFamily="34" charset="0"/>
              <a:buChar char="•"/>
            </a:pPr>
            <a:r>
              <a:rPr lang="pl-PL" sz="1400" b="1" i="1" dirty="0">
                <a:solidFill>
                  <a:srgbClr val="CC1694"/>
                </a:solidFill>
                <a:latin typeface="Open Sans" panose="020B0606030504020204" pitchFamily="34" charset="0"/>
                <a:ea typeface="Open Sans" panose="020B0606030504020204" pitchFamily="34" charset="0"/>
                <a:cs typeface="Open Sans" panose="020B0606030504020204" pitchFamily="34" charset="0"/>
              </a:rPr>
              <a:t>Referred</a:t>
            </a:r>
            <a:r>
              <a:rPr lang="pl-PL" sz="1400" b="1" dirty="0">
                <a:latin typeface="Open Sans" panose="020B0606030504020204" pitchFamily="34" charset="0"/>
                <a:ea typeface="Open Sans" panose="020B0606030504020204" pitchFamily="34" charset="0"/>
                <a:cs typeface="Open Sans" panose="020B0606030504020204" pitchFamily="34" charset="0"/>
              </a:rPr>
              <a:t> – </a:t>
            </a:r>
            <a:r>
              <a:rPr lang="en-GB" sz="1400" b="1" dirty="0">
                <a:latin typeface="Open Sans" panose="020B0606030504020204" pitchFamily="34" charset="0"/>
                <a:ea typeface="Open Sans" panose="020B0606030504020204" pitchFamily="34" charset="0"/>
                <a:cs typeface="Open Sans" panose="020B0606030504020204" pitchFamily="34" charset="0"/>
              </a:rPr>
              <a:t>feedback relates to an external organisation or person and the volunteer shared the information how to reach that organisation</a:t>
            </a:r>
            <a:r>
              <a:rPr lang="pl-PL" sz="1400" b="1" dirty="0">
                <a:latin typeface="Open Sans" panose="020B0606030504020204" pitchFamily="34" charset="0"/>
                <a:ea typeface="Open Sans" panose="020B0606030504020204" pitchFamily="34" charset="0"/>
                <a:cs typeface="Open Sans" panose="020B0606030504020204" pitchFamily="34" charset="0"/>
              </a:rPr>
              <a:t>, the referral should be described in the next step.</a:t>
            </a:r>
          </a:p>
          <a:p>
            <a:pPr marL="285750" indent="-285750" algn="just">
              <a:lnSpc>
                <a:spcPct val="150000"/>
              </a:lnSpc>
              <a:buFont typeface="Arial" panose="020B0604020202020204" pitchFamily="34" charset="0"/>
              <a:buChar char="•"/>
            </a:pPr>
            <a:r>
              <a:rPr lang="pl-PL" sz="1400" b="1" i="1" dirty="0">
                <a:solidFill>
                  <a:srgbClr val="CC1694"/>
                </a:solidFill>
                <a:latin typeface="Open Sans" panose="020B0606030504020204" pitchFamily="34" charset="0"/>
                <a:ea typeface="Open Sans" panose="020B0606030504020204" pitchFamily="34" charset="0"/>
                <a:cs typeface="Open Sans" panose="020B0606030504020204" pitchFamily="34" charset="0"/>
              </a:rPr>
              <a:t>Partially answered</a:t>
            </a: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pl-PL" sz="1400" b="1" dirty="0">
                <a:latin typeface="Open Sans" panose="020B0606030504020204" pitchFamily="34" charset="0"/>
                <a:ea typeface="Open Sans" panose="020B0606030504020204" pitchFamily="34" charset="0"/>
                <a:cs typeface="Open Sans" panose="020B0606030504020204" pitchFamily="34" charset="0"/>
              </a:rPr>
              <a:t>– if a person shared more than one feedback and a volunteer was not able to respond to all. Requires a follow-up to respond to all feedback „components”.</a:t>
            </a:r>
          </a:p>
          <a:p>
            <a:pPr marL="285750" indent="-285750" algn="just">
              <a:lnSpc>
                <a:spcPct val="150000"/>
              </a:lnSpc>
              <a:buFont typeface="Arial" panose="020B0604020202020204" pitchFamily="34" charset="0"/>
              <a:buChar char="•"/>
            </a:pPr>
            <a:r>
              <a:rPr lang="pl-PL" sz="1400" b="1" i="1" dirty="0">
                <a:solidFill>
                  <a:srgbClr val="CC1694"/>
                </a:solidFill>
                <a:latin typeface="Open Sans" panose="020B0606030504020204" pitchFamily="34" charset="0"/>
                <a:ea typeface="Open Sans" panose="020B0606030504020204" pitchFamily="34" charset="0"/>
                <a:cs typeface="Open Sans" panose="020B0606030504020204" pitchFamily="34" charset="0"/>
              </a:rPr>
              <a:t>Does not require an answer</a:t>
            </a:r>
            <a:r>
              <a:rPr lang="pl-PL" sz="14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pl-PL" sz="1400" b="1" dirty="0">
                <a:latin typeface="Open Sans" panose="020B0606030504020204" pitchFamily="34" charset="0"/>
                <a:ea typeface="Open Sans" panose="020B0606030504020204" pitchFamily="34" charset="0"/>
                <a:cs typeface="Open Sans" panose="020B0606030504020204" pitchFamily="34" charset="0"/>
              </a:rPr>
              <a:t>– some feedback will not require an action, e.g. a person sharing their appreciation for the quality of services provided by the National Society. This does not require any action or follow-up</a:t>
            </a:r>
            <a:r>
              <a:rPr lang="en-GB" sz="1400" b="1" dirty="0">
                <a:latin typeface="Open Sans" panose="020B0606030504020204" pitchFamily="34" charset="0"/>
                <a:ea typeface="Open Sans" panose="020B0606030504020204" pitchFamily="34" charset="0"/>
                <a:cs typeface="Open Sans" panose="020B0606030504020204" pitchFamily="34" charset="0"/>
              </a:rPr>
              <a:t> except for a thank you</a:t>
            </a:r>
            <a:r>
              <a:rPr lang="pl-PL" sz="1400" b="1" dirty="0">
                <a:latin typeface="Open Sans" panose="020B0606030504020204" pitchFamily="34" charset="0"/>
                <a:ea typeface="Open Sans" panose="020B0606030504020204" pitchFamily="34" charset="0"/>
                <a:cs typeface="Open Sans" panose="020B0606030504020204" pitchFamily="34" charset="0"/>
              </a:rPr>
              <a:t>.</a:t>
            </a: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F9F4A456-21B1-BE25-C9DD-3A8ABCADD1F1}"/>
              </a:ext>
            </a:extLst>
          </p:cNvPr>
          <p:cNvPicPr>
            <a:picLocks noChangeAspect="1"/>
          </p:cNvPicPr>
          <p:nvPr/>
        </p:nvPicPr>
        <p:blipFill>
          <a:blip r:embed="rId2"/>
          <a:stretch>
            <a:fillRect/>
          </a:stretch>
        </p:blipFill>
        <p:spPr>
          <a:xfrm>
            <a:off x="272746" y="1096710"/>
            <a:ext cx="3140416" cy="1519049"/>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3BF33F4C-0984-9055-1305-1D2D593A14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3944873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&gt; Given answer</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4573813" y="1301975"/>
            <a:ext cx="6765474" cy="3935886"/>
          </a:xfrm>
          <a:prstGeom prst="rect">
            <a:avLst/>
          </a:prstGeom>
          <a:noFill/>
        </p:spPr>
        <p:txBody>
          <a:bodyPr wrap="square" rtlCol="0">
            <a:spAutoFit/>
          </a:bodyPr>
          <a:lstStyle/>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Sharing responses given to feedback can help build a repository of Frequently Asked Questions (FAQ) and hence help other staff and volunteers to provide consistent and accurate answers.</a:t>
            </a:r>
          </a:p>
          <a:p>
            <a:pPr algn="just">
              <a:lnSpc>
                <a:spcPct val="150000"/>
              </a:lnSpc>
            </a:pPr>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complete: </a:t>
            </a:r>
            <a:r>
              <a:rPr lang="pl-PL" sz="1400" b="1" dirty="0">
                <a:latin typeface="Open Sans" panose="020B0606030504020204" pitchFamily="34" charset="0"/>
                <a:ea typeface="Open Sans" panose="020B0606030504020204" pitchFamily="34" charset="0"/>
                <a:cs typeface="Open Sans" panose="020B0606030504020204" pitchFamily="34" charset="0"/>
              </a:rPr>
              <a:t>AFTER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400" b="1" dirty="0">
                <a:latin typeface="Open Sans" panose="020B0606030504020204" pitchFamily="34" charset="0"/>
                <a:ea typeface="Open Sans" panose="020B0606030504020204" pitchFamily="34" charset="0"/>
                <a:cs typeface="Open Sans" panose="020B0606030504020204" pitchFamily="34" charset="0"/>
              </a:rPr>
              <a:t>Only if „Answered” was selected under „Status”.</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NO</a:t>
            </a: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u="sng" dirty="0">
                <a:latin typeface="Open Sans" panose="020B0606030504020204" pitchFamily="34" charset="0"/>
                <a:ea typeface="Open Sans" panose="020B0606030504020204" pitchFamily="34" charset="0"/>
                <a:cs typeface="Open Sans" panose="020B0606030504020204" pitchFamily="34" charset="0"/>
              </a:rPr>
              <a:t>Free text</a:t>
            </a:r>
            <a:r>
              <a:rPr lang="pl-PL" sz="1400" b="1" dirty="0">
                <a:latin typeface="Open Sans" panose="020B0606030504020204" pitchFamily="34" charset="0"/>
                <a:ea typeface="Open Sans" panose="020B0606030504020204" pitchFamily="34" charset="0"/>
                <a:cs typeface="Open Sans" panose="020B0606030504020204" pitchFamily="34" charset="0"/>
              </a:rPr>
              <a:t>. Share enough details to make the input meaningful to other people reading it.</a:t>
            </a: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400" b="1" dirty="0">
                <a:latin typeface="Open Sans" panose="020B0606030504020204" pitchFamily="34" charset="0"/>
                <a:ea typeface="Open Sans" panose="020B0606030504020204" pitchFamily="34" charset="0"/>
                <a:cs typeface="Open Sans" panose="020B0606030504020204" pitchFamily="34" charset="0"/>
              </a:rPr>
              <a:t>There should be no sensitive information input into the text box.</a:t>
            </a: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10481AF2-87DD-9E4E-F7CE-24C2E0FB618F}"/>
              </a:ext>
            </a:extLst>
          </p:cNvPr>
          <p:cNvPicPr>
            <a:picLocks noChangeAspect="1"/>
          </p:cNvPicPr>
          <p:nvPr/>
        </p:nvPicPr>
        <p:blipFill>
          <a:blip r:embed="rId2"/>
          <a:stretch>
            <a:fillRect/>
          </a:stretch>
        </p:blipFill>
        <p:spPr>
          <a:xfrm>
            <a:off x="247808" y="1260326"/>
            <a:ext cx="3755254" cy="1357961"/>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21AAED3C-40B7-31CB-2C44-B14395F50B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28194304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&gt; Referral</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4250871" y="1310687"/>
            <a:ext cx="6765474" cy="4366773"/>
          </a:xfrm>
          <a:prstGeom prst="rect">
            <a:avLst/>
          </a:prstGeom>
          <a:noFill/>
        </p:spPr>
        <p:txBody>
          <a:bodyPr wrap="square" rtlCol="0">
            <a:spAutoFit/>
          </a:bodyPr>
          <a:lstStyle/>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If a person requires a referral to another organisation/service provider, the details of this referral should be provided here. Take note of where the person was referred to. This will help track the general referral pathways as well as help other staff and volunteers understand the referral practices.</a:t>
            </a:r>
          </a:p>
          <a:p>
            <a:pPr algn="just">
              <a:lnSpc>
                <a:spcPct val="150000"/>
              </a:lnSpc>
            </a:pPr>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complete: </a:t>
            </a:r>
            <a:r>
              <a:rPr lang="pl-PL" sz="1400" b="1" dirty="0">
                <a:latin typeface="Open Sans" panose="020B0606030504020204" pitchFamily="34" charset="0"/>
                <a:ea typeface="Open Sans" panose="020B0606030504020204" pitchFamily="34" charset="0"/>
                <a:cs typeface="Open Sans" panose="020B0606030504020204" pitchFamily="34" charset="0"/>
              </a:rPr>
              <a:t>AFTER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400" b="1" dirty="0">
                <a:latin typeface="Open Sans" panose="020B0606030504020204" pitchFamily="34" charset="0"/>
                <a:ea typeface="Open Sans" panose="020B0606030504020204" pitchFamily="34" charset="0"/>
                <a:cs typeface="Open Sans" panose="020B0606030504020204" pitchFamily="34" charset="0"/>
              </a:rPr>
              <a:t>Only if „Referred” was selected under „Status”.</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NO</a:t>
            </a: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u="sng" dirty="0">
                <a:latin typeface="Open Sans" panose="020B0606030504020204" pitchFamily="34" charset="0"/>
                <a:ea typeface="Open Sans" panose="020B0606030504020204" pitchFamily="34" charset="0"/>
                <a:cs typeface="Open Sans" panose="020B0606030504020204" pitchFamily="34" charset="0"/>
              </a:rPr>
              <a:t>Free text</a:t>
            </a:r>
            <a:r>
              <a:rPr lang="pl-PL" sz="1400" b="1" dirty="0">
                <a:latin typeface="Open Sans" panose="020B0606030504020204" pitchFamily="34" charset="0"/>
                <a:ea typeface="Open Sans" panose="020B0606030504020204" pitchFamily="34" charset="0"/>
                <a:cs typeface="Open Sans" panose="020B0606030504020204" pitchFamily="34" charset="0"/>
              </a:rPr>
              <a:t>. Share enough details to make the input meaningful to other people reading it</a:t>
            </a:r>
            <a:r>
              <a:rPr lang="en-GB" sz="1400" b="1" dirty="0">
                <a:latin typeface="Open Sans" panose="020B0606030504020204" pitchFamily="34" charset="0"/>
                <a:ea typeface="Open Sans" panose="020B0606030504020204" pitchFamily="34" charset="0"/>
                <a:cs typeface="Open Sans" panose="020B0606030504020204" pitchFamily="34" charset="0"/>
              </a:rPr>
              <a:t>, </a:t>
            </a:r>
            <a:r>
              <a:rPr lang="en-GB" sz="1400" b="1" dirty="0" err="1">
                <a:latin typeface="Open Sans" panose="020B0606030504020204" pitchFamily="34" charset="0"/>
                <a:ea typeface="Open Sans" panose="020B0606030504020204" pitchFamily="34" charset="0"/>
                <a:cs typeface="Open Sans" panose="020B0606030504020204" pitchFamily="34" charset="0"/>
              </a:rPr>
              <a:t>ie</a:t>
            </a:r>
            <a:r>
              <a:rPr lang="en-GB" sz="1400" b="1" dirty="0">
                <a:latin typeface="Open Sans" panose="020B0606030504020204" pitchFamily="34" charset="0"/>
                <a:ea typeface="Open Sans" panose="020B0606030504020204" pitchFamily="34" charset="0"/>
                <a:cs typeface="Open Sans" panose="020B0606030504020204" pitchFamily="34" charset="0"/>
              </a:rPr>
              <a:t>. Referred to Oxfam hotline 12345</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400" b="1" dirty="0">
                <a:latin typeface="Open Sans" panose="020B0606030504020204" pitchFamily="34" charset="0"/>
                <a:ea typeface="Open Sans" panose="020B0606030504020204" pitchFamily="34" charset="0"/>
                <a:cs typeface="Open Sans" panose="020B0606030504020204" pitchFamily="34" charset="0"/>
              </a:rPr>
              <a:t>There should be no sensitive information input into the text box.</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E35BC296-5849-F9AF-D8B7-765EB1EE6BD5}"/>
              </a:ext>
            </a:extLst>
          </p:cNvPr>
          <p:cNvPicPr>
            <a:picLocks noChangeAspect="1"/>
          </p:cNvPicPr>
          <p:nvPr/>
        </p:nvPicPr>
        <p:blipFill>
          <a:blip r:embed="rId2"/>
          <a:stretch>
            <a:fillRect/>
          </a:stretch>
        </p:blipFill>
        <p:spPr>
          <a:xfrm>
            <a:off x="273971" y="1310687"/>
            <a:ext cx="3702928" cy="1372001"/>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09C406A6-CEBB-BBA7-31EE-1E7040C53E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30296215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&gt; Partial answer</a:t>
            </a:r>
            <a:endParaRPr lang="en-GB" sz="2400" b="1" dirty="0">
              <a:solidFill>
                <a:srgbClr val="873174"/>
              </a:solidFill>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4383551" y="1265894"/>
            <a:ext cx="6765474" cy="4474495"/>
          </a:xfrm>
          <a:prstGeom prst="rect">
            <a:avLst/>
          </a:prstGeom>
          <a:noFill/>
        </p:spPr>
        <p:txBody>
          <a:bodyPr wrap="square" rtlCol="0">
            <a:spAutoFit/>
          </a:bodyPr>
          <a:lstStyle/>
          <a:p>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if a person shared more than one piece of feedback and a volunteer was not able to respond to all raised issues, </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details on the provided answer should be noted here</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Having access to this information, the feedback manager will be able to follow up on the outstanding issues.</a:t>
            </a:r>
            <a:endPar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complete: </a:t>
            </a:r>
            <a:r>
              <a:rPr lang="pl-PL" sz="1400" b="1" dirty="0">
                <a:latin typeface="Open Sans" panose="020B0606030504020204" pitchFamily="34" charset="0"/>
                <a:ea typeface="Open Sans" panose="020B0606030504020204" pitchFamily="34" charset="0"/>
                <a:cs typeface="Open Sans" panose="020B0606030504020204" pitchFamily="34" charset="0"/>
              </a:rPr>
              <a:t>AFTER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400" b="1" dirty="0">
                <a:latin typeface="Open Sans" panose="020B0606030504020204" pitchFamily="34" charset="0"/>
                <a:ea typeface="Open Sans" panose="020B0606030504020204" pitchFamily="34" charset="0"/>
                <a:cs typeface="Open Sans" panose="020B0606030504020204" pitchFamily="34" charset="0"/>
              </a:rPr>
              <a:t>Only if „Partially answered” was selected under „Status”.</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NO</a:t>
            </a: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u="sng" dirty="0">
                <a:latin typeface="Open Sans" panose="020B0606030504020204" pitchFamily="34" charset="0"/>
                <a:ea typeface="Open Sans" panose="020B0606030504020204" pitchFamily="34" charset="0"/>
                <a:cs typeface="Open Sans" panose="020B0606030504020204" pitchFamily="34" charset="0"/>
              </a:rPr>
              <a:t>Free text</a:t>
            </a:r>
            <a:r>
              <a:rPr lang="pl-PL" sz="1400" b="1" dirty="0">
                <a:latin typeface="Open Sans" panose="020B0606030504020204" pitchFamily="34" charset="0"/>
                <a:ea typeface="Open Sans" panose="020B0606030504020204" pitchFamily="34" charset="0"/>
                <a:cs typeface="Open Sans" panose="020B0606030504020204" pitchFamily="34" charset="0"/>
              </a:rPr>
              <a:t>. Share enough details to make the input meaningful to other people reading it.</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400" b="1" dirty="0">
                <a:latin typeface="Open Sans" panose="020B0606030504020204" pitchFamily="34" charset="0"/>
                <a:ea typeface="Open Sans" panose="020B0606030504020204" pitchFamily="34" charset="0"/>
                <a:cs typeface="Open Sans" panose="020B0606030504020204" pitchFamily="34" charset="0"/>
              </a:rPr>
              <a:t>There should be no sensitive information input into the text box.</a:t>
            </a: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C57FDBEB-D16A-4635-01DD-293F6ABBB367}"/>
              </a:ext>
            </a:extLst>
          </p:cNvPr>
          <p:cNvPicPr>
            <a:picLocks noChangeAspect="1"/>
          </p:cNvPicPr>
          <p:nvPr/>
        </p:nvPicPr>
        <p:blipFill>
          <a:blip r:embed="rId2"/>
          <a:stretch>
            <a:fillRect/>
          </a:stretch>
        </p:blipFill>
        <p:spPr>
          <a:xfrm>
            <a:off x="244314" y="1265894"/>
            <a:ext cx="3762242" cy="1365330"/>
          </a:xfrm>
          <a:prstGeom prst="rect">
            <a:avLst/>
          </a:prstGeom>
          <a:ln>
            <a:solidFill>
              <a:srgbClr val="CC1694"/>
            </a:solidFill>
          </a:ln>
        </p:spPr>
      </p:pic>
      <p:pic>
        <p:nvPicPr>
          <p:cNvPr id="2" name="Picture 1" descr="A red cross and crescent moon with black text&#10;&#10;Description automatically generated">
            <a:extLst>
              <a:ext uri="{FF2B5EF4-FFF2-40B4-BE49-F238E27FC236}">
                <a16:creationId xmlns:a16="http://schemas.microsoft.com/office/drawing/2014/main" id="{71A16C88-D77B-7E65-F6D2-4185E32D47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5522427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10300544" cy="461665"/>
          </a:xfrm>
          <a:prstGeom prst="rect">
            <a:avLst/>
          </a:prstGeom>
          <a:noFill/>
        </p:spPr>
        <p:txBody>
          <a:bodyPr wrap="square" rtlCol="0">
            <a:spAutoFit/>
          </a:bodyPr>
          <a:lstStyle/>
          <a:p>
            <a:r>
              <a:rPr lang="pl-PL" sz="2400" b="1" dirty="0">
                <a:solidFill>
                  <a:srgbClr val="873174"/>
                </a:solidFill>
                <a:latin typeface="Montserrat" panose="00000500000000000000" pitchFamily="2" charset="0"/>
              </a:rPr>
              <a:t>Comments</a:t>
            </a:r>
            <a:endParaRPr lang="en-GB" sz="2400" b="1" dirty="0">
              <a:solidFill>
                <a:srgbClr val="873174"/>
              </a:solidFill>
              <a:latin typeface="Montserrat" panose="00000500000000000000" pitchFamily="2"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37973987-13C4-CE68-51D9-CC0EB8366C4B}"/>
              </a:ext>
            </a:extLst>
          </p:cNvPr>
          <p:cNvPicPr>
            <a:picLocks noChangeAspect="1"/>
          </p:cNvPicPr>
          <p:nvPr/>
        </p:nvPicPr>
        <p:blipFill>
          <a:blip r:embed="rId2"/>
          <a:stretch>
            <a:fillRect/>
          </a:stretch>
        </p:blipFill>
        <p:spPr>
          <a:xfrm>
            <a:off x="476016" y="1116777"/>
            <a:ext cx="3744313" cy="1500727"/>
          </a:xfrm>
          <a:prstGeom prst="rect">
            <a:avLst/>
          </a:prstGeom>
          <a:ln>
            <a:solidFill>
              <a:srgbClr val="CC1694"/>
            </a:solidFill>
          </a:ln>
        </p:spPr>
      </p:pic>
      <p:sp>
        <p:nvSpPr>
          <p:cNvPr id="6" name="TextBox 5">
            <a:extLst>
              <a:ext uri="{FF2B5EF4-FFF2-40B4-BE49-F238E27FC236}">
                <a16:creationId xmlns:a16="http://schemas.microsoft.com/office/drawing/2014/main" id="{59251D94-BCB2-4046-F2F8-B1E8A879F26E}"/>
              </a:ext>
            </a:extLst>
          </p:cNvPr>
          <p:cNvSpPr txBox="1"/>
          <p:nvPr/>
        </p:nvSpPr>
        <p:spPr>
          <a:xfrm>
            <a:off x="4246104" y="968829"/>
            <a:ext cx="7469880" cy="5013104"/>
          </a:xfrm>
          <a:prstGeom prst="rect">
            <a:avLst/>
          </a:prstGeom>
          <a:noFill/>
        </p:spPr>
        <p:txBody>
          <a:bodyPr wrap="square">
            <a:spAutoFit/>
          </a:bodyPr>
          <a:lstStyle/>
          <a:p>
            <a:pPr algn="just"/>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This is the last question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the feedback form. It provide</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an open-ended opportunity for additional observations made by a person receiving feedback. </a:t>
            </a:r>
            <a:r>
              <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If there is a crucial need to follow up with the feedback giver contact details can be included here</a:t>
            </a:r>
            <a:r>
              <a:rPr lang="pl-PL"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t>
            </a:r>
            <a:endPar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endParaRPr lang="en-GB" sz="14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When to complete: </a:t>
            </a:r>
            <a:r>
              <a:rPr lang="pl-PL" sz="1400" b="1" dirty="0">
                <a:latin typeface="Open Sans" panose="020B0606030504020204" pitchFamily="34" charset="0"/>
                <a:ea typeface="Open Sans" panose="020B0606030504020204" pitchFamily="34" charset="0"/>
                <a:cs typeface="Open Sans" panose="020B0606030504020204" pitchFamily="34" charset="0"/>
              </a:rPr>
              <a:t>AFTER AN INTERACTION</a:t>
            </a: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Mandatory to answer: </a:t>
            </a:r>
            <a:r>
              <a:rPr lang="pl-PL" sz="1400" b="1" dirty="0">
                <a:latin typeface="Open Sans" panose="020B0606030504020204" pitchFamily="34" charset="0"/>
                <a:ea typeface="Open Sans" panose="020B0606030504020204" pitchFamily="34" charset="0"/>
                <a:cs typeface="Open Sans" panose="020B0606030504020204" pitchFamily="34" charset="0"/>
              </a:rPr>
              <a:t>NO</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Read out loud: </a:t>
            </a:r>
            <a:r>
              <a:rPr lang="pl-PL" sz="1400" b="1" dirty="0">
                <a:latin typeface="Open Sans" panose="020B0606030504020204" pitchFamily="34" charset="0"/>
                <a:ea typeface="Open Sans" panose="020B0606030504020204" pitchFamily="34" charset="0"/>
                <a:cs typeface="Open Sans" panose="020B0606030504020204" pitchFamily="34" charset="0"/>
              </a:rPr>
              <a:t>NO</a:t>
            </a:r>
            <a:endParaRPr lang="en-GB"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hints: </a:t>
            </a:r>
            <a:r>
              <a:rPr lang="pl-PL" sz="1400" b="1" dirty="0">
                <a:latin typeface="Open Sans" panose="020B0606030504020204" pitchFamily="34" charset="0"/>
                <a:ea typeface="Open Sans" panose="020B0606030504020204" pitchFamily="34" charset="0"/>
                <a:cs typeface="Open Sans" panose="020B0606030504020204" pitchFamily="34" charset="0"/>
              </a:rPr>
              <a:t>If a person recording feedback does not have any additional information to share, this text box can remain blank.</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Explaining options: </a:t>
            </a:r>
            <a:r>
              <a:rPr lang="pl-PL" sz="1400" b="1" u="sng" dirty="0">
                <a:latin typeface="Open Sans" panose="020B0606030504020204" pitchFamily="34" charset="0"/>
                <a:ea typeface="Open Sans" panose="020B0606030504020204" pitchFamily="34" charset="0"/>
                <a:cs typeface="Open Sans" panose="020B0606030504020204" pitchFamily="34" charset="0"/>
              </a:rPr>
              <a:t>Free text</a:t>
            </a:r>
            <a:r>
              <a:rPr lang="pl-PL" sz="1400" b="1" dirty="0">
                <a:latin typeface="Open Sans" panose="020B0606030504020204" pitchFamily="34" charset="0"/>
                <a:ea typeface="Open Sans" panose="020B0606030504020204" pitchFamily="34" charset="0"/>
                <a:cs typeface="Open Sans" panose="020B0606030504020204" pitchFamily="34" charset="0"/>
              </a:rPr>
              <a:t>. Share enough details to make the input meaningful to other people reading it. </a:t>
            </a:r>
            <a:endPar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Potential sensitivities: </a:t>
            </a:r>
            <a:r>
              <a:rPr lang="pl-PL" sz="1400" b="1" dirty="0">
                <a:latin typeface="Open Sans" panose="020B0606030504020204" pitchFamily="34" charset="0"/>
                <a:ea typeface="Open Sans" panose="020B0606030504020204" pitchFamily="34" charset="0"/>
                <a:cs typeface="Open Sans" panose="020B0606030504020204" pitchFamily="34" charset="0"/>
              </a:rPr>
              <a:t>In case of sensitive feedback, the comment box might also contain sensitive information (e.g. additional details shared by the community member). In such cases, this information must be handled accordingly.</a:t>
            </a:r>
            <a:endParaRPr lang="pl-PL" sz="10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1" descr="A red cross and crescent moon with black text&#10;&#10;Description automatically generated">
            <a:extLst>
              <a:ext uri="{FF2B5EF4-FFF2-40B4-BE49-F238E27FC236}">
                <a16:creationId xmlns:a16="http://schemas.microsoft.com/office/drawing/2014/main" id="{641AA714-9D6A-36E7-70C1-FE30DFE486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3302307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4860471" cy="461665"/>
          </a:xfrm>
          <a:prstGeom prst="rect">
            <a:avLst/>
          </a:prstGeom>
          <a:noFill/>
        </p:spPr>
        <p:txBody>
          <a:bodyPr wrap="square" rtlCol="0">
            <a:spAutoFit/>
          </a:bodyPr>
          <a:lstStyle/>
          <a:p>
            <a:r>
              <a:rPr lang="pl-PL" sz="2400" b="1" dirty="0">
                <a:latin typeface="Montserrat" panose="00000500000000000000" pitchFamily="2" charset="0"/>
              </a:rPr>
              <a:t>Soft skills</a:t>
            </a:r>
            <a:endParaRPr lang="en-GB" sz="2400" b="1" dirty="0">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789212" y="1274510"/>
            <a:ext cx="9160331" cy="5325817"/>
          </a:xfrm>
          <a:prstGeom prst="rect">
            <a:avLst/>
          </a:prstGeom>
          <a:noFill/>
        </p:spPr>
        <p:txBody>
          <a:bodyPr wrap="square" lIns="91440" tIns="45720" rIns="91440" bIns="45720" rtlCol="0" anchor="t">
            <a:spAutoFit/>
          </a:bodyPr>
          <a:lstStyle/>
          <a:p>
            <a:r>
              <a:rPr lang="pl-PL" b="1" dirty="0">
                <a:solidFill>
                  <a:srgbClr val="CC1694"/>
                </a:solidFill>
                <a:latin typeface="Open Sans" panose="020B0606030504020204" pitchFamily="34" charset="0"/>
                <a:ea typeface="Open Sans" panose="020B0606030504020204" pitchFamily="34" charset="0"/>
                <a:cs typeface="Open Sans" panose="020B0606030504020204" pitchFamily="34" charset="0"/>
              </a:rPr>
              <a:t>Best practices</a:t>
            </a:r>
            <a:endParaRPr lang="pl-PL" b="1" i="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Being able to effectively interact with community members can significantly affect the quality of collected data/feedback. The way we behave can also influence trust –</a:t>
            </a:r>
            <a:r>
              <a:rPr lang="en-GB"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trust is something not easy to build but extremely easy to lose.</a:t>
            </a:r>
          </a:p>
          <a:p>
            <a:pPr algn="just">
              <a:lnSpc>
                <a:spcPct val="150000"/>
              </a:lnSpc>
            </a:pPr>
            <a:r>
              <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This guide was designed to help you familiarise yourself with the community feedback form. At the same, you should not forget the following best practices while interacting with community members:</a:t>
            </a:r>
          </a:p>
          <a:p>
            <a:pPr algn="just">
              <a:lnSpc>
                <a:spcPct val="150000"/>
              </a:lnSpc>
            </a:pPr>
            <a:endPar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1. </a:t>
            </a:r>
            <a:r>
              <a:rPr lang="pl-PL"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Respect</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the </a:t>
            </a:r>
            <a:r>
              <a:rPr lang="pl-PL"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community</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pl-PL"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members</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pl-PL" sz="1200" dirty="0" err="1">
                <a:latin typeface="Open Sans" panose="020B0606030504020204" pitchFamily="34" charset="0"/>
                <a:ea typeface="Open Sans" panose="020B0606030504020204" pitchFamily="34" charset="0"/>
                <a:cs typeface="Open Sans" panose="020B0606030504020204" pitchFamily="34" charset="0"/>
              </a:rPr>
              <a:t>Make</a:t>
            </a:r>
            <a:r>
              <a:rPr lang="pl-PL" sz="1200" dirty="0">
                <a:latin typeface="Open Sans" panose="020B0606030504020204" pitchFamily="34" charset="0"/>
                <a:ea typeface="Open Sans" panose="020B0606030504020204" pitchFamily="34" charset="0"/>
                <a:cs typeface="Open Sans" panose="020B0606030504020204" pitchFamily="34" charset="0"/>
              </a:rPr>
              <a:t> </a:t>
            </a:r>
            <a:r>
              <a:rPr lang="pl-PL" sz="1200" dirty="0" err="1">
                <a:latin typeface="Open Sans" panose="020B0606030504020204" pitchFamily="34" charset="0"/>
                <a:ea typeface="Open Sans" panose="020B0606030504020204" pitchFamily="34" charset="0"/>
                <a:cs typeface="Open Sans" panose="020B0606030504020204" pitchFamily="34" charset="0"/>
              </a:rPr>
              <a:t>sure</a:t>
            </a:r>
            <a:r>
              <a:rPr lang="pl-PL" sz="1200" dirty="0">
                <a:latin typeface="Open Sans" panose="020B0606030504020204" pitchFamily="34" charset="0"/>
                <a:ea typeface="Open Sans" panose="020B0606030504020204" pitchFamily="34" charset="0"/>
                <a:cs typeface="Open Sans" panose="020B0606030504020204" pitchFamily="34" charset="0"/>
              </a:rPr>
              <a:t> the </a:t>
            </a:r>
            <a:r>
              <a:rPr lang="pl-PL" sz="1200" dirty="0" err="1">
                <a:latin typeface="Open Sans" panose="020B0606030504020204" pitchFamily="34" charset="0"/>
                <a:ea typeface="Open Sans" panose="020B0606030504020204" pitchFamily="34" charset="0"/>
                <a:cs typeface="Open Sans" panose="020B0606030504020204" pitchFamily="34" charset="0"/>
              </a:rPr>
              <a:t>interaction</a:t>
            </a:r>
            <a:r>
              <a:rPr lang="pl-PL" sz="1200" dirty="0">
                <a:latin typeface="Open Sans" panose="020B0606030504020204" pitchFamily="34" charset="0"/>
                <a:ea typeface="Open Sans" panose="020B0606030504020204" pitchFamily="34" charset="0"/>
                <a:cs typeface="Open Sans" panose="020B0606030504020204" pitchFamily="34" charset="0"/>
              </a:rPr>
              <a:t> </a:t>
            </a:r>
            <a:r>
              <a:rPr lang="pl-PL" sz="1200" dirty="0" err="1">
                <a:latin typeface="Open Sans" panose="020B0606030504020204" pitchFamily="34" charset="0"/>
                <a:ea typeface="Open Sans" panose="020B0606030504020204" pitchFamily="34" charset="0"/>
                <a:cs typeface="Open Sans" panose="020B0606030504020204" pitchFamily="34" charset="0"/>
              </a:rPr>
              <a:t>you</a:t>
            </a:r>
            <a:r>
              <a:rPr lang="pl-PL" sz="1200" dirty="0">
                <a:latin typeface="Open Sans" panose="020B0606030504020204" pitchFamily="34" charset="0"/>
                <a:ea typeface="Open Sans" panose="020B0606030504020204" pitchFamily="34" charset="0"/>
                <a:cs typeface="Open Sans" panose="020B0606030504020204" pitchFamily="34" charset="0"/>
              </a:rPr>
              <a:t> </a:t>
            </a:r>
            <a:r>
              <a:rPr lang="pl-PL" sz="1200" dirty="0" err="1">
                <a:latin typeface="Open Sans" panose="020B0606030504020204" pitchFamily="34" charset="0"/>
                <a:ea typeface="Open Sans" panose="020B0606030504020204" pitchFamily="34" charset="0"/>
                <a:cs typeface="Open Sans" panose="020B0606030504020204" pitchFamily="34" charset="0"/>
              </a:rPr>
              <a:t>have</a:t>
            </a:r>
            <a:r>
              <a:rPr lang="pl-PL" sz="1200" dirty="0">
                <a:latin typeface="Open Sans" panose="020B0606030504020204" pitchFamily="34" charset="0"/>
                <a:ea typeface="Open Sans" panose="020B0606030504020204" pitchFamily="34" charset="0"/>
                <a:cs typeface="Open Sans" panose="020B0606030504020204" pitchFamily="34" charset="0"/>
              </a:rPr>
              <a:t> </a:t>
            </a:r>
            <a:r>
              <a:rPr lang="pl-PL" sz="1200" dirty="0" err="1">
                <a:latin typeface="Open Sans" panose="020B0606030504020204" pitchFamily="34" charset="0"/>
                <a:ea typeface="Open Sans" panose="020B0606030504020204" pitchFamily="34" charset="0"/>
                <a:cs typeface="Open Sans" panose="020B0606030504020204" pitchFamily="34" charset="0"/>
              </a:rPr>
              <a:t>is</a:t>
            </a:r>
            <a:r>
              <a:rPr lang="pl-PL" sz="1200" dirty="0">
                <a:latin typeface="Open Sans" panose="020B0606030504020204" pitchFamily="34" charset="0"/>
                <a:ea typeface="Open Sans" panose="020B0606030504020204" pitchFamily="34" charset="0"/>
                <a:cs typeface="Open Sans" panose="020B0606030504020204" pitchFamily="34" charset="0"/>
              </a:rPr>
              <a:t> a </a:t>
            </a:r>
            <a:r>
              <a:rPr lang="pl-PL" sz="1200" dirty="0" err="1">
                <a:latin typeface="Open Sans" panose="020B0606030504020204" pitchFamily="34" charset="0"/>
                <a:ea typeface="Open Sans" panose="020B0606030504020204" pitchFamily="34" charset="0"/>
                <a:cs typeface="Open Sans" panose="020B0606030504020204" pitchFamily="34" charset="0"/>
              </a:rPr>
              <a:t>conversation</a:t>
            </a:r>
            <a:r>
              <a:rPr lang="pl-PL" sz="1200" dirty="0">
                <a:latin typeface="Open Sans" panose="020B0606030504020204" pitchFamily="34" charset="0"/>
                <a:ea typeface="Open Sans" panose="020B0606030504020204" pitchFamily="34" charset="0"/>
                <a:cs typeface="Open Sans" panose="020B0606030504020204" pitchFamily="34" charset="0"/>
              </a:rPr>
              <a:t> and not a robot-like reading from a screen. Maintain eye contact (if appropriate), ensure a friendly atmosphere and respond to what is said to you.</a:t>
            </a:r>
          </a:p>
          <a:p>
            <a:pPr marL="228600" indent="-228600" algn="just">
              <a:lnSpc>
                <a:spcPct val="150000"/>
              </a:lnSpc>
              <a:buAutoNum type="arabicPeriod"/>
            </a:pPr>
            <a:endPar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2. Respect cultural sensitivities.</a:t>
            </a:r>
            <a:r>
              <a:rPr lang="en-GB"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GB" sz="1200" dirty="0">
                <a:latin typeface="Open Sans" panose="020B0606030504020204" pitchFamily="34" charset="0"/>
                <a:ea typeface="Open Sans" panose="020B0606030504020204" pitchFamily="34" charset="0"/>
                <a:cs typeface="Open Sans" panose="020B0606030504020204" pitchFamily="34" charset="0"/>
              </a:rPr>
              <a:t>Understand and respect the cultural norms, values, and sensitivities of the community. This includes dressing appropriately, using respectful language, </a:t>
            </a:r>
            <a:r>
              <a:rPr lang="pl-PL" sz="1200" dirty="0">
                <a:latin typeface="Open Sans" panose="020B0606030504020204" pitchFamily="34" charset="0"/>
                <a:ea typeface="Open Sans" panose="020B0606030504020204" pitchFamily="34" charset="0"/>
                <a:cs typeface="Open Sans" panose="020B0606030504020204" pitchFamily="34" charset="0"/>
              </a:rPr>
              <a:t>respecting gender and other societal norms, </a:t>
            </a:r>
            <a:r>
              <a:rPr lang="en-GB" sz="1200" dirty="0">
                <a:latin typeface="Open Sans" panose="020B0606030504020204" pitchFamily="34" charset="0"/>
                <a:ea typeface="Open Sans" panose="020B0606030504020204" pitchFamily="34" charset="0"/>
                <a:cs typeface="Open Sans" panose="020B0606030504020204" pitchFamily="34" charset="0"/>
              </a:rPr>
              <a:t>and being mindful of cultural customs.</a:t>
            </a:r>
            <a:endParaRPr lang="pl-PL" sz="12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3. Listen actively. </a:t>
            </a:r>
            <a:r>
              <a:rPr lang="en-GB" sz="1200" dirty="0">
                <a:latin typeface="Open Sans" panose="020B0606030504020204" pitchFamily="34" charset="0"/>
                <a:ea typeface="Open Sans" panose="020B0606030504020204" pitchFamily="34" charset="0"/>
                <a:cs typeface="Open Sans" panose="020B0606030504020204" pitchFamily="34" charset="0"/>
              </a:rPr>
              <a:t>Show genuine interest in what the community members have to say. Active listening involves making eye contact (if culturally appropriate), nodding, and occasionally summarizing what has been said to ensure understanding.</a:t>
            </a:r>
            <a:endParaRPr lang="pl-PL" sz="12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4. </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Be empathetic</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and open-minded.</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en-GB" sz="1200" dirty="0">
                <a:latin typeface="Open Sans" panose="020B0606030504020204" pitchFamily="34" charset="0"/>
                <a:ea typeface="Open Sans" panose="020B0606030504020204" pitchFamily="34" charset="0"/>
                <a:cs typeface="Open Sans" panose="020B0606030504020204" pitchFamily="34" charset="0"/>
              </a:rPr>
              <a:t>Approach every interaction with empathy and </a:t>
            </a:r>
            <a:r>
              <a:rPr lang="pl-PL" sz="1200" dirty="0">
                <a:latin typeface="Open Sans" panose="020B0606030504020204" pitchFamily="34" charset="0"/>
                <a:ea typeface="Open Sans" panose="020B0606030504020204" pitchFamily="34" charset="0"/>
                <a:cs typeface="Open Sans" panose="020B0606030504020204" pitchFamily="34" charset="0"/>
              </a:rPr>
              <a:t>an open mind</a:t>
            </a:r>
            <a:r>
              <a:rPr lang="en-GB" sz="1200" dirty="0">
                <a:latin typeface="Open Sans" panose="020B0606030504020204" pitchFamily="34" charset="0"/>
                <a:ea typeface="Open Sans" panose="020B0606030504020204" pitchFamily="34" charset="0"/>
                <a:cs typeface="Open Sans" panose="020B0606030504020204" pitchFamily="34" charset="0"/>
              </a:rPr>
              <a:t>. Understand that community members may be going through difficult times and require a sensitive approach.</a:t>
            </a:r>
            <a:endParaRPr lang="pl-PL"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descr="A red cross and crescent moon with black text&#10;&#10;Description automatically generated">
            <a:extLst>
              <a:ext uri="{FF2B5EF4-FFF2-40B4-BE49-F238E27FC236}">
                <a16:creationId xmlns:a16="http://schemas.microsoft.com/office/drawing/2014/main" id="{B4F1BF09-8627-32F6-E810-7812F38E5C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5671" y="95204"/>
            <a:ext cx="991258" cy="946171"/>
          </a:xfrm>
          <a:prstGeom prst="rect">
            <a:avLst/>
          </a:prstGeom>
        </p:spPr>
      </p:pic>
    </p:spTree>
    <p:extLst>
      <p:ext uri="{BB962C8B-B14F-4D97-AF65-F5344CB8AC3E}">
        <p14:creationId xmlns:p14="http://schemas.microsoft.com/office/powerpoint/2010/main" val="13650480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rgbClr val="CC1694"/>
            </a:gs>
            <a:gs pos="100000">
              <a:srgbClr val="873174"/>
            </a:gs>
          </a:gsLst>
          <a:path path="circle">
            <a:fillToRect l="100000" t="100000"/>
          </a:path>
          <a:tileRect r="-100000" b="-100000"/>
        </a:gradFill>
        <a:effectLst/>
      </p:bgPr>
    </p:bg>
    <p:spTree>
      <p:nvGrpSpPr>
        <p:cNvPr id="1" name="">
          <a:extLst>
            <a:ext uri="{FF2B5EF4-FFF2-40B4-BE49-F238E27FC236}">
              <a16:creationId xmlns:a16="http://schemas.microsoft.com/office/drawing/2014/main" id="{267B6AEC-CC75-1229-C653-D0393CA5DB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6C05DB-D255-1F88-A18C-59CA9A49C130}"/>
              </a:ext>
            </a:extLst>
          </p:cNvPr>
          <p:cNvSpPr>
            <a:spLocks noGrp="1"/>
          </p:cNvSpPr>
          <p:nvPr>
            <p:ph type="ctrTitle"/>
          </p:nvPr>
        </p:nvSpPr>
        <p:spPr/>
        <p:txBody>
          <a:bodyPr>
            <a:normAutofit/>
          </a:bodyPr>
          <a:lstStyle/>
          <a:p>
            <a:r>
              <a:rPr lang="pl-PL" sz="2800" b="1" dirty="0">
                <a:solidFill>
                  <a:schemeClr val="bg1"/>
                </a:solidFill>
                <a:latin typeface="Montserrat" panose="00000500000000000000" pitchFamily="2" charset="0"/>
              </a:rPr>
              <a:t>If you have any questions, please contact your National Society’s CEA and/or Feedback colleague.</a:t>
            </a:r>
            <a:endParaRPr lang="en-GB" sz="2800" b="1" dirty="0">
              <a:solidFill>
                <a:schemeClr val="bg1"/>
              </a:solidFill>
              <a:latin typeface="Montserrat" panose="00000500000000000000" pitchFamily="2" charset="0"/>
            </a:endParaRPr>
          </a:p>
        </p:txBody>
      </p:sp>
      <p:sp>
        <p:nvSpPr>
          <p:cNvPr id="3" name="Subtitle 2">
            <a:extLst>
              <a:ext uri="{FF2B5EF4-FFF2-40B4-BE49-F238E27FC236}">
                <a16:creationId xmlns:a16="http://schemas.microsoft.com/office/drawing/2014/main" id="{C8541030-7FE1-7CDD-31C8-43A9675B6EE1}"/>
              </a:ext>
            </a:extLst>
          </p:cNvPr>
          <p:cNvSpPr>
            <a:spLocks noGrp="1"/>
          </p:cNvSpPr>
          <p:nvPr>
            <p:ph type="subTitle" idx="1"/>
          </p:nvPr>
        </p:nvSpPr>
        <p:spPr/>
        <p:txBody>
          <a:bodyPr>
            <a:normAutofit fontScale="70000" lnSpcReduction="20000"/>
          </a:bodyPr>
          <a:lstStyle/>
          <a:p>
            <a:endParaRPr lang="en-GB"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a:p>
            <a:r>
              <a:rPr lang="en-GB"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Viviane Fluck, PhD, Regional CEA coordinator, IFRC Asia Pacific, </a:t>
            </a:r>
            <a:r>
              <a:rPr lang="en-GB" dirty="0">
                <a:solidFill>
                  <a:schemeClr val="bg1"/>
                </a:solidFill>
                <a:latin typeface="Open Sans" panose="020B0606030504020204" pitchFamily="34" charset="0"/>
                <a:ea typeface="Open Sans" panose="020B0606030504020204" pitchFamily="34" charset="0"/>
                <a:cs typeface="Open Sans" panose="020B0606030504020204" pitchFamily="34" charset="0"/>
                <a:hlinkClick r:id="rId2">
                  <a:extLst>
                    <a:ext uri="{A12FA001-AC4F-418D-AE19-62706E023703}">
                      <ahyp:hlinkClr xmlns:ahyp="http://schemas.microsoft.com/office/drawing/2018/hyperlinkcolor" val="tx"/>
                    </a:ext>
                  </a:extLst>
                </a:hlinkClick>
              </a:rPr>
              <a:t>Viviane.fluck@ifrc.org</a:t>
            </a:r>
            <a:endParaRPr lang="en-GB"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endParaRPr lang="pl-PL"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For more information, you can also check out </a:t>
            </a:r>
          </a:p>
          <a:p>
            <a:r>
              <a:rPr lang="pl-PL" b="1" dirty="0">
                <a:solidFill>
                  <a:srgbClr val="F2F2F2"/>
                </a:solidFill>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the IFRC Feedback Kit</a:t>
            </a:r>
            <a:r>
              <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en-GB"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53540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4860471" cy="461665"/>
          </a:xfrm>
          <a:prstGeom prst="rect">
            <a:avLst/>
          </a:prstGeom>
          <a:noFill/>
        </p:spPr>
        <p:txBody>
          <a:bodyPr wrap="square" rtlCol="0">
            <a:spAutoFit/>
          </a:bodyPr>
          <a:lstStyle/>
          <a:p>
            <a:r>
              <a:rPr lang="pl-PL" sz="2400" b="1" dirty="0">
                <a:latin typeface="Montserrat" panose="00000500000000000000" pitchFamily="2" charset="0"/>
              </a:rPr>
              <a:t>Soft skills</a:t>
            </a:r>
            <a:endParaRPr lang="en-GB" sz="2400" b="1" dirty="0">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789212" y="1274510"/>
            <a:ext cx="9160331" cy="5049716"/>
          </a:xfrm>
          <a:prstGeom prst="rect">
            <a:avLst/>
          </a:prstGeom>
          <a:noFill/>
        </p:spPr>
        <p:txBody>
          <a:bodyPr wrap="square" rtlCol="0">
            <a:spAutoFit/>
          </a:bodyPr>
          <a:lstStyle/>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5. </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Use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c</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lear</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and familiar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l</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anguage</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en-GB" sz="1200" dirty="0">
                <a:latin typeface="Open Sans" panose="020B0606030504020204" pitchFamily="34" charset="0"/>
                <a:ea typeface="Open Sans" panose="020B0606030504020204" pitchFamily="34" charset="0"/>
                <a:cs typeface="Open Sans" panose="020B0606030504020204" pitchFamily="34" charset="0"/>
              </a:rPr>
              <a:t>Communicate in a language that is easily understood by the community members, avoiding technical jargon or complex terminology.</a:t>
            </a:r>
            <a:endParaRPr lang="pl-PL" sz="12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6. </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Be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p</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atient</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and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f</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lexible</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en-GB" sz="1200" dirty="0">
                <a:latin typeface="Open Sans" panose="020B0606030504020204" pitchFamily="34" charset="0"/>
                <a:ea typeface="Open Sans" panose="020B0606030504020204" pitchFamily="34" charset="0"/>
                <a:cs typeface="Open Sans" panose="020B0606030504020204" pitchFamily="34" charset="0"/>
              </a:rPr>
              <a:t>Be prepared to spend enough time with community members, allowing them to share their thoughts and feelings without rushing them. Flexibility in approach and scheduling can also help accommodate their availability. Feedback collection is not about quantity but about quality.</a:t>
            </a:r>
            <a:endParaRPr lang="pl-PL" sz="12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7. </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Ensure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c</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onfidentiality</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en-GB" sz="1200" dirty="0">
                <a:latin typeface="Open Sans" panose="020B0606030504020204" pitchFamily="34" charset="0"/>
                <a:ea typeface="Open Sans" panose="020B0606030504020204" pitchFamily="34" charset="0"/>
                <a:cs typeface="Open Sans" panose="020B0606030504020204" pitchFamily="34" charset="0"/>
              </a:rPr>
              <a:t>Assure community members that their feedback is confidential and will only be used to improve services or address their needs. This helps build trust and encourages openness.</a:t>
            </a:r>
            <a:endParaRPr lang="pl-PL" sz="12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8. </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Follow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e</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thical</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g</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uidelines</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en-GB" sz="1200" dirty="0">
                <a:latin typeface="Open Sans" panose="020B0606030504020204" pitchFamily="34" charset="0"/>
                <a:ea typeface="Open Sans" panose="020B0606030504020204" pitchFamily="34" charset="0"/>
                <a:cs typeface="Open Sans" panose="020B0606030504020204" pitchFamily="34" charset="0"/>
              </a:rPr>
              <a:t>Adhere to the ethical guidelines and standards set by the Red Cross, ensuring that your </a:t>
            </a:r>
            <a:r>
              <a:rPr lang="en-GB" sz="1200" dirty="0" err="1">
                <a:latin typeface="Open Sans" panose="020B0606030504020204" pitchFamily="34" charset="0"/>
                <a:ea typeface="Open Sans" panose="020B0606030504020204" pitchFamily="34" charset="0"/>
                <a:cs typeface="Open Sans" panose="020B0606030504020204" pitchFamily="34" charset="0"/>
              </a:rPr>
              <a:t>behavio</a:t>
            </a:r>
            <a:r>
              <a:rPr lang="pl-PL" sz="1200" dirty="0">
                <a:latin typeface="Open Sans" panose="020B0606030504020204" pitchFamily="34" charset="0"/>
                <a:ea typeface="Open Sans" panose="020B0606030504020204" pitchFamily="34" charset="0"/>
                <a:cs typeface="Open Sans" panose="020B0606030504020204" pitchFamily="34" charset="0"/>
              </a:rPr>
              <a:t>u</a:t>
            </a:r>
            <a:r>
              <a:rPr lang="en-GB" sz="1200" dirty="0">
                <a:latin typeface="Open Sans" panose="020B0606030504020204" pitchFamily="34" charset="0"/>
                <a:ea typeface="Open Sans" panose="020B0606030504020204" pitchFamily="34" charset="0"/>
                <a:cs typeface="Open Sans" panose="020B0606030504020204" pitchFamily="34" charset="0"/>
              </a:rPr>
              <a:t>r always upholds the organization's principles and values.</a:t>
            </a:r>
            <a:endParaRPr lang="pl-PL" sz="12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9. </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Provide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i</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nformation</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bout the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p</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urpose</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en-GB" sz="1200" dirty="0">
                <a:latin typeface="Open Sans" panose="020B0606030504020204" pitchFamily="34" charset="0"/>
                <a:ea typeface="Open Sans" panose="020B0606030504020204" pitchFamily="34" charset="0"/>
                <a:cs typeface="Open Sans" panose="020B0606030504020204" pitchFamily="34" charset="0"/>
              </a:rPr>
              <a:t>Clearly explain the purpose of collecting feedback and how it will be used. This transparency helps build trust and motivates community members to participate.</a:t>
            </a:r>
            <a:endParaRPr lang="pl-PL" sz="12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10. </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Provide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f</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eedback</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on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o</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utcomes</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en-GB" sz="1200" dirty="0">
                <a:latin typeface="Open Sans" panose="020B0606030504020204" pitchFamily="34" charset="0"/>
                <a:ea typeface="Open Sans" panose="020B0606030504020204" pitchFamily="34" charset="0"/>
                <a:cs typeface="Open Sans" panose="020B0606030504020204" pitchFamily="34" charset="0"/>
              </a:rPr>
              <a:t>Inform the community members about how their feedback has been used and the outcomes achieved. This closes the feedback loop and shows that their input is valued and has made a difference.</a:t>
            </a:r>
            <a:endParaRPr lang="pl-PL"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red cross and crescent moon with black text&#10;&#10;Description automatically generated">
            <a:extLst>
              <a:ext uri="{FF2B5EF4-FFF2-40B4-BE49-F238E27FC236}">
                <a16:creationId xmlns:a16="http://schemas.microsoft.com/office/drawing/2014/main" id="{8651B8D4-4BD2-A3CF-3674-1BD226BD95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2907322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4860471" cy="461665"/>
          </a:xfrm>
          <a:prstGeom prst="rect">
            <a:avLst/>
          </a:prstGeom>
          <a:noFill/>
        </p:spPr>
        <p:txBody>
          <a:bodyPr wrap="square" rtlCol="0">
            <a:spAutoFit/>
          </a:bodyPr>
          <a:lstStyle/>
          <a:p>
            <a:r>
              <a:rPr lang="pl-PL" sz="2400" b="1" dirty="0">
                <a:latin typeface="Montserrat" panose="00000500000000000000" pitchFamily="2" charset="0"/>
              </a:rPr>
              <a:t>Soft skills</a:t>
            </a:r>
            <a:endParaRPr lang="en-GB" sz="2400" b="1" dirty="0">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789214" y="1263624"/>
            <a:ext cx="9160331" cy="3940822"/>
          </a:xfrm>
          <a:prstGeom prst="rect">
            <a:avLst/>
          </a:prstGeom>
          <a:noFill/>
        </p:spPr>
        <p:txBody>
          <a:bodyPr wrap="square" rtlCol="0">
            <a:spAutoFit/>
          </a:bodyPr>
          <a:lstStyle/>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11. </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Maintain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n</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eutrality</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en-GB" sz="1200" dirty="0">
                <a:latin typeface="Open Sans" panose="020B0606030504020204" pitchFamily="34" charset="0"/>
                <a:ea typeface="Open Sans" panose="020B0606030504020204" pitchFamily="34" charset="0"/>
                <a:cs typeface="Open Sans" panose="020B0606030504020204" pitchFamily="34" charset="0"/>
              </a:rPr>
              <a:t>Remain neutral and non-judgmental during interactions. Avoid expressing personal opinions or biases that may influence the feedback process.</a:t>
            </a:r>
            <a:r>
              <a:rPr lang="pl-PL" sz="1200" dirty="0">
                <a:latin typeface="Open Sans" panose="020B0606030504020204" pitchFamily="34" charset="0"/>
                <a:ea typeface="Open Sans" panose="020B0606030504020204" pitchFamily="34" charset="0"/>
                <a:cs typeface="Open Sans" panose="020B0606030504020204" pitchFamily="34" charset="0"/>
              </a:rPr>
              <a:t> </a:t>
            </a:r>
          </a:p>
          <a:p>
            <a:pPr algn="just">
              <a:lnSpc>
                <a:spcPct val="150000"/>
              </a:lnSpc>
            </a:pPr>
            <a:endParaRPr lang="pl-PL"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12. </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Encourage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p</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articipation</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en-GB" sz="1200" dirty="0">
                <a:latin typeface="Open Sans" panose="020B0606030504020204" pitchFamily="34" charset="0"/>
                <a:ea typeface="Open Sans" panose="020B0606030504020204" pitchFamily="34" charset="0"/>
                <a:cs typeface="Open Sans" panose="020B0606030504020204" pitchFamily="34" charset="0"/>
              </a:rPr>
              <a:t>Encourage all community members, especially those who are often underrepresented or marginalised (i.e. people with disabilities, minorities etc.), to share their feedback. Reach out specifically to these groups to ensure their voices are heard.</a:t>
            </a:r>
            <a:endParaRPr lang="pl-PL" sz="12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13. </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Ensure </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a:t>
            </a:r>
            <a:r>
              <a:rPr lang="en-GB" sz="1200" b="1" dirty="0" err="1">
                <a:solidFill>
                  <a:srgbClr val="CC1694"/>
                </a:solidFill>
                <a:latin typeface="Open Sans" panose="020B0606030504020204" pitchFamily="34" charset="0"/>
                <a:ea typeface="Open Sans" panose="020B0606030504020204" pitchFamily="34" charset="0"/>
                <a:cs typeface="Open Sans" panose="020B0606030504020204" pitchFamily="34" charset="0"/>
              </a:rPr>
              <a:t>ccessibility</a:t>
            </a: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en-GB" sz="1200" dirty="0">
                <a:latin typeface="Open Sans" panose="020B0606030504020204" pitchFamily="34" charset="0"/>
                <a:ea typeface="Open Sans" panose="020B0606030504020204" pitchFamily="34" charset="0"/>
                <a:cs typeface="Open Sans" panose="020B0606030504020204" pitchFamily="34" charset="0"/>
              </a:rPr>
              <a:t>Make sure that the feedback process is accessible to everyone, including those with disabilities. This may involve providing physical accommodations or using alternative communication methods.</a:t>
            </a:r>
            <a:endParaRPr lang="pl-PL" sz="12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endParaRPr lang="pl-PL"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14. Don’t be ashamed of asking for help.</a:t>
            </a:r>
            <a:r>
              <a:rPr lang="en-GB" sz="1200" b="1" dirty="0">
                <a:solidFill>
                  <a:srgbClr val="CC1694"/>
                </a:solidFill>
                <a:latin typeface="Open Sans" panose="020B0606030504020204" pitchFamily="34" charset="0"/>
                <a:ea typeface="Open Sans" panose="020B0606030504020204" pitchFamily="34" charset="0"/>
                <a:cs typeface="Open Sans" panose="020B0606030504020204" pitchFamily="34" charset="0"/>
              </a:rPr>
              <a:t> </a:t>
            </a:r>
            <a:r>
              <a:rPr lang="en-GB" sz="1200" dirty="0">
                <a:latin typeface="Open Sans" panose="020B0606030504020204" pitchFamily="34" charset="0"/>
                <a:ea typeface="Open Sans" panose="020B0606030504020204" pitchFamily="34" charset="0"/>
                <a:cs typeface="Open Sans" panose="020B0606030504020204" pitchFamily="34" charset="0"/>
              </a:rPr>
              <a:t>Nobody knows everything. </a:t>
            </a:r>
            <a:r>
              <a:rPr lang="en-GB" sz="1200" dirty="0" err="1">
                <a:latin typeface="Open Sans" panose="020B0606030504020204" pitchFamily="34" charset="0"/>
                <a:ea typeface="Open Sans" panose="020B0606030504020204" pitchFamily="34" charset="0"/>
                <a:cs typeface="Open Sans" panose="020B0606030504020204" pitchFamily="34" charset="0"/>
              </a:rPr>
              <a:t>Recogni</a:t>
            </a:r>
            <a:r>
              <a:rPr lang="pl-PL" sz="1200" dirty="0">
                <a:latin typeface="Open Sans" panose="020B0606030504020204" pitchFamily="34" charset="0"/>
                <a:ea typeface="Open Sans" panose="020B0606030504020204" pitchFamily="34" charset="0"/>
                <a:cs typeface="Open Sans" panose="020B0606030504020204" pitchFamily="34" charset="0"/>
              </a:rPr>
              <a:t>s</a:t>
            </a:r>
            <a:r>
              <a:rPr lang="en-GB" sz="1200" dirty="0">
                <a:latin typeface="Open Sans" panose="020B0606030504020204" pitchFamily="34" charset="0"/>
                <a:ea typeface="Open Sans" panose="020B0606030504020204" pitchFamily="34" charset="0"/>
                <a:cs typeface="Open Sans" panose="020B0606030504020204" pitchFamily="34" charset="0"/>
              </a:rPr>
              <a:t>e the limits of your expertise and do not hesitate to seek support or advice from colleagues or supervisors when faced with complex situations or feedback. It’s better to tell the community member clearly that you do not know the answer but you will ask to get the information than say nothing or try to answer without having the needed information.</a:t>
            </a:r>
            <a:endParaRPr lang="pl-PL"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61B17614-085F-86D2-BD93-055CC72EEB0B}"/>
              </a:ext>
            </a:extLst>
          </p:cNvPr>
          <p:cNvSpPr txBox="1"/>
          <p:nvPr/>
        </p:nvSpPr>
        <p:spPr>
          <a:xfrm>
            <a:off x="856947" y="5438114"/>
            <a:ext cx="9160330" cy="461665"/>
          </a:xfrm>
          <a:prstGeom prst="rect">
            <a:avLst/>
          </a:prstGeom>
          <a:noFill/>
        </p:spPr>
        <p:txBody>
          <a:bodyPr wrap="square">
            <a:spAutoFit/>
          </a:bodyPr>
          <a:lstStyle/>
          <a:p>
            <a:r>
              <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Although the above-mentioned practices sound obvious, it’s the obvious that we </a:t>
            </a:r>
            <a:r>
              <a:rPr lang="en-GB"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often forget</a:t>
            </a:r>
            <a:r>
              <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GB"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So </a:t>
            </a:r>
            <a:r>
              <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please make sure you consciously treat other people as you would like to be treated</a:t>
            </a:r>
            <a:r>
              <a:rPr lang="en-GB"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yourself</a:t>
            </a:r>
            <a:r>
              <a:rPr lang="pl-PL" sz="1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t>
            </a:r>
            <a:endParaRPr lang="en-GB" sz="12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1" descr="A red cross and crescent moon with black text&#10;&#10;Description automatically generated">
            <a:extLst>
              <a:ext uri="{FF2B5EF4-FFF2-40B4-BE49-F238E27FC236}">
                <a16:creationId xmlns:a16="http://schemas.microsoft.com/office/drawing/2014/main" id="{C431DA02-FA93-CC54-D483-99BCECB91E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79866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rgbClr val="CC1694"/>
            </a:gs>
            <a:gs pos="100000">
              <a:srgbClr val="87317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ED8D2-D809-F72A-4366-8D188DC02F60}"/>
              </a:ext>
            </a:extLst>
          </p:cNvPr>
          <p:cNvSpPr>
            <a:spLocks noGrp="1"/>
          </p:cNvSpPr>
          <p:nvPr>
            <p:ph type="ctrTitle"/>
          </p:nvPr>
        </p:nvSpPr>
        <p:spPr/>
        <p:txBody>
          <a:bodyPr/>
          <a:lstStyle/>
          <a:p>
            <a:r>
              <a:rPr lang="pl-PL" b="1" dirty="0">
                <a:solidFill>
                  <a:schemeClr val="bg1"/>
                </a:solidFill>
                <a:latin typeface="Montserrat" panose="00000500000000000000" pitchFamily="2" charset="0"/>
              </a:rPr>
              <a:t>Kobo form</a:t>
            </a:r>
            <a:endParaRPr lang="en-GB" b="1" dirty="0">
              <a:solidFill>
                <a:schemeClr val="bg1"/>
              </a:solidFill>
              <a:latin typeface="Montserrat" panose="00000500000000000000" pitchFamily="2" charset="0"/>
            </a:endParaRPr>
          </a:p>
        </p:txBody>
      </p:sp>
      <p:sp>
        <p:nvSpPr>
          <p:cNvPr id="3" name="Subtitle 2">
            <a:extLst>
              <a:ext uri="{FF2B5EF4-FFF2-40B4-BE49-F238E27FC236}">
                <a16:creationId xmlns:a16="http://schemas.microsoft.com/office/drawing/2014/main" id="{A5F243ED-F979-AD67-C1F0-46515AE25E5A}"/>
              </a:ext>
            </a:extLst>
          </p:cNvPr>
          <p:cNvSpPr>
            <a:spLocks noGrp="1"/>
          </p:cNvSpPr>
          <p:nvPr>
            <p:ph type="subTitle" idx="1"/>
          </p:nvPr>
        </p:nvSpPr>
        <p:spPr/>
        <p:txBody>
          <a:bodyPr/>
          <a:lstStyle/>
          <a:p>
            <a:endPar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a:p>
            <a:r>
              <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Questions</a:t>
            </a:r>
            <a:r>
              <a:rPr lang="en-GB"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 in the feedback form</a:t>
            </a:r>
            <a:r>
              <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 and what they really mean</a:t>
            </a:r>
            <a:endParaRPr lang="en-GB"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20775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079506-E4E8-CB47-ABDB-601654097077}"/>
              </a:ext>
            </a:extLst>
          </p:cNvPr>
          <p:cNvSpPr txBox="1"/>
          <p:nvPr/>
        </p:nvSpPr>
        <p:spPr>
          <a:xfrm>
            <a:off x="789214" y="337458"/>
            <a:ext cx="4860471" cy="461665"/>
          </a:xfrm>
          <a:prstGeom prst="rect">
            <a:avLst/>
          </a:prstGeom>
          <a:noFill/>
        </p:spPr>
        <p:txBody>
          <a:bodyPr wrap="square" rtlCol="0">
            <a:spAutoFit/>
          </a:bodyPr>
          <a:lstStyle/>
          <a:p>
            <a:r>
              <a:rPr lang="pl-PL" sz="2400" b="1" dirty="0">
                <a:latin typeface="Montserrat" panose="00000500000000000000" pitchFamily="2" charset="0"/>
              </a:rPr>
              <a:t>Structure of the guide</a:t>
            </a:r>
            <a:endParaRPr lang="en-GB" sz="2400" b="1" dirty="0">
              <a:latin typeface="Montserrat" panose="00000500000000000000" pitchFamily="2" charset="0"/>
            </a:endParaRPr>
          </a:p>
        </p:txBody>
      </p:sp>
      <p:sp>
        <p:nvSpPr>
          <p:cNvPr id="9" name="TextBox 8">
            <a:extLst>
              <a:ext uri="{FF2B5EF4-FFF2-40B4-BE49-F238E27FC236}">
                <a16:creationId xmlns:a16="http://schemas.microsoft.com/office/drawing/2014/main" id="{E03B4568-09FA-4D2F-0CCA-D4A9B392E946}"/>
              </a:ext>
            </a:extLst>
          </p:cNvPr>
          <p:cNvSpPr txBox="1"/>
          <p:nvPr/>
        </p:nvSpPr>
        <p:spPr>
          <a:xfrm>
            <a:off x="789213" y="1274510"/>
            <a:ext cx="6765474" cy="4490909"/>
          </a:xfrm>
          <a:prstGeom prst="rect">
            <a:avLst/>
          </a:prstGeom>
          <a:noFill/>
        </p:spPr>
        <p:txBody>
          <a:bodyPr wrap="square" lIns="91440" tIns="45720" rIns="91440" bIns="45720" rtlCol="0" anchor="t">
            <a:spAutoFit/>
          </a:bodyPr>
          <a:lstStyle/>
          <a:p>
            <a:r>
              <a:rPr lang="pl-PL" b="1" dirty="0">
                <a:solidFill>
                  <a:srgbClr val="873174"/>
                </a:solidFill>
                <a:latin typeface="Open Sans" panose="020B0606030504020204" pitchFamily="34" charset="0"/>
                <a:ea typeface="Open Sans" panose="020B0606030504020204" pitchFamily="34" charset="0"/>
                <a:cs typeface="Open Sans" panose="020B0606030504020204" pitchFamily="34" charset="0"/>
              </a:rPr>
              <a:t>Question</a:t>
            </a:r>
          </a:p>
          <a:p>
            <a:endParaRPr lang="pl-PL" b="1" i="1" dirty="0">
              <a:solidFill>
                <a:srgbClr val="CC1694"/>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latin typeface="Open Sans" panose="020B0606030504020204" pitchFamily="34" charset="0"/>
                <a:ea typeface="Open Sans" panose="020B0606030504020204" pitchFamily="34" charset="0"/>
                <a:cs typeface="Open Sans" panose="020B0606030504020204" pitchFamily="34" charset="0"/>
              </a:rPr>
              <a:t>What information you want to gather and why it’s important.</a:t>
            </a:r>
          </a:p>
          <a:p>
            <a:pPr algn="just">
              <a:lnSpc>
                <a:spcPct val="150000"/>
              </a:lnSpc>
            </a:pPr>
            <a:endParaRPr lang="pl-PL"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latin typeface="Open Sans" panose="020B0606030504020204" pitchFamily="34" charset="0"/>
                <a:ea typeface="Open Sans" panose="020B0606030504020204" pitchFamily="34" charset="0"/>
                <a:cs typeface="Open Sans" panose="020B0606030504020204" pitchFamily="34" charset="0"/>
              </a:rPr>
              <a:t>When to ask: before/during/after</a:t>
            </a:r>
          </a:p>
          <a:p>
            <a:pPr algn="just">
              <a:lnSpc>
                <a:spcPct val="150000"/>
              </a:lnSpc>
            </a:pPr>
            <a:r>
              <a:rPr lang="pl-PL" sz="1400" b="1" dirty="0" err="1">
                <a:latin typeface="Open Sans" panose="020B0606030504020204" pitchFamily="34" charset="0"/>
                <a:ea typeface="Open Sans" panose="020B0606030504020204" pitchFamily="34" charset="0"/>
                <a:cs typeface="Open Sans" panose="020B0606030504020204" pitchFamily="34" charset="0"/>
              </a:rPr>
              <a:t>Mandatory</a:t>
            </a:r>
            <a:r>
              <a:rPr lang="pl-PL" sz="1400" b="1" dirty="0">
                <a:latin typeface="Open Sans" panose="020B0606030504020204" pitchFamily="34" charset="0"/>
                <a:ea typeface="Open Sans" panose="020B0606030504020204" pitchFamily="34" charset="0"/>
                <a:cs typeface="Open Sans" panose="020B0606030504020204" pitchFamily="34" charset="0"/>
              </a:rPr>
              <a:t> to </a:t>
            </a:r>
            <a:r>
              <a:rPr lang="pl-PL" sz="1400" b="1" dirty="0" err="1">
                <a:latin typeface="Open Sans" panose="020B0606030504020204" pitchFamily="34" charset="0"/>
                <a:ea typeface="Open Sans" panose="020B0606030504020204" pitchFamily="34" charset="0"/>
                <a:cs typeface="Open Sans" panose="020B0606030504020204" pitchFamily="34" charset="0"/>
              </a:rPr>
              <a:t>answer</a:t>
            </a:r>
            <a:r>
              <a:rPr lang="pl-PL" sz="1400" b="1" dirty="0">
                <a:latin typeface="Open Sans" panose="020B0606030504020204" pitchFamily="34" charset="0"/>
                <a:ea typeface="Open Sans" panose="020B0606030504020204" pitchFamily="34" charset="0"/>
                <a:cs typeface="Open Sans" panose="020B0606030504020204" pitchFamily="34" charset="0"/>
              </a:rPr>
              <a:t>:</a:t>
            </a:r>
          </a:p>
          <a:p>
            <a:pPr algn="just">
              <a:lnSpc>
                <a:spcPct val="150000"/>
              </a:lnSpc>
            </a:pPr>
            <a:endParaRPr lang="pl-PL"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latin typeface="Open Sans" panose="020B0606030504020204" pitchFamily="34" charset="0"/>
                <a:ea typeface="Open Sans" panose="020B0606030504020204" pitchFamily="34" charset="0"/>
                <a:cs typeface="Open Sans" panose="020B0606030504020204" pitchFamily="34" charset="0"/>
              </a:rPr>
              <a:t>Read out loud: </a:t>
            </a:r>
          </a:p>
          <a:p>
            <a:pPr algn="just">
              <a:lnSpc>
                <a:spcPct val="150000"/>
              </a:lnSpc>
            </a:pPr>
            <a:r>
              <a:rPr lang="pl-PL" sz="1400" b="1" dirty="0">
                <a:latin typeface="Open Sans" panose="020B0606030504020204" pitchFamily="34" charset="0"/>
                <a:ea typeface="Open Sans" panose="020B0606030504020204" pitchFamily="34" charset="0"/>
                <a:cs typeface="Open Sans" panose="020B0606030504020204" pitchFamily="34" charset="0"/>
              </a:rPr>
              <a:t>Explaining hints:</a:t>
            </a:r>
          </a:p>
          <a:p>
            <a:pPr algn="just">
              <a:lnSpc>
                <a:spcPct val="150000"/>
              </a:lnSpc>
            </a:pPr>
            <a:endParaRPr lang="pl-PL"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latin typeface="Open Sans" panose="020B0606030504020204" pitchFamily="34" charset="0"/>
                <a:ea typeface="Open Sans" panose="020B0606030504020204" pitchFamily="34" charset="0"/>
                <a:cs typeface="Open Sans" panose="020B0606030504020204" pitchFamily="34" charset="0"/>
              </a:rPr>
              <a:t>Explaining options:</a:t>
            </a:r>
          </a:p>
          <a:p>
            <a:pPr algn="just">
              <a:lnSpc>
                <a:spcPct val="150000"/>
              </a:lnSpc>
            </a:pPr>
            <a:r>
              <a:rPr lang="pl-PL" sz="1400" b="1" dirty="0">
                <a:latin typeface="Open Sans" panose="020B0606030504020204" pitchFamily="34" charset="0"/>
                <a:ea typeface="Open Sans" panose="020B0606030504020204" pitchFamily="34" charset="0"/>
                <a:cs typeface="Open Sans" panose="020B0606030504020204" pitchFamily="34" charset="0"/>
              </a:rPr>
              <a:t>Potential modifications:</a:t>
            </a:r>
          </a:p>
          <a:p>
            <a:pPr algn="just">
              <a:lnSpc>
                <a:spcPct val="150000"/>
              </a:lnSpc>
            </a:pPr>
            <a:endParaRPr lang="pl-PL" sz="1400" b="1"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pl-PL" sz="1400" b="1" dirty="0">
                <a:latin typeface="Open Sans" panose="020B0606030504020204" pitchFamily="34" charset="0"/>
                <a:ea typeface="Open Sans" panose="020B0606030504020204" pitchFamily="34" charset="0"/>
                <a:cs typeface="Open Sans" panose="020B0606030504020204" pitchFamily="34" charset="0"/>
              </a:rPr>
              <a:t>Potential sensitivities:</a:t>
            </a:r>
          </a:p>
        </p:txBody>
      </p:sp>
      <p:sp>
        <p:nvSpPr>
          <p:cNvPr id="11" name="Rectangle 10">
            <a:extLst>
              <a:ext uri="{FF2B5EF4-FFF2-40B4-BE49-F238E27FC236}">
                <a16:creationId xmlns:a16="http://schemas.microsoft.com/office/drawing/2014/main" id="{C3552CE5-E1A0-BAC8-D6B9-42C4DA29B719}"/>
              </a:ext>
            </a:extLst>
          </p:cNvPr>
          <p:cNvSpPr/>
          <p:nvPr/>
        </p:nvSpPr>
        <p:spPr>
          <a:xfrm>
            <a:off x="0" y="825045"/>
            <a:ext cx="4250871" cy="45719"/>
          </a:xfrm>
          <a:prstGeom prst="rect">
            <a:avLst/>
          </a:prstGeom>
          <a:solidFill>
            <a:srgbClr val="873174"/>
          </a:solidFill>
          <a:ln>
            <a:solidFill>
              <a:srgbClr val="8731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E1C2A031-98F3-B32C-FEDE-ADE52CC9F90D}"/>
              </a:ext>
            </a:extLst>
          </p:cNvPr>
          <p:cNvSpPr txBox="1"/>
          <p:nvPr/>
        </p:nvSpPr>
        <p:spPr>
          <a:xfrm>
            <a:off x="6580413" y="6174890"/>
            <a:ext cx="5742215" cy="461665"/>
          </a:xfrm>
          <a:prstGeom prst="rect">
            <a:avLst/>
          </a:prstGeom>
          <a:noFill/>
        </p:spPr>
        <p:txBody>
          <a:bodyPr wrap="square">
            <a:spAutoFit/>
          </a:bodyPr>
          <a:lstStyle/>
          <a:p>
            <a:r>
              <a:rPr lang="pl-PL" sz="1200" b="1" dirty="0">
                <a:solidFill>
                  <a:schemeClr val="tx1">
                    <a:lumMod val="75000"/>
                    <a:lumOff val="25000"/>
                  </a:schemeClr>
                </a:solidFill>
                <a:latin typeface="Satoshi" pitchFamily="50" charset="0"/>
              </a:rPr>
              <a:t>Questions are presented in the same order you can find them in the form.</a:t>
            </a:r>
          </a:p>
          <a:p>
            <a:r>
              <a:rPr lang="pl-PL" sz="1200" b="1" dirty="0">
                <a:solidFill>
                  <a:schemeClr val="tx1">
                    <a:lumMod val="75000"/>
                    <a:lumOff val="25000"/>
                  </a:schemeClr>
                </a:solidFill>
                <a:latin typeface="Satoshi" pitchFamily="50" charset="0"/>
              </a:rPr>
              <a:t>Not all these points apply to all questions.</a:t>
            </a:r>
            <a:endParaRPr lang="en-GB" sz="1200" dirty="0"/>
          </a:p>
        </p:txBody>
      </p:sp>
      <p:pic>
        <p:nvPicPr>
          <p:cNvPr id="3" name="Picture 2" descr="A red cross and crescent moon with black text&#10;&#10;Description automatically generated">
            <a:extLst>
              <a:ext uri="{FF2B5EF4-FFF2-40B4-BE49-F238E27FC236}">
                <a16:creationId xmlns:a16="http://schemas.microsoft.com/office/drawing/2014/main" id="{E248B0CF-32E7-7AFA-96F4-E2272573DD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5635" y="95204"/>
            <a:ext cx="991258" cy="946171"/>
          </a:xfrm>
          <a:prstGeom prst="rect">
            <a:avLst/>
          </a:prstGeom>
        </p:spPr>
      </p:pic>
    </p:spTree>
    <p:extLst>
      <p:ext uri="{BB962C8B-B14F-4D97-AF65-F5344CB8AC3E}">
        <p14:creationId xmlns:p14="http://schemas.microsoft.com/office/powerpoint/2010/main" val="3421789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rgbClr val="CC1694"/>
            </a:gs>
            <a:gs pos="100000">
              <a:srgbClr val="87317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ED8D2-D809-F72A-4366-8D188DC02F60}"/>
              </a:ext>
            </a:extLst>
          </p:cNvPr>
          <p:cNvSpPr>
            <a:spLocks noGrp="1"/>
          </p:cNvSpPr>
          <p:nvPr>
            <p:ph type="ctrTitle"/>
          </p:nvPr>
        </p:nvSpPr>
        <p:spPr/>
        <p:txBody>
          <a:bodyPr/>
          <a:lstStyle/>
          <a:p>
            <a:r>
              <a:rPr lang="pl-PL" b="1" dirty="0">
                <a:solidFill>
                  <a:schemeClr val="bg1"/>
                </a:solidFill>
                <a:latin typeface="Montserrat" panose="00000500000000000000" pitchFamily="2" charset="0"/>
              </a:rPr>
              <a:t>Complete before interactions</a:t>
            </a:r>
            <a:endParaRPr lang="en-GB" b="1" dirty="0">
              <a:solidFill>
                <a:schemeClr val="bg1"/>
              </a:solidFill>
              <a:latin typeface="Montserrat" panose="00000500000000000000" pitchFamily="2" charset="0"/>
            </a:endParaRPr>
          </a:p>
        </p:txBody>
      </p:sp>
      <p:sp>
        <p:nvSpPr>
          <p:cNvPr id="3" name="Subtitle 2">
            <a:extLst>
              <a:ext uri="{FF2B5EF4-FFF2-40B4-BE49-F238E27FC236}">
                <a16:creationId xmlns:a16="http://schemas.microsoft.com/office/drawing/2014/main" id="{A5F243ED-F979-AD67-C1F0-46515AE25E5A}"/>
              </a:ext>
            </a:extLst>
          </p:cNvPr>
          <p:cNvSpPr>
            <a:spLocks noGrp="1"/>
          </p:cNvSpPr>
          <p:nvPr>
            <p:ph type="subTitle" idx="1"/>
          </p:nvPr>
        </p:nvSpPr>
        <p:spPr/>
        <p:txBody>
          <a:bodyPr/>
          <a:lstStyle/>
          <a:p>
            <a:endPar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a:p>
            <a:r>
              <a:rPr lang="pl-PL"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Add information based on your own knowledge, do not ask community members any of the following</a:t>
            </a:r>
            <a:endParaRPr lang="en-GB"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189150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AB0692DD478D48AEBA3C857C9C1820" ma:contentTypeVersion="16" ma:contentTypeDescription="Create a new document." ma:contentTypeScope="" ma:versionID="042765f585cfd71be9869a29c0ea22b8">
  <xsd:schema xmlns:xsd="http://www.w3.org/2001/XMLSchema" xmlns:xs="http://www.w3.org/2001/XMLSchema" xmlns:p="http://schemas.microsoft.com/office/2006/metadata/properties" xmlns:ns2="afece2fb-12de-4f8b-a5f4-034ca25f9d7b" xmlns:ns3="f9d22022-782e-4dff-89ef-b9fa91a622ca" targetNamespace="http://schemas.microsoft.com/office/2006/metadata/properties" ma:root="true" ma:fieldsID="080825c5b3a59ba82c71182e848fece5" ns2:_="" ns3:_="">
    <xsd:import namespace="afece2fb-12de-4f8b-a5f4-034ca25f9d7b"/>
    <xsd:import namespace="f9d22022-782e-4dff-89ef-b9fa91a622c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ece2fb-12de-4f8b-a5f4-034ca25f9d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14f832c-f6f1-485d-8901-6765a4832c56"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9d22022-782e-4dff-89ef-b9fa91a622ca"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b220465-d628-441e-a9b1-5b71e9597efe}" ma:internalName="TaxCatchAll" ma:showField="CatchAllData" ma:web="f9d22022-782e-4dff-89ef-b9fa91a622ca">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fece2fb-12de-4f8b-a5f4-034ca25f9d7b">
      <Terms xmlns="http://schemas.microsoft.com/office/infopath/2007/PartnerControls"/>
    </lcf76f155ced4ddcb4097134ff3c332f>
    <TaxCatchAll xmlns="f9d22022-782e-4dff-89ef-b9fa91a622c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084477-6F98-40E4-86E3-511B60230F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ece2fb-12de-4f8b-a5f4-034ca25f9d7b"/>
    <ds:schemaRef ds:uri="f9d22022-782e-4dff-89ef-b9fa91a622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F70441-033D-411E-AEB6-0729F9638CD5}">
  <ds:schemaRefs>
    <ds:schemaRef ds:uri="http://schemas.microsoft.com/office/2006/metadata/properties"/>
    <ds:schemaRef ds:uri="http://schemas.microsoft.com/office/infopath/2007/PartnerControls"/>
    <ds:schemaRef ds:uri="afece2fb-12de-4f8b-a5f4-034ca25f9d7b"/>
    <ds:schemaRef ds:uri="f9d22022-782e-4dff-89ef-b9fa91a622ca"/>
  </ds:schemaRefs>
</ds:datastoreItem>
</file>

<file path=customXml/itemProps3.xml><?xml version="1.0" encoding="utf-8"?>
<ds:datastoreItem xmlns:ds="http://schemas.openxmlformats.org/officeDocument/2006/customXml" ds:itemID="{905E415D-8830-4B62-A42C-47397D6801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11833</TotalTime>
  <Words>4777</Words>
  <Application>Microsoft Office PowerPoint</Application>
  <PresentationFormat>Widescreen</PresentationFormat>
  <Paragraphs>375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Using the Asia Pacific community feedback Kobo form</vt:lpstr>
      <vt:lpstr>PowerPoint Presentation</vt:lpstr>
      <vt:lpstr>Soft skills</vt:lpstr>
      <vt:lpstr>PowerPoint Presentation</vt:lpstr>
      <vt:lpstr>PowerPoint Presentation</vt:lpstr>
      <vt:lpstr>PowerPoint Presentation</vt:lpstr>
      <vt:lpstr>Kobo form</vt:lpstr>
      <vt:lpstr>PowerPoint Presentation</vt:lpstr>
      <vt:lpstr>Complete before interactions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ask for and record feedback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Complete after collecting feedback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If you have any questions, please contact your National Society’s CEA and/or Feedback colleague.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Klaudia JANKOWSKA</dc:creator>
  <cp:lastModifiedBy>Viviane FLUCK</cp:lastModifiedBy>
  <cp:revision>104</cp:revision>
  <dcterms:created xsi:type="dcterms:W3CDTF">2022-12-16T13:44:14Z</dcterms:created>
  <dcterms:modified xsi:type="dcterms:W3CDTF">2024-07-19T06:18:15Z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0843f49-ba84-4571-b1b5-bbf501ecdde5_Enabled">
    <vt:lpwstr>true</vt:lpwstr>
  </property>
  <property fmtid="{D5CDD505-2E9C-101B-9397-08002B2CF9AE}" pid="3" name="MSIP_Label_60843f49-ba84-4571-b1b5-bbf501ecdde5_SetDate">
    <vt:lpwstr>2022-12-17T12:18:41Z</vt:lpwstr>
  </property>
  <property fmtid="{D5CDD505-2E9C-101B-9397-08002B2CF9AE}" pid="4" name="MSIP_Label_60843f49-ba84-4571-b1b5-bbf501ecdde5_Method">
    <vt:lpwstr>Privileged</vt:lpwstr>
  </property>
  <property fmtid="{D5CDD505-2E9C-101B-9397-08002B2CF9AE}" pid="5" name="MSIP_Label_60843f49-ba84-4571-b1b5-bbf501ecdde5_Name">
    <vt:lpwstr>Red Cross - Red Crescent Internal</vt:lpwstr>
  </property>
  <property fmtid="{D5CDD505-2E9C-101B-9397-08002B2CF9AE}" pid="6" name="MSIP_Label_60843f49-ba84-4571-b1b5-bbf501ecdde5_SiteId">
    <vt:lpwstr>a2b53be5-734e-4e6c-ab0d-d184f60fd917</vt:lpwstr>
  </property>
  <property fmtid="{D5CDD505-2E9C-101B-9397-08002B2CF9AE}" pid="7" name="MSIP_Label_60843f49-ba84-4571-b1b5-bbf501ecdde5_ActionId">
    <vt:lpwstr>bfedae79-ff6f-423c-9981-63c998534225</vt:lpwstr>
  </property>
  <property fmtid="{D5CDD505-2E9C-101B-9397-08002B2CF9AE}" pid="8" name="MSIP_Label_60843f49-ba84-4571-b1b5-bbf501ecdde5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Restricted</vt:lpwstr>
  </property>
  <property fmtid="{D5CDD505-2E9C-101B-9397-08002B2CF9AE}" pid="11" name="ContentTypeId">
    <vt:lpwstr>0x0101008BAB0692DD478D48AEBA3C857C9C1820</vt:lpwstr>
  </property>
</Properties>
</file>