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87" r:id="rId5"/>
  </p:sldMasterIdLst>
  <p:notesMasterIdLst>
    <p:notesMasterId r:id="rId36"/>
  </p:notesMasterIdLst>
  <p:sldIdLst>
    <p:sldId id="256" r:id="rId6"/>
    <p:sldId id="257" r:id="rId7"/>
    <p:sldId id="259" r:id="rId8"/>
    <p:sldId id="274" r:id="rId9"/>
    <p:sldId id="260" r:id="rId10"/>
    <p:sldId id="4208" r:id="rId11"/>
    <p:sldId id="318" r:id="rId12"/>
    <p:sldId id="265" r:id="rId13"/>
    <p:sldId id="317" r:id="rId14"/>
    <p:sldId id="4199" r:id="rId15"/>
    <p:sldId id="4209" r:id="rId16"/>
    <p:sldId id="264" r:id="rId17"/>
    <p:sldId id="268" r:id="rId18"/>
    <p:sldId id="4218" r:id="rId19"/>
    <p:sldId id="4213" r:id="rId20"/>
    <p:sldId id="4221" r:id="rId21"/>
    <p:sldId id="4222" r:id="rId22"/>
    <p:sldId id="4223" r:id="rId23"/>
    <p:sldId id="261" r:id="rId24"/>
    <p:sldId id="4225" r:id="rId25"/>
    <p:sldId id="4153" r:id="rId26"/>
    <p:sldId id="4151" r:id="rId27"/>
    <p:sldId id="4226" r:id="rId28"/>
    <p:sldId id="4224" r:id="rId29"/>
    <p:sldId id="4152" r:id="rId30"/>
    <p:sldId id="4227" r:id="rId31"/>
    <p:sldId id="4228" r:id="rId32"/>
    <p:sldId id="4229" r:id="rId33"/>
    <p:sldId id="4230" r:id="rId34"/>
    <p:sldId id="273" r:id="rId35"/>
  </p:sldIdLst>
  <p:sldSz cx="18288000" cy="102885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DZAftG+ThxtM4NoVKsh32Kn9bp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7C2B00-AFDC-DE43-C893-5B1B58642409}" name="Sharon Reader" initials="SR" userId="ca5c8e1e0ed0967f" providerId="Windows Live"/>
  <p188:author id="{4CC7DDC2-E8AC-3E3C-22E2-8263EEF82E21}" name="Stephanie Migaud" initials="SM" userId="S::project@globalvoices.co.uk::383d918e-5241-447a-a2cb-9fc86495239a" providerId="AD"/>
  <p188:author id="{62797DE5-0A60-4E94-57A4-AB564E33FE3D}" name="Usha JUNGE-HEPBURN" initials="UJ" userId="S::usha.junge@ifrc.org::7b9b2e03-157d-4576-ad4a-3703179102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99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4162B8-0F60-4E30-AB6B-170DAE284273}">
  <a:tblStyle styleId="{504162B8-0F60-4E30-AB6B-170DAE28427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D02782A-AFB7-4E47-BD6D-7CBB5499136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6248" autoAdjust="0"/>
  </p:normalViewPr>
  <p:slideViewPr>
    <p:cSldViewPr snapToGrid="0">
      <p:cViewPr>
        <p:scale>
          <a:sx n="41" d="100"/>
          <a:sy n="41" d="100"/>
        </p:scale>
        <p:origin x="1402" y="43"/>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ha JUNGE-HEPBURN" userId="S::usha.junge@ifrc.org::7b9b2e03-157d-4576-ad4a-37031791025b" providerId="AD" clId="Web-{AF7EF722-5DC8-7F6B-A57B-8538963990BF}"/>
    <pc:docChg chg="mod modSld">
      <pc:chgData name="Usha JUNGE-HEPBURN" userId="S::usha.junge@ifrc.org::7b9b2e03-157d-4576-ad4a-37031791025b" providerId="AD" clId="Web-{AF7EF722-5DC8-7F6B-A57B-8538963990BF}" dt="2023-09-29T21:47:56.607" v="295"/>
      <pc:docMkLst>
        <pc:docMk/>
      </pc:docMkLst>
      <pc:sldChg chg="modSp">
        <pc:chgData name="Usha JUNGE-HEPBURN" userId="S::usha.junge@ifrc.org::7b9b2e03-157d-4576-ad4a-37031791025b" providerId="AD" clId="Web-{AF7EF722-5DC8-7F6B-A57B-8538963990BF}" dt="2023-09-29T21:46:52.355" v="285" actId="20577"/>
        <pc:sldMkLst>
          <pc:docMk/>
          <pc:sldMk cId="0" sldId="257"/>
        </pc:sldMkLst>
        <pc:spChg chg="mod">
          <ac:chgData name="Usha JUNGE-HEPBURN" userId="S::usha.junge@ifrc.org::7b9b2e03-157d-4576-ad4a-37031791025b" providerId="AD" clId="Web-{AF7EF722-5DC8-7F6B-A57B-8538963990BF}" dt="2023-09-29T20:07:42.259" v="24" actId="20577"/>
          <ac:spMkLst>
            <pc:docMk/>
            <pc:sldMk cId="0" sldId="257"/>
            <ac:spMk id="173" creationId="{00000000-0000-0000-0000-000000000000}"/>
          </ac:spMkLst>
        </pc:spChg>
        <pc:spChg chg="mod">
          <ac:chgData name="Usha JUNGE-HEPBURN" userId="S::usha.junge@ifrc.org::7b9b2e03-157d-4576-ad4a-37031791025b" providerId="AD" clId="Web-{AF7EF722-5DC8-7F6B-A57B-8538963990BF}" dt="2023-09-29T21:46:45.917" v="284" actId="20577"/>
          <ac:spMkLst>
            <pc:docMk/>
            <pc:sldMk cId="0" sldId="257"/>
            <ac:spMk id="174" creationId="{00000000-0000-0000-0000-000000000000}"/>
          </ac:spMkLst>
        </pc:spChg>
        <pc:spChg chg="mod">
          <ac:chgData name="Usha JUNGE-HEPBURN" userId="S::usha.junge@ifrc.org::7b9b2e03-157d-4576-ad4a-37031791025b" providerId="AD" clId="Web-{AF7EF722-5DC8-7F6B-A57B-8538963990BF}" dt="2023-09-29T21:46:52.355" v="285" actId="20577"/>
          <ac:spMkLst>
            <pc:docMk/>
            <pc:sldMk cId="0" sldId="257"/>
            <ac:spMk id="175" creationId="{00000000-0000-0000-0000-000000000000}"/>
          </ac:spMkLst>
        </pc:spChg>
      </pc:sldChg>
      <pc:sldChg chg="modSp">
        <pc:chgData name="Usha JUNGE-HEPBURN" userId="S::usha.junge@ifrc.org::7b9b2e03-157d-4576-ad4a-37031791025b" providerId="AD" clId="Web-{AF7EF722-5DC8-7F6B-A57B-8538963990BF}" dt="2023-09-29T21:28:36.020" v="198"/>
        <pc:sldMkLst>
          <pc:docMk/>
          <pc:sldMk cId="0" sldId="261"/>
        </pc:sldMkLst>
        <pc:graphicFrameChg chg="mod modGraphic">
          <ac:chgData name="Usha JUNGE-HEPBURN" userId="S::usha.junge@ifrc.org::7b9b2e03-157d-4576-ad4a-37031791025b" providerId="AD" clId="Web-{AF7EF722-5DC8-7F6B-A57B-8538963990BF}" dt="2023-09-29T21:28:36.020" v="198"/>
          <ac:graphicFrameMkLst>
            <pc:docMk/>
            <pc:sldMk cId="0" sldId="261"/>
            <ac:graphicFrameMk id="3" creationId="{9F9B9131-C11C-96E3-245B-043B75A1E233}"/>
          </ac:graphicFrameMkLst>
        </pc:graphicFrameChg>
      </pc:sldChg>
      <pc:sldChg chg="modSp addCm">
        <pc:chgData name="Usha JUNGE-HEPBURN" userId="S::usha.junge@ifrc.org::7b9b2e03-157d-4576-ad4a-37031791025b" providerId="AD" clId="Web-{AF7EF722-5DC8-7F6B-A57B-8538963990BF}" dt="2023-09-29T21:47:56.607" v="295"/>
        <pc:sldMkLst>
          <pc:docMk/>
          <pc:sldMk cId="0" sldId="265"/>
        </pc:sldMkLst>
        <pc:spChg chg="mod">
          <ac:chgData name="Usha JUNGE-HEPBURN" userId="S::usha.junge@ifrc.org::7b9b2e03-157d-4576-ad4a-37031791025b" providerId="AD" clId="Web-{AF7EF722-5DC8-7F6B-A57B-8538963990BF}" dt="2023-09-29T21:47:35.622" v="293" actId="20577"/>
          <ac:spMkLst>
            <pc:docMk/>
            <pc:sldMk cId="0" sldId="265"/>
            <ac:spMk id="383" creationId="{00000000-0000-0000-0000-000000000000}"/>
          </ac:spMkLst>
        </pc:spChg>
        <pc:spChg chg="mod">
          <ac:chgData name="Usha JUNGE-HEPBURN" userId="S::usha.junge@ifrc.org::7b9b2e03-157d-4576-ad4a-37031791025b" providerId="AD" clId="Web-{AF7EF722-5DC8-7F6B-A57B-8538963990BF}" dt="2023-09-29T21:47:40.137" v="294" actId="20577"/>
          <ac:spMkLst>
            <pc:docMk/>
            <pc:sldMk cId="0" sldId="265"/>
            <ac:spMk id="385" creationId="{00000000-0000-0000-0000-000000000000}"/>
          </ac:spMkLst>
        </pc:spChg>
        <pc:extLst>
          <p:ext xmlns:p="http://schemas.openxmlformats.org/presentationml/2006/main" uri="{D6D511B9-2390-475A-947B-AFAB55BFBCF1}">
            <pc226:cmChg xmlns:pc226="http://schemas.microsoft.com/office/powerpoint/2022/06/main/command" chg="add">
              <pc226:chgData name="Usha JUNGE-HEPBURN" userId="S::usha.junge@ifrc.org::7b9b2e03-157d-4576-ad4a-37031791025b" providerId="AD" clId="Web-{AF7EF722-5DC8-7F6B-A57B-8538963990BF}" dt="2023-09-29T21:47:56.607" v="295"/>
              <pc2:cmMkLst xmlns:pc2="http://schemas.microsoft.com/office/powerpoint/2019/9/main/command">
                <pc:docMk/>
                <pc:sldMk cId="0" sldId="265"/>
                <pc2:cmMk id="{3365C5FF-BDEE-4A72-98E6-3AB5D05009ED}"/>
              </pc2:cmMkLst>
            </pc226:cmChg>
          </p:ext>
        </pc:extLst>
      </pc:sldChg>
      <pc:sldChg chg="modSp">
        <pc:chgData name="Usha JUNGE-HEPBURN" userId="S::usha.junge@ifrc.org::7b9b2e03-157d-4576-ad4a-37031791025b" providerId="AD" clId="Web-{AF7EF722-5DC8-7F6B-A57B-8538963990BF}" dt="2023-09-29T21:45:13.226" v="281" actId="20577"/>
        <pc:sldMkLst>
          <pc:docMk/>
          <pc:sldMk cId="0" sldId="273"/>
        </pc:sldMkLst>
        <pc:spChg chg="mod">
          <ac:chgData name="Usha JUNGE-HEPBURN" userId="S::usha.junge@ifrc.org::7b9b2e03-157d-4576-ad4a-37031791025b" providerId="AD" clId="Web-{AF7EF722-5DC8-7F6B-A57B-8538963990BF}" dt="2023-09-29T21:45:13.226" v="281" actId="20577"/>
          <ac:spMkLst>
            <pc:docMk/>
            <pc:sldMk cId="0" sldId="273"/>
            <ac:spMk id="352" creationId="{00000000-0000-0000-0000-000000000000}"/>
          </ac:spMkLst>
        </pc:spChg>
      </pc:sldChg>
      <pc:sldChg chg="modSp">
        <pc:chgData name="Usha JUNGE-HEPBURN" userId="S::usha.junge@ifrc.org::7b9b2e03-157d-4576-ad4a-37031791025b" providerId="AD" clId="Web-{AF7EF722-5DC8-7F6B-A57B-8538963990BF}" dt="2023-09-29T20:19:35.928" v="187" actId="20577"/>
        <pc:sldMkLst>
          <pc:docMk/>
          <pc:sldMk cId="0" sldId="317"/>
        </pc:sldMkLst>
        <pc:spChg chg="mod">
          <ac:chgData name="Usha JUNGE-HEPBURN" userId="S::usha.junge@ifrc.org::7b9b2e03-157d-4576-ad4a-37031791025b" providerId="AD" clId="Web-{AF7EF722-5DC8-7F6B-A57B-8538963990BF}" dt="2023-09-29T20:17:58.267" v="171" actId="20577"/>
          <ac:spMkLst>
            <pc:docMk/>
            <pc:sldMk cId="0" sldId="317"/>
            <ac:spMk id="354" creationId="{00000000-0000-0000-0000-000000000000}"/>
          </ac:spMkLst>
        </pc:spChg>
        <pc:spChg chg="mod">
          <ac:chgData name="Usha JUNGE-HEPBURN" userId="S::usha.junge@ifrc.org::7b9b2e03-157d-4576-ad4a-37031791025b" providerId="AD" clId="Web-{AF7EF722-5DC8-7F6B-A57B-8538963990BF}" dt="2023-09-29T20:16:28.030" v="162" actId="20577"/>
          <ac:spMkLst>
            <pc:docMk/>
            <pc:sldMk cId="0" sldId="317"/>
            <ac:spMk id="359" creationId="{00000000-0000-0000-0000-000000000000}"/>
          </ac:spMkLst>
        </pc:spChg>
        <pc:spChg chg="mod">
          <ac:chgData name="Usha JUNGE-HEPBURN" userId="S::usha.junge@ifrc.org::7b9b2e03-157d-4576-ad4a-37031791025b" providerId="AD" clId="Web-{AF7EF722-5DC8-7F6B-A57B-8538963990BF}" dt="2023-09-29T20:18:23.769" v="174" actId="20577"/>
          <ac:spMkLst>
            <pc:docMk/>
            <pc:sldMk cId="0" sldId="317"/>
            <ac:spMk id="360" creationId="{00000000-0000-0000-0000-000000000000}"/>
          </ac:spMkLst>
        </pc:spChg>
        <pc:spChg chg="mod">
          <ac:chgData name="Usha JUNGE-HEPBURN" userId="S::usha.junge@ifrc.org::7b9b2e03-157d-4576-ad4a-37031791025b" providerId="AD" clId="Web-{AF7EF722-5DC8-7F6B-A57B-8538963990BF}" dt="2023-09-29T20:17:21.375" v="166" actId="14100"/>
          <ac:spMkLst>
            <pc:docMk/>
            <pc:sldMk cId="0" sldId="317"/>
            <ac:spMk id="362" creationId="{00000000-0000-0000-0000-000000000000}"/>
          </ac:spMkLst>
        </pc:spChg>
        <pc:spChg chg="mod">
          <ac:chgData name="Usha JUNGE-HEPBURN" userId="S::usha.junge@ifrc.org::7b9b2e03-157d-4576-ad4a-37031791025b" providerId="AD" clId="Web-{AF7EF722-5DC8-7F6B-A57B-8538963990BF}" dt="2023-09-29T20:19:35.928" v="187" actId="20577"/>
          <ac:spMkLst>
            <pc:docMk/>
            <pc:sldMk cId="0" sldId="317"/>
            <ac:spMk id="363" creationId="{00000000-0000-0000-0000-000000000000}"/>
          </ac:spMkLst>
        </pc:spChg>
      </pc:sldChg>
      <pc:sldChg chg="modSp">
        <pc:chgData name="Usha JUNGE-HEPBURN" userId="S::usha.junge@ifrc.org::7b9b2e03-157d-4576-ad4a-37031791025b" providerId="AD" clId="Web-{AF7EF722-5DC8-7F6B-A57B-8538963990BF}" dt="2023-09-29T21:47:23.887" v="291" actId="20577"/>
        <pc:sldMkLst>
          <pc:docMk/>
          <pc:sldMk cId="0" sldId="318"/>
        </pc:sldMkLst>
        <pc:spChg chg="mod">
          <ac:chgData name="Usha JUNGE-HEPBURN" userId="S::usha.junge@ifrc.org::7b9b2e03-157d-4576-ad4a-37031791025b" providerId="AD" clId="Web-{AF7EF722-5DC8-7F6B-A57B-8538963990BF}" dt="2023-09-29T21:47:23.887" v="291" actId="20577"/>
          <ac:spMkLst>
            <pc:docMk/>
            <pc:sldMk cId="0" sldId="318"/>
            <ac:spMk id="376" creationId="{00000000-0000-0000-0000-000000000000}"/>
          </ac:spMkLst>
        </pc:spChg>
      </pc:sldChg>
      <pc:sldChg chg="modSp">
        <pc:chgData name="Usha JUNGE-HEPBURN" userId="S::usha.junge@ifrc.org::7b9b2e03-157d-4576-ad4a-37031791025b" providerId="AD" clId="Web-{AF7EF722-5DC8-7F6B-A57B-8538963990BF}" dt="2023-09-29T21:30:48.696" v="215" actId="20577"/>
        <pc:sldMkLst>
          <pc:docMk/>
          <pc:sldMk cId="3807686478" sldId="4151"/>
        </pc:sldMkLst>
        <pc:spChg chg="mod">
          <ac:chgData name="Usha JUNGE-HEPBURN" userId="S::usha.junge@ifrc.org::7b9b2e03-157d-4576-ad4a-37031791025b" providerId="AD" clId="Web-{AF7EF722-5DC8-7F6B-A57B-8538963990BF}" dt="2023-09-29T21:30:48.696" v="215" actId="20577"/>
          <ac:spMkLst>
            <pc:docMk/>
            <pc:sldMk cId="3807686478" sldId="4151"/>
            <ac:spMk id="321" creationId="{00000000-0000-0000-0000-000000000000}"/>
          </ac:spMkLst>
        </pc:spChg>
      </pc:sldChg>
      <pc:sldChg chg="modSp addCm">
        <pc:chgData name="Usha JUNGE-HEPBURN" userId="S::usha.junge@ifrc.org::7b9b2e03-157d-4576-ad4a-37031791025b" providerId="AD" clId="Web-{AF7EF722-5DC8-7F6B-A57B-8538963990BF}" dt="2023-09-29T21:45:46.712" v="282"/>
        <pc:sldMkLst>
          <pc:docMk/>
          <pc:sldMk cId="1431222334" sldId="4152"/>
        </pc:sldMkLst>
        <pc:spChg chg="mod">
          <ac:chgData name="Usha JUNGE-HEPBURN" userId="S::usha.junge@ifrc.org::7b9b2e03-157d-4576-ad4a-37031791025b" providerId="AD" clId="Web-{AF7EF722-5DC8-7F6B-A57B-8538963990BF}" dt="2023-09-29T21:35:17.018" v="221" actId="20577"/>
          <ac:spMkLst>
            <pc:docMk/>
            <pc:sldMk cId="1431222334" sldId="4152"/>
            <ac:spMk id="3" creationId="{6AFAF4E5-37BA-FF0D-5E31-17E88C10C4FD}"/>
          </ac:spMkLst>
        </pc:spChg>
        <pc:spChg chg="mod">
          <ac:chgData name="Usha JUNGE-HEPBURN" userId="S::usha.junge@ifrc.org::7b9b2e03-157d-4576-ad4a-37031791025b" providerId="AD" clId="Web-{AF7EF722-5DC8-7F6B-A57B-8538963990BF}" dt="2023-09-29T21:35:25.784" v="224" actId="20577"/>
          <ac:spMkLst>
            <pc:docMk/>
            <pc:sldMk cId="1431222334" sldId="4152"/>
            <ac:spMk id="5" creationId="{CF84D466-563F-7934-9D54-BC5A482299FB}"/>
          </ac:spMkLst>
        </pc:spChg>
        <pc:extLst>
          <p:ext xmlns:p="http://schemas.openxmlformats.org/presentationml/2006/main" uri="{D6D511B9-2390-475A-947B-AFAB55BFBCF1}">
            <pc226:cmChg xmlns:pc226="http://schemas.microsoft.com/office/powerpoint/2022/06/main/command" chg="add">
              <pc226:chgData name="Usha JUNGE-HEPBURN" userId="S::usha.junge@ifrc.org::7b9b2e03-157d-4576-ad4a-37031791025b" providerId="AD" clId="Web-{AF7EF722-5DC8-7F6B-A57B-8538963990BF}" dt="2023-09-29T21:45:46.712" v="282"/>
              <pc2:cmMkLst xmlns:pc2="http://schemas.microsoft.com/office/powerpoint/2019/9/main/command">
                <pc:docMk/>
                <pc:sldMk cId="1431222334" sldId="4152"/>
                <pc2:cmMk id="{EF52C2E5-FAA9-4081-922E-89445C7B44EE}"/>
              </pc2:cmMkLst>
            </pc226:cmChg>
          </p:ext>
        </pc:extLst>
      </pc:sldChg>
      <pc:sldChg chg="modSp">
        <pc:chgData name="Usha JUNGE-HEPBURN" userId="S::usha.junge@ifrc.org::7b9b2e03-157d-4576-ad4a-37031791025b" providerId="AD" clId="Web-{AF7EF722-5DC8-7F6B-A57B-8538963990BF}" dt="2023-09-29T21:30:00.585" v="205" actId="20577"/>
        <pc:sldMkLst>
          <pc:docMk/>
          <pc:sldMk cId="4076959567" sldId="4153"/>
        </pc:sldMkLst>
        <pc:spChg chg="mod">
          <ac:chgData name="Usha JUNGE-HEPBURN" userId="S::usha.junge@ifrc.org::7b9b2e03-157d-4576-ad4a-37031791025b" providerId="AD" clId="Web-{AF7EF722-5DC8-7F6B-A57B-8538963990BF}" dt="2023-09-29T21:30:00.585" v="205" actId="20577"/>
          <ac:spMkLst>
            <pc:docMk/>
            <pc:sldMk cId="4076959567" sldId="4153"/>
            <ac:spMk id="3" creationId="{6AFAF4E5-37BA-FF0D-5E31-17E88C10C4FD}"/>
          </ac:spMkLst>
        </pc:spChg>
      </pc:sldChg>
      <pc:sldChg chg="modSp">
        <pc:chgData name="Usha JUNGE-HEPBURN" userId="S::usha.junge@ifrc.org::7b9b2e03-157d-4576-ad4a-37031791025b" providerId="AD" clId="Web-{AF7EF722-5DC8-7F6B-A57B-8538963990BF}" dt="2023-09-29T21:47:15.668" v="290" actId="20577"/>
        <pc:sldMkLst>
          <pc:docMk/>
          <pc:sldMk cId="1880236211" sldId="4208"/>
        </pc:sldMkLst>
        <pc:spChg chg="mod">
          <ac:chgData name="Usha JUNGE-HEPBURN" userId="S::usha.junge@ifrc.org::7b9b2e03-157d-4576-ad4a-37031791025b" providerId="AD" clId="Web-{AF7EF722-5DC8-7F6B-A57B-8538963990BF}" dt="2023-09-29T21:47:15.668" v="290" actId="20577"/>
          <ac:spMkLst>
            <pc:docMk/>
            <pc:sldMk cId="1880236211" sldId="4208"/>
            <ac:spMk id="5" creationId="{FD65D709-06AA-40B2-B2E8-D805D6B740A8}"/>
          </ac:spMkLst>
        </pc:spChg>
      </pc:sldChg>
      <pc:sldChg chg="modSp">
        <pc:chgData name="Usha JUNGE-HEPBURN" userId="S::usha.junge@ifrc.org::7b9b2e03-157d-4576-ad4a-37031791025b" providerId="AD" clId="Web-{AF7EF722-5DC8-7F6B-A57B-8538963990BF}" dt="2023-09-29T20:30:34.142" v="194" actId="20577"/>
        <pc:sldMkLst>
          <pc:docMk/>
          <pc:sldMk cId="3998135105" sldId="4218"/>
        </pc:sldMkLst>
        <pc:spChg chg="mod">
          <ac:chgData name="Usha JUNGE-HEPBURN" userId="S::usha.junge@ifrc.org::7b9b2e03-157d-4576-ad4a-37031791025b" providerId="AD" clId="Web-{AF7EF722-5DC8-7F6B-A57B-8538963990BF}" dt="2023-09-29T20:30:34.142" v="194" actId="20577"/>
          <ac:spMkLst>
            <pc:docMk/>
            <pc:sldMk cId="3998135105" sldId="4218"/>
            <ac:spMk id="356" creationId="{00000000-0000-0000-0000-000000000000}"/>
          </ac:spMkLst>
        </pc:spChg>
      </pc:sldChg>
      <pc:sldChg chg="addCm">
        <pc:chgData name="Usha JUNGE-HEPBURN" userId="S::usha.junge@ifrc.org::7b9b2e03-157d-4576-ad4a-37031791025b" providerId="AD" clId="Web-{AF7EF722-5DC8-7F6B-A57B-8538963990BF}" dt="2023-09-29T21:27:05.767" v="196"/>
        <pc:sldMkLst>
          <pc:docMk/>
          <pc:sldMk cId="1009851961" sldId="4222"/>
        </pc:sldMkLst>
        <pc:extLst>
          <p:ext xmlns:p="http://schemas.openxmlformats.org/presentationml/2006/main" uri="{D6D511B9-2390-475A-947B-AFAB55BFBCF1}">
            <pc226:cmChg xmlns:pc226="http://schemas.microsoft.com/office/powerpoint/2022/06/main/command" chg="add">
              <pc226:chgData name="Usha JUNGE-HEPBURN" userId="S::usha.junge@ifrc.org::7b9b2e03-157d-4576-ad4a-37031791025b" providerId="AD" clId="Web-{AF7EF722-5DC8-7F6B-A57B-8538963990BF}" dt="2023-09-29T21:27:05.767" v="196"/>
              <pc2:cmMkLst xmlns:pc2="http://schemas.microsoft.com/office/powerpoint/2019/9/main/command">
                <pc:docMk/>
                <pc:sldMk cId="1009851961" sldId="4222"/>
                <pc2:cmMk id="{42DCB311-252F-4D9C-A1C9-8C7DB0104A5C}"/>
              </pc2:cmMkLst>
            </pc226:cmChg>
          </p:ext>
        </pc:extLst>
      </pc:sldChg>
      <pc:sldChg chg="modSp">
        <pc:chgData name="Usha JUNGE-HEPBURN" userId="S::usha.junge@ifrc.org::7b9b2e03-157d-4576-ad4a-37031791025b" providerId="AD" clId="Web-{AF7EF722-5DC8-7F6B-A57B-8538963990BF}" dt="2023-09-29T21:32:54.216" v="217" actId="20577"/>
        <pc:sldMkLst>
          <pc:docMk/>
          <pc:sldMk cId="4275480376" sldId="4224"/>
        </pc:sldMkLst>
        <pc:spChg chg="mod">
          <ac:chgData name="Usha JUNGE-HEPBURN" userId="S::usha.junge@ifrc.org::7b9b2e03-157d-4576-ad4a-37031791025b" providerId="AD" clId="Web-{AF7EF722-5DC8-7F6B-A57B-8538963990BF}" dt="2023-09-29T21:32:54.216" v="217" actId="20577"/>
          <ac:spMkLst>
            <pc:docMk/>
            <pc:sldMk cId="4275480376" sldId="4224"/>
            <ac:spMk id="309" creationId="{00000000-0000-0000-0000-000000000000}"/>
          </ac:spMkLst>
        </pc:spChg>
      </pc:sldChg>
      <pc:sldChg chg="modSp addCm">
        <pc:chgData name="Usha JUNGE-HEPBURN" userId="S::usha.junge@ifrc.org::7b9b2e03-157d-4576-ad4a-37031791025b" providerId="AD" clId="Web-{AF7EF722-5DC8-7F6B-A57B-8538963990BF}" dt="2023-09-29T21:46:18.432" v="283"/>
        <pc:sldMkLst>
          <pc:docMk/>
          <pc:sldMk cId="376289907" sldId="4227"/>
        </pc:sldMkLst>
        <pc:spChg chg="mod">
          <ac:chgData name="Usha JUNGE-HEPBURN" userId="S::usha.junge@ifrc.org::7b9b2e03-157d-4576-ad4a-37031791025b" providerId="AD" clId="Web-{AF7EF722-5DC8-7F6B-A57B-8538963990BF}" dt="2023-09-29T21:36:13.270" v="226" actId="20577"/>
          <ac:spMkLst>
            <pc:docMk/>
            <pc:sldMk cId="376289907" sldId="4227"/>
            <ac:spMk id="3" creationId="{6AFAF4E5-37BA-FF0D-5E31-17E88C10C4FD}"/>
          </ac:spMkLst>
        </pc:spChg>
        <pc:extLst>
          <p:ext xmlns:p="http://schemas.openxmlformats.org/presentationml/2006/main" uri="{D6D511B9-2390-475A-947B-AFAB55BFBCF1}">
            <pc226:cmChg xmlns:pc226="http://schemas.microsoft.com/office/powerpoint/2022/06/main/command" chg="add">
              <pc226:chgData name="Usha JUNGE-HEPBURN" userId="S::usha.junge@ifrc.org::7b9b2e03-157d-4576-ad4a-37031791025b" providerId="AD" clId="Web-{AF7EF722-5DC8-7F6B-A57B-8538963990BF}" dt="2023-09-29T21:46:18.432" v="283"/>
              <pc2:cmMkLst xmlns:pc2="http://schemas.microsoft.com/office/powerpoint/2019/9/main/command">
                <pc:docMk/>
                <pc:sldMk cId="376289907" sldId="4227"/>
                <pc2:cmMk id="{DF841E4B-CF5E-4A97-A44F-C76FF1453A74}"/>
              </pc2:cmMkLst>
            </pc226:cmChg>
          </p:ext>
        </pc:extLst>
      </pc:sldChg>
      <pc:sldChg chg="modSp">
        <pc:chgData name="Usha JUNGE-HEPBURN" userId="S::usha.junge@ifrc.org::7b9b2e03-157d-4576-ad4a-37031791025b" providerId="AD" clId="Web-{AF7EF722-5DC8-7F6B-A57B-8538963990BF}" dt="2023-09-29T21:37:36.898" v="239" actId="20577"/>
        <pc:sldMkLst>
          <pc:docMk/>
          <pc:sldMk cId="919799268" sldId="4228"/>
        </pc:sldMkLst>
        <pc:spChg chg="mod">
          <ac:chgData name="Usha JUNGE-HEPBURN" userId="S::usha.junge@ifrc.org::7b9b2e03-157d-4576-ad4a-37031791025b" providerId="AD" clId="Web-{AF7EF722-5DC8-7F6B-A57B-8538963990BF}" dt="2023-09-29T21:37:36.898" v="239" actId="20577"/>
          <ac:spMkLst>
            <pc:docMk/>
            <pc:sldMk cId="919799268" sldId="4228"/>
            <ac:spMk id="4" creationId="{B868487B-7899-3710-840F-45180F174847}"/>
          </ac:spMkLst>
        </pc:spChg>
      </pc:sldChg>
      <pc:sldChg chg="modSp">
        <pc:chgData name="Usha JUNGE-HEPBURN" userId="S::usha.junge@ifrc.org::7b9b2e03-157d-4576-ad4a-37031791025b" providerId="AD" clId="Web-{AF7EF722-5DC8-7F6B-A57B-8538963990BF}" dt="2023-09-29T21:39:43.777" v="271" actId="20577"/>
        <pc:sldMkLst>
          <pc:docMk/>
          <pc:sldMk cId="2307127874" sldId="4229"/>
        </pc:sldMkLst>
        <pc:spChg chg="mod">
          <ac:chgData name="Usha JUNGE-HEPBURN" userId="S::usha.junge@ifrc.org::7b9b2e03-157d-4576-ad4a-37031791025b" providerId="AD" clId="Web-{AF7EF722-5DC8-7F6B-A57B-8538963990BF}" dt="2023-09-29T21:39:43.777" v="271" actId="20577"/>
          <ac:spMkLst>
            <pc:docMk/>
            <pc:sldMk cId="2307127874" sldId="4229"/>
            <ac:spMk id="3" creationId="{8E5D8272-6A7E-56E3-1E49-E081A4BAA54E}"/>
          </ac:spMkLst>
        </pc:spChg>
      </pc:sldChg>
      <pc:sldChg chg="modSp">
        <pc:chgData name="Usha JUNGE-HEPBURN" userId="S::usha.junge@ifrc.org::7b9b2e03-157d-4576-ad4a-37031791025b" providerId="AD" clId="Web-{AF7EF722-5DC8-7F6B-A57B-8538963990BF}" dt="2023-09-29T21:44:51.491" v="276" actId="20577"/>
        <pc:sldMkLst>
          <pc:docMk/>
          <pc:sldMk cId="1093693515" sldId="4230"/>
        </pc:sldMkLst>
        <pc:spChg chg="mod">
          <ac:chgData name="Usha JUNGE-HEPBURN" userId="S::usha.junge@ifrc.org::7b9b2e03-157d-4576-ad4a-37031791025b" providerId="AD" clId="Web-{AF7EF722-5DC8-7F6B-A57B-8538963990BF}" dt="2023-09-29T21:44:51.491" v="276" actId="20577"/>
          <ac:spMkLst>
            <pc:docMk/>
            <pc:sldMk cId="1093693515" sldId="4230"/>
            <ac:spMk id="309" creationId="{00000000-0000-0000-0000-000000000000}"/>
          </ac:spMkLst>
        </pc:spChg>
      </pc:sldChg>
    </pc:docChg>
  </pc:docChgLst>
  <pc:docChgLst>
    <pc:chgData name="Carla GUANANGA" userId="be01d0b0-2e52-4d3e-bd1f-629cda43590a" providerId="ADAL" clId="{52DD8769-99EA-4062-9FE7-8F5919E946E5}"/>
    <pc:docChg chg="undo custSel modSld">
      <pc:chgData name="Carla GUANANGA" userId="be01d0b0-2e52-4d3e-bd1f-629cda43590a" providerId="ADAL" clId="{52DD8769-99EA-4062-9FE7-8F5919E946E5}" dt="2023-10-02T23:05:00.139" v="296"/>
      <pc:docMkLst>
        <pc:docMk/>
      </pc:docMkLst>
      <pc:sldChg chg="modNotesTx">
        <pc:chgData name="Carla GUANANGA" userId="be01d0b0-2e52-4d3e-bd1f-629cda43590a" providerId="ADAL" clId="{52DD8769-99EA-4062-9FE7-8F5919E946E5}" dt="2023-10-02T22:03:02.491" v="21" actId="20577"/>
        <pc:sldMkLst>
          <pc:docMk/>
          <pc:sldMk cId="0" sldId="257"/>
        </pc:sldMkLst>
      </pc:sldChg>
      <pc:sldChg chg="modNotesTx">
        <pc:chgData name="Carla GUANANGA" userId="be01d0b0-2e52-4d3e-bd1f-629cda43590a" providerId="ADAL" clId="{52DD8769-99EA-4062-9FE7-8F5919E946E5}" dt="2023-10-02T23:05:00.139" v="296"/>
        <pc:sldMkLst>
          <pc:docMk/>
          <pc:sldMk cId="0" sldId="259"/>
        </pc:sldMkLst>
      </pc:sldChg>
      <pc:sldChg chg="modNotesTx">
        <pc:chgData name="Carla GUANANGA" userId="be01d0b0-2e52-4d3e-bd1f-629cda43590a" providerId="ADAL" clId="{52DD8769-99EA-4062-9FE7-8F5919E946E5}" dt="2023-10-02T22:03:21.514" v="48" actId="20577"/>
        <pc:sldMkLst>
          <pc:docMk/>
          <pc:sldMk cId="0" sldId="260"/>
        </pc:sldMkLst>
      </pc:sldChg>
      <pc:sldChg chg="modNotesTx">
        <pc:chgData name="Carla GUANANGA" userId="be01d0b0-2e52-4d3e-bd1f-629cda43590a" providerId="ADAL" clId="{52DD8769-99EA-4062-9FE7-8F5919E946E5}" dt="2023-10-02T22:48:37.112" v="144"/>
        <pc:sldMkLst>
          <pc:docMk/>
          <pc:sldMk cId="0" sldId="261"/>
        </pc:sldMkLst>
      </pc:sldChg>
      <pc:sldChg chg="delCm modNotesTx">
        <pc:chgData name="Carla GUANANGA" userId="be01d0b0-2e52-4d3e-bd1f-629cda43590a" providerId="ADAL" clId="{52DD8769-99EA-4062-9FE7-8F5919E946E5}" dt="2023-10-02T22:59:39.113" v="285"/>
        <pc:sldMkLst>
          <pc:docMk/>
          <pc:sldMk cId="0" sldId="265"/>
        </pc:sldMkLst>
        <pc:extLst>
          <p:ext xmlns:p="http://schemas.openxmlformats.org/presentationml/2006/main" uri="{D6D511B9-2390-475A-947B-AFAB55BFBCF1}">
            <pc226:cmChg xmlns:pc226="http://schemas.microsoft.com/office/powerpoint/2022/06/main/command" chg="del">
              <pc226:chgData name="Carla GUANANGA" userId="be01d0b0-2e52-4d3e-bd1f-629cda43590a" providerId="ADAL" clId="{52DD8769-99EA-4062-9FE7-8F5919E946E5}" dt="2023-10-02T22:59:39.113" v="285"/>
              <pc2:cmMkLst xmlns:pc2="http://schemas.microsoft.com/office/powerpoint/2019/9/main/command">
                <pc:docMk/>
                <pc:sldMk cId="0" sldId="265"/>
                <pc2:cmMk id="{3365C5FF-BDEE-4A72-98E6-3AB5D05009ED}"/>
              </pc2:cmMkLst>
            </pc226:cmChg>
          </p:ext>
        </pc:extLst>
      </pc:sldChg>
      <pc:sldChg chg="modNotesTx">
        <pc:chgData name="Carla GUANANGA" userId="be01d0b0-2e52-4d3e-bd1f-629cda43590a" providerId="ADAL" clId="{52DD8769-99EA-4062-9FE7-8F5919E946E5}" dt="2023-10-02T22:06:45.427" v="106" actId="20577"/>
        <pc:sldMkLst>
          <pc:docMk/>
          <pc:sldMk cId="0" sldId="273"/>
        </pc:sldMkLst>
      </pc:sldChg>
      <pc:sldChg chg="modNotesTx">
        <pc:chgData name="Carla GUANANGA" userId="be01d0b0-2e52-4d3e-bd1f-629cda43590a" providerId="ADAL" clId="{52DD8769-99EA-4062-9FE7-8F5919E946E5}" dt="2023-10-02T22:58:13.545" v="156"/>
        <pc:sldMkLst>
          <pc:docMk/>
          <pc:sldMk cId="0" sldId="317"/>
        </pc:sldMkLst>
      </pc:sldChg>
      <pc:sldChg chg="modNotesTx">
        <pc:chgData name="Carla GUANANGA" userId="be01d0b0-2e52-4d3e-bd1f-629cda43590a" providerId="ADAL" clId="{52DD8769-99EA-4062-9FE7-8F5919E946E5}" dt="2023-10-02T23:04:27.777" v="295" actId="6549"/>
        <pc:sldMkLst>
          <pc:docMk/>
          <pc:sldMk cId="0" sldId="318"/>
        </pc:sldMkLst>
      </pc:sldChg>
      <pc:sldChg chg="modNotesTx">
        <pc:chgData name="Carla GUANANGA" userId="be01d0b0-2e52-4d3e-bd1f-629cda43590a" providerId="ADAL" clId="{52DD8769-99EA-4062-9FE7-8F5919E946E5}" dt="2023-10-02T22:20:03.144" v="138" actId="20577"/>
        <pc:sldMkLst>
          <pc:docMk/>
          <pc:sldMk cId="3807686478" sldId="4151"/>
        </pc:sldMkLst>
      </pc:sldChg>
      <pc:sldChg chg="delCm">
        <pc:chgData name="Carla GUANANGA" userId="be01d0b0-2e52-4d3e-bd1f-629cda43590a" providerId="ADAL" clId="{52DD8769-99EA-4062-9FE7-8F5919E946E5}" dt="2023-10-02T22:13:10.764" v="110"/>
        <pc:sldMkLst>
          <pc:docMk/>
          <pc:sldMk cId="1431222334" sldId="4152"/>
        </pc:sldMkLst>
        <pc:extLst>
          <p:ext xmlns:p="http://schemas.openxmlformats.org/presentationml/2006/main" uri="{D6D511B9-2390-475A-947B-AFAB55BFBCF1}">
            <pc226:cmChg xmlns:pc226="http://schemas.microsoft.com/office/powerpoint/2022/06/main/command" chg="del">
              <pc226:chgData name="Carla GUANANGA" userId="be01d0b0-2e52-4d3e-bd1f-629cda43590a" providerId="ADAL" clId="{52DD8769-99EA-4062-9FE7-8F5919E946E5}" dt="2023-10-02T22:13:10.764" v="110"/>
              <pc2:cmMkLst xmlns:pc2="http://schemas.microsoft.com/office/powerpoint/2019/9/main/command">
                <pc:docMk/>
                <pc:sldMk cId="1431222334" sldId="4152"/>
                <pc2:cmMk id="{EF52C2E5-FAA9-4081-922E-89445C7B44EE}"/>
              </pc2:cmMkLst>
            </pc226:cmChg>
          </p:ext>
        </pc:extLst>
      </pc:sldChg>
      <pc:sldChg chg="modNotesTx">
        <pc:chgData name="Carla GUANANGA" userId="be01d0b0-2e52-4d3e-bd1f-629cda43590a" providerId="ADAL" clId="{52DD8769-99EA-4062-9FE7-8F5919E946E5}" dt="2023-10-02T22:45:53.735" v="142" actId="113"/>
        <pc:sldMkLst>
          <pc:docMk/>
          <pc:sldMk cId="4076959567" sldId="4153"/>
        </pc:sldMkLst>
      </pc:sldChg>
      <pc:sldChg chg="modNotesTx">
        <pc:chgData name="Carla GUANANGA" userId="be01d0b0-2e52-4d3e-bd1f-629cda43590a" providerId="ADAL" clId="{52DD8769-99EA-4062-9FE7-8F5919E946E5}" dt="2023-10-02T22:56:46.079" v="155"/>
        <pc:sldMkLst>
          <pc:docMk/>
          <pc:sldMk cId="1267279550" sldId="4199"/>
        </pc:sldMkLst>
      </pc:sldChg>
      <pc:sldChg chg="modNotesTx">
        <pc:chgData name="Carla GUANANGA" userId="be01d0b0-2e52-4d3e-bd1f-629cda43590a" providerId="ADAL" clId="{52DD8769-99EA-4062-9FE7-8F5919E946E5}" dt="2023-10-02T22:54:49.554" v="154"/>
        <pc:sldMkLst>
          <pc:docMk/>
          <pc:sldMk cId="0" sldId="4209"/>
        </pc:sldMkLst>
      </pc:sldChg>
      <pc:sldChg chg="modNotesTx">
        <pc:chgData name="Carla GUANANGA" userId="be01d0b0-2e52-4d3e-bd1f-629cda43590a" providerId="ADAL" clId="{52DD8769-99EA-4062-9FE7-8F5919E946E5}" dt="2023-10-02T22:51:53.180" v="147"/>
        <pc:sldMkLst>
          <pc:docMk/>
          <pc:sldMk cId="454867293" sldId="4213"/>
        </pc:sldMkLst>
      </pc:sldChg>
      <pc:sldChg chg="modNotesTx">
        <pc:chgData name="Carla GUANANGA" userId="be01d0b0-2e52-4d3e-bd1f-629cda43590a" providerId="ADAL" clId="{52DD8769-99EA-4062-9FE7-8F5919E946E5}" dt="2023-10-02T22:52:46.217" v="152" actId="20577"/>
        <pc:sldMkLst>
          <pc:docMk/>
          <pc:sldMk cId="3998135105" sldId="4218"/>
        </pc:sldMkLst>
      </pc:sldChg>
      <pc:sldChg chg="delCm modNotesTx">
        <pc:chgData name="Carla GUANANGA" userId="be01d0b0-2e52-4d3e-bd1f-629cda43590a" providerId="ADAL" clId="{52DD8769-99EA-4062-9FE7-8F5919E946E5}" dt="2023-10-02T22:50:42.202" v="146"/>
        <pc:sldMkLst>
          <pc:docMk/>
          <pc:sldMk cId="1009851961" sldId="4222"/>
        </pc:sldMkLst>
        <pc:extLst>
          <p:ext xmlns:p="http://schemas.openxmlformats.org/presentationml/2006/main" uri="{D6D511B9-2390-475A-947B-AFAB55BFBCF1}">
            <pc226:cmChg xmlns:pc226="http://schemas.microsoft.com/office/powerpoint/2022/06/main/command" chg="del">
              <pc226:chgData name="Carla GUANANGA" userId="be01d0b0-2e52-4d3e-bd1f-629cda43590a" providerId="ADAL" clId="{52DD8769-99EA-4062-9FE7-8F5919E946E5}" dt="2023-10-02T22:50:42.202" v="146"/>
              <pc2:cmMkLst xmlns:pc2="http://schemas.microsoft.com/office/powerpoint/2019/9/main/command">
                <pc:docMk/>
                <pc:sldMk cId="1009851961" sldId="4222"/>
                <pc2:cmMk id="{42DCB311-252F-4D9C-A1C9-8C7DB0104A5C}"/>
              </pc2:cmMkLst>
            </pc226:cmChg>
          </p:ext>
        </pc:extLst>
      </pc:sldChg>
      <pc:sldChg chg="modNotesTx">
        <pc:chgData name="Carla GUANANGA" userId="be01d0b0-2e52-4d3e-bd1f-629cda43590a" providerId="ADAL" clId="{52DD8769-99EA-4062-9FE7-8F5919E946E5}" dt="2023-10-02T22:47:06.620" v="143"/>
        <pc:sldMkLst>
          <pc:docMk/>
          <pc:sldMk cId="3198978613" sldId="4225"/>
        </pc:sldMkLst>
      </pc:sldChg>
      <pc:sldChg chg="modNotesTx">
        <pc:chgData name="Carla GUANANGA" userId="be01d0b0-2e52-4d3e-bd1f-629cda43590a" providerId="ADAL" clId="{52DD8769-99EA-4062-9FE7-8F5919E946E5}" dt="2023-10-02T22:14:43.595" v="113" actId="20577"/>
        <pc:sldMkLst>
          <pc:docMk/>
          <pc:sldMk cId="742491673" sldId="4226"/>
        </pc:sldMkLst>
      </pc:sldChg>
      <pc:sldChg chg="delCm modCm">
        <pc:chgData name="Carla GUANANGA" userId="be01d0b0-2e52-4d3e-bd1f-629cda43590a" providerId="ADAL" clId="{52DD8769-99EA-4062-9FE7-8F5919E946E5}" dt="2023-10-02T22:12:34.094" v="109"/>
        <pc:sldMkLst>
          <pc:docMk/>
          <pc:sldMk cId="376289907" sldId="4227"/>
        </pc:sldMkLst>
        <pc:extLst>
          <p:ext xmlns:p="http://schemas.openxmlformats.org/presentationml/2006/main" uri="{D6D511B9-2390-475A-947B-AFAB55BFBCF1}">
            <pc226:cmChg xmlns:pc226="http://schemas.microsoft.com/office/powerpoint/2022/06/main/command" chg="del mod">
              <pc226:chgData name="Carla GUANANGA" userId="be01d0b0-2e52-4d3e-bd1f-629cda43590a" providerId="ADAL" clId="{52DD8769-99EA-4062-9FE7-8F5919E946E5}" dt="2023-10-02T22:12:34.094" v="109"/>
              <pc2:cmMkLst xmlns:pc2="http://schemas.microsoft.com/office/powerpoint/2019/9/main/command">
                <pc:docMk/>
                <pc:sldMk cId="376289907" sldId="4227"/>
                <pc2:cmMk id="{DF841E4B-CF5E-4A97-A44F-C76FF1453A74}"/>
              </pc2:cmMkLst>
            </pc226:cmChg>
          </p:ext>
        </pc:extLst>
      </pc:sldChg>
      <pc:sldChg chg="modSp mod">
        <pc:chgData name="Carla GUANANGA" userId="be01d0b0-2e52-4d3e-bd1f-629cda43590a" providerId="ADAL" clId="{52DD8769-99EA-4062-9FE7-8F5919E946E5}" dt="2023-10-02T22:06:14.879" v="69" actId="20577"/>
        <pc:sldMkLst>
          <pc:docMk/>
          <pc:sldMk cId="919799268" sldId="4228"/>
        </pc:sldMkLst>
        <pc:spChg chg="mod">
          <ac:chgData name="Carla GUANANGA" userId="be01d0b0-2e52-4d3e-bd1f-629cda43590a" providerId="ADAL" clId="{52DD8769-99EA-4062-9FE7-8F5919E946E5}" dt="2023-10-02T22:06:14.879" v="69" actId="20577"/>
          <ac:spMkLst>
            <pc:docMk/>
            <pc:sldMk cId="919799268" sldId="4228"/>
            <ac:spMk id="321" creationId="{00000000-0000-0000-0000-000000000000}"/>
          </ac:spMkLst>
        </pc:spChg>
      </pc:sldChg>
      <pc:sldChg chg="modSp mod">
        <pc:chgData name="Carla GUANANGA" userId="be01d0b0-2e52-4d3e-bd1f-629cda43590a" providerId="ADAL" clId="{52DD8769-99EA-4062-9FE7-8F5919E946E5}" dt="2023-10-02T22:06:22.563" v="71" actId="20577"/>
        <pc:sldMkLst>
          <pc:docMk/>
          <pc:sldMk cId="2307127874" sldId="4229"/>
        </pc:sldMkLst>
        <pc:spChg chg="mod">
          <ac:chgData name="Carla GUANANGA" userId="be01d0b0-2e52-4d3e-bd1f-629cda43590a" providerId="ADAL" clId="{52DD8769-99EA-4062-9FE7-8F5919E946E5}" dt="2023-10-02T22:06:22.563" v="71" actId="20577"/>
          <ac:spMkLst>
            <pc:docMk/>
            <pc:sldMk cId="2307127874" sldId="4229"/>
            <ac:spMk id="321" creationId="{00000000-0000-0000-0000-000000000000}"/>
          </ac:spMkLst>
        </pc:spChg>
      </pc:sldChg>
      <pc:sldChg chg="modNotesTx">
        <pc:chgData name="Carla GUANANGA" userId="be01d0b0-2e52-4d3e-bd1f-629cda43590a" providerId="ADAL" clId="{52DD8769-99EA-4062-9FE7-8F5919E946E5}" dt="2023-10-02T22:12:19.063" v="107"/>
        <pc:sldMkLst>
          <pc:docMk/>
          <pc:sldMk cId="1093693515" sldId="42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42"/>
              </a:spcBef>
              <a:spcAft>
                <a:spcPts val="0"/>
              </a:spcAft>
              <a:buSzPts val="1400"/>
              <a:buNone/>
              <a:defRPr sz="1804" b="0" i="0" u="none" strike="noStrike" cap="none">
                <a:solidFill>
                  <a:schemeClr val="dk1"/>
                </a:solidFill>
                <a:latin typeface="Arial"/>
                <a:ea typeface="Arial"/>
                <a:cs typeface="Arial"/>
                <a:sym typeface="Arial"/>
              </a:defRPr>
            </a:lvl1pPr>
            <a:lvl2pPr marL="914400" marR="0" lvl="1" indent="-228600" algn="l" rtl="0">
              <a:spcBef>
                <a:spcPts val="542"/>
              </a:spcBef>
              <a:spcAft>
                <a:spcPts val="0"/>
              </a:spcAft>
              <a:buSzPts val="1400"/>
              <a:buNone/>
              <a:defRPr sz="1804" b="0" i="0" u="none" strike="noStrike" cap="none">
                <a:solidFill>
                  <a:schemeClr val="dk1"/>
                </a:solidFill>
                <a:latin typeface="Arial"/>
                <a:ea typeface="Arial"/>
                <a:cs typeface="Arial"/>
                <a:sym typeface="Arial"/>
              </a:defRPr>
            </a:lvl2pPr>
            <a:lvl3pPr marL="1371600" marR="0" lvl="2" indent="-228600" algn="l" rtl="0">
              <a:spcBef>
                <a:spcPts val="542"/>
              </a:spcBef>
              <a:spcAft>
                <a:spcPts val="0"/>
              </a:spcAft>
              <a:buSzPts val="1400"/>
              <a:buNone/>
              <a:defRPr sz="1804" b="0" i="0" u="none" strike="noStrike" cap="none">
                <a:solidFill>
                  <a:schemeClr val="dk1"/>
                </a:solidFill>
                <a:latin typeface="Arial"/>
                <a:ea typeface="Arial"/>
                <a:cs typeface="Arial"/>
                <a:sym typeface="Arial"/>
              </a:defRPr>
            </a:lvl3pPr>
            <a:lvl4pPr marL="1828800" marR="0" lvl="3" indent="-228600" algn="l" rtl="0">
              <a:spcBef>
                <a:spcPts val="542"/>
              </a:spcBef>
              <a:spcAft>
                <a:spcPts val="0"/>
              </a:spcAft>
              <a:buSzPts val="1400"/>
              <a:buNone/>
              <a:defRPr sz="1804" b="0" i="0" u="none" strike="noStrike" cap="none">
                <a:solidFill>
                  <a:schemeClr val="dk1"/>
                </a:solidFill>
                <a:latin typeface="Arial"/>
                <a:ea typeface="Arial"/>
                <a:cs typeface="Arial"/>
                <a:sym typeface="Arial"/>
              </a:defRPr>
            </a:lvl4pPr>
            <a:lvl5pPr marL="2286000" marR="0" lvl="4" indent="-228600" algn="l" rtl="0">
              <a:spcBef>
                <a:spcPts val="542"/>
              </a:spcBef>
              <a:spcAft>
                <a:spcPts val="0"/>
              </a:spcAft>
              <a:buSzPts val="1400"/>
              <a:buNone/>
              <a:defRPr sz="1804"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804"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804"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804"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804"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5"/>
              <a:buFont typeface="Arial"/>
              <a:buNone/>
            </a:pPr>
            <a:endParaRPr/>
          </a:p>
        </p:txBody>
      </p:sp>
      <p:sp>
        <p:nvSpPr>
          <p:cNvPr id="154" name="Google Shape;1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158750" algn="l" defTabSz="914400" rtl="0" eaLnBrk="1" fontAlgn="auto" latinLnBrk="0" hangingPunct="1">
              <a:lnSpc>
                <a:spcPct val="100000"/>
              </a:lnSpc>
              <a:spcBef>
                <a:spcPts val="1000"/>
              </a:spcBef>
              <a:spcAft>
                <a:spcPts val="0"/>
              </a:spcAft>
              <a:buClr>
                <a:schemeClr val="dk1"/>
              </a:buClr>
              <a:buSzPts val="2000"/>
              <a:buFont typeface="Arial"/>
              <a:buNone/>
              <a:tabLst/>
              <a:defRPr/>
            </a:pPr>
            <a:r>
              <a:rPr lang="es-EC" sz="2000" b="1" i="0" u="none" strike="noStrike" cap="none" dirty="0">
                <a:solidFill>
                  <a:srgbClr val="F5333F"/>
                </a:solidFill>
                <a:latin typeface="Arial"/>
                <a:ea typeface="Arial"/>
                <a:cs typeface="Arial"/>
                <a:sym typeface="Arial"/>
              </a:rPr>
              <a:t>NOTAS PARA FACILITADORES</a:t>
            </a:r>
          </a:p>
          <a:p>
            <a:pPr marL="285750" lvl="0" indent="-158750" algn="l" rtl="0">
              <a:spcBef>
                <a:spcPts val="1000"/>
              </a:spcBef>
              <a:spcAft>
                <a:spcPts val="0"/>
              </a:spcAft>
              <a:buClr>
                <a:schemeClr val="dk1"/>
              </a:buClr>
              <a:buSzPts val="2000"/>
              <a:buFont typeface="Arial"/>
              <a:buNone/>
            </a:pPr>
            <a:endParaRPr sz="2000" dirty="0">
              <a:latin typeface="Calibri"/>
              <a:ea typeface="Calibri"/>
              <a:cs typeface="Calibri"/>
              <a:sym typeface="Calibri"/>
            </a:endParaRP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Podrían haber más razones correctas que las de la diapositiva, pero las cinco de la diapositiva son las principales</a:t>
            </a:r>
          </a:p>
          <a:p>
            <a:pPr marL="0" lvl="0" indent="0" algn="l" rtl="0">
              <a:spcBef>
                <a:spcPts val="1000"/>
              </a:spcBef>
              <a:spcAft>
                <a:spcPts val="0"/>
              </a:spcAft>
              <a:buClr>
                <a:schemeClr val="dk1"/>
              </a:buClr>
              <a:buSzPts val="2000"/>
              <a:buFont typeface="Arial"/>
              <a:buNone/>
            </a:pPr>
            <a:endParaRPr lang="es-EC" sz="2000" dirty="0">
              <a:latin typeface="Calibri"/>
              <a:ea typeface="Calibri"/>
              <a:cs typeface="Calibri"/>
              <a:sym typeface="Calibri"/>
            </a:endParaRP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¿Por qué necesitamos implicar a las comunidades?</a:t>
            </a:r>
          </a:p>
          <a:p>
            <a:pPr marL="0" lvl="0" indent="0" algn="l" rtl="0">
              <a:spcBef>
                <a:spcPts val="1000"/>
              </a:spcBef>
              <a:spcAft>
                <a:spcPts val="0"/>
              </a:spcAft>
              <a:buClr>
                <a:schemeClr val="dk1"/>
              </a:buClr>
              <a:buSzPts val="2000"/>
              <a:buFont typeface="Arial"/>
              <a:buNone/>
            </a:pPr>
            <a:endParaRPr lang="es-EC" sz="2000" dirty="0">
              <a:latin typeface="Calibri"/>
              <a:ea typeface="Calibri"/>
              <a:cs typeface="Calibri"/>
              <a:sym typeface="Calibri"/>
            </a:endParaRP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1. Para comprender el contexto y las necesidades de la comunidad</a:t>
            </a: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Tenemos que comprometernos con todos los grupos e individuos de la comunidad para comprender sus necesidades, preferencias y contexto específicos. Si damos por sentado que sabemos lo que la gente necesita o cómo funcionan las cosas en su comunidad, corremos el riesgo de equivocarnos y prestar un apoyo que no ayuda, o peor aún, que perjudica. Por ejemplo, avivando las tensiones existentes o excluyendo a grupos ya marginados.</a:t>
            </a:r>
          </a:p>
          <a:p>
            <a:pPr marL="0" lvl="0" indent="0" algn="l" rtl="0">
              <a:spcBef>
                <a:spcPts val="1000"/>
              </a:spcBef>
              <a:spcAft>
                <a:spcPts val="0"/>
              </a:spcAft>
              <a:buClr>
                <a:schemeClr val="dk1"/>
              </a:buClr>
              <a:buSzPts val="2000"/>
              <a:buFont typeface="Arial"/>
              <a:buNone/>
            </a:pPr>
            <a:endParaRPr lang="es-EC" sz="2000" dirty="0">
              <a:latin typeface="Calibri"/>
              <a:ea typeface="Calibri"/>
              <a:cs typeface="Calibri"/>
              <a:sym typeface="Calibri"/>
            </a:endParaRP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2. Para programas y operaciones mejores y más eficaces</a:t>
            </a: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Nadie conoce mejor la comunidad que la gente que vive en ella. Cuando aprovechamos ese conocimiento y experiencia local para planificar y gestionar programas y operaciones, tenemos muchas más probabilidades de acertar y prestar un apoyo útil, oportuno, pertinente y de alta calidad. Escuchar la opinión de la comunidad nos avisa cuando las cosas no funcionan y nos proporciona valiosas ideas sobre cómo podemos mejorar.</a:t>
            </a:r>
          </a:p>
          <a:p>
            <a:pPr marL="0" lvl="0" indent="0" algn="l" rtl="0">
              <a:spcBef>
                <a:spcPts val="1000"/>
              </a:spcBef>
              <a:spcAft>
                <a:spcPts val="0"/>
              </a:spcAft>
              <a:buClr>
                <a:schemeClr val="dk1"/>
              </a:buClr>
              <a:buSzPts val="2000"/>
              <a:buFont typeface="Arial"/>
              <a:buNone/>
            </a:pPr>
            <a:endParaRPr lang="es-EC" sz="2000" dirty="0">
              <a:latin typeface="Calibri"/>
              <a:ea typeface="Calibri"/>
              <a:cs typeface="Calibri"/>
              <a:sym typeface="Calibri"/>
            </a:endParaRP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3. Construir confianza, acceso y aceptación con las comunidades</a:t>
            </a: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La comunicación abierta y honesta, así como escuchar lo que la gente nos dice y actuar en consecuencia, es una señal de respeto que genera confianza. Sin confianza, la gente puede no querer hablar con nosotros, utilizar nuestros servicios, creer la información que compartimos o acoger con seguridad a nuestros voluntarios y personal en su comunidad. Cuando la gente no confía en nosotros, nuestra capacidad para ayudarles se hace más difícil e incluso imposible.</a:t>
            </a:r>
          </a:p>
          <a:p>
            <a:pPr marL="0" lvl="0" indent="0" algn="l" rtl="0">
              <a:spcBef>
                <a:spcPts val="1000"/>
              </a:spcBef>
              <a:spcAft>
                <a:spcPts val="0"/>
              </a:spcAft>
              <a:buClr>
                <a:schemeClr val="dk1"/>
              </a:buClr>
              <a:buSzPts val="2000"/>
              <a:buFont typeface="Arial"/>
              <a:buNone/>
            </a:pPr>
            <a:endParaRPr lang="es-EC" sz="2000" dirty="0">
              <a:latin typeface="Calibri"/>
              <a:ea typeface="Calibri"/>
              <a:cs typeface="Calibri"/>
              <a:sym typeface="Calibri"/>
            </a:endParaRP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4. Reforzar la implicación y la resiliencia de la comunidad</a:t>
            </a: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Las personas afectadas por una crisis no están indefensas. Suelen ser los primeros en responder a una crisis y tienen conocimientos, habilidades y capacidades que pueden contribuir a garantizar que la ayuda sea pertinente y sostenible. Cuando diseñamos y gestionamos programas y operaciones en colaboración con las comunidades, facilitamos la apropiación local y la autosuficiencia. Cuando no las involucramos, las estamos tratando como receptoras pasivas de la ayuda, lo que socava nuestros esfuerzos por fortalecer la resiliencia de las comunidades.</a:t>
            </a:r>
          </a:p>
          <a:p>
            <a:pPr marL="0" lvl="0" indent="0" algn="l" rtl="0">
              <a:spcBef>
                <a:spcPts val="1000"/>
              </a:spcBef>
              <a:spcAft>
                <a:spcPts val="0"/>
              </a:spcAft>
              <a:buClr>
                <a:schemeClr val="dk1"/>
              </a:buClr>
              <a:buSzPts val="2000"/>
              <a:buFont typeface="Arial"/>
              <a:buNone/>
            </a:pPr>
            <a:endParaRPr lang="es-EC" sz="2000" dirty="0">
              <a:latin typeface="Calibri"/>
              <a:ea typeface="Calibri"/>
              <a:cs typeface="Calibri"/>
              <a:sym typeface="Calibri"/>
            </a:endParaRP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5. Cumplir nuestros propios compromisos</a:t>
            </a: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Trabajar en asociación con las comunidades es la esencia de lo que somos. Los Principios y Normas para la Asistencia Humanitaria de la Cruz Roja y de la Media Luna Roja se comprometen con los mecanismos de retroalimentación en las respuestas de emergencia. En diciembre de 2019, se aprobó en el Consejo de Delegados el primer conjunto de "Compromisos de todo el Movimiento para la participación de la comunidad y la rendición de cuentas" (véase la página 21), y en el centro de estos compromisos está establecer sistemas para recopilar sistemáticamente, analizar y actuar sobre la retroalimentación de la comunidad</a:t>
            </a:r>
          </a:p>
          <a:p>
            <a:pPr marL="0" lvl="0" indent="0" algn="l" rtl="0">
              <a:spcBef>
                <a:spcPts val="1000"/>
              </a:spcBef>
              <a:spcAft>
                <a:spcPts val="0"/>
              </a:spcAft>
              <a:buClr>
                <a:schemeClr val="dk1"/>
              </a:buClr>
              <a:buSzPts val="2000"/>
              <a:buFont typeface="Arial"/>
              <a:buNone/>
            </a:pPr>
            <a:endParaRPr lang="es-EC" sz="2000" dirty="0">
              <a:latin typeface="Calibri"/>
              <a:ea typeface="Calibri"/>
              <a:cs typeface="Calibri"/>
              <a:sym typeface="Calibri"/>
            </a:endParaRP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6. Ayudar a recaudar fondos</a:t>
            </a: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Los mecanismos de retroalimentación son cada vez más una exigencia de los donantes. Un mecanismo de retroalimentación nos ayuda a cumplir los criterios de un mecanismo de retroalimentación y a garantizar la rendición de cuentas a nuestros donantes.</a:t>
            </a:r>
          </a:p>
          <a:p>
            <a:pPr marL="0" lvl="0" indent="0" algn="l" rtl="0">
              <a:spcBef>
                <a:spcPts val="1000"/>
              </a:spcBef>
              <a:spcAft>
                <a:spcPts val="0"/>
              </a:spcAft>
              <a:buClr>
                <a:schemeClr val="dk1"/>
              </a:buClr>
              <a:buSzPts val="2000"/>
              <a:buFont typeface="Arial"/>
              <a:buNone/>
            </a:pPr>
            <a:r>
              <a:rPr lang="es-EC" sz="2000" dirty="0">
                <a:latin typeface="Calibri"/>
                <a:ea typeface="Calibri"/>
                <a:cs typeface="Calibri"/>
                <a:sym typeface="Calibri"/>
              </a:rPr>
              <a:t>También ayuda a mostrar nuestra ventaja comparativa. La mayoría de las organizaciones no tienen un vínculo directo con las comunidades. La información que los miembros de la comunidad comparten con nosotros es relevante para otras partes interesadas. Un mecanismo de retroalimentación nos permite desempeñar un papel activo en las estructuras de coordinación interinstitucional y defender los intereses de las comunidades a las que queremos servir.</a:t>
            </a:r>
            <a:endParaRPr sz="2000" dirty="0">
              <a:latin typeface="Calibri"/>
              <a:ea typeface="Calibri"/>
              <a:cs typeface="Calibri"/>
              <a:sym typeface="Calibri"/>
            </a:endParaRPr>
          </a:p>
        </p:txBody>
      </p:sp>
      <p:sp>
        <p:nvSpPr>
          <p:cNvPr id="352" name="Google Shape;35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endParaRPr/>
          </a:p>
        </p:txBody>
      </p:sp>
      <p:sp>
        <p:nvSpPr>
          <p:cNvPr id="259" name="Google Shape;259;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endParaRPr dirty="0"/>
          </a:p>
        </p:txBody>
      </p:sp>
      <p:sp>
        <p:nvSpPr>
          <p:cNvPr id="307" name="Google Shape;3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r>
              <a:rPr lang="es-EC" sz="2000" b="1" i="0" u="none" strike="noStrike" cap="none" dirty="0">
                <a:solidFill>
                  <a:srgbClr val="F5333F"/>
                </a:solidFill>
                <a:latin typeface="Arial"/>
                <a:ea typeface="Arial"/>
                <a:cs typeface="Arial"/>
                <a:sym typeface="Arial"/>
              </a:rPr>
              <a:t>NOTAS PARA FACILITADORES</a:t>
            </a:r>
          </a:p>
          <a:p>
            <a:pPr marL="0" marR="0">
              <a:lnSpc>
                <a:spcPct val="107000"/>
              </a:lnSpc>
              <a:spcBef>
                <a:spcPts val="0"/>
              </a:spcBef>
              <a:spcAft>
                <a:spcPts val="800"/>
              </a:spcAft>
              <a:tabLst>
                <a:tab pos="4050665" algn="l"/>
              </a:tabLst>
            </a:pP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80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Actualice esta diapositiva para reflejar cualquier actividad y logros relevantes, los puntos sugeridos pueden incluir:</a:t>
            </a:r>
          </a:p>
          <a:p>
            <a:pPr marL="0" marR="0">
              <a:lnSpc>
                <a:spcPct val="107000"/>
              </a:lnSpc>
              <a:spcBef>
                <a:spcPts val="0"/>
              </a:spcBef>
              <a:spcAft>
                <a:spcPts val="80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[mecanismos de retroalimentación existentes o anteriores]</a:t>
            </a:r>
          </a:p>
          <a:p>
            <a:pPr marL="0" marR="0">
              <a:lnSpc>
                <a:spcPct val="107000"/>
              </a:lnSpc>
              <a:spcBef>
                <a:spcPts val="0"/>
              </a:spcBef>
              <a:spcAft>
                <a:spcPts val="80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[personal existente o anterior que apoye el trabajo de retroalimentación].</a:t>
            </a:r>
          </a:p>
          <a:p>
            <a:pPr marL="0" marR="0">
              <a:lnSpc>
                <a:spcPct val="107000"/>
              </a:lnSpc>
              <a:spcBef>
                <a:spcPts val="0"/>
              </a:spcBef>
              <a:spcAft>
                <a:spcPts val="80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[herramientas existentes]</a:t>
            </a:r>
          </a:p>
          <a:p>
            <a:pPr marL="0" marR="0">
              <a:lnSpc>
                <a:spcPct val="107000"/>
              </a:lnSpc>
              <a:spcBef>
                <a:spcPts val="0"/>
              </a:spcBef>
              <a:spcAft>
                <a:spcPts val="80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[relaciones con otros socios que recopilan información] </a:t>
            </a:r>
          </a:p>
          <a:p>
            <a:pPr marL="0" marR="0">
              <a:lnSpc>
                <a:spcPct val="107000"/>
              </a:lnSpc>
              <a:spcBef>
                <a:spcPts val="0"/>
              </a:spcBef>
              <a:spcAft>
                <a:spcPts val="80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[formaciones o talleres realizados].</a:t>
            </a:r>
            <a:endParaRPr sz="2000" dirty="0">
              <a:latin typeface="Calibri"/>
              <a:ea typeface="Calibri"/>
              <a:cs typeface="Calibri"/>
              <a:sym typeface="Calibri"/>
            </a:endParaRPr>
          </a:p>
        </p:txBody>
      </p:sp>
      <p:sp>
        <p:nvSpPr>
          <p:cNvPr id="352" name="Google Shape;35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330529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r>
              <a:rPr lang="es-EC" sz="1800" b="1" i="0" u="none" strike="noStrike" cap="none" dirty="0">
                <a:solidFill>
                  <a:srgbClr val="F5333F"/>
                </a:solidFill>
                <a:latin typeface="Arial"/>
                <a:ea typeface="Arial"/>
                <a:cs typeface="Arial"/>
                <a:sym typeface="Arial"/>
              </a:rPr>
              <a:t>NOTAS PARA FACILITADORES</a:t>
            </a:r>
          </a:p>
          <a:p>
            <a:pPr marL="0" marR="0">
              <a:lnSpc>
                <a:spcPct val="107000"/>
              </a:lnSpc>
              <a:spcBef>
                <a:spcPts val="0"/>
              </a:spcBef>
              <a:spcAft>
                <a:spcPts val="0"/>
              </a:spcAft>
              <a:tabLst>
                <a:tab pos="4050665" algn="l"/>
              </a:tabLst>
            </a:pP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marR="0">
              <a:lnSpc>
                <a:spcPct val="107000"/>
              </a:lnSpc>
              <a:spcBef>
                <a:spcPts val="0"/>
              </a:spcBef>
              <a:spcAft>
                <a:spcPts val="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Si ya existe un mecanismo de información, explique cómo funciona:</a:t>
            </a:r>
          </a:p>
          <a:p>
            <a:pPr marL="0" marR="0">
              <a:lnSpc>
                <a:spcPct val="107000"/>
              </a:lnSpc>
              <a:spcBef>
                <a:spcPts val="0"/>
              </a:spcBef>
              <a:spcAft>
                <a:spcPts val="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 </a:t>
            </a:r>
          </a:p>
          <a:p>
            <a:pPr marL="0" marR="0">
              <a:lnSpc>
                <a:spcPct val="107000"/>
              </a:lnSpc>
              <a:spcBef>
                <a:spcPts val="0"/>
              </a:spcBef>
              <a:spcAft>
                <a:spcPts val="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Recolección</a:t>
            </a:r>
          </a:p>
          <a:p>
            <a:pPr marL="0" marR="0">
              <a:lnSpc>
                <a:spcPct val="107000"/>
              </a:lnSpc>
              <a:spcBef>
                <a:spcPts val="0"/>
              </a:spcBef>
              <a:spcAft>
                <a:spcPts val="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[Por ejemplo: las opiniones pueden recogerse a través de cualquier canal e introducirse mediante un formulario </a:t>
            </a:r>
            <a:r>
              <a:rPr lang="es-EC" sz="1800" dirty="0" err="1">
                <a:effectLst/>
                <a:latin typeface="Roboto" panose="02000000000000000000" pitchFamily="2" charset="0"/>
                <a:ea typeface="Roboto" panose="02000000000000000000" pitchFamily="2" charset="0"/>
                <a:cs typeface="Roboto" panose="02000000000000000000" pitchFamily="2" charset="0"/>
              </a:rPr>
              <a:t>KoBo</a:t>
            </a:r>
            <a:r>
              <a:rPr lang="es-EC" sz="1800" dirty="0">
                <a:effectLst/>
                <a:latin typeface="Roboto" panose="02000000000000000000" pitchFamily="2" charset="0"/>
                <a:ea typeface="Roboto" panose="02000000000000000000" pitchFamily="2" charset="0"/>
                <a:cs typeface="Roboto" panose="02000000000000000000" pitchFamily="2" charset="0"/>
              </a:rPr>
              <a:t>.]</a:t>
            </a:r>
          </a:p>
          <a:p>
            <a:pPr marL="0" marR="0">
              <a:lnSpc>
                <a:spcPct val="107000"/>
              </a:lnSpc>
              <a:spcBef>
                <a:spcPts val="0"/>
              </a:spcBef>
              <a:spcAft>
                <a:spcPts val="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Remisión y acción individual</a:t>
            </a:r>
          </a:p>
          <a:p>
            <a:pPr marL="0" marR="0">
              <a:lnSpc>
                <a:spcPct val="107000"/>
              </a:lnSpc>
              <a:spcBef>
                <a:spcPts val="0"/>
              </a:spcBef>
              <a:spcAft>
                <a:spcPts val="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[El sistema envía un correo electrónico al punto focal para que lo revise y tome medidas].</a:t>
            </a:r>
          </a:p>
          <a:p>
            <a:pPr marL="0" marR="0">
              <a:lnSpc>
                <a:spcPct val="107000"/>
              </a:lnSpc>
              <a:spcBef>
                <a:spcPts val="0"/>
              </a:spcBef>
              <a:spcAft>
                <a:spcPts val="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Análisis</a:t>
            </a:r>
          </a:p>
          <a:p>
            <a:pPr marL="0" marR="0">
              <a:lnSpc>
                <a:spcPct val="107000"/>
              </a:lnSpc>
              <a:spcBef>
                <a:spcPts val="0"/>
              </a:spcBef>
              <a:spcAft>
                <a:spcPts val="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[Todos los comentarios se almacenan en bases de datos centrales y se visualizan en un panel de </a:t>
            </a:r>
            <a:r>
              <a:rPr lang="es-EC" sz="1800" dirty="0" err="1">
                <a:effectLst/>
                <a:latin typeface="Roboto" panose="02000000000000000000" pitchFamily="2" charset="0"/>
                <a:ea typeface="Roboto" panose="02000000000000000000" pitchFamily="2" charset="0"/>
                <a:cs typeface="Roboto" panose="02000000000000000000" pitchFamily="2" charset="0"/>
              </a:rPr>
              <a:t>PowerBI</a:t>
            </a:r>
            <a:r>
              <a:rPr lang="es-EC" sz="1800" dirty="0">
                <a:effectLst/>
                <a:latin typeface="Roboto" panose="02000000000000000000" pitchFamily="2" charset="0"/>
                <a:ea typeface="Roboto" panose="02000000000000000000" pitchFamily="2" charset="0"/>
                <a:cs typeface="Roboto" panose="02000000000000000000" pitchFamily="2" charset="0"/>
              </a:rPr>
              <a:t>].</a:t>
            </a:r>
          </a:p>
          <a:p>
            <a:pPr marL="0" marR="0">
              <a:lnSpc>
                <a:spcPct val="107000"/>
              </a:lnSpc>
              <a:spcBef>
                <a:spcPts val="0"/>
              </a:spcBef>
              <a:spcAft>
                <a:spcPts val="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Compartir y actuar</a:t>
            </a:r>
          </a:p>
          <a:p>
            <a:pPr marL="0" marR="0">
              <a:lnSpc>
                <a:spcPct val="107000"/>
              </a:lnSpc>
              <a:spcBef>
                <a:spcPts val="0"/>
              </a:spcBef>
              <a:spcAft>
                <a:spcPts val="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[p. ej., el cuadro de mandos puede utilizarse para debatir las tendencias generales y compartir externamente los aspectos más destacados].</a:t>
            </a:r>
          </a:p>
          <a:p>
            <a:pPr marL="0" marR="0">
              <a:lnSpc>
                <a:spcPct val="107000"/>
              </a:lnSpc>
              <a:spcBef>
                <a:spcPts val="0"/>
              </a:spcBef>
              <a:spcAft>
                <a:spcPts val="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Cerrar el círculo</a:t>
            </a:r>
          </a:p>
          <a:p>
            <a:pPr marL="0" marR="0">
              <a:lnSpc>
                <a:spcPct val="107000"/>
              </a:lnSpc>
              <a:spcBef>
                <a:spcPts val="0"/>
              </a:spcBef>
              <a:spcAft>
                <a:spcPts val="0"/>
              </a:spcAft>
              <a:tabLst>
                <a:tab pos="4050665" algn="l"/>
              </a:tabLst>
            </a:pPr>
            <a:r>
              <a:rPr lang="es-EC" sz="1800" dirty="0">
                <a:effectLst/>
                <a:latin typeface="Roboto" panose="02000000000000000000" pitchFamily="2" charset="0"/>
                <a:ea typeface="Roboto" panose="02000000000000000000" pitchFamily="2" charset="0"/>
                <a:cs typeface="Roboto" panose="02000000000000000000" pitchFamily="2" charset="0"/>
              </a:rPr>
              <a:t>[p. ej., las comunidades reciben información sobre cómo la SN está respondiendo a sus comentarios].</a:t>
            </a:r>
            <a:endParaRPr lang="en-US" sz="2000" dirty="0">
              <a:latin typeface="Calibri"/>
              <a:ea typeface="Calibri"/>
              <a:cs typeface="Calibri"/>
              <a:sym typeface="Calibri"/>
            </a:endParaRPr>
          </a:p>
        </p:txBody>
      </p:sp>
      <p:sp>
        <p:nvSpPr>
          <p:cNvPr id="352" name="Google Shape;35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972483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endParaRPr dirty="0"/>
          </a:p>
        </p:txBody>
      </p:sp>
      <p:sp>
        <p:nvSpPr>
          <p:cNvPr id="307" name="Google Shape;3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39411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542"/>
              </a:spcBef>
              <a:spcAft>
                <a:spcPts val="0"/>
              </a:spcAft>
              <a:buNone/>
            </a:pPr>
            <a:r>
              <a:rPr lang="es-EC" sz="1800" b="1" i="0" u="none" strike="noStrike" cap="none" dirty="0">
                <a:solidFill>
                  <a:srgbClr val="F5333F"/>
                </a:solidFill>
                <a:latin typeface="Arial"/>
                <a:ea typeface="Arial"/>
                <a:cs typeface="Arial"/>
                <a:sym typeface="Arial"/>
              </a:rPr>
              <a:t>NOTAS PARA FACILITADORES</a:t>
            </a:r>
          </a:p>
          <a:p>
            <a:endParaRPr lang="en-US" dirty="0"/>
          </a:p>
          <a:p>
            <a:r>
              <a:rPr lang="es-EC" dirty="0"/>
              <a:t>Imprime la herramienta "Determinando la escala de un mecanismo de retroalimentación para los participantes del taller".</a:t>
            </a:r>
          </a:p>
          <a:p>
            <a:endParaRPr lang="es-EC" dirty="0"/>
          </a:p>
          <a:p>
            <a:r>
              <a:rPr lang="es-EC" dirty="0"/>
              <a:t>Repasen juntos el árbol de decisiones y discutan a qué nivel llegan</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73316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endParaRPr dirty="0"/>
          </a:p>
        </p:txBody>
      </p:sp>
      <p:sp>
        <p:nvSpPr>
          <p:cNvPr id="307" name="Google Shape;3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730253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r>
              <a:rPr lang="es-EC" sz="1800" b="1" i="0" u="none" strike="noStrike" cap="none" dirty="0">
                <a:solidFill>
                  <a:srgbClr val="F5333F"/>
                </a:solidFill>
                <a:latin typeface="Arial"/>
                <a:ea typeface="Arial"/>
                <a:cs typeface="Arial"/>
                <a:sym typeface="Arial"/>
              </a:rPr>
              <a:t>NOTAS PARA FACILITADORES</a:t>
            </a:r>
          </a:p>
          <a:p>
            <a:pPr marL="0" marR="0" lvl="0" indent="0" algn="l" rtl="0">
              <a:lnSpc>
                <a:spcPct val="107000"/>
              </a:lnSpc>
              <a:spcBef>
                <a:spcPts val="800"/>
              </a:spcBef>
              <a:spcAft>
                <a:spcPts val="0"/>
              </a:spcAft>
              <a:buSzPts val="1400"/>
              <a:buNone/>
            </a:pPr>
            <a:endParaRPr sz="1800" dirty="0">
              <a:latin typeface="Open Sans"/>
              <a:ea typeface="Open Sans"/>
              <a:cs typeface="Open Sans"/>
              <a:sym typeface="Open Sans"/>
            </a:endParaRP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Dependiendo de la fase en la que se encuentre en el proceso de retroalimentación, necesitará canales para proporcionar información, para recibir la retroalimentación de la comunidad y para responder a la retroalimentación de la comunidad:</a:t>
            </a:r>
          </a:p>
          <a:p>
            <a:pPr marL="0" marR="0" algn="just">
              <a:spcBef>
                <a:spcPts val="0"/>
              </a:spcBef>
              <a:spcAft>
                <a:spcPts val="0"/>
              </a:spcAft>
            </a:pPr>
            <a:endParaRPr lang="es-EC" sz="1800" dirty="0">
              <a:solidFill>
                <a:srgbClr val="000000"/>
              </a:solidFill>
              <a:effectLst/>
              <a:latin typeface="Helvetica Neue Light"/>
              <a:ea typeface="Calibri" panose="020F0502020204030204" pitchFamily="34" charset="0"/>
              <a:cs typeface="Arial" panose="020B0604020202020204" pitchFamily="34" charset="0"/>
            </a:endParaRP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CANALES DE ENTREGA DE INFORMACIÓN</a:t>
            </a: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Son canales a través de los cuales podemos compartir información sobre nuestra organización, socios, programas y planes de respuesta con la comunidad de las zonas en las que trabajamos. Estos canales pueden utilizarse para anunciar el mecanismo de retroalimentación, así como para compartir la información solicitada.</a:t>
            </a:r>
          </a:p>
          <a:p>
            <a:pPr marL="0" marR="0" algn="just">
              <a:spcBef>
                <a:spcPts val="0"/>
              </a:spcBef>
              <a:spcAft>
                <a:spcPts val="0"/>
              </a:spcAft>
            </a:pPr>
            <a:endParaRPr lang="es-EC" sz="1800" dirty="0">
              <a:solidFill>
                <a:srgbClr val="000000"/>
              </a:solidFill>
              <a:effectLst/>
              <a:latin typeface="Helvetica Neue Light"/>
              <a:ea typeface="Calibri" panose="020F0502020204030204" pitchFamily="34" charset="0"/>
              <a:cs typeface="Arial" panose="020B0604020202020204" pitchFamily="34" charset="0"/>
            </a:endParaRP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CANALES DE RETROALIMENTACIÓN</a:t>
            </a: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Son canales a través de los cuales recogemos opiniones de las comunidades sobre nuestro trabajo y nuestros servicios, sobre preocupaciones concretas, incluidas las quejas, y sobre cualquier otro aspecto de importancia para la comunidad. Esto puede incluir información general sobre las condiciones culturales y contextuales de la población destinataria y la desinformación que se propaga en forma de rumores en la comunidad.  </a:t>
            </a:r>
          </a:p>
          <a:p>
            <a:pPr marL="0" marR="0" algn="just">
              <a:spcBef>
                <a:spcPts val="0"/>
              </a:spcBef>
              <a:spcAft>
                <a:spcPts val="0"/>
              </a:spcAft>
            </a:pPr>
            <a:endParaRPr lang="es-EC" sz="1800" dirty="0">
              <a:solidFill>
                <a:srgbClr val="000000"/>
              </a:solidFill>
              <a:effectLst/>
              <a:latin typeface="Helvetica Neue Light"/>
              <a:ea typeface="Calibri" panose="020F0502020204030204" pitchFamily="34" charset="0"/>
              <a:cs typeface="Arial" panose="020B0604020202020204" pitchFamily="34" charset="0"/>
            </a:endParaRP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CANALES DE RESPUESTA</a:t>
            </a: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Son los canales a través de los cuales respondemos a las opiniones de la comunidad, normalmente durante nuestro proceso de "cierre del bucle". Es importante recordar que los canales de recogida de opiniones no siempre son los adecuados para responder a ellas.</a:t>
            </a: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r>
              <a:rPr lang="es-EC" sz="1800" b="1" i="0" u="none" strike="noStrike" cap="none" dirty="0">
                <a:solidFill>
                  <a:srgbClr val="F5333F"/>
                </a:solidFill>
                <a:latin typeface="Arial"/>
                <a:ea typeface="Arial"/>
                <a:cs typeface="Arial"/>
                <a:sym typeface="Arial"/>
              </a:rPr>
              <a:t>NOTAS PARA FACILITADORES</a:t>
            </a:r>
          </a:p>
          <a:p>
            <a:pPr marL="0" marR="0" lvl="0" indent="0" algn="l" rtl="0">
              <a:lnSpc>
                <a:spcPct val="107000"/>
              </a:lnSpc>
              <a:spcBef>
                <a:spcPts val="800"/>
              </a:spcBef>
              <a:spcAft>
                <a:spcPts val="0"/>
              </a:spcAft>
              <a:buSzPts val="1400"/>
              <a:buNone/>
            </a:pPr>
            <a:endParaRPr sz="1800" dirty="0">
              <a:latin typeface="Open Sans"/>
              <a:ea typeface="Open Sans"/>
              <a:cs typeface="Open Sans"/>
              <a:sym typeface="Open Sans"/>
            </a:endParaRP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Cada canal será más o menos accesible para los diferentes grupos de una comunidad, por lo que sólo una combinación de ellos puede garantizar que el proceso sea inclusivo y que todos los grupos de la comunidad puedan ser escuchados y puedan contribuir.</a:t>
            </a:r>
          </a:p>
          <a:p>
            <a:pPr marL="0" marR="0" algn="just">
              <a:spcBef>
                <a:spcPts val="0"/>
              </a:spcBef>
              <a:spcAft>
                <a:spcPts val="0"/>
              </a:spcAft>
            </a:pPr>
            <a:endParaRPr lang="es-EC" sz="1800" dirty="0">
              <a:solidFill>
                <a:srgbClr val="000000"/>
              </a:solidFill>
              <a:effectLst/>
              <a:latin typeface="Helvetica Neue Light"/>
              <a:ea typeface="Calibri" panose="020F0502020204030204" pitchFamily="34" charset="0"/>
              <a:cs typeface="Arial" panose="020B0604020202020204" pitchFamily="34" charset="0"/>
            </a:endParaRP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Repase las diferentes vías y mencione los canales específicos:</a:t>
            </a:r>
          </a:p>
          <a:p>
            <a:pPr marL="0" marR="0" algn="just">
              <a:spcBef>
                <a:spcPts val="0"/>
              </a:spcBef>
              <a:spcAft>
                <a:spcPts val="0"/>
              </a:spcAft>
            </a:pPr>
            <a:endParaRPr lang="es-EC" sz="1800" dirty="0">
              <a:solidFill>
                <a:srgbClr val="000000"/>
              </a:solidFill>
              <a:effectLst/>
              <a:latin typeface="Helvetica Neue Light"/>
              <a:ea typeface="Calibri" panose="020F0502020204030204" pitchFamily="34" charset="0"/>
              <a:cs typeface="Arial" panose="020B0604020202020204" pitchFamily="34" charset="0"/>
            </a:endParaRP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Los canales pueden incluir</a:t>
            </a: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Interacciones cara a cara, por ejemplo, a través de un servicio de asistencia, durante reuniones comunitarias o debates de grupos focales, encuestas o entrevistas en persona.</a:t>
            </a: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Llamadas telefónicas, por ejemplo, a través de una línea directa, encuestas o entrevistas telefónicas, programa de radio con llamada o respuesta de voz interactiva.</a:t>
            </a: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La grabadora de voz se coloca en un lugar seguro para que los miembros de la comunidad puedan utilizarla de forma independiente.</a:t>
            </a: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Comunicación escrita - ya sea en línea, por ejemplo, correos electrónicos, redes sociales, chat </a:t>
            </a:r>
            <a:r>
              <a:rPr lang="es-EC" sz="1800" dirty="0" err="1">
                <a:solidFill>
                  <a:srgbClr val="000000"/>
                </a:solidFill>
                <a:effectLst/>
                <a:latin typeface="Helvetica Neue Light"/>
                <a:ea typeface="Calibri" panose="020F0502020204030204" pitchFamily="34" charset="0"/>
                <a:cs typeface="Arial" panose="020B0604020202020204" pitchFamily="34" charset="0"/>
              </a:rPr>
              <a:t>bots</a:t>
            </a:r>
            <a:r>
              <a:rPr lang="es-EC" sz="1800" dirty="0">
                <a:solidFill>
                  <a:srgbClr val="000000"/>
                </a:solidFill>
                <a:effectLst/>
                <a:latin typeface="Helvetica Neue Light"/>
                <a:ea typeface="Calibri" panose="020F0502020204030204" pitchFamily="34" charset="0"/>
                <a:cs typeface="Arial" panose="020B0604020202020204" pitchFamily="34" charset="0"/>
              </a:rPr>
              <a:t> u otras aplicaciones de mensajería en línea, o fuera de línea, por ejemplo, cartas, buzones de sugerencias, mensajes SMS.</a:t>
            </a:r>
          </a:p>
          <a:p>
            <a:pPr marL="0" marR="0" algn="just">
              <a:spcBef>
                <a:spcPts val="0"/>
              </a:spcBef>
              <a:spcAft>
                <a:spcPts val="0"/>
              </a:spcAft>
            </a:pPr>
            <a:endParaRPr lang="es-EC" sz="1800" dirty="0">
              <a:solidFill>
                <a:srgbClr val="000000"/>
              </a:solidFill>
              <a:effectLst/>
              <a:latin typeface="Helvetica Neue Light"/>
              <a:ea typeface="Calibri" panose="020F0502020204030204" pitchFamily="34" charset="0"/>
              <a:cs typeface="Arial" panose="020B0604020202020204" pitchFamily="34" charset="0"/>
            </a:endParaRPr>
          </a:p>
          <a:p>
            <a:pPr marL="0" marR="0" algn="just">
              <a:spcBef>
                <a:spcPts val="0"/>
              </a:spcBef>
              <a:spcAft>
                <a:spcPts val="0"/>
              </a:spcAft>
            </a:pPr>
            <a:r>
              <a:rPr lang="es-EC" sz="1800" dirty="0">
                <a:solidFill>
                  <a:srgbClr val="000000"/>
                </a:solidFill>
                <a:effectLst/>
                <a:latin typeface="Helvetica Neue Light"/>
                <a:ea typeface="Calibri" panose="020F0502020204030204" pitchFamily="34" charset="0"/>
                <a:cs typeface="Arial" panose="020B0604020202020204" pitchFamily="34" charset="0"/>
              </a:rPr>
              <a:t>Debatir las ventajas y desventajas de las distintas formas de recoger opiniones.</a:t>
            </a: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0773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1200"/>
              </a:spcBef>
              <a:spcAft>
                <a:spcPts val="0"/>
              </a:spcAft>
              <a:buClr>
                <a:srgbClr val="CF1C21"/>
              </a:buClr>
              <a:buSzPts val="2790"/>
              <a:buFont typeface="Noto Sans Symbols"/>
              <a:buNone/>
            </a:pPr>
            <a:r>
              <a:rPr lang="es-EC" sz="1800" b="1" i="0" u="none" strike="noStrike" cap="none" dirty="0">
                <a:solidFill>
                  <a:srgbClr val="F5333F"/>
                </a:solidFill>
                <a:latin typeface="Arial"/>
                <a:ea typeface="Arial"/>
                <a:cs typeface="Arial"/>
                <a:sym typeface="Arial"/>
              </a:rPr>
              <a:t>NOTAS PARA FACILITADORES</a:t>
            </a:r>
          </a:p>
          <a:p>
            <a:pPr marL="0" marR="0" lvl="0" indent="0" algn="l" rtl="0">
              <a:lnSpc>
                <a:spcPct val="110000"/>
              </a:lnSpc>
              <a:spcBef>
                <a:spcPts val="1200"/>
              </a:spcBef>
              <a:spcAft>
                <a:spcPts val="0"/>
              </a:spcAft>
              <a:buClr>
                <a:srgbClr val="CF1C21"/>
              </a:buClr>
              <a:buSzPts val="2790"/>
              <a:buFont typeface="Noto Sans Symbols"/>
              <a:buNone/>
            </a:pPr>
            <a:endParaRPr lang="es-EC" sz="1800" b="1" i="0" u="none" strike="noStrike" cap="none" dirty="0">
              <a:solidFill>
                <a:srgbClr val="F5333F"/>
              </a:solidFill>
              <a:latin typeface="Arial"/>
              <a:ea typeface="Arial"/>
              <a:cs typeface="Arial"/>
              <a:sym typeface="Arial"/>
            </a:endParaRPr>
          </a:p>
          <a:p>
            <a:pPr marL="285750" marR="0" lvl="0" indent="-285750" algn="l" rtl="0">
              <a:lnSpc>
                <a:spcPct val="110000"/>
              </a:lnSpc>
              <a:spcBef>
                <a:spcPts val="1200"/>
              </a:spcBef>
              <a:spcAft>
                <a:spcPts val="0"/>
              </a:spcAft>
              <a:buClr>
                <a:srgbClr val="CF1C21"/>
              </a:buClr>
              <a:buSzPts val="2790"/>
              <a:buFont typeface="Arial" panose="020B0604020202020204" pitchFamily="34" charset="0"/>
              <a:buChar char="•"/>
            </a:pPr>
            <a:r>
              <a:rPr lang="es-EC" sz="1800" b="0" i="0" u="none" strike="noStrike" cap="none" dirty="0">
                <a:solidFill>
                  <a:srgbClr val="F5333F"/>
                </a:solidFill>
                <a:latin typeface="Arial"/>
                <a:ea typeface="Arial"/>
                <a:cs typeface="Arial"/>
                <a:sym typeface="Arial"/>
              </a:rPr>
              <a:t>Explicar el propósito del taller de autoevaluación y planificación:</a:t>
            </a:r>
          </a:p>
          <a:p>
            <a:pPr marL="285750" marR="0" lvl="0" indent="-285750" algn="l" rtl="0">
              <a:lnSpc>
                <a:spcPct val="110000"/>
              </a:lnSpc>
              <a:spcBef>
                <a:spcPts val="1200"/>
              </a:spcBef>
              <a:spcAft>
                <a:spcPts val="0"/>
              </a:spcAft>
              <a:buClr>
                <a:srgbClr val="CF1C21"/>
              </a:buClr>
              <a:buSzPts val="2790"/>
              <a:buFont typeface="Arial" panose="020B0604020202020204" pitchFamily="34" charset="0"/>
              <a:buChar char="•"/>
            </a:pPr>
            <a:r>
              <a:rPr lang="es-EC" sz="1800" b="0" i="0" u="none" strike="noStrike" cap="none" dirty="0">
                <a:solidFill>
                  <a:srgbClr val="F5333F"/>
                </a:solidFill>
                <a:latin typeface="Arial"/>
                <a:ea typeface="Arial"/>
                <a:cs typeface="Arial"/>
                <a:sym typeface="Arial"/>
              </a:rPr>
              <a:t>Aclarar qué entendemos por mecanismo de retroalimentación y por qué lo necesitamos.</a:t>
            </a:r>
          </a:p>
          <a:p>
            <a:pPr marL="285750" marR="0" lvl="0" indent="-285750" algn="l" rtl="0">
              <a:lnSpc>
                <a:spcPct val="110000"/>
              </a:lnSpc>
              <a:spcBef>
                <a:spcPts val="1200"/>
              </a:spcBef>
              <a:spcAft>
                <a:spcPts val="0"/>
              </a:spcAft>
              <a:buClr>
                <a:srgbClr val="CF1C21"/>
              </a:buClr>
              <a:buSzPts val="2790"/>
              <a:buFont typeface="Arial" panose="020B0604020202020204" pitchFamily="34" charset="0"/>
              <a:buChar char="•"/>
            </a:pPr>
            <a:r>
              <a:rPr lang="es-EC" sz="1800" b="0" i="0" u="none" strike="noStrike" cap="none" dirty="0">
                <a:solidFill>
                  <a:srgbClr val="F5333F"/>
                </a:solidFill>
                <a:latin typeface="Arial"/>
                <a:ea typeface="Arial"/>
                <a:cs typeface="Arial"/>
                <a:sym typeface="Arial"/>
              </a:rPr>
              <a:t>Entender lo que ya hemos conseguido y lo que podemos mejorar, y determinar hacia dónde queremos ir.</a:t>
            </a:r>
          </a:p>
          <a:p>
            <a:pPr marL="285750" marR="0" lvl="0" indent="-285750" algn="l" rtl="0">
              <a:lnSpc>
                <a:spcPct val="110000"/>
              </a:lnSpc>
              <a:spcBef>
                <a:spcPts val="1200"/>
              </a:spcBef>
              <a:spcAft>
                <a:spcPts val="0"/>
              </a:spcAft>
              <a:buClr>
                <a:srgbClr val="CF1C21"/>
              </a:buClr>
              <a:buSzPts val="2790"/>
              <a:buFont typeface="Arial" panose="020B0604020202020204" pitchFamily="34" charset="0"/>
              <a:buChar char="•"/>
            </a:pPr>
            <a:r>
              <a:rPr lang="es-EC" sz="1800" b="0" i="0" u="none" strike="noStrike" cap="none" dirty="0">
                <a:solidFill>
                  <a:srgbClr val="F5333F"/>
                </a:solidFill>
                <a:latin typeface="Arial"/>
                <a:ea typeface="Arial"/>
                <a:cs typeface="Arial"/>
                <a:sym typeface="Arial"/>
              </a:rPr>
              <a:t>Acordar funciones y responsabilidades concretas, y cómo trabajar juntos.</a:t>
            </a:r>
          </a:p>
          <a:p>
            <a:pPr marL="285750" marR="0" lvl="0" indent="-285750" algn="l" rtl="0">
              <a:lnSpc>
                <a:spcPct val="110000"/>
              </a:lnSpc>
              <a:spcBef>
                <a:spcPts val="1200"/>
              </a:spcBef>
              <a:spcAft>
                <a:spcPts val="0"/>
              </a:spcAft>
              <a:buClr>
                <a:srgbClr val="CF1C21"/>
              </a:buClr>
              <a:buSzPts val="2790"/>
              <a:buFont typeface="Arial" panose="020B0604020202020204" pitchFamily="34" charset="0"/>
              <a:buChar char="•"/>
            </a:pPr>
            <a:r>
              <a:rPr lang="es-EC" sz="1800" b="0" i="0" u="none" strike="noStrike" cap="none" dirty="0">
                <a:solidFill>
                  <a:srgbClr val="F5333F"/>
                </a:solidFill>
                <a:latin typeface="Arial"/>
                <a:ea typeface="Arial"/>
                <a:cs typeface="Arial"/>
                <a:sym typeface="Arial"/>
              </a:rPr>
              <a:t>Desarrollar un plan de acción para crear o reforzar un mecanismo de retroalimentación.</a:t>
            </a:r>
            <a:endParaRPr lang="en-US" sz="2000" b="0" i="0" u="none" strike="noStrike" cap="none" dirty="0">
              <a:solidFill>
                <a:schemeClr val="dk1"/>
              </a:solidFill>
              <a:effectLst/>
              <a:latin typeface="Arial"/>
              <a:cs typeface="Arial"/>
              <a:sym typeface="Arial"/>
            </a:endParaRPr>
          </a:p>
          <a:p>
            <a:pPr marL="342900" marR="0" lvl="0" indent="-342900" algn="l" rtl="0">
              <a:lnSpc>
                <a:spcPct val="110000"/>
              </a:lnSpc>
              <a:spcBef>
                <a:spcPts val="0"/>
              </a:spcBef>
              <a:spcAft>
                <a:spcPts val="0"/>
              </a:spcAft>
              <a:buFont typeface="Arial" panose="020B0604020202020204" pitchFamily="34" charset="0"/>
              <a:buChar char="•"/>
            </a:pPr>
            <a:endParaRPr lang="en-US" sz="2000" b="0" i="0" u="none" strike="noStrike" cap="none" dirty="0">
              <a:solidFill>
                <a:schemeClr val="dk1"/>
              </a:solidFill>
              <a:effectLst/>
              <a:latin typeface="Arial"/>
              <a:cs typeface="Arial"/>
              <a:sym typeface="Arial"/>
            </a:endParaRPr>
          </a:p>
          <a:p>
            <a:pPr marL="342900" marR="0" lvl="0" indent="-342900" algn="l" rtl="0">
              <a:lnSpc>
                <a:spcPct val="110000"/>
              </a:lnSpc>
              <a:spcBef>
                <a:spcPts val="0"/>
              </a:spcBef>
              <a:spcAft>
                <a:spcPts val="0"/>
              </a:spcAft>
              <a:buFont typeface="Arial" panose="020B0604020202020204" pitchFamily="34" charset="0"/>
              <a:buChar char="•"/>
            </a:pPr>
            <a:endParaRPr lang="en-US" sz="2000" b="0" i="0" u="none" strike="noStrike" cap="none" dirty="0">
              <a:solidFill>
                <a:schemeClr val="dk1"/>
              </a:solidFill>
              <a:effectLst/>
              <a:latin typeface="Arial"/>
              <a:cs typeface="Arial"/>
              <a:sym typeface="Arial"/>
            </a:endParaRPr>
          </a:p>
          <a:p>
            <a:pPr marL="0" lvl="0" indent="0" algn="l" rtl="0">
              <a:spcBef>
                <a:spcPts val="1742"/>
              </a:spcBef>
              <a:spcAft>
                <a:spcPts val="0"/>
              </a:spcAft>
              <a:buNone/>
            </a:pPr>
            <a:endParaRPr dirty="0"/>
          </a:p>
        </p:txBody>
      </p:sp>
      <p:sp>
        <p:nvSpPr>
          <p:cNvPr id="161" name="Google Shape;16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C" sz="1800" b="1" i="0" u="none" strike="noStrike" cap="none" dirty="0">
                <a:solidFill>
                  <a:srgbClr val="F5333F"/>
                </a:solidFill>
                <a:latin typeface="Arial"/>
                <a:ea typeface="Arial"/>
                <a:cs typeface="Arial"/>
                <a:sym typeface="Arial"/>
              </a:rPr>
              <a:t>NOTAS PARA FACILITADORES</a:t>
            </a:r>
          </a:p>
          <a:p>
            <a:pPr marL="0" marR="0">
              <a:spcBef>
                <a:spcPts val="0"/>
              </a:spcBef>
              <a:spcAft>
                <a:spcPts val="0"/>
              </a:spcAft>
            </a:pPr>
            <a:endParaRPr lang="en-GB" sz="1800" b="1" dirty="0">
              <a:solidFill>
                <a:srgbClr val="873174"/>
              </a:solidFill>
              <a:effectLst/>
              <a:latin typeface="Helvetica Neue Medium"/>
              <a:ea typeface="Calibri" panose="020F0502020204030204" pitchFamily="34" charset="0"/>
              <a:cs typeface="Arial" panose="020B0604020202020204" pitchFamily="34" charset="0"/>
            </a:endParaRPr>
          </a:p>
          <a:p>
            <a:pPr marL="0" marR="0">
              <a:spcBef>
                <a:spcPts val="0"/>
              </a:spcBef>
              <a:spcAft>
                <a:spcPts val="0"/>
              </a:spcAft>
            </a:pPr>
            <a:r>
              <a:rPr lang="es-EC" sz="1800" b="0" dirty="0">
                <a:solidFill>
                  <a:srgbClr val="873174"/>
                </a:solidFill>
                <a:effectLst/>
                <a:latin typeface="Helvetica Neue Medium"/>
                <a:ea typeface="Calibri" panose="020F0502020204030204" pitchFamily="34" charset="0"/>
                <a:cs typeface="Arial" panose="020B0604020202020204" pitchFamily="34" charset="0"/>
              </a:rPr>
              <a:t>Tenga en cuenta la sensibilidad y el carácter crítico de los comentarios</a:t>
            </a:r>
          </a:p>
          <a:p>
            <a:pPr marL="0" marR="0">
              <a:spcBef>
                <a:spcPts val="0"/>
              </a:spcBef>
              <a:spcAft>
                <a:spcPts val="0"/>
              </a:spcAft>
            </a:pPr>
            <a:r>
              <a:rPr lang="es-EC" sz="1800" b="0" dirty="0">
                <a:solidFill>
                  <a:srgbClr val="873174"/>
                </a:solidFill>
                <a:effectLst/>
                <a:latin typeface="Helvetica Neue Medium"/>
                <a:ea typeface="Calibri" panose="020F0502020204030204" pitchFamily="34" charset="0"/>
                <a:cs typeface="Arial" panose="020B0604020202020204" pitchFamily="34" charset="0"/>
              </a:rPr>
              <a:t>Cuando piense en sus canales de comunicación, también debe tener en cuenta la sensibilidad y el carácter crítico de la información que compartirá, recibirá y a la que responderá. Esto es lo que queremos decir:</a:t>
            </a:r>
          </a:p>
          <a:p>
            <a:pPr marL="0" marR="0">
              <a:spcBef>
                <a:spcPts val="0"/>
              </a:spcBef>
              <a:spcAft>
                <a:spcPts val="0"/>
              </a:spcAft>
            </a:pPr>
            <a:endParaRPr lang="es-EC" sz="1800" b="0" dirty="0">
              <a:solidFill>
                <a:srgbClr val="873174"/>
              </a:solidFill>
              <a:effectLst/>
              <a:latin typeface="Helvetica Neue Medium"/>
              <a:ea typeface="Calibri" panose="020F0502020204030204" pitchFamily="34" charset="0"/>
              <a:cs typeface="Arial" panose="020B0604020202020204" pitchFamily="34" charset="0"/>
            </a:endParaRPr>
          </a:p>
          <a:p>
            <a:pPr marL="0" marR="0">
              <a:spcBef>
                <a:spcPts val="0"/>
              </a:spcBef>
              <a:spcAft>
                <a:spcPts val="0"/>
              </a:spcAft>
            </a:pPr>
            <a:r>
              <a:rPr lang="es-EC" sz="1800" b="1" dirty="0">
                <a:solidFill>
                  <a:srgbClr val="873174"/>
                </a:solidFill>
                <a:effectLst/>
                <a:latin typeface="Helvetica Neue Medium"/>
                <a:ea typeface="Calibri" panose="020F0502020204030204" pitchFamily="34" charset="0"/>
                <a:cs typeface="Arial" panose="020B0604020202020204" pitchFamily="34" charset="0"/>
              </a:rPr>
              <a:t>Información sensible: </a:t>
            </a:r>
            <a:r>
              <a:rPr lang="es-EC" sz="1800" b="0" dirty="0">
                <a:solidFill>
                  <a:srgbClr val="873174"/>
                </a:solidFill>
                <a:effectLst/>
                <a:latin typeface="Helvetica Neue Medium"/>
                <a:ea typeface="Calibri" panose="020F0502020204030204" pitchFamily="34" charset="0"/>
                <a:cs typeface="Arial" panose="020B0604020202020204" pitchFamily="34" charset="0"/>
              </a:rPr>
              <a:t>cualquier información que pueda poner en peligro a la persona que la comparte o a otras personas vinculadas a ella y que debe tratarse con cuidado. Esto implica cualquier alegación relacionada con violaciones graves de la legislación nacional o internacional relativa a los derechos de la persona; cualquier infracción del código de conducta o de las políticas de salvaguardia; y/o amenazas a la seguridad dirigidas a la comunidad humanitaria. La retroalimentación sensible puede recibirse como cualquier tipo de retroalimentación, como un reporte, una pregunta o una sugerencia, ya que depende de la situación específica si pone a una persona en riesgo si se comparte con otros.</a:t>
            </a:r>
          </a:p>
          <a:p>
            <a:pPr marL="0" marR="0">
              <a:spcBef>
                <a:spcPts val="0"/>
              </a:spcBef>
              <a:spcAft>
                <a:spcPts val="0"/>
              </a:spcAft>
            </a:pPr>
            <a:endParaRPr lang="es-EC" sz="1800" b="0" dirty="0">
              <a:solidFill>
                <a:srgbClr val="873174"/>
              </a:solidFill>
              <a:effectLst/>
              <a:latin typeface="Helvetica Neue Medium"/>
              <a:ea typeface="Calibri" panose="020F0502020204030204" pitchFamily="34" charset="0"/>
              <a:cs typeface="Arial" panose="020B0604020202020204" pitchFamily="34" charset="0"/>
            </a:endParaRPr>
          </a:p>
          <a:p>
            <a:pPr marL="0" marR="0">
              <a:spcBef>
                <a:spcPts val="0"/>
              </a:spcBef>
              <a:spcAft>
                <a:spcPts val="0"/>
              </a:spcAft>
            </a:pPr>
            <a:r>
              <a:rPr lang="es-EC" sz="1800" b="1" dirty="0">
                <a:solidFill>
                  <a:srgbClr val="873174"/>
                </a:solidFill>
                <a:effectLst/>
                <a:latin typeface="Helvetica Neue Medium"/>
                <a:ea typeface="Calibri" panose="020F0502020204030204" pitchFamily="34" charset="0"/>
                <a:cs typeface="Arial" panose="020B0604020202020204" pitchFamily="34" charset="0"/>
              </a:rPr>
              <a:t>Opinión crítica: </a:t>
            </a:r>
            <a:r>
              <a:rPr lang="es-EC" sz="1800" b="0" dirty="0">
                <a:solidFill>
                  <a:srgbClr val="873174"/>
                </a:solidFill>
                <a:effectLst/>
                <a:latin typeface="Helvetica Neue Medium"/>
                <a:ea typeface="Calibri" panose="020F0502020204030204" pitchFamily="34" charset="0"/>
                <a:cs typeface="Arial" panose="020B0604020202020204" pitchFamily="34" charset="0"/>
              </a:rPr>
              <a:t>cualquier opinión que requiera un seguimiento urgente. Puede tratarse de problemas como la entrega de alimentos en mal estado, posibles riesgos para la seguridad, indicios de un brote de enfermedad o nuevos rumores en la comunidad que puedan amenazar directamente la futura planificación. Los comentarios críticos deben compartirse inmediatamente con la persona que esté en mejores condiciones de abordarlos.  </a:t>
            </a:r>
          </a:p>
          <a:p>
            <a:pPr marL="0" marR="0">
              <a:spcBef>
                <a:spcPts val="0"/>
              </a:spcBef>
              <a:spcAft>
                <a:spcPts val="0"/>
              </a:spcAft>
            </a:pPr>
            <a:endParaRPr lang="es-EC" sz="1800" b="0" dirty="0">
              <a:solidFill>
                <a:srgbClr val="873174"/>
              </a:solidFill>
              <a:effectLst/>
              <a:latin typeface="Helvetica Neue Medium"/>
              <a:ea typeface="Calibri" panose="020F0502020204030204" pitchFamily="34" charset="0"/>
              <a:cs typeface="Arial" panose="020B0604020202020204" pitchFamily="34" charset="0"/>
            </a:endParaRPr>
          </a:p>
          <a:p>
            <a:pPr marL="0" marR="0">
              <a:spcBef>
                <a:spcPts val="0"/>
              </a:spcBef>
              <a:spcAft>
                <a:spcPts val="0"/>
              </a:spcAft>
            </a:pPr>
            <a:r>
              <a:rPr lang="es-EC" sz="1800" b="0" dirty="0">
                <a:solidFill>
                  <a:srgbClr val="873174"/>
                </a:solidFill>
                <a:effectLst/>
                <a:latin typeface="Helvetica Neue Medium"/>
                <a:ea typeface="Calibri" panose="020F0502020204030204" pitchFamily="34" charset="0"/>
                <a:cs typeface="Arial" panose="020B0604020202020204" pitchFamily="34" charset="0"/>
              </a:rPr>
              <a:t>Cualquier canal de información que abra puede recibir comentarios delicados o que deban tratarse con urgencia, pero algunos canales pueden ser más adecuados que otros. Una vez más, la variedad de canales nos ayuda a gestionar adecuadamente todo tipo de comentarios de la comunidad.</a:t>
            </a:r>
            <a:endParaRPr b="0"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26953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r>
              <a:rPr lang="es-EC" sz="1800" b="1" i="0" u="none" strike="noStrike" cap="none" dirty="0">
                <a:solidFill>
                  <a:srgbClr val="F5333F"/>
                </a:solidFill>
                <a:latin typeface="Arial"/>
                <a:ea typeface="Arial"/>
                <a:cs typeface="Arial"/>
                <a:sym typeface="Arial"/>
              </a:rPr>
              <a:t>NOTAS PARA FACILITADORES</a:t>
            </a:r>
          </a:p>
          <a:p>
            <a:pPr marL="0" marR="0" lvl="0" indent="0" rtl="0">
              <a:spcBef>
                <a:spcPts val="0"/>
              </a:spcBef>
              <a:spcAft>
                <a:spcPts val="0"/>
              </a:spcAft>
              <a:buClr>
                <a:srgbClr val="943482"/>
              </a:buClr>
              <a:buFont typeface="Helvetica Neue"/>
              <a:buNone/>
            </a:pPr>
            <a:endParaRPr lang="en-GB" sz="1800" b="1" dirty="0">
              <a:solidFill>
                <a:srgbClr val="873174"/>
              </a:solidFill>
              <a:effectLst/>
              <a:latin typeface="Helvetica Neue Medium"/>
              <a:ea typeface="Calibri" panose="020F0502020204030204" pitchFamily="34" charset="0"/>
              <a:cs typeface="Helvetica Neue"/>
            </a:endParaRPr>
          </a:p>
          <a:p>
            <a:pPr marL="0" marR="0" lvl="0" indent="0" rtl="0">
              <a:spcBef>
                <a:spcPts val="0"/>
              </a:spcBef>
              <a:spcAft>
                <a:spcPts val="0"/>
              </a:spcAft>
              <a:buClr>
                <a:srgbClr val="943482"/>
              </a:buClr>
              <a:buFont typeface="Helvetica Neue"/>
              <a:buNone/>
            </a:pPr>
            <a:r>
              <a:rPr lang="es-EC" sz="1800" b="0" dirty="0">
                <a:solidFill>
                  <a:srgbClr val="873174"/>
                </a:solidFill>
                <a:effectLst/>
                <a:latin typeface="Helvetica Neue Medium"/>
                <a:ea typeface="Calibri" panose="020F0502020204030204" pitchFamily="34" charset="0"/>
                <a:cs typeface="Helvetica Neue"/>
              </a:rPr>
              <a:t>Divida a los participantes en grupos u organice un debate en sesión plenaria. Discuta las siguientes cuestiones.</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¿Qué canales utiliza actualmente para compartir información, recibir comentarios y responder a las comunidades?</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¿Qué colegas están ya en contacto regular con las comunidades?</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¿Tenemos canales de retroalimentación para programas y operaciones específicas? </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¿Existen estructuras gestionadas por la comunidad u otros socios que pueda utilizar?</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¿Tienen los socios canales de información? </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¿Dispone el Gobierno de mecanismos de retroalimentación?</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¿Qué estructuras comunitarias existen para comunicar y gestionar las quejas? </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¿Son adecuados y funcionan estos canales?</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¿Los utiliza la comunidad?</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¿Son estos canales los preferidos y de confianza de la comunidad? </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¿Cuál es el grado de satisfacción de los miembros de la comunidad con estos canales?</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¿Son adecuados estos canales para las opiniones que puedan ser delicadas o críticas?</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¿Se trata la información de forma confidencial? </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¿Están los canales abiertos en todo momento para que se pueda compartir información urgente?</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¿Hay grupos de la comunidad que no puedan acceder a los canales existentes? </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¿Se necesitan canales adicionales?¿Pueden reforzarse los canales actuales?</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¿Se necesitan canales adicionales para abordar las posibles carencias?</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¿Hay cambios en el contexto que requieran nuevos canales?</a:t>
            </a:r>
          </a:p>
          <a:p>
            <a:pPr marL="285750" marR="0" lvl="0" indent="-285750" rtl="0">
              <a:spcBef>
                <a:spcPts val="0"/>
              </a:spcBef>
              <a:spcAft>
                <a:spcPts val="0"/>
              </a:spcAft>
              <a:buClr>
                <a:srgbClr val="943482"/>
              </a:buClr>
              <a:buFont typeface="Arial" panose="020B0604020202020204" pitchFamily="34" charset="0"/>
              <a:buChar char="•"/>
            </a:pPr>
            <a:r>
              <a:rPr lang="es-EC" sz="1800" b="0" dirty="0">
                <a:solidFill>
                  <a:srgbClr val="873174"/>
                </a:solidFill>
                <a:effectLst/>
                <a:latin typeface="Helvetica Neue Medium"/>
                <a:ea typeface="Calibri" panose="020F0502020204030204" pitchFamily="34" charset="0"/>
                <a:cs typeface="Helvetica Neue"/>
              </a:rPr>
              <a:t>¿Hay funciones que puedan ser asumidas por la comunidad?</a:t>
            </a: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5506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r>
              <a:rPr lang="es-EC" sz="1800" b="1" i="0" u="none" strike="noStrike" cap="none" dirty="0">
                <a:solidFill>
                  <a:srgbClr val="F5333F"/>
                </a:solidFill>
                <a:latin typeface="Arial"/>
                <a:ea typeface="Arial"/>
                <a:cs typeface="Arial"/>
                <a:sym typeface="Arial"/>
              </a:rPr>
              <a:t>NOTAS PARA FACILITADORES</a:t>
            </a:r>
          </a:p>
          <a:p>
            <a:pPr marL="0" marR="0" lvl="0" indent="0" rtl="0">
              <a:spcBef>
                <a:spcPts val="0"/>
              </a:spcBef>
              <a:spcAft>
                <a:spcPts val="0"/>
              </a:spcAft>
              <a:buClr>
                <a:srgbClr val="943482"/>
              </a:buClr>
              <a:buFont typeface="Helvetica Neue"/>
              <a:buNone/>
            </a:pPr>
            <a:endParaRPr lang="en-GB" sz="1800" b="1" dirty="0">
              <a:solidFill>
                <a:srgbClr val="873174"/>
              </a:solidFill>
              <a:effectLst/>
              <a:latin typeface="Helvetica Neue Medium"/>
              <a:ea typeface="Calibri" panose="020F0502020204030204" pitchFamily="34" charset="0"/>
              <a:cs typeface="Helvetica Neue"/>
            </a:endParaRPr>
          </a:p>
          <a:p>
            <a:pPr marL="0" lvl="0" indent="0" algn="l" rtl="0">
              <a:lnSpc>
                <a:spcPct val="100000"/>
              </a:lnSpc>
              <a:spcBef>
                <a:spcPts val="1342"/>
              </a:spcBef>
              <a:spcAft>
                <a:spcPts val="0"/>
              </a:spcAft>
              <a:buClr>
                <a:schemeClr val="dk1"/>
              </a:buClr>
              <a:buSzPts val="1805"/>
              <a:buFont typeface="Calibri"/>
              <a:buNone/>
            </a:pPr>
            <a:r>
              <a:rPr lang="es-EC" dirty="0"/>
              <a:t>Presentar los datos recogidos utilizando la herramienta "Definiendo los canales para un mecanismo de retroalimentación".</a:t>
            </a:r>
            <a:endParaRPr lang="en-US" dirty="0"/>
          </a:p>
          <a:p>
            <a:pPr marL="0" lvl="0" indent="0" algn="l" rtl="0">
              <a:lnSpc>
                <a:spcPct val="100000"/>
              </a:lnSpc>
              <a:spcBef>
                <a:spcPts val="1342"/>
              </a:spcBef>
              <a:spcAft>
                <a:spcPts val="0"/>
              </a:spcAft>
              <a:buClr>
                <a:schemeClr val="dk1"/>
              </a:buClr>
              <a:buSzPts val="1805"/>
              <a:buFont typeface="Calibri"/>
              <a:buNone/>
            </a:pP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75219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endParaRPr dirty="0"/>
          </a:p>
        </p:txBody>
      </p:sp>
      <p:sp>
        <p:nvSpPr>
          <p:cNvPr id="307" name="Google Shape;3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15729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342"/>
              </a:spcBef>
              <a:spcAft>
                <a:spcPts val="0"/>
              </a:spcAft>
              <a:buClr>
                <a:schemeClr val="dk1"/>
              </a:buClr>
              <a:buSzPts val="1805"/>
              <a:buFont typeface="Calibri"/>
              <a:buNone/>
            </a:pP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25</a:t>
            </a:fld>
            <a:endParaRPr/>
          </a:p>
        </p:txBody>
      </p:sp>
    </p:spTree>
    <p:extLst>
      <p:ext uri="{BB962C8B-B14F-4D97-AF65-F5344CB8AC3E}">
        <p14:creationId xmlns:p14="http://schemas.microsoft.com/office/powerpoint/2010/main" val="4039533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342"/>
              </a:spcBef>
              <a:spcAft>
                <a:spcPts val="0"/>
              </a:spcAft>
              <a:buClr>
                <a:schemeClr val="dk1"/>
              </a:buClr>
              <a:buSzPts val="1805"/>
              <a:buFont typeface="Calibri"/>
              <a:buNone/>
            </a:pP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26</a:t>
            </a:fld>
            <a:endParaRPr/>
          </a:p>
        </p:txBody>
      </p:sp>
    </p:spTree>
    <p:extLst>
      <p:ext uri="{BB962C8B-B14F-4D97-AF65-F5344CB8AC3E}">
        <p14:creationId xmlns:p14="http://schemas.microsoft.com/office/powerpoint/2010/main" val="2426953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342"/>
              </a:spcBef>
              <a:spcAft>
                <a:spcPts val="0"/>
              </a:spcAft>
              <a:buClr>
                <a:schemeClr val="dk1"/>
              </a:buClr>
              <a:buSzPts val="1805"/>
              <a:buFont typeface="Calibri"/>
              <a:buNone/>
            </a:pP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27</a:t>
            </a:fld>
            <a:endParaRPr/>
          </a:p>
        </p:txBody>
      </p:sp>
    </p:spTree>
    <p:extLst>
      <p:ext uri="{BB962C8B-B14F-4D97-AF65-F5344CB8AC3E}">
        <p14:creationId xmlns:p14="http://schemas.microsoft.com/office/powerpoint/2010/main" val="2413443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342"/>
              </a:spcBef>
              <a:spcAft>
                <a:spcPts val="0"/>
              </a:spcAft>
              <a:buClr>
                <a:schemeClr val="dk1"/>
              </a:buClr>
              <a:buSzPts val="1805"/>
              <a:buFont typeface="Calibri"/>
              <a:buNone/>
            </a:pPr>
            <a:endParaRPr dirty="0"/>
          </a:p>
        </p:txBody>
      </p:sp>
      <p:sp>
        <p:nvSpPr>
          <p:cNvPr id="307" name="Google Shape;3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28</a:t>
            </a:fld>
            <a:endParaRPr/>
          </a:p>
        </p:txBody>
      </p:sp>
    </p:spTree>
    <p:extLst>
      <p:ext uri="{BB962C8B-B14F-4D97-AF65-F5344CB8AC3E}">
        <p14:creationId xmlns:p14="http://schemas.microsoft.com/office/powerpoint/2010/main" val="3323352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r>
              <a:rPr lang="es-EC" sz="1800" b="1" i="0" u="none" strike="noStrike" cap="none" dirty="0">
                <a:solidFill>
                  <a:srgbClr val="F5333F"/>
                </a:solidFill>
                <a:latin typeface="Arial"/>
                <a:ea typeface="Arial"/>
                <a:cs typeface="Arial"/>
                <a:sym typeface="Arial"/>
              </a:rPr>
              <a:t>NOTAS PARA FACILITADORES</a:t>
            </a:r>
          </a:p>
          <a:p>
            <a:pPr marL="0" lvl="0" indent="0" algn="l" rtl="0">
              <a:spcBef>
                <a:spcPts val="542"/>
              </a:spcBef>
              <a:spcAft>
                <a:spcPts val="0"/>
              </a:spcAft>
              <a:buNone/>
            </a:pPr>
            <a:endParaRPr lang="en-US" dirty="0"/>
          </a:p>
          <a:p>
            <a:pPr marL="0" lvl="0" indent="0" algn="l" rtl="0">
              <a:spcBef>
                <a:spcPts val="542"/>
              </a:spcBef>
              <a:spcAft>
                <a:spcPts val="0"/>
              </a:spcAft>
              <a:buNone/>
            </a:pPr>
            <a:r>
              <a:rPr lang="es-EC" dirty="0"/>
              <a:t>Abrir la herramienta " Mapeo y acuerdo sobre las funciones, responsabilidades y recursos necesarios para un mecanismo de retroalimentación" y proyectarla en la pantalla.</a:t>
            </a:r>
          </a:p>
          <a:p>
            <a:pPr marL="0" lvl="0" indent="0" algn="l" rtl="0">
              <a:spcBef>
                <a:spcPts val="542"/>
              </a:spcBef>
              <a:spcAft>
                <a:spcPts val="0"/>
              </a:spcAft>
              <a:buNone/>
            </a:pPr>
            <a:endParaRPr lang="es-EC" dirty="0"/>
          </a:p>
          <a:p>
            <a:pPr marL="0" lvl="0" indent="0" algn="l" rtl="0">
              <a:spcBef>
                <a:spcPts val="542"/>
              </a:spcBef>
              <a:spcAft>
                <a:spcPts val="0"/>
              </a:spcAft>
              <a:buNone/>
            </a:pPr>
            <a:r>
              <a:rPr lang="es-EC" dirty="0"/>
              <a:t>Revise y adapte las tareas cuando sea necesario, asigne un coordinador para cada tarea e identifique los recursos y el apoyo necesarios para llevarlas a cabo.</a:t>
            </a:r>
            <a:endParaRPr dirty="0"/>
          </a:p>
        </p:txBody>
      </p:sp>
      <p:sp>
        <p:nvSpPr>
          <p:cNvPr id="307" name="Google Shape;3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079006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r>
              <a:rPr lang="es-EC" sz="2000" b="1" i="0" u="none" strike="noStrike" cap="none" dirty="0">
                <a:solidFill>
                  <a:srgbClr val="F5333F"/>
                </a:solidFill>
                <a:latin typeface="Arial"/>
                <a:ea typeface="Arial"/>
                <a:cs typeface="Arial"/>
                <a:sym typeface="Arial"/>
              </a:rPr>
              <a:t>NOTAS PARA FACILITADORES</a:t>
            </a:r>
          </a:p>
          <a:p>
            <a:pPr marL="0" lvl="0" indent="0" algn="l" rtl="0">
              <a:spcBef>
                <a:spcPts val="542"/>
              </a:spcBef>
              <a:spcAft>
                <a:spcPts val="0"/>
              </a:spcAft>
              <a:buNone/>
            </a:pPr>
            <a:endParaRPr dirty="0"/>
          </a:p>
          <a:p>
            <a:pPr marL="0" lvl="0" indent="0" algn="l" rtl="0">
              <a:spcBef>
                <a:spcPts val="540"/>
              </a:spcBef>
              <a:spcAft>
                <a:spcPts val="0"/>
              </a:spcAft>
              <a:buNone/>
            </a:pPr>
            <a:r>
              <a:rPr lang="en-US" dirty="0" err="1"/>
              <a:t>Preguntar</a:t>
            </a:r>
            <a:r>
              <a:rPr lang="en-US" dirty="0"/>
              <a:t> </a:t>
            </a:r>
            <a:r>
              <a:rPr lang="en-US" dirty="0" err="1"/>
              <a:t>si</a:t>
            </a:r>
            <a:r>
              <a:rPr lang="en-US" dirty="0"/>
              <a:t> </a:t>
            </a:r>
            <a:r>
              <a:rPr lang="en-US" dirty="0" err="1"/>
              <a:t>alguien</a:t>
            </a:r>
            <a:r>
              <a:rPr lang="en-US" dirty="0"/>
              <a:t> </a:t>
            </a:r>
            <a:r>
              <a:rPr lang="en-US" dirty="0" err="1"/>
              <a:t>tiene</a:t>
            </a:r>
            <a:r>
              <a:rPr lang="en-US" dirty="0"/>
              <a:t> </a:t>
            </a:r>
            <a:r>
              <a:rPr lang="en-US" dirty="0" err="1"/>
              <a:t>dudas</a:t>
            </a:r>
            <a:r>
              <a:rPr lang="en-US" dirty="0"/>
              <a:t>.</a:t>
            </a:r>
            <a:endParaRPr dirty="0"/>
          </a:p>
        </p:txBody>
      </p:sp>
      <p:sp>
        <p:nvSpPr>
          <p:cNvPr id="350" name="Google Shape;35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5333F"/>
              </a:buClr>
              <a:buSzPts val="1800"/>
              <a:buFont typeface="Arial"/>
              <a:buNone/>
            </a:pPr>
            <a:r>
              <a:rPr lang="es-EC" sz="1800" b="1" i="0" u="none" strike="noStrike" cap="none" dirty="0">
                <a:solidFill>
                  <a:srgbClr val="F5333F"/>
                </a:solidFill>
                <a:latin typeface="Arial"/>
                <a:ea typeface="Arial"/>
                <a:cs typeface="Arial"/>
                <a:sym typeface="Arial"/>
              </a:rPr>
              <a:t>NOTAS PARA FACILITADORES</a:t>
            </a:r>
          </a:p>
          <a:p>
            <a:pPr marL="0" marR="0" lvl="0" indent="0" algn="l" rtl="0">
              <a:lnSpc>
                <a:spcPct val="100000"/>
              </a:lnSpc>
              <a:spcBef>
                <a:spcPts val="0"/>
              </a:spcBef>
              <a:spcAft>
                <a:spcPts val="0"/>
              </a:spcAft>
              <a:buClr>
                <a:srgbClr val="F5333F"/>
              </a:buClr>
              <a:buSzPts val="1800"/>
              <a:buFont typeface="Arial"/>
              <a:buNone/>
            </a:pPr>
            <a:endParaRPr sz="1800" b="1" dirty="0">
              <a:solidFill>
                <a:srgbClr val="F5333F"/>
              </a:solidFill>
              <a:latin typeface="Arial"/>
              <a:ea typeface="Arial"/>
              <a:cs typeface="Arial"/>
              <a:sym typeface="Arial"/>
            </a:endParaRPr>
          </a:p>
          <a:p>
            <a:pPr marL="285750" marR="0" lvl="0" indent="-285750" algn="l" rtl="0">
              <a:lnSpc>
                <a:spcPct val="100000"/>
              </a:lnSpc>
              <a:spcBef>
                <a:spcPts val="540"/>
              </a:spcBef>
              <a:spcAft>
                <a:spcPts val="0"/>
              </a:spcAft>
              <a:buClr>
                <a:srgbClr val="F5333F"/>
              </a:buClr>
              <a:buSzPts val="1800"/>
              <a:buFont typeface="Arial"/>
              <a:buChar char="•"/>
            </a:pPr>
            <a:r>
              <a:rPr lang="es-EC" sz="1800" b="0" dirty="0">
                <a:solidFill>
                  <a:srgbClr val="F5333F"/>
                </a:solidFill>
                <a:latin typeface="Arial"/>
                <a:ea typeface="Arial"/>
                <a:cs typeface="Arial"/>
                <a:sym typeface="Arial"/>
              </a:rPr>
              <a:t>Pide a los participantes que discutan con la persona de al lado las preguntas de la diapositiva (dales 5 minutos).</a:t>
            </a:r>
          </a:p>
          <a:p>
            <a:pPr marL="285750" marR="0" lvl="0" indent="-285750" algn="l" rtl="0">
              <a:lnSpc>
                <a:spcPct val="100000"/>
              </a:lnSpc>
              <a:spcBef>
                <a:spcPts val="540"/>
              </a:spcBef>
              <a:spcAft>
                <a:spcPts val="0"/>
              </a:spcAft>
              <a:buClr>
                <a:srgbClr val="F5333F"/>
              </a:buClr>
              <a:buSzPts val="1800"/>
              <a:buFont typeface="Arial"/>
              <a:buChar char="•"/>
            </a:pPr>
            <a:r>
              <a:rPr lang="es-EC" sz="1800" b="0" dirty="0">
                <a:solidFill>
                  <a:srgbClr val="F5333F"/>
                </a:solidFill>
                <a:latin typeface="Arial"/>
                <a:ea typeface="Arial"/>
                <a:cs typeface="Arial"/>
                <a:sym typeface="Arial"/>
              </a:rPr>
              <a:t>A continuación, pide a cada pareja que comparta algo de lo que han dicho que les haya sorprendido o con lo que estén realmente de acuerdo.</a:t>
            </a:r>
            <a:endParaRPr dirty="0"/>
          </a:p>
        </p:txBody>
      </p:sp>
      <p:sp>
        <p:nvSpPr>
          <p:cNvPr id="197" name="Google Shape;1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endParaRPr/>
          </a:p>
        </p:txBody>
      </p:sp>
      <p:sp>
        <p:nvSpPr>
          <p:cNvPr id="259" name="Google Shape;259;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102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5333F"/>
              </a:buClr>
              <a:buSzPts val="1800"/>
              <a:buFont typeface="Arial"/>
              <a:buNone/>
            </a:pPr>
            <a:endParaRPr dirty="0"/>
          </a:p>
        </p:txBody>
      </p:sp>
      <p:sp>
        <p:nvSpPr>
          <p:cNvPr id="218" name="Google Shape;2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sz="2000" b="1" i="0" u="none" strike="noStrike" cap="none" dirty="0">
                <a:solidFill>
                  <a:srgbClr val="F5333F"/>
                </a:solidFill>
                <a:latin typeface="Arial"/>
                <a:ea typeface="Arial"/>
                <a:cs typeface="Arial"/>
                <a:sym typeface="Arial"/>
              </a:rPr>
              <a:t>NOTAS PARA FACILITADORES</a:t>
            </a:r>
          </a:p>
          <a:p>
            <a:pPr marL="0" lvl="0" indent="0" algn="l" rtl="0">
              <a:spcBef>
                <a:spcPts val="0"/>
              </a:spcBef>
              <a:spcAft>
                <a:spcPts val="0"/>
              </a:spcAft>
              <a:buNone/>
            </a:pPr>
            <a:endParaRPr sz="2000" b="0" dirty="0">
              <a:latin typeface="Calibri"/>
              <a:ea typeface="Calibri"/>
              <a:cs typeface="Calibri"/>
              <a:sym typeface="Calibri"/>
            </a:endParaRPr>
          </a:p>
          <a:p>
            <a:pPr marL="342900" lvl="0" indent="-342900" algn="l" rtl="0">
              <a:spcBef>
                <a:spcPts val="1000"/>
              </a:spcBef>
              <a:spcAft>
                <a:spcPts val="0"/>
              </a:spcAft>
              <a:buClr>
                <a:schemeClr val="dk1"/>
              </a:buClr>
              <a:buSzPts val="2000"/>
              <a:buFont typeface="Arial"/>
              <a:buChar char="•"/>
            </a:pPr>
            <a:r>
              <a:rPr lang="es-EC" sz="2000" b="0" dirty="0">
                <a:latin typeface="Calibri"/>
                <a:ea typeface="Calibri"/>
                <a:cs typeface="Calibri"/>
                <a:sym typeface="Calibri"/>
              </a:rPr>
              <a:t>Estos ejemplos pueden cambiarse por los de su país o región</a:t>
            </a:r>
          </a:p>
          <a:p>
            <a:pPr marL="342900" lvl="0" indent="-342900" algn="l" rtl="0">
              <a:spcBef>
                <a:spcPts val="1000"/>
              </a:spcBef>
              <a:spcAft>
                <a:spcPts val="0"/>
              </a:spcAft>
              <a:buClr>
                <a:schemeClr val="dk1"/>
              </a:buClr>
              <a:buSzPts val="2000"/>
              <a:buFont typeface="Arial"/>
              <a:buChar char="•"/>
            </a:pPr>
            <a:r>
              <a:rPr lang="es-EC" sz="2000" b="0" dirty="0">
                <a:latin typeface="Calibri"/>
                <a:ea typeface="Calibri"/>
                <a:cs typeface="Calibri"/>
                <a:sym typeface="Calibri"/>
              </a:rPr>
              <a:t>ANTES de mostrar los contenidos, pregunta si alguien en la sala tiene un ejemplo de mecanismo de retroalimentación que pueda compartir</a:t>
            </a:r>
          </a:p>
          <a:p>
            <a:pPr marL="342900" lvl="0" indent="-342900" algn="l" rtl="0">
              <a:spcBef>
                <a:spcPts val="1000"/>
              </a:spcBef>
              <a:spcAft>
                <a:spcPts val="0"/>
              </a:spcAft>
              <a:buClr>
                <a:schemeClr val="dk1"/>
              </a:buClr>
              <a:buSzPts val="2000"/>
              <a:buFont typeface="Arial"/>
              <a:buChar char="•"/>
            </a:pPr>
            <a:endParaRPr lang="es-EC" sz="2000" b="0" dirty="0">
              <a:latin typeface="Calibri"/>
              <a:ea typeface="Calibri"/>
              <a:cs typeface="Calibri"/>
              <a:sym typeface="Calibri"/>
            </a:endParaRPr>
          </a:p>
          <a:p>
            <a:pPr marL="342900" lvl="0" indent="-342900" algn="l" rtl="0">
              <a:spcBef>
                <a:spcPts val="1000"/>
              </a:spcBef>
              <a:spcAft>
                <a:spcPts val="0"/>
              </a:spcAft>
              <a:buClr>
                <a:schemeClr val="dk1"/>
              </a:buClr>
              <a:buSzPts val="2000"/>
              <a:buFont typeface="Arial"/>
              <a:buChar char="•"/>
            </a:pPr>
            <a:r>
              <a:rPr lang="es-EC" sz="2000" b="0" dirty="0">
                <a:latin typeface="Calibri"/>
                <a:ea typeface="Calibri"/>
                <a:cs typeface="Calibri"/>
                <a:sym typeface="Calibri"/>
              </a:rPr>
              <a:t>WhatsApp en Perú para COVID-19</a:t>
            </a:r>
          </a:p>
          <a:p>
            <a:pPr marL="0" lvl="0" indent="0" algn="l" rtl="0">
              <a:spcBef>
                <a:spcPts val="1000"/>
              </a:spcBef>
              <a:spcAft>
                <a:spcPts val="0"/>
              </a:spcAft>
              <a:buClr>
                <a:schemeClr val="dk1"/>
              </a:buClr>
              <a:buSzPts val="2000"/>
              <a:buFont typeface="Arial"/>
              <a:buNone/>
            </a:pPr>
            <a:r>
              <a:rPr lang="es-EC" sz="2000" b="0" dirty="0">
                <a:latin typeface="Calibri"/>
                <a:ea typeface="Calibri"/>
                <a:cs typeface="Calibri"/>
                <a:sym typeface="Calibri"/>
              </a:rPr>
              <a:t>Cuando la pandemia de COVID-19 obligó a la Cruz Roja Peruana (CRP) y a la IFRC a suspender las actividades presenciales con la población migrante venezolana, necesitaron encontrar una nueva forma remota de prestar asistencia y responder a los comentarios. Una evaluación anterior había revelado que el 78% de los migrantes venezolanos en Perú tiene acceso a un teléfono móvil y el 99% utiliza WhatsApp y Facebook para recibir información. </a:t>
            </a:r>
          </a:p>
          <a:p>
            <a:pPr marL="0" lvl="0" indent="0" algn="l" rtl="0">
              <a:spcBef>
                <a:spcPts val="1000"/>
              </a:spcBef>
              <a:spcAft>
                <a:spcPts val="0"/>
              </a:spcAft>
              <a:buClr>
                <a:schemeClr val="dk1"/>
              </a:buClr>
              <a:buSzPts val="2000"/>
              <a:buFont typeface="Arial"/>
              <a:buNone/>
            </a:pPr>
            <a:r>
              <a:rPr lang="es-EC" sz="2000" b="0" dirty="0">
                <a:latin typeface="Calibri"/>
                <a:ea typeface="Calibri"/>
                <a:cs typeface="Calibri"/>
                <a:sym typeface="Calibri"/>
              </a:rPr>
              <a:t>Así pues, se creó una línea comercial de WhatsApp para responder a preguntas o dudas sobre la pandemia, proporcionar información sobre prevención e identificar, controlar y hacer frente a rumores o noticias falsas relacionadas con el COVID-19. </a:t>
            </a:r>
          </a:p>
          <a:p>
            <a:pPr marL="0" lvl="0" indent="0" algn="l" rtl="0">
              <a:spcBef>
                <a:spcPts val="1000"/>
              </a:spcBef>
              <a:spcAft>
                <a:spcPts val="0"/>
              </a:spcAft>
              <a:buClr>
                <a:schemeClr val="dk1"/>
              </a:buClr>
              <a:buSzPts val="2000"/>
              <a:buFont typeface="Arial"/>
              <a:buNone/>
            </a:pPr>
            <a:r>
              <a:rPr lang="es-EC" sz="2000" b="0" dirty="0">
                <a:latin typeface="Calibri"/>
                <a:ea typeface="Calibri"/>
                <a:cs typeface="Calibri"/>
                <a:sym typeface="Calibri"/>
              </a:rPr>
              <a:t>Se preparó con antelación un conjunto de mensajes clave sobre la prevención y la respuesta al COVID-19, junto con una hoja de preguntas y respuestas, para que los operadores de la línea de WhatsApp los utilizaran. Inicialmente, la línea se puso en marcha con dos operadores de participación comunitaria, pero más tarde se incorporó personal médico para ayudar con determinadas preguntas. </a:t>
            </a:r>
          </a:p>
          <a:p>
            <a:pPr marL="0" lvl="0" indent="0" algn="l" rtl="0">
              <a:spcBef>
                <a:spcPts val="1000"/>
              </a:spcBef>
              <a:spcAft>
                <a:spcPts val="0"/>
              </a:spcAft>
              <a:buClr>
                <a:schemeClr val="dk1"/>
              </a:buClr>
              <a:buSzPts val="2000"/>
              <a:buFont typeface="Arial"/>
              <a:buNone/>
            </a:pPr>
            <a:r>
              <a:rPr lang="es-EC" sz="2000" b="0" dirty="0">
                <a:latin typeface="Calibri"/>
                <a:ea typeface="Calibri"/>
                <a:cs typeface="Calibri"/>
                <a:sym typeface="Calibri"/>
              </a:rPr>
              <a:t>También se creó un grupo de WhatsApp entre los operadores para ayudar a coordinar las respuestas y se elaboraron directrices para registrar y seguir las respuestas. Desde su lanzamiento, la línea ha demostrado ser muy popular y ahora responde a una gama mucho más amplia de consultas, incluido el apoyo a la población peruana.</a:t>
            </a:r>
          </a:p>
          <a:p>
            <a:pPr marL="342900" lvl="0" indent="-342900" algn="l" rtl="0">
              <a:spcBef>
                <a:spcPts val="1000"/>
              </a:spcBef>
              <a:spcAft>
                <a:spcPts val="0"/>
              </a:spcAft>
              <a:buClr>
                <a:schemeClr val="dk1"/>
              </a:buClr>
              <a:buSzPts val="2000"/>
              <a:buFont typeface="Arial"/>
              <a:buChar char="•"/>
            </a:pPr>
            <a:endParaRPr lang="es-EC" sz="2000" b="0" dirty="0">
              <a:latin typeface="Calibri"/>
              <a:ea typeface="Calibri"/>
              <a:cs typeface="Calibri"/>
              <a:sym typeface="Calibri"/>
            </a:endParaRPr>
          </a:p>
          <a:p>
            <a:pPr marL="342900" lvl="0" indent="-342900" algn="l" rtl="0">
              <a:spcBef>
                <a:spcPts val="1000"/>
              </a:spcBef>
              <a:spcAft>
                <a:spcPts val="0"/>
              </a:spcAft>
              <a:buClr>
                <a:schemeClr val="dk1"/>
              </a:buClr>
              <a:buSzPts val="2000"/>
              <a:buFont typeface="Arial"/>
              <a:buChar char="•"/>
            </a:pPr>
            <a:r>
              <a:rPr lang="es-EC" sz="2000" b="0" dirty="0">
                <a:latin typeface="Calibri"/>
                <a:ea typeface="Calibri"/>
                <a:cs typeface="Calibri"/>
                <a:sym typeface="Calibri"/>
              </a:rPr>
              <a:t>Recogida de información cara a cara en la RDC por el ébola</a:t>
            </a:r>
          </a:p>
          <a:p>
            <a:pPr marL="0" lvl="0" indent="0" algn="l" rtl="0">
              <a:spcBef>
                <a:spcPts val="1000"/>
              </a:spcBef>
              <a:spcAft>
                <a:spcPts val="0"/>
              </a:spcAft>
              <a:buClr>
                <a:schemeClr val="dk1"/>
              </a:buClr>
              <a:buSzPts val="2000"/>
              <a:buFont typeface="Arial"/>
              <a:buNone/>
            </a:pPr>
            <a:r>
              <a:rPr lang="es-EC" sz="2000" b="0" dirty="0">
                <a:latin typeface="Calibri"/>
                <a:ea typeface="Calibri"/>
                <a:cs typeface="Calibri"/>
                <a:sym typeface="Calibri"/>
              </a:rPr>
              <a:t>La Cruz Roja de la República Democrática del Congo y la IFRC, con el apoyo de los Centros para el Control y la Prevención de Enfermedades de los Estados Unidos, establecieron un sistema para recopilar, analizar y actuar sistemáticamente en función de las opiniones de la comunidad en relación con la operación contra el ébola en el este del Congo. </a:t>
            </a:r>
          </a:p>
          <a:p>
            <a:pPr marL="0" lvl="0" indent="0" algn="l" rtl="0">
              <a:spcBef>
                <a:spcPts val="1000"/>
              </a:spcBef>
              <a:spcAft>
                <a:spcPts val="0"/>
              </a:spcAft>
              <a:buClr>
                <a:schemeClr val="dk1"/>
              </a:buClr>
              <a:buSzPts val="2000"/>
              <a:buFont typeface="Arial"/>
              <a:buNone/>
            </a:pPr>
            <a:r>
              <a:rPr lang="es-EC" sz="2000" b="0" dirty="0">
                <a:latin typeface="Calibri"/>
                <a:ea typeface="Calibri"/>
                <a:cs typeface="Calibri"/>
                <a:sym typeface="Calibri"/>
              </a:rPr>
              <a:t>Durante las visitas domiciliarias y las reuniones comunitarias, los voluntarios recogieron preocupaciones, rumores y preguntas utilizando formularios de papel. </a:t>
            </a:r>
          </a:p>
          <a:p>
            <a:pPr marL="0" lvl="0" indent="0" algn="l" rtl="0">
              <a:spcBef>
                <a:spcPts val="1000"/>
              </a:spcBef>
              <a:spcAft>
                <a:spcPts val="0"/>
              </a:spcAft>
              <a:buClr>
                <a:schemeClr val="dk1"/>
              </a:buClr>
              <a:buSzPts val="2000"/>
              <a:buFont typeface="Arial"/>
              <a:buNone/>
            </a:pPr>
            <a:r>
              <a:rPr lang="es-EC" sz="2000" b="0" dirty="0">
                <a:latin typeface="Calibri"/>
                <a:ea typeface="Calibri"/>
                <a:cs typeface="Calibri"/>
                <a:sym typeface="Calibri"/>
              </a:rPr>
              <a:t>Los datos se codifican y analizan localmente y se comparten con las comisiones de comunicación de riesgos dirigidas por el gobierno local y los líderes de la respuesta al ébola, así como con los socios regionales y mundiales, para informar los debates y las decisiones estratégicas.</a:t>
            </a:r>
          </a:p>
          <a:p>
            <a:pPr marL="0" lvl="0" indent="0" algn="l" rtl="0">
              <a:spcBef>
                <a:spcPts val="1000"/>
              </a:spcBef>
              <a:spcAft>
                <a:spcPts val="0"/>
              </a:spcAft>
              <a:buClr>
                <a:schemeClr val="dk1"/>
              </a:buClr>
              <a:buSzPts val="2000"/>
              <a:buFont typeface="Arial"/>
              <a:buNone/>
            </a:pPr>
            <a:r>
              <a:rPr lang="es-EC" sz="2000" b="0" dirty="0">
                <a:latin typeface="Calibri"/>
                <a:ea typeface="Calibri"/>
                <a:cs typeface="Calibri"/>
                <a:sym typeface="Calibri"/>
              </a:rPr>
              <a:t>Al final de la respuesta al ébola, más de 800 voluntarios de la Cruz Roja habían recogido más de un millón de comentarios. Estos datos ayudaron a la operación de la Cruz Roja a responder a las preocupaciones y sugerencias de la comunidad en tiempo real, lo que fomentó la confianza y la aceptación de las intervenciones sanitarias. Por ejemplo, los comentarios recibidos sobre la necesidad de los familiares de una confirmación visual de que su ser querido estaba en la bolsa para cadáveres llevaron a la Cruz Roja a adquirir bolsas transparentes. El uso de bolsas transparentes también ayudó a abordar la percepción de que las bolsas estaban llenas de piedras o suciedad porque las partes del cuerpo habían sido retiradas y vendidas.</a:t>
            </a:r>
            <a:endParaRPr b="1" dirty="0"/>
          </a:p>
        </p:txBody>
      </p:sp>
      <p:sp>
        <p:nvSpPr>
          <p:cNvPr id="369" name="Google Shape;3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sz="2000" b="1" i="0" u="none" strike="noStrike" cap="none" dirty="0">
                <a:solidFill>
                  <a:srgbClr val="F5333F"/>
                </a:solidFill>
                <a:latin typeface="Arial"/>
                <a:ea typeface="Arial"/>
                <a:cs typeface="Arial"/>
                <a:sym typeface="Arial"/>
              </a:rPr>
              <a:t>NOTAS PARA FACILITADORES </a:t>
            </a:r>
            <a:r>
              <a:rPr lang="en-GB" sz="2000" b="1" dirty="0">
                <a:latin typeface="Calibri"/>
                <a:ea typeface="Calibri"/>
                <a:cs typeface="Calibri"/>
                <a:sym typeface="Calibri"/>
              </a:rPr>
              <a:t>– </a:t>
            </a:r>
            <a:r>
              <a:rPr lang="en-GB" sz="2000" b="1" dirty="0" err="1">
                <a:latin typeface="Calibri"/>
                <a:ea typeface="Calibri"/>
                <a:cs typeface="Calibri"/>
                <a:sym typeface="Calibri"/>
              </a:rPr>
              <a:t>página</a:t>
            </a:r>
            <a:r>
              <a:rPr lang="en-GB" sz="2000" b="1" dirty="0">
                <a:latin typeface="Calibri"/>
                <a:ea typeface="Calibri"/>
                <a:cs typeface="Calibri"/>
                <a:sym typeface="Calibri"/>
              </a:rPr>
              <a:t> </a:t>
            </a:r>
            <a:r>
              <a:rPr lang="en-GB" sz="2000" b="1" dirty="0" err="1">
                <a:latin typeface="Calibri"/>
                <a:ea typeface="Calibri"/>
                <a:cs typeface="Calibri"/>
                <a:sym typeface="Calibri"/>
              </a:rPr>
              <a:t>opcional</a:t>
            </a:r>
            <a:r>
              <a:rPr lang="en-GB" sz="2000" b="1" dirty="0">
                <a:latin typeface="Calibri"/>
                <a:ea typeface="Calibri"/>
                <a:cs typeface="Calibri"/>
                <a:sym typeface="Calibri"/>
              </a:rPr>
              <a:t> con un video </a:t>
            </a:r>
            <a:r>
              <a:rPr lang="en-GB" sz="2000" b="1" dirty="0" err="1">
                <a:latin typeface="Calibri"/>
                <a:ea typeface="Calibri"/>
                <a:cs typeface="Calibri"/>
                <a:sym typeface="Calibri"/>
              </a:rPr>
              <a:t>documentando</a:t>
            </a:r>
            <a:r>
              <a:rPr lang="en-GB" sz="2000" b="1" dirty="0">
                <a:latin typeface="Calibri"/>
                <a:ea typeface="Calibri"/>
                <a:cs typeface="Calibri"/>
                <a:sym typeface="Calibri"/>
              </a:rPr>
              <a:t> un </a:t>
            </a:r>
            <a:r>
              <a:rPr lang="en-GB" sz="2000" b="1" dirty="0" err="1">
                <a:latin typeface="Calibri"/>
                <a:ea typeface="Calibri"/>
                <a:cs typeface="Calibri"/>
                <a:sym typeface="Calibri"/>
              </a:rPr>
              <a:t>mecanismo</a:t>
            </a:r>
            <a:r>
              <a:rPr lang="en-GB" sz="2000" b="1" dirty="0">
                <a:latin typeface="Calibri"/>
                <a:ea typeface="Calibri"/>
                <a:cs typeface="Calibri"/>
                <a:sym typeface="Calibri"/>
              </a:rPr>
              <a:t> de </a:t>
            </a:r>
            <a:r>
              <a:rPr lang="en-GB" sz="2000" b="1" dirty="0" err="1">
                <a:latin typeface="Calibri"/>
                <a:ea typeface="Calibri"/>
                <a:cs typeface="Calibri"/>
                <a:sym typeface="Calibri"/>
              </a:rPr>
              <a:t>retroalimentación</a:t>
            </a:r>
            <a:r>
              <a:rPr lang="en-GB" sz="2000" b="1" dirty="0">
                <a:latin typeface="Calibri"/>
                <a:ea typeface="Calibri"/>
                <a:cs typeface="Calibri"/>
                <a:sym typeface="Calibri"/>
              </a:rPr>
              <a:t> en Bangladesh. El video </a:t>
            </a:r>
            <a:r>
              <a:rPr lang="en-GB" sz="2000" b="1" dirty="0" err="1">
                <a:latin typeface="Calibri"/>
                <a:ea typeface="Calibri"/>
                <a:cs typeface="Calibri"/>
                <a:sym typeface="Calibri"/>
              </a:rPr>
              <a:t>tarda</a:t>
            </a:r>
            <a:r>
              <a:rPr lang="en-GB" sz="2000" b="1" dirty="0">
                <a:latin typeface="Calibri"/>
                <a:ea typeface="Calibri"/>
                <a:cs typeface="Calibri"/>
                <a:sym typeface="Calibri"/>
              </a:rPr>
              <a:t> 10 </a:t>
            </a:r>
            <a:r>
              <a:rPr lang="en-GB" sz="2000" b="1" dirty="0" err="1">
                <a:latin typeface="Calibri"/>
                <a:ea typeface="Calibri"/>
                <a:cs typeface="Calibri"/>
                <a:sym typeface="Calibri"/>
              </a:rPr>
              <a:t>minutos</a:t>
            </a:r>
            <a:endParaRPr dirty="0"/>
          </a:p>
          <a:p>
            <a:pPr marL="342900" lvl="0" indent="-215900" algn="l" rtl="0">
              <a:spcBef>
                <a:spcPts val="1000"/>
              </a:spcBef>
              <a:spcAft>
                <a:spcPts val="0"/>
              </a:spcAft>
              <a:buClr>
                <a:schemeClr val="dk1"/>
              </a:buClr>
              <a:buSzPts val="2000"/>
              <a:buFont typeface="Arial"/>
              <a:buNone/>
            </a:pPr>
            <a:endParaRPr sz="2000" b="0" dirty="0">
              <a:latin typeface="Calibri"/>
              <a:ea typeface="Calibri"/>
              <a:cs typeface="Calibri"/>
              <a:sym typeface="Calibri"/>
            </a:endParaRPr>
          </a:p>
          <a:p>
            <a:pPr marL="0" lvl="0" indent="0" algn="l" rtl="0">
              <a:spcBef>
                <a:spcPts val="542"/>
              </a:spcBef>
              <a:spcAft>
                <a:spcPts val="0"/>
              </a:spcAft>
              <a:buNone/>
            </a:pPr>
            <a:endParaRPr dirty="0"/>
          </a:p>
        </p:txBody>
      </p:sp>
      <p:sp>
        <p:nvSpPr>
          <p:cNvPr id="381" name="Google Shape;3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542"/>
              </a:spcBef>
              <a:spcAft>
                <a:spcPts val="0"/>
              </a:spcAft>
              <a:buNone/>
            </a:pPr>
            <a:r>
              <a:rPr lang="es-EC" sz="2000" b="1" i="0" u="none" strike="noStrike" cap="none" dirty="0">
                <a:solidFill>
                  <a:srgbClr val="F5333F"/>
                </a:solidFill>
                <a:latin typeface="Arial"/>
                <a:ea typeface="Arial"/>
                <a:cs typeface="Arial"/>
                <a:sym typeface="Arial"/>
              </a:rPr>
              <a:t>NOTAS PARA FACILITADORES</a:t>
            </a:r>
          </a:p>
          <a:p>
            <a:pPr marL="0" lvl="0" indent="0" algn="l" rtl="0">
              <a:spcBef>
                <a:spcPts val="542"/>
              </a:spcBef>
              <a:spcAft>
                <a:spcPts val="0"/>
              </a:spcAft>
              <a:buNone/>
            </a:pPr>
            <a:endParaRPr lang="en-US" dirty="0"/>
          </a:p>
          <a:p>
            <a:pPr marL="0" lvl="0" indent="0" algn="l" rtl="0">
              <a:spcBef>
                <a:spcPts val="542"/>
              </a:spcBef>
              <a:spcAft>
                <a:spcPts val="0"/>
              </a:spcAft>
              <a:buNone/>
            </a:pPr>
            <a:r>
              <a:rPr lang="es-EC" dirty="0"/>
              <a:t>Hay dos formas principales de recoger las opiniones de la comunidad. A través de un sistema reactivo, en el que la gente acude a nosotros cuando tiene algo que decirnos (por ejemplo, una línea telefónica directa, un servicio de asistencia, un sistema de SMS, buzones de sugerencias), o un sistema proactivo, en el que solicitamos activamente opiniones (por ejemplo, reuniones de grupos focales, visitas casa por casa, encuestas, entrevistas personales). Aunque algunos canales pueden ser tanto reactivos como proactivos (por ejemplo, voluntarios en las comunidades, comités comunitarios, redes sociales, etc.).</a:t>
            </a:r>
          </a:p>
          <a:p>
            <a:pPr marL="0" lvl="0" indent="0" algn="l" rtl="0">
              <a:spcBef>
                <a:spcPts val="542"/>
              </a:spcBef>
              <a:spcAft>
                <a:spcPts val="0"/>
              </a:spcAft>
              <a:buNone/>
            </a:pPr>
            <a:endParaRPr lang="es-EC" dirty="0"/>
          </a:p>
          <a:p>
            <a:pPr marL="0" lvl="0" indent="0" algn="l" rtl="0">
              <a:spcBef>
                <a:spcPts val="542"/>
              </a:spcBef>
              <a:spcAft>
                <a:spcPts val="0"/>
              </a:spcAft>
              <a:buNone/>
            </a:pPr>
            <a:r>
              <a:rPr lang="es-EC" dirty="0"/>
              <a:t>Ventajas/desventajas:</a:t>
            </a:r>
          </a:p>
          <a:p>
            <a:pPr marL="0" lvl="0" indent="0" algn="l" rtl="0">
              <a:spcBef>
                <a:spcPts val="542"/>
              </a:spcBef>
              <a:spcAft>
                <a:spcPts val="0"/>
              </a:spcAft>
              <a:buNone/>
            </a:pPr>
            <a:r>
              <a:rPr lang="es-EC" dirty="0"/>
              <a:t>Canales reactivos:</a:t>
            </a:r>
          </a:p>
          <a:p>
            <a:pPr marL="0" lvl="0" indent="0" algn="l" rtl="0">
              <a:spcBef>
                <a:spcPts val="542"/>
              </a:spcBef>
              <a:spcAft>
                <a:spcPts val="0"/>
              </a:spcAft>
              <a:buNone/>
            </a:pPr>
            <a:r>
              <a:rPr lang="es-EC" dirty="0"/>
              <a:t>Están disponibles cuando la gente los necesita y pueden captar cualquier tipo de retroalimentación que la gente quiera compartir. </a:t>
            </a:r>
          </a:p>
          <a:p>
            <a:pPr marL="0" lvl="0" indent="0" algn="l" rtl="0">
              <a:spcBef>
                <a:spcPts val="542"/>
              </a:spcBef>
              <a:spcAft>
                <a:spcPts val="0"/>
              </a:spcAft>
              <a:buNone/>
            </a:pPr>
            <a:r>
              <a:rPr lang="es-EC" dirty="0"/>
              <a:t>Suelen estar más estructurados, por lo que es más fácil seguirlos cuando se plantean problemas.</a:t>
            </a:r>
          </a:p>
          <a:p>
            <a:pPr marL="0" lvl="0" indent="0" algn="l" rtl="0">
              <a:spcBef>
                <a:spcPts val="542"/>
              </a:spcBef>
              <a:spcAft>
                <a:spcPts val="0"/>
              </a:spcAft>
              <a:buNone/>
            </a:pPr>
            <a:r>
              <a:rPr lang="es-EC" dirty="0"/>
              <a:t>Sin embargo, el sistema debe anunciarse y explicarse bien, de lo contrario es posible que la gente no sepa cómo compartir sus opiniones. </a:t>
            </a:r>
          </a:p>
          <a:p>
            <a:pPr marL="0" lvl="0" indent="0" algn="l" rtl="0">
              <a:spcBef>
                <a:spcPts val="542"/>
              </a:spcBef>
              <a:spcAft>
                <a:spcPts val="0"/>
              </a:spcAft>
              <a:buNone/>
            </a:pPr>
            <a:r>
              <a:rPr lang="es-EC" dirty="0"/>
              <a:t>Si la gente no utiliza el sistema, no recibiremos ninguna opinión. </a:t>
            </a:r>
          </a:p>
          <a:p>
            <a:pPr marL="0" lvl="0" indent="0" algn="l" rtl="0">
              <a:spcBef>
                <a:spcPts val="542"/>
              </a:spcBef>
              <a:spcAft>
                <a:spcPts val="0"/>
              </a:spcAft>
              <a:buNone/>
            </a:pPr>
            <a:endParaRPr lang="es-EC" dirty="0"/>
          </a:p>
          <a:p>
            <a:pPr marL="0" lvl="0" indent="0" algn="l" rtl="0">
              <a:spcBef>
                <a:spcPts val="542"/>
              </a:spcBef>
              <a:spcAft>
                <a:spcPts val="0"/>
              </a:spcAft>
              <a:buNone/>
            </a:pPr>
            <a:endParaRPr lang="es-EC" dirty="0"/>
          </a:p>
          <a:p>
            <a:pPr marL="0" lvl="0" indent="0" algn="l" rtl="0">
              <a:spcBef>
                <a:spcPts val="542"/>
              </a:spcBef>
              <a:spcAft>
                <a:spcPts val="0"/>
              </a:spcAft>
              <a:buNone/>
            </a:pPr>
            <a:r>
              <a:rPr lang="es-EC" dirty="0"/>
              <a:t>Canales proactivos </a:t>
            </a:r>
          </a:p>
          <a:p>
            <a:pPr marL="0" lvl="0" indent="0" algn="l" rtl="0">
              <a:spcBef>
                <a:spcPts val="542"/>
              </a:spcBef>
              <a:spcAft>
                <a:spcPts val="0"/>
              </a:spcAft>
              <a:buNone/>
            </a:pPr>
            <a:r>
              <a:rPr lang="es-EC" dirty="0"/>
              <a:t>Estos canales pueden utilizarse para recabar opiniones sobre temas concretos de los que queremos saber más. </a:t>
            </a:r>
          </a:p>
          <a:p>
            <a:pPr marL="0" lvl="0" indent="0" algn="l" rtl="0">
              <a:spcBef>
                <a:spcPts val="542"/>
              </a:spcBef>
              <a:spcAft>
                <a:spcPts val="0"/>
              </a:spcAft>
              <a:buNone/>
            </a:pPr>
            <a:r>
              <a:rPr lang="es-EC" dirty="0"/>
              <a:t>También funcionan bien con las personas y en culturas en las que pueden sentirse incómodas planteando opiniones sin que se las pidamos.</a:t>
            </a:r>
          </a:p>
          <a:p>
            <a:pPr marL="0" lvl="0" indent="0" algn="l" rtl="0">
              <a:spcBef>
                <a:spcPts val="542"/>
              </a:spcBef>
              <a:spcAft>
                <a:spcPts val="0"/>
              </a:spcAft>
              <a:buNone/>
            </a:pPr>
            <a:r>
              <a:rPr lang="es-EC" dirty="0"/>
              <a:t>Sin embargo, cuando formulamos preguntas concretas, podemos pasar por alto opiniones sobre otros temas. </a:t>
            </a:r>
          </a:p>
          <a:p>
            <a:pPr marL="0" lvl="0" indent="0" algn="l" rtl="0">
              <a:spcBef>
                <a:spcPts val="542"/>
              </a:spcBef>
              <a:spcAft>
                <a:spcPts val="0"/>
              </a:spcAft>
              <a:buNone/>
            </a:pPr>
            <a:r>
              <a:rPr lang="es-EC" dirty="0"/>
              <a:t>Si las personas no tienen acceso regular a los canales, es posible que no puedan informar de los problemas cuando lo necesiten. </a:t>
            </a:r>
          </a:p>
          <a:p>
            <a:pPr marL="0" lvl="0" indent="0" algn="l" rtl="0">
              <a:spcBef>
                <a:spcPts val="542"/>
              </a:spcBef>
              <a:spcAft>
                <a:spcPts val="0"/>
              </a:spcAft>
              <a:buNone/>
            </a:pPr>
            <a:r>
              <a:rPr lang="es-EC" dirty="0"/>
              <a:t>Los canales proactivos suelen utilizarse cuando queremos tener un conocimiento más profundo de la comunidad para conocer, por ejemplo, su percepción de una enfermedad, por lo que puede ser más difícil rastrear y hacer un seguimiento de los problemas.</a:t>
            </a:r>
          </a:p>
          <a:p>
            <a:pPr marL="0" lvl="0" indent="0" algn="l" rtl="0">
              <a:spcBef>
                <a:spcPts val="542"/>
              </a:spcBef>
              <a:spcAft>
                <a:spcPts val="0"/>
              </a:spcAft>
              <a:buNone/>
            </a:pPr>
            <a:endParaRPr lang="es-EC" dirty="0"/>
          </a:p>
          <a:p>
            <a:pPr marL="0" lvl="0" indent="0" algn="l" rtl="0">
              <a:spcBef>
                <a:spcPts val="542"/>
              </a:spcBef>
              <a:spcAft>
                <a:spcPts val="0"/>
              </a:spcAft>
              <a:buNone/>
            </a:pPr>
            <a:r>
              <a:rPr lang="es-EC" dirty="0"/>
              <a:t>Ambos son importantes y los mejores mecanismos de retroalimentación utilizarán una mezcla de métodos proactivos y reactivos.</a:t>
            </a:r>
            <a:endParaRPr b="1" dirty="0"/>
          </a:p>
        </p:txBody>
      </p:sp>
      <p:sp>
        <p:nvSpPr>
          <p:cNvPr id="348" name="Google Shape;348;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42"/>
              </a:spcBef>
              <a:spcAft>
                <a:spcPts val="0"/>
              </a:spcAft>
              <a:buNone/>
            </a:pPr>
            <a:r>
              <a:rPr lang="es-EC" sz="1800" b="1" i="0" u="none" strike="noStrike" cap="none" dirty="0">
                <a:solidFill>
                  <a:srgbClr val="F5333F"/>
                </a:solidFill>
                <a:latin typeface="Arial"/>
                <a:ea typeface="Arial"/>
                <a:cs typeface="Arial"/>
                <a:sym typeface="Arial"/>
              </a:rPr>
              <a:t>NOTAS PARA FACILITADORES</a:t>
            </a:r>
          </a:p>
          <a:p>
            <a:pPr marL="342900" lvl="0" indent="-228282" algn="l" rtl="0">
              <a:lnSpc>
                <a:spcPct val="100000"/>
              </a:lnSpc>
              <a:spcBef>
                <a:spcPts val="0"/>
              </a:spcBef>
              <a:spcAft>
                <a:spcPts val="0"/>
              </a:spcAft>
              <a:buClr>
                <a:schemeClr val="dk1"/>
              </a:buClr>
              <a:buSzPts val="1805"/>
              <a:buFont typeface="Arial"/>
              <a:buNone/>
            </a:pPr>
            <a:endParaRPr lang="en-US" dirty="0"/>
          </a:p>
          <a:p>
            <a:pPr marL="342900" lvl="0" indent="-228282" algn="l" rtl="0">
              <a:lnSpc>
                <a:spcPct val="100000"/>
              </a:lnSpc>
              <a:spcBef>
                <a:spcPts val="0"/>
              </a:spcBef>
              <a:spcAft>
                <a:spcPts val="0"/>
              </a:spcAft>
              <a:buClr>
                <a:schemeClr val="dk1"/>
              </a:buClr>
              <a:buSzPts val="1805"/>
              <a:buFont typeface="Arial"/>
              <a:buNone/>
            </a:pPr>
            <a:r>
              <a:rPr lang="es-EC" dirty="0"/>
              <a:t>Las etapas de un ciclo de retroalimentación:</a:t>
            </a:r>
          </a:p>
          <a:p>
            <a:pPr marL="342900" lvl="0" indent="-228282" algn="l" rtl="0">
              <a:lnSpc>
                <a:spcPct val="100000"/>
              </a:lnSpc>
              <a:spcBef>
                <a:spcPts val="0"/>
              </a:spcBef>
              <a:spcAft>
                <a:spcPts val="0"/>
              </a:spcAft>
              <a:buClr>
                <a:schemeClr val="dk1"/>
              </a:buClr>
              <a:buSzPts val="1805"/>
              <a:buFont typeface="Arial"/>
              <a:buNone/>
            </a:pPr>
            <a:endParaRPr lang="es-EC" dirty="0"/>
          </a:p>
          <a:p>
            <a:pPr marL="342900" lvl="0" indent="-228282" algn="l" rtl="0">
              <a:lnSpc>
                <a:spcPct val="100000"/>
              </a:lnSpc>
              <a:spcBef>
                <a:spcPts val="0"/>
              </a:spcBef>
              <a:spcAft>
                <a:spcPts val="0"/>
              </a:spcAft>
              <a:buClr>
                <a:schemeClr val="dk1"/>
              </a:buClr>
              <a:buSzPts val="1805"/>
              <a:buFont typeface="Arial"/>
              <a:buNone/>
            </a:pPr>
            <a:r>
              <a:rPr lang="es-EC" dirty="0"/>
              <a:t>Construcción del mecanismo de retroalimentación: Determinamos qué tipo de información recibe ya la comunidad, qué canales adicionales podrían ser necesarios (en función del contexto y de las preferencias de la comunidad) y planificamos el proceso de retroalimentación junto con la comunidad. Tenemos que identificar claramente los procesos para recoger, gestionar y compartir los comentarios de la comunidad, así como las funciones y responsabilidades de todos los implicados. </a:t>
            </a:r>
          </a:p>
          <a:p>
            <a:pPr marL="342900" lvl="0" indent="-228282" algn="l" rtl="0">
              <a:lnSpc>
                <a:spcPct val="100000"/>
              </a:lnSpc>
              <a:spcBef>
                <a:spcPts val="0"/>
              </a:spcBef>
              <a:spcAft>
                <a:spcPts val="0"/>
              </a:spcAft>
              <a:buClr>
                <a:schemeClr val="dk1"/>
              </a:buClr>
              <a:buSzPts val="1805"/>
              <a:buFont typeface="Arial"/>
              <a:buNone/>
            </a:pPr>
            <a:endParaRPr lang="es-EC" dirty="0"/>
          </a:p>
          <a:p>
            <a:pPr marL="342900" lvl="0" indent="-228282" algn="l" rtl="0">
              <a:lnSpc>
                <a:spcPct val="100000"/>
              </a:lnSpc>
              <a:spcBef>
                <a:spcPts val="0"/>
              </a:spcBef>
              <a:spcAft>
                <a:spcPts val="0"/>
              </a:spcAft>
              <a:buClr>
                <a:schemeClr val="dk1"/>
              </a:buClr>
              <a:buSzPts val="1805"/>
              <a:buFont typeface="Arial"/>
              <a:buNone/>
            </a:pPr>
            <a:r>
              <a:rPr lang="es-EC" dirty="0"/>
              <a:t>Recopilación de opiniones: La opinión de la comunidad puede llegar a través de un canal formal (como una línea telefónica directa o un buzón de sugerencias) o informal (como conversaciones con el personal durante otras actividades). Independientemente de la forma que adopte, debe recopilarse, registrarse y procesarse. Esto también significa registrar información sobre cuándo y dónde se recogió y alguna información sobre de quién procedía la opinión. </a:t>
            </a:r>
          </a:p>
          <a:p>
            <a:pPr marL="342900" lvl="0" indent="-228282" algn="l" rtl="0">
              <a:lnSpc>
                <a:spcPct val="100000"/>
              </a:lnSpc>
              <a:spcBef>
                <a:spcPts val="0"/>
              </a:spcBef>
              <a:spcAft>
                <a:spcPts val="0"/>
              </a:spcAft>
              <a:buClr>
                <a:schemeClr val="dk1"/>
              </a:buClr>
              <a:buSzPts val="1805"/>
              <a:buFont typeface="Arial"/>
              <a:buNone/>
            </a:pPr>
            <a:endParaRPr lang="es-EC" dirty="0"/>
          </a:p>
          <a:p>
            <a:pPr marL="342900" lvl="0" indent="-228282" algn="l" rtl="0">
              <a:lnSpc>
                <a:spcPct val="100000"/>
              </a:lnSpc>
              <a:spcBef>
                <a:spcPts val="0"/>
              </a:spcBef>
              <a:spcAft>
                <a:spcPts val="0"/>
              </a:spcAft>
              <a:buClr>
                <a:schemeClr val="dk1"/>
              </a:buClr>
              <a:buSzPts val="1805"/>
              <a:buFont typeface="Arial"/>
              <a:buNone/>
            </a:pPr>
            <a:r>
              <a:rPr lang="es-EC" dirty="0"/>
              <a:t>Remisión y análisis de la información: Algunos comentarios pueden abordarse de inmediato, mientras que otros deben remitirse a los equipos de programa o a la dirección. Una vez registrada la retroalimentación, hay que clasificar y tratar los diferentes tipos de retroalimentación según su naturaleza (nivel de sensibilidad o criticidad). También hay que analizarlas para tomar medidas inmediatas y comprender las tendencias a largo plazo. </a:t>
            </a:r>
          </a:p>
          <a:p>
            <a:pPr marL="342900" lvl="0" indent="-228282" algn="l" rtl="0">
              <a:lnSpc>
                <a:spcPct val="100000"/>
              </a:lnSpc>
              <a:spcBef>
                <a:spcPts val="0"/>
              </a:spcBef>
              <a:spcAft>
                <a:spcPts val="0"/>
              </a:spcAft>
              <a:buClr>
                <a:schemeClr val="dk1"/>
              </a:buClr>
              <a:buSzPts val="1805"/>
              <a:buFont typeface="Arial"/>
              <a:buNone/>
            </a:pPr>
            <a:endParaRPr lang="es-EC" dirty="0"/>
          </a:p>
          <a:p>
            <a:pPr marL="342900" lvl="0" indent="-228282" algn="l" rtl="0">
              <a:lnSpc>
                <a:spcPct val="100000"/>
              </a:lnSpc>
              <a:spcBef>
                <a:spcPts val="0"/>
              </a:spcBef>
              <a:spcAft>
                <a:spcPts val="0"/>
              </a:spcAft>
              <a:buClr>
                <a:schemeClr val="dk1"/>
              </a:buClr>
              <a:buSzPts val="1805"/>
              <a:buFont typeface="Arial"/>
              <a:buNone/>
            </a:pPr>
            <a:r>
              <a:rPr lang="es-EC" dirty="0"/>
              <a:t>Compartir la información y actuar en consecuencia: El paso más esencial del ciclo de retroalimentación es reunirse para discutir lo que se ha oído, lo que significa y lo que podemos hacer para abordarlo. Para facilitar este proceso, debemos compartir y debatir las conclusiones con quienes están en condiciones de actuar en consecuencia. Esto incluye debates internos, debates externos (con compañeros y otros) y, lo que es más importante, reuniones con la comunidad. </a:t>
            </a:r>
          </a:p>
          <a:p>
            <a:pPr marL="342900" lvl="0" indent="-228282" algn="l" rtl="0">
              <a:lnSpc>
                <a:spcPct val="100000"/>
              </a:lnSpc>
              <a:spcBef>
                <a:spcPts val="0"/>
              </a:spcBef>
              <a:spcAft>
                <a:spcPts val="0"/>
              </a:spcAft>
              <a:buClr>
                <a:schemeClr val="dk1"/>
              </a:buClr>
              <a:buSzPts val="1805"/>
              <a:buFont typeface="Arial"/>
              <a:buNone/>
            </a:pPr>
            <a:endParaRPr lang="es-EC" dirty="0"/>
          </a:p>
          <a:p>
            <a:pPr marL="342900" lvl="0" indent="-228282" algn="l" rtl="0">
              <a:lnSpc>
                <a:spcPct val="100000"/>
              </a:lnSpc>
              <a:spcBef>
                <a:spcPts val="0"/>
              </a:spcBef>
              <a:spcAft>
                <a:spcPts val="0"/>
              </a:spcAft>
              <a:buClr>
                <a:schemeClr val="dk1"/>
              </a:buClr>
              <a:buSzPts val="1805"/>
              <a:buFont typeface="Arial"/>
              <a:buNone/>
            </a:pPr>
            <a:r>
              <a:rPr lang="es-EC" dirty="0"/>
              <a:t>Cerrar el círculo: Un mecanismo de retroalimentación que funciona plenamente es aquel en el que la comunidad sabe qué ocurre con la retroalimentación que ha proporcionado, un proceso denominado "cierre del ciclo de retroalimentación". Para cerrar el ciclo de retroalimentación, hay que documentar los puntos de acción acordados y proporcionar a la comunidad información actualizada sobre lo que se ha hecho con la retroalimentación. </a:t>
            </a:r>
          </a:p>
          <a:p>
            <a:pPr marL="342900" lvl="0" indent="-228282" algn="l" rtl="0">
              <a:lnSpc>
                <a:spcPct val="100000"/>
              </a:lnSpc>
              <a:spcBef>
                <a:spcPts val="0"/>
              </a:spcBef>
              <a:spcAft>
                <a:spcPts val="0"/>
              </a:spcAft>
              <a:buClr>
                <a:schemeClr val="dk1"/>
              </a:buClr>
              <a:buSzPts val="1805"/>
              <a:buFont typeface="Arial"/>
              <a:buNone/>
            </a:pPr>
            <a:endParaRPr lang="es-EC" dirty="0"/>
          </a:p>
          <a:p>
            <a:pPr marL="342900" lvl="0" indent="-228282" algn="l" rtl="0">
              <a:lnSpc>
                <a:spcPct val="100000"/>
              </a:lnSpc>
              <a:spcBef>
                <a:spcPts val="0"/>
              </a:spcBef>
              <a:spcAft>
                <a:spcPts val="0"/>
              </a:spcAft>
              <a:buClr>
                <a:schemeClr val="dk1"/>
              </a:buClr>
              <a:buSzPts val="1805"/>
              <a:buFont typeface="Arial"/>
              <a:buNone/>
            </a:pPr>
            <a:r>
              <a:rPr lang="es-EC" dirty="0"/>
              <a:t>Revisar y adaptar el mecanismo: Realice comprobaciones periódicas para asegurarse de que el mecanismo de retroalimentación funciona y la gente sigue sintiéndose cómoda utilizándolo. Esto incluye analizar quién ha estado utilizando el mecanismo y quién podría no tener acceso o confianza en el sistema. Esta etapa nos permite introducir mejoras en el proceso y adaptarnos a los cambios en el contexto y la programación.</a:t>
            </a:r>
            <a:endParaRPr dirty="0"/>
          </a:p>
        </p:txBody>
      </p:sp>
      <p:sp>
        <p:nvSpPr>
          <p:cNvPr id="144" name="Google Shape;1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7760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40"/>
        <p:cNvGrpSpPr/>
        <p:nvPr/>
      </p:nvGrpSpPr>
      <p:grpSpPr>
        <a:xfrm>
          <a:off x="0" y="0"/>
          <a:ext cx="0" cy="0"/>
          <a:chOff x="0" y="0"/>
          <a:chExt cx="0" cy="0"/>
        </a:xfrm>
      </p:grpSpPr>
      <p:sp>
        <p:nvSpPr>
          <p:cNvPr id="41" name="Google Shape;41;p31"/>
          <p:cNvSpPr>
            <a:spLocks noGrp="1"/>
          </p:cNvSpPr>
          <p:nvPr>
            <p:ph type="pic" idx="2"/>
          </p:nvPr>
        </p:nvSpPr>
        <p:spPr>
          <a:xfrm>
            <a:off x="1553028" y="0"/>
            <a:ext cx="16734972" cy="5379495"/>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42" name="Google Shape;42;p31"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5">
  <p:cSld name="15">
    <p:spTree>
      <p:nvGrpSpPr>
        <p:cNvPr id="1" name="Shape 43"/>
        <p:cNvGrpSpPr/>
        <p:nvPr/>
      </p:nvGrpSpPr>
      <p:grpSpPr>
        <a:xfrm>
          <a:off x="0" y="0"/>
          <a:ext cx="0" cy="0"/>
          <a:chOff x="0" y="0"/>
          <a:chExt cx="0" cy="0"/>
        </a:xfrm>
      </p:grpSpPr>
      <p:sp>
        <p:nvSpPr>
          <p:cNvPr id="44" name="Google Shape;44;p32"/>
          <p:cNvSpPr>
            <a:spLocks noGrp="1"/>
          </p:cNvSpPr>
          <p:nvPr>
            <p:ph type="pic" idx="2"/>
          </p:nvPr>
        </p:nvSpPr>
        <p:spPr>
          <a:xfrm>
            <a:off x="0" y="0"/>
            <a:ext cx="9601200"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45" name="Google Shape;45;p32"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15">
  <p:cSld name="1_15">
    <p:spTree>
      <p:nvGrpSpPr>
        <p:cNvPr id="1" name="Shape 46"/>
        <p:cNvGrpSpPr/>
        <p:nvPr/>
      </p:nvGrpSpPr>
      <p:grpSpPr>
        <a:xfrm>
          <a:off x="0" y="0"/>
          <a:ext cx="0" cy="0"/>
          <a:chOff x="0" y="0"/>
          <a:chExt cx="0" cy="0"/>
        </a:xfrm>
      </p:grpSpPr>
      <p:sp>
        <p:nvSpPr>
          <p:cNvPr id="47" name="Google Shape;47;p33"/>
          <p:cNvSpPr>
            <a:spLocks noGrp="1"/>
          </p:cNvSpPr>
          <p:nvPr>
            <p:ph type="pic" idx="2"/>
          </p:nvPr>
        </p:nvSpPr>
        <p:spPr>
          <a:xfrm>
            <a:off x="0" y="2317897"/>
            <a:ext cx="10994065" cy="6868633"/>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48" name="Google Shape;48;p33"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49"/>
        <p:cNvGrpSpPr/>
        <p:nvPr/>
      </p:nvGrpSpPr>
      <p:grpSpPr>
        <a:xfrm>
          <a:off x="0" y="0"/>
          <a:ext cx="0" cy="0"/>
          <a:chOff x="0" y="0"/>
          <a:chExt cx="0" cy="0"/>
        </a:xfrm>
      </p:grpSpPr>
      <p:sp>
        <p:nvSpPr>
          <p:cNvPr id="50" name="Google Shape;50;p34"/>
          <p:cNvSpPr>
            <a:spLocks noGrp="1"/>
          </p:cNvSpPr>
          <p:nvPr>
            <p:ph type="pic" idx="2"/>
          </p:nvPr>
        </p:nvSpPr>
        <p:spPr>
          <a:xfrm>
            <a:off x="0" y="0"/>
            <a:ext cx="6698918" cy="669891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1" name="Google Shape;51;p34"/>
          <p:cNvSpPr>
            <a:spLocks noGrp="1"/>
          </p:cNvSpPr>
          <p:nvPr>
            <p:ph type="pic" idx="3"/>
          </p:nvPr>
        </p:nvSpPr>
        <p:spPr>
          <a:xfrm>
            <a:off x="4279192" y="4287009"/>
            <a:ext cx="4798110" cy="479811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52" name="Google Shape;52;p34"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53"/>
        <p:cNvGrpSpPr/>
        <p:nvPr/>
      </p:nvGrpSpPr>
      <p:grpSpPr>
        <a:xfrm>
          <a:off x="0" y="0"/>
          <a:ext cx="0" cy="0"/>
          <a:chOff x="0" y="0"/>
          <a:chExt cx="0" cy="0"/>
        </a:xfrm>
      </p:grpSpPr>
      <p:sp>
        <p:nvSpPr>
          <p:cNvPr id="54" name="Google Shape;54;p35"/>
          <p:cNvSpPr>
            <a:spLocks noGrp="1"/>
          </p:cNvSpPr>
          <p:nvPr>
            <p:ph type="pic" idx="2"/>
          </p:nvPr>
        </p:nvSpPr>
        <p:spPr>
          <a:xfrm>
            <a:off x="6907700" y="342952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5" name="Google Shape;55;p35"/>
          <p:cNvSpPr>
            <a:spLocks noGrp="1"/>
          </p:cNvSpPr>
          <p:nvPr>
            <p:ph type="pic" idx="3"/>
          </p:nvPr>
        </p:nvSpPr>
        <p:spPr>
          <a:xfrm>
            <a:off x="-24384" y="0"/>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6" name="Google Shape;56;p35"/>
          <p:cNvSpPr>
            <a:spLocks noGrp="1"/>
          </p:cNvSpPr>
          <p:nvPr>
            <p:ph type="pic" idx="4"/>
          </p:nvPr>
        </p:nvSpPr>
        <p:spPr>
          <a:xfrm>
            <a:off x="3441658" y="342952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7" name="Google Shape;57;p35"/>
          <p:cNvSpPr>
            <a:spLocks noGrp="1"/>
          </p:cNvSpPr>
          <p:nvPr>
            <p:ph type="pic" idx="5"/>
          </p:nvPr>
        </p:nvSpPr>
        <p:spPr>
          <a:xfrm>
            <a:off x="-24384" y="342952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8" name="Google Shape;58;p35"/>
          <p:cNvSpPr>
            <a:spLocks noGrp="1"/>
          </p:cNvSpPr>
          <p:nvPr>
            <p:ph type="pic" idx="6"/>
          </p:nvPr>
        </p:nvSpPr>
        <p:spPr>
          <a:xfrm>
            <a:off x="3441658" y="685905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9" name="Google Shape;59;p35"/>
          <p:cNvSpPr>
            <a:spLocks noGrp="1"/>
          </p:cNvSpPr>
          <p:nvPr>
            <p:ph type="pic" idx="7"/>
          </p:nvPr>
        </p:nvSpPr>
        <p:spPr>
          <a:xfrm>
            <a:off x="-24384" y="685905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60" name="Google Shape;60;p35"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61"/>
        <p:cNvGrpSpPr/>
        <p:nvPr/>
      </p:nvGrpSpPr>
      <p:grpSpPr>
        <a:xfrm>
          <a:off x="0" y="0"/>
          <a:ext cx="0" cy="0"/>
          <a:chOff x="0" y="0"/>
          <a:chExt cx="0" cy="0"/>
        </a:xfrm>
      </p:grpSpPr>
      <p:sp>
        <p:nvSpPr>
          <p:cNvPr id="62" name="Google Shape;62;p36"/>
          <p:cNvSpPr>
            <a:spLocks noGrp="1"/>
          </p:cNvSpPr>
          <p:nvPr>
            <p:ph type="pic" idx="2"/>
          </p:nvPr>
        </p:nvSpPr>
        <p:spPr>
          <a:xfrm>
            <a:off x="11359170"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3" name="Google Shape;63;p36"/>
          <p:cNvSpPr>
            <a:spLocks noGrp="1"/>
          </p:cNvSpPr>
          <p:nvPr>
            <p:ph type="pic" idx="3"/>
          </p:nvPr>
        </p:nvSpPr>
        <p:spPr>
          <a:xfrm>
            <a:off x="9087336"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4" name="Google Shape;64;p36"/>
          <p:cNvSpPr>
            <a:spLocks noGrp="1"/>
          </p:cNvSpPr>
          <p:nvPr>
            <p:ph type="pic" idx="4"/>
          </p:nvPr>
        </p:nvSpPr>
        <p:spPr>
          <a:xfrm>
            <a:off x="6815502"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5" name="Google Shape;65;p36"/>
          <p:cNvSpPr>
            <a:spLocks noGrp="1"/>
          </p:cNvSpPr>
          <p:nvPr>
            <p:ph type="pic" idx="5"/>
          </p:nvPr>
        </p:nvSpPr>
        <p:spPr>
          <a:xfrm>
            <a:off x="4543668"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6" name="Google Shape;66;p36"/>
          <p:cNvSpPr>
            <a:spLocks noGrp="1"/>
          </p:cNvSpPr>
          <p:nvPr>
            <p:ph type="pic" idx="6"/>
          </p:nvPr>
        </p:nvSpPr>
        <p:spPr>
          <a:xfrm>
            <a:off x="2271834"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7" name="Google Shape;67;p36"/>
          <p:cNvSpPr>
            <a:spLocks noGrp="1"/>
          </p:cNvSpPr>
          <p:nvPr>
            <p:ph type="pic" idx="7"/>
          </p:nvPr>
        </p:nvSpPr>
        <p:spPr>
          <a:xfrm>
            <a:off x="0"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8" name="Google Shape;68;p36"/>
          <p:cNvSpPr>
            <a:spLocks noGrp="1"/>
          </p:cNvSpPr>
          <p:nvPr>
            <p:ph type="pic" idx="8"/>
          </p:nvPr>
        </p:nvSpPr>
        <p:spPr>
          <a:xfrm>
            <a:off x="9087336"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9" name="Google Shape;69;p36"/>
          <p:cNvSpPr>
            <a:spLocks noGrp="1"/>
          </p:cNvSpPr>
          <p:nvPr>
            <p:ph type="pic" idx="9"/>
          </p:nvPr>
        </p:nvSpPr>
        <p:spPr>
          <a:xfrm>
            <a:off x="6815502"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0" name="Google Shape;70;p36"/>
          <p:cNvSpPr>
            <a:spLocks noGrp="1"/>
          </p:cNvSpPr>
          <p:nvPr>
            <p:ph type="pic" idx="13"/>
          </p:nvPr>
        </p:nvSpPr>
        <p:spPr>
          <a:xfrm>
            <a:off x="4543668"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1" name="Google Shape;71;p36"/>
          <p:cNvSpPr>
            <a:spLocks noGrp="1"/>
          </p:cNvSpPr>
          <p:nvPr>
            <p:ph type="pic" idx="14"/>
          </p:nvPr>
        </p:nvSpPr>
        <p:spPr>
          <a:xfrm>
            <a:off x="2271834"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2" name="Google Shape;72;p36"/>
          <p:cNvSpPr>
            <a:spLocks noGrp="1"/>
          </p:cNvSpPr>
          <p:nvPr>
            <p:ph type="pic" idx="15"/>
          </p:nvPr>
        </p:nvSpPr>
        <p:spPr>
          <a:xfrm>
            <a:off x="0"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3" name="Google Shape;73;p36"/>
          <p:cNvSpPr>
            <a:spLocks noGrp="1"/>
          </p:cNvSpPr>
          <p:nvPr>
            <p:ph type="pic" idx="16"/>
          </p:nvPr>
        </p:nvSpPr>
        <p:spPr>
          <a:xfrm>
            <a:off x="4543668" y="4495802"/>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4" name="Google Shape;74;p36"/>
          <p:cNvSpPr>
            <a:spLocks noGrp="1"/>
          </p:cNvSpPr>
          <p:nvPr>
            <p:ph type="pic" idx="17"/>
          </p:nvPr>
        </p:nvSpPr>
        <p:spPr>
          <a:xfrm>
            <a:off x="2271834" y="4495802"/>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5" name="Google Shape;75;p36"/>
          <p:cNvSpPr>
            <a:spLocks noGrp="1"/>
          </p:cNvSpPr>
          <p:nvPr>
            <p:ph type="pic" idx="18"/>
          </p:nvPr>
        </p:nvSpPr>
        <p:spPr>
          <a:xfrm>
            <a:off x="0" y="4495802"/>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6" name="Google Shape;76;p36"/>
          <p:cNvSpPr>
            <a:spLocks noGrp="1"/>
          </p:cNvSpPr>
          <p:nvPr>
            <p:ph type="pic" idx="19"/>
          </p:nvPr>
        </p:nvSpPr>
        <p:spPr>
          <a:xfrm>
            <a:off x="0" y="6743703"/>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77" name="Google Shape;77;p36"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78"/>
        <p:cNvGrpSpPr/>
        <p:nvPr/>
      </p:nvGrpSpPr>
      <p:grpSpPr>
        <a:xfrm>
          <a:off x="0" y="0"/>
          <a:ext cx="0" cy="0"/>
          <a:chOff x="0" y="0"/>
          <a:chExt cx="0" cy="0"/>
        </a:xfrm>
      </p:grpSpPr>
      <p:sp>
        <p:nvSpPr>
          <p:cNvPr id="79" name="Google Shape;79;p37"/>
          <p:cNvSpPr>
            <a:spLocks noGrp="1"/>
          </p:cNvSpPr>
          <p:nvPr>
            <p:ph type="pic" idx="2"/>
          </p:nvPr>
        </p:nvSpPr>
        <p:spPr>
          <a:xfrm>
            <a:off x="2076448" y="0"/>
            <a:ext cx="3975907"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0" name="Google Shape;80;p37"/>
          <p:cNvSpPr>
            <a:spLocks noGrp="1"/>
          </p:cNvSpPr>
          <p:nvPr>
            <p:ph type="pic" idx="3"/>
          </p:nvPr>
        </p:nvSpPr>
        <p:spPr>
          <a:xfrm>
            <a:off x="6052354" y="0"/>
            <a:ext cx="3975907"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81" name="Google Shape;81;p37"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82"/>
        <p:cNvGrpSpPr/>
        <p:nvPr/>
      </p:nvGrpSpPr>
      <p:grpSpPr>
        <a:xfrm>
          <a:off x="0" y="0"/>
          <a:ext cx="0" cy="0"/>
          <a:chOff x="0" y="0"/>
          <a:chExt cx="0" cy="0"/>
        </a:xfrm>
      </p:grpSpPr>
      <p:sp>
        <p:nvSpPr>
          <p:cNvPr id="83" name="Google Shape;83;p38"/>
          <p:cNvSpPr>
            <a:spLocks noGrp="1"/>
          </p:cNvSpPr>
          <p:nvPr>
            <p:ph type="pic" idx="2"/>
          </p:nvPr>
        </p:nvSpPr>
        <p:spPr>
          <a:xfrm>
            <a:off x="2457449" y="0"/>
            <a:ext cx="5485374"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4" name="Google Shape;84;p38"/>
          <p:cNvSpPr>
            <a:spLocks noGrp="1"/>
          </p:cNvSpPr>
          <p:nvPr>
            <p:ph type="pic" idx="3"/>
          </p:nvPr>
        </p:nvSpPr>
        <p:spPr>
          <a:xfrm>
            <a:off x="0" y="0"/>
            <a:ext cx="2457448"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85" name="Google Shape;85;p38"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2">
  <p:cSld name="22">
    <p:spTree>
      <p:nvGrpSpPr>
        <p:cNvPr id="1" name="Shape 86"/>
        <p:cNvGrpSpPr/>
        <p:nvPr/>
      </p:nvGrpSpPr>
      <p:grpSpPr>
        <a:xfrm>
          <a:off x="0" y="0"/>
          <a:ext cx="0" cy="0"/>
          <a:chOff x="0" y="0"/>
          <a:chExt cx="0" cy="0"/>
        </a:xfrm>
      </p:grpSpPr>
      <p:sp>
        <p:nvSpPr>
          <p:cNvPr id="87" name="Google Shape;87;p39"/>
          <p:cNvSpPr>
            <a:spLocks noGrp="1"/>
          </p:cNvSpPr>
          <p:nvPr>
            <p:ph type="pic" idx="2"/>
          </p:nvPr>
        </p:nvSpPr>
        <p:spPr>
          <a:xfrm>
            <a:off x="8180310" y="0"/>
            <a:ext cx="10107690"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88" name="Google Shape;88;p39"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4">
  <p:cSld name="24">
    <p:spTree>
      <p:nvGrpSpPr>
        <p:cNvPr id="1" name="Shape 89"/>
        <p:cNvGrpSpPr/>
        <p:nvPr/>
      </p:nvGrpSpPr>
      <p:grpSpPr>
        <a:xfrm>
          <a:off x="0" y="0"/>
          <a:ext cx="0" cy="0"/>
          <a:chOff x="0" y="0"/>
          <a:chExt cx="0" cy="0"/>
        </a:xfrm>
      </p:grpSpPr>
      <p:sp>
        <p:nvSpPr>
          <p:cNvPr id="90" name="Google Shape;90;p40"/>
          <p:cNvSpPr>
            <a:spLocks noGrp="1"/>
          </p:cNvSpPr>
          <p:nvPr>
            <p:ph type="pic" idx="2"/>
          </p:nvPr>
        </p:nvSpPr>
        <p:spPr>
          <a:xfrm>
            <a:off x="0" y="0"/>
            <a:ext cx="14831526"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91" name="Google Shape;91;p40"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5">
  <p:cSld name="55">
    <p:spTree>
      <p:nvGrpSpPr>
        <p:cNvPr id="1" name="Shape 13"/>
        <p:cNvGrpSpPr/>
        <p:nvPr/>
      </p:nvGrpSpPr>
      <p:grpSpPr>
        <a:xfrm>
          <a:off x="0" y="0"/>
          <a:ext cx="0" cy="0"/>
          <a:chOff x="0" y="0"/>
          <a:chExt cx="0" cy="0"/>
        </a:xfrm>
      </p:grpSpPr>
      <p:sp>
        <p:nvSpPr>
          <p:cNvPr id="14" name="Google Shape;14;p21"/>
          <p:cNvSpPr>
            <a:spLocks noGrp="1"/>
          </p:cNvSpPr>
          <p:nvPr>
            <p:ph type="pic" idx="2"/>
          </p:nvPr>
        </p:nvSpPr>
        <p:spPr>
          <a:xfrm>
            <a:off x="9523978" y="3282109"/>
            <a:ext cx="3449405" cy="3449403"/>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5" name="Google Shape;15;p21"/>
          <p:cNvSpPr>
            <a:spLocks noGrp="1"/>
          </p:cNvSpPr>
          <p:nvPr>
            <p:ph type="pic" idx="3"/>
          </p:nvPr>
        </p:nvSpPr>
        <p:spPr>
          <a:xfrm>
            <a:off x="5314618" y="3282109"/>
            <a:ext cx="3449405" cy="3449403"/>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92"/>
        <p:cNvGrpSpPr/>
        <p:nvPr/>
      </p:nvGrpSpPr>
      <p:grpSpPr>
        <a:xfrm>
          <a:off x="0" y="0"/>
          <a:ext cx="0" cy="0"/>
          <a:chOff x="0" y="0"/>
          <a:chExt cx="0" cy="0"/>
        </a:xfrm>
      </p:grpSpPr>
      <p:sp>
        <p:nvSpPr>
          <p:cNvPr id="93" name="Google Shape;93;p41"/>
          <p:cNvSpPr>
            <a:spLocks noGrp="1"/>
          </p:cNvSpPr>
          <p:nvPr>
            <p:ph type="pic" idx="2"/>
          </p:nvPr>
        </p:nvSpPr>
        <p:spPr>
          <a:xfrm>
            <a:off x="-1" y="0"/>
            <a:ext cx="11799269"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94" name="Google Shape;94;p41"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6">
  <p:cSld name="26">
    <p:spTree>
      <p:nvGrpSpPr>
        <p:cNvPr id="1" name="Shape 95"/>
        <p:cNvGrpSpPr/>
        <p:nvPr/>
      </p:nvGrpSpPr>
      <p:grpSpPr>
        <a:xfrm>
          <a:off x="0" y="0"/>
          <a:ext cx="0" cy="0"/>
          <a:chOff x="0" y="0"/>
          <a:chExt cx="0" cy="0"/>
        </a:xfrm>
      </p:grpSpPr>
      <p:sp>
        <p:nvSpPr>
          <p:cNvPr id="96" name="Google Shape;96;p42"/>
          <p:cNvSpPr>
            <a:spLocks noGrp="1"/>
          </p:cNvSpPr>
          <p:nvPr>
            <p:ph type="pic" idx="2"/>
          </p:nvPr>
        </p:nvSpPr>
        <p:spPr>
          <a:xfrm>
            <a:off x="10460736" y="2301970"/>
            <a:ext cx="7827263" cy="798661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97" name="Google Shape;97;p42"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7">
  <p:cSld name="27">
    <p:spTree>
      <p:nvGrpSpPr>
        <p:cNvPr id="1" name="Shape 98"/>
        <p:cNvGrpSpPr/>
        <p:nvPr/>
      </p:nvGrpSpPr>
      <p:grpSpPr>
        <a:xfrm>
          <a:off x="0" y="0"/>
          <a:ext cx="0" cy="0"/>
          <a:chOff x="0" y="0"/>
          <a:chExt cx="0" cy="0"/>
        </a:xfrm>
      </p:grpSpPr>
      <p:sp>
        <p:nvSpPr>
          <p:cNvPr id="99" name="Google Shape;99;p43"/>
          <p:cNvSpPr>
            <a:spLocks noGrp="1"/>
          </p:cNvSpPr>
          <p:nvPr>
            <p:ph type="pic" idx="2"/>
          </p:nvPr>
        </p:nvSpPr>
        <p:spPr>
          <a:xfrm>
            <a:off x="9570720" y="1700378"/>
            <a:ext cx="8717279" cy="8588210"/>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00" name="Google Shape;100;p43"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101"/>
        <p:cNvGrpSpPr/>
        <p:nvPr/>
      </p:nvGrpSpPr>
      <p:grpSpPr>
        <a:xfrm>
          <a:off x="0" y="0"/>
          <a:ext cx="0" cy="0"/>
          <a:chOff x="0" y="0"/>
          <a:chExt cx="0" cy="0"/>
        </a:xfrm>
      </p:grpSpPr>
      <p:sp>
        <p:nvSpPr>
          <p:cNvPr id="102" name="Google Shape;102;p44"/>
          <p:cNvSpPr>
            <a:spLocks noGrp="1"/>
          </p:cNvSpPr>
          <p:nvPr>
            <p:ph type="pic" idx="2"/>
          </p:nvPr>
        </p:nvSpPr>
        <p:spPr>
          <a:xfrm>
            <a:off x="8655168" y="3482292"/>
            <a:ext cx="5777441" cy="578874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3" name="Google Shape;103;p44"/>
          <p:cNvSpPr>
            <a:spLocks noGrp="1"/>
          </p:cNvSpPr>
          <p:nvPr>
            <p:ph type="pic" idx="3"/>
          </p:nvPr>
        </p:nvSpPr>
        <p:spPr>
          <a:xfrm>
            <a:off x="11334720" y="0"/>
            <a:ext cx="6953280"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04" name="Google Shape;104;p44"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105"/>
        <p:cNvGrpSpPr/>
        <p:nvPr/>
      </p:nvGrpSpPr>
      <p:grpSpPr>
        <a:xfrm>
          <a:off x="0" y="0"/>
          <a:ext cx="0" cy="0"/>
          <a:chOff x="0" y="0"/>
          <a:chExt cx="0" cy="0"/>
        </a:xfrm>
      </p:grpSpPr>
      <p:sp>
        <p:nvSpPr>
          <p:cNvPr id="106" name="Google Shape;106;p45"/>
          <p:cNvSpPr>
            <a:spLocks noGrp="1"/>
          </p:cNvSpPr>
          <p:nvPr>
            <p:ph type="pic" idx="2"/>
          </p:nvPr>
        </p:nvSpPr>
        <p:spPr>
          <a:xfrm>
            <a:off x="0" y="0"/>
            <a:ext cx="13279983"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07" name="Google Shape;107;p45"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108"/>
        <p:cNvGrpSpPr/>
        <p:nvPr/>
      </p:nvGrpSpPr>
      <p:grpSpPr>
        <a:xfrm>
          <a:off x="0" y="0"/>
          <a:ext cx="0" cy="0"/>
          <a:chOff x="0" y="0"/>
          <a:chExt cx="0" cy="0"/>
        </a:xfrm>
      </p:grpSpPr>
      <p:sp>
        <p:nvSpPr>
          <p:cNvPr id="109" name="Google Shape;109;p46"/>
          <p:cNvSpPr>
            <a:spLocks noGrp="1"/>
          </p:cNvSpPr>
          <p:nvPr>
            <p:ph type="pic" idx="2"/>
          </p:nvPr>
        </p:nvSpPr>
        <p:spPr>
          <a:xfrm>
            <a:off x="5008008" y="0"/>
            <a:ext cx="13279992"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0" name="Google Shape;110;p46"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111"/>
        <p:cNvGrpSpPr/>
        <p:nvPr/>
      </p:nvGrpSpPr>
      <p:grpSpPr>
        <a:xfrm>
          <a:off x="0" y="0"/>
          <a:ext cx="0" cy="0"/>
          <a:chOff x="0" y="0"/>
          <a:chExt cx="0" cy="0"/>
        </a:xfrm>
      </p:grpSpPr>
      <p:sp>
        <p:nvSpPr>
          <p:cNvPr id="112" name="Google Shape;112;p47"/>
          <p:cNvSpPr>
            <a:spLocks noGrp="1"/>
          </p:cNvSpPr>
          <p:nvPr>
            <p:ph type="pic" idx="2"/>
          </p:nvPr>
        </p:nvSpPr>
        <p:spPr>
          <a:xfrm>
            <a:off x="-17244" y="0"/>
            <a:ext cx="16075035"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3" name="Google Shape;113;p47"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3">
  <p:cSld name="33">
    <p:spTree>
      <p:nvGrpSpPr>
        <p:cNvPr id="1" name="Shape 114"/>
        <p:cNvGrpSpPr/>
        <p:nvPr/>
      </p:nvGrpSpPr>
      <p:grpSpPr>
        <a:xfrm>
          <a:off x="0" y="0"/>
          <a:ext cx="0" cy="0"/>
          <a:chOff x="0" y="0"/>
          <a:chExt cx="0" cy="0"/>
        </a:xfrm>
      </p:grpSpPr>
      <p:sp>
        <p:nvSpPr>
          <p:cNvPr id="115" name="Google Shape;115;p48"/>
          <p:cNvSpPr>
            <a:spLocks noGrp="1"/>
          </p:cNvSpPr>
          <p:nvPr>
            <p:ph type="pic" idx="2"/>
          </p:nvPr>
        </p:nvSpPr>
        <p:spPr>
          <a:xfrm>
            <a:off x="4797506" y="0"/>
            <a:ext cx="16075035"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6" name="Google Shape;116;p48"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117"/>
        <p:cNvGrpSpPr/>
        <p:nvPr/>
      </p:nvGrpSpPr>
      <p:grpSpPr>
        <a:xfrm>
          <a:off x="0" y="0"/>
          <a:ext cx="0" cy="0"/>
          <a:chOff x="0" y="0"/>
          <a:chExt cx="0" cy="0"/>
        </a:xfrm>
      </p:grpSpPr>
      <p:sp>
        <p:nvSpPr>
          <p:cNvPr id="118" name="Google Shape;118;p49"/>
          <p:cNvSpPr>
            <a:spLocks noGrp="1"/>
          </p:cNvSpPr>
          <p:nvPr>
            <p:ph type="pic" idx="2"/>
          </p:nvPr>
        </p:nvSpPr>
        <p:spPr>
          <a:xfrm>
            <a:off x="1818975" y="0"/>
            <a:ext cx="6662002"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9" name="Google Shape;119;p49"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120"/>
        <p:cNvGrpSpPr/>
        <p:nvPr/>
      </p:nvGrpSpPr>
      <p:grpSpPr>
        <a:xfrm>
          <a:off x="0" y="0"/>
          <a:ext cx="0" cy="0"/>
          <a:chOff x="0" y="0"/>
          <a:chExt cx="0" cy="0"/>
        </a:xfrm>
      </p:grpSpPr>
      <p:sp>
        <p:nvSpPr>
          <p:cNvPr id="121" name="Google Shape;121;p50"/>
          <p:cNvSpPr>
            <a:spLocks noGrp="1"/>
          </p:cNvSpPr>
          <p:nvPr>
            <p:ph type="pic" idx="2"/>
          </p:nvPr>
        </p:nvSpPr>
        <p:spPr>
          <a:xfrm>
            <a:off x="1237024" y="1307392"/>
            <a:ext cx="7696540" cy="7673803"/>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22" name="Google Shape;122;p50"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1">
  <p:cSld name="21">
    <p:spTree>
      <p:nvGrpSpPr>
        <p:cNvPr id="1" name="Shape 16"/>
        <p:cNvGrpSpPr/>
        <p:nvPr/>
      </p:nvGrpSpPr>
      <p:grpSpPr>
        <a:xfrm>
          <a:off x="0" y="0"/>
          <a:ext cx="0" cy="0"/>
          <a:chOff x="0" y="0"/>
          <a:chExt cx="0" cy="0"/>
        </a:xfrm>
      </p:grpSpPr>
      <p:sp>
        <p:nvSpPr>
          <p:cNvPr id="17" name="Google Shape;17;p22"/>
          <p:cNvSpPr>
            <a:spLocks noGrp="1"/>
          </p:cNvSpPr>
          <p:nvPr>
            <p:ph type="pic" idx="2"/>
          </p:nvPr>
        </p:nvSpPr>
        <p:spPr>
          <a:xfrm>
            <a:off x="0" y="0"/>
            <a:ext cx="7942823"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8" name="Google Shape;18;p22"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123"/>
        <p:cNvGrpSpPr/>
        <p:nvPr/>
      </p:nvGrpSpPr>
      <p:grpSpPr>
        <a:xfrm>
          <a:off x="0" y="0"/>
          <a:ext cx="0" cy="0"/>
          <a:chOff x="0" y="0"/>
          <a:chExt cx="0" cy="0"/>
        </a:xfrm>
      </p:grpSpPr>
      <p:sp>
        <p:nvSpPr>
          <p:cNvPr id="124" name="Google Shape;124;p51"/>
          <p:cNvSpPr>
            <a:spLocks noGrp="1"/>
          </p:cNvSpPr>
          <p:nvPr>
            <p:ph type="pic" idx="2"/>
          </p:nvPr>
        </p:nvSpPr>
        <p:spPr>
          <a:xfrm>
            <a:off x="9401366" y="1401961"/>
            <a:ext cx="7507277" cy="7518587"/>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25" name="Google Shape;125;p51"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7">
  <p:cSld name="37">
    <p:spTree>
      <p:nvGrpSpPr>
        <p:cNvPr id="1" name="Shape 126"/>
        <p:cNvGrpSpPr/>
        <p:nvPr/>
      </p:nvGrpSpPr>
      <p:grpSpPr>
        <a:xfrm>
          <a:off x="0" y="0"/>
          <a:ext cx="0" cy="0"/>
          <a:chOff x="0" y="0"/>
          <a:chExt cx="0" cy="0"/>
        </a:xfrm>
      </p:grpSpPr>
      <p:sp>
        <p:nvSpPr>
          <p:cNvPr id="127" name="Google Shape;127;p52"/>
          <p:cNvSpPr>
            <a:spLocks noGrp="1"/>
          </p:cNvSpPr>
          <p:nvPr>
            <p:ph type="pic" idx="2"/>
          </p:nvPr>
        </p:nvSpPr>
        <p:spPr>
          <a:xfrm>
            <a:off x="9311054" y="1311513"/>
            <a:ext cx="7687902" cy="769948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28" name="Google Shape;128;p52"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129"/>
        <p:cNvGrpSpPr/>
        <p:nvPr/>
      </p:nvGrpSpPr>
      <p:grpSpPr>
        <a:xfrm>
          <a:off x="0" y="0"/>
          <a:ext cx="0" cy="0"/>
          <a:chOff x="0" y="0"/>
          <a:chExt cx="0" cy="0"/>
        </a:xfrm>
      </p:grpSpPr>
      <p:sp>
        <p:nvSpPr>
          <p:cNvPr id="130" name="Google Shape;130;p53"/>
          <p:cNvSpPr>
            <a:spLocks noGrp="1"/>
          </p:cNvSpPr>
          <p:nvPr>
            <p:ph type="pic" idx="2"/>
          </p:nvPr>
        </p:nvSpPr>
        <p:spPr>
          <a:xfrm>
            <a:off x="2188966" y="2589863"/>
            <a:ext cx="5107185" cy="5108862"/>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31" name="Google Shape;131;p53"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9">
  <p:cSld name="49">
    <p:spTree>
      <p:nvGrpSpPr>
        <p:cNvPr id="1" name="Shape 132"/>
        <p:cNvGrpSpPr/>
        <p:nvPr/>
      </p:nvGrpSpPr>
      <p:grpSpPr>
        <a:xfrm>
          <a:off x="0" y="0"/>
          <a:ext cx="0" cy="0"/>
          <a:chOff x="0" y="0"/>
          <a:chExt cx="0" cy="0"/>
        </a:xfrm>
      </p:grpSpPr>
      <p:sp>
        <p:nvSpPr>
          <p:cNvPr id="133" name="Google Shape;133;p54"/>
          <p:cNvSpPr>
            <a:spLocks noGrp="1"/>
          </p:cNvSpPr>
          <p:nvPr>
            <p:ph type="pic" idx="2"/>
          </p:nvPr>
        </p:nvSpPr>
        <p:spPr>
          <a:xfrm>
            <a:off x="1751932" y="3612397"/>
            <a:ext cx="1971656" cy="1973190"/>
          </a:xfrm>
          <a:prstGeom prst="rect">
            <a:avLst/>
          </a:prstGeom>
          <a:solidFill>
            <a:schemeClr val="dk1">
              <a:alpha val="11764"/>
            </a:scheme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4" name="Google Shape;134;p54"/>
          <p:cNvSpPr>
            <a:spLocks noGrp="1"/>
          </p:cNvSpPr>
          <p:nvPr>
            <p:ph type="pic" idx="3"/>
          </p:nvPr>
        </p:nvSpPr>
        <p:spPr>
          <a:xfrm>
            <a:off x="6041343" y="3612397"/>
            <a:ext cx="1971656" cy="1973190"/>
          </a:xfrm>
          <a:prstGeom prst="rect">
            <a:avLst/>
          </a:prstGeom>
          <a:solidFill>
            <a:schemeClr val="dk1">
              <a:alpha val="11764"/>
            </a:scheme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5" name="Google Shape;135;p54"/>
          <p:cNvSpPr>
            <a:spLocks noGrp="1"/>
          </p:cNvSpPr>
          <p:nvPr>
            <p:ph type="pic" idx="4"/>
          </p:nvPr>
        </p:nvSpPr>
        <p:spPr>
          <a:xfrm>
            <a:off x="10336545" y="3612397"/>
            <a:ext cx="1971656" cy="1973190"/>
          </a:xfrm>
          <a:prstGeom prst="rect">
            <a:avLst/>
          </a:prstGeom>
          <a:solidFill>
            <a:schemeClr val="dk1">
              <a:alpha val="11764"/>
            </a:scheme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36" name="Google Shape;136;p54"/>
          <p:cNvSpPr>
            <a:spLocks noGrp="1"/>
          </p:cNvSpPr>
          <p:nvPr>
            <p:ph type="pic" idx="5"/>
          </p:nvPr>
        </p:nvSpPr>
        <p:spPr>
          <a:xfrm>
            <a:off x="14634816" y="3612397"/>
            <a:ext cx="1971656" cy="1973190"/>
          </a:xfrm>
          <a:prstGeom prst="rect">
            <a:avLst/>
          </a:prstGeom>
          <a:solidFill>
            <a:schemeClr val="dk1">
              <a:alpha val="11764"/>
            </a:scheme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37" name="Google Shape;137;p54"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138"/>
        <p:cNvGrpSpPr/>
        <p:nvPr/>
      </p:nvGrpSpPr>
      <p:grpSpPr>
        <a:xfrm>
          <a:off x="0" y="0"/>
          <a:ext cx="0" cy="0"/>
          <a:chOff x="0" y="0"/>
          <a:chExt cx="0" cy="0"/>
        </a:xfrm>
      </p:grpSpPr>
      <p:sp>
        <p:nvSpPr>
          <p:cNvPr id="139" name="Google Shape;139;p55"/>
          <p:cNvSpPr>
            <a:spLocks noGrp="1"/>
          </p:cNvSpPr>
          <p:nvPr>
            <p:ph type="pic" idx="2"/>
          </p:nvPr>
        </p:nvSpPr>
        <p:spPr>
          <a:xfrm>
            <a:off x="0" y="0"/>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0" name="Google Shape;140;p55"/>
          <p:cNvSpPr>
            <a:spLocks noGrp="1"/>
          </p:cNvSpPr>
          <p:nvPr>
            <p:ph type="pic" idx="3"/>
          </p:nvPr>
        </p:nvSpPr>
        <p:spPr>
          <a:xfrm>
            <a:off x="0" y="5144294"/>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1" name="Google Shape;141;p55"/>
          <p:cNvSpPr>
            <a:spLocks noGrp="1"/>
          </p:cNvSpPr>
          <p:nvPr>
            <p:ph type="pic" idx="4"/>
          </p:nvPr>
        </p:nvSpPr>
        <p:spPr>
          <a:xfrm>
            <a:off x="5144294" y="0"/>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2" name="Google Shape;142;p55"/>
          <p:cNvSpPr>
            <a:spLocks noGrp="1"/>
          </p:cNvSpPr>
          <p:nvPr>
            <p:ph type="pic" idx="5"/>
          </p:nvPr>
        </p:nvSpPr>
        <p:spPr>
          <a:xfrm>
            <a:off x="5144294" y="5144294"/>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3" name="Google Shape;143;p55"/>
          <p:cNvSpPr>
            <a:spLocks noGrp="1"/>
          </p:cNvSpPr>
          <p:nvPr>
            <p:ph type="pic" idx="6"/>
          </p:nvPr>
        </p:nvSpPr>
        <p:spPr>
          <a:xfrm>
            <a:off x="10288588" y="0"/>
            <a:ext cx="7999412"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44"/>
        <p:cNvGrpSpPr/>
        <p:nvPr/>
      </p:nvGrpSpPr>
      <p:grpSpPr>
        <a:xfrm>
          <a:off x="0" y="0"/>
          <a:ext cx="0" cy="0"/>
          <a:chOff x="0" y="0"/>
          <a:chExt cx="0" cy="0"/>
        </a:xfrm>
      </p:grpSpPr>
      <p:sp>
        <p:nvSpPr>
          <p:cNvPr id="145" name="Google Shape;145;p56"/>
          <p:cNvSpPr/>
          <p:nvPr/>
        </p:nvSpPr>
        <p:spPr>
          <a:xfrm>
            <a:off x="0" y="3640846"/>
            <a:ext cx="18288000" cy="6647744"/>
          </a:xfrm>
          <a:custGeom>
            <a:avLst/>
            <a:gdLst/>
            <a:ahLst/>
            <a:cxnLst/>
            <a:rect l="l" t="t" r="r" b="b"/>
            <a:pathLst>
              <a:path w="9144000" h="4431145" extrusionOk="0">
                <a:moveTo>
                  <a:pt x="0" y="0"/>
                </a:moveTo>
                <a:cubicBezTo>
                  <a:pt x="665399" y="762209"/>
                  <a:pt x="1434980" y="1458693"/>
                  <a:pt x="2286817" y="2064940"/>
                </a:cubicBezTo>
                <a:cubicBezTo>
                  <a:pt x="4374993" y="3551080"/>
                  <a:pt x="6813587" y="4392563"/>
                  <a:pt x="9144000" y="4431142"/>
                </a:cubicBezTo>
                <a:lnTo>
                  <a:pt x="9144000" y="4431143"/>
                </a:lnTo>
                <a:lnTo>
                  <a:pt x="9143998" y="4431145"/>
                </a:lnTo>
                <a:lnTo>
                  <a:pt x="0" y="4431145"/>
                </a:lnTo>
                <a:close/>
              </a:path>
            </a:pathLst>
          </a:custGeom>
          <a:solidFill>
            <a:srgbClr val="E7E3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46" name="Google Shape;146;p56"/>
          <p:cNvGrpSpPr/>
          <p:nvPr/>
        </p:nvGrpSpPr>
        <p:grpSpPr>
          <a:xfrm>
            <a:off x="308583" y="467744"/>
            <a:ext cx="2000930" cy="1379350"/>
            <a:chOff x="115148" y="402460"/>
            <a:chExt cx="1000465" cy="919425"/>
          </a:xfrm>
        </p:grpSpPr>
        <p:sp>
          <p:nvSpPr>
            <p:cNvPr id="147" name="Google Shape;147;p56"/>
            <p:cNvSpPr/>
            <p:nvPr/>
          </p:nvSpPr>
          <p:spPr>
            <a:xfrm>
              <a:off x="115148" y="423335"/>
              <a:ext cx="629401" cy="629401"/>
            </a:xfrm>
            <a:prstGeom prst="ellipse">
              <a:avLst/>
            </a:prstGeom>
            <a:solidFill>
              <a:srgbClr val="A5D66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56"/>
            <p:cNvSpPr/>
            <p:nvPr/>
          </p:nvSpPr>
          <p:spPr>
            <a:xfrm>
              <a:off x="179512" y="692696"/>
              <a:ext cx="573103" cy="573103"/>
            </a:xfrm>
            <a:prstGeom prst="ellipse">
              <a:avLst/>
            </a:prstGeom>
            <a:solidFill>
              <a:srgbClr val="F4823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56"/>
            <p:cNvSpPr/>
            <p:nvPr/>
          </p:nvSpPr>
          <p:spPr>
            <a:xfrm rot="-2283256">
              <a:off x="454002" y="660274"/>
              <a:ext cx="550463" cy="550463"/>
            </a:xfrm>
            <a:prstGeom prst="ellipse">
              <a:avLst/>
            </a:prstGeom>
            <a:solidFill>
              <a:srgbClr val="FFC93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56"/>
            <p:cNvSpPr/>
            <p:nvPr/>
          </p:nvSpPr>
          <p:spPr>
            <a:xfrm rot="-2283256">
              <a:off x="404498" y="485634"/>
              <a:ext cx="411920" cy="411920"/>
            </a:xfrm>
            <a:prstGeom prst="ellipse">
              <a:avLst/>
            </a:prstGeom>
            <a:solidFill>
              <a:srgbClr val="4CB8F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2"/>
        <p:cNvGrpSpPr/>
        <p:nvPr/>
      </p:nvGrpSpPr>
      <p:grpSpPr>
        <a:xfrm>
          <a:off x="0" y="0"/>
          <a:ext cx="0" cy="0"/>
          <a:chOff x="0" y="0"/>
          <a:chExt cx="0" cy="0"/>
        </a:xfrm>
      </p:grpSpPr>
      <p:pic>
        <p:nvPicPr>
          <p:cNvPr id="13" name="Google Shape;13;p20" descr="A picture containing drawing&#10;&#10;Description automatically generated"/>
          <p:cNvPicPr preferRelativeResize="0"/>
          <p:nvPr/>
        </p:nvPicPr>
        <p:blipFill rotWithShape="1">
          <a:blip r:embed="rId2">
            <a:alphaModFix/>
          </a:blip>
          <a:srcRect/>
          <a:stretch/>
        </p:blipFill>
        <p:spPr>
          <a:xfrm>
            <a:off x="14440316" y="1"/>
            <a:ext cx="3847685" cy="1736484"/>
          </a:xfrm>
          <a:prstGeom prst="rect">
            <a:avLst/>
          </a:prstGeom>
          <a:noFill/>
          <a:ln>
            <a:noFill/>
          </a:ln>
        </p:spPr>
      </p:pic>
    </p:spTree>
    <p:extLst>
      <p:ext uri="{BB962C8B-B14F-4D97-AF65-F5344CB8AC3E}">
        <p14:creationId xmlns:p14="http://schemas.microsoft.com/office/powerpoint/2010/main" val="16425341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21"/>
        <p:cNvGrpSpPr/>
        <p:nvPr/>
      </p:nvGrpSpPr>
      <p:grpSpPr>
        <a:xfrm>
          <a:off x="0" y="0"/>
          <a:ext cx="0" cy="0"/>
          <a:chOff x="0" y="0"/>
          <a:chExt cx="0" cy="0"/>
        </a:xfrm>
      </p:grpSpPr>
      <p:sp>
        <p:nvSpPr>
          <p:cNvPr id="22" name="Google Shape;22;p49"/>
          <p:cNvSpPr>
            <a:spLocks noGrp="1"/>
          </p:cNvSpPr>
          <p:nvPr>
            <p:ph type="pic" idx="2"/>
          </p:nvPr>
        </p:nvSpPr>
        <p:spPr>
          <a:xfrm>
            <a:off x="1935145" y="3120406"/>
            <a:ext cx="5715000" cy="5715000"/>
          </a:xfrm>
          <a:prstGeom prst="rect">
            <a:avLst/>
          </a:prstGeom>
          <a:solidFill>
            <a:srgbClr val="353535">
              <a:alpha val="10980"/>
            </a:srgbClr>
          </a:solidFill>
          <a:ln>
            <a:noFill/>
          </a:ln>
        </p:spPr>
      </p:sp>
      <p:sp>
        <p:nvSpPr>
          <p:cNvPr id="23" name="Google Shape;23;p4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600"/>
              <a:buFont typeface="Open Sans"/>
              <a:buNone/>
            </a:pPr>
            <a:fld id="{00000000-1234-1234-1234-123412341234}" type="slidenum">
              <a:rPr lang="en-US" sz="1600" b="0" i="0" u="none" strike="noStrike" cap="none">
                <a:solidFill>
                  <a:schemeClr val="dk1"/>
                </a:solidFill>
                <a:latin typeface="Open Sans"/>
                <a:ea typeface="Open Sans"/>
                <a:cs typeface="Open Sans"/>
                <a:sym typeface="Open Sans"/>
              </a:rPr>
              <a:t>‹Nº›</a:t>
            </a:fld>
            <a:endParaRPr sz="1600" b="0" i="0" u="none" strike="noStrike" cap="none">
              <a:solidFill>
                <a:schemeClr val="dk1"/>
              </a:solidFill>
              <a:latin typeface="Open Sans"/>
              <a:ea typeface="Open Sans"/>
              <a:cs typeface="Open Sans"/>
              <a:sym typeface="Open Sans"/>
            </a:endParaRPr>
          </a:p>
        </p:txBody>
      </p:sp>
      <p:cxnSp>
        <p:nvCxnSpPr>
          <p:cNvPr id="24" name="Google Shape;24;p4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5" name="Google Shape;25;p49"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1931865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30"/>
        <p:cNvGrpSpPr/>
        <p:nvPr/>
      </p:nvGrpSpPr>
      <p:grpSpPr>
        <a:xfrm>
          <a:off x="0" y="0"/>
          <a:ext cx="0" cy="0"/>
          <a:chOff x="0" y="0"/>
          <a:chExt cx="0" cy="0"/>
        </a:xfrm>
      </p:grpSpPr>
      <p:sp>
        <p:nvSpPr>
          <p:cNvPr id="31" name="Google Shape;31;p27"/>
          <p:cNvSpPr>
            <a:spLocks noGrp="1"/>
          </p:cNvSpPr>
          <p:nvPr>
            <p:ph type="pic" idx="2"/>
          </p:nvPr>
        </p:nvSpPr>
        <p:spPr>
          <a:xfrm>
            <a:off x="0" y="0"/>
            <a:ext cx="18288001"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20542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32"/>
        <p:cNvGrpSpPr/>
        <p:nvPr/>
      </p:nvGrpSpPr>
      <p:grpSpPr>
        <a:xfrm>
          <a:off x="0" y="0"/>
          <a:ext cx="0" cy="0"/>
          <a:chOff x="0" y="0"/>
          <a:chExt cx="0" cy="0"/>
        </a:xfrm>
      </p:grpSpPr>
      <p:sp>
        <p:nvSpPr>
          <p:cNvPr id="33" name="Google Shape;33;p28"/>
          <p:cNvSpPr>
            <a:spLocks noGrp="1"/>
          </p:cNvSpPr>
          <p:nvPr>
            <p:ph type="pic" idx="2"/>
          </p:nvPr>
        </p:nvSpPr>
        <p:spPr>
          <a:xfrm>
            <a:off x="0" y="0"/>
            <a:ext cx="18288001"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34" name="Google Shape;34;p28" descr="A picture containing drawing&#10;&#10;Description automatically generated"/>
          <p:cNvPicPr preferRelativeResize="0"/>
          <p:nvPr/>
        </p:nvPicPr>
        <p:blipFill rotWithShape="1">
          <a:blip r:embed="rId2">
            <a:alphaModFix/>
          </a:blip>
          <a:srcRect/>
          <a:stretch/>
        </p:blipFill>
        <p:spPr>
          <a:xfrm>
            <a:off x="0" y="0"/>
            <a:ext cx="1813942" cy="1769190"/>
          </a:xfrm>
          <a:prstGeom prst="rect">
            <a:avLst/>
          </a:prstGeom>
          <a:noFill/>
          <a:ln>
            <a:noFill/>
          </a:ln>
        </p:spPr>
      </p:pic>
    </p:spTree>
    <p:extLst>
      <p:ext uri="{BB962C8B-B14F-4D97-AF65-F5344CB8AC3E}">
        <p14:creationId xmlns:p14="http://schemas.microsoft.com/office/powerpoint/2010/main" val="190115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242D38"/>
        </a:solidFill>
        <a:effectLst/>
      </p:bgPr>
    </p:bg>
    <p:spTree>
      <p:nvGrpSpPr>
        <p:cNvPr id="1" name="Shape 25"/>
        <p:cNvGrpSpPr/>
        <p:nvPr/>
      </p:nvGrpSpPr>
      <p:grpSpPr>
        <a:xfrm>
          <a:off x="0" y="0"/>
          <a:ext cx="0" cy="0"/>
          <a:chOff x="0" y="0"/>
          <a:chExt cx="0" cy="0"/>
        </a:xfrm>
      </p:grpSpPr>
      <p:sp>
        <p:nvSpPr>
          <p:cNvPr id="26" name="Google Shape;26;p25"/>
          <p:cNvSpPr txBox="1">
            <a:spLocks noGrp="1"/>
          </p:cNvSpPr>
          <p:nvPr>
            <p:ph type="body" idx="1"/>
          </p:nvPr>
        </p:nvSpPr>
        <p:spPr>
          <a:xfrm>
            <a:off x="3827462" y="2656682"/>
            <a:ext cx="10633075" cy="24876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500"/>
              </a:spcBef>
              <a:spcAft>
                <a:spcPts val="0"/>
              </a:spcAft>
              <a:buClr>
                <a:srgbClr val="F5333F"/>
              </a:buClr>
              <a:buSzPts val="8800"/>
              <a:buFont typeface="Arial"/>
              <a:buNone/>
              <a:defRPr sz="8800" b="1" i="0" u="none" strike="noStrike" cap="none">
                <a:solidFill>
                  <a:srgbClr val="F5333F"/>
                </a:solidFill>
                <a:latin typeface="Arial"/>
                <a:ea typeface="Arial"/>
                <a:cs typeface="Arial"/>
                <a:sym typeface="Arial"/>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7" name="Google Shape;27;p25"/>
          <p:cNvSpPr txBox="1">
            <a:spLocks noGrp="1"/>
          </p:cNvSpPr>
          <p:nvPr>
            <p:ph type="body" idx="2"/>
          </p:nvPr>
        </p:nvSpPr>
        <p:spPr>
          <a:xfrm>
            <a:off x="3827462" y="5464065"/>
            <a:ext cx="10633075" cy="14684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500"/>
              </a:spcBef>
              <a:spcAft>
                <a:spcPts val="0"/>
              </a:spcAft>
              <a:buClr>
                <a:schemeClr val="lt2"/>
              </a:buClr>
              <a:buSzPts val="4200"/>
              <a:buFont typeface="Arial"/>
              <a:buNone/>
              <a:defRPr sz="4200" b="1" i="0" u="none" strike="noStrike" cap="none">
                <a:solidFill>
                  <a:schemeClr val="lt2"/>
                </a:solidFill>
                <a:latin typeface="Arial"/>
                <a:ea typeface="Arial"/>
                <a:cs typeface="Arial"/>
                <a:sym typeface="Arial"/>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35"/>
        <p:cNvGrpSpPr/>
        <p:nvPr/>
      </p:nvGrpSpPr>
      <p:grpSpPr>
        <a:xfrm>
          <a:off x="0" y="0"/>
          <a:ext cx="0" cy="0"/>
          <a:chOff x="0" y="0"/>
          <a:chExt cx="0" cy="0"/>
        </a:xfrm>
      </p:grpSpPr>
      <p:sp>
        <p:nvSpPr>
          <p:cNvPr id="36" name="Google Shape;36;p29"/>
          <p:cNvSpPr>
            <a:spLocks noGrp="1"/>
          </p:cNvSpPr>
          <p:nvPr>
            <p:ph type="pic" idx="2"/>
          </p:nvPr>
        </p:nvSpPr>
        <p:spPr>
          <a:xfrm>
            <a:off x="383056" y="338143"/>
            <a:ext cx="17521894" cy="962500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565370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37"/>
        <p:cNvGrpSpPr/>
        <p:nvPr/>
      </p:nvGrpSpPr>
      <p:grpSpPr>
        <a:xfrm>
          <a:off x="0" y="0"/>
          <a:ext cx="0" cy="0"/>
          <a:chOff x="0" y="0"/>
          <a:chExt cx="0" cy="0"/>
        </a:xfrm>
      </p:grpSpPr>
      <p:sp>
        <p:nvSpPr>
          <p:cNvPr id="38" name="Google Shape;38;p30"/>
          <p:cNvSpPr>
            <a:spLocks noGrp="1"/>
          </p:cNvSpPr>
          <p:nvPr>
            <p:ph type="pic" idx="2"/>
          </p:nvPr>
        </p:nvSpPr>
        <p:spPr>
          <a:xfrm flipH="1">
            <a:off x="-1" y="0"/>
            <a:ext cx="14712019" cy="4511040"/>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39" name="Google Shape;39;p30"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3673465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40"/>
        <p:cNvGrpSpPr/>
        <p:nvPr/>
      </p:nvGrpSpPr>
      <p:grpSpPr>
        <a:xfrm>
          <a:off x="0" y="0"/>
          <a:ext cx="0" cy="0"/>
          <a:chOff x="0" y="0"/>
          <a:chExt cx="0" cy="0"/>
        </a:xfrm>
      </p:grpSpPr>
      <p:sp>
        <p:nvSpPr>
          <p:cNvPr id="41" name="Google Shape;41;p31"/>
          <p:cNvSpPr>
            <a:spLocks noGrp="1"/>
          </p:cNvSpPr>
          <p:nvPr>
            <p:ph type="pic" idx="2"/>
          </p:nvPr>
        </p:nvSpPr>
        <p:spPr>
          <a:xfrm>
            <a:off x="1553028" y="0"/>
            <a:ext cx="16734972" cy="5379495"/>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42" name="Google Shape;42;p31"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1550439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15">
  <p:cSld name="1_15">
    <p:spTree>
      <p:nvGrpSpPr>
        <p:cNvPr id="1" name="Shape 46"/>
        <p:cNvGrpSpPr/>
        <p:nvPr/>
      </p:nvGrpSpPr>
      <p:grpSpPr>
        <a:xfrm>
          <a:off x="0" y="0"/>
          <a:ext cx="0" cy="0"/>
          <a:chOff x="0" y="0"/>
          <a:chExt cx="0" cy="0"/>
        </a:xfrm>
      </p:grpSpPr>
      <p:sp>
        <p:nvSpPr>
          <p:cNvPr id="47" name="Google Shape;47;p33"/>
          <p:cNvSpPr>
            <a:spLocks noGrp="1"/>
          </p:cNvSpPr>
          <p:nvPr>
            <p:ph type="pic" idx="2"/>
          </p:nvPr>
        </p:nvSpPr>
        <p:spPr>
          <a:xfrm>
            <a:off x="0" y="2317897"/>
            <a:ext cx="10994065" cy="6868633"/>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48" name="Google Shape;48;p33"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36529853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49"/>
        <p:cNvGrpSpPr/>
        <p:nvPr/>
      </p:nvGrpSpPr>
      <p:grpSpPr>
        <a:xfrm>
          <a:off x="0" y="0"/>
          <a:ext cx="0" cy="0"/>
          <a:chOff x="0" y="0"/>
          <a:chExt cx="0" cy="0"/>
        </a:xfrm>
      </p:grpSpPr>
      <p:sp>
        <p:nvSpPr>
          <p:cNvPr id="50" name="Google Shape;50;p34"/>
          <p:cNvSpPr>
            <a:spLocks noGrp="1"/>
          </p:cNvSpPr>
          <p:nvPr>
            <p:ph type="pic" idx="2"/>
          </p:nvPr>
        </p:nvSpPr>
        <p:spPr>
          <a:xfrm>
            <a:off x="0" y="0"/>
            <a:ext cx="6698918" cy="669891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1" name="Google Shape;51;p34"/>
          <p:cNvSpPr>
            <a:spLocks noGrp="1"/>
          </p:cNvSpPr>
          <p:nvPr>
            <p:ph type="pic" idx="3"/>
          </p:nvPr>
        </p:nvSpPr>
        <p:spPr>
          <a:xfrm>
            <a:off x="4279192" y="4287009"/>
            <a:ext cx="4798110" cy="479811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52" name="Google Shape;52;p34"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2193043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53"/>
        <p:cNvGrpSpPr/>
        <p:nvPr/>
      </p:nvGrpSpPr>
      <p:grpSpPr>
        <a:xfrm>
          <a:off x="0" y="0"/>
          <a:ext cx="0" cy="0"/>
          <a:chOff x="0" y="0"/>
          <a:chExt cx="0" cy="0"/>
        </a:xfrm>
      </p:grpSpPr>
      <p:sp>
        <p:nvSpPr>
          <p:cNvPr id="54" name="Google Shape;54;p35"/>
          <p:cNvSpPr>
            <a:spLocks noGrp="1"/>
          </p:cNvSpPr>
          <p:nvPr>
            <p:ph type="pic" idx="2"/>
          </p:nvPr>
        </p:nvSpPr>
        <p:spPr>
          <a:xfrm>
            <a:off x="6907700" y="342952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5" name="Google Shape;55;p35"/>
          <p:cNvSpPr>
            <a:spLocks noGrp="1"/>
          </p:cNvSpPr>
          <p:nvPr>
            <p:ph type="pic" idx="3"/>
          </p:nvPr>
        </p:nvSpPr>
        <p:spPr>
          <a:xfrm>
            <a:off x="-24384" y="0"/>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6" name="Google Shape;56;p35"/>
          <p:cNvSpPr>
            <a:spLocks noGrp="1"/>
          </p:cNvSpPr>
          <p:nvPr>
            <p:ph type="pic" idx="4"/>
          </p:nvPr>
        </p:nvSpPr>
        <p:spPr>
          <a:xfrm>
            <a:off x="3441658" y="342952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7" name="Google Shape;57;p35"/>
          <p:cNvSpPr>
            <a:spLocks noGrp="1"/>
          </p:cNvSpPr>
          <p:nvPr>
            <p:ph type="pic" idx="5"/>
          </p:nvPr>
        </p:nvSpPr>
        <p:spPr>
          <a:xfrm>
            <a:off x="-24384" y="342952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8" name="Google Shape;58;p35"/>
          <p:cNvSpPr>
            <a:spLocks noGrp="1"/>
          </p:cNvSpPr>
          <p:nvPr>
            <p:ph type="pic" idx="6"/>
          </p:nvPr>
        </p:nvSpPr>
        <p:spPr>
          <a:xfrm>
            <a:off x="3441658" y="685905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9" name="Google Shape;59;p35"/>
          <p:cNvSpPr>
            <a:spLocks noGrp="1"/>
          </p:cNvSpPr>
          <p:nvPr>
            <p:ph type="pic" idx="7"/>
          </p:nvPr>
        </p:nvSpPr>
        <p:spPr>
          <a:xfrm>
            <a:off x="-24384" y="6859059"/>
            <a:ext cx="3466042" cy="3429529"/>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60" name="Google Shape;60;p35"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1510603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61"/>
        <p:cNvGrpSpPr/>
        <p:nvPr/>
      </p:nvGrpSpPr>
      <p:grpSpPr>
        <a:xfrm>
          <a:off x="0" y="0"/>
          <a:ext cx="0" cy="0"/>
          <a:chOff x="0" y="0"/>
          <a:chExt cx="0" cy="0"/>
        </a:xfrm>
      </p:grpSpPr>
      <p:sp>
        <p:nvSpPr>
          <p:cNvPr id="62" name="Google Shape;62;p36"/>
          <p:cNvSpPr>
            <a:spLocks noGrp="1"/>
          </p:cNvSpPr>
          <p:nvPr>
            <p:ph type="pic" idx="2"/>
          </p:nvPr>
        </p:nvSpPr>
        <p:spPr>
          <a:xfrm>
            <a:off x="11359170"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3" name="Google Shape;63;p36"/>
          <p:cNvSpPr>
            <a:spLocks noGrp="1"/>
          </p:cNvSpPr>
          <p:nvPr>
            <p:ph type="pic" idx="3"/>
          </p:nvPr>
        </p:nvSpPr>
        <p:spPr>
          <a:xfrm>
            <a:off x="9087336"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4" name="Google Shape;64;p36"/>
          <p:cNvSpPr>
            <a:spLocks noGrp="1"/>
          </p:cNvSpPr>
          <p:nvPr>
            <p:ph type="pic" idx="4"/>
          </p:nvPr>
        </p:nvSpPr>
        <p:spPr>
          <a:xfrm>
            <a:off x="6815502"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5" name="Google Shape;65;p36"/>
          <p:cNvSpPr>
            <a:spLocks noGrp="1"/>
          </p:cNvSpPr>
          <p:nvPr>
            <p:ph type="pic" idx="5"/>
          </p:nvPr>
        </p:nvSpPr>
        <p:spPr>
          <a:xfrm>
            <a:off x="4543668"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6" name="Google Shape;66;p36"/>
          <p:cNvSpPr>
            <a:spLocks noGrp="1"/>
          </p:cNvSpPr>
          <p:nvPr>
            <p:ph type="pic" idx="6"/>
          </p:nvPr>
        </p:nvSpPr>
        <p:spPr>
          <a:xfrm>
            <a:off x="2271834"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7" name="Google Shape;67;p36"/>
          <p:cNvSpPr>
            <a:spLocks noGrp="1"/>
          </p:cNvSpPr>
          <p:nvPr>
            <p:ph type="pic" idx="7"/>
          </p:nvPr>
        </p:nvSpPr>
        <p:spPr>
          <a:xfrm>
            <a:off x="0" y="0"/>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8" name="Google Shape;68;p36"/>
          <p:cNvSpPr>
            <a:spLocks noGrp="1"/>
          </p:cNvSpPr>
          <p:nvPr>
            <p:ph type="pic" idx="8"/>
          </p:nvPr>
        </p:nvSpPr>
        <p:spPr>
          <a:xfrm>
            <a:off x="9087336"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69" name="Google Shape;69;p36"/>
          <p:cNvSpPr>
            <a:spLocks noGrp="1"/>
          </p:cNvSpPr>
          <p:nvPr>
            <p:ph type="pic" idx="9"/>
          </p:nvPr>
        </p:nvSpPr>
        <p:spPr>
          <a:xfrm>
            <a:off x="6815502"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0" name="Google Shape;70;p36"/>
          <p:cNvSpPr>
            <a:spLocks noGrp="1"/>
          </p:cNvSpPr>
          <p:nvPr>
            <p:ph type="pic" idx="13"/>
          </p:nvPr>
        </p:nvSpPr>
        <p:spPr>
          <a:xfrm>
            <a:off x="4543668"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1" name="Google Shape;71;p36"/>
          <p:cNvSpPr>
            <a:spLocks noGrp="1"/>
          </p:cNvSpPr>
          <p:nvPr>
            <p:ph type="pic" idx="14"/>
          </p:nvPr>
        </p:nvSpPr>
        <p:spPr>
          <a:xfrm>
            <a:off x="2271834"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2" name="Google Shape;72;p36"/>
          <p:cNvSpPr>
            <a:spLocks noGrp="1"/>
          </p:cNvSpPr>
          <p:nvPr>
            <p:ph type="pic" idx="15"/>
          </p:nvPr>
        </p:nvSpPr>
        <p:spPr>
          <a:xfrm>
            <a:off x="0" y="2247901"/>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3" name="Google Shape;73;p36"/>
          <p:cNvSpPr>
            <a:spLocks noGrp="1"/>
          </p:cNvSpPr>
          <p:nvPr>
            <p:ph type="pic" idx="16"/>
          </p:nvPr>
        </p:nvSpPr>
        <p:spPr>
          <a:xfrm>
            <a:off x="4543668" y="4495802"/>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4" name="Google Shape;74;p36"/>
          <p:cNvSpPr>
            <a:spLocks noGrp="1"/>
          </p:cNvSpPr>
          <p:nvPr>
            <p:ph type="pic" idx="17"/>
          </p:nvPr>
        </p:nvSpPr>
        <p:spPr>
          <a:xfrm>
            <a:off x="2271834" y="4495802"/>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5" name="Google Shape;75;p36"/>
          <p:cNvSpPr>
            <a:spLocks noGrp="1"/>
          </p:cNvSpPr>
          <p:nvPr>
            <p:ph type="pic" idx="18"/>
          </p:nvPr>
        </p:nvSpPr>
        <p:spPr>
          <a:xfrm>
            <a:off x="0" y="4495802"/>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76" name="Google Shape;76;p36"/>
          <p:cNvSpPr>
            <a:spLocks noGrp="1"/>
          </p:cNvSpPr>
          <p:nvPr>
            <p:ph type="pic" idx="19"/>
          </p:nvPr>
        </p:nvSpPr>
        <p:spPr>
          <a:xfrm>
            <a:off x="0" y="6743703"/>
            <a:ext cx="2271834" cy="2247901"/>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77" name="Google Shape;77;p36"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2946137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78"/>
        <p:cNvGrpSpPr/>
        <p:nvPr/>
      </p:nvGrpSpPr>
      <p:grpSpPr>
        <a:xfrm>
          <a:off x="0" y="0"/>
          <a:ext cx="0" cy="0"/>
          <a:chOff x="0" y="0"/>
          <a:chExt cx="0" cy="0"/>
        </a:xfrm>
      </p:grpSpPr>
      <p:sp>
        <p:nvSpPr>
          <p:cNvPr id="79" name="Google Shape;79;p37"/>
          <p:cNvSpPr>
            <a:spLocks noGrp="1"/>
          </p:cNvSpPr>
          <p:nvPr>
            <p:ph type="pic" idx="2"/>
          </p:nvPr>
        </p:nvSpPr>
        <p:spPr>
          <a:xfrm>
            <a:off x="2076448" y="0"/>
            <a:ext cx="3975907"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0" name="Google Shape;80;p37"/>
          <p:cNvSpPr>
            <a:spLocks noGrp="1"/>
          </p:cNvSpPr>
          <p:nvPr>
            <p:ph type="pic" idx="3"/>
          </p:nvPr>
        </p:nvSpPr>
        <p:spPr>
          <a:xfrm>
            <a:off x="6052354" y="0"/>
            <a:ext cx="3975907"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81" name="Google Shape;81;p37"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4081551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82"/>
        <p:cNvGrpSpPr/>
        <p:nvPr/>
      </p:nvGrpSpPr>
      <p:grpSpPr>
        <a:xfrm>
          <a:off x="0" y="0"/>
          <a:ext cx="0" cy="0"/>
          <a:chOff x="0" y="0"/>
          <a:chExt cx="0" cy="0"/>
        </a:xfrm>
      </p:grpSpPr>
      <p:sp>
        <p:nvSpPr>
          <p:cNvPr id="83" name="Google Shape;83;p38"/>
          <p:cNvSpPr>
            <a:spLocks noGrp="1"/>
          </p:cNvSpPr>
          <p:nvPr>
            <p:ph type="pic" idx="2"/>
          </p:nvPr>
        </p:nvSpPr>
        <p:spPr>
          <a:xfrm>
            <a:off x="2457449" y="0"/>
            <a:ext cx="5485374"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4" name="Google Shape;84;p38"/>
          <p:cNvSpPr>
            <a:spLocks noGrp="1"/>
          </p:cNvSpPr>
          <p:nvPr>
            <p:ph type="pic" idx="3"/>
          </p:nvPr>
        </p:nvSpPr>
        <p:spPr>
          <a:xfrm>
            <a:off x="0" y="0"/>
            <a:ext cx="2457448"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85" name="Google Shape;85;p38"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1700970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4">
  <p:cSld name="24">
    <p:spTree>
      <p:nvGrpSpPr>
        <p:cNvPr id="1" name="Shape 89"/>
        <p:cNvGrpSpPr/>
        <p:nvPr/>
      </p:nvGrpSpPr>
      <p:grpSpPr>
        <a:xfrm>
          <a:off x="0" y="0"/>
          <a:ext cx="0" cy="0"/>
          <a:chOff x="0" y="0"/>
          <a:chExt cx="0" cy="0"/>
        </a:xfrm>
      </p:grpSpPr>
      <p:sp>
        <p:nvSpPr>
          <p:cNvPr id="90" name="Google Shape;90;p40"/>
          <p:cNvSpPr>
            <a:spLocks noGrp="1"/>
          </p:cNvSpPr>
          <p:nvPr>
            <p:ph type="pic" idx="2"/>
          </p:nvPr>
        </p:nvSpPr>
        <p:spPr>
          <a:xfrm>
            <a:off x="0" y="0"/>
            <a:ext cx="14831526"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91" name="Google Shape;91;p40"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97121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3">
  <p:cSld name="03">
    <p:spTree>
      <p:nvGrpSpPr>
        <p:cNvPr id="1" name="Shape 28"/>
        <p:cNvGrpSpPr/>
        <p:nvPr/>
      </p:nvGrpSpPr>
      <p:grpSpPr>
        <a:xfrm>
          <a:off x="0" y="0"/>
          <a:ext cx="0" cy="0"/>
          <a:chOff x="0" y="0"/>
          <a:chExt cx="0" cy="0"/>
        </a:xfrm>
      </p:grpSpPr>
      <p:pic>
        <p:nvPicPr>
          <p:cNvPr id="29" name="Google Shape;29;p26"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92"/>
        <p:cNvGrpSpPr/>
        <p:nvPr/>
      </p:nvGrpSpPr>
      <p:grpSpPr>
        <a:xfrm>
          <a:off x="0" y="0"/>
          <a:ext cx="0" cy="0"/>
          <a:chOff x="0" y="0"/>
          <a:chExt cx="0" cy="0"/>
        </a:xfrm>
      </p:grpSpPr>
      <p:sp>
        <p:nvSpPr>
          <p:cNvPr id="93" name="Google Shape;93;p41"/>
          <p:cNvSpPr>
            <a:spLocks noGrp="1"/>
          </p:cNvSpPr>
          <p:nvPr>
            <p:ph type="pic" idx="2"/>
          </p:nvPr>
        </p:nvSpPr>
        <p:spPr>
          <a:xfrm>
            <a:off x="-1" y="0"/>
            <a:ext cx="11799269"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94" name="Google Shape;94;p41"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64888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6">
  <p:cSld name="26">
    <p:spTree>
      <p:nvGrpSpPr>
        <p:cNvPr id="1" name="Shape 95"/>
        <p:cNvGrpSpPr/>
        <p:nvPr/>
      </p:nvGrpSpPr>
      <p:grpSpPr>
        <a:xfrm>
          <a:off x="0" y="0"/>
          <a:ext cx="0" cy="0"/>
          <a:chOff x="0" y="0"/>
          <a:chExt cx="0" cy="0"/>
        </a:xfrm>
      </p:grpSpPr>
      <p:sp>
        <p:nvSpPr>
          <p:cNvPr id="96" name="Google Shape;96;p42"/>
          <p:cNvSpPr>
            <a:spLocks noGrp="1"/>
          </p:cNvSpPr>
          <p:nvPr>
            <p:ph type="pic" idx="2"/>
          </p:nvPr>
        </p:nvSpPr>
        <p:spPr>
          <a:xfrm>
            <a:off x="10460736" y="2301970"/>
            <a:ext cx="7827263" cy="798661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97" name="Google Shape;97;p42"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13715449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7">
  <p:cSld name="27">
    <p:spTree>
      <p:nvGrpSpPr>
        <p:cNvPr id="1" name="Shape 98"/>
        <p:cNvGrpSpPr/>
        <p:nvPr/>
      </p:nvGrpSpPr>
      <p:grpSpPr>
        <a:xfrm>
          <a:off x="0" y="0"/>
          <a:ext cx="0" cy="0"/>
          <a:chOff x="0" y="0"/>
          <a:chExt cx="0" cy="0"/>
        </a:xfrm>
      </p:grpSpPr>
      <p:sp>
        <p:nvSpPr>
          <p:cNvPr id="99" name="Google Shape;99;p43"/>
          <p:cNvSpPr>
            <a:spLocks noGrp="1"/>
          </p:cNvSpPr>
          <p:nvPr>
            <p:ph type="pic" idx="2"/>
          </p:nvPr>
        </p:nvSpPr>
        <p:spPr>
          <a:xfrm>
            <a:off x="9570720" y="1700378"/>
            <a:ext cx="8717279" cy="8588210"/>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00" name="Google Shape;100;p43"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4136931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101"/>
        <p:cNvGrpSpPr/>
        <p:nvPr/>
      </p:nvGrpSpPr>
      <p:grpSpPr>
        <a:xfrm>
          <a:off x="0" y="0"/>
          <a:ext cx="0" cy="0"/>
          <a:chOff x="0" y="0"/>
          <a:chExt cx="0" cy="0"/>
        </a:xfrm>
      </p:grpSpPr>
      <p:sp>
        <p:nvSpPr>
          <p:cNvPr id="102" name="Google Shape;102;p44"/>
          <p:cNvSpPr>
            <a:spLocks noGrp="1"/>
          </p:cNvSpPr>
          <p:nvPr>
            <p:ph type="pic" idx="2"/>
          </p:nvPr>
        </p:nvSpPr>
        <p:spPr>
          <a:xfrm>
            <a:off x="8655168" y="3482292"/>
            <a:ext cx="5777441" cy="578874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03" name="Google Shape;103;p44"/>
          <p:cNvSpPr>
            <a:spLocks noGrp="1"/>
          </p:cNvSpPr>
          <p:nvPr>
            <p:ph type="pic" idx="3"/>
          </p:nvPr>
        </p:nvSpPr>
        <p:spPr>
          <a:xfrm>
            <a:off x="11334720" y="0"/>
            <a:ext cx="6953280"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04" name="Google Shape;104;p44"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extLst>
      <p:ext uri="{BB962C8B-B14F-4D97-AF65-F5344CB8AC3E}">
        <p14:creationId xmlns:p14="http://schemas.microsoft.com/office/powerpoint/2010/main" val="26240116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105"/>
        <p:cNvGrpSpPr/>
        <p:nvPr/>
      </p:nvGrpSpPr>
      <p:grpSpPr>
        <a:xfrm>
          <a:off x="0" y="0"/>
          <a:ext cx="0" cy="0"/>
          <a:chOff x="0" y="0"/>
          <a:chExt cx="0" cy="0"/>
        </a:xfrm>
      </p:grpSpPr>
      <p:sp>
        <p:nvSpPr>
          <p:cNvPr id="106" name="Google Shape;106;p45"/>
          <p:cNvSpPr>
            <a:spLocks noGrp="1"/>
          </p:cNvSpPr>
          <p:nvPr>
            <p:ph type="pic" idx="2"/>
          </p:nvPr>
        </p:nvSpPr>
        <p:spPr>
          <a:xfrm>
            <a:off x="0" y="0"/>
            <a:ext cx="13279983"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07" name="Google Shape;107;p45"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7888427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108"/>
        <p:cNvGrpSpPr/>
        <p:nvPr/>
      </p:nvGrpSpPr>
      <p:grpSpPr>
        <a:xfrm>
          <a:off x="0" y="0"/>
          <a:ext cx="0" cy="0"/>
          <a:chOff x="0" y="0"/>
          <a:chExt cx="0" cy="0"/>
        </a:xfrm>
      </p:grpSpPr>
      <p:sp>
        <p:nvSpPr>
          <p:cNvPr id="109" name="Google Shape;109;p46"/>
          <p:cNvSpPr>
            <a:spLocks noGrp="1"/>
          </p:cNvSpPr>
          <p:nvPr>
            <p:ph type="pic" idx="2"/>
          </p:nvPr>
        </p:nvSpPr>
        <p:spPr>
          <a:xfrm>
            <a:off x="5008008" y="0"/>
            <a:ext cx="13279992"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0" name="Google Shape;110;p46"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extLst>
      <p:ext uri="{BB962C8B-B14F-4D97-AF65-F5344CB8AC3E}">
        <p14:creationId xmlns:p14="http://schemas.microsoft.com/office/powerpoint/2010/main" val="17340214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111"/>
        <p:cNvGrpSpPr/>
        <p:nvPr/>
      </p:nvGrpSpPr>
      <p:grpSpPr>
        <a:xfrm>
          <a:off x="0" y="0"/>
          <a:ext cx="0" cy="0"/>
          <a:chOff x="0" y="0"/>
          <a:chExt cx="0" cy="0"/>
        </a:xfrm>
      </p:grpSpPr>
      <p:sp>
        <p:nvSpPr>
          <p:cNvPr id="112" name="Google Shape;112;p47"/>
          <p:cNvSpPr>
            <a:spLocks noGrp="1"/>
          </p:cNvSpPr>
          <p:nvPr>
            <p:ph type="pic" idx="2"/>
          </p:nvPr>
        </p:nvSpPr>
        <p:spPr>
          <a:xfrm>
            <a:off x="-17244" y="0"/>
            <a:ext cx="16075035"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3" name="Google Shape;113;p47"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13571535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3">
  <p:cSld name="33">
    <p:spTree>
      <p:nvGrpSpPr>
        <p:cNvPr id="1" name="Shape 114"/>
        <p:cNvGrpSpPr/>
        <p:nvPr/>
      </p:nvGrpSpPr>
      <p:grpSpPr>
        <a:xfrm>
          <a:off x="0" y="0"/>
          <a:ext cx="0" cy="0"/>
          <a:chOff x="0" y="0"/>
          <a:chExt cx="0" cy="0"/>
        </a:xfrm>
      </p:grpSpPr>
      <p:sp>
        <p:nvSpPr>
          <p:cNvPr id="115" name="Google Shape;115;p48"/>
          <p:cNvSpPr>
            <a:spLocks noGrp="1"/>
          </p:cNvSpPr>
          <p:nvPr>
            <p:ph type="pic" idx="2"/>
          </p:nvPr>
        </p:nvSpPr>
        <p:spPr>
          <a:xfrm>
            <a:off x="4797506" y="0"/>
            <a:ext cx="16075035"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6" name="Google Shape;116;p48"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extLst>
      <p:ext uri="{BB962C8B-B14F-4D97-AF65-F5344CB8AC3E}">
        <p14:creationId xmlns:p14="http://schemas.microsoft.com/office/powerpoint/2010/main" val="515530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117"/>
        <p:cNvGrpSpPr/>
        <p:nvPr/>
      </p:nvGrpSpPr>
      <p:grpSpPr>
        <a:xfrm>
          <a:off x="0" y="0"/>
          <a:ext cx="0" cy="0"/>
          <a:chOff x="0" y="0"/>
          <a:chExt cx="0" cy="0"/>
        </a:xfrm>
      </p:grpSpPr>
      <p:sp>
        <p:nvSpPr>
          <p:cNvPr id="118" name="Google Shape;118;p49"/>
          <p:cNvSpPr>
            <a:spLocks noGrp="1"/>
          </p:cNvSpPr>
          <p:nvPr>
            <p:ph type="pic" idx="2"/>
          </p:nvPr>
        </p:nvSpPr>
        <p:spPr>
          <a:xfrm>
            <a:off x="1818975" y="0"/>
            <a:ext cx="6662002"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19" name="Google Shape;119;p49"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26684944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120"/>
        <p:cNvGrpSpPr/>
        <p:nvPr/>
      </p:nvGrpSpPr>
      <p:grpSpPr>
        <a:xfrm>
          <a:off x="0" y="0"/>
          <a:ext cx="0" cy="0"/>
          <a:chOff x="0" y="0"/>
          <a:chExt cx="0" cy="0"/>
        </a:xfrm>
      </p:grpSpPr>
      <p:sp>
        <p:nvSpPr>
          <p:cNvPr id="121" name="Google Shape;121;p50"/>
          <p:cNvSpPr>
            <a:spLocks noGrp="1"/>
          </p:cNvSpPr>
          <p:nvPr>
            <p:ph type="pic" idx="2"/>
          </p:nvPr>
        </p:nvSpPr>
        <p:spPr>
          <a:xfrm>
            <a:off x="1237024" y="1307392"/>
            <a:ext cx="7696540" cy="7673803"/>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22" name="Google Shape;122;p50"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137057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30"/>
        <p:cNvGrpSpPr/>
        <p:nvPr/>
      </p:nvGrpSpPr>
      <p:grpSpPr>
        <a:xfrm>
          <a:off x="0" y="0"/>
          <a:ext cx="0" cy="0"/>
          <a:chOff x="0" y="0"/>
          <a:chExt cx="0" cy="0"/>
        </a:xfrm>
      </p:grpSpPr>
      <p:sp>
        <p:nvSpPr>
          <p:cNvPr id="31" name="Google Shape;31;p27"/>
          <p:cNvSpPr>
            <a:spLocks noGrp="1"/>
          </p:cNvSpPr>
          <p:nvPr>
            <p:ph type="pic" idx="2"/>
          </p:nvPr>
        </p:nvSpPr>
        <p:spPr>
          <a:xfrm>
            <a:off x="0" y="0"/>
            <a:ext cx="18288001"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123"/>
        <p:cNvGrpSpPr/>
        <p:nvPr/>
      </p:nvGrpSpPr>
      <p:grpSpPr>
        <a:xfrm>
          <a:off x="0" y="0"/>
          <a:ext cx="0" cy="0"/>
          <a:chOff x="0" y="0"/>
          <a:chExt cx="0" cy="0"/>
        </a:xfrm>
      </p:grpSpPr>
      <p:sp>
        <p:nvSpPr>
          <p:cNvPr id="124" name="Google Shape;124;p51"/>
          <p:cNvSpPr>
            <a:spLocks noGrp="1"/>
          </p:cNvSpPr>
          <p:nvPr>
            <p:ph type="pic" idx="2"/>
          </p:nvPr>
        </p:nvSpPr>
        <p:spPr>
          <a:xfrm>
            <a:off x="9401366" y="1401961"/>
            <a:ext cx="7507277" cy="7518587"/>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25" name="Google Shape;125;p51" descr="A picture containing drawing&#10;&#10;Description automatically generated"/>
          <p:cNvPicPr preferRelativeResize="0"/>
          <p:nvPr/>
        </p:nvPicPr>
        <p:blipFill rotWithShape="1">
          <a:blip r:embed="rId2">
            <a:alphaModFix/>
          </a:blip>
          <a:srcRect/>
          <a:stretch/>
        </p:blipFill>
        <p:spPr>
          <a:xfrm>
            <a:off x="0" y="29980"/>
            <a:ext cx="3847684" cy="1736484"/>
          </a:xfrm>
          <a:prstGeom prst="rect">
            <a:avLst/>
          </a:prstGeom>
          <a:noFill/>
          <a:ln>
            <a:noFill/>
          </a:ln>
        </p:spPr>
      </p:pic>
    </p:spTree>
    <p:extLst>
      <p:ext uri="{BB962C8B-B14F-4D97-AF65-F5344CB8AC3E}">
        <p14:creationId xmlns:p14="http://schemas.microsoft.com/office/powerpoint/2010/main" val="866452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129"/>
        <p:cNvGrpSpPr/>
        <p:nvPr/>
      </p:nvGrpSpPr>
      <p:grpSpPr>
        <a:xfrm>
          <a:off x="0" y="0"/>
          <a:ext cx="0" cy="0"/>
          <a:chOff x="0" y="0"/>
          <a:chExt cx="0" cy="0"/>
        </a:xfrm>
      </p:grpSpPr>
      <p:sp>
        <p:nvSpPr>
          <p:cNvPr id="130" name="Google Shape;130;p53"/>
          <p:cNvSpPr>
            <a:spLocks noGrp="1"/>
          </p:cNvSpPr>
          <p:nvPr>
            <p:ph type="pic" idx="2"/>
          </p:nvPr>
        </p:nvSpPr>
        <p:spPr>
          <a:xfrm>
            <a:off x="2188966" y="2589863"/>
            <a:ext cx="5107185" cy="5108862"/>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131" name="Google Shape;131;p53"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extLst>
      <p:ext uri="{BB962C8B-B14F-4D97-AF65-F5344CB8AC3E}">
        <p14:creationId xmlns:p14="http://schemas.microsoft.com/office/powerpoint/2010/main" val="11694121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138"/>
        <p:cNvGrpSpPr/>
        <p:nvPr/>
      </p:nvGrpSpPr>
      <p:grpSpPr>
        <a:xfrm>
          <a:off x="0" y="0"/>
          <a:ext cx="0" cy="0"/>
          <a:chOff x="0" y="0"/>
          <a:chExt cx="0" cy="0"/>
        </a:xfrm>
      </p:grpSpPr>
      <p:sp>
        <p:nvSpPr>
          <p:cNvPr id="139" name="Google Shape;139;p55"/>
          <p:cNvSpPr>
            <a:spLocks noGrp="1"/>
          </p:cNvSpPr>
          <p:nvPr>
            <p:ph type="pic" idx="2"/>
          </p:nvPr>
        </p:nvSpPr>
        <p:spPr>
          <a:xfrm>
            <a:off x="0" y="0"/>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0" name="Google Shape;140;p55"/>
          <p:cNvSpPr>
            <a:spLocks noGrp="1"/>
          </p:cNvSpPr>
          <p:nvPr>
            <p:ph type="pic" idx="3"/>
          </p:nvPr>
        </p:nvSpPr>
        <p:spPr>
          <a:xfrm>
            <a:off x="0" y="5144294"/>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1" name="Google Shape;141;p55"/>
          <p:cNvSpPr>
            <a:spLocks noGrp="1"/>
          </p:cNvSpPr>
          <p:nvPr>
            <p:ph type="pic" idx="4"/>
          </p:nvPr>
        </p:nvSpPr>
        <p:spPr>
          <a:xfrm>
            <a:off x="5144294" y="0"/>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2" name="Google Shape;142;p55"/>
          <p:cNvSpPr>
            <a:spLocks noGrp="1"/>
          </p:cNvSpPr>
          <p:nvPr>
            <p:ph type="pic" idx="5"/>
          </p:nvPr>
        </p:nvSpPr>
        <p:spPr>
          <a:xfrm>
            <a:off x="5144294" y="5144294"/>
            <a:ext cx="5144294"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3" name="Google Shape;143;p55"/>
          <p:cNvSpPr>
            <a:spLocks noGrp="1"/>
          </p:cNvSpPr>
          <p:nvPr>
            <p:ph type="pic" idx="6"/>
          </p:nvPr>
        </p:nvSpPr>
        <p:spPr>
          <a:xfrm>
            <a:off x="10288588" y="0"/>
            <a:ext cx="7999412" cy="5144294"/>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798600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44"/>
        <p:cNvGrpSpPr/>
        <p:nvPr/>
      </p:nvGrpSpPr>
      <p:grpSpPr>
        <a:xfrm>
          <a:off x="0" y="0"/>
          <a:ext cx="0" cy="0"/>
          <a:chOff x="0" y="0"/>
          <a:chExt cx="0" cy="0"/>
        </a:xfrm>
      </p:grpSpPr>
      <p:sp>
        <p:nvSpPr>
          <p:cNvPr id="145" name="Google Shape;145;p56"/>
          <p:cNvSpPr/>
          <p:nvPr/>
        </p:nvSpPr>
        <p:spPr>
          <a:xfrm>
            <a:off x="0" y="3640846"/>
            <a:ext cx="18288000" cy="6647744"/>
          </a:xfrm>
          <a:custGeom>
            <a:avLst/>
            <a:gdLst/>
            <a:ahLst/>
            <a:cxnLst/>
            <a:rect l="l" t="t" r="r" b="b"/>
            <a:pathLst>
              <a:path w="9144000" h="4431145" extrusionOk="0">
                <a:moveTo>
                  <a:pt x="0" y="0"/>
                </a:moveTo>
                <a:cubicBezTo>
                  <a:pt x="665399" y="762209"/>
                  <a:pt x="1434980" y="1458693"/>
                  <a:pt x="2286817" y="2064940"/>
                </a:cubicBezTo>
                <a:cubicBezTo>
                  <a:pt x="4374993" y="3551080"/>
                  <a:pt x="6813587" y="4392563"/>
                  <a:pt x="9144000" y="4431142"/>
                </a:cubicBezTo>
                <a:lnTo>
                  <a:pt x="9144000" y="4431143"/>
                </a:lnTo>
                <a:lnTo>
                  <a:pt x="9143998" y="4431145"/>
                </a:lnTo>
                <a:lnTo>
                  <a:pt x="0" y="4431145"/>
                </a:lnTo>
                <a:close/>
              </a:path>
            </a:pathLst>
          </a:custGeom>
          <a:solidFill>
            <a:srgbClr val="E7E3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46" name="Google Shape;146;p56"/>
          <p:cNvGrpSpPr/>
          <p:nvPr/>
        </p:nvGrpSpPr>
        <p:grpSpPr>
          <a:xfrm>
            <a:off x="308583" y="467744"/>
            <a:ext cx="2000930" cy="1379350"/>
            <a:chOff x="115148" y="402460"/>
            <a:chExt cx="1000465" cy="919425"/>
          </a:xfrm>
        </p:grpSpPr>
        <p:sp>
          <p:nvSpPr>
            <p:cNvPr id="147" name="Google Shape;147;p56"/>
            <p:cNvSpPr/>
            <p:nvPr/>
          </p:nvSpPr>
          <p:spPr>
            <a:xfrm>
              <a:off x="115148" y="423335"/>
              <a:ext cx="629401" cy="629401"/>
            </a:xfrm>
            <a:prstGeom prst="ellipse">
              <a:avLst/>
            </a:prstGeom>
            <a:solidFill>
              <a:srgbClr val="A5D66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 name="Google Shape;148;p56"/>
            <p:cNvSpPr/>
            <p:nvPr/>
          </p:nvSpPr>
          <p:spPr>
            <a:xfrm>
              <a:off x="179512" y="692696"/>
              <a:ext cx="573103" cy="573103"/>
            </a:xfrm>
            <a:prstGeom prst="ellipse">
              <a:avLst/>
            </a:prstGeom>
            <a:solidFill>
              <a:srgbClr val="F4823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 name="Google Shape;149;p56"/>
            <p:cNvSpPr/>
            <p:nvPr/>
          </p:nvSpPr>
          <p:spPr>
            <a:xfrm rot="-2283256">
              <a:off x="454002" y="660274"/>
              <a:ext cx="550463" cy="550463"/>
            </a:xfrm>
            <a:prstGeom prst="ellipse">
              <a:avLst/>
            </a:prstGeom>
            <a:solidFill>
              <a:srgbClr val="FFC93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56"/>
            <p:cNvSpPr/>
            <p:nvPr/>
          </p:nvSpPr>
          <p:spPr>
            <a:xfrm rot="-2283256">
              <a:off x="404498" y="485634"/>
              <a:ext cx="411920" cy="411920"/>
            </a:xfrm>
            <a:prstGeom prst="ellipse">
              <a:avLst/>
            </a:prstGeom>
            <a:solidFill>
              <a:srgbClr val="4CB8F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300110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1"/>
        <p:cNvGrpSpPr/>
        <p:nvPr/>
      </p:nvGrpSpPr>
      <p:grpSpPr>
        <a:xfrm>
          <a:off x="0" y="0"/>
          <a:ext cx="0" cy="0"/>
          <a:chOff x="0" y="0"/>
          <a:chExt cx="0" cy="0"/>
        </a:xfrm>
      </p:grpSpPr>
      <p:sp>
        <p:nvSpPr>
          <p:cNvPr id="12" name="Google Shape;12;p2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u="none" strike="noStrike" cap="none">
                <a:solidFill>
                  <a:schemeClr val="dk1"/>
                </a:solidFill>
                <a:latin typeface="Open Sans"/>
                <a:ea typeface="Open Sans"/>
                <a:cs typeface="Open Sans"/>
                <a:sym typeface="Open Sans"/>
              </a:rPr>
              <a:t>‹Nº›</a:t>
            </a:fld>
            <a:endParaRPr sz="1600" b="0" i="0" u="none" strike="noStrike" cap="none">
              <a:solidFill>
                <a:schemeClr val="dk1"/>
              </a:solidFill>
              <a:latin typeface="Open Sans"/>
              <a:ea typeface="Open Sans"/>
              <a:cs typeface="Open Sans"/>
              <a:sym typeface="Open Sans"/>
            </a:endParaRPr>
          </a:p>
        </p:txBody>
      </p:sp>
      <p:cxnSp>
        <p:nvCxnSpPr>
          <p:cNvPr id="13" name="Google Shape;13;p2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4" name="Google Shape;14;p26"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28010678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21"/>
        <p:cNvGrpSpPr/>
        <p:nvPr/>
      </p:nvGrpSpPr>
      <p:grpSpPr>
        <a:xfrm>
          <a:off x="0" y="0"/>
          <a:ext cx="0" cy="0"/>
          <a:chOff x="0" y="0"/>
          <a:chExt cx="0" cy="0"/>
        </a:xfrm>
      </p:grpSpPr>
      <p:sp>
        <p:nvSpPr>
          <p:cNvPr id="22" name="Google Shape;22;p49"/>
          <p:cNvSpPr>
            <a:spLocks noGrp="1"/>
          </p:cNvSpPr>
          <p:nvPr>
            <p:ph type="pic" idx="2"/>
          </p:nvPr>
        </p:nvSpPr>
        <p:spPr>
          <a:xfrm>
            <a:off x="1935145" y="3120406"/>
            <a:ext cx="5715000" cy="5715000"/>
          </a:xfrm>
          <a:prstGeom prst="rect">
            <a:avLst/>
          </a:prstGeom>
          <a:solidFill>
            <a:srgbClr val="353535">
              <a:alpha val="10980"/>
            </a:srgbClr>
          </a:solidFill>
          <a:ln>
            <a:noFill/>
          </a:ln>
        </p:spPr>
      </p:sp>
      <p:sp>
        <p:nvSpPr>
          <p:cNvPr id="23" name="Google Shape;23;p4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600"/>
              <a:buFont typeface="Open Sans"/>
              <a:buNone/>
            </a:pPr>
            <a:fld id="{00000000-1234-1234-1234-123412341234}" type="slidenum">
              <a:rPr lang="en-US" sz="1600" b="0" i="0" u="none" strike="noStrike" cap="none">
                <a:solidFill>
                  <a:schemeClr val="dk1"/>
                </a:solidFill>
                <a:latin typeface="Open Sans"/>
                <a:ea typeface="Open Sans"/>
                <a:cs typeface="Open Sans"/>
                <a:sym typeface="Open Sans"/>
              </a:rPr>
              <a:t>‹Nº›</a:t>
            </a:fld>
            <a:endParaRPr sz="1600" b="0" i="0" u="none" strike="noStrike" cap="none">
              <a:solidFill>
                <a:schemeClr val="dk1"/>
              </a:solidFill>
              <a:latin typeface="Open Sans"/>
              <a:ea typeface="Open Sans"/>
              <a:cs typeface="Open Sans"/>
              <a:sym typeface="Open Sans"/>
            </a:endParaRPr>
          </a:p>
        </p:txBody>
      </p:sp>
      <p:cxnSp>
        <p:nvCxnSpPr>
          <p:cNvPr id="24" name="Google Shape;24;p4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5" name="Google Shape;25;p49" descr="A picture containing drawing&#10;&#10;Description automatically generated"/>
          <p:cNvPicPr preferRelativeResize="0"/>
          <p:nvPr/>
        </p:nvPicPr>
        <p:blipFill rotWithShape="1">
          <a:blip r:embed="rId2">
            <a:alphaModFix/>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29354953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1">
  <p:cSld name="21">
    <p:spTree>
      <p:nvGrpSpPr>
        <p:cNvPr id="1" name="Shape 88"/>
        <p:cNvGrpSpPr/>
        <p:nvPr/>
      </p:nvGrpSpPr>
      <p:grpSpPr>
        <a:xfrm>
          <a:off x="0" y="0"/>
          <a:ext cx="0" cy="0"/>
          <a:chOff x="0" y="0"/>
          <a:chExt cx="0" cy="0"/>
        </a:xfrm>
      </p:grpSpPr>
      <p:sp>
        <p:nvSpPr>
          <p:cNvPr id="89" name="Google Shape;89;p40"/>
          <p:cNvSpPr>
            <a:spLocks noGrp="1"/>
          </p:cNvSpPr>
          <p:nvPr>
            <p:ph type="pic" idx="2"/>
          </p:nvPr>
        </p:nvSpPr>
        <p:spPr>
          <a:xfrm>
            <a:off x="2" y="0"/>
            <a:ext cx="7942823" cy="10288588"/>
          </a:xfrm>
          <a:prstGeom prst="rect">
            <a:avLst/>
          </a:prstGeom>
          <a:solidFill>
            <a:srgbClr val="353535">
              <a:alpha val="10980"/>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50" b="0" i="0" u="none" strike="noStrike" cap="none">
                <a:solidFill>
                  <a:schemeClr val="dk1"/>
                </a:solidFill>
                <a:latin typeface="Calibri"/>
                <a:ea typeface="Calibri"/>
                <a:cs typeface="Calibri"/>
                <a:sym typeface="Calibri"/>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8404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32"/>
        <p:cNvGrpSpPr/>
        <p:nvPr/>
      </p:nvGrpSpPr>
      <p:grpSpPr>
        <a:xfrm>
          <a:off x="0" y="0"/>
          <a:ext cx="0" cy="0"/>
          <a:chOff x="0" y="0"/>
          <a:chExt cx="0" cy="0"/>
        </a:xfrm>
      </p:grpSpPr>
      <p:sp>
        <p:nvSpPr>
          <p:cNvPr id="33" name="Google Shape;33;p28"/>
          <p:cNvSpPr>
            <a:spLocks noGrp="1"/>
          </p:cNvSpPr>
          <p:nvPr>
            <p:ph type="pic" idx="2"/>
          </p:nvPr>
        </p:nvSpPr>
        <p:spPr>
          <a:xfrm>
            <a:off x="0" y="0"/>
            <a:ext cx="18288001" cy="1028858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34" name="Google Shape;34;p28" descr="A picture containing drawing&#10;&#10;Description automatically generated"/>
          <p:cNvPicPr preferRelativeResize="0"/>
          <p:nvPr/>
        </p:nvPicPr>
        <p:blipFill rotWithShape="1">
          <a:blip r:embed="rId2">
            <a:alphaModFix/>
          </a:blip>
          <a:srcRect/>
          <a:stretch/>
        </p:blipFill>
        <p:spPr>
          <a:xfrm>
            <a:off x="0" y="0"/>
            <a:ext cx="1813942" cy="176919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35"/>
        <p:cNvGrpSpPr/>
        <p:nvPr/>
      </p:nvGrpSpPr>
      <p:grpSpPr>
        <a:xfrm>
          <a:off x="0" y="0"/>
          <a:ext cx="0" cy="0"/>
          <a:chOff x="0" y="0"/>
          <a:chExt cx="0" cy="0"/>
        </a:xfrm>
      </p:grpSpPr>
      <p:sp>
        <p:nvSpPr>
          <p:cNvPr id="36" name="Google Shape;36;p29"/>
          <p:cNvSpPr>
            <a:spLocks noGrp="1"/>
          </p:cNvSpPr>
          <p:nvPr>
            <p:ph type="pic" idx="2"/>
          </p:nvPr>
        </p:nvSpPr>
        <p:spPr>
          <a:xfrm>
            <a:off x="383056" y="338143"/>
            <a:ext cx="17521894" cy="9625008"/>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37"/>
        <p:cNvGrpSpPr/>
        <p:nvPr/>
      </p:nvGrpSpPr>
      <p:grpSpPr>
        <a:xfrm>
          <a:off x="0" y="0"/>
          <a:ext cx="0" cy="0"/>
          <a:chOff x="0" y="0"/>
          <a:chExt cx="0" cy="0"/>
        </a:xfrm>
      </p:grpSpPr>
      <p:sp>
        <p:nvSpPr>
          <p:cNvPr id="38" name="Google Shape;38;p30"/>
          <p:cNvSpPr>
            <a:spLocks noGrp="1"/>
          </p:cNvSpPr>
          <p:nvPr>
            <p:ph type="pic" idx="2"/>
          </p:nvPr>
        </p:nvSpPr>
        <p:spPr>
          <a:xfrm flipH="1">
            <a:off x="-1" y="0"/>
            <a:ext cx="14712019" cy="4511040"/>
          </a:xfrm>
          <a:prstGeom prst="rect">
            <a:avLst/>
          </a:prstGeom>
          <a:solidFill>
            <a:srgbClr val="353535">
              <a:alpha val="11764"/>
            </a:srgbClr>
          </a:solid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100"/>
              <a:buFont typeface="Arial"/>
              <a:buChar char="•"/>
              <a:defRPr sz="100" b="0" i="0" u="none" strike="noStrike" cap="none">
                <a:solidFill>
                  <a:schemeClr val="dk1"/>
                </a:solidFill>
                <a:latin typeface="Arial"/>
                <a:ea typeface="Arial"/>
                <a:cs typeface="Arial"/>
                <a:sym typeface="Arial"/>
              </a:defRPr>
            </a:lvl1pPr>
            <a:lvl2pPr marR="0" lvl="1"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R="0" lvl="2"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pic>
        <p:nvPicPr>
          <p:cNvPr id="39" name="Google Shape;39;p30" descr="A picture containing drawing&#10;&#10;Description automatically generated"/>
          <p:cNvPicPr preferRelativeResize="0"/>
          <p:nvPr/>
        </p:nvPicPr>
        <p:blipFill rotWithShape="1">
          <a:blip r:embed="rId2">
            <a:alphaModFix/>
          </a:blip>
          <a:srcRect/>
          <a:stretch/>
        </p:blipFill>
        <p:spPr>
          <a:xfrm>
            <a:off x="14433606" y="14992"/>
            <a:ext cx="3847684" cy="173648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cxnSp>
        <p:nvCxnSpPr>
          <p:cNvPr id="10" name="Google Shape;10;p1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11" name="Google Shape;11;p19"/>
          <p:cNvSpPr txBox="1"/>
          <p:nvPr/>
        </p:nvSpPr>
        <p:spPr>
          <a:xfrm>
            <a:off x="16859166"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600" b="0" i="0" u="none" strike="noStrike" cap="none">
                <a:solidFill>
                  <a:schemeClr val="dk1"/>
                </a:solidFill>
                <a:latin typeface="Arial"/>
                <a:ea typeface="Arial"/>
                <a:cs typeface="Arial"/>
                <a:sym typeface="Arial"/>
              </a:rPr>
              <a:t>‹Nº›</a:t>
            </a:fld>
            <a:endParaRPr sz="1600" b="0" i="0" u="none" strike="noStrike" cap="none">
              <a:solidFill>
                <a:schemeClr val="dk1"/>
              </a:solidFill>
              <a:latin typeface="Arial"/>
              <a:ea typeface="Arial"/>
              <a:cs typeface="Arial"/>
              <a:sym typeface="Arial"/>
            </a:endParaRPr>
          </a:p>
        </p:txBody>
      </p:sp>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EB238512-0742-4201-873B-6C81F4348B78}"/>
              </a:ext>
            </a:extLst>
          </p:cNvPr>
          <p:cNvSpPr txBox="1"/>
          <p:nvPr userDrawn="1"/>
        </p:nvSpPr>
        <p:spPr>
          <a:xfrm>
            <a:off x="0" y="10026243"/>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717"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cxnSp>
        <p:nvCxnSpPr>
          <p:cNvPr id="10" name="Google Shape;10;p1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11" name="Google Shape;11;p19"/>
          <p:cNvSpPr txBox="1"/>
          <p:nvPr/>
        </p:nvSpPr>
        <p:spPr>
          <a:xfrm>
            <a:off x="16859166"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600" b="0" i="0" u="none" strike="noStrike" cap="none">
                <a:solidFill>
                  <a:schemeClr val="dk1"/>
                </a:solidFill>
                <a:latin typeface="Arial"/>
                <a:ea typeface="Arial"/>
                <a:cs typeface="Arial"/>
                <a:sym typeface="Arial"/>
              </a:rPr>
              <a:t>‹Nº›</a:t>
            </a:fld>
            <a:endParaRPr sz="1600" b="0" i="0" u="none" strike="noStrike" cap="none">
              <a:solidFill>
                <a:schemeClr val="dk1"/>
              </a:solidFill>
              <a:latin typeface="Arial"/>
              <a:ea typeface="Arial"/>
              <a:cs typeface="Arial"/>
              <a:sym typeface="Arial"/>
            </a:endParaRPr>
          </a:p>
        </p:txBody>
      </p:sp>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DA17C980-7C03-4D93-9CD8-CA23D68A5CD3}"/>
              </a:ext>
            </a:extLst>
          </p:cNvPr>
          <p:cNvSpPr txBox="1"/>
          <p:nvPr userDrawn="1"/>
        </p:nvSpPr>
        <p:spPr>
          <a:xfrm>
            <a:off x="0" y="10026243"/>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2953520190"/>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DcxccMPe3AE&amp;list=PLrI6tpZ6pQmTuWgH38XkEoLGjZytfUdAR&amp;index=21" TargetMode="External"/><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
          <p:cNvSpPr txBox="1"/>
          <p:nvPr/>
        </p:nvSpPr>
        <p:spPr>
          <a:xfrm>
            <a:off x="1029898" y="3360976"/>
            <a:ext cx="16228203" cy="5324494"/>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s-ES" sz="8000" b="1">
                <a:solidFill>
                  <a:schemeClr val="accent3">
                    <a:lumMod val="75000"/>
                  </a:schemeClr>
                </a:solidFill>
              </a:rPr>
              <a:t>Taller de diseño de retroalimentación comunitaria</a:t>
            </a:r>
          </a:p>
          <a:p>
            <a:pPr marL="0" marR="0" lvl="0" indent="0" algn="ctr" rtl="0">
              <a:lnSpc>
                <a:spcPct val="80000"/>
              </a:lnSpc>
              <a:spcBef>
                <a:spcPts val="600"/>
              </a:spcBef>
              <a:spcAft>
                <a:spcPts val="0"/>
              </a:spcAft>
              <a:buNone/>
            </a:pPr>
            <a:endParaRPr sz="6000" b="1" i="0" u="none" strike="noStrike" cap="none" dirty="0">
              <a:solidFill>
                <a:srgbClr val="FF0000"/>
              </a:solidFill>
              <a:latin typeface="Arial"/>
              <a:ea typeface="Arial"/>
              <a:cs typeface="Arial"/>
              <a:sym typeface="Arial"/>
            </a:endParaRPr>
          </a:p>
          <a:p>
            <a:pPr marL="0" marR="0" lvl="0" indent="0" algn="ctr" rtl="0">
              <a:lnSpc>
                <a:spcPct val="80000"/>
              </a:lnSpc>
              <a:spcBef>
                <a:spcPts val="600"/>
              </a:spcBef>
              <a:spcAft>
                <a:spcPts val="0"/>
              </a:spcAft>
              <a:buNone/>
            </a:pPr>
            <a:r>
              <a:rPr lang="es-ES" sz="6000" b="1" i="0" u="none" strike="noStrike" cap="none">
                <a:solidFill>
                  <a:schemeClr val="lt1"/>
                </a:solidFill>
                <a:latin typeface="Arial"/>
                <a:ea typeface="Arial"/>
                <a:cs typeface="Arial"/>
                <a:sym typeface="Arial"/>
              </a:rPr>
              <a:t>[fecha]</a:t>
            </a:r>
          </a:p>
          <a:p>
            <a:pPr marL="0" marR="0" lvl="0" indent="0" algn="ctr" rtl="0">
              <a:lnSpc>
                <a:spcPct val="80000"/>
              </a:lnSpc>
              <a:spcBef>
                <a:spcPts val="600"/>
              </a:spcBef>
              <a:spcAft>
                <a:spcPts val="0"/>
              </a:spcAft>
              <a:buNone/>
            </a:pPr>
            <a:endParaRPr sz="6000" b="1" i="0" u="none" strike="noStrike" cap="none" dirty="0">
              <a:solidFill>
                <a:schemeClr val="lt1"/>
              </a:solidFill>
              <a:latin typeface="Arial"/>
              <a:ea typeface="Arial"/>
              <a:cs typeface="Arial"/>
              <a:sym typeface="Arial"/>
            </a:endParaRPr>
          </a:p>
          <a:p>
            <a:pPr marL="0" marR="0" lvl="0" indent="0" algn="ctr" rtl="0">
              <a:lnSpc>
                <a:spcPct val="80000"/>
              </a:lnSpc>
              <a:spcBef>
                <a:spcPts val="600"/>
              </a:spcBef>
              <a:spcAft>
                <a:spcPts val="0"/>
              </a:spcAft>
              <a:buNone/>
            </a:pPr>
            <a:endParaRPr sz="6000" b="1" i="0" u="none" strike="noStrike" cap="none" dirty="0">
              <a:solidFill>
                <a:schemeClr val="lt1"/>
              </a:solidFill>
              <a:latin typeface="Arial"/>
              <a:ea typeface="Arial"/>
              <a:cs typeface="Arial"/>
              <a:sym typeface="Arial"/>
            </a:endParaRPr>
          </a:p>
        </p:txBody>
      </p:sp>
      <p:pic>
        <p:nvPicPr>
          <p:cNvPr id="157" name="Google Shape;157;p1" descr="A picture containing drawing&#10;&#10;Description automatically generated"/>
          <p:cNvPicPr preferRelativeResize="0"/>
          <p:nvPr/>
        </p:nvPicPr>
        <p:blipFill rotWithShape="1">
          <a:blip r:embed="rId3">
            <a:alphaModFix/>
          </a:blip>
          <a:srcRect/>
          <a:stretch/>
        </p:blipFill>
        <p:spPr>
          <a:xfrm>
            <a:off x="13034962" y="257287"/>
            <a:ext cx="4757240" cy="13973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4" name="Picture 3">
            <a:extLst>
              <a:ext uri="{FF2B5EF4-FFF2-40B4-BE49-F238E27FC236}">
                <a16:creationId xmlns:a16="http://schemas.microsoft.com/office/drawing/2014/main" id="{0B57C868-A6F8-8C91-79E2-FC9D8ABE872B}"/>
              </a:ext>
            </a:extLst>
          </p:cNvPr>
          <p:cNvPicPr>
            <a:picLocks noChangeAspect="1"/>
          </p:cNvPicPr>
          <p:nvPr/>
        </p:nvPicPr>
        <p:blipFill>
          <a:blip r:embed="rId3"/>
          <a:stretch>
            <a:fillRect/>
          </a:stretch>
        </p:blipFill>
        <p:spPr>
          <a:xfrm>
            <a:off x="3596121" y="925579"/>
            <a:ext cx="10223888" cy="8729059"/>
          </a:xfrm>
          <a:prstGeom prst="rect">
            <a:avLst/>
          </a:prstGeom>
        </p:spPr>
      </p:pic>
    </p:spTree>
    <p:extLst>
      <p:ext uri="{BB962C8B-B14F-4D97-AF65-F5344CB8AC3E}">
        <p14:creationId xmlns:p14="http://schemas.microsoft.com/office/powerpoint/2010/main" val="1267279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13"/>
          <p:cNvPicPr preferRelativeResize="0">
            <a:picLocks noGrp="1"/>
          </p:cNvPicPr>
          <p:nvPr>
            <p:ph type="pic" idx="2"/>
          </p:nvPr>
        </p:nvPicPr>
        <p:blipFill>
          <a:blip r:embed="rId3">
            <a:extLst>
              <a:ext uri="{28A0092B-C50C-407E-A947-70E740481C1C}">
                <a14:useLocalDpi xmlns:a14="http://schemas.microsoft.com/office/drawing/2010/main" val="0"/>
              </a:ext>
            </a:extLst>
          </a:blip>
          <a:srcRect l="1368" r="1368"/>
          <a:stretch/>
        </p:blipFill>
        <p:spPr>
          <a:xfrm>
            <a:off x="8625023" y="794"/>
            <a:ext cx="9661568" cy="10287000"/>
          </a:xfrm>
          <a:prstGeom prst="rect">
            <a:avLst/>
          </a:prstGeom>
          <a:solidFill>
            <a:srgbClr val="353535">
              <a:alpha val="11764"/>
            </a:srgbClr>
          </a:solidFill>
          <a:ln>
            <a:noFill/>
          </a:ln>
        </p:spPr>
      </p:pic>
      <p:sp>
        <p:nvSpPr>
          <p:cNvPr id="355" name="Google Shape;355;p13"/>
          <p:cNvSpPr txBox="1"/>
          <p:nvPr/>
        </p:nvSpPr>
        <p:spPr>
          <a:xfrm>
            <a:off x="513340" y="506238"/>
            <a:ext cx="8183837" cy="1865071"/>
          </a:xfrm>
          <a:prstGeom prst="rect">
            <a:avLst/>
          </a:prstGeom>
          <a:noFill/>
          <a:ln>
            <a:noFill/>
          </a:ln>
        </p:spPr>
        <p:txBody>
          <a:bodyPr spcFirstLastPara="1" wrap="square" lIns="91412" tIns="45693" rIns="91412" bIns="45693" anchor="t" anchorCtr="0">
            <a:spAutoFit/>
          </a:bodyPr>
          <a:lstStyle/>
          <a:p>
            <a:pPr>
              <a:lnSpc>
                <a:spcPct val="80000"/>
              </a:lnSpc>
            </a:pPr>
            <a:r>
              <a:rPr lang="es-ES" sz="4800" b="1">
                <a:solidFill>
                  <a:schemeClr val="dk2"/>
                </a:solidFill>
                <a:latin typeface="Montserrat"/>
                <a:ea typeface="Montserrat"/>
                <a:cs typeface="Montserrat"/>
                <a:sym typeface="Montserrat"/>
              </a:rPr>
              <a:t>¿Por qué necesitamos un mecanismo de retroalimentación central?</a:t>
            </a:r>
          </a:p>
        </p:txBody>
      </p:sp>
      <p:sp>
        <p:nvSpPr>
          <p:cNvPr id="356" name="Google Shape;356;p13"/>
          <p:cNvSpPr txBox="1"/>
          <p:nvPr/>
        </p:nvSpPr>
        <p:spPr>
          <a:xfrm>
            <a:off x="513340" y="2900997"/>
            <a:ext cx="7339943" cy="6924918"/>
          </a:xfrm>
          <a:prstGeom prst="rect">
            <a:avLst/>
          </a:prstGeom>
          <a:noFill/>
          <a:ln>
            <a:noFill/>
          </a:ln>
        </p:spPr>
        <p:txBody>
          <a:bodyPr spcFirstLastPara="1" wrap="square" lIns="91412" tIns="45693" rIns="91412" bIns="45693" anchor="t" anchorCtr="0">
            <a:spAutoFit/>
          </a:bodyPr>
          <a:lstStyle/>
          <a:p>
            <a:pPr marL="685800" indent="-685800">
              <a:buClr>
                <a:srgbClr val="FF0000"/>
              </a:buClr>
              <a:buSzPts val="3200"/>
              <a:buFont typeface="+mj-lt"/>
              <a:buAutoNum type="arabicPeriod"/>
            </a:pPr>
            <a:r>
              <a:rPr lang="es-ES" sz="3200" dirty="0">
                <a:solidFill>
                  <a:schemeClr val="lt1"/>
                </a:solidFill>
                <a:latin typeface="+mj-lt"/>
                <a:ea typeface="Open Sans"/>
                <a:cs typeface="Open Sans"/>
                <a:sym typeface="Open Sans"/>
              </a:rPr>
              <a:t>Para comprender de manera más sistemática el contexto y las necesidades de la comunidad </a:t>
            </a:r>
          </a:p>
          <a:p>
            <a:pPr marL="685800" indent="-685800">
              <a:spcBef>
                <a:spcPts val="1800"/>
              </a:spcBef>
              <a:buClr>
                <a:srgbClr val="FF0000"/>
              </a:buClr>
              <a:buSzPts val="3200"/>
              <a:buFont typeface="+mj-lt"/>
              <a:buAutoNum type="arabicPeriod"/>
            </a:pPr>
            <a:r>
              <a:rPr lang="es-ES" sz="3200" dirty="0">
                <a:solidFill>
                  <a:schemeClr val="lt1"/>
                </a:solidFill>
                <a:latin typeface="+mj-lt"/>
                <a:ea typeface="Open Sans"/>
                <a:cs typeface="Open Sans"/>
                <a:sym typeface="Open Sans"/>
              </a:rPr>
              <a:t>Para conseguir programas y operaciones mejores y más eficaces </a:t>
            </a:r>
          </a:p>
          <a:p>
            <a:pPr marL="685800" indent="-685800">
              <a:spcBef>
                <a:spcPts val="1800"/>
              </a:spcBef>
              <a:buClr>
                <a:srgbClr val="FF0000"/>
              </a:buClr>
              <a:buSzPts val="3200"/>
              <a:buFont typeface="+mj-lt"/>
              <a:buAutoNum type="arabicPeriod"/>
            </a:pPr>
            <a:r>
              <a:rPr lang="es-ES" sz="3200" dirty="0">
                <a:solidFill>
                  <a:schemeClr val="lt1"/>
                </a:solidFill>
                <a:latin typeface="+mj-lt"/>
                <a:ea typeface="Open Sans"/>
                <a:cs typeface="Open Sans"/>
                <a:sym typeface="Open Sans"/>
              </a:rPr>
              <a:t>Para crear confianza, acceso y aceptación con las comunidades </a:t>
            </a:r>
          </a:p>
          <a:p>
            <a:pPr marL="685800" indent="-685800">
              <a:spcBef>
                <a:spcPts val="1800"/>
              </a:spcBef>
              <a:buClr>
                <a:srgbClr val="FF0000"/>
              </a:buClr>
              <a:buSzPts val="3200"/>
              <a:buFont typeface="+mj-lt"/>
              <a:buAutoNum type="arabicPeriod"/>
            </a:pPr>
            <a:r>
              <a:rPr lang="es-ES" sz="3200" dirty="0">
                <a:solidFill>
                  <a:schemeClr val="lt1"/>
                </a:solidFill>
                <a:latin typeface="+mj-lt"/>
                <a:ea typeface="Open Sans"/>
                <a:cs typeface="Open Sans"/>
                <a:sym typeface="Open Sans"/>
              </a:rPr>
              <a:t>Para mantener nuestros propios compromisos</a:t>
            </a:r>
          </a:p>
          <a:p>
            <a:pPr marL="685800" indent="-685800">
              <a:spcBef>
                <a:spcPts val="1800"/>
              </a:spcBef>
              <a:buClr>
                <a:srgbClr val="FF0000"/>
              </a:buClr>
              <a:buSzPts val="3200"/>
              <a:buFont typeface="+mj-lt"/>
              <a:buAutoNum type="arabicPeriod"/>
            </a:pPr>
            <a:r>
              <a:rPr lang="es-ES" sz="3200" dirty="0">
                <a:solidFill>
                  <a:schemeClr val="lt1"/>
                </a:solidFill>
                <a:latin typeface="+mj-lt"/>
                <a:ea typeface="Open Sans"/>
                <a:cs typeface="Open Sans"/>
                <a:sym typeface="Open Sans"/>
              </a:rPr>
              <a:t>Para contribuir a la recaudación de fondos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9"/>
          <p:cNvSpPr txBox="1">
            <a:spLocks noGrp="1"/>
          </p:cNvSpPr>
          <p:nvPr>
            <p:ph type="body" idx="1"/>
          </p:nvPr>
        </p:nvSpPr>
        <p:spPr>
          <a:xfrm>
            <a:off x="4010342" y="3900488"/>
            <a:ext cx="10633075" cy="248761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5333F"/>
              </a:buClr>
              <a:buSzPts val="8800"/>
              <a:buNone/>
            </a:pPr>
            <a:r>
              <a:rPr lang="es-ES"/>
              <a:t>¿PREGUNTAS?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42D38"/>
        </a:solidFill>
        <a:effectLst/>
      </p:bgPr>
    </p:bg>
    <p:spTree>
      <p:nvGrpSpPr>
        <p:cNvPr id="1" name="Shape 308"/>
        <p:cNvGrpSpPr/>
        <p:nvPr/>
      </p:nvGrpSpPr>
      <p:grpSpPr>
        <a:xfrm>
          <a:off x="0" y="0"/>
          <a:ext cx="0" cy="0"/>
          <a:chOff x="0" y="0"/>
          <a:chExt cx="0" cy="0"/>
        </a:xfrm>
      </p:grpSpPr>
      <p:sp>
        <p:nvSpPr>
          <p:cNvPr id="309" name="Google Shape;309;p13"/>
          <p:cNvSpPr txBox="1"/>
          <p:nvPr/>
        </p:nvSpPr>
        <p:spPr>
          <a:xfrm>
            <a:off x="1961498" y="4009464"/>
            <a:ext cx="14365003" cy="225904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FFFFFF"/>
              </a:buClr>
              <a:buSzPts val="8800"/>
              <a:buFont typeface="Arial"/>
              <a:buNone/>
            </a:pPr>
            <a:r>
              <a:rPr lang="es-ES" sz="8800" b="1" i="0" u="none" strike="noStrike" cap="none">
                <a:solidFill>
                  <a:srgbClr val="FFFFFF"/>
                </a:solidFill>
                <a:latin typeface="Arial"/>
                <a:ea typeface="Arial"/>
                <a:cs typeface="Arial"/>
                <a:sym typeface="Arial"/>
              </a:rPr>
              <a:t>Resumen de los esfuerzos previos y actuales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13"/>
          <p:cNvPicPr preferRelativeResize="0">
            <a:picLocks noGrp="1"/>
          </p:cNvPicPr>
          <p:nvPr>
            <p:ph type="pic" idx="2"/>
          </p:nvPr>
        </p:nvPicPr>
        <p:blipFill>
          <a:blip r:embed="rId3">
            <a:extLst>
              <a:ext uri="{28A0092B-C50C-407E-A947-70E740481C1C}">
                <a14:useLocalDpi xmlns:a14="http://schemas.microsoft.com/office/drawing/2010/main" val="0"/>
              </a:ext>
            </a:extLst>
          </a:blip>
          <a:srcRect l="23585" r="23585"/>
          <a:stretch/>
        </p:blipFill>
        <p:spPr>
          <a:xfrm>
            <a:off x="1" y="794"/>
            <a:ext cx="9661568" cy="10287000"/>
          </a:xfrm>
          <a:prstGeom prst="rect">
            <a:avLst/>
          </a:prstGeom>
          <a:solidFill>
            <a:srgbClr val="353535">
              <a:alpha val="11764"/>
            </a:srgbClr>
          </a:solidFill>
          <a:ln>
            <a:noFill/>
          </a:ln>
        </p:spPr>
      </p:pic>
      <p:sp>
        <p:nvSpPr>
          <p:cNvPr id="355" name="Google Shape;355;p13"/>
          <p:cNvSpPr txBox="1"/>
          <p:nvPr/>
        </p:nvSpPr>
        <p:spPr>
          <a:xfrm>
            <a:off x="10104164" y="1643111"/>
            <a:ext cx="8183837" cy="1274140"/>
          </a:xfrm>
          <a:prstGeom prst="rect">
            <a:avLst/>
          </a:prstGeom>
          <a:noFill/>
          <a:ln>
            <a:noFill/>
          </a:ln>
        </p:spPr>
        <p:txBody>
          <a:bodyPr spcFirstLastPara="1" wrap="square" lIns="91412" tIns="45693" rIns="91412" bIns="45693" anchor="t" anchorCtr="0">
            <a:spAutoFit/>
          </a:bodyPr>
          <a:lstStyle/>
          <a:p>
            <a:pPr>
              <a:lnSpc>
                <a:spcPct val="80000"/>
              </a:lnSpc>
            </a:pPr>
            <a:r>
              <a:rPr lang="es-ES" sz="4800" b="1">
                <a:solidFill>
                  <a:schemeClr val="dk2"/>
                </a:solidFill>
                <a:latin typeface="Montserrat"/>
                <a:sym typeface="Montserrat"/>
              </a:rPr>
              <a:t>Actividades previas y en curso</a:t>
            </a:r>
          </a:p>
        </p:txBody>
      </p:sp>
      <p:sp>
        <p:nvSpPr>
          <p:cNvPr id="356" name="Google Shape;356;p13"/>
          <p:cNvSpPr txBox="1"/>
          <p:nvPr/>
        </p:nvSpPr>
        <p:spPr>
          <a:xfrm>
            <a:off x="10104164" y="3520755"/>
            <a:ext cx="7769057" cy="6747947"/>
          </a:xfrm>
          <a:prstGeom prst="rect">
            <a:avLst/>
          </a:prstGeom>
          <a:noFill/>
          <a:ln>
            <a:noFill/>
          </a:ln>
        </p:spPr>
        <p:txBody>
          <a:bodyPr spcFirstLastPara="1" wrap="square" lIns="91412" tIns="45693" rIns="91412" bIns="45693" anchor="t" anchorCtr="0">
            <a:spAutoFit/>
          </a:bodyPr>
          <a:lstStyle/>
          <a:p>
            <a:pPr marL="685800" indent="-685800">
              <a:spcAft>
                <a:spcPts val="1800"/>
              </a:spcAft>
              <a:buClr>
                <a:srgbClr val="FF0000"/>
              </a:buClr>
              <a:buSzPct val="130000"/>
              <a:buFont typeface="+mj-lt"/>
              <a:buAutoNum type="arabicPeriod"/>
            </a:pPr>
            <a:r>
              <a:rPr lang="es-ES" sz="3200" dirty="0">
                <a:solidFill>
                  <a:schemeClr val="lt1"/>
                </a:solidFill>
                <a:highlight>
                  <a:srgbClr val="FFFF00"/>
                </a:highlight>
                <a:latin typeface="Open Sans"/>
                <a:ea typeface="Open Sans"/>
                <a:cs typeface="Open Sans"/>
                <a:sym typeface="Open Sans"/>
              </a:rPr>
              <a:t>[mecanismos de retroalimentación existentes o anteriores]</a:t>
            </a:r>
          </a:p>
          <a:p>
            <a:pPr marL="685800" indent="-685800">
              <a:spcAft>
                <a:spcPts val="1800"/>
              </a:spcAft>
              <a:buClr>
                <a:srgbClr val="FF0000"/>
              </a:buClr>
              <a:buSzPct val="130000"/>
              <a:buFont typeface="+mj-lt"/>
              <a:buAutoNum type="arabicPeriod"/>
            </a:pPr>
            <a:r>
              <a:rPr lang="es-ES" sz="3150" dirty="0">
                <a:solidFill>
                  <a:schemeClr val="lt1"/>
                </a:solidFill>
                <a:highlight>
                  <a:srgbClr val="FFFF00"/>
                </a:highlight>
                <a:latin typeface="Open Sans"/>
                <a:ea typeface="Open Sans"/>
                <a:cs typeface="Open Sans"/>
                <a:sym typeface="Open Sans"/>
              </a:rPr>
              <a:t>[personal actual o anterior que contribuye a la labor de retroalimentación]</a:t>
            </a:r>
            <a:endParaRPr lang="es-ES" sz="3150" dirty="0">
              <a:solidFill>
                <a:schemeClr val="lt1"/>
              </a:solidFill>
              <a:highlight>
                <a:srgbClr val="FFFF00"/>
              </a:highlight>
              <a:latin typeface="Open Sans"/>
              <a:ea typeface="Open Sans"/>
              <a:cs typeface="Open Sans"/>
            </a:endParaRPr>
          </a:p>
          <a:p>
            <a:pPr marL="685800" indent="-685800">
              <a:spcAft>
                <a:spcPts val="1800"/>
              </a:spcAft>
              <a:buClr>
                <a:srgbClr val="FF0000"/>
              </a:buClr>
              <a:buSzPct val="130000"/>
              <a:buFont typeface="+mj-lt"/>
              <a:buAutoNum type="arabicPeriod"/>
            </a:pPr>
            <a:r>
              <a:rPr lang="es-ES" sz="3200" dirty="0">
                <a:solidFill>
                  <a:schemeClr val="lt1"/>
                </a:solidFill>
                <a:highlight>
                  <a:srgbClr val="FFFF00"/>
                </a:highlight>
                <a:latin typeface="Open Sans"/>
                <a:ea typeface="Open Sans"/>
                <a:cs typeface="Open Sans"/>
                <a:sym typeface="Open Sans"/>
              </a:rPr>
              <a:t>[herramientas existentes]</a:t>
            </a:r>
            <a:endParaRPr lang="es-ES" sz="3200" dirty="0">
              <a:solidFill>
                <a:schemeClr val="lt1"/>
              </a:solidFill>
              <a:highlight>
                <a:srgbClr val="FFFF00"/>
              </a:highlight>
              <a:latin typeface="Open Sans"/>
              <a:ea typeface="Open Sans"/>
              <a:cs typeface="Open Sans"/>
            </a:endParaRPr>
          </a:p>
          <a:p>
            <a:pPr marL="685800" indent="-685800">
              <a:spcAft>
                <a:spcPts val="1800"/>
              </a:spcAft>
              <a:buClr>
                <a:srgbClr val="FF0000"/>
              </a:buClr>
              <a:buSzPct val="130000"/>
              <a:buFont typeface="+mj-lt"/>
              <a:buAutoNum type="arabicPeriod"/>
            </a:pPr>
            <a:r>
              <a:rPr lang="es-ES" sz="3200" dirty="0">
                <a:solidFill>
                  <a:schemeClr val="lt1"/>
                </a:solidFill>
                <a:highlight>
                  <a:srgbClr val="FFFF00"/>
                </a:highlight>
                <a:latin typeface="Open Sans"/>
                <a:ea typeface="Open Sans"/>
                <a:cs typeface="Open Sans"/>
                <a:sym typeface="Open Sans"/>
              </a:rPr>
              <a:t>[relaciones con otros socios que recopilan retroalimentación]</a:t>
            </a:r>
            <a:endParaRPr lang="es-ES" sz="3200" dirty="0">
              <a:solidFill>
                <a:schemeClr val="lt1"/>
              </a:solidFill>
              <a:highlight>
                <a:srgbClr val="FFFF00"/>
              </a:highlight>
              <a:latin typeface="Open Sans"/>
              <a:ea typeface="Open Sans"/>
              <a:cs typeface="Open Sans"/>
            </a:endParaRPr>
          </a:p>
          <a:p>
            <a:pPr marL="685800" indent="-685800">
              <a:spcAft>
                <a:spcPts val="1800"/>
              </a:spcAft>
              <a:buClr>
                <a:srgbClr val="FF0000"/>
              </a:buClr>
              <a:buSzPct val="130000"/>
              <a:buFont typeface="+mj-lt"/>
              <a:buAutoNum type="arabicPeriod"/>
            </a:pPr>
            <a:r>
              <a:rPr lang="es-ES" sz="3200" dirty="0">
                <a:solidFill>
                  <a:schemeClr val="lt1"/>
                </a:solidFill>
                <a:highlight>
                  <a:srgbClr val="FFFF00"/>
                </a:highlight>
                <a:latin typeface="Open Sans"/>
                <a:ea typeface="Open Sans"/>
                <a:cs typeface="Open Sans"/>
                <a:sym typeface="Open Sans"/>
              </a:rPr>
              <a:t>[formaciones o talleres celebradas/os]</a:t>
            </a:r>
            <a:endParaRPr lang="es-ES" sz="3200" dirty="0">
              <a:solidFill>
                <a:schemeClr val="lt1"/>
              </a:solidFill>
              <a:highlight>
                <a:srgbClr val="FFFF00"/>
              </a:highlight>
              <a:latin typeface="Open Sans"/>
              <a:ea typeface="Open Sans"/>
              <a:cs typeface="Open Sans"/>
            </a:endParaRPr>
          </a:p>
          <a:p>
            <a:pPr>
              <a:spcAft>
                <a:spcPts val="1800"/>
              </a:spcAft>
              <a:buClr>
                <a:srgbClr val="FF0000"/>
              </a:buClr>
              <a:buSzPct val="130000"/>
            </a:pPr>
            <a:endParaRPr lang="en-US" sz="2400"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399813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13"/>
          <p:cNvPicPr preferRelativeResize="0">
            <a:picLocks noGrp="1"/>
          </p:cNvPicPr>
          <p:nvPr>
            <p:ph type="pic" idx="2"/>
          </p:nvPr>
        </p:nvPicPr>
        <p:blipFill rotWithShape="1">
          <a:blip r:embed="rId3">
            <a:extLst>
              <a:ext uri="{28A0092B-C50C-407E-A947-70E740481C1C}">
                <a14:useLocalDpi xmlns:a14="http://schemas.microsoft.com/office/drawing/2010/main" val="0"/>
              </a:ext>
            </a:extLst>
          </a:blip>
          <a:srcRect l="9595" r="21267"/>
          <a:stretch/>
        </p:blipFill>
        <p:spPr>
          <a:xfrm>
            <a:off x="10650701" y="794"/>
            <a:ext cx="7637300" cy="10287000"/>
          </a:xfrm>
          <a:prstGeom prst="rect">
            <a:avLst/>
          </a:prstGeom>
          <a:solidFill>
            <a:srgbClr val="353535">
              <a:alpha val="11764"/>
            </a:srgbClr>
          </a:solidFill>
          <a:ln>
            <a:noFill/>
          </a:ln>
        </p:spPr>
      </p:pic>
      <p:sp>
        <p:nvSpPr>
          <p:cNvPr id="355" name="Google Shape;355;p13"/>
          <p:cNvSpPr txBox="1"/>
          <p:nvPr/>
        </p:nvSpPr>
        <p:spPr>
          <a:xfrm>
            <a:off x="513340" y="506237"/>
            <a:ext cx="10137361" cy="1077163"/>
          </a:xfrm>
          <a:prstGeom prst="rect">
            <a:avLst/>
          </a:prstGeom>
          <a:noFill/>
          <a:ln>
            <a:noFill/>
          </a:ln>
        </p:spPr>
        <p:txBody>
          <a:bodyPr spcFirstLastPara="1" wrap="square" lIns="91412" tIns="45693" rIns="91412" bIns="45693" anchor="t" anchorCtr="0">
            <a:spAutoFit/>
          </a:bodyPr>
          <a:lstStyle/>
          <a:p>
            <a:pPr>
              <a:lnSpc>
                <a:spcPct val="80000"/>
              </a:lnSpc>
            </a:pPr>
            <a:r>
              <a:rPr lang="es-ES" sz="4000" b="1" dirty="0">
                <a:solidFill>
                  <a:schemeClr val="dk2"/>
                </a:solidFill>
                <a:latin typeface="Montserrat"/>
                <a:ea typeface="Montserrat"/>
                <a:cs typeface="Montserrat"/>
                <a:sym typeface="Montserrat"/>
              </a:rPr>
              <a:t>Principales etapas de un mecanismo de retroalimentación:</a:t>
            </a:r>
          </a:p>
        </p:txBody>
      </p:sp>
      <p:sp>
        <p:nvSpPr>
          <p:cNvPr id="356" name="Google Shape;356;p13"/>
          <p:cNvSpPr txBox="1"/>
          <p:nvPr/>
        </p:nvSpPr>
        <p:spPr>
          <a:xfrm>
            <a:off x="2020040" y="1780378"/>
            <a:ext cx="8630661" cy="8707457"/>
          </a:xfrm>
          <a:prstGeom prst="rect">
            <a:avLst/>
          </a:prstGeom>
          <a:noFill/>
          <a:ln>
            <a:noFill/>
          </a:ln>
        </p:spPr>
        <p:txBody>
          <a:bodyPr spcFirstLastPara="1" wrap="square" lIns="91412" tIns="45693" rIns="91412" bIns="45693" anchor="t" anchorCtr="0">
            <a:spAutoFit/>
          </a:bodyPr>
          <a:lstStyle/>
          <a:p>
            <a:pPr>
              <a:buClr>
                <a:srgbClr val="FF0000"/>
              </a:buClr>
              <a:buSzPts val="3200"/>
            </a:pPr>
            <a:r>
              <a:rPr lang="es-ES" sz="2400" b="1" dirty="0">
                <a:solidFill>
                  <a:srgbClr val="FF0000"/>
                </a:solidFill>
                <a:latin typeface="Open Sans"/>
                <a:ea typeface="Open Sans"/>
                <a:cs typeface="Open Sans"/>
                <a:sym typeface="Open Sans"/>
              </a:rPr>
              <a:t>Recopilación</a:t>
            </a:r>
          </a:p>
          <a:p>
            <a:pPr>
              <a:buClr>
                <a:srgbClr val="FF0000"/>
              </a:buClr>
              <a:buSzPts val="3200"/>
            </a:pPr>
            <a:r>
              <a:rPr lang="es-ES" sz="2400" dirty="0">
                <a:solidFill>
                  <a:schemeClr val="lt1"/>
                </a:solidFill>
                <a:highlight>
                  <a:srgbClr val="FFFF00"/>
                </a:highlight>
                <a:latin typeface="Open Sans"/>
                <a:ea typeface="Open Sans"/>
                <a:cs typeface="Open Sans"/>
                <a:sym typeface="Open Sans"/>
              </a:rPr>
              <a:t>[Ejemplo: La retroalimentación puede recopilarse a través de cualquier canal y registrarse utilizando un formato </a:t>
            </a:r>
            <a:r>
              <a:rPr lang="es-ES" sz="2400" dirty="0" err="1">
                <a:solidFill>
                  <a:schemeClr val="lt1"/>
                </a:solidFill>
                <a:highlight>
                  <a:srgbClr val="FFFF00"/>
                </a:highlight>
                <a:latin typeface="Open Sans"/>
                <a:ea typeface="Open Sans"/>
                <a:cs typeface="Open Sans"/>
                <a:sym typeface="Open Sans"/>
              </a:rPr>
              <a:t>KoBo</a:t>
            </a:r>
            <a:r>
              <a:rPr lang="es-ES" sz="2400" dirty="0">
                <a:solidFill>
                  <a:schemeClr val="lt1"/>
                </a:solidFill>
                <a:highlight>
                  <a:srgbClr val="FFFF00"/>
                </a:highlight>
                <a:latin typeface="Open Sans"/>
                <a:ea typeface="Open Sans"/>
                <a:cs typeface="Open Sans"/>
                <a:sym typeface="Open Sans"/>
              </a:rPr>
              <a:t>]</a:t>
            </a:r>
          </a:p>
          <a:p>
            <a:pPr>
              <a:buClr>
                <a:srgbClr val="FF0000"/>
              </a:buClr>
              <a:buSzPts val="3200"/>
            </a:pPr>
            <a:endParaRPr lang="en-US" sz="2400" dirty="0">
              <a:solidFill>
                <a:schemeClr val="lt1"/>
              </a:solidFill>
              <a:latin typeface="Open Sans"/>
              <a:ea typeface="Open Sans"/>
              <a:cs typeface="Open Sans"/>
              <a:sym typeface="Open Sans"/>
            </a:endParaRPr>
          </a:p>
          <a:p>
            <a:pPr>
              <a:buClr>
                <a:srgbClr val="FF0000"/>
              </a:buClr>
              <a:buSzPts val="3200"/>
            </a:pPr>
            <a:r>
              <a:rPr lang="es-ES" sz="2400" b="1" dirty="0">
                <a:solidFill>
                  <a:srgbClr val="FF0000"/>
                </a:solidFill>
                <a:latin typeface="Open Sans"/>
                <a:ea typeface="Open Sans"/>
                <a:cs typeface="Open Sans"/>
                <a:sym typeface="Open Sans"/>
              </a:rPr>
              <a:t>Derivación y acción individual</a:t>
            </a:r>
          </a:p>
          <a:p>
            <a:pPr>
              <a:buClr>
                <a:srgbClr val="FF0000"/>
              </a:buClr>
              <a:buSzPts val="3200"/>
            </a:pPr>
            <a:r>
              <a:rPr lang="es-ES" sz="2400" dirty="0">
                <a:solidFill>
                  <a:schemeClr val="lt1"/>
                </a:solidFill>
                <a:highlight>
                  <a:srgbClr val="FFFF00"/>
                </a:highlight>
                <a:latin typeface="Open Sans"/>
                <a:ea typeface="Open Sans"/>
                <a:cs typeface="Open Sans"/>
                <a:sym typeface="Open Sans"/>
              </a:rPr>
              <a:t>[Ejemplo: El sistema envía un correo electrónico al punto focal para analizar y actuar]</a:t>
            </a:r>
          </a:p>
          <a:p>
            <a:pPr>
              <a:buClr>
                <a:srgbClr val="FF0000"/>
              </a:buClr>
              <a:buSzPts val="3200"/>
            </a:pPr>
            <a:endParaRPr lang="en-US" sz="2400" b="1" dirty="0">
              <a:solidFill>
                <a:srgbClr val="FF0000"/>
              </a:solidFill>
              <a:latin typeface="Open Sans"/>
              <a:ea typeface="Open Sans"/>
              <a:cs typeface="Open Sans"/>
              <a:sym typeface="Open Sans"/>
            </a:endParaRPr>
          </a:p>
          <a:p>
            <a:pPr>
              <a:buClr>
                <a:srgbClr val="FF0000"/>
              </a:buClr>
              <a:buSzPts val="3200"/>
            </a:pPr>
            <a:r>
              <a:rPr lang="es-ES" sz="2400" b="1" dirty="0">
                <a:solidFill>
                  <a:srgbClr val="FF0000"/>
                </a:solidFill>
                <a:latin typeface="Open Sans"/>
                <a:ea typeface="Open Sans"/>
                <a:cs typeface="Open Sans"/>
                <a:sym typeface="Open Sans"/>
              </a:rPr>
              <a:t>Análisis</a:t>
            </a:r>
          </a:p>
          <a:p>
            <a:pPr>
              <a:buClr>
                <a:srgbClr val="FF0000"/>
              </a:buClr>
              <a:buSzPts val="3200"/>
            </a:pPr>
            <a:r>
              <a:rPr lang="es-ES" sz="2400" dirty="0">
                <a:solidFill>
                  <a:schemeClr val="lt1"/>
                </a:solidFill>
                <a:highlight>
                  <a:srgbClr val="FFFF00"/>
                </a:highlight>
                <a:latin typeface="Open Sans"/>
                <a:ea typeface="Open Sans"/>
                <a:cs typeface="Open Sans"/>
                <a:sym typeface="Open Sans"/>
              </a:rPr>
              <a:t>[Ejemplo: Todos los comentarios de retroalimentación se almacenan en bases de datos centrales y se visualizan en un panel </a:t>
            </a:r>
            <a:r>
              <a:rPr lang="es-ES" sz="2400" dirty="0" err="1">
                <a:solidFill>
                  <a:schemeClr val="lt1"/>
                </a:solidFill>
                <a:highlight>
                  <a:srgbClr val="FFFF00"/>
                </a:highlight>
                <a:latin typeface="Open Sans"/>
                <a:ea typeface="Open Sans"/>
                <a:cs typeface="Open Sans"/>
                <a:sym typeface="Open Sans"/>
              </a:rPr>
              <a:t>PowerBI</a:t>
            </a:r>
            <a:r>
              <a:rPr lang="es-ES" sz="2400" dirty="0">
                <a:solidFill>
                  <a:schemeClr val="lt1"/>
                </a:solidFill>
                <a:highlight>
                  <a:srgbClr val="FFFF00"/>
                </a:highlight>
                <a:latin typeface="Open Sans"/>
                <a:ea typeface="Open Sans"/>
                <a:cs typeface="Open Sans"/>
                <a:sym typeface="Open Sans"/>
              </a:rPr>
              <a:t>]</a:t>
            </a:r>
          </a:p>
          <a:p>
            <a:pPr>
              <a:buClr>
                <a:srgbClr val="FF0000"/>
              </a:buClr>
              <a:buSzPts val="3200"/>
            </a:pPr>
            <a:endParaRPr lang="en-US" sz="2400" b="1" dirty="0">
              <a:solidFill>
                <a:srgbClr val="FF0000"/>
              </a:solidFill>
              <a:latin typeface="Open Sans"/>
              <a:ea typeface="Open Sans"/>
              <a:cs typeface="Open Sans"/>
              <a:sym typeface="Open Sans"/>
            </a:endParaRPr>
          </a:p>
          <a:p>
            <a:pPr>
              <a:buClr>
                <a:srgbClr val="FF0000"/>
              </a:buClr>
              <a:buSzPts val="3200"/>
            </a:pPr>
            <a:r>
              <a:rPr lang="es-ES" sz="2400" b="1" dirty="0">
                <a:solidFill>
                  <a:srgbClr val="FF0000"/>
                </a:solidFill>
                <a:latin typeface="Open Sans"/>
                <a:ea typeface="Open Sans"/>
                <a:cs typeface="Open Sans"/>
                <a:sym typeface="Open Sans"/>
              </a:rPr>
              <a:t>Compartir y actuar</a:t>
            </a:r>
          </a:p>
          <a:p>
            <a:pPr>
              <a:buClr>
                <a:srgbClr val="FF0000"/>
              </a:buClr>
              <a:buSzPts val="3200"/>
            </a:pPr>
            <a:r>
              <a:rPr lang="es-ES" sz="2400" dirty="0">
                <a:solidFill>
                  <a:schemeClr val="lt1"/>
                </a:solidFill>
                <a:highlight>
                  <a:srgbClr val="FFFF00"/>
                </a:highlight>
                <a:latin typeface="Open Sans"/>
                <a:ea typeface="Open Sans"/>
                <a:cs typeface="Open Sans"/>
                <a:sym typeface="Open Sans"/>
              </a:rPr>
              <a:t>[Ejemplo: El panel puede usarse para debatir sobre las tendencias generales y compartir puntos destacados externamente]</a:t>
            </a:r>
          </a:p>
          <a:p>
            <a:pPr>
              <a:buClr>
                <a:srgbClr val="FF0000"/>
              </a:buClr>
              <a:buSzPts val="3200"/>
            </a:pPr>
            <a:endParaRPr lang="en-US" sz="2400" b="1" dirty="0">
              <a:solidFill>
                <a:srgbClr val="FF0000"/>
              </a:solidFill>
              <a:latin typeface="Open Sans"/>
              <a:ea typeface="Open Sans"/>
              <a:cs typeface="Open Sans"/>
              <a:sym typeface="Open Sans"/>
            </a:endParaRPr>
          </a:p>
          <a:p>
            <a:pPr>
              <a:buClr>
                <a:srgbClr val="FF0000"/>
              </a:buClr>
              <a:buSzPts val="3200"/>
            </a:pPr>
            <a:r>
              <a:rPr lang="es-ES" sz="2400" b="1" dirty="0">
                <a:solidFill>
                  <a:srgbClr val="FF0000"/>
                </a:solidFill>
                <a:latin typeface="Open Sans"/>
                <a:ea typeface="Open Sans"/>
                <a:cs typeface="Open Sans"/>
                <a:sym typeface="Open Sans"/>
              </a:rPr>
              <a:t>Cerrar el círculo</a:t>
            </a:r>
          </a:p>
          <a:p>
            <a:pPr>
              <a:buClr>
                <a:srgbClr val="FF0000"/>
              </a:buClr>
              <a:buSzPts val="3200"/>
            </a:pPr>
            <a:r>
              <a:rPr lang="es-ES" sz="2400" dirty="0">
                <a:solidFill>
                  <a:schemeClr val="lt1"/>
                </a:solidFill>
                <a:highlight>
                  <a:srgbClr val="FFFF00"/>
                </a:highlight>
                <a:latin typeface="Open Sans"/>
                <a:ea typeface="Open Sans"/>
                <a:cs typeface="Open Sans"/>
                <a:sym typeface="Open Sans"/>
              </a:rPr>
              <a:t>[Ejemplo: Las comunidades son informadas del modo en el cual el NS trata la retroalimentación]</a:t>
            </a:r>
          </a:p>
          <a:p>
            <a:pPr>
              <a:buClr>
                <a:srgbClr val="FF0000"/>
              </a:buClr>
              <a:buSzPts val="3200"/>
            </a:pPr>
            <a:endParaRPr sz="2400" dirty="0">
              <a:solidFill>
                <a:schemeClr val="lt1"/>
              </a:solidFill>
              <a:latin typeface="Open Sans"/>
              <a:ea typeface="Open Sans"/>
              <a:cs typeface="Open Sans"/>
              <a:sym typeface="Open Sans"/>
            </a:endParaRPr>
          </a:p>
        </p:txBody>
      </p:sp>
      <p:sp>
        <p:nvSpPr>
          <p:cNvPr id="2" name="TextBox 1">
            <a:extLst>
              <a:ext uri="{FF2B5EF4-FFF2-40B4-BE49-F238E27FC236}">
                <a16:creationId xmlns:a16="http://schemas.microsoft.com/office/drawing/2014/main" id="{B6EACAD1-6F54-472D-8E1A-8C1F7FB77300}"/>
              </a:ext>
            </a:extLst>
          </p:cNvPr>
          <p:cNvSpPr txBox="1"/>
          <p:nvPr/>
        </p:nvSpPr>
        <p:spPr>
          <a:xfrm>
            <a:off x="747640" y="2141321"/>
            <a:ext cx="955964" cy="830997"/>
          </a:xfrm>
          <a:prstGeom prst="rect">
            <a:avLst/>
          </a:prstGeom>
          <a:noFill/>
        </p:spPr>
        <p:txBody>
          <a:bodyPr wrap="square" rtlCol="0">
            <a:spAutoFit/>
          </a:bodyPr>
          <a:lstStyle/>
          <a:p>
            <a:r>
              <a:rPr lang="es-ES" sz="4800" b="1">
                <a:solidFill>
                  <a:schemeClr val="tx2"/>
                </a:solidFill>
                <a:highlight>
                  <a:srgbClr val="FF0000"/>
                </a:highlight>
              </a:rPr>
              <a:t> 1.  </a:t>
            </a:r>
          </a:p>
        </p:txBody>
      </p:sp>
      <p:sp>
        <p:nvSpPr>
          <p:cNvPr id="6" name="TextBox 5">
            <a:extLst>
              <a:ext uri="{FF2B5EF4-FFF2-40B4-BE49-F238E27FC236}">
                <a16:creationId xmlns:a16="http://schemas.microsoft.com/office/drawing/2014/main" id="{EEA15B69-75E2-41D7-A565-C12EADC34FFB}"/>
              </a:ext>
            </a:extLst>
          </p:cNvPr>
          <p:cNvSpPr txBox="1"/>
          <p:nvPr/>
        </p:nvSpPr>
        <p:spPr>
          <a:xfrm>
            <a:off x="747640" y="3723701"/>
            <a:ext cx="955964" cy="830997"/>
          </a:xfrm>
          <a:prstGeom prst="rect">
            <a:avLst/>
          </a:prstGeom>
          <a:noFill/>
        </p:spPr>
        <p:txBody>
          <a:bodyPr wrap="square" rtlCol="0">
            <a:spAutoFit/>
          </a:bodyPr>
          <a:lstStyle/>
          <a:p>
            <a:r>
              <a:rPr lang="es-ES" sz="4800" b="1">
                <a:solidFill>
                  <a:schemeClr val="tx2"/>
                </a:solidFill>
                <a:highlight>
                  <a:srgbClr val="FF0000"/>
                </a:highlight>
              </a:rPr>
              <a:t> 2.</a:t>
            </a:r>
          </a:p>
        </p:txBody>
      </p:sp>
      <p:sp>
        <p:nvSpPr>
          <p:cNvPr id="7" name="TextBox 6">
            <a:extLst>
              <a:ext uri="{FF2B5EF4-FFF2-40B4-BE49-F238E27FC236}">
                <a16:creationId xmlns:a16="http://schemas.microsoft.com/office/drawing/2014/main" id="{D2459AF0-70B5-4F8F-8E7A-A1B3F176DAE7}"/>
              </a:ext>
            </a:extLst>
          </p:cNvPr>
          <p:cNvSpPr txBox="1"/>
          <p:nvPr/>
        </p:nvSpPr>
        <p:spPr>
          <a:xfrm>
            <a:off x="747640" y="5306081"/>
            <a:ext cx="955964" cy="830997"/>
          </a:xfrm>
          <a:prstGeom prst="rect">
            <a:avLst/>
          </a:prstGeom>
          <a:noFill/>
        </p:spPr>
        <p:txBody>
          <a:bodyPr wrap="square" rtlCol="0">
            <a:spAutoFit/>
          </a:bodyPr>
          <a:lstStyle/>
          <a:p>
            <a:r>
              <a:rPr lang="es-ES" sz="4800" b="1">
                <a:solidFill>
                  <a:schemeClr val="tx2"/>
                </a:solidFill>
                <a:highlight>
                  <a:srgbClr val="FF0000"/>
                </a:highlight>
              </a:rPr>
              <a:t> 3.</a:t>
            </a:r>
          </a:p>
        </p:txBody>
      </p:sp>
      <p:sp>
        <p:nvSpPr>
          <p:cNvPr id="8" name="TextBox 7">
            <a:extLst>
              <a:ext uri="{FF2B5EF4-FFF2-40B4-BE49-F238E27FC236}">
                <a16:creationId xmlns:a16="http://schemas.microsoft.com/office/drawing/2014/main" id="{2F0D5806-2271-4D4B-B0C0-C67D5CBE8CE8}"/>
              </a:ext>
            </a:extLst>
          </p:cNvPr>
          <p:cNvSpPr txBox="1"/>
          <p:nvPr/>
        </p:nvSpPr>
        <p:spPr>
          <a:xfrm>
            <a:off x="747640" y="8470843"/>
            <a:ext cx="955964" cy="830997"/>
          </a:xfrm>
          <a:prstGeom prst="rect">
            <a:avLst/>
          </a:prstGeom>
          <a:noFill/>
        </p:spPr>
        <p:txBody>
          <a:bodyPr wrap="square" rtlCol="0">
            <a:spAutoFit/>
          </a:bodyPr>
          <a:lstStyle/>
          <a:p>
            <a:r>
              <a:rPr lang="es-ES" sz="4800" b="1">
                <a:solidFill>
                  <a:schemeClr val="tx2"/>
                </a:solidFill>
                <a:highlight>
                  <a:srgbClr val="FF0000"/>
                </a:highlight>
              </a:rPr>
              <a:t> 5.</a:t>
            </a:r>
          </a:p>
        </p:txBody>
      </p:sp>
      <p:sp>
        <p:nvSpPr>
          <p:cNvPr id="9" name="TextBox 8">
            <a:extLst>
              <a:ext uri="{FF2B5EF4-FFF2-40B4-BE49-F238E27FC236}">
                <a16:creationId xmlns:a16="http://schemas.microsoft.com/office/drawing/2014/main" id="{7D1AB0CA-A4D3-4F31-92E9-602A75D8EC7D}"/>
              </a:ext>
            </a:extLst>
          </p:cNvPr>
          <p:cNvSpPr txBox="1"/>
          <p:nvPr/>
        </p:nvSpPr>
        <p:spPr>
          <a:xfrm>
            <a:off x="747640" y="6888461"/>
            <a:ext cx="955964" cy="830997"/>
          </a:xfrm>
          <a:prstGeom prst="rect">
            <a:avLst/>
          </a:prstGeom>
          <a:noFill/>
        </p:spPr>
        <p:txBody>
          <a:bodyPr wrap="square" rtlCol="0">
            <a:spAutoFit/>
          </a:bodyPr>
          <a:lstStyle/>
          <a:p>
            <a:r>
              <a:rPr lang="es-ES" sz="4800" b="1">
                <a:solidFill>
                  <a:schemeClr val="tx2"/>
                </a:solidFill>
                <a:highlight>
                  <a:srgbClr val="FF0000"/>
                </a:highlight>
              </a:rPr>
              <a:t> 4.</a:t>
            </a:r>
          </a:p>
        </p:txBody>
      </p:sp>
    </p:spTree>
    <p:extLst>
      <p:ext uri="{BB962C8B-B14F-4D97-AF65-F5344CB8AC3E}">
        <p14:creationId xmlns:p14="http://schemas.microsoft.com/office/powerpoint/2010/main" val="45486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6">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42D38"/>
        </a:solidFill>
        <a:effectLst/>
      </p:bgPr>
    </p:bg>
    <p:spTree>
      <p:nvGrpSpPr>
        <p:cNvPr id="1" name="Shape 308"/>
        <p:cNvGrpSpPr/>
        <p:nvPr/>
      </p:nvGrpSpPr>
      <p:grpSpPr>
        <a:xfrm>
          <a:off x="0" y="0"/>
          <a:ext cx="0" cy="0"/>
          <a:chOff x="0" y="0"/>
          <a:chExt cx="0" cy="0"/>
        </a:xfrm>
      </p:grpSpPr>
      <p:sp>
        <p:nvSpPr>
          <p:cNvPr id="309" name="Google Shape;309;p13"/>
          <p:cNvSpPr txBox="1"/>
          <p:nvPr/>
        </p:nvSpPr>
        <p:spPr>
          <a:xfrm>
            <a:off x="1961498" y="4009464"/>
            <a:ext cx="14365003" cy="225904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FFFFFF"/>
              </a:buClr>
              <a:buSzPts val="8800"/>
              <a:buFont typeface="Arial"/>
              <a:buNone/>
              <a:tabLst/>
              <a:defRPr/>
            </a:pPr>
            <a:r>
              <a:rPr kumimoji="0" lang="es-ES" sz="8800" b="1" i="0" u="none" strike="noStrike" cap="none" normalizeH="0" baseline="0" noProof="0">
                <a:ln>
                  <a:noFill/>
                </a:ln>
                <a:solidFill>
                  <a:srgbClr val="FFFFFF"/>
                </a:solidFill>
                <a:effectLst/>
                <a:uLnTx/>
                <a:uFillTx/>
                <a:latin typeface="Arial"/>
                <a:ea typeface="Arial"/>
                <a:cs typeface="Arial"/>
                <a:sym typeface="Arial"/>
              </a:rPr>
              <a:t>Determinar la escala de nuestro mecanismo de retroalimentación</a:t>
            </a:r>
          </a:p>
        </p:txBody>
      </p:sp>
    </p:spTree>
    <p:extLst>
      <p:ext uri="{BB962C8B-B14F-4D97-AF65-F5344CB8AC3E}">
        <p14:creationId xmlns:p14="http://schemas.microsoft.com/office/powerpoint/2010/main" val="331947139"/>
      </p:ext>
    </p:extLst>
  </p:cSld>
  <p:clrMapOvr>
    <a:overrideClrMapping bg1="lt1" tx1="dk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21D391-0B8D-E3A7-D8D1-46111135F7A8}"/>
              </a:ext>
            </a:extLst>
          </p:cNvPr>
          <p:cNvPicPr>
            <a:picLocks noChangeAspect="1"/>
          </p:cNvPicPr>
          <p:nvPr/>
        </p:nvPicPr>
        <p:blipFill>
          <a:blip r:embed="rId3"/>
          <a:stretch>
            <a:fillRect/>
          </a:stretch>
        </p:blipFill>
        <p:spPr>
          <a:xfrm>
            <a:off x="2090056" y="232838"/>
            <a:ext cx="13834753" cy="9312425"/>
          </a:xfrm>
          <a:prstGeom prst="rect">
            <a:avLst/>
          </a:prstGeom>
        </p:spPr>
      </p:pic>
    </p:spTree>
    <p:extLst>
      <p:ext uri="{BB962C8B-B14F-4D97-AF65-F5344CB8AC3E}">
        <p14:creationId xmlns:p14="http://schemas.microsoft.com/office/powerpoint/2010/main" val="100985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42D38"/>
        </a:solidFill>
        <a:effectLst/>
      </p:bgPr>
    </p:bg>
    <p:spTree>
      <p:nvGrpSpPr>
        <p:cNvPr id="1" name="Shape 308"/>
        <p:cNvGrpSpPr/>
        <p:nvPr/>
      </p:nvGrpSpPr>
      <p:grpSpPr>
        <a:xfrm>
          <a:off x="0" y="0"/>
          <a:ext cx="0" cy="0"/>
          <a:chOff x="0" y="0"/>
          <a:chExt cx="0" cy="0"/>
        </a:xfrm>
      </p:grpSpPr>
      <p:sp>
        <p:nvSpPr>
          <p:cNvPr id="309" name="Google Shape;309;p13"/>
          <p:cNvSpPr txBox="1"/>
          <p:nvPr/>
        </p:nvSpPr>
        <p:spPr>
          <a:xfrm>
            <a:off x="1961498" y="4009464"/>
            <a:ext cx="14365003" cy="225904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FFFFFF"/>
              </a:buClr>
              <a:buSzPts val="8800"/>
              <a:buFont typeface="Arial"/>
              <a:buNone/>
              <a:tabLst/>
              <a:defRPr/>
            </a:pPr>
            <a:r>
              <a:rPr kumimoji="0" lang="es-ES" sz="8800" b="1" i="0" u="none" strike="noStrike" cap="none" normalizeH="0" baseline="0" noProof="0">
                <a:ln>
                  <a:noFill/>
                </a:ln>
                <a:solidFill>
                  <a:srgbClr val="FFFFFF"/>
                </a:solidFill>
                <a:effectLst/>
                <a:uLnTx/>
                <a:uFillTx/>
                <a:latin typeface="Arial"/>
                <a:ea typeface="Arial"/>
                <a:cs typeface="Arial"/>
                <a:sym typeface="Arial"/>
              </a:rPr>
              <a:t>Definir los canales de retroalimentación</a:t>
            </a:r>
          </a:p>
        </p:txBody>
      </p:sp>
    </p:spTree>
    <p:extLst>
      <p:ext uri="{BB962C8B-B14F-4D97-AF65-F5344CB8AC3E}">
        <p14:creationId xmlns:p14="http://schemas.microsoft.com/office/powerpoint/2010/main" val="3870819602"/>
      </p:ext>
    </p:extLst>
  </p:cSld>
  <p:clrMapOvr>
    <a:overrideClrMapping bg1="lt1" tx1="dk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947196" y="588761"/>
            <a:ext cx="15480375"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3394B"/>
              </a:buClr>
              <a:buSzPts val="4800"/>
              <a:buFont typeface="Montserrat"/>
              <a:buNone/>
              <a:tabLst/>
              <a:defRPr/>
            </a:pPr>
            <a:r>
              <a:rPr kumimoji="0" lang="es-ES" sz="4800" b="1" i="0" u="none" strike="noStrike" cap="none" normalizeH="0" baseline="0" noProof="0">
                <a:ln>
                  <a:noFill/>
                </a:ln>
                <a:solidFill>
                  <a:srgbClr val="33394B"/>
                </a:solidFill>
                <a:effectLst/>
                <a:uLnTx/>
                <a:uFillTx/>
                <a:latin typeface="Montserrat"/>
                <a:ea typeface="Montserrat"/>
                <a:cs typeface="Montserrat"/>
                <a:sym typeface="Montserrat"/>
              </a:rPr>
              <a:t>Canales de comunicación para un mecanismo de retroalimentación</a:t>
            </a:r>
          </a:p>
        </p:txBody>
      </p:sp>
      <p:graphicFrame>
        <p:nvGraphicFramePr>
          <p:cNvPr id="3" name="Table 2">
            <a:extLst>
              <a:ext uri="{FF2B5EF4-FFF2-40B4-BE49-F238E27FC236}">
                <a16:creationId xmlns:a16="http://schemas.microsoft.com/office/drawing/2014/main" id="{9F9B9131-C11C-96E3-245B-043B75A1E233}"/>
              </a:ext>
            </a:extLst>
          </p:cNvPr>
          <p:cNvGraphicFramePr>
            <a:graphicFrameLocks noGrp="1"/>
          </p:cNvGraphicFramePr>
          <p:nvPr>
            <p:extLst>
              <p:ext uri="{D42A27DB-BD31-4B8C-83A1-F6EECF244321}">
                <p14:modId xmlns:p14="http://schemas.microsoft.com/office/powerpoint/2010/main" val="4265595785"/>
              </p:ext>
            </p:extLst>
          </p:nvPr>
        </p:nvGraphicFramePr>
        <p:xfrm>
          <a:off x="1171601" y="2578607"/>
          <a:ext cx="15031567" cy="6013094"/>
        </p:xfrm>
        <a:graphic>
          <a:graphicData uri="http://schemas.openxmlformats.org/drawingml/2006/table">
            <a:tbl>
              <a:tblPr firstRow="1" firstCol="1" bandRow="1"/>
              <a:tblGrid>
                <a:gridCol w="5009497">
                  <a:extLst>
                    <a:ext uri="{9D8B030D-6E8A-4147-A177-3AD203B41FA5}">
                      <a16:colId xmlns:a16="http://schemas.microsoft.com/office/drawing/2014/main" val="2104005879"/>
                    </a:ext>
                  </a:extLst>
                </a:gridCol>
                <a:gridCol w="5011035">
                  <a:extLst>
                    <a:ext uri="{9D8B030D-6E8A-4147-A177-3AD203B41FA5}">
                      <a16:colId xmlns:a16="http://schemas.microsoft.com/office/drawing/2014/main" val="1875510522"/>
                    </a:ext>
                  </a:extLst>
                </a:gridCol>
                <a:gridCol w="5011035">
                  <a:extLst>
                    <a:ext uri="{9D8B030D-6E8A-4147-A177-3AD203B41FA5}">
                      <a16:colId xmlns:a16="http://schemas.microsoft.com/office/drawing/2014/main" val="1121009867"/>
                    </a:ext>
                  </a:extLst>
                </a:gridCol>
              </a:tblGrid>
              <a:tr h="1431049">
                <a:tc>
                  <a:txBody>
                    <a:bodyPr/>
                    <a:lstStyle/>
                    <a:p>
                      <a:pPr marL="0" marR="0">
                        <a:spcBef>
                          <a:spcPts val="0"/>
                        </a:spcBef>
                        <a:spcAft>
                          <a:spcPts val="0"/>
                        </a:spcAft>
                      </a:pPr>
                      <a:r>
                        <a:rPr lang="es-ES" sz="2800" b="1" dirty="0">
                          <a:solidFill>
                            <a:srgbClr val="FFFFFF"/>
                          </a:solidFill>
                          <a:effectLst/>
                          <a:latin typeface="Helvetica Neue"/>
                          <a:ea typeface="Calibri" panose="020F0502020204030204" pitchFamily="34" charset="0"/>
                          <a:cs typeface="Arial" panose="020B0604020202020204" pitchFamily="34" charset="0"/>
                        </a:rPr>
                        <a:t>CANALES DE SUMINISTRO DE INFORMACIÓN</a:t>
                      </a:r>
                    </a:p>
                  </a:txBody>
                  <a:tcPr marL="166061" marR="166061" marT="261392" marB="261392">
                    <a:lnL w="12700" cap="flat" cmpd="sng" algn="ctr">
                      <a:solidFill>
                        <a:srgbClr val="87317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73174"/>
                      </a:solidFill>
                      <a:prstDash val="solid"/>
                      <a:round/>
                      <a:headEnd type="none" w="med" len="med"/>
                      <a:tailEnd type="none" w="med" len="med"/>
                    </a:lnT>
                    <a:lnB w="12700" cap="flat" cmpd="sng" algn="ctr">
                      <a:solidFill>
                        <a:srgbClr val="873174"/>
                      </a:solidFill>
                      <a:prstDash val="solid"/>
                      <a:round/>
                      <a:headEnd type="none" w="med" len="med"/>
                      <a:tailEnd type="none" w="med" len="med"/>
                    </a:lnB>
                    <a:solidFill>
                      <a:srgbClr val="943482"/>
                    </a:solidFill>
                  </a:tcPr>
                </a:tc>
                <a:tc>
                  <a:txBody>
                    <a:bodyPr/>
                    <a:lstStyle/>
                    <a:p>
                      <a:pPr marL="0" marR="0">
                        <a:spcBef>
                          <a:spcPts val="0"/>
                        </a:spcBef>
                        <a:spcAft>
                          <a:spcPts val="0"/>
                        </a:spcAft>
                      </a:pPr>
                      <a:r>
                        <a:rPr lang="es-ES" sz="2800" b="1" dirty="0">
                          <a:solidFill>
                            <a:srgbClr val="FFFFFF"/>
                          </a:solidFill>
                          <a:effectLst/>
                          <a:latin typeface="Helvetica Neue"/>
                          <a:ea typeface="Calibri"/>
                          <a:cs typeface="Arial"/>
                        </a:rPr>
                        <a:t>CANALES DE RETROALIMENTACIÓN</a:t>
                      </a:r>
                    </a:p>
                  </a:txBody>
                  <a:tcPr marL="166061" marR="166061" marT="261392" marB="26139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873174"/>
                      </a:solidFill>
                      <a:prstDash val="solid"/>
                      <a:round/>
                      <a:headEnd type="none" w="med" len="med"/>
                      <a:tailEnd type="none" w="med" len="med"/>
                    </a:lnT>
                    <a:lnB w="12700" cap="flat" cmpd="sng" algn="ctr">
                      <a:solidFill>
                        <a:srgbClr val="873174"/>
                      </a:solidFill>
                      <a:prstDash val="solid"/>
                      <a:round/>
                      <a:headEnd type="none" w="med" len="med"/>
                      <a:tailEnd type="none" w="med" len="med"/>
                    </a:lnB>
                    <a:solidFill>
                      <a:srgbClr val="943482"/>
                    </a:solidFill>
                  </a:tcPr>
                </a:tc>
                <a:tc>
                  <a:txBody>
                    <a:bodyPr/>
                    <a:lstStyle/>
                    <a:p>
                      <a:pPr marL="0" marR="0">
                        <a:spcBef>
                          <a:spcPts val="0"/>
                        </a:spcBef>
                        <a:spcAft>
                          <a:spcPts val="0"/>
                        </a:spcAft>
                      </a:pPr>
                      <a:r>
                        <a:rPr lang="es-ES" sz="2800" b="1" dirty="0">
                          <a:solidFill>
                            <a:srgbClr val="FFFFFF"/>
                          </a:solidFill>
                          <a:effectLst/>
                          <a:latin typeface="Helvetica Neue"/>
                          <a:ea typeface="Calibri"/>
                          <a:cs typeface="Arial"/>
                        </a:rPr>
                        <a:t>CANALES DE RESPUESTA</a:t>
                      </a:r>
                    </a:p>
                  </a:txBody>
                  <a:tcPr marL="166061" marR="166061" marT="261392" marB="261392">
                    <a:lnL w="12700" cap="flat" cmpd="sng" algn="ctr">
                      <a:solidFill>
                        <a:srgbClr val="FFFFFF"/>
                      </a:solidFill>
                      <a:prstDash val="solid"/>
                      <a:round/>
                      <a:headEnd type="none" w="med" len="med"/>
                      <a:tailEnd type="none" w="med" len="med"/>
                    </a:lnL>
                    <a:lnR w="12700" cap="flat" cmpd="sng" algn="ctr">
                      <a:solidFill>
                        <a:srgbClr val="873174"/>
                      </a:solidFill>
                      <a:prstDash val="solid"/>
                      <a:round/>
                      <a:headEnd type="none" w="med" len="med"/>
                      <a:tailEnd type="none" w="med" len="med"/>
                    </a:lnR>
                    <a:lnT w="12700" cap="flat" cmpd="sng" algn="ctr">
                      <a:solidFill>
                        <a:srgbClr val="873174"/>
                      </a:solidFill>
                      <a:prstDash val="solid"/>
                      <a:round/>
                      <a:headEnd type="none" w="med" len="med"/>
                      <a:tailEnd type="none" w="med" len="med"/>
                    </a:lnT>
                    <a:lnB w="12700" cap="flat" cmpd="sng" algn="ctr">
                      <a:solidFill>
                        <a:srgbClr val="873174"/>
                      </a:solidFill>
                      <a:prstDash val="solid"/>
                      <a:round/>
                      <a:headEnd type="none" w="med" len="med"/>
                      <a:tailEnd type="none" w="med" len="med"/>
                    </a:lnB>
                    <a:solidFill>
                      <a:srgbClr val="943482"/>
                    </a:solidFill>
                  </a:tcPr>
                </a:tc>
                <a:extLst>
                  <a:ext uri="{0D108BD9-81ED-4DB2-BD59-A6C34878D82A}">
                    <a16:rowId xmlns:a16="http://schemas.microsoft.com/office/drawing/2014/main" val="3515995490"/>
                  </a:ext>
                </a:extLst>
              </a:tr>
              <a:tr h="4582045">
                <a:tc>
                  <a:txBody>
                    <a:bodyPr/>
                    <a:lstStyle/>
                    <a:p>
                      <a:pPr marL="0" marR="0" algn="l">
                        <a:spcBef>
                          <a:spcPts val="0"/>
                        </a:spcBef>
                        <a:spcAft>
                          <a:spcPts val="0"/>
                        </a:spcAft>
                      </a:pPr>
                      <a:r>
                        <a:rPr lang="es-ES" sz="2000" dirty="0">
                          <a:solidFill>
                            <a:srgbClr val="000000"/>
                          </a:solidFill>
                          <a:effectLst/>
                          <a:latin typeface="Helvetica Neue Light"/>
                          <a:ea typeface="Calibri"/>
                          <a:cs typeface="Arial"/>
                        </a:rPr>
                        <a:t>Se trata de canales a través de los cuales </a:t>
                      </a:r>
                      <a:r>
                        <a:rPr lang="es-ES" sz="2000" b="1" dirty="0">
                          <a:solidFill>
                            <a:srgbClr val="000000"/>
                          </a:solidFill>
                          <a:effectLst/>
                          <a:latin typeface="Helvetica Neue Light"/>
                          <a:ea typeface="Calibri"/>
                          <a:cs typeface="Arial"/>
                        </a:rPr>
                        <a:t>podemos compartir información sobre nuestra organización y nuestros asociados y programas, así como nuestros programas de intervención con la comunidad </a:t>
                      </a:r>
                      <a:r>
                        <a:rPr lang="es-ES" sz="2000" dirty="0">
                          <a:solidFill>
                            <a:srgbClr val="000000"/>
                          </a:solidFill>
                          <a:effectLst/>
                          <a:latin typeface="Helvetica Neue Light"/>
                          <a:ea typeface="Calibri"/>
                          <a:cs typeface="Arial"/>
                        </a:rPr>
                        <a:t>en los ámbitos en los que trabajamos. Estos canales pueden utilizarse para publicitar el mecanismo de retroalimentación, y también para compartir informaciones.</a:t>
                      </a:r>
                    </a:p>
                  </a:txBody>
                  <a:tcPr marL="166061" marR="166061" marT="261392" marB="261392">
                    <a:lnL w="12700" cap="flat" cmpd="sng" algn="ctr">
                      <a:solidFill>
                        <a:srgbClr val="873174"/>
                      </a:solidFill>
                      <a:prstDash val="solid"/>
                      <a:round/>
                      <a:headEnd type="none" w="med" len="med"/>
                      <a:tailEnd type="none" w="med" len="med"/>
                    </a:lnL>
                    <a:lnR w="12700" cap="flat" cmpd="sng" algn="ctr">
                      <a:solidFill>
                        <a:srgbClr val="873174"/>
                      </a:solidFill>
                      <a:prstDash val="solid"/>
                      <a:round/>
                      <a:headEnd type="none" w="med" len="med"/>
                      <a:tailEnd type="none" w="med" len="med"/>
                    </a:lnR>
                    <a:lnT w="12700" cap="flat" cmpd="sng" algn="ctr">
                      <a:solidFill>
                        <a:srgbClr val="873174"/>
                      </a:solidFill>
                      <a:prstDash val="solid"/>
                      <a:round/>
                      <a:headEnd type="none" w="med" len="med"/>
                      <a:tailEnd type="none" w="med" len="med"/>
                    </a:lnT>
                    <a:lnB w="12700" cap="flat" cmpd="sng" algn="ctr">
                      <a:solidFill>
                        <a:srgbClr val="873174"/>
                      </a:solidFill>
                      <a:prstDash val="solid"/>
                      <a:round/>
                      <a:headEnd type="none" w="med" len="med"/>
                      <a:tailEnd type="none" w="med" len="med"/>
                    </a:lnB>
                    <a:solidFill>
                      <a:srgbClr val="EADDEB"/>
                    </a:solidFill>
                  </a:tcPr>
                </a:tc>
                <a:tc>
                  <a:txBody>
                    <a:bodyPr/>
                    <a:lstStyle/>
                    <a:p>
                      <a:pPr marL="0" marR="0" algn="l">
                        <a:spcBef>
                          <a:spcPts val="0"/>
                        </a:spcBef>
                        <a:spcAft>
                          <a:spcPts val="0"/>
                        </a:spcAft>
                      </a:pPr>
                      <a:r>
                        <a:rPr lang="es-ES" sz="2000" dirty="0">
                          <a:solidFill>
                            <a:srgbClr val="000000"/>
                          </a:solidFill>
                          <a:effectLst/>
                          <a:latin typeface="Helvetica Neue Light"/>
                          <a:ea typeface="Calibri"/>
                          <a:cs typeface="Arial"/>
                        </a:rPr>
                        <a:t>Se trata de canales a través de los cuales</a:t>
                      </a:r>
                      <a:r>
                        <a:rPr lang="es-ES" sz="2000" b="1" dirty="0">
                          <a:solidFill>
                            <a:srgbClr val="000000"/>
                          </a:solidFill>
                          <a:effectLst/>
                          <a:latin typeface="Helvetica Neue Light"/>
                          <a:ea typeface="Calibri"/>
                          <a:cs typeface="Arial"/>
                        </a:rPr>
                        <a:t> recopilamos las percepciones de las comunidades acerca de nuestro trabajo y nuestros servicios, sobre preocupaciones particulares, incluyendo las quejas y cualquier otro tema importante para una comunidad.</a:t>
                      </a:r>
                      <a:r>
                        <a:rPr lang="es-ES" sz="2000" dirty="0">
                          <a:solidFill>
                            <a:srgbClr val="000000"/>
                          </a:solidFill>
                          <a:effectLst/>
                          <a:latin typeface="Helvetica Neue Light"/>
                          <a:ea typeface="Calibri"/>
                          <a:cs typeface="Arial"/>
                        </a:rPr>
                        <a:t> Puede tratarse de informaciones amplias sobre las condiciones culturales y contextuales de la población destinataria y acerca de las informaciones erróneas que se extienden como rumores en la comunidad.  </a:t>
                      </a:r>
                      <a:endParaRPr lang="es-ES" sz="2000">
                        <a:solidFill>
                          <a:srgbClr val="000000"/>
                        </a:solidFill>
                        <a:effectLst/>
                        <a:latin typeface="Helvetica Neue Light"/>
                        <a:ea typeface="Calibri" panose="020F0502020204030204" pitchFamily="34" charset="0"/>
                        <a:cs typeface="Arial" panose="020B0604020202020204" pitchFamily="34" charset="0"/>
                      </a:endParaRPr>
                    </a:p>
                  </a:txBody>
                  <a:tcPr marL="166061" marR="166061" marT="261392" marB="261392">
                    <a:lnL w="12700" cap="flat" cmpd="sng" algn="ctr">
                      <a:solidFill>
                        <a:srgbClr val="873174"/>
                      </a:solidFill>
                      <a:prstDash val="solid"/>
                      <a:round/>
                      <a:headEnd type="none" w="med" len="med"/>
                      <a:tailEnd type="none" w="med" len="med"/>
                    </a:lnL>
                    <a:lnR w="12700" cap="flat" cmpd="sng" algn="ctr">
                      <a:solidFill>
                        <a:srgbClr val="873174"/>
                      </a:solidFill>
                      <a:prstDash val="solid"/>
                      <a:round/>
                      <a:headEnd type="none" w="med" len="med"/>
                      <a:tailEnd type="none" w="med" len="med"/>
                    </a:lnR>
                    <a:lnT w="12700" cap="flat" cmpd="sng" algn="ctr">
                      <a:solidFill>
                        <a:srgbClr val="873174"/>
                      </a:solidFill>
                      <a:prstDash val="solid"/>
                      <a:round/>
                      <a:headEnd type="none" w="med" len="med"/>
                      <a:tailEnd type="none" w="med" len="med"/>
                    </a:lnT>
                    <a:lnB w="12700" cap="flat" cmpd="sng" algn="ctr">
                      <a:solidFill>
                        <a:srgbClr val="873174"/>
                      </a:solidFill>
                      <a:prstDash val="solid"/>
                      <a:round/>
                      <a:headEnd type="none" w="med" len="med"/>
                      <a:tailEnd type="none" w="med" len="med"/>
                    </a:lnB>
                    <a:solidFill>
                      <a:srgbClr val="CAA7C8"/>
                    </a:solidFill>
                  </a:tcPr>
                </a:tc>
                <a:tc>
                  <a:txBody>
                    <a:bodyPr/>
                    <a:lstStyle/>
                    <a:p>
                      <a:pPr marL="0" marR="0" algn="l">
                        <a:spcBef>
                          <a:spcPts val="0"/>
                        </a:spcBef>
                        <a:spcAft>
                          <a:spcPts val="0"/>
                        </a:spcAft>
                      </a:pPr>
                      <a:r>
                        <a:rPr lang="es-ES" sz="2000" dirty="0">
                          <a:solidFill>
                            <a:srgbClr val="000000"/>
                          </a:solidFill>
                          <a:effectLst/>
                          <a:latin typeface="Helvetica Neue Light"/>
                          <a:ea typeface="Calibri"/>
                          <a:cs typeface="Arial"/>
                        </a:rPr>
                        <a:t>Se trata de canales a través de los cuales </a:t>
                      </a:r>
                      <a:r>
                        <a:rPr lang="es-ES" sz="2000" b="1" dirty="0">
                          <a:solidFill>
                            <a:srgbClr val="000000"/>
                          </a:solidFill>
                          <a:effectLst/>
                          <a:latin typeface="Helvetica Neue Light"/>
                          <a:ea typeface="Calibri"/>
                          <a:cs typeface="Arial"/>
                        </a:rPr>
                        <a:t>reaccionamos ante la retroalimentación de la comunidad, en general durante nuestro proceso de “cierre del círculo”</a:t>
                      </a:r>
                      <a:r>
                        <a:rPr lang="es-ES" sz="2000" dirty="0">
                          <a:solidFill>
                            <a:srgbClr val="000000"/>
                          </a:solidFill>
                          <a:effectLst/>
                          <a:latin typeface="Helvetica Neue Light"/>
                          <a:ea typeface="Calibri"/>
                          <a:cs typeface="Arial"/>
                        </a:rPr>
                        <a:t>. Resulta importante recordar que los canales de recopilación de retroalimentación no siempre son apropiados para responder ante la misma. </a:t>
                      </a:r>
                      <a:endParaRPr lang="es-ES" sz="2000" dirty="0">
                        <a:solidFill>
                          <a:srgbClr val="000000"/>
                        </a:solidFill>
                        <a:effectLst/>
                        <a:latin typeface="Helvetica Neue Light"/>
                        <a:ea typeface="Calibri" panose="020F0502020204030204" pitchFamily="34" charset="0"/>
                        <a:cs typeface="Arial" panose="020B0604020202020204" pitchFamily="34" charset="0"/>
                      </a:endParaRPr>
                    </a:p>
                  </a:txBody>
                  <a:tcPr marL="166061" marR="166061" marT="261392" marB="261392">
                    <a:lnL w="12700" cap="flat" cmpd="sng" algn="ctr">
                      <a:solidFill>
                        <a:srgbClr val="873174"/>
                      </a:solidFill>
                      <a:prstDash val="solid"/>
                      <a:round/>
                      <a:headEnd type="none" w="med" len="med"/>
                      <a:tailEnd type="none" w="med" len="med"/>
                    </a:lnL>
                    <a:lnR w="12700" cap="flat" cmpd="sng" algn="ctr">
                      <a:solidFill>
                        <a:srgbClr val="873174"/>
                      </a:solidFill>
                      <a:prstDash val="solid"/>
                      <a:round/>
                      <a:headEnd type="none" w="med" len="med"/>
                      <a:tailEnd type="none" w="med" len="med"/>
                    </a:lnR>
                    <a:lnT w="12700" cap="flat" cmpd="sng" algn="ctr">
                      <a:solidFill>
                        <a:srgbClr val="873174"/>
                      </a:solidFill>
                      <a:prstDash val="solid"/>
                      <a:round/>
                      <a:headEnd type="none" w="med" len="med"/>
                      <a:tailEnd type="none" w="med" len="med"/>
                    </a:lnT>
                    <a:lnB w="12700" cap="flat" cmpd="sng" algn="ctr">
                      <a:solidFill>
                        <a:srgbClr val="873174"/>
                      </a:solidFill>
                      <a:prstDash val="solid"/>
                      <a:round/>
                      <a:headEnd type="none" w="med" len="med"/>
                      <a:tailEnd type="none" w="med" len="med"/>
                    </a:lnB>
                    <a:solidFill>
                      <a:srgbClr val="EADDEB"/>
                    </a:solidFill>
                  </a:tcPr>
                </a:tc>
                <a:extLst>
                  <a:ext uri="{0D108BD9-81ED-4DB2-BD59-A6C34878D82A}">
                    <a16:rowId xmlns:a16="http://schemas.microsoft.com/office/drawing/2014/main" val="354736490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
          <p:cNvSpPr/>
          <p:nvPr/>
        </p:nvSpPr>
        <p:spPr>
          <a:xfrm>
            <a:off x="1237205" y="2772490"/>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4" name="Google Shape;164;p2"/>
          <p:cNvSpPr/>
          <p:nvPr/>
        </p:nvSpPr>
        <p:spPr>
          <a:xfrm>
            <a:off x="5423453" y="2772490"/>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5" name="Google Shape;165;p2"/>
          <p:cNvSpPr/>
          <p:nvPr/>
        </p:nvSpPr>
        <p:spPr>
          <a:xfrm>
            <a:off x="9761981" y="2774972"/>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6" name="Google Shape;166;p2"/>
          <p:cNvSpPr/>
          <p:nvPr/>
        </p:nvSpPr>
        <p:spPr>
          <a:xfrm>
            <a:off x="13948230" y="2774972"/>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7" name="Google Shape;167;p2"/>
          <p:cNvSpPr/>
          <p:nvPr/>
        </p:nvSpPr>
        <p:spPr>
          <a:xfrm>
            <a:off x="2556000" y="6262394"/>
            <a:ext cx="13176001" cy="92277"/>
          </a:xfrm>
          <a:prstGeom prst="rect">
            <a:avLst/>
          </a:prstGeom>
          <a:gradFill>
            <a:gsLst>
              <a:gs pos="0">
                <a:schemeClr val="accent5"/>
              </a:gs>
              <a:gs pos="34000">
                <a:schemeClr val="accent4"/>
              </a:gs>
              <a:gs pos="70000">
                <a:schemeClr val="accent5"/>
              </a:gs>
              <a:gs pos="100000">
                <a:schemeClr val="accent4"/>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8" name="Google Shape;168;p2"/>
          <p:cNvSpPr/>
          <p:nvPr/>
        </p:nvSpPr>
        <p:spPr>
          <a:xfrm>
            <a:off x="2546615" y="6117388"/>
            <a:ext cx="382290" cy="38229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9" name="Google Shape;169;p2"/>
          <p:cNvSpPr/>
          <p:nvPr/>
        </p:nvSpPr>
        <p:spPr>
          <a:xfrm>
            <a:off x="6836026" y="6117388"/>
            <a:ext cx="382290" cy="3822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0" name="Google Shape;170;p2"/>
          <p:cNvSpPr/>
          <p:nvPr/>
        </p:nvSpPr>
        <p:spPr>
          <a:xfrm>
            <a:off x="11131228" y="6117388"/>
            <a:ext cx="382290" cy="38229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1" name="Google Shape;171;p2"/>
          <p:cNvSpPr/>
          <p:nvPr/>
        </p:nvSpPr>
        <p:spPr>
          <a:xfrm>
            <a:off x="15428731" y="6117388"/>
            <a:ext cx="382290" cy="3822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2" name="Google Shape;172;p2"/>
          <p:cNvSpPr txBox="1"/>
          <p:nvPr/>
        </p:nvSpPr>
        <p:spPr>
          <a:xfrm>
            <a:off x="702733" y="805986"/>
            <a:ext cx="11605467" cy="76206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s-ES" sz="5400" b="1" i="0" u="none" strike="noStrike" cap="none">
                <a:solidFill>
                  <a:schemeClr val="lt1"/>
                </a:solidFill>
                <a:latin typeface="Arial"/>
                <a:ea typeface="Arial"/>
                <a:cs typeface="Arial"/>
                <a:sym typeface="Arial"/>
              </a:rPr>
              <a:t>Objetivo del taller</a:t>
            </a:r>
          </a:p>
        </p:txBody>
      </p:sp>
      <p:sp>
        <p:nvSpPr>
          <p:cNvPr id="173" name="Google Shape;173;p2"/>
          <p:cNvSpPr txBox="1"/>
          <p:nvPr/>
        </p:nvSpPr>
        <p:spPr>
          <a:xfrm>
            <a:off x="973757" y="6978033"/>
            <a:ext cx="3869175" cy="1581931"/>
          </a:xfrm>
          <a:prstGeom prst="rect">
            <a:avLst/>
          </a:prstGeom>
          <a:noFill/>
          <a:ln>
            <a:noFill/>
          </a:ln>
        </p:spPr>
        <p:txBody>
          <a:bodyPr spcFirstLastPara="1" wrap="square" lIns="91425" tIns="45700" rIns="91425" bIns="45700" anchor="t" anchorCtr="0">
            <a:spAutoFit/>
          </a:bodyPr>
          <a:lstStyle/>
          <a:p>
            <a:pPr algn="ctr">
              <a:lnSpc>
                <a:spcPct val="110000"/>
              </a:lnSpc>
            </a:pPr>
            <a:r>
              <a:rPr lang="es-ES" sz="2200" b="1" dirty="0">
                <a:solidFill>
                  <a:schemeClr val="lt1"/>
                </a:solidFill>
              </a:rPr>
              <a:t>Clarificar el</a:t>
            </a:r>
            <a:r>
              <a:rPr lang="es-ES" sz="2200" b="1" i="0" u="none" strike="noStrike" cap="none" dirty="0">
                <a:solidFill>
                  <a:schemeClr val="lt1"/>
                </a:solidFill>
                <a:latin typeface="Arial"/>
                <a:ea typeface="Arial"/>
                <a:cs typeface="Arial"/>
                <a:sym typeface="Arial"/>
              </a:rPr>
              <a:t> significado de la noción de mecanismo de retroalimentación, y por qué le necesitamos</a:t>
            </a:r>
          </a:p>
        </p:txBody>
      </p:sp>
      <p:sp>
        <p:nvSpPr>
          <p:cNvPr id="174" name="Google Shape;174;p2"/>
          <p:cNvSpPr txBox="1"/>
          <p:nvPr/>
        </p:nvSpPr>
        <p:spPr>
          <a:xfrm>
            <a:off x="5294034" y="6978033"/>
            <a:ext cx="3528000" cy="1954341"/>
          </a:xfrm>
          <a:prstGeom prst="rect">
            <a:avLst/>
          </a:prstGeom>
          <a:noFill/>
          <a:ln>
            <a:noFill/>
          </a:ln>
        </p:spPr>
        <p:txBody>
          <a:bodyPr spcFirstLastPara="1" wrap="square" lIns="91425" tIns="45700" rIns="91425" bIns="45700" anchor="t" anchorCtr="0">
            <a:spAutoFit/>
          </a:bodyPr>
          <a:lstStyle/>
          <a:p>
            <a:pPr algn="ctr">
              <a:lnSpc>
                <a:spcPct val="110000"/>
              </a:lnSpc>
            </a:pPr>
            <a:r>
              <a:rPr lang="es-ES" sz="2200" b="1" dirty="0">
                <a:solidFill>
                  <a:schemeClr val="lt1"/>
                </a:solidFill>
              </a:rPr>
              <a:t>Analizar lo que se ha logrado y sobre que se puede construir, y determinar lo que deseamos alcanzar</a:t>
            </a:r>
          </a:p>
        </p:txBody>
      </p:sp>
      <p:sp>
        <p:nvSpPr>
          <p:cNvPr id="175" name="Google Shape;175;p2"/>
          <p:cNvSpPr txBox="1"/>
          <p:nvPr/>
        </p:nvSpPr>
        <p:spPr>
          <a:xfrm>
            <a:off x="9558372" y="6978033"/>
            <a:ext cx="3869175" cy="1581931"/>
          </a:xfrm>
          <a:prstGeom prst="rect">
            <a:avLst/>
          </a:prstGeom>
          <a:noFill/>
          <a:ln>
            <a:noFill/>
          </a:ln>
        </p:spPr>
        <p:txBody>
          <a:bodyPr spcFirstLastPara="1" wrap="square" lIns="91425" tIns="45700" rIns="91425" bIns="45700" anchor="t" anchorCtr="0">
            <a:spAutoFit/>
          </a:bodyPr>
          <a:lstStyle/>
          <a:p>
            <a:pPr algn="ctr">
              <a:lnSpc>
                <a:spcPct val="110000"/>
              </a:lnSpc>
            </a:pPr>
            <a:r>
              <a:rPr lang="es-ES" sz="2200" b="1" dirty="0">
                <a:solidFill>
                  <a:schemeClr val="lt1"/>
                </a:solidFill>
              </a:rPr>
              <a:t>Acordar los</a:t>
            </a:r>
            <a:r>
              <a:rPr lang="es-ES" sz="2200" b="1" i="0" u="none" strike="noStrike" cap="none" dirty="0">
                <a:solidFill>
                  <a:schemeClr val="lt1"/>
                </a:solidFill>
                <a:latin typeface="Arial"/>
                <a:ea typeface="Arial"/>
                <a:cs typeface="Arial"/>
                <a:sym typeface="Arial"/>
              </a:rPr>
              <a:t> roles y las responsabilidades concretos, y </a:t>
            </a:r>
            <a:r>
              <a:rPr lang="es-ES" sz="2200" b="1" dirty="0">
                <a:solidFill>
                  <a:schemeClr val="lt1"/>
                </a:solidFill>
              </a:rPr>
              <a:t>como </a:t>
            </a:r>
            <a:r>
              <a:rPr lang="es-ES" sz="2200" b="1" i="0" u="none" strike="noStrike" cap="none" dirty="0">
                <a:solidFill>
                  <a:schemeClr val="lt1"/>
                </a:solidFill>
                <a:latin typeface="Arial"/>
                <a:ea typeface="Arial"/>
                <a:cs typeface="Arial"/>
                <a:sym typeface="Arial"/>
              </a:rPr>
              <a:t>trabajar juntos</a:t>
            </a:r>
            <a:endParaRPr lang="es-ES" sz="2200" b="1" i="0" u="none" strike="noStrike" cap="none" dirty="0">
              <a:solidFill>
                <a:schemeClr val="lt1"/>
              </a:solidFill>
              <a:latin typeface="Arial"/>
              <a:ea typeface="Arial"/>
              <a:cs typeface="Arial"/>
            </a:endParaRPr>
          </a:p>
        </p:txBody>
      </p:sp>
      <p:sp>
        <p:nvSpPr>
          <p:cNvPr id="176" name="Google Shape;176;p2"/>
          <p:cNvSpPr txBox="1"/>
          <p:nvPr/>
        </p:nvSpPr>
        <p:spPr>
          <a:xfrm>
            <a:off x="14163884" y="6978033"/>
            <a:ext cx="3219991" cy="837112"/>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s-ES" sz="2200" b="1" i="0" u="none" strike="noStrike" cap="none">
                <a:solidFill>
                  <a:schemeClr val="lt1"/>
                </a:solidFill>
                <a:latin typeface="Arial"/>
                <a:ea typeface="Arial"/>
                <a:cs typeface="Arial"/>
                <a:sym typeface="Arial"/>
              </a:rPr>
              <a:t>Elaborar un plan de acción</a:t>
            </a:r>
          </a:p>
        </p:txBody>
      </p:sp>
      <p:pic>
        <p:nvPicPr>
          <p:cNvPr id="177" name="Google Shape;177;p2"/>
          <p:cNvPicPr preferRelativeResize="0"/>
          <p:nvPr/>
        </p:nvPicPr>
        <p:blipFill rotWithShape="1">
          <a:blip r:embed="rId3">
            <a:alphaModFix/>
          </a:blip>
          <a:srcRect/>
          <a:stretch/>
        </p:blipFill>
        <p:spPr>
          <a:xfrm>
            <a:off x="337907" y="1873192"/>
            <a:ext cx="4799703" cy="4799703"/>
          </a:xfrm>
          <a:prstGeom prst="rect">
            <a:avLst/>
          </a:prstGeom>
          <a:noFill/>
          <a:ln>
            <a:noFill/>
          </a:ln>
        </p:spPr>
      </p:pic>
      <p:pic>
        <p:nvPicPr>
          <p:cNvPr id="178" name="Google Shape;178;p2"/>
          <p:cNvPicPr preferRelativeResize="0"/>
          <p:nvPr/>
        </p:nvPicPr>
        <p:blipFill rotWithShape="1">
          <a:blip r:embed="rId4">
            <a:alphaModFix/>
          </a:blip>
          <a:srcRect/>
          <a:stretch/>
        </p:blipFill>
        <p:spPr>
          <a:xfrm>
            <a:off x="13306148" y="2136312"/>
            <a:ext cx="4363366" cy="4363366"/>
          </a:xfrm>
          <a:prstGeom prst="rect">
            <a:avLst/>
          </a:prstGeom>
          <a:noFill/>
          <a:ln>
            <a:noFill/>
          </a:ln>
        </p:spPr>
      </p:pic>
      <p:pic>
        <p:nvPicPr>
          <p:cNvPr id="179" name="Google Shape;179;p2"/>
          <p:cNvPicPr preferRelativeResize="0"/>
          <p:nvPr/>
        </p:nvPicPr>
        <p:blipFill rotWithShape="1">
          <a:blip r:embed="rId5">
            <a:alphaModFix/>
          </a:blip>
          <a:srcRect/>
          <a:stretch/>
        </p:blipFill>
        <p:spPr>
          <a:xfrm>
            <a:off x="9080852" y="2136312"/>
            <a:ext cx="4363366" cy="4363366"/>
          </a:xfrm>
          <a:prstGeom prst="rect">
            <a:avLst/>
          </a:prstGeom>
          <a:noFill/>
          <a:ln>
            <a:noFill/>
          </a:ln>
        </p:spPr>
      </p:pic>
      <p:pic>
        <p:nvPicPr>
          <p:cNvPr id="180" name="Google Shape;180;p2"/>
          <p:cNvPicPr preferRelativeResize="0"/>
          <p:nvPr/>
        </p:nvPicPr>
        <p:blipFill rotWithShape="1">
          <a:blip r:embed="rId6">
            <a:alphaModFix/>
          </a:blip>
          <a:srcRect/>
          <a:stretch/>
        </p:blipFill>
        <p:spPr>
          <a:xfrm>
            <a:off x="4658183" y="1918143"/>
            <a:ext cx="4799703" cy="47997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6"/>
          <p:cNvSpPr/>
          <p:nvPr/>
        </p:nvSpPr>
        <p:spPr>
          <a:xfrm>
            <a:off x="13401613" y="3657601"/>
            <a:ext cx="3867912" cy="3865418"/>
          </a:xfrm>
          <a:prstGeom prst="rect">
            <a:avLst/>
          </a:prstGeom>
          <a:solidFill>
            <a:srgbClr val="D0D3E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3F3F3F"/>
              </a:solidFill>
              <a:effectLst/>
              <a:uLnTx/>
              <a:uFillTx/>
              <a:latin typeface="Calibri"/>
              <a:ea typeface="Calibri"/>
              <a:cs typeface="Calibri"/>
              <a:sym typeface="Calibri"/>
            </a:endParaRPr>
          </a:p>
        </p:txBody>
      </p:sp>
      <p:sp>
        <p:nvSpPr>
          <p:cNvPr id="310" name="Google Shape;310;p6"/>
          <p:cNvSpPr/>
          <p:nvPr/>
        </p:nvSpPr>
        <p:spPr>
          <a:xfrm>
            <a:off x="9248420" y="3657601"/>
            <a:ext cx="3867912" cy="3865418"/>
          </a:xfrm>
          <a:prstGeom prst="rect">
            <a:avLst/>
          </a:prstGeom>
          <a:solidFill>
            <a:srgbClr val="D0D3E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3F3F3F"/>
              </a:solidFill>
              <a:effectLst/>
              <a:uLnTx/>
              <a:uFillTx/>
              <a:latin typeface="Calibri"/>
              <a:ea typeface="Calibri"/>
              <a:cs typeface="Calibri"/>
              <a:sym typeface="Calibri"/>
            </a:endParaRPr>
          </a:p>
        </p:txBody>
      </p:sp>
      <p:sp>
        <p:nvSpPr>
          <p:cNvPr id="311" name="Google Shape;311;p6"/>
          <p:cNvSpPr/>
          <p:nvPr/>
        </p:nvSpPr>
        <p:spPr>
          <a:xfrm>
            <a:off x="5095226" y="3657601"/>
            <a:ext cx="3867912" cy="3865418"/>
          </a:xfrm>
          <a:prstGeom prst="rect">
            <a:avLst/>
          </a:prstGeom>
          <a:solidFill>
            <a:srgbClr val="D0D3E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3F3F3F"/>
              </a:solidFill>
              <a:effectLst/>
              <a:uLnTx/>
              <a:uFillTx/>
              <a:latin typeface="Calibri"/>
              <a:ea typeface="Calibri"/>
              <a:cs typeface="Calibri"/>
              <a:sym typeface="Calibri"/>
            </a:endParaRPr>
          </a:p>
        </p:txBody>
      </p:sp>
      <p:sp>
        <p:nvSpPr>
          <p:cNvPr id="312" name="Google Shape;312;p6"/>
          <p:cNvSpPr/>
          <p:nvPr/>
        </p:nvSpPr>
        <p:spPr>
          <a:xfrm>
            <a:off x="942032" y="3657601"/>
            <a:ext cx="3867912" cy="3865418"/>
          </a:xfrm>
          <a:prstGeom prst="rect">
            <a:avLst/>
          </a:prstGeom>
          <a:solidFill>
            <a:srgbClr val="D0D3E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3F3F3F"/>
              </a:solidFill>
              <a:effectLst/>
              <a:uLnTx/>
              <a:uFillTx/>
              <a:latin typeface="Calibri"/>
              <a:ea typeface="Calibri"/>
              <a:cs typeface="Calibri"/>
              <a:sym typeface="Calibri"/>
            </a:endParaRPr>
          </a:p>
        </p:txBody>
      </p:sp>
      <p:pic>
        <p:nvPicPr>
          <p:cNvPr id="313" name="Google Shape;313;p6" descr="Chat outline"/>
          <p:cNvPicPr preferRelativeResize="0"/>
          <p:nvPr/>
        </p:nvPicPr>
        <p:blipFill rotWithShape="1">
          <a:blip r:embed="rId3">
            <a:alphaModFix/>
          </a:blip>
          <a:srcRect/>
          <a:stretch/>
        </p:blipFill>
        <p:spPr>
          <a:xfrm>
            <a:off x="1766455" y="4094812"/>
            <a:ext cx="2098964" cy="2098964"/>
          </a:xfrm>
          <a:prstGeom prst="rect">
            <a:avLst/>
          </a:prstGeom>
          <a:noFill/>
          <a:ln>
            <a:noFill/>
          </a:ln>
        </p:spPr>
      </p:pic>
      <p:sp>
        <p:nvSpPr>
          <p:cNvPr id="314" name="Google Shape;314;p6"/>
          <p:cNvSpPr txBox="1"/>
          <p:nvPr/>
        </p:nvSpPr>
        <p:spPr>
          <a:xfrm>
            <a:off x="1205346" y="6502346"/>
            <a:ext cx="3221182"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s-ES" sz="3200" b="1" i="0" u="none" strike="noStrike" cap="none" normalizeH="0" baseline="0" noProof="0">
                <a:ln>
                  <a:noFill/>
                </a:ln>
                <a:solidFill>
                  <a:srgbClr val="000000"/>
                </a:solidFill>
                <a:effectLst/>
                <a:uLnTx/>
                <a:uFillTx/>
                <a:latin typeface="Open Sans"/>
                <a:ea typeface="Open Sans"/>
                <a:cs typeface="Open Sans"/>
                <a:sym typeface="Open Sans"/>
              </a:rPr>
              <a:t>en persona</a:t>
            </a:r>
          </a:p>
        </p:txBody>
      </p:sp>
      <p:sp>
        <p:nvSpPr>
          <p:cNvPr id="315" name="Google Shape;315;p6"/>
          <p:cNvSpPr txBox="1"/>
          <p:nvPr/>
        </p:nvSpPr>
        <p:spPr>
          <a:xfrm>
            <a:off x="5389419" y="6502346"/>
            <a:ext cx="3221182"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s-ES" sz="3200" b="1" i="0" u="none" strike="noStrike" cap="none" normalizeH="0" baseline="0" noProof="0">
                <a:ln>
                  <a:noFill/>
                </a:ln>
                <a:solidFill>
                  <a:srgbClr val="000000"/>
                </a:solidFill>
                <a:effectLst/>
                <a:uLnTx/>
                <a:uFillTx/>
                <a:latin typeface="Open Sans"/>
                <a:ea typeface="Open Sans"/>
                <a:cs typeface="Open Sans"/>
                <a:sym typeface="Open Sans"/>
              </a:rPr>
              <a:t>llamadas telefónicas</a:t>
            </a:r>
          </a:p>
        </p:txBody>
      </p:sp>
      <p:pic>
        <p:nvPicPr>
          <p:cNvPr id="316" name="Google Shape;316;p6" descr="Speaker phone with solid fill"/>
          <p:cNvPicPr preferRelativeResize="0"/>
          <p:nvPr/>
        </p:nvPicPr>
        <p:blipFill rotWithShape="1">
          <a:blip r:embed="rId4">
            <a:alphaModFix/>
          </a:blip>
          <a:srcRect/>
          <a:stretch/>
        </p:blipFill>
        <p:spPr>
          <a:xfrm>
            <a:off x="6096001" y="4240285"/>
            <a:ext cx="1808018" cy="1808018"/>
          </a:xfrm>
          <a:prstGeom prst="rect">
            <a:avLst/>
          </a:prstGeom>
          <a:noFill/>
          <a:ln>
            <a:noFill/>
          </a:ln>
        </p:spPr>
      </p:pic>
      <p:sp>
        <p:nvSpPr>
          <p:cNvPr id="317" name="Google Shape;317;p6"/>
          <p:cNvSpPr txBox="1"/>
          <p:nvPr/>
        </p:nvSpPr>
        <p:spPr>
          <a:xfrm>
            <a:off x="9583882" y="6502346"/>
            <a:ext cx="3221182" cy="5847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s-ES" sz="3200" b="1" i="0" u="none" strike="noStrike" cap="none" normalizeH="0" baseline="0" noProof="0">
                <a:ln>
                  <a:noFill/>
                </a:ln>
                <a:solidFill>
                  <a:srgbClr val="000000"/>
                </a:solidFill>
                <a:effectLst/>
                <a:uLnTx/>
                <a:uFillTx/>
                <a:latin typeface="Open Sans"/>
                <a:ea typeface="Open Sans"/>
                <a:cs typeface="Open Sans"/>
                <a:sym typeface="Open Sans"/>
              </a:rPr>
              <a:t>grabadora de voz</a:t>
            </a:r>
          </a:p>
        </p:txBody>
      </p:sp>
      <p:pic>
        <p:nvPicPr>
          <p:cNvPr id="318" name="Google Shape;318;p6" descr="Radio microphone with solid fill"/>
          <p:cNvPicPr preferRelativeResize="0"/>
          <p:nvPr/>
        </p:nvPicPr>
        <p:blipFill rotWithShape="1">
          <a:blip r:embed="rId5">
            <a:alphaModFix/>
          </a:blip>
          <a:srcRect/>
          <a:stretch/>
        </p:blipFill>
        <p:spPr>
          <a:xfrm>
            <a:off x="10342417" y="4441315"/>
            <a:ext cx="1405959" cy="1405959"/>
          </a:xfrm>
          <a:prstGeom prst="rect">
            <a:avLst/>
          </a:prstGeom>
          <a:noFill/>
          <a:ln>
            <a:noFill/>
          </a:ln>
        </p:spPr>
      </p:pic>
      <p:sp>
        <p:nvSpPr>
          <p:cNvPr id="319" name="Google Shape;319;p6"/>
          <p:cNvSpPr txBox="1"/>
          <p:nvPr/>
        </p:nvSpPr>
        <p:spPr>
          <a:xfrm>
            <a:off x="13575298" y="6256124"/>
            <a:ext cx="3486576" cy="107721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s-ES" sz="3200" b="1" i="0" u="none" strike="noStrike" cap="none" normalizeH="0" baseline="0" noProof="0">
                <a:ln>
                  <a:noFill/>
                </a:ln>
                <a:solidFill>
                  <a:srgbClr val="000000"/>
                </a:solidFill>
                <a:effectLst/>
                <a:uLnTx/>
                <a:uFillTx/>
                <a:latin typeface="Open Sans"/>
                <a:ea typeface="Open Sans"/>
                <a:cs typeface="Open Sans"/>
                <a:sym typeface="Open Sans"/>
              </a:rPr>
              <a:t>Comunicación escrita</a:t>
            </a:r>
          </a:p>
        </p:txBody>
      </p:sp>
      <p:pic>
        <p:nvPicPr>
          <p:cNvPr id="320" name="Google Shape;320;p6" descr="Envelope with solid fill"/>
          <p:cNvPicPr preferRelativeResize="0"/>
          <p:nvPr/>
        </p:nvPicPr>
        <p:blipFill rotWithShape="1">
          <a:blip r:embed="rId6">
            <a:alphaModFix/>
          </a:blip>
          <a:srcRect/>
          <a:stretch/>
        </p:blipFill>
        <p:spPr>
          <a:xfrm>
            <a:off x="14542191" y="4367900"/>
            <a:ext cx="1552789" cy="1552789"/>
          </a:xfrm>
          <a:prstGeom prst="rect">
            <a:avLst/>
          </a:prstGeom>
          <a:noFill/>
          <a:ln>
            <a:noFill/>
          </a:ln>
        </p:spPr>
      </p:pic>
      <p:sp>
        <p:nvSpPr>
          <p:cNvPr id="321" name="Google Shape;321;p6"/>
          <p:cNvSpPr txBox="1"/>
          <p:nvPr/>
        </p:nvSpPr>
        <p:spPr>
          <a:xfrm>
            <a:off x="858904" y="1228841"/>
            <a:ext cx="15480375" cy="83099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3394B"/>
              </a:buClr>
              <a:buSzPts val="4800"/>
              <a:buFont typeface="Montserrat"/>
              <a:buNone/>
              <a:tabLst/>
              <a:defRPr/>
            </a:pPr>
            <a:r>
              <a:rPr kumimoji="0" lang="es-ES" sz="4800" b="1" i="0" u="none" strike="noStrike" cap="none" normalizeH="0" baseline="0" noProof="0">
                <a:ln>
                  <a:noFill/>
                </a:ln>
                <a:solidFill>
                  <a:srgbClr val="33394B"/>
                </a:solidFill>
                <a:effectLst/>
                <a:uLnTx/>
                <a:uFillTx/>
                <a:latin typeface="Montserrat"/>
                <a:ea typeface="Montserrat"/>
                <a:cs typeface="Montserrat"/>
                <a:sym typeface="Montserrat"/>
              </a:rPr>
              <a:t>Modos de recopilación de la retroalimentación comunitaria</a:t>
            </a:r>
          </a:p>
        </p:txBody>
      </p:sp>
    </p:spTree>
    <p:extLst>
      <p:ext uri="{BB962C8B-B14F-4D97-AF65-F5344CB8AC3E}">
        <p14:creationId xmlns:p14="http://schemas.microsoft.com/office/powerpoint/2010/main" val="31989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310" grpId="0" animBg="1"/>
      <p:bldP spid="311" grpId="0" animBg="1"/>
      <p:bldP spid="312" grpId="0" animBg="1"/>
      <p:bldP spid="314" grpId="0"/>
      <p:bldP spid="315" grpId="0"/>
      <p:bldP spid="317" grpId="0"/>
      <p:bldP spid="3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858904" y="1228841"/>
            <a:ext cx="15480375"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33394B"/>
              </a:buClr>
              <a:buSzPts val="4800"/>
              <a:buFont typeface="Montserrat"/>
              <a:buNone/>
              <a:tabLst/>
              <a:defRPr/>
            </a:pPr>
            <a:r>
              <a:rPr kumimoji="0" lang="es-ES" sz="4800" b="1" i="0" u="none" strike="noStrike" cap="none" normalizeH="0" baseline="0" noProof="0">
                <a:ln>
                  <a:noFill/>
                </a:ln>
                <a:solidFill>
                  <a:srgbClr val="33394B"/>
                </a:solidFill>
                <a:effectLst/>
                <a:uLnTx/>
                <a:uFillTx/>
                <a:latin typeface="Montserrat"/>
                <a:ea typeface="Montserrat"/>
                <a:cs typeface="Montserrat"/>
                <a:sym typeface="Montserrat"/>
              </a:rPr>
              <a:t>¿QUÉ tipo de información recibimos?</a:t>
            </a:r>
          </a:p>
        </p:txBody>
      </p:sp>
      <p:sp>
        <p:nvSpPr>
          <p:cNvPr id="3" name="TextBox 2">
            <a:extLst>
              <a:ext uri="{FF2B5EF4-FFF2-40B4-BE49-F238E27FC236}">
                <a16:creationId xmlns:a16="http://schemas.microsoft.com/office/drawing/2014/main" id="{6AFAF4E5-37BA-FF0D-5E31-17E88C10C4FD}"/>
              </a:ext>
            </a:extLst>
          </p:cNvPr>
          <p:cNvSpPr txBox="1"/>
          <p:nvPr/>
        </p:nvSpPr>
        <p:spPr>
          <a:xfrm>
            <a:off x="1143000" y="3063240"/>
            <a:ext cx="15196279" cy="1631216"/>
          </a:xfrm>
          <a:prstGeom prst="rect">
            <a:avLst/>
          </a:prstGeom>
          <a:solidFill>
            <a:schemeClr val="accent6">
              <a:lumMod val="40000"/>
              <a:lumOff val="6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1" i="0" u="none" strike="noStrike" cap="none" normalizeH="0" baseline="0" noProof="0" dirty="0">
                <a:ln>
                  <a:noFill/>
                </a:ln>
                <a:solidFill>
                  <a:srgbClr val="000000"/>
                </a:solidFill>
                <a:effectLst/>
                <a:uLnTx/>
                <a:uFillTx/>
                <a:latin typeface="Arial"/>
                <a:cs typeface="Arial"/>
                <a:sym typeface="Arial"/>
              </a:rPr>
              <a:t>Retroalimentación sensible</a:t>
            </a:r>
          </a:p>
          <a:p>
            <a:pPr>
              <a:defRPr/>
            </a:pPr>
            <a:r>
              <a:rPr kumimoji="0" lang="es-ES" sz="3600" b="0" i="1" u="none" strike="noStrike" cap="none" normalizeH="0" baseline="0" noProof="0" dirty="0">
                <a:ln>
                  <a:noFill/>
                </a:ln>
                <a:solidFill>
                  <a:srgbClr val="000000"/>
                </a:solidFill>
                <a:effectLst/>
                <a:uLnTx/>
                <a:uFillTx/>
                <a:latin typeface="Calibri"/>
                <a:ea typeface="Calibri"/>
                <a:cs typeface="Arial"/>
                <a:sym typeface="Arial"/>
              </a:rPr>
              <a:t>Cualquier información que puede </a:t>
            </a:r>
            <a:r>
              <a:rPr lang="es-ES" sz="3600" i="1" dirty="0">
                <a:latin typeface="Calibri"/>
                <a:ea typeface="Calibri"/>
              </a:rPr>
              <a:t>poner en riesgo </a:t>
            </a:r>
            <a:r>
              <a:rPr kumimoji="0" lang="es-ES" sz="3600" b="0" i="1" u="none" strike="noStrike" cap="none" normalizeH="0" baseline="0" noProof="0" dirty="0">
                <a:ln>
                  <a:noFill/>
                </a:ln>
                <a:solidFill>
                  <a:srgbClr val="000000"/>
                </a:solidFill>
                <a:effectLst/>
                <a:uLnTx/>
                <a:uFillTx/>
                <a:latin typeface="Calibri"/>
                <a:ea typeface="Calibri"/>
                <a:cs typeface="Arial"/>
                <a:sym typeface="Arial"/>
              </a:rPr>
              <a:t>a la persona que la suministra o a personas vinculadas a la misma. Debe manejarse con cuidado.</a:t>
            </a:r>
            <a:r>
              <a:rPr lang="es-ES" sz="3600" i="1" dirty="0">
                <a:latin typeface="Calibri"/>
                <a:ea typeface="Calibri"/>
              </a:rPr>
              <a:t> </a:t>
            </a:r>
            <a:endParaRPr lang="es-ES" sz="3600" b="0" i="1" u="none" strike="noStrike" cap="none"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endParaRPr>
          </a:p>
        </p:txBody>
      </p:sp>
      <p:sp>
        <p:nvSpPr>
          <p:cNvPr id="5" name="TextBox 4">
            <a:extLst>
              <a:ext uri="{FF2B5EF4-FFF2-40B4-BE49-F238E27FC236}">
                <a16:creationId xmlns:a16="http://schemas.microsoft.com/office/drawing/2014/main" id="{CF84D466-563F-7934-9D54-BC5A482299FB}"/>
              </a:ext>
            </a:extLst>
          </p:cNvPr>
          <p:cNvSpPr txBox="1"/>
          <p:nvPr/>
        </p:nvSpPr>
        <p:spPr>
          <a:xfrm>
            <a:off x="1143000" y="5777968"/>
            <a:ext cx="15196279" cy="1077218"/>
          </a:xfrm>
          <a:prstGeom prst="rect">
            <a:avLst/>
          </a:prstGeom>
          <a:solidFill>
            <a:srgbClr val="F3D7B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1" i="0" u="none" strike="noStrike" cap="none" normalizeH="0" baseline="0" noProof="0" dirty="0">
                <a:ln>
                  <a:noFill/>
                </a:ln>
                <a:solidFill>
                  <a:srgbClr val="000000"/>
                </a:solidFill>
                <a:effectLst/>
                <a:uLnTx/>
                <a:uFillTx/>
                <a:latin typeface="Arial"/>
                <a:cs typeface="Arial"/>
                <a:sym typeface="Arial"/>
              </a:rPr>
              <a:t>Retroalimentación crítica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0" i="1" u="none" strike="noStrike" cap="none"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Cualquier retroalimentación que requiere un seguimiento urgente/oportuno.</a:t>
            </a:r>
          </a:p>
        </p:txBody>
      </p:sp>
    </p:spTree>
    <p:extLst>
      <p:ext uri="{BB962C8B-B14F-4D97-AF65-F5344CB8AC3E}">
        <p14:creationId xmlns:p14="http://schemas.microsoft.com/office/powerpoint/2010/main" val="4076959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943115" y="789752"/>
            <a:ext cx="12963422" cy="1569620"/>
          </a:xfrm>
          <a:prstGeom prst="rect">
            <a:avLst/>
          </a:prstGeom>
          <a:noFill/>
          <a:ln>
            <a:noFill/>
          </a:ln>
        </p:spPr>
        <p:txBody>
          <a:bodyPr spcFirstLastPara="1" wrap="square" lIns="91425" tIns="45700" rIns="91425" bIns="45700" anchor="t" anchorCtr="0">
            <a:spAutoFit/>
          </a:bodyPr>
          <a:lstStyle/>
          <a:p>
            <a:pPr>
              <a:buClr>
                <a:srgbClr val="33394B"/>
              </a:buClr>
              <a:buSzPts val="4800"/>
              <a:defRPr/>
            </a:pPr>
            <a:r>
              <a:rPr lang="es-ES" sz="4800" b="1" dirty="0">
                <a:solidFill>
                  <a:schemeClr val="tx1"/>
                </a:solidFill>
                <a:latin typeface="Montserrat"/>
                <a:ea typeface="Montserrat"/>
                <a:cs typeface="Montserrat"/>
                <a:sym typeface="Montserrat"/>
              </a:rPr>
              <a:t>Preguntas claves antes de establecer un nuevo canal de comunicación</a:t>
            </a:r>
          </a:p>
        </p:txBody>
      </p:sp>
      <p:sp>
        <p:nvSpPr>
          <p:cNvPr id="2" name="TextBox 1">
            <a:extLst>
              <a:ext uri="{FF2B5EF4-FFF2-40B4-BE49-F238E27FC236}">
                <a16:creationId xmlns:a16="http://schemas.microsoft.com/office/drawing/2014/main" id="{6B5D63EC-F2B7-022A-7B9D-46F7513CD1E1}"/>
              </a:ext>
            </a:extLst>
          </p:cNvPr>
          <p:cNvSpPr txBox="1"/>
          <p:nvPr/>
        </p:nvSpPr>
        <p:spPr>
          <a:xfrm>
            <a:off x="2662289" y="3475379"/>
            <a:ext cx="12963422" cy="6432530"/>
          </a:xfrm>
          <a:prstGeom prst="rect">
            <a:avLst/>
          </a:prstGeom>
          <a:noFill/>
        </p:spPr>
        <p:txBody>
          <a:bodyPr wrap="square" rtlCol="0">
            <a:spAutoFit/>
          </a:bodyPr>
          <a:lstStyle/>
          <a:p>
            <a:pPr marL="457200" indent="-457200">
              <a:buFont typeface="Arial" panose="020B0604020202020204" pitchFamily="34" charset="0"/>
              <a:buChar char="•"/>
            </a:pPr>
            <a:r>
              <a:rPr lang="es-ES" sz="3600" b="1" dirty="0">
                <a:solidFill>
                  <a:srgbClr val="873174"/>
                </a:solidFill>
                <a:latin typeface="Helvetica Neue Medium"/>
              </a:rPr>
              <a:t>¿Qué canales se utilizan actualmente para compartir información, recibir  retroalimentación y responder a las comunidades?</a:t>
            </a:r>
          </a:p>
          <a:p>
            <a:pPr marL="457200" indent="-457200">
              <a:buFont typeface="Arial" panose="020B0604020202020204" pitchFamily="34" charset="0"/>
              <a:buChar char="•"/>
            </a:pPr>
            <a:endParaRPr lang="en-GB" sz="3600" b="1" dirty="0">
              <a:solidFill>
                <a:srgbClr val="873174"/>
              </a:solidFill>
              <a:latin typeface="Helvetica Neue Medium"/>
            </a:endParaRPr>
          </a:p>
          <a:p>
            <a:pPr marL="457200" indent="-457200">
              <a:buFont typeface="Arial" panose="020B0604020202020204" pitchFamily="34" charset="0"/>
              <a:buChar char="•"/>
            </a:pPr>
            <a:r>
              <a:rPr lang="es-ES" sz="3600" b="1" dirty="0">
                <a:solidFill>
                  <a:srgbClr val="873174"/>
                </a:solidFill>
                <a:latin typeface="Helvetica Neue Medium"/>
              </a:rPr>
              <a:t>¿Hay estructuras gestionadas por la comunidad u otros asociados que podemos utilizar?</a:t>
            </a:r>
          </a:p>
          <a:p>
            <a:pPr marL="457200" indent="-457200">
              <a:buFont typeface="Arial" panose="020B0604020202020204" pitchFamily="34" charset="0"/>
              <a:buChar char="•"/>
            </a:pPr>
            <a:endParaRPr lang="en-GB" sz="3600" b="1" dirty="0">
              <a:solidFill>
                <a:srgbClr val="873174"/>
              </a:solidFill>
              <a:latin typeface="Helvetica Neue Medium"/>
            </a:endParaRPr>
          </a:p>
          <a:p>
            <a:pPr marL="457200" indent="-457200">
              <a:buFont typeface="Arial" panose="020B0604020202020204" pitchFamily="34" charset="0"/>
              <a:buChar char="•"/>
            </a:pPr>
            <a:r>
              <a:rPr lang="es-ES" sz="3600" b="1" dirty="0">
                <a:solidFill>
                  <a:srgbClr val="873174"/>
                </a:solidFill>
                <a:latin typeface="Helvetica Neue Medium"/>
              </a:rPr>
              <a:t>¿Dichos canales son adaptados y funcionan?</a:t>
            </a:r>
          </a:p>
          <a:p>
            <a:pPr marL="457200" indent="-457200">
              <a:buFont typeface="Arial" panose="020B0604020202020204" pitchFamily="34" charset="0"/>
              <a:buChar char="•"/>
            </a:pPr>
            <a:endParaRPr lang="en-GB" sz="3600" b="1" dirty="0">
              <a:solidFill>
                <a:srgbClr val="873174"/>
              </a:solidFill>
              <a:latin typeface="Helvetica Neue Medium"/>
            </a:endParaRPr>
          </a:p>
          <a:p>
            <a:pPr marL="457200" indent="-457200">
              <a:buFont typeface="Arial" panose="020B0604020202020204" pitchFamily="34" charset="0"/>
              <a:buChar char="•"/>
            </a:pPr>
            <a:r>
              <a:rPr lang="es-ES" sz="3600" b="1" dirty="0">
                <a:solidFill>
                  <a:srgbClr val="873174"/>
                </a:solidFill>
                <a:latin typeface="Helvetica Neue Medium"/>
              </a:rPr>
              <a:t>¿Se necesitan canales adicionales?</a:t>
            </a:r>
          </a:p>
          <a:p>
            <a:pPr marL="457200" indent="-457200">
              <a:buFont typeface="Arial" panose="020B0604020202020204" pitchFamily="34" charset="0"/>
              <a:buChar char="•"/>
            </a:pPr>
            <a:endParaRPr lang="en-US" sz="3600" b="1" dirty="0">
              <a:solidFill>
                <a:srgbClr val="873174"/>
              </a:solidFill>
              <a:effectLst/>
              <a:latin typeface="Helvetica Neue Medium"/>
              <a:ea typeface="Calibri" panose="020F0502020204030204" pitchFamily="34" charset="0"/>
              <a:cs typeface="Helvetica Neue"/>
            </a:endParaRP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807686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943115" y="789752"/>
            <a:ext cx="12963422" cy="156962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33394B"/>
              </a:buClr>
              <a:buSzPts val="4800"/>
              <a:tabLst/>
              <a:defRPr/>
            </a:pPr>
            <a:r>
              <a:rPr lang="es-ES" sz="4800" b="1">
                <a:solidFill>
                  <a:schemeClr val="tx1"/>
                </a:solidFill>
                <a:latin typeface="Montserrat"/>
                <a:ea typeface="Montserrat"/>
                <a:cs typeface="Montserrat"/>
                <a:sym typeface="Montserrat"/>
              </a:rPr>
              <a:t>Resultados de la recopilación de datos sobre los canales de comunicación</a:t>
            </a:r>
          </a:p>
        </p:txBody>
      </p:sp>
    </p:spTree>
    <p:extLst>
      <p:ext uri="{BB962C8B-B14F-4D97-AF65-F5344CB8AC3E}">
        <p14:creationId xmlns:p14="http://schemas.microsoft.com/office/powerpoint/2010/main" val="742491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42D38"/>
        </a:solidFill>
        <a:effectLst/>
      </p:bgPr>
    </p:bg>
    <p:spTree>
      <p:nvGrpSpPr>
        <p:cNvPr id="1" name="Shape 308"/>
        <p:cNvGrpSpPr/>
        <p:nvPr/>
      </p:nvGrpSpPr>
      <p:grpSpPr>
        <a:xfrm>
          <a:off x="0" y="0"/>
          <a:ext cx="0" cy="0"/>
          <a:chOff x="0" y="0"/>
          <a:chExt cx="0" cy="0"/>
        </a:xfrm>
      </p:grpSpPr>
      <p:sp>
        <p:nvSpPr>
          <p:cNvPr id="309" name="Google Shape;309;p13"/>
          <p:cNvSpPr txBox="1"/>
          <p:nvPr/>
        </p:nvSpPr>
        <p:spPr>
          <a:xfrm>
            <a:off x="1961498" y="4009464"/>
            <a:ext cx="14365003" cy="225904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80000"/>
              </a:lnSpc>
              <a:spcBef>
                <a:spcPts val="0"/>
              </a:spcBef>
              <a:spcAft>
                <a:spcPts val="0"/>
              </a:spcAft>
              <a:buClr>
                <a:srgbClr val="FFFFFF"/>
              </a:buClr>
              <a:buSzPts val="8800"/>
              <a:buFont typeface="Arial"/>
              <a:buNone/>
              <a:tabLst/>
              <a:defRPr/>
            </a:pPr>
            <a:r>
              <a:rPr lang="es-ES" sz="8800" b="1" dirty="0">
                <a:solidFill>
                  <a:srgbClr val="FFFFFF"/>
                </a:solidFill>
              </a:rPr>
              <a:t>Mapear</a:t>
            </a:r>
            <a:endParaRPr kumimoji="0" lang="es-ES" sz="8800" b="1" i="0" u="none" strike="noStrike" cap="none" normalizeH="0" baseline="0" noProof="0" dirty="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80000"/>
              </a:lnSpc>
              <a:spcBef>
                <a:spcPts val="0"/>
              </a:spcBef>
              <a:spcAft>
                <a:spcPts val="0"/>
              </a:spcAft>
              <a:buClr>
                <a:srgbClr val="FFFFFF"/>
              </a:buClr>
              <a:buSzPts val="8800"/>
              <a:buFont typeface="Arial"/>
              <a:buNone/>
              <a:tabLst/>
              <a:defRPr/>
            </a:pPr>
            <a:r>
              <a:rPr kumimoji="0" lang="es-ES" sz="8800" b="1" i="0" u="none" strike="noStrike" cap="none" normalizeH="0" baseline="0" noProof="0" dirty="0">
                <a:ln>
                  <a:noFill/>
                </a:ln>
                <a:solidFill>
                  <a:srgbClr val="FFFFFF"/>
                </a:solidFill>
                <a:effectLst/>
                <a:uLnTx/>
                <a:uFillTx/>
                <a:latin typeface="Arial"/>
                <a:ea typeface="Arial"/>
                <a:cs typeface="Arial"/>
                <a:sym typeface="Arial"/>
              </a:rPr>
              <a:t>el flujo de información</a:t>
            </a:r>
            <a:endParaRPr lang="es-ES" sz="8800" b="1" i="0" u="none" strike="noStrike" cap="none" normalizeH="0" baseline="0" noProof="0" dirty="0">
              <a:ln>
                <a:noFill/>
              </a:ln>
              <a:solidFill>
                <a:srgbClr val="FFFFFF"/>
              </a:solidFill>
              <a:effectLst/>
              <a:uLnTx/>
              <a:uFillTx/>
              <a:latin typeface="Arial"/>
              <a:ea typeface="Arial"/>
              <a:cs typeface="Arial"/>
            </a:endParaRPr>
          </a:p>
        </p:txBody>
      </p:sp>
    </p:spTree>
    <p:extLst>
      <p:ext uri="{BB962C8B-B14F-4D97-AF65-F5344CB8AC3E}">
        <p14:creationId xmlns:p14="http://schemas.microsoft.com/office/powerpoint/2010/main" val="4275480376"/>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858904" y="1228841"/>
            <a:ext cx="1548037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4800"/>
              <a:buFont typeface="Montserrat"/>
              <a:buNone/>
            </a:pPr>
            <a:r>
              <a:rPr lang="es-ES" sz="4800" b="1" i="0" u="none" strike="noStrike" cap="none">
                <a:solidFill>
                  <a:schemeClr val="dk2"/>
                </a:solidFill>
                <a:latin typeface="Montserrat"/>
                <a:ea typeface="Montserrat"/>
                <a:cs typeface="Montserrat"/>
                <a:sym typeface="Montserrat"/>
              </a:rPr>
              <a:t>1. ¿QUÉ tipo de información recibimos?</a:t>
            </a:r>
          </a:p>
        </p:txBody>
      </p:sp>
      <p:sp>
        <p:nvSpPr>
          <p:cNvPr id="3" name="TextBox 2">
            <a:extLst>
              <a:ext uri="{FF2B5EF4-FFF2-40B4-BE49-F238E27FC236}">
                <a16:creationId xmlns:a16="http://schemas.microsoft.com/office/drawing/2014/main" id="{6AFAF4E5-37BA-FF0D-5E31-17E88C10C4FD}"/>
              </a:ext>
            </a:extLst>
          </p:cNvPr>
          <p:cNvSpPr txBox="1"/>
          <p:nvPr/>
        </p:nvSpPr>
        <p:spPr>
          <a:xfrm>
            <a:off x="1143000" y="3112969"/>
            <a:ext cx="15196279" cy="1846659"/>
          </a:xfrm>
          <a:prstGeom prst="rect">
            <a:avLst/>
          </a:prstGeom>
          <a:solidFill>
            <a:schemeClr val="bg2">
              <a:lumMod val="20000"/>
              <a:lumOff val="80000"/>
            </a:schemeClr>
          </a:solidFill>
        </p:spPr>
        <p:txBody>
          <a:bodyPr wrap="square" lIns="91440" tIns="45720" rIns="91440" bIns="45720" rtlCol="0" anchor="t">
            <a:spAutoFit/>
          </a:bodyPr>
          <a:lstStyle/>
          <a:p>
            <a:r>
              <a:rPr lang="es-ES" sz="2800" b="1" dirty="0"/>
              <a:t>Retroalimentación operacional</a:t>
            </a:r>
          </a:p>
          <a:p>
            <a:r>
              <a:rPr lang="es-ES" sz="3600" dirty="0">
                <a:solidFill>
                  <a:srgbClr val="000000"/>
                </a:solidFill>
                <a:effectLst/>
                <a:latin typeface="Calibri"/>
                <a:ea typeface="Calibri"/>
              </a:rPr>
              <a:t>Se trata de la retroalimentación directamente </a:t>
            </a:r>
            <a:r>
              <a:rPr lang="es-ES" sz="3600" dirty="0">
                <a:latin typeface="Calibri"/>
                <a:ea typeface="Calibri"/>
              </a:rPr>
              <a:t>relacionada a </a:t>
            </a:r>
            <a:r>
              <a:rPr lang="es-ES" sz="3600" dirty="0">
                <a:solidFill>
                  <a:srgbClr val="000000"/>
                </a:solidFill>
                <a:effectLst/>
                <a:latin typeface="Calibri"/>
                <a:ea typeface="Calibri"/>
              </a:rPr>
              <a:t>los proyectos, programas, actividades y operaciones en curso realizados por los ARCS.</a:t>
            </a:r>
            <a:r>
              <a:rPr lang="es-ES" sz="3600" dirty="0">
                <a:latin typeface="Calibri"/>
                <a:ea typeface="Calibri"/>
              </a:rPr>
              <a:t> </a:t>
            </a:r>
            <a:endParaRPr lang="es-ES" sz="3600" dirty="0">
              <a:solidFill>
                <a:srgbClr val="000000"/>
              </a:solidFill>
              <a:effectLst/>
              <a:latin typeface="Calibri" panose="020F0502020204030204" pitchFamily="34" charset="0"/>
              <a:ea typeface="Calibri" panose="020F0502020204030204" pitchFamily="34" charset="0"/>
            </a:endParaRPr>
          </a:p>
          <a:p>
            <a:endParaRPr lang="en-US" sz="1200" dirty="0"/>
          </a:p>
        </p:txBody>
      </p:sp>
      <p:sp>
        <p:nvSpPr>
          <p:cNvPr id="5" name="TextBox 4">
            <a:extLst>
              <a:ext uri="{FF2B5EF4-FFF2-40B4-BE49-F238E27FC236}">
                <a16:creationId xmlns:a16="http://schemas.microsoft.com/office/drawing/2014/main" id="{CF84D466-563F-7934-9D54-BC5A482299FB}"/>
              </a:ext>
            </a:extLst>
          </p:cNvPr>
          <p:cNvSpPr txBox="1"/>
          <p:nvPr/>
        </p:nvSpPr>
        <p:spPr>
          <a:xfrm>
            <a:off x="1143000" y="5777968"/>
            <a:ext cx="15196279" cy="2739211"/>
          </a:xfrm>
          <a:prstGeom prst="rect">
            <a:avLst/>
          </a:prstGeom>
          <a:solidFill>
            <a:schemeClr val="accent1">
              <a:lumMod val="20000"/>
              <a:lumOff val="80000"/>
            </a:schemeClr>
          </a:solidFill>
        </p:spPr>
        <p:txBody>
          <a:bodyPr wrap="square" lIns="91440" tIns="45720" rIns="91440" bIns="45720" rtlCol="0" anchor="t">
            <a:spAutoFit/>
          </a:bodyPr>
          <a:lstStyle/>
          <a:p>
            <a:r>
              <a:rPr lang="es-ES" sz="2800" b="1" dirty="0"/>
              <a:t>Retroalimentación global</a:t>
            </a:r>
          </a:p>
          <a:p>
            <a:r>
              <a:rPr lang="es-ES" sz="3600" i="1" dirty="0">
                <a:solidFill>
                  <a:srgbClr val="000000"/>
                </a:solidFill>
                <a:effectLst/>
                <a:latin typeface="Calibri" panose="020F0502020204030204" pitchFamily="34" charset="0"/>
                <a:ea typeface="Calibri" panose="020F0502020204030204" pitchFamily="34" charset="0"/>
              </a:rPr>
              <a:t>Se trata de la retroalimentación relativa a cuestiones exteriores a nuestros proyectos e intervenciones específicos. A menudo se refiere a cuestiones estratégicas o a retos más amplios en el marco de los esfuerzos de intervención.   </a:t>
            </a:r>
          </a:p>
          <a:p>
            <a:endParaRPr lang="es-ES" sz="3600" i="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31222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858904" y="1228841"/>
            <a:ext cx="1548037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4800"/>
              <a:buFont typeface="Montserrat"/>
              <a:buNone/>
            </a:pPr>
            <a:r>
              <a:rPr lang="es-ES" sz="4800" b="1" i="0" u="none" strike="noStrike" cap="none">
                <a:solidFill>
                  <a:schemeClr val="dk2"/>
                </a:solidFill>
                <a:latin typeface="Montserrat"/>
                <a:ea typeface="Montserrat"/>
                <a:cs typeface="Montserrat"/>
                <a:sym typeface="Montserrat"/>
              </a:rPr>
              <a:t>1. ¿QUÉ tipo de información recibimos?</a:t>
            </a:r>
          </a:p>
        </p:txBody>
      </p:sp>
      <p:sp>
        <p:nvSpPr>
          <p:cNvPr id="3" name="TextBox 2">
            <a:extLst>
              <a:ext uri="{FF2B5EF4-FFF2-40B4-BE49-F238E27FC236}">
                <a16:creationId xmlns:a16="http://schemas.microsoft.com/office/drawing/2014/main" id="{6AFAF4E5-37BA-FF0D-5E31-17E88C10C4FD}"/>
              </a:ext>
            </a:extLst>
          </p:cNvPr>
          <p:cNvSpPr txBox="1"/>
          <p:nvPr/>
        </p:nvSpPr>
        <p:spPr>
          <a:xfrm>
            <a:off x="1143000" y="3063240"/>
            <a:ext cx="15196279" cy="1631216"/>
          </a:xfrm>
          <a:prstGeom prst="rect">
            <a:avLst/>
          </a:prstGeom>
          <a:solidFill>
            <a:schemeClr val="accent6">
              <a:lumMod val="40000"/>
              <a:lumOff val="60000"/>
            </a:schemeClr>
          </a:solidFill>
        </p:spPr>
        <p:txBody>
          <a:bodyPr wrap="square" lIns="91440" tIns="45720" rIns="91440" bIns="45720" rtlCol="0" anchor="t">
            <a:spAutoFit/>
          </a:bodyPr>
          <a:lstStyle/>
          <a:p>
            <a:r>
              <a:rPr lang="es-ES" sz="2800" b="1" dirty="0"/>
              <a:t>Retroalimentación sensible</a:t>
            </a:r>
          </a:p>
          <a:p>
            <a:r>
              <a:rPr lang="es-ES" sz="3600" i="1" dirty="0">
                <a:solidFill>
                  <a:srgbClr val="000000"/>
                </a:solidFill>
                <a:effectLst/>
                <a:latin typeface="Calibri"/>
                <a:ea typeface="Calibri"/>
                <a:cs typeface="Calibri"/>
              </a:rPr>
              <a:t>Cualquier información que puede </a:t>
            </a:r>
            <a:r>
              <a:rPr lang="es-ES" sz="3600" i="1" dirty="0">
                <a:latin typeface="Calibri"/>
                <a:ea typeface="Calibri"/>
                <a:cs typeface="Calibri"/>
              </a:rPr>
              <a:t>poner en </a:t>
            </a:r>
            <a:r>
              <a:rPr lang="es-ES" sz="3600" i="1" dirty="0">
                <a:solidFill>
                  <a:srgbClr val="000000"/>
                </a:solidFill>
                <a:effectLst/>
                <a:latin typeface="Calibri"/>
                <a:ea typeface="Calibri"/>
                <a:cs typeface="Calibri"/>
              </a:rPr>
              <a:t>riesgo a la persona que la suministra</a:t>
            </a:r>
            <a:r>
              <a:rPr lang="es-ES" sz="3600" i="1" dirty="0">
                <a:latin typeface="Calibri"/>
                <a:ea typeface="Calibri"/>
                <a:cs typeface="Calibri"/>
              </a:rPr>
              <a:t> </a:t>
            </a:r>
            <a:r>
              <a:rPr lang="es-ES" sz="3600" i="1" dirty="0">
                <a:solidFill>
                  <a:srgbClr val="000000"/>
                </a:solidFill>
                <a:effectLst/>
                <a:latin typeface="Calibri"/>
                <a:ea typeface="Calibri"/>
                <a:cs typeface="Calibri"/>
              </a:rPr>
              <a:t>o a personas vinculadas a la misma. Debe manejarse con cuidado.</a:t>
            </a:r>
            <a:endParaRPr lang="es-ES" dirty="0">
              <a:latin typeface="Calibri"/>
              <a:ea typeface="Calibri"/>
              <a:cs typeface="Calibri"/>
            </a:endParaRPr>
          </a:p>
        </p:txBody>
      </p:sp>
      <p:sp>
        <p:nvSpPr>
          <p:cNvPr id="5" name="TextBox 4">
            <a:extLst>
              <a:ext uri="{FF2B5EF4-FFF2-40B4-BE49-F238E27FC236}">
                <a16:creationId xmlns:a16="http://schemas.microsoft.com/office/drawing/2014/main" id="{CF84D466-563F-7934-9D54-BC5A482299FB}"/>
              </a:ext>
            </a:extLst>
          </p:cNvPr>
          <p:cNvSpPr txBox="1"/>
          <p:nvPr/>
        </p:nvSpPr>
        <p:spPr>
          <a:xfrm>
            <a:off x="1143000" y="5777968"/>
            <a:ext cx="15196279" cy="1077218"/>
          </a:xfrm>
          <a:prstGeom prst="rect">
            <a:avLst/>
          </a:prstGeom>
          <a:solidFill>
            <a:srgbClr val="F3D7BB"/>
          </a:solidFill>
        </p:spPr>
        <p:txBody>
          <a:bodyPr wrap="square" rtlCol="0">
            <a:spAutoFit/>
          </a:bodyPr>
          <a:lstStyle/>
          <a:p>
            <a:r>
              <a:rPr lang="es-ES" sz="2800" b="1" dirty="0"/>
              <a:t>Retroalimentación crítica</a:t>
            </a:r>
          </a:p>
          <a:p>
            <a:r>
              <a:rPr lang="es-ES" sz="3600" i="1" dirty="0">
                <a:solidFill>
                  <a:srgbClr val="000000"/>
                </a:solidFill>
                <a:effectLst/>
                <a:latin typeface="Calibri" panose="020F0502020204030204" pitchFamily="34" charset="0"/>
                <a:ea typeface="Calibri" panose="020F0502020204030204" pitchFamily="34" charset="0"/>
              </a:rPr>
              <a:t>Cualquier retroalimentación que requiere un seguimiento urgente/oportuno.</a:t>
            </a:r>
          </a:p>
        </p:txBody>
      </p:sp>
    </p:spTree>
    <p:extLst>
      <p:ext uri="{BB962C8B-B14F-4D97-AF65-F5344CB8AC3E}">
        <p14:creationId xmlns:p14="http://schemas.microsoft.com/office/powerpoint/2010/main" val="376289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858904" y="1228841"/>
            <a:ext cx="15480375"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4800"/>
              <a:buFont typeface="Montserrat"/>
              <a:buNone/>
            </a:pPr>
            <a:r>
              <a:rPr lang="es-ES" sz="4800" b="1" dirty="0">
                <a:solidFill>
                  <a:schemeClr val="dk2"/>
                </a:solidFill>
                <a:latin typeface="Montserrat"/>
                <a:ea typeface="Montserrat"/>
                <a:cs typeface="Montserrat"/>
                <a:sym typeface="Montserrat"/>
              </a:rPr>
              <a:t>2</a:t>
            </a:r>
            <a:r>
              <a:rPr lang="es-ES" sz="4800" b="1" i="0" u="none" strike="noStrike" cap="none" dirty="0">
                <a:solidFill>
                  <a:schemeClr val="dk2"/>
                </a:solidFill>
                <a:latin typeface="Montserrat"/>
                <a:ea typeface="Montserrat"/>
                <a:cs typeface="Montserrat"/>
                <a:sym typeface="Montserrat"/>
              </a:rPr>
              <a:t>. ¿QUIÉN necesita ver qué tipo de información?</a:t>
            </a:r>
          </a:p>
        </p:txBody>
      </p:sp>
      <p:sp>
        <p:nvSpPr>
          <p:cNvPr id="4" name="TextBox 3">
            <a:extLst>
              <a:ext uri="{FF2B5EF4-FFF2-40B4-BE49-F238E27FC236}">
                <a16:creationId xmlns:a16="http://schemas.microsoft.com/office/drawing/2014/main" id="{B868487B-7899-3710-840F-45180F174847}"/>
              </a:ext>
            </a:extLst>
          </p:cNvPr>
          <p:cNvSpPr txBox="1"/>
          <p:nvPr/>
        </p:nvSpPr>
        <p:spPr>
          <a:xfrm>
            <a:off x="3230419" y="3535071"/>
            <a:ext cx="12962555" cy="3218445"/>
          </a:xfrm>
          <a:prstGeom prst="rect">
            <a:avLst/>
          </a:prstGeom>
          <a:noFill/>
        </p:spPr>
        <p:txBody>
          <a:bodyPr wrap="square" lIns="91440" tIns="45720" rIns="91440" bIns="45720" anchor="t">
            <a:spAutoFit/>
          </a:bodyPr>
          <a:lstStyle/>
          <a:p>
            <a:pPr marL="342900" indent="-342900">
              <a:lnSpc>
                <a:spcPct val="107000"/>
              </a:lnSpc>
              <a:buClr>
                <a:srgbClr val="941100"/>
              </a:buClr>
              <a:buFont typeface="Arial" panose="020B0604020202020204" pitchFamily="34" charset="0"/>
              <a:buChar char="Q"/>
            </a:pPr>
            <a:r>
              <a:rPr lang="es-ES" sz="3200" b="1" dirty="0">
                <a:effectLst/>
                <a:latin typeface="Times New Roman"/>
                <a:ea typeface="Times New Roman" panose="02020603050405020304" pitchFamily="18" charset="0"/>
                <a:cs typeface="Times New Roman"/>
              </a:rPr>
              <a:t>¿A qué sectores técnicos se refiere la retroalimentación operacional?</a:t>
            </a:r>
            <a:r>
              <a:rPr lang="es-ES" sz="3200" b="1" dirty="0">
                <a:latin typeface="Times New Roman"/>
                <a:ea typeface="Times New Roman" panose="02020603050405020304" pitchFamily="18" charset="0"/>
                <a:cs typeface="Times New Roman"/>
              </a:rPr>
              <a:t> </a:t>
            </a:r>
            <a:endParaRPr lang="es-ES" sz="32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buClr>
                <a:srgbClr val="941100"/>
              </a:buClr>
              <a:buFont typeface="Arial" panose="020B0604020202020204" pitchFamily="34" charset="0"/>
              <a:buChar char="Q"/>
            </a:pPr>
            <a:r>
              <a:rPr lang="es-ES" sz="3200" b="1" dirty="0">
                <a:effectLst/>
                <a:latin typeface="Times New Roman"/>
                <a:ea typeface="Times New Roman" panose="02020603050405020304" pitchFamily="18" charset="0"/>
                <a:cs typeface="Times New Roman"/>
              </a:rPr>
              <a:t>¿</a:t>
            </a:r>
            <a:r>
              <a:rPr lang="es-ES" sz="3200" b="1" dirty="0">
                <a:latin typeface="Times New Roman"/>
                <a:ea typeface="Times New Roman" panose="02020603050405020304" pitchFamily="18" charset="0"/>
                <a:cs typeface="Times New Roman"/>
              </a:rPr>
              <a:t>Quiénes</a:t>
            </a:r>
            <a:r>
              <a:rPr lang="es-ES" sz="3200" b="1" dirty="0">
                <a:effectLst/>
                <a:latin typeface="Times New Roman"/>
                <a:ea typeface="Times New Roman" panose="02020603050405020304" pitchFamily="18" charset="0"/>
                <a:cs typeface="Times New Roman"/>
              </a:rPr>
              <a:t> son los </a:t>
            </a:r>
            <a:r>
              <a:rPr lang="es-ES" sz="3200" b="1" dirty="0">
                <a:latin typeface="Times New Roman"/>
                <a:ea typeface="Times New Roman" panose="02020603050405020304" pitchFamily="18" charset="0"/>
                <a:cs typeface="Times New Roman"/>
              </a:rPr>
              <a:t>colegas mejor</a:t>
            </a:r>
            <a:r>
              <a:rPr lang="es-ES" sz="3200" b="1" dirty="0">
                <a:effectLst/>
                <a:latin typeface="Times New Roman"/>
                <a:ea typeface="Times New Roman" panose="02020603050405020304" pitchFamily="18" charset="0"/>
                <a:cs typeface="Times New Roman"/>
              </a:rPr>
              <a:t> posicionados para actuar en base a la retroalimentación recibida con respecto a dichos sectores?</a:t>
            </a:r>
          </a:p>
          <a:p>
            <a:pPr marL="342900" marR="0" lvl="0" indent="-342900">
              <a:lnSpc>
                <a:spcPct val="107000"/>
              </a:lnSpc>
              <a:spcBef>
                <a:spcPts val="0"/>
              </a:spcBef>
              <a:spcAft>
                <a:spcPts val="0"/>
              </a:spcAft>
              <a:buClr>
                <a:srgbClr val="941100"/>
              </a:buClr>
              <a:buFont typeface="Arial" panose="020B0604020202020204" pitchFamily="34" charset="0"/>
              <a:buChar char="Q"/>
            </a:pPr>
            <a:r>
              <a:rPr lang="es-ES" sz="3200" b="1" dirty="0">
                <a:effectLst/>
                <a:latin typeface="Times New Roman"/>
                <a:ea typeface="Times New Roman" panose="02020603050405020304" pitchFamily="18" charset="0"/>
                <a:cs typeface="Times New Roman"/>
              </a:rPr>
              <a:t>Si no tiene usted </a:t>
            </a:r>
            <a:r>
              <a:rPr lang="es-ES" sz="3200" b="1" dirty="0">
                <a:latin typeface="Times New Roman"/>
                <a:ea typeface="Times New Roman" panose="02020603050405020304" pitchFamily="18" charset="0"/>
                <a:cs typeface="Times New Roman"/>
              </a:rPr>
              <a:t>colegas</a:t>
            </a:r>
            <a:r>
              <a:rPr lang="es-ES" sz="3200" b="1" dirty="0">
                <a:effectLst/>
                <a:latin typeface="Times New Roman"/>
                <a:ea typeface="Times New Roman" panose="02020603050405020304" pitchFamily="18" charset="0"/>
                <a:cs typeface="Times New Roman"/>
              </a:rPr>
              <a:t>, ¿con qué otros asociados o partes interesadas </a:t>
            </a:r>
            <a:r>
              <a:rPr lang="es-ES" sz="3200" b="1" dirty="0">
                <a:latin typeface="Times New Roman"/>
                <a:ea typeface="Times New Roman" panose="02020603050405020304" pitchFamily="18" charset="0"/>
                <a:cs typeface="Times New Roman"/>
              </a:rPr>
              <a:t>puedes</a:t>
            </a:r>
            <a:r>
              <a:rPr lang="es-ES" sz="3200" b="1" dirty="0">
                <a:effectLst/>
                <a:latin typeface="Times New Roman"/>
                <a:ea typeface="Times New Roman" panose="02020603050405020304" pitchFamily="18" charset="0"/>
                <a:cs typeface="Times New Roman"/>
              </a:rPr>
              <a:t> compartir la retroalimentación?</a:t>
            </a:r>
          </a:p>
          <a:p>
            <a:pPr marL="342900" marR="0" lvl="0" indent="-342900">
              <a:lnSpc>
                <a:spcPct val="107000"/>
              </a:lnSpc>
              <a:spcBef>
                <a:spcPts val="0"/>
              </a:spcBef>
              <a:spcAft>
                <a:spcPts val="0"/>
              </a:spcAft>
              <a:buClr>
                <a:srgbClr val="941100"/>
              </a:buClr>
              <a:buFont typeface="Arial" panose="020B0604020202020204" pitchFamily="34" charset="0"/>
              <a:buChar char="Q"/>
            </a:pPr>
            <a:r>
              <a:rPr lang="es-ES" sz="3200" b="1" dirty="0">
                <a:effectLst/>
                <a:latin typeface="Times New Roman"/>
                <a:ea typeface="Times New Roman" panose="02020603050405020304" pitchFamily="18" charset="0"/>
                <a:cs typeface="Times New Roman"/>
              </a:rPr>
              <a:t>¿La retroalimentación operacional requiere un seguimiento individual?</a:t>
            </a:r>
          </a:p>
        </p:txBody>
      </p:sp>
    </p:spTree>
    <p:extLst>
      <p:ext uri="{BB962C8B-B14F-4D97-AF65-F5344CB8AC3E}">
        <p14:creationId xmlns:p14="http://schemas.microsoft.com/office/powerpoint/2010/main" val="919799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21" name="Google Shape;321;p6"/>
          <p:cNvSpPr txBox="1"/>
          <p:nvPr/>
        </p:nvSpPr>
        <p:spPr>
          <a:xfrm>
            <a:off x="858904" y="1228841"/>
            <a:ext cx="1548037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4800"/>
              <a:buFont typeface="Montserrat"/>
              <a:buNone/>
            </a:pPr>
            <a:r>
              <a:rPr lang="es-ES" sz="4800" b="1" dirty="0">
                <a:solidFill>
                  <a:schemeClr val="dk2"/>
                </a:solidFill>
                <a:latin typeface="Montserrat"/>
                <a:ea typeface="Montserrat"/>
                <a:cs typeface="Montserrat"/>
                <a:sym typeface="Montserrat"/>
              </a:rPr>
              <a:t>3</a:t>
            </a:r>
            <a:r>
              <a:rPr lang="es-ES" sz="4800" b="1" i="0" u="none" strike="noStrike" cap="none" dirty="0">
                <a:solidFill>
                  <a:schemeClr val="dk2"/>
                </a:solidFill>
                <a:latin typeface="Montserrat"/>
                <a:ea typeface="Montserrat"/>
                <a:cs typeface="Montserrat"/>
                <a:sym typeface="Montserrat"/>
              </a:rPr>
              <a:t>. Trazar el flujo de información</a:t>
            </a:r>
          </a:p>
        </p:txBody>
      </p:sp>
      <p:sp>
        <p:nvSpPr>
          <p:cNvPr id="3" name="TextBox 2">
            <a:extLst>
              <a:ext uri="{FF2B5EF4-FFF2-40B4-BE49-F238E27FC236}">
                <a16:creationId xmlns:a16="http://schemas.microsoft.com/office/drawing/2014/main" id="{8E5D8272-6A7E-56E3-1E49-E081A4BAA54E}"/>
              </a:ext>
            </a:extLst>
          </p:cNvPr>
          <p:cNvSpPr txBox="1"/>
          <p:nvPr/>
        </p:nvSpPr>
        <p:spPr>
          <a:xfrm>
            <a:off x="2752344" y="3036505"/>
            <a:ext cx="14968728" cy="4808368"/>
          </a:xfrm>
          <a:prstGeom prst="rect">
            <a:avLst/>
          </a:prstGeom>
          <a:noFill/>
        </p:spPr>
        <p:txBody>
          <a:bodyPr wrap="square" lIns="91440" tIns="45720" rIns="91440" bIns="45720" anchor="t">
            <a:spAutoFit/>
          </a:bodyPr>
          <a:lstStyle/>
          <a:p>
            <a:pPr marL="1485900" marR="0" lvl="2" indent="-1137920" rtl="0">
              <a:lnSpc>
                <a:spcPct val="107000"/>
              </a:lnSpc>
              <a:spcBef>
                <a:spcPts val="0"/>
              </a:spcBef>
              <a:spcAft>
                <a:spcPts val="0"/>
              </a:spcAft>
            </a:pPr>
            <a:r>
              <a:rPr lang="es-ES" sz="3600" b="1" dirty="0">
                <a:latin typeface="Noto Sans Symbols"/>
                <a:ea typeface="Noto Sans Symbols"/>
                <a:cs typeface="Noto Sans Symbols"/>
              </a:rPr>
              <a:t>Tener</a:t>
            </a:r>
            <a:r>
              <a:rPr lang="es-ES" sz="3600" b="1" dirty="0">
                <a:solidFill>
                  <a:srgbClr val="000000"/>
                </a:solidFill>
                <a:effectLst/>
                <a:latin typeface="Noto Sans Symbols"/>
                <a:ea typeface="Noto Sans Symbols"/>
                <a:cs typeface="Noto Sans Symbols"/>
              </a:rPr>
              <a:t> en cuenta:</a:t>
            </a:r>
            <a:endParaRPr lang="es-ES" dirty="0"/>
          </a:p>
          <a:p>
            <a:pPr marL="1485900" marR="0" lvl="2" indent="-1137920" rtl="0">
              <a:lnSpc>
                <a:spcPct val="107000"/>
              </a:lnSpc>
              <a:spcBef>
                <a:spcPts val="0"/>
              </a:spcBef>
              <a:spcAft>
                <a:spcPts val="0"/>
              </a:spcAft>
              <a:buFont typeface="Arial" panose="020B0604020202020204" pitchFamily="34" charset="0"/>
              <a:buChar char="•"/>
            </a:pPr>
            <a:r>
              <a:rPr lang="es-ES" sz="3600" b="1" dirty="0">
                <a:latin typeface="Noto Sans Symbols"/>
                <a:ea typeface="Noto Sans Symbols"/>
                <a:cs typeface="Noto Sans Symbols"/>
              </a:rPr>
              <a:t>El</a:t>
            </a:r>
            <a:r>
              <a:rPr lang="es-ES" sz="3600" b="1" dirty="0">
                <a:solidFill>
                  <a:srgbClr val="000000"/>
                </a:solidFill>
                <a:effectLst/>
                <a:latin typeface="Noto Sans Symbols"/>
                <a:ea typeface="Noto Sans Symbols"/>
                <a:cs typeface="Noto Sans Symbols"/>
              </a:rPr>
              <a:t> modo de recopilación de la información</a:t>
            </a:r>
          </a:p>
          <a:p>
            <a:pPr marL="1485900" marR="0" lvl="2" indent="-1137920">
              <a:lnSpc>
                <a:spcPct val="107000"/>
              </a:lnSpc>
              <a:spcBef>
                <a:spcPts val="0"/>
              </a:spcBef>
              <a:spcAft>
                <a:spcPts val="0"/>
              </a:spcAft>
              <a:buFont typeface="Arial" panose="020B0604020202020204" pitchFamily="34" charset="0"/>
              <a:buChar char="•"/>
            </a:pPr>
            <a:r>
              <a:rPr lang="es-ES" sz="3600" b="1" dirty="0">
                <a:latin typeface="Noto Sans Symbols"/>
                <a:ea typeface="Noto Sans Symbols"/>
                <a:cs typeface="Noto Sans Symbols"/>
              </a:rPr>
              <a:t>El</a:t>
            </a:r>
            <a:r>
              <a:rPr lang="es-ES" sz="3600" b="1" dirty="0">
                <a:solidFill>
                  <a:srgbClr val="000000"/>
                </a:solidFill>
                <a:effectLst/>
                <a:latin typeface="Noto Sans Symbols"/>
                <a:ea typeface="Noto Sans Symbols"/>
                <a:cs typeface="Noto Sans Symbols"/>
              </a:rPr>
              <a:t> lugar en el que se </a:t>
            </a:r>
            <a:r>
              <a:rPr lang="es-ES" sz="3600" b="1" dirty="0">
                <a:latin typeface="Noto Sans Symbols"/>
                <a:ea typeface="Noto Sans Symbols"/>
                <a:cs typeface="Noto Sans Symbols"/>
              </a:rPr>
              <a:t>guarda</a:t>
            </a:r>
            <a:endParaRPr lang="es-ES" sz="3600" b="1" dirty="0">
              <a:solidFill>
                <a:srgbClr val="000000"/>
              </a:solidFill>
              <a:effectLst/>
              <a:latin typeface="Noto Sans Symbols"/>
              <a:ea typeface="Noto Sans Symbols"/>
              <a:cs typeface="Noto Sans Symbols"/>
            </a:endParaRPr>
          </a:p>
          <a:p>
            <a:pPr marL="1485900" lvl="2" indent="-1137920">
              <a:lnSpc>
                <a:spcPct val="107000"/>
              </a:lnSpc>
              <a:buFont typeface="Arial" panose="020B0604020202020204" pitchFamily="34" charset="0"/>
              <a:buChar char="•"/>
            </a:pPr>
            <a:r>
              <a:rPr lang="es-ES" sz="3600" b="1" dirty="0">
                <a:latin typeface="Noto Sans Symbols"/>
                <a:ea typeface="Noto Sans Symbols"/>
                <a:cs typeface="Noto Sans Symbols"/>
              </a:rPr>
              <a:t>Las</a:t>
            </a:r>
            <a:r>
              <a:rPr lang="es-ES" sz="3600" b="1" dirty="0">
                <a:solidFill>
                  <a:srgbClr val="000000"/>
                </a:solidFill>
                <a:effectLst/>
                <a:latin typeface="Noto Sans Symbols"/>
                <a:ea typeface="Noto Sans Symbols"/>
                <a:cs typeface="Noto Sans Symbols"/>
              </a:rPr>
              <a:t> personas con las cuales </a:t>
            </a:r>
            <a:r>
              <a:rPr lang="es-ES" sz="3600" b="1" dirty="0">
                <a:latin typeface="Noto Sans Symbols"/>
                <a:ea typeface="Noto Sans Symbols"/>
                <a:cs typeface="Noto Sans Symbols"/>
              </a:rPr>
              <a:t>se requiere compartir los</a:t>
            </a:r>
            <a:r>
              <a:rPr lang="es-ES" sz="3600" b="1" dirty="0">
                <a:solidFill>
                  <a:srgbClr val="000000"/>
                </a:solidFill>
                <a:effectLst/>
                <a:latin typeface="Noto Sans Symbols"/>
                <a:ea typeface="Noto Sans Symbols"/>
                <a:cs typeface="Noto Sans Symbols"/>
              </a:rPr>
              <a:t> diferentes tipos de información</a:t>
            </a:r>
            <a:r>
              <a:rPr lang="es-ES" sz="3600" b="1" dirty="0">
                <a:latin typeface="Noto Sans Symbols"/>
                <a:ea typeface="Noto Sans Symbols"/>
                <a:cs typeface="Noto Sans Symbols"/>
              </a:rPr>
              <a:t> </a:t>
            </a:r>
            <a:endParaRPr lang="es-ES" sz="3600" b="1" dirty="0">
              <a:solidFill>
                <a:srgbClr val="000000"/>
              </a:solidFill>
              <a:effectLst/>
              <a:latin typeface="Noto Sans Symbols"/>
              <a:ea typeface="Noto Sans Symbols"/>
              <a:cs typeface="Noto Sans Symbols"/>
            </a:endParaRPr>
          </a:p>
          <a:p>
            <a:pPr marL="1485900" marR="0" lvl="2" indent="-1137920">
              <a:lnSpc>
                <a:spcPct val="107000"/>
              </a:lnSpc>
              <a:spcBef>
                <a:spcPts val="0"/>
              </a:spcBef>
              <a:spcAft>
                <a:spcPts val="0"/>
              </a:spcAft>
              <a:buFont typeface="Arial" panose="020B0604020202020204" pitchFamily="34" charset="0"/>
              <a:buChar char="•"/>
            </a:pPr>
            <a:r>
              <a:rPr lang="es-ES" sz="3600" b="1" dirty="0">
                <a:latin typeface="Noto Sans Symbols"/>
                <a:ea typeface="Noto Sans Symbols"/>
                <a:cs typeface="Noto Sans Symbols"/>
              </a:rPr>
              <a:t>El</a:t>
            </a:r>
            <a:r>
              <a:rPr lang="es-ES" sz="3600" b="1" dirty="0">
                <a:solidFill>
                  <a:srgbClr val="000000"/>
                </a:solidFill>
                <a:effectLst/>
                <a:latin typeface="Noto Sans Symbols"/>
                <a:ea typeface="Noto Sans Symbols"/>
                <a:cs typeface="Noto Sans Symbols"/>
              </a:rPr>
              <a:t> lugar en el que la información se debatirá</a:t>
            </a:r>
          </a:p>
          <a:p>
            <a:pPr marL="1485900" marR="0" lvl="2" indent="-1137920">
              <a:lnSpc>
                <a:spcPct val="107000"/>
              </a:lnSpc>
              <a:spcBef>
                <a:spcPts val="0"/>
              </a:spcBef>
              <a:spcAft>
                <a:spcPts val="0"/>
              </a:spcAft>
              <a:buFont typeface="Arial" panose="020B0604020202020204" pitchFamily="34" charset="0"/>
              <a:buChar char="•"/>
            </a:pPr>
            <a:r>
              <a:rPr lang="es-ES" sz="3600" b="1" dirty="0">
                <a:latin typeface="Noto Sans Symbols"/>
                <a:ea typeface="Noto Sans Symbols"/>
                <a:cs typeface="Noto Sans Symbols"/>
              </a:rPr>
              <a:t>La</a:t>
            </a:r>
            <a:r>
              <a:rPr lang="es-ES" sz="3600" b="1" dirty="0">
                <a:solidFill>
                  <a:srgbClr val="000000"/>
                </a:solidFill>
                <a:effectLst/>
                <a:latin typeface="Noto Sans Symbols"/>
                <a:ea typeface="Noto Sans Symbols"/>
                <a:cs typeface="Noto Sans Symbols"/>
              </a:rPr>
              <a:t> manera en la cual el circuito de retroalimentación se cerrará con la comunidad</a:t>
            </a:r>
          </a:p>
        </p:txBody>
      </p:sp>
    </p:spTree>
    <p:extLst>
      <p:ext uri="{BB962C8B-B14F-4D97-AF65-F5344CB8AC3E}">
        <p14:creationId xmlns:p14="http://schemas.microsoft.com/office/powerpoint/2010/main" val="2307127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42D38"/>
        </a:solidFill>
        <a:effectLst/>
      </p:bgPr>
    </p:bg>
    <p:spTree>
      <p:nvGrpSpPr>
        <p:cNvPr id="1" name="Shape 308"/>
        <p:cNvGrpSpPr/>
        <p:nvPr/>
      </p:nvGrpSpPr>
      <p:grpSpPr>
        <a:xfrm>
          <a:off x="0" y="0"/>
          <a:ext cx="0" cy="0"/>
          <a:chOff x="0" y="0"/>
          <a:chExt cx="0" cy="0"/>
        </a:xfrm>
      </p:grpSpPr>
      <p:sp>
        <p:nvSpPr>
          <p:cNvPr id="309" name="Google Shape;309;p13"/>
          <p:cNvSpPr txBox="1"/>
          <p:nvPr/>
        </p:nvSpPr>
        <p:spPr>
          <a:xfrm>
            <a:off x="1961498" y="4009464"/>
            <a:ext cx="14365003" cy="3342413"/>
          </a:xfrm>
          <a:prstGeom prst="rect">
            <a:avLst/>
          </a:prstGeom>
          <a:noFill/>
          <a:ln>
            <a:noFill/>
          </a:ln>
        </p:spPr>
        <p:txBody>
          <a:bodyPr spcFirstLastPara="1" wrap="square" lIns="91425" tIns="45700" rIns="91425" bIns="45700" anchor="t" anchorCtr="0">
            <a:spAutoFit/>
          </a:bodyPr>
          <a:lstStyle/>
          <a:p>
            <a:pPr algn="ctr">
              <a:lnSpc>
                <a:spcPct val="80000"/>
              </a:lnSpc>
              <a:buClr>
                <a:srgbClr val="FFFFFF"/>
              </a:buClr>
              <a:buSzPts val="8800"/>
              <a:defRPr/>
            </a:pPr>
            <a:r>
              <a:rPr lang="es-ES" sz="8800" b="1" dirty="0">
                <a:solidFill>
                  <a:srgbClr val="FFFFFF"/>
                </a:solidFill>
              </a:rPr>
              <a:t>Mapeo de roles</a:t>
            </a:r>
            <a:r>
              <a:rPr kumimoji="0" lang="es-ES" sz="8800" b="1" i="0" u="none" strike="noStrike" cap="none" normalizeH="0" baseline="0" noProof="0" dirty="0">
                <a:ln>
                  <a:noFill/>
                </a:ln>
                <a:solidFill>
                  <a:srgbClr val="FFFFFF"/>
                </a:solidFill>
                <a:effectLst/>
                <a:uLnTx/>
                <a:uFillTx/>
                <a:latin typeface="Arial"/>
                <a:ea typeface="Arial"/>
                <a:cs typeface="Arial"/>
                <a:sym typeface="Arial"/>
              </a:rPr>
              <a:t>, responsabilidades y recursos</a:t>
            </a:r>
            <a:r>
              <a:rPr lang="es-ES" sz="8800" b="1" dirty="0">
                <a:solidFill>
                  <a:srgbClr val="FFFFFF"/>
                </a:solidFill>
              </a:rPr>
              <a:t> </a:t>
            </a:r>
            <a:endParaRPr kumimoji="0" lang="es-ES" sz="8800" b="1" i="0" u="none" strike="noStrike" cap="none"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093693515"/>
      </p:ext>
    </p:extLst>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7" name="Google Shape;207;p4"/>
          <p:cNvSpPr txBox="1"/>
          <p:nvPr/>
        </p:nvSpPr>
        <p:spPr>
          <a:xfrm>
            <a:off x="1203553" y="5640699"/>
            <a:ext cx="5543282"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1">
                <a:solidFill>
                  <a:schemeClr val="lt1"/>
                </a:solidFill>
                <a:latin typeface="Arial"/>
                <a:ea typeface="Arial"/>
                <a:cs typeface="Arial"/>
                <a:sym typeface="Arial"/>
              </a:rPr>
              <a:t>Lo que usted espera de un mecanismo de retroalimentación que funciona</a:t>
            </a:r>
          </a:p>
        </p:txBody>
      </p:sp>
      <p:sp>
        <p:nvSpPr>
          <p:cNvPr id="212" name="Google Shape;212;p4"/>
          <p:cNvSpPr txBox="1"/>
          <p:nvPr/>
        </p:nvSpPr>
        <p:spPr>
          <a:xfrm>
            <a:off x="1249982" y="3678923"/>
            <a:ext cx="549685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b="1">
                <a:solidFill>
                  <a:schemeClr val="lt1"/>
                </a:solidFill>
                <a:latin typeface="Arial"/>
                <a:ea typeface="Arial"/>
                <a:cs typeface="Arial"/>
                <a:sym typeface="Arial"/>
              </a:rPr>
              <a:t>Expectativas para este taller</a:t>
            </a:r>
          </a:p>
        </p:txBody>
      </p:sp>
      <p:pic>
        <p:nvPicPr>
          <p:cNvPr id="213" name="Google Shape;213;p4"/>
          <p:cNvPicPr preferRelativeResize="0">
            <a:picLocks noGrp="1"/>
          </p:cNvPicPr>
          <p:nvPr>
            <p:ph type="pic" idx="2"/>
          </p:nvPr>
        </p:nvPicPr>
        <p:blipFill rotWithShape="1">
          <a:blip r:embed="rId3">
            <a:alphaModFix/>
          </a:blip>
          <a:srcRect/>
          <a:stretch/>
        </p:blipFill>
        <p:spPr>
          <a:xfrm>
            <a:off x="7378700" y="-8218"/>
            <a:ext cx="10871200" cy="10288588"/>
          </a:xfrm>
          <a:prstGeom prst="rect">
            <a:avLst/>
          </a:prstGeom>
          <a:solidFill>
            <a:srgbClr val="353535">
              <a:alpha val="11764"/>
            </a:srgbClr>
          </a:solidFill>
          <a:ln>
            <a:noFill/>
          </a:ln>
        </p:spPr>
      </p:pic>
      <p:sp>
        <p:nvSpPr>
          <p:cNvPr id="214" name="Google Shape;214;p4"/>
          <p:cNvSpPr txBox="1"/>
          <p:nvPr/>
        </p:nvSpPr>
        <p:spPr>
          <a:xfrm>
            <a:off x="388368" y="1006862"/>
            <a:ext cx="6990332" cy="1372643"/>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s-ES" sz="6000" b="1" dirty="0">
                <a:solidFill>
                  <a:schemeClr val="lt1"/>
                </a:solidFill>
                <a:latin typeface="Arial"/>
                <a:ea typeface="Arial"/>
                <a:cs typeface="Arial"/>
                <a:sym typeface="Arial"/>
              </a:rPr>
              <a:t>Debatir en pares…</a:t>
            </a:r>
          </a:p>
          <a:p>
            <a:pPr marL="0" marR="0" lvl="0" indent="0" algn="l" rtl="0">
              <a:lnSpc>
                <a:spcPct val="80000"/>
              </a:lnSpc>
              <a:spcBef>
                <a:spcPts val="0"/>
              </a:spcBef>
              <a:spcAft>
                <a:spcPts val="0"/>
              </a:spcAft>
              <a:buNone/>
            </a:pPr>
            <a:r>
              <a:rPr lang="es-ES" sz="4400" dirty="0">
                <a:solidFill>
                  <a:srgbClr val="FF0000"/>
                </a:solidFill>
                <a:latin typeface="Arial"/>
                <a:ea typeface="Arial"/>
                <a:cs typeface="Arial"/>
                <a:sym typeface="Arial"/>
              </a:rPr>
              <a:t>(5 minutos)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42D38"/>
        </a:solidFill>
        <a:effectLst/>
      </p:bgPr>
    </p:bg>
    <p:spTree>
      <p:nvGrpSpPr>
        <p:cNvPr id="1" name="Shape 351"/>
        <p:cNvGrpSpPr/>
        <p:nvPr/>
      </p:nvGrpSpPr>
      <p:grpSpPr>
        <a:xfrm>
          <a:off x="0" y="0"/>
          <a:ext cx="0" cy="0"/>
          <a:chOff x="0" y="0"/>
          <a:chExt cx="0" cy="0"/>
        </a:xfrm>
      </p:grpSpPr>
      <p:sp>
        <p:nvSpPr>
          <p:cNvPr id="352" name="Google Shape;352;p18"/>
          <p:cNvSpPr txBox="1"/>
          <p:nvPr/>
        </p:nvSpPr>
        <p:spPr>
          <a:xfrm>
            <a:off x="1961498" y="4009464"/>
            <a:ext cx="14365003" cy="2269660"/>
          </a:xfrm>
          <a:prstGeom prst="rect">
            <a:avLst/>
          </a:prstGeom>
          <a:noFill/>
          <a:ln>
            <a:noFill/>
          </a:ln>
        </p:spPr>
        <p:txBody>
          <a:bodyPr spcFirstLastPara="1" wrap="square" lIns="91425" tIns="45700" rIns="91425" bIns="45700" anchor="t" anchorCtr="0">
            <a:spAutoFit/>
          </a:bodyPr>
          <a:lstStyle/>
          <a:p>
            <a:pPr algn="ctr">
              <a:lnSpc>
                <a:spcPct val="80000"/>
              </a:lnSpc>
            </a:pPr>
            <a:r>
              <a:rPr lang="es-ES" sz="8800" b="1" dirty="0">
                <a:solidFill>
                  <a:schemeClr val="lt2"/>
                </a:solidFill>
              </a:rPr>
              <a:t>Gracias</a:t>
            </a:r>
            <a:r>
              <a:rPr lang="es-ES" sz="8800" b="1" dirty="0">
                <a:solidFill>
                  <a:schemeClr val="lt2"/>
                </a:solidFill>
                <a:latin typeface="Arial"/>
                <a:ea typeface="Arial"/>
                <a:cs typeface="Arial"/>
                <a:sym typeface="Arial"/>
              </a:rPr>
              <a:t> </a:t>
            </a:r>
            <a:r>
              <a:rPr lang="es-ES" sz="8800" b="1" dirty="0">
                <a:solidFill>
                  <a:schemeClr val="lt2"/>
                </a:solidFill>
              </a:rPr>
              <a:t>por su</a:t>
            </a:r>
            <a:r>
              <a:rPr lang="es-ES" sz="8800" b="1" dirty="0">
                <a:solidFill>
                  <a:schemeClr val="lt2"/>
                </a:solidFill>
                <a:latin typeface="Arial"/>
                <a:ea typeface="Arial"/>
                <a:cs typeface="Arial"/>
                <a:sym typeface="Arial"/>
              </a:rPr>
              <a:t> asistencia</a:t>
            </a:r>
          </a:p>
          <a:p>
            <a:pPr marL="0" marR="0" lvl="0" indent="0" algn="ctr" rtl="0">
              <a:lnSpc>
                <a:spcPct val="80000"/>
              </a:lnSpc>
              <a:spcBef>
                <a:spcPts val="0"/>
              </a:spcBef>
              <a:spcAft>
                <a:spcPts val="0"/>
              </a:spcAft>
              <a:buNone/>
            </a:pPr>
            <a:r>
              <a:rPr lang="es-ES" sz="8800" b="1" dirty="0">
                <a:solidFill>
                  <a:srgbClr val="F5333F"/>
                </a:solidFill>
                <a:latin typeface="Arial"/>
                <a:ea typeface="Arial"/>
                <a:cs typeface="Arial"/>
                <a:sym typeface="Arial"/>
              </a:rPr>
              <a:t>¿Preguntas finales?</a:t>
            </a:r>
            <a:endParaRPr lang="es-ES" sz="8800" b="1" dirty="0">
              <a:solidFill>
                <a:srgbClr val="F5333F"/>
              </a:solidFill>
              <a:latin typeface="Arial"/>
              <a:ea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9"/>
          <p:cNvSpPr txBox="1">
            <a:spLocks noGrp="1"/>
          </p:cNvSpPr>
          <p:nvPr>
            <p:ph type="body" idx="1"/>
          </p:nvPr>
        </p:nvSpPr>
        <p:spPr>
          <a:xfrm>
            <a:off x="4010342" y="3900488"/>
            <a:ext cx="10633075" cy="248761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5333F"/>
              </a:buClr>
              <a:buSzPts val="8800"/>
              <a:buNone/>
            </a:pPr>
            <a:r>
              <a:rPr lang="es-ES"/>
              <a:t>¿PREGUNTAS?</a:t>
            </a:r>
          </a:p>
        </p:txBody>
      </p:sp>
    </p:spTree>
    <p:extLst>
      <p:ext uri="{BB962C8B-B14F-4D97-AF65-F5344CB8AC3E}">
        <p14:creationId xmlns:p14="http://schemas.microsoft.com/office/powerpoint/2010/main" val="385432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2D38"/>
        </a:solidFill>
        <a:effectLst/>
      </p:bgPr>
    </p:bg>
    <p:spTree>
      <p:nvGrpSpPr>
        <p:cNvPr id="1" name="Shape 219"/>
        <p:cNvGrpSpPr/>
        <p:nvPr/>
      </p:nvGrpSpPr>
      <p:grpSpPr>
        <a:xfrm>
          <a:off x="0" y="0"/>
          <a:ext cx="0" cy="0"/>
          <a:chOff x="0" y="0"/>
          <a:chExt cx="0" cy="0"/>
        </a:xfrm>
      </p:grpSpPr>
      <p:sp>
        <p:nvSpPr>
          <p:cNvPr id="220" name="Google Shape;220;p5"/>
          <p:cNvSpPr txBox="1"/>
          <p:nvPr/>
        </p:nvSpPr>
        <p:spPr>
          <a:xfrm>
            <a:off x="1961498" y="4009464"/>
            <a:ext cx="14365003" cy="225904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FFFFFF"/>
              </a:buClr>
              <a:buSzPts val="8800"/>
              <a:buFont typeface="Arial"/>
              <a:buNone/>
            </a:pPr>
            <a:r>
              <a:rPr lang="es-ES" sz="8800" b="1" i="0" u="none" strike="noStrike" cap="none">
                <a:solidFill>
                  <a:srgbClr val="FFFFFF"/>
                </a:solidFill>
                <a:latin typeface="Arial"/>
                <a:ea typeface="Arial"/>
                <a:cs typeface="Arial"/>
                <a:sym typeface="Arial"/>
              </a:rPr>
              <a:t>¿Qué es un mecanismo de retroalimentación?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65D709-06AA-40B2-B2E8-D805D6B740A8}"/>
              </a:ext>
            </a:extLst>
          </p:cNvPr>
          <p:cNvSpPr txBox="1"/>
          <p:nvPr/>
        </p:nvSpPr>
        <p:spPr>
          <a:xfrm>
            <a:off x="3186934" y="2596330"/>
            <a:ext cx="14308343" cy="3970318"/>
          </a:xfrm>
          <a:prstGeom prst="rect">
            <a:avLst/>
          </a:prstGeom>
          <a:noFill/>
        </p:spPr>
        <p:txBody>
          <a:bodyPr wrap="square" lIns="91440" tIns="45720" rIns="91440" bIns="45720" anchor="t">
            <a:spAutoFit/>
          </a:bodyPr>
          <a:lstStyle/>
          <a:p>
            <a:pPr defTabSz="1371600">
              <a:buClrTx/>
              <a:defRPr/>
            </a:pPr>
            <a:r>
              <a:rPr lang="es-ES" sz="4200" dirty="0">
                <a:latin typeface="Calibri"/>
                <a:ea typeface="Calibri"/>
              </a:rPr>
              <a:t>Incluye las </a:t>
            </a:r>
            <a:r>
              <a:rPr kumimoji="0" lang="es-ES" sz="4200" b="0" i="0" u="none" strike="noStrike" cap="none" normalizeH="0" baseline="0" noProof="0" dirty="0">
                <a:ln>
                  <a:noFill/>
                </a:ln>
                <a:solidFill>
                  <a:srgbClr val="000000"/>
                </a:solidFill>
                <a:effectLst/>
                <a:uLnTx/>
                <a:uFillTx/>
                <a:latin typeface="Calibri"/>
                <a:ea typeface="Calibri"/>
                <a:cs typeface="Arial"/>
                <a:sym typeface="Arial"/>
              </a:rPr>
              <a:t>herramientas y los procesos para</a:t>
            </a:r>
            <a:r>
              <a:rPr lang="es-ES" sz="4200" dirty="0">
                <a:latin typeface="Calibri"/>
                <a:ea typeface="Calibri"/>
              </a:rPr>
              <a:t>: </a:t>
            </a:r>
            <a:endParaRPr lang="es-ES" sz="4200" b="0" i="0" u="none" strike="noStrike" cap="none" normalizeH="0" baseline="0" noProof="0">
              <a:ln>
                <a:noFill/>
              </a:ln>
              <a:solidFill>
                <a:srgbClr val="000000"/>
              </a:solidFill>
              <a:effectLst/>
              <a:uLnTx/>
              <a:uFillTx/>
              <a:latin typeface="Calibri" panose="020F0502020204030204" pitchFamily="34" charset="0"/>
              <a:ea typeface="Calibri" panose="020F0502020204030204" pitchFamily="34" charset="0"/>
              <a:cs typeface="Arial"/>
            </a:endParaRPr>
          </a:p>
          <a:p>
            <a:pPr marL="428625" marR="0" lvl="0" indent="-428625"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4200" dirty="0">
                <a:latin typeface="Calibri"/>
                <a:ea typeface="Calibri"/>
              </a:rPr>
              <a:t>Recibir</a:t>
            </a:r>
            <a:r>
              <a:rPr kumimoji="0" lang="es-ES" sz="4200" b="0" i="0" u="none" strike="noStrike" cap="none" normalizeH="0" baseline="0" noProof="0" dirty="0">
                <a:ln>
                  <a:noFill/>
                </a:ln>
                <a:solidFill>
                  <a:srgbClr val="000000"/>
                </a:solidFill>
                <a:effectLst/>
                <a:uLnTx/>
                <a:uFillTx/>
                <a:latin typeface="Calibri"/>
                <a:ea typeface="Calibri"/>
                <a:cs typeface="Arial"/>
                <a:sym typeface="Arial"/>
              </a:rPr>
              <a:t> retroalimentación</a:t>
            </a:r>
            <a:endParaRPr lang="es-ES" sz="4200" b="0" i="0" u="none" strike="noStrike" cap="none" normalizeH="0" baseline="0" noProof="0" dirty="0">
              <a:ln>
                <a:noFill/>
              </a:ln>
              <a:solidFill>
                <a:srgbClr val="000000"/>
              </a:solidFill>
              <a:effectLst/>
              <a:uLnTx/>
              <a:uFillTx/>
              <a:latin typeface="Calibri"/>
              <a:ea typeface="Calibri"/>
              <a:cs typeface="Arial"/>
            </a:endParaRPr>
          </a:p>
          <a:p>
            <a:pPr marL="428625" indent="-428625" defTabSz="1371600">
              <a:buClrTx/>
              <a:buFont typeface="Arial" panose="020B0604020202020204" pitchFamily="34" charset="0"/>
              <a:buChar char="•"/>
              <a:defRPr/>
            </a:pPr>
            <a:r>
              <a:rPr lang="es-ES" sz="4200">
                <a:latin typeface="Calibri"/>
                <a:ea typeface="Calibri"/>
              </a:rPr>
              <a:t>Gestionar</a:t>
            </a:r>
            <a:r>
              <a:rPr kumimoji="0" lang="es-ES" sz="4200" b="0" i="0" u="none" strike="noStrike" cap="none" normalizeH="0" baseline="0" noProof="0">
                <a:ln>
                  <a:noFill/>
                </a:ln>
                <a:solidFill>
                  <a:srgbClr val="000000"/>
                </a:solidFill>
                <a:effectLst/>
                <a:uLnTx/>
                <a:uFillTx/>
                <a:latin typeface="Calibri"/>
                <a:ea typeface="Calibri"/>
                <a:cs typeface="Arial"/>
                <a:sym typeface="Arial"/>
              </a:rPr>
              <a:t>, analizar y compartir los datos de retroalimentación</a:t>
            </a:r>
            <a:r>
              <a:rPr lang="es-ES" sz="4200">
                <a:latin typeface="Calibri"/>
                <a:ea typeface="Calibri"/>
              </a:rPr>
              <a:t> </a:t>
            </a:r>
            <a:endParaRPr lang="es-ES" sz="4200" b="0" i="0" u="none" strike="noStrike" cap="none" normalizeH="0" baseline="0" noProof="0">
              <a:ln>
                <a:noFill/>
              </a:ln>
              <a:solidFill>
                <a:srgbClr val="000000"/>
              </a:solidFill>
              <a:effectLst/>
              <a:uLnTx/>
              <a:uFillTx/>
              <a:latin typeface="Calibri" panose="020F0502020204030204" pitchFamily="34" charset="0"/>
              <a:ea typeface="Calibri" panose="020F0502020204030204" pitchFamily="34" charset="0"/>
              <a:cs typeface="Arial"/>
            </a:endParaRPr>
          </a:p>
          <a:p>
            <a:pPr marL="428625" indent="-428625" defTabSz="1371600">
              <a:buClrTx/>
              <a:buFont typeface="Arial" panose="020B0604020202020204" pitchFamily="34" charset="0"/>
              <a:buChar char="•"/>
              <a:defRPr/>
            </a:pPr>
            <a:r>
              <a:rPr lang="es-ES" sz="4200" dirty="0">
                <a:latin typeface="Calibri"/>
                <a:ea typeface="Calibri"/>
              </a:rPr>
              <a:t>Asegurarse</a:t>
            </a:r>
            <a:r>
              <a:rPr kumimoji="0" lang="es-ES" sz="4200" b="0" i="0" u="none" strike="noStrike" cap="none" normalizeH="0" baseline="0" noProof="0" dirty="0">
                <a:ln>
                  <a:noFill/>
                </a:ln>
                <a:solidFill>
                  <a:srgbClr val="000000"/>
                </a:solidFill>
                <a:effectLst/>
                <a:uLnTx/>
                <a:uFillTx/>
                <a:latin typeface="Calibri"/>
                <a:ea typeface="Calibri"/>
                <a:cs typeface="Arial"/>
                <a:sym typeface="Arial"/>
              </a:rPr>
              <a:t> de que la retroalimentación se </a:t>
            </a:r>
            <a:r>
              <a:rPr lang="es-ES" sz="4200" dirty="0">
                <a:latin typeface="Calibri"/>
                <a:ea typeface="Calibri"/>
              </a:rPr>
              <a:t>toma en </a:t>
            </a:r>
            <a:r>
              <a:rPr kumimoji="0" lang="es-ES" sz="4200" b="0" i="0" u="none" strike="noStrike" cap="none" normalizeH="0" baseline="0" noProof="0" dirty="0">
                <a:ln>
                  <a:noFill/>
                </a:ln>
                <a:solidFill>
                  <a:srgbClr val="000000"/>
                </a:solidFill>
                <a:effectLst/>
                <a:uLnTx/>
                <a:uFillTx/>
                <a:latin typeface="Calibri"/>
                <a:ea typeface="Calibri"/>
                <a:cs typeface="Arial"/>
                <a:sym typeface="Arial"/>
              </a:rPr>
              <a:t>cuenta</a:t>
            </a:r>
            <a:r>
              <a:rPr lang="es-ES" sz="4200" dirty="0">
                <a:latin typeface="Calibri"/>
                <a:ea typeface="Calibri"/>
              </a:rPr>
              <a:t> </a:t>
            </a:r>
            <a:endParaRPr lang="es-ES" sz="4200" b="0" i="0" u="none" strike="noStrike" cap="none" normalizeH="0" baseline="0" noProof="0">
              <a:ln>
                <a:noFill/>
              </a:ln>
              <a:solidFill>
                <a:srgbClr val="000000"/>
              </a:solidFill>
              <a:effectLst/>
              <a:uLnTx/>
              <a:uFillTx/>
              <a:latin typeface="Calibri" panose="020F0502020204030204" pitchFamily="34" charset="0"/>
              <a:ea typeface="Calibri" panose="020F0502020204030204" pitchFamily="34" charset="0"/>
              <a:cs typeface="Arial"/>
            </a:endParaRPr>
          </a:p>
          <a:p>
            <a:pPr marL="428625" indent="-428625" defTabSz="1371600">
              <a:buClrTx/>
              <a:buFont typeface="Arial" panose="020B0604020202020204" pitchFamily="34" charset="0"/>
              <a:buChar char="•"/>
              <a:defRPr/>
            </a:pPr>
            <a:r>
              <a:rPr lang="es-ES" sz="4200" dirty="0">
                <a:latin typeface="Calibri"/>
                <a:ea typeface="Calibri"/>
              </a:rPr>
              <a:t>Brindar</a:t>
            </a:r>
            <a:r>
              <a:rPr kumimoji="0" lang="es-ES" sz="4200" b="0" i="0" u="none" strike="noStrike" cap="none" normalizeH="0" baseline="0" noProof="0" dirty="0">
                <a:ln>
                  <a:noFill/>
                </a:ln>
                <a:solidFill>
                  <a:srgbClr val="000000"/>
                </a:solidFill>
                <a:effectLst/>
                <a:uLnTx/>
                <a:uFillTx/>
                <a:latin typeface="Calibri"/>
                <a:ea typeface="Calibri"/>
                <a:cs typeface="Arial"/>
                <a:sym typeface="Arial"/>
              </a:rPr>
              <a:t> </a:t>
            </a:r>
            <a:r>
              <a:rPr lang="es-ES" sz="4200" dirty="0">
                <a:latin typeface="Calibri"/>
                <a:ea typeface="Calibri"/>
              </a:rPr>
              <a:t>una respuesta</a:t>
            </a:r>
            <a:r>
              <a:rPr kumimoji="0" lang="es-ES" sz="4200" b="0" i="0" u="none" strike="noStrike" cap="none" normalizeH="0" baseline="0" noProof="0" dirty="0">
                <a:ln>
                  <a:noFill/>
                </a:ln>
                <a:solidFill>
                  <a:srgbClr val="000000"/>
                </a:solidFill>
                <a:effectLst/>
                <a:uLnTx/>
                <a:uFillTx/>
                <a:latin typeface="Calibri"/>
                <a:ea typeface="Calibri"/>
                <a:cs typeface="Arial"/>
                <a:sym typeface="Arial"/>
              </a:rPr>
              <a:t> </a:t>
            </a:r>
            <a:r>
              <a:rPr lang="es-ES" sz="4200" dirty="0">
                <a:latin typeface="Calibri"/>
                <a:ea typeface="Calibri"/>
              </a:rPr>
              <a:t>a </a:t>
            </a:r>
            <a:r>
              <a:rPr kumimoji="0" lang="es-ES" sz="4200" b="0" i="0" u="none" strike="noStrike" cap="none" normalizeH="0" baseline="0" noProof="0" dirty="0">
                <a:ln>
                  <a:noFill/>
                </a:ln>
                <a:solidFill>
                  <a:srgbClr val="000000"/>
                </a:solidFill>
                <a:effectLst/>
                <a:uLnTx/>
                <a:uFillTx/>
                <a:latin typeface="Calibri"/>
                <a:ea typeface="Calibri"/>
                <a:cs typeface="Arial"/>
                <a:sym typeface="Arial"/>
              </a:rPr>
              <a:t>las comunidades e informarlas de las acciones adoptadas</a:t>
            </a:r>
            <a:endParaRPr lang="es-ES" sz="4200" b="0" i="0" u="none" strike="noStrike" cap="none" normalizeH="0" baseline="0" noProof="0" dirty="0">
              <a:ln>
                <a:noFill/>
              </a:ln>
              <a:solidFill>
                <a:srgbClr val="000000"/>
              </a:solidFill>
              <a:effectLst/>
              <a:uLnTx/>
              <a:uFillTx/>
              <a:latin typeface="Calibri"/>
              <a:ea typeface="Calibri"/>
              <a:cs typeface="Arial"/>
            </a:endParaRPr>
          </a:p>
        </p:txBody>
      </p:sp>
      <p:sp>
        <p:nvSpPr>
          <p:cNvPr id="6" name="TextBox 5">
            <a:extLst>
              <a:ext uri="{FF2B5EF4-FFF2-40B4-BE49-F238E27FC236}">
                <a16:creationId xmlns:a16="http://schemas.microsoft.com/office/drawing/2014/main" id="{3C467CF8-347A-47A2-BD28-3088C575A46E}"/>
              </a:ext>
            </a:extLst>
          </p:cNvPr>
          <p:cNvSpPr txBox="1"/>
          <p:nvPr/>
        </p:nvSpPr>
        <p:spPr>
          <a:xfrm>
            <a:off x="1343387" y="1799504"/>
            <a:ext cx="14971434" cy="923330"/>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 typeface="Arial"/>
              <a:buNone/>
              <a:tabLst/>
              <a:defRPr/>
            </a:pPr>
            <a:r>
              <a:rPr kumimoji="0" lang="es-ES" sz="5400" b="1" i="0" u="none" strike="noStrike" cap="none" normalizeH="0" baseline="0" noProof="0" dirty="0">
                <a:ln>
                  <a:noFill/>
                </a:ln>
                <a:solidFill>
                  <a:srgbClr val="F5333F">
                    <a:lumMod val="75000"/>
                  </a:srgbClr>
                </a:solidFill>
                <a:effectLst/>
                <a:uLnTx/>
                <a:uFillTx/>
                <a:latin typeface="Calibri" panose="020F0502020204030204" pitchFamily="34" charset="0"/>
                <a:ea typeface="Calibri" panose="020F0502020204030204" pitchFamily="34" charset="0"/>
                <a:cs typeface="Arial"/>
                <a:sym typeface="Arial"/>
              </a:rPr>
              <a:t>Un mecanismo de retroalimentación</a:t>
            </a:r>
          </a:p>
        </p:txBody>
      </p:sp>
      <p:sp>
        <p:nvSpPr>
          <p:cNvPr id="4" name="TextBox 3">
            <a:extLst>
              <a:ext uri="{FF2B5EF4-FFF2-40B4-BE49-F238E27FC236}">
                <a16:creationId xmlns:a16="http://schemas.microsoft.com/office/drawing/2014/main" id="{DF7C53B0-63A1-4D41-BB5F-EA0010929B6D}"/>
              </a:ext>
            </a:extLst>
          </p:cNvPr>
          <p:cNvSpPr txBox="1"/>
          <p:nvPr/>
        </p:nvSpPr>
        <p:spPr>
          <a:xfrm>
            <a:off x="1343387" y="7332452"/>
            <a:ext cx="16331264" cy="923330"/>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 typeface="Arial"/>
              <a:buNone/>
              <a:tabLst/>
              <a:defRPr/>
            </a:pPr>
            <a:r>
              <a:rPr kumimoji="0" lang="es-ES" sz="5400" b="1" i="0" u="none" strike="noStrike" cap="none" normalizeH="0" baseline="0" noProof="0" dirty="0">
                <a:ln>
                  <a:noFill/>
                </a:ln>
                <a:solidFill>
                  <a:srgbClr val="F5333F">
                    <a:lumMod val="75000"/>
                  </a:srgbClr>
                </a:solidFill>
                <a:effectLst/>
                <a:uLnTx/>
                <a:uFillTx/>
                <a:latin typeface="Calibri" panose="020F0502020204030204" pitchFamily="34" charset="0"/>
                <a:ea typeface="Calibri" panose="020F0502020204030204" pitchFamily="34" charset="0"/>
                <a:cs typeface="Arial"/>
                <a:sym typeface="Arial"/>
              </a:rPr>
              <a:t>"central” </a:t>
            </a:r>
            <a:r>
              <a:rPr kumimoji="0" lang="es-ES" sz="4200" b="0" i="0" u="none" strike="noStrike" cap="none" normalizeH="0" baseline="0" noProof="0" dirty="0">
                <a:ln>
                  <a:noFill/>
                </a:ln>
                <a:solidFill>
                  <a:srgbClr val="000000"/>
                </a:solidFill>
                <a:effectLst/>
                <a:uLnTx/>
                <a:uFillTx/>
                <a:latin typeface="Calibri" panose="020F0502020204030204" pitchFamily="34" charset="0"/>
                <a:ea typeface="+mn-ea"/>
                <a:cs typeface="Arial"/>
                <a:sym typeface="Arial"/>
              </a:rPr>
              <a:t>significa que puede utilizarse para cualquier proyecto u operación</a:t>
            </a:r>
          </a:p>
        </p:txBody>
      </p:sp>
    </p:spTree>
    <p:extLst>
      <p:ext uri="{BB962C8B-B14F-4D97-AF65-F5344CB8AC3E}">
        <p14:creationId xmlns:p14="http://schemas.microsoft.com/office/powerpoint/2010/main" val="188023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
          <p:cNvSpPr txBox="1"/>
          <p:nvPr/>
        </p:nvSpPr>
        <p:spPr>
          <a:xfrm>
            <a:off x="779333" y="722486"/>
            <a:ext cx="14572961" cy="1903558"/>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s-ES" sz="4800" b="1" dirty="0">
                <a:solidFill>
                  <a:schemeClr val="dk2"/>
                </a:solidFill>
                <a:latin typeface="Montserrat"/>
                <a:ea typeface="Montserrat"/>
                <a:cs typeface="Montserrat"/>
                <a:sym typeface="Montserrat"/>
              </a:rPr>
              <a:t>¿Ejemplos de mecanismos de retroalimentación?</a:t>
            </a:r>
          </a:p>
          <a:p>
            <a:pPr marL="0" marR="0" lvl="0" indent="0" algn="l" rtl="0">
              <a:lnSpc>
                <a:spcPct val="80000"/>
              </a:lnSpc>
              <a:spcBef>
                <a:spcPts val="300"/>
              </a:spcBef>
              <a:spcAft>
                <a:spcPts val="0"/>
              </a:spcAft>
              <a:buNone/>
            </a:pPr>
            <a:r>
              <a:rPr lang="es-ES" sz="4800" dirty="0">
                <a:solidFill>
                  <a:schemeClr val="accent3"/>
                </a:solidFill>
                <a:latin typeface="Montserrat"/>
                <a:ea typeface="Montserrat"/>
                <a:cs typeface="Montserrat"/>
                <a:sym typeface="Montserrat"/>
              </a:rPr>
              <a:t>Debatir…</a:t>
            </a:r>
          </a:p>
        </p:txBody>
      </p:sp>
      <p:sp>
        <p:nvSpPr>
          <p:cNvPr id="372" name="Google Shape;372;p9"/>
          <p:cNvSpPr txBox="1"/>
          <p:nvPr/>
        </p:nvSpPr>
        <p:spPr>
          <a:xfrm>
            <a:off x="779334" y="9490183"/>
            <a:ext cx="420570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1" dirty="0">
                <a:solidFill>
                  <a:schemeClr val="lt1"/>
                </a:solidFill>
                <a:latin typeface="Open Sans"/>
                <a:ea typeface="Open Sans"/>
                <a:cs typeface="Open Sans"/>
                <a:sym typeface="Open Sans"/>
              </a:rPr>
              <a:t>WhatsApp en Perú sobre la COVID-19</a:t>
            </a:r>
          </a:p>
        </p:txBody>
      </p:sp>
      <p:pic>
        <p:nvPicPr>
          <p:cNvPr id="373" name="Google Shape;373;p9"/>
          <p:cNvPicPr preferRelativeResize="0"/>
          <p:nvPr/>
        </p:nvPicPr>
        <p:blipFill rotWithShape="1">
          <a:blip r:embed="rId3">
            <a:alphaModFix/>
          </a:blip>
          <a:srcRect/>
          <a:stretch/>
        </p:blipFill>
        <p:spPr>
          <a:xfrm>
            <a:off x="13302960" y="2915728"/>
            <a:ext cx="3473284" cy="6441208"/>
          </a:xfrm>
          <a:prstGeom prst="rect">
            <a:avLst/>
          </a:prstGeom>
          <a:noFill/>
          <a:ln w="9525" cap="flat" cmpd="sng">
            <a:solidFill>
              <a:schemeClr val="accent2"/>
            </a:solidFill>
            <a:prstDash val="solid"/>
            <a:round/>
            <a:headEnd type="none" w="sm" len="sm"/>
            <a:tailEnd type="none" w="sm" len="sm"/>
          </a:ln>
        </p:spPr>
      </p:pic>
      <p:pic>
        <p:nvPicPr>
          <p:cNvPr id="374" name="Google Shape;374;p9"/>
          <p:cNvPicPr preferRelativeResize="0"/>
          <p:nvPr/>
        </p:nvPicPr>
        <p:blipFill rotWithShape="1">
          <a:blip r:embed="rId4">
            <a:alphaModFix/>
          </a:blip>
          <a:srcRect/>
          <a:stretch/>
        </p:blipFill>
        <p:spPr>
          <a:xfrm>
            <a:off x="779334" y="2915728"/>
            <a:ext cx="3855561" cy="6441208"/>
          </a:xfrm>
          <a:prstGeom prst="rect">
            <a:avLst/>
          </a:prstGeom>
          <a:noFill/>
          <a:ln>
            <a:noFill/>
          </a:ln>
        </p:spPr>
      </p:pic>
      <p:pic>
        <p:nvPicPr>
          <p:cNvPr id="375" name="Google Shape;375;p9" descr="A picture containing person, outdoor, tree, people&#10;&#10;Description automatically generated"/>
          <p:cNvPicPr preferRelativeResize="0"/>
          <p:nvPr/>
        </p:nvPicPr>
        <p:blipFill rotWithShape="1">
          <a:blip r:embed="rId5">
            <a:alphaModFix/>
          </a:blip>
          <a:srcRect l="13415" r="11861"/>
          <a:stretch/>
        </p:blipFill>
        <p:spPr>
          <a:xfrm>
            <a:off x="5512359" y="3584024"/>
            <a:ext cx="6633633" cy="4993637"/>
          </a:xfrm>
          <a:prstGeom prst="rect">
            <a:avLst/>
          </a:prstGeom>
          <a:noFill/>
          <a:ln>
            <a:noFill/>
          </a:ln>
        </p:spPr>
      </p:pic>
      <p:sp>
        <p:nvSpPr>
          <p:cNvPr id="376" name="Google Shape;376;p9"/>
          <p:cNvSpPr txBox="1"/>
          <p:nvPr/>
        </p:nvSpPr>
        <p:spPr>
          <a:xfrm>
            <a:off x="5512359" y="8692016"/>
            <a:ext cx="6633633" cy="707846"/>
          </a:xfrm>
          <a:prstGeom prst="rect">
            <a:avLst/>
          </a:prstGeom>
          <a:noFill/>
          <a:ln>
            <a:noFill/>
          </a:ln>
        </p:spPr>
        <p:txBody>
          <a:bodyPr spcFirstLastPara="1" wrap="square" lIns="91425" tIns="45700" rIns="91425" bIns="45700" anchor="t" anchorCtr="0">
            <a:spAutoFit/>
          </a:bodyPr>
          <a:lstStyle/>
          <a:p>
            <a:r>
              <a:rPr lang="es-ES" sz="2000" b="1" dirty="0">
                <a:solidFill>
                  <a:schemeClr val="lt1"/>
                </a:solidFill>
                <a:latin typeface="Open Sans"/>
                <a:ea typeface="Open Sans"/>
                <a:cs typeface="Open Sans"/>
                <a:sym typeface="Open Sans"/>
              </a:rPr>
              <a:t>Recolección de retroalimentación cara a cara con respecto al Ébola en RDC </a:t>
            </a:r>
            <a:endParaRPr lang="es-ES" sz="2000" b="1" dirty="0">
              <a:solidFill>
                <a:schemeClr val="lt1"/>
              </a:solidFill>
              <a:latin typeface="Open Sans"/>
              <a:ea typeface="Open Sans"/>
              <a:cs typeface="Open Sans"/>
            </a:endParaRPr>
          </a:p>
        </p:txBody>
      </p:sp>
      <p:sp>
        <p:nvSpPr>
          <p:cNvPr id="377" name="Google Shape;377;p9"/>
          <p:cNvSpPr txBox="1"/>
          <p:nvPr/>
        </p:nvSpPr>
        <p:spPr>
          <a:xfrm>
            <a:off x="12145992" y="9455114"/>
            <a:ext cx="463025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000" b="1" dirty="0">
                <a:solidFill>
                  <a:schemeClr val="lt1"/>
                </a:solidFill>
                <a:latin typeface="Open Sans"/>
                <a:ea typeface="Open Sans"/>
                <a:cs typeface="Open Sans"/>
                <a:sym typeface="Open Sans"/>
              </a:rPr>
              <a:t>Línea directa relativa al huracán Dorian en las Bahamas</a:t>
            </a:r>
          </a:p>
        </p:txBody>
      </p:sp>
      <p:sp>
        <p:nvSpPr>
          <p:cNvPr id="2" name="TextBox 1">
            <a:extLst>
              <a:ext uri="{FF2B5EF4-FFF2-40B4-BE49-F238E27FC236}">
                <a16:creationId xmlns:a16="http://schemas.microsoft.com/office/drawing/2014/main" id="{84D2B465-C8C3-907D-6A9A-E6A149DC4268}"/>
              </a:ext>
            </a:extLst>
          </p:cNvPr>
          <p:cNvSpPr txBox="1"/>
          <p:nvPr/>
        </p:nvSpPr>
        <p:spPr>
          <a:xfrm>
            <a:off x="13302959" y="6581743"/>
            <a:ext cx="3473283" cy="2708434"/>
          </a:xfrm>
          <a:prstGeom prst="rect">
            <a:avLst/>
          </a:prstGeom>
          <a:solidFill>
            <a:schemeClr val="tx2"/>
          </a:solidFill>
        </p:spPr>
        <p:txBody>
          <a:bodyPr wrap="square" rtlCol="0">
            <a:spAutoFit/>
          </a:bodyPr>
          <a:lstStyle/>
          <a:p>
            <a:pPr algn="ctr"/>
            <a:r>
              <a:rPr lang="es-ES" sz="1600" b="1" i="0" dirty="0">
                <a:solidFill>
                  <a:srgbClr val="FF0000"/>
                </a:solidFill>
                <a:effectLst/>
                <a:latin typeface="Calibri" panose="020F0502020204030204" pitchFamily="34" charset="0"/>
              </a:rPr>
              <a:t>ABIERTO DE 9:30 AM-4/00 PM </a:t>
            </a:r>
          </a:p>
          <a:p>
            <a:pPr algn="ctr"/>
            <a:r>
              <a:rPr lang="es-ES" sz="1800" b="1" i="0" dirty="0">
                <a:solidFill>
                  <a:srgbClr val="000000"/>
                </a:solidFill>
                <a:effectLst/>
                <a:latin typeface="Calibri" panose="020F0502020204030204" pitchFamily="34" charset="0"/>
              </a:rPr>
              <a:t>DE LUNES A VIERNES </a:t>
            </a:r>
          </a:p>
          <a:p>
            <a:pPr algn="ctr"/>
            <a:r>
              <a:rPr lang="es-ES" sz="1800" b="1" i="0" dirty="0">
                <a:solidFill>
                  <a:srgbClr val="000000"/>
                </a:solidFill>
                <a:effectLst/>
                <a:latin typeface="Calibri" panose="020F0502020204030204" pitchFamily="34" charset="0"/>
              </a:rPr>
              <a:t>NUESTRA </a:t>
            </a:r>
            <a:r>
              <a:rPr lang="es-ES" sz="1800" b="1" i="0" dirty="0">
                <a:solidFill>
                  <a:srgbClr val="FF0000"/>
                </a:solidFill>
                <a:effectLst/>
                <a:latin typeface="Calibri" panose="020F0502020204030204" pitchFamily="34" charset="0"/>
              </a:rPr>
              <a:t>LÍNEA DE ASISTENCIA </a:t>
            </a:r>
            <a:r>
              <a:rPr lang="es-ES" sz="1800" b="1" i="0" dirty="0">
                <a:solidFill>
                  <a:srgbClr val="000000"/>
                </a:solidFill>
                <a:effectLst/>
                <a:latin typeface="Calibri" panose="020F0502020204030204" pitchFamily="34" charset="0"/>
              </a:rPr>
              <a:t>ES: </a:t>
            </a:r>
          </a:p>
          <a:p>
            <a:pPr algn="ctr"/>
            <a:r>
              <a:rPr lang="es-ES" sz="1800" b="1" i="0" dirty="0">
                <a:solidFill>
                  <a:srgbClr val="000000"/>
                </a:solidFill>
                <a:effectLst/>
                <a:latin typeface="Calibri" panose="020F0502020204030204" pitchFamily="34" charset="0"/>
              </a:rPr>
              <a:t>CONFIDENCIAL </a:t>
            </a:r>
          </a:p>
          <a:p>
            <a:pPr algn="ctr"/>
            <a:r>
              <a:rPr lang="es-ES" sz="1800" b="1" i="0" dirty="0">
                <a:solidFill>
                  <a:srgbClr val="FF0000"/>
                </a:solidFill>
                <a:effectLst/>
                <a:latin typeface="Calibri" panose="020F0502020204030204" pitchFamily="34" charset="0"/>
              </a:rPr>
              <a:t>ANÓNIMA </a:t>
            </a:r>
          </a:p>
          <a:p>
            <a:pPr algn="ctr"/>
            <a:r>
              <a:rPr lang="es-ES" sz="1800" b="1" i="0" dirty="0">
                <a:solidFill>
                  <a:srgbClr val="000000"/>
                </a:solidFill>
                <a:effectLst/>
                <a:latin typeface="Calibri" panose="020F0502020204030204" pitchFamily="34" charset="0"/>
              </a:rPr>
              <a:t>GRATUITA </a:t>
            </a:r>
          </a:p>
          <a:p>
            <a:pPr algn="ctr"/>
            <a:endParaRPr lang="es-ES" sz="1800" b="1" i="0" dirty="0">
              <a:solidFill>
                <a:srgbClr val="000000"/>
              </a:solidFill>
              <a:effectLst/>
              <a:latin typeface="Calibri" panose="020F0502020204030204" pitchFamily="34" charset="0"/>
            </a:endParaRPr>
          </a:p>
          <a:p>
            <a:pPr algn="ctr"/>
            <a:r>
              <a:rPr lang="es-ES" sz="2800" b="1" i="0" dirty="0">
                <a:solidFill>
                  <a:srgbClr val="FF0000"/>
                </a:solidFill>
                <a:effectLst/>
                <a:latin typeface="Calibri" panose="020F0502020204030204" pitchFamily="34" charset="0"/>
              </a:rPr>
              <a:t>¡Su voz nos importa!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anim calcmode="lin" valueType="num">
                                      <p:cBhvr additive="base">
                                        <p:cTn id="7" dur="500"/>
                                        <p:tgtEl>
                                          <p:spTgt spid="3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6">
                                            <p:txEl>
                                              <p:pRg st="0" end="0"/>
                                            </p:txEl>
                                          </p:spTgt>
                                        </p:tgtEl>
                                        <p:attrNameLst>
                                          <p:attrName>style.visibility</p:attrName>
                                        </p:attrNameLst>
                                      </p:cBhvr>
                                      <p:to>
                                        <p:strVal val="visible"/>
                                      </p:to>
                                    </p:set>
                                    <p:anim calcmode="lin" valueType="num">
                                      <p:cBhvr additive="base">
                                        <p:cTn id="12" dur="500"/>
                                        <p:tgtEl>
                                          <p:spTgt spid="3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77">
                                            <p:txEl>
                                              <p:pRg st="0" end="0"/>
                                            </p:txEl>
                                          </p:spTgt>
                                        </p:tgtEl>
                                        <p:attrNameLst>
                                          <p:attrName>style.visibility</p:attrName>
                                        </p:attrNameLst>
                                      </p:cBhvr>
                                      <p:to>
                                        <p:strVal val="visible"/>
                                      </p:to>
                                    </p:set>
                                    <p:anim calcmode="lin" valueType="num">
                                      <p:cBhvr additive="base">
                                        <p:cTn id="17" dur="500"/>
                                        <p:tgtEl>
                                          <p:spTgt spid="37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382"/>
        <p:cNvGrpSpPr/>
        <p:nvPr/>
      </p:nvGrpSpPr>
      <p:grpSpPr>
        <a:xfrm>
          <a:off x="0" y="0"/>
          <a:ext cx="0" cy="0"/>
          <a:chOff x="0" y="0"/>
          <a:chExt cx="0" cy="0"/>
        </a:xfrm>
      </p:grpSpPr>
      <p:sp>
        <p:nvSpPr>
          <p:cNvPr id="383" name="Google Shape;383;p10"/>
          <p:cNvSpPr txBox="1"/>
          <p:nvPr/>
        </p:nvSpPr>
        <p:spPr>
          <a:xfrm>
            <a:off x="653157" y="1268219"/>
            <a:ext cx="16164039" cy="683224"/>
          </a:xfrm>
          <a:prstGeom prst="rect">
            <a:avLst/>
          </a:prstGeom>
          <a:noFill/>
          <a:ln>
            <a:noFill/>
          </a:ln>
        </p:spPr>
        <p:txBody>
          <a:bodyPr spcFirstLastPara="1" wrap="square" lIns="91425" tIns="45700" rIns="91425" bIns="45700" anchor="t" anchorCtr="0">
            <a:spAutoFit/>
          </a:bodyPr>
          <a:lstStyle/>
          <a:p>
            <a:pPr>
              <a:lnSpc>
                <a:spcPct val="80000"/>
              </a:lnSpc>
            </a:pPr>
            <a:r>
              <a:rPr lang="en-GB" sz="4800" b="1" err="1">
                <a:solidFill>
                  <a:schemeClr val="dk2"/>
                </a:solidFill>
                <a:latin typeface="Montserrat"/>
                <a:ea typeface="Montserrat"/>
                <a:cs typeface="Montserrat"/>
                <a:sym typeface="Montserrat"/>
              </a:rPr>
              <a:t>Ejemplos</a:t>
            </a:r>
            <a:r>
              <a:rPr lang="en-GB" sz="4800" b="1" dirty="0">
                <a:solidFill>
                  <a:schemeClr val="dk2"/>
                </a:solidFill>
                <a:latin typeface="Montserrat"/>
                <a:ea typeface="Montserrat"/>
                <a:cs typeface="Montserrat"/>
                <a:sym typeface="Montserrat"/>
              </a:rPr>
              <a:t> de </a:t>
            </a:r>
            <a:r>
              <a:rPr lang="en-GB" sz="4800" b="1" err="1">
                <a:solidFill>
                  <a:schemeClr val="dk2"/>
                </a:solidFill>
                <a:latin typeface="Montserrat"/>
                <a:ea typeface="Montserrat"/>
                <a:cs typeface="Montserrat"/>
                <a:sym typeface="Montserrat"/>
              </a:rPr>
              <a:t>mecanismos</a:t>
            </a:r>
            <a:r>
              <a:rPr lang="en-GB" sz="4800" b="1" dirty="0">
                <a:solidFill>
                  <a:schemeClr val="dk2"/>
                </a:solidFill>
                <a:latin typeface="Montserrat"/>
                <a:ea typeface="Montserrat"/>
                <a:cs typeface="Montserrat"/>
                <a:sym typeface="Montserrat"/>
              </a:rPr>
              <a:t> de </a:t>
            </a:r>
            <a:r>
              <a:rPr lang="en-GB" sz="4800" b="1" err="1">
                <a:solidFill>
                  <a:schemeClr val="dk2"/>
                </a:solidFill>
                <a:latin typeface="Montserrat"/>
                <a:ea typeface="Montserrat"/>
                <a:cs typeface="Montserrat"/>
                <a:sym typeface="Montserrat"/>
              </a:rPr>
              <a:t>retroalimentación</a:t>
            </a:r>
            <a:r>
              <a:rPr lang="en-GB" sz="4800" b="1" dirty="0">
                <a:solidFill>
                  <a:schemeClr val="dk2"/>
                </a:solidFill>
                <a:latin typeface="Montserrat"/>
                <a:ea typeface="Montserrat"/>
                <a:cs typeface="Montserrat"/>
                <a:sym typeface="Montserrat"/>
              </a:rPr>
              <a:t> </a:t>
            </a:r>
            <a:endParaRPr lang="en-GB" sz="4800" b="1">
              <a:solidFill>
                <a:schemeClr val="dk2"/>
              </a:solidFill>
              <a:latin typeface="Montserrat"/>
            </a:endParaRPr>
          </a:p>
        </p:txBody>
      </p:sp>
      <p:sp>
        <p:nvSpPr>
          <p:cNvPr id="384" name="Google Shape;384;p10"/>
          <p:cNvSpPr txBox="1"/>
          <p:nvPr/>
        </p:nvSpPr>
        <p:spPr>
          <a:xfrm>
            <a:off x="653157" y="4046690"/>
            <a:ext cx="125625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u="sng">
                <a:solidFill>
                  <a:schemeClr val="accent3"/>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https://www.youtube.com/watch?v=DcxccMPe3AE&amp;list=PLrI6tpZ6pQmTuWgH38XkEoLGjZytfUdAR&amp;index=21</a:t>
            </a:r>
            <a:r>
              <a:rPr lang="en-GB" sz="2400" b="1">
                <a:solidFill>
                  <a:schemeClr val="accent3"/>
                </a:solidFill>
                <a:latin typeface="Open Sans"/>
                <a:ea typeface="Open Sans"/>
                <a:cs typeface="Open Sans"/>
                <a:sym typeface="Open Sans"/>
              </a:rPr>
              <a:t> </a:t>
            </a:r>
            <a:endParaRPr/>
          </a:p>
        </p:txBody>
      </p:sp>
      <p:sp>
        <p:nvSpPr>
          <p:cNvPr id="385" name="Google Shape;385;p10"/>
          <p:cNvSpPr txBox="1"/>
          <p:nvPr/>
        </p:nvSpPr>
        <p:spPr>
          <a:xfrm>
            <a:off x="653157" y="2467155"/>
            <a:ext cx="15536173" cy="830956"/>
          </a:xfrm>
          <a:prstGeom prst="rect">
            <a:avLst/>
          </a:prstGeom>
          <a:noFill/>
          <a:ln>
            <a:noFill/>
          </a:ln>
        </p:spPr>
        <p:txBody>
          <a:bodyPr spcFirstLastPara="1" wrap="square" lIns="91425" tIns="45700" rIns="91425" bIns="45700" anchor="t" anchorCtr="0">
            <a:spAutoFit/>
          </a:bodyPr>
          <a:lstStyle/>
          <a:p>
            <a:r>
              <a:rPr lang="en-GB" sz="2400" dirty="0" err="1">
                <a:solidFill>
                  <a:schemeClr val="dk2"/>
                </a:solidFill>
                <a:ea typeface="Open Sans"/>
              </a:rPr>
              <a:t>Vídeo</a:t>
            </a:r>
            <a:r>
              <a:rPr lang="en-GB" sz="2400" dirty="0">
                <a:solidFill>
                  <a:schemeClr val="dk2"/>
                </a:solidFill>
                <a:ea typeface="Open Sans"/>
              </a:rPr>
              <a:t> final de Bangladesh </a:t>
            </a:r>
            <a:r>
              <a:rPr lang="en-GB" sz="2400" dirty="0" err="1">
                <a:solidFill>
                  <a:schemeClr val="dk2"/>
                </a:solidFill>
                <a:ea typeface="Open Sans"/>
              </a:rPr>
              <a:t>en</a:t>
            </a:r>
            <a:r>
              <a:rPr lang="en-GB" sz="2400" dirty="0">
                <a:solidFill>
                  <a:schemeClr val="dk2"/>
                </a:solidFill>
                <a:ea typeface="Open Sans"/>
              </a:rPr>
              <a:t> </a:t>
            </a:r>
            <a:r>
              <a:rPr lang="en-GB" sz="2400" dirty="0" err="1">
                <a:solidFill>
                  <a:schemeClr val="dk2"/>
                </a:solidFill>
                <a:ea typeface="Open Sans"/>
              </a:rPr>
              <a:t>el</a:t>
            </a:r>
            <a:r>
              <a:rPr lang="en-GB" sz="2400" dirty="0">
                <a:solidFill>
                  <a:schemeClr val="dk2"/>
                </a:solidFill>
                <a:ea typeface="Open Sans"/>
              </a:rPr>
              <a:t> que se </a:t>
            </a:r>
            <a:r>
              <a:rPr lang="en-GB" sz="2400" dirty="0" err="1">
                <a:solidFill>
                  <a:schemeClr val="dk2"/>
                </a:solidFill>
                <a:ea typeface="Open Sans"/>
              </a:rPr>
              <a:t>documentan</a:t>
            </a:r>
            <a:r>
              <a:rPr lang="en-GB" sz="2400" dirty="0">
                <a:solidFill>
                  <a:schemeClr val="dk2"/>
                </a:solidFill>
                <a:ea typeface="Open Sans"/>
              </a:rPr>
              <a:t> sus </a:t>
            </a:r>
            <a:r>
              <a:rPr lang="en-GB" sz="2400" dirty="0" err="1">
                <a:solidFill>
                  <a:schemeClr val="dk2"/>
                </a:solidFill>
                <a:ea typeface="Open Sans"/>
              </a:rPr>
              <a:t>experiencias</a:t>
            </a:r>
            <a:r>
              <a:rPr lang="en-GB" sz="2400" dirty="0">
                <a:solidFill>
                  <a:schemeClr val="dk2"/>
                </a:solidFill>
                <a:ea typeface="Open Sans"/>
              </a:rPr>
              <a:t> </a:t>
            </a:r>
            <a:r>
              <a:rPr lang="en-GB" sz="2400" dirty="0" err="1">
                <a:solidFill>
                  <a:schemeClr val="dk2"/>
                </a:solidFill>
                <a:ea typeface="Open Sans"/>
              </a:rPr>
              <a:t>en</a:t>
            </a:r>
            <a:r>
              <a:rPr lang="en-GB" sz="2400" dirty="0">
                <a:solidFill>
                  <a:schemeClr val="dk2"/>
                </a:solidFill>
                <a:ea typeface="Open Sans"/>
              </a:rPr>
              <a:t> la </a:t>
            </a:r>
            <a:r>
              <a:rPr lang="en-GB" sz="2400" dirty="0" err="1">
                <a:solidFill>
                  <a:schemeClr val="dk2"/>
                </a:solidFill>
                <a:ea typeface="Open Sans"/>
              </a:rPr>
              <a:t>creación</a:t>
            </a:r>
            <a:r>
              <a:rPr lang="en-GB" sz="2400" dirty="0">
                <a:solidFill>
                  <a:schemeClr val="dk2"/>
                </a:solidFill>
                <a:ea typeface="Open Sans"/>
              </a:rPr>
              <a:t> de un </a:t>
            </a:r>
            <a:r>
              <a:rPr lang="en-GB" sz="2400" dirty="0" err="1">
                <a:solidFill>
                  <a:schemeClr val="dk2"/>
                </a:solidFill>
                <a:ea typeface="Open Sans"/>
              </a:rPr>
              <a:t>mecanismo</a:t>
            </a:r>
            <a:r>
              <a:rPr lang="en-GB" sz="2400" dirty="0">
                <a:solidFill>
                  <a:schemeClr val="dk2"/>
                </a:solidFill>
                <a:ea typeface="Open Sans"/>
              </a:rPr>
              <a:t> de </a:t>
            </a:r>
            <a:r>
              <a:rPr lang="en-GB" sz="2400" dirty="0" err="1">
                <a:solidFill>
                  <a:schemeClr val="dk2"/>
                </a:solidFill>
                <a:ea typeface="Open Sans"/>
              </a:rPr>
              <a:t>retroalimentación</a:t>
            </a:r>
            <a:r>
              <a:rPr lang="en-GB" sz="2400" dirty="0">
                <a:solidFill>
                  <a:schemeClr val="dk2"/>
                </a:solidFill>
                <a:ea typeface="Open Sans"/>
              </a:rPr>
              <a:t> </a:t>
            </a:r>
            <a:r>
              <a:rPr lang="en-GB" sz="2400" dirty="0" err="1">
                <a:solidFill>
                  <a:schemeClr val="dk2"/>
                </a:solidFill>
                <a:ea typeface="Open Sans"/>
              </a:rPr>
              <a:t>comunitaria</a:t>
            </a:r>
            <a:r>
              <a:rPr lang="en-GB" sz="2400" dirty="0">
                <a:solidFill>
                  <a:schemeClr val="dk2"/>
                </a:solidFill>
                <a:ea typeface="Open Sans"/>
              </a:rPr>
              <a:t> para un </a:t>
            </a:r>
            <a:r>
              <a:rPr lang="en-GB" sz="2400" dirty="0" err="1">
                <a:solidFill>
                  <a:schemeClr val="dk2"/>
                </a:solidFill>
                <a:ea typeface="Open Sans"/>
              </a:rPr>
              <a:t>programa</a:t>
            </a:r>
            <a:r>
              <a:rPr lang="en-GB" sz="2400" dirty="0">
                <a:solidFill>
                  <a:schemeClr val="dk2"/>
                </a:solidFill>
                <a:ea typeface="Open Sans"/>
              </a:rPr>
              <a:t> de </a:t>
            </a:r>
            <a:r>
              <a:rPr lang="en-GB" sz="2400" dirty="0" err="1">
                <a:solidFill>
                  <a:schemeClr val="dk2"/>
                </a:solidFill>
                <a:ea typeface="Open Sans"/>
              </a:rPr>
              <a:t>reducción</a:t>
            </a:r>
            <a:r>
              <a:rPr lang="en-GB" sz="2400" dirty="0">
                <a:solidFill>
                  <a:schemeClr val="dk2"/>
                </a:solidFill>
                <a:ea typeface="Open Sans"/>
              </a:rPr>
              <a:t> del </a:t>
            </a:r>
            <a:r>
              <a:rPr lang="en-GB" sz="2400" dirty="0" err="1">
                <a:solidFill>
                  <a:schemeClr val="dk2"/>
                </a:solidFill>
                <a:ea typeface="Open Sans"/>
              </a:rPr>
              <a:t>riesgo</a:t>
            </a:r>
            <a:r>
              <a:rPr lang="en-GB" sz="2400" dirty="0">
                <a:solidFill>
                  <a:schemeClr val="dk2"/>
                </a:solidFill>
                <a:ea typeface="Open Sans"/>
              </a:rPr>
              <a:t> de </a:t>
            </a:r>
            <a:r>
              <a:rPr lang="en-GB" sz="2400" dirty="0" err="1">
                <a:solidFill>
                  <a:schemeClr val="dk2"/>
                </a:solidFill>
                <a:ea typeface="Open Sans"/>
              </a:rPr>
              <a:t>desastres</a:t>
            </a:r>
            <a:r>
              <a:rPr lang="en-GB" sz="2400" dirty="0">
                <a:solidFill>
                  <a:schemeClr val="dk2"/>
                </a:solidFill>
                <a:ea typeface="Open Sans"/>
              </a:rPr>
              <a:t>.</a:t>
            </a:r>
            <a:endParaRPr lang="en-GB">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anim calcmode="lin" valueType="num">
                                      <p:cBhvr additive="base">
                                        <p:cTn id="7" dur="500"/>
                                        <p:tgtEl>
                                          <p:spTgt spid="38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pSp>
        <p:nvGrpSpPr>
          <p:cNvPr id="350" name="Google Shape;350;p8"/>
          <p:cNvGrpSpPr/>
          <p:nvPr/>
        </p:nvGrpSpPr>
        <p:grpSpPr>
          <a:xfrm>
            <a:off x="1018220" y="0"/>
            <a:ext cx="16251560" cy="9160466"/>
            <a:chOff x="1018220" y="186830"/>
            <a:chExt cx="16251560" cy="9160466"/>
          </a:xfrm>
        </p:grpSpPr>
        <p:pic>
          <p:nvPicPr>
            <p:cNvPr id="351" name="Google Shape;351;p8"/>
            <p:cNvPicPr preferRelativeResize="0"/>
            <p:nvPr/>
          </p:nvPicPr>
          <p:blipFill rotWithShape="1">
            <a:blip r:embed="rId3">
              <a:alphaModFix/>
            </a:blip>
            <a:srcRect/>
            <a:stretch/>
          </p:blipFill>
          <p:spPr>
            <a:xfrm>
              <a:off x="1018220" y="186830"/>
              <a:ext cx="16251560" cy="3440019"/>
            </a:xfrm>
            <a:prstGeom prst="rect">
              <a:avLst/>
            </a:prstGeom>
            <a:noFill/>
            <a:ln>
              <a:noFill/>
            </a:ln>
          </p:spPr>
        </p:pic>
        <p:sp>
          <p:nvSpPr>
            <p:cNvPr id="352" name="Google Shape;352;p8"/>
            <p:cNvSpPr txBox="1"/>
            <p:nvPr/>
          </p:nvSpPr>
          <p:spPr>
            <a:xfrm>
              <a:off x="4308727" y="450197"/>
              <a:ext cx="9670546"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800" b="1" i="0" u="none" strike="noStrike" cap="none" normalizeH="0" baseline="0" noProof="0" dirty="0">
                  <a:ln>
                    <a:noFill/>
                  </a:ln>
                  <a:solidFill>
                    <a:srgbClr val="33394B"/>
                  </a:solidFill>
                  <a:effectLst/>
                  <a:uLnTx/>
                  <a:uFillTx/>
                  <a:latin typeface="Montserrat"/>
                  <a:ea typeface="Montserrat"/>
                  <a:cs typeface="Montserrat"/>
                  <a:sym typeface="Montserrat"/>
                </a:rPr>
                <a:t>Tipos de mecanismos de retroalimentación</a:t>
              </a:r>
            </a:p>
          </p:txBody>
        </p:sp>
        <p:sp>
          <p:nvSpPr>
            <p:cNvPr id="353" name="Google Shape;353;p8"/>
            <p:cNvSpPr/>
            <p:nvPr/>
          </p:nvSpPr>
          <p:spPr>
            <a:xfrm>
              <a:off x="2501660" y="3609596"/>
              <a:ext cx="6001948" cy="130765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ES" sz="2000" b="1" i="0" u="none" strike="noStrike" cap="none" normalizeH="0" baseline="0" noProof="0" dirty="0">
                  <a:ln>
                    <a:noFill/>
                  </a:ln>
                  <a:solidFill>
                    <a:srgbClr val="3F3F3F"/>
                  </a:solidFill>
                  <a:effectLst/>
                  <a:uLnTx/>
                  <a:uFillTx/>
                  <a:latin typeface="Open Sans"/>
                  <a:ea typeface="Open Sans"/>
                  <a:cs typeface="Open Sans"/>
                  <a:sym typeface="Open Sans"/>
                </a:rPr>
                <a:t>La gente se pone en contacto con nosotros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Ejemplo líneas directas, servicios de asistencia</a:t>
              </a:r>
            </a:p>
          </p:txBody>
        </p:sp>
        <p:sp>
          <p:nvSpPr>
            <p:cNvPr id="354" name="Google Shape;354;p8"/>
            <p:cNvSpPr/>
            <p:nvPr/>
          </p:nvSpPr>
          <p:spPr>
            <a:xfrm>
              <a:off x="9609826" y="3626849"/>
              <a:ext cx="6280030"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ES" sz="2000" b="1" i="0" u="none" strike="noStrike" cap="none" normalizeH="0" baseline="0" noProof="0" dirty="0">
                  <a:ln>
                    <a:noFill/>
                  </a:ln>
                  <a:solidFill>
                    <a:srgbClr val="3F3F3F"/>
                  </a:solidFill>
                  <a:effectLst/>
                  <a:uLnTx/>
                  <a:uFillTx/>
                  <a:latin typeface="Open Sans"/>
                  <a:ea typeface="Open Sans"/>
                  <a:cs typeface="Open Sans"/>
                  <a:sym typeface="Open Sans"/>
                </a:rPr>
                <a:t>Solicitamos retroalimentación</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s-ES" sz="1800" dirty="0" err="1">
                  <a:solidFill>
                    <a:srgbClr val="3F3F3F"/>
                  </a:solidFill>
                  <a:latin typeface="Open Sans"/>
                  <a:ea typeface="Open Sans"/>
                  <a:cs typeface="Open Sans"/>
                  <a:sym typeface="Open Sans"/>
                </a:rPr>
                <a:t>p</a:t>
              </a:r>
              <a:r>
                <a:rPr kumimoji="0" lang="es-ES" sz="1800" b="0" i="0" u="none" strike="noStrike" cap="none" normalizeH="0" baseline="0" noProof="0" dirty="0" err="1">
                  <a:ln>
                    <a:noFill/>
                  </a:ln>
                  <a:solidFill>
                    <a:srgbClr val="3F3F3F"/>
                  </a:solidFill>
                  <a:effectLst/>
                  <a:uLnTx/>
                  <a:uFillTx/>
                  <a:latin typeface="Open Sans"/>
                  <a:ea typeface="Open Sans"/>
                  <a:cs typeface="Open Sans"/>
                  <a:sym typeface="Open Sans"/>
                </a:rPr>
                <a:t>.</a:t>
              </a:r>
              <a:r>
                <a:rPr lang="es-ES" sz="1800" dirty="0" err="1">
                  <a:solidFill>
                    <a:srgbClr val="3F3F3F"/>
                  </a:solidFill>
                  <a:latin typeface="Open Sans"/>
                  <a:ea typeface="Open Sans"/>
                  <a:cs typeface="Open Sans"/>
                  <a:sym typeface="Open Sans"/>
                </a:rPr>
                <a:t>e</a:t>
              </a:r>
              <a:r>
                <a:rPr lang="es-ES" sz="1800" dirty="0">
                  <a:solidFill>
                    <a:srgbClr val="3F3F3F"/>
                  </a:solidFill>
                  <a:latin typeface="Open Sans"/>
                  <a:ea typeface="Open Sans"/>
                  <a:cs typeface="Open Sans"/>
                  <a:sym typeface="Open Sans"/>
                </a:rPr>
                <a:t>.</a:t>
              </a: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 Debates de grupos focales, encuestas</a:t>
              </a:r>
              <a:endParaRPr lang="es-ES" sz="1800" b="0" i="0" u="none" strike="noStrike" cap="none" normalizeH="0" baseline="0" noProof="0" dirty="0">
                <a:ln>
                  <a:noFill/>
                </a:ln>
                <a:solidFill>
                  <a:srgbClr val="3F3F3F"/>
                </a:solidFill>
                <a:effectLst/>
                <a:uLnTx/>
                <a:uFillTx/>
                <a:latin typeface="Open Sans"/>
                <a:ea typeface="Open Sans"/>
                <a:cs typeface="Open Sans"/>
              </a:endParaRPr>
            </a:p>
          </p:txBody>
        </p:sp>
        <p:pic>
          <p:nvPicPr>
            <p:cNvPr id="355" name="Google Shape;355;p8"/>
            <p:cNvPicPr preferRelativeResize="0"/>
            <p:nvPr/>
          </p:nvPicPr>
          <p:blipFill rotWithShape="1">
            <a:blip r:embed="rId4">
              <a:alphaModFix/>
            </a:blip>
            <a:srcRect/>
            <a:stretch/>
          </p:blipFill>
          <p:spPr>
            <a:xfrm>
              <a:off x="8503608" y="3601001"/>
              <a:ext cx="1384300" cy="1333500"/>
            </a:xfrm>
            <a:prstGeom prst="rect">
              <a:avLst/>
            </a:prstGeom>
            <a:noFill/>
            <a:ln>
              <a:noFill/>
            </a:ln>
          </p:spPr>
        </p:pic>
        <p:sp>
          <p:nvSpPr>
            <p:cNvPr id="356" name="Google Shape;356;p8"/>
            <p:cNvSpPr/>
            <p:nvPr/>
          </p:nvSpPr>
          <p:spPr>
            <a:xfrm>
              <a:off x="2501659" y="5061252"/>
              <a:ext cx="6280031" cy="1307652"/>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Disponible a petición</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Puede recopilar todo tipo de retroalimentación</a:t>
              </a:r>
            </a:p>
          </p:txBody>
        </p:sp>
        <p:sp>
          <p:nvSpPr>
            <p:cNvPr id="357" name="Google Shape;357;p8"/>
            <p:cNvSpPr/>
            <p:nvPr/>
          </p:nvSpPr>
          <p:spPr>
            <a:xfrm>
              <a:off x="9609826" y="5108906"/>
              <a:ext cx="6280030"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Podemos recopilar retroalimentación sobre temas específicos.</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Determinadas culturas prefieren que se les pregunte</a:t>
              </a:r>
            </a:p>
          </p:txBody>
        </p:sp>
        <p:pic>
          <p:nvPicPr>
            <p:cNvPr id="358" name="Google Shape;358;p8"/>
            <p:cNvPicPr preferRelativeResize="0"/>
            <p:nvPr/>
          </p:nvPicPr>
          <p:blipFill rotWithShape="1">
            <a:blip r:embed="rId5">
              <a:alphaModFix/>
            </a:blip>
            <a:srcRect/>
            <a:stretch/>
          </p:blipFill>
          <p:spPr>
            <a:xfrm>
              <a:off x="8486355" y="5078505"/>
              <a:ext cx="1397000" cy="1320800"/>
            </a:xfrm>
            <a:prstGeom prst="rect">
              <a:avLst/>
            </a:prstGeom>
            <a:noFill/>
            <a:ln>
              <a:noFill/>
            </a:ln>
          </p:spPr>
        </p:pic>
        <p:sp>
          <p:nvSpPr>
            <p:cNvPr id="359" name="Google Shape;359;p8"/>
            <p:cNvSpPr/>
            <p:nvPr/>
          </p:nvSpPr>
          <p:spPr>
            <a:xfrm>
              <a:off x="2501659" y="6530543"/>
              <a:ext cx="6280031" cy="13068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Necesidad de publicidad y explicación</a:t>
              </a:r>
            </a:p>
            <a:p>
              <a:pPr algn="ctr">
                <a:spcBef>
                  <a:spcPts val="1200"/>
                </a:spcBef>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Dependemos de que la gente se ponga en contacto </a:t>
              </a:r>
              <a:endParaRPr lang="es-ES" sz="1800" dirty="0">
                <a:solidFill>
                  <a:srgbClr val="3F3F3F"/>
                </a:solidFill>
                <a:latin typeface="Open Sans"/>
                <a:ea typeface="Open Sans"/>
                <a:cs typeface="Open Sans"/>
                <a:sym typeface="Open Sans"/>
              </a:endParaRPr>
            </a:p>
            <a:p>
              <a:pPr marL="0" marR="0" lvl="0" indent="0" algn="ctr" defTabSz="914400">
                <a:lnSpc>
                  <a:spcPct val="100000"/>
                </a:lnSpc>
                <a:spcBef>
                  <a:spcPts val="1200"/>
                </a:spcBef>
                <a:spcAft>
                  <a:spcPts val="0"/>
                </a:spcAft>
                <a:buSzTx/>
                <a:buFont typeface="Arial"/>
                <a:buNone/>
                <a:tabLst/>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con nosotros</a:t>
              </a:r>
              <a:endParaRPr lang="es-ES"/>
            </a:p>
          </p:txBody>
        </p:sp>
        <p:sp>
          <p:nvSpPr>
            <p:cNvPr id="360" name="Google Shape;360;p8"/>
            <p:cNvSpPr/>
            <p:nvPr/>
          </p:nvSpPr>
          <p:spPr>
            <a:xfrm>
              <a:off x="9635799" y="6524451"/>
              <a:ext cx="6280030" cy="1306800"/>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Se puede </a:t>
              </a:r>
              <a:r>
                <a:rPr lang="es-ES" sz="1800" dirty="0">
                  <a:solidFill>
                    <a:srgbClr val="3F3F3F"/>
                  </a:solidFill>
                  <a:latin typeface="Open Sans"/>
                  <a:ea typeface="Open Sans"/>
                  <a:cs typeface="Open Sans"/>
                  <a:sym typeface="Open Sans"/>
                </a:rPr>
                <a:t>perder</a:t>
              </a: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 retroalimentación sobre otros temas</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No disponible cuando la gente lo necesita</a:t>
              </a:r>
            </a:p>
          </p:txBody>
        </p:sp>
        <p:pic>
          <p:nvPicPr>
            <p:cNvPr id="361" name="Google Shape;361;p8"/>
            <p:cNvPicPr preferRelativeResize="0"/>
            <p:nvPr/>
          </p:nvPicPr>
          <p:blipFill rotWithShape="1">
            <a:blip r:embed="rId6">
              <a:alphaModFix/>
            </a:blip>
            <a:srcRect/>
            <a:stretch/>
          </p:blipFill>
          <p:spPr>
            <a:xfrm>
              <a:off x="8529009" y="6541704"/>
              <a:ext cx="1358900" cy="1320800"/>
            </a:xfrm>
            <a:prstGeom prst="rect">
              <a:avLst/>
            </a:prstGeom>
            <a:noFill/>
            <a:ln>
              <a:noFill/>
            </a:ln>
          </p:spPr>
        </p:pic>
        <p:sp>
          <p:nvSpPr>
            <p:cNvPr id="362" name="Google Shape;362;p8"/>
            <p:cNvSpPr/>
            <p:nvPr/>
          </p:nvSpPr>
          <p:spPr>
            <a:xfrm>
              <a:off x="2501659" y="8026496"/>
              <a:ext cx="6176122" cy="13208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Para mecanismos de retroalimentación permanentes</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Si la gente </a:t>
              </a:r>
              <a:r>
                <a:rPr lang="es-ES" sz="1800" dirty="0">
                  <a:solidFill>
                    <a:srgbClr val="3F3F3F"/>
                  </a:solidFill>
                  <a:latin typeface="Open Sans"/>
                  <a:ea typeface="Open Sans"/>
                  <a:cs typeface="Open Sans"/>
                  <a:sym typeface="Open Sans"/>
                </a:rPr>
                <a:t>necesita</a:t>
              </a: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 ponerse en contacto con nosotros</a:t>
              </a:r>
            </a:p>
          </p:txBody>
        </p:sp>
        <p:sp>
          <p:nvSpPr>
            <p:cNvPr id="363" name="Google Shape;363;p8"/>
            <p:cNvSpPr/>
            <p:nvPr/>
          </p:nvSpPr>
          <p:spPr>
            <a:xfrm>
              <a:off x="9646370" y="8026496"/>
              <a:ext cx="6280030" cy="1307652"/>
            </a:xfrm>
            <a:prstGeom prst="rect">
              <a:avLst/>
            </a:prstGeom>
            <a:solidFill>
              <a:srgbClr val="ECFAFF"/>
            </a:solidFill>
            <a:ln w="12700" cap="flat" cmpd="sng">
              <a:solidFill>
                <a:srgbClr val="ECFA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Comprender a la comunidad</a:t>
              </a:r>
            </a:p>
            <a:p>
              <a:pPr algn="ctr">
                <a:lnSpc>
                  <a:spcPct val="150000"/>
                </a:lnSpc>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Para monitorear las percepciones </a:t>
              </a:r>
              <a:r>
                <a:rPr lang="es-ES" sz="1800" err="1">
                  <a:solidFill>
                    <a:srgbClr val="3F3F3F"/>
                  </a:solidFill>
                  <a:latin typeface="Open Sans"/>
                  <a:ea typeface="Open Sans"/>
                  <a:cs typeface="Open Sans"/>
                  <a:sym typeface="Open Sans"/>
                </a:rPr>
                <a:t>p.e</a:t>
              </a:r>
              <a:r>
                <a:rPr lang="es-ES" sz="1800" dirty="0">
                  <a:solidFill>
                    <a:srgbClr val="3F3F3F"/>
                  </a:solidFill>
                  <a:latin typeface="Open Sans"/>
                  <a:ea typeface="Open Sans"/>
                  <a:cs typeface="Open Sans"/>
                  <a:sym typeface="Open Sans"/>
                </a:rPr>
                <a:t>. </a:t>
              </a:r>
            </a:p>
            <a:p>
              <a:pPr algn="ctr">
                <a:lnSpc>
                  <a:spcPct val="150000"/>
                </a:lnSpc>
                <a:defRPr/>
              </a:pPr>
              <a:r>
                <a:rPr kumimoji="0" lang="es-ES" sz="1800" b="0" i="0" u="none" strike="noStrike" cap="none" normalizeH="0" baseline="0" noProof="0" dirty="0">
                  <a:ln>
                    <a:noFill/>
                  </a:ln>
                  <a:solidFill>
                    <a:srgbClr val="3F3F3F"/>
                  </a:solidFill>
                  <a:effectLst/>
                  <a:uLnTx/>
                  <a:uFillTx/>
                  <a:latin typeface="Open Sans"/>
                  <a:ea typeface="Open Sans"/>
                  <a:cs typeface="Open Sans"/>
                  <a:sym typeface="Open Sans"/>
                </a:rPr>
                <a:t>una enfermedad</a:t>
              </a:r>
              <a:endParaRPr lang="es-ES" sz="1800" b="0" i="0" u="none" strike="noStrike" cap="none" normalizeH="0" baseline="0" noProof="0" dirty="0">
                <a:ln>
                  <a:noFill/>
                </a:ln>
                <a:solidFill>
                  <a:srgbClr val="3F3F3F"/>
                </a:solidFill>
                <a:effectLst/>
                <a:uLnTx/>
                <a:uFillTx/>
                <a:latin typeface="Open Sans"/>
                <a:ea typeface="Open Sans"/>
                <a:cs typeface="Open Sans"/>
              </a:endParaRPr>
            </a:p>
          </p:txBody>
        </p:sp>
        <p:pic>
          <p:nvPicPr>
            <p:cNvPr id="364" name="Google Shape;364;p8"/>
            <p:cNvPicPr preferRelativeResize="0"/>
            <p:nvPr/>
          </p:nvPicPr>
          <p:blipFill rotWithShape="1">
            <a:blip r:embed="rId7">
              <a:alphaModFix/>
            </a:blip>
            <a:srcRect r="3725"/>
            <a:stretch/>
          </p:blipFill>
          <p:spPr>
            <a:xfrm>
              <a:off x="8452808" y="8046895"/>
              <a:ext cx="1430547" cy="1270000"/>
            </a:xfrm>
            <a:prstGeom prst="rect">
              <a:avLst/>
            </a:prstGeom>
            <a:noFill/>
            <a:ln>
              <a:noFill/>
            </a:ln>
          </p:spPr>
        </p:pic>
      </p:grpSp>
      <p:sp>
        <p:nvSpPr>
          <p:cNvPr id="365" name="Google Shape;365;p8"/>
          <p:cNvSpPr/>
          <p:nvPr/>
        </p:nvSpPr>
        <p:spPr>
          <a:xfrm>
            <a:off x="2501659" y="9385540"/>
            <a:ext cx="13424741" cy="552090"/>
          </a:xfrm>
          <a:prstGeom prst="rect">
            <a:avLst/>
          </a:prstGeom>
          <a:solidFill>
            <a:srgbClr val="232B3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0" i="0" u="none" strike="noStrike" cap="none" normalizeH="0" baseline="0" noProof="0" dirty="0">
                <a:ln>
                  <a:noFill/>
                </a:ln>
                <a:solidFill>
                  <a:srgbClr val="FFFFFF"/>
                </a:solidFill>
                <a:effectLst/>
                <a:uLnTx/>
                <a:uFillTx/>
                <a:latin typeface="Open Sans"/>
                <a:ea typeface="Open Sans"/>
                <a:cs typeface="Open Sans"/>
                <a:sym typeface="Open Sans"/>
              </a:rPr>
              <a:t>Los mejores mecanismos de retroalimentación utilizarán una mezcla de enfoques proactivos y reactivos </a:t>
            </a:r>
          </a:p>
        </p:txBody>
      </p:sp>
      <p:sp>
        <p:nvSpPr>
          <p:cNvPr id="2" name="TextBox 1">
            <a:extLst>
              <a:ext uri="{FF2B5EF4-FFF2-40B4-BE49-F238E27FC236}">
                <a16:creationId xmlns:a16="http://schemas.microsoft.com/office/drawing/2014/main" id="{2699F706-B02C-F74C-59BA-5AD7BEF1EDBC}"/>
              </a:ext>
            </a:extLst>
          </p:cNvPr>
          <p:cNvSpPr txBox="1"/>
          <p:nvPr/>
        </p:nvSpPr>
        <p:spPr>
          <a:xfrm>
            <a:off x="9836150" y="2631539"/>
            <a:ext cx="5819899" cy="400110"/>
          </a:xfrm>
          <a:prstGeom prst="rect">
            <a:avLst/>
          </a:prstGeom>
          <a:solidFill>
            <a:srgbClr val="000066"/>
          </a:solidFill>
        </p:spPr>
        <p:txBody>
          <a:bodyPr wrap="square" rtlCol="0">
            <a:spAutoFit/>
          </a:bodyPr>
          <a:lstStyle/>
          <a:p>
            <a:r>
              <a:rPr lang="en-GB"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MECANISMO DE RETROALIMENTACI</a:t>
            </a:r>
            <a:r>
              <a:rPr lang="en-GB" sz="2000" b="1" dirty="0">
                <a:solidFill>
                  <a:schemeClr val="tx2"/>
                </a:solidFill>
                <a:effectLst/>
                <a:latin typeface="Calibri" panose="020F0502020204030204" pitchFamily="34" charset="0"/>
                <a:ea typeface="Calibri" panose="020F0502020204030204" pitchFamily="34" charset="0"/>
              </a:rPr>
              <a:t>Ó</a:t>
            </a:r>
            <a:r>
              <a:rPr lang="en-GB"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 PROACTIVA</a:t>
            </a:r>
            <a:endParaRPr lang="en-GB" sz="1600" b="1" dirty="0">
              <a:solidFill>
                <a:schemeClr val="tx2"/>
              </a:solidFill>
            </a:endParaRPr>
          </a:p>
        </p:txBody>
      </p:sp>
      <p:sp>
        <p:nvSpPr>
          <p:cNvPr id="3" name="TextBox 2">
            <a:extLst>
              <a:ext uri="{FF2B5EF4-FFF2-40B4-BE49-F238E27FC236}">
                <a16:creationId xmlns:a16="http://schemas.microsoft.com/office/drawing/2014/main" id="{71FEE920-63FC-F88F-77A0-95220B1BE482}"/>
              </a:ext>
            </a:extLst>
          </p:cNvPr>
          <p:cNvSpPr txBox="1"/>
          <p:nvPr/>
        </p:nvSpPr>
        <p:spPr>
          <a:xfrm>
            <a:off x="2908300" y="2631539"/>
            <a:ext cx="5819899" cy="400110"/>
          </a:xfrm>
          <a:prstGeom prst="rect">
            <a:avLst/>
          </a:prstGeom>
          <a:solidFill>
            <a:srgbClr val="000066"/>
          </a:solidFill>
        </p:spPr>
        <p:txBody>
          <a:bodyPr wrap="square" rtlCol="0">
            <a:spAutoFit/>
          </a:bodyPr>
          <a:lstStyle/>
          <a:p>
            <a:r>
              <a:rPr lang="en-GB"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MECANISMO DE RETROALIMENTACI</a:t>
            </a:r>
            <a:r>
              <a:rPr lang="en-GB" sz="2000" b="1" dirty="0">
                <a:solidFill>
                  <a:schemeClr val="tx2"/>
                </a:solidFill>
                <a:effectLst/>
                <a:latin typeface="Calibri" panose="020F0502020204030204" pitchFamily="34" charset="0"/>
                <a:ea typeface="Calibri" panose="020F0502020204030204" pitchFamily="34" charset="0"/>
              </a:rPr>
              <a:t>Ó</a:t>
            </a:r>
            <a:r>
              <a:rPr lang="en-GB" sz="2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 REACTIVA</a:t>
            </a:r>
            <a:endParaRPr lang="en-GB" sz="1600" b="1" dirty="0">
              <a:solidFill>
                <a:schemeClr val="tx2"/>
              </a:solidFill>
            </a:endParaRPr>
          </a:p>
        </p:txBody>
      </p:sp>
      <p:sp>
        <p:nvSpPr>
          <p:cNvPr id="4" name="TextBox 3">
            <a:extLst>
              <a:ext uri="{FF2B5EF4-FFF2-40B4-BE49-F238E27FC236}">
                <a16:creationId xmlns:a16="http://schemas.microsoft.com/office/drawing/2014/main" id="{2C6B96BE-46AD-2D1E-0344-B31A08F5C2B3}"/>
              </a:ext>
            </a:extLst>
          </p:cNvPr>
          <p:cNvSpPr txBox="1"/>
          <p:nvPr/>
        </p:nvSpPr>
        <p:spPr>
          <a:xfrm>
            <a:off x="8728199" y="3711388"/>
            <a:ext cx="881627" cy="830997"/>
          </a:xfrm>
          <a:prstGeom prst="rect">
            <a:avLst/>
          </a:prstGeom>
          <a:solidFill>
            <a:srgbClr val="00CC66"/>
          </a:solidFill>
        </p:spPr>
        <p:txBody>
          <a:bodyPr wrap="square" rtlCol="0">
            <a:spAutoFit/>
          </a:bodyPr>
          <a:lstStyle/>
          <a:p>
            <a:pPr algn="ctr"/>
            <a:r>
              <a:rPr lang="en-GB" sz="2400" b="1" i="0" dirty="0">
                <a:solidFill>
                  <a:schemeClr val="tx2"/>
                </a:solidFill>
                <a:effectLst/>
                <a:latin typeface="Calibri" panose="020F0502020204030204" pitchFamily="34" charset="0"/>
              </a:rPr>
              <a:t>¿</a:t>
            </a:r>
            <a:r>
              <a:rPr lang="en-GB" sz="2400" b="1" i="0" dirty="0" err="1">
                <a:solidFill>
                  <a:schemeClr val="tx2"/>
                </a:solidFill>
                <a:effectLst/>
                <a:latin typeface="Calibri" panose="020F0502020204030204" pitchFamily="34" charset="0"/>
              </a:rPr>
              <a:t>Qué</a:t>
            </a:r>
            <a:r>
              <a:rPr lang="en-GB" sz="2400" b="1" i="0" dirty="0">
                <a:solidFill>
                  <a:schemeClr val="tx2"/>
                </a:solidFill>
                <a:effectLst/>
                <a:latin typeface="Calibri" panose="020F0502020204030204" pitchFamily="34" charset="0"/>
              </a:rPr>
              <a:t> es? </a:t>
            </a:r>
            <a:endParaRPr lang="en-GB" sz="2400" b="1" dirty="0">
              <a:solidFill>
                <a:schemeClr val="tx2"/>
              </a:solidFill>
            </a:endParaRPr>
          </a:p>
        </p:txBody>
      </p:sp>
      <p:sp>
        <p:nvSpPr>
          <p:cNvPr id="5" name="TextBox 4">
            <a:extLst>
              <a:ext uri="{FF2B5EF4-FFF2-40B4-BE49-F238E27FC236}">
                <a16:creationId xmlns:a16="http://schemas.microsoft.com/office/drawing/2014/main" id="{5C94C7D3-2A95-58F7-42A0-FC6F21590A0F}"/>
              </a:ext>
            </a:extLst>
          </p:cNvPr>
          <p:cNvSpPr txBox="1"/>
          <p:nvPr/>
        </p:nvSpPr>
        <p:spPr>
          <a:xfrm>
            <a:off x="8781690" y="5345069"/>
            <a:ext cx="881627" cy="461665"/>
          </a:xfrm>
          <a:prstGeom prst="rect">
            <a:avLst/>
          </a:prstGeom>
          <a:solidFill>
            <a:srgbClr val="00CC66"/>
          </a:solidFill>
        </p:spPr>
        <p:txBody>
          <a:bodyPr wrap="square" rtlCol="0">
            <a:spAutoFit/>
          </a:bodyPr>
          <a:lstStyle/>
          <a:p>
            <a:pPr algn="ctr"/>
            <a:r>
              <a:rPr lang="en-GB" sz="2400" b="1" i="0" dirty="0">
                <a:solidFill>
                  <a:schemeClr val="tx2"/>
                </a:solidFill>
                <a:effectLst/>
                <a:latin typeface="Calibri" panose="020F0502020204030204" pitchFamily="34" charset="0"/>
              </a:rPr>
              <a:t>Pros</a:t>
            </a:r>
            <a:endParaRPr lang="en-GB" sz="2400" b="1" dirty="0">
              <a:solidFill>
                <a:schemeClr val="tx2"/>
              </a:solidFill>
            </a:endParaRPr>
          </a:p>
        </p:txBody>
      </p:sp>
      <p:sp>
        <p:nvSpPr>
          <p:cNvPr id="6" name="TextBox 5">
            <a:extLst>
              <a:ext uri="{FF2B5EF4-FFF2-40B4-BE49-F238E27FC236}">
                <a16:creationId xmlns:a16="http://schemas.microsoft.com/office/drawing/2014/main" id="{F2C28DD6-F45B-43A0-686E-1B21370FCF12}"/>
              </a:ext>
            </a:extLst>
          </p:cNvPr>
          <p:cNvSpPr txBox="1"/>
          <p:nvPr/>
        </p:nvSpPr>
        <p:spPr>
          <a:xfrm>
            <a:off x="8678472" y="6803865"/>
            <a:ext cx="1056859" cy="461665"/>
          </a:xfrm>
          <a:prstGeom prst="rect">
            <a:avLst/>
          </a:prstGeom>
          <a:solidFill>
            <a:srgbClr val="00CC66"/>
          </a:solidFill>
        </p:spPr>
        <p:txBody>
          <a:bodyPr wrap="square" rtlCol="0">
            <a:spAutoFit/>
          </a:bodyPr>
          <a:lstStyle/>
          <a:p>
            <a:pPr algn="ctr"/>
            <a:r>
              <a:rPr lang="en-GB" sz="2400" b="1" i="0" dirty="0">
                <a:solidFill>
                  <a:schemeClr val="tx2"/>
                </a:solidFill>
                <a:effectLst/>
                <a:latin typeface="Calibri" panose="020F0502020204030204" pitchFamily="34" charset="0"/>
              </a:rPr>
              <a:t>Contra</a:t>
            </a:r>
            <a:endParaRPr lang="en-GB" sz="2400" b="1" dirty="0">
              <a:solidFill>
                <a:schemeClr val="tx2"/>
              </a:solidFill>
            </a:endParaRPr>
          </a:p>
        </p:txBody>
      </p:sp>
      <p:sp>
        <p:nvSpPr>
          <p:cNvPr id="7" name="TextBox 6">
            <a:extLst>
              <a:ext uri="{FF2B5EF4-FFF2-40B4-BE49-F238E27FC236}">
                <a16:creationId xmlns:a16="http://schemas.microsoft.com/office/drawing/2014/main" id="{3C521A6A-5CA2-7D21-7A76-018EE367B6FD}"/>
              </a:ext>
            </a:extLst>
          </p:cNvPr>
          <p:cNvSpPr txBox="1"/>
          <p:nvPr/>
        </p:nvSpPr>
        <p:spPr>
          <a:xfrm>
            <a:off x="8503608" y="8269233"/>
            <a:ext cx="1570816" cy="461665"/>
          </a:xfrm>
          <a:prstGeom prst="rect">
            <a:avLst/>
          </a:prstGeom>
          <a:solidFill>
            <a:srgbClr val="00CC66"/>
          </a:solidFill>
        </p:spPr>
        <p:txBody>
          <a:bodyPr wrap="square" rtlCol="0">
            <a:spAutoFit/>
          </a:bodyPr>
          <a:lstStyle/>
          <a:p>
            <a:pPr algn="ctr"/>
            <a:r>
              <a:rPr lang="en-GB" sz="2400" b="1" i="0" dirty="0">
                <a:solidFill>
                  <a:schemeClr val="tx2"/>
                </a:solidFill>
                <a:effectLst/>
                <a:latin typeface="Calibri" panose="020F0502020204030204" pitchFamily="34" charset="0"/>
              </a:rPr>
              <a:t>¿</a:t>
            </a:r>
            <a:r>
              <a:rPr lang="en-GB" sz="2400" b="1" i="0" dirty="0" err="1">
                <a:solidFill>
                  <a:schemeClr val="tx2"/>
                </a:solidFill>
                <a:effectLst/>
                <a:latin typeface="Calibri" panose="020F0502020204030204" pitchFamily="34" charset="0"/>
              </a:rPr>
              <a:t>Cuando</a:t>
            </a:r>
            <a:r>
              <a:rPr lang="en-GB" sz="2400" b="1" i="0" dirty="0">
                <a:solidFill>
                  <a:schemeClr val="tx2"/>
                </a:solidFill>
                <a:effectLst/>
                <a:latin typeface="Calibri" panose="020F0502020204030204" pitchFamily="34" charset="0"/>
              </a:rPr>
              <a:t>? </a:t>
            </a:r>
            <a:endParaRPr lang="en-GB" sz="2400" b="1" dirty="0">
              <a:solidFill>
                <a:schemeClr val="tx2"/>
              </a:solidFill>
            </a:endParaRPr>
          </a:p>
        </p:txBody>
      </p:sp>
    </p:spTree>
  </p:cSld>
  <p:clrMapOvr>
    <a:masterClrMapping/>
  </p:clrMapOvr>
</p:sld>
</file>

<file path=ppt/theme/theme1.xml><?xml version="1.0" encoding="utf-8"?>
<a:theme xmlns:a="http://schemas.openxmlformats.org/drawingml/2006/main" name="Office Theme">
  <a:themeElements>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themeOverride>
</file>

<file path=ppt/theme/themeOverride2.xml><?xml version="1.0" encoding="utf-8"?>
<a:themeOverride xmlns:a="http://schemas.openxmlformats.org/drawingml/2006/main">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themeOverride>
</file>

<file path=ppt/theme/themeOverride3.xml><?xml version="1.0" encoding="utf-8"?>
<a:themeOverride xmlns:a="http://schemas.openxmlformats.org/drawingml/2006/main">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themeOverride>
</file>

<file path=ppt/theme/themeOverride4.xml><?xml version="1.0" encoding="utf-8"?>
<a:themeOverride xmlns:a="http://schemas.openxmlformats.org/drawingml/2006/main">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EE9237482712449971AC4496F4F58A" ma:contentTypeVersion="20" ma:contentTypeDescription="Create a new document." ma:contentTypeScope="" ma:versionID="bcdc0c6119e8677fa8012c031c0da2ab">
  <xsd:schema xmlns:xsd="http://www.w3.org/2001/XMLSchema" xmlns:xs="http://www.w3.org/2001/XMLSchema" xmlns:p="http://schemas.microsoft.com/office/2006/metadata/properties" xmlns:ns1="http://schemas.microsoft.com/sharepoint/v3" xmlns:ns2="133e5729-7bb1-4685-bd1f-c5e580a2ee33" xmlns:ns3="cf328f71-004c-4ec5-8aac-4c1fe87c002c" targetNamespace="http://schemas.microsoft.com/office/2006/metadata/properties" ma:root="true" ma:fieldsID="1a935b6aa87a2de31169eb79362d1b09" ns1:_="" ns2:_="" ns3:_="">
    <xsd:import namespace="http://schemas.microsoft.com/sharepoint/v3"/>
    <xsd:import namespace="133e5729-7bb1-4685-bd1f-c5e580a2ee33"/>
    <xsd:import namespace="cf328f71-004c-4ec5-8aac-4c1fe87c00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SharingLink" minOccurs="0"/>
                <xsd:element ref="ns3:lcf76f155ced4ddcb4097134ff3c332f" minOccurs="0"/>
                <xsd:element ref="ns2:TaxCatchAll" minOccurs="0"/>
                <xsd:element ref="ns1:_ip_UnifiedCompliancePolicyProperties" minOccurs="0"/>
                <xsd:element ref="ns1:_ip_UnifiedCompliancePolicyUIAc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e5729-7bb1-4685-bd1f-c5e580a2ee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cc3d5bd-c7ff-448c-a8db-21860a682db1}" ma:internalName="TaxCatchAll" ma:showField="CatchAllData" ma:web="133e5729-7bb1-4685-bd1f-c5e580a2e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328f71-004c-4ec5-8aac-4c1fe87c00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haringLink" ma:index="21" nillable="true" ma:displayName="Sharing Link" ma:format="Dropdown" ma:internalName="SharingLink">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328f71-004c-4ec5-8aac-4c1fe87c002c">
      <Terms xmlns="http://schemas.microsoft.com/office/infopath/2007/PartnerControls"/>
    </lcf76f155ced4ddcb4097134ff3c332f>
    <_ip_UnifiedCompliancePolicyUIAction xmlns="http://schemas.microsoft.com/sharepoint/v3" xsi:nil="true"/>
    <TaxCatchAll xmlns="133e5729-7bb1-4685-bd1f-c5e580a2ee33" xsi:nil="true"/>
    <_ip_UnifiedCompliancePolicyProperties xmlns="http://schemas.microsoft.com/sharepoint/v3" xsi:nil="true"/>
    <SharingLink xmlns="cf328f71-004c-4ec5-8aac-4c1fe87c002c" xsi:nil="true"/>
  </documentManagement>
</p:properties>
</file>

<file path=customXml/itemProps1.xml><?xml version="1.0" encoding="utf-8"?>
<ds:datastoreItem xmlns:ds="http://schemas.openxmlformats.org/officeDocument/2006/customXml" ds:itemID="{64370D2E-DADE-483F-A849-528C3C9A47F6}">
  <ds:schemaRefs>
    <ds:schemaRef ds:uri="http://schemas.microsoft.com/sharepoint/v3/contenttype/forms"/>
  </ds:schemaRefs>
</ds:datastoreItem>
</file>

<file path=customXml/itemProps2.xml><?xml version="1.0" encoding="utf-8"?>
<ds:datastoreItem xmlns:ds="http://schemas.openxmlformats.org/officeDocument/2006/customXml" ds:itemID="{6D90C226-5FE8-4493-8928-0EDA3057D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3e5729-7bb1-4685-bd1f-c5e580a2ee33"/>
    <ds:schemaRef ds:uri="cf328f71-004c-4ec5-8aac-4c1fe87c0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E2C3C7-E66C-4BB8-8446-EA838FE50B57}">
  <ds:schemaRefs>
    <ds:schemaRef ds:uri="http://www.w3.org/XML/1998/namespace"/>
    <ds:schemaRef ds:uri="http://purl.org/dc/terms/"/>
    <ds:schemaRef ds:uri="http://purl.org/dc/dcmitype/"/>
    <ds:schemaRef ds:uri="cf328f71-004c-4ec5-8aac-4c1fe87c002c"/>
    <ds:schemaRef ds:uri="http://schemas.microsoft.com/office/2006/documentManagement/types"/>
    <ds:schemaRef ds:uri="http://schemas.microsoft.com/sharepoint/v3"/>
    <ds:schemaRef ds:uri="http://schemas.openxmlformats.org/package/2006/metadata/core-properties"/>
    <ds:schemaRef ds:uri="http://schemas.microsoft.com/office/infopath/2007/PartnerControls"/>
    <ds:schemaRef ds:uri="133e5729-7bb1-4685-bd1f-c5e580a2ee33"/>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285</TotalTime>
  <Words>4679</Words>
  <Application>Microsoft Office PowerPoint</Application>
  <PresentationFormat>Personalizado</PresentationFormat>
  <Paragraphs>361</Paragraphs>
  <Slides>30</Slides>
  <Notes>29</Notes>
  <HiddenSlides>1</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30</vt:i4>
      </vt:variant>
    </vt:vector>
  </HeadingPairs>
  <TitlesOfParts>
    <vt:vector size="42" baseType="lpstr">
      <vt:lpstr>Arial</vt:lpstr>
      <vt:lpstr>Calibri</vt:lpstr>
      <vt:lpstr>Helvetica Neue</vt:lpstr>
      <vt:lpstr>Helvetica Neue Light</vt:lpstr>
      <vt:lpstr>Helvetica Neue Medium</vt:lpstr>
      <vt:lpstr>Montserrat</vt:lpstr>
      <vt:lpstr>Noto Sans Symbols</vt:lpstr>
      <vt:lpstr>Open Sans</vt:lpstr>
      <vt:lpstr>Roboto</vt:lpstr>
      <vt:lpstr>Times New Roman</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Carla GUANANGA</cp:lastModifiedBy>
  <cp:revision>147</cp:revision>
  <dcterms:created xsi:type="dcterms:W3CDTF">2015-02-25T15:20:40Z</dcterms:created>
  <dcterms:modified xsi:type="dcterms:W3CDTF">2023-10-02T23:05:10Z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0x01010088EE9237482712449971AC4496F4F58A</vt:lpwstr>
  </property>
  <property fmtid="{D5CDD505-2E9C-101B-9397-08002B2CF9AE}" pid="3" name="MSIP_Label_caf3f7fd-5cd4-4287-9002-aceb9af13c42_Enabled">
    <vt:lpwstr>true</vt:lpwstr>
  </property>
  <property fmtid="{D5CDD505-2E9C-101B-9397-08002B2CF9AE}" pid="4" name="MSIP_Label_caf3f7fd-5cd4-4287-9002-aceb9af13c42_SetDate">
    <vt:lpwstr>2022-09-30T11:24:20Z</vt:lpwstr>
  </property>
  <property fmtid="{D5CDD505-2E9C-101B-9397-08002B2CF9AE}" pid="5" name="MSIP_Label_caf3f7fd-5cd4-4287-9002-aceb9af13c42_Method">
    <vt:lpwstr>Privileged</vt:lpwstr>
  </property>
  <property fmtid="{D5CDD505-2E9C-101B-9397-08002B2CF9AE}" pid="6" name="MSIP_Label_caf3f7fd-5cd4-4287-9002-aceb9af13c42_Name">
    <vt:lpwstr>Public</vt:lpwstr>
  </property>
  <property fmtid="{D5CDD505-2E9C-101B-9397-08002B2CF9AE}" pid="7" name="MSIP_Label_caf3f7fd-5cd4-4287-9002-aceb9af13c42_SiteId">
    <vt:lpwstr>a2b53be5-734e-4e6c-ab0d-d184f60fd917</vt:lpwstr>
  </property>
  <property fmtid="{D5CDD505-2E9C-101B-9397-08002B2CF9AE}" pid="8" name="MSIP_Label_caf3f7fd-5cd4-4287-9002-aceb9af13c42_ActionId">
    <vt:lpwstr>9cc1723e-f5bc-4ea3-9adb-0c845d3a0956</vt:lpwstr>
  </property>
  <property fmtid="{D5CDD505-2E9C-101B-9397-08002B2CF9AE}" pid="9" name="MSIP_Label_caf3f7fd-5cd4-4287-9002-aceb9af13c42_ContentBits">
    <vt:lpwstr>2</vt:lpwstr>
  </property>
  <property fmtid="{D5CDD505-2E9C-101B-9397-08002B2CF9AE}" pid="10" name="MediaServiceImageTags">
    <vt:lpwstr/>
  </property>
</Properties>
</file>