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09" r:id="rId6"/>
  </p:sldMasterIdLst>
  <p:notesMasterIdLst>
    <p:notesMasterId r:id="rId21"/>
  </p:notesMasterIdLst>
  <p:sldIdLst>
    <p:sldId id="257" r:id="rId7"/>
    <p:sldId id="4061" r:id="rId8"/>
    <p:sldId id="272" r:id="rId9"/>
    <p:sldId id="357" r:id="rId10"/>
    <p:sldId id="355" r:id="rId11"/>
    <p:sldId id="356" r:id="rId12"/>
    <p:sldId id="358" r:id="rId13"/>
    <p:sldId id="354" r:id="rId14"/>
    <p:sldId id="337" r:id="rId15"/>
    <p:sldId id="348" r:id="rId16"/>
    <p:sldId id="2076137830" r:id="rId17"/>
    <p:sldId id="4304" r:id="rId18"/>
    <p:sldId id="4302" r:id="rId19"/>
    <p:sldId id="4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A9AB5E-F27D-0C0F-4642-78E38E600911}" name="Mark Richard SOUTH" initials="MRS" userId="S::Mark.SOUTH@ifrc.org::933c1205-3e32-4a6f-a108-7c3308ed08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5333F"/>
    <a:srgbClr val="FF9900"/>
    <a:srgbClr val="01C8C3"/>
    <a:srgbClr val="C2CBE6"/>
    <a:srgbClr val="4472C4"/>
    <a:srgbClr val="FFCCCC"/>
    <a:srgbClr val="D3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0313" autoAdjust="0"/>
  </p:normalViewPr>
  <p:slideViewPr>
    <p:cSldViewPr snapToGrid="0">
      <p:cViewPr varScale="1">
        <p:scale>
          <a:sx n="57" d="100"/>
          <a:sy n="57" d="100"/>
        </p:scale>
        <p:origin x="11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ichard SOUTH" userId="933c1205-3e32-4a6f-a108-7c3308ed081a" providerId="ADAL" clId="{7E64F6A0-F49E-4087-B614-9D34ADFF2A26}"/>
    <pc:docChg chg="delSld">
      <pc:chgData name="Mark Richard SOUTH" userId="933c1205-3e32-4a6f-a108-7c3308ed081a" providerId="ADAL" clId="{7E64F6A0-F49E-4087-B614-9D34ADFF2A26}" dt="2023-12-20T11:43:39.348" v="0" actId="2696"/>
      <pc:docMkLst>
        <pc:docMk/>
      </pc:docMkLst>
      <pc:sldChg chg="del">
        <pc:chgData name="Mark Richard SOUTH" userId="933c1205-3e32-4a6f-a108-7c3308ed081a" providerId="ADAL" clId="{7E64F6A0-F49E-4087-B614-9D34ADFF2A26}" dt="2023-12-20T11:43:39.348" v="0" actId="2696"/>
        <pc:sldMkLst>
          <pc:docMk/>
          <pc:sldMk cId="3514330593" sldId="20761378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15732-5CCE-4D0A-A893-1CE03C0CDDC2}" type="datetimeFigureOut">
              <a:rPr lang="en-GB" smtClean="0"/>
              <a:t>17/12/2023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F6AF-77FA-4090-902F-6BEE1CD0A838}" type="slidenum">
              <a:rPr lang="en-GB" smtClean="0"/>
              <a:t>‹#›</a:t>
            </a:fld>
            <a:endParaRPr lang="en-GB"/>
          </a:p>
        </p:txBody>
      </p:sp>
    </p:spTree>
    <p:extLst>
      <p:ext uri="{BB962C8B-B14F-4D97-AF65-F5344CB8AC3E}">
        <p14:creationId xmlns:p14="http://schemas.microsoft.com/office/powerpoint/2010/main" val="364217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000" b="0" i="0" u="none" strike="noStrike" kern="1200" cap="none" spc="0" normalizeH="0" baseline="0" noProof="0" smtClean="0">
                <a:ln>
                  <a:noFill/>
                </a:ln>
                <a:solidFill>
                  <a:srgbClr val="66666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00" b="0" i="0" u="none" strike="noStrike" kern="1200" cap="none" spc="0" normalizeH="0" baseline="0" noProof="0">
              <a:ln>
                <a:noFill/>
              </a:ln>
              <a:solidFill>
                <a:srgbClr val="6666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51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sz="1800" b="1" dirty="0">
                <a:latin typeface="Calibri" charset="0"/>
                <a:ea typeface="ＭＳ Ｐゴシック" charset="0"/>
              </a:rPr>
              <a:t>BRC Community of Practice? </a:t>
            </a:r>
            <a:endParaRPr lang="en-US" dirty="0"/>
          </a:p>
          <a:p>
            <a:pPr marL="0" indent="0">
              <a:buFont typeface="Arial" panose="020B0604020202020204" pitchFamily="34" charset="0"/>
              <a:buNone/>
            </a:pPr>
            <a:endParaRPr lang="en-US" dirty="0"/>
          </a:p>
          <a:p>
            <a:pPr marL="342900" indent="-342900">
              <a:buFont typeface="Arial" panose="020B0604020202020204" pitchFamily="34" charset="0"/>
              <a:buChar char="•"/>
            </a:pPr>
            <a:r>
              <a:rPr lang="en-US" dirty="0"/>
              <a:t>Also domestic/national sources – government data and from other national organisations and NGOs will also be useful.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9810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sz="1800" b="1" dirty="0">
                <a:latin typeface="Calibri" charset="0"/>
                <a:ea typeface="ＭＳ Ｐゴシック" charset="0"/>
              </a:rPr>
              <a:t>Hopefully the link works on people’s screens – otherwise also post in the chat and I can send to participants afterwards as well. </a:t>
            </a:r>
            <a:endParaRPr lang="en-US" sz="1800" b="1" dirty="0">
              <a:latin typeface="Calibri" charset="0"/>
              <a:ea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25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62551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sz="1800" b="1">
                <a:latin typeface="Calibri" charset="0"/>
                <a:ea typeface="ＭＳ Ｐゴシック" charset="0"/>
              </a:rPr>
              <a:t>FACILITATOR NOTES</a:t>
            </a:r>
          </a:p>
          <a:p>
            <a:pPr>
              <a:spcBef>
                <a:spcPct val="50000"/>
              </a:spcBef>
            </a:pPr>
            <a:endParaRPr lang="en-GB" sz="1800" b="1">
              <a:latin typeface="Calibri" charset="0"/>
              <a:ea typeface="ＭＳ Ｐゴシック" charset="0"/>
            </a:endParaRPr>
          </a:p>
          <a:p>
            <a:pPr>
              <a:spcBef>
                <a:spcPct val="50000"/>
              </a:spcBef>
            </a:pPr>
            <a:r>
              <a:rPr lang="en-GB" sz="1800" b="0">
                <a:latin typeface="Calibri" charset="0"/>
                <a:ea typeface="ＭＳ Ｐゴシック" charset="0"/>
              </a:rPr>
              <a:t>Useful sources of internal and external secondary data</a:t>
            </a:r>
            <a:endParaRPr lang="en-US"/>
          </a:p>
          <a:p>
            <a:pPr marL="0" indent="0">
              <a:buFont typeface="Arial" panose="020B0604020202020204" pitchFamily="34" charset="0"/>
              <a:buNone/>
            </a:pPr>
            <a:endParaRPr lang="en-US"/>
          </a:p>
          <a:p>
            <a:pPr marL="342900" indent="-342900">
              <a:buFont typeface="Arial" panose="020B0604020202020204" pitchFamily="34" charset="0"/>
              <a:buChar char="•"/>
            </a:pPr>
            <a:r>
              <a:rPr lang="en-US"/>
              <a:t>Also domestic/national sources – government data and from other national organisations and NGOs will also be useful.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02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migration response is divided in 3 phases:</a:t>
            </a:r>
            <a:r>
              <a:rPr lang="en-US" sz="1200" kern="1200" baseline="0" dirty="0">
                <a:solidFill>
                  <a:schemeClr val="tx1"/>
                </a:solidFill>
                <a:effectLst/>
                <a:latin typeface="+mn-lt"/>
                <a:ea typeface="+mn-ea"/>
                <a:cs typeface="+mn-cs"/>
              </a:rPr>
              <a:t> The emergency, the long-term and the “nowadays” phase.</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Back in 2015 due to the conflict in Syria and Iraq, and economic and political instability in several Middle Eastern and African states, led to a wide-scale</a:t>
            </a:r>
          </a:p>
          <a:p>
            <a:r>
              <a:rPr lang="en-US" sz="1200" b="0" i="0" u="none" strike="noStrike" kern="1200" baseline="0" dirty="0">
                <a:solidFill>
                  <a:schemeClr val="tx1"/>
                </a:solidFill>
                <a:latin typeface="+mn-lt"/>
                <a:ea typeface="+mn-ea"/>
                <a:cs typeface="+mn-cs"/>
              </a:rPr>
              <a:t>displacement of migrants in Greece (thousands of people passing cross the borders through sea and mainland)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HRC with the support of IFRC together with PNS’s started responding to the emergency setting through FACT and ERU’s team all over mainland and islands.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Then is when CEA first appears through the provision of life saving and timely information (Risk communication) according to their needs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ppl</a:t>
            </a:r>
            <a:r>
              <a:rPr lang="en-US" sz="1200" b="0" i="0" u="none" strike="noStrike" kern="1200" baseline="0" dirty="0">
                <a:solidFill>
                  <a:schemeClr val="tx1"/>
                </a:solidFill>
                <a:latin typeface="+mn-lt"/>
                <a:ea typeface="+mn-ea"/>
                <a:cs typeface="+mn-cs"/>
              </a:rPr>
              <a:t> need to know where they stand and where to find dry clothes so we improvise and find innovative ways to address and inform the people: we use face-to-face communication, maps, posters, </a:t>
            </a:r>
            <a:r>
              <a:rPr lang="en-US" sz="1200" b="0" i="0" u="none" strike="noStrike" kern="1200" baseline="0" dirty="0" err="1">
                <a:solidFill>
                  <a:schemeClr val="tx1"/>
                </a:solidFill>
                <a:latin typeface="+mn-lt"/>
                <a:ea typeface="+mn-ea"/>
                <a:cs typeface="+mn-cs"/>
              </a:rPr>
              <a:t>loundspeakers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CEA: 1.  Is introduced by IFRC and PNS’s 2.It’s not something new for NS but now is presented in a more systematic way</a:t>
            </a:r>
            <a:endParaRPr lang="en-US" sz="1200" dirty="0">
              <a:solidFill>
                <a:schemeClr val="tx1"/>
              </a:solidFill>
            </a:endParaRPr>
          </a:p>
          <a:p>
            <a:pPr marL="342900" indent="-342900" algn="just">
              <a:buFont typeface="Arial" panose="020B0604020202020204" pitchFamily="34" charset="0"/>
              <a:buChar char="•"/>
            </a:pPr>
            <a:endParaRPr lang="en-US" sz="1200" dirty="0">
              <a:solidFill>
                <a:schemeClr val="tx1"/>
              </a:solidFill>
            </a:endParaRPr>
          </a:p>
          <a:p>
            <a:pPr algn="just"/>
            <a:endParaRPr lang="en-US" sz="1200" dirty="0">
              <a:solidFill>
                <a:schemeClr val="tx1"/>
              </a:solidFill>
            </a:endParaRPr>
          </a:p>
          <a:p>
            <a:pPr marL="0" indent="0" algn="just">
              <a:buFont typeface="Arial" panose="020B0604020202020204" pitchFamily="34" charset="0"/>
              <a:buNone/>
            </a:pPr>
            <a:endParaRPr lang="en-US" sz="1200" dirty="0">
              <a:solidFill>
                <a:schemeClr val="tx1"/>
              </a:solidFill>
            </a:endParaRPr>
          </a:p>
          <a:p>
            <a:pPr marL="0" indent="0" algn="just">
              <a:buFont typeface="Arial" panose="020B0604020202020204" pitchFamily="34" charset="0"/>
              <a:buNone/>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BC33AEE3-220E-40DE-8C5A-AF09CA992127}" type="slidenum">
              <a:rPr lang="el-GR" smtClean="0"/>
              <a:pPr/>
              <a:t>4</a:t>
            </a:fld>
            <a:endParaRPr lang="el-GR"/>
          </a:p>
        </p:txBody>
      </p:sp>
    </p:spTree>
    <p:extLst>
      <p:ext uri="{BB962C8B-B14F-4D97-AF65-F5344CB8AC3E}">
        <p14:creationId xmlns:p14="http://schemas.microsoft.com/office/powerpoint/2010/main" val="21023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1.Chaotic</a:t>
            </a:r>
            <a:r>
              <a:rPr lang="en-US" baseline="0" dirty="0"/>
              <a:t> and complicated context: </a:t>
            </a:r>
            <a:r>
              <a:rPr lang="en-US" dirty="0"/>
              <a:t>We</a:t>
            </a:r>
            <a:r>
              <a:rPr lang="en-US" baseline="0" dirty="0"/>
              <a:t> had to address to a mass number of </a:t>
            </a:r>
            <a:r>
              <a:rPr lang="en-US" baseline="0" dirty="0" err="1"/>
              <a:t>ppl</a:t>
            </a:r>
            <a:r>
              <a:rPr lang="en-US" baseline="0" dirty="0"/>
              <a:t> (camps of 20.000 migrants), how we make sure that the message has reached everyone?</a:t>
            </a:r>
          </a:p>
          <a:p>
            <a:r>
              <a:rPr lang="en-US" baseline="0" dirty="0"/>
              <a:t>2. The information changed rapidly from day to day due to national and European policies and context and that resulted in risking providing information to the </a:t>
            </a:r>
            <a:r>
              <a:rPr lang="en-US" baseline="0" dirty="0" err="1"/>
              <a:t>ppl</a:t>
            </a:r>
            <a:r>
              <a:rPr lang="en-US" baseline="0" dirty="0"/>
              <a:t> that was invalid and not updated (</a:t>
            </a:r>
            <a:r>
              <a:rPr lang="en-US" baseline="0" dirty="0" err="1"/>
              <a:t>e.g</a:t>
            </a:r>
            <a:r>
              <a:rPr lang="en-US" baseline="0" dirty="0"/>
              <a:t> by the time the posters were printed and were ready to be disseminated widely to the community, the information had already changed!)</a:t>
            </a:r>
          </a:p>
          <a:p>
            <a:r>
              <a:rPr lang="en-US" baseline="0" dirty="0"/>
              <a:t>3.The nature of the migrant population: The vast majority of </a:t>
            </a:r>
            <a:r>
              <a:rPr lang="en-US" baseline="0" dirty="0" err="1"/>
              <a:t>ppl</a:t>
            </a:r>
            <a:r>
              <a:rPr lang="en-US" baseline="0" dirty="0"/>
              <a:t> they didn’t want to stay in Greece (was regarded as a transit country, </a:t>
            </a:r>
            <a:r>
              <a:rPr lang="en-US" baseline="0" dirty="0" err="1"/>
              <a:t>ppl</a:t>
            </a:r>
            <a:r>
              <a:rPr lang="en-US" baseline="0" dirty="0"/>
              <a:t> on the move) and that means that is quite challenging to establish feedback mechanisms = One-way communication with the communities</a:t>
            </a:r>
          </a:p>
          <a:p>
            <a:r>
              <a:rPr lang="en-US" baseline="0" dirty="0"/>
              <a:t>4.Despite the fact that CEA was not something new, the NS </a:t>
            </a:r>
            <a:r>
              <a:rPr lang="en-US" b="1" baseline="0" dirty="0"/>
              <a:t>still</a:t>
            </a:r>
            <a:r>
              <a:rPr lang="en-US" baseline="0" dirty="0"/>
              <a:t> wasn’t familiar with the whole CEA concept (trainings were necessary to take place in order to comprehend in depth the meaning of CEA and that required time)</a:t>
            </a:r>
          </a:p>
          <a:p>
            <a:r>
              <a:rPr lang="en-US" baseline="0" dirty="0"/>
              <a:t>5.The staff was overwhelmed with other obligations as well / multitask positions-no time for CEA </a:t>
            </a:r>
          </a:p>
          <a:p>
            <a:endParaRPr lang="el-GR" dirty="0"/>
          </a:p>
        </p:txBody>
      </p:sp>
      <p:sp>
        <p:nvSpPr>
          <p:cNvPr id="4" name="Θέση αριθμού διαφάνειας 3"/>
          <p:cNvSpPr>
            <a:spLocks noGrp="1"/>
          </p:cNvSpPr>
          <p:nvPr>
            <p:ph type="sldNum" sz="quarter" idx="10"/>
          </p:nvPr>
        </p:nvSpPr>
        <p:spPr/>
        <p:txBody>
          <a:bodyPr/>
          <a:lstStyle/>
          <a:p>
            <a:fld id="{BC33AEE3-220E-40DE-8C5A-AF09CA992127}" type="slidenum">
              <a:rPr lang="el-GR" smtClean="0"/>
              <a:pPr/>
              <a:t>5</a:t>
            </a:fld>
            <a:endParaRPr lang="el-GR"/>
          </a:p>
        </p:txBody>
      </p:sp>
    </p:spTree>
    <p:extLst>
      <p:ext uri="{BB962C8B-B14F-4D97-AF65-F5344CB8AC3E}">
        <p14:creationId xmlns:p14="http://schemas.microsoft.com/office/powerpoint/2010/main" val="136971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 the next 3</a:t>
            </a:r>
            <a:r>
              <a:rPr lang="en-US" baseline="0" dirty="0"/>
              <a:t> years the migration context changes and despite the fact that we are still dealing with a mass number of population, now people stay in camps that allow us to engage better with the communities and build more on CEA activities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Important! </a:t>
            </a:r>
            <a:r>
              <a:rPr lang="en-US" sz="1200" b="1" kern="1200" baseline="0" dirty="0">
                <a:solidFill>
                  <a:schemeClr val="tx1"/>
                </a:solidFill>
                <a:effectLst/>
                <a:latin typeface="+mn-lt"/>
                <a:ea typeface="+mn-ea"/>
                <a:cs typeface="+mn-cs"/>
              </a:rPr>
              <a:t>Stable feedback mechanisms </a:t>
            </a:r>
            <a:r>
              <a:rPr lang="en-US" sz="1200" kern="1200" baseline="0" dirty="0">
                <a:solidFill>
                  <a:schemeClr val="tx1"/>
                </a:solidFill>
                <a:effectLst/>
                <a:latin typeface="+mn-lt"/>
                <a:ea typeface="+mn-ea"/>
                <a:cs typeface="+mn-cs"/>
              </a:rPr>
              <a:t>are established and two-way communication with the communities is achieved (virtual volunteer platform, exit satisfaction surveys, PDM’s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 We manage to ensure the quality and the improvement of delivering services, we now know and we address better to the </a:t>
            </a:r>
            <a:r>
              <a:rPr lang="en-US" sz="1200" kern="1200" baseline="0" dirty="0" err="1">
                <a:solidFill>
                  <a:schemeClr val="tx1"/>
                </a:solidFill>
                <a:effectLst/>
                <a:latin typeface="+mn-lt"/>
                <a:ea typeface="+mn-ea"/>
                <a:cs typeface="+mn-cs"/>
              </a:rPr>
              <a:t>ppl’s</a:t>
            </a:r>
            <a:r>
              <a:rPr lang="en-US" sz="1200" kern="1200" baseline="0" dirty="0">
                <a:solidFill>
                  <a:schemeClr val="tx1"/>
                </a:solidFill>
                <a:effectLst/>
                <a:latin typeface="+mn-lt"/>
                <a:ea typeface="+mn-ea"/>
                <a:cs typeface="+mn-cs"/>
              </a:rPr>
              <a:t> needs)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 </a:t>
            </a:r>
            <a:r>
              <a:rPr lang="en-US" baseline="0" dirty="0"/>
              <a:t>Also, key focal persons staff and </a:t>
            </a:r>
            <a:r>
              <a:rPr lang="en-US" baseline="0" dirty="0" err="1"/>
              <a:t>vol</a:t>
            </a:r>
            <a:r>
              <a:rPr lang="en-US" baseline="0" dirty="0"/>
              <a:t> are gradually trained in CEA and get familiar of its necessity and its methodologies = CEA is considered as an integral part of the operational strategy (this is the point were the NS makes </a:t>
            </a:r>
            <a:r>
              <a:rPr lang="en-US" b="1" baseline="0" dirty="0"/>
              <a:t>the first steps in institutionalizing </a:t>
            </a:r>
            <a:r>
              <a:rPr lang="en-US" baseline="0" dirty="0"/>
              <a:t>CEA with approving the position of CEA Coordinator, focal persons, </a:t>
            </a:r>
            <a:r>
              <a:rPr lang="en-US" baseline="0" dirty="0" err="1"/>
              <a:t>ToT</a:t>
            </a:r>
            <a:r>
              <a:rPr lang="en-US" baseline="0" dirty="0"/>
              <a:t> SOP’s)</a:t>
            </a:r>
          </a:p>
          <a:p>
            <a:pPr marL="171450" indent="-171450">
              <a:buFont typeface="Arial" panose="020B0604020202020204" pitchFamily="34" charset="0"/>
              <a:buChar char="•"/>
            </a:pPr>
            <a:endParaRPr lang="en-US" baseline="0" dirty="0"/>
          </a:p>
          <a:p>
            <a:r>
              <a:rPr lang="en-GB" sz="1200" b="1"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r>
              <a:rPr lang="en-GB" sz="1200" kern="1200" dirty="0">
                <a:solidFill>
                  <a:schemeClr val="tx1"/>
                </a:solidFill>
                <a:latin typeface="+mn-lt"/>
                <a:ea typeface="+mn-ea"/>
                <a:cs typeface="+mn-cs"/>
              </a:rPr>
              <a:t>We focus on</a:t>
            </a:r>
            <a:r>
              <a:rPr lang="en-GB" sz="1200" b="1" kern="1200" dirty="0">
                <a:solidFill>
                  <a:schemeClr val="tx1"/>
                </a:solidFill>
                <a:latin typeface="+mn-lt"/>
                <a:ea typeface="+mn-ea"/>
                <a:cs typeface="+mn-cs"/>
              </a:rPr>
              <a:t> communicate transparently and in appropriate, accessible manners about the NS’s principles and values</a:t>
            </a:r>
            <a:r>
              <a:rPr lang="en-GB" sz="1200" kern="1200" dirty="0">
                <a:solidFill>
                  <a:schemeClr val="tx1"/>
                </a:solidFill>
                <a:latin typeface="+mn-lt"/>
                <a:ea typeface="+mn-ea"/>
                <a:cs typeface="+mn-cs"/>
              </a:rPr>
              <a:t>, the aims and objectives of HRC actions and advocacy, what the beneficiaries can </a:t>
            </a:r>
            <a:r>
              <a:rPr lang="en-GB" sz="1200" b="1" kern="1200" dirty="0">
                <a:solidFill>
                  <a:schemeClr val="tx1"/>
                </a:solidFill>
                <a:latin typeface="+mn-lt"/>
                <a:ea typeface="+mn-ea"/>
                <a:cs typeface="+mn-cs"/>
              </a:rPr>
              <a:t>expect from us</a:t>
            </a:r>
            <a:r>
              <a:rPr lang="en-GB" sz="1200" kern="1200" dirty="0">
                <a:solidFill>
                  <a:schemeClr val="tx1"/>
                </a:solidFill>
                <a:latin typeface="+mn-lt"/>
                <a:ea typeface="+mn-ea"/>
                <a:cs typeface="+mn-cs"/>
              </a:rPr>
              <a:t>, and how people and communities can </a:t>
            </a:r>
            <a:r>
              <a:rPr lang="en-GB" sz="1200" b="1" kern="1200" dirty="0">
                <a:solidFill>
                  <a:schemeClr val="tx1"/>
                </a:solidFill>
                <a:latin typeface="+mn-lt"/>
                <a:ea typeface="+mn-ea"/>
                <a:cs typeface="+mn-cs"/>
              </a:rPr>
              <a:t>participate in and provide </a:t>
            </a:r>
            <a:r>
              <a:rPr lang="en-GB" sz="1200" kern="1200" dirty="0">
                <a:solidFill>
                  <a:schemeClr val="tx1"/>
                </a:solidFill>
                <a:latin typeface="+mn-lt"/>
                <a:ea typeface="+mn-ea"/>
                <a:cs typeface="+mn-cs"/>
              </a:rPr>
              <a:t>their inputs about issues and decisions that affect them.</a:t>
            </a:r>
            <a:endParaRPr lang="en-US" dirty="0"/>
          </a:p>
          <a:p>
            <a:endParaRPr lang="en-US" dirty="0"/>
          </a:p>
          <a:p>
            <a:r>
              <a:rPr lang="en-US" sz="1200" b="1" kern="1200" dirty="0">
                <a:solidFill>
                  <a:schemeClr val="tx1"/>
                </a:solidFill>
                <a:effectLst/>
                <a:latin typeface="+mn-lt"/>
                <a:ea typeface="+mn-ea"/>
                <a:cs typeface="+mn-cs"/>
              </a:rPr>
              <a:t>Picture</a:t>
            </a:r>
            <a:r>
              <a:rPr lang="en-US" sz="1200" b="1" kern="1200" baseline="0" dirty="0">
                <a:solidFill>
                  <a:schemeClr val="tx1"/>
                </a:solidFill>
                <a:effectLst/>
                <a:latin typeface="+mn-lt"/>
                <a:ea typeface="+mn-ea"/>
                <a:cs typeface="+mn-cs"/>
              </a:rPr>
              <a:t>: </a:t>
            </a:r>
            <a:r>
              <a:rPr lang="en-US" sz="1200" u="sng" kern="1200" baseline="0" dirty="0">
                <a:solidFill>
                  <a:schemeClr val="tx1"/>
                </a:solidFill>
                <a:effectLst/>
                <a:latin typeface="+mn-lt"/>
                <a:ea typeface="+mn-ea"/>
                <a:cs typeface="+mn-cs"/>
              </a:rPr>
              <a:t>Providing timely and accurate information </a:t>
            </a:r>
            <a:r>
              <a:rPr lang="en-US" sz="1200" kern="1200" baseline="0" dirty="0">
                <a:solidFill>
                  <a:schemeClr val="tx1"/>
                </a:solidFill>
                <a:effectLst/>
                <a:latin typeface="+mn-lt"/>
                <a:ea typeface="+mn-ea"/>
                <a:cs typeface="+mn-cs"/>
              </a:rPr>
              <a:t>(picture 1: Life-saving information provision to the refugees that have just landed in Lesvos island, picture 2: Providing in a transparent way, information regarding the social services in the MFC Thessaloniki)</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Picture:</a:t>
            </a:r>
            <a:r>
              <a:rPr lang="en-US" sz="1200" kern="1200" baseline="0" dirty="0">
                <a:solidFill>
                  <a:schemeClr val="tx1"/>
                </a:solidFill>
                <a:effectLst/>
                <a:latin typeface="+mn-lt"/>
                <a:ea typeface="+mn-ea"/>
                <a:cs typeface="+mn-cs"/>
              </a:rPr>
              <a:t> </a:t>
            </a:r>
            <a:r>
              <a:rPr lang="en-US" sz="1200" u="sng" kern="1200" baseline="0" dirty="0">
                <a:solidFill>
                  <a:schemeClr val="tx1"/>
                </a:solidFill>
                <a:effectLst/>
                <a:latin typeface="+mn-lt"/>
                <a:ea typeface="+mn-ea"/>
                <a:cs typeface="+mn-cs"/>
              </a:rPr>
              <a:t>Receiving feedback from the community </a:t>
            </a:r>
            <a:r>
              <a:rPr lang="en-US" sz="1200" kern="1200" baseline="0" dirty="0">
                <a:solidFill>
                  <a:schemeClr val="tx1"/>
                </a:solidFill>
                <a:effectLst/>
                <a:latin typeface="+mn-lt"/>
                <a:ea typeface="+mn-ea"/>
                <a:cs typeface="+mn-cs"/>
              </a:rPr>
              <a:t>(picture 2: A suggestion box is set on the </a:t>
            </a:r>
            <a:r>
              <a:rPr lang="en-US" sz="1200" kern="1200" baseline="0" dirty="0" err="1">
                <a:solidFill>
                  <a:schemeClr val="tx1"/>
                </a:solidFill>
                <a:effectLst/>
                <a:latin typeface="+mn-lt"/>
                <a:ea typeface="+mn-ea"/>
                <a:cs typeface="+mn-cs"/>
              </a:rPr>
              <a:t>Lavrio</a:t>
            </a:r>
            <a:r>
              <a:rPr lang="en-US" sz="1200" kern="1200" baseline="0" dirty="0">
                <a:solidFill>
                  <a:schemeClr val="tx1"/>
                </a:solidFill>
                <a:effectLst/>
                <a:latin typeface="+mn-lt"/>
                <a:ea typeface="+mn-ea"/>
                <a:cs typeface="+mn-cs"/>
              </a:rPr>
              <a:t> Refugee Center in order to receive feedback regarding the HRC PSS and medical services, picture 4: Completing a questionnaire in </a:t>
            </a:r>
            <a:r>
              <a:rPr lang="en-US" sz="1200" kern="1200" baseline="0" dirty="0" err="1">
                <a:solidFill>
                  <a:schemeClr val="tx1"/>
                </a:solidFill>
                <a:effectLst/>
                <a:latin typeface="+mn-lt"/>
                <a:ea typeface="+mn-ea"/>
                <a:cs typeface="+mn-cs"/>
              </a:rPr>
              <a:t>Ritsona</a:t>
            </a:r>
            <a:r>
              <a:rPr lang="en-US" sz="1200" kern="1200" baseline="0" dirty="0">
                <a:solidFill>
                  <a:schemeClr val="tx1"/>
                </a:solidFill>
                <a:effectLst/>
                <a:latin typeface="+mn-lt"/>
                <a:ea typeface="+mn-ea"/>
                <a:cs typeface="+mn-cs"/>
              </a:rPr>
              <a:t> refugee camp regarding the HRC NFI’s distributions)  </a:t>
            </a:r>
            <a:endParaRPr lang="el-G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Picture</a:t>
            </a:r>
            <a:r>
              <a:rPr lang="en-US" sz="1200" b="1" kern="1200" baseline="0" dirty="0">
                <a:solidFill>
                  <a:schemeClr val="tx1"/>
                </a:solidFill>
                <a:effectLst/>
                <a:latin typeface="+mn-lt"/>
                <a:ea typeface="+mn-ea"/>
                <a:cs typeface="+mn-cs"/>
              </a:rPr>
              <a:t>: </a:t>
            </a:r>
            <a:r>
              <a:rPr lang="en-US" sz="1200" b="0" u="sng" kern="1200" baseline="0" dirty="0">
                <a:solidFill>
                  <a:schemeClr val="tx1"/>
                </a:solidFill>
                <a:effectLst/>
                <a:latin typeface="+mn-lt"/>
                <a:ea typeface="+mn-ea"/>
                <a:cs typeface="+mn-cs"/>
              </a:rPr>
              <a:t>Engaging the beneficiaries in all the HRC programs (</a:t>
            </a:r>
            <a:r>
              <a:rPr lang="en-US" sz="1200" b="0" kern="1200" baseline="0" dirty="0">
                <a:solidFill>
                  <a:schemeClr val="tx1"/>
                </a:solidFill>
                <a:effectLst/>
                <a:latin typeface="+mn-lt"/>
                <a:ea typeface="+mn-ea"/>
                <a:cs typeface="+mn-cs"/>
              </a:rPr>
              <a:t>picture 3: Discussing and deciding along with the community in </a:t>
            </a:r>
            <a:r>
              <a:rPr lang="en-US" sz="1200" b="0" kern="1200" baseline="0" dirty="0" err="1">
                <a:solidFill>
                  <a:schemeClr val="tx1"/>
                </a:solidFill>
                <a:effectLst/>
                <a:latin typeface="+mn-lt"/>
                <a:ea typeface="+mn-ea"/>
                <a:cs typeface="+mn-cs"/>
              </a:rPr>
              <a:t>Nea</a:t>
            </a:r>
            <a:r>
              <a:rPr lang="en-US" sz="1200" b="0" kern="1200" baseline="0" dirty="0">
                <a:solidFill>
                  <a:schemeClr val="tx1"/>
                </a:solidFill>
                <a:effectLst/>
                <a:latin typeface="+mn-lt"/>
                <a:ea typeface="+mn-ea"/>
                <a:cs typeface="+mn-cs"/>
              </a:rPr>
              <a:t> Kavala camp for potential changes in the menu, picture 6: Designing and implementing PSS activities together with the minors in the HRC UAM shelter in Athens) </a:t>
            </a:r>
            <a:endParaRPr lang="el-GR"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33AEE3-220E-40DE-8C5A-AF09CA992127}" type="slidenum">
              <a:rPr lang="el-GR" smtClean="0"/>
              <a:pPr/>
              <a:t>6</a:t>
            </a:fld>
            <a:endParaRPr lang="el-GR"/>
          </a:p>
        </p:txBody>
      </p:sp>
    </p:spTree>
    <p:extLst>
      <p:ext uri="{BB962C8B-B14F-4D97-AF65-F5344CB8AC3E}">
        <p14:creationId xmlns:p14="http://schemas.microsoft.com/office/powerpoint/2010/main" val="410861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anose="020B0604020202020204" pitchFamily="34" charset="0"/>
              <a:buChar char="•"/>
            </a:pPr>
            <a:r>
              <a:rPr lang="en-US" dirty="0"/>
              <a:t>At</a:t>
            </a:r>
            <a:r>
              <a:rPr lang="en-US" baseline="0" dirty="0"/>
              <a:t> this phase, the profile of the migrant population changes: </a:t>
            </a:r>
            <a:r>
              <a:rPr lang="en-US" baseline="0" dirty="0" err="1"/>
              <a:t>ppl</a:t>
            </a:r>
            <a:r>
              <a:rPr lang="en-US" baseline="0" dirty="0"/>
              <a:t> come from Middle East and African countries as well and that means that we address to disperse communities, with many nationalities and different cultural and socio-economical backgrounds and needs. The disparity of the languages becomes our major problem since there are no available interpreters for every nationality and we face challenges in accessing and reaching all parts of population (practical issues: </a:t>
            </a:r>
            <a:r>
              <a:rPr lang="en-US" baseline="0" dirty="0" err="1"/>
              <a:t>e.g</a:t>
            </a:r>
            <a:r>
              <a:rPr lang="en-US" baseline="0" dirty="0"/>
              <a:t> one poster need to be translated in more than 18 languages in one community and in the coordination in the community meetings gets chaotic due to participants of different cultural backgrounds, needs and requests)  </a:t>
            </a:r>
          </a:p>
          <a:p>
            <a:pPr marL="171450" indent="-171450">
              <a:buFont typeface="Arial" panose="020B0604020202020204" pitchFamily="34" charset="0"/>
              <a:buChar char="•"/>
            </a:pPr>
            <a:r>
              <a:rPr lang="en-US" baseline="0" dirty="0"/>
              <a:t>In order to address to the above challenges CEA methodologies are implemented like engaging with community leaders and volunteers and recruiting cultural mediators that facilitate the communication and the engagement </a:t>
            </a:r>
          </a:p>
          <a:p>
            <a:pPr marL="171450" indent="-171450">
              <a:buFont typeface="Arial" panose="020B0604020202020204" pitchFamily="34" charset="0"/>
              <a:buChar char="•"/>
            </a:pPr>
            <a:r>
              <a:rPr lang="en-US" baseline="0" dirty="0"/>
              <a:t>CEA = separate program: we still lack the comprehension of the fact that CEA is a cross cutting approach, it’s essential part of each project and it’s obligatory </a:t>
            </a:r>
          </a:p>
          <a:p>
            <a:pPr marL="171450" indent="-171450">
              <a:buFont typeface="Arial" panose="020B0604020202020204" pitchFamily="34" charset="0"/>
              <a:buChar char="•"/>
            </a:pPr>
            <a:r>
              <a:rPr lang="en-US" baseline="0" dirty="0"/>
              <a:t>Coordination issues: The </a:t>
            </a:r>
            <a:r>
              <a:rPr lang="en-US" baseline="0" dirty="0" err="1"/>
              <a:t>ppl</a:t>
            </a:r>
            <a:r>
              <a:rPr lang="en-US" baseline="0" dirty="0"/>
              <a:t> is exhausted by the continues surveys of the different actors and the very slow pace in improving services and taking decisions based on the </a:t>
            </a:r>
            <a:r>
              <a:rPr lang="en-US" baseline="0" dirty="0" err="1"/>
              <a:t>ppl’s</a:t>
            </a:r>
            <a:r>
              <a:rPr lang="en-US" baseline="0" dirty="0"/>
              <a:t> needs (credibility issues: </a:t>
            </a:r>
            <a:r>
              <a:rPr lang="en-US" baseline="0" dirty="0" err="1"/>
              <a:t>e.g</a:t>
            </a:r>
            <a:r>
              <a:rPr lang="en-US" baseline="0" dirty="0"/>
              <a:t> “you keep asking us the same questions and you do nothing!”). </a:t>
            </a:r>
            <a:endParaRPr lang="el-GR" dirty="0"/>
          </a:p>
        </p:txBody>
      </p:sp>
      <p:sp>
        <p:nvSpPr>
          <p:cNvPr id="4" name="Θέση αριθμού διαφάνειας 3"/>
          <p:cNvSpPr>
            <a:spLocks noGrp="1"/>
          </p:cNvSpPr>
          <p:nvPr>
            <p:ph type="sldNum" sz="quarter" idx="10"/>
          </p:nvPr>
        </p:nvSpPr>
        <p:spPr/>
        <p:txBody>
          <a:bodyPr/>
          <a:lstStyle/>
          <a:p>
            <a:fld id="{BC33AEE3-220E-40DE-8C5A-AF09CA992127}" type="slidenum">
              <a:rPr lang="el-GR" smtClean="0"/>
              <a:pPr/>
              <a:t>7</a:t>
            </a:fld>
            <a:endParaRPr lang="el-GR"/>
          </a:p>
        </p:txBody>
      </p:sp>
    </p:spTree>
    <p:extLst>
      <p:ext uri="{BB962C8B-B14F-4D97-AF65-F5344CB8AC3E}">
        <p14:creationId xmlns:p14="http://schemas.microsoft.com/office/powerpoint/2010/main" val="173416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following years the migration context changes: the number of the arrivals is decreased and RCCE is in the frontline due to Covid-19 (information campaigns through face-to-face communication, community meetings, door-to-door info sessions, dissemination of printed material in order to engage with migrant communities and promote safe and healthy behaviors against Covid-19</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HRC has gained knowledge and experience in CEA and uses a variety of CEA methodologies </a:t>
            </a:r>
            <a:r>
              <a:rPr lang="en-US" sz="1200" kern="1200" baseline="0" dirty="0" err="1">
                <a:solidFill>
                  <a:schemeClr val="tx1"/>
                </a:solidFill>
                <a:effectLst/>
                <a:latin typeface="+mn-lt"/>
                <a:ea typeface="+mn-ea"/>
                <a:cs typeface="+mn-cs"/>
              </a:rPr>
              <a:t>e.g</a:t>
            </a:r>
            <a:r>
              <a:rPr lang="en-US" sz="1200" kern="1200" baseline="0" dirty="0">
                <a:solidFill>
                  <a:schemeClr val="tx1"/>
                </a:solidFill>
                <a:effectLst/>
                <a:latin typeface="+mn-lt"/>
                <a:ea typeface="+mn-ea"/>
                <a:cs typeface="+mn-cs"/>
              </a:rPr>
              <a:t> large scale surveys to measure the migrants population perception around Covid-19, satisfaction surveys in the health outreach activities, child-friendly questionnaires to get feedback from young ages regarding the PSS activities and in UMS’s family meetings as a two-way communication channel</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Ukrainian crisis: A totally different profile of refugee population (stay in shelters and apartments and are difficult to reach and engage) so we have to adjust our methodologies to the population profile </a:t>
            </a:r>
            <a:r>
              <a:rPr lang="en-US" sz="1200" kern="1200" baseline="0" dirty="0" err="1">
                <a:solidFill>
                  <a:schemeClr val="tx1"/>
                </a:solidFill>
                <a:effectLst/>
                <a:latin typeface="+mn-lt"/>
                <a:ea typeface="+mn-ea"/>
                <a:cs typeface="+mn-cs"/>
              </a:rPr>
              <a:t>e.g</a:t>
            </a:r>
            <a:r>
              <a:rPr lang="en-US" sz="1200" kern="1200" baseline="0" dirty="0">
                <a:solidFill>
                  <a:schemeClr val="tx1"/>
                </a:solidFill>
                <a:effectLst/>
                <a:latin typeface="+mn-lt"/>
                <a:ea typeface="+mn-ea"/>
                <a:cs typeface="+mn-cs"/>
              </a:rPr>
              <a:t> a survey on mental health issues is conducted through FGD’s since it’s a more direct method and preferable by the population</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5"/>
          </p:nvPr>
        </p:nvSpPr>
        <p:spPr/>
        <p:txBody>
          <a:bodyPr/>
          <a:lstStyle/>
          <a:p>
            <a:fld id="{BC33AEE3-220E-40DE-8C5A-AF09CA992127}" type="slidenum">
              <a:rPr lang="el-GR" smtClean="0"/>
              <a:pPr/>
              <a:t>8</a:t>
            </a:fld>
            <a:endParaRPr lang="el-GR"/>
          </a:p>
        </p:txBody>
      </p:sp>
    </p:spTree>
    <p:extLst>
      <p:ext uri="{BB962C8B-B14F-4D97-AF65-F5344CB8AC3E}">
        <p14:creationId xmlns:p14="http://schemas.microsoft.com/office/powerpoint/2010/main" val="229675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Assess the migration context, dive deeper in the profile and the characteristics of the people you’re addressing to and make use of the CEA available CEA adjusting them accordingly to each situation</a:t>
            </a:r>
          </a:p>
          <a:p>
            <a:pPr marL="171450" indent="-171450">
              <a:buFont typeface="Arial" panose="020B0604020202020204" pitchFamily="34" charset="0"/>
              <a:buChar char="•"/>
            </a:pPr>
            <a:r>
              <a:rPr lang="en-US" baseline="0" dirty="0"/>
              <a:t>CEA trainings never stop (information sessions, 2 days trainings, 1hour field sensitization session </a:t>
            </a:r>
            <a:r>
              <a:rPr lang="en-US" baseline="0" dirty="0" err="1"/>
              <a:t>etc</a:t>
            </a:r>
            <a:r>
              <a:rPr lang="en-US" baseline="0" dirty="0"/>
              <a:t>) help staff and </a:t>
            </a:r>
            <a:r>
              <a:rPr lang="en-US" baseline="0" dirty="0" err="1"/>
              <a:t>vol</a:t>
            </a:r>
            <a:r>
              <a:rPr lang="en-US" baseline="0" dirty="0"/>
              <a:t> to understand the value of CEA and how to practically engage with the communities </a:t>
            </a:r>
          </a:p>
          <a:p>
            <a:pPr marL="171450" indent="-171450">
              <a:buFont typeface="Arial" panose="020B0604020202020204" pitchFamily="34" charset="0"/>
              <a:buChar char="•"/>
            </a:pPr>
            <a:r>
              <a:rPr lang="en-US" baseline="0" dirty="0"/>
              <a:t> Set up feedback mechanisms! Give people the opportunity to express their opinions, their suggestion or complaints though systematic and combined feedback mechanisms / that’s how you identify their needs, create tailored programs, answers their questions, gain trust and improve the delivering services</a:t>
            </a:r>
          </a:p>
          <a:p>
            <a:pPr marL="171450" indent="-171450">
              <a:buFont typeface="Arial" panose="020B0604020202020204" pitchFamily="34" charset="0"/>
              <a:buChar char="•"/>
            </a:pPr>
            <a:r>
              <a:rPr lang="en-US" baseline="0" dirty="0"/>
              <a:t>Engage people in the activities: Local volunteers, community leaders </a:t>
            </a:r>
            <a:r>
              <a:rPr lang="en-US" baseline="0" dirty="0" err="1"/>
              <a:t>etc</a:t>
            </a:r>
            <a:r>
              <a:rPr lang="en-US" baseline="0" dirty="0"/>
              <a:t> increased the ownership of the programs and also trust, credibility, acceptance and respect was achieved between HRC and communities</a:t>
            </a:r>
          </a:p>
          <a:p>
            <a:pPr marL="171450" indent="-171450">
              <a:buFont typeface="Arial" panose="020B0604020202020204" pitchFamily="34" charset="0"/>
              <a:buChar char="•"/>
            </a:pPr>
            <a:r>
              <a:rPr lang="en-US" baseline="0" dirty="0"/>
              <a:t>Get the leadership buy in, from the Ops manager to the field staff, advocate for CEA and push to be included in the Ops </a:t>
            </a:r>
            <a:r>
              <a:rPr lang="en-US" baseline="0" dirty="0" err="1"/>
              <a:t>stategy</a:t>
            </a:r>
            <a:r>
              <a:rPr lang="en-US" baseline="0" dirty="0"/>
              <a:t>, engage and appoint staff and volunteers as focal persons  </a:t>
            </a:r>
          </a:p>
          <a:p>
            <a:pPr marL="171450" indent="-171450">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5"/>
          </p:nvPr>
        </p:nvSpPr>
        <p:spPr/>
        <p:txBody>
          <a:bodyPr/>
          <a:lstStyle/>
          <a:p>
            <a:fld id="{BC33AEE3-220E-40DE-8C5A-AF09CA992127}" type="slidenum">
              <a:rPr lang="el-GR" smtClean="0"/>
              <a:pPr/>
              <a:t>9</a:t>
            </a:fld>
            <a:endParaRPr lang="el-GR"/>
          </a:p>
        </p:txBody>
      </p:sp>
    </p:spTree>
    <p:extLst>
      <p:ext uri="{BB962C8B-B14F-4D97-AF65-F5344CB8AC3E}">
        <p14:creationId xmlns:p14="http://schemas.microsoft.com/office/powerpoint/2010/main" val="158883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pPr marL="171450" indent="-171450">
              <a:buFont typeface="Arial" panose="020B0604020202020204" pitchFamily="34" charset="0"/>
              <a:buChar char="•"/>
            </a:pPr>
            <a:r>
              <a:rPr lang="en-US" dirty="0"/>
              <a:t>CEA</a:t>
            </a:r>
            <a:r>
              <a:rPr lang="en-US" baseline="0" dirty="0"/>
              <a:t> is a mindset, should always be there no matter the budget or the nature of the project and the population and try to adjust the tools according the situation</a:t>
            </a:r>
          </a:p>
          <a:p>
            <a:pPr marL="171450" indent="-171450">
              <a:buFont typeface="Arial" panose="020B0604020202020204" pitchFamily="34" charset="0"/>
              <a:buChar char="•"/>
            </a:pPr>
            <a:r>
              <a:rPr lang="en-US" baseline="0" dirty="0"/>
              <a:t>Each emergency, situation and program can be completely different due to the circumstances, the context and the people in need: Even if you are addressing to a small community or a camp of thousands of </a:t>
            </a:r>
            <a:r>
              <a:rPr lang="en-US" baseline="0" dirty="0" err="1"/>
              <a:t>ppl</a:t>
            </a:r>
            <a:r>
              <a:rPr lang="en-US" baseline="0" dirty="0"/>
              <a:t>, you can still conduct a survey to measure </a:t>
            </a:r>
            <a:r>
              <a:rPr lang="en-US" baseline="0" dirty="0" err="1"/>
              <a:t>ppl’s</a:t>
            </a:r>
            <a:r>
              <a:rPr lang="en-US" baseline="0" dirty="0"/>
              <a:t> needs – what it changes is the methodology  </a:t>
            </a:r>
          </a:p>
          <a:p>
            <a:pPr marL="171450" indent="-171450">
              <a:buFont typeface="Arial" panose="020B0604020202020204" pitchFamily="34" charset="0"/>
              <a:buChar char="•"/>
            </a:pPr>
            <a:r>
              <a:rPr lang="en-US" baseline="0" dirty="0"/>
              <a:t>Make CEA obligatory, ensure that CEA will be in the domestic programs even when the migration crisis ends. Push for a simple document of minimum standards, or one indicator that ensure the CEA component</a:t>
            </a:r>
            <a:endParaRPr lang="el-GR" dirty="0"/>
          </a:p>
        </p:txBody>
      </p:sp>
      <p:sp>
        <p:nvSpPr>
          <p:cNvPr id="4" name="Slide Number Placeholder 3"/>
          <p:cNvSpPr>
            <a:spLocks noGrp="1"/>
          </p:cNvSpPr>
          <p:nvPr>
            <p:ph type="sldNum" sz="quarter" idx="5"/>
          </p:nvPr>
        </p:nvSpPr>
        <p:spPr/>
        <p:txBody>
          <a:bodyPr/>
          <a:lstStyle/>
          <a:p>
            <a:fld id="{BC33AEE3-220E-40DE-8C5A-AF09CA992127}" type="slidenum">
              <a:rPr lang="el-GR" smtClean="0"/>
              <a:pPr/>
              <a:t>10</a:t>
            </a:fld>
            <a:endParaRPr lang="el-GR"/>
          </a:p>
        </p:txBody>
      </p:sp>
    </p:spTree>
    <p:extLst>
      <p:ext uri="{BB962C8B-B14F-4D97-AF65-F5344CB8AC3E}">
        <p14:creationId xmlns:p14="http://schemas.microsoft.com/office/powerpoint/2010/main" val="141361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AF92-76B6-4B78-9997-0EFA545CD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4481B8-1A2D-67C7-F22D-3FBF6EEE9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D7D088-DAC9-0979-A2B3-D4E027B9267B}"/>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5" name="Footer Placeholder 4">
            <a:extLst>
              <a:ext uri="{FF2B5EF4-FFF2-40B4-BE49-F238E27FC236}">
                <a16:creationId xmlns:a16="http://schemas.microsoft.com/office/drawing/2014/main" id="{9BE8C915-8C96-1737-D2E7-DDE716E6E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D1C67-B501-2B9A-E7BD-294E637A7F18}"/>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5171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86D4-A796-C42E-A07E-86DB067626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159C-E2C0-4084-F619-32DDC8212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BEC2C-7A14-72FA-F3CC-BA854B645EF8}"/>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5" name="Footer Placeholder 4">
            <a:extLst>
              <a:ext uri="{FF2B5EF4-FFF2-40B4-BE49-F238E27FC236}">
                <a16:creationId xmlns:a16="http://schemas.microsoft.com/office/drawing/2014/main" id="{E5D735D7-D07B-2685-1E3D-F22E54416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FA5E1-1389-3C00-C874-348E8992C43F}"/>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8938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0359F-8707-829F-EA84-4B7F10442C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D39AF6-EDF8-F226-7510-141D31468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4D8C2-6FA9-19C5-53B2-418C937CD4FD}"/>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5" name="Footer Placeholder 4">
            <a:extLst>
              <a:ext uri="{FF2B5EF4-FFF2-40B4-BE49-F238E27FC236}">
                <a16:creationId xmlns:a16="http://schemas.microsoft.com/office/drawing/2014/main" id="{46F0373D-0DEC-3D51-305F-FF2755A12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A2F9F-5080-9C08-FA50-425B576CFC78}"/>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28614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3"/>
          <p:cNvSpPr txBox="1"/>
          <p:nvPr/>
        </p:nvSpPr>
        <p:spPr>
          <a:xfrm>
            <a:off x="11239443" y="6131318"/>
            <a:ext cx="440267" cy="225731"/>
          </a:xfrm>
          <a:prstGeom prst="rect">
            <a:avLst/>
          </a:prstGeom>
          <a:noFill/>
          <a:ln>
            <a:noFill/>
          </a:ln>
        </p:spPr>
        <p:txBody>
          <a:bodyPr spcFirstLastPara="1" wrap="square" lIns="60941" tIns="30462" rIns="60941" bIns="30462" anchor="t" anchorCtr="0">
            <a:spAutoFit/>
          </a:bodyPr>
          <a:lstStyle/>
          <a:p>
            <a:pPr marL="0" marR="0" lvl="0" indent="0" algn="r" rtl="0">
              <a:spcBef>
                <a:spcPts val="0"/>
              </a:spcBef>
              <a:spcAft>
                <a:spcPts val="0"/>
              </a:spcAft>
              <a:buNone/>
            </a:pPr>
            <a:fld id="{00000000-1234-1234-1234-123412341234}" type="slidenum">
              <a:rPr lang="en-GB" sz="1067" b="0"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1067" b="0" i="0" u="none" strike="noStrike" cap="none">
              <a:solidFill>
                <a:schemeClr val="dk1"/>
              </a:solidFill>
              <a:latin typeface="Open Sans"/>
              <a:ea typeface="Open Sans"/>
              <a:cs typeface="Open Sans"/>
              <a:sym typeface="Open Sans"/>
            </a:endParaRPr>
          </a:p>
        </p:txBody>
      </p:sp>
      <p:cxnSp>
        <p:nvCxnSpPr>
          <p:cNvPr id="13" name="Google Shape;13;p23"/>
          <p:cNvCxnSpPr/>
          <p:nvPr/>
        </p:nvCxnSpPr>
        <p:spPr>
          <a:xfrm rot="10800000" flipH="1">
            <a:off x="11712222" y="6233894"/>
            <a:ext cx="479778" cy="10258"/>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55C269FA-68F5-C94D-86BB-8C60428693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10876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1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9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C388BD-9E99-E145-B1AA-A4AE457F7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72042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650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752062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926721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17 December 2023</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303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3845-F102-0867-127F-AC8826742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949697-E656-2734-9E56-F1DB2EF41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15058-82C2-CBE0-E983-DAC06DD60273}"/>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5" name="Footer Placeholder 4">
            <a:extLst>
              <a:ext uri="{FF2B5EF4-FFF2-40B4-BE49-F238E27FC236}">
                <a16:creationId xmlns:a16="http://schemas.microsoft.com/office/drawing/2014/main" id="{6BCBFA06-0317-3902-C661-C243200A0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958B7-7B84-415A-EAAD-F9ED63468CD6}"/>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6358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chemeClr val="bg2"/>
                </a:solidFill>
                <a:latin typeface="Montserrat SemiBold" pitchFamily="2" charset="77"/>
                <a:ea typeface="Open Sans" panose="020B0606030504020204" pitchFamily="34" charset="0"/>
                <a:cs typeface="Open Sans" panose="020B0606030504020204" pitchFamily="34" charset="0"/>
              </a:rPr>
              <a:t>17 December 2023</a:t>
            </a:fld>
            <a:endParaRPr lang="en-US" sz="16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646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3316713" y="1352583"/>
            <a:ext cx="11835029" cy="2518911"/>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919" y="-4956012"/>
            <a:ext cx="13491207" cy="13489124"/>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17 December 2023</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731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55371" y="225394"/>
            <a:ext cx="11681263" cy="6415682"/>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962709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90097" y="2079950"/>
            <a:ext cx="3810000" cy="3809412"/>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397B27-3E69-144C-B491-CC939E1F94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562087" cy="1254224"/>
          </a:xfrm>
          <a:prstGeom prst="rect">
            <a:avLst/>
          </a:prstGeom>
        </p:spPr>
      </p:pic>
    </p:spTree>
    <p:extLst>
      <p:ext uri="{BB962C8B-B14F-4D97-AF65-F5344CB8AC3E}">
        <p14:creationId xmlns:p14="http://schemas.microsoft.com/office/powerpoint/2010/main" val="2158045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073855" y="1717459"/>
            <a:ext cx="4242483" cy="4241830"/>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5D65DCC-45AC-7B42-8D45-6B69293B8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85460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9808013" cy="3006896"/>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17D1F6-C677-0044-93E2-0D1915086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8012" y="0"/>
            <a:ext cx="2383988" cy="1167039"/>
          </a:xfrm>
          <a:prstGeom prst="rect">
            <a:avLst/>
          </a:prstGeom>
        </p:spPr>
      </p:pic>
    </p:spTree>
    <p:extLst>
      <p:ext uri="{BB962C8B-B14F-4D97-AF65-F5344CB8AC3E}">
        <p14:creationId xmlns:p14="http://schemas.microsoft.com/office/powerpoint/2010/main" val="3516236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035352" y="1"/>
            <a:ext cx="11156648" cy="3585776"/>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32650CD-4231-4747-AE5F-BFD7752ABC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145475" cy="1050279"/>
          </a:xfrm>
          <a:prstGeom prst="rect">
            <a:avLst/>
          </a:prstGeom>
        </p:spPr>
      </p:pic>
    </p:spTree>
    <p:extLst>
      <p:ext uri="{BB962C8B-B14F-4D97-AF65-F5344CB8AC3E}">
        <p14:creationId xmlns:p14="http://schemas.microsoft.com/office/powerpoint/2010/main" val="2406325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64008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DAF023-EFA8-EB46-B495-62EDB2763A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186059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4465945" cy="446525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2852795" y="2857565"/>
            <a:ext cx="3198740" cy="319824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892870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4605133"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16256" y="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2294439"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16256"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2294439"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16256"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0192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4EE-8FA0-ED6E-9A8A-E68669A68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2B5D7D-EE0E-744A-8E08-B131FA80B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294CD-5189-16C1-CACE-3E34D5923FB5}"/>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5" name="Footer Placeholder 4">
            <a:extLst>
              <a:ext uri="{FF2B5EF4-FFF2-40B4-BE49-F238E27FC236}">
                <a16:creationId xmlns:a16="http://schemas.microsoft.com/office/drawing/2014/main" id="{FFF1F9F4-CB20-4DAE-F86C-9A9071BA0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84477-4E99-187D-C932-30A717689A80}"/>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084652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757278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6058224"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4543668"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3029112"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1514556"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6058224"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4543668"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3029112"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1514556"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3029112"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1514556"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449510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557028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84299"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034903"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940529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638299" y="0"/>
            <a:ext cx="3656916"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1638299"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71476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0"/>
            <a:ext cx="529521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76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453540" y="0"/>
            <a:ext cx="6738460" cy="6858000"/>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10707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5227417" y="0"/>
            <a:ext cx="6964583" cy="6858000"/>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059057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9887684" cy="6858000"/>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45383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0" y="0"/>
            <a:ext cx="7866179" cy="6858000"/>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82993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973825" y="1534410"/>
            <a:ext cx="5218175" cy="5323590"/>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00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380481" y="1133410"/>
            <a:ext cx="5811519" cy="572459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22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DB03-43F5-98B9-E0EA-DBBE0F5C30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4B9174-BE45-9CC1-D815-15784512D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65667-D6DB-4750-2319-E94E37FB2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1B6D48-0B7B-3E3F-1348-190ED77FD938}"/>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6" name="Footer Placeholder 5">
            <a:extLst>
              <a:ext uri="{FF2B5EF4-FFF2-40B4-BE49-F238E27FC236}">
                <a16:creationId xmlns:a16="http://schemas.microsoft.com/office/drawing/2014/main" id="{9C06D532-CDDB-93D2-274C-5979946CE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D84FD6-E02A-1B3C-A1FD-CAF6BD0DEB61}"/>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545599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5770113" y="2321170"/>
            <a:ext cx="3851627" cy="3858567"/>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7556480" y="0"/>
            <a:ext cx="4635520" cy="6858000"/>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545000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7556480" y="0"/>
            <a:ext cx="4635520" cy="6858000"/>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5958545" y="2306096"/>
            <a:ext cx="3474757" cy="3896251"/>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657447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8853322" cy="6858000"/>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EDBCECF-3267-B64E-8F12-C9A031071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930043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3338673" y="0"/>
            <a:ext cx="8853327" cy="6858000"/>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14527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1496" y="0"/>
            <a:ext cx="10716690" cy="6858000"/>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801327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3198338" y="0"/>
            <a:ext cx="10716690" cy="6858000"/>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999002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212650" y="0"/>
            <a:ext cx="4441335" cy="6858000"/>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144408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824683" y="871461"/>
            <a:ext cx="5131027" cy="5115079"/>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20599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267578" y="934497"/>
            <a:ext cx="5004851" cy="5011618"/>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C1433A6-0AEA-DC46-A017-6D04DB7C9D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398815" cy="1174297"/>
          </a:xfrm>
          <a:prstGeom prst="rect">
            <a:avLst/>
          </a:prstGeom>
        </p:spPr>
      </p:pic>
    </p:spTree>
    <p:extLst>
      <p:ext uri="{BB962C8B-B14F-4D97-AF65-F5344CB8AC3E}">
        <p14:creationId xmlns:p14="http://schemas.microsoft.com/office/powerpoint/2010/main" val="1438604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207369" y="874207"/>
            <a:ext cx="5125268" cy="5132197"/>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91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C9E9-DD36-0749-7D5D-F3C53859AA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B8357-70E4-6B98-062B-E2BC871D7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C97CC-181F-8E4C-2913-D88E956F4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257FEF-D421-2996-EB8D-234414942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4197B-E0D0-4F47-99FF-A39A51715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22E33C-AE9A-18C4-F03D-7D27A8777806}"/>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8" name="Footer Placeholder 7">
            <a:extLst>
              <a:ext uri="{FF2B5EF4-FFF2-40B4-BE49-F238E27FC236}">
                <a16:creationId xmlns:a16="http://schemas.microsoft.com/office/drawing/2014/main" id="{9E35733D-A20B-ADB0-DEEC-62D01D1FF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CCC38-E639-4204-5ED9-B016979C1FF1}"/>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189964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459311" y="1726309"/>
            <a:ext cx="3404790" cy="340538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31768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68489"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6274558"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806989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342953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342953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6859059" y="0"/>
            <a:ext cx="5332941"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21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240000" y="240001"/>
            <a:ext cx="11712000" cy="5721600"/>
          </a:xfrm>
          <a:prstGeom prst="rect">
            <a:avLst/>
          </a:prstGeom>
          <a:solidFill>
            <a:schemeClr val="lt2">
              <a:alpha val="49803"/>
            </a:schemeClr>
          </a:solidFill>
          <a:ln>
            <a:noFill/>
          </a:ln>
        </p:spPr>
        <p:txBody>
          <a:bodyPr spcFirstLastPara="1" wrap="square" lIns="91411" tIns="45693" rIns="91411" bIns="4569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609600" y="443119"/>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48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623593" y="1674850"/>
            <a:ext cx="10958807" cy="3923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a:solidFill>
                  <a:schemeClr val="dk1"/>
                </a:solidFill>
                <a:latin typeface="Roboto"/>
                <a:ea typeface="Roboto"/>
                <a:cs typeface="Roboto"/>
                <a:sym typeface="Roboto"/>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4195613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240000" y="240001"/>
            <a:ext cx="11712000" cy="5721600"/>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tel 1"/>
          <p:cNvSpPr>
            <a:spLocks noGrp="1"/>
          </p:cNvSpPr>
          <p:nvPr>
            <p:ph type="title" hasCustomPrompt="1"/>
          </p:nvPr>
        </p:nvSpPr>
        <p:spPr>
          <a:xfrm>
            <a:off x="609600" y="443119"/>
            <a:ext cx="10972800" cy="1143000"/>
          </a:xfrm>
          <a:prstGeom prst="rect">
            <a:avLst/>
          </a:prstGeom>
        </p:spPr>
        <p:txBody>
          <a:bodyPr vert="horz"/>
          <a:lstStyle>
            <a:lvl1pPr algn="l">
              <a:defRPr sz="48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623593" y="1674850"/>
            <a:ext cx="10958807" cy="3923519"/>
          </a:xfrm>
          <a:prstGeom prst="rect">
            <a:avLst/>
          </a:prstGeom>
        </p:spPr>
        <p:txBody>
          <a:bodyPr/>
          <a:lstStyle>
            <a:lvl1pPr marL="0" indent="0" algn="l">
              <a:buNone/>
              <a:defRPr sz="3200">
                <a:solidFill>
                  <a:schemeClr val="tx1"/>
                </a:solidFill>
                <a:latin typeface="Roboto" panose="02000000000000000000" pitchFamily="2" charset="0"/>
                <a:ea typeface="Roboto" panose="02000000000000000000" pitchFamily="2"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4" indent="0" algn="ctr">
              <a:buNone/>
              <a:defRPr>
                <a:solidFill>
                  <a:schemeClr val="tx1">
                    <a:tint val="75000"/>
                  </a:schemeClr>
                </a:solidFill>
              </a:defRPr>
            </a:lvl7pPr>
            <a:lvl8pPr marL="4266667" indent="0" algn="ctr">
              <a:buNone/>
              <a:defRPr>
                <a:solidFill>
                  <a:schemeClr val="tx1">
                    <a:tint val="75000"/>
                  </a:schemeClr>
                </a:solidFill>
              </a:defRPr>
            </a:lvl8pPr>
            <a:lvl9pPr marL="487619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3857051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AB878E3-264D-40CB-BB09-2AF735F0335D}" type="datetimeFigureOut">
              <a:rPr lang="el-GR" smtClean="0"/>
              <a:pPr/>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A4A053-7EB7-4674-9728-606F01F78790}" type="slidenum">
              <a:rPr lang="el-GR" smtClean="0"/>
              <a:pPr/>
              <a:t>‹#›</a:t>
            </a:fld>
            <a:endParaRPr lang="el-GR"/>
          </a:p>
        </p:txBody>
      </p:sp>
    </p:spTree>
    <p:extLst>
      <p:ext uri="{BB962C8B-B14F-4D97-AF65-F5344CB8AC3E}">
        <p14:creationId xmlns:p14="http://schemas.microsoft.com/office/powerpoint/2010/main" val="1071515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AB878E3-264D-40CB-BB09-2AF735F0335D}" type="datetimeFigureOut">
              <a:rPr lang="el-GR" smtClean="0"/>
              <a:pPr/>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1A4A053-7EB7-4674-9728-606F01F78790}" type="slidenum">
              <a:rPr lang="el-GR" smtClean="0"/>
              <a:pPr/>
              <a:t>‹#›</a:t>
            </a:fld>
            <a:endParaRPr lang="el-GR"/>
          </a:p>
        </p:txBody>
      </p:sp>
    </p:spTree>
    <p:extLst>
      <p:ext uri="{BB962C8B-B14F-4D97-AF65-F5344CB8AC3E}">
        <p14:creationId xmlns:p14="http://schemas.microsoft.com/office/powerpoint/2010/main" val="2184349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800000" y="1368000"/>
            <a:ext cx="5920642"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de stijl te bewerken</a:t>
            </a:r>
          </a:p>
        </p:txBody>
      </p:sp>
      <p:sp>
        <p:nvSpPr>
          <p:cNvPr id="3" name="Ondertitel 2"/>
          <p:cNvSpPr>
            <a:spLocks noGrp="1"/>
          </p:cNvSpPr>
          <p:nvPr>
            <p:ph type="subTitle" idx="1" hasCustomPrompt="1"/>
          </p:nvPr>
        </p:nvSpPr>
        <p:spPr>
          <a:xfrm>
            <a:off x="1800000" y="2556000"/>
            <a:ext cx="592064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73E3615C-F55C-43AB-A8DE-547F77398A9F}"/>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E8184954-07DC-47D7-B8AC-1BD04C8AEAC0}"/>
              </a:ext>
            </a:extLst>
          </p:cNvPr>
          <p:cNvSpPr>
            <a:spLocks noGrp="1"/>
          </p:cNvSpPr>
          <p:nvPr>
            <p:ph type="ftr" sz="quarter" idx="11"/>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8A9505A9-BA30-4552-9F9D-043FB8B8A5CF}"/>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1935400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1520825"/>
            <a:ext cx="11233150" cy="39957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AB737CEA-8486-4D34-ABC5-F0FE3A967FA8}"/>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5EE2DB4E-0006-49ED-9079-B6C03DC4C355}"/>
              </a:ext>
            </a:extLst>
          </p:cNvPr>
          <p:cNvSpPr>
            <a:spLocks noGrp="1"/>
          </p:cNvSpPr>
          <p:nvPr>
            <p:ph type="ftr" sz="quarter" idx="11"/>
          </p:nvPr>
        </p:nvSpPr>
        <p:spPr/>
        <p:txBody>
          <a:bodyPr/>
          <a:lstStyle/>
          <a:p>
            <a:endParaRPr lang="nl-NL"/>
          </a:p>
        </p:txBody>
      </p:sp>
      <p:sp>
        <p:nvSpPr>
          <p:cNvPr id="10" name="Tijdelijke aanduiding voor dianummer 9">
            <a:extLst>
              <a:ext uri="{FF2B5EF4-FFF2-40B4-BE49-F238E27FC236}">
                <a16:creationId xmlns:a16="http://schemas.microsoft.com/office/drawing/2014/main" id="{9B5776AC-D9F7-4A46-B58D-032C7E3CE98D}"/>
              </a:ext>
            </a:extLst>
          </p:cNvPr>
          <p:cNvSpPr>
            <a:spLocks noGrp="1"/>
          </p:cNvSpPr>
          <p:nvPr>
            <p:ph type="sldNum" sz="quarter" idx="12"/>
          </p:nvPr>
        </p:nvSpPr>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35732639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p:cNvSpPr>
            <a:spLocks noGrp="1"/>
          </p:cNvSpPr>
          <p:nvPr>
            <p:ph type="sldNum" sz="quarter" idx="12"/>
          </p:nvPr>
        </p:nvSpPr>
        <p:spPr>
          <a:xfrm>
            <a:off x="11232000" y="7020000"/>
            <a:ext cx="517088" cy="216000"/>
          </a:xfrm>
        </p:spPr>
        <p:txBody>
          <a:bodyPr/>
          <a:lstStyle/>
          <a:p>
            <a:fld id="{4023FC5B-98A5-49E4-B59C-E073B8952154}" type="slidenum">
              <a:rPr lang="nl-NL" smtClean="0"/>
              <a:t>‹#›</a:t>
            </a:fld>
            <a:endParaRPr lang="nl-NL"/>
          </a:p>
        </p:txBody>
      </p:sp>
      <p:sp>
        <p:nvSpPr>
          <p:cNvPr id="6" name="Titel 5">
            <a:extLst>
              <a:ext uri="{FF2B5EF4-FFF2-40B4-BE49-F238E27FC236}">
                <a16:creationId xmlns:a16="http://schemas.microsoft.com/office/drawing/2014/main" id="{33A3CA41-9EBC-4AE3-9B53-2856BF2CF1A7}"/>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92938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847-9BAE-15CD-F2B4-871AEB58A6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7B782-0B56-E25C-28AC-8C579145D5F8}"/>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4" name="Footer Placeholder 3">
            <a:extLst>
              <a:ext uri="{FF2B5EF4-FFF2-40B4-BE49-F238E27FC236}">
                <a16:creationId xmlns:a16="http://schemas.microsoft.com/office/drawing/2014/main" id="{B89DA1F4-9A4B-5AC0-D212-D2E9CD0DC8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387BBF-B8A9-E344-3E8D-D188A8A297D2}"/>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436253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dia met zij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8000"/>
            <a:ext cx="6480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800000" y="2556000"/>
            <a:ext cx="6480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8"/>
          <p:cNvSpPr>
            <a:spLocks noGrp="1"/>
          </p:cNvSpPr>
          <p:nvPr>
            <p:ph type="pic" sz="quarter" idx="10" hasCustomPrompt="1"/>
          </p:nvPr>
        </p:nvSpPr>
        <p:spPr>
          <a:xfrm>
            <a:off x="8608741" y="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11" name="Tijdelijke aanduiding voor afbeelding 8"/>
          <p:cNvSpPr>
            <a:spLocks noGrp="1"/>
          </p:cNvSpPr>
          <p:nvPr>
            <p:ph type="pic" sz="quarter" idx="11" hasCustomPrompt="1"/>
          </p:nvPr>
        </p:nvSpPr>
        <p:spPr>
          <a:xfrm>
            <a:off x="8608741" y="4662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12" name="Tijdelijke aanduiding voor afbeelding 8"/>
          <p:cNvSpPr>
            <a:spLocks noGrp="1"/>
          </p:cNvSpPr>
          <p:nvPr>
            <p:ph type="pic" sz="quarter" idx="12" hasCustomPrompt="1"/>
          </p:nvPr>
        </p:nvSpPr>
        <p:spPr>
          <a:xfrm>
            <a:off x="8608741" y="2331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4" name="Tijdelijke aanduiding voor datum 3">
            <a:extLst>
              <a:ext uri="{FF2B5EF4-FFF2-40B4-BE49-F238E27FC236}">
                <a16:creationId xmlns:a16="http://schemas.microsoft.com/office/drawing/2014/main" id="{142070C5-6796-4299-AB85-CC20570546D8}"/>
              </a:ext>
            </a:extLst>
          </p:cNvPr>
          <p:cNvSpPr>
            <a:spLocks noGrp="1"/>
          </p:cNvSpPr>
          <p:nvPr>
            <p:ph type="dt" sz="half" idx="13"/>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8ABD32AD-09A4-4A89-BC57-F1E4EA596DAF}"/>
              </a:ext>
            </a:extLst>
          </p:cNvPr>
          <p:cNvSpPr>
            <a:spLocks noGrp="1"/>
          </p:cNvSpPr>
          <p:nvPr>
            <p:ph type="ftr" sz="quarter" idx="14"/>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B3DD332C-DA0C-4972-BE14-F121434C0570}"/>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2935054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eldia met zij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8000"/>
            <a:ext cx="4284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799999" y="2556000"/>
            <a:ext cx="4284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8"/>
          <p:cNvSpPr>
            <a:spLocks noGrp="1"/>
          </p:cNvSpPr>
          <p:nvPr>
            <p:ph type="pic" sz="quarter" idx="10" hasCustomPrompt="1"/>
          </p:nvPr>
        </p:nvSpPr>
        <p:spPr>
          <a:xfrm>
            <a:off x="6576000" y="0"/>
            <a:ext cx="5616000"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70CD22FF-D75B-4338-AF89-A3E382FA2F67}"/>
              </a:ext>
            </a:extLst>
          </p:cNvPr>
          <p:cNvSpPr>
            <a:spLocks noGrp="1"/>
          </p:cNvSpPr>
          <p:nvPr>
            <p:ph type="dt" sz="half" idx="11"/>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90AD6CDB-B5E5-441E-A421-8D155215F1E6}"/>
              </a:ext>
            </a:extLst>
          </p:cNvPr>
          <p:cNvSpPr>
            <a:spLocks noGrp="1"/>
          </p:cNvSpPr>
          <p:nvPr>
            <p:ph type="ftr" sz="quarter" idx="12"/>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4D73246D-3A76-4C3E-91A7-79014B7B15BD}"/>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473004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eldia 150 jaar met onder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7999"/>
            <a:ext cx="6480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800000" y="2556000"/>
            <a:ext cx="6480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4"/>
          <p:cNvSpPr>
            <a:spLocks noGrp="1"/>
          </p:cNvSpPr>
          <p:nvPr>
            <p:ph type="pic" sz="quarter" idx="11" hasCustomPrompt="1"/>
          </p:nvPr>
        </p:nvSpPr>
        <p:spPr>
          <a:xfrm>
            <a:off x="4151516" y="3897313"/>
            <a:ext cx="3888000" cy="2960687"/>
          </a:xfrm>
        </p:spPr>
        <p:txBody>
          <a:bodyPr anchor="b">
            <a:normAutofit/>
          </a:bodyPr>
          <a:lstStyle>
            <a:lvl1pPr marL="0" indent="0" algn="ctr">
              <a:buNone/>
              <a:defRPr sz="1200" baseline="0">
                <a:solidFill>
                  <a:schemeClr val="tx2"/>
                </a:solidFill>
              </a:defRPr>
            </a:lvl1pPr>
          </a:lstStyle>
          <a:p>
            <a:r>
              <a:rPr lang="nl-NL"/>
              <a:t>Afbeelding selecteren</a:t>
            </a:r>
          </a:p>
        </p:txBody>
      </p:sp>
      <p:sp>
        <p:nvSpPr>
          <p:cNvPr id="10" name="Tijdelijke aanduiding voor afbeelding 4"/>
          <p:cNvSpPr>
            <a:spLocks noGrp="1"/>
          </p:cNvSpPr>
          <p:nvPr>
            <p:ph type="pic" sz="quarter" idx="12" hasCustomPrompt="1"/>
          </p:nvPr>
        </p:nvSpPr>
        <p:spPr>
          <a:xfrm>
            <a:off x="8304000" y="3897313"/>
            <a:ext cx="3888000" cy="2959836"/>
          </a:xfrm>
        </p:spPr>
        <p:txBody>
          <a:bodyPr anchor="b">
            <a:normAutofit/>
          </a:bodyPr>
          <a:lstStyle>
            <a:lvl1pPr marL="0" indent="0" algn="ctr">
              <a:buNone/>
              <a:defRPr sz="1200" baseline="0">
                <a:solidFill>
                  <a:schemeClr val="tx2"/>
                </a:solidFill>
              </a:defRPr>
            </a:lvl1pPr>
          </a:lstStyle>
          <a:p>
            <a:r>
              <a:rPr lang="nl-NL"/>
              <a:t>Afbeelding selecteren</a:t>
            </a:r>
          </a:p>
        </p:txBody>
      </p:sp>
      <p:sp>
        <p:nvSpPr>
          <p:cNvPr id="7" name="Rechthoek 6"/>
          <p:cNvSpPr/>
          <p:nvPr userDrawn="1"/>
        </p:nvSpPr>
        <p:spPr>
          <a:xfrm>
            <a:off x="0" y="3897313"/>
            <a:ext cx="3887032" cy="296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datum 3">
            <a:extLst>
              <a:ext uri="{FF2B5EF4-FFF2-40B4-BE49-F238E27FC236}">
                <a16:creationId xmlns:a16="http://schemas.microsoft.com/office/drawing/2014/main" id="{8EBC2BE1-8E6A-4724-9C09-15FAC2786F15}"/>
              </a:ext>
            </a:extLst>
          </p:cNvPr>
          <p:cNvSpPr>
            <a:spLocks noGrp="1"/>
          </p:cNvSpPr>
          <p:nvPr>
            <p:ph type="dt" sz="half" idx="13"/>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1604F9E0-1E27-4C65-922C-2529471D4FA8}"/>
              </a:ext>
            </a:extLst>
          </p:cNvPr>
          <p:cNvSpPr>
            <a:spLocks noGrp="1"/>
          </p:cNvSpPr>
          <p:nvPr>
            <p:ph type="ftr" sz="quarter" idx="14"/>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356F070D-747B-4E84-9B46-DDEB7688065E}"/>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A3833385-3A83-4FB8-90CD-AB51CB93D0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80000"/>
            <a:ext cx="1371600" cy="686157"/>
          </a:xfrm>
          <a:prstGeom prst="rect">
            <a:avLst/>
          </a:prstGeom>
        </p:spPr>
      </p:pic>
    </p:spTree>
    <p:extLst>
      <p:ext uri="{BB962C8B-B14F-4D97-AF65-F5344CB8AC3E}">
        <p14:creationId xmlns:p14="http://schemas.microsoft.com/office/powerpoint/2010/main" val="3295206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Voorloop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5C7E9-B132-4EEC-BF67-F348548FBE92}"/>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03E7-EE94-4635-8BF9-28816AAF6F7B}"/>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4257AA01-CE66-4DAE-A789-C81590219A65}"/>
              </a:ext>
            </a:extLst>
          </p:cNvPr>
          <p:cNvSpPr>
            <a:spLocks noGrp="1"/>
          </p:cNvSpPr>
          <p:nvPr>
            <p:ph type="ftr" sz="quarter" idx="11"/>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2A29E0C9-0BEE-44BA-8739-841647D37D25}"/>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7" name="Afbeelding 6">
            <a:extLst>
              <a:ext uri="{FF2B5EF4-FFF2-40B4-BE49-F238E27FC236}">
                <a16:creationId xmlns:a16="http://schemas.microsoft.com/office/drawing/2014/main" id="{C0496238-8748-4D99-8185-533B7D57D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507" y="987841"/>
            <a:ext cx="9755145" cy="4880112"/>
          </a:xfrm>
          <a:prstGeom prst="rect">
            <a:avLst/>
          </a:prstGeom>
        </p:spPr>
      </p:pic>
    </p:spTree>
    <p:extLst>
      <p:ext uri="{BB962C8B-B14F-4D97-AF65-F5344CB8AC3E}">
        <p14:creationId xmlns:p14="http://schemas.microsoft.com/office/powerpoint/2010/main" val="312720643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7" y="1520825"/>
            <a:ext cx="7740000" cy="39957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7" y="333375"/>
            <a:ext cx="7740000" cy="830444"/>
          </a:xfrm>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AB737CEA-8486-4D34-ABC5-F0FE3A967FA8}"/>
              </a:ext>
            </a:extLst>
          </p:cNvPr>
          <p:cNvSpPr>
            <a:spLocks noGrp="1"/>
          </p:cNvSpPr>
          <p:nvPr>
            <p:ph type="dt" sz="half" idx="10"/>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EE2DB4E-0006-49ED-9079-B6C03DC4C355}"/>
              </a:ext>
            </a:extLst>
          </p:cNvPr>
          <p:cNvSpPr>
            <a:spLocks noGrp="1"/>
          </p:cNvSpPr>
          <p:nvPr>
            <p:ph type="ftr" sz="quarter" idx="11"/>
          </p:nvPr>
        </p:nvSpPr>
        <p:spPr>
          <a:xfrm>
            <a:off x="515938" y="7020000"/>
            <a:ext cx="8388062" cy="216000"/>
          </a:xfrm>
        </p:spPr>
        <p:txBody>
          <a:bodyPr/>
          <a:lstStyle/>
          <a:p>
            <a:endParaRPr lang="nl-NL"/>
          </a:p>
        </p:txBody>
      </p:sp>
      <p:sp>
        <p:nvSpPr>
          <p:cNvPr id="10" name="Tijdelijke aanduiding voor dianummer 9">
            <a:extLst>
              <a:ext uri="{FF2B5EF4-FFF2-40B4-BE49-F238E27FC236}">
                <a16:creationId xmlns:a16="http://schemas.microsoft.com/office/drawing/2014/main" id="{9B5776AC-D9F7-4A46-B58D-032C7E3CE98D}"/>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
        <p:nvSpPr>
          <p:cNvPr id="7" name="Tijdelijke aanduiding voor afbeelding 8">
            <a:extLst>
              <a:ext uri="{FF2B5EF4-FFF2-40B4-BE49-F238E27FC236}">
                <a16:creationId xmlns:a16="http://schemas.microsoft.com/office/drawing/2014/main" id="{72A59E6D-4E6F-456D-B215-1BB5ECD0BFD6}"/>
              </a:ext>
            </a:extLst>
          </p:cNvPr>
          <p:cNvSpPr>
            <a:spLocks noGrp="1"/>
          </p:cNvSpPr>
          <p:nvPr>
            <p:ph type="pic" sz="quarter" idx="13" hasCustomPrompt="1"/>
          </p:nvPr>
        </p:nvSpPr>
        <p:spPr>
          <a:xfrm>
            <a:off x="8608741" y="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8" name="Tijdelijke aanduiding voor afbeelding 8">
            <a:extLst>
              <a:ext uri="{FF2B5EF4-FFF2-40B4-BE49-F238E27FC236}">
                <a16:creationId xmlns:a16="http://schemas.microsoft.com/office/drawing/2014/main" id="{C0C5A2A2-C49A-4361-AD35-CD4E3688BB59}"/>
              </a:ext>
            </a:extLst>
          </p:cNvPr>
          <p:cNvSpPr>
            <a:spLocks noGrp="1"/>
          </p:cNvSpPr>
          <p:nvPr>
            <p:ph type="pic" sz="quarter" idx="14" hasCustomPrompt="1"/>
          </p:nvPr>
        </p:nvSpPr>
        <p:spPr>
          <a:xfrm>
            <a:off x="8608741" y="4662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9" name="Tijdelijke aanduiding voor afbeelding 8">
            <a:extLst>
              <a:ext uri="{FF2B5EF4-FFF2-40B4-BE49-F238E27FC236}">
                <a16:creationId xmlns:a16="http://schemas.microsoft.com/office/drawing/2014/main" id="{4B7C8F64-ABD3-4702-AB82-A16B2EFC5A15}"/>
              </a:ext>
            </a:extLst>
          </p:cNvPr>
          <p:cNvSpPr>
            <a:spLocks noGrp="1"/>
          </p:cNvSpPr>
          <p:nvPr>
            <p:ph type="pic" sz="quarter" idx="15" hasCustomPrompt="1"/>
          </p:nvPr>
        </p:nvSpPr>
        <p:spPr>
          <a:xfrm>
            <a:off x="8608741" y="2331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Tree>
    <p:extLst>
      <p:ext uri="{BB962C8B-B14F-4D97-AF65-F5344CB8AC3E}">
        <p14:creationId xmlns:p14="http://schemas.microsoft.com/office/powerpoint/2010/main" val="9008881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0 - Vrijwillegster">
    <p:spTree>
      <p:nvGrpSpPr>
        <p:cNvPr id="1" name=""/>
        <p:cNvGrpSpPr/>
        <p:nvPr/>
      </p:nvGrpSpPr>
      <p:grpSpPr>
        <a:xfrm>
          <a:off x="0" y="0"/>
          <a:ext cx="0" cy="0"/>
          <a:chOff x="0" y="0"/>
          <a:chExt cx="0" cy="0"/>
        </a:xfrm>
      </p:grpSpPr>
      <p:pic>
        <p:nvPicPr>
          <p:cNvPr id="4" name="Tijdelijke aanduiding voor afbeelding 4"/>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32160"/>
            <a:ext cx="12181902" cy="5525680"/>
          </a:xfrm>
          <a:prstGeom prst="rect">
            <a:avLst/>
          </a:prstGeom>
        </p:spPr>
      </p:pic>
      <p:sp>
        <p:nvSpPr>
          <p:cNvPr id="5" name="Titel 4">
            <a:extLst>
              <a:ext uri="{FF2B5EF4-FFF2-40B4-BE49-F238E27FC236}">
                <a16:creationId xmlns:a16="http://schemas.microsoft.com/office/drawing/2014/main" id="{3A1C7807-8C0D-42E3-A1C7-02AD120B833E}"/>
              </a:ext>
            </a:extLst>
          </p:cNvPr>
          <p:cNvSpPr>
            <a:spLocks noGrp="1"/>
          </p:cNvSpPr>
          <p:nvPr>
            <p:ph type="title"/>
          </p:nvPr>
        </p:nvSpPr>
        <p:spPr/>
        <p:txBody>
          <a:bodyPr/>
          <a:lstStyle/>
          <a:p>
            <a:r>
              <a:rPr lang="nl-NL"/>
              <a:t>Klik om stijl te bewerken</a:t>
            </a:r>
          </a:p>
        </p:txBody>
      </p:sp>
      <p:sp>
        <p:nvSpPr>
          <p:cNvPr id="7" name="Tijdelijke aanduiding voor datum 6">
            <a:extLst>
              <a:ext uri="{FF2B5EF4-FFF2-40B4-BE49-F238E27FC236}">
                <a16:creationId xmlns:a16="http://schemas.microsoft.com/office/drawing/2014/main" id="{3EF0CC8E-D686-4668-8403-D6793E1C6EFE}"/>
              </a:ext>
            </a:extLst>
          </p:cNvPr>
          <p:cNvSpPr>
            <a:spLocks noGrp="1"/>
          </p:cNvSpPr>
          <p:nvPr>
            <p:ph type="dt" sz="half" idx="10"/>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A7AF9D09-1BB6-4227-B91E-AAA15DF068B8}"/>
              </a:ext>
            </a:extLst>
          </p:cNvPr>
          <p:cNvSpPr>
            <a:spLocks noGrp="1"/>
          </p:cNvSpPr>
          <p:nvPr>
            <p:ph type="ftr" sz="quarter" idx="11"/>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2F1175B2-DC4D-4200-9296-E9C5604352D5}"/>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10" name="Afbeelding 9">
            <a:extLst>
              <a:ext uri="{FF2B5EF4-FFF2-40B4-BE49-F238E27FC236}">
                <a16:creationId xmlns:a16="http://schemas.microsoft.com/office/drawing/2014/main" id="{BFA9EE5E-0A92-4035-8BB0-73C0794BB7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2121875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A">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1" cy="6858000"/>
          </a:xfrm>
          <a:prstGeom prst="rect">
            <a:avLst/>
          </a:prstGeom>
        </p:spPr>
      </p:pic>
      <p:sp>
        <p:nvSpPr>
          <p:cNvPr id="3" name="Titel 2">
            <a:extLst>
              <a:ext uri="{FF2B5EF4-FFF2-40B4-BE49-F238E27FC236}">
                <a16:creationId xmlns:a16="http://schemas.microsoft.com/office/drawing/2014/main" id="{3F6C6EB1-ECBB-4F97-8C73-A95D992719BC}"/>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F2D396E4-D6E1-4CEF-BFC7-45CB774ABDD2}"/>
              </a:ext>
            </a:extLst>
          </p:cNvPr>
          <p:cNvSpPr>
            <a:spLocks noGrp="1"/>
          </p:cNvSpPr>
          <p:nvPr>
            <p:ph type="dt" sz="half" idx="10"/>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AD0B9F02-B935-449A-8A7E-C60777FF1A81}"/>
              </a:ext>
            </a:extLst>
          </p:cNvPr>
          <p:cNvSpPr>
            <a:spLocks noGrp="1"/>
          </p:cNvSpPr>
          <p:nvPr>
            <p:ph type="ftr" sz="quarter" idx="11"/>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152C44F6-EA3B-4C68-AB06-1C1AA0737BEA}"/>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9" name="Afbeelding 8">
            <a:extLst>
              <a:ext uri="{FF2B5EF4-FFF2-40B4-BE49-F238E27FC236}">
                <a16:creationId xmlns:a16="http://schemas.microsoft.com/office/drawing/2014/main" id="{5A05ACED-ECB6-42AD-8566-92D3D1231A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2287551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3" name="Titel 2">
            <a:extLst>
              <a:ext uri="{FF2B5EF4-FFF2-40B4-BE49-F238E27FC236}">
                <a16:creationId xmlns:a16="http://schemas.microsoft.com/office/drawing/2014/main" id="{DA425C76-0535-462A-AD71-CE37CD727580}"/>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FE5DCC11-9ABD-4ED2-8B25-3F82BCA98707}"/>
              </a:ext>
            </a:extLst>
          </p:cNvPr>
          <p:cNvSpPr>
            <a:spLocks noGrp="1"/>
          </p:cNvSpPr>
          <p:nvPr>
            <p:ph type="dt" sz="half" idx="10"/>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C4BEF50A-C4D4-4138-946B-7515E706A9D8}"/>
              </a:ext>
            </a:extLst>
          </p:cNvPr>
          <p:cNvSpPr>
            <a:spLocks noGrp="1"/>
          </p:cNvSpPr>
          <p:nvPr>
            <p:ph type="ftr" sz="quarter" idx="11"/>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ACD3FA6F-D38C-4837-A328-53C7FDFE2C4F}"/>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9" name="Afbeelding 8">
            <a:extLst>
              <a:ext uri="{FF2B5EF4-FFF2-40B4-BE49-F238E27FC236}">
                <a16:creationId xmlns:a16="http://schemas.microsoft.com/office/drawing/2014/main" id="{1258A44F-FEE2-4BF9-BE27-CF9A06507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3724956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 y="-1"/>
            <a:ext cx="12312386" cy="6926901"/>
          </a:xfrm>
          <a:prstGeom prst="rect">
            <a:avLst/>
          </a:prstGeom>
        </p:spPr>
      </p:pic>
      <p:sp>
        <p:nvSpPr>
          <p:cNvPr id="3" name="Titel 2">
            <a:extLst>
              <a:ext uri="{FF2B5EF4-FFF2-40B4-BE49-F238E27FC236}">
                <a16:creationId xmlns:a16="http://schemas.microsoft.com/office/drawing/2014/main" id="{D0135365-C710-4D14-BF10-F3599C819340}"/>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4" name="Tijdelijke aanduiding voor datum 3">
            <a:extLst>
              <a:ext uri="{FF2B5EF4-FFF2-40B4-BE49-F238E27FC236}">
                <a16:creationId xmlns:a16="http://schemas.microsoft.com/office/drawing/2014/main" id="{CE887036-871A-4360-A5CD-E62AA965C5F3}"/>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9EBAB867-BAE0-47A0-99E3-6D607E2DABB2}"/>
              </a:ext>
            </a:extLst>
          </p:cNvPr>
          <p:cNvSpPr>
            <a:spLocks noGrp="1"/>
          </p:cNvSpPr>
          <p:nvPr>
            <p:ph type="ftr" sz="quarter" idx="11"/>
          </p:nvPr>
        </p:nvSpPr>
        <p:spPr>
          <a:xfrm>
            <a:off x="515938" y="7020000"/>
            <a:ext cx="8388062" cy="216000"/>
          </a:xfrm>
        </p:spPr>
        <p:txBody>
          <a:bodyPr/>
          <a:lstStyle/>
          <a:p>
            <a:endParaRPr lang="nl-NL"/>
          </a:p>
        </p:txBody>
      </p:sp>
      <p:sp>
        <p:nvSpPr>
          <p:cNvPr id="7" name="Tijdelijke aanduiding voor dianummer 6">
            <a:extLst>
              <a:ext uri="{FF2B5EF4-FFF2-40B4-BE49-F238E27FC236}">
                <a16:creationId xmlns:a16="http://schemas.microsoft.com/office/drawing/2014/main" id="{A9C2B297-B809-42F9-96CB-78247014F8D9}"/>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FC4D4976-6D41-4DE0-83F4-3E1E43000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963318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Vaste afbeelding met titel F">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0" cy="6862714"/>
          </a:xfrm>
          <a:prstGeom prst="rect">
            <a:avLst/>
          </a:prstGeom>
        </p:spPr>
      </p:pic>
      <p:sp>
        <p:nvSpPr>
          <p:cNvPr id="2" name="Titel 1"/>
          <p:cNvSpPr>
            <a:spLocks noGrp="1"/>
          </p:cNvSpPr>
          <p:nvPr>
            <p:ph type="title"/>
          </p:nvPr>
        </p:nvSpPr>
        <p:spPr/>
        <p:txBody>
          <a:bodyPr/>
          <a:lstStyle>
            <a:lvl1pPr>
              <a:defRPr>
                <a:solidFill>
                  <a:srgbClr val="FFFFFF"/>
                </a:solidFill>
              </a:defRPr>
            </a:lvl1pPr>
          </a:lstStyle>
          <a:p>
            <a:r>
              <a:rPr lang="nl-NL"/>
              <a:t>Klik om stijl te bewerken</a:t>
            </a:r>
          </a:p>
        </p:txBody>
      </p:sp>
      <p:sp>
        <p:nvSpPr>
          <p:cNvPr id="3" name="Tijdelijke aanduiding voor datum 2">
            <a:extLst>
              <a:ext uri="{FF2B5EF4-FFF2-40B4-BE49-F238E27FC236}">
                <a16:creationId xmlns:a16="http://schemas.microsoft.com/office/drawing/2014/main" id="{C639ED0F-7F01-473C-BBAD-C030895A8836}"/>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202F89BA-68EA-4B71-BD92-93D360B6662C}"/>
              </a:ext>
            </a:extLst>
          </p:cNvPr>
          <p:cNvSpPr>
            <a:spLocks noGrp="1"/>
          </p:cNvSpPr>
          <p:nvPr>
            <p:ph type="ftr" sz="quarter" idx="11"/>
          </p:nvPr>
        </p:nvSpPr>
        <p:spPr>
          <a:xfrm>
            <a:off x="515938" y="7020000"/>
            <a:ext cx="8388062" cy="216000"/>
          </a:xfrm>
        </p:spPr>
        <p:txBody>
          <a:bodyPr/>
          <a:lstStyle/>
          <a:p>
            <a:endParaRPr lang="nl-NL"/>
          </a:p>
        </p:txBody>
      </p:sp>
      <p:sp>
        <p:nvSpPr>
          <p:cNvPr id="7" name="Tijdelijke aanduiding voor dianummer 6">
            <a:extLst>
              <a:ext uri="{FF2B5EF4-FFF2-40B4-BE49-F238E27FC236}">
                <a16:creationId xmlns:a16="http://schemas.microsoft.com/office/drawing/2014/main" id="{833F561D-EFF6-40D9-8428-7222FA339E94}"/>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22AB242D-C8D8-4081-AAF2-2383C5BD52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166652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CBD87-BE2D-C168-1BEE-F5569B516FBB}"/>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3" name="Footer Placeholder 2">
            <a:extLst>
              <a:ext uri="{FF2B5EF4-FFF2-40B4-BE49-F238E27FC236}">
                <a16:creationId xmlns:a16="http://schemas.microsoft.com/office/drawing/2014/main" id="{5FC47560-DCE4-DF30-2274-A163119649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764D44-C545-4A74-3A48-F8E7715E15E3}"/>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5287473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dia met inhou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515938" y="2051999"/>
            <a:ext cx="5580062" cy="3464564"/>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564312" y="0"/>
            <a:ext cx="5627131"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617C4F60-DAF2-4090-BF38-724FFCC267D0}"/>
              </a:ext>
            </a:extLst>
          </p:cNvPr>
          <p:cNvSpPr>
            <a:spLocks noGrp="1"/>
          </p:cNvSpPr>
          <p:nvPr>
            <p:ph type="dt" sz="half" idx="12"/>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6175E8A-2273-4758-8DC6-9A8F4B7673D6}"/>
              </a:ext>
            </a:extLst>
          </p:cNvPr>
          <p:cNvSpPr>
            <a:spLocks noGrp="1"/>
          </p:cNvSpPr>
          <p:nvPr>
            <p:ph type="ftr" sz="quarter" idx="13"/>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B7967709-3E4F-42A9-B645-C364E0BF993E}"/>
              </a:ext>
            </a:extLst>
          </p:cNvPr>
          <p:cNvSpPr>
            <a:spLocks noGrp="1"/>
          </p:cNvSpPr>
          <p:nvPr>
            <p:ph type="sldNum" sz="quarter" idx="14"/>
          </p:nvPr>
        </p:nvSpPr>
        <p:spPr>
          <a:xfrm>
            <a:off x="11232000" y="7020000"/>
            <a:ext cx="517088" cy="216000"/>
          </a:xfrm>
        </p:spPr>
        <p:txBody>
          <a:bodyPr/>
          <a:lstStyle/>
          <a:p>
            <a:fld id="{4023FC5B-98A5-49E4-B59C-E073B8952154}" type="slidenum">
              <a:rPr lang="nl-NL" smtClean="0"/>
              <a:pPr/>
              <a:t>‹#›</a:t>
            </a:fld>
            <a:endParaRPr lang="nl-NL"/>
          </a:p>
        </p:txBody>
      </p:sp>
      <p:sp>
        <p:nvSpPr>
          <p:cNvPr id="9" name="Titel 8">
            <a:extLst>
              <a:ext uri="{FF2B5EF4-FFF2-40B4-BE49-F238E27FC236}">
                <a16:creationId xmlns:a16="http://schemas.microsoft.com/office/drawing/2014/main" id="{EFA97128-2615-4FF3-8E9E-3CD9E1081F17}"/>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25464813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dia met inhoud (hoog)">
    <p:spTree>
      <p:nvGrpSpPr>
        <p:cNvPr id="1" name=""/>
        <p:cNvGrpSpPr/>
        <p:nvPr/>
      </p:nvGrpSpPr>
      <p:grpSpPr>
        <a:xfrm>
          <a:off x="0" y="0"/>
          <a:ext cx="0" cy="0"/>
          <a:chOff x="0" y="0"/>
          <a:chExt cx="0" cy="0"/>
        </a:xfrm>
      </p:grpSpPr>
      <p:sp>
        <p:nvSpPr>
          <p:cNvPr id="5" name="Tijdelijke aanduiding voor inhoud 4"/>
          <p:cNvSpPr>
            <a:spLocks noGrp="1"/>
          </p:cNvSpPr>
          <p:nvPr>
            <p:ph sz="quarter" idx="10"/>
          </p:nvPr>
        </p:nvSpPr>
        <p:spPr>
          <a:xfrm>
            <a:off x="515938" y="1177200"/>
            <a:ext cx="5580062" cy="4383088"/>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564312" y="0"/>
            <a:ext cx="5627131"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617C4F60-DAF2-4090-BF38-724FFCC267D0}"/>
              </a:ext>
            </a:extLst>
          </p:cNvPr>
          <p:cNvSpPr>
            <a:spLocks noGrp="1"/>
          </p:cNvSpPr>
          <p:nvPr>
            <p:ph type="dt" sz="half" idx="12"/>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6175E8A-2273-4758-8DC6-9A8F4B7673D6}"/>
              </a:ext>
            </a:extLst>
          </p:cNvPr>
          <p:cNvSpPr>
            <a:spLocks noGrp="1"/>
          </p:cNvSpPr>
          <p:nvPr>
            <p:ph type="ftr" sz="quarter" idx="13"/>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B7967709-3E4F-42A9-B645-C364E0BF993E}"/>
              </a:ext>
            </a:extLst>
          </p:cNvPr>
          <p:cNvSpPr>
            <a:spLocks noGrp="1"/>
          </p:cNvSpPr>
          <p:nvPr>
            <p:ph type="sldNum" sz="quarter" idx="14"/>
          </p:nvPr>
        </p:nvSpPr>
        <p:spPr>
          <a:xfrm>
            <a:off x="11232000" y="7020000"/>
            <a:ext cx="517088" cy="216000"/>
          </a:xfrm>
        </p:spPr>
        <p:txBody>
          <a:bodyPr/>
          <a:lstStyle/>
          <a:p>
            <a:fld id="{4023FC5B-98A5-49E4-B59C-E073B8952154}" type="slidenum">
              <a:rPr lang="nl-NL" smtClean="0"/>
              <a:pPr/>
              <a:t>‹#›</a:t>
            </a:fld>
            <a:endParaRPr lang="nl-NL"/>
          </a:p>
        </p:txBody>
      </p:sp>
      <p:sp>
        <p:nvSpPr>
          <p:cNvPr id="3" name="Titel 2">
            <a:extLst>
              <a:ext uri="{FF2B5EF4-FFF2-40B4-BE49-F238E27FC236}">
                <a16:creationId xmlns:a16="http://schemas.microsoft.com/office/drawing/2014/main" id="{F44FBFB4-D0B1-4179-9AF2-46E37E17D1EE}"/>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2294856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licht blauw">
    <p:spTree>
      <p:nvGrpSpPr>
        <p:cNvPr id="1" name=""/>
        <p:cNvGrpSpPr/>
        <p:nvPr/>
      </p:nvGrpSpPr>
      <p:grpSpPr>
        <a:xfrm>
          <a:off x="0" y="0"/>
          <a:ext cx="0" cy="0"/>
          <a:chOff x="0" y="0"/>
          <a:chExt cx="0" cy="0"/>
        </a:xfrm>
      </p:grpSpPr>
      <p:sp>
        <p:nvSpPr>
          <p:cNvPr id="8" name="Rechthoek 7"/>
          <p:cNvSpPr/>
          <p:nvPr/>
        </p:nvSpPr>
        <p:spPr>
          <a:xfrm>
            <a:off x="-2" y="0"/>
            <a:ext cx="6096001" cy="296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7" y="1177200"/>
            <a:ext cx="5075237"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2960688"/>
            <a:ext cx="5173088" cy="3897312"/>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rcRect/>
          <a:stretch/>
        </p:blipFill>
        <p:spPr>
          <a:xfrm>
            <a:off x="1240" y="2960688"/>
            <a:ext cx="6093518" cy="3897313"/>
          </a:xfrm>
          <a:prstGeom prst="rect">
            <a:avLst/>
          </a:prstGeom>
        </p:spPr>
      </p:pic>
      <p:sp>
        <p:nvSpPr>
          <p:cNvPr id="4" name="Tijdelijke aanduiding voor datum 3">
            <a:extLst>
              <a:ext uri="{FF2B5EF4-FFF2-40B4-BE49-F238E27FC236}">
                <a16:creationId xmlns:a16="http://schemas.microsoft.com/office/drawing/2014/main" id="{6AC3FC38-39DA-4179-BD02-F330CD67DB39}"/>
              </a:ext>
            </a:extLst>
          </p:cNvPr>
          <p:cNvSpPr>
            <a:spLocks noGrp="1"/>
          </p:cNvSpPr>
          <p:nvPr>
            <p:ph type="dt" sz="half" idx="11"/>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23E9D098-6CF5-4DA5-A707-ED3F2904A244}"/>
              </a:ext>
            </a:extLst>
          </p:cNvPr>
          <p:cNvSpPr>
            <a:spLocks noGrp="1"/>
          </p:cNvSpPr>
          <p:nvPr>
            <p:ph type="ftr" sz="quarter" idx="12"/>
          </p:nvPr>
        </p:nvSpPr>
        <p:spPr>
          <a:xfrm>
            <a:off x="515938" y="7020000"/>
            <a:ext cx="8388062" cy="216000"/>
          </a:xfrm>
        </p:spPr>
        <p:txBody>
          <a:bodyPr/>
          <a:lstStyle/>
          <a:p>
            <a:endParaRPr lang="nl-NL"/>
          </a:p>
        </p:txBody>
      </p:sp>
      <p:sp>
        <p:nvSpPr>
          <p:cNvPr id="11" name="Tijdelijke aanduiding voor dianummer 10">
            <a:extLst>
              <a:ext uri="{FF2B5EF4-FFF2-40B4-BE49-F238E27FC236}">
                <a16:creationId xmlns:a16="http://schemas.microsoft.com/office/drawing/2014/main" id="{E94ED546-F74D-422E-8CD1-265791F0D367}"/>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53FCD62A-841B-4EBC-810F-CD29FB6569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79996"/>
            <a:ext cx="1371600" cy="686154"/>
          </a:xfrm>
          <a:prstGeom prst="rect">
            <a:avLst/>
          </a:prstGeom>
        </p:spPr>
      </p:pic>
      <p:sp>
        <p:nvSpPr>
          <p:cNvPr id="9" name="Titel 8">
            <a:extLst>
              <a:ext uri="{FF2B5EF4-FFF2-40B4-BE49-F238E27FC236}">
                <a16:creationId xmlns:a16="http://schemas.microsoft.com/office/drawing/2014/main" id="{5D97BFF4-74D5-439B-BD4C-1D9508644D15}"/>
              </a:ext>
            </a:extLst>
          </p:cNvPr>
          <p:cNvSpPr>
            <a:spLocks noGrp="1"/>
          </p:cNvSpPr>
          <p:nvPr>
            <p:ph type="title"/>
          </p:nvPr>
        </p:nvSpPr>
        <p:spPr>
          <a:xfrm>
            <a:off x="515938" y="333375"/>
            <a:ext cx="5111750" cy="830444"/>
          </a:xfrm>
        </p:spPr>
        <p:txBody>
          <a:bodyPr/>
          <a:lstStyle>
            <a:lvl1pPr>
              <a:defRPr>
                <a:solidFill>
                  <a:srgbClr val="FFFFFF"/>
                </a:solidFill>
              </a:defRPr>
            </a:lvl1pPr>
          </a:lstStyle>
          <a:p>
            <a:r>
              <a:rPr lang="nl-NL"/>
              <a:t>Klik om stijl te bewerken</a:t>
            </a:r>
            <a:endParaRPr lang="en-GB"/>
          </a:p>
        </p:txBody>
      </p:sp>
    </p:spTree>
    <p:extLst>
      <p:ext uri="{BB962C8B-B14F-4D97-AF65-F5344CB8AC3E}">
        <p14:creationId xmlns:p14="http://schemas.microsoft.com/office/powerpoint/2010/main" val="220995134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oranje">
    <p:spTree>
      <p:nvGrpSpPr>
        <p:cNvPr id="1" name=""/>
        <p:cNvGrpSpPr/>
        <p:nvPr/>
      </p:nvGrpSpPr>
      <p:grpSpPr>
        <a:xfrm>
          <a:off x="0" y="0"/>
          <a:ext cx="0" cy="0"/>
          <a:chOff x="0" y="0"/>
          <a:chExt cx="0" cy="0"/>
        </a:xfrm>
      </p:grpSpPr>
      <p:sp>
        <p:nvSpPr>
          <p:cNvPr id="8" name="Rechthoek 7"/>
          <p:cNvSpPr/>
          <p:nvPr/>
        </p:nvSpPr>
        <p:spPr>
          <a:xfrm>
            <a:off x="-1" y="0"/>
            <a:ext cx="6084000" cy="296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075236"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2960688"/>
            <a:ext cx="5173088" cy="3897312"/>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56113"/>
            <a:ext cx="6083999" cy="3899347"/>
          </a:xfrm>
          <a:prstGeom prst="rect">
            <a:avLst/>
          </a:prstGeom>
        </p:spPr>
      </p:pic>
      <p:sp>
        <p:nvSpPr>
          <p:cNvPr id="4" name="Tijdelijke aanduiding voor datum 3">
            <a:extLst>
              <a:ext uri="{FF2B5EF4-FFF2-40B4-BE49-F238E27FC236}">
                <a16:creationId xmlns:a16="http://schemas.microsoft.com/office/drawing/2014/main" id="{75DBB207-ED0B-474F-82A1-E234363F5213}"/>
              </a:ext>
            </a:extLst>
          </p:cNvPr>
          <p:cNvSpPr>
            <a:spLocks noGrp="1"/>
          </p:cNvSpPr>
          <p:nvPr>
            <p:ph type="dt" sz="half" idx="11"/>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7ADB4FA2-5053-49F0-8EF0-B0656035273E}"/>
              </a:ext>
            </a:extLst>
          </p:cNvPr>
          <p:cNvSpPr>
            <a:spLocks noGrp="1"/>
          </p:cNvSpPr>
          <p:nvPr>
            <p:ph type="ftr" sz="quarter" idx="12"/>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207DA72C-94BD-42FF-BFFD-7EEA2066E32F}"/>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pic>
        <p:nvPicPr>
          <p:cNvPr id="11" name="Afbeelding 10">
            <a:extLst>
              <a:ext uri="{FF2B5EF4-FFF2-40B4-BE49-F238E27FC236}">
                <a16:creationId xmlns:a16="http://schemas.microsoft.com/office/drawing/2014/main" id="{CBB235DF-A6B5-4B52-B8C2-6E98AFAB5E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9BCA5185-4927-4D5B-BF4C-047C08604E5C}"/>
              </a:ext>
            </a:extLst>
          </p:cNvPr>
          <p:cNvSpPr>
            <a:spLocks noGrp="1"/>
          </p:cNvSpPr>
          <p:nvPr>
            <p:ph type="title"/>
          </p:nvPr>
        </p:nvSpPr>
        <p:spPr>
          <a:xfrm>
            <a:off x="515938" y="333375"/>
            <a:ext cx="5111750" cy="830444"/>
          </a:xfrm>
        </p:spPr>
        <p:txBody>
          <a:bodyPr/>
          <a:lstStyle>
            <a:lvl1pPr>
              <a:defRPr>
                <a:solidFill>
                  <a:srgbClr val="FFFFFF"/>
                </a:solidFill>
              </a:defRPr>
            </a:lvl1pPr>
          </a:lstStyle>
          <a:p>
            <a:r>
              <a:rPr lang="nl-NL"/>
              <a:t>Klik om stijl te bewerken</a:t>
            </a:r>
            <a:endParaRPr lang="en-GB"/>
          </a:p>
        </p:txBody>
      </p:sp>
    </p:spTree>
    <p:extLst>
      <p:ext uri="{BB962C8B-B14F-4D97-AF65-F5344CB8AC3E}">
        <p14:creationId xmlns:p14="http://schemas.microsoft.com/office/powerpoint/2010/main" val="1824337038"/>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goudgroen">
    <p:spTree>
      <p:nvGrpSpPr>
        <p:cNvPr id="1" name=""/>
        <p:cNvGrpSpPr/>
        <p:nvPr/>
      </p:nvGrpSpPr>
      <p:grpSpPr>
        <a:xfrm>
          <a:off x="0" y="0"/>
          <a:ext cx="0" cy="0"/>
          <a:chOff x="0" y="0"/>
          <a:chExt cx="0" cy="0"/>
        </a:xfrm>
      </p:grpSpPr>
      <p:sp>
        <p:nvSpPr>
          <p:cNvPr id="8" name="Rechthoek 7"/>
          <p:cNvSpPr/>
          <p:nvPr/>
        </p:nvSpPr>
        <p:spPr>
          <a:xfrm>
            <a:off x="1" y="3897312"/>
            <a:ext cx="6095999" cy="296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84000"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83999" y="3897312"/>
            <a:ext cx="6108001" cy="2960687"/>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11885"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41270C-533F-4968-9E0F-1552EB2B598D}"/>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B0E20E0D-A936-4AE7-9BF1-7422E936B726}"/>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947AE55F-AE58-42A0-B212-60FA70EB63CE}"/>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E35AC7E9-445D-4EB4-B572-2A4D83C46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57A43C91-ACD9-4765-AAE3-5146BDAB4ABA}"/>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373947006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Titeldia met inhoud en accentvlak licht blauw">
    <p:spTree>
      <p:nvGrpSpPr>
        <p:cNvPr id="1" name=""/>
        <p:cNvGrpSpPr/>
        <p:nvPr/>
      </p:nvGrpSpPr>
      <p:grpSpPr>
        <a:xfrm>
          <a:off x="0" y="0"/>
          <a:ext cx="0" cy="0"/>
          <a:chOff x="0" y="0"/>
          <a:chExt cx="0" cy="0"/>
        </a:xfrm>
      </p:grpSpPr>
      <p:sp>
        <p:nvSpPr>
          <p:cNvPr id="8" name="Rechthoek 7"/>
          <p:cNvSpPr/>
          <p:nvPr/>
        </p:nvSpPr>
        <p:spPr>
          <a:xfrm>
            <a:off x="0" y="3897312"/>
            <a:ext cx="6096000" cy="2960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73088"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96000" y="3897312"/>
            <a:ext cx="6096000" cy="2960688"/>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23886"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2CC66E-46C7-43B5-AD9C-16A05B6E109D}"/>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837B9517-7BA3-43A6-A086-19B6F8A160AF}"/>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DC9DD6B8-4C39-4BF4-A274-F2A1AFF2AF1B}"/>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E2875B00-9E10-49A4-B541-96B4305D8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228CBADF-DD29-465A-A8BF-58BBB24671D7}"/>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25068198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aubergine">
    <p:spTree>
      <p:nvGrpSpPr>
        <p:cNvPr id="1" name=""/>
        <p:cNvGrpSpPr/>
        <p:nvPr/>
      </p:nvGrpSpPr>
      <p:grpSpPr>
        <a:xfrm>
          <a:off x="0" y="0"/>
          <a:ext cx="0" cy="0"/>
          <a:chOff x="0" y="0"/>
          <a:chExt cx="0" cy="0"/>
        </a:xfrm>
      </p:grpSpPr>
      <p:sp>
        <p:nvSpPr>
          <p:cNvPr id="8" name="Rechthoek 7"/>
          <p:cNvSpPr/>
          <p:nvPr/>
        </p:nvSpPr>
        <p:spPr>
          <a:xfrm>
            <a:off x="0" y="3897312"/>
            <a:ext cx="6096000" cy="2960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68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73088"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96000" y="3897312"/>
            <a:ext cx="6096000" cy="2960687"/>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23885"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D2054B-24E1-48D4-BF11-4069251D5240}"/>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7F0531A7-EEDA-4996-BB3E-32A21791497B}"/>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07016A96-B59C-4FB7-B9B4-EFA9225F6B45}"/>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05B00AAD-64D4-4926-BD27-3AB25FC39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D4CF6516-CA09-436A-A0C5-A2A8514638CE}"/>
              </a:ext>
            </a:extLst>
          </p:cNvPr>
          <p:cNvSpPr>
            <a:spLocks noGrp="1"/>
          </p:cNvSpPr>
          <p:nvPr>
            <p:ph type="title"/>
          </p:nvPr>
        </p:nvSpPr>
        <p:spPr>
          <a:xfrm>
            <a:off x="515938" y="333375"/>
            <a:ext cx="5568062" cy="830444"/>
          </a:xfrm>
        </p:spPr>
        <p:txBody>
          <a:bodyPr/>
          <a:lstStyle/>
          <a:p>
            <a:r>
              <a:rPr lang="nl-NL"/>
              <a:t>Klik om stijl te bewerken</a:t>
            </a:r>
            <a:endParaRPr lang="en-GB"/>
          </a:p>
        </p:txBody>
      </p:sp>
    </p:spTree>
    <p:extLst>
      <p:ext uri="{BB962C8B-B14F-4D97-AF65-F5344CB8AC3E}">
        <p14:creationId xmlns:p14="http://schemas.microsoft.com/office/powerpoint/2010/main" val="21927283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lleen titel (zonder voetteks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F37218B2-28D2-46C6-802F-E802220643D8}"/>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95ADB2C8-9B83-4DAE-867E-E4C2EFD9176D}"/>
              </a:ext>
            </a:extLst>
          </p:cNvPr>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a:extLst>
              <a:ext uri="{FF2B5EF4-FFF2-40B4-BE49-F238E27FC236}">
                <a16:creationId xmlns:a16="http://schemas.microsoft.com/office/drawing/2014/main" id="{F1594E54-8C03-4E5D-9DA6-783CB2564784}"/>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
        <p:nvSpPr>
          <p:cNvPr id="6" name="Titel 5">
            <a:extLst>
              <a:ext uri="{FF2B5EF4-FFF2-40B4-BE49-F238E27FC236}">
                <a16:creationId xmlns:a16="http://schemas.microsoft.com/office/drawing/2014/main" id="{9E5C891D-DB83-43DA-A74A-2DBB31D68B54}"/>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601829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fbeelding volledige 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12192000" cy="6858000"/>
          </a:xfrm>
        </p:spPr>
        <p:txBody>
          <a:bodyPr anchor="b">
            <a:normAutofit/>
          </a:bodyPr>
          <a:lstStyle>
            <a:lvl1pPr marL="0" indent="0" algn="ctr">
              <a:buNone/>
              <a:defRPr sz="1200"/>
            </a:lvl1pPr>
          </a:lstStyle>
          <a:p>
            <a:r>
              <a:rPr lang="nl-NL"/>
              <a:t>Afbeelding selecteren</a:t>
            </a:r>
          </a:p>
        </p:txBody>
      </p:sp>
      <p:sp>
        <p:nvSpPr>
          <p:cNvPr id="2" name="Titel 1">
            <a:extLst>
              <a:ext uri="{FF2B5EF4-FFF2-40B4-BE49-F238E27FC236}">
                <a16:creationId xmlns:a16="http://schemas.microsoft.com/office/drawing/2014/main" id="{08586452-D4F9-411E-94C6-2DF17FED24A0}"/>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CF7243-A0DE-470B-B3B6-7BE970164BCC}"/>
              </a:ext>
            </a:extLst>
          </p:cNvPr>
          <p:cNvSpPr>
            <a:spLocks noGrp="1"/>
          </p:cNvSpPr>
          <p:nvPr>
            <p:ph type="dt" sz="half" idx="11"/>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C59726F7-8E1A-4CD8-A77F-C0C80D82BCA0}"/>
              </a:ext>
            </a:extLst>
          </p:cNvPr>
          <p:cNvSpPr>
            <a:spLocks noGrp="1"/>
          </p:cNvSpPr>
          <p:nvPr>
            <p:ph type="ftr" sz="quarter" idx="12"/>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8EA071F1-392B-4EFF-B6EB-2A2A7353E21A}"/>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11749423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EC48B-3F4B-424F-8B07-2B72486FDF0D}"/>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D19B76A-4F2B-455C-8423-59CAEFFED0DD}"/>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8FCB1931-79E0-4279-8B68-49BD18917BB5}"/>
              </a:ext>
            </a:extLst>
          </p:cNvPr>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a:extLst>
              <a:ext uri="{FF2B5EF4-FFF2-40B4-BE49-F238E27FC236}">
                <a16:creationId xmlns:a16="http://schemas.microsoft.com/office/drawing/2014/main" id="{D5DDBDDD-FEFE-4815-960C-BCCA345F7E1C}"/>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338508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A2E7-1D8C-8D41-EB2A-CE432CD10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B25C7-EB8C-2413-3D0A-835D8FF3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5273B6-2654-0AC3-4058-0A52C8686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01340-D861-47A0-2053-5AAD081C0644}"/>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6" name="Footer Placeholder 5">
            <a:extLst>
              <a:ext uri="{FF2B5EF4-FFF2-40B4-BE49-F238E27FC236}">
                <a16:creationId xmlns:a16="http://schemas.microsoft.com/office/drawing/2014/main" id="{4AB2BAF7-5C93-0450-BF93-24DF228D4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5F7F43-5FAB-C7FA-DAF1-8C73ED8FC692}"/>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3833411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38"/>
        <p:cNvGrpSpPr/>
        <p:nvPr/>
      </p:nvGrpSpPr>
      <p:grpSpPr>
        <a:xfrm>
          <a:off x="0" y="0"/>
          <a:ext cx="0" cy="0"/>
          <a:chOff x="0" y="0"/>
          <a:chExt cx="0" cy="0"/>
        </a:xfrm>
      </p:grpSpPr>
      <p:sp>
        <p:nvSpPr>
          <p:cNvPr id="39" name="Google Shape;39;p31"/>
          <p:cNvSpPr>
            <a:spLocks noGrp="1"/>
          </p:cNvSpPr>
          <p:nvPr>
            <p:ph type="pic" idx="2"/>
          </p:nvPr>
        </p:nvSpPr>
        <p:spPr>
          <a:xfrm>
            <a:off x="1167955" y="2407893"/>
            <a:ext cx="1314437" cy="1315257"/>
          </a:xfrm>
          <a:prstGeom prst="rect">
            <a:avLst/>
          </a:prstGeom>
          <a:solidFill>
            <a:schemeClr val="dk1">
              <a:alpha val="11372"/>
            </a:schemeClr>
          </a:solidFill>
          <a:ln>
            <a:noFill/>
          </a:ln>
        </p:spPr>
      </p:sp>
      <p:sp>
        <p:nvSpPr>
          <p:cNvPr id="40" name="Google Shape;40;p31"/>
          <p:cNvSpPr>
            <a:spLocks noGrp="1"/>
          </p:cNvSpPr>
          <p:nvPr>
            <p:ph type="pic" idx="3"/>
          </p:nvPr>
        </p:nvSpPr>
        <p:spPr>
          <a:xfrm>
            <a:off x="4027562" y="2407893"/>
            <a:ext cx="1314437" cy="1315257"/>
          </a:xfrm>
          <a:prstGeom prst="rect">
            <a:avLst/>
          </a:prstGeom>
          <a:solidFill>
            <a:schemeClr val="dk1">
              <a:alpha val="11372"/>
            </a:schemeClr>
          </a:solidFill>
          <a:ln>
            <a:noFill/>
          </a:ln>
        </p:spPr>
      </p:sp>
      <p:sp>
        <p:nvSpPr>
          <p:cNvPr id="41" name="Google Shape;41;p31"/>
          <p:cNvSpPr>
            <a:spLocks noGrp="1"/>
          </p:cNvSpPr>
          <p:nvPr>
            <p:ph type="pic" idx="4"/>
          </p:nvPr>
        </p:nvSpPr>
        <p:spPr>
          <a:xfrm>
            <a:off x="6891030" y="2407893"/>
            <a:ext cx="1314437" cy="1315257"/>
          </a:xfrm>
          <a:prstGeom prst="rect">
            <a:avLst/>
          </a:prstGeom>
          <a:solidFill>
            <a:schemeClr val="dk1">
              <a:alpha val="11372"/>
            </a:schemeClr>
          </a:solidFill>
          <a:ln>
            <a:noFill/>
          </a:ln>
        </p:spPr>
      </p:sp>
      <p:sp>
        <p:nvSpPr>
          <p:cNvPr id="42" name="Google Shape;42;p31"/>
          <p:cNvSpPr>
            <a:spLocks noGrp="1"/>
          </p:cNvSpPr>
          <p:nvPr>
            <p:ph type="pic" idx="5"/>
          </p:nvPr>
        </p:nvSpPr>
        <p:spPr>
          <a:xfrm>
            <a:off x="9756544" y="2407893"/>
            <a:ext cx="1314437" cy="1315257"/>
          </a:xfrm>
          <a:prstGeom prst="rect">
            <a:avLst/>
          </a:prstGeom>
          <a:solidFill>
            <a:schemeClr val="dk1">
              <a:alpha val="11372"/>
            </a:schemeClr>
          </a:solidFill>
          <a:ln>
            <a:noFill/>
          </a:ln>
        </p:spPr>
      </p:sp>
      <p:pic>
        <p:nvPicPr>
          <p:cNvPr id="8" name="Picture 7">
            <a:extLst>
              <a:ext uri="{FF2B5EF4-FFF2-40B4-BE49-F238E27FC236}">
                <a16:creationId xmlns:a16="http://schemas.microsoft.com/office/drawing/2014/main" id="{FF40CC8D-4E69-1041-B24D-F6C8D3B88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7949257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sp>
        <p:nvSpPr>
          <p:cNvPr id="13" name="Google Shape;13;p26"/>
          <p:cNvSpPr txBox="1"/>
          <p:nvPr/>
        </p:nvSpPr>
        <p:spPr>
          <a:xfrm>
            <a:off x="11239443" y="6131318"/>
            <a:ext cx="440267" cy="225731"/>
          </a:xfrm>
          <a:prstGeom prst="rect">
            <a:avLst/>
          </a:prstGeom>
          <a:noFill/>
          <a:ln>
            <a:noFill/>
          </a:ln>
        </p:spPr>
        <p:txBody>
          <a:bodyPr spcFirstLastPara="1" wrap="square" lIns="60941" tIns="30462" rIns="60941" bIns="30462"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067" b="0" i="0" u="none" strike="noStrike" cap="none">
                <a:solidFill>
                  <a:schemeClr val="dk1"/>
                </a:solidFill>
                <a:latin typeface="Open Sans"/>
                <a:ea typeface="Open Sans"/>
                <a:cs typeface="Open Sans"/>
                <a:sym typeface="Open Sans"/>
              </a:rPr>
              <a:pPr marL="0" marR="0" lvl="0" indent="0" algn="r" rtl="0">
                <a:lnSpc>
                  <a:spcPct val="100000"/>
                </a:lnSpc>
                <a:spcBef>
                  <a:spcPts val="0"/>
                </a:spcBef>
                <a:spcAft>
                  <a:spcPts val="0"/>
                </a:spcAft>
                <a:buClr>
                  <a:srgbClr val="000000"/>
                </a:buClr>
                <a:buSzPts val="1600"/>
                <a:buFont typeface="Arial"/>
                <a:buNone/>
              </a:pPr>
              <a:t>‹#›</a:t>
            </a:fld>
            <a:endParaRPr sz="1067" b="0" i="0" u="none" strike="noStrike" cap="none">
              <a:solidFill>
                <a:schemeClr val="dk1"/>
              </a:solidFill>
              <a:latin typeface="Open Sans"/>
              <a:ea typeface="Open Sans"/>
              <a:cs typeface="Open Sans"/>
              <a:sym typeface="Open Sans"/>
            </a:endParaRPr>
          </a:p>
        </p:txBody>
      </p:sp>
      <p:cxnSp>
        <p:nvCxnSpPr>
          <p:cNvPr id="14" name="Google Shape;14;p26"/>
          <p:cNvCxnSpPr/>
          <p:nvPr/>
        </p:nvCxnSpPr>
        <p:spPr>
          <a:xfrm rot="10800000" flipH="1">
            <a:off x="11712222" y="6233894"/>
            <a:ext cx="479778" cy="10258"/>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8C9A5946-7684-C049-9DB9-51FDC86BB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003389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5227417" y="0"/>
            <a:ext cx="6964583" cy="6858000"/>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562087" cy="1254224"/>
          </a:xfrm>
          <a:prstGeom prst="rect">
            <a:avLst/>
          </a:prstGeom>
        </p:spPr>
      </p:pic>
    </p:spTree>
    <p:extLst>
      <p:ext uri="{BB962C8B-B14F-4D97-AF65-F5344CB8AC3E}">
        <p14:creationId xmlns:p14="http://schemas.microsoft.com/office/powerpoint/2010/main" val="289781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D171-A09A-103F-235D-1EB0E058E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3109D-F899-7FFC-4C9E-CA3C093E2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6D4441-BED6-1F61-5524-8AFED4EC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09AD1-BA36-7CCC-802D-9B3C409B21F9}"/>
              </a:ext>
            </a:extLst>
          </p:cNvPr>
          <p:cNvSpPr>
            <a:spLocks noGrp="1"/>
          </p:cNvSpPr>
          <p:nvPr>
            <p:ph type="dt" sz="half" idx="10"/>
          </p:nvPr>
        </p:nvSpPr>
        <p:spPr/>
        <p:txBody>
          <a:bodyPr/>
          <a:lstStyle/>
          <a:p>
            <a:fld id="{CCC31C6C-01CC-45FF-A429-5402BAE6F299}" type="datetimeFigureOut">
              <a:rPr lang="en-GB" smtClean="0"/>
              <a:t>17/12/2023</a:t>
            </a:fld>
            <a:endParaRPr lang="en-GB"/>
          </a:p>
        </p:txBody>
      </p:sp>
      <p:sp>
        <p:nvSpPr>
          <p:cNvPr id="6" name="Footer Placeholder 5">
            <a:extLst>
              <a:ext uri="{FF2B5EF4-FFF2-40B4-BE49-F238E27FC236}">
                <a16:creationId xmlns:a16="http://schemas.microsoft.com/office/drawing/2014/main" id="{20BE1561-103F-361D-F382-8F9797C537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679A75-CE7D-4074-4CBA-0082482B5417}"/>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19111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image" Target="../media/image7.jpe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AC190-5497-51A3-B9EB-0FC03DF82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7C660-C6F2-7532-F7D9-398E81BD8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EC1A86-FB90-33AE-1A05-78F1AC1BC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31C6C-01CC-45FF-A429-5402BAE6F299}" type="datetimeFigureOut">
              <a:rPr lang="en-GB" smtClean="0"/>
              <a:t>17/12/2023</a:t>
            </a:fld>
            <a:endParaRPr lang="en-GB"/>
          </a:p>
        </p:txBody>
      </p:sp>
      <p:sp>
        <p:nvSpPr>
          <p:cNvPr id="5" name="Footer Placeholder 4">
            <a:extLst>
              <a:ext uri="{FF2B5EF4-FFF2-40B4-BE49-F238E27FC236}">
                <a16:creationId xmlns:a16="http://schemas.microsoft.com/office/drawing/2014/main" id="{B972B98F-3471-BFCB-236A-33BC70367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F70A5A-595B-63F5-438A-F0290E50E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F5D85-670B-4557-916A-2A63004FE249}" type="slidenum">
              <a:rPr lang="en-GB" smtClean="0"/>
              <a:t>‹#›</a:t>
            </a:fld>
            <a:endParaRPr lang="en-GB"/>
          </a:p>
        </p:txBody>
      </p:sp>
      <p:sp>
        <p:nvSpPr>
          <p:cNvPr id="8" name="TextBox 7">
            <a:extLst>
              <a:ext uri="{FF2B5EF4-FFF2-40B4-BE49-F238E27FC236}">
                <a16:creationId xmlns:a16="http://schemas.microsoft.com/office/drawing/2014/main" id="{EDA0E499-4342-63C0-A598-B2F0179BA47F}"/>
              </a:ext>
            </a:extLst>
          </p:cNvPr>
          <p:cNvSpPr txBox="1"/>
          <p:nvPr userDrawn="1">
            <p:extLst>
              <p:ext uri="{1162E1C5-73C7-4A58-AE30-91384D911F3F}">
                <p184:classification xmlns:p184="http://schemas.microsoft.com/office/powerpoint/2018/4/main" val="ftr"/>
              </p:ext>
            </p:extLst>
          </p:nvPr>
        </p:nvSpPr>
        <p:spPr>
          <a:xfrm>
            <a:off x="0" y="6705600"/>
            <a:ext cx="5524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375181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044F584B-532F-424C-A67B-D03CAAF40E93}"/>
              </a:ext>
            </a:extLst>
          </p:cNvPr>
          <p:cNvSpPr txBox="1"/>
          <p:nvPr userDrawn="1"/>
        </p:nvSpPr>
        <p:spPr>
          <a:xfrm>
            <a:off x="0" y="6719236"/>
            <a:ext cx="387417" cy="102657"/>
          </a:xfrm>
          <a:prstGeom prst="rect">
            <a:avLst/>
          </a:prstGeom>
          <a:noFill/>
        </p:spPr>
        <p:txBody>
          <a:bodyPr vert="horz" wrap="square" lIns="0" tIns="0" rIns="0" bIns="0" rtlCol="0" anchor="ctr" anchorCtr="1">
            <a:spAutoFit/>
          </a:bodyPr>
          <a:lstStyle/>
          <a:p>
            <a:pPr algn="l">
              <a:spcBef>
                <a:spcPct val="0"/>
              </a:spcBef>
              <a:spcAft>
                <a:spcPct val="0"/>
              </a:spcAft>
            </a:pPr>
            <a:r>
              <a:rPr lang="en-US" sz="667">
                <a:solidFill>
                  <a:srgbClr val="000000"/>
                </a:solidFill>
                <a:latin typeface="Calibri" panose="020F0502020204030204" pitchFamily="34" charset="0"/>
              </a:rPr>
              <a:t>Public</a:t>
            </a:r>
            <a:endParaRPr lang="en-CH" sz="667">
              <a:solidFill>
                <a:srgbClr val="000000"/>
              </a:solidFill>
              <a:latin typeface="Calibri" panose="020F0502020204030204" pitchFamily="34" charset="0"/>
            </a:endParaRPr>
          </a:p>
        </p:txBody>
      </p:sp>
    </p:spTree>
    <p:extLst>
      <p:ext uri="{BB962C8B-B14F-4D97-AF65-F5344CB8AC3E}">
        <p14:creationId xmlns:p14="http://schemas.microsoft.com/office/powerpoint/2010/main" val="18848616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36" r:id="rId43"/>
    <p:sldLayoutId id="2147483737" r:id="rId44"/>
  </p:sldLayoutIdLst>
  <p:hf sldNum="0" hdr="0" ft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15938" y="333375"/>
            <a:ext cx="11233150" cy="830444"/>
          </a:xfrm>
          <a:prstGeom prst="rect">
            <a:avLst/>
          </a:prstGeom>
        </p:spPr>
        <p:txBody>
          <a:bodyPr vert="horz" lIns="36000" tIns="36000" rIns="36000" bIns="36000" rtlCol="0" anchor="t">
            <a:noAutofit/>
          </a:bodyPr>
          <a:lstStyle/>
          <a:p>
            <a:r>
              <a:rPr lang="nl-NL"/>
              <a:t>Klik om de stijl te bewerken</a:t>
            </a:r>
            <a:br>
              <a:rPr lang="nl-NL"/>
            </a:br>
            <a:r>
              <a:rPr lang="nl-NL"/>
              <a:t>regel 2</a:t>
            </a:r>
          </a:p>
        </p:txBody>
      </p:sp>
      <p:sp>
        <p:nvSpPr>
          <p:cNvPr id="3" name="Tijdelijke aanduiding voor tekst 2"/>
          <p:cNvSpPr>
            <a:spLocks noGrp="1"/>
          </p:cNvSpPr>
          <p:nvPr>
            <p:ph type="body" idx="1"/>
          </p:nvPr>
        </p:nvSpPr>
        <p:spPr>
          <a:xfrm>
            <a:off x="515938" y="1523999"/>
            <a:ext cx="11233150" cy="3992564"/>
          </a:xfrm>
          <a:prstGeom prst="rect">
            <a:avLst/>
          </a:prstGeom>
        </p:spPr>
        <p:txBody>
          <a:bodyPr vert="horz" lIns="36000" tIns="36000" rIns="36000" bIns="3600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312000" y="6498000"/>
            <a:ext cx="1680000" cy="216000"/>
          </a:xfrm>
          <a:prstGeom prst="rect">
            <a:avLst/>
          </a:prstGeom>
        </p:spPr>
        <p:txBody>
          <a:bodyPr vert="horz" lIns="36000" tIns="36000" rIns="36000" bIns="36000" rtlCol="0" anchor="b" anchorCtr="0"/>
          <a:lstStyle>
            <a:lvl1pPr algn="r">
              <a:defRPr sz="1000">
                <a:solidFill>
                  <a:schemeClr val="tx2"/>
                </a:solidFill>
              </a:defRPr>
            </a:lvl1pPr>
          </a:lstStyle>
          <a:p>
            <a:endParaRPr lang="nl-NL"/>
          </a:p>
        </p:txBody>
      </p:sp>
      <p:sp>
        <p:nvSpPr>
          <p:cNvPr id="5" name="Tijdelijke aanduiding voor voettekst 4"/>
          <p:cNvSpPr>
            <a:spLocks noGrp="1"/>
          </p:cNvSpPr>
          <p:nvPr>
            <p:ph type="ftr" sz="quarter" idx="3"/>
          </p:nvPr>
        </p:nvSpPr>
        <p:spPr>
          <a:xfrm>
            <a:off x="515938" y="6498000"/>
            <a:ext cx="8388062" cy="216000"/>
          </a:xfrm>
          <a:prstGeom prst="rect">
            <a:avLst/>
          </a:prstGeom>
        </p:spPr>
        <p:txBody>
          <a:bodyPr vert="horz" lIns="36000" tIns="36000" rIns="36000" bIns="36000" rtlCol="0" anchor="b" anchorCtr="0"/>
          <a:lstStyle>
            <a:lvl1pPr algn="l">
              <a:defRPr sz="1000">
                <a:solidFill>
                  <a:schemeClr val="tx2"/>
                </a:solidFill>
              </a:defRPr>
            </a:lvl1pPr>
          </a:lstStyle>
          <a:p>
            <a:endParaRPr lang="nl-NL"/>
          </a:p>
        </p:txBody>
      </p:sp>
      <p:sp>
        <p:nvSpPr>
          <p:cNvPr id="6" name="Tijdelijke aanduiding voor dianummer 5"/>
          <p:cNvSpPr>
            <a:spLocks noGrp="1"/>
          </p:cNvSpPr>
          <p:nvPr>
            <p:ph type="sldNum" sz="quarter" idx="4"/>
          </p:nvPr>
        </p:nvSpPr>
        <p:spPr>
          <a:xfrm>
            <a:off x="11232000" y="6498000"/>
            <a:ext cx="517088" cy="216000"/>
          </a:xfrm>
          <a:prstGeom prst="rect">
            <a:avLst/>
          </a:prstGeom>
        </p:spPr>
        <p:txBody>
          <a:bodyPr vert="horz" lIns="36000" tIns="36000" rIns="0" bIns="36000" rtlCol="0" anchor="b" anchorCtr="0"/>
          <a:lstStyle>
            <a:lvl1pPr algn="r">
              <a:defRPr sz="1000">
                <a:solidFill>
                  <a:schemeClr val="tx2"/>
                </a:solidFill>
              </a:defRPr>
            </a:lvl1p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00ADA630-6A8A-4180-8BA7-7CA24E76C98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0" y="5580000"/>
            <a:ext cx="1371600" cy="686157"/>
          </a:xfrm>
          <a:prstGeom prst="rect">
            <a:avLst/>
          </a:prstGeom>
        </p:spPr>
      </p:pic>
      <p:sp>
        <p:nvSpPr>
          <p:cNvPr id="9" name="TextBox 8">
            <a:extLst>
              <a:ext uri="{FF2B5EF4-FFF2-40B4-BE49-F238E27FC236}">
                <a16:creationId xmlns:a16="http://schemas.microsoft.com/office/drawing/2014/main" id="{09F2F39B-6ECD-DA1C-C34D-9511ACB149AF}"/>
              </a:ext>
            </a:extLst>
          </p:cNvPr>
          <p:cNvSpPr txBox="1"/>
          <p:nvPr userDrawn="1">
            <p:extLst>
              <p:ext uri="{1162E1C5-73C7-4A58-AE30-91384D911F3F}">
                <p184:classification xmlns:p184="http://schemas.microsoft.com/office/powerpoint/2018/4/main" val="ftr"/>
              </p:ext>
            </p:extLst>
          </p:nvPr>
        </p:nvSpPr>
        <p:spPr>
          <a:xfrm>
            <a:off x="63500" y="6642100"/>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9886466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Lst>
  <p:hf hdr="0" ftr="0" dt="0"/>
  <p:txStyles>
    <p:titleStyle>
      <a:lvl1pPr algn="l" defTabSz="914400" rtl="0" eaLnBrk="1" latinLnBrk="0" hangingPunct="1">
        <a:lnSpc>
          <a:spcPct val="90000"/>
        </a:lnSpc>
        <a:spcBef>
          <a:spcPct val="0"/>
        </a:spcBef>
        <a:buNone/>
        <a:defRPr sz="2800" b="1" kern="1200" spc="60" baseline="0">
          <a:solidFill>
            <a:schemeClr val="tx2"/>
          </a:solidFill>
          <a:latin typeface="+mj-lt"/>
          <a:ea typeface="+mj-ea"/>
          <a:cs typeface="+mj-cs"/>
        </a:defRPr>
      </a:lvl1pPr>
    </p:titleStyle>
    <p:bodyStyle>
      <a:lvl1pPr marL="288000" indent="-288000" algn="l" defTabSz="288000" rtl="0" eaLnBrk="1" latinLnBrk="0" hangingPunct="1">
        <a:lnSpc>
          <a:spcPct val="100000"/>
        </a:lnSpc>
        <a:spcBef>
          <a:spcPts val="1000"/>
        </a:spcBef>
        <a:buFont typeface="Arial" panose="020B0604020202020204" pitchFamily="34" charset="0"/>
        <a:buChar char="•"/>
        <a:defRPr sz="2400" kern="1200" spc="60" baseline="0">
          <a:solidFill>
            <a:schemeClr val="tx1"/>
          </a:solidFill>
          <a:latin typeface="+mn-lt"/>
          <a:ea typeface="+mn-ea"/>
          <a:cs typeface="+mn-cs"/>
        </a:defRPr>
      </a:lvl1pPr>
      <a:lvl2pPr marL="576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2pPr>
      <a:lvl3pPr marL="864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3pPr>
      <a:lvl4pPr marL="1152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4pPr>
      <a:lvl5pPr marL="1440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5pPr>
      <a:lvl6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7401">
          <p15:clr>
            <a:srgbClr val="F26B43"/>
          </p15:clr>
        </p15:guide>
        <p15:guide id="5" orient="horz" pos="958">
          <p15:clr>
            <a:srgbClr val="F26B43"/>
          </p15:clr>
        </p15:guide>
        <p15:guide id="6" orient="horz" pos="3475">
          <p15:clr>
            <a:srgbClr val="F26B43"/>
          </p15:clr>
        </p15:guide>
        <p15:guide id="7" orient="horz" pos="210">
          <p15:clr>
            <a:srgbClr val="F26B43"/>
          </p15:clr>
        </p15:guide>
        <p15:guide id="8" orient="horz" pos="2455">
          <p15:clr>
            <a:srgbClr val="F26B43"/>
          </p15:clr>
        </p15:guide>
        <p15:guide id="9" orient="horz" pos="1865">
          <p15:clr>
            <a:srgbClr val="F26B43"/>
          </p15:clr>
        </p15:guide>
        <p15:guide id="10" orient="horz" pos="3680">
          <p15:clr>
            <a:srgbClr val="F26B43"/>
          </p15:clr>
        </p15:guide>
        <p15:guide id="11" pos="4135">
          <p15:clr>
            <a:srgbClr val="F26B43"/>
          </p15:clr>
        </p15:guide>
        <p15:guide id="12" pos="354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eenew.ifrc.org/x/PD8mxUcM"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jp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7.jp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6858942" y="1802081"/>
            <a:ext cx="5332118" cy="3016174"/>
          </a:xfrm>
          <a:prstGeom prst="rect">
            <a:avLst/>
          </a:prstGeom>
          <a:noFill/>
          <a:ln>
            <a:noFill/>
          </a:ln>
        </p:spPr>
        <p:txBody>
          <a:bodyPr spcFirstLastPara="1" wrap="square" lIns="60941" tIns="30462" rIns="60941" bIns="30462" anchor="t" anchorCtr="0">
            <a:spAutoFit/>
          </a:bodyPr>
          <a:lstStyle/>
          <a:p>
            <a:pPr algn="ctr"/>
            <a:r>
              <a:rPr lang="en-GB" sz="3600" b="1" dirty="0">
                <a:solidFill>
                  <a:srgbClr val="F5333F"/>
                </a:solidFill>
                <a:latin typeface="Montserrat"/>
                <a:ea typeface="Montserrat"/>
                <a:cs typeface="Montserrat"/>
                <a:sym typeface="Montserrat"/>
              </a:rPr>
              <a:t>CEA Peer-Learning Webinar #3</a:t>
            </a:r>
            <a:br>
              <a:rPr lang="en-GB" sz="2400" b="1" dirty="0">
                <a:solidFill>
                  <a:schemeClr val="dk1"/>
                </a:solidFill>
                <a:latin typeface="Montserrat"/>
                <a:ea typeface="Montserrat"/>
                <a:cs typeface="Montserrat"/>
                <a:sym typeface="Montserrat"/>
              </a:rPr>
            </a:br>
            <a:endParaRPr sz="2400" b="1" dirty="0">
              <a:solidFill>
                <a:schemeClr val="dk1"/>
              </a:solidFill>
              <a:latin typeface="Montserrat"/>
              <a:ea typeface="Montserrat"/>
              <a:cs typeface="Montserrat"/>
              <a:sym typeface="Montserrat"/>
            </a:endParaRPr>
          </a:p>
          <a:p>
            <a:pPr algn="ctr"/>
            <a:r>
              <a:rPr lang="en-US" sz="2400" b="1" dirty="0">
                <a:solidFill>
                  <a:srgbClr val="0F2042"/>
                </a:solidFill>
                <a:latin typeface="Montserrat"/>
              </a:rPr>
              <a:t>A Greek Odyssey:</a:t>
            </a:r>
          </a:p>
          <a:p>
            <a:pPr algn="ctr"/>
            <a:r>
              <a:rPr lang="en-US" sz="2400" b="1" dirty="0">
                <a:solidFill>
                  <a:srgbClr val="0F2042"/>
                </a:solidFill>
                <a:latin typeface="Montserrat"/>
              </a:rPr>
              <a:t>Ten years of CEA in Hellenic Red Cross migration response </a:t>
            </a:r>
            <a:r>
              <a:rPr lang="en-US" sz="2400" b="1" dirty="0">
                <a:solidFill>
                  <a:srgbClr val="0F2042"/>
                </a:solidFill>
                <a:latin typeface="Montserrat"/>
                <a:ea typeface="Montserrat"/>
                <a:cs typeface="Montserrat"/>
                <a:sym typeface="Montserrat"/>
              </a:rPr>
              <a:t>
</a:t>
            </a:r>
            <a:endParaRPr lang="en-US" sz="2133" dirty="0">
              <a:solidFill>
                <a:srgbClr val="0F2042"/>
              </a:solidFill>
              <a:latin typeface="Montserrat"/>
              <a:ea typeface="Montserrat"/>
              <a:cs typeface="Montserrat"/>
              <a:sym typeface="Montserrat"/>
            </a:endParaRPr>
          </a:p>
        </p:txBody>
      </p:sp>
      <p:pic>
        <p:nvPicPr>
          <p:cNvPr id="281" name="Google Shape;281;p1"/>
          <p:cNvPicPr preferRelativeResize="0"/>
          <p:nvPr/>
        </p:nvPicPr>
        <p:blipFill rotWithShape="1">
          <a:blip r:embed="rId3">
            <a:alphaModFix/>
          </a:blip>
          <a:srcRect/>
          <a:stretch/>
        </p:blipFill>
        <p:spPr>
          <a:xfrm>
            <a:off x="941" y="0"/>
            <a:ext cx="6858000" cy="6858000"/>
          </a:xfrm>
          <a:prstGeom prst="rect">
            <a:avLst/>
          </a:prstGeom>
          <a:noFill/>
          <a:ln>
            <a:noFill/>
          </a:ln>
        </p:spPr>
      </p:pic>
      <p:sp>
        <p:nvSpPr>
          <p:cNvPr id="2" name="TextBox 1">
            <a:extLst>
              <a:ext uri="{FF2B5EF4-FFF2-40B4-BE49-F238E27FC236}">
                <a16:creationId xmlns:a16="http://schemas.microsoft.com/office/drawing/2014/main" id="{D8316414-921D-5CED-8EFB-3B1068847012}"/>
              </a:ext>
            </a:extLst>
          </p:cNvPr>
          <p:cNvSpPr txBox="1"/>
          <p:nvPr/>
        </p:nvSpPr>
        <p:spPr>
          <a:xfrm>
            <a:off x="10761785" y="160774"/>
            <a:ext cx="1256044" cy="1024931"/>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ea typeface="EggsExtraYolk" panose="02000303000000000000" pitchFamily="2" charset="0"/>
              <a:cs typeface="Arial" panose="020B0604020202020204" pitchFamily="34" charset="0"/>
            </a:endParaRPr>
          </a:p>
          <a:p>
            <a:pPr algn="ctr"/>
            <a:r>
              <a:rPr lang="en-US" sz="4000" dirty="0">
                <a:solidFill>
                  <a:schemeClr val="bg2"/>
                </a:solidFill>
                <a:latin typeface="Arial" panose="020B0604020202020204" pitchFamily="34" charset="0"/>
                <a:ea typeface="EggsExtraYolk" panose="02000303000000000000" pitchFamily="2" charset="0"/>
                <a:cs typeface="Arial" panose="020B0604020202020204" pitchFamily="34" charset="0"/>
              </a:rPr>
              <a:t>Inspirational final words!</a:t>
            </a:r>
            <a:endParaRPr lang="el-GR" sz="4000" dirty="0">
              <a:solidFill>
                <a:schemeClr val="bg2"/>
              </a:solidFill>
              <a:latin typeface="Arial" panose="020B0604020202020204" pitchFamily="34" charset="0"/>
              <a:ea typeface="EggsExtraYolk" panose="02000303000000000000" pitchFamily="2" charset="0"/>
              <a:cs typeface="Arial" panose="020B0604020202020204" pitchFamily="34" charset="0"/>
            </a:endParaRPr>
          </a:p>
          <a:p>
            <a:pPr algn="ctr"/>
            <a:endParaRPr lang="el-GR" sz="2800" dirty="0">
              <a:latin typeface="Arial" panose="020B0604020202020204" pitchFamily="34" charset="0"/>
              <a:ea typeface="EggsExtraYolk" panose="02000303000000000000" pitchFamily="2" charset="0"/>
              <a:cs typeface="Arial" panose="020B0604020202020204" pitchFamily="34" charset="0"/>
            </a:endParaRPr>
          </a:p>
        </p:txBody>
      </p:sp>
      <p:pic>
        <p:nvPicPr>
          <p:cNvPr id="8" name="Εικόνα 7"/>
          <p:cNvPicPr>
            <a:picLocks noChangeAspect="1"/>
          </p:cNvPicPr>
          <p:nvPr/>
        </p:nvPicPr>
        <p:blipFill>
          <a:blip r:embed="rId3"/>
          <a:stretch>
            <a:fillRect/>
          </a:stretch>
        </p:blipFill>
        <p:spPr>
          <a:xfrm>
            <a:off x="1703513" y="179137"/>
            <a:ext cx="731583" cy="731583"/>
          </a:xfrm>
          <a:prstGeom prst="rect">
            <a:avLst/>
          </a:prstGeom>
        </p:spPr>
      </p:pic>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3247" y="1412776"/>
            <a:ext cx="2134261" cy="3021262"/>
          </a:xfrm>
          <a:prstGeom prst="rect">
            <a:avLst/>
          </a:prstGeom>
        </p:spPr>
      </p:pic>
      <p:pic>
        <p:nvPicPr>
          <p:cNvPr id="4" name="Εικόνα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7692" y="3915436"/>
            <a:ext cx="1991488" cy="2901038"/>
          </a:xfrm>
          <a:prstGeom prst="rect">
            <a:avLst/>
          </a:prstGeom>
        </p:spPr>
      </p:pic>
      <p:pic>
        <p:nvPicPr>
          <p:cNvPr id="5" name="Εικόνα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0762" y="3012342"/>
            <a:ext cx="1949815" cy="2843392"/>
          </a:xfrm>
          <a:prstGeom prst="rect">
            <a:avLst/>
          </a:prstGeom>
        </p:spPr>
      </p:pic>
      <p:sp>
        <p:nvSpPr>
          <p:cNvPr id="3" name="Ορθογώνιο 2"/>
          <p:cNvSpPr/>
          <p:nvPr/>
        </p:nvSpPr>
        <p:spPr>
          <a:xfrm>
            <a:off x="1072895" y="1292773"/>
            <a:ext cx="5904656" cy="5386090"/>
          </a:xfrm>
          <a:prstGeom prst="rect">
            <a:avLst/>
          </a:prstGeom>
        </p:spPr>
        <p:txBody>
          <a:bodyPr wrap="square">
            <a:spAutoFit/>
          </a:bodyPr>
          <a:lstStyle/>
          <a:p>
            <a:pPr algn="ctr">
              <a:lnSpc>
                <a:spcPct val="150000"/>
              </a:lnSpc>
              <a:spcAft>
                <a:spcPts val="600"/>
              </a:spcAft>
              <a:defRPr/>
            </a:pPr>
            <a:r>
              <a:rPr lang="en-US" sz="3600" i="1" dirty="0">
                <a:solidFill>
                  <a:srgbClr val="00B050"/>
                </a:solidFill>
              </a:rPr>
              <a:t>“CEA always finds a way!”</a:t>
            </a:r>
          </a:p>
          <a:p>
            <a:pPr algn="ctr">
              <a:lnSpc>
                <a:spcPct val="150000"/>
              </a:lnSpc>
              <a:spcAft>
                <a:spcPts val="600"/>
              </a:spcAft>
              <a:defRPr/>
            </a:pPr>
            <a:endParaRPr lang="en-US" sz="3600" i="1" dirty="0">
              <a:solidFill>
                <a:srgbClr val="00B050"/>
              </a:solidFill>
            </a:endParaRPr>
          </a:p>
          <a:p>
            <a:pPr algn="ctr">
              <a:lnSpc>
                <a:spcPct val="150000"/>
              </a:lnSpc>
              <a:spcAft>
                <a:spcPts val="600"/>
              </a:spcAft>
              <a:defRPr/>
            </a:pPr>
            <a:r>
              <a:rPr lang="en-US" sz="3600" i="1" dirty="0">
                <a:solidFill>
                  <a:srgbClr val="00B050"/>
                </a:solidFill>
              </a:rPr>
              <a:t>“Adjust according to your context!”</a:t>
            </a:r>
          </a:p>
          <a:p>
            <a:pPr algn="ctr">
              <a:lnSpc>
                <a:spcPct val="150000"/>
              </a:lnSpc>
              <a:spcAft>
                <a:spcPts val="600"/>
              </a:spcAft>
              <a:defRPr/>
            </a:pPr>
            <a:endParaRPr lang="en-US" sz="3600" i="1" dirty="0">
              <a:solidFill>
                <a:srgbClr val="00B050"/>
              </a:solidFill>
            </a:endParaRPr>
          </a:p>
          <a:p>
            <a:pPr algn="ctr">
              <a:lnSpc>
                <a:spcPct val="150000"/>
              </a:lnSpc>
              <a:spcAft>
                <a:spcPts val="600"/>
              </a:spcAft>
              <a:defRPr/>
            </a:pPr>
            <a:r>
              <a:rPr lang="en-US" sz="3600" i="1" dirty="0">
                <a:solidFill>
                  <a:srgbClr val="00B050"/>
                </a:solidFill>
              </a:rPr>
              <a:t>“Institutionalize!”</a:t>
            </a:r>
          </a:p>
        </p:txBody>
      </p:sp>
    </p:spTree>
    <p:extLst>
      <p:ext uri="{BB962C8B-B14F-4D97-AF65-F5344CB8AC3E}">
        <p14:creationId xmlns:p14="http://schemas.microsoft.com/office/powerpoint/2010/main" val="237391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Tijdelijke aanduiding voor inhoud 7"/>
          <p:cNvSpPr>
            <a:spLocks noGrp="1"/>
          </p:cNvSpPr>
          <p:nvPr>
            <p:ph idx="1"/>
          </p:nvPr>
        </p:nvSpPr>
        <p:spPr>
          <a:xfrm>
            <a:off x="515938" y="2318657"/>
            <a:ext cx="11233150" cy="3052762"/>
          </a:xfrm>
        </p:spPr>
        <p:txBody>
          <a:bodyPr>
            <a:normAutofit/>
          </a:bodyPr>
          <a:lstStyle/>
          <a:p>
            <a:pPr marL="0" indent="0" algn="ctr">
              <a:buNone/>
            </a:pPr>
            <a:r>
              <a:rPr lang="nl-NL" sz="8000" b="1" u="none" strike="noStrike" cap="none" dirty="0" err="1">
                <a:solidFill>
                  <a:schemeClr val="bg1"/>
                </a:solidFill>
                <a:latin typeface="Open Sans"/>
                <a:ea typeface="Open Sans"/>
                <a:cs typeface="Open Sans"/>
                <a:sym typeface="Open Sans"/>
              </a:rPr>
              <a:t>Questions</a:t>
            </a:r>
            <a:r>
              <a:rPr lang="nl-NL" sz="8000" b="1" u="none" strike="noStrike" cap="none" dirty="0">
                <a:solidFill>
                  <a:schemeClr val="bg1"/>
                </a:solidFill>
                <a:latin typeface="Open Sans"/>
                <a:ea typeface="Open Sans"/>
                <a:cs typeface="Open Sans"/>
                <a:sym typeface="Open Sans"/>
              </a:rPr>
              <a:t>?</a:t>
            </a:r>
          </a:p>
          <a:p>
            <a:pPr marL="0" indent="0" algn="ctr">
              <a:buNone/>
            </a:pPr>
            <a:endParaRPr lang="nl-NL" sz="3600" b="1" dirty="0">
              <a:solidFill>
                <a:schemeClr val="bg1"/>
              </a:solidFill>
              <a:latin typeface="Open Sans"/>
              <a:ea typeface="Open Sans"/>
              <a:cs typeface="Open Sans"/>
              <a:sym typeface="Open Sans"/>
            </a:endParaRPr>
          </a:p>
          <a:p>
            <a:pPr marL="0" indent="0" algn="ctr">
              <a:buNone/>
            </a:pPr>
            <a:endParaRPr lang="nl-NL" sz="3600" b="1" dirty="0">
              <a:solidFill>
                <a:schemeClr val="bg1"/>
              </a:solidFill>
              <a:latin typeface="Open Sans"/>
              <a:ea typeface="Open Sans"/>
              <a:cs typeface="Open Sans"/>
              <a:sym typeface="Open Sans"/>
            </a:endParaRPr>
          </a:p>
        </p:txBody>
      </p:sp>
      <p:sp>
        <p:nvSpPr>
          <p:cNvPr id="10" name="Tijdelijke aanduiding voor dia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3FC5B-98A5-49E4-B59C-E073B8952154}" type="slidenum">
              <a:rPr kumimoji="0" lang="nl-NL" sz="1000" b="0" i="0" u="none" strike="noStrike" kern="1200" cap="none" spc="0" normalizeH="0" baseline="0" noProof="0" smtClean="0">
                <a:ln>
                  <a:noFill/>
                </a:ln>
                <a:solidFill>
                  <a:srgbClr val="505050"/>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00" b="0" i="0" u="none" strike="noStrike" kern="1200" cap="none" spc="0" normalizeH="0" baseline="0" noProof="0">
              <a:ln>
                <a:noFill/>
              </a:ln>
              <a:solidFill>
                <a:srgbClr val="505050"/>
              </a:solidFill>
              <a:effectLst/>
              <a:uLnTx/>
              <a:uFillTx/>
              <a:latin typeface="Source Sans Pro"/>
              <a:ea typeface="+mn-ea"/>
              <a:cs typeface="+mn-cs"/>
            </a:endParaRPr>
          </a:p>
        </p:txBody>
      </p:sp>
      <p:sp>
        <p:nvSpPr>
          <p:cNvPr id="2" name="TextBox 1">
            <a:extLst>
              <a:ext uri="{FF2B5EF4-FFF2-40B4-BE49-F238E27FC236}">
                <a16:creationId xmlns:a16="http://schemas.microsoft.com/office/drawing/2014/main" id="{4422734D-3381-74DF-CF8A-1707755E61C9}"/>
              </a:ext>
            </a:extLst>
          </p:cNvPr>
          <p:cNvSpPr txBox="1"/>
          <p:nvPr/>
        </p:nvSpPr>
        <p:spPr>
          <a:xfrm>
            <a:off x="0" y="5397190"/>
            <a:ext cx="1683834" cy="914400"/>
          </a:xfrm>
          <a:prstGeom prst="rect">
            <a:avLst/>
          </a:prstGeom>
          <a:solidFill>
            <a:schemeClr val="accent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44056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4432913" y="627453"/>
            <a:ext cx="3002867"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pPr algn="ctr"/>
            <a:r>
              <a:rPr lang="en-US" dirty="0"/>
              <a:t>Open Forum 
</a:t>
            </a:r>
            <a:endParaRPr lang="ru-RU" dirty="0"/>
          </a:p>
        </p:txBody>
      </p:sp>
      <p:sp>
        <p:nvSpPr>
          <p:cNvPr id="2" name="TextBox 1">
            <a:extLst>
              <a:ext uri="{FF2B5EF4-FFF2-40B4-BE49-F238E27FC236}">
                <a16:creationId xmlns:a16="http://schemas.microsoft.com/office/drawing/2014/main" id="{C6E363C8-97D2-8385-A580-D444F91362C7}"/>
              </a:ext>
            </a:extLst>
          </p:cNvPr>
          <p:cNvSpPr txBox="1"/>
          <p:nvPr/>
        </p:nvSpPr>
        <p:spPr>
          <a:xfrm>
            <a:off x="3017771" y="2080383"/>
            <a:ext cx="6156458" cy="3170099"/>
          </a:xfrm>
          <a:prstGeom prst="rect">
            <a:avLst/>
          </a:prstGeom>
          <a:noFill/>
        </p:spPr>
        <p:txBody>
          <a:bodyPr wrap="square" rtlCol="0">
            <a:spAutoFit/>
          </a:bodyPr>
          <a:lstStyle/>
          <a:p>
            <a:pPr marL="285750" indent="-28575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Any CEA related questions for the group?</a:t>
            </a:r>
          </a:p>
          <a:p>
            <a:pPr defTabSz="609539" eaLnBrk="0" fontAlgn="base" hangingPunct="0">
              <a:spcBef>
                <a:spcPct val="0"/>
              </a:spcBef>
              <a:spcAft>
                <a:spcPct val="0"/>
              </a:spcAft>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 </a:t>
            </a:r>
          </a:p>
          <a:p>
            <a:pPr marL="285750" indent="-28575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Any follow up questions to the presentations?</a:t>
            </a:r>
          </a:p>
          <a:p>
            <a:pPr marL="285750" indent="-285750" defTabSz="609539" eaLnBrk="0" fontAlgn="base" hangingPunct="0">
              <a:spcBef>
                <a:spcPct val="0"/>
              </a:spcBef>
              <a:spcAft>
                <a:spcPct val="0"/>
              </a:spcAft>
              <a:buFont typeface="Arial" panose="020B0604020202020204" pitchFamily="34" charset="0"/>
              <a:buChar char="•"/>
            </a:pPr>
            <a:endPar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285750" indent="-28575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Any comments, announcements, suggestions, AOB, etc. that you would like to raise while we have this broad expertise present?   </a:t>
            </a:r>
          </a:p>
          <a:p>
            <a:pPr marL="285750" indent="-285750" defTabSz="609539" eaLnBrk="0" fontAlgn="base" hangingPunct="0">
              <a:spcBef>
                <a:spcPct val="0"/>
              </a:spcBef>
              <a:spcAft>
                <a:spcPct val="0"/>
              </a:spcAft>
              <a:buFont typeface="Arial" panose="020B0604020202020204" pitchFamily="34" charset="0"/>
              <a:buChar char="•"/>
            </a:pPr>
            <a:endPar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285750" indent="-285750" defTabSz="609539" eaLnBrk="0" fontAlgn="base" hangingPunct="0">
              <a:spcBef>
                <a:spcPct val="0"/>
              </a:spcBef>
              <a:spcAft>
                <a:spcPct val="0"/>
              </a:spcAft>
              <a:buFont typeface="Arial" panose="020B0604020202020204" pitchFamily="34" charset="0"/>
              <a:buChar char="•"/>
            </a:pP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defTabSz="609539" eaLnBrk="0" fontAlgn="base" hangingPunct="0">
              <a:spcBef>
                <a:spcPct val="0"/>
              </a:spcBef>
              <a:spcAft>
                <a:spcPct val="0"/>
              </a:spcAft>
            </a:pP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EBC1FBD4-3B1A-F196-FE54-FA72BBC27057}"/>
              </a:ext>
            </a:extLst>
          </p:cNvPr>
          <p:cNvSpPr txBox="1"/>
          <p:nvPr/>
        </p:nvSpPr>
        <p:spPr>
          <a:xfrm>
            <a:off x="10781880" y="140677"/>
            <a:ext cx="1215851" cy="1020664"/>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0008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4634759" y="627453"/>
            <a:ext cx="2922480"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r>
              <a:rPr lang="en-US" dirty="0"/>
              <a:t>KoBo Survey
</a:t>
            </a:r>
            <a:endParaRPr lang="ru-RU" dirty="0"/>
          </a:p>
        </p:txBody>
      </p:sp>
      <p:sp>
        <p:nvSpPr>
          <p:cNvPr id="3" name="TextBox 2">
            <a:extLst>
              <a:ext uri="{FF2B5EF4-FFF2-40B4-BE49-F238E27FC236}">
                <a16:creationId xmlns:a16="http://schemas.microsoft.com/office/drawing/2014/main" id="{EBC1FBD4-3B1A-F196-FE54-FA72BBC27057}"/>
              </a:ext>
            </a:extLst>
          </p:cNvPr>
          <p:cNvSpPr txBox="1"/>
          <p:nvPr/>
        </p:nvSpPr>
        <p:spPr>
          <a:xfrm>
            <a:off x="10781880" y="140677"/>
            <a:ext cx="1215851" cy="1020664"/>
          </a:xfrm>
          <a:prstGeom prst="rect">
            <a:avLst/>
          </a:prstGeom>
          <a:solidFill>
            <a:schemeClr val="bg2"/>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97934C79-F6B9-13CB-24BC-C4763249D0DA}"/>
              </a:ext>
            </a:extLst>
          </p:cNvPr>
          <p:cNvSpPr txBox="1"/>
          <p:nvPr/>
        </p:nvSpPr>
        <p:spPr>
          <a:xfrm>
            <a:off x="0" y="1745159"/>
            <a:ext cx="12192000" cy="2800767"/>
          </a:xfrm>
          <a:prstGeom prst="rect">
            <a:avLst/>
          </a:prstGeom>
          <a:noFill/>
        </p:spPr>
        <p:txBody>
          <a:bodyPr wrap="square" rtlCol="0">
            <a:spAutoFit/>
          </a:bodyPr>
          <a:lstStyle/>
          <a:p>
            <a:pPr algn="ctr"/>
            <a:r>
              <a:rPr lang="en-US" sz="8800" b="1" dirty="0">
                <a:solidFill>
                  <a:schemeClr val="accent3"/>
                </a:solidFill>
                <a:hlinkClick r:id="rId3">
                  <a:extLst>
                    <a:ext uri="{A12FA001-AC4F-418D-AE19-62706E023703}">
                      <ahyp:hlinkClr xmlns:ahyp="http://schemas.microsoft.com/office/drawing/2018/hyperlinkcolor" val="tx"/>
                    </a:ext>
                  </a:extLst>
                </a:hlinkClick>
              </a:rPr>
              <a:t>Click Here to Access the Feedback Survey</a:t>
            </a:r>
            <a:endParaRPr lang="en-US" sz="8800" b="1" dirty="0">
              <a:solidFill>
                <a:schemeClr val="accent3"/>
              </a:solidFill>
            </a:endParaRPr>
          </a:p>
        </p:txBody>
      </p:sp>
    </p:spTree>
    <p:extLst>
      <p:ext uri="{BB962C8B-B14F-4D97-AF65-F5344CB8AC3E}">
        <p14:creationId xmlns:p14="http://schemas.microsoft.com/office/powerpoint/2010/main" val="80480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6858941" y="1339857"/>
            <a:ext cx="5332118" cy="2646842"/>
          </a:xfrm>
          <a:prstGeom prst="rect">
            <a:avLst/>
          </a:prstGeom>
          <a:noFill/>
          <a:ln>
            <a:noFill/>
          </a:ln>
        </p:spPr>
        <p:txBody>
          <a:bodyPr spcFirstLastPara="1" wrap="square" lIns="60941" tIns="30462" rIns="60941" bIns="30462" anchor="t" anchorCtr="0">
            <a:spAutoFit/>
          </a:bodyPr>
          <a:lstStyle/>
          <a:p>
            <a:pPr algn="ctr"/>
            <a:r>
              <a:rPr lang="en-GB" sz="3600" b="1" dirty="0">
                <a:solidFill>
                  <a:srgbClr val="F5333F"/>
                </a:solidFill>
                <a:latin typeface="Montserrat"/>
                <a:ea typeface="Montserrat"/>
                <a:cs typeface="Montserrat"/>
                <a:sym typeface="Montserrat"/>
              </a:rPr>
              <a:t>CEA Peer Learning Webinar</a:t>
            </a:r>
            <a:br>
              <a:rPr lang="en-GB" sz="2400" b="1" dirty="0">
                <a:solidFill>
                  <a:schemeClr val="dk1"/>
                </a:solidFill>
                <a:latin typeface="Montserrat"/>
                <a:ea typeface="Montserrat"/>
                <a:cs typeface="Montserrat"/>
                <a:sym typeface="Montserrat"/>
              </a:rPr>
            </a:br>
            <a:endParaRPr sz="2400" b="1" dirty="0">
              <a:solidFill>
                <a:schemeClr val="dk1"/>
              </a:solidFill>
              <a:latin typeface="Montserrat"/>
              <a:ea typeface="Montserrat"/>
              <a:cs typeface="Montserrat"/>
              <a:sym typeface="Montserrat"/>
            </a:endParaRPr>
          </a:p>
          <a:p>
            <a:pPr algn="ctr"/>
            <a:r>
              <a:rPr lang="en-US" sz="2400" b="1" dirty="0">
                <a:solidFill>
                  <a:srgbClr val="0F2042"/>
                </a:solidFill>
                <a:latin typeface="Montserrat"/>
              </a:rPr>
              <a:t>Thank you and goodbye – look forward to having you join us again next time! </a:t>
            </a:r>
            <a:endParaRPr sz="2133" dirty="0">
              <a:solidFill>
                <a:srgbClr val="0F2042"/>
              </a:solidFill>
              <a:latin typeface="Montserrat"/>
              <a:ea typeface="Montserrat"/>
              <a:cs typeface="Montserrat"/>
              <a:sym typeface="Montserrat"/>
            </a:endParaRPr>
          </a:p>
        </p:txBody>
      </p:sp>
      <p:pic>
        <p:nvPicPr>
          <p:cNvPr id="281" name="Google Shape;281;p1"/>
          <p:cNvPicPr preferRelativeResize="0"/>
          <p:nvPr/>
        </p:nvPicPr>
        <p:blipFill rotWithShape="1">
          <a:blip r:embed="rId3">
            <a:alphaModFix/>
          </a:blip>
          <a:srcRect/>
          <a:stretch/>
        </p:blipFill>
        <p:spPr>
          <a:xfrm>
            <a:off x="941" y="0"/>
            <a:ext cx="6858000" cy="6858000"/>
          </a:xfrm>
          <a:prstGeom prst="rect">
            <a:avLst/>
          </a:prstGeom>
          <a:noFill/>
          <a:ln>
            <a:noFill/>
          </a:ln>
        </p:spPr>
      </p:pic>
      <p:sp>
        <p:nvSpPr>
          <p:cNvPr id="2" name="TextBox 1">
            <a:extLst>
              <a:ext uri="{FF2B5EF4-FFF2-40B4-BE49-F238E27FC236}">
                <a16:creationId xmlns:a16="http://schemas.microsoft.com/office/drawing/2014/main" id="{D8316414-921D-5CED-8EFB-3B1068847012}"/>
              </a:ext>
            </a:extLst>
          </p:cNvPr>
          <p:cNvSpPr txBox="1"/>
          <p:nvPr/>
        </p:nvSpPr>
        <p:spPr>
          <a:xfrm>
            <a:off x="10761785" y="160774"/>
            <a:ext cx="1256044" cy="1024931"/>
          </a:xfrm>
          <a:prstGeom prst="rect">
            <a:avLst/>
          </a:prstGeom>
          <a:solidFill>
            <a:schemeClr val="bg1"/>
          </a:solidFill>
        </p:spPr>
        <p:txBody>
          <a:bodyPr wrap="square" rtlCol="0">
            <a:spAutoFit/>
          </a:bodyPr>
          <a:lstStyle/>
          <a:p>
            <a:endParaRPr lang="en-US" dirty="0"/>
          </a:p>
        </p:txBody>
      </p:sp>
      <p:pic>
        <p:nvPicPr>
          <p:cNvPr id="1028" name="Picture 4">
            <a:extLst>
              <a:ext uri="{FF2B5EF4-FFF2-40B4-BE49-F238E27FC236}">
                <a16:creationId xmlns:a16="http://schemas.microsoft.com/office/drawing/2014/main" id="{1E66D15F-0AEE-25CF-3AA4-A79723DC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335" y="3996381"/>
            <a:ext cx="1629330" cy="266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282944" y="627453"/>
            <a:ext cx="11626111"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r>
              <a:rPr lang="en-US" dirty="0"/>
              <a:t>Running Order
</a:t>
            </a:r>
            <a:endParaRPr lang="ru-RU" dirty="0"/>
          </a:p>
        </p:txBody>
      </p:sp>
      <p:sp>
        <p:nvSpPr>
          <p:cNvPr id="2" name="TextBox 1">
            <a:extLst>
              <a:ext uri="{FF2B5EF4-FFF2-40B4-BE49-F238E27FC236}">
                <a16:creationId xmlns:a16="http://schemas.microsoft.com/office/drawing/2014/main" id="{C6E363C8-97D2-8385-A580-D444F91362C7}"/>
              </a:ext>
            </a:extLst>
          </p:cNvPr>
          <p:cNvSpPr txBox="1"/>
          <p:nvPr/>
        </p:nvSpPr>
        <p:spPr>
          <a:xfrm>
            <a:off x="3017770" y="1648117"/>
            <a:ext cx="6156458" cy="3231462"/>
          </a:xfrm>
          <a:prstGeom prst="rect">
            <a:avLst/>
          </a:prstGeom>
          <a:noFill/>
        </p:spPr>
        <p:txBody>
          <a:bodyPr wrap="square" rtlCol="0">
            <a:spAutoFit/>
          </a:bodyPr>
          <a:lstStyle/>
          <a:p>
            <a:pPr marL="285750" indent="-28575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Introduction and Welcomes</a:t>
            </a:r>
          </a:p>
          <a:p>
            <a:pPr defTabSz="609539" eaLnBrk="0" fontAlgn="base" hangingPunct="0">
              <a:spcBef>
                <a:spcPct val="0"/>
              </a:spcBef>
              <a:spcAft>
                <a:spcPct val="0"/>
              </a:spcAft>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Hellenic Red Cross Presentation</a:t>
            </a:r>
          </a:p>
          <a:p>
            <a:pPr marL="304770" indent="-304770" defTabSz="609539" eaLnBrk="0" fontAlgn="base" hangingPunct="0">
              <a:spcBef>
                <a:spcPct val="0"/>
              </a:spcBef>
              <a:spcAft>
                <a:spcPct val="0"/>
              </a:spcAft>
              <a:buFont typeface="Arial" panose="020B0604020202020204" pitchFamily="34" charset="0"/>
              <a:buChar char="•"/>
            </a:pPr>
            <a:endPar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Q+A</a:t>
            </a: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rPr>
              <a:t>Open Forum</a:t>
            </a:r>
          </a:p>
          <a:p>
            <a:pPr marL="304770" indent="-304770" defTabSz="609539" eaLnBrk="0" fontAlgn="base" hangingPunct="0">
              <a:spcBef>
                <a:spcPct val="0"/>
              </a:spcBef>
              <a:spcAft>
                <a:spcPct val="0"/>
              </a:spcAft>
              <a:buFont typeface="Arial" panose="020B0604020202020204" pitchFamily="34" charset="0"/>
              <a:buChar char="•"/>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rPr>
              <a:t>Feedback Survey</a:t>
            </a:r>
          </a:p>
          <a:p>
            <a:pPr defTabSz="609539" eaLnBrk="0" fontAlgn="base" hangingPunct="0">
              <a:spcBef>
                <a:spcPct val="0"/>
              </a:spcBef>
              <a:spcAft>
                <a:spcPct val="0"/>
              </a:spcAft>
            </a:pP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EBC1FBD4-3B1A-F196-FE54-FA72BBC27057}"/>
              </a:ext>
            </a:extLst>
          </p:cNvPr>
          <p:cNvSpPr txBox="1"/>
          <p:nvPr/>
        </p:nvSpPr>
        <p:spPr>
          <a:xfrm>
            <a:off x="10781880" y="140677"/>
            <a:ext cx="1215851" cy="1020664"/>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372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978977"/>
            <a:ext cx="9144000" cy="1696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solidFill>
                  <a:schemeClr val="bg2"/>
                </a:solidFill>
                <a:latin typeface="+mj-lt"/>
                <a:ea typeface="EggsExtraYolk" panose="02000303000000000000" pitchFamily="2" charset="0"/>
                <a:cs typeface="Arial" panose="020B0604020202020204" pitchFamily="34" charset="0"/>
              </a:rPr>
              <a:t>CEA in Migration</a:t>
            </a:r>
          </a:p>
          <a:p>
            <a:pPr algn="ctr">
              <a:lnSpc>
                <a:spcPct val="150000"/>
              </a:lnSpc>
            </a:pPr>
            <a:r>
              <a:rPr lang="en-US" sz="3600" b="1" dirty="0">
                <a:solidFill>
                  <a:schemeClr val="bg2"/>
                </a:solidFill>
                <a:latin typeface="+mj-lt"/>
                <a:ea typeface="EggsExtraYolk" panose="02000303000000000000" pitchFamily="2" charset="0"/>
                <a:cs typeface="Arial" panose="020B0604020202020204" pitchFamily="34" charset="0"/>
              </a:rPr>
              <a:t>Peer Learning Session #3</a:t>
            </a:r>
            <a:endParaRPr lang="el-GR" sz="3600" b="1" dirty="0">
              <a:solidFill>
                <a:schemeClr val="bg2"/>
              </a:solidFill>
              <a:latin typeface="+mj-lt"/>
              <a:ea typeface="EggsExtraYolk" panose="02000303000000000000" pitchFamily="2" charset="0"/>
              <a:cs typeface="Arial" panose="020B0604020202020204" pitchFamily="34" charset="0"/>
            </a:endParaRPr>
          </a:p>
        </p:txBody>
      </p:sp>
      <p:cxnSp>
        <p:nvCxnSpPr>
          <p:cNvPr id="20" name="Straight Connector 19"/>
          <p:cNvCxnSpPr/>
          <p:nvPr/>
        </p:nvCxnSpPr>
        <p:spPr>
          <a:xfrm>
            <a:off x="1631504" y="6165304"/>
            <a:ext cx="892899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Freeform 10">
            <a:extLst>
              <a:ext uri="{FF2B5EF4-FFF2-40B4-BE49-F238E27FC236}">
                <a16:creationId xmlns:a16="http://schemas.microsoft.com/office/drawing/2014/main" id="{EC51DD20-13E0-4800-9D1E-BFDF0CC1A685}"/>
              </a:ext>
            </a:extLst>
          </p:cNvPr>
          <p:cNvSpPr/>
          <p:nvPr/>
        </p:nvSpPr>
        <p:spPr>
          <a:xfrm>
            <a:off x="8112224" y="6234876"/>
            <a:ext cx="2304256" cy="332642"/>
          </a:xfrm>
          <a:custGeom>
            <a:avLst/>
            <a:gdLst>
              <a:gd name="connsiteX0" fmla="*/ 0 w 1070626"/>
              <a:gd name="connsiteY0" fmla="*/ 0 h 1070626"/>
              <a:gd name="connsiteX1" fmla="*/ 1070626 w 1070626"/>
              <a:gd name="connsiteY1" fmla="*/ 0 h 1070626"/>
              <a:gd name="connsiteX2" fmla="*/ 1070626 w 1070626"/>
              <a:gd name="connsiteY2" fmla="*/ 1070626 h 1070626"/>
              <a:gd name="connsiteX3" fmla="*/ 0 w 1070626"/>
              <a:gd name="connsiteY3" fmla="*/ 1070626 h 1070626"/>
              <a:gd name="connsiteX4" fmla="*/ 0 w 1070626"/>
              <a:gd name="connsiteY4" fmla="*/ 0 h 10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26" h="1070626">
                <a:moveTo>
                  <a:pt x="0" y="0"/>
                </a:moveTo>
                <a:lnTo>
                  <a:pt x="1070626" y="0"/>
                </a:lnTo>
                <a:lnTo>
                  <a:pt x="1070626" y="1070626"/>
                </a:lnTo>
                <a:lnTo>
                  <a:pt x="0" y="1070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50">
              <a:lnSpc>
                <a:spcPct val="90000"/>
              </a:lnSpc>
              <a:spcAft>
                <a:spcPct val="35000"/>
              </a:spcAft>
            </a:pPr>
            <a:r>
              <a:rPr lang="en-US"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rPr>
              <a:t>15/12/2023</a:t>
            </a:r>
            <a:endParaRPr lang="en-GB"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endParaRPr>
          </a:p>
        </p:txBody>
      </p:sp>
      <p:sp>
        <p:nvSpPr>
          <p:cNvPr id="17" name="Freeform 10">
            <a:extLst>
              <a:ext uri="{FF2B5EF4-FFF2-40B4-BE49-F238E27FC236}">
                <a16:creationId xmlns:a16="http://schemas.microsoft.com/office/drawing/2014/main" id="{D58B1F5E-22B4-4C69-8827-1FAF5D543428}"/>
              </a:ext>
            </a:extLst>
          </p:cNvPr>
          <p:cNvSpPr/>
          <p:nvPr/>
        </p:nvSpPr>
        <p:spPr>
          <a:xfrm>
            <a:off x="2069494" y="3323911"/>
            <a:ext cx="8053013" cy="393049"/>
          </a:xfrm>
          <a:custGeom>
            <a:avLst/>
            <a:gdLst>
              <a:gd name="connsiteX0" fmla="*/ 0 w 1070626"/>
              <a:gd name="connsiteY0" fmla="*/ 0 h 1070626"/>
              <a:gd name="connsiteX1" fmla="*/ 1070626 w 1070626"/>
              <a:gd name="connsiteY1" fmla="*/ 0 h 1070626"/>
              <a:gd name="connsiteX2" fmla="*/ 1070626 w 1070626"/>
              <a:gd name="connsiteY2" fmla="*/ 1070626 h 1070626"/>
              <a:gd name="connsiteX3" fmla="*/ 0 w 1070626"/>
              <a:gd name="connsiteY3" fmla="*/ 1070626 h 1070626"/>
              <a:gd name="connsiteX4" fmla="*/ 0 w 1070626"/>
              <a:gd name="connsiteY4" fmla="*/ 0 h 10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26" h="1070626">
                <a:moveTo>
                  <a:pt x="0" y="0"/>
                </a:moveTo>
                <a:lnTo>
                  <a:pt x="1070626" y="0"/>
                </a:lnTo>
                <a:lnTo>
                  <a:pt x="1070626" y="1070626"/>
                </a:lnTo>
                <a:lnTo>
                  <a:pt x="0" y="1070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50">
              <a:lnSpc>
                <a:spcPct val="90000"/>
              </a:lnSpc>
              <a:spcAft>
                <a:spcPct val="35000"/>
              </a:spcAft>
            </a:pPr>
            <a:r>
              <a:rPr lang="en-US" sz="2800" i="1" dirty="0"/>
              <a:t>A Greek Odyssey: Ten years of CEA in Hellenic Red Cross migration response</a:t>
            </a:r>
            <a:endParaRPr lang="en-GB" sz="2800"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5" y="116633"/>
            <a:ext cx="733415" cy="733415"/>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637" y="4332022"/>
            <a:ext cx="1296725" cy="1584176"/>
          </a:xfrm>
          <a:prstGeom prst="rect">
            <a:avLst/>
          </a:prstGeom>
        </p:spPr>
      </p:pic>
    </p:spTree>
    <p:extLst>
      <p:ext uri="{BB962C8B-B14F-4D97-AF65-F5344CB8AC3E}">
        <p14:creationId xmlns:p14="http://schemas.microsoft.com/office/powerpoint/2010/main" val="258117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2"/>
                </a:solidFill>
                <a:latin typeface="Arial" panose="020B0604020202020204" pitchFamily="34" charset="0"/>
                <a:ea typeface="EggsExtraYolk" panose="02000303000000000000" pitchFamily="2" charset="0"/>
                <a:cs typeface="Arial" panose="020B0604020202020204" pitchFamily="34" charset="0"/>
              </a:rPr>
              <a:t>How it started</a:t>
            </a:r>
            <a:r>
              <a:rPr lang="en-US" sz="2800" dirty="0">
                <a:latin typeface="Arial" panose="020B0604020202020204" pitchFamily="34" charset="0"/>
                <a:ea typeface="EggsExtraYolk" panose="02000303000000000000" pitchFamily="2" charset="0"/>
                <a:cs typeface="Arial" panose="020B0604020202020204" pitchFamily="34" charset="0"/>
              </a:rPr>
              <a:t>:</a:t>
            </a:r>
            <a:endParaRPr lang="el-GR" sz="2800" dirty="0">
              <a:latin typeface="Arial" panose="020B0604020202020204" pitchFamily="34" charset="0"/>
              <a:ea typeface="EggsExtraYolk" panose="02000303000000000000" pitchFamily="2" charset="0"/>
              <a:cs typeface="Arial" panose="020B0604020202020204"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5" y="116633"/>
            <a:ext cx="733415" cy="733415"/>
          </a:xfrm>
          <a:prstGeom prst="rect">
            <a:avLst/>
          </a:prstGeom>
        </p:spPr>
      </p:pic>
      <p:sp>
        <p:nvSpPr>
          <p:cNvPr id="12" name="Freeform 10">
            <a:extLst>
              <a:ext uri="{FF2B5EF4-FFF2-40B4-BE49-F238E27FC236}">
                <a16:creationId xmlns:a16="http://schemas.microsoft.com/office/drawing/2014/main" id="{D58B1F5E-22B4-4C69-8827-1FAF5D543428}"/>
              </a:ext>
            </a:extLst>
          </p:cNvPr>
          <p:cNvSpPr/>
          <p:nvPr/>
        </p:nvSpPr>
        <p:spPr>
          <a:xfrm>
            <a:off x="1680156" y="1350134"/>
            <a:ext cx="5938602" cy="355118"/>
          </a:xfrm>
          <a:custGeom>
            <a:avLst/>
            <a:gdLst>
              <a:gd name="connsiteX0" fmla="*/ 0 w 1070626"/>
              <a:gd name="connsiteY0" fmla="*/ 0 h 1070626"/>
              <a:gd name="connsiteX1" fmla="*/ 1070626 w 1070626"/>
              <a:gd name="connsiteY1" fmla="*/ 0 h 1070626"/>
              <a:gd name="connsiteX2" fmla="*/ 1070626 w 1070626"/>
              <a:gd name="connsiteY2" fmla="*/ 1070626 h 1070626"/>
              <a:gd name="connsiteX3" fmla="*/ 0 w 1070626"/>
              <a:gd name="connsiteY3" fmla="*/ 1070626 h 1070626"/>
              <a:gd name="connsiteX4" fmla="*/ 0 w 1070626"/>
              <a:gd name="connsiteY4" fmla="*/ 0 h 10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26" h="1070626">
                <a:moveTo>
                  <a:pt x="0" y="0"/>
                </a:moveTo>
                <a:lnTo>
                  <a:pt x="1070626" y="0"/>
                </a:lnTo>
                <a:lnTo>
                  <a:pt x="1070626" y="1070626"/>
                </a:lnTo>
                <a:lnTo>
                  <a:pt x="0" y="1070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50">
              <a:lnSpc>
                <a:spcPct val="90000"/>
              </a:lnSpc>
              <a:spcAft>
                <a:spcPct val="35000"/>
              </a:spcAft>
            </a:pPr>
            <a:r>
              <a:rPr lang="en-US" i="1" dirty="0"/>
              <a:t>2015 – 2017: </a:t>
            </a:r>
            <a:r>
              <a:rPr lang="en-US" i="1" dirty="0">
                <a:solidFill>
                  <a:schemeClr val="tx1"/>
                </a:solidFill>
              </a:rPr>
              <a:t>Mass influx of refugees and migrants</a:t>
            </a:r>
          </a:p>
          <a:p>
            <a:pPr algn="ctr" defTabSz="577850">
              <a:lnSpc>
                <a:spcPct val="90000"/>
              </a:lnSpc>
              <a:spcAft>
                <a:spcPct val="35000"/>
              </a:spcAft>
            </a:pPr>
            <a:endParaRPr lang="en-GB"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endParaRPr>
          </a:p>
        </p:txBody>
      </p:sp>
      <p:sp>
        <p:nvSpPr>
          <p:cNvPr id="17" name="AutoShape 2" descr="Location pin 3D Icon download in PNG, OBJ or Blend forma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8" name="AutoShape 4" descr="Location pin 3D Icon download in PNG, OBJ or Blend forma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9" name="Εικόνα 18"/>
          <p:cNvPicPr>
            <a:picLocks noChangeAspect="1"/>
          </p:cNvPicPr>
          <p:nvPr/>
        </p:nvPicPr>
        <p:blipFill>
          <a:blip r:embed="rId4"/>
          <a:stretch>
            <a:fillRect/>
          </a:stretch>
        </p:blipFill>
        <p:spPr>
          <a:xfrm>
            <a:off x="1836602" y="1139647"/>
            <a:ext cx="423491" cy="423491"/>
          </a:xfrm>
          <a:prstGeom prst="rect">
            <a:avLst/>
          </a:prstGeom>
        </p:spPr>
      </p:pic>
      <p:sp>
        <p:nvSpPr>
          <p:cNvPr id="20" name="AutoShape 6" descr="Date Generic Circular icon"/>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5" name="Εικόνα 24"/>
          <p:cNvPicPr>
            <a:picLocks noChangeAspect="1"/>
          </p:cNvPicPr>
          <p:nvPr/>
        </p:nvPicPr>
        <p:blipFill>
          <a:blip r:embed="rId5"/>
          <a:stretch>
            <a:fillRect/>
          </a:stretch>
        </p:blipFill>
        <p:spPr>
          <a:xfrm>
            <a:off x="1831975" y="1738210"/>
            <a:ext cx="1979441" cy="2641507"/>
          </a:xfrm>
          <a:prstGeom prst="rect">
            <a:avLst/>
          </a:prstGeom>
        </p:spPr>
      </p:pic>
      <p:pic>
        <p:nvPicPr>
          <p:cNvPr id="26" name="Picture 3" descr="C:\Users\Μαρία\Pictures\Saved Pictures\PERSONAL PHOTOS\ΕΤΟΣ 2015\ΜΥΤΙΛΗΝΗ 2015\Mytilini Mobile Unit\MU 15 (14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1975" y="4493599"/>
            <a:ext cx="2933595" cy="197055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5B4A96DC-F3A2-4DB1-9B3F-6EE3BB587D6E}"/>
              </a:ext>
            </a:extLst>
          </p:cNvPr>
          <p:cNvSpPr txBox="1">
            <a:spLocks/>
          </p:cNvSpPr>
          <p:nvPr/>
        </p:nvSpPr>
        <p:spPr bwMode="auto">
          <a:xfrm>
            <a:off x="4255172" y="1563137"/>
            <a:ext cx="2918335" cy="721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0" fontAlgn="base" hangingPunct="0">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0" fontAlgn="base" hangingPunct="0">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0" fontAlgn="base" hangingPunct="0">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0" fontAlgn="base" hangingPunct="0">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Aft>
                <a:spcPts val="600"/>
              </a:spcAft>
              <a:buNone/>
              <a:defRPr/>
            </a:pPr>
            <a:r>
              <a:rPr lang="en-GB" sz="2400" dirty="0">
                <a:solidFill>
                  <a:srgbClr val="FF0000"/>
                </a:solidFill>
              </a:rPr>
              <a:t>Main CEA activities:</a:t>
            </a:r>
          </a:p>
        </p:txBody>
      </p:sp>
      <p:sp>
        <p:nvSpPr>
          <p:cNvPr id="15" name="Ορθογώνιο 14"/>
          <p:cNvSpPr/>
          <p:nvPr/>
        </p:nvSpPr>
        <p:spPr>
          <a:xfrm>
            <a:off x="3985790" y="2049737"/>
            <a:ext cx="5908981" cy="174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solidFill>
                  <a:schemeClr val="tx1"/>
                </a:solidFill>
              </a:rPr>
              <a:t>Assessing and meeting information needs of migrants</a:t>
            </a:r>
          </a:p>
          <a:p>
            <a:pPr marL="285750" indent="-285750" algn="just">
              <a:buFont typeface="Arial" panose="020B0604020202020204" pitchFamily="34" charset="0"/>
              <a:buChar char="•"/>
            </a:pPr>
            <a:r>
              <a:rPr lang="en-US" sz="2000" dirty="0">
                <a:solidFill>
                  <a:schemeClr val="tx1"/>
                </a:solidFill>
              </a:rPr>
              <a:t>Risk communication &amp; Community Engagement</a:t>
            </a:r>
          </a:p>
          <a:p>
            <a:pPr marL="285750" indent="-285750" algn="just">
              <a:buFont typeface="Arial" panose="020B0604020202020204" pitchFamily="34" charset="0"/>
              <a:buChar char="•"/>
            </a:pPr>
            <a:endParaRPr lang="en-US" dirty="0">
              <a:solidFill>
                <a:schemeClr val="tx1"/>
              </a:solidFill>
            </a:endParaRPr>
          </a:p>
        </p:txBody>
      </p:sp>
      <p:pic>
        <p:nvPicPr>
          <p:cNvPr id="23" name="Picture 2" descr="Walkie Talkie Information Service | Meena Bhanda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5879" y="3573017"/>
            <a:ext cx="4315255" cy="305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3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5" y="116633"/>
            <a:ext cx="733415" cy="733415"/>
          </a:xfrm>
          <a:prstGeom prst="rect">
            <a:avLst/>
          </a:prstGeom>
        </p:spPr>
      </p:pic>
      <p:sp>
        <p:nvSpPr>
          <p:cNvPr id="7"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2"/>
                </a:solidFill>
                <a:latin typeface="Arial" panose="020B0604020202020204" pitchFamily="34" charset="0"/>
                <a:ea typeface="EggsExtraYolk" panose="02000303000000000000" pitchFamily="2" charset="0"/>
                <a:cs typeface="Arial" panose="020B0604020202020204" pitchFamily="34" charset="0"/>
              </a:rPr>
              <a:t>Challenges</a:t>
            </a:r>
            <a:endParaRPr lang="el-GR" sz="4000" dirty="0">
              <a:solidFill>
                <a:schemeClr val="bg2"/>
              </a:solidFill>
              <a:latin typeface="Arial" panose="020B0604020202020204" pitchFamily="34" charset="0"/>
              <a:ea typeface="EggsExtraYolk" panose="02000303000000000000" pitchFamily="2" charset="0"/>
              <a:cs typeface="Arial" panose="020B0604020202020204" pitchFamily="34" charset="0"/>
            </a:endParaRPr>
          </a:p>
        </p:txBody>
      </p:sp>
      <p:sp>
        <p:nvSpPr>
          <p:cNvPr id="8" name="Ορθογώνιο 7"/>
          <p:cNvSpPr/>
          <p:nvPr/>
        </p:nvSpPr>
        <p:spPr>
          <a:xfrm>
            <a:off x="1998212" y="3747675"/>
            <a:ext cx="8386583" cy="286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800" dirty="0">
                <a:solidFill>
                  <a:schemeClr val="tx1"/>
                </a:solidFill>
              </a:rPr>
              <a:t>Issues in accessing updated, life-saving and relevant information &amp; due to the rapid changes to the migration context</a:t>
            </a:r>
          </a:p>
          <a:p>
            <a:pPr marL="342900" indent="-342900">
              <a:buFont typeface="Arial" panose="020B0604020202020204" pitchFamily="34" charset="0"/>
              <a:buChar char="•"/>
            </a:pPr>
            <a:r>
              <a:rPr lang="en-US" sz="2800" dirty="0">
                <a:solidFill>
                  <a:schemeClr val="tx1"/>
                </a:solidFill>
              </a:rPr>
              <a:t>No stable feedback mechanisms on place due to the transitory nature of population</a:t>
            </a:r>
          </a:p>
          <a:p>
            <a:pPr marL="342900" indent="-342900">
              <a:buFont typeface="Arial" panose="020B0604020202020204" pitchFamily="34" charset="0"/>
              <a:buChar char="•"/>
            </a:pPr>
            <a:r>
              <a:rPr lang="en-US" sz="2800" dirty="0">
                <a:solidFill>
                  <a:schemeClr val="tx1"/>
                </a:solidFill>
              </a:rPr>
              <a:t>No dedicated HRC CEA staff and volunteers </a:t>
            </a:r>
          </a:p>
          <a:p>
            <a:pPr marL="342900" indent="-342900">
              <a:buFont typeface="Arial" panose="020B0604020202020204" pitchFamily="34" charset="0"/>
              <a:buChar char="•"/>
            </a:pPr>
            <a:r>
              <a:rPr lang="en-US" sz="2800" dirty="0">
                <a:solidFill>
                  <a:schemeClr val="tx1"/>
                </a:solidFill>
              </a:rPr>
              <a:t>Limited time and capacity for CEA activities</a:t>
            </a:r>
          </a:p>
          <a:p>
            <a:pPr marL="342900" indent="-342900">
              <a:buFont typeface="Arial" panose="020B0604020202020204" pitchFamily="34" charset="0"/>
              <a:buChar char="•"/>
            </a:pPr>
            <a:endParaRPr lang="en-US" sz="2800" dirty="0">
              <a:solidFill>
                <a:schemeClr val="tx1"/>
              </a:solidFill>
            </a:endParaRPr>
          </a:p>
          <a:p>
            <a:endParaRPr lang="el-GR" dirty="0">
              <a:solidFill>
                <a:schemeClr val="tx1"/>
              </a:solidFill>
            </a:endParaRPr>
          </a:p>
        </p:txBody>
      </p:sp>
      <p:sp>
        <p:nvSpPr>
          <p:cNvPr id="10" name="Ορθογώνιο 9"/>
          <p:cNvSpPr/>
          <p:nvPr/>
        </p:nvSpPr>
        <p:spPr>
          <a:xfrm>
            <a:off x="5375920" y="1412777"/>
            <a:ext cx="5008874" cy="286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800" dirty="0">
                <a:solidFill>
                  <a:schemeClr val="tx1"/>
                </a:solidFill>
              </a:rPr>
              <a:t>The chaotic and exhausting environment &amp; the vast number of people</a:t>
            </a:r>
          </a:p>
          <a:p>
            <a:pPr marL="342900" indent="-342900">
              <a:buFont typeface="Arial" panose="020B0604020202020204" pitchFamily="34" charset="0"/>
              <a:buChar char="•"/>
            </a:pPr>
            <a:endParaRPr lang="en-US" sz="2800" dirty="0">
              <a:solidFill>
                <a:schemeClr val="tx1"/>
              </a:solidFill>
            </a:endParaRPr>
          </a:p>
          <a:p>
            <a:endParaRPr lang="el-GR" dirty="0">
              <a:solidFill>
                <a:schemeClr val="tx1"/>
              </a:solidFill>
            </a:endParaRPr>
          </a:p>
        </p:txBody>
      </p:sp>
      <p:pic>
        <p:nvPicPr>
          <p:cNvPr id="2" name="Εικόνα 1"/>
          <p:cNvPicPr>
            <a:picLocks noChangeAspect="1"/>
          </p:cNvPicPr>
          <p:nvPr/>
        </p:nvPicPr>
        <p:blipFill>
          <a:blip r:embed="rId4"/>
          <a:stretch>
            <a:fillRect/>
          </a:stretch>
        </p:blipFill>
        <p:spPr>
          <a:xfrm>
            <a:off x="2135208" y="1171942"/>
            <a:ext cx="3078747" cy="2310584"/>
          </a:xfrm>
          <a:prstGeom prst="rect">
            <a:avLst/>
          </a:prstGeom>
        </p:spPr>
      </p:pic>
    </p:spTree>
    <p:extLst>
      <p:ext uri="{BB962C8B-B14F-4D97-AF65-F5344CB8AC3E}">
        <p14:creationId xmlns:p14="http://schemas.microsoft.com/office/powerpoint/2010/main" val="372201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2"/>
                </a:solidFill>
                <a:latin typeface="Arial" panose="020B0604020202020204" pitchFamily="34" charset="0"/>
                <a:ea typeface="EggsExtraYolk" panose="02000303000000000000" pitchFamily="2" charset="0"/>
                <a:cs typeface="Arial" panose="020B0604020202020204" pitchFamily="34" charset="0"/>
              </a:rPr>
              <a:t>How it evolves:</a:t>
            </a:r>
            <a:endParaRPr lang="el-GR" sz="4000" dirty="0">
              <a:solidFill>
                <a:schemeClr val="bg2"/>
              </a:solidFill>
              <a:latin typeface="Arial" panose="020B0604020202020204" pitchFamily="34" charset="0"/>
              <a:ea typeface="EggsExtraYolk" panose="02000303000000000000" pitchFamily="2" charset="0"/>
              <a:cs typeface="Arial" panose="020B0604020202020204"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5" y="116633"/>
            <a:ext cx="733415" cy="733415"/>
          </a:xfrm>
          <a:prstGeom prst="rect">
            <a:avLst/>
          </a:prstGeom>
        </p:spPr>
      </p:pic>
      <p:sp>
        <p:nvSpPr>
          <p:cNvPr id="17" name="AutoShape 2" descr="Location pin 3D Icon download in PNG, OBJ or Blend forma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8" name="AutoShape 4" descr="Location pin 3D Icon download in PNG, OBJ or Blend forma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20" name="AutoShape 6" descr="Date Generic Circular icon"/>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 name="Εικόνα 1"/>
          <p:cNvPicPr>
            <a:picLocks noChangeAspect="1"/>
          </p:cNvPicPr>
          <p:nvPr/>
        </p:nvPicPr>
        <p:blipFill>
          <a:blip r:embed="rId4"/>
          <a:stretch>
            <a:fillRect/>
          </a:stretch>
        </p:blipFill>
        <p:spPr>
          <a:xfrm>
            <a:off x="1820525" y="1854448"/>
            <a:ext cx="2684531" cy="2013399"/>
          </a:xfrm>
          <a:prstGeom prst="rect">
            <a:avLst/>
          </a:prstGeom>
        </p:spPr>
      </p:pic>
      <p:pic>
        <p:nvPicPr>
          <p:cNvPr id="4" name="Εικόνα 3"/>
          <p:cNvPicPr>
            <a:picLocks noChangeAspect="1"/>
          </p:cNvPicPr>
          <p:nvPr/>
        </p:nvPicPr>
        <p:blipFill>
          <a:blip r:embed="rId5"/>
          <a:stretch>
            <a:fillRect/>
          </a:stretch>
        </p:blipFill>
        <p:spPr>
          <a:xfrm>
            <a:off x="4651320" y="1792534"/>
            <a:ext cx="2820348" cy="2115261"/>
          </a:xfrm>
          <a:prstGeom prst="rect">
            <a:avLst/>
          </a:prstGeom>
        </p:spPr>
      </p:pic>
      <p:pic>
        <p:nvPicPr>
          <p:cNvPr id="5" name="Εικόνα 4"/>
          <p:cNvPicPr>
            <a:picLocks noChangeAspect="1"/>
          </p:cNvPicPr>
          <p:nvPr/>
        </p:nvPicPr>
        <p:blipFill>
          <a:blip r:embed="rId6"/>
          <a:stretch>
            <a:fillRect/>
          </a:stretch>
        </p:blipFill>
        <p:spPr>
          <a:xfrm>
            <a:off x="7617933" y="1706510"/>
            <a:ext cx="2939336" cy="2204502"/>
          </a:xfrm>
          <a:prstGeom prst="rect">
            <a:avLst/>
          </a:prstGeom>
        </p:spPr>
      </p:pic>
      <p:pic>
        <p:nvPicPr>
          <p:cNvPr id="6" name="Εικόνα 5"/>
          <p:cNvPicPr>
            <a:picLocks noChangeAspect="1"/>
          </p:cNvPicPr>
          <p:nvPr/>
        </p:nvPicPr>
        <p:blipFill>
          <a:blip r:embed="rId7"/>
          <a:stretch>
            <a:fillRect/>
          </a:stretch>
        </p:blipFill>
        <p:spPr>
          <a:xfrm>
            <a:off x="5747339" y="4025123"/>
            <a:ext cx="3741189" cy="2805892"/>
          </a:xfrm>
          <a:prstGeom prst="rect">
            <a:avLst/>
          </a:prstGeom>
        </p:spPr>
      </p:pic>
      <p:pic>
        <p:nvPicPr>
          <p:cNvPr id="7" name="Εικόνα 6"/>
          <p:cNvPicPr>
            <a:picLocks noChangeAspect="1"/>
          </p:cNvPicPr>
          <p:nvPr/>
        </p:nvPicPr>
        <p:blipFill>
          <a:blip r:embed="rId8"/>
          <a:stretch>
            <a:fillRect/>
          </a:stretch>
        </p:blipFill>
        <p:spPr>
          <a:xfrm>
            <a:off x="2136775" y="4025123"/>
            <a:ext cx="3471937" cy="2602400"/>
          </a:xfrm>
          <a:prstGeom prst="rect">
            <a:avLst/>
          </a:prstGeom>
        </p:spPr>
      </p:pic>
      <p:pic>
        <p:nvPicPr>
          <p:cNvPr id="13" name="Εικόνα 12"/>
          <p:cNvPicPr>
            <a:picLocks noChangeAspect="1"/>
          </p:cNvPicPr>
          <p:nvPr/>
        </p:nvPicPr>
        <p:blipFill>
          <a:blip r:embed="rId9"/>
          <a:stretch>
            <a:fillRect/>
          </a:stretch>
        </p:blipFill>
        <p:spPr>
          <a:xfrm>
            <a:off x="1836602" y="1139647"/>
            <a:ext cx="423491" cy="423491"/>
          </a:xfrm>
          <a:prstGeom prst="rect">
            <a:avLst/>
          </a:prstGeom>
        </p:spPr>
      </p:pic>
      <p:sp>
        <p:nvSpPr>
          <p:cNvPr id="14" name="Freeform 10">
            <a:extLst>
              <a:ext uri="{FF2B5EF4-FFF2-40B4-BE49-F238E27FC236}">
                <a16:creationId xmlns:a16="http://schemas.microsoft.com/office/drawing/2014/main" id="{D58B1F5E-22B4-4C69-8827-1FAF5D543428}"/>
              </a:ext>
            </a:extLst>
          </p:cNvPr>
          <p:cNvSpPr/>
          <p:nvPr/>
        </p:nvSpPr>
        <p:spPr>
          <a:xfrm>
            <a:off x="923984" y="1204434"/>
            <a:ext cx="8574052" cy="319736"/>
          </a:xfrm>
          <a:custGeom>
            <a:avLst/>
            <a:gdLst>
              <a:gd name="connsiteX0" fmla="*/ 0 w 1070626"/>
              <a:gd name="connsiteY0" fmla="*/ 0 h 1070626"/>
              <a:gd name="connsiteX1" fmla="*/ 1070626 w 1070626"/>
              <a:gd name="connsiteY1" fmla="*/ 0 h 1070626"/>
              <a:gd name="connsiteX2" fmla="*/ 1070626 w 1070626"/>
              <a:gd name="connsiteY2" fmla="*/ 1070626 h 1070626"/>
              <a:gd name="connsiteX3" fmla="*/ 0 w 1070626"/>
              <a:gd name="connsiteY3" fmla="*/ 1070626 h 1070626"/>
              <a:gd name="connsiteX4" fmla="*/ 0 w 1070626"/>
              <a:gd name="connsiteY4" fmla="*/ 0 h 10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26" h="1070626">
                <a:moveTo>
                  <a:pt x="0" y="0"/>
                </a:moveTo>
                <a:lnTo>
                  <a:pt x="1070626" y="0"/>
                </a:lnTo>
                <a:lnTo>
                  <a:pt x="1070626" y="1070626"/>
                </a:lnTo>
                <a:lnTo>
                  <a:pt x="0" y="1070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50">
              <a:lnSpc>
                <a:spcPct val="90000"/>
              </a:lnSpc>
              <a:spcAft>
                <a:spcPct val="35000"/>
              </a:spcAft>
            </a:pPr>
            <a:r>
              <a:rPr lang="en-US" i="1" dirty="0"/>
              <a:t>2017 – 2019: </a:t>
            </a:r>
            <a:r>
              <a:rPr lang="en-US" dirty="0">
                <a:solidFill>
                  <a:schemeClr val="tx1"/>
                </a:solidFill>
              </a:rPr>
              <a:t>Refugee camps are established all over Greece</a:t>
            </a:r>
            <a:endParaRPr lang="en-GB"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endParaRPr>
          </a:p>
        </p:txBody>
      </p:sp>
    </p:spTree>
    <p:extLst>
      <p:ext uri="{BB962C8B-B14F-4D97-AF65-F5344CB8AC3E}">
        <p14:creationId xmlns:p14="http://schemas.microsoft.com/office/powerpoint/2010/main" val="267826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5" y="116633"/>
            <a:ext cx="733415" cy="733415"/>
          </a:xfrm>
          <a:prstGeom prst="rect">
            <a:avLst/>
          </a:prstGeom>
        </p:spPr>
      </p:pic>
      <p:sp>
        <p:nvSpPr>
          <p:cNvPr id="7"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latin typeface="Arial" panose="020B0604020202020204" pitchFamily="34" charset="0"/>
                <a:ea typeface="EggsExtraYolk" panose="02000303000000000000" pitchFamily="2" charset="0"/>
                <a:cs typeface="Arial" panose="020B0604020202020204" pitchFamily="34" charset="0"/>
              </a:rPr>
              <a:t>More challenges… and more opportunities</a:t>
            </a:r>
            <a:endParaRPr lang="el-GR" sz="3200" dirty="0">
              <a:solidFill>
                <a:schemeClr val="bg2"/>
              </a:solidFill>
              <a:latin typeface="Arial" panose="020B0604020202020204" pitchFamily="34" charset="0"/>
              <a:ea typeface="EggsExtraYolk" panose="02000303000000000000" pitchFamily="2" charset="0"/>
              <a:cs typeface="Arial" panose="020B0604020202020204" pitchFamily="34" charset="0"/>
            </a:endParaRPr>
          </a:p>
        </p:txBody>
      </p:sp>
      <p:sp>
        <p:nvSpPr>
          <p:cNvPr id="8" name="Ορθογώνιο 7"/>
          <p:cNvSpPr/>
          <p:nvPr/>
        </p:nvSpPr>
        <p:spPr>
          <a:xfrm>
            <a:off x="7014242" y="4149081"/>
            <a:ext cx="8388325" cy="286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800" dirty="0">
              <a:solidFill>
                <a:schemeClr val="tx1"/>
              </a:solidFill>
            </a:endParaRPr>
          </a:p>
        </p:txBody>
      </p:sp>
      <p:sp>
        <p:nvSpPr>
          <p:cNvPr id="10" name="Ορθογώνιο 9"/>
          <p:cNvSpPr/>
          <p:nvPr/>
        </p:nvSpPr>
        <p:spPr>
          <a:xfrm>
            <a:off x="1979950" y="2281767"/>
            <a:ext cx="3559194" cy="286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tx1"/>
              </a:solidFill>
            </a:endParaRPr>
          </a:p>
          <a:p>
            <a:r>
              <a:rPr lang="en-US" sz="2400" dirty="0">
                <a:solidFill>
                  <a:srgbClr val="FF0000"/>
                </a:solidFill>
              </a:rPr>
              <a:t>Multicultural environment, many nationalities and disparity of languages</a:t>
            </a:r>
          </a:p>
          <a:p>
            <a:endParaRPr lang="en-US" sz="2400" dirty="0">
              <a:solidFill>
                <a:srgbClr val="FF0000"/>
              </a:solidFill>
            </a:endParaRPr>
          </a:p>
          <a:p>
            <a:r>
              <a:rPr lang="en-US" sz="2400" dirty="0">
                <a:solidFill>
                  <a:srgbClr val="FF0000"/>
                </a:solidFill>
              </a:rPr>
              <a:t>CEA is regarded as an additional burden</a:t>
            </a:r>
          </a:p>
          <a:p>
            <a:pPr marL="342900" indent="-342900">
              <a:buFont typeface="Arial" panose="020B0604020202020204" pitchFamily="34" charset="0"/>
              <a:buChar char="•"/>
            </a:pPr>
            <a:endParaRPr lang="en-US" sz="2400" dirty="0">
              <a:solidFill>
                <a:srgbClr val="FF0000"/>
              </a:solidFill>
            </a:endParaRPr>
          </a:p>
          <a:p>
            <a:r>
              <a:rPr lang="en-US" sz="2400" dirty="0">
                <a:solidFill>
                  <a:srgbClr val="FF0000"/>
                </a:solidFill>
              </a:rPr>
              <a:t>Coordination issues on CEA activities between external actors led to duplications, </a:t>
            </a:r>
            <a:r>
              <a:rPr lang="en-US" sz="2400" dirty="0" err="1">
                <a:solidFill>
                  <a:srgbClr val="FF0000"/>
                </a:solidFill>
              </a:rPr>
              <a:t>ppl’s</a:t>
            </a:r>
            <a:r>
              <a:rPr lang="en-US" sz="2400" dirty="0">
                <a:solidFill>
                  <a:srgbClr val="FF0000"/>
                </a:solidFill>
              </a:rPr>
              <a:t> fatigue and credibility issues</a:t>
            </a:r>
            <a:endParaRPr lang="el-GR" sz="2400" dirty="0">
              <a:solidFill>
                <a:srgbClr val="FF0000"/>
              </a:solidFill>
            </a:endParaRPr>
          </a:p>
        </p:txBody>
      </p:sp>
      <p:sp>
        <p:nvSpPr>
          <p:cNvPr id="11" name="Ορθογώνιο 10"/>
          <p:cNvSpPr/>
          <p:nvPr/>
        </p:nvSpPr>
        <p:spPr>
          <a:xfrm>
            <a:off x="6816080" y="2177814"/>
            <a:ext cx="3672408" cy="286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tx1"/>
              </a:solidFill>
            </a:endParaRPr>
          </a:p>
          <a:p>
            <a:r>
              <a:rPr lang="en-US" sz="2400" dirty="0">
                <a:solidFill>
                  <a:srgbClr val="00B050"/>
                </a:solidFill>
              </a:rPr>
              <a:t>Recruitment of intercultural mediators and interpreters</a:t>
            </a:r>
          </a:p>
          <a:p>
            <a:pPr marL="342900" indent="-342900">
              <a:buFont typeface="Arial" panose="020B0604020202020204" pitchFamily="34" charset="0"/>
              <a:buChar char="•"/>
            </a:pPr>
            <a:endParaRPr lang="en-US" sz="2400" dirty="0">
              <a:solidFill>
                <a:srgbClr val="00B050"/>
              </a:solidFill>
            </a:endParaRPr>
          </a:p>
          <a:p>
            <a:r>
              <a:rPr lang="en-US" sz="2400" dirty="0">
                <a:solidFill>
                  <a:srgbClr val="00B050"/>
                </a:solidFill>
              </a:rPr>
              <a:t>Trainings were conducted, position of CEA coordinator was created, focal persons were appointed</a:t>
            </a:r>
          </a:p>
          <a:p>
            <a:pPr marL="342900" indent="-342900">
              <a:buFont typeface="Arial" panose="020B0604020202020204" pitchFamily="34" charset="0"/>
              <a:buChar char="•"/>
            </a:pPr>
            <a:endParaRPr lang="en-US" sz="2400" dirty="0">
              <a:solidFill>
                <a:srgbClr val="00B050"/>
              </a:solidFill>
            </a:endParaRPr>
          </a:p>
          <a:p>
            <a:r>
              <a:rPr lang="en-US" sz="2400" dirty="0">
                <a:solidFill>
                  <a:srgbClr val="00B050"/>
                </a:solidFill>
              </a:rPr>
              <a:t>Participation in coordination meetings (</a:t>
            </a:r>
            <a:r>
              <a:rPr lang="en-US" sz="2400" dirty="0" err="1">
                <a:solidFill>
                  <a:srgbClr val="00B050"/>
                </a:solidFill>
              </a:rPr>
              <a:t>CwC</a:t>
            </a:r>
            <a:r>
              <a:rPr lang="en-US" sz="2400" dirty="0">
                <a:solidFill>
                  <a:srgbClr val="00B050"/>
                </a:solidFill>
              </a:rPr>
              <a:t>, HWG, protection meetings </a:t>
            </a:r>
            <a:r>
              <a:rPr lang="en-US" sz="2400" dirty="0" err="1">
                <a:solidFill>
                  <a:srgbClr val="00B050"/>
                </a:solidFill>
              </a:rPr>
              <a:t>etc</a:t>
            </a:r>
            <a:r>
              <a:rPr lang="en-US" sz="2400" dirty="0">
                <a:solidFill>
                  <a:srgbClr val="00B050"/>
                </a:solidFill>
              </a:rPr>
              <a:t>)</a:t>
            </a:r>
            <a:endParaRPr lang="el-GR" sz="2400" dirty="0">
              <a:solidFill>
                <a:srgbClr val="00B050"/>
              </a:solidFill>
            </a:endParaRPr>
          </a:p>
        </p:txBody>
      </p:sp>
      <p:sp>
        <p:nvSpPr>
          <p:cNvPr id="12" name="Freeform 10">
            <a:extLst>
              <a:ext uri="{FF2B5EF4-FFF2-40B4-BE49-F238E27FC236}">
                <a16:creationId xmlns:a16="http://schemas.microsoft.com/office/drawing/2014/main" id="{D58B1F5E-22B4-4C69-8827-1FAF5D543428}"/>
              </a:ext>
            </a:extLst>
          </p:cNvPr>
          <p:cNvSpPr/>
          <p:nvPr/>
        </p:nvSpPr>
        <p:spPr>
          <a:xfrm>
            <a:off x="479376" y="1359365"/>
            <a:ext cx="5938602" cy="355118"/>
          </a:xfrm>
          <a:custGeom>
            <a:avLst/>
            <a:gdLst>
              <a:gd name="connsiteX0" fmla="*/ 0 w 1070626"/>
              <a:gd name="connsiteY0" fmla="*/ 0 h 1070626"/>
              <a:gd name="connsiteX1" fmla="*/ 1070626 w 1070626"/>
              <a:gd name="connsiteY1" fmla="*/ 0 h 1070626"/>
              <a:gd name="connsiteX2" fmla="*/ 1070626 w 1070626"/>
              <a:gd name="connsiteY2" fmla="*/ 1070626 h 1070626"/>
              <a:gd name="connsiteX3" fmla="*/ 0 w 1070626"/>
              <a:gd name="connsiteY3" fmla="*/ 1070626 h 1070626"/>
              <a:gd name="connsiteX4" fmla="*/ 0 w 1070626"/>
              <a:gd name="connsiteY4" fmla="*/ 0 h 10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26" h="1070626">
                <a:moveTo>
                  <a:pt x="0" y="0"/>
                </a:moveTo>
                <a:lnTo>
                  <a:pt x="1070626" y="0"/>
                </a:lnTo>
                <a:lnTo>
                  <a:pt x="1070626" y="1070626"/>
                </a:lnTo>
                <a:lnTo>
                  <a:pt x="0" y="1070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50">
              <a:lnSpc>
                <a:spcPct val="90000"/>
              </a:lnSpc>
              <a:spcAft>
                <a:spcPct val="35000"/>
              </a:spcAft>
            </a:pPr>
            <a:endParaRPr lang="en-US" dirty="0">
              <a:solidFill>
                <a:schemeClr val="tx1"/>
              </a:solidFill>
            </a:endParaRPr>
          </a:p>
          <a:p>
            <a:pPr algn="ctr" defTabSz="577850">
              <a:lnSpc>
                <a:spcPct val="90000"/>
              </a:lnSpc>
              <a:spcAft>
                <a:spcPct val="35000"/>
              </a:spcAft>
            </a:pPr>
            <a:endParaRPr lang="en-GB"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endParaRPr>
          </a:p>
        </p:txBody>
      </p:sp>
      <p:sp>
        <p:nvSpPr>
          <p:cNvPr id="4" name="Δεξί βέλος 3"/>
          <p:cNvSpPr/>
          <p:nvPr/>
        </p:nvSpPr>
        <p:spPr>
          <a:xfrm>
            <a:off x="5699956" y="1817773"/>
            <a:ext cx="93610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2060"/>
              </a:solidFill>
            </a:endParaRPr>
          </a:p>
        </p:txBody>
      </p:sp>
      <p:sp>
        <p:nvSpPr>
          <p:cNvPr id="14" name="Δεξί βέλος 13"/>
          <p:cNvSpPr/>
          <p:nvPr/>
        </p:nvSpPr>
        <p:spPr>
          <a:xfrm>
            <a:off x="5718176" y="3208184"/>
            <a:ext cx="93610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2060"/>
              </a:solidFill>
            </a:endParaRPr>
          </a:p>
        </p:txBody>
      </p:sp>
      <p:sp>
        <p:nvSpPr>
          <p:cNvPr id="15" name="Δεξί βέλος 14"/>
          <p:cNvSpPr/>
          <p:nvPr/>
        </p:nvSpPr>
        <p:spPr>
          <a:xfrm>
            <a:off x="5699956" y="4621408"/>
            <a:ext cx="93610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2060"/>
              </a:solidFill>
            </a:endParaRPr>
          </a:p>
        </p:txBody>
      </p:sp>
    </p:spTree>
    <p:extLst>
      <p:ext uri="{BB962C8B-B14F-4D97-AF65-F5344CB8AC3E}">
        <p14:creationId xmlns:p14="http://schemas.microsoft.com/office/powerpoint/2010/main" val="134281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2"/>
                </a:solidFill>
                <a:latin typeface="Arial" panose="020B0604020202020204" pitchFamily="34" charset="0"/>
                <a:ea typeface="EggsExtraYolk" panose="02000303000000000000" pitchFamily="2" charset="0"/>
                <a:cs typeface="Arial" panose="020B0604020202020204" pitchFamily="34" charset="0"/>
              </a:rPr>
              <a:t>Up until today…</a:t>
            </a:r>
            <a:endParaRPr lang="el-GR" sz="4000" dirty="0">
              <a:solidFill>
                <a:schemeClr val="bg2"/>
              </a:solidFill>
              <a:latin typeface="Arial" panose="020B0604020202020204" pitchFamily="34" charset="0"/>
              <a:ea typeface="EggsExtraYolk" panose="02000303000000000000" pitchFamily="2" charset="0"/>
              <a:cs typeface="Arial" panose="020B0604020202020204"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5" y="116633"/>
            <a:ext cx="733415" cy="733415"/>
          </a:xfrm>
          <a:prstGeom prst="rect">
            <a:avLst/>
          </a:prstGeom>
        </p:spPr>
      </p:pic>
      <p:sp>
        <p:nvSpPr>
          <p:cNvPr id="10" name="Freeform 10">
            <a:extLst>
              <a:ext uri="{FF2B5EF4-FFF2-40B4-BE49-F238E27FC236}">
                <a16:creationId xmlns:a16="http://schemas.microsoft.com/office/drawing/2014/main" id="{D58B1F5E-22B4-4C69-8827-1FAF5D543428}"/>
              </a:ext>
            </a:extLst>
          </p:cNvPr>
          <p:cNvSpPr/>
          <p:nvPr/>
        </p:nvSpPr>
        <p:spPr>
          <a:xfrm>
            <a:off x="2023102" y="1380348"/>
            <a:ext cx="7974941" cy="393303"/>
          </a:xfrm>
          <a:custGeom>
            <a:avLst/>
            <a:gdLst>
              <a:gd name="connsiteX0" fmla="*/ 0 w 1070626"/>
              <a:gd name="connsiteY0" fmla="*/ 0 h 1070626"/>
              <a:gd name="connsiteX1" fmla="*/ 1070626 w 1070626"/>
              <a:gd name="connsiteY1" fmla="*/ 0 h 1070626"/>
              <a:gd name="connsiteX2" fmla="*/ 1070626 w 1070626"/>
              <a:gd name="connsiteY2" fmla="*/ 1070626 h 1070626"/>
              <a:gd name="connsiteX3" fmla="*/ 0 w 1070626"/>
              <a:gd name="connsiteY3" fmla="*/ 1070626 h 1070626"/>
              <a:gd name="connsiteX4" fmla="*/ 0 w 1070626"/>
              <a:gd name="connsiteY4" fmla="*/ 0 h 1070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626" h="1070626">
                <a:moveTo>
                  <a:pt x="0" y="0"/>
                </a:moveTo>
                <a:lnTo>
                  <a:pt x="1070626" y="0"/>
                </a:lnTo>
                <a:lnTo>
                  <a:pt x="1070626" y="1070626"/>
                </a:lnTo>
                <a:lnTo>
                  <a:pt x="0" y="10706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algn="ctr" defTabSz="577850">
              <a:lnSpc>
                <a:spcPct val="90000"/>
              </a:lnSpc>
              <a:spcAft>
                <a:spcPct val="35000"/>
              </a:spcAft>
            </a:pPr>
            <a:r>
              <a:rPr lang="en-US" i="1" dirty="0"/>
              <a:t>2019-2023: Fewer number of migrant and refugee population, long term CEA activities, Covid-19, Ukrainian crisis</a:t>
            </a:r>
            <a:endParaRPr lang="en-GB" i="1" dirty="0">
              <a:solidFill>
                <a:prstClr val="black">
                  <a:hueOff val="0"/>
                  <a:satOff val="0"/>
                  <a:lumOff val="0"/>
                  <a:alphaOff val="0"/>
                </a:prstClr>
              </a:solidFill>
              <a:latin typeface="Arial" panose="020B0604020202020204" pitchFamily="34" charset="0"/>
              <a:ea typeface="Eggs" panose="02000603000000000000" pitchFamily="2" charset="0"/>
              <a:cs typeface="Arial" panose="020B0604020202020204" pitchFamily="34" charset="0"/>
            </a:endParaRPr>
          </a:p>
        </p:txBody>
      </p:sp>
      <p:pic>
        <p:nvPicPr>
          <p:cNvPr id="11" name="Εικόνα 10"/>
          <p:cNvPicPr>
            <a:picLocks noChangeAspect="1"/>
          </p:cNvPicPr>
          <p:nvPr/>
        </p:nvPicPr>
        <p:blipFill>
          <a:blip r:embed="rId4"/>
          <a:stretch>
            <a:fillRect/>
          </a:stretch>
        </p:blipFill>
        <p:spPr>
          <a:xfrm>
            <a:off x="1839525" y="1293641"/>
            <a:ext cx="423491" cy="423491"/>
          </a:xfrm>
          <a:prstGeom prst="rect">
            <a:avLst/>
          </a:prstGeom>
        </p:spPr>
      </p:pic>
      <p:sp>
        <p:nvSpPr>
          <p:cNvPr id="4" name="AutoShape 2" descr="Curved Arrow Right To Bottom Red icon PNG and SVG Vector Free Download"/>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 name="Εικόνα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9130" y="4029181"/>
            <a:ext cx="2828679" cy="2822050"/>
          </a:xfrm>
          <a:prstGeom prst="rect">
            <a:avLst/>
          </a:prstGeom>
        </p:spPr>
      </p:pic>
      <p:pic>
        <p:nvPicPr>
          <p:cNvPr id="3" name="Εικόνα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9641" y="4040078"/>
            <a:ext cx="2055067" cy="2740089"/>
          </a:xfrm>
          <a:prstGeom prst="rect">
            <a:avLst/>
          </a:prstGeom>
        </p:spPr>
      </p:pic>
      <p:pic>
        <p:nvPicPr>
          <p:cNvPr id="5" name="Εικόνα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707" y="4017378"/>
            <a:ext cx="2111152" cy="2814869"/>
          </a:xfrm>
          <a:prstGeom prst="rect">
            <a:avLst/>
          </a:prstGeom>
        </p:spPr>
      </p:pic>
      <p:pic>
        <p:nvPicPr>
          <p:cNvPr id="6" name="Εικόνα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8190782" y="4358047"/>
            <a:ext cx="2840623" cy="2130467"/>
          </a:xfrm>
          <a:prstGeom prst="rect">
            <a:avLst/>
          </a:prstGeom>
        </p:spPr>
      </p:pic>
      <p:sp>
        <p:nvSpPr>
          <p:cNvPr id="13" name="Ορθογώνιο 12"/>
          <p:cNvSpPr/>
          <p:nvPr/>
        </p:nvSpPr>
        <p:spPr>
          <a:xfrm>
            <a:off x="1938535" y="1518643"/>
            <a:ext cx="8144073" cy="286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800" dirty="0">
                <a:solidFill>
                  <a:schemeClr val="tx1"/>
                </a:solidFill>
              </a:rPr>
              <a:t>More experience in applying CEA</a:t>
            </a:r>
          </a:p>
          <a:p>
            <a:pPr marL="342900" indent="-342900">
              <a:buFont typeface="Arial" panose="020B0604020202020204" pitchFamily="34" charset="0"/>
              <a:buChar char="•"/>
            </a:pPr>
            <a:r>
              <a:rPr lang="en-US" sz="2800" dirty="0">
                <a:solidFill>
                  <a:schemeClr val="tx1"/>
                </a:solidFill>
              </a:rPr>
              <a:t>RCCE(Covid-19 perception surveys)</a:t>
            </a:r>
          </a:p>
          <a:p>
            <a:pPr marL="342900" indent="-342900">
              <a:buFont typeface="Arial" panose="020B0604020202020204" pitchFamily="34" charset="0"/>
              <a:buChar char="•"/>
            </a:pPr>
            <a:r>
              <a:rPr lang="en-US" sz="2800" dirty="0">
                <a:solidFill>
                  <a:schemeClr val="tx1"/>
                </a:solidFill>
              </a:rPr>
              <a:t>Ukrainian population </a:t>
            </a:r>
          </a:p>
          <a:p>
            <a:endParaRPr lang="el-GR" dirty="0">
              <a:solidFill>
                <a:schemeClr val="tx1"/>
              </a:solidFill>
            </a:endParaRPr>
          </a:p>
        </p:txBody>
      </p:sp>
    </p:spTree>
    <p:extLst>
      <p:ext uri="{BB962C8B-B14F-4D97-AF65-F5344CB8AC3E}">
        <p14:creationId xmlns:p14="http://schemas.microsoft.com/office/powerpoint/2010/main" val="8907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67808" y="-33624"/>
            <a:ext cx="6300192" cy="96969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latin typeface="Arial" panose="020B0604020202020204" pitchFamily="34" charset="0"/>
                <a:ea typeface="EggsExtraYolk" panose="02000303000000000000" pitchFamily="2" charset="0"/>
                <a:cs typeface="Arial" panose="020B0604020202020204" pitchFamily="34" charset="0"/>
              </a:rPr>
              <a:t>Lessons learned &amp; Recommendations</a:t>
            </a:r>
            <a:endParaRPr lang="el-GR" sz="3200" dirty="0">
              <a:solidFill>
                <a:schemeClr val="bg2"/>
              </a:solidFill>
              <a:latin typeface="Arial" panose="020B0604020202020204" pitchFamily="34" charset="0"/>
              <a:ea typeface="EggsExtraYolk" panose="02000303000000000000" pitchFamily="2" charset="0"/>
              <a:cs typeface="Arial" panose="020B0604020202020204" pitchFamily="34" charset="0"/>
            </a:endParaRPr>
          </a:p>
        </p:txBody>
      </p:sp>
      <p:pic>
        <p:nvPicPr>
          <p:cNvPr id="8" name="Graphic 1">
            <a:extLst>
              <a:ext uri="{FF2B5EF4-FFF2-40B4-BE49-F238E27FC236}">
                <a16:creationId xmlns:a16="http://schemas.microsoft.com/office/drawing/2014/main" id="{12D84BAA-0DBE-4A56-BEA8-7C8836A4D82A}"/>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9417112" y="1844824"/>
            <a:ext cx="820067" cy="840569"/>
          </a:xfrm>
          <a:prstGeom prst="rect">
            <a:avLst/>
          </a:prstGeom>
        </p:spPr>
      </p:pic>
      <p:pic>
        <p:nvPicPr>
          <p:cNvPr id="4" name="Εικόνα 3"/>
          <p:cNvPicPr>
            <a:picLocks noChangeAspect="1"/>
          </p:cNvPicPr>
          <p:nvPr/>
        </p:nvPicPr>
        <p:blipFill>
          <a:blip r:embed="rId5"/>
          <a:stretch>
            <a:fillRect/>
          </a:stretch>
        </p:blipFill>
        <p:spPr>
          <a:xfrm>
            <a:off x="1794332" y="85432"/>
            <a:ext cx="731583" cy="731583"/>
          </a:xfrm>
          <a:prstGeom prst="rect">
            <a:avLst/>
          </a:prstGeom>
        </p:spPr>
      </p:pic>
      <p:sp>
        <p:nvSpPr>
          <p:cNvPr id="10" name="Ορθογώνιο 9"/>
          <p:cNvSpPr/>
          <p:nvPr/>
        </p:nvSpPr>
        <p:spPr>
          <a:xfrm>
            <a:off x="1280208" y="2625864"/>
            <a:ext cx="8136904" cy="936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lumMod val="95000"/>
                    <a:lumOff val="5000"/>
                  </a:schemeClr>
                </a:solidFill>
              </a:rPr>
              <a:t>Each migration crisis has a different context and profile = CEA tools are adjusted accordingly</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CEA trainings should always be there</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The “feedback culture” was cultivated</a:t>
            </a:r>
          </a:p>
          <a:p>
            <a:pPr marL="342900" indent="-342900">
              <a:buFont typeface="Arial" panose="020B0604020202020204" pitchFamily="34" charset="0"/>
              <a:buChar char="•"/>
            </a:pPr>
            <a:endParaRPr lang="en-US" sz="2000" dirty="0">
              <a:solidFill>
                <a:schemeClr val="tx1">
                  <a:lumMod val="95000"/>
                  <a:lumOff val="5000"/>
                </a:schemeClr>
              </a:solidFill>
            </a:endParaRPr>
          </a:p>
          <a:p>
            <a:endParaRPr lang="el-GR" sz="2400" dirty="0">
              <a:solidFill>
                <a:schemeClr val="tx1">
                  <a:lumMod val="95000"/>
                  <a:lumOff val="5000"/>
                </a:schemeClr>
              </a:solidFill>
            </a:endParaRPr>
          </a:p>
          <a:p>
            <a:pPr lvl="0"/>
            <a:endParaRPr lang="el-GR" sz="2400" dirty="0">
              <a:solidFill>
                <a:schemeClr val="tx1">
                  <a:lumMod val="95000"/>
                  <a:lumOff val="5000"/>
                </a:schemeClr>
              </a:solidFill>
            </a:endParaRPr>
          </a:p>
          <a:p>
            <a:pPr algn="ctr"/>
            <a:endParaRPr lang="el-GR" dirty="0"/>
          </a:p>
        </p:txBody>
      </p:sp>
      <p:pic>
        <p:nvPicPr>
          <p:cNvPr id="2" name="Εικόνα 1"/>
          <p:cNvPicPr>
            <a:picLocks noChangeAspect="1"/>
          </p:cNvPicPr>
          <p:nvPr/>
        </p:nvPicPr>
        <p:blipFill>
          <a:blip r:embed="rId6"/>
          <a:stretch>
            <a:fillRect/>
          </a:stretch>
        </p:blipFill>
        <p:spPr>
          <a:xfrm>
            <a:off x="7375006" y="3931862"/>
            <a:ext cx="3517697" cy="2639797"/>
          </a:xfrm>
          <a:prstGeom prst="rect">
            <a:avLst/>
          </a:prstGeom>
        </p:spPr>
      </p:pic>
      <p:sp>
        <p:nvSpPr>
          <p:cNvPr id="7" name="Ορθογώνιο 6"/>
          <p:cNvSpPr/>
          <p:nvPr/>
        </p:nvSpPr>
        <p:spPr>
          <a:xfrm>
            <a:off x="1299297" y="5493481"/>
            <a:ext cx="5681366" cy="936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0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The </a:t>
            </a:r>
            <a:r>
              <a:rPr lang="en-US" sz="2400" dirty="0" err="1">
                <a:solidFill>
                  <a:schemeClr val="tx1">
                    <a:lumMod val="95000"/>
                    <a:lumOff val="5000"/>
                  </a:schemeClr>
                </a:solidFill>
              </a:rPr>
              <a:t>ppl’s</a:t>
            </a:r>
            <a:r>
              <a:rPr lang="en-US" sz="2400" dirty="0">
                <a:solidFill>
                  <a:schemeClr val="tx1">
                    <a:lumMod val="95000"/>
                    <a:lumOff val="5000"/>
                  </a:schemeClr>
                </a:solidFill>
              </a:rPr>
              <a:t> engagement in the design and the implementation of the program  straightened the ownership &amp; the sustainability &amp; created relationships of trust and reliability</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r>
              <a:rPr lang="en-US" sz="2400" dirty="0">
                <a:solidFill>
                  <a:schemeClr val="tx1">
                    <a:lumMod val="95000"/>
                    <a:lumOff val="5000"/>
                  </a:schemeClr>
                </a:solidFill>
              </a:rPr>
              <a:t>Get the leadership buy-in and make allies</a:t>
            </a:r>
          </a:p>
          <a:p>
            <a:pPr marL="342900" indent="-342900">
              <a:buFont typeface="Arial" panose="020B0604020202020204" pitchFamily="34" charset="0"/>
              <a:buChar char="•"/>
            </a:pPr>
            <a:endParaRPr lang="en-US" sz="2400" dirty="0">
              <a:solidFill>
                <a:schemeClr val="tx1">
                  <a:lumMod val="95000"/>
                  <a:lumOff val="5000"/>
                </a:schemeClr>
              </a:solidFill>
            </a:endParaRPr>
          </a:p>
          <a:p>
            <a:pPr marL="342900" indent="-342900">
              <a:buFont typeface="Arial" panose="020B0604020202020204" pitchFamily="34" charset="0"/>
              <a:buChar char="•"/>
            </a:pPr>
            <a:endParaRPr lang="el-GR" sz="2400" dirty="0">
              <a:solidFill>
                <a:schemeClr val="tx1">
                  <a:lumMod val="95000"/>
                  <a:lumOff val="5000"/>
                </a:schemeClr>
              </a:solidFill>
            </a:endParaRPr>
          </a:p>
          <a:p>
            <a:endParaRPr lang="el-GR" sz="2400" dirty="0">
              <a:solidFill>
                <a:schemeClr val="tx1">
                  <a:lumMod val="95000"/>
                  <a:lumOff val="5000"/>
                </a:schemeClr>
              </a:solidFill>
            </a:endParaRPr>
          </a:p>
          <a:p>
            <a:pPr lvl="0"/>
            <a:endParaRPr lang="el-GR" sz="2400" dirty="0">
              <a:solidFill>
                <a:schemeClr val="tx1">
                  <a:lumMod val="95000"/>
                  <a:lumOff val="5000"/>
                </a:schemeClr>
              </a:solidFill>
            </a:endParaRPr>
          </a:p>
          <a:p>
            <a:pPr algn="ctr"/>
            <a:endParaRPr lang="el-GR" dirty="0"/>
          </a:p>
        </p:txBody>
      </p:sp>
    </p:spTree>
    <p:extLst>
      <p:ext uri="{BB962C8B-B14F-4D97-AF65-F5344CB8AC3E}">
        <p14:creationId xmlns:p14="http://schemas.microsoft.com/office/powerpoint/2010/main" val="398377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Cross">
  <a:themeElements>
    <a:clrScheme name="RedCross">
      <a:dk1>
        <a:srgbClr val="000000"/>
      </a:dk1>
      <a:lt1>
        <a:sysClr val="window" lastClr="FFFFFF"/>
      </a:lt1>
      <a:dk2>
        <a:srgbClr val="505050"/>
      </a:dk2>
      <a:lt2>
        <a:srgbClr val="FFFFFF"/>
      </a:lt2>
      <a:accent1>
        <a:srgbClr val="4B6E82"/>
      </a:accent1>
      <a:accent2>
        <a:srgbClr val="BEA55F"/>
      </a:accent2>
      <a:accent3>
        <a:srgbClr val="ADB4B3"/>
      </a:accent3>
      <a:accent4>
        <a:srgbClr val="781E1E"/>
      </a:accent4>
      <a:accent5>
        <a:srgbClr val="E67300"/>
      </a:accent5>
      <a:accent6>
        <a:srgbClr val="DC281E"/>
      </a:accent6>
      <a:hlink>
        <a:srgbClr val="DC281E"/>
      </a:hlink>
      <a:folHlink>
        <a:srgbClr val="DC281E"/>
      </a:folHlink>
    </a:clrScheme>
    <a:fontScheme name="Aangepast 5">
      <a:majorFont>
        <a:latin typeface="Source Sans Pro"/>
        <a:ea typeface=""/>
        <a:cs typeface=""/>
      </a:majorFont>
      <a:minorFont>
        <a:latin typeface="Source Sans Pr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t Rode Kruis breedbeeld presentatie.pptx" id="{7E028462-0DA5-48EF-A9D3-7612136E7FB1}" vid="{2F437BE2-83C0-45D8-B341-34DCA97B41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f7d88a-c551-4860-91b5-a2dd13473dce">
      <Terms xmlns="http://schemas.microsoft.com/office/infopath/2007/PartnerControls"/>
    </lcf76f155ced4ddcb4097134ff3c332f>
    <TaxCatchAll xmlns="78a38ce4-a63d-4ec3-822f-a3cc941b0b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6E1A9B2EE455449B8A38014A5266B2" ma:contentTypeVersion="14" ma:contentTypeDescription="Create a new document." ma:contentTypeScope="" ma:versionID="f3c09a45d4dbe720fc5fdfc334f54bfa">
  <xsd:schema xmlns:xsd="http://www.w3.org/2001/XMLSchema" xmlns:xs="http://www.w3.org/2001/XMLSchema" xmlns:p="http://schemas.microsoft.com/office/2006/metadata/properties" xmlns:ns2="83f7d88a-c551-4860-91b5-a2dd13473dce" xmlns:ns3="78a38ce4-a63d-4ec3-822f-a3cc941b0bb6" targetNamespace="http://schemas.microsoft.com/office/2006/metadata/properties" ma:root="true" ma:fieldsID="f944d601644adffa3596e34ef0e5232e" ns2:_="" ns3:_="">
    <xsd:import namespace="83f7d88a-c551-4860-91b5-a2dd13473dce"/>
    <xsd:import namespace="78a38ce4-a63d-4ec3-822f-a3cc941b0b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7d88a-c551-4860-91b5-a2dd13473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a38ce4-a63d-4ec3-822f-a3cc941b0b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72a8eaf-0552-4bad-9765-a7857513b178}" ma:internalName="TaxCatchAll" ma:showField="CatchAllData" ma:web="78a38ce4-a63d-4ec3-822f-a3cc941b0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8CB13B-C6E8-495F-9C5D-6A6F719245FE}">
  <ds:schemaRefs>
    <ds:schemaRef ds:uri="83f7d88a-c551-4860-91b5-a2dd13473dce"/>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78a38ce4-a63d-4ec3-822f-a3cc941b0bb6"/>
    <ds:schemaRef ds:uri="http://www.w3.org/XML/1998/namespace"/>
  </ds:schemaRefs>
</ds:datastoreItem>
</file>

<file path=customXml/itemProps2.xml><?xml version="1.0" encoding="utf-8"?>
<ds:datastoreItem xmlns:ds="http://schemas.openxmlformats.org/officeDocument/2006/customXml" ds:itemID="{E29FDA3F-A7DB-4756-8A57-E5E9F560E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7d88a-c551-4860-91b5-a2dd13473dce"/>
    <ds:schemaRef ds:uri="78a38ce4-a63d-4ec3-822f-a3cc941b0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413E3D-12FA-4ED8-8C55-C3D128AD6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8359</TotalTime>
  <Words>2003</Words>
  <Application>Microsoft Office PowerPoint</Application>
  <PresentationFormat>Widescreen</PresentationFormat>
  <Paragraphs>150</Paragraphs>
  <Slides>14</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Calibri</vt:lpstr>
      <vt:lpstr>Calibri Light</vt:lpstr>
      <vt:lpstr>Montserrat</vt:lpstr>
      <vt:lpstr>Montserrat SemiBold</vt:lpstr>
      <vt:lpstr>Open Sans</vt:lpstr>
      <vt:lpstr>Roboto</vt:lpstr>
      <vt:lpstr>Source Sans Pro</vt:lpstr>
      <vt:lpstr>Wingdings</vt:lpstr>
      <vt:lpstr>Office Theme</vt:lpstr>
      <vt:lpstr>1_Office Theme</vt:lpstr>
      <vt:lpstr>RedCross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Richard SOUTH</dc:creator>
  <cp:lastModifiedBy>Mark Richard SOUTH</cp:lastModifiedBy>
  <cp:revision>15</cp:revision>
  <dcterms:created xsi:type="dcterms:W3CDTF">2022-07-25T11:25:41Z</dcterms:created>
  <dcterms:modified xsi:type="dcterms:W3CDTF">2023-12-20T11:43:48Z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843f49-ba84-4571-b1b5-bbf501ecdde5_Enabled">
    <vt:lpwstr>true</vt:lpwstr>
  </property>
  <property fmtid="{D5CDD505-2E9C-101B-9397-08002B2CF9AE}" pid="3" name="MSIP_Label_60843f49-ba84-4571-b1b5-bbf501ecdde5_SetDate">
    <vt:lpwstr>2022-07-26T14:25:46Z</vt:lpwstr>
  </property>
  <property fmtid="{D5CDD505-2E9C-101B-9397-08002B2CF9AE}" pid="4" name="MSIP_Label_60843f49-ba84-4571-b1b5-bbf501ecdde5_Method">
    <vt:lpwstr>Privileged</vt:lpwstr>
  </property>
  <property fmtid="{D5CDD505-2E9C-101B-9397-08002B2CF9AE}" pid="5" name="MSIP_Label_60843f49-ba84-4571-b1b5-bbf501ecdde5_Name">
    <vt:lpwstr>Red Cross - Red Crescent Internal</vt:lpwstr>
  </property>
  <property fmtid="{D5CDD505-2E9C-101B-9397-08002B2CF9AE}" pid="6" name="MSIP_Label_60843f49-ba84-4571-b1b5-bbf501ecdde5_SiteId">
    <vt:lpwstr>a2b53be5-734e-4e6c-ab0d-d184f60fd917</vt:lpwstr>
  </property>
  <property fmtid="{D5CDD505-2E9C-101B-9397-08002B2CF9AE}" pid="7" name="MSIP_Label_60843f49-ba84-4571-b1b5-bbf501ecdde5_ActionId">
    <vt:lpwstr>66f6f19e-0c84-4304-9c52-0981aa9ecb66</vt:lpwstr>
  </property>
  <property fmtid="{D5CDD505-2E9C-101B-9397-08002B2CF9AE}" pid="8" name="MSIP_Label_60843f49-ba84-4571-b1b5-bbf501ecdde5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Restricted</vt:lpwstr>
  </property>
  <property fmtid="{D5CDD505-2E9C-101B-9397-08002B2CF9AE}" pid="11" name="ContentTypeId">
    <vt:lpwstr>0x010100DD6E1A9B2EE455449B8A38014A5266B2</vt:lpwstr>
  </property>
</Properties>
</file>