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14"/>
  </p:notesMasterIdLst>
  <p:handoutMasterIdLst>
    <p:handoutMasterId r:id="rId15"/>
  </p:handoutMasterIdLst>
  <p:sldIdLst>
    <p:sldId id="301" r:id="rId5"/>
    <p:sldId id="302" r:id="rId6"/>
    <p:sldId id="2076137824" r:id="rId7"/>
    <p:sldId id="2076137826" r:id="rId8"/>
    <p:sldId id="2076137831" r:id="rId9"/>
    <p:sldId id="2076137825" r:id="rId10"/>
    <p:sldId id="2076137823" r:id="rId11"/>
    <p:sldId id="2076137778" r:id="rId12"/>
    <p:sldId id="2076137830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maat, Anouk" initials="JA" lastIdx="6" clrIdx="0">
    <p:extLst>
      <p:ext uri="{19B8F6BF-5375-455C-9EA6-DF929625EA0E}">
        <p15:presenceInfo xmlns:p15="http://schemas.microsoft.com/office/powerpoint/2012/main" userId="S::AJanmaat@redcross.nl::feeaa837-86eb-4338-8665-0dab929656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FFFFFF"/>
    <a:srgbClr val="DD2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799C7-0ABE-41E7-8051-0C2864997085}" v="214" vWet="216" dt="2023-10-16T11:02:35.798"/>
    <p1510:client id="{EAE4A86F-04BA-41BE-A5A6-4818E97F3755}" v="1046" dt="2023-10-16T11:17:50.4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5B4B1-533D-4347-A32B-5688249FBC6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85BC19-3B2D-44FE-A7C7-7FB2F2E47C5D}">
      <dgm:prSet custT="1"/>
      <dgm:spPr/>
      <dgm:t>
        <a:bodyPr/>
        <a:lstStyle/>
        <a:p>
          <a:r>
            <a:rPr lang="nl-NL" sz="2000" b="1"/>
            <a:t>CEA in </a:t>
          </a:r>
          <a:r>
            <a:rPr lang="nl-NL" sz="2000" b="1" err="1"/>
            <a:t>the</a:t>
          </a:r>
          <a:r>
            <a:rPr lang="nl-NL" sz="2000" b="1"/>
            <a:t> </a:t>
          </a:r>
          <a:r>
            <a:rPr lang="nl-NL" sz="2000" b="1" err="1"/>
            <a:t>work</a:t>
          </a:r>
          <a:r>
            <a:rPr lang="nl-NL" sz="2000" b="1"/>
            <a:t> plan of </a:t>
          </a:r>
          <a:r>
            <a:rPr lang="nl-NL" sz="2000" b="1" err="1"/>
            <a:t>every</a:t>
          </a:r>
          <a:r>
            <a:rPr lang="nl-NL" sz="2000" b="1"/>
            <a:t> team. </a:t>
          </a:r>
          <a:r>
            <a:rPr lang="nl-NL" sz="2000" b="1" err="1"/>
            <a:t>With</a:t>
          </a:r>
          <a:r>
            <a:rPr lang="nl-NL" sz="2000" b="1"/>
            <a:t> </a:t>
          </a:r>
          <a:r>
            <a:rPr lang="nl-NL" sz="2000" b="1" err="1"/>
            <a:t>responsibility</a:t>
          </a:r>
          <a:r>
            <a:rPr lang="nl-NL" sz="2000" b="1"/>
            <a:t> </a:t>
          </a:r>
          <a:r>
            <a:rPr lang="nl-NL" sz="2000" b="1" err="1"/>
            <a:t>for</a:t>
          </a:r>
          <a:r>
            <a:rPr lang="nl-NL" sz="2000" b="1"/>
            <a:t> </a:t>
          </a:r>
          <a:r>
            <a:rPr lang="nl-NL" sz="2000" b="1" err="1"/>
            <a:t>every</a:t>
          </a:r>
          <a:r>
            <a:rPr lang="nl-NL" sz="2000" b="1"/>
            <a:t> manager (</a:t>
          </a:r>
          <a:r>
            <a:rPr lang="nl-NL" sz="2000" b="1" err="1"/>
            <a:t>domestic</a:t>
          </a:r>
          <a:r>
            <a:rPr lang="nl-NL" sz="2000" b="1"/>
            <a:t>, HQ)</a:t>
          </a:r>
          <a:endParaRPr lang="en-US" sz="2000"/>
        </a:p>
      </dgm:t>
    </dgm:pt>
    <dgm:pt modelId="{37D7A113-C1E8-47A3-8084-6C37A72F0F61}" type="parTrans" cxnId="{A382A0F1-5E5B-40BA-807E-1A29B6A6A234}">
      <dgm:prSet/>
      <dgm:spPr/>
      <dgm:t>
        <a:bodyPr/>
        <a:lstStyle/>
        <a:p>
          <a:endParaRPr lang="en-US"/>
        </a:p>
      </dgm:t>
    </dgm:pt>
    <dgm:pt modelId="{6C98B9B4-2405-4DE0-9247-65E3430FA4C5}" type="sibTrans" cxnId="{A382A0F1-5E5B-40BA-807E-1A29B6A6A234}">
      <dgm:prSet/>
      <dgm:spPr/>
      <dgm:t>
        <a:bodyPr/>
        <a:lstStyle/>
        <a:p>
          <a:endParaRPr lang="en-US"/>
        </a:p>
      </dgm:t>
    </dgm:pt>
    <dgm:pt modelId="{2E1B821E-175A-489B-BE24-ED415F71B6C3}">
      <dgm:prSet custT="1"/>
      <dgm:spPr/>
      <dgm:t>
        <a:bodyPr/>
        <a:lstStyle/>
        <a:p>
          <a:r>
            <a:rPr lang="en-US" sz="2000" b="1"/>
            <a:t>Finding ways to include branches more + learn from and with them</a:t>
          </a:r>
          <a:endParaRPr lang="en-US" sz="2000"/>
        </a:p>
      </dgm:t>
    </dgm:pt>
    <dgm:pt modelId="{8AF2EA4C-6528-4E23-B6EE-3889AC6029B0}" type="parTrans" cxnId="{0C395CD4-A9E0-442F-B5FE-A64AA400C7EE}">
      <dgm:prSet/>
      <dgm:spPr/>
      <dgm:t>
        <a:bodyPr/>
        <a:lstStyle/>
        <a:p>
          <a:endParaRPr lang="en-US"/>
        </a:p>
      </dgm:t>
    </dgm:pt>
    <dgm:pt modelId="{452D5EB8-A34C-4466-B632-D477AE06FFDF}" type="sibTrans" cxnId="{0C395CD4-A9E0-442F-B5FE-A64AA400C7EE}">
      <dgm:prSet/>
      <dgm:spPr/>
      <dgm:t>
        <a:bodyPr/>
        <a:lstStyle/>
        <a:p>
          <a:endParaRPr lang="en-US"/>
        </a:p>
      </dgm:t>
    </dgm:pt>
    <dgm:pt modelId="{B3792463-31C5-453D-B835-976FB5FB3976}">
      <dgm:prSet custT="1"/>
      <dgm:spPr/>
      <dgm:t>
        <a:bodyPr/>
        <a:lstStyle/>
        <a:p>
          <a:r>
            <a:rPr lang="en-US" sz="2000" b="1"/>
            <a:t>Creating Best Practices (e.g. food + shelter </a:t>
          </a:r>
          <a:r>
            <a:rPr lang="en-US" sz="2000" b="1" err="1"/>
            <a:t>programmes</a:t>
          </a:r>
          <a:r>
            <a:rPr lang="en-US" sz="2000" b="1"/>
            <a:t>)</a:t>
          </a:r>
        </a:p>
      </dgm:t>
    </dgm:pt>
    <dgm:pt modelId="{15051BE8-73DD-4C10-8CA1-62A41C4A8874}" type="parTrans" cxnId="{1D392049-5098-4E62-A177-5E138D29EB7B}">
      <dgm:prSet/>
      <dgm:spPr/>
      <dgm:t>
        <a:bodyPr/>
        <a:lstStyle/>
        <a:p>
          <a:endParaRPr lang="en-US"/>
        </a:p>
      </dgm:t>
    </dgm:pt>
    <dgm:pt modelId="{896CF818-4EBE-4A14-A2D7-3E8652DEBC78}" type="sibTrans" cxnId="{1D392049-5098-4E62-A177-5E138D29EB7B}">
      <dgm:prSet/>
      <dgm:spPr/>
      <dgm:t>
        <a:bodyPr/>
        <a:lstStyle/>
        <a:p>
          <a:endParaRPr lang="en-US"/>
        </a:p>
      </dgm:t>
    </dgm:pt>
    <dgm:pt modelId="{6DE150DB-5D7A-4795-A90A-C1DF41CEEC31}">
      <dgm:prSet custT="1"/>
      <dgm:spPr/>
      <dgm:t>
        <a:bodyPr/>
        <a:lstStyle/>
        <a:p>
          <a:r>
            <a:rPr lang="en-US" sz="2000" b="1"/>
            <a:t>Feedback mechanism project</a:t>
          </a:r>
        </a:p>
      </dgm:t>
    </dgm:pt>
    <dgm:pt modelId="{0DCF88B7-B8D5-41A8-8AC3-93BEDCB8D000}" type="parTrans" cxnId="{CFA69B7E-2361-4824-96B4-303E423D0F11}">
      <dgm:prSet/>
      <dgm:spPr/>
      <dgm:t>
        <a:bodyPr/>
        <a:lstStyle/>
        <a:p>
          <a:endParaRPr lang="en-US"/>
        </a:p>
      </dgm:t>
    </dgm:pt>
    <dgm:pt modelId="{2B5988C0-533C-48AC-9685-5B64E85123EF}" type="sibTrans" cxnId="{CFA69B7E-2361-4824-96B4-303E423D0F11}">
      <dgm:prSet/>
      <dgm:spPr/>
      <dgm:t>
        <a:bodyPr/>
        <a:lstStyle/>
        <a:p>
          <a:endParaRPr lang="en-US"/>
        </a:p>
      </dgm:t>
    </dgm:pt>
    <dgm:pt modelId="{42A17F92-824A-40EA-BC28-CD97560767B2}">
      <dgm:prSet custT="1"/>
      <dgm:spPr/>
      <dgm:t>
        <a:bodyPr/>
        <a:lstStyle/>
        <a:p>
          <a:r>
            <a:rPr lang="en-US" sz="2000" b="1"/>
            <a:t>Coordinating and anchoring knowledge &amp; expertise </a:t>
          </a:r>
        </a:p>
      </dgm:t>
    </dgm:pt>
    <dgm:pt modelId="{CE740BC7-9962-4075-B51A-6E353105CDF3}" type="parTrans" cxnId="{640BC706-3BD2-4B40-8CF5-AC79FCAA1A5D}">
      <dgm:prSet/>
      <dgm:spPr/>
      <dgm:t>
        <a:bodyPr/>
        <a:lstStyle/>
        <a:p>
          <a:endParaRPr lang="en-US"/>
        </a:p>
      </dgm:t>
    </dgm:pt>
    <dgm:pt modelId="{54287683-6117-4331-B7E1-6B945D202DC6}" type="sibTrans" cxnId="{640BC706-3BD2-4B40-8CF5-AC79FCAA1A5D}">
      <dgm:prSet/>
      <dgm:spPr/>
      <dgm:t>
        <a:bodyPr/>
        <a:lstStyle/>
        <a:p>
          <a:endParaRPr lang="en-US"/>
        </a:p>
      </dgm:t>
    </dgm:pt>
    <dgm:pt modelId="{EE013A6C-D038-4EA8-8058-93255762E084}">
      <dgm:prSet custT="1"/>
      <dgm:spPr/>
      <dgm:t>
        <a:bodyPr/>
        <a:lstStyle/>
        <a:p>
          <a:r>
            <a:rPr lang="en-US" sz="2000" b="1"/>
            <a:t>Keep creating awareness (without formal role)</a:t>
          </a:r>
        </a:p>
      </dgm:t>
    </dgm:pt>
    <dgm:pt modelId="{944EF38B-0171-4EBD-B236-100D6DEF67E8}" type="parTrans" cxnId="{91FA898E-8FDE-4241-954C-45BA6C200703}">
      <dgm:prSet/>
      <dgm:spPr/>
      <dgm:t>
        <a:bodyPr/>
        <a:lstStyle/>
        <a:p>
          <a:endParaRPr lang="nl-NL"/>
        </a:p>
      </dgm:t>
    </dgm:pt>
    <dgm:pt modelId="{FCDBDA57-8F59-44C7-AE68-2E5ACD4DE36F}" type="sibTrans" cxnId="{91FA898E-8FDE-4241-954C-45BA6C200703}">
      <dgm:prSet/>
      <dgm:spPr/>
      <dgm:t>
        <a:bodyPr/>
        <a:lstStyle/>
        <a:p>
          <a:endParaRPr lang="nl-NL"/>
        </a:p>
      </dgm:t>
    </dgm:pt>
    <dgm:pt modelId="{CF1D27A8-F8B5-4164-A3FF-1672F5EEC763}">
      <dgm:prSet custT="1"/>
      <dgm:spPr/>
      <dgm:t>
        <a:bodyPr/>
        <a:lstStyle/>
        <a:p>
          <a:r>
            <a:rPr lang="nl-NL" sz="2000" b="1"/>
            <a:t>More expertise exchange </a:t>
          </a:r>
          <a:r>
            <a:rPr lang="nl-NL" sz="2000" b="1" err="1"/>
            <a:t>with</a:t>
          </a:r>
          <a:r>
            <a:rPr lang="nl-NL" sz="2000" b="1"/>
            <a:t> </a:t>
          </a:r>
          <a:r>
            <a:rPr lang="nl-NL" sz="2000" b="1" err="1"/>
            <a:t>international</a:t>
          </a:r>
          <a:r>
            <a:rPr lang="nl-NL" sz="2000" b="1"/>
            <a:t> dept. (e.g. PMER)</a:t>
          </a:r>
          <a:endParaRPr lang="en-US" sz="2000"/>
        </a:p>
      </dgm:t>
    </dgm:pt>
    <dgm:pt modelId="{6A7DAFE1-8D7A-413A-83A6-4AFC114DD854}" type="parTrans" cxnId="{FBA1C69C-51CA-48CE-84C4-704D21D7E46F}">
      <dgm:prSet/>
      <dgm:spPr/>
      <dgm:t>
        <a:bodyPr/>
        <a:lstStyle/>
        <a:p>
          <a:endParaRPr lang="nl-NL"/>
        </a:p>
      </dgm:t>
    </dgm:pt>
    <dgm:pt modelId="{264038F0-AA43-49DD-B519-43C2FEB5970A}" type="sibTrans" cxnId="{FBA1C69C-51CA-48CE-84C4-704D21D7E46F}">
      <dgm:prSet/>
      <dgm:spPr/>
      <dgm:t>
        <a:bodyPr/>
        <a:lstStyle/>
        <a:p>
          <a:endParaRPr lang="nl-NL"/>
        </a:p>
      </dgm:t>
    </dgm:pt>
    <dgm:pt modelId="{C9B93596-74A5-4EB7-B281-8C4EBE4E436D}" type="pres">
      <dgm:prSet presAssocID="{CA55B4B1-533D-4347-A32B-5688249FBC6F}" presName="diagram" presStyleCnt="0">
        <dgm:presLayoutVars>
          <dgm:dir/>
          <dgm:resizeHandles val="exact"/>
        </dgm:presLayoutVars>
      </dgm:prSet>
      <dgm:spPr/>
    </dgm:pt>
    <dgm:pt modelId="{F9DCF452-D094-453A-81B6-AF59D5203D94}" type="pres">
      <dgm:prSet presAssocID="{4985BC19-3B2D-44FE-A7C7-7FB2F2E47C5D}" presName="node" presStyleLbl="node1" presStyleIdx="0" presStyleCnt="7" custScaleX="214359" custScaleY="275993" custLinFactX="2973" custLinFactNeighborX="100000" custLinFactNeighborY="-15981">
        <dgm:presLayoutVars>
          <dgm:bulletEnabled val="1"/>
        </dgm:presLayoutVars>
      </dgm:prSet>
      <dgm:spPr>
        <a:prstGeom prst="roundRect">
          <a:avLst/>
        </a:prstGeom>
      </dgm:spPr>
    </dgm:pt>
    <dgm:pt modelId="{7AC67E47-27F9-4BEB-9356-DBC22F3A1598}" type="pres">
      <dgm:prSet presAssocID="{6C98B9B4-2405-4DE0-9247-65E3430FA4C5}" presName="sibTrans" presStyleCnt="0"/>
      <dgm:spPr/>
    </dgm:pt>
    <dgm:pt modelId="{D4BDC4A6-3C43-4F3D-8D11-427796A3AF13}" type="pres">
      <dgm:prSet presAssocID="{2E1B821E-175A-489B-BE24-ED415F71B6C3}" presName="node" presStyleLbl="node1" presStyleIdx="1" presStyleCnt="7" custScaleX="214359" custScaleY="280031" custLinFactX="12180" custLinFactNeighborX="100000" custLinFactNeighborY="-13848">
        <dgm:presLayoutVars>
          <dgm:bulletEnabled val="1"/>
        </dgm:presLayoutVars>
      </dgm:prSet>
      <dgm:spPr>
        <a:prstGeom prst="roundRect">
          <a:avLst/>
        </a:prstGeom>
      </dgm:spPr>
    </dgm:pt>
    <dgm:pt modelId="{5B0AE4E5-8A05-4C4E-ABA0-62E2F66840F7}" type="pres">
      <dgm:prSet presAssocID="{452D5EB8-A34C-4466-B632-D477AE06FFDF}" presName="sibTrans" presStyleCnt="0"/>
      <dgm:spPr/>
    </dgm:pt>
    <dgm:pt modelId="{0259352F-B720-4F4C-B2EB-229419401305}" type="pres">
      <dgm:prSet presAssocID="{B3792463-31C5-453D-B835-976FB5FB3976}" presName="node" presStyleLbl="node1" presStyleIdx="2" presStyleCnt="7" custScaleX="214359" custScaleY="281020" custLinFactX="-200000" custLinFactY="100000" custLinFactNeighborX="-248770" custLinFactNeighborY="190206">
        <dgm:presLayoutVars>
          <dgm:bulletEnabled val="1"/>
        </dgm:presLayoutVars>
      </dgm:prSet>
      <dgm:spPr>
        <a:prstGeom prst="roundRect">
          <a:avLst/>
        </a:prstGeom>
      </dgm:spPr>
    </dgm:pt>
    <dgm:pt modelId="{DD8F6DA7-8186-45F2-9BD6-9816700222B4}" type="pres">
      <dgm:prSet presAssocID="{896CF818-4EBE-4A14-A2D7-3E8652DEBC78}" presName="sibTrans" presStyleCnt="0"/>
      <dgm:spPr/>
    </dgm:pt>
    <dgm:pt modelId="{4EFE8FF0-D0E6-451E-942D-CE3C65227FF1}" type="pres">
      <dgm:prSet presAssocID="{EE013A6C-D038-4EA8-8058-93255762E084}" presName="node" presStyleLbl="node1" presStyleIdx="3" presStyleCnt="7" custScaleX="214359" custScaleY="284066" custLinFactY="100000" custLinFactNeighborX="52" custLinFactNeighborY="191729">
        <dgm:presLayoutVars>
          <dgm:bulletEnabled val="1"/>
        </dgm:presLayoutVars>
      </dgm:prSet>
      <dgm:spPr>
        <a:prstGeom prst="roundRect">
          <a:avLst/>
        </a:prstGeom>
      </dgm:spPr>
    </dgm:pt>
    <dgm:pt modelId="{D40E7309-C9E2-4E92-A14B-1BEB091A2DAF}" type="pres">
      <dgm:prSet presAssocID="{FCDBDA57-8F59-44C7-AE68-2E5ACD4DE36F}" presName="sibTrans" presStyleCnt="0"/>
      <dgm:spPr/>
    </dgm:pt>
    <dgm:pt modelId="{638A372E-F81B-4E94-9649-ECD8744705A2}" type="pres">
      <dgm:prSet presAssocID="{6DE150DB-5D7A-4795-A90A-C1DF41CEEC31}" presName="node" presStyleLbl="node1" presStyleIdx="4" presStyleCnt="7" custScaleX="214359" custScaleY="284668" custLinFactX="14295" custLinFactNeighborX="100000" custLinFactNeighborY="-9003">
        <dgm:presLayoutVars>
          <dgm:bulletEnabled val="1"/>
        </dgm:presLayoutVars>
      </dgm:prSet>
      <dgm:spPr>
        <a:prstGeom prst="roundRect">
          <a:avLst/>
        </a:prstGeom>
      </dgm:spPr>
    </dgm:pt>
    <dgm:pt modelId="{E22279E5-AE5D-4502-9615-02E42003725A}" type="pres">
      <dgm:prSet presAssocID="{2B5988C0-533C-48AC-9685-5B64E85123EF}" presName="sibTrans" presStyleCnt="0"/>
      <dgm:spPr/>
    </dgm:pt>
    <dgm:pt modelId="{C226C09B-5827-4C92-9C94-66F254A03702}" type="pres">
      <dgm:prSet presAssocID="{42A17F92-824A-40EA-BC28-CD97560767B2}" presName="node" presStyleLbl="node1" presStyleIdx="5" presStyleCnt="7" custScaleX="214359" custScaleY="284668" custLinFactX="14260" custLinFactNeighborX="100000" custLinFactNeighborY="-9003">
        <dgm:presLayoutVars>
          <dgm:bulletEnabled val="1"/>
        </dgm:presLayoutVars>
      </dgm:prSet>
      <dgm:spPr>
        <a:prstGeom prst="roundRect">
          <a:avLst/>
        </a:prstGeom>
      </dgm:spPr>
    </dgm:pt>
    <dgm:pt modelId="{2EDB2FDF-617F-4F70-91BD-65D4A5AE1B67}" type="pres">
      <dgm:prSet presAssocID="{54287683-6117-4331-B7E1-6B945D202DC6}" presName="sibTrans" presStyleCnt="0"/>
      <dgm:spPr/>
    </dgm:pt>
    <dgm:pt modelId="{9BD7CB1C-BCE8-4F24-96FB-A0EDD9DE2BA8}" type="pres">
      <dgm:prSet presAssocID="{CF1D27A8-F8B5-4164-A3FF-1672F5EEC763}" presName="node" presStyleLbl="node1" presStyleIdx="6" presStyleCnt="7" custScaleX="214359" custScaleY="280031" custLinFactY="-120229" custLinFactNeighborX="12457" custLinFactNeighborY="-20000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40BC706-3BD2-4B40-8CF5-AC79FCAA1A5D}" srcId="{CA55B4B1-533D-4347-A32B-5688249FBC6F}" destId="{42A17F92-824A-40EA-BC28-CD97560767B2}" srcOrd="5" destOrd="0" parTransId="{CE740BC7-9962-4075-B51A-6E353105CDF3}" sibTransId="{54287683-6117-4331-B7E1-6B945D202DC6}"/>
    <dgm:cxn modelId="{1D392049-5098-4E62-A177-5E138D29EB7B}" srcId="{CA55B4B1-533D-4347-A32B-5688249FBC6F}" destId="{B3792463-31C5-453D-B835-976FB5FB3976}" srcOrd="2" destOrd="0" parTransId="{15051BE8-73DD-4C10-8CA1-62A41C4A8874}" sibTransId="{896CF818-4EBE-4A14-A2D7-3E8652DEBC78}"/>
    <dgm:cxn modelId="{CFA69B7E-2361-4824-96B4-303E423D0F11}" srcId="{CA55B4B1-533D-4347-A32B-5688249FBC6F}" destId="{6DE150DB-5D7A-4795-A90A-C1DF41CEEC31}" srcOrd="4" destOrd="0" parTransId="{0DCF88B7-B8D5-41A8-8AC3-93BEDCB8D000}" sibTransId="{2B5988C0-533C-48AC-9685-5B64E85123EF}"/>
    <dgm:cxn modelId="{F84FED7F-0D03-4DBD-84AE-421C6C5024BA}" type="presOf" srcId="{CF1D27A8-F8B5-4164-A3FF-1672F5EEC763}" destId="{9BD7CB1C-BCE8-4F24-96FB-A0EDD9DE2BA8}" srcOrd="0" destOrd="0" presId="urn:microsoft.com/office/officeart/2005/8/layout/default"/>
    <dgm:cxn modelId="{91FA898E-8FDE-4241-954C-45BA6C200703}" srcId="{CA55B4B1-533D-4347-A32B-5688249FBC6F}" destId="{EE013A6C-D038-4EA8-8058-93255762E084}" srcOrd="3" destOrd="0" parTransId="{944EF38B-0171-4EBD-B236-100D6DEF67E8}" sibTransId="{FCDBDA57-8F59-44C7-AE68-2E5ACD4DE36F}"/>
    <dgm:cxn modelId="{DEED0995-1838-42E1-AB79-CCA0CE91DDA1}" type="presOf" srcId="{6DE150DB-5D7A-4795-A90A-C1DF41CEEC31}" destId="{638A372E-F81B-4E94-9649-ECD8744705A2}" srcOrd="0" destOrd="0" presId="urn:microsoft.com/office/officeart/2005/8/layout/default"/>
    <dgm:cxn modelId="{366F6E9A-7EE5-4C99-BCC2-771C963D6736}" type="presOf" srcId="{42A17F92-824A-40EA-BC28-CD97560767B2}" destId="{C226C09B-5827-4C92-9C94-66F254A03702}" srcOrd="0" destOrd="0" presId="urn:microsoft.com/office/officeart/2005/8/layout/default"/>
    <dgm:cxn modelId="{FBA1C69C-51CA-48CE-84C4-704D21D7E46F}" srcId="{CA55B4B1-533D-4347-A32B-5688249FBC6F}" destId="{CF1D27A8-F8B5-4164-A3FF-1672F5EEC763}" srcOrd="6" destOrd="0" parTransId="{6A7DAFE1-8D7A-413A-83A6-4AFC114DD854}" sibTransId="{264038F0-AA43-49DD-B519-43C2FEB5970A}"/>
    <dgm:cxn modelId="{293265A3-A2D4-4C5F-B261-28B1EB8B8AD3}" type="presOf" srcId="{EE013A6C-D038-4EA8-8058-93255762E084}" destId="{4EFE8FF0-D0E6-451E-942D-CE3C65227FF1}" srcOrd="0" destOrd="0" presId="urn:microsoft.com/office/officeart/2005/8/layout/default"/>
    <dgm:cxn modelId="{1C5AC6A4-76D5-48CF-8137-0EE0DC8C4865}" type="presOf" srcId="{2E1B821E-175A-489B-BE24-ED415F71B6C3}" destId="{D4BDC4A6-3C43-4F3D-8D11-427796A3AF13}" srcOrd="0" destOrd="0" presId="urn:microsoft.com/office/officeart/2005/8/layout/default"/>
    <dgm:cxn modelId="{0A8E96CC-31E2-4D4C-B9C4-C3F9D2C82A86}" type="presOf" srcId="{B3792463-31C5-453D-B835-976FB5FB3976}" destId="{0259352F-B720-4F4C-B2EB-229419401305}" srcOrd="0" destOrd="0" presId="urn:microsoft.com/office/officeart/2005/8/layout/default"/>
    <dgm:cxn modelId="{0C395CD4-A9E0-442F-B5FE-A64AA400C7EE}" srcId="{CA55B4B1-533D-4347-A32B-5688249FBC6F}" destId="{2E1B821E-175A-489B-BE24-ED415F71B6C3}" srcOrd="1" destOrd="0" parTransId="{8AF2EA4C-6528-4E23-B6EE-3889AC6029B0}" sibTransId="{452D5EB8-A34C-4466-B632-D477AE06FFDF}"/>
    <dgm:cxn modelId="{478666E7-C733-497B-8D2D-A47C78C0BE43}" type="presOf" srcId="{4985BC19-3B2D-44FE-A7C7-7FB2F2E47C5D}" destId="{F9DCF452-D094-453A-81B6-AF59D5203D94}" srcOrd="0" destOrd="0" presId="urn:microsoft.com/office/officeart/2005/8/layout/default"/>
    <dgm:cxn modelId="{A382A0F1-5E5B-40BA-807E-1A29B6A6A234}" srcId="{CA55B4B1-533D-4347-A32B-5688249FBC6F}" destId="{4985BC19-3B2D-44FE-A7C7-7FB2F2E47C5D}" srcOrd="0" destOrd="0" parTransId="{37D7A113-C1E8-47A3-8084-6C37A72F0F61}" sibTransId="{6C98B9B4-2405-4DE0-9247-65E3430FA4C5}"/>
    <dgm:cxn modelId="{6199A1FE-4B4C-4499-A284-47D853EE00C4}" type="presOf" srcId="{CA55B4B1-533D-4347-A32B-5688249FBC6F}" destId="{C9B93596-74A5-4EB7-B281-8C4EBE4E436D}" srcOrd="0" destOrd="0" presId="urn:microsoft.com/office/officeart/2005/8/layout/default"/>
    <dgm:cxn modelId="{A43B6279-9EB5-42CD-AED3-4A90CB2E27A5}" type="presParOf" srcId="{C9B93596-74A5-4EB7-B281-8C4EBE4E436D}" destId="{F9DCF452-D094-453A-81B6-AF59D5203D94}" srcOrd="0" destOrd="0" presId="urn:microsoft.com/office/officeart/2005/8/layout/default"/>
    <dgm:cxn modelId="{03B3E185-82BE-461B-BB52-0612CA73250A}" type="presParOf" srcId="{C9B93596-74A5-4EB7-B281-8C4EBE4E436D}" destId="{7AC67E47-27F9-4BEB-9356-DBC22F3A1598}" srcOrd="1" destOrd="0" presId="urn:microsoft.com/office/officeart/2005/8/layout/default"/>
    <dgm:cxn modelId="{FA8F55ED-439C-4EC2-9C34-BC0D8B6A8B09}" type="presParOf" srcId="{C9B93596-74A5-4EB7-B281-8C4EBE4E436D}" destId="{D4BDC4A6-3C43-4F3D-8D11-427796A3AF13}" srcOrd="2" destOrd="0" presId="urn:microsoft.com/office/officeart/2005/8/layout/default"/>
    <dgm:cxn modelId="{D1AB5860-19FC-4BBF-B22B-584307B01B4E}" type="presParOf" srcId="{C9B93596-74A5-4EB7-B281-8C4EBE4E436D}" destId="{5B0AE4E5-8A05-4C4E-ABA0-62E2F66840F7}" srcOrd="3" destOrd="0" presId="urn:microsoft.com/office/officeart/2005/8/layout/default"/>
    <dgm:cxn modelId="{8202B551-63FC-4AC0-9137-8F9F1CC550B6}" type="presParOf" srcId="{C9B93596-74A5-4EB7-B281-8C4EBE4E436D}" destId="{0259352F-B720-4F4C-B2EB-229419401305}" srcOrd="4" destOrd="0" presId="urn:microsoft.com/office/officeart/2005/8/layout/default"/>
    <dgm:cxn modelId="{F8988220-2A8C-49EF-ACF0-0896298AA3EE}" type="presParOf" srcId="{C9B93596-74A5-4EB7-B281-8C4EBE4E436D}" destId="{DD8F6DA7-8186-45F2-9BD6-9816700222B4}" srcOrd="5" destOrd="0" presId="urn:microsoft.com/office/officeart/2005/8/layout/default"/>
    <dgm:cxn modelId="{ECCAEA2E-84D2-499A-B749-91CEB7CD6272}" type="presParOf" srcId="{C9B93596-74A5-4EB7-B281-8C4EBE4E436D}" destId="{4EFE8FF0-D0E6-451E-942D-CE3C65227FF1}" srcOrd="6" destOrd="0" presId="urn:microsoft.com/office/officeart/2005/8/layout/default"/>
    <dgm:cxn modelId="{FE477243-1F79-4A27-97B3-B534FA7BAC43}" type="presParOf" srcId="{C9B93596-74A5-4EB7-B281-8C4EBE4E436D}" destId="{D40E7309-C9E2-4E92-A14B-1BEB091A2DAF}" srcOrd="7" destOrd="0" presId="urn:microsoft.com/office/officeart/2005/8/layout/default"/>
    <dgm:cxn modelId="{3150C008-848C-4A62-B3BF-895BEA31E2ED}" type="presParOf" srcId="{C9B93596-74A5-4EB7-B281-8C4EBE4E436D}" destId="{638A372E-F81B-4E94-9649-ECD8744705A2}" srcOrd="8" destOrd="0" presId="urn:microsoft.com/office/officeart/2005/8/layout/default"/>
    <dgm:cxn modelId="{FE7062AD-81A6-4D10-AEBC-FD53CAD90DE6}" type="presParOf" srcId="{C9B93596-74A5-4EB7-B281-8C4EBE4E436D}" destId="{E22279E5-AE5D-4502-9615-02E42003725A}" srcOrd="9" destOrd="0" presId="urn:microsoft.com/office/officeart/2005/8/layout/default"/>
    <dgm:cxn modelId="{9F053BA1-9671-4679-9EB4-DF21E4E2F4C5}" type="presParOf" srcId="{C9B93596-74A5-4EB7-B281-8C4EBE4E436D}" destId="{C226C09B-5827-4C92-9C94-66F254A03702}" srcOrd="10" destOrd="0" presId="urn:microsoft.com/office/officeart/2005/8/layout/default"/>
    <dgm:cxn modelId="{40319E84-E5AD-4EE1-A3B0-3F672CCA4D89}" type="presParOf" srcId="{C9B93596-74A5-4EB7-B281-8C4EBE4E436D}" destId="{2EDB2FDF-617F-4F70-91BD-65D4A5AE1B67}" srcOrd="11" destOrd="0" presId="urn:microsoft.com/office/officeart/2005/8/layout/default"/>
    <dgm:cxn modelId="{45A937F6-E626-4276-BCEA-B373258F5012}" type="presParOf" srcId="{C9B93596-74A5-4EB7-B281-8C4EBE4E436D}" destId="{9BD7CB1C-BCE8-4F24-96FB-A0EDD9DE2BA8}" srcOrd="1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CF452-D094-453A-81B6-AF59D5203D94}">
      <dsp:nvSpPr>
        <dsp:cNvPr id="0" name=""/>
        <dsp:cNvSpPr/>
      </dsp:nvSpPr>
      <dsp:spPr>
        <a:xfrm>
          <a:off x="1303938" y="311772"/>
          <a:ext cx="2713032" cy="2095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/>
            <a:t>CEA in </a:t>
          </a:r>
          <a:r>
            <a:rPr lang="nl-NL" sz="2000" b="1" kern="1200" err="1"/>
            <a:t>the</a:t>
          </a:r>
          <a:r>
            <a:rPr lang="nl-NL" sz="2000" b="1" kern="1200"/>
            <a:t> </a:t>
          </a:r>
          <a:r>
            <a:rPr lang="nl-NL" sz="2000" b="1" kern="1200" err="1"/>
            <a:t>work</a:t>
          </a:r>
          <a:r>
            <a:rPr lang="nl-NL" sz="2000" b="1" kern="1200"/>
            <a:t> plan of </a:t>
          </a:r>
          <a:r>
            <a:rPr lang="nl-NL" sz="2000" b="1" kern="1200" err="1"/>
            <a:t>every</a:t>
          </a:r>
          <a:r>
            <a:rPr lang="nl-NL" sz="2000" b="1" kern="1200"/>
            <a:t> team. </a:t>
          </a:r>
          <a:r>
            <a:rPr lang="nl-NL" sz="2000" b="1" kern="1200" err="1"/>
            <a:t>With</a:t>
          </a:r>
          <a:r>
            <a:rPr lang="nl-NL" sz="2000" b="1" kern="1200"/>
            <a:t> </a:t>
          </a:r>
          <a:r>
            <a:rPr lang="nl-NL" sz="2000" b="1" kern="1200" err="1"/>
            <a:t>responsibility</a:t>
          </a:r>
          <a:r>
            <a:rPr lang="nl-NL" sz="2000" b="1" kern="1200"/>
            <a:t> </a:t>
          </a:r>
          <a:r>
            <a:rPr lang="nl-NL" sz="2000" b="1" kern="1200" err="1"/>
            <a:t>for</a:t>
          </a:r>
          <a:r>
            <a:rPr lang="nl-NL" sz="2000" b="1" kern="1200"/>
            <a:t> </a:t>
          </a:r>
          <a:r>
            <a:rPr lang="nl-NL" sz="2000" b="1" kern="1200" err="1"/>
            <a:t>every</a:t>
          </a:r>
          <a:r>
            <a:rPr lang="nl-NL" sz="2000" b="1" kern="1200"/>
            <a:t> manager (</a:t>
          </a:r>
          <a:r>
            <a:rPr lang="nl-NL" sz="2000" b="1" kern="1200" err="1"/>
            <a:t>domestic</a:t>
          </a:r>
          <a:r>
            <a:rPr lang="nl-NL" sz="2000" b="1" kern="1200"/>
            <a:t>, HQ)</a:t>
          </a:r>
          <a:endParaRPr lang="en-US" sz="2000" kern="1200"/>
        </a:p>
      </dsp:txBody>
      <dsp:txXfrm>
        <a:off x="1406250" y="414084"/>
        <a:ext cx="2508408" cy="1891237"/>
      </dsp:txXfrm>
    </dsp:sp>
    <dsp:sp modelId="{D4BDC4A6-3C43-4F3D-8D11-427796A3AF13}">
      <dsp:nvSpPr>
        <dsp:cNvPr id="0" name=""/>
        <dsp:cNvSpPr/>
      </dsp:nvSpPr>
      <dsp:spPr>
        <a:xfrm>
          <a:off x="4260064" y="312637"/>
          <a:ext cx="2713032" cy="2126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Finding ways to include branches more + learn from and with them</a:t>
          </a:r>
          <a:endParaRPr lang="en-US" sz="2000" kern="1200"/>
        </a:p>
      </dsp:txBody>
      <dsp:txXfrm>
        <a:off x="4363872" y="416445"/>
        <a:ext cx="2505416" cy="1918909"/>
      </dsp:txXfrm>
    </dsp:sp>
    <dsp:sp modelId="{0259352F-B720-4F4C-B2EB-229419401305}">
      <dsp:nvSpPr>
        <dsp:cNvPr id="0" name=""/>
        <dsp:cNvSpPr/>
      </dsp:nvSpPr>
      <dsp:spPr>
        <a:xfrm>
          <a:off x="3" y="2617836"/>
          <a:ext cx="2713032" cy="2134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Creating Best Practices (e.g. food + shelter </a:t>
          </a:r>
          <a:r>
            <a:rPr lang="en-US" sz="2000" b="1" kern="1200" err="1"/>
            <a:t>programmes</a:t>
          </a:r>
          <a:r>
            <a:rPr lang="en-US" sz="2000" b="1" kern="1200"/>
            <a:t>)</a:t>
          </a:r>
        </a:p>
      </dsp:txBody>
      <dsp:txXfrm>
        <a:off x="104178" y="2722011"/>
        <a:ext cx="2504682" cy="1925686"/>
      </dsp:txXfrm>
    </dsp:sp>
    <dsp:sp modelId="{4EFE8FF0-D0E6-451E-942D-CE3C65227FF1}">
      <dsp:nvSpPr>
        <dsp:cNvPr id="0" name=""/>
        <dsp:cNvSpPr/>
      </dsp:nvSpPr>
      <dsp:spPr>
        <a:xfrm>
          <a:off x="8520113" y="2617836"/>
          <a:ext cx="2713032" cy="2157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Keep creating awareness (without formal role)</a:t>
          </a:r>
        </a:p>
      </dsp:txBody>
      <dsp:txXfrm>
        <a:off x="8625417" y="2723140"/>
        <a:ext cx="2502424" cy="1946559"/>
      </dsp:txXfrm>
    </dsp:sp>
    <dsp:sp modelId="{638A372E-F81B-4E94-9649-ECD8744705A2}">
      <dsp:nvSpPr>
        <dsp:cNvPr id="0" name=""/>
        <dsp:cNvSpPr/>
      </dsp:nvSpPr>
      <dsp:spPr>
        <a:xfrm>
          <a:off x="2867034" y="2617841"/>
          <a:ext cx="2713032" cy="21617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Feedback mechanism project</a:t>
          </a:r>
        </a:p>
      </dsp:txBody>
      <dsp:txXfrm>
        <a:off x="2972561" y="2723368"/>
        <a:ext cx="2501978" cy="1950684"/>
      </dsp:txXfrm>
    </dsp:sp>
    <dsp:sp modelId="{C226C09B-5827-4C92-9C94-66F254A03702}">
      <dsp:nvSpPr>
        <dsp:cNvPr id="0" name=""/>
        <dsp:cNvSpPr/>
      </dsp:nvSpPr>
      <dsp:spPr>
        <a:xfrm>
          <a:off x="5706189" y="2617841"/>
          <a:ext cx="2713032" cy="21617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Coordinating and anchoring knowledge &amp; expertise </a:t>
          </a:r>
        </a:p>
      </dsp:txBody>
      <dsp:txXfrm>
        <a:off x="5811716" y="2723368"/>
        <a:ext cx="2501978" cy="1950684"/>
      </dsp:txXfrm>
    </dsp:sp>
    <dsp:sp modelId="{9BD7CB1C-BCE8-4F24-96FB-A0EDD9DE2BA8}">
      <dsp:nvSpPr>
        <dsp:cNvPr id="0" name=""/>
        <dsp:cNvSpPr/>
      </dsp:nvSpPr>
      <dsp:spPr>
        <a:xfrm>
          <a:off x="7257318" y="272030"/>
          <a:ext cx="2713032" cy="2126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/>
            <a:t>More expertise exchange </a:t>
          </a:r>
          <a:r>
            <a:rPr lang="nl-NL" sz="2000" b="1" kern="1200" err="1"/>
            <a:t>with</a:t>
          </a:r>
          <a:r>
            <a:rPr lang="nl-NL" sz="2000" b="1" kern="1200"/>
            <a:t> </a:t>
          </a:r>
          <a:r>
            <a:rPr lang="nl-NL" sz="2000" b="1" kern="1200" err="1"/>
            <a:t>international</a:t>
          </a:r>
          <a:r>
            <a:rPr lang="nl-NL" sz="2000" b="1" kern="1200"/>
            <a:t> dept. (e.g. PMER)</a:t>
          </a:r>
          <a:endParaRPr lang="en-US" sz="2000" kern="1200"/>
        </a:p>
      </dsp:txBody>
      <dsp:txXfrm>
        <a:off x="7361126" y="375838"/>
        <a:ext cx="2505416" cy="1918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40000" cy="180000"/>
          </a:xfrm>
          <a:prstGeom prst="rect">
            <a:avLst/>
          </a:prstGeom>
        </p:spPr>
        <p:txBody>
          <a:bodyPr vert="horz" lIns="36000" tIns="36000" rIns="36000" bIns="36000" rtlCol="0" anchor="t"/>
          <a:lstStyle>
            <a:lvl1pPr algn="l">
              <a:defRPr sz="1200"/>
            </a:lvl1pPr>
          </a:lstStyle>
          <a:p>
            <a:endParaRPr lang="nl-NL" sz="1000">
              <a:solidFill>
                <a:srgbClr val="666666"/>
              </a:solidFill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039043" y="8928000"/>
            <a:ext cx="1260000" cy="180000"/>
          </a:xfrm>
          <a:prstGeom prst="rect">
            <a:avLst/>
          </a:prstGeom>
        </p:spPr>
        <p:txBody>
          <a:bodyPr vert="horz" lIns="36000" tIns="36000" rIns="36000" bIns="36000" rtlCol="0" anchor="t"/>
          <a:lstStyle>
            <a:lvl1pPr algn="r">
              <a:defRPr sz="1200"/>
            </a:lvl1pPr>
          </a:lstStyle>
          <a:p>
            <a:fld id="{F8A6EDDB-4CA8-4EA3-ADE6-CFDFABF4FB9A}" type="datetimeFigureOut">
              <a:rPr lang="nl-NL" sz="1000" smtClean="0">
                <a:solidFill>
                  <a:srgbClr val="666666"/>
                </a:solidFill>
              </a:rPr>
              <a:t>17-10-2023</a:t>
            </a:fld>
            <a:endParaRPr lang="nl-NL" sz="1000">
              <a:solidFill>
                <a:srgbClr val="666666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928000"/>
            <a:ext cx="4860000" cy="180000"/>
          </a:xfrm>
          <a:prstGeom prst="rect">
            <a:avLst/>
          </a:prstGeom>
        </p:spPr>
        <p:txBody>
          <a:bodyPr vert="horz" lIns="36000" tIns="36000" rIns="36000" bIns="36000" rtlCol="0" anchor="t"/>
          <a:lstStyle>
            <a:lvl1pPr algn="l">
              <a:defRPr sz="1200"/>
            </a:lvl1pPr>
          </a:lstStyle>
          <a:p>
            <a:endParaRPr lang="nl-NL" sz="1000">
              <a:solidFill>
                <a:srgbClr val="666666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6490653" y="8928000"/>
            <a:ext cx="360000" cy="180000"/>
          </a:xfrm>
          <a:prstGeom prst="rect">
            <a:avLst/>
          </a:prstGeom>
        </p:spPr>
        <p:txBody>
          <a:bodyPr vert="horz" lIns="36000" tIns="36000" rIns="36000" bIns="36000" rtlCol="0" anchor="t"/>
          <a:lstStyle>
            <a:lvl1pPr algn="r">
              <a:defRPr sz="1200"/>
            </a:lvl1pPr>
          </a:lstStyle>
          <a:p>
            <a:fld id="{E82EF9D8-DA4B-41AC-9836-DFE59A33309D}" type="slidenum">
              <a:rPr lang="nl-NL" sz="1000" smtClean="0">
                <a:solidFill>
                  <a:srgbClr val="666666"/>
                </a:solidFill>
              </a:rPr>
              <a:t>‹#›</a:t>
            </a:fld>
            <a:endParaRPr lang="nl-NL" sz="100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3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40000" cy="216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040000" y="8892000"/>
            <a:ext cx="1260000" cy="216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3E5094D-5F8B-4763-AF39-BDD560D990C2}" type="datetimeFigureOut">
              <a:rPr lang="nl-NL" smtClean="0"/>
              <a:pPr/>
              <a:t>17-10-2023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92000"/>
            <a:ext cx="486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467793" y="8892000"/>
            <a:ext cx="36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14639D4-3A97-42A4-AE54-3ADCAC11AA9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120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88000" indent="-288000" algn="l" defTabSz="288000" rtl="0" eaLnBrk="1" latinLnBrk="0" hangingPunct="1">
      <a:buFont typeface="Arial" panose="020B0604020202020204" pitchFamily="34" charset="0"/>
      <a:buChar char="•"/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576000" indent="-288000" algn="l" defTabSz="288000" rtl="0" eaLnBrk="1" latinLnBrk="0" hangingPunct="1">
      <a:buFont typeface="Arial" panose="020B0604020202020204" pitchFamily="34" charset="0"/>
      <a:buChar char="•"/>
      <a:defRPr sz="1400" kern="1200">
        <a:solidFill>
          <a:schemeClr val="tx2"/>
        </a:solidFill>
        <a:latin typeface="+mn-lt"/>
        <a:ea typeface="+mn-ea"/>
        <a:cs typeface="+mn-cs"/>
      </a:defRPr>
    </a:lvl2pPr>
    <a:lvl3pPr marL="864000" indent="-288000" algn="l" defTabSz="288000" rtl="0" eaLnBrk="1" latinLnBrk="0" hangingPunct="1">
      <a:buFont typeface="Arial" panose="020B0604020202020204" pitchFamily="34" charset="0"/>
      <a:buChar char="•"/>
      <a:defRPr sz="1400" kern="1200">
        <a:solidFill>
          <a:schemeClr val="tx2"/>
        </a:solidFill>
        <a:latin typeface="+mn-lt"/>
        <a:ea typeface="+mn-ea"/>
        <a:cs typeface="+mn-cs"/>
      </a:defRPr>
    </a:lvl3pPr>
    <a:lvl4pPr marL="1152000" indent="-288000" algn="l" defTabSz="288000" rtl="0" eaLnBrk="1" latinLnBrk="0" hangingPunct="1">
      <a:buFont typeface="Arial" panose="020B0604020202020204" pitchFamily="34" charset="0"/>
      <a:buChar char="•"/>
      <a:defRPr sz="1400" kern="1200">
        <a:solidFill>
          <a:schemeClr val="tx2"/>
        </a:solidFill>
        <a:latin typeface="+mn-lt"/>
        <a:ea typeface="+mn-ea"/>
        <a:cs typeface="+mn-cs"/>
      </a:defRPr>
    </a:lvl4pPr>
    <a:lvl5pPr marL="1440000" indent="-288000" algn="l" defTabSz="288000" rtl="0" eaLnBrk="1" latinLnBrk="0" hangingPunct="1">
      <a:buFont typeface="Arial" panose="020B0604020202020204" pitchFamily="34" charset="0"/>
      <a:buChar char="•"/>
      <a:defRPr sz="1400" kern="1200">
        <a:solidFill>
          <a:schemeClr val="tx2"/>
        </a:solidFill>
        <a:latin typeface="+mn-lt"/>
        <a:ea typeface="+mn-ea"/>
        <a:cs typeface="+mn-cs"/>
      </a:defRPr>
    </a:lvl5pPr>
    <a:lvl6pPr marL="1440000" indent="-288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440000" indent="-288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440000" indent="-288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152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639D4-3A97-42A4-AE54-3ADCAC11AA91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640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>
              <a:ea typeface="Calibri" panose="020F0502020204030204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639D4-3A97-42A4-AE54-3ADCAC11AA91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61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>
              <a:solidFill>
                <a:srgbClr val="242424"/>
              </a:solidFill>
              <a:latin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639D4-3A97-42A4-AE54-3ADCAC11AA91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21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639D4-3A97-42A4-AE54-3ADCAC11AA91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283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b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639D4-3A97-42A4-AE54-3ADCAC11AA91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539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6" name="Google Shape;67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282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None/>
            </a:pPr>
            <a:endParaRPr/>
          </a:p>
        </p:txBody>
      </p:sp>
      <p:sp>
        <p:nvSpPr>
          <p:cNvPr id="677" name="Google Shape;67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6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158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Google Shape;58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tabLst/>
              <a:defRPr/>
            </a:pPr>
            <a:endParaRPr lang="en-GB" sz="1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819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54000" algn="l" rtl="0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602" name="Google Shape;602;p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639D4-3A97-42A4-AE54-3ADCAC11AA91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951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00000" y="1368000"/>
            <a:ext cx="5920642" cy="1008000"/>
          </a:xfrm>
        </p:spPr>
        <p:txBody>
          <a:bodyPr lIns="36000" tIns="36000" rIns="36000" bIns="36000" anchor="b">
            <a:noAutofit/>
          </a:bodyPr>
          <a:lstStyle>
            <a:lvl1pPr algn="l">
              <a:lnSpc>
                <a:spcPct val="90000"/>
              </a:lnSpc>
              <a:defRPr sz="3200" b="1" spc="6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800000" y="2556000"/>
            <a:ext cx="5920642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E3615C-F55C-43AB-A8DE-547F7739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184954-07DC-47D7-B8AC-1BD04C8A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9505A9-BA30-4552-9F9D-043FB8B8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28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ste afbeelding met tit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F6C6EB1-ECBB-4F97-8C73-A95D9927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D396E4-D6E1-4CEF-BFC7-45CB774A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D0B9F02-B935-449A-8A7E-C60777FF1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152C44F6-EA3B-4C68-AB06-1C1AA073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A05ACED-ECB6-42AD-8566-92D3D1231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8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ste afbeelding met tit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A425C76-0535-462A-AD71-CE37CD72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5DCC11-9ABD-4ED2-8B25-3F82BCA9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4BEF50A-C4D4-4138-946B-7515E706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CD3FA6F-D38C-4837-A328-53C7FDFE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258A44F-FEE2-4BF9-BE27-CF9A065074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0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ste afbeelding met titel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" y="-1"/>
            <a:ext cx="12312386" cy="692690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0135365-C710-4D14-BF10-F3599C819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887036-871A-4360-A5CD-E62AA965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BAB867-BAE0-47A0-99E3-6D607E2DA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C2B297-B809-42F9-96CB-78247014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4D4976-6D41-4DE0-83F4-3E1E430006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0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ste afbeelding met titel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2000" cy="68627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639ED0F-7F01-473C-BBAD-C030895A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2F89BA-68EA-4B71-BD92-93D360B66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3F561D-EFF6-40D9-8428-7222FA33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2AB242D-C8D8-4081-AAF2-2383C5BD5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25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5938" y="1177200"/>
            <a:ext cx="5580062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515938" y="2051999"/>
            <a:ext cx="5580062" cy="34645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6564312" y="0"/>
            <a:ext cx="5627131" cy="6858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7C4F60-DAF2-4090-BF38-724FFCC267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175E8A-2273-4758-8DC6-9A8F4B7673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B7967709-3E4F-42A9-B645-C364E0BF99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EFA97128-2615-4FF3-8E9E-3CD9E108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5580062" cy="83044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051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inhoud (hoo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515938" y="1177200"/>
            <a:ext cx="5580062" cy="4383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6564312" y="0"/>
            <a:ext cx="5627131" cy="6858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7C4F60-DAF2-4090-BF38-724FFCC267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175E8A-2273-4758-8DC6-9A8F4B7673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B7967709-3E4F-42A9-B645-C364E0BF99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44FBFB4-D0B1-4179-9AF2-46E37E17D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5580062" cy="83044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178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inhoud lich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-2" y="0"/>
            <a:ext cx="6096001" cy="2960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5937" y="1177200"/>
            <a:ext cx="5075237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576000" y="2960688"/>
            <a:ext cx="5173088" cy="38973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14377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0" y="2960688"/>
            <a:ext cx="6093518" cy="389731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C3FC38-39DA-4179-BD02-F330CD67DB3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23E9D098-6CF5-4DA5-A707-ED3F2904A2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E94ED546-F74D-422E-8CD1-265791F0D3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3FCD62A-841B-4EBC-810F-CD29FB6569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79996"/>
            <a:ext cx="1371600" cy="686154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5D97BFF4-74D5-439B-BD4C-1D9508644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5111750" cy="8304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353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inhou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-1" y="0"/>
            <a:ext cx="6084000" cy="296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5938" y="1177200"/>
            <a:ext cx="5075236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576000" y="2960688"/>
            <a:ext cx="5173088" cy="38973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14377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56113"/>
            <a:ext cx="6083999" cy="3899347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DBB207-ED0B-474F-82A1-E234363F521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ADB4FA2-5053-49F0-8EF0-B065603527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07DA72C-94BD-42FF-BFFD-7EEA2066E3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BB235DF-A6B5-4B52-B8C2-6E98AFAB5E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9BCA5185-4927-4D5B-BF4C-047C0860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5111750" cy="8304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551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inhoud en accentvlak goud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" y="3897312"/>
            <a:ext cx="6095999" cy="2960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5938" y="1177200"/>
            <a:ext cx="5580062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576000" y="333375"/>
            <a:ext cx="5184000" cy="3095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14377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6083999" y="3897312"/>
            <a:ext cx="6108001" cy="2960687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1672114" y="4176000"/>
            <a:ext cx="4411885" cy="2412000"/>
          </a:xfrm>
        </p:spPr>
        <p:txBody>
          <a:bodyPr lIns="360000" rIns="3600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41270C-533F-4968-9E0F-1552EB2B598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0E20E0D-A936-4AE7-9BF1-7422E936B72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47AE55F-AE58-42A0-B212-60FA70EB63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35AC7E9-445D-4EB4-B572-2A4D83C46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57A43C91-ACD9-4765-AAE3-5146BDAB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5580062" cy="83044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306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 met inhoud en accentvlak lich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3897312"/>
            <a:ext cx="6096000" cy="29606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5938" y="1177200"/>
            <a:ext cx="5580062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576000" y="333375"/>
            <a:ext cx="5173088" cy="3095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14377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897312"/>
            <a:ext cx="6096000" cy="2960688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1672114" y="4176000"/>
            <a:ext cx="4423886" cy="2412000"/>
          </a:xfrm>
        </p:spPr>
        <p:txBody>
          <a:bodyPr lIns="360000" rIns="3600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2CC66E-46C7-43B5-AD9C-16A05B6E109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7B9517-7BA3-43A6-A086-19B6F8A160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C9DD6B8-4C39-4BF4-A274-F2A1AFF2AF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2875B00-9E10-49A4-B541-96B4305D81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228CBADF-DD29-465A-A8BF-58BBB246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5580062" cy="83044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29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5938" y="1520825"/>
            <a:ext cx="11233150" cy="39957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B2C125-DBE1-42AD-A56F-FA48B495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737CEA-8486-4D34-ABC5-F0FE3A96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E2DB4E-0006-49ED-9079-B6C03DC4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9B5776AC-D9F7-4A46-B58D-032C7E3C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087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inhoud en accentvlak aube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3897312"/>
            <a:ext cx="6096000" cy="29606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5938" y="1177200"/>
            <a:ext cx="5568062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6576000" y="333375"/>
            <a:ext cx="5173088" cy="3095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14377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897312"/>
            <a:ext cx="6096000" cy="2960687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1672114" y="4176000"/>
            <a:ext cx="4423885" cy="2412000"/>
          </a:xfrm>
        </p:spPr>
        <p:txBody>
          <a:bodyPr lIns="360000" rIns="3600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D2054B-24E1-48D4-BF11-4069251D524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0531A7-EEDA-4996-BB3E-32A2179149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7016A96-B59C-4FB7-B9B4-EFA9225F6B4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5B00AAD-64D4-4926-BD27-3AB25FC39E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D4CF6516-CA09-436A-A0C5-A2A85146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5568062" cy="83044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08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(zonder voetteks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37218B2-28D2-46C6-802F-E8022206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5ADB2C8-9B83-4DAE-867E-E4C2EFD9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594E54-8C03-4E5D-9DA6-783CB256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E5C891D-DB83-43DA-A74A-2DBB31D6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51003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volledig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586452-D4F9-411E-94C6-2DF17FED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-1080000"/>
            <a:ext cx="11233150" cy="830444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FCF7243-A0DE-470B-B3B6-7BE970164B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9726F7-8E1A-4CD8-A77F-C0C80D82BC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A071F1-392B-4EFF-B6EB-2A2A7353E2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761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EC48B-3F4B-424F-8B07-2B72486FD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-1080000"/>
            <a:ext cx="11233150" cy="830444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D19B76A-4F2B-455C-8423-59CAEFFE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FCB1931-79E0-4279-8B68-49BD1891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DDBDDD-FEFE-4815-960C-BCCA345F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707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">
  <p:cSld name="49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>
            <a:spLocks noGrp="1"/>
          </p:cNvSpPr>
          <p:nvPr>
            <p:ph type="pic" idx="2"/>
          </p:nvPr>
        </p:nvSpPr>
        <p:spPr>
          <a:xfrm>
            <a:off x="1167955" y="2407893"/>
            <a:ext cx="1314437" cy="1315257"/>
          </a:xfrm>
          <a:prstGeom prst="rect">
            <a:avLst/>
          </a:prstGeom>
          <a:solidFill>
            <a:schemeClr val="dk1">
              <a:alpha val="11372"/>
            </a:schemeClr>
          </a:solidFill>
          <a:ln>
            <a:noFill/>
          </a:ln>
        </p:spPr>
      </p:sp>
      <p:sp>
        <p:nvSpPr>
          <p:cNvPr id="40" name="Google Shape;40;p31"/>
          <p:cNvSpPr>
            <a:spLocks noGrp="1"/>
          </p:cNvSpPr>
          <p:nvPr>
            <p:ph type="pic" idx="3"/>
          </p:nvPr>
        </p:nvSpPr>
        <p:spPr>
          <a:xfrm>
            <a:off x="4027562" y="2407893"/>
            <a:ext cx="1314437" cy="1315257"/>
          </a:xfrm>
          <a:prstGeom prst="rect">
            <a:avLst/>
          </a:prstGeom>
          <a:solidFill>
            <a:schemeClr val="dk1">
              <a:alpha val="11372"/>
            </a:schemeClr>
          </a:solidFill>
          <a:ln>
            <a:noFill/>
          </a:ln>
        </p:spPr>
      </p:sp>
      <p:sp>
        <p:nvSpPr>
          <p:cNvPr id="41" name="Google Shape;41;p31"/>
          <p:cNvSpPr>
            <a:spLocks noGrp="1"/>
          </p:cNvSpPr>
          <p:nvPr>
            <p:ph type="pic" idx="4"/>
          </p:nvPr>
        </p:nvSpPr>
        <p:spPr>
          <a:xfrm>
            <a:off x="6891030" y="2407893"/>
            <a:ext cx="1314437" cy="1315257"/>
          </a:xfrm>
          <a:prstGeom prst="rect">
            <a:avLst/>
          </a:prstGeom>
          <a:solidFill>
            <a:schemeClr val="dk1">
              <a:alpha val="11372"/>
            </a:schemeClr>
          </a:solidFill>
          <a:ln>
            <a:noFill/>
          </a:ln>
        </p:spPr>
      </p:sp>
      <p:sp>
        <p:nvSpPr>
          <p:cNvPr id="42" name="Google Shape;42;p31"/>
          <p:cNvSpPr>
            <a:spLocks noGrp="1"/>
          </p:cNvSpPr>
          <p:nvPr>
            <p:ph type="pic" idx="5"/>
          </p:nvPr>
        </p:nvSpPr>
        <p:spPr>
          <a:xfrm>
            <a:off x="9756544" y="2407893"/>
            <a:ext cx="1314437" cy="1315257"/>
          </a:xfrm>
          <a:prstGeom prst="rect">
            <a:avLst/>
          </a:prstGeom>
          <a:solidFill>
            <a:schemeClr val="dk1">
              <a:alpha val="11372"/>
            </a:schemeClr>
          </a:solidFill>
          <a:ln>
            <a:noFill/>
          </a:ln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40CC8D-4E69-1041-B24D-F6C8D3B88A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9913" y="1"/>
            <a:ext cx="2562087" cy="12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15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">
  <p:cSld name="04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6"/>
          <p:cNvSpPr txBox="1"/>
          <p:nvPr/>
        </p:nvSpPr>
        <p:spPr>
          <a:xfrm>
            <a:off x="11239443" y="6131318"/>
            <a:ext cx="440267" cy="22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41" tIns="30462" rIns="60941" bIns="30462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 sz="10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t>‹#›</a:t>
            </a:fld>
            <a:endParaRPr sz="10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" name="Google Shape;14;p26"/>
          <p:cNvCxnSpPr/>
          <p:nvPr/>
        </p:nvCxnSpPr>
        <p:spPr>
          <a:xfrm rot="10800000" flipH="1">
            <a:off x="11712222" y="6233894"/>
            <a:ext cx="479778" cy="1025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C9A5946-7684-C049-9DB9-51FDC86BB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9913" y="1"/>
            <a:ext cx="2562087" cy="12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79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">
  <p:cSld name="23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4"/>
          <p:cNvSpPr>
            <a:spLocks noGrp="1"/>
          </p:cNvSpPr>
          <p:nvPr>
            <p:ph type="pic" idx="2"/>
          </p:nvPr>
        </p:nvSpPr>
        <p:spPr>
          <a:xfrm>
            <a:off x="5227417" y="0"/>
            <a:ext cx="6964583" cy="6858000"/>
          </a:xfrm>
          <a:prstGeom prst="rect">
            <a:avLst/>
          </a:prstGeom>
          <a:solidFill>
            <a:srgbClr val="353535">
              <a:alpha val="11372"/>
            </a:srgbClr>
          </a:solid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642926-1156-E64A-AF10-67B3B8C597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562087" cy="12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8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3A3CA41-9EBC-4AE3-9B53-2856BF2CF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1487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zij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00000" y="1368000"/>
            <a:ext cx="6480000" cy="1008000"/>
          </a:xfrm>
        </p:spPr>
        <p:txBody>
          <a:bodyPr lIns="36000" tIns="36000" rIns="36000" bIns="36000" anchor="b">
            <a:noAutofit/>
          </a:bodyPr>
          <a:lstStyle>
            <a:lvl1pPr algn="l">
              <a:lnSpc>
                <a:spcPct val="90000"/>
              </a:lnSpc>
              <a:defRPr sz="3200" b="1" spc="6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00000" y="2556000"/>
            <a:ext cx="6480000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0" hasCustomPrompt="1"/>
          </p:nvPr>
        </p:nvSpPr>
        <p:spPr>
          <a:xfrm>
            <a:off x="8608741" y="0"/>
            <a:ext cx="3583259" cy="2196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8608741" y="4662000"/>
            <a:ext cx="3583259" cy="2196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12" name="Tijdelijke aanduiding voor afbeelding 8"/>
          <p:cNvSpPr>
            <a:spLocks noGrp="1"/>
          </p:cNvSpPr>
          <p:nvPr>
            <p:ph type="pic" sz="quarter" idx="12" hasCustomPrompt="1"/>
          </p:nvPr>
        </p:nvSpPr>
        <p:spPr>
          <a:xfrm>
            <a:off x="8608741" y="2331000"/>
            <a:ext cx="3583259" cy="2196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2070C5-6796-4299-AB85-CC20570546D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BD32AD-09A4-4A89-BC57-F1E4EA596D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DD332C-DA0C-4972-BE14-F121434C05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79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 met zij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00000" y="1368000"/>
            <a:ext cx="4284000" cy="1008000"/>
          </a:xfrm>
        </p:spPr>
        <p:txBody>
          <a:bodyPr lIns="36000" tIns="36000" rIns="36000" bIns="36000" anchor="b">
            <a:noAutofit/>
          </a:bodyPr>
          <a:lstStyle>
            <a:lvl1pPr algn="l">
              <a:lnSpc>
                <a:spcPct val="90000"/>
              </a:lnSpc>
              <a:defRPr sz="3200" b="1" spc="6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9999" y="2556000"/>
            <a:ext cx="4284000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0" hasCustomPrompt="1"/>
          </p:nvPr>
        </p:nvSpPr>
        <p:spPr>
          <a:xfrm>
            <a:off x="6576000" y="0"/>
            <a:ext cx="5616000" cy="6858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CD22FF-D75B-4338-AF89-A3E382FA2F6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AD6CDB-B5E5-441E-A421-8D155215F1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73246D-3A76-4C3E-91A7-79014B7B15B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86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150 jaar met onder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00000" y="1367999"/>
            <a:ext cx="6480000" cy="1008000"/>
          </a:xfrm>
        </p:spPr>
        <p:txBody>
          <a:bodyPr lIns="36000" tIns="36000" rIns="36000" bIns="36000" anchor="b">
            <a:noAutofit/>
          </a:bodyPr>
          <a:lstStyle>
            <a:lvl1pPr algn="l">
              <a:lnSpc>
                <a:spcPct val="90000"/>
              </a:lnSpc>
              <a:defRPr sz="3200" b="1" spc="6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00000" y="2556000"/>
            <a:ext cx="6480000" cy="648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spc="6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9" name="Tijdelijke aanduiding voor afbeelding 4"/>
          <p:cNvSpPr>
            <a:spLocks noGrp="1"/>
          </p:cNvSpPr>
          <p:nvPr>
            <p:ph type="pic" sz="quarter" idx="11" hasCustomPrompt="1"/>
          </p:nvPr>
        </p:nvSpPr>
        <p:spPr>
          <a:xfrm>
            <a:off x="4151516" y="3897313"/>
            <a:ext cx="3888000" cy="2960687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10" name="Tijdelijke aanduiding voor afbeelding 4"/>
          <p:cNvSpPr>
            <a:spLocks noGrp="1"/>
          </p:cNvSpPr>
          <p:nvPr>
            <p:ph type="pic" sz="quarter" idx="12" hasCustomPrompt="1"/>
          </p:nvPr>
        </p:nvSpPr>
        <p:spPr>
          <a:xfrm>
            <a:off x="8304000" y="3897313"/>
            <a:ext cx="3888000" cy="2959836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0" y="3897313"/>
            <a:ext cx="3887032" cy="2960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C2BE1-8E6A-4724-9C09-15FAC2786F1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04F9E0-1E27-4C65-922C-2529471D4FA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6F070D-747B-4E84-9B46-DDEB768806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3833385-3A83-4FB8-90CD-AB51CB93D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0000"/>
            <a:ext cx="1371600" cy="6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5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loop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5C7E9-B132-4EEC-BF67-F348548F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-1080000"/>
            <a:ext cx="11233150" cy="830444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BE503E7-EE94-4635-8BF9-28816AAF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57AA01-CE66-4DAE-A789-C8159021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29E0C9-0BEE-44BA-8739-841647D3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0496238-8748-4D99-8185-533B7D57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507" y="987841"/>
            <a:ext cx="9755145" cy="488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31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5937" y="1520825"/>
            <a:ext cx="7740000" cy="39957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B2C125-DBE1-42AD-A56F-FA48B495F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33375"/>
            <a:ext cx="7740000" cy="830444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737CEA-8486-4D34-ABC5-F0FE3A96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E2DB4E-0006-49ED-9079-B6C03DC4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9B5776AC-D9F7-4A46-B58D-032C7E3C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afbeelding 8">
            <a:extLst>
              <a:ext uri="{FF2B5EF4-FFF2-40B4-BE49-F238E27FC236}">
                <a16:creationId xmlns:a16="http://schemas.microsoft.com/office/drawing/2014/main" id="{72A59E6D-4E6F-456D-B215-1BB5ECD0BF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08741" y="0"/>
            <a:ext cx="3583259" cy="2196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id="{C0C5A2A2-C49A-4361-AD35-CD4E3688BB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08741" y="4662000"/>
            <a:ext cx="3583259" cy="2196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4B7C8F64-ABD3-4702-AB82-A16B2EFC5A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08741" y="2331000"/>
            <a:ext cx="3583259" cy="219600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Afbeelding selecteren</a:t>
            </a:r>
          </a:p>
        </p:txBody>
      </p:sp>
    </p:spTree>
    <p:extLst>
      <p:ext uri="{BB962C8B-B14F-4D97-AF65-F5344CB8AC3E}">
        <p14:creationId xmlns:p14="http://schemas.microsoft.com/office/powerpoint/2010/main" val="328674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t afbeelding0 - Vrijwilleg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32160"/>
            <a:ext cx="12181902" cy="552568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A1C7807-8C0D-42E3-A1C7-02AD120B8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EF0CC8E-D686-4668-8403-D6793E1C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2000" y="7020000"/>
            <a:ext cx="168000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7AF9D09-1BB6-4227-B91E-AAA15DF0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7020000"/>
            <a:ext cx="8388062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F1175B2-DC4D-4200-9296-E9C56043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FA9EE5E-0A92-4035-8BB0-73C0794BB7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80000"/>
            <a:ext cx="1371600" cy="6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6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15938" y="333375"/>
            <a:ext cx="11233150" cy="830444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/>
          <a:p>
            <a:r>
              <a:rPr lang="nl-NL"/>
              <a:t>Klik om de stijl te bewerken</a:t>
            </a:r>
            <a:br>
              <a:rPr lang="nl-NL"/>
            </a:br>
            <a:r>
              <a:rPr lang="nl-NL"/>
              <a:t>regel 2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5938" y="1523999"/>
            <a:ext cx="11233150" cy="3992564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312000" y="6498000"/>
            <a:ext cx="1680000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15938" y="6498000"/>
            <a:ext cx="8388062" cy="21600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32000" y="6498000"/>
            <a:ext cx="517088" cy="216000"/>
          </a:xfrm>
          <a:prstGeom prst="rect">
            <a:avLst/>
          </a:prstGeom>
        </p:spPr>
        <p:txBody>
          <a:bodyPr vert="horz" lIns="36000" tIns="36000" rIns="0" bIns="36000" rtlCol="0" anchor="b" anchorCtr="0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023FC5B-98A5-49E4-B59C-E073B895215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0ADA630-6A8A-4180-8BA7-7CA24E76C985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0000"/>
            <a:ext cx="1371600" cy="6861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F2F39B-6ECD-DA1C-C34D-9511ACB149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338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31460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9" r:id="rId2"/>
    <p:sldLayoutId id="2147483690" r:id="rId3"/>
    <p:sldLayoutId id="2147483709" r:id="rId4"/>
    <p:sldLayoutId id="2147483686" r:id="rId5"/>
    <p:sldLayoutId id="2147483687" r:id="rId6"/>
    <p:sldLayoutId id="2147483688" r:id="rId7"/>
    <p:sldLayoutId id="2147483710" r:id="rId8"/>
    <p:sldLayoutId id="2147483691" r:id="rId9"/>
    <p:sldLayoutId id="2147483694" r:id="rId10"/>
    <p:sldLayoutId id="2147483696" r:id="rId11"/>
    <p:sldLayoutId id="2147483697" r:id="rId12"/>
    <p:sldLayoutId id="2147483698" r:id="rId13"/>
    <p:sldLayoutId id="2147483699" r:id="rId14"/>
    <p:sldLayoutId id="2147483708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7" r:id="rId21"/>
    <p:sldLayoutId id="2147483705" r:id="rId22"/>
    <p:sldLayoutId id="2147483706" r:id="rId23"/>
    <p:sldLayoutId id="2147483712" r:id="rId24"/>
    <p:sldLayoutId id="2147483713" r:id="rId25"/>
    <p:sldLayoutId id="2147483714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2880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 spc="6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2880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spc="60" baseline="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2880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spc="60" baseline="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2880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spc="6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2880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spc="60" baseline="0">
          <a:solidFill>
            <a:schemeClr val="tx1"/>
          </a:solidFill>
          <a:latin typeface="+mn-lt"/>
          <a:ea typeface="+mn-ea"/>
          <a:cs typeface="+mn-cs"/>
        </a:defRPr>
      </a:lvl5pPr>
      <a:lvl6pPr marL="1440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958" userDrawn="1">
          <p15:clr>
            <a:srgbClr val="F26B43"/>
          </p15:clr>
        </p15:guide>
        <p15:guide id="6" orient="horz" pos="3475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8" orient="horz" pos="2455" userDrawn="1">
          <p15:clr>
            <a:srgbClr val="F26B43"/>
          </p15:clr>
        </p15:guide>
        <p15:guide id="9" orient="horz" pos="1865" userDrawn="1">
          <p15:clr>
            <a:srgbClr val="F26B43"/>
          </p15:clr>
        </p15:guide>
        <p15:guide id="10" orient="horz" pos="3680" userDrawn="1">
          <p15:clr>
            <a:srgbClr val="F26B43"/>
          </p15:clr>
        </p15:guide>
        <p15:guide id="11" pos="4135" userDrawn="1">
          <p15:clr>
            <a:srgbClr val="F26B43"/>
          </p15:clr>
        </p15:guide>
        <p15:guide id="12" pos="3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91900" y="1548000"/>
            <a:ext cx="4943700" cy="1881000"/>
          </a:xfrm>
        </p:spPr>
        <p:txBody>
          <a:bodyPr anchor="b">
            <a:noAutofit/>
          </a:bodyPr>
          <a:lstStyle/>
          <a:p>
            <a:r>
              <a:rPr lang="nl-NL"/>
              <a:t>CEA </a:t>
            </a:r>
            <a:r>
              <a:rPr lang="nl-NL" err="1"/>
              <a:t>institutionalisation</a:t>
            </a:r>
            <a:r>
              <a:rPr lang="nl-NL"/>
              <a:t> at </a:t>
            </a:r>
            <a:r>
              <a:rPr lang="nl-NL" err="1"/>
              <a:t>the</a:t>
            </a:r>
            <a:r>
              <a:rPr lang="nl-NL"/>
              <a:t> Netherlands Red Cross</a:t>
            </a:r>
            <a:br>
              <a:rPr lang="nl-NL"/>
            </a:br>
            <a:br>
              <a:rPr lang="nl-NL"/>
            </a:br>
            <a:r>
              <a:rPr lang="nl-NL" b="0"/>
              <a:t>Case </a:t>
            </a:r>
            <a:r>
              <a:rPr lang="nl-NL" b="0" err="1"/>
              <a:t>study</a:t>
            </a:r>
            <a:endParaRPr lang="nl-NL" b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491900" y="3105000"/>
            <a:ext cx="5889850" cy="13146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endParaRPr lang="nl-NL" sz="2400"/>
          </a:p>
          <a:p>
            <a:pPr>
              <a:spcAft>
                <a:spcPts val="600"/>
              </a:spcAft>
            </a:pPr>
            <a:endParaRPr lang="nl-NL" sz="2400"/>
          </a:p>
          <a:p>
            <a:pPr>
              <a:spcAft>
                <a:spcPts val="600"/>
              </a:spcAft>
            </a:pPr>
            <a:r>
              <a:rPr lang="nl-NL" sz="2400"/>
              <a:t>17 </a:t>
            </a:r>
            <a:r>
              <a:rPr lang="nl-NL" sz="2400" err="1"/>
              <a:t>October</a:t>
            </a:r>
            <a:r>
              <a:rPr lang="nl-NL" sz="2400"/>
              <a:t> 2023 – Europe </a:t>
            </a:r>
            <a:r>
              <a:rPr lang="nl-NL" sz="2400" err="1"/>
              <a:t>region</a:t>
            </a:r>
            <a:r>
              <a:rPr lang="nl-NL" sz="2400"/>
              <a:t> meeting</a:t>
            </a:r>
          </a:p>
          <a:p>
            <a:pPr>
              <a:spcAft>
                <a:spcPts val="600"/>
              </a:spcAft>
            </a:pPr>
            <a:r>
              <a:rPr lang="nl-NL" sz="2400"/>
              <a:t>Nikki Buijse &amp; Marily Bronkhorst</a:t>
            </a:r>
            <a:endParaRPr lang="nl-NL" sz="1100"/>
          </a:p>
        </p:txBody>
      </p:sp>
      <p:pic>
        <p:nvPicPr>
          <p:cNvPr id="14" name="Google Shape;467;p1">
            <a:extLst>
              <a:ext uri="{FF2B5EF4-FFF2-40B4-BE49-F238E27FC236}">
                <a16:creationId xmlns:a16="http://schemas.microsoft.com/office/drawing/2014/main" id="{76F5E5AA-9C22-5577-36ED-183335325DDC}"/>
              </a:ext>
            </a:extLst>
          </p:cNvPr>
          <p:cNvPicPr preferRelativeResize="0"/>
          <p:nvPr/>
        </p:nvPicPr>
        <p:blipFill rotWithShape="1">
          <a:blip r:embed="rId3"/>
          <a:srcRect l="6172" r="11938"/>
          <a:stretch/>
        </p:blipFill>
        <p:spPr>
          <a:xfrm>
            <a:off x="6576000" y="10"/>
            <a:ext cx="5616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75F4B20-B634-3B4D-B52F-CF597EF5E4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32000" y="7020000"/>
            <a:ext cx="517088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023FC5B-98A5-49E4-B59C-E073B8952154}" type="slidenum">
              <a:rPr lang="nl-NL" smtClean="0"/>
              <a:pPr>
                <a:spcAft>
                  <a:spcPts val="600"/>
                </a:spcAft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45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5">
            <a:extLst>
              <a:ext uri="{FF2B5EF4-FFF2-40B4-BE49-F238E27FC236}">
                <a16:creationId xmlns:a16="http://schemas.microsoft.com/office/drawing/2014/main" id="{FDC32033-22CC-22BC-9608-B2902BE0C318}"/>
              </a:ext>
            </a:extLst>
          </p:cNvPr>
          <p:cNvSpPr txBox="1">
            <a:spLocks/>
          </p:cNvSpPr>
          <p:nvPr/>
        </p:nvSpPr>
        <p:spPr>
          <a:xfrm>
            <a:off x="443803" y="545427"/>
            <a:ext cx="4590861" cy="749035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Presentation contents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90D6DA3-B1D1-EC4A-3238-E79D0508A93A}"/>
              </a:ext>
            </a:extLst>
          </p:cNvPr>
          <p:cNvSpPr txBox="1"/>
          <p:nvPr/>
        </p:nvSpPr>
        <p:spPr>
          <a:xfrm>
            <a:off x="314723" y="1120676"/>
            <a:ext cx="5959077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2400"/>
          </a:p>
          <a:p>
            <a:pPr marL="400050" indent="-400050">
              <a:lnSpc>
                <a:spcPct val="200000"/>
              </a:lnSpc>
              <a:buAutoNum type="romanUcPeriod"/>
            </a:pPr>
            <a:r>
              <a:rPr lang="nl-NL" sz="2400" err="1"/>
              <a:t>Why</a:t>
            </a:r>
            <a:r>
              <a:rPr lang="nl-NL" sz="2400"/>
              <a:t> </a:t>
            </a:r>
            <a:r>
              <a:rPr lang="nl-NL" sz="2400" err="1"/>
              <a:t>did</a:t>
            </a:r>
            <a:r>
              <a:rPr lang="nl-NL" sz="2400"/>
              <a:t> we start </a:t>
            </a:r>
            <a:r>
              <a:rPr lang="nl-NL" sz="2400" err="1"/>
              <a:t>this</a:t>
            </a:r>
            <a:r>
              <a:rPr lang="nl-NL" sz="2400"/>
              <a:t> </a:t>
            </a:r>
            <a:r>
              <a:rPr lang="nl-NL" sz="2400" err="1"/>
              <a:t>self</a:t>
            </a:r>
            <a:r>
              <a:rPr lang="nl-NL" sz="2400"/>
              <a:t>-assessment</a:t>
            </a:r>
          </a:p>
          <a:p>
            <a:pPr marL="400050" indent="-400050">
              <a:lnSpc>
                <a:spcPct val="200000"/>
              </a:lnSpc>
              <a:buAutoNum type="romanUcPeriod"/>
            </a:pPr>
            <a:r>
              <a:rPr lang="nl-NL" sz="2400" err="1"/>
              <a:t>Process</a:t>
            </a:r>
            <a:r>
              <a:rPr lang="nl-NL" sz="2400"/>
              <a:t> of </a:t>
            </a:r>
            <a:r>
              <a:rPr lang="nl-NL" sz="2400" err="1"/>
              <a:t>self</a:t>
            </a:r>
            <a:r>
              <a:rPr lang="nl-NL" sz="2400"/>
              <a:t>-assessment</a:t>
            </a:r>
          </a:p>
          <a:p>
            <a:pPr marL="400050" indent="-400050">
              <a:lnSpc>
                <a:spcPct val="200000"/>
              </a:lnSpc>
              <a:buAutoNum type="romanUcPeriod"/>
            </a:pPr>
            <a:r>
              <a:rPr lang="nl-NL" sz="2400" err="1"/>
              <a:t>What</a:t>
            </a:r>
            <a:r>
              <a:rPr lang="nl-NL" sz="2400"/>
              <a:t> </a:t>
            </a:r>
            <a:r>
              <a:rPr lang="nl-NL" sz="2400" err="1"/>
              <a:t>barriers</a:t>
            </a:r>
            <a:r>
              <a:rPr lang="nl-NL" sz="2400"/>
              <a:t> </a:t>
            </a:r>
            <a:r>
              <a:rPr lang="nl-NL" sz="2400" err="1"/>
              <a:t>did</a:t>
            </a:r>
            <a:r>
              <a:rPr lang="nl-NL" sz="2400"/>
              <a:t> we face</a:t>
            </a:r>
          </a:p>
          <a:p>
            <a:pPr marL="400050" indent="-400050">
              <a:lnSpc>
                <a:spcPct val="200000"/>
              </a:lnSpc>
              <a:buAutoNum type="romanUcPeriod"/>
            </a:pPr>
            <a:r>
              <a:rPr lang="nl-NL" sz="2400" err="1"/>
              <a:t>Outcomes</a:t>
            </a:r>
            <a:r>
              <a:rPr lang="nl-NL" sz="2400"/>
              <a:t> of </a:t>
            </a:r>
            <a:r>
              <a:rPr lang="nl-NL" sz="2400" err="1"/>
              <a:t>the</a:t>
            </a:r>
            <a:r>
              <a:rPr lang="nl-NL" sz="2400"/>
              <a:t> </a:t>
            </a:r>
            <a:r>
              <a:rPr lang="nl-NL" sz="2400" err="1"/>
              <a:t>process</a:t>
            </a:r>
            <a:r>
              <a:rPr lang="nl-NL" sz="2400"/>
              <a:t> &amp; next steps</a:t>
            </a:r>
          </a:p>
          <a:p>
            <a:pPr marL="400050" indent="-400050">
              <a:buAutoNum type="romanUcPeriod"/>
            </a:pPr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4CBD17F-AF05-D321-F5EC-1A9EFB85E7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23FC5B-98A5-49E4-B59C-E073B8952154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81AA978E-1E72-325A-BBD0-77C3A45A6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" b="7055"/>
          <a:stretch/>
        </p:blipFill>
        <p:spPr>
          <a:xfrm>
            <a:off x="6477502" y="0"/>
            <a:ext cx="5713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4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sz="quarter" idx="10"/>
          </p:nvPr>
        </p:nvSpPr>
        <p:spPr>
          <a:xfrm>
            <a:off x="253052" y="1886319"/>
            <a:ext cx="6105833" cy="40417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DD281F"/>
              </a:buClr>
            </a:pPr>
            <a:r>
              <a:rPr lang="nl-NL" sz="2200" u="none" strike="noStrike" cap="none" err="1"/>
              <a:t>Resolution</a:t>
            </a:r>
            <a:r>
              <a:rPr lang="nl-NL" sz="2200" u="none" strike="noStrike" cap="none"/>
              <a:t> </a:t>
            </a:r>
            <a:r>
              <a:rPr lang="nl-NL" sz="2200" u="none" strike="noStrike" cap="none" err="1"/>
              <a:t>signed</a:t>
            </a:r>
            <a:r>
              <a:rPr lang="nl-NL" sz="2200" u="none" strike="noStrike" cap="none"/>
              <a:t> in 2019</a:t>
            </a:r>
          </a:p>
          <a:p>
            <a:pPr>
              <a:lnSpc>
                <a:spcPct val="90000"/>
              </a:lnSpc>
              <a:buClr>
                <a:srgbClr val="DD281F"/>
              </a:buClr>
            </a:pPr>
            <a:r>
              <a:rPr lang="nl-NL" sz="2200"/>
              <a:t>Focus on crisis management in </a:t>
            </a:r>
            <a:r>
              <a:rPr lang="nl-NL" sz="2200" err="1"/>
              <a:t>domestic</a:t>
            </a:r>
            <a:r>
              <a:rPr lang="nl-NL" sz="2200"/>
              <a:t> </a:t>
            </a:r>
            <a:r>
              <a:rPr lang="nl-NL" sz="2200" err="1"/>
              <a:t>aid</a:t>
            </a:r>
            <a:r>
              <a:rPr lang="nl-NL" sz="2200"/>
              <a:t> in 2020-2022 (covid, </a:t>
            </a:r>
            <a:r>
              <a:rPr lang="nl-NL" sz="2200" err="1"/>
              <a:t>refugees</a:t>
            </a:r>
            <a:r>
              <a:rPr lang="nl-NL" sz="2200"/>
              <a:t>, </a:t>
            </a:r>
            <a:r>
              <a:rPr lang="nl-NL" sz="2200" err="1"/>
              <a:t>flood</a:t>
            </a:r>
            <a:r>
              <a:rPr lang="nl-NL" sz="2200"/>
              <a:t>)</a:t>
            </a:r>
          </a:p>
          <a:p>
            <a:pPr>
              <a:lnSpc>
                <a:spcPct val="90000"/>
              </a:lnSpc>
              <a:buClr>
                <a:srgbClr val="DD281F"/>
              </a:buClr>
            </a:pPr>
            <a:r>
              <a:rPr lang="nl-NL" sz="2200"/>
              <a:t>2023: </a:t>
            </a:r>
            <a:r>
              <a:rPr lang="nl-NL" sz="2200" err="1"/>
              <a:t>implementation</a:t>
            </a:r>
            <a:r>
              <a:rPr lang="nl-NL" sz="2200"/>
              <a:t> of </a:t>
            </a:r>
            <a:r>
              <a:rPr lang="nl-NL" sz="2200" err="1"/>
              <a:t>the</a:t>
            </a:r>
            <a:r>
              <a:rPr lang="nl-NL" sz="2200"/>
              <a:t> </a:t>
            </a:r>
            <a:r>
              <a:rPr lang="nl-NL" sz="2200" err="1"/>
              <a:t>resolution</a:t>
            </a:r>
            <a:r>
              <a:rPr lang="nl-NL" sz="2200"/>
              <a:t> is part of </a:t>
            </a:r>
            <a:r>
              <a:rPr lang="nl-NL" sz="2200" err="1"/>
              <a:t>the</a:t>
            </a:r>
            <a:r>
              <a:rPr lang="nl-NL" sz="2200"/>
              <a:t> </a:t>
            </a:r>
            <a:r>
              <a:rPr lang="nl-NL" sz="2200" err="1"/>
              <a:t>domestic</a:t>
            </a:r>
            <a:r>
              <a:rPr lang="nl-NL" sz="2200"/>
              <a:t> </a:t>
            </a:r>
            <a:r>
              <a:rPr lang="nl-NL" sz="2200" err="1"/>
              <a:t>aid</a:t>
            </a:r>
            <a:r>
              <a:rPr lang="nl-NL" sz="2200"/>
              <a:t> </a:t>
            </a:r>
            <a:r>
              <a:rPr lang="nl-NL" sz="2200" err="1"/>
              <a:t>strategic</a:t>
            </a:r>
            <a:r>
              <a:rPr lang="nl-NL" sz="2200"/>
              <a:t> </a:t>
            </a:r>
            <a:r>
              <a:rPr lang="nl-NL" sz="2200" err="1"/>
              <a:t>working</a:t>
            </a:r>
            <a:r>
              <a:rPr lang="nl-NL" sz="2200"/>
              <a:t> plan</a:t>
            </a:r>
          </a:p>
          <a:p>
            <a:pPr>
              <a:lnSpc>
                <a:spcPct val="90000"/>
              </a:lnSpc>
              <a:buClr>
                <a:srgbClr val="DD281F"/>
              </a:buClr>
            </a:pPr>
            <a:r>
              <a:rPr lang="nl-NL" sz="2200"/>
              <a:t>In order </a:t>
            </a:r>
            <a:r>
              <a:rPr lang="nl-NL" sz="2200" err="1"/>
              <a:t>to</a:t>
            </a:r>
            <a:r>
              <a:rPr lang="nl-NL" sz="2200"/>
              <a:t> make a plan, a </a:t>
            </a:r>
            <a:r>
              <a:rPr lang="nl-NL" sz="2200" err="1"/>
              <a:t>self</a:t>
            </a:r>
            <a:r>
              <a:rPr lang="nl-NL" sz="2200"/>
              <a:t>-assessment was </a:t>
            </a:r>
            <a:r>
              <a:rPr lang="nl-NL" sz="2200" err="1"/>
              <a:t>needed</a:t>
            </a:r>
            <a:r>
              <a:rPr lang="nl-NL" sz="2200"/>
              <a:t> first</a:t>
            </a:r>
          </a:p>
          <a:p>
            <a:pPr>
              <a:lnSpc>
                <a:spcPct val="90000"/>
              </a:lnSpc>
            </a:pPr>
            <a:endParaRPr lang="nl-NL"/>
          </a:p>
          <a:p>
            <a:pPr>
              <a:lnSpc>
                <a:spcPct val="90000"/>
              </a:lnSpc>
              <a:buClr>
                <a:srgbClr val="DD281F"/>
              </a:buClr>
            </a:pPr>
            <a:endParaRPr lang="nl-NL" i="1" u="none" strike="noStrike" cap="none"/>
          </a:p>
        </p:txBody>
      </p:sp>
      <p:pic>
        <p:nvPicPr>
          <p:cNvPr id="2" name="Picture Placeholder 6">
            <a:extLst>
              <a:ext uri="{FF2B5EF4-FFF2-40B4-BE49-F238E27FC236}">
                <a16:creationId xmlns:a16="http://schemas.microsoft.com/office/drawing/2014/main" id="{33FFF649-A6F0-6E46-FD24-95517BC8E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r="8974"/>
          <a:stretch/>
        </p:blipFill>
        <p:spPr>
          <a:xfrm>
            <a:off x="6564312" y="10"/>
            <a:ext cx="5627131" cy="6857990"/>
          </a:xfrm>
          <a:prstGeom prst="rect">
            <a:avLst/>
          </a:prstGeom>
          <a:noFill/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15938" y="510993"/>
            <a:ext cx="5580062" cy="830444"/>
          </a:xfrm>
        </p:spPr>
        <p:txBody>
          <a:bodyPr anchor="t">
            <a:normAutofit/>
          </a:bodyPr>
          <a:lstStyle/>
          <a:p>
            <a:r>
              <a:rPr lang="nl-NL" err="1"/>
              <a:t>Why</a:t>
            </a:r>
            <a:r>
              <a:rPr lang="nl-NL"/>
              <a:t> start </a:t>
            </a:r>
            <a:r>
              <a:rPr lang="nl-NL" err="1"/>
              <a:t>this</a:t>
            </a:r>
            <a:r>
              <a:rPr lang="nl-NL"/>
              <a:t> </a:t>
            </a:r>
            <a:r>
              <a:rPr lang="nl-NL" err="1"/>
              <a:t>self</a:t>
            </a:r>
            <a:r>
              <a:rPr lang="nl-NL"/>
              <a:t>-assessment?</a:t>
            </a:r>
          </a:p>
        </p:txBody>
      </p:sp>
      <p:sp>
        <p:nvSpPr>
          <p:cNvPr id="10" name="Tijdelijke aanduiding voor dianummer 9" hidden="1"/>
          <p:cNvSpPr>
            <a:spLocks noGrp="1"/>
          </p:cNvSpPr>
          <p:nvPr>
            <p:ph type="sldNum" sz="quarter" idx="4294967295"/>
          </p:nvPr>
        </p:nvSpPr>
        <p:spPr>
          <a:xfrm>
            <a:off x="11232000" y="6498000"/>
            <a:ext cx="517088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023FC5B-98A5-49E4-B59C-E073B8952154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82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sz="quarter" idx="10"/>
          </p:nvPr>
        </p:nvSpPr>
        <p:spPr>
          <a:xfrm>
            <a:off x="6030912" y="521646"/>
            <a:ext cx="6161088" cy="303159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nl-NL" sz="2200">
              <a:effectLst/>
            </a:endParaRP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DD281F"/>
              </a:buClr>
            </a:pPr>
            <a:r>
              <a:rPr lang="nl-NL" sz="2200">
                <a:effectLst/>
              </a:rPr>
              <a:t>Meetings </a:t>
            </a:r>
            <a:r>
              <a:rPr lang="nl-NL" sz="2200" err="1">
                <a:effectLst/>
              </a:rPr>
              <a:t>with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representatives</a:t>
            </a:r>
            <a:r>
              <a:rPr lang="nl-NL" sz="2200">
                <a:effectLst/>
              </a:rPr>
              <a:t> of </a:t>
            </a:r>
            <a:r>
              <a:rPr lang="nl-NL" sz="2200" err="1">
                <a:effectLst/>
              </a:rPr>
              <a:t>every</a:t>
            </a:r>
            <a:r>
              <a:rPr lang="nl-NL" sz="2200">
                <a:effectLst/>
              </a:rPr>
              <a:t> team + </a:t>
            </a:r>
            <a:r>
              <a:rPr lang="nl-NL" sz="2200" err="1">
                <a:effectLst/>
              </a:rPr>
              <a:t>representatives</a:t>
            </a:r>
            <a:r>
              <a:rPr lang="nl-NL" sz="2200">
                <a:effectLst/>
              </a:rPr>
              <a:t> of branches </a:t>
            </a:r>
            <a:r>
              <a:rPr lang="nl-NL" sz="2200" err="1"/>
              <a:t>and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volunteers</a:t>
            </a:r>
            <a:r>
              <a:rPr lang="nl-NL" sz="2200">
                <a:effectLst/>
              </a:rPr>
              <a:t>, D&amp;I, </a:t>
            </a:r>
            <a:r>
              <a:rPr lang="nl-NL" sz="2200" err="1">
                <a:effectLst/>
              </a:rPr>
              <a:t>Protection</a:t>
            </a:r>
            <a:r>
              <a:rPr lang="nl-NL" sz="2200">
                <a:effectLst/>
              </a:rPr>
              <a:t>, International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DD281F"/>
              </a:buClr>
            </a:pPr>
            <a:r>
              <a:rPr lang="nl-NL" sz="2200" err="1"/>
              <a:t>Participants</a:t>
            </a:r>
            <a:r>
              <a:rPr lang="nl-NL" sz="2200"/>
              <a:t> </a:t>
            </a:r>
            <a:r>
              <a:rPr lang="nl-NL" sz="2200" err="1"/>
              <a:t>identified</a:t>
            </a:r>
            <a:r>
              <a:rPr lang="nl-NL" sz="2200"/>
              <a:t> </a:t>
            </a:r>
            <a:r>
              <a:rPr lang="nl-NL" sz="2200" err="1"/>
              <a:t>by</a:t>
            </a:r>
            <a:r>
              <a:rPr lang="nl-NL" sz="2200"/>
              <a:t> </a:t>
            </a:r>
            <a:r>
              <a:rPr lang="nl-NL" sz="2200" err="1"/>
              <a:t>their</a:t>
            </a:r>
            <a:r>
              <a:rPr lang="nl-NL" sz="2200"/>
              <a:t> managers</a:t>
            </a:r>
            <a:endParaRPr lang="nl-NL" sz="2200">
              <a:effectLst/>
            </a:endParaRP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DD281F"/>
              </a:buClr>
            </a:pPr>
            <a:r>
              <a:rPr lang="nl-NL" sz="2200" err="1"/>
              <a:t>Duration</a:t>
            </a:r>
            <a:r>
              <a:rPr lang="nl-NL" sz="2200"/>
              <a:t> 1,5 – 2 </a:t>
            </a:r>
            <a:r>
              <a:rPr lang="nl-NL" sz="2200" err="1"/>
              <a:t>hours</a:t>
            </a:r>
            <a:r>
              <a:rPr lang="nl-NL" sz="2200"/>
              <a:t> </a:t>
            </a:r>
            <a:r>
              <a:rPr lang="nl-NL" sz="2200" err="1"/>
              <a:t>and</a:t>
            </a:r>
            <a:r>
              <a:rPr lang="nl-NL" sz="2200"/>
              <a:t> 0,5 </a:t>
            </a:r>
            <a:r>
              <a:rPr lang="nl-NL" sz="2200" err="1"/>
              <a:t>hour</a:t>
            </a:r>
            <a:r>
              <a:rPr lang="nl-NL" sz="2200"/>
              <a:t> </a:t>
            </a:r>
            <a:r>
              <a:rPr lang="nl-NL" sz="2200" err="1"/>
              <a:t>for</a:t>
            </a:r>
            <a:r>
              <a:rPr lang="nl-NL" sz="2200"/>
              <a:t> </a:t>
            </a:r>
            <a:r>
              <a:rPr lang="nl-NL" sz="2200" err="1"/>
              <a:t>volunteers</a:t>
            </a:r>
            <a:endParaRPr lang="nl-NL" sz="2200"/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DD281F"/>
              </a:buClr>
            </a:pPr>
            <a:endParaRPr lang="nl-NL" sz="2200"/>
          </a:p>
          <a:p>
            <a:pPr marL="0" indent="0">
              <a:lnSpc>
                <a:spcPct val="90000"/>
              </a:lnSpc>
              <a:buNone/>
            </a:pPr>
            <a:endParaRPr lang="nl-NL" sz="2200" b="1" i="1"/>
          </a:p>
        </p:txBody>
      </p:sp>
      <p:pic>
        <p:nvPicPr>
          <p:cNvPr id="2" name="Afbeelding 1" descr="Afbeelding met tekening, schets, illustratie, tekenfilm">
            <a:extLst>
              <a:ext uri="{FF2B5EF4-FFF2-40B4-BE49-F238E27FC236}">
                <a16:creationId xmlns:a16="http://schemas.microsoft.com/office/drawing/2014/main" id="{64F9FED9-1B02-6038-CF4C-C93384FE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4" y="1888586"/>
            <a:ext cx="5627131" cy="3671702"/>
          </a:xfrm>
          <a:prstGeom prst="rect">
            <a:avLst/>
          </a:prstGeom>
          <a:noFill/>
        </p:spPr>
      </p:pic>
      <p:sp>
        <p:nvSpPr>
          <p:cNvPr id="17" name="Title 4">
            <a:extLst>
              <a:ext uri="{FF2B5EF4-FFF2-40B4-BE49-F238E27FC236}">
                <a16:creationId xmlns:a16="http://schemas.microsoft.com/office/drawing/2014/main" id="{0BDBAD49-B4C9-DD92-4142-73E2123A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21646"/>
            <a:ext cx="5580062" cy="830444"/>
          </a:xfrm>
        </p:spPr>
        <p:txBody>
          <a:bodyPr anchor="t">
            <a:normAutofit/>
          </a:bodyPr>
          <a:lstStyle/>
          <a:p>
            <a:r>
              <a:rPr lang="nl-NL" b="1" err="1"/>
              <a:t>Process</a:t>
            </a:r>
            <a:r>
              <a:rPr lang="nl-NL" b="1"/>
              <a:t> </a:t>
            </a:r>
            <a:r>
              <a:rPr lang="nl-NL" b="1" err="1"/>
              <a:t>self</a:t>
            </a:r>
            <a:r>
              <a:rPr lang="nl-NL" b="1"/>
              <a:t>-assessment</a:t>
            </a:r>
            <a:endParaRPr lang="en-US"/>
          </a:p>
        </p:txBody>
      </p:sp>
      <p:sp>
        <p:nvSpPr>
          <p:cNvPr id="10" name="Tijdelijke aanduiding voor dianummer 9" hidden="1"/>
          <p:cNvSpPr>
            <a:spLocks noGrp="1"/>
          </p:cNvSpPr>
          <p:nvPr>
            <p:ph type="sldNum" sz="quarter" idx="4294967295"/>
          </p:nvPr>
        </p:nvSpPr>
        <p:spPr>
          <a:xfrm>
            <a:off x="11232000" y="6498000"/>
            <a:ext cx="517088" cy="216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023FC5B-98A5-49E4-B59C-E073B8952154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FCA2B98-59B0-3257-D8CC-3C2B5C048166}"/>
              </a:ext>
            </a:extLst>
          </p:cNvPr>
          <p:cNvSpPr txBox="1"/>
          <p:nvPr/>
        </p:nvSpPr>
        <p:spPr>
          <a:xfrm>
            <a:off x="6144768" y="3453796"/>
            <a:ext cx="6047232" cy="3490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b="1"/>
              <a:t>Content of </a:t>
            </a:r>
            <a:r>
              <a:rPr lang="nl-NL" sz="2400" b="1" err="1"/>
              <a:t>conversation</a:t>
            </a:r>
            <a:endParaRPr lang="nl-NL" sz="2400" b="1"/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DD281F"/>
              </a:buClr>
              <a:buFont typeface="Arial" panose="020B0604020202020204" pitchFamily="34" charset="0"/>
              <a:buChar char="•"/>
            </a:pPr>
            <a:r>
              <a:rPr lang="nl-NL" sz="2200">
                <a:effectLst/>
              </a:rPr>
              <a:t>Start </a:t>
            </a:r>
            <a:r>
              <a:rPr lang="nl-NL" sz="2200" err="1">
                <a:effectLst/>
              </a:rPr>
              <a:t>with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explanation</a:t>
            </a:r>
            <a:r>
              <a:rPr lang="nl-NL" sz="2200">
                <a:effectLst/>
              </a:rPr>
              <a:t> of CEA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DD281F"/>
              </a:buClr>
              <a:buFont typeface="Arial" panose="020B0604020202020204" pitchFamily="34" charset="0"/>
              <a:buChar char="•"/>
            </a:pPr>
            <a:r>
              <a:rPr lang="nl-NL" sz="2200" err="1"/>
              <a:t>Questions</a:t>
            </a:r>
            <a:r>
              <a:rPr lang="nl-NL" sz="2200"/>
              <a:t> on: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Clr>
                <a:srgbClr val="DD281F"/>
              </a:buClr>
              <a:buFont typeface="Arial" panose="020B0604020202020204" pitchFamily="34" charset="0"/>
              <a:buChar char="•"/>
            </a:pPr>
            <a:r>
              <a:rPr lang="nl-NL" sz="2200" err="1">
                <a:effectLst/>
              </a:rPr>
              <a:t>Where</a:t>
            </a:r>
            <a:r>
              <a:rPr lang="nl-NL" sz="2200">
                <a:effectLst/>
              </a:rPr>
              <a:t> </a:t>
            </a:r>
            <a:r>
              <a:rPr lang="nl-NL" sz="2200"/>
              <a:t>is </a:t>
            </a:r>
            <a:r>
              <a:rPr lang="nl-NL" sz="2200" err="1"/>
              <a:t>your</a:t>
            </a:r>
            <a:r>
              <a:rPr lang="nl-NL" sz="2200"/>
              <a:t> team </a:t>
            </a:r>
            <a:r>
              <a:rPr lang="nl-NL" sz="2200" err="1">
                <a:effectLst/>
              </a:rPr>
              <a:t>now</a:t>
            </a:r>
            <a:endParaRPr lang="nl-NL" sz="2200">
              <a:effectLst/>
            </a:endParaRP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Clr>
                <a:srgbClr val="DD281F"/>
              </a:buClr>
              <a:buFont typeface="Arial" panose="020B0604020202020204" pitchFamily="34" charset="0"/>
              <a:buChar char="•"/>
            </a:pPr>
            <a:r>
              <a:rPr lang="nl-NL" sz="2200" err="1"/>
              <a:t>Opportunities</a:t>
            </a:r>
            <a:r>
              <a:rPr lang="nl-NL" sz="2200"/>
              <a:t> </a:t>
            </a:r>
            <a:r>
              <a:rPr lang="nl-NL" sz="2200" err="1"/>
              <a:t>for</a:t>
            </a:r>
            <a:r>
              <a:rPr lang="nl-NL" sz="2200"/>
              <a:t> </a:t>
            </a:r>
            <a:r>
              <a:rPr lang="nl-NL" sz="2200" err="1"/>
              <a:t>strengthening</a:t>
            </a:r>
            <a:r>
              <a:rPr lang="nl-NL" sz="2200"/>
              <a:t> CEA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Clr>
                <a:srgbClr val="DD281F"/>
              </a:buClr>
              <a:buFont typeface="Arial" panose="020B0604020202020204" pitchFamily="34" charset="0"/>
              <a:buChar char="•"/>
            </a:pPr>
            <a:r>
              <a:rPr lang="nl-NL" sz="2200" err="1">
                <a:effectLst/>
              </a:rPr>
              <a:t>Risks</a:t>
            </a:r>
            <a:r>
              <a:rPr lang="nl-NL" sz="2200">
                <a:effectLst/>
              </a:rPr>
              <a:t> / </a:t>
            </a:r>
            <a:r>
              <a:rPr lang="nl-NL" sz="2200" err="1">
                <a:effectLst/>
              </a:rPr>
              <a:t>obstacles</a:t>
            </a:r>
            <a:r>
              <a:rPr lang="nl-NL" sz="2200">
                <a:effectLst/>
              </a:rPr>
              <a:t> </a:t>
            </a:r>
            <a:r>
              <a:rPr lang="nl-NL" sz="2200" err="1"/>
              <a:t>for</a:t>
            </a:r>
            <a:r>
              <a:rPr lang="nl-NL" sz="2200"/>
              <a:t> </a:t>
            </a:r>
            <a:r>
              <a:rPr lang="nl-NL" sz="2200" err="1"/>
              <a:t>strengthening</a:t>
            </a:r>
            <a:r>
              <a:rPr lang="nl-NL" sz="2200"/>
              <a:t> CEA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DD281F"/>
              </a:buClr>
              <a:buFont typeface="Arial" panose="020B0604020202020204" pitchFamily="34" charset="0"/>
              <a:buChar char="•"/>
            </a:pPr>
            <a:r>
              <a:rPr lang="nl-NL" sz="2200" err="1">
                <a:effectLst/>
              </a:rPr>
              <a:t>Specific</a:t>
            </a:r>
            <a:r>
              <a:rPr lang="nl-NL" sz="2200">
                <a:effectLst/>
              </a:rPr>
              <a:t> topics </a:t>
            </a:r>
            <a:r>
              <a:rPr lang="nl-NL" sz="2200" err="1">
                <a:effectLst/>
              </a:rPr>
              <a:t>from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toolkit</a:t>
            </a:r>
            <a:r>
              <a:rPr lang="nl-NL" sz="2200">
                <a:effectLst/>
              </a:rPr>
              <a:t> in </a:t>
            </a:r>
            <a:r>
              <a:rPr lang="nl-NL" sz="2200" err="1">
                <a:effectLst/>
              </a:rPr>
              <a:t>the</a:t>
            </a:r>
            <a:r>
              <a:rPr lang="nl-NL" sz="2200">
                <a:effectLst/>
              </a:rPr>
              <a:t> CEA hub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86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sz="quarter" idx="10"/>
          </p:nvPr>
        </p:nvSpPr>
        <p:spPr>
          <a:xfrm>
            <a:off x="5736628" y="927505"/>
            <a:ext cx="6161088" cy="52425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nl-NL" sz="2200">
              <a:effectLst/>
            </a:endParaRP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DD281F"/>
              </a:buClr>
            </a:pPr>
            <a:r>
              <a:rPr lang="nl-NL" sz="2200" err="1">
                <a:effectLst/>
              </a:rPr>
              <a:t>Participants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were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asked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to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read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and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write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along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with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the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final</a:t>
            </a:r>
            <a:r>
              <a:rPr lang="nl-NL" sz="2200">
                <a:effectLst/>
              </a:rPr>
              <a:t> report (50% </a:t>
            </a:r>
            <a:r>
              <a:rPr lang="nl-NL" sz="2200" err="1">
                <a:effectLst/>
              </a:rPr>
              <a:t>did</a:t>
            </a:r>
            <a:r>
              <a:rPr lang="nl-NL" sz="2200">
                <a:effectLst/>
              </a:rPr>
              <a:t>)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DD281F"/>
              </a:buClr>
            </a:pPr>
            <a:r>
              <a:rPr lang="nl-NL" sz="2200">
                <a:effectLst/>
              </a:rPr>
              <a:t>The </a:t>
            </a:r>
            <a:r>
              <a:rPr lang="nl-NL" sz="2200" err="1">
                <a:effectLst/>
              </a:rPr>
              <a:t>results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and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an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advice</a:t>
            </a:r>
            <a:r>
              <a:rPr lang="nl-NL" sz="2200">
                <a:effectLst/>
              </a:rPr>
              <a:t> on </a:t>
            </a:r>
            <a:r>
              <a:rPr lang="nl-NL" sz="2200" err="1">
                <a:effectLst/>
              </a:rPr>
              <a:t>how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to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proceed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were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presented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to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the</a:t>
            </a:r>
            <a:r>
              <a:rPr lang="nl-NL" sz="2200">
                <a:effectLst/>
              </a:rPr>
              <a:t> MT of </a:t>
            </a:r>
            <a:r>
              <a:rPr lang="nl-NL" sz="2200" err="1">
                <a:effectLst/>
              </a:rPr>
              <a:t>Domestic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aid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and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after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that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to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the</a:t>
            </a:r>
            <a:r>
              <a:rPr lang="nl-NL" sz="2200">
                <a:effectLst/>
              </a:rPr>
              <a:t> NLRC-</a:t>
            </a:r>
            <a:r>
              <a:rPr lang="nl-NL" sz="2200" err="1">
                <a:effectLst/>
              </a:rPr>
              <a:t>wide</a:t>
            </a:r>
            <a:r>
              <a:rPr lang="nl-NL" sz="2200">
                <a:effectLst/>
              </a:rPr>
              <a:t> MT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DD281F"/>
              </a:buClr>
            </a:pPr>
            <a:r>
              <a:rPr lang="nl-NL" sz="2200" err="1"/>
              <a:t>Advice</a:t>
            </a:r>
            <a:r>
              <a:rPr lang="nl-NL" sz="2200"/>
              <a:t> </a:t>
            </a:r>
            <a:r>
              <a:rPr lang="nl-NL" sz="2200" err="1"/>
              <a:t>builds</a:t>
            </a:r>
            <a:r>
              <a:rPr lang="nl-NL" sz="2200"/>
              <a:t> on </a:t>
            </a:r>
            <a:r>
              <a:rPr lang="nl-NL" sz="2200" err="1"/>
              <a:t>outcomes</a:t>
            </a:r>
            <a:r>
              <a:rPr lang="nl-NL" sz="2200"/>
              <a:t> </a:t>
            </a:r>
            <a:r>
              <a:rPr lang="nl-NL" sz="2200" err="1"/>
              <a:t>from</a:t>
            </a:r>
            <a:r>
              <a:rPr lang="nl-NL" sz="2200"/>
              <a:t> </a:t>
            </a:r>
            <a:r>
              <a:rPr lang="nl-NL" sz="2200" err="1"/>
              <a:t>the</a:t>
            </a:r>
            <a:r>
              <a:rPr lang="nl-NL" sz="2200"/>
              <a:t> </a:t>
            </a:r>
            <a:r>
              <a:rPr lang="nl-NL" sz="2200" err="1"/>
              <a:t>conversations</a:t>
            </a:r>
            <a:r>
              <a:rPr lang="nl-NL" sz="2200"/>
              <a:t>, </a:t>
            </a:r>
            <a:r>
              <a:rPr lang="nl-NL" sz="2200" err="1"/>
              <a:t>the</a:t>
            </a:r>
            <a:r>
              <a:rPr lang="nl-NL" sz="2200"/>
              <a:t> CEA guide, case studies, etc. Headlines:</a:t>
            </a:r>
          </a:p>
          <a:p>
            <a:pPr lvl="2">
              <a:lnSpc>
                <a:spcPct val="90000"/>
              </a:lnSpc>
              <a:spcAft>
                <a:spcPts val="1200"/>
              </a:spcAft>
              <a:buClr>
                <a:srgbClr val="DD281F"/>
              </a:buClr>
            </a:pPr>
            <a:r>
              <a:rPr lang="nl-NL" sz="2200" err="1">
                <a:effectLst/>
              </a:rPr>
              <a:t>Temporary</a:t>
            </a:r>
            <a:r>
              <a:rPr lang="nl-NL" sz="2200">
                <a:effectLst/>
              </a:rPr>
              <a:t> CEA </a:t>
            </a:r>
            <a:r>
              <a:rPr lang="nl-NL" sz="2200" err="1">
                <a:effectLst/>
              </a:rPr>
              <a:t>officer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to</a:t>
            </a:r>
            <a:r>
              <a:rPr lang="nl-NL" sz="2200">
                <a:effectLst/>
              </a:rPr>
              <a:t> drive </a:t>
            </a:r>
            <a:r>
              <a:rPr lang="nl-NL" sz="2200" err="1">
                <a:effectLst/>
              </a:rPr>
              <a:t>institutionalisation</a:t>
            </a:r>
            <a:endParaRPr lang="nl-NL" sz="2200">
              <a:effectLst/>
            </a:endParaRPr>
          </a:p>
          <a:p>
            <a:pPr lvl="2">
              <a:lnSpc>
                <a:spcPct val="90000"/>
              </a:lnSpc>
              <a:spcAft>
                <a:spcPts val="1200"/>
              </a:spcAft>
              <a:buClr>
                <a:srgbClr val="DD281F"/>
              </a:buClr>
            </a:pPr>
            <a:r>
              <a:rPr lang="nl-NL" sz="2200"/>
              <a:t>MT sponsor</a:t>
            </a:r>
          </a:p>
          <a:p>
            <a:pPr lvl="2">
              <a:lnSpc>
                <a:spcPct val="90000"/>
              </a:lnSpc>
              <a:spcAft>
                <a:spcPts val="1200"/>
              </a:spcAft>
              <a:buClr>
                <a:srgbClr val="DD281F"/>
              </a:buClr>
            </a:pPr>
            <a:r>
              <a:rPr lang="nl-NL" sz="2200" err="1">
                <a:effectLst/>
              </a:rPr>
              <a:t>Strenghtening</a:t>
            </a:r>
            <a:r>
              <a:rPr lang="nl-NL" sz="2200">
                <a:effectLst/>
              </a:rPr>
              <a:t> </a:t>
            </a:r>
            <a:r>
              <a:rPr lang="nl-NL" sz="2200" err="1">
                <a:effectLst/>
              </a:rPr>
              <a:t>the</a:t>
            </a:r>
            <a:r>
              <a:rPr lang="nl-NL" sz="2200">
                <a:effectLst/>
              </a:rPr>
              <a:t> feedback </a:t>
            </a:r>
            <a:r>
              <a:rPr lang="nl-NL" sz="2200" err="1">
                <a:effectLst/>
              </a:rPr>
              <a:t>mechanism</a:t>
            </a:r>
            <a:endParaRPr lang="nl-NL" sz="2200">
              <a:effectLst/>
            </a:endParaRPr>
          </a:p>
          <a:p>
            <a:pPr lvl="2">
              <a:lnSpc>
                <a:spcPct val="90000"/>
              </a:lnSpc>
              <a:spcAft>
                <a:spcPts val="1200"/>
              </a:spcAft>
              <a:buClr>
                <a:srgbClr val="DD281F"/>
              </a:buClr>
            </a:pPr>
            <a:r>
              <a:rPr lang="nl-NL" sz="2200" err="1">
                <a:effectLst/>
              </a:rPr>
              <a:t>Raising</a:t>
            </a:r>
            <a:r>
              <a:rPr lang="nl-NL" sz="2200">
                <a:effectLst/>
              </a:rPr>
              <a:t> awareness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DD281F"/>
              </a:buClr>
            </a:pPr>
            <a:endParaRPr lang="nl-NL" sz="2200">
              <a:effectLst/>
            </a:endParaRP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rgbClr val="DD281F"/>
              </a:buClr>
            </a:pPr>
            <a:endParaRPr lang="nl-NL" sz="2200"/>
          </a:p>
          <a:p>
            <a:pPr marL="0" indent="0">
              <a:lnSpc>
                <a:spcPct val="90000"/>
              </a:lnSpc>
              <a:buNone/>
            </a:pPr>
            <a:endParaRPr lang="nl-NL" sz="2200" b="1" i="1"/>
          </a:p>
        </p:txBody>
      </p:sp>
      <p:pic>
        <p:nvPicPr>
          <p:cNvPr id="2" name="Afbeelding 1" descr="Afbeelding met tekening, schets, illustratie, tekenfilm">
            <a:extLst>
              <a:ext uri="{FF2B5EF4-FFF2-40B4-BE49-F238E27FC236}">
                <a16:creationId xmlns:a16="http://schemas.microsoft.com/office/drawing/2014/main" id="{64F9FED9-1B02-6038-CF4C-C93384FE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4" y="1888586"/>
            <a:ext cx="5627131" cy="3671702"/>
          </a:xfrm>
          <a:prstGeom prst="rect">
            <a:avLst/>
          </a:prstGeom>
          <a:noFill/>
        </p:spPr>
      </p:pic>
      <p:sp>
        <p:nvSpPr>
          <p:cNvPr id="17" name="Title 4">
            <a:extLst>
              <a:ext uri="{FF2B5EF4-FFF2-40B4-BE49-F238E27FC236}">
                <a16:creationId xmlns:a16="http://schemas.microsoft.com/office/drawing/2014/main" id="{0BDBAD49-B4C9-DD92-4142-73E2123A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283"/>
            <a:ext cx="5580062" cy="830444"/>
          </a:xfrm>
        </p:spPr>
        <p:txBody>
          <a:bodyPr anchor="t">
            <a:normAutofit/>
          </a:bodyPr>
          <a:lstStyle/>
          <a:p>
            <a:r>
              <a:rPr lang="nl-NL" b="1" err="1"/>
              <a:t>Process</a:t>
            </a:r>
            <a:r>
              <a:rPr lang="nl-NL" b="1"/>
              <a:t> </a:t>
            </a:r>
            <a:r>
              <a:rPr lang="nl-NL" b="1" err="1"/>
              <a:t>self</a:t>
            </a:r>
            <a:r>
              <a:rPr lang="nl-NL" b="1"/>
              <a:t>-assessment</a:t>
            </a:r>
            <a:endParaRPr lang="en-US"/>
          </a:p>
        </p:txBody>
      </p:sp>
      <p:sp>
        <p:nvSpPr>
          <p:cNvPr id="10" name="Tijdelijke aanduiding voor dianummer 9" hidden="1"/>
          <p:cNvSpPr>
            <a:spLocks noGrp="1"/>
          </p:cNvSpPr>
          <p:nvPr>
            <p:ph type="sldNum" sz="quarter" idx="4294967295"/>
          </p:nvPr>
        </p:nvSpPr>
        <p:spPr>
          <a:xfrm>
            <a:off x="11232000" y="6498000"/>
            <a:ext cx="517088" cy="216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023FC5B-98A5-49E4-B59C-E073B8952154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37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B4F1F6C-9660-0C0B-7C3F-F15A3063BB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9253" y="86047"/>
            <a:ext cx="6542747" cy="6771953"/>
          </a:xfrm>
          <a:prstGeom prst="rect">
            <a:avLst/>
          </a:prstGeom>
        </p:spPr>
      </p:pic>
      <p:sp>
        <p:nvSpPr>
          <p:cNvPr id="680" name="Google Shape;680;p22"/>
          <p:cNvSpPr txBox="1"/>
          <p:nvPr/>
        </p:nvSpPr>
        <p:spPr>
          <a:xfrm>
            <a:off x="427944" y="575144"/>
            <a:ext cx="10128165" cy="44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41" tIns="30462" rIns="60941" bIns="30462" anchor="t" anchorCtr="0">
            <a:sp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5400"/>
              <a:tabLst/>
              <a:defRPr/>
            </a:pPr>
            <a:r>
              <a:rPr lang="en-GB" sz="2800" b="1" spc="60">
                <a:solidFill>
                  <a:schemeClr val="tx2"/>
                </a:solidFill>
                <a:latin typeface="+mj-lt"/>
                <a:ea typeface="+mj-ea"/>
                <a:cs typeface="+mj-cs"/>
                <a:sym typeface="Montserrat"/>
              </a:rPr>
              <a:t>Barriers that we faced</a:t>
            </a:r>
            <a:endParaRPr lang="en-GB" sz="2800" b="1" spc="60">
              <a:solidFill>
                <a:schemeClr val="tx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DA194DF-439B-E292-B649-55CC6A8B6622}"/>
              </a:ext>
            </a:extLst>
          </p:cNvPr>
          <p:cNvSpPr txBox="1"/>
          <p:nvPr/>
        </p:nvSpPr>
        <p:spPr>
          <a:xfrm>
            <a:off x="579732" y="1397943"/>
            <a:ext cx="11032536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D42531"/>
              </a:buClr>
              <a:buFont typeface="Arial" panose="020B0604020202020204" pitchFamily="34" charset="0"/>
              <a:buChar char="•"/>
              <a:defRPr/>
            </a:pP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Changes in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the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NLRC MT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created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some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challenges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w.r.t. procedure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and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understanding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of CEA</a:t>
            </a:r>
          </a:p>
          <a:p>
            <a:pPr marL="342900" indent="-342900">
              <a:buClr>
                <a:srgbClr val="D42531"/>
              </a:buClr>
              <a:buFont typeface="Arial" panose="020B0604020202020204" pitchFamily="34" charset="0"/>
              <a:buChar char="•"/>
              <a:defRPr/>
            </a:pPr>
            <a:endParaRPr lang="nl-NL" sz="2200">
              <a:solidFill>
                <a:srgbClr val="00000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342900" indent="-342900">
              <a:buClr>
                <a:srgbClr val="D42531"/>
              </a:buClr>
              <a:buFont typeface="Arial" panose="020B0604020202020204" pitchFamily="34" charset="0"/>
              <a:buChar char="•"/>
              <a:defRPr/>
            </a:pP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Hesitation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by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NLRC MT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to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appoint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a CEA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officer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and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specific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CEA budget (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worry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about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vulnerability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+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losing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connection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with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operations)</a:t>
            </a:r>
          </a:p>
          <a:p>
            <a:pPr marL="342900" indent="-342900">
              <a:buClr>
                <a:srgbClr val="D42531"/>
              </a:buClr>
              <a:buFont typeface="Arial" panose="020B0604020202020204" pitchFamily="34" charset="0"/>
              <a:buChar char="•"/>
              <a:defRPr/>
            </a:pPr>
            <a:endParaRPr kumimoji="0" lang="nl-NL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Open Sans"/>
              <a:cs typeface="Open Sans"/>
              <a:sym typeface="Open Sans"/>
            </a:endParaRPr>
          </a:p>
          <a:p>
            <a:pPr marL="342900" indent="-342900">
              <a:buClr>
                <a:srgbClr val="D42531"/>
              </a:buClr>
              <a:buFont typeface="Arial" panose="020B0604020202020204" pitchFamily="34" charset="0"/>
              <a:buChar char="•"/>
              <a:defRPr/>
            </a:pP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Hesitation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by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MT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Domestic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to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start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with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writing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policy /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embedding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in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work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instructions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and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widespread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CEA awareness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trainings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.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Assumption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that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it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has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to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be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a ‘living’ topic first (have a few ‘best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practices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’),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before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we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can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formalize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impactfully</a:t>
            </a:r>
            <a:endParaRPr lang="nl-NL" sz="2200">
              <a:solidFill>
                <a:srgbClr val="00000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342900" indent="-342900">
              <a:buClr>
                <a:srgbClr val="D42531"/>
              </a:buClr>
              <a:buFont typeface="Arial" panose="020B0604020202020204" pitchFamily="34" charset="0"/>
              <a:buChar char="•"/>
              <a:defRPr/>
            </a:pPr>
            <a:endParaRPr lang="nl-NL" sz="2200">
              <a:solidFill>
                <a:srgbClr val="00000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342900" indent="-342900">
              <a:buClr>
                <a:srgbClr val="D42531"/>
              </a:buClr>
              <a:buFont typeface="Arial" panose="020B0604020202020204" pitchFamily="34" charset="0"/>
              <a:buChar char="•"/>
              <a:defRPr/>
            </a:pP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Branches are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Open Sans"/>
                <a:cs typeface="Open Sans"/>
                <a:sym typeface="Open Sans"/>
              </a:rPr>
              <a:t> working on a lot of essential topics (strengthening the foundation of branches + implementing (other) movement-wide topics). </a:t>
            </a:r>
            <a:r>
              <a:rPr lang="en-GB" sz="2200">
                <a:latin typeface="+mj-lt"/>
                <a:ea typeface="Open Sans"/>
                <a:cs typeface="Open Sans"/>
                <a:sym typeface="Open Sans"/>
              </a:rPr>
              <a:t>How to prioritize?</a:t>
            </a:r>
            <a:endParaRPr kumimoji="0" lang="en-GB" sz="2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74999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Picture 589">
            <a:extLst>
              <a:ext uri="{FF2B5EF4-FFF2-40B4-BE49-F238E27FC236}">
                <a16:creationId xmlns:a16="http://schemas.microsoft.com/office/drawing/2014/main" id="{AA1CC614-17DB-3EF3-E4CE-B87426443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9" r="22649"/>
          <a:stretch/>
        </p:blipFill>
        <p:spPr>
          <a:xfrm>
            <a:off x="6564312" y="10"/>
            <a:ext cx="5627131" cy="6857990"/>
          </a:xfrm>
          <a:prstGeom prst="rect">
            <a:avLst/>
          </a:prstGeom>
          <a:noFill/>
        </p:spPr>
      </p:pic>
      <p:sp>
        <p:nvSpPr>
          <p:cNvPr id="587" name="Google Shape;587;p13"/>
          <p:cNvSpPr txBox="1"/>
          <p:nvPr/>
        </p:nvSpPr>
        <p:spPr>
          <a:xfrm>
            <a:off x="515938" y="333375"/>
            <a:ext cx="5580062" cy="830444"/>
          </a:xfrm>
          <a:prstGeom prst="rect">
            <a:avLst/>
          </a:prstGeom>
        </p:spPr>
        <p:txBody>
          <a:bodyPr spcFirstLastPara="1" vert="horz" lIns="36000" tIns="36000" rIns="36000" bIns="360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4800"/>
            </a:pPr>
            <a:r>
              <a:rPr lang="en-GB" sz="2800" b="1" spc="6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Surprising outcomes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4F286F2-9F38-9224-8795-F1BE620B9EDD}"/>
              </a:ext>
            </a:extLst>
          </p:cNvPr>
          <p:cNvSpPr txBox="1"/>
          <p:nvPr/>
        </p:nvSpPr>
        <p:spPr>
          <a:xfrm>
            <a:off x="549864" y="1513557"/>
            <a:ext cx="5835696" cy="38164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Clr>
                <a:srgbClr val="D42531"/>
              </a:buClr>
              <a:buFont typeface="Arial" panose="020B0604020202020204" pitchFamily="34" charset="0"/>
              <a:buChar char="•"/>
              <a:defRPr/>
            </a:pP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A lot of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enthusiastic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colleagues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and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a lot of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projects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aimed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at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embedding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CEA have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started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up in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the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past 6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months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–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not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solely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but </a:t>
            </a:r>
            <a:r>
              <a:rPr lang="nl-NL" sz="2200" i="1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also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inspired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by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our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assessment</a:t>
            </a:r>
          </a:p>
          <a:p>
            <a:pPr marL="342900" indent="-342900">
              <a:buClr>
                <a:srgbClr val="D42531"/>
              </a:buClr>
              <a:buFont typeface="Arial" panose="020B0604020202020204" pitchFamily="34" charset="0"/>
              <a:buChar char="•"/>
              <a:defRPr/>
            </a:pPr>
            <a:endParaRPr lang="nl-NL" sz="2200">
              <a:solidFill>
                <a:srgbClr val="00000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342900" indent="-342900">
              <a:buClr>
                <a:srgbClr val="D42531"/>
              </a:buClr>
              <a:buFont typeface="Arial" panose="020B0604020202020204" pitchFamily="34" charset="0"/>
              <a:buChar char="•"/>
              <a:defRPr/>
            </a:pP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CEA is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now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part of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the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domestic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strategic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working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plan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for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the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next 2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years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and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will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be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part of </a:t>
            </a:r>
            <a:r>
              <a:rPr lang="nl-NL" sz="2200" i="1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all</a:t>
            </a:r>
            <a:r>
              <a:rPr lang="nl-NL" sz="2200" b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team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working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plans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for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domestic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aid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,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with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each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manager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taking</a:t>
            </a:r>
            <a:r>
              <a:rPr lang="nl-NL" sz="220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nl-NL" sz="2200" err="1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responsibility</a:t>
            </a:r>
            <a:endParaRPr lang="nl-NL" sz="2200">
              <a:solidFill>
                <a:srgbClr val="00000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5466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65DB0-B75C-83F9-B8D1-95C1B2092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3375"/>
            <a:ext cx="11233150" cy="669515"/>
          </a:xfrm>
        </p:spPr>
        <p:txBody>
          <a:bodyPr vert="horz" lIns="36000" tIns="36000" rIns="36000" bIns="36000" rtlCol="0" anchor="t">
            <a:noAutofit/>
          </a:bodyPr>
          <a:lstStyle/>
          <a:p>
            <a:r>
              <a:rPr lang="nl-NL" b="1" kern="1200" spc="60" baseline="0">
                <a:latin typeface="+mj-lt"/>
                <a:ea typeface="+mj-ea"/>
                <a:cs typeface="+mj-cs"/>
              </a:rPr>
              <a:t>Next steps</a:t>
            </a:r>
          </a:p>
        </p:txBody>
      </p:sp>
      <p:sp>
        <p:nvSpPr>
          <p:cNvPr id="608" name="Slide Number Placeholder 3">
            <a:extLst>
              <a:ext uri="{FF2B5EF4-FFF2-40B4-BE49-F238E27FC236}">
                <a16:creationId xmlns:a16="http://schemas.microsoft.com/office/drawing/2014/main" id="{77285042-3F81-5B59-4686-F512D04E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00" y="6498000"/>
            <a:ext cx="517088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023FC5B-98A5-49E4-B59C-E073B8952154}" type="slidenum">
              <a:rPr lang="nl-NL" smtClean="0"/>
              <a:pPr>
                <a:spcAft>
                  <a:spcPts val="600"/>
                </a:spcAft>
              </a:pPr>
              <a:t>8</a:t>
            </a:fld>
            <a:endParaRPr lang="nl-NL"/>
          </a:p>
        </p:txBody>
      </p:sp>
      <p:graphicFrame>
        <p:nvGraphicFramePr>
          <p:cNvPr id="609" name="Google Shape;605;p70">
            <a:extLst>
              <a:ext uri="{FF2B5EF4-FFF2-40B4-BE49-F238E27FC236}">
                <a16:creationId xmlns:a16="http://schemas.microsoft.com/office/drawing/2014/main" id="{FE1E3D87-2174-E381-99B4-B54C3B93D3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6970774"/>
              </p:ext>
            </p:extLst>
          </p:nvPr>
        </p:nvGraphicFramePr>
        <p:xfrm>
          <a:off x="515938" y="811161"/>
          <a:ext cx="11233150" cy="5250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515938" y="2318657"/>
            <a:ext cx="11233150" cy="30527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NL" sz="3600" b="1" u="none" strike="noStrike" cap="none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r>
              <a:rPr lang="nl-NL" sz="3600" b="1" u="none" strike="noStrike" cap="none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0" indent="0" algn="ctr">
              <a:buNone/>
            </a:pPr>
            <a:endParaRPr lang="nl-NL" sz="3600" b="1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 algn="ctr">
              <a:buNone/>
            </a:pPr>
            <a:endParaRPr lang="nl-NL" sz="3600" b="1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buNone/>
            </a:pPr>
            <a:r>
              <a:rPr lang="nl-NL" sz="2000" u="none" strike="noStrike" cap="none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Feel free </a:t>
            </a:r>
            <a:r>
              <a:rPr lang="nl-NL" sz="2000" u="none" strike="noStrike" cap="none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to</a:t>
            </a:r>
            <a:r>
              <a:rPr lang="nl-NL" sz="2000" u="none" strike="noStrike" cap="none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2000" u="none" strike="noStrike" cap="none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ask</a:t>
            </a:r>
            <a:r>
              <a:rPr lang="nl-NL" sz="2000" u="none" strike="noStrike" cap="none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2000" u="none" strike="noStrike" cap="none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them</a:t>
            </a:r>
            <a:r>
              <a:rPr lang="nl-NL" sz="2000" u="none" strike="noStrike" cap="none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nl-NL" sz="2000" u="none" strike="noStrike" cap="none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now</a:t>
            </a:r>
            <a:r>
              <a:rPr lang="nl-NL" sz="2000" u="none" strike="noStrike" cap="none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, or contact </a:t>
            </a:r>
            <a:r>
              <a:rPr lang="nl-NL" sz="2000" u="none" strike="noStrike" cap="none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us</a:t>
            </a:r>
            <a:r>
              <a:rPr lang="nl-NL" sz="2000" u="none" strike="noStrike" cap="none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at:</a:t>
            </a:r>
            <a:endParaRPr lang="nl-NL" sz="200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FontTx/>
              <a:buChar char="-"/>
            </a:pPr>
            <a:r>
              <a:rPr lang="nl-NL" sz="2000" u="none" strike="noStrike" cap="none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Marily Bronkhorst - mbronkhorst@redcross.nl</a:t>
            </a:r>
          </a:p>
          <a:p>
            <a:pPr>
              <a:buFontTx/>
              <a:buChar char="-"/>
            </a:pPr>
            <a:r>
              <a:rPr lang="nl-NL" sz="200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Nikki Buijse - nbuijse@redcross.nl</a:t>
            </a:r>
            <a:endParaRPr lang="nl-NL" sz="2000" u="none" strike="noStrike" cap="none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FC5B-98A5-49E4-B59C-E073B895215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566123"/>
      </p:ext>
    </p:extLst>
  </p:cSld>
  <p:clrMapOvr>
    <a:masterClrMapping/>
  </p:clrMapOvr>
</p:sld>
</file>

<file path=ppt/theme/theme1.xml><?xml version="1.0" encoding="utf-8"?>
<a:theme xmlns:a="http://schemas.openxmlformats.org/drawingml/2006/main" name="RedCross">
  <a:themeElements>
    <a:clrScheme name="RedCross">
      <a:dk1>
        <a:srgbClr val="000000"/>
      </a:dk1>
      <a:lt1>
        <a:sysClr val="window" lastClr="FFFFFF"/>
      </a:lt1>
      <a:dk2>
        <a:srgbClr val="505050"/>
      </a:dk2>
      <a:lt2>
        <a:srgbClr val="FFFFFF"/>
      </a:lt2>
      <a:accent1>
        <a:srgbClr val="4B6E82"/>
      </a:accent1>
      <a:accent2>
        <a:srgbClr val="BEA55F"/>
      </a:accent2>
      <a:accent3>
        <a:srgbClr val="ADB4B3"/>
      </a:accent3>
      <a:accent4>
        <a:srgbClr val="781E1E"/>
      </a:accent4>
      <a:accent5>
        <a:srgbClr val="E67300"/>
      </a:accent5>
      <a:accent6>
        <a:srgbClr val="DC281E"/>
      </a:accent6>
      <a:hlink>
        <a:srgbClr val="DC281E"/>
      </a:hlink>
      <a:folHlink>
        <a:srgbClr val="DC281E"/>
      </a:folHlink>
    </a:clrScheme>
    <a:fontScheme name="Aangepast 5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t Rode Kruis breedbeeld presentatie.pptx" id="{7E028462-0DA5-48EF-A9D3-7612136E7FB1}" vid="{2F437BE2-83C0-45D8-B341-34DCA97B4175}"/>
    </a:ext>
  </a:extLst>
</a:theme>
</file>

<file path=ppt/theme/theme2.xml><?xml version="1.0" encoding="utf-8"?>
<a:theme xmlns:a="http://schemas.openxmlformats.org/drawingml/2006/main" name="Kantoorthema">
  <a:themeElements>
    <a:clrScheme name="RedCross">
      <a:dk1>
        <a:srgbClr val="666666"/>
      </a:dk1>
      <a:lt1>
        <a:sysClr val="window" lastClr="FFFFFF"/>
      </a:lt1>
      <a:dk2>
        <a:srgbClr val="666666"/>
      </a:dk2>
      <a:lt2>
        <a:srgbClr val="FFFFFF"/>
      </a:lt2>
      <a:accent1>
        <a:srgbClr val="66AEE2"/>
      </a:accent1>
      <a:accent2>
        <a:srgbClr val="0087BB"/>
      </a:accent2>
      <a:accent3>
        <a:srgbClr val="672146"/>
      </a:accent3>
      <a:accent4>
        <a:srgbClr val="FE5000"/>
      </a:accent4>
      <a:accent5>
        <a:srgbClr val="28724F"/>
      </a:accent5>
      <a:accent6>
        <a:srgbClr val="C4B000"/>
      </a:accent6>
      <a:hlink>
        <a:srgbClr val="00205B"/>
      </a:hlink>
      <a:folHlink>
        <a:srgbClr val="666666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4540C4DD5DA34DB14B4331D7485840" ma:contentTypeVersion="5" ma:contentTypeDescription="Een nieuw document maken." ma:contentTypeScope="" ma:versionID="74096be70576b3ca4349f32848f4abbd">
  <xsd:schema xmlns:xsd="http://www.w3.org/2001/XMLSchema" xmlns:xs="http://www.w3.org/2001/XMLSchema" xmlns:p="http://schemas.microsoft.com/office/2006/metadata/properties" xmlns:ns2="1e1f4593-97f3-4e49-8567-94dd65b4cbec" xmlns:ns3="891771bc-bfcd-44d6-a1c3-b7f5c30b6a13" targetNamespace="http://schemas.microsoft.com/office/2006/metadata/properties" ma:root="true" ma:fieldsID="0862c953845d1be36f7c1be1e87c4852" ns2:_="" ns3:_="">
    <xsd:import namespace="1e1f4593-97f3-4e49-8567-94dd65b4cbec"/>
    <xsd:import namespace="891771bc-bfcd-44d6-a1c3-b7f5c30b6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f4593-97f3-4e49-8567-94dd65b4cb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771bc-bfcd-44d6-a1c3-b7f5c30b6a1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FA3CD9-A049-40D7-86D1-46128CCEDEB4}">
  <ds:schemaRefs>
    <ds:schemaRef ds:uri="1e1f4593-97f3-4e49-8567-94dd65b4cbec"/>
    <ds:schemaRef ds:uri="891771bc-bfcd-44d6-a1c3-b7f5c30b6a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6AD49F5-2B00-4ACC-9C62-C5A3BF4DB8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320FB2-E78A-42D4-8725-940CC783D78D}">
  <ds:schemaRefs>
    <ds:schemaRef ds:uri="1e1f4593-97f3-4e49-8567-94dd65b4cbec"/>
    <ds:schemaRef ds:uri="891771bc-bfcd-44d6-a1c3-b7f5c30b6a1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Het Rode Kruis breedbeeld presentatie</Template>
  <TotalTime>0</TotalTime>
  <Words>552</Words>
  <Application>Microsoft Office PowerPoint</Application>
  <PresentationFormat>Widescreen</PresentationFormat>
  <Paragraphs>80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Open Sans</vt:lpstr>
      <vt:lpstr>Source Sans Pro</vt:lpstr>
      <vt:lpstr>RedCross</vt:lpstr>
      <vt:lpstr>CEA institutionalisation at the Netherlands Red Cross  Case study</vt:lpstr>
      <vt:lpstr>PowerPoint Presentation</vt:lpstr>
      <vt:lpstr>Why start this self-assessment?</vt:lpstr>
      <vt:lpstr>Process self-assessment</vt:lpstr>
      <vt:lpstr>Process self-assessment</vt:lpstr>
      <vt:lpstr>PowerPoint Presentation</vt:lpstr>
      <vt:lpstr>PowerPoint Presentation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Bronkhorst, Marily</dc:creator>
  <dc:description>Template by HQ Solutions B.V.</dc:description>
  <cp:lastModifiedBy>Mark Richard SOUTH</cp:lastModifiedBy>
  <cp:revision>2</cp:revision>
  <dcterms:created xsi:type="dcterms:W3CDTF">2023-03-08T11:58:03Z</dcterms:created>
  <dcterms:modified xsi:type="dcterms:W3CDTF">2023-10-17T08:13:30Z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0x010100014540C4DD5DA34DB14B4331D7485840</vt:lpwstr>
  </property>
  <property fmtid="{D5CDD505-2E9C-101B-9397-08002B2CF9AE}" pid="3" name="MSIP_Label_39e0ea1b-66e3-485e-aa7a-7314a550a1e4_Enabled">
    <vt:lpwstr>True</vt:lpwstr>
  </property>
  <property fmtid="{D5CDD505-2E9C-101B-9397-08002B2CF9AE}" pid="4" name="MSIP_Label_39e0ea1b-66e3-485e-aa7a-7314a550a1e4_SiteId">
    <vt:lpwstr>afca0a52-882c-4fa8-b71d-f6db2e36058b</vt:lpwstr>
  </property>
  <property fmtid="{D5CDD505-2E9C-101B-9397-08002B2CF9AE}" pid="5" name="MSIP_Label_39e0ea1b-66e3-485e-aa7a-7314a550a1e4_Owner">
    <vt:lpwstr>Klaas.dePater@ogd.nl</vt:lpwstr>
  </property>
  <property fmtid="{D5CDD505-2E9C-101B-9397-08002B2CF9AE}" pid="6" name="MSIP_Label_39e0ea1b-66e3-485e-aa7a-7314a550a1e4_SetDate">
    <vt:lpwstr>2020-09-10T12:59:27.0214889Z</vt:lpwstr>
  </property>
  <property fmtid="{D5CDD505-2E9C-101B-9397-08002B2CF9AE}" pid="7" name="MSIP_Label_39e0ea1b-66e3-485e-aa7a-7314a550a1e4_Name">
    <vt:lpwstr>General</vt:lpwstr>
  </property>
  <property fmtid="{D5CDD505-2E9C-101B-9397-08002B2CF9AE}" pid="8" name="MSIP_Label_39e0ea1b-66e3-485e-aa7a-7314a550a1e4_Application">
    <vt:lpwstr>Microsoft Azure Information Protection</vt:lpwstr>
  </property>
  <property fmtid="{D5CDD505-2E9C-101B-9397-08002B2CF9AE}" pid="9" name="MSIP_Label_39e0ea1b-66e3-485e-aa7a-7314a550a1e4_ActionId">
    <vt:lpwstr>b42995d4-2748-4cb3-ba34-f0c452a3dfc4</vt:lpwstr>
  </property>
  <property fmtid="{D5CDD505-2E9C-101B-9397-08002B2CF9AE}" pid="10" name="MSIP_Label_39e0ea1b-66e3-485e-aa7a-7314a550a1e4_Extended_MSFT_Method">
    <vt:lpwstr>Automatic</vt:lpwstr>
  </property>
  <property fmtid="{D5CDD505-2E9C-101B-9397-08002B2CF9AE}" pid="11" name="MSIP_Label_caf3f7fd-5cd4-4287-9002-aceb9af13c42_Enabled">
    <vt:lpwstr>true</vt:lpwstr>
  </property>
  <property fmtid="{D5CDD505-2E9C-101B-9397-08002B2CF9AE}" pid="12" name="MSIP_Label_caf3f7fd-5cd4-4287-9002-aceb9af13c42_SetDate">
    <vt:lpwstr>2023-10-17T08:12:29Z</vt:lpwstr>
  </property>
  <property fmtid="{D5CDD505-2E9C-101B-9397-08002B2CF9AE}" pid="13" name="MSIP_Label_caf3f7fd-5cd4-4287-9002-aceb9af13c42_Method">
    <vt:lpwstr>Privileged</vt:lpwstr>
  </property>
  <property fmtid="{D5CDD505-2E9C-101B-9397-08002B2CF9AE}" pid="14" name="MSIP_Label_caf3f7fd-5cd4-4287-9002-aceb9af13c42_Name">
    <vt:lpwstr>Public</vt:lpwstr>
  </property>
  <property fmtid="{D5CDD505-2E9C-101B-9397-08002B2CF9AE}" pid="15" name="MSIP_Label_caf3f7fd-5cd4-4287-9002-aceb9af13c42_SiteId">
    <vt:lpwstr>a2b53be5-734e-4e6c-ab0d-d184f60fd917</vt:lpwstr>
  </property>
  <property fmtid="{D5CDD505-2E9C-101B-9397-08002B2CF9AE}" pid="16" name="MSIP_Label_caf3f7fd-5cd4-4287-9002-aceb9af13c42_ActionId">
    <vt:lpwstr>8c9aabdd-2a2c-4674-98b2-f908bc554e39</vt:lpwstr>
  </property>
  <property fmtid="{D5CDD505-2E9C-101B-9397-08002B2CF9AE}" pid="17" name="MSIP_Label_caf3f7fd-5cd4-4287-9002-aceb9af13c42_ContentBits">
    <vt:lpwstr>2</vt:lpwstr>
  </property>
  <property fmtid="{D5CDD505-2E9C-101B-9397-08002B2CF9AE}" pid="18" name="ClassificationContentMarkingFooterLocations">
    <vt:lpwstr>RedCross:9</vt:lpwstr>
  </property>
  <property fmtid="{D5CDD505-2E9C-101B-9397-08002B2CF9AE}" pid="19" name="ClassificationContentMarkingFooterText">
    <vt:lpwstr>Public</vt:lpwstr>
  </property>
</Properties>
</file>