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27" r:id="rId5"/>
    <p:sldMasterId id="2147484702" r:id="rId6"/>
  </p:sldMasterIdLst>
  <p:notesMasterIdLst>
    <p:notesMasterId r:id="rId17"/>
  </p:notesMasterIdLst>
  <p:handoutMasterIdLst>
    <p:handoutMasterId r:id="rId18"/>
  </p:handoutMasterIdLst>
  <p:sldIdLst>
    <p:sldId id="2076137771" r:id="rId7"/>
    <p:sldId id="2076137829" r:id="rId8"/>
    <p:sldId id="2076137831" r:id="rId9"/>
    <p:sldId id="4065" r:id="rId10"/>
    <p:sldId id="2076137769" r:id="rId11"/>
    <p:sldId id="2076137772" r:id="rId12"/>
    <p:sldId id="257" r:id="rId13"/>
    <p:sldId id="3994" r:id="rId14"/>
    <p:sldId id="2076137830" r:id="rId15"/>
    <p:sldId id="2076137841" r:id="rId16"/>
  </p:sldIdLst>
  <p:sldSz cx="18288000" cy="10288588"/>
  <p:notesSz cx="6858000" cy="9144000"/>
  <p:embeddedFontLst>
    <p:embeddedFont>
      <p:font typeface="Montserrat" pitchFamily="2" charset="77"/>
      <p:regular r:id="rId19"/>
      <p:bold r:id="rId20"/>
      <p:italic r:id="rId21"/>
      <p:boldItalic r:id="rId22"/>
    </p:embeddedFont>
    <p:embeddedFont>
      <p:font typeface="Montserrat SemiBold" pitchFamily="2" charset="77"/>
      <p:regular r:id="rId23"/>
      <p:bold r:id="rId24"/>
      <p:italic r:id="rId25"/>
      <p:boldItalic r:id="rId26"/>
    </p:embeddedFont>
    <p:embeddedFont>
      <p:font typeface="Open Sans" panose="020B060603050402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Lst>
  <p:defaultTextStyle>
    <a:defPPr>
      <a:defRPr lang="en-US"/>
    </a:defPPr>
    <a:lvl1pPr algn="r" rtl="1"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r" rtl="1"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r" rtl="1"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r" rtl="1"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r" rtl="1"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r" defTabSz="1375235" rtl="1" eaLnBrk="1" latinLnBrk="0" hangingPunct="1">
      <a:defRPr kern="1200">
        <a:solidFill>
          <a:schemeClr val="tx1"/>
        </a:solidFill>
        <a:latin typeface="Calibri" panose="020F0502020204030204" pitchFamily="34" charset="0"/>
        <a:ea typeface="+mn-ea"/>
        <a:cs typeface="+mn-cs"/>
      </a:defRPr>
    </a:lvl6pPr>
    <a:lvl7pPr marL="4125703" algn="r" defTabSz="1375235" rtl="1" eaLnBrk="1" latinLnBrk="0" hangingPunct="1">
      <a:defRPr kern="1200">
        <a:solidFill>
          <a:schemeClr val="tx1"/>
        </a:solidFill>
        <a:latin typeface="Calibri" panose="020F0502020204030204" pitchFamily="34" charset="0"/>
        <a:ea typeface="+mn-ea"/>
        <a:cs typeface="+mn-cs"/>
      </a:defRPr>
    </a:lvl7pPr>
    <a:lvl8pPr marL="4813320" algn="r" defTabSz="1375235" rtl="1" eaLnBrk="1" latinLnBrk="0" hangingPunct="1">
      <a:defRPr kern="1200">
        <a:solidFill>
          <a:schemeClr val="tx1"/>
        </a:solidFill>
        <a:latin typeface="Calibri" panose="020F0502020204030204" pitchFamily="34" charset="0"/>
        <a:ea typeface="+mn-ea"/>
        <a:cs typeface="+mn-cs"/>
      </a:defRPr>
    </a:lvl8pPr>
    <a:lvl9pPr marL="5500937" algn="r" defTabSz="1375235" rtl="1"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AFF"/>
    <a:srgbClr val="D1F5FF"/>
    <a:srgbClr val="01C8C3"/>
    <a:srgbClr val="5E3670"/>
    <a:srgbClr val="F5333F"/>
    <a:srgbClr val="011E41"/>
    <a:srgbClr val="6B2BAA"/>
    <a:srgbClr val="D9AAFF"/>
    <a:srgbClr val="B24BFF"/>
    <a:srgbClr val="B24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AAD52D-5C51-E74C-9AA5-5C69EC053967}" v="1" dt="2025-03-19T09:00:53.790"/>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39"/>
    <p:restoredTop sz="75510" autoAdjust="0"/>
  </p:normalViewPr>
  <p:slideViewPr>
    <p:cSldViewPr snapToGrid="0">
      <p:cViewPr varScale="1">
        <p:scale>
          <a:sx n="63" d="100"/>
          <a:sy n="63" d="100"/>
        </p:scale>
        <p:origin x="1208" y="192"/>
      </p:cViewPr>
      <p:guideLst/>
    </p:cSldViewPr>
  </p:slideViewPr>
  <p:notesTextViewPr>
    <p:cViewPr>
      <p:scale>
        <a:sx n="130" d="100"/>
        <a:sy n="130" d="100"/>
      </p:scale>
      <p:origin x="0" y="0"/>
    </p:cViewPr>
  </p:notesTextViewPr>
  <p:sorterViewPr>
    <p:cViewPr>
      <p:scale>
        <a:sx n="80" d="100"/>
        <a:sy n="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microsoft.com/office/2016/11/relationships/changesInfo" Target="changesInfos/changesInfo1.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font" Target="fonts/font11.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EAAAD52D-5C51-E74C-9AA5-5C69EC053967}"/>
    <pc:docChg chg="modSld">
      <pc:chgData name="Sharon Reader" userId="192b71f1-1400-4988-a857-69de893750f9" providerId="ADAL" clId="{EAAAD52D-5C51-E74C-9AA5-5C69EC053967}" dt="2025-03-19T09:00:53.790" v="0" actId="18331"/>
      <pc:docMkLst>
        <pc:docMk/>
      </pc:docMkLst>
      <pc:sldChg chg="modSp">
        <pc:chgData name="Sharon Reader" userId="192b71f1-1400-4988-a857-69de893750f9" providerId="ADAL" clId="{EAAAD52D-5C51-E74C-9AA5-5C69EC053967}" dt="2025-03-19T09:00:53.790" v="0" actId="18331"/>
        <pc:sldMkLst>
          <pc:docMk/>
          <pc:sldMk cId="3759831846" sldId="2076137769"/>
        </pc:sldMkLst>
        <pc:picChg chg="mod">
          <ac:chgData name="Sharon Reader" userId="192b71f1-1400-4988-a857-69de893750f9" providerId="ADAL" clId="{EAAAD52D-5C51-E74C-9AA5-5C69EC053967}" dt="2025-03-19T09:00:53.790" v="0" actId="18331"/>
          <ac:picMkLst>
            <pc:docMk/>
            <pc:sldMk cId="3759831846" sldId="2076137769"/>
            <ac:picMk id="8" creationId="{A123EB34-3D5A-AA79-8E99-681B55A33DD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r">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19.03.2025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r">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3/19/25</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805" kern="1200">
        <a:solidFill>
          <a:schemeClr val="tx1"/>
        </a:solidFill>
        <a:latin typeface="+mn-lt"/>
        <a:ea typeface="+mn-ea"/>
        <a:cs typeface="+mn-cs"/>
      </a:defRPr>
    </a:lvl1pPr>
    <a:lvl2pPr marL="687617" algn="r" rtl="1" eaLnBrk="0" fontAlgn="base" hangingPunct="0">
      <a:spcBef>
        <a:spcPct val="30000"/>
      </a:spcBef>
      <a:spcAft>
        <a:spcPct val="0"/>
      </a:spcAft>
      <a:defRPr sz="1805" kern="1200">
        <a:solidFill>
          <a:schemeClr val="tx1"/>
        </a:solidFill>
        <a:latin typeface="+mn-lt"/>
        <a:ea typeface="+mn-ea"/>
        <a:cs typeface="+mn-cs"/>
      </a:defRPr>
    </a:lvl2pPr>
    <a:lvl3pPr marL="1375235" algn="r" rtl="1" eaLnBrk="0" fontAlgn="base" hangingPunct="0">
      <a:spcBef>
        <a:spcPct val="30000"/>
      </a:spcBef>
      <a:spcAft>
        <a:spcPct val="0"/>
      </a:spcAft>
      <a:defRPr sz="1805" kern="1200">
        <a:solidFill>
          <a:schemeClr val="tx1"/>
        </a:solidFill>
        <a:latin typeface="+mn-lt"/>
        <a:ea typeface="+mn-ea"/>
        <a:cs typeface="+mn-cs"/>
      </a:defRPr>
    </a:lvl3pPr>
    <a:lvl4pPr marL="2062852" algn="r" rtl="1" eaLnBrk="0" fontAlgn="base" hangingPunct="0">
      <a:spcBef>
        <a:spcPct val="30000"/>
      </a:spcBef>
      <a:spcAft>
        <a:spcPct val="0"/>
      </a:spcAft>
      <a:defRPr sz="1805" kern="1200">
        <a:solidFill>
          <a:schemeClr val="tx1"/>
        </a:solidFill>
        <a:latin typeface="+mn-lt"/>
        <a:ea typeface="+mn-ea"/>
        <a:cs typeface="+mn-cs"/>
      </a:defRPr>
    </a:lvl4pPr>
    <a:lvl5pPr marL="2750470" algn="r" rtl="1" eaLnBrk="0" fontAlgn="base" hangingPunct="0">
      <a:spcBef>
        <a:spcPct val="30000"/>
      </a:spcBef>
      <a:spcAft>
        <a:spcPct val="0"/>
      </a:spcAft>
      <a:defRPr sz="1805" kern="1200">
        <a:solidFill>
          <a:schemeClr val="tx1"/>
        </a:solidFill>
        <a:latin typeface="+mn-lt"/>
        <a:ea typeface="+mn-ea"/>
        <a:cs typeface="+mn-cs"/>
      </a:defRPr>
    </a:lvl5pPr>
    <a:lvl6pPr marL="3438086" algn="r" defTabSz="1375235" rtl="1" eaLnBrk="1" latinLnBrk="0" hangingPunct="1">
      <a:defRPr sz="1805" kern="1200">
        <a:solidFill>
          <a:schemeClr val="tx1"/>
        </a:solidFill>
        <a:latin typeface="+mn-lt"/>
        <a:ea typeface="+mn-ea"/>
        <a:cs typeface="+mn-cs"/>
      </a:defRPr>
    </a:lvl6pPr>
    <a:lvl7pPr marL="4125703" algn="r" defTabSz="1375235" rtl="1" eaLnBrk="1" latinLnBrk="0" hangingPunct="1">
      <a:defRPr sz="1805" kern="1200">
        <a:solidFill>
          <a:schemeClr val="tx1"/>
        </a:solidFill>
        <a:latin typeface="+mn-lt"/>
        <a:ea typeface="+mn-ea"/>
        <a:cs typeface="+mn-cs"/>
      </a:defRPr>
    </a:lvl7pPr>
    <a:lvl8pPr marL="4813320" algn="r" defTabSz="1375235" rtl="1" eaLnBrk="1" latinLnBrk="0" hangingPunct="1">
      <a:defRPr sz="1805" kern="1200">
        <a:solidFill>
          <a:schemeClr val="tx1"/>
        </a:solidFill>
        <a:latin typeface="+mn-lt"/>
        <a:ea typeface="+mn-ea"/>
        <a:cs typeface="+mn-cs"/>
      </a:defRPr>
    </a:lvl8pPr>
    <a:lvl9pPr marL="5500937" algn="r" defTabSz="1375235" rtl="1"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في الشرائح التالية</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89909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b="1" dirty="0"/>
              <a:t>ملاحظة الميسر -</a:t>
            </a:r>
          </a:p>
          <a:p>
            <a:endParaRPr lang="en-GB" b="1" dirty="0"/>
          </a:p>
          <a:p>
            <a:pPr marL="342900" marR="0" lvl="0" indent="-342900" algn="r" defTabSz="914400" rtl="1" eaLnBrk="0" fontAlgn="base" latinLnBrk="0" hangingPunct="0">
              <a:lnSpc>
                <a:spcPct val="115000"/>
              </a:lnSpc>
              <a:spcBef>
                <a:spcPct val="30000"/>
              </a:spcBef>
              <a:spcAft>
                <a:spcPct val="0"/>
              </a:spcAft>
              <a:buClrTx/>
              <a:buSzTx/>
              <a:buFont typeface="+mj-lt"/>
              <a:buAutoNum type="arabicPeriod"/>
              <a:tabLst/>
              <a:defRPr/>
            </a:pPr>
            <a:r>
              <a:rPr lang="ar-SA" sz="2000" dirty="0">
                <a:effectLst/>
                <a:latin typeface="Open Sans" panose="020B0606030504020204" pitchFamily="34" charset="0"/>
                <a:ea typeface="Arial" panose="020B0604020202020204" pitchFamily="34" charset="0"/>
                <a:cs typeface="Arial"/>
              </a:rPr>
              <a:t> هذه منافسة أخرى بين المجموعات</a:t>
            </a:r>
          </a:p>
          <a:p>
            <a:pPr marL="342900" marR="0" lvl="0" indent="-342900" algn="l" defTabSz="914400" rtl="0" eaLnBrk="0" fontAlgn="base" latinLnBrk="0" hangingPunct="0">
              <a:lnSpc>
                <a:spcPct val="115000"/>
              </a:lnSpc>
              <a:spcBef>
                <a:spcPct val="30000"/>
              </a:spcBef>
              <a:spcAft>
                <a:spcPct val="0"/>
              </a:spcAft>
              <a:buClrTx/>
              <a:buSzTx/>
              <a:buFont typeface="+mj-lt"/>
              <a:buAutoNum type="arabicPeriod"/>
              <a:tabLst/>
              <a:defRPr/>
            </a:pPr>
            <a:endParaRPr lang="en-GB" sz="2000" dirty="0">
              <a:effectLst/>
              <a:latin typeface="Open Sans" panose="020B0606030504020204" pitchFamily="34" charset="0"/>
              <a:ea typeface="Arial" panose="020B0604020202020204" pitchFamily="34" charset="0"/>
            </a:endParaRPr>
          </a:p>
          <a:p>
            <a:pPr marL="342900" marR="0" lvl="0" indent="-342900" algn="r" defTabSz="914400" rtl="1" eaLnBrk="0" fontAlgn="base" latinLnBrk="0" hangingPunct="0">
              <a:lnSpc>
                <a:spcPct val="115000"/>
              </a:lnSpc>
              <a:spcBef>
                <a:spcPct val="30000"/>
              </a:spcBef>
              <a:spcAft>
                <a:spcPct val="0"/>
              </a:spcAft>
              <a:buClrTx/>
              <a:buSzTx/>
              <a:buFont typeface="+mj-lt"/>
              <a:buAutoNum type="arabicPeriod"/>
              <a:tabLst/>
              <a:defRPr/>
            </a:pPr>
            <a:r>
              <a:rPr lang="ar-SA" sz="2000" dirty="0"/>
              <a:t> اطلب من المشاركين قضاء 5 دقائق في العصف الذهني لجميع أنواع المعلومات التي يجب أن نشاركها مع المجتمعات – حول الفرع والجمعية الوطنية وحول البرامج والأنشطة</a:t>
            </a:r>
          </a:p>
          <a:p>
            <a:pPr marL="342900" lvl="0" indent="-342900">
              <a:lnSpc>
                <a:spcPct val="115000"/>
              </a:lnSpc>
              <a:buFont typeface="+mj-lt"/>
              <a:buAutoNum type="arabicPeriod"/>
            </a:pPr>
            <a:endParaRPr lang="en-GB" sz="2000" b="1" dirty="0">
              <a:effectLst/>
              <a:latin typeface="Open Sans" panose="020B0606030504020204" pitchFamily="34" charset="0"/>
              <a:ea typeface="Arial" panose="020B0604020202020204" pitchFamily="34" charset="0"/>
            </a:endParaRPr>
          </a:p>
          <a:p>
            <a:pPr marL="342900" lvl="0" indent="-342900">
              <a:lnSpc>
                <a:spcPct val="115000"/>
              </a:lnSpc>
              <a:buFont typeface="+mj-lt"/>
              <a:buAutoNum type="arabicPeriod"/>
            </a:pPr>
            <a:r>
              <a:rPr lang="ar-SA" sz="2000" b="0" dirty="0">
                <a:effectLst/>
                <a:latin typeface="Open Sans" panose="020B0606030504020204" pitchFamily="34" charset="0"/>
                <a:ea typeface="Arial" panose="020B0604020202020204" pitchFamily="34" charset="0"/>
                <a:cs typeface="Arial"/>
              </a:rPr>
              <a:t> بعد 5 دقائق، اطلب من كل مجموعة تمرير قائمتها إلى مجموعة أخرى ثم استعرض الإجابات في الشريحة التالية. الفريق الذي يجيب على أكبر عدد من الأسئلة بشكل صحيح يفوز بجائزة (مثل الشوكولاتة أو الحلويات).</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0013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SA" b="1" dirty="0"/>
              <a:t>ملاحظة الميسر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4" b="1" i="0" u="none" strike="noStrike" cap="none" dirty="0">
              <a:solidFill>
                <a:schemeClr val="dk1"/>
              </a:solidFill>
              <a:latin typeface="Calibri"/>
              <a:cs typeface="Calibri"/>
              <a:sym typeface="Calibri"/>
            </a:endParaRPr>
          </a:p>
          <a:p>
            <a:pPr marL="342900" lvl="0" indent="-342900">
              <a:buFont typeface="Arial" panose="020B0604020202020204" pitchFamily="34" charset="0"/>
              <a:buChar char="•"/>
            </a:pPr>
            <a:r>
              <a:rPr lang="ar-SA" sz="1805" b="0" dirty="0">
                <a:solidFill>
                  <a:schemeClr val="tx1"/>
                </a:solidFill>
                <a:effectLst/>
                <a:latin typeface="+mn-lt"/>
                <a:ea typeface="+mn-ea"/>
                <a:cs typeface="Arial"/>
              </a:rPr>
              <a:t>تأكد من أن كل مجموعة قد شاركت قائمتها مع مجموعة أخرى. بينما تتصفح الشريحة، اطلب منهم وضع علامة على كل ما ذكرته المجموعة الأخرى. لا يجب أن تتطابق حرفياً.</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ar-SA" sz="1805" b="0" dirty="0">
                <a:solidFill>
                  <a:schemeClr val="tx1"/>
                </a:solidFill>
                <a:effectLst/>
                <a:latin typeface="+mn-lt"/>
                <a:ea typeface="+mn-ea"/>
                <a:cs typeface="Arial"/>
              </a:rPr>
              <a:t>بمجرد الانتهاء، اسأل إذا كان هناك أي شخص لم يفهم أي من النقاط الموجودة على الشريحة.</a:t>
            </a:r>
          </a:p>
          <a:p>
            <a:pPr marL="342900" lvl="0" indent="-342900">
              <a:buFont typeface="Arial" panose="020B0604020202020204" pitchFamily="34" charset="0"/>
              <a:buChar char="•"/>
            </a:pPr>
            <a:endParaRPr lang="en-GB" sz="1805" b="0" kern="1200" dirty="0">
              <a:solidFill>
                <a:schemeClr val="tx1"/>
              </a:solidFill>
              <a:effectLst/>
              <a:latin typeface="+mn-lt"/>
              <a:ea typeface="+mn-ea"/>
              <a:cs typeface="+mn-cs"/>
            </a:endParaRPr>
          </a:p>
          <a:p>
            <a:pPr marL="342900" lvl="0" indent="-342900">
              <a:buFont typeface="Arial" panose="020B0604020202020204" pitchFamily="34" charset="0"/>
              <a:buChar char="•"/>
            </a:pPr>
            <a:r>
              <a:rPr lang="ar-SA" sz="1805" b="0" dirty="0">
                <a:solidFill>
                  <a:schemeClr val="tx1"/>
                </a:solidFill>
                <a:effectLst/>
                <a:latin typeface="+mn-lt"/>
                <a:ea typeface="+mn-ea"/>
                <a:cs typeface="Arial"/>
              </a:rPr>
              <a:t> ثم اسأل إذا كانت هناك أي مجموعات لديها شيء لم يُذكر هنا – إذا اتفقت على أن هذه معلومات يجب أن تُشارك مع المجتمع، يمكن للفريق الحصول على علامة صح.</a:t>
            </a:r>
          </a:p>
          <a:p>
            <a:pPr marL="342900" lvl="0" indent="-342900">
              <a:buFont typeface="Arial" panose="020B0604020202020204" pitchFamily="34" charset="0"/>
              <a:buChar char="•"/>
            </a:pPr>
            <a:endParaRPr lang="en-GB" sz="1805" kern="1200" dirty="0">
              <a:solidFill>
                <a:schemeClr val="tx1"/>
              </a:solidFill>
              <a:effectLst/>
              <a:latin typeface="+mn-lt"/>
              <a:ea typeface="+mn-ea"/>
              <a:cs typeface="+mn-cs"/>
            </a:endParaRPr>
          </a:p>
          <a:p>
            <a:pPr marL="342900" lvl="0" indent="-342900">
              <a:buFont typeface="Arial" panose="020B0604020202020204" pitchFamily="34" charset="0"/>
              <a:buChar char="•"/>
            </a:pPr>
            <a:r>
              <a:rPr lang="ar-SA" sz="1805" dirty="0">
                <a:solidFill>
                  <a:schemeClr val="tx1"/>
                </a:solidFill>
                <a:effectLst/>
                <a:latin typeface="+mn-lt"/>
                <a:ea typeface="+mn-ea"/>
                <a:cs typeface="Arial"/>
              </a:rPr>
              <a:t>الفريق الذي يحصل على أكبر عدد من العلامات / النقاط، يفوز بجائزة – مثلًا، شوكولاتة.</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r>
              <a:rPr lang="ar-SA" sz="1805" b="1" dirty="0">
                <a:solidFill>
                  <a:schemeClr val="tx1"/>
                </a:solidFill>
                <a:effectLst/>
                <a:latin typeface="+mn-lt"/>
                <a:ea typeface="+mn-ea"/>
                <a:cs typeface="Arial"/>
              </a:rPr>
              <a:t>قائمة مرجعية للمعلومات التي يجب أن نشاركها مع المجتمعات</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معلومات عن الجمعية الوطنية، بما في ذلك التفويض، طرق العمل، ومدونة السلوك الخاصة بالموظفين والمتطوعين – لا تفترض أن الجميع يعرف الهلال الأحمر أو الصليب الأحمر.</a:t>
            </a:r>
          </a:p>
          <a:p>
            <a:pPr marL="114300" lvl="0" indent="-342900">
              <a:spcBef>
                <a:spcPts val="0"/>
              </a:spcBef>
              <a:buFont typeface="Arial" panose="020B0604020202020204" pitchFamily="34" charset="0"/>
              <a:buChar char="•"/>
            </a:pPr>
            <a:r>
              <a:rPr lang="ar-SA" dirty="0"/>
              <a:t>تفاصيل أي تقييمات مخططة، وكيف سيتم تنفيذها، وما هي الخطوات التالية.</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 أهداف البرنامج والجداول الزمنية</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الأنشطة البرنامجية وكيفية إدارتها وإنجازها</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معايير الاختيار والاستهداف والإجراءات المتعلقة بأي توزيعات، بما في ذلك توقيت حدوثها، وكيفية إدارتها، والإجراءات التي يحتاج الأشخاص إلى اتباعها</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تفاصيل التأخير أو التحديات</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كيف يمكن للناس المشاركة، بما في ذلك من اللجان أو الممثلين وما الأدوار والمسؤوليات</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تفاصيل آلية الاستجابة، بما في ذلك كيفية الوصول إليها، وماذا يحدث مع التعليقات، ومتى يمكن للناس توقع الرد</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الإجراء الذي تم اتخاذه بسبب تعليقات المجتمع، وشرح متى يتعذر إجراء التغييرات</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متى سينتهي البرنامج وما سيتم تسليمه</a:t>
            </a:r>
          </a:p>
          <a:p>
            <a:pPr marL="114300" lvl="0" indent="-342900">
              <a:spcBef>
                <a:spcPts val="0"/>
              </a:spcBef>
              <a:buFont typeface="Arial" panose="020B0604020202020204" pitchFamily="34" charset="0"/>
              <a:buChar char="•"/>
            </a:pPr>
            <a:r>
              <a:rPr lang="ar-SA" sz="1800" b="0" i="0" u="none" strike="noStrike" cap="none" dirty="0">
                <a:solidFill>
                  <a:schemeClr val="dk1"/>
                </a:solidFill>
                <a:effectLst/>
                <a:latin typeface="Calibri"/>
                <a:ea typeface="Calibri"/>
                <a:cs typeface="Arial"/>
                <a:sym typeface="Calibri"/>
              </a:rPr>
              <a:t>الحرص على أن تكون أي معلومات مشتركة صادقة ودقيقة.</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4768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b="1" dirty="0"/>
              <a:t>ملاحظة الميسر</a:t>
            </a:r>
          </a:p>
          <a:p>
            <a:endParaRPr lang="en-GB" dirty="0"/>
          </a:p>
          <a:p>
            <a:pPr marL="342900" indent="-342900">
              <a:buFontTx/>
              <a:buChar char="-"/>
            </a:pPr>
            <a:r>
              <a:rPr lang="ar-SA" dirty="0"/>
              <a:t>مناقشة جماعية لمدة 5-10 دقائق.</a:t>
            </a:r>
          </a:p>
          <a:p>
            <a:pPr marL="342900" indent="-342900">
              <a:buFontTx/>
              <a:buChar char="-"/>
            </a:pPr>
            <a:endParaRPr lang="en-GB" dirty="0"/>
          </a:p>
          <a:p>
            <a:pPr marL="342900" indent="-342900">
              <a:buFontTx/>
              <a:buChar char="-"/>
            </a:pPr>
            <a:r>
              <a:rPr lang="ar-SA" dirty="0"/>
              <a:t>ذكر المشاركين بالمناقشة التي جرت في وقت سابق من اليوم عندما فكروا في الطرق المختلفة التي شاركوا بها المعلومات مع المجتمعات في فرعهم.</a:t>
            </a:r>
          </a:p>
          <a:p>
            <a:pPr marL="342900" indent="-342900">
              <a:buFontTx/>
              <a:buChar char="-"/>
            </a:pPr>
            <a:endParaRPr lang="en-GB" dirty="0"/>
          </a:p>
          <a:p>
            <a:pPr marL="342900" indent="-342900">
              <a:buFontTx/>
              <a:buChar char="-"/>
            </a:pPr>
            <a:r>
              <a:rPr lang="ar-SA" dirty="0"/>
              <a:t>اطلب منهم أن يشاركوا بعضاً من هذه المعلومات مرة أخرى.</a:t>
            </a:r>
          </a:p>
          <a:p>
            <a:pPr marL="342900" indent="-342900">
              <a:buFontTx/>
              <a:buChar char="-"/>
            </a:pPr>
            <a:endParaRPr lang="en-GB" dirty="0"/>
          </a:p>
          <a:p>
            <a:pPr marL="342900" indent="-342900">
              <a:buFontTx/>
              <a:buChar char="-"/>
            </a:pPr>
            <a:r>
              <a:rPr lang="ar-SA" dirty="0"/>
              <a:t>ثم اسألهم عن سبب اختيارهم لهذه الأساليب للتواصل مع المجتمعات – الأسباب موضحة في الشريحة التالية</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25952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SA" b="1" dirty="0"/>
              <a:t>ملاحظة الميسر</a:t>
            </a:r>
          </a:p>
          <a:p>
            <a:pPr marL="0" lvl="0" indent="0" algn="l" rtl="0">
              <a:spcBef>
                <a:spcPts val="0"/>
              </a:spcBef>
              <a:spcAft>
                <a:spcPts val="0"/>
              </a:spcAft>
              <a:buNone/>
            </a:pPr>
            <a:endParaRPr lang="en-GB" b="1" dirty="0"/>
          </a:p>
          <a:p>
            <a:pPr marL="0" lvl="0" indent="0" algn="r" rtl="1">
              <a:spcBef>
                <a:spcPts val="0"/>
              </a:spcBef>
              <a:spcAft>
                <a:spcPts val="0"/>
              </a:spcAft>
              <a:buNone/>
            </a:pPr>
            <a:r>
              <a:rPr lang="ar-SA" b="0" dirty="0"/>
              <a:t>استعرض هذه النصائح التي تسلط الضوء على أفضل ممارسات التواصل – ومن المفترض أن تتماشى مع الأسباب التي ذكرها المشاركون بشأن اختيارهم لأساليب التواصل المستخدمة في فرعهم.</a:t>
            </a:r>
          </a:p>
          <a:p>
            <a:pPr marL="0" lvl="0" indent="0" algn="l" rtl="0">
              <a:spcBef>
                <a:spcPts val="0"/>
              </a:spcBef>
              <a:spcAft>
                <a:spcPts val="0"/>
              </a:spcAft>
              <a:buNone/>
            </a:pPr>
            <a:endParaRPr lang="en-GB" dirty="0"/>
          </a:p>
          <a:p>
            <a:pPr marL="114300" lvl="0"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ينبغي مشاركة المعلومات بانتظام مع المجتمعات المحلية في جميع مراحل البرنامج. هناك أوقات أساسية يكون فيها التواصل مهمًا:</a:t>
            </a:r>
          </a:p>
          <a:p>
            <a:pPr marL="1028700" lvl="3"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في بداية التنفيذ. تذكير الناس بأهداف البرنامج وأنشطته وجدوله الزمنية، خاصة إذا كانت هناك فجوة بين التخطيط والتنفيذ أو تم إجراء تغييرات على الخطط</a:t>
            </a:r>
          </a:p>
          <a:p>
            <a:pPr marL="1028700" lvl="3"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قبل بدء الأنشطة، بما في ذلك عمليات التوزيع أو البناء أو فتح العيادة أو حملات الصحة أو النظافة</a:t>
            </a:r>
          </a:p>
          <a:p>
            <a:pPr marL="1028700" lvl="3"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عندما يكون هناك تأخير أو مشاكل أو تغييرات</a:t>
            </a:r>
          </a:p>
          <a:p>
            <a:pPr marL="1028700" lvl="3"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عندما تتوقف أنشطة محددة</a:t>
            </a:r>
          </a:p>
          <a:p>
            <a:pPr marL="114300" lvl="0" indent="-342900">
              <a:spcBef>
                <a:spcPts val="0"/>
              </a:spcBef>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يجب مشاركة المعلومات في الوقت المناسب حتى يتمكن الأشخاص من التحضير والتصرف، أي عدم مشاركة المعلومات حول التوزيع في يوم حدوثه.</a:t>
            </a:r>
          </a:p>
          <a:p>
            <a:pPr marL="114300" lvl="0" indent="-342900">
              <a:spcBef>
                <a:spcPts val="0"/>
              </a:spcBef>
              <a:buFont typeface="Arial" panose="020B0604020202020204" pitchFamily="34" charset="0"/>
              <a:buChar char="•"/>
            </a:pPr>
            <a:endParaRPr lang="en-GB" sz="2000" b="0" i="0" u="none" strike="noStrike" cap="none" dirty="0">
              <a:solidFill>
                <a:schemeClr val="dk1"/>
              </a:solidFill>
              <a:effectLst/>
              <a:latin typeface="Calibri"/>
              <a:ea typeface="Calibri"/>
              <a:cs typeface="Calibri"/>
              <a:sym typeface="Calibri"/>
            </a:endParaRPr>
          </a:p>
          <a:p>
            <a:pPr marL="114300" lvl="0" indent="-342900">
              <a:spcBef>
                <a:spcPts val="0"/>
              </a:spcBef>
              <a:buFont typeface="Arial" panose="020B0604020202020204" pitchFamily="34" charset="0"/>
              <a:buChar char="•"/>
            </a:pPr>
            <a:r>
              <a:rPr lang="ar-SA" sz="2000" b="0" i="0" u="none" strike="noStrike" cap="none" dirty="0">
                <a:solidFill>
                  <a:schemeClr val="dk1"/>
                </a:solidFill>
                <a:effectLst/>
              </a:rPr>
              <a:t>استخدام قنوات الاتصال والمصادر المقترحة من قبل المجتمع خلال مرحلة التقييم والتخطيط</a:t>
            </a: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هناك العديد من الخيارات بما في ذلك اللقاءات المباشرة مثل الاجتماعات والزيارات المنزلية، والوسائل الكتابية مثل النشرات الجدارية والنشرات والملصقات، ووسائل التواصل الاجتماعي مثل واتساب وفيسبوك والمواقع الإلكترونية، والهاتف مثل الخطوط الساخنة والرسائل النصية القصيرة، أو الراديو، والتلفزيون، وغيرها.</a:t>
            </a: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 استخدم قنوات متعددة حيث أنه ليس للجميع إمكانية الوصول إلى المعلومات بنفس الطريقة.</a:t>
            </a: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حاول استخدام خيارات التواصل ذي الاتجاهين كلما كان ذلك ممكنًا لتمكين المحادثة بشكل أكبر ولتمكينك والمجتمع من طرح الأسئلة ومشاركة التغذية الراجعة.</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الإلمام بمن قد يتم استبعاده. على سبيل المثال، هل يمكن للأشخاص ذوي الإعاقة حضور الاجتماعات ؟ هل كل شخص لديه حق الوصول إلى الهاتف؟ هل سيتبادل القادة الذكور المعلومات مع النساء؟ هل تحتاج المعلومات إلى تكييفها لتكون مناسبة للأطفال؟</a:t>
            </a: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المعلومات يمكن أن تكون مصدرا للقوة، لذا لا تعتمد على شخص واحد لتبادل المعلومات الهامة. البحث عن طرق للتواصل علنا مع المجتمع بأكمله، مثل النشرات الجدارية أو الاجتماعات.</a:t>
            </a:r>
            <a:r>
              <a:rPr lang="ar-SA" sz="1800" dirty="0">
                <a:solidFill>
                  <a:srgbClr val="000000"/>
                </a:solidFill>
                <a:effectLst/>
                <a:latin typeface="Open Sans" panose="020B0606030504020204" pitchFamily="34" charset="0"/>
                <a:ea typeface="Arial" panose="020B0604020202020204" pitchFamily="34" charset="0"/>
                <a:cs typeface="Arial"/>
                <a:sym typeface="Calibri"/>
              </a:rPr>
              <a:t> فين حين أنه سيكون بعض قادة المجتمع جيدين جدًا ويمثلون مجتمعهم بشكل عادل ويشاركون المعلومات، قد لا يكون الآخرون كذلك. قد يمثلون فقط مصالحهم الخاصة ويفشلون في مشاركة المعلومات التي تقدمها لهم مع المجتمع الأوسع.</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 يجب أن يبقى متطوعو المجتمع على علم حتى يتمكنوا من الإجابة على الأسئلة بدقة عند تقديم الأنشطة</a:t>
            </a:r>
          </a:p>
          <a:p>
            <a:pPr marL="366300" lvl="0" indent="-342900" algn="r" rtl="1" eaLnBrk="0" fontAlgn="base" hangingPunct="0">
              <a:spcBef>
                <a:spcPts val="0"/>
              </a:spcBef>
              <a:spcAft>
                <a:spcPct val="0"/>
              </a:spcAft>
              <a:buFont typeface="Arial" panose="020B0604020202020204" pitchFamily="34" charset="0"/>
              <a:buChar char="•"/>
            </a:pPr>
            <a:r>
              <a:rPr lang="ar-SA" sz="2000" b="0" i="0" u="none" strike="noStrike" cap="none" dirty="0">
                <a:solidFill>
                  <a:schemeClr val="dk1"/>
                </a:solidFill>
                <a:effectLst/>
                <a:latin typeface="Calibri"/>
                <a:ea typeface="Calibri"/>
                <a:cs typeface="Arial"/>
                <a:sym typeface="Calibri"/>
              </a:rPr>
              <a:t>مناقشة تطورات البرامج وأنشطتها مع الشركاء وأصحاب المصلحة لتجنب الازدواجية أو تضارب الأنشطة.</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366300" marR="0" lvl="0" indent="-342900" algn="r" defTabSz="914400" rtl="1" eaLnBrk="0" fontAlgn="base" latinLnBrk="0" hangingPunct="0">
              <a:lnSpc>
                <a:spcPct val="100000"/>
              </a:lnSpc>
              <a:spcBef>
                <a:spcPts val="0"/>
              </a:spcBef>
              <a:spcAft>
                <a:spcPct val="0"/>
              </a:spcAft>
              <a:buClrTx/>
              <a:buSzTx/>
              <a:buFont typeface="Arial" panose="020B0604020202020204" pitchFamily="34" charset="0"/>
              <a:buChar char="•"/>
              <a:tabLst/>
              <a:defRPr/>
            </a:pPr>
            <a:r>
              <a:rPr lang="ar-SA" sz="2000" b="0" i="0" u="none" strike="noStrike" cap="none" dirty="0">
                <a:solidFill>
                  <a:schemeClr val="dk1"/>
                </a:solidFill>
                <a:effectLst/>
                <a:latin typeface="Calibri"/>
                <a:ea typeface="Calibri"/>
                <a:cs typeface="Arial"/>
                <a:sym typeface="Calibri"/>
              </a:rPr>
              <a:t>تحقق كل بضعة أشهر من أن البرنامج لا يزال يستخدم القنوات والأساليب واللغات الأكثر فاعلية للوصول إلى مجموعات مختلفة وأن المعلومات يتم تلقيها وفهمها ومفيدة.</a:t>
            </a:r>
          </a:p>
          <a:p>
            <a:pPr marL="366300" lvl="0" indent="-342900" algn="l" rtl="0" eaLnBrk="0" fontAlgn="base" hangingPunct="0">
              <a:spcBef>
                <a:spcPts val="0"/>
              </a:spcBef>
              <a:spcAft>
                <a:spcPct val="0"/>
              </a:spcAft>
              <a:buFont typeface="Arial" panose="020B0604020202020204" pitchFamily="34" charset="0"/>
              <a:buChar char="•"/>
            </a:pPr>
            <a:endParaRPr lang="en-GB" sz="2000" b="0" i="0" u="none" strike="noStrike" kern="1200"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26857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ar-SA" sz="1800" b="1">
                <a:latin typeface="Calibri" charset="0"/>
                <a:ea typeface="ＭＳ Ｐゴシック" charset="0"/>
                <a:cs typeface="Arial"/>
              </a:rPr>
              <a:t>ملاحظات الميسر - لإعادة تلخيص النقاط الرئيسية من التمرين التواصلي</a:t>
            </a:r>
          </a:p>
          <a:p>
            <a:pPr>
              <a:spcBef>
                <a:spcPct val="50000"/>
              </a:spcBef>
            </a:pPr>
            <a:endParaRPr lang="en-GB" sz="1800" b="1" dirty="0">
              <a:latin typeface="Calibri" charset="0"/>
              <a:ea typeface="ＭＳ Ｐゴシック" charset="0"/>
            </a:endParaRPr>
          </a:p>
          <a:p>
            <a:pPr marL="742950" lvl="1" indent="-285750">
              <a:lnSpc>
                <a:spcPct val="115000"/>
              </a:lnSpc>
              <a:spcAft>
                <a:spcPts val="3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إشراك المجتمع في التخطيط للتقييم</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الاجتماع بقادة وممثلي المجتمع والمتطوعين المجتمعيين لمناقشة كيفية إجراء التقييم، بما في ذلك التوقيت والوسائل وكيفية الوصول إلى المجموعات المختلفة</a:t>
            </a:r>
          </a:p>
          <a:p>
            <a:pPr marL="1143000" lvl="2" indent="-228600">
              <a:lnSpc>
                <a:spcPct val="115000"/>
              </a:lnSpc>
              <a:spcAft>
                <a:spcPts val="6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التحدث إلى مجموعة متنوعة من ممثلي المجتمع للتأكد من أن التقييم لا يغفل المجموعات أو يعرض أي شخص للخطر</a:t>
            </a:r>
          </a:p>
          <a:p>
            <a:pPr marL="742950" lvl="1" indent="-285750">
              <a:lnSpc>
                <a:spcPct val="115000"/>
              </a:lnSpc>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مشاركة المعلومات حول التقييم مسبقًا</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قبل البدء في التقييم، قم بتقديم الجمعية الوطنية وولايتها - لا تفترض أن الجميع يعرف الصليب الأحمر والهلال الأحمر</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شرح الغرض من التقييم وما يحدث بعد ذلك</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إدارة التوقعات من خلال أن نكون صادقين حول القيود. على سبيل المثال، إذا كان البرنامج غير مضمون أو مقصورًا على قطاع واحد، أو يمكن أن يكون هناك تأخير طويل بين التقييم وبدء البرنامج</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شرح السلوك الذي يمكن أن يتوقعه الناس من الموظفين والمتطوعين</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شرح كيف يمكن للناس طرح الأسئلة أو إثارة المخاوف وتقديم تفاصيل للأشخاص للتواصل مع الجمعية الوطنية إذا لزم الأمر</a:t>
            </a:r>
          </a:p>
          <a:p>
            <a:pPr marL="1143000" lvl="2" indent="-228600">
              <a:lnSpc>
                <a:spcPct val="115000"/>
              </a:lnSpc>
              <a:spcAft>
                <a:spcPts val="6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التوضيح أن المشاركة في التقييم طوعية ولا تؤثر على ما إذا كان الشخص يتلقى الدعم أم لا.</a:t>
            </a:r>
          </a:p>
          <a:p>
            <a:pPr marL="742950" lvl="1" indent="-285750">
              <a:lnSpc>
                <a:spcPct val="115000"/>
              </a:lnSpc>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إعداد الموظفين والمتطوعين.</a:t>
            </a:r>
          </a:p>
          <a:p>
            <a:pPr marL="1143000" lvl="2" indent="-228600">
              <a:lnSpc>
                <a:spcPct val="115000"/>
              </a:lnSpc>
              <a:spcAft>
                <a:spcPts val="3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 اطلاع جميع الموظفين والمتطوعين على الغرض من التقييم، والعملية، وكيفية استخدام البيانات، وما سيحدث بعد ذلك، حتى يتمكنوا من الإجابة على أسئلة المجتمع وتجنب إذكاء التوقعات. ينبغي أن يشمل ذلك تقديم (إعادة) الإحاطة بشأن مدونة قواعد السلوك، ومنع الاستغلال والاعتداء الجنسيين، ومكافحة الاحتيال والفساد.</a:t>
            </a:r>
          </a:p>
          <a:p>
            <a:pPr marL="1143000" lvl="2" indent="-228600">
              <a:lnSpc>
                <a:spcPct val="115000"/>
              </a:lnSpc>
              <a:spcAft>
                <a:spcPts val="6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تدريب أو تحديث الموظفين والمتطوعين على مهارات الاتصال الجيدة وكيفية الرد على الملاحظات.</a:t>
            </a:r>
          </a:p>
          <a:p>
            <a:pPr marL="742950" lvl="1" indent="-285750">
              <a:lnSpc>
                <a:spcPct val="115000"/>
              </a:lnSpc>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إدارة التغذية الراجعة</a:t>
            </a:r>
          </a:p>
          <a:p>
            <a:pPr marL="1143000" lvl="2" indent="-228600">
              <a:lnSpc>
                <a:spcPct val="115000"/>
              </a:lnSpc>
              <a:spcAft>
                <a:spcPts val="6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 لا تجمع بيانات أكثر من اللازم. تستغرق التقييمات الكبيرة وقتًا طويلاً وهي مرهقة للمجتمع وترفع التوقعات حول حجم البرنامج القادم ركز على المجموعات الرئيسية التي تحتاج إلى التحدث إليها واحتفظ بالأسئلة قصيرة وبسيطة.</a:t>
            </a:r>
          </a:p>
          <a:p>
            <a:pPr marL="742950" lvl="1" indent="-285750">
              <a:lnSpc>
                <a:spcPct val="115000"/>
              </a:lnSpc>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توفير مساحة للمحادثات</a:t>
            </a:r>
          </a:p>
          <a:p>
            <a:pPr marL="1143000" lvl="2" indent="-228600" algn="r" rtl="1" eaLnBrk="0" fontAlgn="base" hangingPunct="0">
              <a:lnSpc>
                <a:spcPct val="115000"/>
              </a:lnSpc>
              <a:spcBef>
                <a:spcPct val="30000"/>
              </a:spcBef>
              <a:spcAft>
                <a:spcPts val="600"/>
              </a:spcAft>
              <a:buFont typeface="Calibri" panose="020F0502020204030204" pitchFamily="34" charset="0"/>
              <a:buChar char="•"/>
            </a:pPr>
            <a:r>
              <a:rPr lang="ar-SA" sz="1100" dirty="0">
                <a:solidFill>
                  <a:srgbClr val="000000"/>
                </a:solidFill>
                <a:effectLst/>
                <a:latin typeface="Open Sans" panose="020B0606030504020204" pitchFamily="34" charset="0"/>
                <a:ea typeface="Arial" panose="020B0604020202020204" pitchFamily="34" charset="0"/>
                <a:cs typeface="Arial" panose="02020603050405020304" pitchFamily="18" charset="0"/>
              </a:rPr>
              <a:t>خصص وقتًا للاستماع بشكل مفتوح إلى المجتمعات المحلية وإجراء محادثة، بالإضافة إلى استخدام استطلاعات الرأي متعددة الخيارات، مثل مناقشات مجموعات التركيز أو المقابلات مع المخبرين الرئيسيين. يمكنك الحصول على رؤى أكثر تفصيلاً من خلال الاستماع والتحدث إلى الناس بدلاً من الاستبيان.</a:t>
            </a:r>
          </a:p>
          <a:p>
            <a:pPr>
              <a:spcBef>
                <a:spcPct val="50000"/>
              </a:spcBef>
            </a:pPr>
            <a:endParaRPr lang="en-GB" sz="1800" b="1" dirty="0">
              <a:latin typeface="Calibri" charset="0"/>
              <a:ea typeface="ＭＳ Ｐゴシック"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7109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24473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7825408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5194994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1865365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6602345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137985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679621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8360975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212882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44646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2000714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3869585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6713987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128925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186618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01663797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7375134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08190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16409149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19246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F854286-77C0-0545-B91A-BA15C81563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Arial"/>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r" rtl="1">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r" rtl="1">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9pPr>
          </a:lstStyle>
          <a:p>
            <a:endParaRPr/>
          </a:p>
        </p:txBody>
      </p:sp>
    </p:spTree>
    <p:extLst>
      <p:ext uri="{BB962C8B-B14F-4D97-AF65-F5344CB8AC3E}">
        <p14:creationId xmlns:p14="http://schemas.microsoft.com/office/powerpoint/2010/main" val="31704390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Arial"/>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9pPr>
          </a:lstStyle>
          <a:p>
            <a:endParaRPr/>
          </a:p>
        </p:txBody>
      </p:sp>
    </p:spTree>
    <p:extLst>
      <p:ext uri="{BB962C8B-B14F-4D97-AF65-F5344CB8AC3E}">
        <p14:creationId xmlns:p14="http://schemas.microsoft.com/office/powerpoint/2010/main" val="3482484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202F46D-F59E-454B-BD1E-768F3C1BC0E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256774C-DF8A-F44D-AE78-B6D8E44109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48526" cy="1590503"/>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0889731A-A1B5-FE4F-B7FA-9959C4CFE2A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57270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41D619D-9A4F-BA44-8D3B-4DFA35596A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677020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 name="Picture 1" descr="A picture containing drawing&#10;&#10;Description automatically generated">
            <a:extLst>
              <a:ext uri="{FF2B5EF4-FFF2-40B4-BE49-F238E27FC236}">
                <a16:creationId xmlns:a16="http://schemas.microsoft.com/office/drawing/2014/main" id="{B94ED20F-D693-B584-DB3E-2981958EBC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0B10890-FA8A-CF43-92B2-C10250AAE64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C6708BB-4E94-D842-84D9-C6091C7AA7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Arial"/>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rgbClr val="009999"/>
              </a:buClr>
              <a:buSzPts val="4800"/>
              <a:buFont typeface="Roboto"/>
              <a:buNone/>
              <a:defRPr sz="7200" b="1">
                <a:latin typeface="Roboto"/>
                <a:ea typeface="Roboto"/>
                <a:cs typeface="Arial"/>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r">
              <a:lnSpc>
                <a:spcPct val="90000"/>
              </a:lnSpc>
              <a:spcBef>
                <a:spcPts val="1500"/>
              </a:spcBef>
              <a:spcAft>
                <a:spcPts val="0"/>
              </a:spcAft>
              <a:buClr>
                <a:schemeClr val="dk1"/>
              </a:buClr>
              <a:buSzPts val="3200"/>
              <a:buNone/>
              <a:defRPr sz="4800">
                <a:solidFill>
                  <a:schemeClr val="dk1"/>
                </a:solidFill>
                <a:latin typeface="Roboto"/>
                <a:ea typeface="Roboto"/>
                <a:cs typeface="Arial"/>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r">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r">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77130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0958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88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41C388BD-9E99-E145-B1AA-A4AE457F79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35704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9643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791378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1593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3100699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31041172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900568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206592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D397B27-3E69-144C-B491-CC939E1F94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5160564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5D65DCC-45AC-7B42-8D45-6B69293B81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652699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917D1F6-C677-0044-93E2-0D191508623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5528561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32650CD-4231-4747-AE5F-BFD7752ABC1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18213" cy="1575662"/>
          </a:xfrm>
          <a:prstGeom prst="rect">
            <a:avLst/>
          </a:prstGeom>
        </p:spPr>
      </p:pic>
    </p:spTree>
    <p:extLst>
      <p:ext uri="{BB962C8B-B14F-4D97-AF65-F5344CB8AC3E}">
        <p14:creationId xmlns:p14="http://schemas.microsoft.com/office/powerpoint/2010/main" val="3950245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58DAF023-EFA8-EB46-B495-62EDB2763A8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943523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82233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375527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419917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8926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672103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1898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9187057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0042236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676128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065107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667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8884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519422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378192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EDBCECF-3267-B64E-8F12-C9A0310712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696122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954071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6603564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75173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431251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6195157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C1433A6-0AEA-DC46-A017-6D04DB7C9D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598223" cy="1761718"/>
          </a:xfrm>
          <a:prstGeom prst="rect">
            <a:avLst/>
          </a:prstGeom>
        </p:spPr>
      </p:pic>
    </p:spTree>
    <p:extLst>
      <p:ext uri="{BB962C8B-B14F-4D97-AF65-F5344CB8AC3E}">
        <p14:creationId xmlns:p14="http://schemas.microsoft.com/office/powerpoint/2010/main" val="594197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chemeClr val="bg2"/>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4699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890610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25641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Arial"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8045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Arial"/>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rgbClr val="009999"/>
              </a:buClr>
              <a:buSzPts val="4800"/>
              <a:buFont typeface="Roboto"/>
              <a:buNone/>
              <a:defRPr sz="7200" b="1">
                <a:latin typeface="Roboto"/>
                <a:ea typeface="Roboto"/>
                <a:cs typeface="Arial"/>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r">
              <a:lnSpc>
                <a:spcPct val="90000"/>
              </a:lnSpc>
              <a:spcBef>
                <a:spcPts val="1500"/>
              </a:spcBef>
              <a:spcAft>
                <a:spcPts val="0"/>
              </a:spcAft>
              <a:buClr>
                <a:schemeClr val="dk1"/>
              </a:buClr>
              <a:buSzPts val="3200"/>
              <a:buNone/>
              <a:defRPr sz="4800">
                <a:solidFill>
                  <a:schemeClr val="dk1"/>
                </a:solidFill>
                <a:latin typeface="Roboto"/>
                <a:ea typeface="Roboto"/>
                <a:cs typeface="Arial"/>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4993778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r">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r">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0331101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49799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Arial"/>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2008438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082421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12264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19 March 2025</a:t>
            </a:fld>
            <a:endParaRPr lang="en-US" sz="2400" b="1" i="0" dirty="0">
              <a:solidFill>
                <a:srgbClr val="011E41"/>
              </a:solidFill>
              <a:latin typeface="Montserrat SemiBold" pitchFamily="2" charset="77"/>
              <a:ea typeface="Open Sans" panose="020B0606030504020204" pitchFamily="34" charset="0"/>
              <a:cs typeface="Arial" panose="020B0606030504020204" pitchFamily="34" charset="0"/>
            </a:endParaRPr>
          </a:p>
        </p:txBody>
      </p:sp>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920026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112345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182708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9097367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405047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12690849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1986633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extLst>
      <p:ext uri="{BB962C8B-B14F-4D97-AF65-F5344CB8AC3E}">
        <p14:creationId xmlns:p14="http://schemas.microsoft.com/office/powerpoint/2010/main" val="18270422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16884737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190994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theme" Target="../theme/theme2.xml"/><Relationship Id="rId8" Type="http://schemas.openxmlformats.org/officeDocument/2006/relationships/slideLayout" Target="../slideLayouts/slideLayout51.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21" Type="http://schemas.openxmlformats.org/officeDocument/2006/relationships/slideLayout" Target="../slideLayouts/slideLayout106.xml"/><Relationship Id="rId34" Type="http://schemas.openxmlformats.org/officeDocument/2006/relationships/slideLayout" Target="../slideLayouts/slideLayout119.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0" Type="http://schemas.openxmlformats.org/officeDocument/2006/relationships/slideLayout" Target="../slideLayouts/slideLayout105.xml"/><Relationship Id="rId29" Type="http://schemas.openxmlformats.org/officeDocument/2006/relationships/slideLayout" Target="../slideLayouts/slideLayout11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theme" Target="../theme/theme3.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slideLayout" Target="../slideLayouts/slideLayout116.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 Id="rId8" Type="http://schemas.openxmlformats.org/officeDocument/2006/relationships/slideLayout" Target="../slideLayouts/slideLayout93.xml"/><Relationship Id="rId3"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6" r:id="rId43"/>
  </p:sldLayoutIdLst>
  <p:hf sldNum="0" hdr="0" ftr="0"/>
  <p:txStyles>
    <p:titleStyle>
      <a:lvl1pPr algn="r" defTabSz="1371600" rtl="1"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r" defTabSz="1371600" rtl="1"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r" defTabSz="1371600" rtl="1"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r" defTabSz="1371600" rtl="1"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r" defTabSz="1371600" rtl="1" eaLnBrk="1" latinLnBrk="0" hangingPunct="1">
        <a:defRPr sz="2700" kern="1200">
          <a:solidFill>
            <a:schemeClr val="tx1"/>
          </a:solidFill>
          <a:latin typeface="+mn-lt"/>
          <a:ea typeface="+mn-ea"/>
          <a:cs typeface="+mn-cs"/>
        </a:defRPr>
      </a:lvl1pPr>
      <a:lvl2pPr marL="685800" algn="r" defTabSz="1371600" rtl="1" eaLnBrk="1" latinLnBrk="0" hangingPunct="1">
        <a:defRPr sz="2700" kern="1200">
          <a:solidFill>
            <a:schemeClr val="tx1"/>
          </a:solidFill>
          <a:latin typeface="+mn-lt"/>
          <a:ea typeface="+mn-ea"/>
          <a:cs typeface="+mn-cs"/>
        </a:defRPr>
      </a:lvl2pPr>
      <a:lvl3pPr marL="1371600" algn="r" defTabSz="1371600" rtl="1" eaLnBrk="1" latinLnBrk="0" hangingPunct="1">
        <a:defRPr sz="2700" kern="1200">
          <a:solidFill>
            <a:schemeClr val="tx1"/>
          </a:solidFill>
          <a:latin typeface="+mn-lt"/>
          <a:ea typeface="+mn-ea"/>
          <a:cs typeface="+mn-cs"/>
        </a:defRPr>
      </a:lvl3pPr>
      <a:lvl4pPr marL="2057400" algn="r" defTabSz="1371600" rtl="1" eaLnBrk="1" latinLnBrk="0" hangingPunct="1">
        <a:defRPr sz="2700" kern="1200">
          <a:solidFill>
            <a:schemeClr val="tx1"/>
          </a:solidFill>
          <a:latin typeface="+mn-lt"/>
          <a:ea typeface="+mn-ea"/>
          <a:cs typeface="+mn-cs"/>
        </a:defRPr>
      </a:lvl4pPr>
      <a:lvl5pPr marL="2743200" algn="r" defTabSz="1371600" rtl="1" eaLnBrk="1" latinLnBrk="0" hangingPunct="1">
        <a:defRPr sz="2700" kern="1200">
          <a:solidFill>
            <a:schemeClr val="tx1"/>
          </a:solidFill>
          <a:latin typeface="+mn-lt"/>
          <a:ea typeface="+mn-ea"/>
          <a:cs typeface="+mn-cs"/>
        </a:defRPr>
      </a:lvl5pPr>
      <a:lvl6pPr marL="3429000" algn="r" defTabSz="1371600" rtl="1" eaLnBrk="1" latinLnBrk="0" hangingPunct="1">
        <a:defRPr sz="2700" kern="1200">
          <a:solidFill>
            <a:schemeClr val="tx1"/>
          </a:solidFill>
          <a:latin typeface="+mn-lt"/>
          <a:ea typeface="+mn-ea"/>
          <a:cs typeface="+mn-cs"/>
        </a:defRPr>
      </a:lvl6pPr>
      <a:lvl7pPr marL="4114800" algn="r" defTabSz="1371600" rtl="1" eaLnBrk="1" latinLnBrk="0" hangingPunct="1">
        <a:defRPr sz="2700" kern="1200">
          <a:solidFill>
            <a:schemeClr val="tx1"/>
          </a:solidFill>
          <a:latin typeface="+mn-lt"/>
          <a:ea typeface="+mn-ea"/>
          <a:cs typeface="+mn-cs"/>
        </a:defRPr>
      </a:lvl7pPr>
      <a:lvl8pPr marL="4800600" algn="r" defTabSz="1371600" rtl="1" eaLnBrk="1" latinLnBrk="0" hangingPunct="1">
        <a:defRPr sz="2700" kern="1200">
          <a:solidFill>
            <a:schemeClr val="tx1"/>
          </a:solidFill>
          <a:latin typeface="+mn-lt"/>
          <a:ea typeface="+mn-ea"/>
          <a:cs typeface="+mn-cs"/>
        </a:defRPr>
      </a:lvl8pPr>
      <a:lvl9pPr marL="5486400" algn="r" defTabSz="1371600" rtl="1"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044F584B-532F-424C-A67B-D03CAAF40E9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ct val="0"/>
              </a:spcBef>
              <a:spcAft>
                <a:spcPct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2830722371"/>
      </p:ext>
    </p:extLst>
  </p:cSld>
  <p:clrMap bg1="lt1" tx1="dk1" bg2="lt2" tx2="dk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 id="2147484633" r:id="rId6"/>
    <p:sldLayoutId id="2147484634" r:id="rId7"/>
    <p:sldLayoutId id="2147484635" r:id="rId8"/>
    <p:sldLayoutId id="2147484636" r:id="rId9"/>
    <p:sldLayoutId id="2147484637" r:id="rId10"/>
    <p:sldLayoutId id="2147484638" r:id="rId11"/>
    <p:sldLayoutId id="2147484639" r:id="rId12"/>
    <p:sldLayoutId id="2147484640" r:id="rId13"/>
    <p:sldLayoutId id="2147484641" r:id="rId14"/>
    <p:sldLayoutId id="2147484642" r:id="rId15"/>
    <p:sldLayoutId id="2147484643" r:id="rId16"/>
    <p:sldLayoutId id="2147484644" r:id="rId17"/>
    <p:sldLayoutId id="2147484645" r:id="rId18"/>
    <p:sldLayoutId id="2147484646" r:id="rId19"/>
    <p:sldLayoutId id="2147484647" r:id="rId20"/>
    <p:sldLayoutId id="2147484648" r:id="rId21"/>
    <p:sldLayoutId id="2147484649" r:id="rId22"/>
    <p:sldLayoutId id="2147484650" r:id="rId23"/>
    <p:sldLayoutId id="2147484651" r:id="rId24"/>
    <p:sldLayoutId id="2147484652" r:id="rId25"/>
    <p:sldLayoutId id="2147484653" r:id="rId26"/>
    <p:sldLayoutId id="2147484654" r:id="rId27"/>
    <p:sldLayoutId id="2147484655" r:id="rId28"/>
    <p:sldLayoutId id="2147484656" r:id="rId29"/>
    <p:sldLayoutId id="2147484657" r:id="rId30"/>
    <p:sldLayoutId id="2147484658" r:id="rId31"/>
    <p:sldLayoutId id="2147484659" r:id="rId32"/>
    <p:sldLayoutId id="2147484660" r:id="rId33"/>
    <p:sldLayoutId id="2147484661" r:id="rId34"/>
    <p:sldLayoutId id="2147484662" r:id="rId35"/>
    <p:sldLayoutId id="2147484663" r:id="rId36"/>
    <p:sldLayoutId id="2147484664" r:id="rId37"/>
    <p:sldLayoutId id="2147484665" r:id="rId38"/>
    <p:sldLayoutId id="2147484666" r:id="rId39"/>
    <p:sldLayoutId id="2147484667" r:id="rId40"/>
    <p:sldLayoutId id="2147484668" r:id="rId41"/>
    <p:sldLayoutId id="2147484669" r:id="rId42"/>
  </p:sldLayoutIdLst>
  <p:hf sldNum="0" hdr="0" ftr="0"/>
  <p:txStyles>
    <p:titleStyle>
      <a:lvl1pPr algn="r" defTabSz="1371600" rtl="1"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r" defTabSz="1371600" rtl="1"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r" defTabSz="1371600" rtl="1"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r" defTabSz="1371600" rtl="1"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r" defTabSz="1371600" rtl="1"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r" defTabSz="1371600" rtl="1" eaLnBrk="1" latinLnBrk="0" hangingPunct="1">
        <a:defRPr sz="2700" kern="1200">
          <a:solidFill>
            <a:schemeClr val="tx1"/>
          </a:solidFill>
          <a:latin typeface="+mn-lt"/>
          <a:ea typeface="+mn-ea"/>
          <a:cs typeface="+mn-cs"/>
        </a:defRPr>
      </a:lvl1pPr>
      <a:lvl2pPr marL="685800" algn="r" defTabSz="1371600" rtl="1" eaLnBrk="1" latinLnBrk="0" hangingPunct="1">
        <a:defRPr sz="2700" kern="1200">
          <a:solidFill>
            <a:schemeClr val="tx1"/>
          </a:solidFill>
          <a:latin typeface="+mn-lt"/>
          <a:ea typeface="+mn-ea"/>
          <a:cs typeface="+mn-cs"/>
        </a:defRPr>
      </a:lvl2pPr>
      <a:lvl3pPr marL="1371600" algn="r" defTabSz="1371600" rtl="1" eaLnBrk="1" latinLnBrk="0" hangingPunct="1">
        <a:defRPr sz="2700" kern="1200">
          <a:solidFill>
            <a:schemeClr val="tx1"/>
          </a:solidFill>
          <a:latin typeface="+mn-lt"/>
          <a:ea typeface="+mn-ea"/>
          <a:cs typeface="+mn-cs"/>
        </a:defRPr>
      </a:lvl3pPr>
      <a:lvl4pPr marL="2057400" algn="r" defTabSz="1371600" rtl="1" eaLnBrk="1" latinLnBrk="0" hangingPunct="1">
        <a:defRPr sz="2700" kern="1200">
          <a:solidFill>
            <a:schemeClr val="tx1"/>
          </a:solidFill>
          <a:latin typeface="+mn-lt"/>
          <a:ea typeface="+mn-ea"/>
          <a:cs typeface="+mn-cs"/>
        </a:defRPr>
      </a:lvl4pPr>
      <a:lvl5pPr marL="2743200" algn="r" defTabSz="1371600" rtl="1" eaLnBrk="1" latinLnBrk="0" hangingPunct="1">
        <a:defRPr sz="2700" kern="1200">
          <a:solidFill>
            <a:schemeClr val="tx1"/>
          </a:solidFill>
          <a:latin typeface="+mn-lt"/>
          <a:ea typeface="+mn-ea"/>
          <a:cs typeface="+mn-cs"/>
        </a:defRPr>
      </a:lvl5pPr>
      <a:lvl6pPr marL="3429000" algn="r" defTabSz="1371600" rtl="1" eaLnBrk="1" latinLnBrk="0" hangingPunct="1">
        <a:defRPr sz="2700" kern="1200">
          <a:solidFill>
            <a:schemeClr val="tx1"/>
          </a:solidFill>
          <a:latin typeface="+mn-lt"/>
          <a:ea typeface="+mn-ea"/>
          <a:cs typeface="+mn-cs"/>
        </a:defRPr>
      </a:lvl6pPr>
      <a:lvl7pPr marL="4114800" algn="r" defTabSz="1371600" rtl="1" eaLnBrk="1" latinLnBrk="0" hangingPunct="1">
        <a:defRPr sz="2700" kern="1200">
          <a:solidFill>
            <a:schemeClr val="tx1"/>
          </a:solidFill>
          <a:latin typeface="+mn-lt"/>
          <a:ea typeface="+mn-ea"/>
          <a:cs typeface="+mn-cs"/>
        </a:defRPr>
      </a:lvl7pPr>
      <a:lvl8pPr marL="4800600" algn="r" defTabSz="1371600" rtl="1" eaLnBrk="1" latinLnBrk="0" hangingPunct="1">
        <a:defRPr sz="2700" kern="1200">
          <a:solidFill>
            <a:schemeClr val="tx1"/>
          </a:solidFill>
          <a:latin typeface="+mn-lt"/>
          <a:ea typeface="+mn-ea"/>
          <a:cs typeface="+mn-cs"/>
        </a:defRPr>
      </a:lvl8pPr>
      <a:lvl9pPr marL="5486400" algn="r" defTabSz="1371600" rtl="1"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Arial"/>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848683395"/>
      </p:ext>
    </p:extLst>
  </p:cSld>
  <p:clrMap bg1="lt1" tx1="dk1" bg2="dk2" tx2="lt2" accent1="accent1" accent2="accent2" accent3="accent3" accent4="accent4" accent5="accent5" accent6="accent6" hlink="hlink" folHlink="folHlink"/>
  <p:sldLayoutIdLst>
    <p:sldLayoutId id="2147484703" r:id="rId1"/>
    <p:sldLayoutId id="2147484704" r:id="rId2"/>
    <p:sldLayoutId id="2147484705" r:id="rId3"/>
    <p:sldLayoutId id="2147484706" r:id="rId4"/>
    <p:sldLayoutId id="2147484707" r:id="rId5"/>
    <p:sldLayoutId id="2147484708" r:id="rId6"/>
    <p:sldLayoutId id="2147484709" r:id="rId7"/>
    <p:sldLayoutId id="2147484710" r:id="rId8"/>
    <p:sldLayoutId id="2147484711" r:id="rId9"/>
    <p:sldLayoutId id="2147484712" r:id="rId10"/>
    <p:sldLayoutId id="2147484713" r:id="rId11"/>
    <p:sldLayoutId id="2147484714" r:id="rId12"/>
    <p:sldLayoutId id="2147484715" r:id="rId13"/>
    <p:sldLayoutId id="2147484716" r:id="rId14"/>
    <p:sldLayoutId id="2147484717" r:id="rId15"/>
    <p:sldLayoutId id="2147484718" r:id="rId16"/>
    <p:sldLayoutId id="2147484719" r:id="rId17"/>
    <p:sldLayoutId id="2147484720" r:id="rId18"/>
    <p:sldLayoutId id="2147484721" r:id="rId19"/>
    <p:sldLayoutId id="2147484722" r:id="rId20"/>
    <p:sldLayoutId id="2147484723" r:id="rId21"/>
    <p:sldLayoutId id="2147484724" r:id="rId22"/>
    <p:sldLayoutId id="2147484725" r:id="rId23"/>
    <p:sldLayoutId id="2147484726" r:id="rId24"/>
    <p:sldLayoutId id="2147484727" r:id="rId25"/>
    <p:sldLayoutId id="2147484728" r:id="rId26"/>
    <p:sldLayoutId id="2147484729" r:id="rId27"/>
    <p:sldLayoutId id="2147484730" r:id="rId28"/>
    <p:sldLayoutId id="2147484731" r:id="rId29"/>
    <p:sldLayoutId id="2147484732" r:id="rId30"/>
    <p:sldLayoutId id="2147484733" r:id="rId31"/>
    <p:sldLayoutId id="2147484734" r:id="rId32"/>
    <p:sldLayoutId id="2147484735" r:id="rId33"/>
    <p:sldLayoutId id="2147484736" r:id="rId34"/>
    <p:sldLayoutId id="2147484737" r:id="rId35"/>
    <p:sldLayoutId id="2147484738" r:id="rId36"/>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5940047"/>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4800" b="1" i="0" u="none" strike="noStrike" cap="none" normalizeH="0" baseline="0" noProof="0">
                <a:ln>
                  <a:noFill/>
                </a:ln>
                <a:solidFill>
                  <a:srgbClr val="F5333F"/>
                </a:solidFill>
                <a:effectLst/>
                <a:uLnTx/>
                <a:uFillTx/>
                <a:latin typeface="Montserrat"/>
                <a:ea typeface="Montserrat"/>
                <a:cs typeface="Arial"/>
                <a:sym typeface="Montserrat"/>
              </a:rPr>
              <a:t>تدريب المشاركة المجتمعية لفروع الجمعيات الوطنية</a:t>
            </a:r>
            <a:br>
              <a:rPr kumimoji="0" lang="ar-SA" sz="3200" b="1" i="0" u="none" strike="noStrike" cap="none" normalizeH="0" baseline="0" noProof="0">
                <a:ln>
                  <a:noFill/>
                </a:ln>
                <a:solidFill>
                  <a:srgbClr val="000000"/>
                </a:solidFill>
                <a:effectLst/>
                <a:uLnTx/>
                <a:uFillTx/>
                <a:latin typeface="Montserrat"/>
                <a:ea typeface="Montserrat"/>
                <a:cs typeface="Arial"/>
                <a:sym typeface="Montserrat"/>
              </a:rPr>
            </a:br>
            <a:endParaRPr kumimoji="0" lang="ar-SA" sz="3200" b="1" i="0" u="none" strike="noStrike" cap="none" normalizeH="0" baseline="0" noProof="0">
              <a:ln>
                <a:noFill/>
              </a:ln>
              <a:solidFill>
                <a:srgbClr val="000000"/>
              </a:solidFill>
              <a:effectLst/>
              <a:uLnTx/>
              <a:uFillTx/>
              <a:latin typeface="Montserrat"/>
              <a:ea typeface="Montserrat"/>
              <a:cs typeface="Arial"/>
              <a:sym typeface="Montserrat"/>
            </a:endParaRPr>
          </a:p>
          <a:p>
            <a:pPr marL="0" marR="0" lvl="0" indent="0" algn="r" defTabSz="914400" rtl="1" eaLnBrk="1" fontAlgn="auto" latinLnBrk="0" hangingPunct="1">
              <a:lnSpc>
                <a:spcPct val="100000"/>
              </a:lnSpc>
              <a:spcBef>
                <a:spcPts val="0"/>
              </a:spcBef>
              <a:spcAft>
                <a:spcPts val="0"/>
              </a:spcAft>
              <a:buClr>
                <a:srgbClr val="000000"/>
              </a:buClr>
              <a:buSzPts val="3600"/>
              <a:buFont typeface="Arial"/>
              <a:buNone/>
              <a:tabLst/>
              <a:defRPr/>
            </a:pPr>
            <a:r>
              <a:rPr lang="ar-SA" sz="3600" b="1">
                <a:solidFill>
                  <a:srgbClr val="0F2042"/>
                </a:solidFill>
                <a:latin typeface="Montserrat"/>
                <a:ea typeface="Montserrat"/>
                <a:cs typeface="Arial"/>
                <a:sym typeface="Montserrat"/>
              </a:rPr>
              <a:t>الوحدة 3</a:t>
            </a:r>
          </a:p>
          <a:p>
            <a:pPr marL="0" marR="0" lvl="0" indent="0" algn="r" defTabSz="914400" rtl="1" eaLnBrk="1" fontAlgn="auto" latinLnBrk="0" hangingPunct="1">
              <a:lnSpc>
                <a:spcPct val="100000"/>
              </a:lnSpc>
              <a:spcBef>
                <a:spcPts val="0"/>
              </a:spcBef>
              <a:spcAft>
                <a:spcPts val="0"/>
              </a:spcAft>
              <a:buClr>
                <a:srgbClr val="000000"/>
              </a:buClr>
              <a:buSzPts val="3600"/>
              <a:buFont typeface="Arial"/>
              <a:buNone/>
              <a:tabLst/>
              <a:defRPr/>
            </a:pPr>
            <a:r>
              <a:rPr kumimoji="0" lang="ar-SA" sz="3600" b="0" i="0" u="none" strike="noStrike" cap="none" normalizeH="0" baseline="0" noProof="0">
                <a:ln>
                  <a:noFill/>
                </a:ln>
                <a:solidFill>
                  <a:srgbClr val="0F2042"/>
                </a:solidFill>
                <a:effectLst/>
                <a:uLnTx/>
                <a:uFillTx/>
                <a:latin typeface="Montserrat"/>
                <a:ea typeface="Montserrat"/>
                <a:cs typeface="Arial"/>
                <a:sym typeface="Montserrat"/>
              </a:rPr>
              <a:t>التواصل مع المجتمعات المحلية</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4" y="809585"/>
            <a:ext cx="12285575" cy="637034"/>
          </a:xfrm>
          <a:prstGeom prst="rect">
            <a:avLst/>
          </a:prstGeom>
          <a:noFill/>
        </p:spPr>
        <p:txBody>
          <a:bodyPr wrap="square" rtlCol="0">
            <a:spAutoFit/>
          </a:bodyPr>
          <a:lstStyle/>
          <a:p>
            <a:pPr marL="0" marR="0" lvl="0" indent="0" algn="r" defTabSz="914400" rtl="1" eaLnBrk="0" fontAlgn="base" latinLnBrk="0" hangingPunct="0">
              <a:lnSpc>
                <a:spcPts val="4180"/>
              </a:lnSpc>
              <a:spcBef>
                <a:spcPct val="0"/>
              </a:spcBef>
              <a:spcAft>
                <a:spcPts val="300"/>
              </a:spcAft>
              <a:buClrTx/>
              <a:buSzTx/>
              <a:buFontTx/>
              <a:buNone/>
              <a:tabLst/>
              <a:defRPr/>
            </a:pPr>
            <a:r>
              <a:rPr kumimoji="0" lang="ar-SA" sz="4400" b="1" i="0" u="none" strike="noStrike" cap="none" normalizeH="0" baseline="0" noProof="0">
                <a:ln>
                  <a:noFill/>
                </a:ln>
                <a:solidFill>
                  <a:srgbClr val="001D41"/>
                </a:solidFill>
                <a:effectLst/>
                <a:uLnTx/>
                <a:uFillTx/>
                <a:latin typeface="Montserrat" pitchFamily="2" charset="77"/>
                <a:ea typeface="Roboto Black" panose="02000000000000000000" pitchFamily="2" charset="0"/>
                <a:cs typeface="Arial" panose="020B0306030504020204" pitchFamily="34" charset="0"/>
              </a:rPr>
              <a:t>التواصل الجيد في التقييمات</a:t>
            </a: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4" y="2847326"/>
            <a:ext cx="9206191" cy="5570756"/>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900" marR="0" lvl="0" indent="-342900" algn="r" defTabSz="914400" rtl="1"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ar-SA" sz="3200" b="0" i="0" u="none" strike="noStrike" cap="none" normalizeH="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rPr>
              <a:t>إشراك المجتمع في التخطيط للتقييم</a:t>
            </a:r>
          </a:p>
          <a:p>
            <a:pPr marL="342900" marR="0" lvl="0" indent="-342900" algn="r" defTabSz="914400" rtl="1"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ar-SA"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rPr>
              <a:t>مشاركة المعلومات حول التقييم مسبقًا</a:t>
            </a:r>
          </a:p>
          <a:p>
            <a:pPr marL="342900" marR="0" lvl="0" indent="-342900" algn="r" defTabSz="914400" rtl="1"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ar-SA"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rPr>
              <a:t>إعداد الموظفين والمتطوعين</a:t>
            </a:r>
          </a:p>
          <a:p>
            <a:pPr marL="342900" marR="0" lvl="0" indent="-342900" algn="r" defTabSz="914400" rtl="1"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ar-SA" sz="3200" b="0" i="0" u="none" strike="noStrike" cap="none" normalizeH="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rPr>
              <a:t>إدارة التوقعات بالاكتفاء بالبيانات المطلوبة فقط</a:t>
            </a:r>
          </a:p>
          <a:p>
            <a:pPr marL="342900" marR="0" lvl="0" indent="-342900" algn="r" defTabSz="914400" rtl="1" eaLnBrk="0" fontAlgn="base" latinLnBrk="0" hangingPunct="0">
              <a:lnSpc>
                <a:spcPct val="100000"/>
              </a:lnSpc>
              <a:spcBef>
                <a:spcPts val="0"/>
              </a:spcBef>
              <a:spcAft>
                <a:spcPts val="3000"/>
              </a:spcAft>
              <a:buClr>
                <a:srgbClr val="FF0000"/>
              </a:buClr>
              <a:buSzTx/>
              <a:buFont typeface="Wingdings" pitchFamily="2" charset="2"/>
              <a:buChar char="ü"/>
              <a:tabLst/>
              <a:defRPr/>
            </a:pPr>
            <a:r>
              <a:rPr kumimoji="0" lang="ar-SA" sz="3200" b="0" i="0" u="none" strike="noStrike" cap="none" normalizeH="0" baseline="0" noProof="0">
                <a:ln>
                  <a:noFill/>
                </a:ln>
                <a:solidFill>
                  <a:srgbClr val="3F3F3F"/>
                </a:solidFill>
                <a:effectLst/>
                <a:uLnTx/>
                <a:uFillTx/>
                <a:latin typeface="Open Sans" panose="020B0606030504020204" pitchFamily="34" charset="0"/>
                <a:ea typeface="Open Sans" panose="020B0606030504020204" pitchFamily="34" charset="0"/>
                <a:cs typeface="Arial" panose="020B0606030504020204" pitchFamily="34" charset="0"/>
              </a:rPr>
              <a:t>توفير مساحة للمحادثات المفتوحة</a:t>
            </a: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a:off x="11193737"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0" fontAlgn="base" latinLnBrk="0" hangingPunct="0">
              <a:lnSpc>
                <a:spcPct val="150000"/>
              </a:lnSpc>
              <a:spcBef>
                <a:spcPct val="0"/>
              </a:spcBef>
              <a:spcAft>
                <a:spcPct val="0"/>
              </a:spcAft>
              <a:buClrTx/>
              <a:buSzTx/>
              <a:buFontTx/>
              <a:buNone/>
              <a:tabLst/>
              <a:defRPr/>
            </a:pPr>
            <a:r>
              <a:rPr kumimoji="0" lang="ar-SA" sz="3200" b="1" i="1" u="none" strike="noStrike" cap="none" normalizeH="0" baseline="0" noProof="0">
                <a:ln>
                  <a:noFill/>
                </a:ln>
                <a:solidFill>
                  <a:srgbClr val="FFFFFF"/>
                </a:solidFill>
                <a:effectLst/>
                <a:uLnTx/>
                <a:uFillTx/>
                <a:latin typeface="Montserrat" pitchFamily="2" charset="77"/>
                <a:ea typeface="+mn-ea"/>
                <a:cs typeface="Arial"/>
              </a:rPr>
              <a:t>"تم تسجيل الجميع، لكن بعض الأشخاص فقط حصلوا على المساعدة. ما الحاجة للإطلاع على تفاصيلنا حال عدم استعدادكم لمساعدتنا؟</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1323439"/>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ct val="0"/>
              </a:spcAft>
              <a:buClrTx/>
              <a:buSzTx/>
              <a:buFontTx/>
              <a:buNone/>
              <a:tabLst/>
              <a:defRPr/>
            </a:pPr>
            <a:r>
              <a:rPr kumimoji="0" lang="ar-SA" sz="2000" b="0" i="0" u="none" strike="noStrike" cap="none" normalizeH="0" baseline="0" noProof="0">
                <a:ln>
                  <a:noFill/>
                </a:ln>
                <a:solidFill>
                  <a:srgbClr val="000000"/>
                </a:solidFill>
                <a:effectLst/>
                <a:uLnTx/>
                <a:uFillTx/>
                <a:latin typeface="Open Sans" panose="020B0606030504020204" pitchFamily="34" charset="0"/>
                <a:ea typeface="Open Sans" panose="020B0606030504020204" pitchFamily="34" charset="0"/>
                <a:cs typeface="Arial" panose="020B0606030504020204" pitchFamily="34" charset="0"/>
              </a:rPr>
              <a:t>عضو في المجتمع، بعد تقييم تم من قبل متطوعين لم يتم إطلاعهم على هدف التقييم أو ما سيحدث بعد ذلك.</a:t>
            </a:r>
          </a:p>
        </p:txBody>
      </p:sp>
    </p:spTree>
    <p:extLst>
      <p:ext uri="{BB962C8B-B14F-4D97-AF65-F5344CB8AC3E}">
        <p14:creationId xmlns:p14="http://schemas.microsoft.com/office/powerpoint/2010/main" val="3528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1</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لعبة مهارات التواصل</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2</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ماذا وكيف يتم التواصل</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05181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968314" y="5078695"/>
            <a:ext cx="12875419" cy="2430922"/>
          </a:xfrm>
          <a:prstGeom prst="rect">
            <a:avLst/>
          </a:prstGeom>
          <a:noFill/>
        </p:spPr>
        <p:txBody>
          <a:bodyPr wrap="square" rtlCol="0">
            <a:spAutoFit/>
          </a:bodyPr>
          <a:lstStyle/>
          <a:p>
            <a:pPr>
              <a:lnSpc>
                <a:spcPts val="6160"/>
              </a:lnSpc>
            </a:pPr>
            <a:r>
              <a:rPr lang="ar-SA" sz="4800" b="1">
                <a:solidFill>
                  <a:schemeClr val="tx2"/>
                </a:solidFill>
                <a:latin typeface="Montserrat" pitchFamily="2" charset="77"/>
                <a:ea typeface="Roboto Black" panose="02000000000000000000" pitchFamily="2" charset="0"/>
                <a:cs typeface="Arial" panose="020B0306030504020204" pitchFamily="34" charset="0"/>
              </a:rPr>
              <a:t>تمرين جماعي (5 دقائق)</a:t>
            </a:r>
          </a:p>
          <a:p>
            <a:r>
              <a:rPr lang="ar-SA" sz="4800" b="1">
                <a:solidFill>
                  <a:schemeClr val="accent3"/>
                </a:solidFill>
                <a:latin typeface="Montserrat" pitchFamily="2" charset="77"/>
                <a:ea typeface="Roboto Black" panose="02000000000000000000" pitchFamily="2" charset="0"/>
                <a:cs typeface="Arial" panose="020B0306030504020204" pitchFamily="34" charset="0"/>
              </a:rPr>
              <a:t>ما هي المعلومات التي يجب أن نشاركها مع المجتمعات؟</a:t>
            </a:r>
          </a:p>
        </p:txBody>
      </p:sp>
      <p:sp>
        <p:nvSpPr>
          <p:cNvPr id="5" name="TextBox 4">
            <a:extLst>
              <a:ext uri="{FF2B5EF4-FFF2-40B4-BE49-F238E27FC236}">
                <a16:creationId xmlns:a16="http://schemas.microsoft.com/office/drawing/2014/main" id="{D2EF909D-DF3A-C14D-8A02-43B775E72E45}"/>
              </a:ext>
            </a:extLst>
          </p:cNvPr>
          <p:cNvSpPr txBox="1"/>
          <p:nvPr/>
        </p:nvSpPr>
        <p:spPr>
          <a:xfrm>
            <a:off x="3968314" y="7774119"/>
            <a:ext cx="11984699" cy="1515800"/>
          </a:xfrm>
          <a:prstGeom prst="rect">
            <a:avLst/>
          </a:prstGeom>
          <a:noFill/>
        </p:spPr>
        <p:txBody>
          <a:bodyPr wrap="square" rtlCol="0">
            <a:spAutoFit/>
          </a:bodyPr>
          <a:lstStyle/>
          <a:p>
            <a:pPr>
              <a:lnSpc>
                <a:spcPts val="3660"/>
              </a:lnSpc>
              <a:spcAft>
                <a:spcPts val="2400"/>
              </a:spcAft>
              <a:buClr>
                <a:srgbClr val="FF0000"/>
              </a:buClr>
            </a:pPr>
            <a:r>
              <a:rPr lang="ar-SA" sz="3200" b="1">
                <a:solidFill>
                  <a:schemeClr val="bg1"/>
                </a:solidFill>
                <a:latin typeface="Open Sans" panose="020B0606030504020204" pitchFamily="34" charset="0"/>
                <a:ea typeface="Open Sans" panose="020B0606030504020204" pitchFamily="34" charset="0"/>
                <a:cs typeface="Arial" panose="020B0606030504020204" pitchFamily="34" charset="0"/>
              </a:rPr>
              <a:t>في مجموعاتكم، فكروا في أنواع المعلومات التي يجب أن نشاركها مع المجتمعات - عن أنفسنا وبرامجنا</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469397" y="4841318"/>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flipH="1">
            <a:off x="-2" y="-1"/>
            <a:ext cx="15070241" cy="4620879"/>
          </a:xfrm>
        </p:spPr>
      </p:pic>
    </p:spTree>
    <p:extLst>
      <p:ext uri="{BB962C8B-B14F-4D97-AF65-F5344CB8AC3E}">
        <p14:creationId xmlns:p14="http://schemas.microsoft.com/office/powerpoint/2010/main" val="2476929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8212016" y="808253"/>
            <a:ext cx="8264769" cy="1635832"/>
          </a:xfrm>
          <a:prstGeom prst="rect">
            <a:avLst/>
          </a:prstGeom>
          <a:noFill/>
        </p:spPr>
        <p:txBody>
          <a:bodyPr wrap="square" rtlCol="0">
            <a:spAutoFit/>
          </a:bodyPr>
          <a:lstStyle/>
          <a:p>
            <a:pPr marL="0" marR="0" lvl="0" indent="0" defTabSz="914400" rtl="1" eaLnBrk="0" fontAlgn="base" latinLnBrk="0" hangingPunct="0">
              <a:lnSpc>
                <a:spcPts val="6160"/>
              </a:lnSpc>
              <a:spcBef>
                <a:spcPct val="0"/>
              </a:spcBef>
              <a:spcAft>
                <a:spcPct val="0"/>
              </a:spcAft>
              <a:buClrTx/>
              <a:buSzTx/>
              <a:buFontTx/>
              <a:buNone/>
              <a:tabLst/>
              <a:defRPr/>
            </a:pPr>
            <a:r>
              <a:rPr lang="ar-SA" sz="4400" b="1">
                <a:solidFill>
                  <a:srgbClr val="33394B"/>
                </a:solidFill>
                <a:latin typeface="Montserrat" pitchFamily="2" charset="77"/>
                <a:cs typeface="Arial" panose="020B0306030504020204" pitchFamily="34" charset="0"/>
              </a:rPr>
              <a:t>المعلومات التي يجب علينا مشاركتها مع المجتمعات</a:t>
            </a:r>
          </a:p>
        </p:txBody>
      </p:sp>
      <p:sp>
        <p:nvSpPr>
          <p:cNvPr id="4" name="TextBox 3">
            <a:extLst>
              <a:ext uri="{FF2B5EF4-FFF2-40B4-BE49-F238E27FC236}">
                <a16:creationId xmlns:a16="http://schemas.microsoft.com/office/drawing/2014/main" id="{811EA42F-07C8-1B45-80AB-73AD45E1B0F1}"/>
              </a:ext>
            </a:extLst>
          </p:cNvPr>
          <p:cNvSpPr txBox="1"/>
          <p:nvPr/>
        </p:nvSpPr>
        <p:spPr>
          <a:xfrm>
            <a:off x="8212016" y="2898272"/>
            <a:ext cx="9302261" cy="6555641"/>
          </a:xfrm>
          <a:prstGeom prst="rect">
            <a:avLst/>
          </a:prstGeom>
          <a:noFill/>
        </p:spPr>
        <p:txBody>
          <a:bodyPr wrap="square" rtlCol="0">
            <a:spAutoFit/>
          </a:bodyPr>
          <a:lstStyle/>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عن المنظمة</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سلوك الموظفين والمتطوعين</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خطط وعمليات التقييم</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أهداف البرنامج والجداول الزمنية وتفاصيل النشاط</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معايير الاختيار وعمليات التوزيع</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التأخيرات والتحديات</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كيفية المشاركة، بما في ذلك التفاصيل المتعلقة بأي لجان</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آلية التغذية الراجعة</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الاستجابة للتغذية الراجعة</a:t>
            </a:r>
          </a:p>
          <a:p>
            <a:pPr marL="409630" lvl="0" indent="-409630" defTabSz="1371783">
              <a:spcBef>
                <a:spcPts val="0"/>
              </a:spcBef>
              <a:spcAft>
                <a:spcPts val="2400"/>
              </a:spcAft>
              <a:buClr>
                <a:srgbClr val="CF1C21"/>
              </a:buClr>
              <a:buSzPct val="80000"/>
              <a:buFont typeface="Wingdings" pitchFamily="2" charset="2"/>
              <a:buChar char="ü"/>
              <a:defRPr/>
            </a:pPr>
            <a:r>
              <a:rPr lang="ar-SA" sz="2400" dirty="0">
                <a:solidFill>
                  <a:prstClr val="black"/>
                </a:solidFill>
                <a:latin typeface="Open Sans" panose="020B0606030504020204" pitchFamily="34" charset="0"/>
                <a:ea typeface="Open Sans" panose="020B0606030504020204" pitchFamily="34" charset="0"/>
                <a:cs typeface="Arial" panose="020B0606030504020204" pitchFamily="34" charset="0"/>
              </a:rPr>
              <a:t>خطط الخروج</a:t>
            </a:r>
          </a:p>
        </p:txBody>
      </p:sp>
      <p:pic>
        <p:nvPicPr>
          <p:cNvPr id="8" name="Picture Placeholder 8">
            <a:extLst>
              <a:ext uri="{FF2B5EF4-FFF2-40B4-BE49-F238E27FC236}">
                <a16:creationId xmlns:a16="http://schemas.microsoft.com/office/drawing/2014/main" id="{A123EB34-3D5A-AA79-8E99-681B55A33DD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473462" cy="10288588"/>
          </a:xfrm>
          <a:prstGeom prst="rect">
            <a:avLst/>
          </a:prstGeom>
        </p:spPr>
      </p:pic>
    </p:spTree>
    <p:extLst>
      <p:ext uri="{BB962C8B-B14F-4D97-AF65-F5344CB8AC3E}">
        <p14:creationId xmlns:p14="http://schemas.microsoft.com/office/powerpoint/2010/main" val="375983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in a red shirt with a red cross on her head&#10;&#10;Description automatically generated with low confidence">
            <a:extLst>
              <a:ext uri="{FF2B5EF4-FFF2-40B4-BE49-F238E27FC236}">
                <a16:creationId xmlns:a16="http://schemas.microsoft.com/office/drawing/2014/main" id="{3F69876E-844C-024F-5F5A-F1D7F3D6DDA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Google Shape;501;p5">
            <a:extLst>
              <a:ext uri="{FF2B5EF4-FFF2-40B4-BE49-F238E27FC236}">
                <a16:creationId xmlns:a16="http://schemas.microsoft.com/office/drawing/2014/main" id="{211AFF4B-6B2E-1113-0C2D-73C62FB1CEF2}"/>
              </a:ext>
            </a:extLst>
          </p:cNvPr>
          <p:cNvSpPr txBox="1">
            <a:spLocks/>
          </p:cNvSpPr>
          <p:nvPr/>
        </p:nvSpPr>
        <p:spPr>
          <a:xfrm>
            <a:off x="504761" y="4213164"/>
            <a:ext cx="6265315"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ar-SA" sz="4400" b="1">
                <a:solidFill>
                  <a:schemeClr val="dk2"/>
                </a:solidFill>
                <a:latin typeface="Montserrat"/>
                <a:ea typeface="Montserrat"/>
                <a:cs typeface="Arial"/>
                <a:sym typeface="Montserrat"/>
              </a:rPr>
              <a:t>ما هي الأساليب التي استخدمتها في فرعك لمشاركة المعلومات مع المجتمعات؟</a:t>
            </a:r>
          </a:p>
          <a:p>
            <a:pPr>
              <a:lnSpc>
                <a:spcPct val="90000"/>
              </a:lnSpc>
              <a:buClr>
                <a:schemeClr val="dk2"/>
              </a:buClr>
              <a:buSzPts val="4800"/>
              <a:buFont typeface="Montserrat"/>
              <a:buNone/>
            </a:pPr>
            <a:endParaRPr lang="en-GB" sz="4400" b="1" dirty="0">
              <a:solidFill>
                <a:schemeClr val="dk2"/>
              </a:solidFill>
              <a:latin typeface="Montserrat"/>
              <a:sym typeface="Montserrat"/>
            </a:endParaRPr>
          </a:p>
          <a:p>
            <a:pPr>
              <a:lnSpc>
                <a:spcPct val="90000"/>
              </a:lnSpc>
              <a:buClr>
                <a:schemeClr val="dk2"/>
              </a:buClr>
              <a:buSzPts val="4800"/>
              <a:buFont typeface="Montserrat"/>
              <a:buNone/>
            </a:pPr>
            <a:r>
              <a:rPr lang="ar-SA" sz="4400" b="1">
                <a:solidFill>
                  <a:schemeClr val="dk2"/>
                </a:solidFill>
                <a:latin typeface="Montserrat"/>
                <a:cs typeface="Arial"/>
                <a:sym typeface="Montserrat"/>
              </a:rPr>
              <a:t>لماذا اخترت هذه الطرق؟</a:t>
            </a:r>
          </a:p>
        </p:txBody>
      </p:sp>
    </p:spTree>
    <p:extLst>
      <p:ext uri="{BB962C8B-B14F-4D97-AF65-F5344CB8AC3E}">
        <p14:creationId xmlns:p14="http://schemas.microsoft.com/office/powerpoint/2010/main" val="1066618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
          <p:cNvSpPr txBox="1"/>
          <p:nvPr/>
        </p:nvSpPr>
        <p:spPr>
          <a:xfrm>
            <a:off x="1148439" y="2719388"/>
            <a:ext cx="8773120" cy="7294264"/>
          </a:xfrm>
          <a:prstGeom prst="rect">
            <a:avLst/>
          </a:prstGeom>
          <a:noFill/>
          <a:ln>
            <a:noFill/>
          </a:ln>
        </p:spPr>
        <p:txBody>
          <a:bodyPr spcFirstLastPara="1" wrap="square" lIns="91425" tIns="45700" rIns="91425" bIns="45700" anchor="t" anchorCtr="0">
            <a:spAutoFit/>
          </a:bodyPr>
          <a:lstStyle/>
          <a:p>
            <a:pPr marL="409630" indent="-409630" defTabSz="1371783">
              <a:spcBef>
                <a:spcPts val="0"/>
              </a:spcBef>
              <a:spcAft>
                <a:spcPts val="2400"/>
              </a:spcAft>
              <a:buClr>
                <a:srgbClr val="CF1C21"/>
              </a:buClr>
              <a:buSzPct val="80000"/>
              <a:buFont typeface="Wingdings" pitchFamily="2" charset="2"/>
              <a:buChar char="ü"/>
              <a:defRPr/>
            </a:pPr>
            <a:r>
              <a:rPr lang="ar-SA" sz="2800" b="1">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التواصل بشكل منتظم</a:t>
            </a: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 - قبل الأنشطة، عندما يكون هناك تأخيرات، عندما تنتهي الأنشطة  </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استخدم قنوات الاتصال المفضلة والمتاحة والموثوقة من قبل المجتمع</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 استخدم قنوات متعددة - وجهاً لوجه، مكتوبة، وسائل التواصل الاجتماعي، الهاتف، الراديو...</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التفيكر في الفئات المستبعدة</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حاول التفكير مرتين قبل الخطو نحو الإجراء</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تواصل على نطاق واسع وليس فقط مع القادة</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تواصل مع المتطوعين أيضًا!</a:t>
            </a:r>
          </a:p>
          <a:p>
            <a:pPr marL="409630" indent="-409630" defTabSz="1371783">
              <a:spcBef>
                <a:spcPts val="0"/>
              </a:spcBef>
              <a:spcAft>
                <a:spcPts val="2400"/>
              </a:spcAft>
              <a:buClr>
                <a:srgbClr val="CF1C21"/>
              </a:buClr>
              <a:buSzPct val="80000"/>
              <a:buFont typeface="Wingdings" pitchFamily="2" charset="2"/>
              <a:buChar char="ü"/>
              <a:defRPr/>
            </a:pPr>
            <a:r>
              <a:rPr lang="ar-SA" sz="2800">
                <a:solidFill>
                  <a:prstClr val="black"/>
                </a:solidFill>
                <a:latin typeface="Open Sans" panose="020B0606030504020204" pitchFamily="34" charset="0"/>
                <a:ea typeface="Open Sans" panose="020B0606030504020204" pitchFamily="34" charset="0"/>
                <a:cs typeface="Arial" panose="020B0606030504020204" pitchFamily="34" charset="0"/>
                <a:sym typeface="Open Sans"/>
              </a:rPr>
              <a:t>تحقق من تلقي المعلومات وفهمها</a:t>
            </a:r>
          </a:p>
        </p:txBody>
      </p:sp>
      <p:sp>
        <p:nvSpPr>
          <p:cNvPr id="286" name="Google Shape;286;p2"/>
          <p:cNvSpPr txBox="1"/>
          <p:nvPr/>
        </p:nvSpPr>
        <p:spPr>
          <a:xfrm>
            <a:off x="1148439" y="1223495"/>
            <a:ext cx="15480375" cy="830956"/>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kumimoji="0" lang="ar-SA" sz="4800" b="1" i="0" u="none" strike="noStrike" cap="none" normalizeH="0" baseline="0" noProof="0">
                <a:ln>
                  <a:noFill/>
                </a:ln>
                <a:solidFill>
                  <a:srgbClr val="33394B"/>
                </a:solidFill>
                <a:effectLst/>
                <a:uLnTx/>
                <a:uFillTx/>
                <a:latin typeface="Montserrat"/>
                <a:ea typeface="Montserrat"/>
                <a:cs typeface="Arial"/>
                <a:sym typeface="Montserrat"/>
              </a:rPr>
              <a:t>أفضل الممارسات في مجال التواصل</a:t>
            </a:r>
          </a:p>
        </p:txBody>
      </p:sp>
      <p:pic>
        <p:nvPicPr>
          <p:cNvPr id="4" name="Picture Placeholder 3" descr="A person holding a phone to another person's face&#10;&#10;Description automatically generated with medium confidence">
            <a:extLst>
              <a:ext uri="{FF2B5EF4-FFF2-40B4-BE49-F238E27FC236}">
                <a16:creationId xmlns:a16="http://schemas.microsoft.com/office/drawing/2014/main" id="{33A495CA-BAA8-EE23-48A6-A9A60895198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10180980" y="2719388"/>
            <a:ext cx="7531288" cy="729426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51150"/>
            <a:ext cx="14365003" cy="1186287"/>
          </a:xfrm>
          <a:prstGeom prst="rect">
            <a:avLst/>
          </a:prstGeom>
          <a:noFill/>
        </p:spPr>
        <p:txBody>
          <a:bodyPr wrap="square" rtlCol="0">
            <a:spAutoFit/>
          </a:bodyPr>
          <a:lstStyle/>
          <a:p>
            <a:pPr algn="ctr">
              <a:lnSpc>
                <a:spcPct val="80000"/>
              </a:lnSpc>
            </a:pPr>
            <a:r>
              <a:rPr lang="ar-SA" sz="8800" b="1">
                <a:solidFill>
                  <a:srgbClr val="F5333F"/>
                </a:solidFill>
                <a:latin typeface="Montserrat" pitchFamily="2" charset="77"/>
                <a:ea typeface="Roboto Black" panose="02000000000000000000" pitchFamily="2" charset="0"/>
                <a:cs typeface="Arial" panose="020B0306030504020204" pitchFamily="34" charset="0"/>
              </a:rPr>
              <a:t>أسئلة؟</a:t>
            </a:r>
          </a:p>
        </p:txBody>
      </p:sp>
    </p:spTree>
    <p:extLst>
      <p:ext uri="{BB962C8B-B14F-4D97-AF65-F5344CB8AC3E}">
        <p14:creationId xmlns:p14="http://schemas.microsoft.com/office/powerpoint/2010/main" val="3855984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3</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لعب الأدوار التواصلية</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07087248"/>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Arial"/>
      </a:majorFont>
      <a:minorFont>
        <a:latin typeface="Calibri" panose="020F0502020204030204"/>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Arial"/>
      </a:majorFont>
      <a:minorFont>
        <a:latin typeface="Calibri" panose="020F0502020204030204"/>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Arial"/>
      </a:majorFont>
      <a:minorFont>
        <a:latin typeface="Calibri"/>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Arial"/>
      </a:majorFont>
      <a:minorFont>
        <a:latin typeface="Calibri"/>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3808FC-DDC2-43BA-89E6-3ED676364E81}">
  <ds:schemaRefs>
    <ds:schemaRef ds:uri="http://schemas.microsoft.com/sharepoint/v3/contenttype/forms"/>
  </ds:schemaRefs>
</ds:datastoreItem>
</file>

<file path=customXml/itemProps2.xml><?xml version="1.0" encoding="utf-8"?>
<ds:datastoreItem xmlns:ds="http://schemas.openxmlformats.org/officeDocument/2006/customXml" ds:itemID="{C7458ADF-EFEB-480B-9CF2-10EA8FC79CCF}">
  <ds:schemaRefs>
    <ds:schemaRef ds:uri="http://purl.org/dc/terms/"/>
    <ds:schemaRef ds:uri="cf328f71-004c-4ec5-8aac-4c1fe87c002c"/>
    <ds:schemaRef ds:uri="http://www.w3.org/XML/1998/namespace"/>
    <ds:schemaRef ds:uri="http://purl.org/dc/dcmitype/"/>
    <ds:schemaRef ds:uri="http://schemas.microsoft.com/office/infopath/2007/PartnerControls"/>
    <ds:schemaRef ds:uri="http://schemas.microsoft.com/sharepoint/v3"/>
    <ds:schemaRef ds:uri="http://schemas.microsoft.com/office/2006/documentManagement/types"/>
    <ds:schemaRef ds:uri="133e5729-7bb1-4685-bd1f-c5e580a2ee33"/>
    <ds:schemaRef ds:uri="http://schemas.openxmlformats.org/package/2006/metadata/core-properti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87250123-F91D-4448-AFB8-7D26F7AC1D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14681</TotalTime>
  <Words>1430</Words>
  <Application>Microsoft Macintosh PowerPoint</Application>
  <PresentationFormat>Custom</PresentationFormat>
  <Paragraphs>136</Paragraphs>
  <Slides>10</Slides>
  <Notes>9</Notes>
  <HiddenSlides>1</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10</vt:i4>
      </vt:variant>
    </vt:vector>
  </HeadingPairs>
  <TitlesOfParts>
    <vt:vector size="20" baseType="lpstr">
      <vt:lpstr>Montserrat</vt:lpstr>
      <vt:lpstr>Montserrat SemiBold</vt:lpstr>
      <vt:lpstr>Calibri</vt:lpstr>
      <vt:lpstr>Wingdings</vt:lpstr>
      <vt:lpstr>Roboto</vt:lpstr>
      <vt:lpstr>Open Sans</vt:lpstr>
      <vt:lpstr>Arial</vt:lpstr>
      <vt:lpstr>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71</cp:revision>
  <dcterms:created xsi:type="dcterms:W3CDTF">2015-02-25T15:20:40Z</dcterms:created>
  <dcterms:modified xsi:type="dcterms:W3CDTF">2025-03-19T09:00:55Z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2021-09-17T08:56:16Z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0c891026-5dbd-4513-b1cb-ab21cb042fc0</vt:lpwstr>
  </property>
  <property fmtid="{D5CDD505-2E9C-101B-9397-08002B2CF9AE}" pid="8" name="MSIP_Label_caf3f7fd-5cd4-4287-9002-aceb9af13c42_ContentBits">
    <vt:lpwstr>2</vt:lpwstr>
  </property>
  <property fmtid="{D5CDD505-2E9C-101B-9397-08002B2CF9AE}" pid="9" name="ClassificationContentMarkingFooterLocations">
    <vt:lpwstr>Office Theme:3</vt:lpwstr>
  </property>
  <property fmtid="{D5CDD505-2E9C-101B-9397-08002B2CF9AE}" pid="10" name="ClassificationContentMarkingFooterText">
    <vt:lpwstr>Public</vt:lpwstr>
  </property>
  <property fmtid="{D5CDD505-2E9C-101B-9397-08002B2CF9AE}" pid="11" name="ContentTypeId">
    <vt:lpwstr>0x01010088EE9237482712449971AC4496F4F58A</vt:lpwstr>
  </property>
  <property fmtid="{D5CDD505-2E9C-101B-9397-08002B2CF9AE}" pid="12" name="MediaServiceImageTags">
    <vt:lpwstr/>
  </property>
</Properties>
</file>