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6"/>
  </p:notesMasterIdLst>
  <p:sldIdLst>
    <p:sldId id="2076137767" r:id="rId5"/>
    <p:sldId id="2076137829" r:id="rId6"/>
    <p:sldId id="2076137831" r:id="rId7"/>
    <p:sldId id="2076137761" r:id="rId8"/>
    <p:sldId id="2076137828" r:id="rId9"/>
    <p:sldId id="2076137826" r:id="rId10"/>
    <p:sldId id="269" r:id="rId11"/>
    <p:sldId id="2076137827" r:id="rId12"/>
    <p:sldId id="261" r:id="rId13"/>
    <p:sldId id="2076137830" r:id="rId14"/>
    <p:sldId id="280" r:id="rId15"/>
  </p:sldIdLst>
  <p:sldSz cx="18288000" cy="10288588"/>
  <p:notesSz cx="6858000" cy="9144000"/>
  <p:embeddedFontLst>
    <p:embeddedFont>
      <p:font typeface="Montserrat" pitchFamily="2" charset="77"/>
      <p:regular r:id="rId17"/>
      <p:bold r:id="rId18"/>
      <p:italic r:id="rId19"/>
      <p:boldItalic r:id="rId20"/>
    </p:embeddedFont>
    <p:embeddedFont>
      <p:font typeface="Montserrat SemiBold" pitchFamily="2" charset="77"/>
      <p:regular r:id="rId21"/>
      <p:bold r:id="rId22"/>
      <p:italic r:id="rId23"/>
      <p:boldItalic r:id="rId24"/>
    </p:embeddedFont>
    <p:embeddedFont>
      <p:font typeface="Open Sans" panose="020B06060305040202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DF1692-FF28-7D45-AED2-3A8FBFA639F0}" v="1" dt="2025-03-19T09:00:28.6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54"/>
    <p:restoredTop sz="81973" autoAdjust="0"/>
  </p:normalViewPr>
  <p:slideViewPr>
    <p:cSldViewPr snapToGrid="0">
      <p:cViewPr varScale="1">
        <p:scale>
          <a:sx n="69" d="100"/>
          <a:sy n="69" d="100"/>
        </p:scale>
        <p:origin x="1520" y="208"/>
      </p:cViewPr>
      <p:guideLst/>
    </p:cSldViewPr>
  </p:slideViewPr>
  <p:notesTextViewPr>
    <p:cViewPr>
      <p:scale>
        <a:sx n="1" d="1"/>
        <a:sy n="1" d="1"/>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21" Type="http://schemas.openxmlformats.org/officeDocument/2006/relationships/font" Target="fonts/font5.fntdata"/><Relationship Id="rId76"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openxmlformats.org/officeDocument/2006/relationships/font" Target="fonts/font16.fntdata"/><Relationship Id="rId7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font" Target="fonts/font3.fntdata"/><Relationship Id="rId31" Type="http://schemas.openxmlformats.org/officeDocument/2006/relationships/font" Target="fonts/font15.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69" Type="http://customschemas.google.com/relationships/presentationmetadata" Target="metadata"/><Relationship Id="rId8" Type="http://schemas.openxmlformats.org/officeDocument/2006/relationships/slide" Target="slides/slide4.xml"/><Relationship Id="rId72"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Reader" userId="192b71f1-1400-4988-a857-69de893750f9" providerId="ADAL" clId="{EDDF1692-FF28-7D45-AED2-3A8FBFA639F0}"/>
    <pc:docChg chg="modSld">
      <pc:chgData name="Sharon Reader" userId="192b71f1-1400-4988-a857-69de893750f9" providerId="ADAL" clId="{EDDF1692-FF28-7D45-AED2-3A8FBFA639F0}" dt="2025-03-19T09:00:28.620" v="0" actId="18331"/>
      <pc:docMkLst>
        <pc:docMk/>
      </pc:docMkLst>
      <pc:sldChg chg="modSp">
        <pc:chgData name="Sharon Reader" userId="192b71f1-1400-4988-a857-69de893750f9" providerId="ADAL" clId="{EDDF1692-FF28-7D45-AED2-3A8FBFA639F0}" dt="2025-03-19T09:00:28.620" v="0" actId="18331"/>
        <pc:sldMkLst>
          <pc:docMk/>
          <pc:sldMk cId="2154719816" sldId="2076137828"/>
        </pc:sldMkLst>
        <pc:picChg chg="mod">
          <ac:chgData name="Sharon Reader" userId="192b71f1-1400-4988-a857-69de893750f9" providerId="ADAL" clId="{EDDF1692-FF28-7D45-AED2-3A8FBFA639F0}" dt="2025-03-19T09:00:28.620" v="0" actId="18331"/>
          <ac:picMkLst>
            <pc:docMk/>
            <pc:sldMk cId="2154719816" sldId="2076137828"/>
            <ac:picMk id="4" creationId="{D1E5757D-3625-F213-AAEC-ACA1ECC0A8F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Arial"/>
                <a:sym typeface="Calibri"/>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Arial"/>
                <a:sym typeface="Calibri"/>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r" rtl="1">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1pPr>
            <a:lvl2pPr marL="914400" marR="0" lvl="1" indent="-228600" algn="r" rtl="1">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2pPr>
            <a:lvl3pPr marL="1371600" marR="0" lvl="2" indent="-228600" algn="r" rtl="1">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3pPr>
            <a:lvl4pPr marL="1828800" marR="0" lvl="3" indent="-228600" algn="r" rtl="1">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4pPr>
            <a:lvl5pPr marL="2286000" marR="0" lvl="4" indent="-228600" algn="r" rtl="1">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5pPr>
            <a:lvl6pPr marL="2743200" marR="0" lvl="5" indent="-228600" algn="r" rtl="1">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6pPr>
            <a:lvl7pPr marL="3200400" marR="0" lvl="6" indent="-228600" algn="r" rtl="1">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7pPr>
            <a:lvl8pPr marL="3657600" marR="0" lvl="7" indent="-228600" algn="r" rtl="1">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8pPr>
            <a:lvl9pPr marL="4114800" marR="0" lvl="8" indent="-228600" algn="r" rtl="1">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Arial"/>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Arial"/>
                <a:sym typeface="Calibri"/>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Arial"/>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Arial"/>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lnSpc>
                <a:spcPct val="100000"/>
              </a:lnSpc>
              <a:spcBef>
                <a:spcPts val="0"/>
              </a:spcBef>
              <a:spcAft>
                <a:spcPts val="0"/>
              </a:spcAft>
              <a:buSzPts val="1400"/>
              <a:buNone/>
            </a:pPr>
            <a:fld id="{00000000-1234-1234-1234-123412341234}" type="slidenum">
              <a:rPr lang="en-GB"/>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 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71430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163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a:t> انظر إلى دليل الميسر للحصول على تعليمات لاستهلال هذا التمرين.</a:t>
            </a: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60840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dirty="0"/>
              <a:t>ملاحظة الميسر</a:t>
            </a:r>
          </a:p>
          <a:p>
            <a:pPr marL="0" lvl="0" indent="0" algn="l" rtl="0">
              <a:lnSpc>
                <a:spcPct val="100000"/>
              </a:lnSpc>
              <a:spcBef>
                <a:spcPts val="0"/>
              </a:spcBef>
              <a:spcAft>
                <a:spcPts val="0"/>
              </a:spcAft>
              <a:buSzPts val="1400"/>
              <a:buNone/>
            </a:pPr>
            <a:endParaRPr dirty="0"/>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1800" b="1" dirty="0">
                <a:latin typeface="Calibri"/>
                <a:ea typeface="Calibri"/>
                <a:cs typeface="Arial"/>
                <a:sym typeface="Calibri"/>
              </a:rPr>
              <a:t>قبل</a:t>
            </a:r>
            <a:r>
              <a:rPr lang="ar-SA" sz="1800" dirty="0">
                <a:latin typeface="Calibri"/>
                <a:ea typeface="Calibri"/>
                <a:cs typeface="Arial"/>
                <a:sym typeface="Calibri"/>
              </a:rPr>
              <a:t> عرض التعريف، اسأل إذا كان بإمكان أي شخص توضيح ما تعنيه "المشاركة المجتمعية والمسؤولية" بالنسبة لهم في عملهم أو قطاعهم؟</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dirty="0"/>
              <a:t>اعرض المخطط على الشريحة، والذي يوضح أربع نهج أساسية للمشاركة المجتمعية، وكيف يمكن أن تساعدنا في أن نكون مسؤولين تجاه الأشخاص الذين نخدمهم.</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dirty="0"/>
              <a:t>اقرأ التعريف الكامل لـمشاركة المجتمع والمساءلة من دليل مشاركة المجتمع والمساءلة:</a:t>
            </a:r>
          </a:p>
          <a:p>
            <a:pPr marL="742950" marR="0" lvl="1"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1804" b="0" i="0" u="none" strike="noStrike" cap="none" dirty="0">
                <a:solidFill>
                  <a:schemeClr val="dk1"/>
                </a:solidFill>
                <a:effectLst/>
                <a:latin typeface="Calibri"/>
                <a:ea typeface="Calibri"/>
                <a:cs typeface="Arial"/>
                <a:sym typeface="Calibri"/>
              </a:rPr>
              <a:t>تعد المشاركة المجتمعية والمساءلة طريقة عمل تعترف وتقدر جميع أعضاء المجتمع كشركاء متساوين، وتوجه احتياجاتهم وأولوياتهم وتفضيلاتهم المتنوعة كل ما نقوم به. نحقق ذلك من خلال دمج المشاركة المجتمعية الهادفة، والتواصل المفتوح والصادق، وآليات الاستماع إلى ردود الفعل والعمل بناءً عليها، ضمن برامجنا وعملياتنا. يخبرنا الدليل والخبرة والفطرة السليمة أنه عندما نشرك المجتمعات حقًا ويلعبون دورًا نشطًا في تصميم وإدارة البرامج والعمليات، تكون النتائج أكثر فعالية واستدامة وذات جودة أعلى.</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1804" b="0" i="0" u="none" strike="noStrike" cap="none" dirty="0">
                <a:solidFill>
                  <a:schemeClr val="dk1"/>
                </a:solidFill>
                <a:effectLst/>
                <a:latin typeface="Calibri"/>
                <a:ea typeface="Calibri"/>
                <a:cs typeface="Arial"/>
                <a:sym typeface="Calibri"/>
              </a:rPr>
              <a:t>اشرح:</a:t>
            </a:r>
          </a:p>
          <a:p>
            <a:pPr marL="1200150" marR="0" lvl="2"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b="1" dirty="0">
                <a:latin typeface="Calibri"/>
                <a:ea typeface="Calibri"/>
                <a:cs typeface="Arial"/>
                <a:sym typeface="Calibri"/>
              </a:rPr>
              <a:t>المشاركة</a:t>
            </a:r>
            <a:r>
              <a:rPr lang="ar-SA" sz="2000" dirty="0">
                <a:latin typeface="Calibri"/>
                <a:ea typeface="Calibri"/>
                <a:cs typeface="Arial"/>
                <a:sym typeface="Calibri"/>
              </a:rPr>
              <a:t> تتعلق باتخاذ القرارات مع المجتمع حول كيفية تصميم البرامج والعمليات وإدارتها وتنفيذها، وعندما يكون ذلك ممكنًا، نساعد المجتمعات على قيادة وتشكيل حلولهم وتغييراتهم وفقًا لشروطهم الخاصة</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b="1" dirty="0">
                <a:latin typeface="Calibri"/>
                <a:cs typeface="Arial"/>
                <a:sym typeface="Calibri"/>
              </a:rPr>
              <a:t>التواصل المفتوح والصادق والمستمر</a:t>
            </a:r>
            <a:r>
              <a:rPr lang="ar-SA" sz="2000" dirty="0">
                <a:latin typeface="Calibri"/>
                <a:cs typeface="Arial"/>
                <a:sym typeface="Calibri"/>
              </a:rPr>
              <a:t> يعني التأكد من أن المجتمعات تفهم من نحن وماذا نفعل في مجتمعهم وأن لديهم المعلومات التي يحتاجونها لاتخاذ القرارات واتخاذ الإجراءات لحماية وتحسين حياتهم ومجتمعاتهم وصحتهم</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dirty="0">
                <a:latin typeface="Calibri"/>
                <a:ea typeface="Calibri"/>
                <a:cs typeface="Arial"/>
                <a:sym typeface="Calibri"/>
              </a:rPr>
              <a:t>تساعد </a:t>
            </a:r>
            <a:r>
              <a:rPr lang="ar-SA" sz="2000" b="1" dirty="0">
                <a:latin typeface="Calibri"/>
                <a:ea typeface="Calibri"/>
                <a:cs typeface="Arial"/>
                <a:sym typeface="Calibri"/>
              </a:rPr>
              <a:t>آليات التغذية الراجعة</a:t>
            </a:r>
            <a:r>
              <a:rPr lang="ar-SA" sz="2000" dirty="0">
                <a:latin typeface="Calibri"/>
                <a:ea typeface="Calibri"/>
                <a:cs typeface="Arial"/>
                <a:sym typeface="Calibri"/>
              </a:rPr>
              <a:t> في تلقي وتحليل والرد على والتفاعل مع أسئلة وشكاوى وطلبات واقتراحات واعتقادات وشائعات ومديح المجتمع.</a:t>
            </a:r>
            <a:r>
              <a:rPr lang="ar-SA" sz="2000" b="0" dirty="0">
                <a:latin typeface="Calibri"/>
                <a:ea typeface="Calibri"/>
                <a:cs typeface="Arial"/>
                <a:sym typeface="Calibri"/>
              </a:rPr>
              <a:t> يمكن أن يتعلق ذلك بالخدمات والدعم الذي نقدمه، أو المعتقدات حول موضوع أو قضية معينة مرتبطة بعملنا (على سبيل المثال، قضية صحة عامة)، أو سلوك وتصرفات موظفينا ومتطوعينا</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b="1" dirty="0"/>
              <a:t>فهم المجتمع</a:t>
            </a:r>
            <a:r>
              <a:rPr lang="ar-SA" sz="2000" dirty="0"/>
              <a:t> يتعلق بضمان أننا نفهم المجتمعات التي نعمل معها، بما في ذلك الوضع الذي يعيشون فيه واحتياجاتهم وأولوياتهم وآرائهم وقدراتهم - بالإضافة إلى التأثيرات الاجتماعية والثقافية والسياسية والاقتصادية والبيئية الأوسع التي تؤثر على حياتهم.</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SA" sz="2000" dirty="0">
                <a:latin typeface="Calibri"/>
                <a:ea typeface="Calibri"/>
                <a:cs typeface="Arial"/>
                <a:sym typeface="Calibri"/>
              </a:rPr>
              <a:t>تساعدنا هذه الأساليب الأربعة الأساسية لإشراك المجتمع </a:t>
            </a:r>
            <a:r>
              <a:rPr lang="ar-SA" sz="2000" b="1" dirty="0">
                <a:latin typeface="Calibri"/>
                <a:ea typeface="Calibri"/>
                <a:cs typeface="Arial"/>
                <a:sym typeface="Calibri"/>
              </a:rPr>
              <a:t>معًا</a:t>
            </a:r>
            <a:r>
              <a:rPr lang="ar-SA" sz="2000" dirty="0">
                <a:latin typeface="Calibri"/>
                <a:ea typeface="Calibri"/>
                <a:cs typeface="Arial"/>
                <a:sym typeface="Calibri"/>
              </a:rPr>
              <a:t> في ضمان</a:t>
            </a:r>
          </a:p>
          <a:p>
            <a:pPr marL="1714500" lvl="3" indent="-342900" algn="r" rtl="1">
              <a:lnSpc>
                <a:spcPct val="100000"/>
              </a:lnSpc>
              <a:spcBef>
                <a:spcPts val="540"/>
              </a:spcBef>
              <a:spcAft>
                <a:spcPts val="0"/>
              </a:spcAft>
              <a:buClr>
                <a:schemeClr val="dk1"/>
              </a:buClr>
              <a:buSzPts val="1800"/>
              <a:buFont typeface="Arial"/>
              <a:buChar char="•"/>
            </a:pPr>
            <a:r>
              <a:rPr lang="ar-SA" dirty="0"/>
              <a:t>أن الدعم الذي نقدمه ذو صلة، مفيد ومتناسب ويلبي احتياجات الناس</a:t>
            </a:r>
          </a:p>
          <a:p>
            <a:pPr marL="1714500" lvl="3" indent="-342900" algn="r" rtl="1">
              <a:lnSpc>
                <a:spcPct val="100000"/>
              </a:lnSpc>
              <a:spcBef>
                <a:spcPts val="540"/>
              </a:spcBef>
              <a:spcAft>
                <a:spcPts val="0"/>
              </a:spcAft>
              <a:buClr>
                <a:schemeClr val="dk1"/>
              </a:buClr>
              <a:buSzPts val="1800"/>
              <a:buFont typeface="Arial"/>
              <a:buChar char="•"/>
            </a:pPr>
            <a:r>
              <a:rPr lang="ar-SA" dirty="0"/>
              <a:t>برامجنا وعملياتنا مدفوعة ومرتكزة على المجتمعات</a:t>
            </a:r>
          </a:p>
          <a:p>
            <a:pPr marL="1714500" lvl="3" indent="-342900" algn="r" rtl="1">
              <a:lnSpc>
                <a:spcPct val="100000"/>
              </a:lnSpc>
              <a:spcBef>
                <a:spcPts val="540"/>
              </a:spcBef>
              <a:spcAft>
                <a:spcPts val="0"/>
              </a:spcAft>
              <a:buClr>
                <a:schemeClr val="dk1"/>
              </a:buClr>
              <a:buSzPts val="1800"/>
              <a:buFont typeface="Arial"/>
              <a:buChar char="•"/>
            </a:pPr>
            <a:r>
              <a:rPr lang="ar-SA" dirty="0"/>
              <a:t> أننا نعامل أفراد المجتمع بكرامة واحترام، ونعتبرهم شركاء متساويين يمتلكون معرفة وقدرات قيمة</a:t>
            </a:r>
          </a:p>
          <a:p>
            <a:pPr marL="1714500" lvl="3" indent="-342900" algn="r" rtl="1">
              <a:lnSpc>
                <a:spcPct val="100000"/>
              </a:lnSpc>
              <a:spcBef>
                <a:spcPts val="540"/>
              </a:spcBef>
              <a:spcAft>
                <a:spcPts val="0"/>
              </a:spcAft>
              <a:buClr>
                <a:schemeClr val="dk1"/>
              </a:buClr>
              <a:buSzPts val="1800"/>
              <a:buFont typeface="Arial"/>
              <a:buChar char="•"/>
            </a:pPr>
            <a:r>
              <a:rPr lang="ar-SA" dirty="0"/>
              <a:t> أن تدخلاتنا لا تؤدي إلى عواقب سلبية، مثل الإضرار بالأسواق المحلية من خلال توزيع المساعدات أو تأجيج التوترات بين المجموعات المختلفة</a:t>
            </a: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r" rtl="1">
              <a:lnSpc>
                <a:spcPct val="100000"/>
              </a:lnSpc>
              <a:spcBef>
                <a:spcPts val="1000"/>
              </a:spcBef>
              <a:spcAft>
                <a:spcPts val="0"/>
              </a:spcAft>
              <a:buClr>
                <a:schemeClr val="dk1"/>
              </a:buClr>
              <a:buSzPts val="2000"/>
              <a:buFont typeface="Arial"/>
              <a:buChar char="•"/>
            </a:pPr>
            <a:r>
              <a:rPr lang="ar-SA" sz="2000" b="1" dirty="0">
                <a:latin typeface="Calibri"/>
                <a:ea typeface="Calibri"/>
                <a:cs typeface="Arial"/>
                <a:sym typeface="Calibri"/>
              </a:rPr>
              <a:t>من النقاط الرئيسية التي يجب التأكيد عليها هي أن الصليب الأحمر والهلال الأحمر تم تأسيسهما لمساعدة المجتمعات، لذا إذا لم نلبِ احتياجات المجتمع وتفضيلاته وأولوياته، فإننا بذلك لا نفي بتفويضنا الخاص.</a:t>
            </a: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lnSpc>
                <a:spcPct val="100000"/>
              </a:lnSpc>
              <a:spcBef>
                <a:spcPts val="0"/>
              </a:spcBef>
              <a:spcAft>
                <a:spcPts val="0"/>
              </a:spcAft>
              <a:buSzPts val="1400"/>
              <a:buNone/>
            </a:pPr>
            <a:fld id="{00000000-1234-1234-1234-123412341234}" type="slidenum">
              <a:rPr lang="en-GB"/>
              <a:t>4</a:t>
            </a:fld>
            <a:endParaRPr lang="en-GB"/>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r" rtl="1">
              <a:lnSpc>
                <a:spcPct val="100000"/>
              </a:lnSpc>
              <a:spcBef>
                <a:spcPts val="0"/>
              </a:spcBef>
              <a:spcAft>
                <a:spcPts val="0"/>
              </a:spcAft>
              <a:buSzPts val="1400"/>
              <a:buNone/>
            </a:pPr>
            <a:r>
              <a:rPr lang="ar-SA" b="1" dirty="0"/>
              <a:t>ملاحظة الميسر</a:t>
            </a:r>
          </a:p>
          <a:p>
            <a:pPr marL="0" lvl="0" indent="0" algn="l" rtl="0">
              <a:lnSpc>
                <a:spcPct val="100000"/>
              </a:lnSpc>
              <a:spcBef>
                <a:spcPts val="542"/>
              </a:spcBef>
              <a:spcAft>
                <a:spcPts val="0"/>
              </a:spcAft>
              <a:buSzPts val="1400"/>
              <a:buNone/>
            </a:pPr>
            <a:endParaRPr lang="en-GB" dirty="0"/>
          </a:p>
          <a:p>
            <a:pPr marL="342900" lvl="0" indent="-342900" algn="r" rtl="1">
              <a:lnSpc>
                <a:spcPct val="100000"/>
              </a:lnSpc>
              <a:spcBef>
                <a:spcPts val="540"/>
              </a:spcBef>
              <a:spcAft>
                <a:spcPts val="0"/>
              </a:spcAft>
              <a:buSzPts val="1400"/>
              <a:buFontTx/>
              <a:buChar char="-"/>
            </a:pPr>
            <a:r>
              <a:rPr lang="ar-SA" dirty="0"/>
              <a:t>عقد مناقشة عامة لمدة 5 دقائق حول دور موظفي الفرع والمتطوعين في المشاركة المجتمعية. اسأل</a:t>
            </a:r>
          </a:p>
          <a:p>
            <a:pPr marL="342900" lvl="0" indent="-342900" algn="r" rtl="1">
              <a:lnSpc>
                <a:spcPct val="100000"/>
              </a:lnSpc>
              <a:spcBef>
                <a:spcPts val="540"/>
              </a:spcBef>
              <a:spcAft>
                <a:spcPts val="0"/>
              </a:spcAft>
              <a:buSzPts val="1400"/>
              <a:buFontTx/>
              <a:buChar char="-"/>
            </a:pPr>
            <a:r>
              <a:rPr lang="ar-SA" dirty="0"/>
              <a:t>ما مدى أهمية الفروع في تحقيق تفاعل جيد مع المجتمع؟</a:t>
            </a:r>
          </a:p>
          <a:p>
            <a:pPr marL="342900" lvl="0" indent="-342900" algn="r" rtl="1">
              <a:lnSpc>
                <a:spcPct val="100000"/>
              </a:lnSpc>
              <a:spcBef>
                <a:spcPts val="540"/>
              </a:spcBef>
              <a:spcAft>
                <a:spcPts val="0"/>
              </a:spcAft>
              <a:buSzPts val="1400"/>
              <a:buFontTx/>
              <a:buChar char="-"/>
            </a:pPr>
            <a:r>
              <a:rPr lang="ar-SA" dirty="0"/>
              <a:t>ما هو دورهم؟</a:t>
            </a:r>
          </a:p>
          <a:p>
            <a:pPr marL="342900" lvl="0" indent="-342900" algn="r" rtl="1">
              <a:lnSpc>
                <a:spcPct val="100000"/>
              </a:lnSpc>
              <a:spcBef>
                <a:spcPts val="540"/>
              </a:spcBef>
              <a:spcAft>
                <a:spcPts val="0"/>
              </a:spcAft>
              <a:buSzPts val="1400"/>
              <a:buFontTx/>
              <a:buChar char="-"/>
            </a:pPr>
            <a:r>
              <a:rPr lang="ar-SA" dirty="0"/>
              <a:t>ما هي مسؤولياتهم؟</a:t>
            </a:r>
          </a:p>
          <a:p>
            <a:pPr marL="342900" lvl="0" indent="-342900" algn="l" rtl="0">
              <a:lnSpc>
                <a:spcPct val="100000"/>
              </a:lnSpc>
              <a:spcBef>
                <a:spcPts val="540"/>
              </a:spcBef>
              <a:spcAft>
                <a:spcPts val="0"/>
              </a:spcAft>
              <a:buSzPts val="1400"/>
              <a:buFontTx/>
              <a:buChar char="-"/>
            </a:pPr>
            <a:endParaRPr lang="en-GB" dirty="0"/>
          </a:p>
          <a:p>
            <a:pPr marL="342900" lvl="0" indent="-342900" algn="r" rtl="1">
              <a:lnSpc>
                <a:spcPct val="100000"/>
              </a:lnSpc>
              <a:spcBef>
                <a:spcPts val="540"/>
              </a:spcBef>
              <a:spcAft>
                <a:spcPts val="0"/>
              </a:spcAft>
              <a:buSzPts val="1400"/>
              <a:buFontTx/>
              <a:buChar char="-"/>
            </a:pPr>
            <a:r>
              <a:rPr lang="ar-SA" dirty="0"/>
              <a:t>قد تشمل الإجابات:</a:t>
            </a:r>
          </a:p>
          <a:p>
            <a:pPr marL="800100" lvl="1" indent="-342900" algn="r" rtl="1">
              <a:lnSpc>
                <a:spcPct val="100000"/>
              </a:lnSpc>
              <a:spcBef>
                <a:spcPts val="540"/>
              </a:spcBef>
              <a:spcAft>
                <a:spcPts val="0"/>
              </a:spcAft>
              <a:buSzPts val="1400"/>
              <a:buFontTx/>
              <a:buChar char="-"/>
            </a:pPr>
            <a:r>
              <a:rPr lang="ar-SA" dirty="0"/>
              <a:t>يتفاعل المتطوعون مع أعضاء المجتمع كل يوم خلال الأنشطة من خلال الإجابة على الأسئلة، ومشاركة المعلومات، وإبلاغ الفرع بما يرونه ويسمعونه</a:t>
            </a:r>
          </a:p>
          <a:p>
            <a:pPr marL="800100" lvl="1" indent="-342900" algn="r" rtl="1">
              <a:lnSpc>
                <a:spcPct val="100000"/>
              </a:lnSpc>
              <a:spcBef>
                <a:spcPts val="540"/>
              </a:spcBef>
              <a:spcAft>
                <a:spcPts val="0"/>
              </a:spcAft>
              <a:buSzPts val="1400"/>
              <a:buFontTx/>
              <a:buChar char="-"/>
            </a:pPr>
            <a:r>
              <a:rPr lang="ar-SA" dirty="0"/>
              <a:t>يشركون المتطوعين والفروع أعضاء المجتمع في تخطيط وتنفيذ الأنشطة</a:t>
            </a:r>
          </a:p>
          <a:p>
            <a:pPr marL="800100" lvl="1" indent="-342900" algn="r" rtl="1">
              <a:lnSpc>
                <a:spcPct val="100000"/>
              </a:lnSpc>
              <a:spcBef>
                <a:spcPts val="540"/>
              </a:spcBef>
              <a:spcAft>
                <a:spcPts val="0"/>
              </a:spcAft>
              <a:buSzPts val="1400"/>
              <a:buFontTx/>
              <a:buChar char="-"/>
            </a:pPr>
            <a:r>
              <a:rPr lang="ar-SA" dirty="0"/>
              <a:t>يعملون كحلقة وصل بين المجتمع والجمعية الوطنية</a:t>
            </a:r>
          </a:p>
          <a:p>
            <a:pPr marL="800100" lvl="1" indent="-342900" algn="r" rtl="1">
              <a:lnSpc>
                <a:spcPct val="100000"/>
              </a:lnSpc>
              <a:spcBef>
                <a:spcPts val="540"/>
              </a:spcBef>
              <a:spcAft>
                <a:spcPts val="0"/>
              </a:spcAft>
              <a:buSzPts val="1400"/>
              <a:buFontTx/>
              <a:buChar char="-"/>
            </a:pPr>
            <a:r>
              <a:rPr lang="ar-SA" dirty="0"/>
              <a:t>مديرو الفروع يحرصون على إبقاء المتطوعين متفاعلين ومطلعين من خلال مشاركة المعلومات حول البرامج والاستماع إلى تغذية المتطوعين الراجعة والعمل بها بشأن ما يحدث في المجتمع</a:t>
            </a:r>
          </a:p>
          <a:p>
            <a:pPr marL="800100" lvl="1" indent="-342900" algn="l" rtl="0">
              <a:lnSpc>
                <a:spcPct val="100000"/>
              </a:lnSpc>
              <a:spcBef>
                <a:spcPts val="540"/>
              </a:spcBef>
              <a:spcAft>
                <a:spcPts val="0"/>
              </a:spcAft>
              <a:buSzPts val="1400"/>
              <a:buFontTx/>
              <a:buChar char="-"/>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1">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8896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dirty="0"/>
              <a:t>ملاحظة الميسر</a:t>
            </a:r>
          </a:p>
          <a:p>
            <a:pPr marL="0" lvl="0" indent="0" algn="l" rtl="0">
              <a:lnSpc>
                <a:spcPct val="100000"/>
              </a:lnSpc>
              <a:spcBef>
                <a:spcPts val="542"/>
              </a:spcBef>
              <a:spcAft>
                <a:spcPts val="0"/>
              </a:spcAft>
              <a:buSzPts val="1400"/>
              <a:buNone/>
            </a:pPr>
            <a:endParaRPr dirty="0"/>
          </a:p>
          <a:p>
            <a:pPr marL="0" lvl="0" indent="0" algn="r" rtl="1">
              <a:lnSpc>
                <a:spcPct val="100000"/>
              </a:lnSpc>
              <a:spcBef>
                <a:spcPts val="540"/>
              </a:spcBef>
              <a:spcAft>
                <a:spcPts val="0"/>
              </a:spcAft>
              <a:buSzPts val="1400"/>
              <a:buNone/>
            </a:pPr>
            <a:r>
              <a:rPr lang="ar-SA" dirty="0"/>
              <a:t>هذا تمرين جماعي لجعل المشاركين يفكرون في كيفية نهج المشاركة المجتمعية وما تبدو عليه هذه النهج في الممارسة العملية.</a:t>
            </a:r>
          </a:p>
          <a:p>
            <a:pPr marL="0" lvl="0" indent="0" algn="l" rtl="0">
              <a:lnSpc>
                <a:spcPct val="100000"/>
              </a:lnSpc>
              <a:spcBef>
                <a:spcPts val="542"/>
              </a:spcBef>
              <a:spcAft>
                <a:spcPts val="0"/>
              </a:spcAft>
              <a:buSzPts val="1400"/>
              <a:buNone/>
            </a:pPr>
            <a:endParaRPr dirty="0"/>
          </a:p>
          <a:p>
            <a:pPr marL="171450" lvl="0" indent="-171450" algn="r" rtl="1">
              <a:lnSpc>
                <a:spcPct val="100000"/>
              </a:lnSpc>
              <a:spcBef>
                <a:spcPts val="540"/>
              </a:spcBef>
              <a:spcAft>
                <a:spcPts val="0"/>
              </a:spcAft>
              <a:buClr>
                <a:schemeClr val="dk1"/>
              </a:buClr>
              <a:buSzPts val="1800"/>
              <a:buFont typeface="Arial"/>
              <a:buChar char="•"/>
            </a:pPr>
            <a:r>
              <a:rPr lang="ar-SA" dirty="0"/>
              <a:t>اطلب من الناس أن يتقسموا إلى أربع مجموعات.</a:t>
            </a:r>
          </a:p>
          <a:p>
            <a:pPr marL="171450" lvl="0" indent="-171450" algn="r" rtl="1">
              <a:lnSpc>
                <a:spcPct val="100000"/>
              </a:lnSpc>
              <a:spcBef>
                <a:spcPts val="540"/>
              </a:spcBef>
              <a:spcAft>
                <a:spcPts val="0"/>
              </a:spcAft>
              <a:buClr>
                <a:schemeClr val="dk1"/>
              </a:buClr>
              <a:buSzPts val="1800"/>
              <a:buFont typeface="Arial"/>
              <a:buChar char="•"/>
            </a:pPr>
            <a:r>
              <a:rPr lang="ar-SA" dirty="0"/>
              <a:t> اعطِ كل مجموعة واحدة من أربع طرق للتفاعل المجتمعي – 1) فهم المجتمع 2) التواصل 3) المشاركة 4) التغذية الراجعة</a:t>
            </a:r>
          </a:p>
          <a:p>
            <a:pPr marL="171450" lvl="0" indent="-171450" algn="r" rtl="1">
              <a:lnSpc>
                <a:spcPct val="100000"/>
              </a:lnSpc>
              <a:spcBef>
                <a:spcPts val="540"/>
              </a:spcBef>
              <a:spcAft>
                <a:spcPts val="0"/>
              </a:spcAft>
              <a:buClr>
                <a:schemeClr val="dk1"/>
              </a:buClr>
              <a:buSzPts val="1800"/>
              <a:buFont typeface="Arial"/>
              <a:buChar char="•"/>
            </a:pPr>
            <a:r>
              <a:rPr lang="ar-SA" dirty="0"/>
              <a:t> اطلب من كل مجموعة أن تسرد جميع الطرق التي يمكن بها تطبيق نهجها عمليًا – ما هي الأنشطة التي يقومون بها في فرعهم لفهم المجتمع، ومشاركة المعلومات، وضمان المشاركة أو إدارة التغذية الراجعة</a:t>
            </a:r>
          </a:p>
          <a:p>
            <a:pPr marL="171450" lvl="0" indent="-171450" algn="r" rtl="1">
              <a:lnSpc>
                <a:spcPct val="100000"/>
              </a:lnSpc>
              <a:spcBef>
                <a:spcPts val="540"/>
              </a:spcBef>
              <a:spcAft>
                <a:spcPts val="0"/>
              </a:spcAft>
              <a:buClr>
                <a:schemeClr val="dk1"/>
              </a:buClr>
              <a:buSzPts val="1800"/>
              <a:buFont typeface="Arial"/>
              <a:buChar char="•"/>
            </a:pPr>
            <a:r>
              <a:rPr lang="ar-SA" sz="1200" dirty="0">
                <a:solidFill>
                  <a:schemeClr val="dk1"/>
                </a:solidFill>
                <a:latin typeface="Times New Roman"/>
                <a:cs typeface="Arial"/>
                <a:sym typeface="Times New Roman"/>
              </a:rPr>
              <a:t>اطلب من كل مجموعة تقديم ملاحظاتها في الجلسة العامة لمدة 2-3 دقائق ويمكن للمجموعات الأخرى المشاركة – بعض الأمثلة أدناه</a:t>
            </a:r>
          </a:p>
          <a:p>
            <a:pPr marL="457200" marR="0" lvl="0" indent="-457200" algn="l" defTabSz="914400" rtl="0" eaLnBrk="1" fontAlgn="auto" latinLnBrk="0" hangingPunct="1">
              <a:lnSpc>
                <a:spcPct val="100000"/>
              </a:lnSpc>
              <a:spcBef>
                <a:spcPts val="0"/>
              </a:spcBef>
              <a:spcAft>
                <a:spcPts val="0"/>
              </a:spcAft>
              <a:buClr>
                <a:srgbClr val="F5333F"/>
              </a:buClr>
              <a:buSzPts val="1800"/>
              <a:buFontTx/>
              <a:buAutoNum type="arabicPeriod"/>
              <a:tabLst/>
              <a:defRPr/>
            </a:pPr>
            <a:endParaRPr lang="en-GB" sz="1200" b="0" dirty="0">
              <a:solidFill>
                <a:schemeClr val="dk1"/>
              </a:solidFill>
              <a:latin typeface="Times New Roman"/>
              <a:cs typeface="Times New Roman"/>
              <a:sym typeface="Times New Roman"/>
            </a:endParaRPr>
          </a:p>
          <a:p>
            <a:pPr marL="0" marR="0" lvl="0" indent="0" algn="r" defTabSz="914400" rtl="1" eaLnBrk="1" fontAlgn="auto" latinLnBrk="0" hangingPunct="1">
              <a:lnSpc>
                <a:spcPct val="100000"/>
              </a:lnSpc>
              <a:spcBef>
                <a:spcPts val="0"/>
              </a:spcBef>
              <a:spcAft>
                <a:spcPts val="0"/>
              </a:spcAft>
              <a:buClr>
                <a:srgbClr val="F5333F"/>
              </a:buClr>
              <a:buSzPts val="1800"/>
              <a:buFontTx/>
              <a:buNone/>
              <a:tabLst/>
              <a:defRPr/>
            </a:pPr>
            <a:r>
              <a:rPr lang="ar-SA" sz="1200" b="1" dirty="0">
                <a:solidFill>
                  <a:schemeClr val="dk1"/>
                </a:solidFill>
                <a:latin typeface="Times New Roman"/>
                <a:cs typeface="Arial"/>
                <a:sym typeface="Times New Roman"/>
              </a:rPr>
              <a:t>1.</a:t>
            </a:r>
            <a:r>
              <a:rPr lang="ar-SA" sz="1804" b="1" dirty="0">
                <a:solidFill>
                  <a:schemeClr val="dk1"/>
                </a:solidFill>
                <a:latin typeface="+mn-lt"/>
                <a:cs typeface="Arial"/>
                <a:sym typeface="Calibri"/>
              </a:rPr>
              <a:t> فهم المجتمع</a:t>
            </a:r>
          </a:p>
          <a:p>
            <a:pPr marL="800100" marR="0" lvl="1" indent="-342900" algn="r" defTabSz="914400" rtl="1" eaLnBrk="1" fontAlgn="auto" latinLnBrk="0" hangingPunct="1">
              <a:lnSpc>
                <a:spcPct val="100000"/>
              </a:lnSpc>
              <a:spcBef>
                <a:spcPts val="0"/>
              </a:spcBef>
              <a:spcAft>
                <a:spcPts val="0"/>
              </a:spcAft>
              <a:buClr>
                <a:srgbClr val="F5333F"/>
              </a:buClr>
              <a:buSzPts val="1800"/>
              <a:buFont typeface="Arial" panose="020B0604020202020204" pitchFamily="34" charset="0"/>
              <a:buChar char="•"/>
              <a:tabLst/>
              <a:defRPr/>
            </a:pPr>
            <a:r>
              <a:rPr lang="ar-SA" sz="1804" b="0" i="0" u="none" strike="noStrike" cap="none" dirty="0">
                <a:solidFill>
                  <a:schemeClr val="dk1"/>
                </a:solidFill>
                <a:latin typeface="+mn-lt"/>
                <a:cs typeface="Arial"/>
                <a:sym typeface="Calibri"/>
              </a:rPr>
              <a:t>إجراء مسح لتقييم الاحتياجات في بداية البرنامج</a:t>
            </a:r>
          </a:p>
          <a:p>
            <a:pPr marL="800100" marR="0" lvl="1" indent="-342900" algn="r" rtl="1">
              <a:lnSpc>
                <a:spcPct val="100000"/>
              </a:lnSpc>
              <a:spcBef>
                <a:spcPts val="0"/>
              </a:spcBef>
              <a:spcAft>
                <a:spcPts val="0"/>
              </a:spcAft>
              <a:buClr>
                <a:srgbClr val="F5333F"/>
              </a:buClr>
              <a:buSzPts val="1800"/>
              <a:buFont typeface="Arial" panose="020B0604020202020204" pitchFamily="34" charset="0"/>
              <a:buChar char="•"/>
            </a:pPr>
            <a:r>
              <a:rPr lang="ar-SA" sz="1804" b="0" dirty="0">
                <a:solidFill>
                  <a:schemeClr val="dk1"/>
                </a:solidFill>
                <a:latin typeface="+mn-lt"/>
                <a:cs typeface="Arial"/>
                <a:sym typeface="Calibri"/>
              </a:rPr>
              <a:t>إجراء تحليل للسياق لفهم الوضع في المجتمع – على سبيل المثال لفهم الثقافة، ومعتقدات وقيم الناس، والعلاقات بين المجموعات المختلفة ومن هم عرضة للخطر أو مستبعدين، وفهم المهارات والقدرات في المجتمع</a:t>
            </a:r>
          </a:p>
          <a:p>
            <a:pPr marL="800100" marR="0" lvl="1" indent="-342900" algn="r" rtl="1">
              <a:lnSpc>
                <a:spcPct val="100000"/>
              </a:lnSpc>
              <a:spcBef>
                <a:spcPts val="0"/>
              </a:spcBef>
              <a:spcAft>
                <a:spcPts val="0"/>
              </a:spcAft>
              <a:buClr>
                <a:srgbClr val="F5333F"/>
              </a:buClr>
              <a:buSzPts val="1800"/>
              <a:buFont typeface="Arial" panose="020B0604020202020204" pitchFamily="34" charset="0"/>
              <a:buChar char="•"/>
            </a:pPr>
            <a:r>
              <a:rPr lang="ar-SA" sz="1804" b="0" dirty="0">
                <a:solidFill>
                  <a:schemeClr val="dk1"/>
                </a:solidFill>
                <a:latin typeface="+mn-lt"/>
                <a:cs typeface="Arial"/>
                <a:sym typeface="Calibri"/>
              </a:rPr>
              <a:t>يمكن جمع هذه الأنواع من المعلومات من خلال الاستبيانات، ومناقشات مجموعات التركيز، والمقابلات مع الأشخاص الرئيسيين، أو ببساطة من خلال إجراء محادثات ومراقبة ما يحدث في المجتمع (الملاحظة)</a:t>
            </a:r>
          </a:p>
          <a:p>
            <a:pPr marL="0" marR="0" lvl="0" indent="0" algn="l" rtl="0">
              <a:lnSpc>
                <a:spcPct val="100000"/>
              </a:lnSpc>
              <a:spcBef>
                <a:spcPts val="0"/>
              </a:spcBef>
              <a:spcAft>
                <a:spcPts val="0"/>
              </a:spcAft>
              <a:buClr>
                <a:srgbClr val="F5333F"/>
              </a:buClr>
              <a:buSzPts val="1800"/>
              <a:buFontTx/>
              <a:buNone/>
            </a:pPr>
            <a:endParaRPr lang="en-GB" sz="1804" b="1" dirty="0">
              <a:solidFill>
                <a:schemeClr val="dk1"/>
              </a:solidFill>
              <a:latin typeface="+mn-lt"/>
              <a:cs typeface="Calibri"/>
              <a:sym typeface="Calibri"/>
            </a:endParaRPr>
          </a:p>
          <a:p>
            <a:pPr marL="0" marR="0" lvl="0" indent="0" algn="r" rtl="1">
              <a:lnSpc>
                <a:spcPct val="100000"/>
              </a:lnSpc>
              <a:spcBef>
                <a:spcPts val="0"/>
              </a:spcBef>
              <a:spcAft>
                <a:spcPts val="0"/>
              </a:spcAft>
              <a:buClr>
                <a:srgbClr val="F5333F"/>
              </a:buClr>
              <a:buSzPts val="1800"/>
              <a:buFontTx/>
              <a:buNone/>
            </a:pPr>
            <a:r>
              <a:rPr lang="ar-SA" sz="1804" b="1" dirty="0">
                <a:solidFill>
                  <a:schemeClr val="dk1"/>
                </a:solidFill>
                <a:latin typeface="+mn-lt"/>
                <a:cs typeface="Arial"/>
                <a:sym typeface="Calibri"/>
              </a:rPr>
              <a:t>2.</a:t>
            </a:r>
            <a:r>
              <a:rPr lang="ar-SA" b="1" dirty="0">
                <a:latin typeface="+mn-lt"/>
                <a:cs typeface="Arial"/>
                <a:sym typeface="Calibri"/>
              </a:rPr>
              <a:t> التواصل المنتظم والصريح والمفتوح</a:t>
            </a:r>
          </a:p>
          <a:p>
            <a:pPr marL="800100" marR="0" lvl="1" indent="-342900" algn="r"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ar-SA" sz="1800" dirty="0">
                <a:solidFill>
                  <a:schemeClr val="tx1"/>
                </a:solidFill>
                <a:latin typeface="Open Sans"/>
                <a:ea typeface="Open Sans"/>
                <a:cs typeface="Arial"/>
                <a:sym typeface="Open Sans"/>
              </a:rPr>
              <a:t> اجتماعات مجتمعية لتقديم الجمعية الوطنية وشرح طرق العمل</a:t>
            </a:r>
          </a:p>
          <a:p>
            <a:pPr marL="800100" lvl="1" indent="-342900">
              <a:spcAft>
                <a:spcPts val="1800"/>
              </a:spcAft>
              <a:buClr>
                <a:srgbClr val="FF0000"/>
              </a:buClr>
              <a:buSzPts val="2200"/>
              <a:buFont typeface="Arial" panose="020B0604020202020204" pitchFamily="34" charset="0"/>
              <a:buChar char="•"/>
            </a:pPr>
            <a:r>
              <a:rPr lang="ar-SA" sz="1800" dirty="0">
                <a:solidFill>
                  <a:schemeClr val="tx1"/>
                </a:solidFill>
                <a:latin typeface="Open Sans"/>
                <a:ea typeface="Open Sans"/>
                <a:cs typeface="Arial"/>
                <a:sym typeface="Open Sans"/>
              </a:rPr>
              <a:t>لوحات الإعلانات في المجتمعات تحتوي على معلومات حول أهداف البرنامج والجداول الزمنية</a:t>
            </a:r>
          </a:p>
          <a:p>
            <a:pPr marL="800100" lvl="1" indent="-342900">
              <a:spcAft>
                <a:spcPts val="1800"/>
              </a:spcAft>
              <a:buClr>
                <a:srgbClr val="FF0000"/>
              </a:buClr>
              <a:buSzPts val="2200"/>
              <a:buFont typeface="Arial" panose="020B0604020202020204" pitchFamily="34" charset="0"/>
              <a:buChar char="•"/>
            </a:pPr>
            <a:r>
              <a:rPr lang="ar-SA" sz="1800" dirty="0">
                <a:solidFill>
                  <a:schemeClr val="tx1"/>
                </a:solidFill>
                <a:latin typeface="Open Sans"/>
                <a:ea typeface="Open Sans"/>
                <a:cs typeface="Arial"/>
                <a:sym typeface="Open Sans"/>
              </a:rPr>
              <a:t>إرسال رسائل نصية تحتوي على معلومات حول المواد الإغاثية التي يمكن أن يتوقع الناس الحصول عليها</a:t>
            </a:r>
          </a:p>
          <a:p>
            <a:pPr marL="800100" marR="0" lvl="1" indent="-342900" algn="r"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ar-SA" sz="1800" b="0" i="0" u="none" strike="noStrike" cap="none" dirty="0">
                <a:solidFill>
                  <a:schemeClr val="dk1"/>
                </a:solidFill>
                <a:effectLst/>
                <a:latin typeface="+mn-lt"/>
                <a:ea typeface="Calibri"/>
                <a:cs typeface="Arial"/>
                <a:sym typeface="Calibri"/>
              </a:rPr>
              <a:t>مشاركة المعلومات الدقيقة وفي الوقت المناسب خلال وباء من خلال القنوات الأكثر موثوقية، لدعم الناس في تبني ممارسات تقلل من انتشار العدوى وتقليل الخوف والوصمة والذعر من خلال معالجة الشائعات والمعلومات المضللة</a:t>
            </a:r>
          </a:p>
          <a:p>
            <a:pPr marL="800100" lvl="1" indent="-342900">
              <a:spcAft>
                <a:spcPts val="1800"/>
              </a:spcAft>
              <a:buClr>
                <a:srgbClr val="FF0000"/>
              </a:buClr>
              <a:buSzPts val="2200"/>
              <a:buFont typeface="Arial" panose="020B0604020202020204" pitchFamily="34" charset="0"/>
              <a:buChar char="•"/>
            </a:pPr>
            <a:r>
              <a:rPr lang="ar-SA" sz="2400" dirty="0">
                <a:solidFill>
                  <a:schemeClr val="lt1"/>
                </a:solidFill>
                <a:latin typeface="Open Sans"/>
                <a:ea typeface="Open Sans"/>
                <a:cs typeface="Arial"/>
                <a:sym typeface="Open Sans"/>
              </a:rPr>
              <a:t> برامج حوارية تفاعلية على الراديو لتشجيع الممارسات الآمنة والإجابة على أسئلة الناس</a:t>
            </a:r>
          </a:p>
          <a:p>
            <a:pPr marL="285750" marR="0" lvl="0" indent="-285750" algn="l" rtl="0">
              <a:lnSpc>
                <a:spcPct val="100000"/>
              </a:lnSpc>
              <a:spcBef>
                <a:spcPts val="0"/>
              </a:spcBef>
              <a:spcAft>
                <a:spcPts val="0"/>
              </a:spcAft>
              <a:buClr>
                <a:srgbClr val="F5333F"/>
              </a:buClr>
              <a:buSzPts val="1800"/>
              <a:buFontTx/>
              <a:buChar char="-"/>
            </a:pPr>
            <a:endParaRPr lang="en-GB" sz="1805" b="0" i="0" u="none" strike="noStrike" cap="none" dirty="0">
              <a:solidFill>
                <a:schemeClr val="tx1"/>
              </a:solidFill>
              <a:effectLst/>
              <a:latin typeface="+mn-lt"/>
              <a:ea typeface="+mn-ea"/>
              <a:cs typeface="+mn-cs"/>
              <a:sym typeface="Calibri"/>
            </a:endParaRPr>
          </a:p>
          <a:p>
            <a:pPr marL="0" marR="0" lvl="0" indent="0" algn="r" rtl="1">
              <a:lnSpc>
                <a:spcPct val="100000"/>
              </a:lnSpc>
              <a:spcBef>
                <a:spcPts val="0"/>
              </a:spcBef>
              <a:spcAft>
                <a:spcPts val="0"/>
              </a:spcAft>
              <a:buClr>
                <a:srgbClr val="F5333F"/>
              </a:buClr>
              <a:buSzPts val="1800"/>
              <a:buFontTx/>
              <a:buNone/>
            </a:pPr>
            <a:r>
              <a:rPr lang="ar-SA" sz="1805" b="1" i="0" u="none" strike="noStrike" cap="none" dirty="0">
                <a:solidFill>
                  <a:schemeClr val="tx1"/>
                </a:solidFill>
                <a:effectLst/>
                <a:latin typeface="+mn-lt"/>
                <a:ea typeface="+mn-ea"/>
                <a:cs typeface="Arial"/>
                <a:sym typeface="Calibri"/>
              </a:rPr>
              <a:t>3.</a:t>
            </a:r>
            <a:r>
              <a:rPr lang="ar-SA" sz="2000" b="1" i="0" u="none" strike="noStrike" cap="none" dirty="0">
                <a:solidFill>
                  <a:schemeClr val="dk1"/>
                </a:solidFill>
                <a:effectLst/>
                <a:latin typeface="+mn-lt"/>
                <a:ea typeface="Calibri"/>
                <a:cs typeface="Arial"/>
                <a:sym typeface="Calibri"/>
              </a:rPr>
              <a:t> المشاركة</a:t>
            </a:r>
          </a:p>
          <a:p>
            <a:pPr marL="742950" lvl="1" indent="-285750" algn="r" rtl="1">
              <a:lnSpc>
                <a:spcPct val="100000"/>
              </a:lnSpc>
              <a:spcBef>
                <a:spcPts val="0"/>
              </a:spcBef>
              <a:spcAft>
                <a:spcPts val="0"/>
              </a:spcAft>
              <a:buSzPts val="1400"/>
              <a:buFontTx/>
              <a:buChar char="-"/>
            </a:pPr>
            <a:r>
              <a:rPr lang="ar-SA" sz="2000" b="0" i="0" u="none" strike="noStrike" cap="none" dirty="0">
                <a:solidFill>
                  <a:schemeClr val="dk1"/>
                </a:solidFill>
                <a:effectLst/>
                <a:latin typeface="+mn-lt"/>
                <a:ea typeface="Calibri"/>
                <a:cs typeface="Arial"/>
                <a:sym typeface="Calibri"/>
              </a:rPr>
              <a:t> العمل مع لجان مشاريع المجتمع وعقد اجتماعات منتظمة لاتخاذ القرارات بشأن البرنامج</a:t>
            </a:r>
          </a:p>
          <a:p>
            <a:pPr marL="742950" lvl="1" indent="-285750" algn="r" rtl="1">
              <a:lnSpc>
                <a:spcPct val="100000"/>
              </a:lnSpc>
              <a:spcBef>
                <a:spcPts val="0"/>
              </a:spcBef>
              <a:spcAft>
                <a:spcPts val="0"/>
              </a:spcAft>
              <a:buSzPts val="1400"/>
              <a:buFontTx/>
              <a:buChar char="-"/>
            </a:pPr>
            <a:r>
              <a:rPr lang="ar-SA" sz="2000" b="0" i="0" u="none" strike="noStrike" cap="none" dirty="0">
                <a:solidFill>
                  <a:schemeClr val="dk1"/>
                </a:solidFill>
                <a:effectLst/>
                <a:latin typeface="+mn-lt"/>
                <a:ea typeface="Calibri"/>
                <a:cs typeface="Arial"/>
                <a:sym typeface="Calibri"/>
              </a:rPr>
              <a:t>عقد اجتماعات مجتمعية منتظمة لتحديث المجتمع حول التقدم المحرز، جمع التعليقات، واتفاق على الخطوات التالية مع المجتمع.</a:t>
            </a:r>
          </a:p>
          <a:p>
            <a:pPr marL="742950" lvl="1" indent="-285750" algn="r" rtl="1">
              <a:lnSpc>
                <a:spcPct val="100000"/>
              </a:lnSpc>
              <a:spcBef>
                <a:spcPts val="0"/>
              </a:spcBef>
              <a:spcAft>
                <a:spcPts val="0"/>
              </a:spcAft>
              <a:buSzPts val="1400"/>
              <a:buFontTx/>
              <a:buChar char="-"/>
            </a:pPr>
            <a:r>
              <a:rPr lang="ar-SA" sz="2000" b="0" i="0" u="none" strike="noStrike" cap="none" dirty="0">
                <a:solidFill>
                  <a:schemeClr val="dk1"/>
                </a:solidFill>
                <a:effectLst/>
                <a:latin typeface="+mn-lt"/>
                <a:ea typeface="Calibri"/>
                <a:cs typeface="Arial"/>
                <a:sym typeface="Calibri"/>
              </a:rPr>
              <a:t> العمل مع المجتمعات لاتفاق على معايير الاختيار والهشاشة للدعم، ثم الاتفاق معًا على من يحق لهم الحصول على ذلك الدعم</a:t>
            </a:r>
          </a:p>
          <a:p>
            <a:pPr marL="742950" lvl="1" indent="-285750" algn="r" rtl="1">
              <a:lnSpc>
                <a:spcPct val="100000"/>
              </a:lnSpc>
              <a:spcBef>
                <a:spcPts val="0"/>
              </a:spcBef>
              <a:spcAft>
                <a:spcPts val="0"/>
              </a:spcAft>
              <a:buSzPts val="1400"/>
              <a:buFontTx/>
              <a:buChar char="-"/>
            </a:pPr>
            <a:r>
              <a:rPr lang="ar-SA" sz="2000" b="0" i="0" u="none" strike="noStrike" cap="none" dirty="0">
                <a:solidFill>
                  <a:schemeClr val="dk1"/>
                </a:solidFill>
                <a:effectLst/>
                <a:latin typeface="+mn-lt"/>
                <a:ea typeface="Calibri"/>
                <a:cs typeface="Arial"/>
                <a:sym typeface="Calibri"/>
              </a:rPr>
              <a:t>دعم المجتمعات لتنفيذ أنشطتها الخاصة مع توفير التمويل أو الدعم الفني من قبل الجمعية الوطنية</a:t>
            </a:r>
          </a:p>
          <a:p>
            <a:pPr marL="0" lvl="0" indent="-230417" algn="l" rtl="0">
              <a:lnSpc>
                <a:spcPct val="100000"/>
              </a:lnSpc>
              <a:spcBef>
                <a:spcPts val="0"/>
              </a:spcBef>
              <a:spcAft>
                <a:spcPts val="0"/>
              </a:spcAft>
              <a:buSzPts val="1400"/>
              <a:buFont typeface="Arial" panose="020B0604020202020204" pitchFamily="34" charset="0"/>
              <a:buNone/>
            </a:pPr>
            <a:endParaRPr lang="en-GB" dirty="0"/>
          </a:p>
          <a:p>
            <a:pPr marL="0" marR="0" lvl="0" indent="0" algn="r" defTabSz="914400" rtl="1" eaLnBrk="1" fontAlgn="auto" latinLnBrk="0" hangingPunct="1">
              <a:lnSpc>
                <a:spcPct val="100000"/>
              </a:lnSpc>
              <a:spcBef>
                <a:spcPts val="0"/>
              </a:spcBef>
              <a:spcAft>
                <a:spcPts val="0"/>
              </a:spcAft>
              <a:buClr>
                <a:srgbClr val="F5333F"/>
              </a:buClr>
              <a:buSzPts val="1800"/>
              <a:buFontTx/>
              <a:buNone/>
              <a:tabLst/>
              <a:defRPr/>
            </a:pPr>
            <a:r>
              <a:rPr lang="ar-SA" sz="1800" b="1" dirty="0">
                <a:solidFill>
                  <a:srgbClr val="F5333F"/>
                </a:solidFill>
                <a:latin typeface="+mn-lt"/>
                <a:ea typeface="Open Sans"/>
                <a:cs typeface="Arial"/>
                <a:sym typeface="Calibri"/>
              </a:rPr>
              <a:t>4.</a:t>
            </a:r>
            <a:r>
              <a:rPr lang="ar-SA" sz="1800" b="1" dirty="0">
                <a:latin typeface="+mn-lt"/>
                <a:ea typeface="Open Sans"/>
                <a:cs typeface="Arial"/>
                <a:sym typeface="Calibri"/>
              </a:rPr>
              <a:t> التغذية الراجعة</a:t>
            </a:r>
          </a:p>
          <a:p>
            <a:pPr marL="742950" lvl="1" indent="-285750" algn="r" rtl="1">
              <a:lnSpc>
                <a:spcPct val="100000"/>
              </a:lnSpc>
              <a:spcBef>
                <a:spcPts val="0"/>
              </a:spcBef>
              <a:spcAft>
                <a:spcPts val="0"/>
              </a:spcAft>
              <a:buSzPts val="1400"/>
              <a:buFontTx/>
              <a:buChar char="-"/>
            </a:pPr>
            <a:r>
              <a:rPr lang="ar-SA" sz="1800" b="0" dirty="0">
                <a:latin typeface="+mn-lt"/>
                <a:cs typeface="Arial"/>
                <a:sym typeface="Calibri"/>
              </a:rPr>
              <a:t> خطوط هاتفية ساخنة يمكن للأفراد الاتصال بها لطرح الأسئلة أو مشاركة المخاوف</a:t>
            </a:r>
          </a:p>
          <a:p>
            <a:pPr marL="742950" lvl="1" indent="-285750" algn="r" rtl="1">
              <a:lnSpc>
                <a:spcPct val="100000"/>
              </a:lnSpc>
              <a:spcBef>
                <a:spcPts val="0"/>
              </a:spcBef>
              <a:spcAft>
                <a:spcPts val="0"/>
              </a:spcAft>
              <a:buSzPts val="1400"/>
              <a:buFontTx/>
              <a:buChar char="-"/>
            </a:pPr>
            <a:r>
              <a:rPr lang="ar-SA" sz="1800" b="0" dirty="0">
                <a:latin typeface="+mn-lt"/>
                <a:cs typeface="Arial"/>
                <a:sym typeface="Calibri"/>
              </a:rPr>
              <a:t>مكاتب مساعدة مجتمعية تُقام أثناء الأنشطة أو في أوقات منتظمة</a:t>
            </a:r>
          </a:p>
          <a:p>
            <a:pPr marL="742950" lvl="1" indent="-285750" algn="r" rtl="1">
              <a:lnSpc>
                <a:spcPct val="100000"/>
              </a:lnSpc>
              <a:spcBef>
                <a:spcPts val="0"/>
              </a:spcBef>
              <a:spcAft>
                <a:spcPts val="0"/>
              </a:spcAft>
              <a:buSzPts val="1400"/>
              <a:buFontTx/>
              <a:buChar char="-"/>
            </a:pPr>
            <a:r>
              <a:rPr lang="ar-SA" sz="1800" b="0" dirty="0">
                <a:latin typeface="+mn-lt"/>
                <a:cs typeface="Arial"/>
                <a:sym typeface="Calibri"/>
              </a:rPr>
              <a:t>صناديق اقتراحات في المجتمعات يمكن للأفراد استخدامها لتقديم تغذيتهم الراجعة مكتوبة</a:t>
            </a:r>
          </a:p>
          <a:p>
            <a:pPr marL="742950" lvl="1" indent="-285750" algn="r" rtl="1">
              <a:lnSpc>
                <a:spcPct val="100000"/>
              </a:lnSpc>
              <a:spcBef>
                <a:spcPts val="0"/>
              </a:spcBef>
              <a:spcAft>
                <a:spcPts val="0"/>
              </a:spcAft>
              <a:buSzPts val="1400"/>
              <a:buFontTx/>
              <a:buChar char="-"/>
            </a:pPr>
            <a:r>
              <a:rPr lang="ar-SA" sz="1800" b="0" dirty="0">
                <a:latin typeface="+mn-lt"/>
                <a:cs typeface="Arial"/>
                <a:sym typeface="Calibri"/>
              </a:rPr>
              <a:t>إجراء استطلاعات إما وجهاً لوجه أو عبر الإنترنت أو عن طريق الهاتف لطرح أسئلة حول رضا الناس عن برنامج معين أو آرائهم بشأن قضايا محددة</a:t>
            </a:r>
          </a:p>
          <a:p>
            <a:pPr marL="742950" lvl="1" indent="-285750" algn="r" rtl="1">
              <a:lnSpc>
                <a:spcPct val="100000"/>
              </a:lnSpc>
              <a:spcBef>
                <a:spcPts val="0"/>
              </a:spcBef>
              <a:spcAft>
                <a:spcPts val="0"/>
              </a:spcAft>
              <a:buSzPts val="1400"/>
              <a:buFontTx/>
              <a:buChar char="-"/>
            </a:pPr>
            <a:r>
              <a:rPr lang="ar-SA" sz="1800" b="0" dirty="0">
                <a:latin typeface="+mn-lt"/>
                <a:cs typeface="Arial"/>
                <a:sym typeface="Calibri"/>
              </a:rPr>
              <a:t>يتم تدريب المتطوعين على الاستماع إلى التغذية الراجعة و/أو طرح الأسئلة أثناء الأنشطة مثل الزيارات المنزلية أو جلسات التوعية الصحية</a:t>
            </a:r>
          </a:p>
          <a:p>
            <a:pPr marL="742950" lvl="1" indent="-285750" algn="r" rtl="1">
              <a:lnSpc>
                <a:spcPct val="100000"/>
              </a:lnSpc>
              <a:spcBef>
                <a:spcPts val="0"/>
              </a:spcBef>
              <a:spcAft>
                <a:spcPts val="0"/>
              </a:spcAft>
              <a:buSzPts val="1400"/>
              <a:buFontTx/>
              <a:buChar char="-"/>
            </a:pPr>
            <a:r>
              <a:rPr lang="ar-SA" sz="1800" b="0" dirty="0">
                <a:latin typeface="+mn-lt"/>
                <a:cs typeface="Arial"/>
                <a:sym typeface="Calibri"/>
              </a:rPr>
              <a:t>يمكن استخدام وسائل التواصل الاجتماعي، مثل فيسبوك وتويتر وواتساب، لجمع الملاحظات وطرح أسئلة محددة</a:t>
            </a:r>
          </a:p>
          <a:p>
            <a:pPr marL="171450" lvl="0" indent="-171450" algn="l" rtl="0">
              <a:lnSpc>
                <a:spcPct val="100000"/>
              </a:lnSpc>
              <a:spcBef>
                <a:spcPts val="540"/>
              </a:spcBef>
              <a:spcAft>
                <a:spcPts val="0"/>
              </a:spcAft>
              <a:buClr>
                <a:schemeClr val="dk1"/>
              </a:buClr>
              <a:buSzPts val="1800"/>
              <a:buFont typeface="Arial"/>
              <a:buChar char="•"/>
            </a:pPr>
            <a:endParaRPr lang="en-GB"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lnSpc>
                <a:spcPct val="100000"/>
              </a:lnSpc>
              <a:spcBef>
                <a:spcPts val="0"/>
              </a:spcBef>
              <a:spcAft>
                <a:spcPts val="0"/>
              </a:spcAft>
              <a:buSzPts val="1400"/>
              <a:buNone/>
            </a:pPr>
            <a:fld id="{00000000-1234-1234-1234-123412341234}" type="slidenum">
              <a:rPr lang="en-GB"/>
              <a:t>6</a:t>
            </a:fld>
            <a:endParaRPr lang="en-GB"/>
          </a:p>
        </p:txBody>
      </p:sp>
    </p:spTree>
    <p:extLst>
      <p:ext uri="{BB962C8B-B14F-4D97-AF65-F5344CB8AC3E}">
        <p14:creationId xmlns:p14="http://schemas.microsoft.com/office/powerpoint/2010/main" val="676063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sz="2000" b="1" dirty="0">
                <a:latin typeface="Calibri"/>
                <a:ea typeface="Calibri"/>
                <a:cs typeface="Arial"/>
                <a:sym typeface="Calibri"/>
              </a:rPr>
              <a:t>ملاحظة الميسر</a:t>
            </a:r>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r" rtl="1">
              <a:lnSpc>
                <a:spcPct val="100000"/>
              </a:lnSpc>
              <a:spcBef>
                <a:spcPts val="1000"/>
              </a:spcBef>
              <a:spcAft>
                <a:spcPts val="0"/>
              </a:spcAft>
              <a:buSzPts val="1400"/>
              <a:buNone/>
            </a:pPr>
            <a:r>
              <a:rPr lang="ar-SA" sz="2000" b="1" dirty="0">
                <a:latin typeface="Calibri"/>
                <a:ea typeface="Calibri"/>
                <a:cs typeface="Arial"/>
                <a:sym typeface="Calibri"/>
              </a:rPr>
              <a:t>قبل عرض الإجابات على الشريحة:</a:t>
            </a:r>
          </a:p>
          <a:p>
            <a:pPr marL="0" lvl="0" indent="0" algn="l" rtl="0">
              <a:lnSpc>
                <a:spcPct val="100000"/>
              </a:lnSpc>
              <a:spcBef>
                <a:spcPts val="1000"/>
              </a:spcBef>
              <a:spcAft>
                <a:spcPts val="0"/>
              </a:spcAft>
              <a:buSzPts val="1400"/>
              <a:buNone/>
            </a:pPr>
            <a:endParaRPr sz="2000" dirty="0">
              <a:latin typeface="Calibri"/>
              <a:ea typeface="Calibri"/>
              <a:cs typeface="Calibri"/>
              <a:sym typeface="Calibri"/>
            </a:endParaRPr>
          </a:p>
          <a:p>
            <a:pPr marL="285750" marR="0" lvl="0" indent="-285750" algn="r" rtl="1">
              <a:lnSpc>
                <a:spcPct val="100000"/>
              </a:lnSpc>
              <a:spcBef>
                <a:spcPts val="1000"/>
              </a:spcBef>
              <a:spcAft>
                <a:spcPts val="0"/>
              </a:spcAft>
              <a:buClr>
                <a:schemeClr val="dk1"/>
              </a:buClr>
              <a:buSzPts val="2000"/>
              <a:buFont typeface="Arial"/>
              <a:buChar char="•"/>
            </a:pPr>
            <a:r>
              <a:rPr lang="ar-SA" sz="2000" dirty="0"/>
              <a:t>اطلب من المشاركين التفكير في خمسة أسباب تدعو إلى إشراك المجتمعات في عملنا – يمكن القيام بذلك ضمن مجموعات صغيرة أو مناقشة عامة</a:t>
            </a: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r" rtl="1">
              <a:lnSpc>
                <a:spcPct val="100000"/>
              </a:lnSpc>
              <a:spcBef>
                <a:spcPts val="1000"/>
              </a:spcBef>
              <a:spcAft>
                <a:spcPts val="0"/>
              </a:spcAft>
              <a:buClr>
                <a:schemeClr val="dk1"/>
              </a:buClr>
              <a:buSzPts val="2000"/>
              <a:buFont typeface="Arial"/>
              <a:buChar char="•"/>
            </a:pPr>
            <a:r>
              <a:rPr lang="ar-SA" sz="2000" dirty="0">
                <a:latin typeface="Calibri"/>
                <a:ea typeface="Calibri"/>
                <a:cs typeface="Arial"/>
                <a:sym typeface="Calibri"/>
              </a:rPr>
              <a:t>قم بكتابة إجابات المشاركين على لوح ورقي، ثم استعرض الإجابات الموجودة على الشريحة وقدم شرحًا لكل واحدة منها</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r" rtl="1">
              <a:lnSpc>
                <a:spcPct val="100000"/>
              </a:lnSpc>
              <a:spcBef>
                <a:spcPts val="1000"/>
              </a:spcBef>
              <a:spcAft>
                <a:spcPts val="0"/>
              </a:spcAft>
              <a:buClr>
                <a:schemeClr val="dk1"/>
              </a:buClr>
              <a:buSzPts val="2000"/>
              <a:buFont typeface="Arial"/>
              <a:buChar char="•"/>
            </a:pPr>
            <a:r>
              <a:rPr lang="ar-SA" sz="2000" dirty="0">
                <a:latin typeface="Calibri"/>
                <a:ea typeface="Calibri"/>
                <a:cs typeface="Arial"/>
                <a:sym typeface="Calibri"/>
              </a:rPr>
              <a:t>قد تكون هناك أسباب صحيحة أخرى غير المذكورة في الشريحة، ولكن الأسباب الخمسة الموجودة على الشريحة هي الأهم</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r" rtl="1">
              <a:lnSpc>
                <a:spcPct val="100000"/>
              </a:lnSpc>
              <a:spcBef>
                <a:spcPts val="541"/>
              </a:spcBef>
              <a:spcAft>
                <a:spcPts val="0"/>
              </a:spcAft>
              <a:buSzPts val="1400"/>
              <a:buNone/>
            </a:pPr>
            <a:r>
              <a:rPr lang="ar-SA" sz="1804" b="1" dirty="0">
                <a:solidFill>
                  <a:schemeClr val="dk1"/>
                </a:solidFill>
                <a:latin typeface="Calibri"/>
                <a:ea typeface="Calibri"/>
                <a:cs typeface="Arial"/>
                <a:sym typeface="Calibri"/>
              </a:rPr>
              <a:t>لماذا نحتاج إلى إشراك المجتمعات؟</a:t>
            </a:r>
          </a:p>
          <a:p>
            <a:pPr marL="0" lvl="0" indent="0" algn="l" rtl="0">
              <a:lnSpc>
                <a:spcPct val="100000"/>
              </a:lnSpc>
              <a:spcBef>
                <a:spcPts val="542"/>
              </a:spcBef>
              <a:spcAft>
                <a:spcPts val="0"/>
              </a:spcAft>
              <a:buSzPts val="1400"/>
              <a:buNone/>
            </a:pPr>
            <a:endParaRPr sz="1804" b="1" dirty="0">
              <a:solidFill>
                <a:schemeClr val="dk1"/>
              </a:solidFill>
              <a:latin typeface="Calibri"/>
              <a:ea typeface="Calibri"/>
              <a:cs typeface="Calibri"/>
              <a:sym typeface="Calibri"/>
            </a:endParaRPr>
          </a:p>
          <a:p>
            <a:pPr marL="0" lvl="0" indent="0" algn="r" rtl="1">
              <a:lnSpc>
                <a:spcPct val="100000"/>
              </a:lnSpc>
              <a:spcBef>
                <a:spcPts val="541"/>
              </a:spcBef>
              <a:spcAft>
                <a:spcPts val="0"/>
              </a:spcAft>
              <a:buSzPts val="1400"/>
              <a:buNone/>
            </a:pPr>
            <a:r>
              <a:rPr lang="ar-SA" sz="1804" b="1" dirty="0">
                <a:solidFill>
                  <a:schemeClr val="dk1"/>
                </a:solidFill>
                <a:latin typeface="Calibri"/>
                <a:ea typeface="Calibri"/>
                <a:cs typeface="Arial"/>
                <a:sym typeface="Calibri"/>
              </a:rPr>
              <a:t>1. لفهم سياق المجتمع واحتياجاته</a:t>
            </a:r>
          </a:p>
          <a:p>
            <a:pPr marL="0" lvl="0" indent="0" algn="r" rtl="1">
              <a:lnSpc>
                <a:spcPct val="100000"/>
              </a:lnSpc>
              <a:spcBef>
                <a:spcPts val="541"/>
              </a:spcBef>
              <a:spcAft>
                <a:spcPts val="0"/>
              </a:spcAft>
              <a:buSzPts val="1400"/>
              <a:buNone/>
            </a:pPr>
            <a:r>
              <a:rPr lang="ar-SA" sz="1804" dirty="0">
                <a:solidFill>
                  <a:schemeClr val="dk1"/>
                </a:solidFill>
                <a:latin typeface="Calibri"/>
                <a:ea typeface="Calibri"/>
                <a:cs typeface="Arial"/>
                <a:sym typeface="Calibri"/>
              </a:rPr>
              <a:t>نحن بحاجة إلى الانخراط مع جميع المجموعات والأفراد في المجتمع لفهم احتياجاتهم الخاصة وتفضيلاتهم وسياقهم. إذا افترضنا أننا نعرف ما يحتاجه الناس أو كيف تعمل الأشياء في مجتمعهم، فإننا نجازف بارتكاب خطأ وتقديم الدعم الذي لا يساعد، أو حتى يتسبب في ضرر أسوأ. على سبيل المثال، من خلال تأجيج التوترات القائمة أو استبعاد الفئات المهمشة بالفعل.</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r" rtl="1">
              <a:lnSpc>
                <a:spcPct val="100000"/>
              </a:lnSpc>
              <a:spcBef>
                <a:spcPts val="541"/>
              </a:spcBef>
              <a:spcAft>
                <a:spcPts val="0"/>
              </a:spcAft>
              <a:buSzPts val="1400"/>
              <a:buNone/>
            </a:pPr>
            <a:r>
              <a:rPr lang="ar-SA" sz="1804" b="1" dirty="0">
                <a:solidFill>
                  <a:schemeClr val="dk1"/>
                </a:solidFill>
                <a:latin typeface="Calibri"/>
                <a:ea typeface="Calibri"/>
                <a:cs typeface="Arial"/>
                <a:sym typeface="Calibri"/>
              </a:rPr>
              <a:t>2. من أجل برامج وعمليات أفضل وأكثر فعالية،</a:t>
            </a:r>
          </a:p>
          <a:p>
            <a:pPr marL="0" lvl="0" indent="0" algn="r" rtl="1">
              <a:lnSpc>
                <a:spcPct val="100000"/>
              </a:lnSpc>
              <a:spcBef>
                <a:spcPts val="541"/>
              </a:spcBef>
              <a:spcAft>
                <a:spcPts val="0"/>
              </a:spcAft>
              <a:buSzPts val="1400"/>
              <a:buNone/>
            </a:pPr>
            <a:r>
              <a:rPr lang="ar-SA" sz="1804" dirty="0">
                <a:solidFill>
                  <a:schemeClr val="dk1"/>
                </a:solidFill>
                <a:latin typeface="Calibri"/>
                <a:ea typeface="Calibri"/>
                <a:cs typeface="Arial"/>
                <a:sym typeface="Calibri"/>
              </a:rPr>
              <a:t>لا أحد يعرف مجتمعا أفضل من الناس الذين يعيشون فيه. عندما نستفيد من هذه المعرفة والخبرة المحلية لتخطيط وإدارة البرامج والعمليات، فمن الأرجح أن نقوم بالأشياء بشكل صحيح ونقدم دعمًا مفيدًا وفي الوقت المناسب وذي صلة وعالي الجودة. يمنحنا الاستماع إلى ملاحظات المجتمع تحذيرًا مبكرًا عندما لا تسير الأمور كما يجب ويوفر رؤى قيمة حول كيفية التحسين.</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r" rtl="1">
              <a:lnSpc>
                <a:spcPct val="100000"/>
              </a:lnSpc>
              <a:spcBef>
                <a:spcPts val="541"/>
              </a:spcBef>
              <a:spcAft>
                <a:spcPts val="0"/>
              </a:spcAft>
              <a:buSzPts val="1400"/>
              <a:buNone/>
            </a:pPr>
            <a:r>
              <a:rPr lang="ar-SA" sz="1804" b="1" dirty="0">
                <a:solidFill>
                  <a:schemeClr val="dk1"/>
                </a:solidFill>
                <a:latin typeface="Calibri"/>
                <a:ea typeface="Calibri"/>
                <a:cs typeface="Arial"/>
                <a:sym typeface="Calibri"/>
              </a:rPr>
              <a:t>3. لبناء الثقة والاستفادة والقبول مع المجتمعات</a:t>
            </a:r>
          </a:p>
          <a:p>
            <a:pPr marL="0" lvl="0" indent="0" algn="r" rtl="1">
              <a:lnSpc>
                <a:spcPct val="100000"/>
              </a:lnSpc>
              <a:spcBef>
                <a:spcPts val="541"/>
              </a:spcBef>
              <a:spcAft>
                <a:spcPts val="0"/>
              </a:spcAft>
              <a:buSzPts val="1400"/>
              <a:buNone/>
            </a:pPr>
            <a:r>
              <a:rPr lang="ar-SA" sz="1804" dirty="0">
                <a:solidFill>
                  <a:schemeClr val="dk1"/>
                </a:solidFill>
                <a:latin typeface="Calibri"/>
                <a:ea typeface="Calibri"/>
                <a:cs typeface="Arial"/>
                <a:sym typeface="Calibri"/>
              </a:rPr>
              <a:t>التواصل المنفتح والصادق والاستماع والعمل وفقًا لما يقوله لنا الناس، هو علامة على الاحترام الذي يبني الثقة. بدون ثقة، قد لا يرغب الناس في التحدث إلينا، أو استخدام خدماتنا، أو تصديق المعلومات التي نشاركها أو الترحيب بمتطوعينا وموظفينا بأمان في مجتمعهم. عندما لا يثق بنا الناس، تصبح قدرتنا على مساعدتهم أصعب بل ومستحيلة.</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r" rtl="1">
              <a:lnSpc>
                <a:spcPct val="100000"/>
              </a:lnSpc>
              <a:spcBef>
                <a:spcPts val="541"/>
              </a:spcBef>
              <a:spcAft>
                <a:spcPts val="0"/>
              </a:spcAft>
              <a:buSzPts val="1400"/>
              <a:buNone/>
            </a:pPr>
            <a:r>
              <a:rPr lang="ar-SA" sz="1804" b="1" dirty="0">
                <a:solidFill>
                  <a:schemeClr val="dk1"/>
                </a:solidFill>
                <a:latin typeface="Calibri"/>
                <a:ea typeface="Calibri"/>
                <a:cs typeface="Arial"/>
                <a:sym typeface="Calibri"/>
              </a:rPr>
              <a:t>4. لتعزيز تولي زمام المجتمع لأموره وقدرته على الصمود</a:t>
            </a:r>
          </a:p>
          <a:p>
            <a:pPr marL="0" lvl="0" indent="0" algn="r" rtl="1">
              <a:lnSpc>
                <a:spcPct val="100000"/>
              </a:lnSpc>
              <a:spcBef>
                <a:spcPts val="541"/>
              </a:spcBef>
              <a:spcAft>
                <a:spcPts val="0"/>
              </a:spcAft>
              <a:buSzPts val="1400"/>
              <a:buNone/>
            </a:pPr>
            <a:r>
              <a:rPr lang="ar-SA" sz="1804" dirty="0">
                <a:solidFill>
                  <a:schemeClr val="dk1"/>
                </a:solidFill>
                <a:latin typeface="Calibri"/>
                <a:ea typeface="Calibri"/>
                <a:cs typeface="Arial"/>
                <a:sym typeface="Calibri"/>
              </a:rPr>
              <a:t>الناس المتأثرين من الأزمة ليسوا عاجزين. عادة ما يكونون أول المستجيبين في أزمة ما ولديهم المعرفة والمهارات والقدرات التي يمكن أن تساعد في ضمان أن تكون المساعدة ملائمة ومستدامة. عندما نصمم البرامج والعمليات ونديرها بالشراكة مع المجتمعات، فهذا يسهل التمكن المحلي والاعتماد على الذات. عندما لا نشركهم، فإننا نتعامل معهم على أنهم متلقون سلبيون للمساعدات، مما يقوض جهودنا لتعزيز قدرة المجتمع على الصمود.</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r" rtl="1">
              <a:lnSpc>
                <a:spcPct val="100000"/>
              </a:lnSpc>
              <a:spcBef>
                <a:spcPts val="541"/>
              </a:spcBef>
              <a:spcAft>
                <a:spcPts val="0"/>
              </a:spcAft>
              <a:buSzPts val="1400"/>
              <a:buNone/>
            </a:pPr>
            <a:r>
              <a:rPr lang="ar-SA" sz="1804" b="1" dirty="0">
                <a:solidFill>
                  <a:schemeClr val="dk1"/>
                </a:solidFill>
                <a:latin typeface="Calibri"/>
                <a:ea typeface="Calibri"/>
                <a:cs typeface="Arial"/>
                <a:sym typeface="Calibri"/>
              </a:rPr>
              <a:t>5. لدعم التزاماتنا الخاصة</a:t>
            </a:r>
          </a:p>
          <a:p>
            <a:pPr marL="0" lvl="0" indent="0" algn="r" rtl="1">
              <a:lnSpc>
                <a:spcPct val="100000"/>
              </a:lnSpc>
              <a:spcBef>
                <a:spcPts val="541"/>
              </a:spcBef>
              <a:spcAft>
                <a:spcPts val="0"/>
              </a:spcAft>
              <a:buSzPts val="1400"/>
              <a:buNone/>
            </a:pPr>
            <a:r>
              <a:rPr lang="ar-SA" sz="1804" dirty="0">
                <a:solidFill>
                  <a:schemeClr val="dk1"/>
                </a:solidFill>
                <a:latin typeface="Calibri"/>
                <a:ea typeface="Calibri"/>
                <a:cs typeface="Arial"/>
                <a:sym typeface="Calibri"/>
              </a:rPr>
              <a:t>العمل في شراكة مع المجتمعات هو جوهر هويتنا. نلتزم بإشراك الأشخاص في إدارة المساعدات، ونحمل أنفسنا مسؤولية أولئك الذين نسعى إلى مساعدتهم، ونبني على القدرات المحلية في مدونة قواعد السلوك الخاصة بالإغاثة في حالات الكوارث الصادرة عن الحركة الدولية للصليب الأحمر والهلال الأحمر. تلتزم مبادئ وقواعد المساعدة الإنسانية للصليب الأحمر والهلال الأحمر بإدراج آليات تواصل وتعليقات شفافة في آليات التفاعل لحالات الطوارئ. في ديسمبر 2019، تمت الموافقة على المجموعة الأولى من "الالتزامات على مستوى الحركة للمشاركة المجتمعية والمساءلة" في مجلس المندوبين (انظر الصفحة 21).</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lnSpc>
                <a:spcPct val="100000"/>
              </a:lnSpc>
              <a:spcBef>
                <a:spcPts val="0"/>
              </a:spcBef>
              <a:spcAft>
                <a:spcPts val="0"/>
              </a:spcAft>
              <a:buSzPts val="1400"/>
              <a:buNone/>
            </a:pPr>
            <a:fld id="{00000000-1234-1234-1234-123412341234}" type="slidenum">
              <a:rPr lang="en-GB"/>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sz="2000" b="1" dirty="0">
                <a:latin typeface="Calibri"/>
                <a:ea typeface="Calibri"/>
                <a:cs typeface="Arial"/>
                <a:sym typeface="Calibri"/>
              </a:rPr>
              <a:t>ملاحظة الميسر</a:t>
            </a:r>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r" rtl="1">
              <a:lnSpc>
                <a:spcPct val="100000"/>
              </a:lnSpc>
              <a:spcBef>
                <a:spcPts val="1000"/>
              </a:spcBef>
              <a:spcAft>
                <a:spcPts val="0"/>
              </a:spcAft>
              <a:buSzPts val="1400"/>
              <a:buNone/>
            </a:pPr>
            <a:r>
              <a:rPr lang="ar-SA" sz="2000" b="1" dirty="0">
                <a:latin typeface="Calibri"/>
                <a:ea typeface="Calibri"/>
                <a:cs typeface="Arial"/>
                <a:sym typeface="Calibri"/>
              </a:rPr>
              <a:t>قبل عرض الإجابات على الشريحة، قم بإجراء مناقشة في الجلسة العامة</a:t>
            </a:r>
          </a:p>
          <a:p>
            <a:pPr marL="0" lvl="0" indent="0" algn="l" rtl="0">
              <a:lnSpc>
                <a:spcPct val="100000"/>
              </a:lnSpc>
              <a:spcBef>
                <a:spcPts val="1000"/>
              </a:spcBef>
              <a:spcAft>
                <a:spcPts val="0"/>
              </a:spcAft>
              <a:buSzPts val="1400"/>
              <a:buNone/>
            </a:pPr>
            <a:endParaRPr lang="en-GB" sz="2000" b="1" dirty="0">
              <a:latin typeface="Calibri"/>
              <a:cs typeface="Calibri"/>
              <a:sym typeface="Calibri"/>
            </a:endParaRPr>
          </a:p>
          <a:p>
            <a:pPr marL="285750" marR="0" lvl="0" indent="-285750" algn="r" defTabSz="914400" rtl="1" eaLnBrk="1" fontAlgn="auto" latinLnBrk="0" hangingPunct="1">
              <a:lnSpc>
                <a:spcPct val="100000"/>
              </a:lnSpc>
              <a:spcBef>
                <a:spcPts val="1000"/>
              </a:spcBef>
              <a:spcAft>
                <a:spcPts val="0"/>
              </a:spcAft>
              <a:buClr>
                <a:srgbClr val="000000"/>
              </a:buClr>
              <a:buSzPts val="1400"/>
              <a:buFontTx/>
              <a:buChar char="-"/>
              <a:tabLst/>
              <a:defRPr/>
            </a:pPr>
            <a:r>
              <a:rPr lang="ar-SA" sz="1800" dirty="0"/>
              <a:t> اسأل المشاركين ما هي بعض الأخطاء الأكثر شيوعًا التي نرتكبها عند التفاعل مع المجتمعات؟ ما الذي لا نجيد فعله؟</a:t>
            </a:r>
          </a:p>
          <a:p>
            <a:pPr marL="285750" marR="0" lvl="0" indent="-285750" algn="r" defTabSz="914400" rtl="1" eaLnBrk="1" fontAlgn="auto" latinLnBrk="0" hangingPunct="1">
              <a:lnSpc>
                <a:spcPct val="100000"/>
              </a:lnSpc>
              <a:spcBef>
                <a:spcPts val="1000"/>
              </a:spcBef>
              <a:spcAft>
                <a:spcPts val="0"/>
              </a:spcAft>
              <a:buClr>
                <a:srgbClr val="000000"/>
              </a:buClr>
              <a:buSzPts val="1400"/>
              <a:buFontTx/>
              <a:buChar char="-"/>
              <a:tabLst/>
              <a:defRPr/>
            </a:pPr>
            <a:r>
              <a:rPr lang="ar-SA" sz="1800" dirty="0"/>
              <a:t>عندما يتم مشاركة بعض الاقتراحات، اعرض المحتوى على الشريحة واشرح كل خطأ</a:t>
            </a:r>
          </a:p>
          <a:p>
            <a:pPr marL="285750" lvl="0" indent="-158750" algn="l" rtl="0">
              <a:lnSpc>
                <a:spcPct val="100000"/>
              </a:lnSpc>
              <a:spcBef>
                <a:spcPts val="1000"/>
              </a:spcBef>
              <a:spcAft>
                <a:spcPts val="0"/>
              </a:spcAft>
              <a:buClr>
                <a:schemeClr val="dk1"/>
              </a:buClr>
              <a:buSzPts val="2000"/>
              <a:buFont typeface="Arial"/>
              <a:buNone/>
            </a:pPr>
            <a:endParaRPr lang="en-GB" sz="2000" dirty="0">
              <a:latin typeface="Calibri"/>
              <a:ea typeface="Calibri"/>
              <a:cs typeface="Calibri"/>
              <a:sym typeface="Calibri"/>
            </a:endParaRPr>
          </a:p>
          <a:p>
            <a:pPr marL="342900" lvl="0" indent="-342900">
              <a:lnSpc>
                <a:spcPct val="115000"/>
              </a:lnSpc>
              <a:spcAft>
                <a:spcPts val="600"/>
              </a:spcAft>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سوء التواصل</a:t>
            </a:r>
            <a:r>
              <a:rPr lang="ar-SA" sz="1100" dirty="0">
                <a:solidFill>
                  <a:srgbClr val="000000"/>
                </a:solidFill>
                <a:effectLst/>
                <a:latin typeface="Open Sans" panose="020B0606030504020204" pitchFamily="34" charset="0"/>
                <a:ea typeface="Arial" panose="020B0604020202020204" pitchFamily="34" charset="0"/>
                <a:cs typeface="Arial"/>
              </a:rPr>
              <a:t>: عدم شرح للمجتمعات من نحن، وما الذي نقوم به، أو عندما تكون هناك تأخيرات أو مشاكل. نحن جيدون في مشاركة المعلومات حول تعزيز الصحة أو الوقاية من الكوارث، لكننا لسنا جيدين في تقديم أنفسنا وشرح ما نقوم به</a:t>
            </a:r>
          </a:p>
          <a:p>
            <a:pPr marL="342900" lvl="0" indent="-342900">
              <a:lnSpc>
                <a:spcPct val="115000"/>
              </a:lnSpc>
              <a:spcAft>
                <a:spcPts val="600"/>
              </a:spcAft>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 رفع التوقعات وكسر الوعود</a:t>
            </a:r>
            <a:r>
              <a:rPr lang="ar-SA" sz="1100" dirty="0">
                <a:solidFill>
                  <a:srgbClr val="000000"/>
                </a:solidFill>
                <a:effectLst/>
                <a:latin typeface="Open Sans" panose="020B0606030504020204" pitchFamily="34" charset="0"/>
                <a:ea typeface="Arial" panose="020B0604020202020204" pitchFamily="34" charset="0"/>
                <a:cs typeface="Arial"/>
              </a:rPr>
              <a:t>: من خلال عدم شرح الأمور بشكل صحيح، نرفع غالبًا توقعات غير واقعية في المجتمعات حول ما يمكننا القيام به، ثم يبدو وكأننا قد خالفنا وعودنا عندما نفشل في الوفاء بها. على سبيل المثال، إذا كان هناك تأخير في المشروع، قد تعتقد المجتمعات أننا لن نعود وأننا قد خالفنا التزاماتنا بتقديم الدعم والخدمات.</a:t>
            </a:r>
          </a:p>
          <a:p>
            <a:pPr marL="342900" lvl="0" indent="-342900">
              <a:lnSpc>
                <a:spcPct val="115000"/>
              </a:lnSpc>
              <a:spcAft>
                <a:spcPts val="600"/>
              </a:spcAft>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الاختيار غير العادل أو غير الواضح واستهداف</a:t>
            </a:r>
            <a:r>
              <a:rPr lang="ar-SA" sz="1100" dirty="0">
                <a:solidFill>
                  <a:srgbClr val="000000"/>
                </a:solidFill>
                <a:effectLst/>
                <a:latin typeface="Open Sans" panose="020B0606030504020204" pitchFamily="34" charset="0"/>
                <a:ea typeface="Arial" panose="020B0604020202020204" pitchFamily="34" charset="0"/>
                <a:cs typeface="Arial"/>
              </a:rPr>
              <a:t> المجتمعات نادراً ما يفهمون لماذا اخترنا هؤلاء الذين اخترناهم وعندما نتحدث فقط إلى قادة المجتمع، فإننا نعرض أنفسنا لخطر أن يكون استهدافنا غير عادل أو يفشل في الوصول إلى الأكثر هشاشة.</a:t>
            </a:r>
          </a:p>
          <a:p>
            <a:pPr marL="342900" lvl="0" indent="-342900">
              <a:lnSpc>
                <a:spcPct val="115000"/>
              </a:lnSpc>
              <a:spcAft>
                <a:spcPts val="600"/>
              </a:spcAft>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 الفشل في استخدام القدرة المحلية</a:t>
            </a:r>
            <a:r>
              <a:rPr lang="ar-SA" sz="1100" dirty="0">
                <a:solidFill>
                  <a:srgbClr val="000000"/>
                </a:solidFill>
                <a:effectLst/>
                <a:latin typeface="Open Sans" panose="020B0606030504020204" pitchFamily="34" charset="0"/>
                <a:ea typeface="Arial" panose="020B0604020202020204" pitchFamily="34" charset="0"/>
                <a:cs typeface="Arial"/>
              </a:rPr>
              <a:t>: غالبًا ما نتجاهل القدرة المحلية في الاندفاع للاستجابة. تخبرنا المجتمعات باستمرار أنها ترغب في المساهمة بشكل أكبر ولعب دور أكبر في عملنا. يمكنهم أن يكونوا أكثر من مجرد "مستفيدين"</a:t>
            </a:r>
          </a:p>
          <a:p>
            <a:pPr marL="342900" lvl="0" indent="-342900">
              <a:lnSpc>
                <a:spcPct val="115000"/>
              </a:lnSpc>
              <a:spcAft>
                <a:spcPts val="600"/>
              </a:spcAft>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 عدم جمع أو استخدام أو الرد على تغذية المجتمع الراجعة</a:t>
            </a:r>
            <a:r>
              <a:rPr lang="ar-SA" sz="1100" dirty="0">
                <a:solidFill>
                  <a:srgbClr val="000000"/>
                </a:solidFill>
                <a:effectLst/>
                <a:latin typeface="Open Sans" panose="020B0606030504020204" pitchFamily="34" charset="0"/>
                <a:ea typeface="Arial" panose="020B0604020202020204" pitchFamily="34" charset="0"/>
                <a:cs typeface="Arial"/>
              </a:rPr>
              <a:t>: نادرًا ما يكون لدينا نظام مناسب لجمع الملاحظات والشكاوى، وعندما يكون لدينا، نادرًا ما نستخدم تلك التغذية الراجعة لإجراء تحسينات. تخبرنا المجتمعات أنه على الرغم من شعورهم بأن الصليب الأحمر والهلال الأحمر ينصتان إليهم، إلا أنهما لا يتخذان أي إجراء أو يستجيبان لملاحظاتهم.</a:t>
            </a:r>
          </a:p>
          <a:p>
            <a:pPr marL="342900" lvl="0" indent="-342900">
              <a:lnSpc>
                <a:spcPct val="115000"/>
              </a:lnSpc>
              <a:buFont typeface="+mj-lt"/>
              <a:buAutoNum type="arabicPeriod"/>
            </a:pPr>
            <a:r>
              <a:rPr lang="ar-SA" sz="1100" b="1" dirty="0">
                <a:solidFill>
                  <a:srgbClr val="000000"/>
                </a:solidFill>
                <a:effectLst/>
                <a:latin typeface="Open Sans" panose="020B0606030504020204" pitchFamily="34" charset="0"/>
                <a:ea typeface="Arial" panose="020B0604020202020204" pitchFamily="34" charset="0"/>
                <a:cs typeface="Arial"/>
              </a:rPr>
              <a:t>الفشل في إشراك الفئات الهشة</a:t>
            </a:r>
            <a:r>
              <a:rPr lang="ar-SA" sz="1100" dirty="0">
                <a:solidFill>
                  <a:srgbClr val="000000"/>
                </a:solidFill>
                <a:effectLst/>
                <a:latin typeface="Open Sans" panose="020B0606030504020204" pitchFamily="34" charset="0"/>
                <a:ea typeface="Arial" panose="020B0604020202020204" pitchFamily="34" charset="0"/>
                <a:cs typeface="Arial"/>
              </a:rPr>
              <a:t>: غالبًا ما نتحدث فقط إلى قادة المجتمع أو الأكثر حضورا في المجتمعات، مما يعني أننا نفوت احتياجات كبار السن والنساء وذوي الإعاقة أو الشباب. في مناقشات المجموعات البؤرية مع كبار السن وذوي الإعاقة، غالبًا ما يخبروننا أن هذه هي المرة الأولى التي يتم فيها جمعهم معًا بهذه الطريقة وسؤالهم عن احتياجاتهم وآرائهم.</a:t>
            </a:r>
          </a:p>
          <a:p>
            <a:pPr marL="950595">
              <a:lnSpc>
                <a:spcPct val="115000"/>
              </a:lnSpc>
            </a:pPr>
            <a:r>
              <a:rPr lang="ar-SA" sz="1100" dirty="0">
                <a:solidFill>
                  <a:srgbClr val="000000"/>
                </a:solidFill>
                <a:effectLst/>
                <a:latin typeface="Open Sans" panose="020B0606030504020204" pitchFamily="34" charset="0"/>
                <a:ea typeface="Arial" panose="020B0604020202020204" pitchFamily="34" charset="0"/>
                <a:cs typeface="Arial"/>
              </a:rPr>
              <a:t> </a:t>
            </a: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lnSpc>
                <a:spcPct val="100000"/>
              </a:lnSpc>
              <a:spcBef>
                <a:spcPts val="0"/>
              </a:spcBef>
              <a:spcAft>
                <a:spcPts val="0"/>
              </a:spcAft>
              <a:buSzPts val="1400"/>
              <a:buNone/>
            </a:pPr>
            <a:fld id="{00000000-1234-1234-1234-123412341234}" type="slidenum">
              <a:rPr lang="en-GB"/>
              <a:t>8</a:t>
            </a:fld>
            <a:endParaRPr lang="en-GB"/>
          </a:p>
        </p:txBody>
      </p:sp>
    </p:spTree>
    <p:extLst>
      <p:ext uri="{BB962C8B-B14F-4D97-AF65-F5344CB8AC3E}">
        <p14:creationId xmlns:p14="http://schemas.microsoft.com/office/powerpoint/2010/main" val="2554946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SA" b="1" dirty="0"/>
              <a:t>ملاحظة الميسر</a:t>
            </a:r>
          </a:p>
          <a:p>
            <a:pPr marL="0" lvl="0" indent="0" algn="l" rtl="0">
              <a:lnSpc>
                <a:spcPct val="100000"/>
              </a:lnSpc>
              <a:spcBef>
                <a:spcPts val="542"/>
              </a:spcBef>
              <a:spcAft>
                <a:spcPts val="0"/>
              </a:spcAft>
              <a:buSzPts val="1400"/>
              <a:buNone/>
            </a:pPr>
            <a:endParaRPr dirty="0"/>
          </a:p>
          <a:p>
            <a:pPr marL="342900" lvl="0" indent="-342900">
              <a:lnSpc>
                <a:spcPct val="115000"/>
              </a:lnSpc>
              <a:buFont typeface="+mj-lt"/>
              <a:buAutoNum type="arabicPeriod"/>
            </a:pPr>
            <a:r>
              <a:rPr lang="ar-SA" sz="1100" dirty="0">
                <a:effectLst/>
                <a:latin typeface="Open Sans" panose="020B0606030504020204" pitchFamily="34" charset="0"/>
                <a:ea typeface="Arial" panose="020B0604020202020204" pitchFamily="34" charset="0"/>
                <a:cs typeface="Arial"/>
              </a:rPr>
              <a:t>خصص لكل مجموعة واحدة من الأخطاء الشائعة واطلب منهم مشاركة أمثلة حقيقية على هذا الخطأ التي رأوه في عملهم، ثم اختر واحدة وناقش الأسباب التي أدت إلى حدوثها وما كانت العواقب. </a:t>
            </a:r>
            <a:r>
              <a:rPr lang="ar-SA" sz="1100" b="1" dirty="0">
                <a:effectLst/>
                <a:latin typeface="Open Sans" panose="020B0606030504020204" pitchFamily="34" charset="0"/>
                <a:ea typeface="Arial" panose="020B0604020202020204" pitchFamily="34" charset="0"/>
                <a:cs typeface="Arial"/>
              </a:rPr>
              <a:t>(10 دقائق)</a:t>
            </a:r>
          </a:p>
          <a:p>
            <a:pPr marL="342900" lvl="0" indent="-342900">
              <a:lnSpc>
                <a:spcPct val="115000"/>
              </a:lnSpc>
              <a:buFont typeface="+mj-lt"/>
              <a:buAutoNum type="arabicPeriod"/>
            </a:pP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r>
              <a:rPr lang="ar-SA" sz="1100" dirty="0">
                <a:effectLst/>
                <a:latin typeface="Open Sans" panose="020B0606030504020204" pitchFamily="34" charset="0"/>
                <a:ea typeface="Arial" panose="020B0604020202020204" pitchFamily="34" charset="0"/>
                <a:cs typeface="Arial"/>
              </a:rPr>
              <a:t>اختتم الجلسة بمناقشة في الجلسة العامة. الأسئلة الرئيسية التي يجب طرحها تشمل (5-10 دقائق):</a:t>
            </a:r>
          </a:p>
          <a:p>
            <a:pPr marL="742950" lvl="1" indent="-285750">
              <a:lnSpc>
                <a:spcPct val="115000"/>
              </a:lnSpc>
              <a:spcAft>
                <a:spcPts val="600"/>
              </a:spcAft>
              <a:buFont typeface="+mj-lt"/>
              <a:buAutoNum type="arabicPeriod"/>
            </a:pPr>
            <a:r>
              <a:rPr lang="ar-SA" sz="1100" dirty="0">
                <a:effectLst/>
                <a:latin typeface="Open Sans" panose="020B0606030504020204" pitchFamily="34" charset="0"/>
                <a:ea typeface="Arial" panose="020B0604020202020204" pitchFamily="34" charset="0"/>
                <a:cs typeface="Arial"/>
              </a:rPr>
              <a:t>ما هي بعض الأسباب التي تجعلنا لا نتفاعل مع المجتمعات كما ينبغي؟ على سبيل المثال: الوقت، الأموال، الالتزام، الخطط التي توضع على مستوى المقر الرئيسي</a:t>
            </a:r>
          </a:p>
          <a:p>
            <a:pPr marL="742950" lvl="1" indent="-285750">
              <a:lnSpc>
                <a:spcPct val="115000"/>
              </a:lnSpc>
              <a:spcAft>
                <a:spcPts val="600"/>
              </a:spcAft>
              <a:buFont typeface="+mj-lt"/>
              <a:buAutoNum type="arabicPeriod"/>
            </a:pPr>
            <a:r>
              <a:rPr lang="ar-SA" sz="1100" dirty="0">
                <a:effectLst/>
                <a:latin typeface="Open Sans" panose="020B0606030504020204" pitchFamily="34" charset="0"/>
                <a:ea typeface="Arial" panose="020B0604020202020204" pitchFamily="34" charset="0"/>
                <a:cs typeface="Arial"/>
              </a:rPr>
              <a:t>ما هي عواقب عدم إشراك أعضاء المجتمع؟</a:t>
            </a: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1">
              <a:lnSpc>
                <a:spcPct val="100000"/>
              </a:lnSpc>
              <a:spcBef>
                <a:spcPts val="0"/>
              </a:spcBef>
              <a:spcAft>
                <a:spcPts val="0"/>
              </a:spcAft>
              <a:buSzPts val="1400"/>
              <a:buNone/>
            </a:pPr>
            <a:fld id="{00000000-1234-1234-1234-123412341234}" type="slidenum">
              <a:rPr lang="en-GB"/>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Arial"/>
              <a:sym typeface="Montserrat SemiBo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Arial"/>
              <a:sym typeface="Montserrat SemiBo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Arial"/>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1">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Arial"/>
                <a:sym typeface="Montserrat"/>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Arial"/>
              <a:sym typeface="Montserrat SemiBo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Arial"/>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158B815C-13AC-07BF-1077-0B49C91A6F7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Arial"/>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r" rtl="1">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Arial"/>
                <a:sym typeface="Roboto"/>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r" rtl="1">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Arial"/>
                <a:sym typeface="Roboto"/>
              </a:defRPr>
            </a:lvl1pPr>
            <a:lvl2pPr marR="0" lvl="1" algn="ctr" rtl="1">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Arial"/>
                <a:sym typeface="Calibri"/>
              </a:defRPr>
            </a:lvl2pPr>
            <a:lvl3pPr marR="0" lvl="2" algn="ctr" rtl="1">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Arial"/>
                <a:sym typeface="Calibri"/>
              </a:defRPr>
            </a:lvl3pPr>
            <a:lvl4pPr marR="0" lvl="3"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4pPr>
            <a:lvl5pPr marR="0" lvl="4"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5pPr>
            <a:lvl6pPr marR="0" lvl="5"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6pPr>
            <a:lvl7pPr marR="0" lvl="6"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7pPr>
            <a:lvl8pPr marR="0" lvl="7"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8pPr>
            <a:lvl9pPr marR="0" lvl="8" algn="ctr" rtl="1">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Arial"/>
                <a:sym typeface="Calibri"/>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Arial"/>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r" rtl="1">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Arial"/>
                <a:sym typeface="Roboto"/>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r" rtl="1">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Arial"/>
                <a:sym typeface="Roboto"/>
              </a:defRPr>
            </a:lvl1pPr>
            <a:lvl2pPr marR="0" lvl="1" algn="ctr" rtl="1">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Arial"/>
                <a:sym typeface="Calibri"/>
              </a:defRPr>
            </a:lvl2pPr>
            <a:lvl3pPr marR="0" lvl="2" algn="ctr" rtl="1">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Arial"/>
                <a:sym typeface="Calibri"/>
              </a:defRPr>
            </a:lvl3pPr>
            <a:lvl4pPr marR="0" lvl="3"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4pPr>
            <a:lvl5pPr marR="0" lvl="4"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5pPr>
            <a:lvl6pPr marR="0" lvl="5"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6pPr>
            <a:lvl7pPr marR="0" lvl="6"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7pPr>
            <a:lvl8pPr marR="0" lvl="7"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8pPr>
            <a:lvl9pPr marR="0" lvl="8" algn="ctr" rtl="1">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Arial"/>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Arial"/>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Arial"/>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6"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 id="2147483689" r:id="rId35"/>
    <p:sldLayoutId id="2147483690" r:id="rId36"/>
  </p:sldLayoutIdLst>
  <p:hf sldNum="0" hdr="0" ftr="0" dt="0"/>
  <p:txStyles>
    <p:title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42694" y="2453939"/>
            <a:ext cx="6888106" cy="6001603"/>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SA" sz="4800" b="1" i="0" u="none" strike="noStrike" cap="none">
                <a:solidFill>
                  <a:srgbClr val="F5333F"/>
                </a:solidFill>
                <a:latin typeface="Montserrat"/>
                <a:ea typeface="Montserrat"/>
                <a:cs typeface="Arial"/>
                <a:sym typeface="Montserrat"/>
              </a:rPr>
              <a:t>تدريب المشاركة المجتمعية لفروع الجمعيات الوطنية</a:t>
            </a:r>
            <a:br>
              <a:rPr lang="ar-SA" sz="3200" b="1" i="0" u="none" strike="noStrike" cap="none">
                <a:solidFill>
                  <a:schemeClr val="dk1"/>
                </a:solidFill>
                <a:latin typeface="Montserrat"/>
                <a:ea typeface="Montserrat"/>
                <a:cs typeface="Arial"/>
                <a:sym typeface="Montserrat"/>
              </a:rPr>
            </a:br>
            <a:endParaRPr lang="ar-SA" sz="3200" b="1" i="0" u="none" strike="noStrike" cap="none">
              <a:solidFill>
                <a:schemeClr val="dk1"/>
              </a:solidFill>
              <a:latin typeface="Montserrat"/>
              <a:ea typeface="Montserrat"/>
              <a:cs typeface="Arial"/>
              <a:sym typeface="Montserrat"/>
            </a:endParaRPr>
          </a:p>
          <a:p>
            <a:pPr marL="0" marR="0" lvl="0" indent="0" algn="r" rtl="1">
              <a:lnSpc>
                <a:spcPct val="100000"/>
              </a:lnSpc>
              <a:spcBef>
                <a:spcPts val="0"/>
              </a:spcBef>
              <a:spcAft>
                <a:spcPts val="0"/>
              </a:spcAft>
              <a:buClr>
                <a:srgbClr val="000000"/>
              </a:buClr>
              <a:buSzPts val="3600"/>
              <a:buFont typeface="Arial"/>
              <a:buNone/>
            </a:pPr>
            <a:r>
              <a:rPr lang="ar-SA" sz="3600" b="1" i="0" u="none" strike="noStrike" cap="none">
                <a:solidFill>
                  <a:srgbClr val="0F2042"/>
                </a:solidFill>
                <a:latin typeface="Montserrat"/>
                <a:ea typeface="Montserrat"/>
                <a:cs typeface="Arial"/>
                <a:sym typeface="Montserrat"/>
              </a:rPr>
              <a:t>الوحدة 1</a:t>
            </a:r>
          </a:p>
          <a:p>
            <a:pPr marL="0" marR="0" lvl="0" indent="0" algn="r" rtl="1">
              <a:lnSpc>
                <a:spcPct val="100000"/>
              </a:lnSpc>
              <a:spcBef>
                <a:spcPts val="0"/>
              </a:spcBef>
              <a:spcAft>
                <a:spcPts val="0"/>
              </a:spcAft>
              <a:buClr>
                <a:srgbClr val="000000"/>
              </a:buClr>
              <a:buSzPts val="3600"/>
              <a:buFont typeface="Arial"/>
              <a:buNone/>
            </a:pPr>
            <a:r>
              <a:rPr lang="ar-SA" sz="3600" b="0" i="0" u="none" strike="noStrike" cap="none">
                <a:solidFill>
                  <a:srgbClr val="0F2042"/>
                </a:solidFill>
                <a:latin typeface="Montserrat"/>
                <a:ea typeface="Montserrat"/>
                <a:cs typeface="Arial"/>
                <a:sym typeface="Montserrat"/>
              </a:rPr>
              <a:t>ما هو الانخراط المجتمعي؟</a:t>
            </a: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3</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6600" b="0" i="0" u="none" strike="noStrike" cap="none" normalizeH="0" baseline="0" noProof="0">
                <a:ln>
                  <a:noFill/>
                </a:ln>
                <a:solidFill>
                  <a:srgbClr val="F5333F"/>
                </a:solidFill>
                <a:effectLst/>
                <a:uLnTx/>
                <a:uFillTx/>
                <a:latin typeface="Montserrat"/>
                <a:ea typeface="Montserrat"/>
                <a:cs typeface="Arial"/>
                <a:sym typeface="Montserrat"/>
              </a:rPr>
              <a:t>مدونة قواعد السلوك</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05661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1">
              <a:lnSpc>
                <a:spcPct val="80000"/>
              </a:lnSpc>
              <a:spcBef>
                <a:spcPts val="0"/>
              </a:spcBef>
              <a:spcAft>
                <a:spcPts val="0"/>
              </a:spcAft>
              <a:buClr>
                <a:srgbClr val="000000"/>
              </a:buClr>
              <a:buSzPts val="8800"/>
              <a:buFont typeface="Arial"/>
              <a:buNone/>
            </a:pPr>
            <a:r>
              <a:rPr lang="ar-SA" sz="8800" b="1" i="0" u="none" strike="noStrike" cap="none">
                <a:solidFill>
                  <a:srgbClr val="F5333F"/>
                </a:solidFill>
                <a:latin typeface="Montserrat"/>
                <a:ea typeface="Roboto Black"/>
                <a:cs typeface="Arial"/>
                <a:sym typeface="Montserrat"/>
              </a:rPr>
              <a:t>أسئلة؟</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1">
              <a:lnSpc>
                <a:spcPct val="80000"/>
              </a:lnSpc>
              <a:spcBef>
                <a:spcPts val="0"/>
              </a:spcBef>
              <a:spcAft>
                <a:spcPts val="0"/>
              </a:spcAft>
              <a:buClr>
                <a:srgbClr val="000000"/>
              </a:buClr>
              <a:buSzPts val="8800"/>
              <a:buFont typeface="Arial"/>
              <a:buNone/>
            </a:pPr>
            <a:r>
              <a:rPr lang="ar-SA" sz="8800" b="1" i="0" u="none" strike="noStrike" cap="none">
                <a:solidFill>
                  <a:srgbClr val="F5333F"/>
                </a:solidFill>
                <a:latin typeface="Montserrat"/>
                <a:ea typeface="Roboto Black"/>
                <a:cs typeface="Arial"/>
                <a:sym typeface="Montserrat"/>
              </a:rPr>
              <a:t>شكرا!</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2523727"/>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1</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6600" b="0" i="0" u="none" strike="noStrike" cap="none" normalizeH="0" baseline="0" noProof="0">
                <a:ln>
                  <a:noFill/>
                </a:ln>
                <a:solidFill>
                  <a:srgbClr val="F5333F"/>
                </a:solidFill>
                <a:effectLst/>
                <a:uLnTx/>
                <a:uFillTx/>
                <a:latin typeface="Montserrat"/>
                <a:ea typeface="Montserrat"/>
                <a:cs typeface="Arial"/>
                <a:sym typeface="Montserrat"/>
              </a:rPr>
              <a:t>سيناريو خدمة الحافلات</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60271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678"/>
        <p:cNvGrpSpPr/>
        <p:nvPr/>
      </p:nvGrpSpPr>
      <p:grpSpPr>
        <a:xfrm>
          <a:off x="0" y="0"/>
          <a:ext cx="0" cy="0"/>
          <a:chOff x="0" y="0"/>
          <a:chExt cx="0" cy="0"/>
        </a:xfrm>
      </p:grpSpPr>
      <p:sp>
        <p:nvSpPr>
          <p:cNvPr id="680" name="Google Shape;680;p22"/>
          <p:cNvSpPr txBox="1"/>
          <p:nvPr/>
        </p:nvSpPr>
        <p:spPr>
          <a:xfrm>
            <a:off x="1546704" y="3882430"/>
            <a:ext cx="15194592" cy="3539390"/>
          </a:xfrm>
          <a:prstGeom prst="rect">
            <a:avLst/>
          </a:prstGeom>
          <a:noFill/>
          <a:ln>
            <a:noFill/>
          </a:ln>
        </p:spPr>
        <p:txBody>
          <a:bodyPr spcFirstLastPara="1" wrap="square" lIns="91425" tIns="45700" rIns="91425" bIns="45700" anchor="t" anchorCtr="0">
            <a:spAutoFit/>
          </a:bodyPr>
          <a:lstStyle/>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7200" b="1" i="0" u="none" strike="noStrike" cap="none" normalizeH="0" baseline="0" noProof="0">
                <a:ln>
                  <a:noFill/>
                </a:ln>
                <a:solidFill>
                  <a:srgbClr val="33394B"/>
                </a:solidFill>
                <a:effectLst/>
                <a:uLnTx/>
                <a:uFillTx/>
                <a:latin typeface="Montserrat"/>
                <a:ea typeface="Montserrat"/>
                <a:cs typeface="Arial"/>
                <a:sym typeface="Montserrat"/>
              </a:rPr>
              <a:t>النشاط 2</a:t>
            </a:r>
          </a:p>
          <a:p>
            <a:pPr marL="0" marR="0" lvl="0" indent="0" algn="ctr" defTabSz="914400" rtl="1" eaLnBrk="1" fontAlgn="auto" latinLnBrk="0" hangingPunct="1">
              <a:lnSpc>
                <a:spcPct val="100000"/>
              </a:lnSpc>
              <a:spcBef>
                <a:spcPts val="0"/>
              </a:spcBef>
              <a:spcAft>
                <a:spcPts val="0"/>
              </a:spcAft>
              <a:buClr>
                <a:srgbClr val="000000"/>
              </a:buClr>
              <a:buSzPts val="5400"/>
              <a:buFont typeface="Arial"/>
              <a:buNone/>
              <a:tabLst/>
              <a:defRPr/>
            </a:pPr>
            <a:r>
              <a:rPr kumimoji="0" lang="ar-SA" sz="6600" b="0" i="0" u="none" strike="noStrike" cap="none" normalizeH="0" baseline="0" noProof="0">
                <a:ln>
                  <a:noFill/>
                </a:ln>
                <a:solidFill>
                  <a:srgbClr val="F5333F"/>
                </a:solidFill>
                <a:effectLst/>
                <a:uLnTx/>
                <a:uFillTx/>
                <a:latin typeface="Montserrat"/>
                <a:ea typeface="Montserrat"/>
                <a:cs typeface="Arial"/>
                <a:sym typeface="Montserrat"/>
              </a:rPr>
              <a:t>ما هي المشاركة المجتمعية ولماذا هي مهمة؟</a:t>
            </a:r>
          </a:p>
          <a:p>
            <a:pPr marL="0" marR="0" lvl="0" indent="0" algn="ctr"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2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10878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3" name="Picture 2" descr="A diagram of a diagram&#10;&#10;AI-generated content may be incorrect.">
            <a:extLst>
              <a:ext uri="{FF2B5EF4-FFF2-40B4-BE49-F238E27FC236}">
                <a16:creationId xmlns:a16="http://schemas.microsoft.com/office/drawing/2014/main" id="{C5CF41A9-86CA-061C-FFBA-950FC2F22106}"/>
              </a:ext>
            </a:extLst>
          </p:cNvPr>
          <p:cNvPicPr>
            <a:picLocks noChangeAspect="1"/>
          </p:cNvPicPr>
          <p:nvPr/>
        </p:nvPicPr>
        <p:blipFill>
          <a:blip r:embed="rId3"/>
          <a:stretch>
            <a:fillRect/>
          </a:stretch>
        </p:blipFill>
        <p:spPr>
          <a:xfrm>
            <a:off x="489447" y="2109019"/>
            <a:ext cx="17634963" cy="8032085"/>
          </a:xfrm>
          <a:prstGeom prst="rect">
            <a:avLst/>
          </a:prstGeom>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SA" sz="5400" b="1" i="0" u="none" strike="noStrike" cap="none">
                <a:solidFill>
                  <a:schemeClr val="dk2"/>
                </a:solidFill>
                <a:latin typeface="Montserrat"/>
                <a:ea typeface="Montserrat"/>
                <a:cs typeface="Arial"/>
                <a:sym typeface="Montserrat"/>
              </a:rPr>
              <a:t>ما هو الانخراط المجتمعي؟</a:t>
            </a:r>
          </a:p>
          <a:p>
            <a:pPr>
              <a:buSzPts val="5400"/>
            </a:pPr>
            <a:r>
              <a:rPr lang="ar-SA" sz="4800">
                <a:solidFill>
                  <a:schemeClr val="accent3"/>
                </a:solidFill>
                <a:latin typeface="Montserrat"/>
                <a:ea typeface="Montserrat"/>
                <a:cs typeface="Arial"/>
                <a:sym typeface="Montserrat"/>
              </a:rPr>
              <a:t>ناقش…</a:t>
            </a:r>
          </a:p>
          <a:p>
            <a:pPr marL="0" marR="0" lvl="0" indent="0" algn="l" rtl="0">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42578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a photo&#10;&#10;Description automatically generated">
            <a:extLst>
              <a:ext uri="{FF2B5EF4-FFF2-40B4-BE49-F238E27FC236}">
                <a16:creationId xmlns:a16="http://schemas.microsoft.com/office/drawing/2014/main" id="{D1E5757D-3625-F213-AAEC-ACA1ECC0A8F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6000"/>
                    </a14:imgEffect>
                  </a14:imgLayer>
                </a14:imgProps>
              </a:ext>
              <a:ext uri="{28A0092B-C50C-407E-A947-70E740481C1C}">
                <a14:useLocalDpi xmlns:a14="http://schemas.microsoft.com/office/drawing/2010/main"/>
              </a:ext>
            </a:extLst>
          </a:blip>
          <a:srcRect/>
          <a:stretch/>
        </p:blipFill>
        <p:spPr>
          <a:xfrm>
            <a:off x="0" y="0"/>
            <a:ext cx="18288000" cy="10288588"/>
          </a:xfrm>
          <a:prstGeom prst="rect">
            <a:avLst/>
          </a:prstGeom>
        </p:spPr>
      </p:pic>
      <p:sp>
        <p:nvSpPr>
          <p:cNvPr id="2" name="Google Shape;501;p5">
            <a:extLst>
              <a:ext uri="{FF2B5EF4-FFF2-40B4-BE49-F238E27FC236}">
                <a16:creationId xmlns:a16="http://schemas.microsoft.com/office/drawing/2014/main" id="{765033BB-EE49-8E28-83AC-893F05CC5F1F}"/>
              </a:ext>
            </a:extLst>
          </p:cNvPr>
          <p:cNvSpPr txBox="1">
            <a:spLocks/>
          </p:cNvSpPr>
          <p:nvPr/>
        </p:nvSpPr>
        <p:spPr>
          <a:xfrm>
            <a:off x="627855" y="701447"/>
            <a:ext cx="13741288" cy="14938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2"/>
              </a:buClr>
              <a:buSzPts val="4800"/>
              <a:buFont typeface="Montserrat"/>
              <a:buNone/>
            </a:pPr>
            <a:r>
              <a:rPr lang="ar-SA" sz="5400" b="1">
                <a:solidFill>
                  <a:schemeClr val="dk2"/>
                </a:solidFill>
                <a:latin typeface="Montserrat"/>
                <a:ea typeface="Montserrat"/>
                <a:cs typeface="Arial"/>
                <a:sym typeface="Montserrat"/>
              </a:rPr>
              <a:t>ما هو دور موظفي الفرع والمتطوعين في الانخراط المجتمعي؟</a:t>
            </a:r>
          </a:p>
        </p:txBody>
      </p:sp>
    </p:spTree>
    <p:extLst>
      <p:ext uri="{BB962C8B-B14F-4D97-AF65-F5344CB8AC3E}">
        <p14:creationId xmlns:p14="http://schemas.microsoft.com/office/powerpoint/2010/main" val="2154719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59044F7-8618-4FA6-59B4-E12D36DD4A01}"/>
              </a:ext>
            </a:extLst>
          </p:cNvPr>
          <p:cNvSpPr>
            <a:spLocks noGrp="1"/>
          </p:cNvSpPr>
          <p:nvPr>
            <p:ph type="pic" idx="2"/>
          </p:nvPr>
        </p:nvSpPr>
        <p:spPr/>
        <p:txBody>
          <a:bodyPr/>
          <a:lstStyle/>
          <a:p>
            <a:endParaRPr lang="en-GB"/>
          </a:p>
        </p:txBody>
      </p:sp>
      <p:sp>
        <p:nvSpPr>
          <p:cNvPr id="501" name="Google Shape;501;p5"/>
          <p:cNvSpPr txBox="1">
            <a:spLocks noGrp="1"/>
          </p:cNvSpPr>
          <p:nvPr>
            <p:ph type="title" idx="4294967295"/>
          </p:nvPr>
        </p:nvSpPr>
        <p:spPr>
          <a:xfrm>
            <a:off x="10247312" y="2163763"/>
            <a:ext cx="7583487" cy="1493837"/>
          </a:xfrm>
          <a:prstGeom prst="rect">
            <a:avLst/>
          </a:prstGeom>
          <a:noFill/>
          <a:ln>
            <a:noFill/>
          </a:ln>
        </p:spPr>
        <p:txBody>
          <a:bodyPr spcFirstLastPara="1" wrap="square" lIns="91425" tIns="45700" rIns="91425" bIns="45700" anchor="t" anchorCtr="0">
            <a:noAutofit/>
          </a:bodyPr>
          <a:lstStyle/>
          <a:p>
            <a:pPr marL="0" marR="0" lvl="0" indent="0" algn="r" rtl="1">
              <a:lnSpc>
                <a:spcPct val="90000"/>
              </a:lnSpc>
              <a:spcBef>
                <a:spcPts val="0"/>
              </a:spcBef>
              <a:spcAft>
                <a:spcPts val="0"/>
              </a:spcAft>
              <a:buClr>
                <a:schemeClr val="dk2"/>
              </a:buClr>
              <a:buSzPts val="4800"/>
              <a:buFont typeface="Montserrat"/>
              <a:buNone/>
            </a:pPr>
            <a:r>
              <a:rPr lang="ar-SA" sz="4800" b="1">
                <a:solidFill>
                  <a:schemeClr val="dk2"/>
                </a:solidFill>
                <a:latin typeface="Montserrat"/>
                <a:ea typeface="Montserrat"/>
                <a:cs typeface="Arial"/>
                <a:sym typeface="Montserrat"/>
              </a:rPr>
              <a:t>تمرين </a:t>
            </a:r>
            <a:r>
              <a:rPr lang="ar-SA" sz="4800" b="1" i="0" u="none" strike="noStrike" cap="none">
                <a:solidFill>
                  <a:schemeClr val="dk2"/>
                </a:solidFill>
                <a:latin typeface="Montserrat"/>
                <a:ea typeface="Montserrat"/>
                <a:cs typeface="Arial"/>
                <a:sym typeface="Montserrat"/>
              </a:rPr>
              <a:t>جماعي (</a:t>
            </a:r>
            <a:r>
              <a:rPr lang="ar-SA" sz="4800" b="1">
                <a:solidFill>
                  <a:schemeClr val="dk2"/>
                </a:solidFill>
                <a:latin typeface="Montserrat"/>
                <a:ea typeface="Montserrat"/>
                <a:cs typeface="Arial"/>
                <a:sym typeface="Montserrat"/>
              </a:rPr>
              <a:t>5 </a:t>
            </a:r>
            <a:r>
              <a:rPr lang="ar-SA" sz="4800" b="1" i="0" u="none" strike="noStrike" cap="none">
                <a:solidFill>
                  <a:schemeClr val="dk2"/>
                </a:solidFill>
                <a:latin typeface="Montserrat"/>
                <a:ea typeface="Montserrat"/>
                <a:cs typeface="Arial"/>
                <a:sym typeface="Montserrat"/>
              </a:rPr>
              <a:t>دقائق)</a:t>
            </a:r>
          </a:p>
        </p:txBody>
      </p:sp>
      <p:sp>
        <p:nvSpPr>
          <p:cNvPr id="502" name="Google Shape;502;p5"/>
          <p:cNvSpPr txBox="1">
            <a:spLocks noGrp="1"/>
          </p:cNvSpPr>
          <p:nvPr>
            <p:ph type="body" idx="4294967295"/>
          </p:nvPr>
        </p:nvSpPr>
        <p:spPr>
          <a:xfrm>
            <a:off x="10247313" y="3994150"/>
            <a:ext cx="7583487" cy="5172075"/>
          </a:xfrm>
          <a:prstGeom prst="rect">
            <a:avLst/>
          </a:prstGeom>
          <a:noFill/>
          <a:ln>
            <a:noFill/>
          </a:ln>
        </p:spPr>
        <p:txBody>
          <a:bodyPr spcFirstLastPara="1" wrap="square" lIns="91425" tIns="45700" rIns="91425" bIns="45700" anchor="t" anchorCtr="0">
            <a:noAutofit/>
          </a:bodyPr>
          <a:lstStyle/>
          <a:p>
            <a:pPr marL="457200" marR="0" lvl="0" indent="-457200" algn="r" rtl="1">
              <a:lnSpc>
                <a:spcPts val="3420"/>
              </a:lnSpc>
              <a:spcBef>
                <a:spcPts val="600"/>
              </a:spcBef>
              <a:spcAft>
                <a:spcPts val="1200"/>
              </a:spcAft>
              <a:buClr>
                <a:schemeClr val="dk1"/>
              </a:buClr>
              <a:buSzPts val="2800"/>
              <a:buFont typeface="Arial" panose="020B0604020202020204" pitchFamily="34" charset="0"/>
              <a:buChar char="•"/>
            </a:pPr>
            <a:r>
              <a:rPr lang="ar-SA" sz="2600" b="0" i="0" u="none" strike="noStrike" cap="none">
                <a:solidFill>
                  <a:schemeClr val="dk1"/>
                </a:solidFill>
                <a:latin typeface="Open Sans" panose="020B0606030504020204" pitchFamily="34" charset="0"/>
                <a:ea typeface="Open Sans" panose="020B0606030504020204" pitchFamily="34" charset="0"/>
                <a:cs typeface="Arial" panose="020B0606030504020204" pitchFamily="34" charset="0"/>
                <a:sym typeface="Open Sans"/>
              </a:rPr>
              <a:t>توزعوا إلى أربع مجموعات</a:t>
            </a:r>
          </a:p>
          <a:p>
            <a:pPr marL="457200" marR="0" lvl="0" indent="-457200" algn="r" rtl="1">
              <a:lnSpc>
                <a:spcPts val="3420"/>
              </a:lnSpc>
              <a:spcBef>
                <a:spcPts val="600"/>
              </a:spcBef>
              <a:spcAft>
                <a:spcPts val="1200"/>
              </a:spcAft>
              <a:buClr>
                <a:schemeClr val="dk1"/>
              </a:buClr>
              <a:buSzPts val="2800"/>
              <a:buFont typeface="Arial" panose="020B0604020202020204" pitchFamily="34" charset="0"/>
              <a:buChar char="•"/>
            </a:pPr>
            <a:r>
              <a:rPr lang="ar-SA" sz="2600">
                <a:solidFill>
                  <a:schemeClr val="dk1"/>
                </a:solidFill>
                <a:latin typeface="Open Sans" panose="020B0606030504020204" pitchFamily="34" charset="0"/>
                <a:ea typeface="Open Sans" panose="020B0606030504020204" pitchFamily="34" charset="0"/>
                <a:cs typeface="Arial" panose="020B0606030504020204" pitchFamily="34" charset="0"/>
                <a:sym typeface="Open Sans"/>
              </a:rPr>
              <a:t>كل مجموعة تختار نهجًا مختلفًا للانخراط المجتمعي</a:t>
            </a:r>
          </a:p>
          <a:p>
            <a:pPr marL="457200" marR="0" lvl="0" indent="-457200" algn="r" rtl="1">
              <a:lnSpc>
                <a:spcPts val="3420"/>
              </a:lnSpc>
              <a:spcBef>
                <a:spcPts val="600"/>
              </a:spcBef>
              <a:spcAft>
                <a:spcPts val="1200"/>
              </a:spcAft>
              <a:buClr>
                <a:schemeClr val="dk1"/>
              </a:buClr>
              <a:buSzPts val="2800"/>
              <a:buFont typeface="Arial" panose="020B0604020202020204" pitchFamily="34" charset="0"/>
              <a:buChar char="•"/>
            </a:pPr>
            <a:r>
              <a:rPr lang="ar-SA" sz="2600">
                <a:solidFill>
                  <a:schemeClr val="dk1"/>
                </a:solidFill>
                <a:latin typeface="Open Sans" panose="020B0606030504020204" pitchFamily="34" charset="0"/>
                <a:ea typeface="Open Sans" panose="020B0606030504020204" pitchFamily="34" charset="0"/>
                <a:cs typeface="Arial" panose="020B0606030504020204" pitchFamily="34" charset="0"/>
                <a:sym typeface="Open Sans"/>
              </a:rPr>
              <a:t>قم بإدراج جميع الأنشطة التي تقوم بها في فرعك لـ:</a:t>
            </a:r>
          </a:p>
          <a:p>
            <a:pPr marL="1028700" lvl="1" indent="-342900">
              <a:lnSpc>
                <a:spcPts val="3420"/>
              </a:lnSpc>
              <a:spcBef>
                <a:spcPts val="600"/>
              </a:spcBef>
              <a:spcAft>
                <a:spcPts val="1200"/>
              </a:spcAft>
              <a:buClr>
                <a:srgbClr val="FF0000"/>
              </a:buClr>
              <a:buSzPts val="2800"/>
              <a:buFont typeface="Arial"/>
              <a:buChar char="•"/>
            </a:pPr>
            <a:r>
              <a:rPr lang="ar-SA" sz="2600">
                <a:solidFill>
                  <a:srgbClr val="FF0000"/>
                </a:solidFill>
                <a:latin typeface="Open Sans" panose="020B0606030504020204" pitchFamily="34" charset="0"/>
                <a:ea typeface="Open Sans" panose="020B0606030504020204" pitchFamily="34" charset="0"/>
                <a:cs typeface="Arial" panose="020B0606030504020204" pitchFamily="34" charset="0"/>
                <a:sym typeface="Open Sans"/>
              </a:rPr>
              <a:t>المجموعة 1 - فهم المجتمع</a:t>
            </a:r>
          </a:p>
          <a:p>
            <a:pPr marL="1028700" marR="0" lvl="1" indent="-342900" algn="r" rtl="1">
              <a:lnSpc>
                <a:spcPts val="3420"/>
              </a:lnSpc>
              <a:spcBef>
                <a:spcPts val="600"/>
              </a:spcBef>
              <a:spcAft>
                <a:spcPts val="1200"/>
              </a:spcAft>
              <a:buClr>
                <a:srgbClr val="FF0000"/>
              </a:buClr>
              <a:buSzPts val="2800"/>
              <a:buFont typeface="Arial"/>
              <a:buChar char="•"/>
            </a:pPr>
            <a:r>
              <a:rPr lang="ar-SA" sz="2600" b="0" i="0" u="none" strike="noStrike" cap="none">
                <a:solidFill>
                  <a:srgbClr val="FF0000"/>
                </a:solidFill>
                <a:latin typeface="Open Sans" panose="020B0606030504020204" pitchFamily="34" charset="0"/>
                <a:ea typeface="Open Sans" panose="020B0606030504020204" pitchFamily="34" charset="0"/>
                <a:cs typeface="Arial" panose="020B0606030504020204" pitchFamily="34" charset="0"/>
                <a:sym typeface="Open Sans"/>
              </a:rPr>
              <a:t> المجموعة 2 - مشاركة المعلومات</a:t>
            </a:r>
          </a:p>
          <a:p>
            <a:pPr marL="1028700" marR="0" lvl="1" indent="-342900" algn="r" rtl="1">
              <a:lnSpc>
                <a:spcPts val="3420"/>
              </a:lnSpc>
              <a:spcBef>
                <a:spcPts val="600"/>
              </a:spcBef>
              <a:spcAft>
                <a:spcPts val="1200"/>
              </a:spcAft>
              <a:buClr>
                <a:srgbClr val="FF0000"/>
              </a:buClr>
              <a:buSzPts val="2800"/>
              <a:buFont typeface="Arial"/>
              <a:buChar char="•"/>
            </a:pPr>
            <a:r>
              <a:rPr lang="ar-SA" sz="2600" b="0" i="0" u="none" strike="noStrike" cap="none">
                <a:solidFill>
                  <a:srgbClr val="FF0000"/>
                </a:solidFill>
                <a:latin typeface="Open Sans" panose="020B0606030504020204" pitchFamily="34" charset="0"/>
                <a:ea typeface="Open Sans" panose="020B0606030504020204" pitchFamily="34" charset="0"/>
                <a:cs typeface="Arial" panose="020B0606030504020204" pitchFamily="34" charset="0"/>
                <a:sym typeface="Open Sans"/>
              </a:rPr>
              <a:t>المجموعة 3 - دعم المشاركة</a:t>
            </a:r>
          </a:p>
          <a:p>
            <a:pPr marL="1028700" marR="0" lvl="1" indent="-342900" algn="r" rtl="1">
              <a:lnSpc>
                <a:spcPts val="3420"/>
              </a:lnSpc>
              <a:spcBef>
                <a:spcPts val="600"/>
              </a:spcBef>
              <a:spcAft>
                <a:spcPts val="1200"/>
              </a:spcAft>
              <a:buClr>
                <a:srgbClr val="FF0000"/>
              </a:buClr>
              <a:buSzPts val="2800"/>
              <a:buFont typeface="Arial"/>
              <a:buChar char="•"/>
            </a:pPr>
            <a:r>
              <a:rPr lang="ar-SA" sz="2600">
                <a:solidFill>
                  <a:srgbClr val="FF0000"/>
                </a:solidFill>
                <a:latin typeface="Open Sans" panose="020B0606030504020204" pitchFamily="34" charset="0"/>
                <a:ea typeface="Open Sans" panose="020B0606030504020204" pitchFamily="34" charset="0"/>
                <a:cs typeface="Arial" panose="020B0606030504020204" pitchFamily="34" charset="0"/>
                <a:sym typeface="Open Sans"/>
              </a:rPr>
              <a:t>المجموعة 4 - إدارة تغذية المجتمع الراجعة</a:t>
            </a:r>
          </a:p>
        </p:txBody>
      </p:sp>
      <p:pic>
        <p:nvPicPr>
          <p:cNvPr id="4" name="Google Shape;565;p10">
            <a:extLst>
              <a:ext uri="{FF2B5EF4-FFF2-40B4-BE49-F238E27FC236}">
                <a16:creationId xmlns:a16="http://schemas.microsoft.com/office/drawing/2014/main" id="{ADF4E65C-45C6-DC63-33AC-3080BF1EB412}"/>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22859" y="0"/>
            <a:ext cx="9601200" cy="10288588"/>
          </a:xfrm>
          <a:prstGeom prst="rect">
            <a:avLst/>
          </a:prstGeom>
          <a:solidFill>
            <a:srgbClr val="353535">
              <a:alpha val="11372"/>
            </a:srgbClr>
          </a:solidFill>
          <a:ln>
            <a:noFill/>
          </a:ln>
        </p:spPr>
      </p:pic>
    </p:spTree>
    <p:extLst>
      <p:ext uri="{BB962C8B-B14F-4D97-AF65-F5344CB8AC3E}">
        <p14:creationId xmlns:p14="http://schemas.microsoft.com/office/powerpoint/2010/main" val="2454367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472863"/>
            <a:ext cx="7341075" cy="156962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rgbClr val="000000"/>
              </a:buClr>
              <a:buSzPts val="4800"/>
              <a:buFont typeface="Arial"/>
              <a:buNone/>
            </a:pPr>
            <a:r>
              <a:rPr lang="ar-SA" sz="4800" b="1" i="0" u="none" strike="noStrike" cap="none" dirty="0">
                <a:solidFill>
                  <a:schemeClr val="dk2"/>
                </a:solidFill>
                <a:latin typeface="Montserrat"/>
                <a:ea typeface="Montserrat"/>
                <a:cs typeface="Arial"/>
                <a:sym typeface="Montserrat"/>
              </a:rPr>
              <a:t>لماذا نحتاج إلى إشراك المجتمعات؟</a:t>
            </a:r>
          </a:p>
          <a:p>
            <a:pPr marL="0" marR="0" lvl="0" indent="0" algn="r" rtl="1">
              <a:spcBef>
                <a:spcPts val="0"/>
              </a:spcBef>
              <a:spcAft>
                <a:spcPts val="0"/>
              </a:spcAft>
              <a:buClr>
                <a:srgbClr val="000000"/>
              </a:buClr>
              <a:buSzPts val="4800"/>
              <a:buFont typeface="Arial"/>
              <a:buNone/>
            </a:pPr>
            <a:r>
              <a:rPr lang="ar-SA" sz="4800" b="0" i="0" u="none" strike="noStrike" cap="none" dirty="0">
                <a:solidFill>
                  <a:schemeClr val="accent3"/>
                </a:solidFill>
                <a:latin typeface="Montserrat"/>
                <a:ea typeface="Montserrat"/>
                <a:cs typeface="Arial"/>
                <a:sym typeface="Montserrat"/>
              </a:rPr>
              <a:t>ناقش…</a:t>
            </a:r>
          </a:p>
        </p:txBody>
      </p:sp>
      <p:sp>
        <p:nvSpPr>
          <p:cNvPr id="588" name="Google Shape;588;p13"/>
          <p:cNvSpPr txBox="1"/>
          <p:nvPr/>
        </p:nvSpPr>
        <p:spPr>
          <a:xfrm>
            <a:off x="512007" y="3190769"/>
            <a:ext cx="7341075" cy="6247824"/>
          </a:xfrm>
          <a:prstGeom prst="rect">
            <a:avLst/>
          </a:prstGeom>
          <a:noFill/>
          <a:ln>
            <a:noFill/>
          </a:ln>
        </p:spPr>
        <p:txBody>
          <a:bodyPr spcFirstLastPara="1" wrap="square" lIns="91425" tIns="45700" rIns="91425" bIns="45700" anchor="t" anchorCtr="0">
            <a:spAutoFit/>
          </a:bodyPr>
          <a:lstStyle/>
          <a:p>
            <a:pPr marL="457200" marR="0" lvl="0" indent="-457200" algn="r" rtl="1">
              <a:lnSpc>
                <a:spcPct val="100000"/>
              </a:lnSpc>
              <a:spcBef>
                <a:spcPts val="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لفهم سياق المجتمع واحتياجاته</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 من أجل برامج وعمليات أفضل وأكثر فعالية،</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 لبناء الثقة والوصول والقبول مع المجتمعات</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 لتعزيز ملكية المجتمع ومرونته ودعم الحلول التي يقودها المجتمع</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لدعم التزاماتنا الخاصة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7" name="Google Shape;587;p13"/>
          <p:cNvSpPr txBox="1"/>
          <p:nvPr/>
        </p:nvSpPr>
        <p:spPr>
          <a:xfrm>
            <a:off x="8620840" y="1475703"/>
            <a:ext cx="7476052" cy="1274155"/>
          </a:xfrm>
          <a:prstGeom prst="rect">
            <a:avLst/>
          </a:prstGeom>
          <a:noFill/>
          <a:ln>
            <a:noFill/>
          </a:ln>
        </p:spPr>
        <p:txBody>
          <a:bodyPr spcFirstLastPara="1" wrap="square" lIns="91425" tIns="45700" rIns="91425" bIns="45700" anchor="t" anchorCtr="0">
            <a:spAutoFit/>
          </a:bodyPr>
          <a:lstStyle/>
          <a:p>
            <a:pPr marL="0" marR="0" lvl="0" indent="0" algn="r" rtl="1">
              <a:lnSpc>
                <a:spcPct val="80000"/>
              </a:lnSpc>
              <a:spcBef>
                <a:spcPts val="0"/>
              </a:spcBef>
              <a:spcAft>
                <a:spcPts val="0"/>
              </a:spcAft>
              <a:buClr>
                <a:srgbClr val="000000"/>
              </a:buClr>
              <a:buSzPts val="4800"/>
              <a:buFont typeface="Arial"/>
              <a:buNone/>
            </a:pPr>
            <a:r>
              <a:rPr lang="ar-SA" sz="4800" b="1" i="0" u="none" strike="noStrike" cap="none">
                <a:solidFill>
                  <a:schemeClr val="dk2"/>
                </a:solidFill>
                <a:latin typeface="Montserrat"/>
                <a:ea typeface="Montserrat"/>
                <a:cs typeface="Arial"/>
                <a:sym typeface="Montserrat"/>
              </a:rPr>
              <a:t>الأخطاء الشائعة؟</a:t>
            </a:r>
          </a:p>
          <a:p>
            <a:pPr marL="0" marR="0" lvl="0" indent="0" algn="r" rtl="1">
              <a:lnSpc>
                <a:spcPct val="80000"/>
              </a:lnSpc>
              <a:spcBef>
                <a:spcPts val="0"/>
              </a:spcBef>
              <a:spcAft>
                <a:spcPts val="0"/>
              </a:spcAft>
              <a:buClr>
                <a:srgbClr val="000000"/>
              </a:buClr>
              <a:buSzPts val="4800"/>
              <a:buFont typeface="Arial"/>
              <a:buNone/>
            </a:pPr>
            <a:r>
              <a:rPr lang="ar-SA" sz="4800" b="0" i="0" u="none" strike="noStrike" cap="none">
                <a:solidFill>
                  <a:schemeClr val="accent3"/>
                </a:solidFill>
                <a:latin typeface="Montserrat"/>
                <a:ea typeface="Montserrat"/>
                <a:cs typeface="Arial"/>
                <a:sym typeface="Montserrat"/>
              </a:rPr>
              <a:t>ناقش…</a:t>
            </a:r>
          </a:p>
        </p:txBody>
      </p:sp>
      <p:sp>
        <p:nvSpPr>
          <p:cNvPr id="588" name="Google Shape;588;p13"/>
          <p:cNvSpPr txBox="1"/>
          <p:nvPr/>
        </p:nvSpPr>
        <p:spPr>
          <a:xfrm>
            <a:off x="8620840" y="3397802"/>
            <a:ext cx="8437152" cy="5847714"/>
          </a:xfrm>
          <a:prstGeom prst="rect">
            <a:avLst/>
          </a:prstGeom>
          <a:noFill/>
          <a:ln>
            <a:noFill/>
          </a:ln>
        </p:spPr>
        <p:txBody>
          <a:bodyPr spcFirstLastPara="1" wrap="square" lIns="91425" tIns="45700" rIns="91425" bIns="45700" anchor="t" anchorCtr="0">
            <a:spAutoFit/>
          </a:bodyPr>
          <a:lstStyle/>
          <a:p>
            <a:pPr marL="457200" marR="0" lvl="0" indent="-457200" algn="r" rtl="1">
              <a:lnSpc>
                <a:spcPct val="100000"/>
              </a:lnSpc>
              <a:spcBef>
                <a:spcPts val="0"/>
              </a:spcBef>
              <a:spcAft>
                <a:spcPts val="0"/>
              </a:spcAft>
              <a:buClr>
                <a:srgbClr val="FF0000"/>
              </a:buClr>
              <a:buSzPts val="3200"/>
              <a:buFont typeface="Calibri"/>
              <a:buAutoNum type="arabicPeriod"/>
            </a:pPr>
            <a:r>
              <a:rPr lang="ar-SA" sz="2800">
                <a:solidFill>
                  <a:schemeClr val="lt1"/>
                </a:solidFill>
                <a:latin typeface="Open Sans"/>
                <a:ea typeface="Open Sans"/>
                <a:cs typeface="Arial"/>
                <a:sym typeface="Open Sans"/>
              </a:rPr>
              <a:t>ضعف الاتصال مع المجتمعات</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رفع التوقعات وخرق الوعود</a:t>
            </a:r>
          </a:p>
          <a:p>
            <a:pPr marL="457200" lvl="0" indent="-457200">
              <a:spcBef>
                <a:spcPts val="3600"/>
              </a:spcBef>
              <a:buClr>
                <a:srgbClr val="FF0000"/>
              </a:buClr>
              <a:buSzPts val="3200"/>
              <a:buFont typeface="Calibri"/>
              <a:buAutoNum type="arabicPeriod"/>
            </a:pPr>
            <a:r>
              <a:rPr lang="ar-SA" sz="2800">
                <a:solidFill>
                  <a:schemeClr val="lt1"/>
                </a:solidFill>
                <a:latin typeface="Open Sans"/>
                <a:ea typeface="Open Sans"/>
                <a:cs typeface="Arial"/>
                <a:sym typeface="Open Sans"/>
              </a:rPr>
              <a:t>عدم وضوح معايير الاختيار والاستهداف</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عدم استخدام القدرة المحلية</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عدم جمع تعليقات المجتمع أو استخدامها أو الرد عليها</a:t>
            </a:r>
          </a:p>
          <a:p>
            <a:pPr marL="457200" marR="0" lvl="0" indent="-457200" algn="r" rtl="1">
              <a:lnSpc>
                <a:spcPct val="100000"/>
              </a:lnSpc>
              <a:spcBef>
                <a:spcPts val="3600"/>
              </a:spcBef>
              <a:spcAft>
                <a:spcPts val="0"/>
              </a:spcAft>
              <a:buClr>
                <a:srgbClr val="FF0000"/>
              </a:buClr>
              <a:buSzPts val="3200"/>
              <a:buFont typeface="Calibri"/>
              <a:buAutoNum type="arabicPeriod"/>
            </a:pPr>
            <a:r>
              <a:rPr lang="ar-SA" sz="2800" b="0" i="0" u="none" strike="noStrike" cap="none">
                <a:solidFill>
                  <a:schemeClr val="lt1"/>
                </a:solidFill>
                <a:latin typeface="Open Sans"/>
                <a:ea typeface="Open Sans"/>
                <a:cs typeface="Arial"/>
                <a:sym typeface="Open Sans"/>
              </a:rPr>
              <a:t>عدم التعامل مع المجموعات الضعيفة أو التي يصعب الوصول إليها</a:t>
            </a:r>
          </a:p>
        </p:txBody>
      </p:sp>
      <p:pic>
        <p:nvPicPr>
          <p:cNvPr id="3" name="Picture 2" descr="A screenshot of a phone&#10;&#10;AI-generated content may be incorrect.">
            <a:extLst>
              <a:ext uri="{FF2B5EF4-FFF2-40B4-BE49-F238E27FC236}">
                <a16:creationId xmlns:a16="http://schemas.microsoft.com/office/drawing/2014/main" id="{7674BB49-3D2D-C60F-CB12-A1D2872AB640}"/>
              </a:ext>
            </a:extLst>
          </p:cNvPr>
          <p:cNvPicPr>
            <a:picLocks noChangeAspect="1"/>
          </p:cNvPicPr>
          <p:nvPr/>
        </p:nvPicPr>
        <p:blipFill>
          <a:blip r:embed="rId3"/>
          <a:stretch>
            <a:fillRect/>
          </a:stretch>
        </p:blipFill>
        <p:spPr>
          <a:xfrm>
            <a:off x="1537314" y="255200"/>
            <a:ext cx="6249834" cy="9778187"/>
          </a:xfrm>
          <a:prstGeom prst="rect">
            <a:avLst/>
          </a:prstGeom>
        </p:spPr>
      </p:pic>
    </p:spTree>
    <p:extLst>
      <p:ext uri="{BB962C8B-B14F-4D97-AF65-F5344CB8AC3E}">
        <p14:creationId xmlns:p14="http://schemas.microsoft.com/office/powerpoint/2010/main" val="214459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
          <p:cNvSpPr txBox="1">
            <a:spLocks noGrp="1"/>
          </p:cNvSpPr>
          <p:nvPr>
            <p:ph type="title" idx="4294967295"/>
          </p:nvPr>
        </p:nvSpPr>
        <p:spPr>
          <a:xfrm>
            <a:off x="725542" y="2611060"/>
            <a:ext cx="6105797" cy="1426102"/>
          </a:xfrm>
          <a:prstGeom prst="rect">
            <a:avLst/>
          </a:prstGeom>
          <a:noFill/>
          <a:ln>
            <a:noFill/>
          </a:ln>
        </p:spPr>
        <p:txBody>
          <a:bodyPr spcFirstLastPara="1" wrap="square" lIns="91425" tIns="45700" rIns="91425" bIns="45700" anchor="t" anchorCtr="0">
            <a:noAutofit/>
          </a:bodyPr>
          <a:lstStyle/>
          <a:p>
            <a:pPr marL="0" marR="0" lvl="0" indent="0" algn="r" rtl="1">
              <a:lnSpc>
                <a:spcPct val="90000"/>
              </a:lnSpc>
              <a:spcBef>
                <a:spcPts val="0"/>
              </a:spcBef>
              <a:spcAft>
                <a:spcPts val="0"/>
              </a:spcAft>
              <a:buClr>
                <a:schemeClr val="dk2"/>
              </a:buClr>
              <a:buSzPts val="4800"/>
              <a:buFont typeface="Montserrat"/>
              <a:buNone/>
            </a:pPr>
            <a:r>
              <a:rPr lang="ar-SA" sz="4800" b="1">
                <a:solidFill>
                  <a:schemeClr val="dk2"/>
                </a:solidFill>
                <a:latin typeface="Montserrat"/>
                <a:ea typeface="Montserrat"/>
                <a:cs typeface="Arial"/>
                <a:sym typeface="Montserrat"/>
              </a:rPr>
              <a:t> تمرين </a:t>
            </a:r>
            <a:r>
              <a:rPr lang="ar-SA" sz="4800" b="1" i="0" u="none" strike="noStrike" cap="none">
                <a:solidFill>
                  <a:schemeClr val="dk2"/>
                </a:solidFill>
                <a:latin typeface="Montserrat"/>
                <a:ea typeface="Montserrat"/>
                <a:cs typeface="Arial"/>
                <a:sym typeface="Montserrat"/>
              </a:rPr>
              <a:t>جماعي (</a:t>
            </a:r>
            <a:r>
              <a:rPr lang="ar-SA" sz="4800" b="1">
                <a:solidFill>
                  <a:schemeClr val="dk2"/>
                </a:solidFill>
                <a:latin typeface="Montserrat"/>
                <a:ea typeface="Montserrat"/>
                <a:cs typeface="Arial"/>
                <a:sym typeface="Montserrat"/>
              </a:rPr>
              <a:t>10 </a:t>
            </a:r>
            <a:r>
              <a:rPr lang="ar-SA" sz="4800" b="1" i="0" u="none" strike="noStrike" cap="none">
                <a:solidFill>
                  <a:schemeClr val="dk2"/>
                </a:solidFill>
                <a:latin typeface="Montserrat"/>
                <a:ea typeface="Montserrat"/>
                <a:cs typeface="Arial"/>
                <a:sym typeface="Montserrat"/>
              </a:rPr>
              <a:t>دقائق)</a:t>
            </a:r>
          </a:p>
        </p:txBody>
      </p:sp>
      <p:sp>
        <p:nvSpPr>
          <p:cNvPr id="502" name="Google Shape;502;p5"/>
          <p:cNvSpPr txBox="1">
            <a:spLocks noGrp="1"/>
          </p:cNvSpPr>
          <p:nvPr>
            <p:ph type="body" idx="4294967295"/>
          </p:nvPr>
        </p:nvSpPr>
        <p:spPr>
          <a:xfrm>
            <a:off x="725542" y="4659985"/>
            <a:ext cx="6675922" cy="5114925"/>
          </a:xfrm>
          <a:prstGeom prst="rect">
            <a:avLst/>
          </a:prstGeom>
          <a:noFill/>
          <a:ln>
            <a:noFill/>
          </a:ln>
        </p:spPr>
        <p:txBody>
          <a:bodyPr spcFirstLastPara="1" wrap="square" lIns="91425" tIns="45700" rIns="91425" bIns="45700" anchor="t" anchorCtr="0">
            <a:noAutofit/>
          </a:bodyPr>
          <a:lstStyle/>
          <a:p>
            <a:pPr marL="457200" marR="0" lvl="0" indent="-457200" algn="r" rtl="1">
              <a:lnSpc>
                <a:spcPts val="3420"/>
              </a:lnSpc>
              <a:spcBef>
                <a:spcPts val="0"/>
              </a:spcBef>
              <a:spcAft>
                <a:spcPts val="0"/>
              </a:spcAft>
              <a:buClr>
                <a:schemeClr val="dk1"/>
              </a:buClr>
              <a:buSzPts val="2800"/>
              <a:buFont typeface="Arial" panose="020B0604020202020204" pitchFamily="34" charset="0"/>
              <a:buChar char="•"/>
            </a:pPr>
            <a:r>
              <a:rPr lang="ar-SA" sz="2800">
                <a:solidFill>
                  <a:schemeClr val="dk1"/>
                </a:solidFill>
                <a:latin typeface="Open Sans" panose="020B0606030504020204" pitchFamily="34" charset="0"/>
                <a:ea typeface="Open Sans" panose="020B0606030504020204" pitchFamily="34" charset="0"/>
                <a:cs typeface="Arial" panose="020B0606030504020204" pitchFamily="34" charset="0"/>
                <a:sym typeface="Open Sans"/>
              </a:rPr>
              <a:t>كل مجموعة تختار واحدة من أخطاء الانخراط المجتمعي الشائعة وتشارك بعض الأمثلة الواقعية على هذا الخطأ</a:t>
            </a:r>
          </a:p>
          <a:p>
            <a:pPr marL="342900" marR="0" lvl="0" indent="-342900" algn="r" rtl="1">
              <a:lnSpc>
                <a:spcPts val="3420"/>
              </a:lnSpc>
              <a:spcBef>
                <a:spcPts val="3300"/>
              </a:spcBef>
              <a:spcAft>
                <a:spcPts val="0"/>
              </a:spcAft>
              <a:buClr>
                <a:schemeClr val="dk1"/>
              </a:buClr>
              <a:buSzPts val="2800"/>
              <a:buFont typeface="Arial"/>
              <a:buChar char="•"/>
            </a:pPr>
            <a:r>
              <a:rPr lang="ar-SA" sz="2800">
                <a:solidFill>
                  <a:schemeClr val="dk1"/>
                </a:solidFill>
                <a:latin typeface="Open Sans" panose="020B0606030504020204" pitchFamily="34" charset="0"/>
                <a:ea typeface="Open Sans" panose="020B0606030504020204" pitchFamily="34" charset="0"/>
                <a:cs typeface="Arial" panose="020B0606030504020204" pitchFamily="34" charset="0"/>
                <a:sym typeface="Open Sans"/>
              </a:rPr>
              <a:t>اختر مثالاً واحداً وناقش...</a:t>
            </a:r>
          </a:p>
          <a:p>
            <a:pPr marL="1028700" marR="0" lvl="1" indent="-342900" algn="r" rtl="1">
              <a:lnSpc>
                <a:spcPts val="3420"/>
              </a:lnSpc>
              <a:spcBef>
                <a:spcPts val="2550"/>
              </a:spcBef>
              <a:spcAft>
                <a:spcPts val="0"/>
              </a:spcAft>
              <a:buClr>
                <a:srgbClr val="FF0000"/>
              </a:buClr>
              <a:buSzPts val="2800"/>
              <a:buFont typeface="Arial"/>
              <a:buChar char="•"/>
            </a:pPr>
            <a:r>
              <a:rPr lang="ar-SA" sz="2800" b="0" i="0" u="none" strike="noStrike" cap="none">
                <a:solidFill>
                  <a:srgbClr val="FF0000"/>
                </a:solidFill>
                <a:latin typeface="Open Sans" panose="020B0606030504020204" pitchFamily="34" charset="0"/>
                <a:ea typeface="Open Sans" panose="020B0606030504020204" pitchFamily="34" charset="0"/>
                <a:cs typeface="Arial" panose="020B0606030504020204" pitchFamily="34" charset="0"/>
                <a:sym typeface="Open Sans"/>
              </a:rPr>
              <a:t>لماذا حدث هذا؟</a:t>
            </a:r>
          </a:p>
          <a:p>
            <a:pPr marL="1028700" marR="0" lvl="1" indent="-342900" algn="r" rtl="1">
              <a:lnSpc>
                <a:spcPts val="3420"/>
              </a:lnSpc>
              <a:spcBef>
                <a:spcPts val="2550"/>
              </a:spcBef>
              <a:spcAft>
                <a:spcPts val="0"/>
              </a:spcAft>
              <a:buClr>
                <a:srgbClr val="FF0000"/>
              </a:buClr>
              <a:buSzPts val="2800"/>
              <a:buFont typeface="Arial"/>
              <a:buChar char="•"/>
            </a:pPr>
            <a:r>
              <a:rPr lang="ar-SA" sz="2800" b="0" i="0" u="none" strike="noStrike" cap="none">
                <a:solidFill>
                  <a:srgbClr val="FF0000"/>
                </a:solidFill>
                <a:latin typeface="Open Sans" panose="020B0606030504020204" pitchFamily="34" charset="0"/>
                <a:ea typeface="Open Sans" panose="020B0606030504020204" pitchFamily="34" charset="0"/>
                <a:cs typeface="Arial" panose="020B0606030504020204" pitchFamily="34" charset="0"/>
                <a:sym typeface="Open Sans"/>
              </a:rPr>
              <a:t>ما هي العواقب؟</a:t>
            </a:r>
          </a:p>
        </p:txBody>
      </p:sp>
      <p:pic>
        <p:nvPicPr>
          <p:cNvPr id="5" name="Picture Placeholder 4" descr="A picture containing outdoor, clothing, person, tree&#10;&#10;Description automatically generated">
            <a:extLst>
              <a:ext uri="{FF2B5EF4-FFF2-40B4-BE49-F238E27FC236}">
                <a16:creationId xmlns:a16="http://schemas.microsoft.com/office/drawing/2014/main" id="{A3B41CE1-D901-8095-5D02-A0E9F2993FCE}"/>
              </a:ext>
            </a:extLst>
          </p:cNvPr>
          <p:cNvPicPr>
            <a:picLocks noGrp="1" noChangeAspect="1"/>
          </p:cNvPicPr>
          <p:nvPr>
            <p:ph type="pic" idx="2"/>
          </p:nvPr>
        </p:nvPicPr>
        <p:blipFill>
          <a:blip r:embed="rId3" cstate="screen">
            <a:extLst>
              <a:ext uri="{28A0092B-C50C-407E-A947-70E740481C1C}">
                <a14:useLocalDpi xmlns:a14="http://schemas.microsoft.com/office/drawing/2010/main"/>
              </a:ext>
            </a:extLst>
          </a:blip>
          <a:srcRect/>
          <a:stretch>
            <a:fillRect/>
          </a:stretch>
        </p:blipFill>
        <p:spPr>
          <a:xfrm>
            <a:off x="8402638" y="0"/>
            <a:ext cx="9885362" cy="10288588"/>
          </a:xfrm>
        </p:spPr>
      </p:pic>
    </p:spTree>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2" ma:contentTypeDescription="Create a new document." ma:contentTypeScope="" ma:versionID="8d29dc5fa25fc1fcef507a9ef40e34d6">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03b04bbf8a8573d9e89e83f27820dd2"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743489-0076-4BB1-BEE7-55235896F6F1}">
  <ds:schemaRefs>
    <ds:schemaRef ds:uri="http://schemas.microsoft.com/office/2006/documentManagement/types"/>
    <ds:schemaRef ds:uri="cf328f71-004c-4ec5-8aac-4c1fe87c002c"/>
    <ds:schemaRef ds:uri="http://schemas.microsoft.com/office/infopath/2007/PartnerControls"/>
    <ds:schemaRef ds:uri="http://www.w3.org/XML/1998/namespace"/>
    <ds:schemaRef ds:uri="http://purl.org/dc/terms/"/>
    <ds:schemaRef ds:uri="http://purl.org/dc/elements/1.1/"/>
    <ds:schemaRef ds:uri="133e5729-7bb1-4685-bd1f-c5e580a2ee33"/>
    <ds:schemaRef ds:uri="http://schemas.openxmlformats.org/package/2006/metadata/core-properties"/>
    <ds:schemaRef ds:uri="http://schemas.microsoft.com/sharepoint/v3"/>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246E31B4-E9E7-4438-9D37-107294A49EEF}">
  <ds:schemaRefs>
    <ds:schemaRef ds:uri="http://schemas.microsoft.com/sharepoint/v3/contenttype/forms"/>
  </ds:schemaRefs>
</ds:datastoreItem>
</file>

<file path=customXml/itemProps3.xml><?xml version="1.0" encoding="utf-8"?>
<ds:datastoreItem xmlns:ds="http://schemas.openxmlformats.org/officeDocument/2006/customXml" ds:itemID="{3E5DF83D-FBE6-4C88-8A6C-2E2EC627B1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11717</TotalTime>
  <Words>2138</Words>
  <Application>Microsoft Macintosh PowerPoint</Application>
  <PresentationFormat>Custom</PresentationFormat>
  <Paragraphs>174</Paragraphs>
  <Slides>11</Slides>
  <Notes>11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Times New Roman</vt:lpstr>
      <vt:lpstr>Montserrat</vt:lpstr>
      <vt:lpstr>Montserrat SemiBold</vt:lpstr>
      <vt:lpstr>Calibri</vt:lpstr>
      <vt:lpstr>Roboto</vt:lpstr>
      <vt:lpstr>Open Sans</vt:lpstr>
      <vt:lpstr>Arial</vt:lpstr>
      <vt:lpstr>Office Theme</vt:lpstr>
      <vt:lpstr>PowerPoint Presentation</vt:lpstr>
      <vt:lpstr>PowerPoint Presentation</vt:lpstr>
      <vt:lpstr>PowerPoint Presentation</vt:lpstr>
      <vt:lpstr>PowerPoint Presentation</vt:lpstr>
      <vt:lpstr>PowerPoint Presentation</vt:lpstr>
      <vt:lpstr>تمرين جماعي (5 دقائق)</vt:lpstr>
      <vt:lpstr>PowerPoint Presentation</vt:lpstr>
      <vt:lpstr>PowerPoint Presentation</vt:lpstr>
      <vt:lpstr> تمرين جماعي (10 دقائق)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32</cp:revision>
  <dcterms:created xsi:type="dcterms:W3CDTF">2015-02-25T15:20:40Z</dcterms:created>
  <dcterms:modified xsi:type="dcterms:W3CDTF">2025-03-19T09:00:32Z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