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248" r:id="rId4"/>
  </p:sldMasterIdLst>
  <p:notesMasterIdLst>
    <p:notesMasterId r:id="rId34"/>
  </p:notesMasterIdLst>
  <p:handoutMasterIdLst>
    <p:handoutMasterId r:id="rId35"/>
  </p:handoutMasterIdLst>
  <p:sldIdLst>
    <p:sldId id="4007" r:id="rId5"/>
    <p:sldId id="4027" r:id="rId6"/>
    <p:sldId id="3476" r:id="rId7"/>
    <p:sldId id="4001" r:id="rId8"/>
    <p:sldId id="4008" r:id="rId9"/>
    <p:sldId id="4009" r:id="rId10"/>
    <p:sldId id="4013" r:id="rId11"/>
    <p:sldId id="261" r:id="rId12"/>
    <p:sldId id="4029" r:id="rId13"/>
    <p:sldId id="4011" r:id="rId14"/>
    <p:sldId id="4012" r:id="rId15"/>
    <p:sldId id="4015" r:id="rId16"/>
    <p:sldId id="4016" r:id="rId17"/>
    <p:sldId id="4018" r:id="rId18"/>
    <p:sldId id="4014" r:id="rId19"/>
    <p:sldId id="4020" r:id="rId20"/>
    <p:sldId id="4019" r:id="rId21"/>
    <p:sldId id="4021" r:id="rId22"/>
    <p:sldId id="3996" r:id="rId23"/>
    <p:sldId id="4022" r:id="rId24"/>
    <p:sldId id="4024" r:id="rId25"/>
    <p:sldId id="4023" r:id="rId26"/>
    <p:sldId id="4025" r:id="rId27"/>
    <p:sldId id="4028" r:id="rId28"/>
    <p:sldId id="4033" r:id="rId29"/>
    <p:sldId id="4031" r:id="rId30"/>
    <p:sldId id="4030" r:id="rId31"/>
    <p:sldId id="4032" r:id="rId32"/>
    <p:sldId id="3969" r:id="rId33"/>
  </p:sldIdLst>
  <p:sldSz cx="18288000" cy="10288588"/>
  <p:notesSz cx="6858000" cy="9144000"/>
  <p:embeddedFontLst>
    <p:embeddedFont>
      <p:font typeface="Arial Narrow" panose="020B0604020202020204" pitchFamily="34" charset="0"/>
      <p:regular r:id="rId36"/>
      <p:bold r:id="rId37"/>
      <p:italic r:id="rId38"/>
      <p:boldItalic r:id="rId39"/>
    </p:embeddedFont>
    <p:embeddedFont>
      <p:font typeface="Montserrat" pitchFamily="2" charset="77"/>
      <p:regular r:id="rId40"/>
      <p:bold r:id="rId41"/>
      <p:italic r:id="rId42"/>
      <p:boldItalic r:id="rId43"/>
    </p:embeddedFont>
    <p:embeddedFont>
      <p:font typeface="Open Sans" panose="020B0606030504020204" pitchFamily="34" charset="0"/>
      <p:regular r:id="rId44"/>
      <p:bold r:id="rId45"/>
      <p:italic r:id="rId46"/>
      <p:boldItalic r:id="rId47"/>
    </p:embeddedFont>
    <p:embeddedFont>
      <p:font typeface="Oswald" pitchFamily="2" charset="77"/>
      <p:regular r:id="rId48"/>
      <p:bold r:id="rId49"/>
    </p:embeddedFont>
    <p:embeddedFont>
      <p:font typeface="Roboto" panose="02000000000000000000" pitchFamily="2" charset="0"/>
      <p:regular r:id="rId50"/>
      <p:bold r:id="rId51"/>
      <p:italic r:id="rId52"/>
      <p:boldItalic r:id="rId53"/>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687617"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375235"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2062852"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75047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3438086" algn="l" defTabSz="1375235" rtl="0" eaLnBrk="1" latinLnBrk="0" hangingPunct="1">
      <a:defRPr kern="1200">
        <a:solidFill>
          <a:schemeClr val="tx1"/>
        </a:solidFill>
        <a:latin typeface="Calibri" panose="020F0502020204030204" pitchFamily="34" charset="0"/>
        <a:ea typeface="+mn-ea"/>
        <a:cs typeface="+mn-cs"/>
      </a:defRPr>
    </a:lvl6pPr>
    <a:lvl7pPr marL="4125703" algn="l" defTabSz="1375235" rtl="0" eaLnBrk="1" latinLnBrk="0" hangingPunct="1">
      <a:defRPr kern="1200">
        <a:solidFill>
          <a:schemeClr val="tx1"/>
        </a:solidFill>
        <a:latin typeface="Calibri" panose="020F0502020204030204" pitchFamily="34" charset="0"/>
        <a:ea typeface="+mn-ea"/>
        <a:cs typeface="+mn-cs"/>
      </a:defRPr>
    </a:lvl7pPr>
    <a:lvl8pPr marL="4813320" algn="l" defTabSz="1375235" rtl="0" eaLnBrk="1" latinLnBrk="0" hangingPunct="1">
      <a:defRPr kern="1200">
        <a:solidFill>
          <a:schemeClr val="tx1"/>
        </a:solidFill>
        <a:latin typeface="Calibri" panose="020F0502020204030204" pitchFamily="34" charset="0"/>
        <a:ea typeface="+mn-ea"/>
        <a:cs typeface="+mn-cs"/>
      </a:defRPr>
    </a:lvl8pPr>
    <a:lvl9pPr marL="5500937" algn="l" defTabSz="1375235"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63D0BD"/>
    <a:srgbClr val="FFC000"/>
    <a:srgbClr val="AFABAB"/>
    <a:srgbClr val="AA002C"/>
    <a:srgbClr val="1A90D5"/>
    <a:srgbClr val="242D38"/>
    <a:srgbClr val="0F2042"/>
    <a:srgbClr val="5E3670"/>
    <a:srgbClr val="01C8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D70D05-939F-AE4E-BE15-133CACC89F4A}" v="6" dt="2025-03-19T09:03:17.550"/>
  </p1510:revLst>
</p1510:revInfo>
</file>

<file path=ppt/tableStyles.xml><?xml version="1.0" encoding="utf-8"?>
<a:tblStyleLst xmlns:a="http://schemas.openxmlformats.org/drawingml/2006/main" def="{5C22544A-7EE6-4342-B048-85BDC9FD1C3A}">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405" autoAdjust="0"/>
    <p:restoredTop sz="83265" autoAdjust="0"/>
  </p:normalViewPr>
  <p:slideViewPr>
    <p:cSldViewPr snapToGrid="0">
      <p:cViewPr varScale="1">
        <p:scale>
          <a:sx n="70" d="100"/>
          <a:sy n="70" d="100"/>
        </p:scale>
        <p:origin x="376" y="200"/>
      </p:cViewPr>
      <p:guideLst/>
    </p:cSldViewPr>
  </p:slideViewPr>
  <p:notesTextViewPr>
    <p:cViewPr>
      <p:scale>
        <a:sx n="110" d="100"/>
        <a:sy n="110" d="100"/>
      </p:scale>
      <p:origin x="0" y="0"/>
    </p:cViewPr>
  </p:notesTextViewPr>
  <p:sorterViewPr>
    <p:cViewPr>
      <p:scale>
        <a:sx n="80" d="100"/>
        <a:sy n="80" d="100"/>
      </p:scale>
      <p:origin x="0" y="0"/>
    </p:cViewPr>
  </p:sorterViewPr>
  <p:notesViewPr>
    <p:cSldViewPr snapToGrid="0">
      <p:cViewPr varScale="1">
        <p:scale>
          <a:sx n="102" d="100"/>
          <a:sy n="102" d="100"/>
        </p:scale>
        <p:origin x="3856" y="19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4.fntdata"/><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font" Target="fonts/font15.fntdata"/><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font" Target="fonts/font18.fntdata"/><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43" Type="http://schemas.openxmlformats.org/officeDocument/2006/relationships/font" Target="fonts/font8.fntdata"/><Relationship Id="rId48" Type="http://schemas.openxmlformats.org/officeDocument/2006/relationships/font" Target="fonts/font13.fntdata"/><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font" Target="fonts/font16.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3.fntdata"/><Relationship Id="rId46" Type="http://schemas.openxmlformats.org/officeDocument/2006/relationships/font" Target="fonts/font11.fntdata"/><Relationship Id="rId20" Type="http://schemas.openxmlformats.org/officeDocument/2006/relationships/slide" Target="slides/slide16.xml"/><Relationship Id="rId41" Type="http://schemas.openxmlformats.org/officeDocument/2006/relationships/font" Target="fonts/font6.fntdata"/><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1.fntdata"/><Relationship Id="rId49" Type="http://schemas.openxmlformats.org/officeDocument/2006/relationships/font" Target="fonts/font14.fntdata"/><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9.fntdata"/><Relationship Id="rId52" Type="http://schemas.openxmlformats.org/officeDocument/2006/relationships/font" Target="fonts/font17.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2B5CC4F-7E1D-4871-99C7-594D4454431B}" type="datetimeFigureOut">
              <a:rPr lang="ru-RU"/>
              <a:pPr>
                <a:defRPr/>
              </a:pPr>
              <a:t>19.03.2025</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039A10D-FF89-4304-8834-E5758B5B28FC}" type="slidenum">
              <a:rPr lang="ru-RU" altLang="ru-RU"/>
              <a:pPr>
                <a:defRPr/>
              </a:pPr>
              <a:t>‹#›</a:t>
            </a:fld>
            <a:endParaRPr lang="ru-RU" altLang="ru-RU"/>
          </a:p>
        </p:txBody>
      </p:sp>
    </p:spTree>
    <p:extLst>
      <p:ext uri="{BB962C8B-B14F-4D97-AF65-F5344CB8AC3E}">
        <p14:creationId xmlns:p14="http://schemas.microsoft.com/office/powerpoint/2010/main" val="3802949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BF836DE1-6B7A-47AD-B7B7-17DCB15A01C6}" type="datetimeFigureOut">
              <a:rPr lang="en-US"/>
              <a:pPr>
                <a:defRPr/>
              </a:pPr>
              <a:t>3/19/25</a:t>
            </a:fld>
            <a:endParaRPr lang="en-US"/>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3174689-BECC-4390-B3B9-306A17FD432A}" type="slidenum">
              <a:rPr lang="en-US" altLang="ru-RU"/>
              <a:pPr>
                <a:defRPr/>
              </a:pPr>
              <a:t>‹#›</a:t>
            </a:fld>
            <a:endParaRPr lang="en-US" altLang="ru-RU"/>
          </a:p>
        </p:txBody>
      </p:sp>
    </p:spTree>
    <p:extLst>
      <p:ext uri="{BB962C8B-B14F-4D97-AF65-F5344CB8AC3E}">
        <p14:creationId xmlns:p14="http://schemas.microsoft.com/office/powerpoint/2010/main" val="1886981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05" kern="1200">
        <a:solidFill>
          <a:schemeClr val="tx1"/>
        </a:solidFill>
        <a:latin typeface="+mn-lt"/>
        <a:ea typeface="+mn-ea"/>
        <a:cs typeface="+mn-cs"/>
      </a:defRPr>
    </a:lvl1pPr>
    <a:lvl2pPr marL="687617" algn="l" rtl="0" eaLnBrk="0" fontAlgn="base" hangingPunct="0">
      <a:spcBef>
        <a:spcPct val="30000"/>
      </a:spcBef>
      <a:spcAft>
        <a:spcPct val="0"/>
      </a:spcAft>
      <a:defRPr sz="1805" kern="1200">
        <a:solidFill>
          <a:schemeClr val="tx1"/>
        </a:solidFill>
        <a:latin typeface="+mn-lt"/>
        <a:ea typeface="+mn-ea"/>
        <a:cs typeface="+mn-cs"/>
      </a:defRPr>
    </a:lvl2pPr>
    <a:lvl3pPr marL="1375235" algn="l" rtl="0" eaLnBrk="0" fontAlgn="base" hangingPunct="0">
      <a:spcBef>
        <a:spcPct val="30000"/>
      </a:spcBef>
      <a:spcAft>
        <a:spcPct val="0"/>
      </a:spcAft>
      <a:defRPr sz="1805" kern="1200">
        <a:solidFill>
          <a:schemeClr val="tx1"/>
        </a:solidFill>
        <a:latin typeface="+mn-lt"/>
        <a:ea typeface="+mn-ea"/>
        <a:cs typeface="+mn-cs"/>
      </a:defRPr>
    </a:lvl3pPr>
    <a:lvl4pPr marL="2062852" algn="l" rtl="0" eaLnBrk="0" fontAlgn="base" hangingPunct="0">
      <a:spcBef>
        <a:spcPct val="30000"/>
      </a:spcBef>
      <a:spcAft>
        <a:spcPct val="0"/>
      </a:spcAft>
      <a:defRPr sz="1805" kern="1200">
        <a:solidFill>
          <a:schemeClr val="tx1"/>
        </a:solidFill>
        <a:latin typeface="+mn-lt"/>
        <a:ea typeface="+mn-ea"/>
        <a:cs typeface="+mn-cs"/>
      </a:defRPr>
    </a:lvl4pPr>
    <a:lvl5pPr marL="2750470" algn="l" rtl="0" eaLnBrk="0" fontAlgn="base" hangingPunct="0">
      <a:spcBef>
        <a:spcPct val="30000"/>
      </a:spcBef>
      <a:spcAft>
        <a:spcPct val="0"/>
      </a:spcAft>
      <a:defRPr sz="1805" kern="1200">
        <a:solidFill>
          <a:schemeClr val="tx1"/>
        </a:solidFill>
        <a:latin typeface="+mn-lt"/>
        <a:ea typeface="+mn-ea"/>
        <a:cs typeface="+mn-cs"/>
      </a:defRPr>
    </a:lvl5pPr>
    <a:lvl6pPr marL="3438086" algn="l" defTabSz="1375235" rtl="0" eaLnBrk="1" latinLnBrk="0" hangingPunct="1">
      <a:defRPr sz="1805" kern="1200">
        <a:solidFill>
          <a:schemeClr val="tx1"/>
        </a:solidFill>
        <a:latin typeface="+mn-lt"/>
        <a:ea typeface="+mn-ea"/>
        <a:cs typeface="+mn-cs"/>
      </a:defRPr>
    </a:lvl6pPr>
    <a:lvl7pPr marL="4125703" algn="l" defTabSz="1375235" rtl="0" eaLnBrk="1" latinLnBrk="0" hangingPunct="1">
      <a:defRPr sz="1805" kern="1200">
        <a:solidFill>
          <a:schemeClr val="tx1"/>
        </a:solidFill>
        <a:latin typeface="+mn-lt"/>
        <a:ea typeface="+mn-ea"/>
        <a:cs typeface="+mn-cs"/>
      </a:defRPr>
    </a:lvl7pPr>
    <a:lvl8pPr marL="4813320" algn="l" defTabSz="1375235" rtl="0" eaLnBrk="1" latinLnBrk="0" hangingPunct="1">
      <a:defRPr sz="1805" kern="1200">
        <a:solidFill>
          <a:schemeClr val="tx1"/>
        </a:solidFill>
        <a:latin typeface="+mn-lt"/>
        <a:ea typeface="+mn-ea"/>
        <a:cs typeface="+mn-cs"/>
      </a:defRPr>
    </a:lvl8pPr>
    <a:lvl9pPr marL="5500937" algn="l" defTabSz="1375235" rtl="0" eaLnBrk="1" latinLnBrk="0" hangingPunct="1">
      <a:defRPr sz="18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schr.info/"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rcrcconference.org/international-conference/about-the-conference/"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Cette diapositive explique l'objectif de cet outil et ne doit pas être montrée pendant la séance d'information.</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a:t>
            </a:fld>
            <a:endParaRPr lang="en-US" altLang="ru-RU"/>
          </a:p>
        </p:txBody>
      </p:sp>
    </p:spTree>
    <p:extLst>
      <p:ext uri="{BB962C8B-B14F-4D97-AF65-F5344CB8AC3E}">
        <p14:creationId xmlns:p14="http://schemas.microsoft.com/office/powerpoint/2010/main" val="248036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fr-FR" sz="1800" b="1">
                <a:solidFill>
                  <a:srgbClr val="F5333F"/>
                </a:solidFill>
                <a:latin typeface="Open Sans" panose="020B0606030504020204" pitchFamily="34" charset="0"/>
                <a:ea typeface="Open Sans" panose="020B0606030504020204" pitchFamily="34" charset="0"/>
                <a:cs typeface="Open Sans" panose="020B0606030504020204" pitchFamily="34" charset="0"/>
              </a:rPr>
              <a:t>NOTES DES ORATEURS</a:t>
            </a:r>
          </a:p>
          <a:p>
            <a:pPr marL="0" marR="0" lvl="0" indent="0" algn="l" defTabSz="914400" rtl="0" eaLnBrk="0" fontAlgn="base" latinLnBrk="0" hangingPunct="0">
              <a:lnSpc>
                <a:spcPct val="100000"/>
              </a:lnSpc>
              <a:spcBef>
                <a:spcPct val="30000"/>
              </a:spcBef>
              <a:spcAft>
                <a:spcPts val="600"/>
              </a:spcAft>
              <a:buClrTx/>
              <a:buSzTx/>
              <a:buFontTx/>
              <a:buNone/>
              <a:tabLst/>
              <a:defRPr/>
            </a:pPr>
            <a:endPar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a:p>
            <a:r>
              <a:rPr lang="fr-FR" sz="1805" b="1">
                <a:solidFill>
                  <a:schemeClr val="tx1"/>
                </a:solidFill>
                <a:effectLst/>
                <a:latin typeface="+mn-lt"/>
                <a:ea typeface="+mn-ea"/>
                <a:cs typeface="+mn-cs"/>
              </a:rPr>
              <a:t>PRINCIPE 2 L'aide est apportée sans aucune considération de race, de croyance ou de nationalité du bénéficiaire, et sans discrimination d'aucune sorte. Les priorités en matière d'assistance sont déterminées en fonction des seuls besoins. </a:t>
            </a:r>
          </a:p>
          <a:p>
            <a:r>
              <a:rPr lang="fr-FR" sz="1805">
                <a:solidFill>
                  <a:schemeClr val="tx1"/>
                </a:solidFill>
                <a:effectLst/>
                <a:latin typeface="+mn-lt"/>
                <a:ea typeface="+mn-ea"/>
                <a:cs typeface="+mn-cs"/>
              </a:rPr>
              <a:t>Nous nous engageons, dans toute la mesure du possible, à fonder l'apport des secours sur une évaluation approfondie des besoins des sinistrés et des capacités locales existantes pour y pourvoir. Nous tiendrons compte, dans chaque composante de nos
</a:t>
            </a:r>
            <a:br>
              <a:rPr lang="fr-FR" sz="1805">
                <a:solidFill>
                  <a:schemeClr val="tx1"/>
                </a:solidFill>
                <a:effectLst/>
                <a:latin typeface="+mn-lt"/>
                <a:ea typeface="+mn-ea"/>
                <a:cs typeface="+mn-cs"/>
              </a:rPr>
            </a:br>
            <a:r>
              <a:rPr lang="fr-FR" sz="1805">
                <a:solidFill>
                  <a:schemeClr val="tx1"/>
                </a:solidFill>
                <a:effectLst/>
                <a:latin typeface="+mn-lt"/>
                <a:ea typeface="+mn-ea"/>
                <a:cs typeface="+mn-cs"/>
              </a:rPr>
              <a:t>programmes, du principe de la proportionnalité. Les souffrances humaines doivent être soulagées où qu'elles se manifestent; la vie est également précieuse en tout lieu. Nous apporterons donc nos secours en fonction de l'ampleur des souffrances qu'ils visent à soulager. Nous sommes pleinement conscients, en appliquant ce principe, du rôle crucial qu'assument les femmes dans les communautés exposées aux catastrophes, et nous veillerons à ce que nos programmes d'aide, loin d'affaiblir ce rôle, le renforcent. La mise en œuvre d'une telle politique, universelle, impartiale et indépendante, requiert la possibilité, pour nous-mêmes et pour nos partenaires, d'avoir accès aux ressources nécessaires pour apporter de tels secours de façon équitable, ainsi que la possibilité d'accéder à toutes les victimes des catastrophes, sans distinction.</a:t>
            </a:r>
          </a:p>
          <a:p>
            <a:endParaRPr lang="en-GB" sz="1805" kern="1200" dirty="0">
              <a:solidFill>
                <a:schemeClr val="tx1"/>
              </a:solidFill>
              <a:effectLst/>
              <a:latin typeface="+mn-lt"/>
              <a:ea typeface="+mn-ea"/>
              <a:cs typeface="+mn-cs"/>
            </a:endParaRPr>
          </a:p>
          <a:p>
            <a:pPr marL="0" indent="0">
              <a:buFontTx/>
              <a:buNone/>
            </a:pPr>
            <a:r>
              <a:rPr lang="fr-FR" sz="1805" b="1">
                <a:solidFill>
                  <a:schemeClr val="tx1"/>
                </a:solidFill>
                <a:effectLst/>
                <a:latin typeface="+mn-lt"/>
                <a:ea typeface="+mn-ea"/>
                <a:cs typeface="+mn-cs"/>
              </a:rPr>
              <a:t>Exemples concrets</a:t>
            </a:r>
          </a:p>
          <a:p>
            <a:pPr marL="0" indent="0">
              <a:buFontTx/>
              <a:buNone/>
            </a:pPr>
            <a:r>
              <a:rPr lang="fr-FR" sz="1805">
                <a:solidFill>
                  <a:schemeClr val="tx1"/>
                </a:solidFill>
                <a:effectLst/>
                <a:latin typeface="+mn-lt"/>
                <a:ea typeface="+mn-ea"/>
                <a:cs typeface="+mn-cs"/>
              </a:rPr>
              <a:t>- Demandez à la personne informée si elle comprend ce principe et si elle a des exemples de ce qu'il pourrait signifier pour notre travail au sein des communautés.</a:t>
            </a:r>
          </a:p>
          <a:p>
            <a:pPr marL="0" indent="0">
              <a:buFontTx/>
              <a:buNone/>
            </a:pPr>
            <a:endParaRPr lang="en-GB" sz="1805" kern="1200" dirty="0">
              <a:solidFill>
                <a:schemeClr val="tx1"/>
              </a:solidFill>
              <a:effectLst/>
              <a:latin typeface="+mn-lt"/>
              <a:ea typeface="+mn-ea"/>
              <a:cs typeface="+mn-cs"/>
            </a:endParaRPr>
          </a:p>
          <a:p>
            <a:pPr marL="342900" indent="-342900">
              <a:buFontTx/>
              <a:buChar char="-"/>
            </a:pPr>
            <a:r>
              <a:rPr lang="fr-FR" sz="1805">
                <a:solidFill>
                  <a:schemeClr val="tx1"/>
                </a:solidFill>
                <a:effectLst/>
                <a:latin typeface="+mn-lt"/>
                <a:ea typeface="+mn-ea"/>
                <a:cs typeface="+mn-cs"/>
              </a:rPr>
              <a:t>Lorsque nous apportons de l'aide, nous veillons à ne pas aider uniquement les membres d'un groupe ethnique ou d'une religion.</a:t>
            </a:r>
          </a:p>
          <a:p>
            <a:pPr marL="342900" indent="-342900">
              <a:buFontTx/>
              <a:buChar char="-"/>
            </a:pPr>
            <a:r>
              <a:rPr lang="fr-FR" sz="1805">
                <a:solidFill>
                  <a:schemeClr val="tx1"/>
                </a:solidFill>
                <a:effectLst/>
                <a:latin typeface="+mn-lt"/>
                <a:ea typeface="+mn-ea"/>
                <a:cs typeface="+mn-cs"/>
              </a:rPr>
              <a:t>Nous ne choisissons pas la facilité en aidant les communautés les plus proches de nous ou les plus faciles d'accès si nous savons qu'il y a des personnes plus démunies, mais plus difficiles à atteindre - nous essayons toujours de venir en aide aux plus vulnérables.</a:t>
            </a:r>
          </a:p>
          <a:p>
            <a:pPr marL="342900" indent="-342900">
              <a:buFontTx/>
              <a:buChar char="-"/>
            </a:pPr>
            <a:r>
              <a:rPr lang="fr-FR" sz="1805">
                <a:solidFill>
                  <a:schemeClr val="tx1"/>
                </a:solidFill>
                <a:effectLst/>
                <a:latin typeface="+mn-lt"/>
                <a:ea typeface="+mn-ea"/>
                <a:cs typeface="+mn-cs"/>
              </a:rPr>
              <a:t>Nous ne distribuons pas de biens de première nécessité ni n'offrons d'emplois à des amis ou à des membres de la famille - ces décisions sont prises uniquement sur la base des besoins et des compétences. Nous protégeons ainsi notre réputation d'impartialité.</a:t>
            </a:r>
          </a:p>
          <a:p>
            <a:pPr marL="342900" indent="-342900">
              <a:buFontTx/>
              <a:buChar char="-"/>
            </a:pPr>
            <a:endParaRPr lang="en-GB" sz="1805"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10</a:t>
            </a:fld>
            <a:endParaRPr lang="en-US" altLang="ru-RU"/>
          </a:p>
        </p:txBody>
      </p:sp>
    </p:spTree>
    <p:extLst>
      <p:ext uri="{BB962C8B-B14F-4D97-AF65-F5344CB8AC3E}">
        <p14:creationId xmlns:p14="http://schemas.microsoft.com/office/powerpoint/2010/main" val="26933264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NOTES DES ORATEURS</a:t>
            </a:r>
          </a:p>
          <a:p>
            <a:endParaRPr lang="en-GB" dirty="0"/>
          </a:p>
          <a:p>
            <a:r>
              <a:rPr lang="fr-FR" sz="1805" b="1">
                <a:solidFill>
                  <a:schemeClr val="tx1"/>
                </a:solidFill>
                <a:effectLst/>
                <a:latin typeface="+mn-lt"/>
                <a:ea typeface="+mn-ea"/>
                <a:cs typeface="+mn-cs"/>
              </a:rPr>
              <a:t>PRINCIPE 3 : L'aide ne saurait être utilisée au service de convictions politiques ou religieuses, quelles qu'elles soient. </a:t>
            </a:r>
          </a:p>
          <a:p>
            <a:r>
              <a:rPr lang="fr-FR" sz="1805">
                <a:solidFill>
                  <a:schemeClr val="tx1"/>
                </a:solidFill>
                <a:effectLst/>
                <a:latin typeface="+mn-lt"/>
                <a:ea typeface="+mn-ea"/>
                <a:cs typeface="+mn-cs"/>
              </a:rPr>
              <a:t>L'aide humanitaire est fournie en fonction des besoins des particuliers, des familles et des communautés. Si toute IHNG peut légitimement professer des convictions
</a:t>
            </a:r>
            <a:br>
              <a:rPr lang="fr-FR" sz="1805">
                <a:solidFill>
                  <a:schemeClr val="tx1"/>
                </a:solidFill>
                <a:effectLst/>
                <a:latin typeface="+mn-lt"/>
                <a:ea typeface="+mn-ea"/>
                <a:cs typeface="+mn-cs"/>
              </a:rPr>
            </a:br>
            <a:r>
              <a:rPr lang="fr-FR" sz="1805">
                <a:solidFill>
                  <a:schemeClr val="tx1"/>
                </a:solidFill>
                <a:effectLst/>
                <a:latin typeface="+mn-lt"/>
                <a:ea typeface="+mn-ea"/>
                <a:cs typeface="+mn-cs"/>
              </a:rPr>
              <a:t>politiques ou religieuses, nous déclarons qu'en aucun cas l'assistance ne saurait dépendre de l'adhésion des bénéficiaires à ces opinions. En aucun cas nous ne lierons la promesse, la fourniture ou la distribution de l'assistance à l'adhésion à des convictions politiques ou religieuses déterminées ou à leur acceptation.</a:t>
            </a:r>
          </a:p>
          <a:p>
            <a:endParaRPr lang="en-GB" sz="1805" kern="1200" dirty="0">
              <a:solidFill>
                <a:schemeClr val="tx1"/>
              </a:solidFill>
              <a:effectLst/>
              <a:latin typeface="+mn-lt"/>
              <a:ea typeface="+mn-ea"/>
              <a:cs typeface="+mn-cs"/>
            </a:endParaRPr>
          </a:p>
          <a:p>
            <a:pPr marL="0" indent="0">
              <a:buFontTx/>
              <a:buNone/>
            </a:pPr>
            <a:r>
              <a:rPr lang="fr-FR" sz="1805" b="1">
                <a:solidFill>
                  <a:schemeClr val="tx1"/>
                </a:solidFill>
                <a:effectLst/>
                <a:latin typeface="+mn-lt"/>
                <a:ea typeface="+mn-ea"/>
                <a:cs typeface="+mn-cs"/>
              </a:rPr>
              <a:t>Exemples concrets</a:t>
            </a:r>
          </a:p>
          <a:p>
            <a:pPr marL="342900" indent="-342900">
              <a:buFontTx/>
              <a:buChar char="-"/>
            </a:pPr>
            <a:r>
              <a:rPr lang="fr-FR" sz="1805">
                <a:solidFill>
                  <a:schemeClr val="tx1"/>
                </a:solidFill>
                <a:effectLst/>
                <a:latin typeface="+mn-lt"/>
                <a:ea typeface="+mn-ea"/>
                <a:cs typeface="+mn-cs"/>
              </a:rPr>
              <a:t>Demandez à la personne informée si elle comprend ce principe et si elle a des exemples de ce qu'il pourrait signifier pour notre travail au sein des communautés</a:t>
            </a:r>
          </a:p>
          <a:p>
            <a:pPr marL="342900" indent="-342900">
              <a:buFontTx/>
              <a:buChar char="-"/>
            </a:pPr>
            <a:endParaRPr lang="en-GB" sz="1805" kern="1200" dirty="0">
              <a:solidFill>
                <a:schemeClr val="tx1"/>
              </a:solidFill>
              <a:effectLst/>
              <a:latin typeface="+mn-lt"/>
              <a:ea typeface="+mn-ea"/>
              <a:cs typeface="+mn-cs"/>
            </a:endParaRPr>
          </a:p>
          <a:p>
            <a:pPr marL="342900" indent="-342900">
              <a:buFontTx/>
              <a:buChar char="-"/>
            </a:pPr>
            <a:r>
              <a:rPr lang="fr-FR" sz="1805">
                <a:solidFill>
                  <a:schemeClr val="tx1"/>
                </a:solidFill>
                <a:effectLst/>
                <a:latin typeface="+mn-lt"/>
                <a:ea typeface="+mn-ea"/>
                <a:cs typeface="+mn-cs"/>
              </a:rPr>
              <a:t>Nous - ou toute autre ONG - n'apportons pas d'aide aux personnes pour les encourager à se convertir à une religion ou à un point de vue politique particulier</a:t>
            </a:r>
          </a:p>
          <a:p>
            <a:pPr marL="342900" indent="-342900">
              <a:buFontTx/>
              <a:buChar char="-"/>
            </a:pPr>
            <a:r>
              <a:rPr lang="fr-FR" sz="1805">
                <a:solidFill>
                  <a:schemeClr val="tx1"/>
                </a:solidFill>
                <a:effectLst/>
                <a:latin typeface="+mn-lt"/>
                <a:ea typeface="+mn-ea"/>
                <a:cs typeface="+mn-cs"/>
              </a:rPr>
              <a:t>Il n'est pas nécessaire d'appartenir à une religion ou à un parti politique particulier pour pouvoir bénéficier d'une aide - encore une fois, celle-ci doit être basée sur le seul besoin</a:t>
            </a:r>
          </a:p>
          <a:p>
            <a:pPr marL="342900" indent="-342900">
              <a:buFontTx/>
              <a:buChar char="-"/>
            </a:pPr>
            <a:r>
              <a:rPr lang="fr-FR" sz="1805">
                <a:solidFill>
                  <a:schemeClr val="tx1"/>
                </a:solidFill>
                <a:effectLst/>
                <a:latin typeface="+mn-lt"/>
                <a:ea typeface="+mn-ea"/>
                <a:cs typeface="+mn-cs"/>
              </a:rPr>
              <a:t>Ceci est d'autant plus valable pour les organisations confessionnelles</a:t>
            </a:r>
          </a:p>
          <a:p>
            <a:endParaRPr lang="en-GB" sz="1805"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11</a:t>
            </a:fld>
            <a:endParaRPr lang="en-US" altLang="ru-RU"/>
          </a:p>
        </p:txBody>
      </p:sp>
    </p:spTree>
    <p:extLst>
      <p:ext uri="{BB962C8B-B14F-4D97-AF65-F5344CB8AC3E}">
        <p14:creationId xmlns:p14="http://schemas.microsoft.com/office/powerpoint/2010/main" val="615913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NOTES DES ORATEURS</a:t>
            </a:r>
          </a:p>
          <a:p>
            <a:endParaRPr lang="en-GB" dirty="0"/>
          </a:p>
          <a:p>
            <a:r>
              <a:rPr lang="fr-FR" b="1"/>
              <a:t>PRINCIPE 4 : </a:t>
            </a:r>
            <a:r>
              <a:rPr lang="fr-FR" sz="1805" b="1">
                <a:solidFill>
                  <a:schemeClr val="tx1"/>
                </a:solidFill>
                <a:effectLst/>
                <a:latin typeface="+mn-lt"/>
                <a:ea typeface="+mn-ea"/>
                <a:cs typeface="+mn-cs"/>
              </a:rPr>
              <a:t>Nous nous efforcerons de ne pas servir d'instrument à la politique étrangère des gouvernements</a:t>
            </a:r>
          </a:p>
          <a:p>
            <a:r>
              <a:rPr lang="fr-FR" sz="1805">
                <a:solidFill>
                  <a:schemeClr val="tx1"/>
                </a:solidFill>
                <a:effectLst/>
                <a:latin typeface="+mn-lt"/>
                <a:ea typeface="+mn-ea"/>
                <a:cs typeface="+mn-cs"/>
              </a:rPr>
              <a:t>Les IHNG sont des institutions qui agissent indépendamment des gouvernements. Nous définissons donc nos propres lignes de conduite et nos stratégies d'application et nous nous abstenons d'appliquer la politique de quelque gouvernement que ce soit, sauf dans la mesure où elle coïncide avec notre propre politique, formulée en toute indépendance. Nous ne nous laisserons jamais sciemment - ou par négligence - utiliser, nous ou nos employés, pour recueillir des informations de nature politique, militaire ou économiquement sensible pour le compte de gouvernements ou d'autres organismes, à des fins autres que strictement humanitaires, et nous n'agirons jamais en tant que vecteurs de la politique étrangère des gouvernements donateurs. Nous utiliserons l'assistance qui nous sera remise pour répondre aux besoins; cette assistance ne saurait être guidée par la nécessité pour les donateurs de se débarrasser de leurs excédents, ni par les intérêts politiques de tel ou tel donateur. Nous apprécions et encourageons le don volontaire de travail et d'argent par des personnes concernées pour soutenir notre travail et prenons acte de la liberté d'action guidée</a:t>
            </a:r>
          </a:p>
          <a:p>
            <a:r>
              <a:rPr lang="fr-FR" sz="1805">
                <a:solidFill>
                  <a:schemeClr val="tx1"/>
                </a:solidFill>
                <a:effectLst/>
                <a:latin typeface="+mn-lt"/>
                <a:ea typeface="+mn-ea"/>
                <a:cs typeface="+mn-cs"/>
              </a:rPr>
              <a:t>par une telle démarche. Afin de sauvegarder notre indépendance, nous tenterons de ne pas dépendre d'une seule source de financement.</a:t>
            </a:r>
          </a:p>
          <a:p>
            <a:endParaRPr lang="en-GB" dirty="0"/>
          </a:p>
          <a:p>
            <a:pPr marL="0" indent="0">
              <a:buFontTx/>
              <a:buNone/>
            </a:pPr>
            <a:r>
              <a:rPr lang="fr-FR" sz="1805" b="1">
                <a:solidFill>
                  <a:schemeClr val="tx1"/>
                </a:solidFill>
                <a:effectLst/>
                <a:latin typeface="+mn-lt"/>
                <a:ea typeface="+mn-ea"/>
                <a:cs typeface="+mn-cs"/>
              </a:rPr>
              <a:t>Exemples concrets</a:t>
            </a:r>
          </a:p>
          <a:p>
            <a:pPr marL="342900" indent="-342900">
              <a:buFontTx/>
              <a:buChar char="-"/>
            </a:pPr>
            <a:r>
              <a:rPr lang="fr-FR" sz="1805">
                <a:solidFill>
                  <a:schemeClr val="tx1"/>
                </a:solidFill>
                <a:effectLst/>
                <a:latin typeface="+mn-lt"/>
                <a:ea typeface="+mn-ea"/>
                <a:cs typeface="+mn-cs"/>
              </a:rPr>
              <a:t>Demandez à la personne informée si elle comprend ce principe et si elle a des exemples de ce qu'il pourrait signifier pour notre travail au sein des communautés</a:t>
            </a:r>
          </a:p>
          <a:p>
            <a:endParaRPr lang="en-GB" dirty="0"/>
          </a:p>
          <a:p>
            <a:pPr marL="342900" indent="-342900">
              <a:buFontTx/>
              <a:buChar char="-"/>
            </a:pPr>
            <a:r>
              <a:rPr lang="fr-FR"/>
              <a:t>Nous ne soutenons pas automatiquement les politiques gouvernementales, en particulier si elles vont à l'encontre de nos propres politiques ou valeurs humanitaires. À titre d'exemple, les gouvernements sont souvent désireux d'évacuer les populations des camps temporaires après une catastrophe et peuvent demander l'aide de la Croix-Rouge et du Croissant-Rouge. Cela peut s'avérer difficile si les personnes ne veulent pas déménager ou si le nouveau site ne leur permet pas de se reconstruire et de répondre à leurs besoins, par exemple s'il est très éloigné de la ville ou situé dans un endroit peu sûr.</a:t>
            </a:r>
          </a:p>
          <a:p>
            <a:pPr marL="342900" indent="-342900">
              <a:buFontTx/>
              <a:buChar char="-"/>
            </a:pPr>
            <a:r>
              <a:rPr lang="fr-FR"/>
              <a:t>Nous n'acceptons pas de financement de la part de gouvernements ou de donateurs pour la mise en œuvre d'un programme visant à les aider à satisfaire leurs besoins politiques. Par exemple, en fournissant de l'aide pour gagner les faveurs d'un groupe particulier ou en mettant en œuvre des programmes qui concernent leurs besoins - un bon exemple est celui des programmes qui tentent d'empêcher les gens d'émigrer vers l'Europe, financés par l'UE. </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12</a:t>
            </a:fld>
            <a:endParaRPr lang="en-US" altLang="ru-RU"/>
          </a:p>
        </p:txBody>
      </p:sp>
    </p:spTree>
    <p:extLst>
      <p:ext uri="{BB962C8B-B14F-4D97-AF65-F5344CB8AC3E}">
        <p14:creationId xmlns:p14="http://schemas.microsoft.com/office/powerpoint/2010/main" val="23045415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NOTES DES ORATEURS</a:t>
            </a:r>
          </a:p>
          <a:p>
            <a:endParaRPr lang="en-GB" dirty="0"/>
          </a:p>
          <a:p>
            <a:r>
              <a:rPr lang="fr-FR" b="1"/>
              <a:t>PRINCIPE 5 : </a:t>
            </a:r>
            <a:r>
              <a:rPr lang="fr-FR" sz="1805" b="1">
                <a:solidFill>
                  <a:schemeClr val="tx1"/>
                </a:solidFill>
                <a:effectLst/>
                <a:latin typeface="+mn-lt"/>
                <a:ea typeface="+mn-ea"/>
                <a:cs typeface="+mn-cs"/>
              </a:rPr>
              <a:t>5 Nous respecterons la culture et les coutumes</a:t>
            </a:r>
          </a:p>
          <a:p>
            <a:r>
              <a:rPr lang="fr-FR" sz="1805">
                <a:solidFill>
                  <a:schemeClr val="tx1"/>
                </a:solidFill>
                <a:effectLst/>
                <a:latin typeface="+mn-lt"/>
                <a:ea typeface="+mn-ea"/>
                <a:cs typeface="+mn-cs"/>
              </a:rPr>
              <a:t>Nous nous appliquerons à respecter la culture, les structures et les coutumes des communautés et des pays dans lesquels nous menons nos activités.</a:t>
            </a:r>
          </a:p>
          <a:p>
            <a:endParaRPr lang="en-GB" dirty="0"/>
          </a:p>
          <a:p>
            <a:pPr marL="0" indent="0">
              <a:buFontTx/>
              <a:buNone/>
            </a:pPr>
            <a:r>
              <a:rPr lang="fr-FR" sz="1805" b="1">
                <a:solidFill>
                  <a:schemeClr val="tx1"/>
                </a:solidFill>
                <a:effectLst/>
                <a:latin typeface="+mn-lt"/>
                <a:ea typeface="+mn-ea"/>
                <a:cs typeface="+mn-cs"/>
              </a:rPr>
              <a:t>Exemples concrets</a:t>
            </a:r>
          </a:p>
          <a:p>
            <a:pPr marL="342900" indent="-342900">
              <a:buFontTx/>
              <a:buChar char="-"/>
            </a:pPr>
            <a:r>
              <a:rPr lang="fr-FR" sz="1805">
                <a:solidFill>
                  <a:schemeClr val="tx1"/>
                </a:solidFill>
                <a:effectLst/>
                <a:latin typeface="+mn-lt"/>
                <a:ea typeface="+mn-ea"/>
                <a:cs typeface="+mn-cs"/>
              </a:rPr>
              <a:t>Demandez à la personne informée si elle comprend ce principe et si elle a des exemples de ce qu'il pourrait signifier pour notre travail au sein des communautés</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fr-FR"/>
              <a:t>Pendant les épidémies, nous travaillerons avec les communautés pour trouver des moyens d'enterrer leurs proches en toute sécurité, tout en respectant les traditions et les coutumes locales.</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endParaRPr lang="en-GB" dirty="0"/>
          </a:p>
          <a:p>
            <a:pPr marL="342900" marR="0" indent="-342900" algn="l" defTabSz="914400" rtl="0" eaLnBrk="0" fontAlgn="base" latinLnBrk="0" hangingPunct="0">
              <a:lnSpc>
                <a:spcPct val="100000"/>
              </a:lnSpc>
              <a:spcBef>
                <a:spcPct val="30000"/>
              </a:spcBef>
              <a:spcAft>
                <a:spcPct val="0"/>
              </a:spcAft>
              <a:buClrTx/>
              <a:buSzTx/>
              <a:buFontTx/>
              <a:buChar char="-"/>
              <a:tabLst/>
              <a:defRPr/>
            </a:pPr>
            <a:r>
              <a:rPr lang="fr-FR"/>
              <a:t>Et qu'est-ce que cela signifie concrètement ? </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fr-FR"/>
              <a:t>Souvent, ce principe peut être mal interprété et signifier que nous acceptons la discrimination ou la marginalisation de groupes spécifiques. Cependant, ce principe ne tolère pas la violation des autres principes du code ou des principes fondamentaux. </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fr-FR"/>
              <a:t>Par exemple, si la culture veut que les femmes ne participent pas aux réunions communautaires, cela ne signifie pas que la Croix-Rouge et le Croissant-Rouge peuvent simplement ne pas les inclure - ils doivent trouver d'autres moyens d'entendre leurs opinions et leurs besoins. Cela peut se faire dans le respect de la culture et des coutumes - par exemple, les femmes bénévoles peuvent rendre visite aux femmes à leur domicile.</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13</a:t>
            </a:fld>
            <a:endParaRPr lang="en-US" altLang="ru-RU"/>
          </a:p>
        </p:txBody>
      </p:sp>
    </p:spTree>
    <p:extLst>
      <p:ext uri="{BB962C8B-B14F-4D97-AF65-F5344CB8AC3E}">
        <p14:creationId xmlns:p14="http://schemas.microsoft.com/office/powerpoint/2010/main" val="2979720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a:t>NOTES DES ORATEURS</a:t>
            </a:r>
          </a:p>
          <a:p>
            <a:endParaRPr lang="en-GB" dirty="0"/>
          </a:p>
          <a:p>
            <a:r>
              <a:rPr lang="fr-FR" sz="1805" b="1">
                <a:solidFill>
                  <a:schemeClr val="tx1"/>
                </a:solidFill>
                <a:effectLst/>
                <a:latin typeface="+mn-lt"/>
                <a:ea typeface="+mn-ea"/>
                <a:cs typeface="+mn-cs"/>
              </a:rPr>
              <a:t>PRINCIPE 6 Nous nous efforcerons de fonder la réponse aux catastrophes sur les capacités locales</a:t>
            </a:r>
          </a:p>
          <a:p>
            <a:r>
              <a:rPr lang="fr-FR" sz="1805">
                <a:solidFill>
                  <a:schemeClr val="tx1"/>
                </a:solidFill>
                <a:effectLst/>
                <a:latin typeface="+mn-lt"/>
                <a:ea typeface="+mn-ea"/>
                <a:cs typeface="+mn-cs"/>
              </a:rPr>
              <a:t>Toutes les personnes et les communautés - même en cas de catastrophe - possèdent des compétences et des faiblesses. Nous prenons l'engagement de renforcer ces capacités chaque fois que cela sera possible, en recrutant du personnel local, en achetant des matériaux disponibles sur place et en traitant avec des entreprises locales. Nous collaborerons dans toute la mesure du possible avec les IHNG locales pour associer nos efforts en matière de planification et de mise en œuvre de nos opérations et nous coopérerons avec les pouvoirs locaux si nécessaire.</a:t>
            </a:r>
          </a:p>
          <a:p>
            <a:r>
              <a:rPr lang="fr-FR" sz="1805">
                <a:solidFill>
                  <a:schemeClr val="tx1"/>
                </a:solidFill>
                <a:effectLst/>
                <a:latin typeface="+mn-lt"/>
                <a:ea typeface="+mn-ea"/>
                <a:cs typeface="+mn-cs"/>
              </a:rPr>
              <a:t>La bonne coordination de nos interventions en cas de catastrophe sera pour nous une tâche prioritaire. Pour être efficace, cette coordination doit être assurée
</a:t>
            </a:r>
            <a:br>
              <a:rPr lang="fr-FR" sz="1805">
                <a:solidFill>
                  <a:schemeClr val="tx1"/>
                </a:solidFill>
                <a:effectLst/>
                <a:latin typeface="+mn-lt"/>
                <a:ea typeface="+mn-ea"/>
                <a:cs typeface="+mn-cs"/>
              </a:rPr>
            </a:br>
            <a:r>
              <a:rPr lang="fr-FR" sz="1805">
                <a:solidFill>
                  <a:schemeClr val="tx1"/>
                </a:solidFill>
                <a:effectLst/>
                <a:latin typeface="+mn-lt"/>
                <a:ea typeface="+mn-ea"/>
                <a:cs typeface="+mn-cs"/>
              </a:rPr>
              <a:t>sur place par les personnes les plus directement engagées dans les opérations de secours; il convient d'y associer des représentants des organes compétents des Nations Unies.</a:t>
            </a:r>
          </a:p>
          <a:p>
            <a:endParaRPr lang="en-GB" dirty="0"/>
          </a:p>
          <a:p>
            <a:endParaRPr lang="en-GB" dirty="0"/>
          </a:p>
          <a:p>
            <a:pPr marL="0" indent="0">
              <a:buFontTx/>
              <a:buNone/>
            </a:pPr>
            <a:r>
              <a:rPr lang="fr-FR" sz="1805" b="1">
                <a:solidFill>
                  <a:schemeClr val="tx1"/>
                </a:solidFill>
                <a:effectLst/>
                <a:latin typeface="+mn-lt"/>
                <a:ea typeface="+mn-ea"/>
                <a:cs typeface="+mn-cs"/>
              </a:rPr>
              <a:t>Exemples concrets</a:t>
            </a:r>
          </a:p>
          <a:p>
            <a:pPr marL="342900" indent="-342900">
              <a:buFontTx/>
              <a:buChar char="-"/>
            </a:pPr>
            <a:r>
              <a:rPr lang="fr-FR" sz="1805">
                <a:solidFill>
                  <a:schemeClr val="tx1"/>
                </a:solidFill>
                <a:effectLst/>
                <a:latin typeface="+mn-lt"/>
                <a:ea typeface="+mn-ea"/>
                <a:cs typeface="+mn-cs"/>
              </a:rPr>
              <a:t>Demandez à la personne informée si elle comprend ce principe et si elle a des exemples de ce qu'il pourrait signifier pour notre travail au sein des communautés</a:t>
            </a:r>
          </a:p>
          <a:p>
            <a:pPr marL="342900" indent="-342900">
              <a:buFontTx/>
              <a:buChar char="-"/>
            </a:pPr>
            <a:endParaRPr lang="en-GB" sz="1805" kern="1200" dirty="0">
              <a:solidFill>
                <a:schemeClr val="tx1"/>
              </a:solidFill>
              <a:effectLst/>
              <a:latin typeface="+mn-lt"/>
              <a:ea typeface="+mn-ea"/>
              <a:cs typeface="+mn-cs"/>
            </a:endParaRPr>
          </a:p>
          <a:p>
            <a:pPr marL="1030517" lvl="1" indent="-342900">
              <a:buFontTx/>
              <a:buChar char="-"/>
            </a:pPr>
            <a:r>
              <a:rPr lang="fr-FR" sz="1805">
                <a:solidFill>
                  <a:schemeClr val="tx1"/>
                </a:solidFill>
                <a:effectLst/>
                <a:latin typeface="+mn-lt"/>
                <a:ea typeface="+mn-ea"/>
                <a:cs typeface="+mn-cs"/>
              </a:rPr>
              <a:t>Prenez le temps de comprendre le contexte au début d'un programme ou d'une intervention en effectuant une analyse du contexte au début d'un programme ou d'une intervention.</a:t>
            </a:r>
          </a:p>
          <a:p>
            <a:pPr marL="1030517" lvl="1" indent="-342900">
              <a:buFontTx/>
              <a:buChar char="-"/>
            </a:pPr>
            <a:r>
              <a:rPr lang="fr-FR" sz="1805">
                <a:solidFill>
                  <a:schemeClr val="tx1"/>
                </a:solidFill>
                <a:effectLst/>
                <a:latin typeface="+mn-lt"/>
                <a:ea typeface="+mn-ea"/>
                <a:cs typeface="+mn-cs"/>
              </a:rPr>
              <a:t>Faites participer les communautés à la planification des programmes et des interventions dès le départ et veillez à ce qu'elles contribuent à leur gestion et à leur supervision tout au long du processus pour une participation et une appropriation totales de la part des communautés.</a:t>
            </a:r>
          </a:p>
          <a:p>
            <a:pPr marL="342900" indent="-342900">
              <a:buFontTx/>
              <a:buChar char="-"/>
            </a:pPr>
            <a:endParaRPr lang="en-GB" sz="1805" kern="1200" dirty="0">
              <a:solidFill>
                <a:schemeClr val="bg1"/>
              </a:solidFill>
              <a:effectLst/>
              <a:latin typeface="+mn-lt"/>
              <a:ea typeface="+mn-ea"/>
              <a:cs typeface="+mn-cs"/>
            </a:endParaRPr>
          </a:p>
          <a:p>
            <a:pPr marL="342900" marR="0" indent="-342900" algn="l" defTabSz="914400" rtl="0" eaLnBrk="0" fontAlgn="base" latinLnBrk="0" hangingPunct="0">
              <a:lnSpc>
                <a:spcPct val="100000"/>
              </a:lnSpc>
              <a:spcBef>
                <a:spcPct val="30000"/>
              </a:spcBef>
              <a:spcAft>
                <a:spcPct val="0"/>
              </a:spcAft>
              <a:buClrTx/>
              <a:buSzTx/>
              <a:buFontTx/>
              <a:buChar char="-"/>
              <a:tabLst/>
              <a:defRPr/>
            </a:pPr>
            <a:endParaRPr lang="en-GB" sz="1805" kern="1200" dirty="0">
              <a:solidFill>
                <a:schemeClr val="bg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14</a:t>
            </a:fld>
            <a:endParaRPr lang="en-US" altLang="ru-RU"/>
          </a:p>
        </p:txBody>
      </p:sp>
    </p:spTree>
    <p:extLst>
      <p:ext uri="{BB962C8B-B14F-4D97-AF65-F5344CB8AC3E}">
        <p14:creationId xmlns:p14="http://schemas.microsoft.com/office/powerpoint/2010/main" val="12634918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NOTES DES ORATEURS</a:t>
            </a:r>
          </a:p>
          <a:p>
            <a:endParaRPr lang="en-GB" dirty="0"/>
          </a:p>
          <a:p>
            <a:r>
              <a:rPr lang="fr-FR" sz="1805" b="1">
                <a:solidFill>
                  <a:schemeClr val="tx1"/>
                </a:solidFill>
                <a:effectLst/>
                <a:latin typeface="+mn-lt"/>
                <a:ea typeface="+mn-ea"/>
                <a:cs typeface="+mn-cs"/>
              </a:rPr>
              <a:t>PRINCIPE 7 Nous nous emploierons à trouver des moyens d'associer les bénéficiaires des programmes à la gestion des secours</a:t>
            </a:r>
          </a:p>
          <a:p>
            <a:r>
              <a:rPr lang="fr-FR" sz="1805">
                <a:solidFill>
                  <a:schemeClr val="tx1"/>
                </a:solidFill>
                <a:effectLst/>
                <a:latin typeface="+mn-lt"/>
                <a:ea typeface="+mn-ea"/>
                <a:cs typeface="+mn-cs"/>
              </a:rPr>
              <a:t>L'assistance en cas de catastrophe ne doit jamais être imposée aux bénéficiaires. Pour garantir l'efficacité des secours et une reconstruction
</a:t>
            </a:r>
            <a:br>
              <a:rPr lang="fr-FR" sz="1805">
                <a:solidFill>
                  <a:schemeClr val="tx1"/>
                </a:solidFill>
                <a:effectLst/>
                <a:latin typeface="+mn-lt"/>
                <a:ea typeface="+mn-ea"/>
                <a:cs typeface="+mn-cs"/>
              </a:rPr>
            </a:br>
            <a:r>
              <a:rPr lang="fr-FR" sz="1805">
                <a:solidFill>
                  <a:schemeClr val="tx1"/>
                </a:solidFill>
                <a:effectLst/>
                <a:latin typeface="+mn-lt"/>
                <a:ea typeface="+mn-ea"/>
                <a:cs typeface="+mn-cs"/>
              </a:rPr>
              <a:t>durable, les bénéficiaires potentiels doivent être associés à la conception, à la gestion et à l'exécution du programme d'assistance. Nous chercherons à assurer la pleine participation de la
</a:t>
            </a:r>
            <a:br>
              <a:rPr lang="fr-FR" sz="1805">
                <a:solidFill>
                  <a:schemeClr val="tx1"/>
                </a:solidFill>
                <a:effectLst/>
                <a:latin typeface="+mn-lt"/>
                <a:ea typeface="+mn-ea"/>
                <a:cs typeface="+mn-cs"/>
              </a:rPr>
            </a:br>
            <a:r>
              <a:rPr lang="fr-FR" sz="1805">
                <a:solidFill>
                  <a:schemeClr val="tx1"/>
                </a:solidFill>
                <a:effectLst/>
                <a:latin typeface="+mn-lt"/>
                <a:ea typeface="+mn-ea"/>
                <a:cs typeface="+mn-cs"/>
              </a:rPr>
              <a:t>communauté à nos programmes de secours et de reconstruction.</a:t>
            </a: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805" b="1">
                <a:solidFill>
                  <a:schemeClr val="tx1"/>
                </a:solidFill>
                <a:effectLst/>
                <a:latin typeface="+mn-lt"/>
                <a:ea typeface="+mn-ea"/>
                <a:cs typeface="+mn-cs"/>
              </a:rPr>
              <a:t>Exemples concrets</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805">
                <a:solidFill>
                  <a:schemeClr val="tx1"/>
                </a:solidFill>
                <a:effectLst/>
                <a:latin typeface="+mn-lt"/>
                <a:ea typeface="+mn-ea"/>
                <a:cs typeface="+mn-cs"/>
              </a:rPr>
              <a:t>Demandez à la personne informée si elle comprend ce principe et si elle a des exemples de ce qu'il pourrait signifier pour notre travail au sein des communautés</a:t>
            </a:r>
          </a:p>
          <a:p>
            <a:endParaRPr lang="en-GB" dirty="0"/>
          </a:p>
          <a:p>
            <a:pPr marL="342900" indent="-342900">
              <a:buFontTx/>
              <a:buChar char="-"/>
            </a:pPr>
            <a:r>
              <a:rPr lang="fr-FR"/>
              <a:t>Ce que la Croix-Rouge et le Croissant-Rouge appellent l'engagement et la responsabilité communautaires ou la responsabilité envers les populations affectées</a:t>
            </a:r>
          </a:p>
          <a:p>
            <a:pPr marL="1030517" lvl="1" indent="-342900">
              <a:buFontTx/>
              <a:buChar char="-"/>
            </a:pPr>
            <a:r>
              <a:rPr lang="fr-FR"/>
              <a:t>L'engagement communautaire et la redevabilité sont une méthode de travail qui reconnaît et valorise tous les membres de la communauté en tant que partenaires égaux, dont les divers besoins, priorités et préférences guident toutes nos actions. Nous y parvenons en intégrant dans nos programmes et nos opérations une participation significative de la communauté, une communication ouverte et honnête ainsi que des mécanismes permettant d'écouter les retours d'information et d'y donner suite. Les preuves, l'expérience et le bon sens nous disent que lorsque nous faisons réellement participer les communautés et qu'elles jouent un rôle actif dans la conception et la gestion des programmes et des opérations, les résultats sont plus efficaces, plus durables et de meilleure qualité.</a:t>
            </a:r>
          </a:p>
          <a:p>
            <a:pPr marL="1030517" lvl="1" indent="-342900">
              <a:buFontTx/>
              <a:buChar char="-"/>
            </a:pPr>
            <a:r>
              <a:rPr lang="fr-FR"/>
              <a:t>Voici quelques exemples</a:t>
            </a:r>
          </a:p>
          <a:p>
            <a:pPr marL="1718135" lvl="2" indent="-342900">
              <a:buFontTx/>
              <a:buChar char="-"/>
            </a:pPr>
            <a:r>
              <a:rPr lang="fr-FR"/>
              <a:t>La participation de la communauté à la conception et à la gestion des programmes et des interventions</a:t>
            </a:r>
          </a:p>
          <a:p>
            <a:pPr marL="1718135" lvl="2" indent="-342900">
              <a:buFontTx/>
              <a:buChar char="-"/>
            </a:pPr>
            <a:r>
              <a:rPr lang="fr-FR"/>
              <a:t>Des mécanismes de retour d'information de la part des communautés, disponibles à tout moment, réactifs à ce que les gens nous disent et agissant en fonction de ce qu'ils nous disent</a:t>
            </a:r>
          </a:p>
          <a:p>
            <a:pPr marL="1718135" lvl="2" indent="-342900">
              <a:buFontTx/>
              <a:buChar char="-"/>
            </a:pPr>
            <a:r>
              <a:rPr lang="fr-FR"/>
              <a:t>Une communication régulière et ouverte dans les deux sens pour expliquer qui nous sommes, ce que nous faisons, les objectifs du programme/de la réponse, les délais et le ciblage, et des mises à jour en cas de retards et de difficultés</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15</a:t>
            </a:fld>
            <a:endParaRPr lang="en-US" altLang="ru-RU"/>
          </a:p>
        </p:txBody>
      </p:sp>
    </p:spTree>
    <p:extLst>
      <p:ext uri="{BB962C8B-B14F-4D97-AF65-F5344CB8AC3E}">
        <p14:creationId xmlns:p14="http://schemas.microsoft.com/office/powerpoint/2010/main" val="40228626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NOTES DES ORATEURS</a:t>
            </a:r>
          </a:p>
          <a:p>
            <a:endParaRPr lang="en-GB" dirty="0"/>
          </a:p>
          <a:p>
            <a:r>
              <a:rPr lang="fr-FR" sz="1805" b="1">
                <a:solidFill>
                  <a:schemeClr val="tx1"/>
                </a:solidFill>
                <a:effectLst/>
                <a:latin typeface="+mn-lt"/>
                <a:ea typeface="+mn-ea"/>
                <a:cs typeface="+mn-cs"/>
              </a:rPr>
              <a:t>PRINCIPE 8 Les secours doivent autant viser à limiter les vulnérabilités futures qu'à satisfaire les besoins essentiels</a:t>
            </a:r>
          </a:p>
          <a:p>
            <a:r>
              <a:rPr lang="fr-FR" sz="1805">
                <a:solidFill>
                  <a:schemeClr val="tx1"/>
                </a:solidFill>
                <a:effectLst/>
                <a:latin typeface="+mn-lt"/>
                <a:ea typeface="+mn-ea"/>
                <a:cs typeface="+mn-cs"/>
              </a:rPr>
              <a:t>Toutes les opérations de secours exercent un effet - positif ou négatif - sur les perspectives de développement à long terme. Nous chercherons donc à mettre en œuvre des programmes de secours qui limitent la vulnérabilité des bénéficiaires à l'égard de catastrophes futures et qui les aident à subvenir à leurs besoins. Nous accorderons une attention particulière aux préoccupations relatives à l'environnement dans la conception et la gestion des programmes de secours. En outre, nous ferons tout pour réduire au minimum les effets
</a:t>
            </a:r>
            <a:br>
              <a:rPr lang="fr-FR" sz="1805">
                <a:solidFill>
                  <a:schemeClr val="tx1"/>
                </a:solidFill>
                <a:effectLst/>
                <a:latin typeface="+mn-lt"/>
                <a:ea typeface="+mn-ea"/>
                <a:cs typeface="+mn-cs"/>
              </a:rPr>
            </a:br>
            <a:r>
              <a:rPr lang="fr-FR" sz="1805">
                <a:solidFill>
                  <a:schemeClr val="tx1"/>
                </a:solidFill>
                <a:effectLst/>
                <a:latin typeface="+mn-lt"/>
                <a:ea typeface="+mn-ea"/>
                <a:cs typeface="+mn-cs"/>
              </a:rPr>
              <a:t>négatifs de l'assistance humanitaire, en cherchant à prévenir la dépendance durable des bénéficiaires à l'égard de l'aide extérieure.</a:t>
            </a: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805" b="1">
                <a:solidFill>
                  <a:schemeClr val="tx1"/>
                </a:solidFill>
                <a:effectLst/>
                <a:latin typeface="+mn-lt"/>
                <a:ea typeface="+mn-ea"/>
                <a:cs typeface="+mn-cs"/>
              </a:rPr>
              <a:t>Exemples concrets</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805">
                <a:solidFill>
                  <a:schemeClr val="tx1"/>
                </a:solidFill>
                <a:effectLst/>
                <a:latin typeface="+mn-lt"/>
                <a:ea typeface="+mn-ea"/>
                <a:cs typeface="+mn-cs"/>
              </a:rPr>
              <a:t>Demandez à la personne informée si elle comprend ce principe et si elle a des exemples de ce qu'il pourrait signifier pour notre travail au sein des communautés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sz="1805">
                <a:solidFill>
                  <a:schemeClr val="tx1"/>
                </a:solidFill>
                <a:effectLst/>
                <a:latin typeface="+mn-lt"/>
                <a:ea typeface="+mn-ea"/>
                <a:cs typeface="+mn-cs"/>
              </a:rPr>
              <a:t>Cela est également lié à une participation et un engagement forts de la communauté. Lorsque nous concevons et gérons des programmes et des opérations en partenariat avec les communautés, l'appropriation locale et l'autonomie sont facilitées. Si nous ne les impliquons pas, nous les traitons comme des bénéficiaires passifs de l'aide, ce qui sapera nos efforts pour renforcer la résilience des communautés. Les plans d'action menés par les communautés en sont un exemple.</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sz="1805">
                <a:solidFill>
                  <a:schemeClr val="tx1"/>
                </a:solidFill>
                <a:effectLst/>
                <a:latin typeface="+mn-lt"/>
                <a:ea typeface="+mn-ea"/>
                <a:cs typeface="+mn-cs"/>
              </a:rPr>
              <a:t>Faire attention à l'impact environnemental à long terme de nos interventions - par exemple, couper des arbres de la localité pour le bois ou installer des systèmes d'approvisionnement en eau qui ne pourront pas être maintenus après notre départ</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sz="1805">
                <a:solidFill>
                  <a:schemeClr val="tx1"/>
                </a:solidFill>
                <a:effectLst/>
                <a:latin typeface="+mn-lt"/>
                <a:ea typeface="+mn-ea"/>
                <a:cs typeface="+mn-cs"/>
              </a:rPr>
              <a:t>Comprendre le contexte communautaire et planifier avec les communautés permet de s'assurer que nous comprenons le contexte local et que nous ne mettons pas en œuvre des programmes qui pourraient causer des dommages ou avoir des effets négatifs. Nous devons également surveiller ces aspects au cours de la mise en œuvre.</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GB" sz="1805"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16</a:t>
            </a:fld>
            <a:endParaRPr lang="en-US" altLang="ru-RU"/>
          </a:p>
        </p:txBody>
      </p:sp>
    </p:spTree>
    <p:extLst>
      <p:ext uri="{BB962C8B-B14F-4D97-AF65-F5344CB8AC3E}">
        <p14:creationId xmlns:p14="http://schemas.microsoft.com/office/powerpoint/2010/main" val="35734159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NOTES DES ORATEURS</a:t>
            </a:r>
          </a:p>
          <a:p>
            <a:endParaRPr lang="en-GB" dirty="0"/>
          </a:p>
          <a:p>
            <a:r>
              <a:rPr lang="fr-FR" sz="1805" b="1">
                <a:solidFill>
                  <a:schemeClr val="tx1"/>
                </a:solidFill>
                <a:effectLst/>
                <a:latin typeface="+mn-lt"/>
                <a:ea typeface="+mn-ea"/>
                <a:cs typeface="+mn-cs"/>
              </a:rPr>
              <a:t>PRINCIPE 9 Nous nous considérons responsables, tant à l'égard des bénéficiaires potentiels de nos activités que vis-à-vis de nos donateurs</a:t>
            </a:r>
          </a:p>
          <a:p>
            <a:r>
              <a:rPr lang="fr-FR" sz="1805">
                <a:solidFill>
                  <a:schemeClr val="tx1"/>
                </a:solidFill>
                <a:effectLst/>
                <a:latin typeface="+mn-lt"/>
                <a:ea typeface="+mn-ea"/>
                <a:cs typeface="+mn-cs"/>
              </a:rPr>
              <a:t>Nous faisons souvent fonction d'intermédiaire entre ceux qui souhaitent offrir une assistance et les victimes de catastrophes qui ont besoin d'aide. Nous nous considérons par conséquent investis d'une
</a:t>
            </a:r>
            <a:br>
              <a:rPr lang="fr-FR" sz="1805">
                <a:solidFill>
                  <a:schemeClr val="tx1"/>
                </a:solidFill>
                <a:effectLst/>
                <a:latin typeface="+mn-lt"/>
                <a:ea typeface="+mn-ea"/>
                <a:cs typeface="+mn-cs"/>
              </a:rPr>
            </a:br>
            <a:r>
              <a:rPr lang="fr-FR" sz="1805">
                <a:solidFill>
                  <a:schemeClr val="tx1"/>
                </a:solidFill>
                <a:effectLst/>
                <a:latin typeface="+mn-lt"/>
                <a:ea typeface="+mn-ea"/>
                <a:cs typeface="+mn-cs"/>
              </a:rPr>
              <a:t>responsabilité envers ces deux groupes. Tous nos rapports avec les donateurs et les bénéficiaires seront marqués par une attitude de franchise et de transparence Nous reconnaissons pleinement la nécessité de rendre compte de nos activités, tant sur le plan financier que sur celui de
</a:t>
            </a:r>
            <a:br>
              <a:rPr lang="fr-FR" sz="1805">
                <a:solidFill>
                  <a:schemeClr val="tx1"/>
                </a:solidFill>
                <a:effectLst/>
                <a:latin typeface="+mn-lt"/>
                <a:ea typeface="+mn-ea"/>
                <a:cs typeface="+mn-cs"/>
              </a:rPr>
            </a:br>
            <a:r>
              <a:rPr lang="fr-FR" sz="1805">
                <a:solidFill>
                  <a:schemeClr val="tx1"/>
                </a:solidFill>
                <a:effectLst/>
                <a:latin typeface="+mn-lt"/>
                <a:ea typeface="+mn-ea"/>
                <a:cs typeface="+mn-cs"/>
              </a:rPr>
              <a:t>l'efficacité. Nous reconnaissons l'obligation de contrôler strictement les distributions de secours et d'en évaluer régulièrement les effets en cas de catastrophe. Nous chercherons en outre à rendre compte ouvertement de l'impact de nos activités et des facteurs qui limitent ou qui
</a:t>
            </a:r>
            <a:br>
              <a:rPr lang="fr-FR" sz="1805">
                <a:solidFill>
                  <a:schemeClr val="tx1"/>
                </a:solidFill>
                <a:effectLst/>
                <a:latin typeface="+mn-lt"/>
                <a:ea typeface="+mn-ea"/>
                <a:cs typeface="+mn-cs"/>
              </a:rPr>
            </a:br>
            <a:r>
              <a:rPr lang="fr-FR" sz="1805">
                <a:solidFill>
                  <a:schemeClr val="tx1"/>
                </a:solidFill>
                <a:effectLst/>
                <a:latin typeface="+mn-lt"/>
                <a:ea typeface="+mn-ea"/>
                <a:cs typeface="+mn-cs"/>
              </a:rPr>
              <a:t>favorisent cet impact. Nos programmes s'appuieront sur des critères
</a:t>
            </a:r>
            <a:br>
              <a:rPr lang="fr-FR" sz="1805">
                <a:solidFill>
                  <a:schemeClr val="tx1"/>
                </a:solidFill>
                <a:effectLst/>
                <a:latin typeface="+mn-lt"/>
                <a:ea typeface="+mn-ea"/>
                <a:cs typeface="+mn-cs"/>
              </a:rPr>
            </a:br>
            <a:r>
              <a:rPr lang="fr-FR" sz="1805">
                <a:solidFill>
                  <a:schemeClr val="tx1"/>
                </a:solidFill>
                <a:effectLst/>
                <a:latin typeface="+mn-lt"/>
                <a:ea typeface="+mn-ea"/>
                <a:cs typeface="+mn-cs"/>
              </a:rPr>
              <a:t>très sévères de professionnalisme et de savoir-faire afin de
</a:t>
            </a:r>
            <a:br>
              <a:rPr lang="fr-FR" sz="1805">
                <a:solidFill>
                  <a:schemeClr val="tx1"/>
                </a:solidFill>
                <a:effectLst/>
                <a:latin typeface="+mn-lt"/>
                <a:ea typeface="+mn-ea"/>
                <a:cs typeface="+mn-cs"/>
              </a:rPr>
            </a:br>
            <a:r>
              <a:rPr lang="fr-FR" sz="1805">
                <a:solidFill>
                  <a:schemeClr val="tx1"/>
                </a:solidFill>
                <a:effectLst/>
                <a:latin typeface="+mn-lt"/>
                <a:ea typeface="+mn-ea"/>
                <a:cs typeface="+mn-cs"/>
              </a:rPr>
              <a:t>réduire au minimum le gaspillage de ressources précieuses.</a:t>
            </a: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805" b="1">
                <a:solidFill>
                  <a:schemeClr val="tx1"/>
                </a:solidFill>
                <a:effectLst/>
                <a:latin typeface="+mn-lt"/>
                <a:ea typeface="+mn-ea"/>
                <a:cs typeface="+mn-cs"/>
              </a:rPr>
              <a:t>Exemples concrets</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805">
                <a:solidFill>
                  <a:schemeClr val="tx1"/>
                </a:solidFill>
                <a:effectLst/>
                <a:latin typeface="+mn-lt"/>
                <a:ea typeface="+mn-ea"/>
                <a:cs typeface="+mn-cs"/>
              </a:rPr>
              <a:t>Demandez à la personne informée si elle comprend ce principe et si elle a des exemples de ce qu'il pourrait signifier pour notre travail au sein des communautés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sz="1805">
                <a:solidFill>
                  <a:schemeClr val="tx1"/>
                </a:solidFill>
                <a:effectLst/>
                <a:latin typeface="+mn-lt"/>
                <a:ea typeface="+mn-ea"/>
                <a:cs typeface="+mn-cs"/>
              </a:rPr>
              <a:t>Un suivi régulier de notre travail nous permet d'identifier les dysfonctionnements et d'apporter des améliorations.</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sz="1805">
                <a:solidFill>
                  <a:schemeClr val="tx1"/>
                </a:solidFill>
                <a:effectLst/>
                <a:latin typeface="+mn-lt"/>
                <a:ea typeface="+mn-ea"/>
                <a:cs typeface="+mn-cs"/>
              </a:rPr>
              <a:t>Nous devons donner suite aux plaintes et au retour d'information des communautés qui mettent en évidence nos lacunes et notre incapacité à répondre aux besoins, ou le comportement inapproprié de notre personnel et de nos bénévoles (corruption, exploitation et abus sexuels, etc.).</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sz="1805">
                <a:solidFill>
                  <a:schemeClr val="tx1"/>
                </a:solidFill>
                <a:effectLst/>
                <a:latin typeface="+mn-lt"/>
                <a:ea typeface="+mn-ea"/>
                <a:cs typeface="+mn-cs"/>
              </a:rPr>
              <a:t>Faire preuve de transparence sur la manière dont nous utilisons les ressources qui nous sont confiées pour aider les communautés, en expliquant ce que nous faisons, combien de temps nous resterons sur place et quelles sont les difficultés ou les retards.</a:t>
            </a: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17</a:t>
            </a:fld>
            <a:endParaRPr lang="en-US" altLang="ru-RU"/>
          </a:p>
        </p:txBody>
      </p:sp>
    </p:spTree>
    <p:extLst>
      <p:ext uri="{BB962C8B-B14F-4D97-AF65-F5344CB8AC3E}">
        <p14:creationId xmlns:p14="http://schemas.microsoft.com/office/powerpoint/2010/main" val="25466751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NOTES DES ORATEURS</a:t>
            </a:r>
          </a:p>
          <a:p>
            <a:endParaRPr lang="en-GB" dirty="0"/>
          </a:p>
          <a:p>
            <a:r>
              <a:rPr lang="fr-FR" sz="1805" b="1">
                <a:solidFill>
                  <a:schemeClr val="tx1"/>
                </a:solidFill>
                <a:effectLst/>
                <a:latin typeface="+mn-lt"/>
                <a:ea typeface="+mn-ea"/>
                <a:cs typeface="+mn-cs"/>
              </a:rPr>
              <a:t>Principe 10 Dans nos activités d'information,de promotion et de publicité, nous présenterons les victimes de catastrophes comme des êtres humains dignes de respect et non comme des objets de commisération</a:t>
            </a:r>
          </a:p>
          <a:p>
            <a:r>
              <a:rPr lang="fr-FR" sz="1805">
                <a:solidFill>
                  <a:schemeClr val="tx1"/>
                </a:solidFill>
                <a:effectLst/>
                <a:latin typeface="+mn-lt"/>
                <a:ea typeface="+mn-ea"/>
                <a:cs typeface="+mn-cs"/>
              </a:rPr>
              <a:t>Le respect de la victime de la catastrophe comme partenaire à part entière dans l'action ne doit jamais être négligé. Dans nos campagnes d'information du public, nous donnerons une image objective de la catastrophe en mettant en
</a:t>
            </a:r>
            <a:br>
              <a:rPr lang="fr-FR" sz="1805">
                <a:solidFill>
                  <a:schemeClr val="tx1"/>
                </a:solidFill>
                <a:effectLst/>
                <a:latin typeface="+mn-lt"/>
                <a:ea typeface="+mn-ea"/>
                <a:cs typeface="+mn-cs"/>
              </a:rPr>
            </a:br>
            <a:r>
              <a:rPr lang="fr-FR" sz="1805">
                <a:solidFill>
                  <a:schemeClr val="tx1"/>
                </a:solidFill>
                <a:effectLst/>
                <a:latin typeface="+mn-lt"/>
                <a:ea typeface="+mn-ea"/>
                <a:cs typeface="+mn-cs"/>
              </a:rPr>
              <a:t>valeur, non seulement les vulnérabilités et les craintes des
</a:t>
            </a:r>
            <a:br>
              <a:rPr lang="fr-FR" sz="1805">
                <a:solidFill>
                  <a:schemeClr val="tx1"/>
                </a:solidFill>
                <a:effectLst/>
                <a:latin typeface="+mn-lt"/>
                <a:ea typeface="+mn-ea"/>
                <a:cs typeface="+mn-cs"/>
              </a:rPr>
            </a:br>
            <a:r>
              <a:rPr lang="fr-FR" sz="1805">
                <a:solidFill>
                  <a:schemeClr val="tx1"/>
                </a:solidFill>
                <a:effectLst/>
                <a:latin typeface="+mn-lt"/>
                <a:ea typeface="+mn-ea"/>
                <a:cs typeface="+mn-cs"/>
              </a:rPr>
              <a:t>victimes, mais encore leurs capacités et leurs aspirations. Tout en coopérant avec les médias afin de sensibiliser au mieux le public, nous ne permettrons pas que des
</a:t>
            </a:r>
            <a:br>
              <a:rPr lang="fr-FR" sz="1805">
                <a:solidFill>
                  <a:schemeClr val="tx1"/>
                </a:solidFill>
                <a:effectLst/>
                <a:latin typeface="+mn-lt"/>
                <a:ea typeface="+mn-ea"/>
                <a:cs typeface="+mn-cs"/>
              </a:rPr>
            </a:br>
            <a:r>
              <a:rPr lang="fr-FR" sz="1805">
                <a:solidFill>
                  <a:schemeClr val="tx1"/>
                </a:solidFill>
                <a:effectLst/>
                <a:latin typeface="+mn-lt"/>
                <a:ea typeface="+mn-ea"/>
                <a:cs typeface="+mn-cs"/>
              </a:rPr>
              <a:t>demandes externes ou internes de publicité prennent le pas sur l'objectif de développer au maximum les secours. Nous éviterons d'entrer en concurrence avec d'autres organismes d'intervention en cas de catastrophe pour obtenir une couverture médiatique</a:t>
            </a:r>
          </a:p>
          <a:p>
            <a:r>
              <a:rPr lang="fr-FR" sz="1805">
                <a:solidFill>
                  <a:schemeClr val="tx1"/>
                </a:solidFill>
                <a:effectLst/>
                <a:latin typeface="+mn-lt"/>
                <a:ea typeface="+mn-ea"/>
                <a:cs typeface="+mn-cs"/>
              </a:rPr>
              <a:t>dans des situations où celle-ci pourrait nuire au service fourni aux bénéficiaires ou à la sécurité de notre personnel ou des bénéficiaires.</a:t>
            </a: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805" b="1">
                <a:solidFill>
                  <a:schemeClr val="tx1"/>
                </a:solidFill>
                <a:effectLst/>
                <a:latin typeface="+mn-lt"/>
                <a:ea typeface="+mn-ea"/>
                <a:cs typeface="+mn-cs"/>
              </a:rPr>
              <a:t>Exemples concrets</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805">
                <a:solidFill>
                  <a:schemeClr val="tx1"/>
                </a:solidFill>
                <a:effectLst/>
                <a:latin typeface="+mn-lt"/>
                <a:ea typeface="+mn-ea"/>
                <a:cs typeface="+mn-cs"/>
              </a:rPr>
              <a:t>Demandez à la personne informée si elle comprend ce principe et si elle a des exemples de ce qu'il pourrait signifier pour notre travail au sein des communautés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sz="1805">
                <a:solidFill>
                  <a:schemeClr val="tx1"/>
                </a:solidFill>
                <a:effectLst/>
                <a:latin typeface="+mn-lt"/>
                <a:ea typeface="+mn-ea"/>
                <a:cs typeface="+mn-cs"/>
              </a:rPr>
              <a:t>Si vous êtes dans la communauté, demandez toujours aux gens avant de prendre des photos d'eux, y compris par la fenêtre de la voiture.</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sz="1805">
                <a:solidFill>
                  <a:schemeClr val="tx1"/>
                </a:solidFill>
                <a:effectLst/>
                <a:latin typeface="+mn-lt"/>
                <a:ea typeface="+mn-ea"/>
                <a:cs typeface="+mn-cs"/>
              </a:rPr>
              <a:t>Si vous partagez des photos ou des histoires sur votre travail, ne présentez pas les gens comme des victimes, sans défense ou de manière indigne - au contraire, présentez un équilibre entre les difficultés qu'ils rencontrent et les ressources dont ils disposent.</a:t>
            </a: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18</a:t>
            </a:fld>
            <a:endParaRPr lang="en-US" altLang="ru-RU"/>
          </a:p>
        </p:txBody>
      </p:sp>
    </p:spTree>
    <p:extLst>
      <p:ext uri="{BB962C8B-B14F-4D97-AF65-F5344CB8AC3E}">
        <p14:creationId xmlns:p14="http://schemas.microsoft.com/office/powerpoint/2010/main" val="30972492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fr-FR" sz="1800" b="1">
                <a:solidFill>
                  <a:srgbClr val="F5333F"/>
                </a:solidFill>
                <a:latin typeface="Open Sans" panose="020B0606030504020204" pitchFamily="34" charset="0"/>
                <a:ea typeface="Open Sans" panose="020B0606030504020204" pitchFamily="34" charset="0"/>
                <a:cs typeface="Open Sans" panose="020B0606030504020204" pitchFamily="34" charset="0"/>
              </a:rPr>
              <a:t>NOTES DES ORATEURS </a:t>
            </a:r>
          </a:p>
          <a:p>
            <a:pPr>
              <a:spcAft>
                <a:spcPts val="600"/>
              </a:spcAft>
            </a:pPr>
            <a:endParaRPr lang="en-US" sz="1800" b="1" dirty="0">
              <a:solidFill>
                <a:srgbClr val="FF0000"/>
              </a:solidFill>
            </a:endParaRPr>
          </a:p>
          <a:p>
            <a:pPr marL="342900" lvl="0" indent="-342900">
              <a:spcAft>
                <a:spcPts val="1200"/>
              </a:spcAft>
              <a:buClr>
                <a:srgbClr val="FF0000"/>
              </a:buClr>
              <a:buFont typeface="Arial" panose="020B0604020202020204" pitchFamily="34" charset="0"/>
              <a:buChar char="•"/>
            </a:pPr>
            <a:r>
              <a:rPr lang="fr-FR" sz="1800"/>
              <a:t>Demandez d'abord aux participants s'ils savent de quoi il s'agit - demandez-leur de vous expliquer. </a:t>
            </a:r>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r>
              <a:rPr lang="fr-FR" sz="1800"/>
              <a:t>Expliquez que l'exploitation et les abus sexuels sont abordés dans le Principe 1 du Code de conduite - L’impératif humanitaire et sont explicitement interdits dans les Codes de conduite des organisations spécifiques du CICR et de la FICR et dans la plupart des Sociétés nationales qui ont élaboré leur propre Code de conduite. Vous pouvez utiliser cette diapositive pour vous référer aux règles du Code de conduite de votre organisation en la matière, si vous en avez un.</a:t>
            </a:r>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r>
              <a:rPr lang="fr-FR" sz="1800"/>
              <a:t>Exploitation sexuelle - désigne tout abus réel ou tentative d'abus d'une position de vulnérabilité, de rapport de force ou de confiance à des fins sexuelles à l'égard des personnes concernées, y compris, mais sans s'y limiter, le fait de tirer un profit financier, social ou politique de l'exploitation sexuelle d'une autre personne. Tout paiement (en espèces ou tout autre bien ou faveur) pour des services sexuels est considéré comme de l'exploitation sexuelle. </a:t>
            </a:r>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r>
              <a:rPr lang="fr-FR" sz="1800"/>
              <a:t>Abus sexuel - se réfère à l'intrusion physique ou psychologique de nature sexuelle, réelle ou menacée, par la force ou dans des situations inégales ou contraintes, lorsqu'elle est commise à l'encontre de personnes affectées.</a:t>
            </a:r>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r>
              <a:rPr lang="fr-FR" sz="1800"/>
              <a:t>Cela comprend :</a:t>
            </a:r>
          </a:p>
          <a:p>
            <a:pPr marL="1144817" lvl="1" indent="-457200">
              <a:buClrTx/>
              <a:buFont typeface="+mj-lt"/>
              <a:buAutoNum type="arabicPeriod"/>
            </a:pPr>
            <a:r>
              <a:rPr lang="fr-FR" sz="1800"/>
              <a:t>Les activités sexuelles avec des enfants (personnes âgées de moins de 18 ans) sont interdites, quel que soit l'âge de la majorité ou l'âge du consentement au niveau local. La méconnaissance de l'âge d'un enfant n'est pas un moyen de défense. </a:t>
            </a:r>
          </a:p>
          <a:p>
            <a:pPr marL="1144817" lvl="1" indent="-457200">
              <a:buClrTx/>
              <a:buFont typeface="+mj-lt"/>
              <a:buAutoNum type="arabicPeriod"/>
            </a:pPr>
            <a:r>
              <a:rPr lang="fr-FR" sz="1800"/>
              <a:t>L'échange d'argent, d'emploi, de biens ou de services contre des relations sexuelles, y compris des faveurs sexuelles ou d'autres formes de comportement humiliant, dégradant ou d'exploitation, est interdit. Cela concerne également tout échange d'aide due aux bénéficiaires. </a:t>
            </a:r>
          </a:p>
          <a:p>
            <a:pPr marL="1144817" lvl="1" indent="-457200">
              <a:buClrTx/>
              <a:buFont typeface="+mj-lt"/>
              <a:buAutoNum type="arabicPeriod" startAt="4"/>
            </a:pPr>
            <a:r>
              <a:rPr lang="fr-FR" sz="1800"/>
              <a:t>Les relations sexuelles entre le personnel/les bénévoles et les bénéficiaires de l'aide, étant donné qu'elles sont fondées sur un rapport de force intrinsèquement inégal, portent atteinte à la crédibilité et à l'intégrité et sont fortement déconseillées ; </a:t>
            </a:r>
          </a:p>
          <a:p>
            <a:pPr marL="457200" lvl="0" indent="-457200">
              <a:buClrTx/>
              <a:buFont typeface="Arial" panose="020B0604020202020204" pitchFamily="34" charset="0"/>
              <a:buChar char="•"/>
            </a:pPr>
            <a:r>
              <a:rPr lang="fr-FR" sz="1800"/>
              <a:t>Lorsqu'un membre du personnel a des inquiétudes ou des soupçons concernant l'exploitation ou les abus sexuels commis par un collègue, qu'il travaille ou non dans la même agence, il doit le signaler par le biais des mécanismes de signalement établis ; </a:t>
            </a:r>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19</a:t>
            </a:fld>
            <a:endParaRPr lang="en-US" altLang="ru-RU"/>
          </a:p>
        </p:txBody>
      </p:sp>
    </p:spTree>
    <p:extLst>
      <p:ext uri="{BB962C8B-B14F-4D97-AF65-F5344CB8AC3E}">
        <p14:creationId xmlns:p14="http://schemas.microsoft.com/office/powerpoint/2010/main" val="35525738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Cette diapositive explique l'objectif de cet outil et ne doit pas être montrée pendant la séance d'information.</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a:t>
            </a:fld>
            <a:endParaRPr lang="en-US" altLang="ru-RU"/>
          </a:p>
        </p:txBody>
      </p:sp>
    </p:spTree>
    <p:extLst>
      <p:ext uri="{BB962C8B-B14F-4D97-AF65-F5344CB8AC3E}">
        <p14:creationId xmlns:p14="http://schemas.microsoft.com/office/powerpoint/2010/main" val="12209692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fr-FR" sz="1800" b="1">
                <a:solidFill>
                  <a:srgbClr val="F5333F"/>
                </a:solidFill>
                <a:latin typeface="Open Sans" panose="020B0606030504020204" pitchFamily="34" charset="0"/>
                <a:ea typeface="Open Sans" panose="020B0606030504020204" pitchFamily="34" charset="0"/>
                <a:cs typeface="Open Sans" panose="020B0606030504020204" pitchFamily="34" charset="0"/>
              </a:rPr>
              <a:t>NOTES DES ORATEURS </a:t>
            </a:r>
          </a:p>
          <a:p>
            <a:pPr marL="0" marR="0" lvl="0" indent="0" algn="l" defTabSz="914400" rtl="0" eaLnBrk="0" fontAlgn="base" latinLnBrk="0" hangingPunct="0">
              <a:lnSpc>
                <a:spcPct val="100000"/>
              </a:lnSpc>
              <a:spcBef>
                <a:spcPct val="30000"/>
              </a:spcBef>
              <a:spcAft>
                <a:spcPts val="600"/>
              </a:spcAft>
              <a:buClrTx/>
              <a:buSzTx/>
              <a:buFontTx/>
              <a:buNone/>
              <a:tabLst/>
              <a:defRPr/>
            </a:pPr>
            <a:endPar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30000"/>
              </a:spcBef>
              <a:spcAft>
                <a:spcPts val="600"/>
              </a:spcAft>
              <a:buClrTx/>
              <a:buSzTx/>
              <a:buFontTx/>
              <a:buNone/>
              <a:tabLst/>
              <a:defRPr/>
            </a:pPr>
            <a:r>
              <a:rPr lang="fr-FR" sz="1800"/>
              <a:t>Expliquez que l'exploitation et les abus sexuels sont abordés dans le Principe 1 du Code de conduite - L’impératif humanitaire et sont explicitement interdits dans les Codes de conduite des organisations spécifiques du CICR et de la FICR et dans la plupart des Sociétés nationales qui ont élaboré leur propre Code de conduite. Vous pouvez utiliser cette diapositive pour vous référer aux règles du Code de conduite de votre organisation en la matière, si vous en avez un.</a:t>
            </a:r>
          </a:p>
          <a:p>
            <a:pPr>
              <a:spcAft>
                <a:spcPts val="600"/>
              </a:spcAft>
            </a:pPr>
            <a:endParaRPr lang="en-US" sz="1800" b="1" dirty="0">
              <a:solidFill>
                <a:srgbClr val="FF0000"/>
              </a:solidFill>
            </a:endParaRPr>
          </a:p>
          <a:p>
            <a:r>
              <a:rPr lang="fr-FR"/>
              <a:t>En résumé, voici les règles à respecter</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20</a:t>
            </a:fld>
            <a:endParaRPr lang="en-US" altLang="ru-RU"/>
          </a:p>
        </p:txBody>
      </p:sp>
    </p:spTree>
    <p:extLst>
      <p:ext uri="{BB962C8B-B14F-4D97-AF65-F5344CB8AC3E}">
        <p14:creationId xmlns:p14="http://schemas.microsoft.com/office/powerpoint/2010/main" val="14536157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fr-FR" sz="1800" b="1">
                <a:solidFill>
                  <a:srgbClr val="F5333F"/>
                </a:solidFill>
                <a:latin typeface="Open Sans" panose="020B0606030504020204" pitchFamily="34" charset="0"/>
                <a:ea typeface="Open Sans" panose="020B0606030504020204" pitchFamily="34" charset="0"/>
                <a:cs typeface="Open Sans" panose="020B0606030504020204" pitchFamily="34" charset="0"/>
              </a:rPr>
              <a:t>NOTES DES ORATEURS</a:t>
            </a:r>
            <a:r>
              <a:rPr lang="fr-FR" sz="1800"/>
              <a:t> - Si votre organisation dispose d'une politique de protection de l'enfance, vous souhaiterez peut-être en dire plus à ce sujet.</a:t>
            </a:r>
          </a:p>
          <a:p>
            <a:pPr>
              <a:spcAft>
                <a:spcPts val="600"/>
              </a:spcAft>
            </a:pPr>
            <a:endParaRPr lang="en-US" sz="1800" b="1" dirty="0">
              <a:solidFill>
                <a:srgbClr val="FF0000"/>
              </a:solidFill>
            </a:endParaRPr>
          </a:p>
          <a:p>
            <a:pPr marL="342900" lvl="0" indent="-342900">
              <a:spcAft>
                <a:spcPts val="1200"/>
              </a:spcAft>
              <a:buClr>
                <a:srgbClr val="FF0000"/>
              </a:buClr>
              <a:buFont typeface="Arial" panose="020B0604020202020204" pitchFamily="34" charset="0"/>
              <a:buChar char="•"/>
            </a:pPr>
            <a:r>
              <a:rPr lang="fr-FR" sz="1800"/>
              <a:t>En bref, les règles concernant les enfants et l'exploitation et les abus sexuels</a:t>
            </a:r>
          </a:p>
          <a:p>
            <a:pPr marL="342900" lvl="0" indent="-342900">
              <a:spcAft>
                <a:spcPts val="1200"/>
              </a:spcAft>
              <a:buClr>
                <a:srgbClr val="FF0000"/>
              </a:buClr>
              <a:buFont typeface="Arial" panose="020B0604020202020204" pitchFamily="34" charset="0"/>
              <a:buChar char="•"/>
            </a:pP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21</a:t>
            </a:fld>
            <a:endParaRPr lang="en-US" altLang="ru-RU"/>
          </a:p>
        </p:txBody>
      </p:sp>
    </p:spTree>
    <p:extLst>
      <p:ext uri="{BB962C8B-B14F-4D97-AF65-F5344CB8AC3E}">
        <p14:creationId xmlns:p14="http://schemas.microsoft.com/office/powerpoint/2010/main" val="12866134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fr-FR" sz="1800" b="1">
                <a:solidFill>
                  <a:srgbClr val="F5333F"/>
                </a:solidFill>
                <a:latin typeface="Open Sans" panose="020B0606030504020204" pitchFamily="34" charset="0"/>
                <a:ea typeface="Open Sans" panose="020B0606030504020204" pitchFamily="34" charset="0"/>
                <a:cs typeface="Open Sans" panose="020B0606030504020204" pitchFamily="34" charset="0"/>
              </a:rPr>
              <a:t>NOTES DES ORATEURS </a:t>
            </a:r>
          </a:p>
          <a:p>
            <a:pPr>
              <a:spcAft>
                <a:spcPts val="600"/>
              </a:spcAft>
            </a:pPr>
            <a:endParaRPr lang="en-US" sz="1800" b="1" dirty="0">
              <a:solidFill>
                <a:srgbClr val="FF0000"/>
              </a:solidFill>
            </a:endParaRPr>
          </a:p>
          <a:p>
            <a:pPr marL="342900" lvl="0" indent="-342900">
              <a:spcAft>
                <a:spcPts val="1200"/>
              </a:spcAft>
              <a:buClr>
                <a:srgbClr val="FF0000"/>
              </a:buClr>
              <a:buFont typeface="Arial" panose="020B0604020202020204" pitchFamily="34" charset="0"/>
              <a:buChar char="•"/>
            </a:pPr>
            <a:r>
              <a:rPr lang="fr-FR" sz="1800"/>
              <a:t>Faites une pause et discutez avec les participants. Soit en un seul petit groupe, soit en petits groupes de 3 à 4 personnes si vous êtes nombreux.</a:t>
            </a:r>
          </a:p>
          <a:p>
            <a:endParaRPr lang="en-US" dirty="0"/>
          </a:p>
          <a:p>
            <a:r>
              <a:rPr lang="fr-FR"/>
              <a:t>Points de discussion</a:t>
            </a:r>
          </a:p>
          <a:p>
            <a:r>
              <a:rPr lang="fr-FR"/>
              <a:t>Impact sur les communautés</a:t>
            </a:r>
          </a:p>
          <a:p>
            <a:pPr marL="342900" indent="-342900">
              <a:buFontTx/>
              <a:buChar char="-"/>
            </a:pPr>
            <a:r>
              <a:rPr lang="fr-FR"/>
              <a:t>Sur la personne victime d'abus - traumatisme, stigmatisation, méfiance, problèmes de santé mentale et physique, grossesse, risque de ne pas rechercher d'autres formes de soutien en cas de besoin en raison d'un manque de confiance dans la Société nationale.</a:t>
            </a:r>
          </a:p>
          <a:p>
            <a:pPr marL="342900" indent="-342900">
              <a:buFontTx/>
              <a:buChar char="-"/>
            </a:pPr>
            <a:r>
              <a:rPr lang="fr-FR"/>
              <a:t>Sur nos relations avec les communautés - confiance brisée, réputation ternie, hostilité et menaces à la sécurité, perte d'accès.</a:t>
            </a:r>
          </a:p>
          <a:p>
            <a:pPr marL="342900" indent="-342900">
              <a:buFontTx/>
              <a:buChar cha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a:t>Les règles sont strictes parce que cela signifie que nous ne pouvons pas fournir des programmes ou des réponses efficaces, que nous n'atteindrons pas nos objectifs et que nous ne respectons pas le principe fondamental.</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a:t>Si une personne informée estime que les règles sont trop strictes, discutez de ses raisons et demandez à d'autres personnes de participer à la discussion.</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a:t>En fin de compte, ce sont les règles du travail pour le mouvement de la Croix-Rouge et du Croissant-Rouge et si une personne n'est pas d'accord, alors elle devra travailler pour quelqu'un d'autre.</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fr-FR"/>
              <a:t>Déclarations</a:t>
            </a:r>
          </a:p>
          <a:p>
            <a:pPr marL="457200" marR="0" lvl="0" indent="-457200" algn="l" defTabSz="914400" rtl="0" eaLnBrk="0" fontAlgn="base" latinLnBrk="0" hangingPunct="0">
              <a:lnSpc>
                <a:spcPct val="100000"/>
              </a:lnSpc>
              <a:spcBef>
                <a:spcPct val="30000"/>
              </a:spcBef>
              <a:spcAft>
                <a:spcPct val="0"/>
              </a:spcAft>
              <a:buClrTx/>
              <a:buSzTx/>
              <a:buFontTx/>
              <a:buAutoNum type="arabicPeriod"/>
              <a:tabLst/>
              <a:defRPr/>
            </a:pPr>
            <a:r>
              <a:rPr lang="fr-FR"/>
              <a:t>Frapper un enfant, en utilisant toute forme de violence ou d'intimidation, va à l'encontre du principe fondamental 1 et des politiques de protection de l'enfance. La violence à l'encontre de quiconque n'est pas autorisée si vous travaillez pour le mouvement de la Croix-Rouge et du Croissant-Rouge.</a:t>
            </a:r>
          </a:p>
          <a:p>
            <a:pPr marL="457200" marR="0" lvl="0" indent="-457200" algn="l" defTabSz="914400" rtl="0" eaLnBrk="0" fontAlgn="base" latinLnBrk="0" hangingPunct="0">
              <a:lnSpc>
                <a:spcPct val="100000"/>
              </a:lnSpc>
              <a:spcBef>
                <a:spcPct val="30000"/>
              </a:spcBef>
              <a:spcAft>
                <a:spcPct val="0"/>
              </a:spcAft>
              <a:buClrTx/>
              <a:buSzTx/>
              <a:buFontTx/>
              <a:buAutoNum type="arabicPeriod"/>
              <a:tabLst/>
              <a:defRPr/>
            </a:pPr>
            <a:r>
              <a:rPr lang="fr-FR"/>
              <a:t>Il est fortement déconseillé d'avoir des relations avec les personnes qui bénéficient de notre programme et de nos interventions. Cela s'explique par le fait que le rapport de force est inégal et que la femme peut entretenir une relation parce qu'elle pense qu'elle doit le faire pour recevoir de l'aide ou parce que son père ou sa famille l'a poussée à le faire afin d'aider la famille.</a:t>
            </a:r>
          </a:p>
          <a:p>
            <a:pPr marL="457200" marR="0" lvl="0" indent="-457200" algn="l" defTabSz="914400" rtl="0" eaLnBrk="0" fontAlgn="base" latinLnBrk="0" hangingPunct="0">
              <a:lnSpc>
                <a:spcPct val="100000"/>
              </a:lnSpc>
              <a:spcBef>
                <a:spcPct val="30000"/>
              </a:spcBef>
              <a:spcAft>
                <a:spcPct val="0"/>
              </a:spcAft>
              <a:buClrTx/>
              <a:buSzTx/>
              <a:buFontTx/>
              <a:buAutoNum type="arabicPeriod"/>
              <a:tabLst/>
              <a:defRPr/>
            </a:pPr>
            <a:endParaRPr lang="en-US" dirty="0"/>
          </a:p>
          <a:p>
            <a:pPr marL="457200" marR="0" lvl="0" indent="-457200" algn="l" defTabSz="914400" rtl="0" eaLnBrk="0" fontAlgn="base" latinLnBrk="0" hangingPunct="0">
              <a:lnSpc>
                <a:spcPct val="100000"/>
              </a:lnSpc>
              <a:spcBef>
                <a:spcPct val="30000"/>
              </a:spcBef>
              <a:spcAft>
                <a:spcPct val="0"/>
              </a:spcAft>
              <a:buClrTx/>
              <a:buSzTx/>
              <a:buFontTx/>
              <a:buAutoNum type="arabicPeriod"/>
              <a:tabLst/>
              <a:defRPr/>
            </a:pPr>
            <a:endParaRPr lang="en-US" dirty="0"/>
          </a:p>
          <a:p>
            <a:pPr marL="342900" indent="-342900">
              <a:buFontTx/>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22</a:t>
            </a:fld>
            <a:endParaRPr lang="en-US" altLang="ru-RU"/>
          </a:p>
        </p:txBody>
      </p:sp>
    </p:spTree>
    <p:extLst>
      <p:ext uri="{BB962C8B-B14F-4D97-AF65-F5344CB8AC3E}">
        <p14:creationId xmlns:p14="http://schemas.microsoft.com/office/powerpoint/2010/main" val="35909181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fr-FR" sz="1800" b="1">
                <a:solidFill>
                  <a:srgbClr val="F5333F"/>
                </a:solidFill>
                <a:latin typeface="Open Sans" panose="020B0606030504020204" pitchFamily="34" charset="0"/>
                <a:ea typeface="Open Sans" panose="020B0606030504020204" pitchFamily="34" charset="0"/>
                <a:cs typeface="Open Sans" panose="020B0606030504020204" pitchFamily="34" charset="0"/>
              </a:rPr>
              <a:t>NOTES DES ORATEURS </a:t>
            </a:r>
          </a:p>
          <a:p>
            <a:pPr marL="0" marR="0" lvl="0" indent="0" algn="l" defTabSz="914400" rtl="0" eaLnBrk="0" fontAlgn="base" latinLnBrk="0" hangingPunct="0">
              <a:lnSpc>
                <a:spcPct val="100000"/>
              </a:lnSpc>
              <a:spcBef>
                <a:spcPct val="30000"/>
              </a:spcBef>
              <a:spcAft>
                <a:spcPts val="600"/>
              </a:spcAft>
              <a:buClrTx/>
              <a:buSzTx/>
              <a:buFontTx/>
              <a:buNone/>
              <a:tabLst/>
              <a:defRPr/>
            </a:pPr>
            <a:endPar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30000"/>
              </a:spcBef>
              <a:spcAft>
                <a:spcPts val="600"/>
              </a:spcAft>
              <a:buClrTx/>
              <a:buSzTx/>
              <a:buFontTx/>
              <a:buNone/>
              <a:tabLst/>
              <a:defRPr/>
            </a:pPr>
            <a:r>
              <a:rPr lang="fr-FR" sz="1800"/>
              <a:t>Demandez d'abord aux participants s'ils savent de quoi il s'agit - demandez-leur de vous expliquer ? </a:t>
            </a:r>
          </a:p>
          <a:p>
            <a:pPr marL="171450" indent="-171450">
              <a:buFont typeface="Arial"/>
              <a:buChar char="•"/>
            </a:pPr>
            <a:endParaRPr lang="en-GB" sz="1800" kern="1200" dirty="0">
              <a:solidFill>
                <a:schemeClr val="tx1"/>
              </a:solidFill>
              <a:effectLst/>
              <a:latin typeface="Times New Roman" pitchFamily="18" charset="0"/>
              <a:ea typeface="ＭＳ Ｐゴシック" charset="-128"/>
              <a:cs typeface="ＭＳ Ｐゴシック" charset="0"/>
            </a:endParaRPr>
          </a:p>
          <a:p>
            <a:pPr marL="171450" indent="-171450">
              <a:buFont typeface="Arial"/>
              <a:buChar char="•"/>
            </a:pPr>
            <a:r>
              <a:rPr lang="fr-FR" sz="1800">
                <a:solidFill>
                  <a:schemeClr val="tx1"/>
                </a:solidFill>
                <a:effectLst/>
                <a:latin typeface="Times New Roman" pitchFamily="18" charset="0"/>
                <a:ea typeface="ＭＳ Ｐゴシック" charset="-128"/>
                <a:cs typeface="ＭＳ Ｐゴシック" charset="0"/>
              </a:rPr>
              <a:t>La fraude et la corruption constituent également un problème grave et une atteinte à notre intégrité. Elles peuvent nuire à la réputation de l'organisation et détourner des fonds de ceux qui en ont besoin..</a:t>
            </a:r>
            <a:r>
              <a:rPr lang="fr-FR" sz="1800" baseline="0">
                <a:solidFill>
                  <a:schemeClr val="tx1"/>
                </a:solidFill>
                <a:effectLst/>
                <a:latin typeface="Times New Roman" pitchFamily="18" charset="0"/>
                <a:ea typeface="ＭＳ Ｐゴシック" charset="-128"/>
                <a:cs typeface="ＭＳ Ｐゴシック" charset="0"/>
              </a:rPr>
              <a:t> </a:t>
            </a:r>
          </a:p>
          <a:p>
            <a:pPr marL="171450" indent="-171450">
              <a:buFont typeface="Arial"/>
              <a:buChar char="•"/>
            </a:pPr>
            <a:endParaRPr lang="en-GB" sz="1800" kern="1200" baseline="0" dirty="0">
              <a:solidFill>
                <a:schemeClr val="tx1"/>
              </a:solidFill>
              <a:effectLst/>
              <a:latin typeface="Times New Roman" pitchFamily="18" charset="0"/>
              <a:ea typeface="ＭＳ Ｐゴシック" charset="-128"/>
              <a:cs typeface="ＭＳ Ｐゴシック" charset="0"/>
            </a:endParaRPr>
          </a:p>
          <a:p>
            <a:pPr marL="171450" indent="-171450">
              <a:buFont typeface="Arial"/>
              <a:buChar char="•"/>
            </a:pPr>
            <a:r>
              <a:rPr lang="fr-FR" sz="1800" baseline="0">
                <a:solidFill>
                  <a:schemeClr val="tx1"/>
                </a:solidFill>
                <a:effectLst/>
                <a:latin typeface="Times New Roman" pitchFamily="18" charset="0"/>
                <a:ea typeface="ＭＳ Ｐゴシック" charset="-128"/>
                <a:cs typeface="ＭＳ Ｐゴシック" charset="0"/>
              </a:rPr>
              <a:t>La </a:t>
            </a:r>
            <a:r>
              <a:rPr lang="fr-FR" sz="1800" b="1" baseline="0">
                <a:solidFill>
                  <a:schemeClr val="tx1"/>
                </a:solidFill>
                <a:effectLst/>
                <a:latin typeface="Times New Roman" pitchFamily="18" charset="0"/>
                <a:ea typeface="ＭＳ Ｐゴシック" charset="-128"/>
                <a:cs typeface="ＭＳ Ｐゴシック" charset="0"/>
              </a:rPr>
              <a:t>fraude</a:t>
            </a:r>
            <a:r>
              <a:rPr lang="fr-FR" sz="1800" baseline="0">
                <a:solidFill>
                  <a:schemeClr val="tx1"/>
                </a:solidFill>
                <a:effectLst/>
                <a:latin typeface="Times New Roman" pitchFamily="18" charset="0"/>
                <a:ea typeface="ＭＳ Ｐゴシック" charset="-128"/>
                <a:cs typeface="ＭＳ Ｐゴシック" charset="0"/>
              </a:rPr>
              <a:t> est un acte ou une omission intentionnelle visant à tromper autrui, entraînant une perte pour la victime et un gain pour l'auteur de l’acte. Par exemple, dire aux membres de la communauté qu'ils doivent payer pour être ajoutés aux listes de destinataires.</a:t>
            </a:r>
          </a:p>
          <a:p>
            <a:pPr marL="171450" indent="-171450">
              <a:buFont typeface="Arial"/>
              <a:buChar char="•"/>
            </a:pPr>
            <a:endParaRPr lang="en-GB" sz="1800" kern="1200" baseline="0" dirty="0">
              <a:solidFill>
                <a:schemeClr val="tx1"/>
              </a:solidFill>
              <a:effectLst/>
              <a:latin typeface="Times New Roman" pitchFamily="18" charset="0"/>
              <a:ea typeface="ＭＳ Ｐゴシック" charset="-128"/>
              <a:cs typeface="ＭＳ Ｐゴシック" charset="0"/>
            </a:endParaRPr>
          </a:p>
          <a:p>
            <a:pPr marL="171450" indent="-171450">
              <a:buFont typeface="Arial"/>
              <a:buChar char="•"/>
            </a:pPr>
            <a:r>
              <a:rPr lang="fr-FR" sz="1800" baseline="0">
                <a:solidFill>
                  <a:schemeClr val="tx1"/>
                </a:solidFill>
                <a:effectLst/>
                <a:latin typeface="Times New Roman" pitchFamily="18" charset="0"/>
                <a:ea typeface="ＭＳ Ｐゴシック" charset="-128"/>
                <a:cs typeface="ＭＳ Ｐゴシック" charset="0"/>
              </a:rPr>
              <a:t>La </a:t>
            </a:r>
            <a:r>
              <a:rPr lang="fr-FR" sz="1800" b="1" baseline="0">
                <a:solidFill>
                  <a:schemeClr val="tx1"/>
                </a:solidFill>
                <a:effectLst/>
                <a:latin typeface="Times New Roman" pitchFamily="18" charset="0"/>
                <a:ea typeface="ＭＳ Ｐゴシック" charset="-128"/>
                <a:cs typeface="ＭＳ Ｐゴシック" charset="0"/>
              </a:rPr>
              <a:t>corruption</a:t>
            </a:r>
            <a:r>
              <a:rPr lang="fr-FR" sz="1800" baseline="0">
                <a:solidFill>
                  <a:schemeClr val="tx1"/>
                </a:solidFill>
                <a:effectLst/>
                <a:latin typeface="Times New Roman" pitchFamily="18" charset="0"/>
                <a:ea typeface="ＭＳ Ｐゴシック" charset="-128"/>
                <a:cs typeface="ＭＳ Ｐゴシック" charset="0"/>
              </a:rPr>
              <a:t> représente un abus de pouvoir à des fins personnelles. Par exemple :</a:t>
            </a:r>
          </a:p>
          <a:p>
            <a:pPr marL="859067" lvl="1" indent="-171450">
              <a:buFont typeface="Arial"/>
              <a:buChar char="•"/>
            </a:pPr>
            <a:r>
              <a:rPr lang="fr-FR" sz="1800" baseline="0">
                <a:solidFill>
                  <a:schemeClr val="tx1"/>
                </a:solidFill>
                <a:effectLst/>
                <a:latin typeface="Times New Roman" pitchFamily="18" charset="0"/>
                <a:ea typeface="ＭＳ Ｐゴシック" charset="-128"/>
                <a:cs typeface="ＭＳ Ｐゴシック" charset="0"/>
              </a:rPr>
              <a:t>Vol d'argent ou de fournitures - vol de matériel de la Croix rouge et du Croissant-Rouge, d'aide, d'argent, demandes de remboursement de frais exagérées</a:t>
            </a:r>
          </a:p>
          <a:p>
            <a:pPr marL="859067" lvl="1" indent="-171450">
              <a:buFont typeface="Arial"/>
              <a:buChar char="•"/>
            </a:pPr>
            <a:r>
              <a:rPr lang="fr-FR">
                <a:solidFill>
                  <a:schemeClr val="tx1"/>
                </a:solidFill>
                <a:effectLst/>
              </a:rPr>
              <a:t>Corruption : acte illégal consistant à offrir ou à recevoir un cadeau, un prêt, des honoraires, une récompense ou un autre avantage (taxes, services, dons, etc.) à ou de la part d'une personne en échange d'un acte malhonnête, illégal ou d'un abus de confiance, dans l'exercice de ses fonctions</a:t>
            </a:r>
          </a:p>
          <a:p>
            <a:pPr marL="859067" lvl="1" indent="-171450">
              <a:buFont typeface="Arial"/>
              <a:buChar char="•"/>
            </a:pPr>
            <a:r>
              <a:rPr lang="fr-FR" sz="1805" b="0" i="0">
                <a:solidFill>
                  <a:schemeClr val="tx1"/>
                </a:solidFill>
                <a:effectLst/>
                <a:latin typeface="+mn-lt"/>
                <a:ea typeface="+mn-ea"/>
                <a:cs typeface="+mn-cs"/>
              </a:rPr>
              <a:t>Népotisme - Forme de favoritisme basée sur des relations familières par laquelle une personne occupant une position officielle exploite son pouvoir et son autorité pour offrir un emploi ou une faveur à un membre de sa famille, même si ce dernier n'est pas qualifié ou méritant</a:t>
            </a:r>
          </a:p>
          <a:p>
            <a:pPr marL="859067" lvl="1" indent="-171450">
              <a:buFont typeface="Arial"/>
              <a:buChar char="•"/>
            </a:pPr>
            <a:endParaRPr lang="en-GB" sz="1805" b="0" i="0" kern="1200" dirty="0">
              <a:solidFill>
                <a:schemeClr val="tx1"/>
              </a:solidFill>
              <a:effectLst/>
              <a:latin typeface="+mn-lt"/>
              <a:ea typeface="+mn-ea"/>
              <a:cs typeface="+mn-cs"/>
            </a:endParaRPr>
          </a:p>
          <a:p>
            <a:pPr marL="285750" marR="0" lvl="0" indent="-2857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0"/>
              <a:t>Lorsqu'un membre du personnel a des inquiétudes ou des soupçons concernant la fraude et la corruption d'un collègue, qu'il travaille dans la même agence ou non, il doit le signaler par le biais des mécanismes de signalement établis.</a:t>
            </a:r>
          </a:p>
          <a:p>
            <a:pPr marL="285750" marR="0" lvl="0" indent="-2857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0" dirty="0"/>
          </a:p>
          <a:p>
            <a:pPr marL="0" indent="0">
              <a:buFont typeface="Arial" panose="020B0604020202020204" pitchFamily="34" charset="0"/>
              <a:buNone/>
            </a:pPr>
            <a:r>
              <a:rPr lang="fr-FR" sz="1800"/>
              <a:t>Discussion</a:t>
            </a:r>
          </a:p>
          <a:p>
            <a:pPr marL="285750" indent="-285750">
              <a:buFontTx/>
              <a:buChar char="-"/>
            </a:pPr>
            <a:r>
              <a:rPr lang="fr-FR" sz="1800"/>
              <a:t>Quel est l'impact de la corruption ?</a:t>
            </a:r>
          </a:p>
          <a:p>
            <a:pPr marL="973367" lvl="1" indent="-285750">
              <a:buFontTx/>
              <a:buChar char="-"/>
            </a:pPr>
            <a:r>
              <a:rPr lang="fr-FR" sz="1800"/>
              <a:t>Sur les communautés - détourne les ressources de ceux qui en ont besoin, nuit à la qualité et à l'impact que nous pouvons avoir, suscite la méfiance, encourage l'idée que la corruption est acceptable.</a:t>
            </a:r>
          </a:p>
          <a:p>
            <a:pPr marL="973367" lvl="1" indent="-285750">
              <a:buFontTx/>
              <a:buChar char="-"/>
            </a:pPr>
            <a:r>
              <a:rPr lang="fr-FR" sz="1800"/>
              <a:t>Sur nos relations et notre réputation - suscite la méfiance, ternit notre réputation, décourage les communautés de travailler avec nous, cause des problèmes de sécurité et d'accès.</a:t>
            </a:r>
          </a:p>
          <a:p>
            <a:pPr marL="973367" lvl="1" indent="-285750">
              <a:buFontTx/>
              <a:buChar char="-"/>
            </a:pPr>
            <a:r>
              <a:rPr lang="fr-FR" sz="1800"/>
              <a:t>Sur l'organisation - impact moindre, travail de moindre qualité, incapacité à remplir notre mandat, réputation ternie, diminution du financement des donateurs, problèmes avec les autorités locales et les gouvernements, dans le pire des cas, la Société nationale peut être exclue du Mouvement.</a:t>
            </a:r>
            <a:br>
              <a:rPr lang="fr-FR" sz="1800"/>
            </a:br>
            <a:endParaRPr lang="fr-FR" sz="1800"/>
          </a:p>
          <a:p>
            <a:pPr marL="342900" lvl="0" indent="-342900">
              <a:spcAft>
                <a:spcPts val="1200"/>
              </a:spcAft>
              <a:buClr>
                <a:srgbClr val="FF0000"/>
              </a:buClr>
              <a:buFont typeface="Arial" panose="020B0604020202020204" pitchFamily="34" charset="0"/>
              <a:buChar char="•"/>
            </a:pP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23</a:t>
            </a:fld>
            <a:endParaRPr lang="en-US" altLang="ru-RU"/>
          </a:p>
        </p:txBody>
      </p:sp>
    </p:spTree>
    <p:extLst>
      <p:ext uri="{BB962C8B-B14F-4D97-AF65-F5344CB8AC3E}">
        <p14:creationId xmlns:p14="http://schemas.microsoft.com/office/powerpoint/2010/main" val="19512155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fr-FR" sz="1800" b="1">
                <a:solidFill>
                  <a:srgbClr val="F5333F"/>
                </a:solidFill>
                <a:latin typeface="Open Sans" panose="020B0606030504020204" pitchFamily="34" charset="0"/>
                <a:ea typeface="Open Sans" panose="020B0606030504020204" pitchFamily="34" charset="0"/>
                <a:cs typeface="Open Sans" panose="020B0606030504020204" pitchFamily="34" charset="0"/>
              </a:rPr>
              <a:t>NOTES DES ORATEURS </a:t>
            </a:r>
          </a:p>
          <a:p>
            <a:pPr>
              <a:spcAft>
                <a:spcPts val="600"/>
              </a:spcAft>
            </a:pPr>
            <a:endParaRPr lang="en-US" sz="1800" b="1" dirty="0">
              <a:solidFill>
                <a:srgbClr val="FF0000"/>
              </a:solidFill>
            </a:endParaRPr>
          </a:p>
          <a:p>
            <a:pPr marL="342900" lvl="0" indent="-342900">
              <a:spcAft>
                <a:spcPts val="1200"/>
              </a:spcAft>
              <a:buClr>
                <a:srgbClr val="FF0000"/>
              </a:buClr>
              <a:buFont typeface="Arial" panose="020B0604020202020204" pitchFamily="34" charset="0"/>
              <a:buChar char="•"/>
            </a:pPr>
            <a:r>
              <a:rPr lang="fr-FR" sz="1800"/>
              <a:t>Faites une pause et discutez avec les participants. Soit en un seul petit groupe, soit en plusieurs groupes.</a:t>
            </a:r>
          </a:p>
          <a:p>
            <a:endParaRPr lang="en-US" dirty="0"/>
          </a:p>
          <a:p>
            <a:r>
              <a:rPr lang="fr-FR"/>
              <a:t>Points de discussion</a:t>
            </a:r>
          </a:p>
          <a:p>
            <a:endParaRPr lang="en-US" dirty="0"/>
          </a:p>
          <a:p>
            <a:pPr marL="457200" indent="-457200">
              <a:buAutoNum type="arabicPeriod"/>
            </a:pPr>
            <a:r>
              <a:rPr lang="fr-FR"/>
              <a:t>Oui, cela revient à garder pour soi des produits destinés aux communautés vulnérables et à enfreindre le principe fondamental n° 1 - l'impératif humanitaire.</a:t>
            </a:r>
          </a:p>
          <a:p>
            <a:pPr marL="457200" indent="-457200">
              <a:buAutoNum type="arabicPeriod"/>
            </a:pPr>
            <a:r>
              <a:rPr lang="fr-FR"/>
              <a:t>Oui - c'est ne pas être objectif et favoriser sa famille par rapport à d'autres. Il se peut que le membre de la famille soit le meilleur candidat, mais cela peut quand même s’apparenter à de la corruption pour les autres et donc nuire à la réputation de la SN.</a:t>
            </a:r>
          </a:p>
          <a:p>
            <a:pPr marL="457200" indent="-457200">
              <a:buAutoNum type="arabicPeriod"/>
            </a:pPr>
            <a:r>
              <a:rPr lang="fr-FR"/>
              <a:t>Oui - le cadeau peut être offert par le fournisseur pour obtenir un contrat, même s'il n'offre pas le meilleur rapport qualité-prix, la meilleure qualité ou l'entreprise la mieux placée pour le travail. Cela réduit la qualité de notre travail, peut entraîner un gaspillage de ressources et une perte de temps. Cela nuit également à notre réputation au sein des communautés et, plus largement, à notre réputation.</a:t>
            </a:r>
          </a:p>
          <a:p>
            <a:pPr marL="457200" indent="-457200">
              <a:buAutoNum type="arabicPeriod"/>
            </a:pPr>
            <a:r>
              <a:rPr lang="fr-FR"/>
              <a:t>Non - un objet de faible valeur comme un stylo n'est pas susceptible d'influencer votre jugement quant à l'opportunité de faire appel à un fournisseur ou non. Il s'agit de promotion de l'entreprise et non de corruption.</a:t>
            </a:r>
          </a:p>
          <a:p>
            <a:pPr marL="457200" indent="-457200">
              <a:buAutoNum type="arabicPeriod"/>
            </a:pPr>
            <a:r>
              <a:rPr lang="fr-FR"/>
              <a:t>Oui - il s'agit d'une fraude. La Croix-Rouge et le Croissant-Rouge ne demandent jamais d'argent, de cadeaux ou de faveurs sexuelles pour aider les gens - nous sommes animés par des impératifs humanitaires. Ce serait un abus de notre position en tant qu'employés ou bénévoles de la Croix-Rouge et du Croissant-Rouge et un abus de personnes vulnérables</a:t>
            </a:r>
          </a:p>
          <a:p>
            <a:pPr marL="457200" indent="-457200">
              <a:buAutoNum type="arabicPeriod"/>
            </a:pPr>
            <a:r>
              <a:rPr lang="fr-FR"/>
              <a:t>Oui - même si une personne en position d'autorité vous a demandé de le faire, il s'agit toujours de corruption et d'une violation du principe fondamental qui consiste à aider les personnes les plus démunies. Cela nuirait également à notre réputation aux yeux du reste de la communauté, qui nous percevrait comme une organisation corrompue</a:t>
            </a:r>
          </a:p>
          <a:p>
            <a:pPr marL="457200" indent="-457200">
              <a:buAutoNum type="arabicPeriod"/>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24</a:t>
            </a:fld>
            <a:endParaRPr lang="en-US" altLang="ru-RU"/>
          </a:p>
        </p:txBody>
      </p:sp>
    </p:spTree>
    <p:extLst>
      <p:ext uri="{BB962C8B-B14F-4D97-AF65-F5344CB8AC3E}">
        <p14:creationId xmlns:p14="http://schemas.microsoft.com/office/powerpoint/2010/main" val="32529434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fr-FR" sz="1800" b="1">
                <a:solidFill>
                  <a:srgbClr val="F5333F"/>
                </a:solidFill>
                <a:latin typeface="Open Sans" panose="020B0606030504020204" pitchFamily="34" charset="0"/>
                <a:ea typeface="Open Sans" panose="020B0606030504020204" pitchFamily="34" charset="0"/>
                <a:cs typeface="Open Sans" panose="020B0606030504020204" pitchFamily="34" charset="0"/>
              </a:rPr>
              <a:t>NOTES DES ORATEURS </a:t>
            </a:r>
          </a:p>
          <a:p>
            <a:pPr>
              <a:spcAft>
                <a:spcPts val="600"/>
              </a:spcAft>
            </a:pPr>
            <a:endParaRPr lang="en-US" sz="1800" b="1" dirty="0">
              <a:solidFill>
                <a:srgbClr val="FF0000"/>
              </a:solidFill>
            </a:endParaRPr>
          </a:p>
          <a:p>
            <a:pPr marL="342900" lvl="0" indent="-342900">
              <a:spcAft>
                <a:spcPts val="1200"/>
              </a:spcAft>
              <a:buClr>
                <a:srgbClr val="FF0000"/>
              </a:buClr>
              <a:buFont typeface="Arial" panose="020B0604020202020204" pitchFamily="34" charset="0"/>
              <a:buChar char="•"/>
            </a:pPr>
            <a:r>
              <a:rPr lang="fr-FR" sz="1800"/>
              <a:t>Quelques autres règles clés partagées par le CICR et la FICR qui guident notre travail dans les communautés </a:t>
            </a:r>
          </a:p>
          <a:p>
            <a:pPr marL="342900" lvl="0" indent="-342900">
              <a:spcAft>
                <a:spcPts val="1200"/>
              </a:spcAft>
              <a:buClr>
                <a:srgbClr val="FF0000"/>
              </a:buClr>
              <a:buFont typeface="Arial" panose="020B0604020202020204" pitchFamily="34" charset="0"/>
              <a:buChar char="•"/>
            </a:pP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25</a:t>
            </a:fld>
            <a:endParaRPr lang="en-US" altLang="ru-RU"/>
          </a:p>
        </p:txBody>
      </p:sp>
    </p:spTree>
    <p:extLst>
      <p:ext uri="{BB962C8B-B14F-4D97-AF65-F5344CB8AC3E}">
        <p14:creationId xmlns:p14="http://schemas.microsoft.com/office/powerpoint/2010/main" val="3243977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fr-FR" sz="1800" b="1">
                <a:solidFill>
                  <a:srgbClr val="F5333F"/>
                </a:solidFill>
                <a:latin typeface="Open Sans" panose="020B0606030504020204" pitchFamily="34" charset="0"/>
                <a:ea typeface="Open Sans" panose="020B0606030504020204" pitchFamily="34" charset="0"/>
                <a:cs typeface="Open Sans" panose="020B0606030504020204" pitchFamily="34" charset="0"/>
              </a:rPr>
              <a:t>Utilisez cette diapositive pour ajouter du contenu sur le code de conduite de votre propre organisation si vous souhaitez approfondir le sujet dans cette séance d'information.</a:t>
            </a:r>
          </a:p>
          <a:p>
            <a:pPr marL="0" marR="0" lvl="0" indent="0" algn="l" defTabSz="914400" rtl="0" eaLnBrk="0" fontAlgn="base" latinLnBrk="0" hangingPunct="0">
              <a:lnSpc>
                <a:spcPct val="100000"/>
              </a:lnSpc>
              <a:spcBef>
                <a:spcPct val="30000"/>
              </a:spcBef>
              <a:spcAft>
                <a:spcPts val="600"/>
              </a:spcAft>
              <a:buClrTx/>
              <a:buSzTx/>
              <a:buFontTx/>
              <a:buNone/>
              <a:tabLst/>
              <a:defRPr/>
            </a:pPr>
            <a:endParaRPr lang="en-GB" sz="1800" b="1" i="0" kern="1200" dirty="0">
              <a:solidFill>
                <a:srgbClr val="F5333F"/>
              </a:solidFill>
              <a:effectLst/>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30000"/>
              </a:spcBef>
              <a:spcAft>
                <a:spcPts val="600"/>
              </a:spcAft>
              <a:buClrTx/>
              <a:buSzTx/>
              <a:buFontTx/>
              <a:buNone/>
              <a:tabLst/>
              <a:defRPr/>
            </a:pPr>
            <a:r>
              <a:rPr lang="fr-FR" sz="1800" b="1" i="0">
                <a:solidFill>
                  <a:srgbClr val="F5333F"/>
                </a:solidFill>
                <a:effectLst/>
                <a:latin typeface="Open Sans" panose="020B0606030504020204" pitchFamily="34" charset="0"/>
                <a:ea typeface="Open Sans" panose="020B0606030504020204" pitchFamily="34" charset="0"/>
                <a:cs typeface="Open Sans" panose="020B0606030504020204" pitchFamily="34" charset="0"/>
              </a:rPr>
              <a:t>Liens inclus ici vers les codes de conduite du personnel du CICR et de la FICR</a:t>
            </a:r>
          </a:p>
          <a:p>
            <a:br>
              <a:rPr lang="fr-FR" sz="1800"/>
            </a:br>
            <a:endParaRPr lang="fr-FR" sz="1800"/>
          </a:p>
          <a:p>
            <a:pPr marL="342900" lvl="0" indent="-342900">
              <a:spcAft>
                <a:spcPts val="1200"/>
              </a:spcAft>
              <a:buClr>
                <a:srgbClr val="FF0000"/>
              </a:buClr>
              <a:buFont typeface="Arial" panose="020B0604020202020204" pitchFamily="34" charset="0"/>
              <a:buChar char="•"/>
            </a:pP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26</a:t>
            </a:fld>
            <a:endParaRPr lang="en-US" altLang="ru-RU"/>
          </a:p>
        </p:txBody>
      </p:sp>
    </p:spTree>
    <p:extLst>
      <p:ext uri="{BB962C8B-B14F-4D97-AF65-F5344CB8AC3E}">
        <p14:creationId xmlns:p14="http://schemas.microsoft.com/office/powerpoint/2010/main" val="20025248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fr-FR" sz="1800" b="1">
                <a:solidFill>
                  <a:srgbClr val="F5333F"/>
                </a:solidFill>
                <a:latin typeface="Open Sans" panose="020B0606030504020204" pitchFamily="34" charset="0"/>
                <a:ea typeface="Open Sans" panose="020B0606030504020204" pitchFamily="34" charset="0"/>
                <a:cs typeface="Open Sans" panose="020B0606030504020204" pitchFamily="34" charset="0"/>
              </a:rPr>
              <a:t>NOTES DES ORATEURS </a:t>
            </a:r>
          </a:p>
          <a:p>
            <a:pPr>
              <a:spcAft>
                <a:spcPts val="600"/>
              </a:spcAft>
            </a:pPr>
            <a:endParaRPr lang="en-US" sz="1800" b="1" dirty="0">
              <a:solidFill>
                <a:srgbClr val="FF0000"/>
              </a:solidFill>
            </a:endParaRPr>
          </a:p>
          <a:p>
            <a:pPr marL="342900" indent="-342900">
              <a:buFont typeface="Arial" panose="020B0604020202020204" pitchFamily="34" charset="0"/>
              <a:buChar char="•"/>
            </a:pPr>
            <a:r>
              <a:rPr lang="fr-FR"/>
              <a:t>Il existe différentes options pour signaler toute violation du code de conduite, y compris les codes de conduite des organisations de la FICR et du CICR.</a:t>
            </a:r>
          </a:p>
          <a:p>
            <a:pPr marL="342900" indent="-342900">
              <a:buFont typeface="Arial" panose="020B0604020202020204" pitchFamily="34" charset="0"/>
              <a:buChar char="•"/>
            </a:pPr>
            <a:r>
              <a:rPr lang="fr-FR"/>
              <a:t>Ces mécanismes de signalement sont confidentiels et il n'y aura pas de représailles à l'encontre de quiconque signale un problème</a:t>
            </a:r>
          </a:p>
          <a:p>
            <a:pPr marL="342900" indent="-342900">
              <a:buFont typeface="Arial" panose="020B0604020202020204" pitchFamily="34" charset="0"/>
              <a:buChar char="•"/>
            </a:pPr>
            <a:r>
              <a:rPr lang="fr-FR"/>
              <a:t>Vous pouvez vous adresser à votre supérieur hiérarchique ou à un membre de la direction si vous lui faites confiance et si vous vous sentez à l'aise pour le faire</a:t>
            </a:r>
          </a:p>
          <a:p>
            <a:pPr marL="342900" indent="-342900">
              <a:buFont typeface="Arial" panose="020B0604020202020204" pitchFamily="34" charset="0"/>
              <a:buChar char="•"/>
            </a:pPr>
            <a:r>
              <a:rPr lang="fr-FR"/>
              <a:t>Vous pouvez également vous adresser au département des ressources humaines </a:t>
            </a:r>
          </a:p>
          <a:p>
            <a:pPr marL="342900" indent="-342900">
              <a:buFont typeface="Arial" panose="020B0604020202020204" pitchFamily="34" charset="0"/>
              <a:buChar char="•"/>
            </a:pPr>
            <a:r>
              <a:rPr lang="fr-FR"/>
              <a:t>ou utiliser les numéros de la FICR ou du CICR pour le signalement de problèmes d'intégrité.</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27</a:t>
            </a:fld>
            <a:endParaRPr lang="en-US" altLang="ru-RU"/>
          </a:p>
        </p:txBody>
      </p:sp>
    </p:spTree>
    <p:extLst>
      <p:ext uri="{BB962C8B-B14F-4D97-AF65-F5344CB8AC3E}">
        <p14:creationId xmlns:p14="http://schemas.microsoft.com/office/powerpoint/2010/main" val="6493604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dirty="0"/>
              <a:t>Liens vers des politiques et des ressources utiles - ajoutez ici des liens pour vos propres SN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dirty="0"/>
              <a:t>La plateforme d'apprentissage en ligne de la FICR propose des cours et des conseils sur le Code de conduite et diverses politiques relatives au personnel - https://</a:t>
            </a:r>
            <a:r>
              <a:rPr lang="fr-FR" dirty="0" err="1"/>
              <a:t>ifrc.csod.com</a:t>
            </a:r>
            <a:r>
              <a:rPr lang="fr-FR" dirty="0"/>
              <a:t>/client/</a:t>
            </a:r>
            <a:r>
              <a:rPr lang="fr-FR" dirty="0" err="1"/>
              <a:t>ifrc</a:t>
            </a:r>
            <a:r>
              <a:rPr lang="fr-FR" dirty="0"/>
              <a:t>/</a:t>
            </a:r>
            <a:r>
              <a:rPr lang="fr-FR" dirty="0" err="1"/>
              <a:t>default.aspx</a:t>
            </a:r>
            <a:endParaRPr lang="fr-FR"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dirty="0"/>
              <a:t>La Croix-Rouge britannique propose une courte formation en ligne de 30 minutes sur les risques d'exploitation et d'abus sexuels, nos responsabilités en matière de prévention et de protection, et sur les mesures à prendre si vous craignez pour la sécurité d'une personne susceptible d'être exposée à des risques ou d'avoir subi des abus. Https://</a:t>
            </a:r>
            <a:r>
              <a:rPr lang="fr-FR" dirty="0" err="1"/>
              <a:t>ifrc.csod.com</a:t>
            </a:r>
            <a:r>
              <a:rPr lang="fr-FR" dirty="0"/>
              <a:t>/</a:t>
            </a:r>
            <a:r>
              <a:rPr lang="fr-FR" dirty="0" err="1"/>
              <a:t>ui</a:t>
            </a:r>
            <a:r>
              <a:rPr lang="fr-FR" dirty="0"/>
              <a:t>/</a:t>
            </a:r>
            <a:r>
              <a:rPr lang="fr-FR" dirty="0" err="1"/>
              <a:t>lms-learning-details</a:t>
            </a:r>
            <a:r>
              <a:rPr lang="fr-FR" dirty="0"/>
              <a:t>/app/course/87fc93b0-5903-4267-b660-d6b1355bb365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dirty="0"/>
              <a:t>La FICR propose une courte formation en ligne de 2 h 30 sur la fraude et la corruption. Son objectif principal est de réduire le risque général de corruption en donnant aux apprenants les outils et les connaissances de base qu'ils peuvent appliquer au quotidien. Les objectifs d'apprentissage de ce cours sont les suivants :</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fr-FR" dirty="0"/>
              <a:t>Évaluer ce qui peut constituer des actes de corruption.</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fr-FR" dirty="0"/>
              <a:t>Prévoir les impacts de la corruption dans le secteur humanitaire.</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fr-FR" dirty="0"/>
              <a:t>Reconnaître les indicateurs potentiels de corruption et les actes qui contribuent à la corruption.</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fr-FR" dirty="0"/>
              <a:t>Répondre de manière appropriée aux soupçons de corruption et aux défis auxquels le personnel et les volontaires sont confrontés</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fr-FR" dirty="0"/>
              <a:t>Les trois modules de la formation en ligne 101 : La formation en ligne sur la prévention de la corruption a été développée pour le personnel et les bénévoles de la Fédération internationale des Sociétés de la Croix-Rouge et du Croissant-Rouge (FICR) et des Sociétés nationales, ainsi que pour tous ceux qui souhaitent acquérir des connaissances sur la prévention de la corruption et contribuer à un environnement plus transparent et responsable.</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fr-FR" dirty="0"/>
              <a:t>https://</a:t>
            </a:r>
            <a:r>
              <a:rPr lang="fr-FR" dirty="0" err="1"/>
              <a:t>ifrc.csod.com</a:t>
            </a:r>
            <a:r>
              <a:rPr lang="fr-FR" dirty="0"/>
              <a:t>/</a:t>
            </a:r>
            <a:r>
              <a:rPr lang="fr-FR" dirty="0" err="1"/>
              <a:t>ui</a:t>
            </a:r>
            <a:r>
              <a:rPr lang="fr-FR" dirty="0"/>
              <a:t>/</a:t>
            </a:r>
            <a:r>
              <a:rPr lang="fr-FR" dirty="0" err="1"/>
              <a:t>lms-learning-details</a:t>
            </a:r>
            <a:r>
              <a:rPr lang="fr-FR" dirty="0"/>
              <a:t>/app/course/5e48022e-0d69-42f2-8ed3-33e3dd1d9ad3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sz="1805" b="0" i="0" dirty="0">
                <a:solidFill>
                  <a:schemeClr val="tx1"/>
                </a:solidFill>
                <a:effectLst/>
                <a:latin typeface="+mn-lt"/>
                <a:ea typeface="+mn-ea"/>
                <a:cs typeface="+mn-cs"/>
              </a:rPr>
              <a:t>Ce bref cours présente le Code de conduite du personnel, son objectif et ses principaux concepts ainsi que les procédures disciplinaires et de signalement qui s'y rapportent. </a:t>
            </a:r>
            <a:r>
              <a:rPr lang="fr-FR" dirty="0"/>
              <a:t>Tous les membres du personnel doivent suivre ce cours et passer le test final. https://</a:t>
            </a:r>
            <a:r>
              <a:rPr lang="fr-FR" dirty="0" err="1"/>
              <a:t>ifrc.csod.com</a:t>
            </a:r>
            <a:r>
              <a:rPr lang="fr-FR" dirty="0"/>
              <a:t>/</a:t>
            </a:r>
            <a:r>
              <a:rPr lang="fr-FR" dirty="0" err="1"/>
              <a:t>ui</a:t>
            </a:r>
            <a:r>
              <a:rPr lang="fr-FR" dirty="0"/>
              <a:t>/</a:t>
            </a:r>
            <a:r>
              <a:rPr lang="fr-FR" dirty="0" err="1"/>
              <a:t>lms-learning-details</a:t>
            </a:r>
            <a:r>
              <a:rPr lang="fr-FR" dirty="0"/>
              <a:t>/app/course/00bb0cb4-0e53-4196-b3f0-4812ebdde306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dirty="0"/>
              <a:t>Gamme de politiques de la FICR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dirty="0"/>
              <a:t>https://</a:t>
            </a:r>
            <a:r>
              <a:rPr lang="fr-FR" dirty="0" err="1"/>
              <a:t>www.ifrc.org</a:t>
            </a:r>
            <a:r>
              <a:rPr lang="fr-FR" dirty="0"/>
              <a:t>/sites/default/files/2021-08/IFRC-Secretariat-Policy-on-Prevention-and-Response-to-SEA_final.pdf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dirty="0"/>
              <a:t>https://</a:t>
            </a:r>
            <a:r>
              <a:rPr lang="fr-FR" dirty="0" err="1"/>
              <a:t>www.ifrc.org</a:t>
            </a:r>
            <a:r>
              <a:rPr lang="fr-FR" dirty="0"/>
              <a:t>/document/</a:t>
            </a:r>
            <a:r>
              <a:rPr lang="fr-FR" dirty="0" err="1"/>
              <a:t>ifrc-child-safeguarding-policy</a:t>
            </a:r>
            <a:endParaRPr lang="fr-FR"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dirty="0"/>
              <a:t>https://</a:t>
            </a:r>
            <a:r>
              <a:rPr lang="fr-FR" dirty="0" err="1"/>
              <a:t>www.ifrc.org</a:t>
            </a:r>
            <a:r>
              <a:rPr lang="fr-FR" dirty="0"/>
              <a:t>/document/whistleblower-protection-</a:t>
            </a:r>
            <a:r>
              <a:rPr lang="fr-FR" dirty="0" err="1"/>
              <a:t>policy</a:t>
            </a:r>
            <a:endParaRPr lang="fr-FR"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fr-FR" dirty="0"/>
              <a:t>https://</a:t>
            </a:r>
            <a:r>
              <a:rPr lang="fr-FR" dirty="0" err="1"/>
              <a:t>www.ifrc.org</a:t>
            </a:r>
            <a:r>
              <a:rPr lang="fr-FR" dirty="0"/>
              <a:t>/sites/default/files/IFRC-Fraud-and-Corruption-prevention-and-control-policy_English.pdf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28</a:t>
            </a:fld>
            <a:endParaRPr lang="en-US" altLang="ru-RU"/>
          </a:p>
        </p:txBody>
      </p:sp>
    </p:spTree>
    <p:extLst>
      <p:ext uri="{BB962C8B-B14F-4D97-AF65-F5344CB8AC3E}">
        <p14:creationId xmlns:p14="http://schemas.microsoft.com/office/powerpoint/2010/main" val="2119665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sz="2000" b="1">
                <a:solidFill>
                  <a:srgbClr val="F5333F"/>
                </a:solidFill>
                <a:latin typeface="Open Sans" panose="020B0606030504020204" pitchFamily="34" charset="0"/>
                <a:ea typeface="Open Sans" panose="020B0606030504020204" pitchFamily="34" charset="0"/>
                <a:cs typeface="Open Sans" panose="020B0606030504020204" pitchFamily="34" charset="0"/>
              </a:rPr>
              <a:t>NOTES DES ORATEURS </a:t>
            </a:r>
          </a:p>
          <a:p>
            <a:endParaRPr lang="en-US" dirty="0"/>
          </a:p>
          <a:p>
            <a:r>
              <a:rPr lang="fr-FR"/>
              <a:t>Demander si quelqu'un a des questions.</a:t>
            </a:r>
          </a:p>
          <a:p>
            <a:endParaRPr lang="en-US" dirty="0"/>
          </a:p>
          <a:p>
            <a:r>
              <a:rPr lang="fr-FR"/>
              <a:t>10 minutes</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29</a:t>
            </a:fld>
            <a:endParaRPr lang="en-US" altLang="ru-RU"/>
          </a:p>
        </p:txBody>
      </p:sp>
    </p:spTree>
    <p:extLst>
      <p:ext uri="{BB962C8B-B14F-4D97-AF65-F5344CB8AC3E}">
        <p14:creationId xmlns:p14="http://schemas.microsoft.com/office/powerpoint/2010/main" val="3980260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a:t>
            </a:fld>
            <a:endParaRPr lang="en-US" altLang="ru-RU"/>
          </a:p>
        </p:txBody>
      </p:sp>
    </p:spTree>
    <p:extLst>
      <p:ext uri="{BB962C8B-B14F-4D97-AF65-F5344CB8AC3E}">
        <p14:creationId xmlns:p14="http://schemas.microsoft.com/office/powerpoint/2010/main" val="1124864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Cette session peut être adaptée pour inclure un aperçu du code de conduite du personnel et des bénévoles de l'organisation, le cas échéant. </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a:t>
            </a:fld>
            <a:endParaRPr lang="en-US" altLang="ru-RU"/>
          </a:p>
        </p:txBody>
      </p:sp>
    </p:spTree>
    <p:extLst>
      <p:ext uri="{BB962C8B-B14F-4D97-AF65-F5344CB8AC3E}">
        <p14:creationId xmlns:p14="http://schemas.microsoft.com/office/powerpoint/2010/main" val="31424540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spcAft>
                <a:spcPts val="1200"/>
              </a:spcAft>
              <a:buClr>
                <a:srgbClr val="FF0000"/>
              </a:buClr>
              <a:buFont typeface="Arial" panose="020B0604020202020204" pitchFamily="34" charset="0"/>
              <a:buNone/>
            </a:pPr>
            <a:r>
              <a:rPr lang="fr-FR" sz="1800"/>
              <a:t>Notes du formateur</a:t>
            </a:r>
          </a:p>
          <a:p>
            <a:pPr marL="0" lvl="0" indent="0">
              <a:spcAft>
                <a:spcPts val="1200"/>
              </a:spcAft>
              <a:buClr>
                <a:srgbClr val="FF0000"/>
              </a:buClr>
              <a:buFont typeface="Arial" panose="020B0604020202020204" pitchFamily="34" charset="0"/>
              <a:buNone/>
            </a:pPr>
            <a:endParaRPr lang="en-US" sz="1800" dirty="0"/>
          </a:p>
          <a:p>
            <a:pPr marL="285750" marR="0" lvl="0" indent="-285750" algn="l" defTabSz="914400" rtl="0" eaLnBrk="0" fontAlgn="base" latinLnBrk="0" hangingPunct="0">
              <a:lnSpc>
                <a:spcPct val="100000"/>
              </a:lnSpc>
              <a:spcBef>
                <a:spcPct val="30000"/>
              </a:spcBef>
              <a:spcAft>
                <a:spcPts val="1200"/>
              </a:spcAft>
              <a:buClr>
                <a:srgbClr val="FF0000"/>
              </a:buClr>
              <a:buSzTx/>
              <a:buFont typeface="Arial" panose="020B0604020202020204" pitchFamily="34" charset="0"/>
              <a:buChar char="•"/>
              <a:tabLst/>
              <a:defRPr/>
            </a:pPr>
            <a:r>
              <a:rPr lang="fr-FR" sz="1805" b="0" i="0">
                <a:solidFill>
                  <a:schemeClr val="tx1"/>
                </a:solidFill>
                <a:effectLst/>
                <a:latin typeface="+mn-lt"/>
                <a:ea typeface="+mn-ea"/>
                <a:cs typeface="+mn-cs"/>
              </a:rPr>
              <a:t>La FICR a collaboré avec le </a:t>
            </a:r>
            <a:r>
              <a:rPr lang="fr-FR" sz="1805" b="0" i="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Comité directeur pour les interventions humanitaires (SCHR)</a:t>
            </a:r>
            <a:r>
              <a:rPr lang="fr-FR" sz="1805" b="0" i="0">
                <a:solidFill>
                  <a:schemeClr val="tx1"/>
                </a:solidFill>
                <a:effectLst/>
                <a:latin typeface="+mn-lt"/>
                <a:ea typeface="+mn-ea"/>
                <a:cs typeface="+mn-cs"/>
              </a:rPr>
              <a:t>, un réseau de grandes organisations non gouvernementales internationales et le Comité international de la Croix-Rouge, pour élaborer le Code de conduite pour le Mouvement international de la Croix-Rouge et du Croissant-Rouge et pour les ONG lors des opérations de secours en cas de catastrophe en 1994. Le Code a été « adopté » par une résolution de la </a:t>
            </a:r>
            <a:r>
              <a:rPr lang="fr-FR" sz="1805" b="0" i="0">
                <a:solidFill>
                  <a:schemeClr val="tx1"/>
                </a:solidFill>
                <a:effectLst/>
                <a:latin typeface="+mn-lt"/>
                <a:ea typeface="+mn-ea"/>
                <a:cs typeface="+mn-cs"/>
                <a:hlinkClick r:id="rId4">
                  <a:extLst>
                    <a:ext uri="{A12FA001-AC4F-418D-AE19-62706E023703}">
                      <ahyp:hlinkClr xmlns:ahyp="http://schemas.microsoft.com/office/drawing/2018/hyperlinkcolor" val="tx"/>
                    </a:ext>
                  </a:extLst>
                </a:hlinkClick>
              </a:rPr>
              <a:t>Conférence internationale</a:t>
            </a:r>
            <a:r>
              <a:rPr lang="fr-FR" sz="1805" b="0" i="0">
                <a:solidFill>
                  <a:schemeClr val="tx1"/>
                </a:solidFill>
                <a:effectLst/>
                <a:latin typeface="+mn-lt"/>
                <a:ea typeface="+mn-ea"/>
                <a:cs typeface="+mn-cs"/>
              </a:rPr>
              <a:t> de la Croix-Rouge et du Croissant-Rouge (qui comprend tous les États parties aux Conventions de Genève ainsi que les composantes du Mouvement) l'année suivante.</a:t>
            </a:r>
          </a:p>
          <a:p>
            <a:pPr marL="285750" marR="0" lvl="0" indent="-285750" algn="l" defTabSz="914400" rtl="0" eaLnBrk="0" fontAlgn="base" latinLnBrk="0" hangingPunct="0">
              <a:lnSpc>
                <a:spcPct val="100000"/>
              </a:lnSpc>
              <a:spcBef>
                <a:spcPct val="30000"/>
              </a:spcBef>
              <a:spcAft>
                <a:spcPts val="1200"/>
              </a:spcAft>
              <a:buClr>
                <a:srgbClr val="FF0000"/>
              </a:buClr>
              <a:buSzTx/>
              <a:buFont typeface="Arial" panose="020B0604020202020204" pitchFamily="34" charset="0"/>
              <a:buChar char="•"/>
              <a:tabLst/>
              <a:defRPr/>
            </a:pPr>
            <a:endParaRPr lang="en-GB" sz="1805" b="0" i="0" kern="1200" dirty="0">
              <a:solidFill>
                <a:schemeClr val="tx1"/>
              </a:solidFill>
              <a:effectLst/>
              <a:latin typeface="+mn-lt"/>
              <a:ea typeface="+mn-ea"/>
              <a:cs typeface="+mn-cs"/>
            </a:endParaRPr>
          </a:p>
          <a:p>
            <a:pPr marL="285750" lvl="0" indent="-285750">
              <a:spcAft>
                <a:spcPts val="1200"/>
              </a:spcAft>
              <a:buClr>
                <a:srgbClr val="FF0000"/>
              </a:buClr>
              <a:buFont typeface="Arial" panose="020B0604020202020204" pitchFamily="34" charset="0"/>
              <a:buChar char="•"/>
            </a:pPr>
            <a:r>
              <a:rPr lang="fr-FR" sz="1805" b="0" i="0">
                <a:solidFill>
                  <a:schemeClr val="tx1"/>
                </a:solidFill>
                <a:effectLst/>
                <a:latin typeface="+mn-lt"/>
                <a:ea typeface="+mn-ea"/>
                <a:cs typeface="+mn-cs"/>
              </a:rPr>
              <a:t>Le Code de conduite vise à protéger nos normes de comportement afin que nous puissions maintenir les plus hauts niveaux d'indépendance, d'efficacité et d'impact. Il a été élaboré conjointement par la Fédération internationale des sociétés de la Croix-Rouge et du Croissant-Rouge (FICR) et le Comité international de la Croix-Rouge (CICR).</a:t>
            </a:r>
          </a:p>
          <a:p>
            <a:pPr marL="285750" lvl="0" indent="-285750">
              <a:spcAft>
                <a:spcPts val="1200"/>
              </a:spcAft>
              <a:buClr>
                <a:srgbClr val="FF0000"/>
              </a:buClr>
              <a:buFont typeface="Arial" panose="020B0604020202020204" pitchFamily="34" charset="0"/>
              <a:buChar char="•"/>
            </a:pPr>
            <a:endParaRPr lang="en-GB" sz="1805" b="0" i="0" kern="1200" dirty="0">
              <a:solidFill>
                <a:schemeClr val="tx1"/>
              </a:solidFill>
              <a:effectLst/>
              <a:latin typeface="+mn-lt"/>
              <a:ea typeface="+mn-ea"/>
              <a:cs typeface="+mn-cs"/>
            </a:endParaRPr>
          </a:p>
          <a:p>
            <a:pPr marL="285750" lvl="0" indent="-285750">
              <a:spcAft>
                <a:spcPts val="1200"/>
              </a:spcAft>
              <a:buClr>
                <a:srgbClr val="FF0000"/>
              </a:buClr>
              <a:buFont typeface="Arial" panose="020B0604020202020204" pitchFamily="34" charset="0"/>
              <a:buChar char="•"/>
            </a:pPr>
            <a:r>
              <a:rPr lang="fr-FR" sz="1805" b="0" i="0">
                <a:solidFill>
                  <a:schemeClr val="tx1"/>
                </a:solidFill>
                <a:effectLst/>
                <a:latin typeface="+mn-lt"/>
                <a:ea typeface="+mn-ea"/>
                <a:cs typeface="+mn-cs"/>
              </a:rPr>
              <a:t>De nombreuses ONG ont également signé le code de conduite qui ne s'applique donc pas uniquement au mouvement international de la Croix-Rouge et du Croissant-Rouge.</a:t>
            </a:r>
          </a:p>
          <a:p>
            <a:pPr marL="285750" lvl="0" indent="-285750">
              <a:spcAft>
                <a:spcPts val="1200"/>
              </a:spcAft>
              <a:buClr>
                <a:srgbClr val="FF0000"/>
              </a:buClr>
              <a:buFont typeface="Arial" panose="020B0604020202020204" pitchFamily="34" charset="0"/>
              <a:buChar char="•"/>
            </a:pPr>
            <a:endParaRPr lang="en-GB" sz="1805" b="0" i="0" kern="1200" dirty="0">
              <a:solidFill>
                <a:schemeClr val="tx1"/>
              </a:solidFill>
              <a:effectLst/>
              <a:latin typeface="+mn-lt"/>
              <a:ea typeface="+mn-ea"/>
              <a:cs typeface="+mn-cs"/>
            </a:endParaRPr>
          </a:p>
          <a:p>
            <a:pPr marL="285750" lvl="0" indent="-285750">
              <a:spcAft>
                <a:spcPts val="1200"/>
              </a:spcAft>
              <a:buClr>
                <a:srgbClr val="FF0000"/>
              </a:buClr>
              <a:buFont typeface="Arial" panose="020B0604020202020204" pitchFamily="34" charset="0"/>
              <a:buChar char="•"/>
            </a:pPr>
            <a:r>
              <a:rPr lang="fr-FR" sz="1805" b="0" i="0">
                <a:solidFill>
                  <a:schemeClr val="tx1"/>
                </a:solidFill>
                <a:effectLst/>
                <a:latin typeface="+mn-lt"/>
                <a:ea typeface="+mn-ea"/>
                <a:cs typeface="+mn-cs"/>
              </a:rPr>
              <a:t>En vous portant volontaire ou en travaillant avec le mouvement de la Croix-Rouge et du Croissant-Rouge, vous adhérez automatiquement à ce code de conduite, que vous l'ayez signé ou non. Il s'agit d'un engagement au niveau de l'organisation et il s'applique donc à toute personne travaillant pour l'organisation - bénévoles, personnel, consultants, etc.</a:t>
            </a:r>
          </a:p>
          <a:p>
            <a:pPr marL="285750" lvl="0" indent="-285750">
              <a:spcAft>
                <a:spcPts val="1200"/>
              </a:spcAft>
              <a:buClr>
                <a:srgbClr val="FF0000"/>
              </a:buClr>
              <a:buFont typeface="Arial" panose="020B0604020202020204" pitchFamily="34" charset="0"/>
              <a:buChar char="•"/>
            </a:pPr>
            <a:endParaRPr lang="en-GB" sz="1805" b="0" i="0" kern="1200" dirty="0">
              <a:solidFill>
                <a:schemeClr val="tx1"/>
              </a:solidFill>
              <a:effectLst/>
              <a:latin typeface="+mn-lt"/>
              <a:ea typeface="+mn-ea"/>
              <a:cs typeface="+mn-cs"/>
            </a:endParaRPr>
          </a:p>
          <a:p>
            <a:pPr marL="285750" lvl="0" indent="-285750">
              <a:spcAft>
                <a:spcPts val="1200"/>
              </a:spcAft>
              <a:buClr>
                <a:srgbClr val="FF0000"/>
              </a:buClr>
              <a:buFont typeface="Arial" panose="020B0604020202020204" pitchFamily="34" charset="0"/>
              <a:buChar char="•"/>
            </a:pPr>
            <a:r>
              <a:rPr lang="fr-FR" sz="1805" b="0" i="0">
                <a:solidFill>
                  <a:schemeClr val="tx1"/>
                </a:solidFill>
                <a:effectLst/>
                <a:latin typeface="+mn-lt"/>
                <a:ea typeface="+mn-ea"/>
                <a:cs typeface="+mn-cs"/>
              </a:rPr>
              <a:t>Les règles s'appliquent pendant les heures de travail, mais aussi en dehors, car nous sommes encore souvent considérés comme des représentants de la Croix-Rouge et du Croissant-Rouge. </a:t>
            </a:r>
          </a:p>
          <a:p>
            <a:pPr marL="285750" lvl="0" indent="-285750">
              <a:spcAft>
                <a:spcPts val="1200"/>
              </a:spcAft>
              <a:buClr>
                <a:srgbClr val="FF0000"/>
              </a:buClr>
              <a:buFont typeface="Arial" panose="020B0604020202020204" pitchFamily="34" charset="0"/>
              <a:buChar char="•"/>
            </a:pPr>
            <a:endParaRPr lang="en-GB" sz="1805" b="0" i="0" kern="1200" dirty="0">
              <a:solidFill>
                <a:schemeClr val="tx1"/>
              </a:solidFill>
              <a:effectLst/>
              <a:latin typeface="+mn-lt"/>
              <a:ea typeface="+mn-ea"/>
              <a:cs typeface="+mn-cs"/>
            </a:endParaRPr>
          </a:p>
          <a:p>
            <a:pPr marL="285750" lvl="0" indent="-285750">
              <a:spcAft>
                <a:spcPts val="1200"/>
              </a:spcAft>
              <a:buClr>
                <a:srgbClr val="FF0000"/>
              </a:buClr>
              <a:buFont typeface="Arial" panose="020B0604020202020204" pitchFamily="34" charset="0"/>
              <a:buChar char="•"/>
            </a:pPr>
            <a:r>
              <a:rPr lang="fr-FR" sz="1805" b="0" i="0">
                <a:solidFill>
                  <a:schemeClr val="tx1"/>
                </a:solidFill>
                <a:effectLst/>
                <a:latin typeface="+mn-lt"/>
                <a:ea typeface="+mn-ea"/>
                <a:cs typeface="+mn-cs"/>
              </a:rPr>
              <a:t>Le code de conduite comprend 10 principes fondamentaux, dont beaucoup reflètent les principes fondamentaux d'humanité, d'impartialité, de neutralité et d'indépendance.</a:t>
            </a:r>
          </a:p>
          <a:p>
            <a:pPr marL="285750" lvl="0" indent="-285750">
              <a:spcAft>
                <a:spcPts val="1200"/>
              </a:spcAft>
              <a:buClr>
                <a:srgbClr val="FF0000"/>
              </a:buClr>
              <a:buFont typeface="Arial" panose="020B0604020202020204" pitchFamily="34" charset="0"/>
              <a:buChar char="•"/>
            </a:pPr>
            <a:endParaRPr lang="en-US" sz="1800" dirty="0"/>
          </a:p>
          <a:p>
            <a:pPr marL="285750" lvl="0" indent="-285750">
              <a:spcAft>
                <a:spcPts val="1200"/>
              </a:spcAft>
              <a:buClr>
                <a:srgbClr val="FF0000"/>
              </a:buClr>
              <a:buFont typeface="Arial" panose="020B0604020202020204" pitchFamily="34" charset="0"/>
              <a:buChar char="•"/>
            </a:pPr>
            <a:r>
              <a:rPr lang="fr-FR" sz="1800"/>
              <a:t>La plupart des codes de conduite propres aux organisations s'inspirent de ce code universel commun.</a:t>
            </a:r>
          </a:p>
          <a:p>
            <a:pPr marL="285750" lvl="0" indent="-285750">
              <a:spcAft>
                <a:spcPts val="1200"/>
              </a:spcAft>
              <a:buClr>
                <a:srgbClr val="FF0000"/>
              </a:buClr>
              <a:buFont typeface="Arial" panose="020B0604020202020204" pitchFamily="34" charset="0"/>
              <a:buChar char="•"/>
            </a:pPr>
            <a:endParaRPr lang="en-US" sz="1800" dirty="0"/>
          </a:p>
          <a:p>
            <a:pPr marL="285750" lvl="0" indent="-285750">
              <a:spcAft>
                <a:spcPts val="1200"/>
              </a:spcAft>
              <a:buClr>
                <a:srgbClr val="FF0000"/>
              </a:buClr>
              <a:buFont typeface="Arial" panose="020B0604020202020204" pitchFamily="34" charset="0"/>
              <a:buChar char="•"/>
            </a:pPr>
            <a:r>
              <a:rPr lang="fr-FR" sz="1800"/>
              <a:t>Ce guide décrit nos activités et la manière dont nous les menons, c'est-à-dire à la fois les types d'assistance que nous fournissons et la manière dont elle est dispensée.</a:t>
            </a:r>
          </a:p>
          <a:p>
            <a:pPr marL="285750" lvl="0" indent="-285750">
              <a:spcAft>
                <a:spcPts val="1200"/>
              </a:spcAft>
              <a:buClr>
                <a:srgbClr val="FF0000"/>
              </a:buClr>
              <a:buFont typeface="Arial" panose="020B0604020202020204" pitchFamily="34" charset="0"/>
              <a:buChar char="•"/>
            </a:pPr>
            <a:endParaRPr lang="en-US" sz="1800" dirty="0"/>
          </a:p>
          <a:p>
            <a:pPr marL="285750" lvl="0" indent="-285750">
              <a:spcAft>
                <a:spcPts val="1200"/>
              </a:spcAft>
              <a:buClr>
                <a:srgbClr val="FF0000"/>
              </a:buClr>
              <a:buFont typeface="Arial" panose="020B0604020202020204" pitchFamily="34" charset="0"/>
              <a:buChar char="•"/>
            </a:pPr>
            <a:r>
              <a:rPr lang="fr-FR" sz="1800"/>
              <a:t>Il indique ce que nous attendons de nos bénévoles et de nos collaborateurs - et ce qui n'est pas acceptable.</a:t>
            </a:r>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a:t>
            </a:fld>
            <a:endParaRPr lang="en-US" altLang="ru-RU"/>
          </a:p>
        </p:txBody>
      </p:sp>
    </p:spTree>
    <p:extLst>
      <p:ext uri="{BB962C8B-B14F-4D97-AF65-F5344CB8AC3E}">
        <p14:creationId xmlns:p14="http://schemas.microsoft.com/office/powerpoint/2010/main" val="604888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NOTES DES ORATEURS</a:t>
            </a:r>
          </a:p>
          <a:p>
            <a:endParaRPr lang="en-GB" dirty="0"/>
          </a:p>
          <a:p>
            <a:r>
              <a:rPr lang="fr-FR"/>
              <a:t>Montrez les 10 principes fondamentaux.</a:t>
            </a:r>
          </a:p>
          <a:p>
            <a:r>
              <a:rPr lang="fr-FR"/>
              <a:t>Demandez aux gens s'ils les connaissent</a:t>
            </a:r>
          </a:p>
          <a:p>
            <a:r>
              <a:rPr lang="fr-FR"/>
              <a:t>Dites que vous allez passer en revue chaque principe en vous concentrant sur ce qu'il implique pour notre comportement au sein des communautés. </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a:t>
            </a:fld>
            <a:endParaRPr lang="en-US" altLang="ru-RU"/>
          </a:p>
        </p:txBody>
      </p:sp>
    </p:spTree>
    <p:extLst>
      <p:ext uri="{BB962C8B-B14F-4D97-AF65-F5344CB8AC3E}">
        <p14:creationId xmlns:p14="http://schemas.microsoft.com/office/powerpoint/2010/main" val="2845792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Passez en revue les 10 principes fondamentaux</a:t>
            </a:r>
          </a:p>
          <a:p>
            <a:endParaRPr lang="en-GB" dirty="0"/>
          </a:p>
          <a:p>
            <a:r>
              <a:rPr lang="fr-FR"/>
              <a:t>Les principes en rouge sont ceux qui sont le plus étroitement liés au comportement du personnel et des bénévoles dans les communautés. </a:t>
            </a:r>
          </a:p>
          <a:p>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800">
                <a:solidFill>
                  <a:srgbClr val="000000"/>
                </a:solidFill>
                <a:effectLst/>
                <a:latin typeface="Open Sans" panose="020B0606030504020204" pitchFamily="34" charset="0"/>
                <a:ea typeface="Arial" panose="020B0604020202020204" pitchFamily="34" charset="0"/>
              </a:rPr>
              <a:t>Répartissez les participants en six groupes et demandez à chacun d'entre eux d'examiner l'un des principes suivants du code de conduite. Les groupes doivent discuter de ce que le principe signifie pour eux dans leur travail quotidien avec les communautés et donner des exemples de la manière dont ils peuvent mettre le principe en action (</a:t>
            </a:r>
            <a:r>
              <a:rPr lang="fr-FR" sz="1800" b="1">
                <a:solidFill>
                  <a:srgbClr val="000000"/>
                </a:solidFill>
                <a:effectLst/>
                <a:latin typeface="Open Sans" panose="020B0606030504020204" pitchFamily="34" charset="0"/>
                <a:ea typeface="Arial" panose="020B0604020202020204" pitchFamily="34" charset="0"/>
              </a:rPr>
              <a:t>10 minutes</a:t>
            </a:r>
            <a:r>
              <a:rPr lang="fr-FR" sz="1800">
                <a:solidFill>
                  <a:srgbClr val="000000"/>
                </a:solidFill>
                <a:effectLst/>
                <a:latin typeface="Open Sans" panose="020B0606030504020204" pitchFamily="34" charset="0"/>
                <a:ea typeface="Arial" panose="020B0604020202020204" pitchFamily="34" charset="0"/>
              </a:rPr>
              <a:t>).</a:t>
            </a: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a:t>
            </a:fld>
            <a:endParaRPr lang="en-US" altLang="ru-RU"/>
          </a:p>
        </p:txBody>
      </p:sp>
    </p:spTree>
    <p:extLst>
      <p:ext uri="{BB962C8B-B14F-4D97-AF65-F5344CB8AC3E}">
        <p14:creationId xmlns:p14="http://schemas.microsoft.com/office/powerpoint/2010/main" val="2381348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NOTES DU FORMATEUR</a:t>
            </a:r>
          </a:p>
          <a:p>
            <a:pPr marL="0" lvl="0" indent="0" algn="l" rtl="0">
              <a:lnSpc>
                <a:spcPct val="100000"/>
              </a:lnSpc>
              <a:spcBef>
                <a:spcPts val="542"/>
              </a:spcBef>
              <a:spcAft>
                <a:spcPts val="0"/>
              </a:spcAft>
              <a:buSzPts val="1400"/>
              <a:buNone/>
            </a:pPr>
            <a:endParaRPr dirty="0"/>
          </a:p>
          <a:p>
            <a:pPr marL="342900" lvl="0" indent="-342900">
              <a:lnSpc>
                <a:spcPct val="115000"/>
              </a:lnSpc>
              <a:buFont typeface="+mj-lt"/>
              <a:buAutoNum type="arabicPeriod"/>
            </a:pPr>
            <a:r>
              <a:rPr lang="fr-FR" sz="1100">
                <a:effectLst/>
                <a:latin typeface="Open Sans" panose="020B0606030504020204" pitchFamily="34" charset="0"/>
                <a:ea typeface="Arial" panose="020B0604020202020204" pitchFamily="34" charset="0"/>
              </a:rPr>
              <a:t>Répartissez l'une des erreurs courantes entre les groupes et demandez-leur de partager des exemples réels de cette erreur qu'ils ont vus dans leur travail, puis choisissez-en un et discutez des raisons pour lesquelles cela s'est produit et des conséquences (10 minutes).</a:t>
            </a:r>
          </a:p>
          <a:p>
            <a:pPr marL="342900" lvl="0" indent="-342900">
              <a:lnSpc>
                <a:spcPct val="115000"/>
              </a:lnSpc>
              <a:buFont typeface="+mj-lt"/>
              <a:buAutoNum type="arabicPeriod"/>
            </a:pPr>
            <a:endParaRPr lang="en-GB" sz="1200" b="1" dirty="0">
              <a:effectLst/>
              <a:latin typeface="Times New Roman" panose="02020603050405020304" pitchFamily="18" charset="0"/>
              <a:ea typeface="Arial" panose="020B0604020202020204" pitchFamily="34" charset="0"/>
            </a:endParaRPr>
          </a:p>
          <a:p>
            <a:pPr marL="342900" lvl="0" indent="-342900">
              <a:lnSpc>
                <a:spcPct val="115000"/>
              </a:lnSpc>
              <a:buFont typeface="+mj-lt"/>
              <a:buAutoNum type="arabicPeriod"/>
            </a:pPr>
            <a:r>
              <a:rPr lang="fr-FR" sz="1100">
                <a:effectLst/>
                <a:latin typeface="Open Sans" panose="020B0606030504020204" pitchFamily="34" charset="0"/>
                <a:ea typeface="Arial" panose="020B0604020202020204" pitchFamily="34" charset="0"/>
              </a:rPr>
              <a:t>Terminez la session par une discussion en plénière. Les questions clés à poser sont les suivantes (5-10 minutes) :</a:t>
            </a:r>
          </a:p>
          <a:p>
            <a:pPr marL="742950" lvl="1" indent="-285750">
              <a:lnSpc>
                <a:spcPct val="115000"/>
              </a:lnSpc>
              <a:spcAft>
                <a:spcPts val="600"/>
              </a:spcAft>
              <a:buFont typeface="+mj-lt"/>
              <a:buAutoNum type="arabicPeriod"/>
            </a:pPr>
            <a:r>
              <a:rPr lang="fr-FR" sz="1100">
                <a:effectLst/>
                <a:latin typeface="Open Sans" panose="020B0606030504020204" pitchFamily="34" charset="0"/>
                <a:ea typeface="Arial" panose="020B0604020202020204" pitchFamily="34" charset="0"/>
              </a:rPr>
              <a:t>Quelles sont les raisons pour lesquelles nous ne faisons pas participer les communautés aussi bien que nous le devrions ? par exemple, le temps, les fonds, l'engagement, les plans élaborés au niveau du siège.</a:t>
            </a:r>
          </a:p>
          <a:p>
            <a:pPr marL="742950" lvl="1" indent="-285750">
              <a:lnSpc>
                <a:spcPct val="115000"/>
              </a:lnSpc>
              <a:spcAft>
                <a:spcPts val="600"/>
              </a:spcAft>
              <a:buFont typeface="+mj-lt"/>
              <a:buAutoNum type="arabicPeriod"/>
            </a:pPr>
            <a:r>
              <a:rPr lang="fr-FR" sz="1100">
                <a:effectLst/>
                <a:latin typeface="Open Sans" panose="020B0606030504020204" pitchFamily="34" charset="0"/>
                <a:ea typeface="Arial" panose="020B0604020202020204" pitchFamily="34" charset="0"/>
              </a:rPr>
              <a:t>Quelles sont les conséquences du manque de participation des membres de la communauté ? </a:t>
            </a:r>
          </a:p>
          <a:p>
            <a:pPr marL="171450" lvl="0" indent="-171450" algn="l" rtl="0">
              <a:lnSpc>
                <a:spcPct val="100000"/>
              </a:lnSpc>
              <a:spcBef>
                <a:spcPts val="360"/>
              </a:spcBef>
              <a:spcAft>
                <a:spcPts val="0"/>
              </a:spcAft>
              <a:buClr>
                <a:schemeClr val="dk1"/>
              </a:buClr>
              <a:buSzPts val="1200"/>
              <a:buFont typeface="Arial"/>
              <a:buChar char="•"/>
            </a:pPr>
            <a:endParaRPr dirty="0"/>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a:t>Notes pour le formateur - Demander ce que ce principe signifie pour notre comportement, puis montrer le contenu de la diapositive. </a:t>
            </a:r>
          </a:p>
          <a:p>
            <a:endParaRPr lang="en-GB" dirty="0"/>
          </a:p>
          <a:p>
            <a:r>
              <a:rPr lang="fr-FR" sz="1805" b="1">
                <a:solidFill>
                  <a:schemeClr val="tx1"/>
                </a:solidFill>
                <a:effectLst/>
                <a:latin typeface="+mn-lt"/>
                <a:ea typeface="+mn-ea"/>
                <a:cs typeface="+mn-cs"/>
              </a:rPr>
              <a:t>Principe 1 L'impératif humanitaire, priorité absolue</a:t>
            </a:r>
          </a:p>
          <a:p>
            <a:r>
              <a:rPr lang="fr-FR" sz="1805">
                <a:solidFill>
                  <a:schemeClr val="tx1"/>
                </a:solidFill>
                <a:effectLst/>
                <a:latin typeface="+mn-lt"/>
                <a:ea typeface="+mn-ea"/>
                <a:cs typeface="+mn-cs"/>
              </a:rPr>
              <a:t>Le droit de recevoir et d'offrir une assistance humanitaire est un principe humanitaire fondamental dont devraient bénéficier tous les citoyens de tous les pays. Membres de la communauté internationale, nous reconnaissons l'obligation qui nous incombe d'apporter une assistance humanitaire partout où le besoin s'en fait sentir. Il en découle que l'accès sans restriction aux populations sinistrées revêt une importance fondamentale pour l'exercice de cette responsabilité. La raison primordiale de nos interventions en cas de catastrophe est de soulager les souffrances des victimes les moins aptes à en supporter les conséquences. En fournissant une aide humanitaire, nous accomplissons un acte qui n'est ni partisan, ni politique, et qui ne doit en aucun cas être considéré comme tel.</a:t>
            </a:r>
          </a:p>
          <a:p>
            <a:endParaRPr lang="en-GB" sz="1805" kern="1200" dirty="0">
              <a:solidFill>
                <a:schemeClr val="tx1"/>
              </a:solidFill>
              <a:effectLst/>
              <a:latin typeface="+mn-lt"/>
              <a:ea typeface="+mn-ea"/>
              <a:cs typeface="+mn-cs"/>
            </a:endParaRPr>
          </a:p>
          <a:p>
            <a:pPr marL="342900" indent="-342900">
              <a:buFontTx/>
              <a:buChar char="-"/>
            </a:pPr>
            <a:r>
              <a:rPr lang="fr-FR" sz="1805">
                <a:solidFill>
                  <a:schemeClr val="tx1"/>
                </a:solidFill>
                <a:effectLst/>
                <a:latin typeface="+mn-lt"/>
                <a:ea typeface="+mn-ea"/>
                <a:cs typeface="+mn-cs"/>
              </a:rPr>
              <a:t>L'impératif humanitaire guide la plupart de nos décisions et sous-tend tous nos autres engagements. Nous y avons souvent recours lorsque nous négocions l'accès à des zones spécifiques avec des gouvernements ou des groupes armés. Le droit à l'assistance humanitaire fait partie du droit international humanitaire. </a:t>
            </a:r>
          </a:p>
          <a:p>
            <a:pPr marL="342900" indent="-342900">
              <a:buFontTx/>
              <a:buChar char="-"/>
            </a:pPr>
            <a:endParaRPr lang="en-GB" sz="1805" kern="1200" dirty="0">
              <a:solidFill>
                <a:schemeClr val="tx1"/>
              </a:solidFill>
              <a:effectLst/>
              <a:latin typeface="+mn-lt"/>
              <a:ea typeface="+mn-ea"/>
              <a:cs typeface="+mn-cs"/>
            </a:endParaRPr>
          </a:p>
          <a:p>
            <a:pPr marL="342900" indent="-342900">
              <a:buFontTx/>
              <a:buChar char="-"/>
            </a:pPr>
            <a:r>
              <a:rPr lang="fr-FR" sz="1805">
                <a:solidFill>
                  <a:schemeClr val="tx1"/>
                </a:solidFill>
                <a:effectLst/>
                <a:latin typeface="+mn-lt"/>
                <a:ea typeface="+mn-ea"/>
                <a:cs typeface="+mn-cs"/>
              </a:rPr>
              <a:t>Il implique de traiter les personnes avec dignité, respect et équité</a:t>
            </a:r>
          </a:p>
          <a:p>
            <a:pPr marL="342900" indent="-342900">
              <a:buFontTx/>
              <a:buChar char="-"/>
            </a:pPr>
            <a:endParaRPr lang="en-GB" sz="1805" kern="1200" dirty="0">
              <a:solidFill>
                <a:schemeClr val="tx1"/>
              </a:solidFill>
              <a:effectLst/>
              <a:latin typeface="+mn-lt"/>
              <a:ea typeface="+mn-ea"/>
              <a:cs typeface="+mn-cs"/>
            </a:endParaRPr>
          </a:p>
          <a:p>
            <a:pPr marL="342900" indent="-342900">
              <a:buFontTx/>
              <a:buChar char="-"/>
            </a:pPr>
            <a:r>
              <a:rPr lang="fr-FR" sz="1805">
                <a:solidFill>
                  <a:schemeClr val="tx1"/>
                </a:solidFill>
                <a:effectLst/>
                <a:latin typeface="+mn-lt"/>
                <a:ea typeface="+mn-ea"/>
                <a:cs typeface="+mn-cs"/>
              </a:rPr>
              <a:t>Voici quelques façons simples de traduire ce principe dans notre comportement</a:t>
            </a:r>
          </a:p>
          <a:p>
            <a:pPr marL="1030517" lvl="1" indent="-342900">
              <a:buFontTx/>
              <a:buChar char="-"/>
            </a:pPr>
            <a:r>
              <a:rPr lang="fr-FR" sz="1805">
                <a:solidFill>
                  <a:schemeClr val="tx1"/>
                </a:solidFill>
                <a:effectLst/>
                <a:latin typeface="+mn-lt"/>
                <a:ea typeface="+mn-ea"/>
                <a:cs typeface="+mn-cs"/>
              </a:rPr>
              <a:t>Nous ne demandons pas aux gens de l'argent, des cadeaux ou des faveurs sexuelles en échange de notre aide - nous sommes motivés par le désir d'aider les personnes dans le besoin et d'alléger leurs souffrances et non par notre propre intérêt personnel.</a:t>
            </a:r>
          </a:p>
          <a:p>
            <a:pPr marL="1030517" lvl="1" indent="-342900">
              <a:buFontTx/>
              <a:buChar char="-"/>
            </a:pPr>
            <a:r>
              <a:rPr lang="fr-FR" sz="1805">
                <a:solidFill>
                  <a:schemeClr val="tx1"/>
                </a:solidFill>
                <a:effectLst/>
                <a:latin typeface="+mn-lt"/>
                <a:ea typeface="+mn-ea"/>
                <a:cs typeface="+mn-cs"/>
              </a:rPr>
              <a:t>Nous ne blessons pas les gens, nous ne les maltraitons pas, nous ne nous adressons pas à eux de manière grossière, nous ne les harcelons pas et nous ne faisons pas de discrimination à leur encontre</a:t>
            </a:r>
          </a:p>
          <a:p>
            <a:pPr marL="1030517" lvl="1" indent="-342900">
              <a:buFontTx/>
              <a:buChar char="-"/>
            </a:pPr>
            <a:r>
              <a:rPr lang="fr-FR" sz="1805">
                <a:solidFill>
                  <a:schemeClr val="tx1"/>
                </a:solidFill>
                <a:effectLst/>
                <a:latin typeface="+mn-lt"/>
                <a:ea typeface="+mn-ea"/>
                <a:cs typeface="+mn-cs"/>
              </a:rPr>
              <a:t>Nous traitons les gens avec respect, nous les traitons sur un pied d'égalité et nous sommes honnêtes et justes dans nos relations avec nos collègues et les membres de la communauté</a:t>
            </a:r>
          </a:p>
          <a:p>
            <a:pPr marL="1030517" lvl="1" indent="-342900">
              <a:buFontTx/>
              <a:buChar char="-"/>
            </a:pPr>
            <a:r>
              <a:rPr lang="fr-FR" sz="1805">
                <a:solidFill>
                  <a:schemeClr val="tx1"/>
                </a:solidFill>
                <a:effectLst/>
                <a:latin typeface="+mn-lt"/>
                <a:ea typeface="+mn-ea"/>
                <a:cs typeface="+mn-cs"/>
              </a:rPr>
              <a:t>Nous respectons toutes les personnes de manière égale et sans distinction ou discrimination fondée sur la nationalité, la race, le sexe, les croyances religieuses, la classe sociale ou les opinions politiques et nous agissons à tout moment conformément aux principes fondamentaux.</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9</a:t>
            </a:fld>
            <a:endParaRPr lang="en-US" altLang="ru-RU"/>
          </a:p>
        </p:txBody>
      </p:sp>
    </p:spTree>
    <p:extLst>
      <p:ext uri="{BB962C8B-B14F-4D97-AF65-F5344CB8AC3E}">
        <p14:creationId xmlns:p14="http://schemas.microsoft.com/office/powerpoint/2010/main" val="32491688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descr="A picture containing drawing&#10;&#10;Description automatically generated">
            <a:extLst>
              <a:ext uri="{FF2B5EF4-FFF2-40B4-BE49-F238E27FC236}">
                <a16:creationId xmlns:a16="http://schemas.microsoft.com/office/drawing/2014/main" id="{D1F20521-43D6-4FA4-8C23-3523E54FAD0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6053338" y="-111493"/>
            <a:ext cx="1993361" cy="1944183"/>
          </a:xfrm>
          <a:prstGeom prst="rect">
            <a:avLst/>
          </a:prstGeom>
        </p:spPr>
      </p:pic>
      <p:pic>
        <p:nvPicPr>
          <p:cNvPr id="4" name="Picture 3">
            <a:extLst>
              <a:ext uri="{FF2B5EF4-FFF2-40B4-BE49-F238E27FC236}">
                <a16:creationId xmlns:a16="http://schemas.microsoft.com/office/drawing/2014/main" id="{FB3AAAD6-F080-0541-84E7-ECF426B09C24}"/>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5394659" y="326698"/>
            <a:ext cx="789949" cy="1067799"/>
          </a:xfrm>
          <a:prstGeom prst="rect">
            <a:avLst/>
          </a:prstGeom>
        </p:spPr>
      </p:pic>
    </p:spTree>
    <p:extLst>
      <p:ext uri="{BB962C8B-B14F-4D97-AF65-F5344CB8AC3E}">
        <p14:creationId xmlns:p14="http://schemas.microsoft.com/office/powerpoint/2010/main" val="3758428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3572701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2317897"/>
            <a:ext cx="10994065" cy="6868633"/>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5" name="Picture 4">
            <a:extLst>
              <a:ext uri="{FF2B5EF4-FFF2-40B4-BE49-F238E27FC236}">
                <a16:creationId xmlns:a16="http://schemas.microsoft.com/office/drawing/2014/main" id="{053956A0-3319-4367-9B82-05776D7DCF68}"/>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28823805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B0F88A4-FF9B-F54C-BFA6-563C6D03A2D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7" name="Picture 6">
            <a:extLst>
              <a:ext uri="{FF2B5EF4-FFF2-40B4-BE49-F238E27FC236}">
                <a16:creationId xmlns:a16="http://schemas.microsoft.com/office/drawing/2014/main" id="{816F11FA-C9F2-48F5-BE7C-111E471F832F}"/>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3217017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13" name="Picture 12" descr="A picture containing drawing&#10;&#10;Description automatically generated">
            <a:extLst>
              <a:ext uri="{FF2B5EF4-FFF2-40B4-BE49-F238E27FC236}">
                <a16:creationId xmlns:a16="http://schemas.microsoft.com/office/drawing/2014/main" id="{C6153088-D967-E345-BB49-962A0CE7B66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11" name="Picture 10">
            <a:extLst>
              <a:ext uri="{FF2B5EF4-FFF2-40B4-BE49-F238E27FC236}">
                <a16:creationId xmlns:a16="http://schemas.microsoft.com/office/drawing/2014/main" id="{DBAAAFA7-F3EA-4C98-B116-5713A77284B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7099961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21" name="Picture 20" descr="A picture containing drawing&#10;&#10;Description automatically generated">
            <a:extLst>
              <a:ext uri="{FF2B5EF4-FFF2-40B4-BE49-F238E27FC236}">
                <a16:creationId xmlns:a16="http://schemas.microsoft.com/office/drawing/2014/main" id="{AB2D3455-4DB6-AD40-8226-3DC009A5363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18" name="Picture 17">
            <a:extLst>
              <a:ext uri="{FF2B5EF4-FFF2-40B4-BE49-F238E27FC236}">
                <a16:creationId xmlns:a16="http://schemas.microsoft.com/office/drawing/2014/main" id="{6C07F0FC-49CE-4A27-ACE6-0F22820A1C6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14986891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D3D034F-D23D-3840-A32C-50C3BA8F04A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7" name="Picture 6">
            <a:extLst>
              <a:ext uri="{FF2B5EF4-FFF2-40B4-BE49-F238E27FC236}">
                <a16:creationId xmlns:a16="http://schemas.microsoft.com/office/drawing/2014/main" id="{8D3BD815-F230-48CF-A3EA-59FADA20227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28083539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F2218D0-88EB-0848-8A65-E9C52FBF873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7" name="Picture 6">
            <a:extLst>
              <a:ext uri="{FF2B5EF4-FFF2-40B4-BE49-F238E27FC236}">
                <a16:creationId xmlns:a16="http://schemas.microsoft.com/office/drawing/2014/main" id="{62436CCD-E061-4955-BD36-CA7300196BD4}"/>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37209889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677020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4501208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091393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242D38"/>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E796B6D-8EC9-1D4E-9EBA-4B7301F2BE88}"/>
              </a:ext>
            </a:extLst>
          </p:cNvPr>
          <p:cNvSpPr>
            <a:spLocks noGrp="1"/>
          </p:cNvSpPr>
          <p:nvPr>
            <p:ph type="body" sz="quarter" idx="10"/>
          </p:nvPr>
        </p:nvSpPr>
        <p:spPr>
          <a:xfrm>
            <a:off x="3827462" y="2656682"/>
            <a:ext cx="10633075" cy="2487612"/>
          </a:xfrm>
          <a:prstGeom prst="rect">
            <a:avLst/>
          </a:prstGeom>
        </p:spPr>
        <p:txBody>
          <a:bodyPr/>
          <a:lstStyle>
            <a:lvl1pPr marL="0" indent="0" algn="ctr">
              <a:buNone/>
              <a:defRPr sz="8800" b="1">
                <a:solidFill>
                  <a:srgbClr val="F5333F"/>
                </a:solidFill>
                <a:latin typeface="Montserrat" pitchFamily="2" charset="77"/>
              </a:defRPr>
            </a:lvl1pPr>
          </a:lstStyle>
          <a:p>
            <a:pPr lvl="0"/>
            <a:r>
              <a:rPr lang="en-US"/>
              <a:t>Click to edit Master text style</a:t>
            </a:r>
          </a:p>
        </p:txBody>
      </p:sp>
      <p:sp>
        <p:nvSpPr>
          <p:cNvPr id="7" name="Text Placeholder 6">
            <a:extLst>
              <a:ext uri="{FF2B5EF4-FFF2-40B4-BE49-F238E27FC236}">
                <a16:creationId xmlns:a16="http://schemas.microsoft.com/office/drawing/2014/main" id="{24132B52-7413-2C4E-AEE6-DA4506BC314F}"/>
              </a:ext>
            </a:extLst>
          </p:cNvPr>
          <p:cNvSpPr>
            <a:spLocks noGrp="1"/>
          </p:cNvSpPr>
          <p:nvPr>
            <p:ph type="body" sz="quarter" idx="11"/>
          </p:nvPr>
        </p:nvSpPr>
        <p:spPr>
          <a:xfrm>
            <a:off x="3827462" y="5464065"/>
            <a:ext cx="10633075" cy="1468437"/>
          </a:xfrm>
          <a:prstGeom prst="rect">
            <a:avLst/>
          </a:prstGeom>
        </p:spPr>
        <p:txBody>
          <a:bodyPr/>
          <a:lstStyle>
            <a:lvl1pPr marL="0" indent="0" algn="ctr">
              <a:buNone/>
              <a:defRPr b="1">
                <a:solidFill>
                  <a:schemeClr val="bg2"/>
                </a:solidFill>
                <a:latin typeface="Montserrat" pitchFamily="2" charset="77"/>
              </a:defRPr>
            </a:lvl1pPr>
          </a:lstStyle>
          <a:p>
            <a:pPr lvl="0"/>
            <a:r>
              <a:rPr lang="en-US"/>
              <a:t>Click to edit Master text style</a:t>
            </a:r>
          </a:p>
        </p:txBody>
      </p:sp>
    </p:spTree>
    <p:extLst>
      <p:ext uri="{BB962C8B-B14F-4D97-AF65-F5344CB8AC3E}">
        <p14:creationId xmlns:p14="http://schemas.microsoft.com/office/powerpoint/2010/main" val="136605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106522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9758722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802977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5579268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5413262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5216589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5B773574-66C1-444E-A7F1-DDBE8ED702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4" name="Picture 3">
            <a:extLst>
              <a:ext uri="{FF2B5EF4-FFF2-40B4-BE49-F238E27FC236}">
                <a16:creationId xmlns:a16="http://schemas.microsoft.com/office/drawing/2014/main" id="{EDD0156B-9BE0-415E-9C67-19EA536DFF9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23885122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799991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2049015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F09CDF7D-8997-3D45-8131-7DCA49177BB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4" name="Picture 3">
            <a:extLst>
              <a:ext uri="{FF2B5EF4-FFF2-40B4-BE49-F238E27FC236}">
                <a16:creationId xmlns:a16="http://schemas.microsoft.com/office/drawing/2014/main" id="{1C576CCD-0E9A-4849-B48A-24581516BB93}"/>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1768612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4D579AA2-A847-8B43-8967-13D0226F14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9980"/>
            <a:ext cx="3847684" cy="1736484"/>
          </a:xfrm>
          <a:prstGeom prst="rect">
            <a:avLst/>
          </a:prstGeom>
        </p:spPr>
      </p:pic>
      <p:pic>
        <p:nvPicPr>
          <p:cNvPr id="5" name="Picture 4">
            <a:extLst>
              <a:ext uri="{FF2B5EF4-FFF2-40B4-BE49-F238E27FC236}">
                <a16:creationId xmlns:a16="http://schemas.microsoft.com/office/drawing/2014/main" id="{6657C654-D050-4580-BBEC-058A74346B4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3721100" y="364322"/>
            <a:ext cx="789949" cy="1067799"/>
          </a:xfrm>
          <a:prstGeom prst="rect">
            <a:avLst/>
          </a:prstGeom>
        </p:spPr>
      </p:pic>
    </p:spTree>
    <p:extLst>
      <p:ext uri="{BB962C8B-B14F-4D97-AF65-F5344CB8AC3E}">
        <p14:creationId xmlns:p14="http://schemas.microsoft.com/office/powerpoint/2010/main" val="39687716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95CB13D-643E-A941-A991-313318088C1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9980"/>
            <a:ext cx="3847684" cy="1736484"/>
          </a:xfrm>
          <a:prstGeom prst="rect">
            <a:avLst/>
          </a:prstGeom>
        </p:spPr>
      </p:pic>
      <p:pic>
        <p:nvPicPr>
          <p:cNvPr id="4" name="Picture 3">
            <a:extLst>
              <a:ext uri="{FF2B5EF4-FFF2-40B4-BE49-F238E27FC236}">
                <a16:creationId xmlns:a16="http://schemas.microsoft.com/office/drawing/2014/main" id="{2F37DA1C-E1E5-45AB-AA60-7C902EC3B053}"/>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3657600" y="364322"/>
            <a:ext cx="789949" cy="1067799"/>
          </a:xfrm>
          <a:prstGeom prst="rect">
            <a:avLst/>
          </a:prstGeom>
        </p:spPr>
      </p:pic>
    </p:spTree>
    <p:extLst>
      <p:ext uri="{BB962C8B-B14F-4D97-AF65-F5344CB8AC3E}">
        <p14:creationId xmlns:p14="http://schemas.microsoft.com/office/powerpoint/2010/main" val="26007451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4543453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904C5B87-7E35-F54F-8980-F56247E889C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4" name="Picture 3">
            <a:extLst>
              <a:ext uri="{FF2B5EF4-FFF2-40B4-BE49-F238E27FC236}">
                <a16:creationId xmlns:a16="http://schemas.microsoft.com/office/drawing/2014/main" id="{4B6970E5-9D60-4A37-AB53-FE47B04DC4C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41002360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2335CAB-516C-4742-A7E7-80AFC36A45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6" name="Picture 5">
            <a:extLst>
              <a:ext uri="{FF2B5EF4-FFF2-40B4-BE49-F238E27FC236}">
                <a16:creationId xmlns:a16="http://schemas.microsoft.com/office/drawing/2014/main" id="{C6E51F86-443F-4FAA-A93F-D21443CAA3BB}"/>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24263980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5">
    <p:spTree>
      <p:nvGrpSpPr>
        <p:cNvPr id="1" name=""/>
        <p:cNvGrpSpPr/>
        <p:nvPr/>
      </p:nvGrpSpPr>
      <p:grpSpPr>
        <a:xfrm>
          <a:off x="0" y="0"/>
          <a:ext cx="0" cy="0"/>
          <a:chOff x="0" y="0"/>
          <a:chExt cx="0" cy="0"/>
        </a:xfrm>
      </p:grpSpPr>
      <p:sp>
        <p:nvSpPr>
          <p:cNvPr id="6" name="Рисунок 4"/>
          <p:cNvSpPr>
            <a:spLocks noGrp="1"/>
          </p:cNvSpPr>
          <p:nvPr>
            <p:ph type="pic" sz="quarter" idx="11"/>
          </p:nvPr>
        </p:nvSpPr>
        <p:spPr>
          <a:xfrm>
            <a:off x="9523978" y="3282109"/>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3" name="Рисунок 4"/>
          <p:cNvSpPr>
            <a:spLocks noGrp="1"/>
          </p:cNvSpPr>
          <p:nvPr>
            <p:ph type="pic" sz="quarter" idx="10"/>
          </p:nvPr>
        </p:nvSpPr>
        <p:spPr>
          <a:xfrm>
            <a:off x="5314618" y="3282109"/>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Tree>
    <p:extLst>
      <p:ext uri="{BB962C8B-B14F-4D97-AF65-F5344CB8AC3E}">
        <p14:creationId xmlns:p14="http://schemas.microsoft.com/office/powerpoint/2010/main" val="9068855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2321955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86C2929-57B8-4164-87FB-81A5E9437D89}"/>
              </a:ext>
            </a:extLst>
          </p:cNvPr>
          <p:cNvSpPr>
            <a:spLocks noGrp="1"/>
          </p:cNvSpPr>
          <p:nvPr>
            <p:ph type="title"/>
          </p:nvPr>
        </p:nvSpPr>
        <p:spPr>
          <a:xfrm>
            <a:off x="1458000" y="270042"/>
            <a:ext cx="16293216" cy="1647124"/>
          </a:xfrm>
          <a:prstGeom prst="rect">
            <a:avLst/>
          </a:prstGeom>
        </p:spPr>
        <p:txBody>
          <a:bodyPr>
            <a:normAutofit/>
          </a:bodyPr>
          <a:lstStyle>
            <a:lvl1pPr>
              <a:defRPr sz="6600">
                <a:latin typeface="Oswald" panose="00000500000000000000" pitchFamily="2" charset="0"/>
              </a:defRPr>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11B8DF9E-8393-429C-960F-F01AEB4A6B9B}"/>
              </a:ext>
            </a:extLst>
          </p:cNvPr>
          <p:cNvSpPr>
            <a:spLocks noGrp="1"/>
          </p:cNvSpPr>
          <p:nvPr>
            <p:ph type="sldNum" sz="quarter" idx="4"/>
          </p:nvPr>
        </p:nvSpPr>
        <p:spPr>
          <a:xfrm>
            <a:off x="1" y="9599826"/>
            <a:ext cx="902828" cy="482548"/>
          </a:xfrm>
          <a:prstGeom prst="rect">
            <a:avLst/>
          </a:prstGeom>
        </p:spPr>
        <p:txBody>
          <a:bodyPr vert="horz" lIns="91440" tIns="45720" rIns="91440" bIns="45720" rtlCol="0" anchor="ctr"/>
          <a:lstStyle>
            <a:lvl1pPr algn="r">
              <a:defRPr sz="2700" b="0" i="0">
                <a:solidFill>
                  <a:schemeClr val="bg1"/>
                </a:solidFill>
                <a:latin typeface="Arial Narrow" panose="020B0604020202020204" pitchFamily="34" charset="0"/>
                <a:cs typeface="Arial Narrow" panose="020B0604020202020204" pitchFamily="34" charset="0"/>
              </a:defRPr>
            </a:lvl1pPr>
          </a:lstStyle>
          <a:p>
            <a:fld id="{BF45AAF8-A1EC-40B0-B9A5-D19B53D2BF70}" type="slidenum">
              <a:rPr lang="fr-CH" smtClean="0"/>
              <a:pPr/>
              <a:t>‹#›</a:t>
            </a:fld>
            <a:endParaRPr lang="fr-CH" dirty="0"/>
          </a:p>
        </p:txBody>
      </p:sp>
    </p:spTree>
    <p:extLst>
      <p:ext uri="{BB962C8B-B14F-4D97-AF65-F5344CB8AC3E}">
        <p14:creationId xmlns:p14="http://schemas.microsoft.com/office/powerpoint/2010/main" val="36227965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2" name="Google Shape;97;p45" descr="A picture containing drawing&#10;&#10;Description automatically generated">
            <a:extLst>
              <a:ext uri="{FF2B5EF4-FFF2-40B4-BE49-F238E27FC236}">
                <a16:creationId xmlns:a16="http://schemas.microsoft.com/office/drawing/2014/main" id="{5B536BC1-B29E-7338-882B-00DB0F8A9042}"/>
              </a:ext>
            </a:extLst>
          </p:cNvPr>
          <p:cNvPicPr preferRelativeResize="0"/>
          <p:nvPr userDrawn="1"/>
        </p:nvPicPr>
        <p:blipFill rotWithShape="1">
          <a:blip r:embed="rId2" cstate="email">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4085156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C0E2ED78-363D-47BF-B6C2-0E47FA98CDE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6053338" y="-111493"/>
            <a:ext cx="1993361" cy="1944183"/>
          </a:xfrm>
          <a:prstGeom prst="rect">
            <a:avLst/>
          </a:prstGeom>
        </p:spPr>
      </p:pic>
      <p:pic>
        <p:nvPicPr>
          <p:cNvPr id="5" name="Picture 4">
            <a:extLst>
              <a:ext uri="{FF2B5EF4-FFF2-40B4-BE49-F238E27FC236}">
                <a16:creationId xmlns:a16="http://schemas.microsoft.com/office/drawing/2014/main" id="{9514A3A2-47B4-47E0-8B29-2810135FFE5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5406535" y="350694"/>
            <a:ext cx="789949" cy="1067799"/>
          </a:xfrm>
          <a:prstGeom prst="rect">
            <a:avLst/>
          </a:prstGeom>
        </p:spPr>
      </p:pic>
    </p:spTree>
    <p:extLst>
      <p:ext uri="{BB962C8B-B14F-4D97-AF65-F5344CB8AC3E}">
        <p14:creationId xmlns:p14="http://schemas.microsoft.com/office/powerpoint/2010/main" val="3124102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20775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descr="A picture containing drawing&#10;&#10;Description automatically generated">
            <a:extLst>
              <a:ext uri="{FF2B5EF4-FFF2-40B4-BE49-F238E27FC236}">
                <a16:creationId xmlns:a16="http://schemas.microsoft.com/office/drawing/2014/main" id="{014AA7ED-D735-48D5-8BBD-6D55042EFC1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78438" y="-124193"/>
            <a:ext cx="1993361" cy="1944183"/>
          </a:xfrm>
          <a:prstGeom prst="rect">
            <a:avLst/>
          </a:prstGeom>
        </p:spPr>
      </p:pic>
      <p:pic>
        <p:nvPicPr>
          <p:cNvPr id="6" name="Picture 5">
            <a:extLst>
              <a:ext uri="{FF2B5EF4-FFF2-40B4-BE49-F238E27FC236}">
                <a16:creationId xmlns:a16="http://schemas.microsoft.com/office/drawing/2014/main" id="{420A8AE5-65FE-4AE9-AA14-F479696114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331635" y="337994"/>
            <a:ext cx="789949" cy="1067799"/>
          </a:xfrm>
          <a:prstGeom prst="rect">
            <a:avLst/>
          </a:prstGeom>
        </p:spPr>
      </p:pic>
    </p:spTree>
    <p:extLst>
      <p:ext uri="{BB962C8B-B14F-4D97-AF65-F5344CB8AC3E}">
        <p14:creationId xmlns:p14="http://schemas.microsoft.com/office/powerpoint/2010/main" val="148568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35187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descr="A picture containing drawing&#10;&#10;Description automatically generated">
            <a:extLst>
              <a:ext uri="{FF2B5EF4-FFF2-40B4-BE49-F238E27FC236}">
                <a16:creationId xmlns:a16="http://schemas.microsoft.com/office/drawing/2014/main" id="{ABE8E17D-4229-4648-A782-F6C5A245A8C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6053338" y="-111493"/>
            <a:ext cx="1993361" cy="1944183"/>
          </a:xfrm>
          <a:prstGeom prst="rect">
            <a:avLst/>
          </a:prstGeom>
        </p:spPr>
      </p:pic>
      <p:pic>
        <p:nvPicPr>
          <p:cNvPr id="6" name="Picture 5">
            <a:extLst>
              <a:ext uri="{FF2B5EF4-FFF2-40B4-BE49-F238E27FC236}">
                <a16:creationId xmlns:a16="http://schemas.microsoft.com/office/drawing/2014/main" id="{5443FA69-62CF-4B11-A55C-963791A8805B}"/>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5406535" y="350694"/>
            <a:ext cx="789949" cy="1067799"/>
          </a:xfrm>
          <a:prstGeom prst="rect">
            <a:avLst/>
          </a:prstGeom>
        </p:spPr>
      </p:pic>
    </p:spTree>
    <p:extLst>
      <p:ext uri="{BB962C8B-B14F-4D97-AF65-F5344CB8AC3E}">
        <p14:creationId xmlns:p14="http://schemas.microsoft.com/office/powerpoint/2010/main" val="36813722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5BDB9BDB-90DA-42B2-8370-D92B36CE922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78438" y="-124193"/>
            <a:ext cx="1993361" cy="1944183"/>
          </a:xfrm>
          <a:prstGeom prst="rect">
            <a:avLst/>
          </a:prstGeom>
        </p:spPr>
      </p:pic>
      <p:pic>
        <p:nvPicPr>
          <p:cNvPr id="8" name="Picture 7">
            <a:extLst>
              <a:ext uri="{FF2B5EF4-FFF2-40B4-BE49-F238E27FC236}">
                <a16:creationId xmlns:a16="http://schemas.microsoft.com/office/drawing/2014/main" id="{5F384BA9-8546-4D31-ACEC-06F4F84C77C4}"/>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331635" y="337994"/>
            <a:ext cx="789949" cy="1067799"/>
          </a:xfrm>
          <a:prstGeom prst="rect">
            <a:avLst/>
          </a:prstGeom>
        </p:spPr>
      </p:pic>
    </p:spTree>
    <p:extLst>
      <p:ext uri="{BB962C8B-B14F-4D97-AF65-F5344CB8AC3E}">
        <p14:creationId xmlns:p14="http://schemas.microsoft.com/office/powerpoint/2010/main" val="307645960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AC10037-C577-4834-9D88-BC88C42D4781}"/>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412164020"/>
      </p:ext>
    </p:extLst>
  </p:cSld>
  <p:clrMap bg1="lt1" tx1="dk1" bg2="lt2" tx2="dk2" accent1="accent1" accent2="accent2" accent3="accent3" accent4="accent4" accent5="accent5" accent6="accent6" hlink="hlink" folHlink="folHlink"/>
  <p:sldLayoutIdLst>
    <p:sldLayoutId id="2147484465" r:id="rId1"/>
    <p:sldLayoutId id="2147484607" r:id="rId2"/>
    <p:sldLayoutId id="2147484603" r:id="rId3"/>
    <p:sldLayoutId id="2147484599" r:id="rId4"/>
    <p:sldLayoutId id="2147484601" r:id="rId5"/>
    <p:sldLayoutId id="2147484602" r:id="rId6"/>
    <p:sldLayoutId id="2147484496" r:id="rId7"/>
    <p:sldLayoutId id="2147484471" r:id="rId8"/>
    <p:sldLayoutId id="2147484472" r:id="rId9"/>
    <p:sldLayoutId id="2147484473" r:id="rId10"/>
    <p:sldLayoutId id="2147484606" r:id="rId11"/>
    <p:sldLayoutId id="2147484474" r:id="rId12"/>
    <p:sldLayoutId id="2147484475" r:id="rId13"/>
    <p:sldLayoutId id="2147484476" r:id="rId14"/>
    <p:sldLayoutId id="2147484477" r:id="rId15"/>
    <p:sldLayoutId id="2147484478" r:id="rId16"/>
    <p:sldLayoutId id="2147484604" r:id="rId17"/>
    <p:sldLayoutId id="2147484479" r:id="rId18"/>
    <p:sldLayoutId id="2147484481" r:id="rId19"/>
    <p:sldLayoutId id="2147484482" r:id="rId20"/>
    <p:sldLayoutId id="2147484483" r:id="rId21"/>
    <p:sldLayoutId id="2147484484" r:id="rId22"/>
    <p:sldLayoutId id="2147484485" r:id="rId23"/>
    <p:sldLayoutId id="2147484487" r:id="rId24"/>
    <p:sldLayoutId id="2147484488" r:id="rId25"/>
    <p:sldLayoutId id="2147484489" r:id="rId26"/>
    <p:sldLayoutId id="2147484490" r:id="rId27"/>
    <p:sldLayoutId id="2147484491" r:id="rId28"/>
    <p:sldLayoutId id="2147484492" r:id="rId29"/>
    <p:sldLayoutId id="2147484493" r:id="rId30"/>
    <p:sldLayoutId id="2147484494" r:id="rId31"/>
    <p:sldLayoutId id="2147484495" r:id="rId32"/>
    <p:sldLayoutId id="2147484594" r:id="rId33"/>
    <p:sldLayoutId id="2147484521" r:id="rId34"/>
    <p:sldLayoutId id="2147484597" r:id="rId35"/>
    <p:sldLayoutId id="2147484608" r:id="rId36"/>
    <p:sldLayoutId id="2147484609" r:id="rId37"/>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22.tiff"/></Relationships>
</file>

<file path=ppt/slides/_rels/slide21.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21.xml"/><Relationship Id="rId1" Type="http://schemas.openxmlformats.org/officeDocument/2006/relationships/slideLayout" Target="../slideLayouts/slideLayout10.xml"/><Relationship Id="rId5" Type="http://schemas.openxmlformats.org/officeDocument/2006/relationships/image" Target="../media/image25.tiff"/><Relationship Id="rId4" Type="http://schemas.openxmlformats.org/officeDocument/2006/relationships/image" Target="../media/image24.tif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27.tiff"/><Relationship Id="rId7" Type="http://schemas.openxmlformats.org/officeDocument/2006/relationships/image" Target="../media/image31.tiff"/><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image" Target="../media/image30.tiff"/><Relationship Id="rId5" Type="http://schemas.openxmlformats.org/officeDocument/2006/relationships/image" Target="../media/image29.tiff"/><Relationship Id="rId4" Type="http://schemas.openxmlformats.org/officeDocument/2006/relationships/image" Target="../media/image28.tiff"/></Relationships>
</file>

<file path=ppt/slides/_rels/slide26.xml.rels><?xml version="1.0" encoding="UTF-8" standalone="yes"?>
<Relationships xmlns="http://schemas.openxmlformats.org/package/2006/relationships"><Relationship Id="rId3" Type="http://schemas.openxmlformats.org/officeDocument/2006/relationships/image" Target="../media/image32.tiff"/><Relationship Id="rId7" Type="http://schemas.openxmlformats.org/officeDocument/2006/relationships/hyperlink" Target="https://www.ifrc.org/document/staff-code-conduct" TargetMode="External"/><Relationship Id="rId2" Type="http://schemas.openxmlformats.org/officeDocument/2006/relationships/notesSlide" Target="../notesSlides/notesSlide26.xml"/><Relationship Id="rId1" Type="http://schemas.openxmlformats.org/officeDocument/2006/relationships/slideLayout" Target="../slideLayouts/slideLayout31.xml"/><Relationship Id="rId6" Type="http://schemas.openxmlformats.org/officeDocument/2006/relationships/hyperlink" Target="https://www.icrc.org/en/document/code-conduct-employees-icrc" TargetMode="External"/><Relationship Id="rId5" Type="http://schemas.openxmlformats.org/officeDocument/2006/relationships/image" Target="../media/image34.png"/><Relationship Id="rId4" Type="http://schemas.openxmlformats.org/officeDocument/2006/relationships/image" Target="../media/image33.tiff"/></Relationships>
</file>

<file path=ppt/slides/_rels/slide27.xml.rels><?xml version="1.0" encoding="UTF-8" standalone="yes"?>
<Relationships xmlns="http://schemas.openxmlformats.org/package/2006/relationships"><Relationship Id="rId3" Type="http://schemas.openxmlformats.org/officeDocument/2006/relationships/hyperlink" Target="https://ifrc.integrityline.org/" TargetMode="External"/><Relationship Id="rId7" Type="http://schemas.openxmlformats.org/officeDocument/2006/relationships/image" Target="../media/image36.tiff"/><Relationship Id="rId2" Type="http://schemas.openxmlformats.org/officeDocument/2006/relationships/notesSlide" Target="../notesSlides/notesSlide27.xml"/><Relationship Id="rId1" Type="http://schemas.openxmlformats.org/officeDocument/2006/relationships/slideLayout" Target="../slideLayouts/slideLayout10.xml"/><Relationship Id="rId6" Type="http://schemas.openxmlformats.org/officeDocument/2006/relationships/image" Target="../media/image35.tiff"/><Relationship Id="rId5" Type="http://schemas.openxmlformats.org/officeDocument/2006/relationships/hyperlink" Target="https://icrc.integrityplatform.org/" TargetMode="External"/><Relationship Id="rId4" Type="http://schemas.openxmlformats.org/officeDocument/2006/relationships/hyperlink" Target="mailto:speakup@ifrc.integrityline.org"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s://www.ifrc.org/sites/default/files/2021-08/IFRC-Secretariat-Policy-on-Prevention-and-Response-to-SEA_final.pdf" TargetMode="External"/><Relationship Id="rId3" Type="http://schemas.openxmlformats.org/officeDocument/2006/relationships/image" Target="../media/image37.tiff"/><Relationship Id="rId7" Type="http://schemas.openxmlformats.org/officeDocument/2006/relationships/hyperlink" Target="https://ifrc.csod.com/ui/lms-learning-details/app/course/00bb0cb4-0e53-4196-b3f0-4812ebdde306" TargetMode="External"/><Relationship Id="rId2" Type="http://schemas.openxmlformats.org/officeDocument/2006/relationships/notesSlide" Target="../notesSlides/notesSlide28.xml"/><Relationship Id="rId1" Type="http://schemas.openxmlformats.org/officeDocument/2006/relationships/slideLayout" Target="../slideLayouts/slideLayout17.xml"/><Relationship Id="rId6" Type="http://schemas.openxmlformats.org/officeDocument/2006/relationships/hyperlink" Target="https://ifrc.csod.com/ui/lms-learning-details/app/course/5e48022e-0d69-42f2-8ed3-33e3dd1d9ad3" TargetMode="External"/><Relationship Id="rId11" Type="http://schemas.openxmlformats.org/officeDocument/2006/relationships/hyperlink" Target="https://www.ifrc.org/sites/default/files/IFRC-Fraud-and-Corruption-prevention-and-control-policy_English.pdf" TargetMode="External"/><Relationship Id="rId5" Type="http://schemas.openxmlformats.org/officeDocument/2006/relationships/hyperlink" Target="https://ifrc.csod.com/ui/lms-learning-details/app/course/87fc93b0-5903-4267-b660-d6b1355bb365" TargetMode="External"/><Relationship Id="rId10" Type="http://schemas.openxmlformats.org/officeDocument/2006/relationships/hyperlink" Target="https://www.ifrc.org/document/whistleblower-protection-policy" TargetMode="External"/><Relationship Id="rId4" Type="http://schemas.openxmlformats.org/officeDocument/2006/relationships/hyperlink" Target="https://ifrc.csod.com/client/ifrc/default.aspx" TargetMode="External"/><Relationship Id="rId9" Type="http://schemas.openxmlformats.org/officeDocument/2006/relationships/hyperlink" Target="https://www.ifrc.org/document/ifrc-child-safeguarding-policy"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0.tiff"/><Relationship Id="rId4" Type="http://schemas.openxmlformats.org/officeDocument/2006/relationships/image" Target="../media/image9.tiff"/></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D760B3-357F-FE45-A450-9675F245DE6A}"/>
              </a:ext>
            </a:extLst>
          </p:cNvPr>
          <p:cNvSpPr txBox="1"/>
          <p:nvPr/>
        </p:nvSpPr>
        <p:spPr>
          <a:xfrm>
            <a:off x="588434" y="2188514"/>
            <a:ext cx="17186610" cy="7632859"/>
          </a:xfrm>
          <a:prstGeom prst="rect">
            <a:avLst/>
          </a:prstGeom>
          <a:noFill/>
        </p:spPr>
        <p:txBody>
          <a:bodyPr wrap="square" rtlCol="0">
            <a:spAutoFit/>
          </a:bodyPr>
          <a:lstStyle/>
          <a:p>
            <a:pPr>
              <a:spcAft>
                <a:spcPts val="1200"/>
              </a:spcAft>
            </a:pPr>
            <a:r>
              <a:rPr lang="fr-FR" sz="2000" b="1" dirty="0">
                <a:solidFill>
                  <a:schemeClr val="accent3"/>
                </a:solidFill>
                <a:latin typeface="Roboto" panose="02000000000000000000" pitchFamily="2" charset="0"/>
                <a:ea typeface="Roboto" panose="02000000000000000000" pitchFamily="2" charset="0"/>
                <a:cs typeface="Open Sans" panose="020B0606030504020204" pitchFamily="34" charset="0"/>
              </a:rPr>
              <a:t>Objectif de cet outil :</a:t>
            </a:r>
          </a:p>
          <a:p>
            <a:pPr marL="342900" indent="-342900">
              <a:spcAft>
                <a:spcPts val="12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Cet outil propose un modèle de briefing qui peut être fourni au personnel et aux bénévoles sur le Code de conduite pour le Mouvement international de la Croix-Rouge et du Croissant-Rouge lors des opérations de secours en cas de catastrophe et afin de lancer une discussion sur ce qu'il signifie pour leur comportement dans les communautés.</a:t>
            </a:r>
          </a:p>
          <a:p>
            <a:pPr marL="342900" indent="-342900">
              <a:spcAft>
                <a:spcPts val="12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Il comprend une présentation générale de sujets clés tels que la prévention de la fraude et de la corruption, la prévention de l'exploitation et des abus sexuels et la protection de l'enfance</a:t>
            </a:r>
          </a:p>
          <a:p>
            <a:pPr marL="342900" indent="-342900">
              <a:spcAft>
                <a:spcPts val="12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Il ne traite pas des codes de conduite du personnel et des bénévoles des organisations respectives, par exemple ceux du CICR, de la FICR ou des Sociétés nationales - des diapositives sur ces codes peuvent être ajoutées à la présentation.</a:t>
            </a:r>
          </a:p>
          <a:p>
            <a:pPr marL="342900" indent="-342900">
              <a:spcAft>
                <a:spcPts val="12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Cependant, il fournit des liens vers les politiques et les formations des organisations concernées.</a:t>
            </a:r>
          </a:p>
          <a:p>
            <a:pPr marL="342900" indent="-342900">
              <a:spcAft>
                <a:spcPts val="1200"/>
              </a:spcAft>
              <a:buClr>
                <a:srgbClr val="FF0000"/>
              </a:buClr>
              <a:buFont typeface="Arial" panose="020B0604020202020204" pitchFamily="34" charset="0"/>
              <a:buChar char="•"/>
            </a:pPr>
            <a:endPar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a:spcAft>
                <a:spcPts val="1200"/>
              </a:spcAft>
              <a:buClr>
                <a:srgbClr val="FF0000"/>
              </a:buClr>
            </a:pPr>
            <a:r>
              <a:rPr lang="fr-FR" sz="2000" b="1" dirty="0">
                <a:solidFill>
                  <a:schemeClr val="accent3"/>
                </a:solidFill>
                <a:latin typeface="Roboto" panose="02000000000000000000" pitchFamily="2" charset="0"/>
                <a:ea typeface="Roboto" panose="02000000000000000000" pitchFamily="2" charset="0"/>
                <a:cs typeface="Open Sans" panose="020B0606030504020204" pitchFamily="34" charset="0"/>
              </a:rPr>
              <a:t>Comment utiliser ce guide :</a:t>
            </a:r>
          </a:p>
          <a:p>
            <a:pPr marL="342900" indent="-342900">
              <a:spcAft>
                <a:spcPts val="12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Cette présentation PowerPoint dure environ de 45 minutes à 1 heure.</a:t>
            </a:r>
          </a:p>
          <a:p>
            <a:pPr marL="342900" indent="-342900">
              <a:spcAft>
                <a:spcPts val="12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Elle peut être présentée à un groupe d'employés et de bénévoles ou être utilisée pour orienter une discussion avec un employé ou un bénévole.</a:t>
            </a:r>
          </a:p>
          <a:p>
            <a:pPr marL="342900" indent="-342900">
              <a:spcAft>
                <a:spcPts val="12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Elle aborde le Code de conduite commun au Mouvement international de la Croix-Rouge et du Croissant-Rouge et peut donc être utilisée parallèlement à des séances d'information sur le Code de conduite propre à l'organisation. </a:t>
            </a:r>
          </a:p>
          <a:p>
            <a:pPr marL="342900" indent="-342900">
              <a:spcAft>
                <a:spcPts val="12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Elle peut être utilisée dans le cadre d'une initiation pour les nouveaux employés, dans les formations pour les employés et les bénévoles ou comme formation de remise à niveau.</a:t>
            </a:r>
          </a:p>
          <a:p>
            <a:pPr marL="342900" indent="-342900">
              <a:spcAft>
                <a:spcPts val="12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Chaque diapositive est accompagnée de notes du formateur contenant de plus amples informations.</a:t>
            </a:r>
          </a:p>
          <a:p>
            <a:pPr marL="342900" indent="-342900">
              <a:spcAft>
                <a:spcPts val="12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Les diapositives peuvent et doivent être modifiées pour inclure des informations spécifiques à l'organisation.</a:t>
            </a:r>
          </a:p>
          <a:p>
            <a:pPr>
              <a:spcAft>
                <a:spcPts val="1200"/>
              </a:spcAft>
              <a:buClr>
                <a:srgbClr val="FF0000"/>
              </a:buClr>
            </a:pPr>
            <a:endPar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endParaRPr>
          </a:p>
        </p:txBody>
      </p:sp>
      <p:sp>
        <p:nvSpPr>
          <p:cNvPr id="3" name="TextBox 2">
            <a:extLst>
              <a:ext uri="{FF2B5EF4-FFF2-40B4-BE49-F238E27FC236}">
                <a16:creationId xmlns:a16="http://schemas.microsoft.com/office/drawing/2014/main" id="{D42ABE1A-9361-344E-BF11-4AE08F83BBB4}"/>
              </a:ext>
            </a:extLst>
          </p:cNvPr>
          <p:cNvSpPr txBox="1"/>
          <p:nvPr/>
        </p:nvSpPr>
        <p:spPr>
          <a:xfrm>
            <a:off x="588434" y="477097"/>
            <a:ext cx="15842191" cy="1212448"/>
          </a:xfrm>
          <a:prstGeom prst="rect">
            <a:avLst/>
          </a:prstGeom>
          <a:noFill/>
        </p:spPr>
        <p:txBody>
          <a:bodyPr wrap="square" rtlCol="0">
            <a:spAutoFit/>
          </a:bodyPr>
          <a:lstStyle/>
          <a:p>
            <a:pPr>
              <a:lnSpc>
                <a:spcPct val="80000"/>
              </a:lnSpc>
              <a:spcAft>
                <a:spcPts val="1800"/>
              </a:spcAft>
            </a:pPr>
            <a:r>
              <a:rPr lang="fr-FR" sz="4000" b="1">
                <a:solidFill>
                  <a:schemeClr val="bg1"/>
                </a:solidFill>
                <a:latin typeface="Montserrat" pitchFamily="2" charset="77"/>
                <a:ea typeface="Roboto Black" panose="02000000000000000000" pitchFamily="2" charset="0"/>
                <a:cs typeface="Open Sans Light" panose="020B0306030504020204" pitchFamily="34" charset="0"/>
              </a:rPr>
              <a:t>Boîte à outil de l’engagement communautaire et redevabilité (CEA) :</a:t>
            </a:r>
          </a:p>
          <a:p>
            <a:pPr>
              <a:lnSpc>
                <a:spcPct val="80000"/>
              </a:lnSpc>
              <a:spcAft>
                <a:spcPts val="1800"/>
              </a:spcAft>
            </a:pPr>
            <a:r>
              <a:rPr lang="fr-FR" sz="3200" b="1">
                <a:solidFill>
                  <a:schemeClr val="accent3"/>
                </a:solidFill>
                <a:latin typeface="Montserrat" pitchFamily="2" charset="77"/>
                <a:ea typeface="Roboto Black" panose="02000000000000000000" pitchFamily="2" charset="0"/>
                <a:cs typeface="Open Sans Light" panose="020B0306030504020204" pitchFamily="34" charset="0"/>
              </a:rPr>
              <a:t>Outil 10 </a:t>
            </a:r>
            <a:r>
              <a:rPr lang="fr-FR" sz="3200" b="1">
                <a:solidFill>
                  <a:schemeClr val="bg1"/>
                </a:solidFill>
                <a:latin typeface="Montserrat" pitchFamily="2" charset="77"/>
                <a:ea typeface="Roboto Black" panose="02000000000000000000" pitchFamily="2" charset="0"/>
                <a:cs typeface="Open Sans Light" panose="020B0306030504020204" pitchFamily="34" charset="0"/>
              </a:rPr>
              <a:t>: Briefing sur le code de conduite</a:t>
            </a:r>
          </a:p>
        </p:txBody>
      </p:sp>
    </p:spTree>
    <p:extLst>
      <p:ext uri="{BB962C8B-B14F-4D97-AF65-F5344CB8AC3E}">
        <p14:creationId xmlns:p14="http://schemas.microsoft.com/office/powerpoint/2010/main" val="5631567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00BE83F-8CEF-A845-BB3C-62779F4A4359}"/>
              </a:ext>
            </a:extLst>
          </p:cNvPr>
          <p:cNvSpPr txBox="1"/>
          <p:nvPr/>
        </p:nvSpPr>
        <p:spPr>
          <a:xfrm>
            <a:off x="9655052" y="2756692"/>
            <a:ext cx="8079699" cy="6632585"/>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Principe fondamental d'impartialité </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L'aide est accordée en fonction des besoins et non de la nationalité, de la race, des croyances religieuses, de la classe sociale ou des opinions politiques d'une personne</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La priorité est donnée aux cas de détresse les plus urgents</a:t>
            </a:r>
          </a:p>
          <a:p>
            <a:pPr>
              <a:spcAft>
                <a:spcPts val="1800"/>
              </a:spcAft>
              <a:buClr>
                <a:srgbClr val="FF0000"/>
              </a:buClr>
            </a:pPr>
            <a:endParaRPr lang="en-GB" sz="2000" b="1"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fr-FR" sz="2000" b="1" dirty="0">
                <a:solidFill>
                  <a:schemeClr val="accent3"/>
                </a:solidFill>
                <a:latin typeface="Roboto" panose="02000000000000000000" pitchFamily="2" charset="0"/>
                <a:ea typeface="Roboto" panose="02000000000000000000" pitchFamily="2" charset="0"/>
                <a:cs typeface="Open Sans" panose="020B0606030504020204" pitchFamily="34" charset="0"/>
              </a:rPr>
              <a:t>Qu'est-ce que cela signifie pour notre comportement au sein des communautés ?</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Lorsque nous distribuons des articles humanitaires, nous n'aidons pas qu'un seul groupe ethnique ou une seule religion </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Nous essayons toujours d'atteindre ceux qui sont le plus dans le besoin, même si c'est difficile ou s'il existe des communautés plus faciles, moins vulnérables, que nous pourrions atteindre</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Nous n'accordons pas de traitement préférentiel à notre famille, à nos amis ou aux personnes qui nous ressemblent, que ce soit en distribuant de l'aide ou en proposant des emplois</a:t>
            </a:r>
          </a:p>
        </p:txBody>
      </p:sp>
      <p:sp>
        <p:nvSpPr>
          <p:cNvPr id="3" name="Picture Placeholder 2">
            <a:extLst>
              <a:ext uri="{FF2B5EF4-FFF2-40B4-BE49-F238E27FC236}">
                <a16:creationId xmlns:a16="http://schemas.microsoft.com/office/drawing/2014/main" id="{D991C20F-A4CE-CC42-BA17-E46A0F4A99B8}"/>
              </a:ext>
            </a:extLst>
          </p:cNvPr>
          <p:cNvSpPr>
            <a:spLocks noGrp="1"/>
          </p:cNvSpPr>
          <p:nvPr>
            <p:ph type="pic" sz="quarter" idx="10"/>
          </p:nvPr>
        </p:nvSpPr>
        <p:spPr>
          <a:xfrm>
            <a:off x="0" y="0"/>
            <a:ext cx="8632950" cy="10288588"/>
          </a:xfrm>
        </p:spPr>
        <p:txBody>
          <a:bodyPr/>
          <a:lstStyle/>
          <a:p>
            <a:endParaRPr lang="en-GB"/>
          </a:p>
        </p:txBody>
      </p:sp>
      <p:pic>
        <p:nvPicPr>
          <p:cNvPr id="4" name="Picture 3">
            <a:extLst>
              <a:ext uri="{FF2B5EF4-FFF2-40B4-BE49-F238E27FC236}">
                <a16:creationId xmlns:a16="http://schemas.microsoft.com/office/drawing/2014/main" id="{FB49AAA8-D6C2-D24B-9CDF-2BD26FC6A3F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
            <a:ext cx="8632950" cy="10288587"/>
          </a:xfrm>
          <a:prstGeom prst="rect">
            <a:avLst/>
          </a:prstGeom>
        </p:spPr>
      </p:pic>
      <p:sp>
        <p:nvSpPr>
          <p:cNvPr id="8" name="TextBox 7">
            <a:extLst>
              <a:ext uri="{FF2B5EF4-FFF2-40B4-BE49-F238E27FC236}">
                <a16:creationId xmlns:a16="http://schemas.microsoft.com/office/drawing/2014/main" id="{0AAD9C65-C217-4440-9CA3-DF55F1459E04}"/>
              </a:ext>
            </a:extLst>
          </p:cNvPr>
          <p:cNvSpPr txBox="1"/>
          <p:nvPr/>
        </p:nvSpPr>
        <p:spPr>
          <a:xfrm>
            <a:off x="8890882" y="740535"/>
            <a:ext cx="9202246" cy="1721433"/>
          </a:xfrm>
          <a:prstGeom prst="rect">
            <a:avLst/>
          </a:prstGeom>
          <a:solidFill>
            <a:schemeClr val="bg2"/>
          </a:solidFill>
        </p:spPr>
        <p:txBody>
          <a:bodyPr wrap="square" rtlCol="0">
            <a:spAutoFit/>
          </a:bodyPr>
          <a:lstStyle/>
          <a:p>
            <a:pPr marL="914400" indent="-914400">
              <a:lnSpc>
                <a:spcPct val="80000"/>
              </a:lnSpc>
              <a:spcBef>
                <a:spcPts val="1800"/>
              </a:spcBef>
              <a:buClr>
                <a:schemeClr val="accent3"/>
              </a:buClr>
              <a:buFont typeface="+mj-lt"/>
              <a:buAutoNum type="arabicPeriod" startAt="2"/>
            </a:pPr>
            <a:r>
              <a:rPr lang="fr-FR" sz="4400" b="1" dirty="0">
                <a:solidFill>
                  <a:schemeClr val="bg1"/>
                </a:solidFill>
                <a:latin typeface="Montserrat" pitchFamily="2" charset="77"/>
                <a:ea typeface="Roboto" panose="02000000000000000000" pitchFamily="2" charset="0"/>
                <a:cs typeface="Open Sans" panose="020B0606030504020204" pitchFamily="34" charset="0"/>
              </a:rPr>
              <a:t>L'aide est accordée sans distinction de race, de croyance ou de nationalité </a:t>
            </a:r>
          </a:p>
        </p:txBody>
      </p:sp>
    </p:spTree>
    <p:extLst>
      <p:ext uri="{BB962C8B-B14F-4D97-AF65-F5344CB8AC3E}">
        <p14:creationId xmlns:p14="http://schemas.microsoft.com/office/powerpoint/2010/main" val="25614356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07FE9933-30A6-3841-BA4D-F88CD50A87F6}"/>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p:blipFill>
        <p:spPr>
          <a:xfrm>
            <a:off x="0" y="0"/>
            <a:ext cx="13279983" cy="10288588"/>
          </a:xfrm>
        </p:spPr>
      </p:pic>
      <p:sp>
        <p:nvSpPr>
          <p:cNvPr id="3" name="TextBox 2">
            <a:extLst>
              <a:ext uri="{FF2B5EF4-FFF2-40B4-BE49-F238E27FC236}">
                <a16:creationId xmlns:a16="http://schemas.microsoft.com/office/drawing/2014/main" id="{13A251D0-DE99-E84C-92E2-77FA82230904}"/>
              </a:ext>
            </a:extLst>
          </p:cNvPr>
          <p:cNvSpPr txBox="1"/>
          <p:nvPr/>
        </p:nvSpPr>
        <p:spPr>
          <a:xfrm>
            <a:off x="5008017" y="511616"/>
            <a:ext cx="13279983" cy="1573316"/>
          </a:xfrm>
          <a:prstGeom prst="rect">
            <a:avLst/>
          </a:prstGeom>
          <a:solidFill>
            <a:schemeClr val="bg2"/>
          </a:solidFill>
        </p:spPr>
        <p:txBody>
          <a:bodyPr wrap="square" rtlCol="0">
            <a:spAutoFit/>
          </a:bodyPr>
          <a:lstStyle/>
          <a:p>
            <a:pPr marL="914400" indent="-914400">
              <a:lnSpc>
                <a:spcPct val="80000"/>
              </a:lnSpc>
              <a:spcBef>
                <a:spcPts val="1800"/>
              </a:spcBef>
              <a:buClr>
                <a:schemeClr val="accent3"/>
              </a:buClr>
              <a:buFont typeface="+mj-lt"/>
              <a:buAutoNum type="arabicPeriod" startAt="3"/>
            </a:pPr>
            <a:r>
              <a:rPr lang="fr-FR" sz="4000" b="1" dirty="0">
                <a:solidFill>
                  <a:schemeClr val="bg1"/>
                </a:solidFill>
                <a:latin typeface="Montserrat" pitchFamily="2" charset="77"/>
                <a:ea typeface="Roboto" panose="02000000000000000000" pitchFamily="2" charset="0"/>
                <a:cs typeface="Open Sans" panose="020B0606030504020204" pitchFamily="34" charset="0"/>
              </a:rPr>
              <a:t>L'aide ne saurait être utilisée au service de convictions politiques ou religieuses, quelles qu'elles soient</a:t>
            </a:r>
          </a:p>
        </p:txBody>
      </p:sp>
      <p:sp>
        <p:nvSpPr>
          <p:cNvPr id="8" name="TextBox 7">
            <a:extLst>
              <a:ext uri="{FF2B5EF4-FFF2-40B4-BE49-F238E27FC236}">
                <a16:creationId xmlns:a16="http://schemas.microsoft.com/office/drawing/2014/main" id="{A1B55853-E205-9344-A040-5D0870789EB9}"/>
              </a:ext>
            </a:extLst>
          </p:cNvPr>
          <p:cNvSpPr txBox="1"/>
          <p:nvPr/>
        </p:nvSpPr>
        <p:spPr>
          <a:xfrm>
            <a:off x="7727577" y="2147348"/>
            <a:ext cx="8232162" cy="1431161"/>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Concernant la neutralité et l'impartialité</a:t>
            </a:r>
          </a:p>
          <a:p>
            <a:pPr marL="342900" indent="-342900">
              <a:spcAft>
                <a:spcPts val="1800"/>
              </a:spcAft>
              <a:buClr>
                <a:srgbClr val="FF0000"/>
              </a:buClr>
              <a:buFont typeface="Arial" panose="020B0604020202020204" pitchFamily="34" charset="0"/>
              <a:buChar char="•"/>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Nous ne fournissons pas d'aide pour encourager une opinion religieuse ou politique particulière.</a:t>
            </a:r>
          </a:p>
        </p:txBody>
      </p:sp>
      <p:sp>
        <p:nvSpPr>
          <p:cNvPr id="11" name="TextBox 10">
            <a:extLst>
              <a:ext uri="{FF2B5EF4-FFF2-40B4-BE49-F238E27FC236}">
                <a16:creationId xmlns:a16="http://schemas.microsoft.com/office/drawing/2014/main" id="{4BD0A7E5-2C55-2D41-8091-3D19B0949DC3}"/>
              </a:ext>
            </a:extLst>
          </p:cNvPr>
          <p:cNvSpPr txBox="1"/>
          <p:nvPr/>
        </p:nvSpPr>
        <p:spPr>
          <a:xfrm>
            <a:off x="11406015" y="3935686"/>
            <a:ext cx="6427692" cy="4339650"/>
          </a:xfrm>
          <a:prstGeom prst="rect">
            <a:avLst/>
          </a:prstGeom>
          <a:noFill/>
        </p:spPr>
        <p:txBody>
          <a:bodyPr wrap="square" rtlCol="0">
            <a:spAutoFit/>
          </a:bodyPr>
          <a:lstStyle/>
          <a:p>
            <a:pPr>
              <a:spcAft>
                <a:spcPts val="1800"/>
              </a:spcAft>
              <a:buClr>
                <a:srgbClr val="FF0000"/>
              </a:buClr>
            </a:pPr>
            <a:r>
              <a:rPr lang="fr-FR" sz="2400" b="1">
                <a:solidFill>
                  <a:schemeClr val="accent3"/>
                </a:solidFill>
                <a:latin typeface="Roboto" panose="02000000000000000000" pitchFamily="2" charset="0"/>
                <a:ea typeface="Roboto" panose="02000000000000000000" pitchFamily="2" charset="0"/>
                <a:cs typeface="Open Sans" panose="020B0606030504020204" pitchFamily="34" charset="0"/>
              </a:rPr>
              <a:t>Qu'est-ce que cela signifie pour notre comportement au sein des communautés ?</a:t>
            </a:r>
          </a:p>
          <a:p>
            <a:pPr marL="342900" indent="-342900">
              <a:spcAft>
                <a:spcPts val="1800"/>
              </a:spcAft>
              <a:buClr>
                <a:srgbClr val="FF0000"/>
              </a:buClr>
              <a:buFont typeface="Arial" panose="020B0604020202020204" pitchFamily="34" charset="0"/>
              <a:buChar char="•"/>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Il n'est pas nécessaire de pratiquer ou d'accepter une religion spécifique pour recevoir une aide. </a:t>
            </a:r>
          </a:p>
          <a:p>
            <a:pPr marL="342900" indent="-342900">
              <a:spcAft>
                <a:spcPts val="1800"/>
              </a:spcAft>
              <a:buClr>
                <a:srgbClr val="FF0000"/>
              </a:buClr>
              <a:buFont typeface="Arial" panose="020B0604020202020204" pitchFamily="34" charset="0"/>
              <a:buChar char="•"/>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Il n'est pas nécessaire de soutenir un parti politique ou un gouvernement particulier pour pouvoir bénéficier d'une aide.</a:t>
            </a:r>
          </a:p>
          <a:p>
            <a:pPr marL="342900" indent="-342900">
              <a:spcAft>
                <a:spcPts val="1800"/>
              </a:spcAft>
              <a:buClr>
                <a:srgbClr val="FF0000"/>
              </a:buClr>
              <a:buFont typeface="Arial" panose="020B0604020202020204" pitchFamily="34" charset="0"/>
              <a:buChar char="•"/>
            </a:pPr>
            <a:endPar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endPar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p:txBody>
      </p:sp>
    </p:spTree>
    <p:extLst>
      <p:ext uri="{BB962C8B-B14F-4D97-AF65-F5344CB8AC3E}">
        <p14:creationId xmlns:p14="http://schemas.microsoft.com/office/powerpoint/2010/main" val="28166114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group of people sitting on a bench&#10;&#10;Description automatically generated with medium confidence">
            <a:extLst>
              <a:ext uri="{FF2B5EF4-FFF2-40B4-BE49-F238E27FC236}">
                <a16:creationId xmlns:a16="http://schemas.microsoft.com/office/drawing/2014/main" id="{82989DE3-EF65-5442-A5BB-22820A7E3B85}"/>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a:fillRect/>
          </a:stretch>
        </p:blipFill>
        <p:spPr/>
      </p:pic>
      <p:sp>
        <p:nvSpPr>
          <p:cNvPr id="3" name="TextBox 2">
            <a:extLst>
              <a:ext uri="{FF2B5EF4-FFF2-40B4-BE49-F238E27FC236}">
                <a16:creationId xmlns:a16="http://schemas.microsoft.com/office/drawing/2014/main" id="{A2C4367A-0963-4B43-AA11-66E573E4AF34}"/>
              </a:ext>
            </a:extLst>
          </p:cNvPr>
          <p:cNvSpPr txBox="1"/>
          <p:nvPr/>
        </p:nvSpPr>
        <p:spPr>
          <a:xfrm>
            <a:off x="11117093" y="1172146"/>
            <a:ext cx="6433231" cy="2065758"/>
          </a:xfrm>
          <a:prstGeom prst="rect">
            <a:avLst/>
          </a:prstGeom>
          <a:solidFill>
            <a:schemeClr val="bg2"/>
          </a:solidFill>
        </p:spPr>
        <p:txBody>
          <a:bodyPr wrap="square" rtlCol="0">
            <a:spAutoFit/>
          </a:bodyPr>
          <a:lstStyle/>
          <a:p>
            <a:pPr marL="914400" indent="-914400">
              <a:lnSpc>
                <a:spcPct val="80000"/>
              </a:lnSpc>
              <a:spcBef>
                <a:spcPts val="1800"/>
              </a:spcBef>
              <a:buClr>
                <a:schemeClr val="accent3"/>
              </a:buClr>
              <a:buFont typeface="+mj-lt"/>
              <a:buAutoNum type="arabicPeriod" startAt="4"/>
            </a:pPr>
            <a:r>
              <a:rPr lang="fr-FR" sz="4000" b="1" dirty="0">
                <a:solidFill>
                  <a:schemeClr val="bg1"/>
                </a:solidFill>
                <a:latin typeface="Montserrat" pitchFamily="2" charset="77"/>
                <a:ea typeface="Roboto" panose="02000000000000000000" pitchFamily="2" charset="0"/>
                <a:cs typeface="Open Sans" panose="020B0606030504020204" pitchFamily="34" charset="0"/>
              </a:rPr>
              <a:t>Ne pas être des instruments de la politique étrangère du gouvernement </a:t>
            </a:r>
          </a:p>
        </p:txBody>
      </p:sp>
      <p:sp>
        <p:nvSpPr>
          <p:cNvPr id="8" name="TextBox 7">
            <a:extLst>
              <a:ext uri="{FF2B5EF4-FFF2-40B4-BE49-F238E27FC236}">
                <a16:creationId xmlns:a16="http://schemas.microsoft.com/office/drawing/2014/main" id="{52E1FE05-0935-6A4D-B03F-C0E290E8C7AD}"/>
              </a:ext>
            </a:extLst>
          </p:cNvPr>
          <p:cNvSpPr txBox="1"/>
          <p:nvPr/>
        </p:nvSpPr>
        <p:spPr>
          <a:xfrm>
            <a:off x="11117093" y="3410727"/>
            <a:ext cx="6901966" cy="3000821"/>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Principe fondamental d'indépendance </a:t>
            </a:r>
          </a:p>
          <a:p>
            <a:pPr marL="342900" indent="-342900">
              <a:spcAft>
                <a:spcPts val="1800"/>
              </a:spcAft>
              <a:buClr>
                <a:srgbClr val="FF0000"/>
              </a:buClr>
              <a:buFont typeface="Arial" panose="020B0604020202020204" pitchFamily="34" charset="0"/>
              <a:buChar char="•"/>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Agir indépendamment des gouvernements hôtes et étrangers</a:t>
            </a:r>
          </a:p>
          <a:p>
            <a:pPr marL="342900" indent="-342900">
              <a:spcAft>
                <a:spcPts val="1800"/>
              </a:spcAft>
              <a:buClr>
                <a:srgbClr val="FF0000"/>
              </a:buClr>
              <a:buFont typeface="Arial" panose="020B0604020202020204" pitchFamily="34" charset="0"/>
              <a:buChar char="•"/>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Ne contribuer à la mise en œuvre des politiques gouvernementales que si elles s'alignent sur nos politiques indépendantes</a:t>
            </a:r>
          </a:p>
          <a:p>
            <a:pPr marL="342900" indent="-342900">
              <a:spcAft>
                <a:spcPts val="1800"/>
              </a:spcAft>
              <a:buClr>
                <a:srgbClr val="FF0000"/>
              </a:buClr>
              <a:buFont typeface="Arial" panose="020B0604020202020204" pitchFamily="34" charset="0"/>
              <a:buChar char="•"/>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Ne pas se laisser guider par les intérêts politiques des donateurs</a:t>
            </a:r>
          </a:p>
        </p:txBody>
      </p:sp>
      <p:sp>
        <p:nvSpPr>
          <p:cNvPr id="9" name="TextBox 8">
            <a:extLst>
              <a:ext uri="{FF2B5EF4-FFF2-40B4-BE49-F238E27FC236}">
                <a16:creationId xmlns:a16="http://schemas.microsoft.com/office/drawing/2014/main" id="{B9601880-7740-D643-950E-521D052B3F6F}"/>
              </a:ext>
            </a:extLst>
          </p:cNvPr>
          <p:cNvSpPr txBox="1"/>
          <p:nvPr/>
        </p:nvSpPr>
        <p:spPr>
          <a:xfrm>
            <a:off x="8206742" y="7149739"/>
            <a:ext cx="9600342" cy="2923877"/>
          </a:xfrm>
          <a:prstGeom prst="rect">
            <a:avLst/>
          </a:prstGeom>
          <a:noFill/>
        </p:spPr>
        <p:txBody>
          <a:bodyPr wrap="square" rtlCol="0">
            <a:spAutoFit/>
          </a:bodyPr>
          <a:lstStyle/>
          <a:p>
            <a:pPr>
              <a:spcAft>
                <a:spcPts val="1800"/>
              </a:spcAft>
              <a:buClr>
                <a:srgbClr val="FF0000"/>
              </a:buClr>
            </a:pPr>
            <a:r>
              <a:rPr lang="fr-FR" sz="2200" b="1" dirty="0">
                <a:solidFill>
                  <a:schemeClr val="accent3"/>
                </a:solidFill>
                <a:latin typeface="Roboto" panose="02000000000000000000" pitchFamily="2" charset="0"/>
                <a:ea typeface="Roboto" panose="02000000000000000000" pitchFamily="2" charset="0"/>
                <a:cs typeface="Open Sans" panose="020B0606030504020204" pitchFamily="34" charset="0"/>
              </a:rPr>
              <a:t>Qu'est-ce que cela signifie pour notre comportement au sein des communautés ?</a:t>
            </a:r>
          </a:p>
          <a:p>
            <a:pPr marL="342900" indent="-342900">
              <a:spcAft>
                <a:spcPts val="1800"/>
              </a:spcAft>
              <a:buClr>
                <a:srgbClr val="FF0000"/>
              </a:buClr>
              <a:buFont typeface="Arial" panose="020B0604020202020204" pitchFamily="34" charset="0"/>
              <a:buChar char="•"/>
            </a:pPr>
            <a:r>
              <a:rPr lang="fr-FR" sz="2200" dirty="0">
                <a:solidFill>
                  <a:schemeClr val="bg1"/>
                </a:solidFill>
                <a:latin typeface="Roboto" panose="02000000000000000000" pitchFamily="2" charset="0"/>
                <a:ea typeface="Roboto" panose="02000000000000000000" pitchFamily="2" charset="0"/>
                <a:cs typeface="Open Sans" panose="020B0606030504020204" pitchFamily="34" charset="0"/>
              </a:rPr>
              <a:t>Nous ne déplaçons pas de force les gens vers de nouveaux lieux après une catastrophe s'ils ne veulent pas déménager, même si tel est le souhait du gouvernement.</a:t>
            </a:r>
          </a:p>
          <a:p>
            <a:pPr marL="342900" indent="-342900">
              <a:spcAft>
                <a:spcPts val="1800"/>
              </a:spcAft>
              <a:buClr>
                <a:srgbClr val="FF0000"/>
              </a:buClr>
              <a:buFont typeface="Arial" panose="020B0604020202020204" pitchFamily="34" charset="0"/>
              <a:buChar char="•"/>
            </a:pPr>
            <a:r>
              <a:rPr lang="fr-FR" sz="2200" dirty="0">
                <a:solidFill>
                  <a:schemeClr val="bg1"/>
                </a:solidFill>
                <a:latin typeface="Roboto" panose="02000000000000000000" pitchFamily="2" charset="0"/>
                <a:ea typeface="Roboto" panose="02000000000000000000" pitchFamily="2" charset="0"/>
                <a:cs typeface="Open Sans" panose="020B0606030504020204" pitchFamily="34" charset="0"/>
              </a:rPr>
              <a:t>Nous n'acceptons pas de financer des programmes qui n'aident qu'un groupe ethnique ou une religion. </a:t>
            </a:r>
          </a:p>
        </p:txBody>
      </p:sp>
    </p:spTree>
    <p:extLst>
      <p:ext uri="{BB962C8B-B14F-4D97-AF65-F5344CB8AC3E}">
        <p14:creationId xmlns:p14="http://schemas.microsoft.com/office/powerpoint/2010/main" val="643409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8FF3273C-4A68-3948-BC17-291BE081B81E}"/>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p:blipFill>
        <p:spPr>
          <a:xfrm>
            <a:off x="9311054" y="1311513"/>
            <a:ext cx="7687902" cy="7699484"/>
          </a:xfrm>
        </p:spPr>
      </p:pic>
      <p:sp>
        <p:nvSpPr>
          <p:cNvPr id="4" name="TextBox 3">
            <a:extLst>
              <a:ext uri="{FF2B5EF4-FFF2-40B4-BE49-F238E27FC236}">
                <a16:creationId xmlns:a16="http://schemas.microsoft.com/office/drawing/2014/main" id="{2EF442A9-B542-C34F-8C68-226B37A6FA08}"/>
              </a:ext>
            </a:extLst>
          </p:cNvPr>
          <p:cNvSpPr txBox="1"/>
          <p:nvPr/>
        </p:nvSpPr>
        <p:spPr>
          <a:xfrm>
            <a:off x="635048" y="1311513"/>
            <a:ext cx="8341899" cy="1278555"/>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5"/>
            </a:pPr>
            <a:r>
              <a:rPr lang="fr-FR" sz="4800" b="1">
                <a:solidFill>
                  <a:schemeClr val="bg1"/>
                </a:solidFill>
                <a:latin typeface="Montserrat" pitchFamily="2" charset="77"/>
                <a:ea typeface="Roboto" panose="02000000000000000000" pitchFamily="2" charset="0"/>
                <a:cs typeface="Open Sans" panose="020B0606030504020204" pitchFamily="34" charset="0"/>
              </a:rPr>
              <a:t>Respecter les coutumes et la culture</a:t>
            </a:r>
          </a:p>
        </p:txBody>
      </p:sp>
      <p:sp>
        <p:nvSpPr>
          <p:cNvPr id="8" name="TextBox 7">
            <a:extLst>
              <a:ext uri="{FF2B5EF4-FFF2-40B4-BE49-F238E27FC236}">
                <a16:creationId xmlns:a16="http://schemas.microsoft.com/office/drawing/2014/main" id="{8776A7F1-8B30-C84F-AFA9-208250A38362}"/>
              </a:ext>
            </a:extLst>
          </p:cNvPr>
          <p:cNvSpPr txBox="1"/>
          <p:nvPr/>
        </p:nvSpPr>
        <p:spPr>
          <a:xfrm>
            <a:off x="1586816" y="2836985"/>
            <a:ext cx="7390131" cy="6017032"/>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Respecter les coutumes, les habitudes et les croyances religieuses des gens</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Éviter les comportements inappropriés dans une culture donnée</a:t>
            </a:r>
          </a:p>
          <a:p>
            <a:pPr>
              <a:spcAft>
                <a:spcPts val="1800"/>
              </a:spcAft>
              <a:buClr>
                <a:srgbClr val="FF0000"/>
              </a:buClr>
            </a:pPr>
            <a:endParaRPr lang="en-GB" sz="20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fr-FR" sz="2000" b="1" dirty="0">
                <a:solidFill>
                  <a:schemeClr val="accent3"/>
                </a:solidFill>
                <a:latin typeface="Roboto" panose="02000000000000000000" pitchFamily="2" charset="0"/>
                <a:ea typeface="Roboto" panose="02000000000000000000" pitchFamily="2" charset="0"/>
                <a:cs typeface="Open Sans" panose="020B0606030504020204" pitchFamily="34" charset="0"/>
              </a:rPr>
              <a:t>Qu'est-ce que cela signifie pour notre comportement au sein des communautés ? </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Travailler avec les communautés pendant les épidémies pour permettre des enterrements sûrs et dignes, dans le respect des traditions et des croyances locales</a:t>
            </a:r>
          </a:p>
          <a:p>
            <a:pPr>
              <a:spcAft>
                <a:spcPts val="1800"/>
              </a:spcAft>
              <a:buClr>
                <a:srgbClr val="FF0000"/>
              </a:buClr>
            </a:pPr>
            <a:r>
              <a:rPr lang="fr-FR" sz="2000" dirty="0">
                <a:solidFill>
                  <a:schemeClr val="accent3"/>
                </a:solidFill>
                <a:latin typeface="Roboto" panose="02000000000000000000" pitchFamily="2" charset="0"/>
                <a:ea typeface="Roboto" panose="02000000000000000000" pitchFamily="2" charset="0"/>
                <a:cs typeface="Open Sans" panose="020B0606030504020204" pitchFamily="34" charset="0"/>
              </a:rPr>
              <a:t>Qu'est-ce que cela ne signifie pas ?</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La discrimination à l'égard des femmes ou des groupes marginalisés parce qu'elle fait partie de la culture</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Enfreindre l'un des principes fondamentaux</a:t>
            </a:r>
          </a:p>
        </p:txBody>
      </p:sp>
    </p:spTree>
    <p:extLst>
      <p:ext uri="{BB962C8B-B14F-4D97-AF65-F5344CB8AC3E}">
        <p14:creationId xmlns:p14="http://schemas.microsoft.com/office/powerpoint/2010/main" val="19789517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group of people sitting on a blanket&#10;&#10;Description automatically generated with low confidence">
            <a:extLst>
              <a:ext uri="{FF2B5EF4-FFF2-40B4-BE49-F238E27FC236}">
                <a16:creationId xmlns:a16="http://schemas.microsoft.com/office/drawing/2014/main" id="{8C254282-4599-3644-B739-0B1D906F66E8}"/>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a:fillRect/>
          </a:stretch>
        </p:blipFill>
        <p:spPr/>
      </p:pic>
      <p:sp>
        <p:nvSpPr>
          <p:cNvPr id="3" name="TextBox 2">
            <a:extLst>
              <a:ext uri="{FF2B5EF4-FFF2-40B4-BE49-F238E27FC236}">
                <a16:creationId xmlns:a16="http://schemas.microsoft.com/office/drawing/2014/main" id="{488839C6-C3C0-2444-BABA-B0405768EC63}"/>
              </a:ext>
            </a:extLst>
          </p:cNvPr>
          <p:cNvSpPr txBox="1"/>
          <p:nvPr/>
        </p:nvSpPr>
        <p:spPr>
          <a:xfrm>
            <a:off x="10027404" y="378178"/>
            <a:ext cx="7454684" cy="1868397"/>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6"/>
            </a:pPr>
            <a:r>
              <a:rPr lang="fr-FR" sz="3600" b="1" dirty="0">
                <a:solidFill>
                  <a:schemeClr val="bg1"/>
                </a:solidFill>
                <a:latin typeface="Montserrat" pitchFamily="2" charset="77"/>
                <a:ea typeface="Roboto" panose="02000000000000000000" pitchFamily="2" charset="0"/>
                <a:cs typeface="Open Sans" panose="020B0606030504020204" pitchFamily="34" charset="0"/>
              </a:rPr>
              <a:t>Développer les secours en cas de catastrophe en s'appuyant sur les capacités locales</a:t>
            </a:r>
          </a:p>
        </p:txBody>
      </p:sp>
      <p:sp>
        <p:nvSpPr>
          <p:cNvPr id="4" name="TextBox 3">
            <a:extLst>
              <a:ext uri="{FF2B5EF4-FFF2-40B4-BE49-F238E27FC236}">
                <a16:creationId xmlns:a16="http://schemas.microsoft.com/office/drawing/2014/main" id="{6CE58CB7-2D4B-B04C-B329-157DC5241F0C}"/>
              </a:ext>
            </a:extLst>
          </p:cNvPr>
          <p:cNvSpPr txBox="1"/>
          <p:nvPr/>
        </p:nvSpPr>
        <p:spPr>
          <a:xfrm>
            <a:off x="10897869" y="2155667"/>
            <a:ext cx="6584219" cy="8140690"/>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fr-FR" sz="2100" dirty="0">
                <a:solidFill>
                  <a:schemeClr val="bg1"/>
                </a:solidFill>
                <a:latin typeface="Roboto" panose="02000000000000000000" pitchFamily="2" charset="0"/>
                <a:ea typeface="Roboto" panose="02000000000000000000" pitchFamily="2" charset="0"/>
                <a:cs typeface="Open Sans" panose="020B0606030504020204" pitchFamily="34" charset="0"/>
              </a:rPr>
              <a:t>Les gens ne sont pas démunis - ils ont des capacités, des compétences et des ressources</a:t>
            </a:r>
          </a:p>
          <a:p>
            <a:pPr marL="342900" indent="-342900">
              <a:spcAft>
                <a:spcPts val="1800"/>
              </a:spcAft>
              <a:buClr>
                <a:srgbClr val="FF0000"/>
              </a:buClr>
              <a:buFont typeface="Arial" panose="020B0604020202020204" pitchFamily="34" charset="0"/>
              <a:buChar char="•"/>
            </a:pPr>
            <a:r>
              <a:rPr lang="fr-FR" sz="2100" dirty="0">
                <a:solidFill>
                  <a:schemeClr val="bg1"/>
                </a:solidFill>
                <a:latin typeface="Roboto" panose="02000000000000000000" pitchFamily="2" charset="0"/>
                <a:ea typeface="Roboto" panose="02000000000000000000" pitchFamily="2" charset="0"/>
                <a:cs typeface="Open Sans" panose="020B0606030504020204" pitchFamily="34" charset="0"/>
              </a:rPr>
              <a:t>Les interventions doivent renforcer les capacités locales</a:t>
            </a:r>
          </a:p>
          <a:p>
            <a:pPr marL="342900" indent="-342900">
              <a:spcAft>
                <a:spcPts val="1800"/>
              </a:spcAft>
              <a:buClr>
                <a:srgbClr val="FF0000"/>
              </a:buClr>
              <a:buFont typeface="Arial" panose="020B0604020202020204" pitchFamily="34" charset="0"/>
              <a:buChar char="•"/>
            </a:pPr>
            <a:r>
              <a:rPr lang="fr-FR" sz="2100" dirty="0">
                <a:solidFill>
                  <a:schemeClr val="bg1"/>
                </a:solidFill>
                <a:latin typeface="Roboto" panose="02000000000000000000" pitchFamily="2" charset="0"/>
                <a:ea typeface="Roboto" panose="02000000000000000000" pitchFamily="2" charset="0"/>
                <a:cs typeface="Open Sans" panose="020B0606030504020204" pitchFamily="34" charset="0"/>
              </a:rPr>
              <a:t>Employer des personnes originaires du coin, acheter des matériaux du coin, faire du commerce avec des entreprises du coin</a:t>
            </a:r>
          </a:p>
          <a:p>
            <a:pPr marL="342900" indent="-342900">
              <a:spcAft>
                <a:spcPts val="1800"/>
              </a:spcAft>
              <a:buClr>
                <a:srgbClr val="FF0000"/>
              </a:buClr>
              <a:buFont typeface="Arial" panose="020B0604020202020204" pitchFamily="34" charset="0"/>
              <a:buChar char="•"/>
            </a:pPr>
            <a:r>
              <a:rPr lang="fr-FR" sz="2100" dirty="0">
                <a:solidFill>
                  <a:schemeClr val="bg1"/>
                </a:solidFill>
                <a:latin typeface="Roboto" panose="02000000000000000000" pitchFamily="2" charset="0"/>
                <a:ea typeface="Roboto" panose="02000000000000000000" pitchFamily="2" charset="0"/>
                <a:cs typeface="Open Sans" panose="020B0606030504020204" pitchFamily="34" charset="0"/>
              </a:rPr>
              <a:t>Les institutions et organisations locales doivent diriger la coordination et les interventions</a:t>
            </a:r>
          </a:p>
          <a:p>
            <a:pPr>
              <a:spcAft>
                <a:spcPts val="1800"/>
              </a:spcAft>
              <a:buClr>
                <a:srgbClr val="FF0000"/>
              </a:buClr>
            </a:pPr>
            <a:endParaRPr lang="en-GB" sz="21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fr-FR" sz="2100" b="1" dirty="0">
                <a:solidFill>
                  <a:schemeClr val="accent3"/>
                </a:solidFill>
                <a:latin typeface="Roboto" panose="02000000000000000000" pitchFamily="2" charset="0"/>
                <a:ea typeface="Roboto" panose="02000000000000000000" pitchFamily="2" charset="0"/>
                <a:cs typeface="Open Sans" panose="020B0606030504020204" pitchFamily="34" charset="0"/>
              </a:rPr>
              <a:t>Qu'est-ce que cela signifie pour notre comportement au sein des communautés ? </a:t>
            </a:r>
          </a:p>
          <a:p>
            <a:pPr marL="342900" indent="-342900">
              <a:spcAft>
                <a:spcPts val="1800"/>
              </a:spcAft>
              <a:buClr>
                <a:srgbClr val="FF0000"/>
              </a:buClr>
              <a:buFont typeface="Arial" panose="020B0604020202020204" pitchFamily="34" charset="0"/>
              <a:buChar char="•"/>
            </a:pPr>
            <a:r>
              <a:rPr lang="fr-FR" sz="2100" dirty="0">
                <a:solidFill>
                  <a:schemeClr val="bg1"/>
                </a:solidFill>
                <a:latin typeface="Roboto" panose="02000000000000000000" pitchFamily="2" charset="0"/>
                <a:ea typeface="Roboto" panose="02000000000000000000" pitchFamily="2" charset="0"/>
                <a:cs typeface="Open Sans" panose="020B0606030504020204" pitchFamily="34" charset="0"/>
              </a:rPr>
              <a:t>Prendre le temps de comprendre le contexte, y compris les capacités des personnes, dès le début des programmes et des interventions </a:t>
            </a:r>
          </a:p>
          <a:p>
            <a:pPr marL="342900" indent="-342900">
              <a:spcAft>
                <a:spcPts val="1800"/>
              </a:spcAft>
              <a:buClr>
                <a:srgbClr val="FF0000"/>
              </a:buClr>
              <a:buFont typeface="Arial" panose="020B0604020202020204" pitchFamily="34" charset="0"/>
              <a:buChar char="•"/>
            </a:pPr>
            <a:r>
              <a:rPr lang="fr-FR" sz="2100" dirty="0">
                <a:solidFill>
                  <a:schemeClr val="bg1"/>
                </a:solidFill>
                <a:latin typeface="Roboto" panose="02000000000000000000" pitchFamily="2" charset="0"/>
                <a:ea typeface="Roboto" panose="02000000000000000000" pitchFamily="2" charset="0"/>
                <a:cs typeface="Open Sans" panose="020B0606030504020204" pitchFamily="34" charset="0"/>
              </a:rPr>
              <a:t>Nous ne décidons pas seuls de ce dont les gens ont besoin et de ce que nous leur apportons - nous travaillons avec eux pour planifier les interventions auxquelles ils participent.</a:t>
            </a:r>
          </a:p>
        </p:txBody>
      </p:sp>
    </p:spTree>
    <p:extLst>
      <p:ext uri="{BB962C8B-B14F-4D97-AF65-F5344CB8AC3E}">
        <p14:creationId xmlns:p14="http://schemas.microsoft.com/office/powerpoint/2010/main" val="38982643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3BF44D2D-456C-A940-9046-CBD23E692D7B}"/>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p:blipFill>
        <p:spPr>
          <a:xfrm>
            <a:off x="9570720" y="1700378"/>
            <a:ext cx="8717279" cy="8588210"/>
          </a:xfrm>
        </p:spPr>
      </p:pic>
      <p:sp>
        <p:nvSpPr>
          <p:cNvPr id="4" name="TextBox 3">
            <a:extLst>
              <a:ext uri="{FF2B5EF4-FFF2-40B4-BE49-F238E27FC236}">
                <a16:creationId xmlns:a16="http://schemas.microsoft.com/office/drawing/2014/main" id="{788F6D23-7CBB-1545-B19E-4EA3D34CB7CE}"/>
              </a:ext>
            </a:extLst>
          </p:cNvPr>
          <p:cNvSpPr txBox="1"/>
          <p:nvPr/>
        </p:nvSpPr>
        <p:spPr>
          <a:xfrm>
            <a:off x="542441" y="827628"/>
            <a:ext cx="9872420" cy="1278555"/>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7"/>
            </a:pPr>
            <a:r>
              <a:rPr lang="fr-FR" sz="4800" b="1">
                <a:solidFill>
                  <a:schemeClr val="bg1"/>
                </a:solidFill>
                <a:latin typeface="Montserrat" pitchFamily="2" charset="77"/>
                <a:ea typeface="Roboto" panose="02000000000000000000" pitchFamily="2" charset="0"/>
                <a:cs typeface="Open Sans" panose="020B0606030504020204" pitchFamily="34" charset="0"/>
              </a:rPr>
              <a:t>Impliquer les communautés dans la gestion de l'aide d'urgence</a:t>
            </a:r>
          </a:p>
        </p:txBody>
      </p:sp>
      <p:sp>
        <p:nvSpPr>
          <p:cNvPr id="5" name="TextBox 4">
            <a:extLst>
              <a:ext uri="{FF2B5EF4-FFF2-40B4-BE49-F238E27FC236}">
                <a16:creationId xmlns:a16="http://schemas.microsoft.com/office/drawing/2014/main" id="{CCA14A47-D145-7742-BFDD-49071A812CF3}"/>
              </a:ext>
            </a:extLst>
          </p:cNvPr>
          <p:cNvSpPr txBox="1"/>
          <p:nvPr/>
        </p:nvSpPr>
        <p:spPr>
          <a:xfrm>
            <a:off x="1541538" y="2729409"/>
            <a:ext cx="7874225" cy="6709529"/>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Les communautés doivent participer à la conception, à la gestion et à la mise en œuvre des programmes d'aide et des interventions.</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Les membres de la communauté sont considérés comme des partenaires égaux</a:t>
            </a:r>
          </a:p>
          <a:p>
            <a:pPr>
              <a:spcAft>
                <a:spcPts val="1800"/>
              </a:spcAft>
              <a:buClr>
                <a:srgbClr val="FF0000"/>
              </a:buClr>
            </a:pPr>
            <a:endParaRPr lang="en-GB" sz="20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fr-FR" sz="2000" b="1" dirty="0">
                <a:solidFill>
                  <a:schemeClr val="accent3"/>
                </a:solidFill>
                <a:latin typeface="Roboto" panose="02000000000000000000" pitchFamily="2" charset="0"/>
                <a:ea typeface="Roboto" panose="02000000000000000000" pitchFamily="2" charset="0"/>
                <a:cs typeface="Open Sans" panose="020B0606030504020204" pitchFamily="34" charset="0"/>
              </a:rPr>
              <a:t>Qu'est-ce que cela signifie pour notre comportement au sein des communautés ? </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La participation de la communauté, par exemple par l'intermédiaire de comités communautaires ou de groupes de discussion réguliers pour écouter les suggestions des gens</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Des systèmes de retour d'information pour s'assurer que nous écoutons, analysons, répondons et agissons en fonction des suggestions, des questions et des préoccupations des gens</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Une communication ouverte, honnête et réciproque sur qui nous sommes, ce que nous faisons dans la communauté et ce que les gens peuvent attendre de nous</a:t>
            </a:r>
          </a:p>
        </p:txBody>
      </p:sp>
    </p:spTree>
    <p:extLst>
      <p:ext uri="{BB962C8B-B14F-4D97-AF65-F5344CB8AC3E}">
        <p14:creationId xmlns:p14="http://schemas.microsoft.com/office/powerpoint/2010/main" val="1798165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792816D-A043-FC4E-9155-EB7458EC583A}"/>
              </a:ext>
            </a:extLst>
          </p:cNvPr>
          <p:cNvSpPr txBox="1"/>
          <p:nvPr/>
        </p:nvSpPr>
        <p:spPr>
          <a:xfrm>
            <a:off x="8480977" y="676844"/>
            <a:ext cx="9807023" cy="1869486"/>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8"/>
            </a:pPr>
            <a:r>
              <a:rPr lang="fr-FR" sz="4800" b="1">
                <a:solidFill>
                  <a:schemeClr val="bg1"/>
                </a:solidFill>
                <a:latin typeface="Montserrat" pitchFamily="2" charset="77"/>
                <a:ea typeface="Roboto" panose="02000000000000000000" pitchFamily="2" charset="0"/>
                <a:cs typeface="Open Sans" panose="020B0606030504020204" pitchFamily="34" charset="0"/>
              </a:rPr>
              <a:t>Réduire les vulnérabilités futures aux catastrophes et répondre aux besoins</a:t>
            </a:r>
          </a:p>
        </p:txBody>
      </p:sp>
      <p:pic>
        <p:nvPicPr>
          <p:cNvPr id="9" name="Picture Placeholder 8" descr="A picture containing person, outdoor, standing, people&#10;&#10;Description automatically generated">
            <a:extLst>
              <a:ext uri="{FF2B5EF4-FFF2-40B4-BE49-F238E27FC236}">
                <a16:creationId xmlns:a16="http://schemas.microsoft.com/office/drawing/2014/main" id="{4863E401-086E-DD4C-8FB1-CA6978EA8DEF}"/>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a:fillRect/>
          </a:stretch>
        </p:blipFill>
        <p:spPr/>
      </p:pic>
      <p:sp>
        <p:nvSpPr>
          <p:cNvPr id="10" name="TextBox 9">
            <a:extLst>
              <a:ext uri="{FF2B5EF4-FFF2-40B4-BE49-F238E27FC236}">
                <a16:creationId xmlns:a16="http://schemas.microsoft.com/office/drawing/2014/main" id="{F039DA7B-695B-4A42-8A92-30AFA62A9FAC}"/>
              </a:ext>
            </a:extLst>
          </p:cNvPr>
          <p:cNvSpPr txBox="1"/>
          <p:nvPr/>
        </p:nvSpPr>
        <p:spPr>
          <a:xfrm>
            <a:off x="9447376" y="2846656"/>
            <a:ext cx="7874225" cy="6878806"/>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Les interventions doivent permettre de mieux protéger les populations contre les catastrophes à venir</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Les réponses doivent renforcer la résilience et l'autonomie des populations</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Minimiser les conséquences négatives imprévues</a:t>
            </a:r>
          </a:p>
          <a:p>
            <a:pPr>
              <a:spcAft>
                <a:spcPts val="1800"/>
              </a:spcAft>
              <a:buClr>
                <a:srgbClr val="FF0000"/>
              </a:buClr>
            </a:pPr>
            <a:endParaRPr lang="en-GB" sz="20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fr-FR" sz="2000" b="1" dirty="0">
                <a:solidFill>
                  <a:schemeClr val="accent3"/>
                </a:solidFill>
                <a:latin typeface="Roboto" panose="02000000000000000000" pitchFamily="2" charset="0"/>
                <a:ea typeface="Roboto" panose="02000000000000000000" pitchFamily="2" charset="0"/>
                <a:cs typeface="Open Sans" panose="020B0606030504020204" pitchFamily="34" charset="0"/>
              </a:rPr>
              <a:t>Qu'est-ce que cela signifie pour notre comportement au sein des communautés ? </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Plans d'action communautaires - que les communautés conçoivent, dirigent et mettent en œuvre</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Être conscient de l'impact environnemental de nos interventions - protéger les arbres, les sources d'eau, etc.</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Discuter des plans avec les communautés et en assurer le suivi afin de vérifier s'ils ont des effets négatifs involontaires, par exemple s'ils mettent des groupes en danger ou s'ils nuisent aux marchés locaux.</a:t>
            </a:r>
          </a:p>
        </p:txBody>
      </p:sp>
    </p:spTree>
    <p:extLst>
      <p:ext uri="{BB962C8B-B14F-4D97-AF65-F5344CB8AC3E}">
        <p14:creationId xmlns:p14="http://schemas.microsoft.com/office/powerpoint/2010/main" val="40519321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tree, outdoor, grass, person&#10;&#10;Description automatically generated">
            <a:extLst>
              <a:ext uri="{FF2B5EF4-FFF2-40B4-BE49-F238E27FC236}">
                <a16:creationId xmlns:a16="http://schemas.microsoft.com/office/drawing/2014/main" id="{EFD2D7EE-671F-4146-AE44-89E61DC99817}"/>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a:fillRect/>
          </a:stretch>
        </p:blipFill>
        <p:spPr/>
      </p:pic>
      <p:sp>
        <p:nvSpPr>
          <p:cNvPr id="3" name="TextBox 2">
            <a:extLst>
              <a:ext uri="{FF2B5EF4-FFF2-40B4-BE49-F238E27FC236}">
                <a16:creationId xmlns:a16="http://schemas.microsoft.com/office/drawing/2014/main" id="{D6D4F879-F679-BF48-8304-37648D404EDD}"/>
              </a:ext>
            </a:extLst>
          </p:cNvPr>
          <p:cNvSpPr txBox="1"/>
          <p:nvPr/>
        </p:nvSpPr>
        <p:spPr>
          <a:xfrm>
            <a:off x="368653" y="340301"/>
            <a:ext cx="11626124" cy="1573316"/>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9"/>
            </a:pPr>
            <a:r>
              <a:rPr lang="fr-FR" sz="4000" b="1" dirty="0">
                <a:solidFill>
                  <a:schemeClr val="bg1"/>
                </a:solidFill>
                <a:latin typeface="Montserrat" pitchFamily="2" charset="77"/>
                <a:ea typeface="Roboto" panose="02000000000000000000" pitchFamily="2" charset="0"/>
                <a:cs typeface="Open Sans" panose="020B0606030504020204" pitchFamily="34" charset="0"/>
              </a:rPr>
              <a:t>Rendre des comptes à la fois à ceux que nous cherchons à aider et à ceux dont nous acceptons les ressources</a:t>
            </a:r>
          </a:p>
        </p:txBody>
      </p:sp>
      <p:sp>
        <p:nvSpPr>
          <p:cNvPr id="7" name="TextBox 6">
            <a:extLst>
              <a:ext uri="{FF2B5EF4-FFF2-40B4-BE49-F238E27FC236}">
                <a16:creationId xmlns:a16="http://schemas.microsoft.com/office/drawing/2014/main" id="{1EFCD4E6-CA4C-8443-8892-621DBDEDD58A}"/>
              </a:ext>
            </a:extLst>
          </p:cNvPr>
          <p:cNvSpPr txBox="1"/>
          <p:nvPr/>
        </p:nvSpPr>
        <p:spPr>
          <a:xfrm>
            <a:off x="1335050" y="2550088"/>
            <a:ext cx="6845260" cy="6555641"/>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Notre raison d'être est de soutenir les communautés vulnérables et nous devons donc leur rendre des comptes sur la manière dont nous y parvenons </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Nous devons rendre des comptes à ceux qui nous donnent des fonds pour mener à bien notre travail</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De manière transparente et ouverte</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Contrôler et rendre compte de l'impact de notre travail</a:t>
            </a:r>
          </a:p>
          <a:p>
            <a:pPr>
              <a:spcAft>
                <a:spcPts val="1800"/>
              </a:spcAft>
              <a:buClr>
                <a:srgbClr val="FF0000"/>
              </a:buClr>
            </a:pPr>
            <a:endParaRPr lang="en-GB" sz="20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fr-FR" sz="2000" b="1" dirty="0">
                <a:solidFill>
                  <a:schemeClr val="accent3"/>
                </a:solidFill>
                <a:latin typeface="Roboto" panose="02000000000000000000" pitchFamily="2" charset="0"/>
                <a:ea typeface="Roboto" panose="02000000000000000000" pitchFamily="2" charset="0"/>
                <a:cs typeface="Open Sans" panose="020B0606030504020204" pitchFamily="34" charset="0"/>
              </a:rPr>
              <a:t>Qu'est-ce que cela signifie pour notre comportement au sein des communautés ? </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Contrôler les programmes et les interventions et procéder à des ajustements pour en améliorer l'impact</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Donner suite aux plaintes des communautés </a:t>
            </a:r>
          </a:p>
          <a:p>
            <a:pPr marL="342900" indent="-342900">
              <a:spcAft>
                <a:spcPts val="1800"/>
              </a:spcAft>
              <a:buClr>
                <a:srgbClr val="FF0000"/>
              </a:buClr>
              <a:buFont typeface="Arial" panose="020B0604020202020204" pitchFamily="34" charset="0"/>
              <a:buChar char="•"/>
            </a:pPr>
            <a:r>
              <a:rPr lang="fr-FR" sz="2000" dirty="0">
                <a:solidFill>
                  <a:schemeClr val="bg1"/>
                </a:solidFill>
                <a:latin typeface="Roboto" panose="02000000000000000000" pitchFamily="2" charset="0"/>
                <a:ea typeface="Roboto" panose="02000000000000000000" pitchFamily="2" charset="0"/>
                <a:cs typeface="Open Sans" panose="020B0606030504020204" pitchFamily="34" charset="0"/>
              </a:rPr>
              <a:t>Expliquer clairement aux communautés ce que nous faisons et comment nous utilisons les ressources</a:t>
            </a:r>
          </a:p>
        </p:txBody>
      </p:sp>
    </p:spTree>
    <p:extLst>
      <p:ext uri="{BB962C8B-B14F-4D97-AF65-F5344CB8AC3E}">
        <p14:creationId xmlns:p14="http://schemas.microsoft.com/office/powerpoint/2010/main" val="21650926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7BEA10B4-6DCA-024F-B08C-347243D6F525}"/>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p:blipFill>
        <p:spPr>
          <a:xfrm>
            <a:off x="0" y="0"/>
            <a:ext cx="13279983" cy="10288588"/>
          </a:xfrm>
        </p:spPr>
      </p:pic>
      <p:sp>
        <p:nvSpPr>
          <p:cNvPr id="3" name="TextBox 2">
            <a:extLst>
              <a:ext uri="{FF2B5EF4-FFF2-40B4-BE49-F238E27FC236}">
                <a16:creationId xmlns:a16="http://schemas.microsoft.com/office/drawing/2014/main" id="{AFC774B3-8F90-FB4E-B2FE-833D2E3CD40F}"/>
              </a:ext>
            </a:extLst>
          </p:cNvPr>
          <p:cNvSpPr txBox="1"/>
          <p:nvPr/>
        </p:nvSpPr>
        <p:spPr>
          <a:xfrm>
            <a:off x="5587874" y="527825"/>
            <a:ext cx="11755745" cy="1868397"/>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10"/>
            </a:pPr>
            <a:r>
              <a:rPr lang="fr-FR" sz="3600" b="1" dirty="0">
                <a:solidFill>
                  <a:schemeClr val="bg1"/>
                </a:solidFill>
                <a:latin typeface="Montserrat" pitchFamily="2" charset="77"/>
                <a:ea typeface="Roboto" panose="02000000000000000000" pitchFamily="2" charset="0"/>
                <a:cs typeface="Open Sans" panose="020B0606030504020204" pitchFamily="34" charset="0"/>
              </a:rPr>
              <a:t>Reconnaître les personnes touchées par les catastrophes comme des êtres humains dignes et non comme des objets de commisération</a:t>
            </a:r>
          </a:p>
        </p:txBody>
      </p:sp>
      <p:sp>
        <p:nvSpPr>
          <p:cNvPr id="14" name="TextBox 13">
            <a:extLst>
              <a:ext uri="{FF2B5EF4-FFF2-40B4-BE49-F238E27FC236}">
                <a16:creationId xmlns:a16="http://schemas.microsoft.com/office/drawing/2014/main" id="{7A01FC88-FF7A-2042-9038-C24C2E304A93}"/>
              </a:ext>
            </a:extLst>
          </p:cNvPr>
          <p:cNvSpPr txBox="1"/>
          <p:nvPr/>
        </p:nvSpPr>
        <p:spPr>
          <a:xfrm>
            <a:off x="8086164" y="2563373"/>
            <a:ext cx="9651901" cy="2031325"/>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fr-FR" sz="2400" dirty="0">
                <a:solidFill>
                  <a:schemeClr val="bg1"/>
                </a:solidFill>
                <a:latin typeface="Roboto" panose="02000000000000000000" pitchFamily="2" charset="0"/>
                <a:ea typeface="Roboto" panose="02000000000000000000" pitchFamily="2" charset="0"/>
                <a:cs typeface="Open Sans" panose="020B0606030504020204" pitchFamily="34" charset="0"/>
              </a:rPr>
              <a:t>Les personnes touchées par les catastrophes sont des partenaires à part entière</a:t>
            </a:r>
          </a:p>
          <a:p>
            <a:pPr marL="342900" indent="-342900">
              <a:spcAft>
                <a:spcPts val="1800"/>
              </a:spcAft>
              <a:buClr>
                <a:srgbClr val="FF0000"/>
              </a:buClr>
              <a:buFont typeface="Arial" panose="020B0604020202020204" pitchFamily="34" charset="0"/>
              <a:buChar char="•"/>
            </a:pPr>
            <a:r>
              <a:rPr lang="fr-FR" sz="2400" dirty="0">
                <a:solidFill>
                  <a:schemeClr val="bg1"/>
                </a:solidFill>
                <a:latin typeface="Roboto" panose="02000000000000000000" pitchFamily="2" charset="0"/>
                <a:ea typeface="Roboto" panose="02000000000000000000" pitchFamily="2" charset="0"/>
                <a:cs typeface="Open Sans" panose="020B0606030504020204" pitchFamily="34" charset="0"/>
              </a:rPr>
              <a:t>Dans l'information publique, nous présenterons les capacités et les aspirations des personnes, et pas seulement leurs vulnérabilités et leurs craintes.</a:t>
            </a:r>
          </a:p>
          <a:p>
            <a:pPr marL="342900" indent="-342900">
              <a:spcAft>
                <a:spcPts val="1800"/>
              </a:spcAft>
              <a:buClr>
                <a:srgbClr val="FF0000"/>
              </a:buClr>
              <a:buFont typeface="Arial" panose="020B0604020202020204" pitchFamily="34" charset="0"/>
              <a:buChar char="•"/>
            </a:pPr>
            <a:r>
              <a:rPr lang="fr-FR" sz="2400" dirty="0">
                <a:solidFill>
                  <a:schemeClr val="bg1"/>
                </a:solidFill>
                <a:latin typeface="Roboto" panose="02000000000000000000" pitchFamily="2" charset="0"/>
                <a:ea typeface="Roboto" panose="02000000000000000000" pitchFamily="2" charset="0"/>
                <a:cs typeface="Open Sans" panose="020B0606030504020204" pitchFamily="34" charset="0"/>
              </a:rPr>
              <a:t>La publicité ne doit pas prendre le pas sur l'aide d'urgence.</a:t>
            </a:r>
          </a:p>
        </p:txBody>
      </p:sp>
      <p:sp>
        <p:nvSpPr>
          <p:cNvPr id="15" name="TextBox 14">
            <a:extLst>
              <a:ext uri="{FF2B5EF4-FFF2-40B4-BE49-F238E27FC236}">
                <a16:creationId xmlns:a16="http://schemas.microsoft.com/office/drawing/2014/main" id="{F86F92F8-5516-CA4C-B292-E9125AA84E05}"/>
              </a:ext>
            </a:extLst>
          </p:cNvPr>
          <p:cNvSpPr txBox="1"/>
          <p:nvPr/>
        </p:nvSpPr>
        <p:spPr>
          <a:xfrm>
            <a:off x="11310373" y="5144294"/>
            <a:ext cx="6427692" cy="2769989"/>
          </a:xfrm>
          <a:prstGeom prst="rect">
            <a:avLst/>
          </a:prstGeom>
          <a:noFill/>
        </p:spPr>
        <p:txBody>
          <a:bodyPr wrap="square" rtlCol="0">
            <a:spAutoFit/>
          </a:bodyPr>
          <a:lstStyle/>
          <a:p>
            <a:pPr>
              <a:spcAft>
                <a:spcPts val="1800"/>
              </a:spcAft>
              <a:buClr>
                <a:srgbClr val="FF0000"/>
              </a:buClr>
            </a:pPr>
            <a:r>
              <a:rPr lang="fr-FR"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Qu'est-ce que cela signifie pour notre comportement au sein des communautés ?</a:t>
            </a:r>
          </a:p>
          <a:p>
            <a:pPr marL="342900" indent="-342900">
              <a:spcAft>
                <a:spcPts val="1800"/>
              </a:spcAft>
              <a:buClr>
                <a:srgbClr val="FF0000"/>
              </a:buClr>
              <a:buFont typeface="Arial" panose="020B0604020202020204" pitchFamily="34" charset="0"/>
              <a:buChar char="•"/>
            </a:pPr>
            <a:r>
              <a:rPr lang="fr-FR" sz="2400" dirty="0">
                <a:solidFill>
                  <a:schemeClr val="bg1"/>
                </a:solidFill>
                <a:latin typeface="Roboto" panose="02000000000000000000" pitchFamily="2" charset="0"/>
                <a:ea typeface="Roboto" panose="02000000000000000000" pitchFamily="2" charset="0"/>
                <a:cs typeface="Open Sans" panose="020B0606030504020204" pitchFamily="34" charset="0"/>
              </a:rPr>
              <a:t>Ne pas prendre de photos de personnes sans leur autorisation </a:t>
            </a:r>
          </a:p>
          <a:p>
            <a:pPr marL="342900" indent="-342900">
              <a:spcAft>
                <a:spcPts val="1800"/>
              </a:spcAft>
              <a:buClr>
                <a:srgbClr val="FF0000"/>
              </a:buClr>
              <a:buFont typeface="Arial" panose="020B0604020202020204" pitchFamily="34" charset="0"/>
              <a:buChar char="•"/>
            </a:pPr>
            <a:r>
              <a:rPr lang="fr-FR" sz="2400" dirty="0">
                <a:solidFill>
                  <a:schemeClr val="bg1"/>
                </a:solidFill>
                <a:latin typeface="Roboto" panose="02000000000000000000" pitchFamily="2" charset="0"/>
                <a:ea typeface="Roboto" panose="02000000000000000000" pitchFamily="2" charset="0"/>
                <a:cs typeface="Open Sans" panose="020B0606030504020204" pitchFamily="34" charset="0"/>
              </a:rPr>
              <a:t>Ne pas publier de photos ou d'histoires qui montrent les personnes comme étant sans défense ou qui portent atteinte à leur dignité.</a:t>
            </a:r>
          </a:p>
        </p:txBody>
      </p:sp>
    </p:spTree>
    <p:extLst>
      <p:ext uri="{BB962C8B-B14F-4D97-AF65-F5344CB8AC3E}">
        <p14:creationId xmlns:p14="http://schemas.microsoft.com/office/powerpoint/2010/main" val="1622520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80" y="852930"/>
            <a:ext cx="16726532" cy="763671"/>
          </a:xfrm>
          <a:prstGeom prst="rect">
            <a:avLst/>
          </a:prstGeom>
          <a:noFill/>
        </p:spPr>
        <p:txBody>
          <a:bodyPr wrap="square" rtlCol="0">
            <a:spAutoFit/>
          </a:bodyPr>
          <a:lstStyle/>
          <a:p>
            <a:pPr>
              <a:lnSpc>
                <a:spcPct val="80000"/>
              </a:lnSpc>
            </a:pPr>
            <a:r>
              <a:rPr lang="fr-FR" sz="5400" b="1">
                <a:solidFill>
                  <a:schemeClr val="bg1"/>
                </a:solidFill>
                <a:latin typeface="Montserrat" pitchFamily="2" charset="77"/>
                <a:ea typeface="Roboto Black" panose="02000000000000000000" pitchFamily="2" charset="0"/>
                <a:cs typeface="Open Sans Light" panose="020B0306030504020204" pitchFamily="34" charset="0"/>
              </a:rPr>
              <a:t>Prévention de l'exploitation et des abus sexuels</a:t>
            </a:r>
          </a:p>
        </p:txBody>
      </p:sp>
      <p:sp>
        <p:nvSpPr>
          <p:cNvPr id="7" name="TextBox 6">
            <a:extLst>
              <a:ext uri="{FF2B5EF4-FFF2-40B4-BE49-F238E27FC236}">
                <a16:creationId xmlns:a16="http://schemas.microsoft.com/office/drawing/2014/main" id="{800BE83F-8CEF-A845-BB3C-62779F4A4359}"/>
              </a:ext>
            </a:extLst>
          </p:cNvPr>
          <p:cNvSpPr txBox="1"/>
          <p:nvPr/>
        </p:nvSpPr>
        <p:spPr>
          <a:xfrm>
            <a:off x="593280" y="2234466"/>
            <a:ext cx="10003003" cy="7432804"/>
          </a:xfrm>
          <a:prstGeom prst="rect">
            <a:avLst/>
          </a:prstGeom>
          <a:noFill/>
        </p:spPr>
        <p:txBody>
          <a:bodyPr wrap="square" rtlCol="0">
            <a:spAutoFit/>
          </a:bodyPr>
          <a:lstStyle/>
          <a:p>
            <a:pPr>
              <a:spcAft>
                <a:spcPts val="1800"/>
              </a:spcAft>
              <a:buClr>
                <a:srgbClr val="FF0000"/>
              </a:buClr>
            </a:pPr>
            <a:r>
              <a:rPr lang="fr-FR" sz="2100" b="1" dirty="0">
                <a:solidFill>
                  <a:srgbClr val="FF0000"/>
                </a:solidFill>
                <a:latin typeface="Roboto" panose="02000000000000000000" pitchFamily="2" charset="0"/>
                <a:ea typeface="Roboto" panose="02000000000000000000" pitchFamily="2" charset="0"/>
                <a:cs typeface="Open Sans" panose="020B0606030504020204" pitchFamily="34" charset="0"/>
              </a:rPr>
              <a:t>De quoi s’agit-il ?</a:t>
            </a:r>
          </a:p>
          <a:p>
            <a:pPr marL="342900" indent="-342900">
              <a:spcAft>
                <a:spcPts val="1800"/>
              </a:spcAft>
              <a:buClr>
                <a:srgbClr val="FF0000"/>
              </a:buClr>
              <a:buFont typeface="Arial" panose="020B0604020202020204" pitchFamily="34" charset="0"/>
              <a:buChar char="•"/>
            </a:pPr>
            <a:r>
              <a:rPr lang="fr-FR" sz="2100" b="1" dirty="0">
                <a:solidFill>
                  <a:schemeClr val="bg1"/>
                </a:solidFill>
                <a:latin typeface="Roboto" panose="02000000000000000000" pitchFamily="2" charset="0"/>
                <a:ea typeface="Roboto" panose="02000000000000000000" pitchFamily="2" charset="0"/>
                <a:cs typeface="Open Sans" panose="020B0606030504020204" pitchFamily="34" charset="0"/>
              </a:rPr>
              <a:t>Violation grave</a:t>
            </a:r>
            <a:r>
              <a:rPr lang="fr-FR" sz="2100" dirty="0">
                <a:solidFill>
                  <a:schemeClr val="bg1"/>
                </a:solidFill>
                <a:latin typeface="Roboto" panose="02000000000000000000" pitchFamily="2" charset="0"/>
                <a:ea typeface="Roboto" panose="02000000000000000000" pitchFamily="2" charset="0"/>
                <a:cs typeface="Open Sans" panose="020B0606030504020204" pitchFamily="34" charset="0"/>
              </a:rPr>
              <a:t> du code de conduite international et des codes de conduite du personnel de la FICR et du CICR.</a:t>
            </a:r>
          </a:p>
          <a:p>
            <a:pPr marL="342900" indent="-342900">
              <a:spcAft>
                <a:spcPts val="1800"/>
              </a:spcAft>
              <a:buClr>
                <a:srgbClr val="FF0000"/>
              </a:buClr>
              <a:buFont typeface="Arial" panose="020B0604020202020204" pitchFamily="34" charset="0"/>
              <a:buChar char="•"/>
            </a:pPr>
            <a:r>
              <a:rPr lang="fr-FR" sz="2100" b="1" dirty="0">
                <a:solidFill>
                  <a:schemeClr val="bg1"/>
                </a:solidFill>
                <a:latin typeface="Roboto" panose="02000000000000000000" pitchFamily="2" charset="0"/>
                <a:ea typeface="Roboto" panose="02000000000000000000" pitchFamily="2" charset="0"/>
                <a:cs typeface="Open Sans" panose="020B0606030504020204" pitchFamily="34" charset="0"/>
              </a:rPr>
              <a:t>Exploitation sexuelle =</a:t>
            </a:r>
            <a:r>
              <a:rPr lang="fr-FR" sz="2100" dirty="0">
                <a:solidFill>
                  <a:schemeClr val="bg1"/>
                </a:solidFill>
                <a:latin typeface="Roboto" panose="02000000000000000000" pitchFamily="2" charset="0"/>
                <a:ea typeface="Roboto" panose="02000000000000000000" pitchFamily="2" charset="0"/>
                <a:cs typeface="Open Sans" panose="020B0606030504020204" pitchFamily="34" charset="0"/>
              </a:rPr>
              <a:t> profiter de la vulnérabilité d'une personne, d'un rapport de force ou de confiance inégal, à des fins sexuelles, y compris pour en tirer un bénéfice financier, social ou politique.</a:t>
            </a:r>
          </a:p>
          <a:p>
            <a:pPr marL="342900" indent="-342900">
              <a:spcAft>
                <a:spcPts val="1800"/>
              </a:spcAft>
              <a:buClr>
                <a:srgbClr val="FF0000"/>
              </a:buClr>
              <a:buFont typeface="Arial" panose="020B0604020202020204" pitchFamily="34" charset="0"/>
              <a:buChar char="•"/>
            </a:pPr>
            <a:r>
              <a:rPr lang="fr-FR" sz="2100" b="1" dirty="0">
                <a:solidFill>
                  <a:schemeClr val="bg1"/>
                </a:solidFill>
                <a:latin typeface="Roboto" panose="02000000000000000000" pitchFamily="2" charset="0"/>
                <a:ea typeface="Roboto" panose="02000000000000000000" pitchFamily="2" charset="0"/>
                <a:cs typeface="Open Sans" panose="020B0606030504020204" pitchFamily="34" charset="0"/>
              </a:rPr>
              <a:t>Abus sexuel =</a:t>
            </a:r>
            <a:r>
              <a:rPr lang="fr-FR" sz="2100" dirty="0">
                <a:solidFill>
                  <a:schemeClr val="bg1"/>
                </a:solidFill>
                <a:latin typeface="Roboto" panose="02000000000000000000" pitchFamily="2" charset="0"/>
                <a:ea typeface="Roboto" panose="02000000000000000000" pitchFamily="2" charset="0"/>
                <a:cs typeface="Open Sans" panose="020B0606030504020204" pitchFamily="34" charset="0"/>
              </a:rPr>
              <a:t> intrusion physique de nature sexuelle, en utilisant la force ou la contrainte ou en menaçant de le faire.</a:t>
            </a:r>
          </a:p>
          <a:p>
            <a:pPr marL="342900" indent="-342900">
              <a:spcAft>
                <a:spcPts val="1800"/>
              </a:spcAft>
              <a:buClr>
                <a:srgbClr val="FF0000"/>
              </a:buClr>
              <a:buFont typeface="Arial" panose="020B0604020202020204" pitchFamily="34" charset="0"/>
              <a:buChar char="•"/>
            </a:pPr>
            <a:r>
              <a:rPr lang="fr-FR" sz="2100" dirty="0">
                <a:solidFill>
                  <a:schemeClr val="bg1"/>
                </a:solidFill>
                <a:latin typeface="Roboto" panose="02000000000000000000" pitchFamily="2" charset="0"/>
                <a:ea typeface="Roboto" panose="02000000000000000000" pitchFamily="2" charset="0"/>
                <a:cs typeface="Open Sans" panose="020B0606030504020204" pitchFamily="34" charset="0"/>
              </a:rPr>
              <a:t>Cela comprend :</a:t>
            </a:r>
          </a:p>
          <a:p>
            <a:pPr marL="1030517" lvl="1" indent="-342900">
              <a:spcAft>
                <a:spcPts val="1800"/>
              </a:spcAft>
              <a:buClr>
                <a:srgbClr val="FF0000"/>
              </a:buClr>
              <a:buFont typeface="Arial" panose="020B0604020202020204" pitchFamily="34" charset="0"/>
              <a:buChar char="•"/>
            </a:pPr>
            <a:r>
              <a:rPr lang="fr-FR" sz="2100" dirty="0">
                <a:solidFill>
                  <a:schemeClr val="bg1"/>
                </a:solidFill>
                <a:latin typeface="Roboto" panose="02000000000000000000" pitchFamily="2" charset="0"/>
                <a:ea typeface="Roboto" panose="02000000000000000000" pitchFamily="2" charset="0"/>
                <a:cs typeface="Open Sans" panose="020B0606030504020204" pitchFamily="34" charset="0"/>
              </a:rPr>
              <a:t>Les activités sexuelles avec des enfants (&lt;18 ans - quelle que soit la législation du pays)</a:t>
            </a:r>
          </a:p>
          <a:p>
            <a:pPr marL="1030517" lvl="1" indent="-342900">
              <a:spcAft>
                <a:spcPts val="1800"/>
              </a:spcAft>
              <a:buClr>
                <a:srgbClr val="FF0000"/>
              </a:buClr>
              <a:buFont typeface="Arial" panose="020B0604020202020204" pitchFamily="34" charset="0"/>
              <a:buChar char="•"/>
            </a:pPr>
            <a:r>
              <a:rPr lang="fr-FR" sz="2100" dirty="0">
                <a:solidFill>
                  <a:schemeClr val="bg1"/>
                </a:solidFill>
                <a:latin typeface="Roboto" panose="02000000000000000000" pitchFamily="2" charset="0"/>
                <a:ea typeface="Roboto" panose="02000000000000000000" pitchFamily="2" charset="0"/>
                <a:cs typeface="Open Sans" panose="020B0606030504020204" pitchFamily="34" charset="0"/>
              </a:rPr>
              <a:t>L’échange d'argent, d'emplois, de biens ou de services contre des services sexuels.</a:t>
            </a:r>
          </a:p>
          <a:p>
            <a:pPr marL="1030517" lvl="1" indent="-342900">
              <a:spcAft>
                <a:spcPts val="1800"/>
              </a:spcAft>
              <a:buClr>
                <a:srgbClr val="FF0000"/>
              </a:buClr>
              <a:buFont typeface="Arial" panose="020B0604020202020204" pitchFamily="34" charset="0"/>
              <a:buChar char="•"/>
            </a:pPr>
            <a:r>
              <a:rPr lang="fr-FR" sz="2100" dirty="0">
                <a:solidFill>
                  <a:schemeClr val="bg1"/>
                </a:solidFill>
                <a:latin typeface="Roboto" panose="02000000000000000000" pitchFamily="2" charset="0"/>
                <a:ea typeface="Roboto" panose="02000000000000000000" pitchFamily="2" charset="0"/>
                <a:cs typeface="Open Sans" panose="020B0606030504020204" pitchFamily="34" charset="0"/>
              </a:rPr>
              <a:t>Les relations sexuelles entre le personnel/les bénévoles et les bénéficiaires sont fortement découragées (en raison du rapport de force inégal).</a:t>
            </a:r>
          </a:p>
          <a:p>
            <a:pPr marL="342900" indent="-342900">
              <a:spcAft>
                <a:spcPts val="1800"/>
              </a:spcAft>
              <a:buClr>
                <a:srgbClr val="FF0000"/>
              </a:buClr>
              <a:buFont typeface="Arial" panose="020B0604020202020204" pitchFamily="34" charset="0"/>
              <a:buChar char="•"/>
            </a:pPr>
            <a:r>
              <a:rPr lang="fr-FR" sz="2100" dirty="0">
                <a:solidFill>
                  <a:schemeClr val="bg1"/>
                </a:solidFill>
                <a:latin typeface="Roboto" panose="02000000000000000000" pitchFamily="2" charset="0"/>
                <a:ea typeface="Roboto" panose="02000000000000000000" pitchFamily="2" charset="0"/>
                <a:cs typeface="Open Sans" panose="020B0606030504020204" pitchFamily="34" charset="0"/>
              </a:rPr>
              <a:t>Nous avons le devoir de le signaler si nous le soupçonnons. </a:t>
            </a:r>
          </a:p>
        </p:txBody>
      </p:sp>
      <p:pic>
        <p:nvPicPr>
          <p:cNvPr id="12" name="Picture Placeholder 11" descr="A picture containing person, person, sport, preparing&#10;&#10;Description automatically generated">
            <a:extLst>
              <a:ext uri="{FF2B5EF4-FFF2-40B4-BE49-F238E27FC236}">
                <a16:creationId xmlns:a16="http://schemas.microsoft.com/office/drawing/2014/main" id="{FDF64038-DF52-9C45-936B-1660B1744B1E}"/>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9053085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D760B3-357F-FE45-A450-9675F245DE6A}"/>
              </a:ext>
            </a:extLst>
          </p:cNvPr>
          <p:cNvSpPr txBox="1"/>
          <p:nvPr/>
        </p:nvSpPr>
        <p:spPr>
          <a:xfrm>
            <a:off x="588434" y="2188514"/>
            <a:ext cx="16413691" cy="3477875"/>
          </a:xfrm>
          <a:prstGeom prst="rect">
            <a:avLst/>
          </a:prstGeom>
          <a:noFill/>
        </p:spPr>
        <p:txBody>
          <a:bodyPr wrap="square" rtlCol="0">
            <a:spAutoFit/>
          </a:bodyPr>
          <a:lstStyle/>
          <a:p>
            <a:pPr>
              <a:spcAft>
                <a:spcPts val="1200"/>
              </a:spcAft>
            </a:pPr>
            <a:r>
              <a:rPr lang="fr-FR" sz="2000" b="1">
                <a:solidFill>
                  <a:schemeClr val="accent3"/>
                </a:solidFill>
                <a:latin typeface="Roboto" panose="02000000000000000000" pitchFamily="2" charset="0"/>
                <a:ea typeface="Roboto" panose="02000000000000000000" pitchFamily="2" charset="0"/>
                <a:cs typeface="Open Sans" panose="020B0606030504020204" pitchFamily="34" charset="0"/>
              </a:rPr>
              <a:t>Crédits</a:t>
            </a:r>
          </a:p>
          <a:p>
            <a:pPr>
              <a:spcAft>
                <a:spcPts val="1200"/>
              </a:spcAft>
              <a:buClr>
                <a:srgbClr val="FF0000"/>
              </a:buClr>
            </a:pPr>
            <a:r>
              <a:rPr lang="fr-FR" sz="2000">
                <a:solidFill>
                  <a:schemeClr val="bg1"/>
                </a:solidFill>
                <a:latin typeface="Roboto" panose="02000000000000000000" pitchFamily="2" charset="0"/>
                <a:ea typeface="Roboto" panose="02000000000000000000" pitchFamily="2" charset="0"/>
                <a:cs typeface="Open Sans" panose="020B0606030504020204" pitchFamily="34" charset="0"/>
              </a:rPr>
              <a:t>Cet outil est inspiré et reprend le contenu de :</a:t>
            </a:r>
          </a:p>
          <a:p>
            <a:pPr marL="342900" indent="-342900">
              <a:spcAft>
                <a:spcPts val="1200"/>
              </a:spcAft>
              <a:buClr>
                <a:srgbClr val="FF0000"/>
              </a:buClr>
              <a:buFont typeface="Arial" panose="020B0604020202020204" pitchFamily="34" charset="0"/>
              <a:buChar char="•"/>
            </a:pPr>
            <a:r>
              <a:rPr lang="fr-FR" sz="2000">
                <a:solidFill>
                  <a:schemeClr val="bg1"/>
                </a:solidFill>
                <a:latin typeface="Roboto" panose="02000000000000000000" pitchFamily="2" charset="0"/>
                <a:ea typeface="Roboto" panose="02000000000000000000" pitchFamily="2" charset="0"/>
                <a:cs typeface="Open Sans" panose="020B0606030504020204" pitchFamily="34" charset="0"/>
              </a:rPr>
              <a:t>CICR « Guide de ce que vous pouvez et ne pouvez pas faire lorsque vous travaillez pour nous » Un guide facile à lire sur le code de conduite pour les personnes qui travaillent pour le CICR.</a:t>
            </a:r>
          </a:p>
          <a:p>
            <a:pPr marL="342900" indent="-342900">
              <a:spcAft>
                <a:spcPts val="1200"/>
              </a:spcAft>
              <a:buClr>
                <a:srgbClr val="FF0000"/>
              </a:buClr>
              <a:buFont typeface="Arial" panose="020B0604020202020204" pitchFamily="34" charset="0"/>
              <a:buChar char="•"/>
            </a:pPr>
            <a:r>
              <a:rPr lang="fr-FR" sz="2000">
                <a:solidFill>
                  <a:schemeClr val="bg1"/>
                </a:solidFill>
                <a:latin typeface="Roboto" panose="02000000000000000000" pitchFamily="2" charset="0"/>
                <a:ea typeface="Roboto" panose="02000000000000000000" pitchFamily="2" charset="0"/>
                <a:cs typeface="Open Sans" panose="020B0606030504020204" pitchFamily="34" charset="0"/>
              </a:rPr>
              <a:t>Code de conduite du personnel de la FICR (2007)</a:t>
            </a:r>
          </a:p>
          <a:p>
            <a:pPr marL="342900" indent="-342900">
              <a:spcAft>
                <a:spcPts val="1200"/>
              </a:spcAft>
              <a:buClr>
                <a:srgbClr val="FF0000"/>
              </a:buClr>
              <a:buFont typeface="Arial" panose="020B0604020202020204" pitchFamily="34" charset="0"/>
              <a:buChar char="•"/>
            </a:pPr>
            <a:r>
              <a:rPr lang="fr-FR" sz="2000">
                <a:solidFill>
                  <a:schemeClr val="bg1"/>
                </a:solidFill>
                <a:latin typeface="Roboto" panose="02000000000000000000" pitchFamily="2" charset="0"/>
                <a:ea typeface="Roboto" panose="02000000000000000000" pitchFamily="2" charset="0"/>
                <a:cs typeface="Open Sans" panose="020B0606030504020204" pitchFamily="34" charset="0"/>
              </a:rPr>
              <a:t>Formation en ligne de la FICR « 101 : Prévention de la corruption » </a:t>
            </a:r>
          </a:p>
          <a:p>
            <a:pPr marL="342900" indent="-342900">
              <a:spcAft>
                <a:spcPts val="1200"/>
              </a:spcAft>
              <a:buClr>
                <a:srgbClr val="FF0000"/>
              </a:buClr>
              <a:buFont typeface="Arial" panose="020B0604020202020204" pitchFamily="34" charset="0"/>
              <a:buChar char="•"/>
            </a:pPr>
            <a:r>
              <a:rPr lang="fr-FR" sz="2000">
                <a:solidFill>
                  <a:schemeClr val="bg1"/>
                </a:solidFill>
                <a:latin typeface="Roboto" panose="02000000000000000000" pitchFamily="2" charset="0"/>
                <a:ea typeface="Roboto" panose="02000000000000000000" pitchFamily="2" charset="0"/>
                <a:cs typeface="Open Sans" panose="020B0606030504020204" pitchFamily="34" charset="0"/>
              </a:rPr>
              <a:t>Formation en ligne de la Croix-Rouge britannique « Introduction à la protection contre l'exploitation et les abus sexuels ».</a:t>
            </a:r>
          </a:p>
          <a:p>
            <a:pPr marL="342900" indent="-342900">
              <a:spcAft>
                <a:spcPts val="1200"/>
              </a:spcAft>
              <a:buClr>
                <a:srgbClr val="FF0000"/>
              </a:buClr>
              <a:buFont typeface="Arial" panose="020B0604020202020204" pitchFamily="34" charset="0"/>
              <a:buChar char="•"/>
            </a:pPr>
            <a:endPar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endParaRPr>
          </a:p>
        </p:txBody>
      </p:sp>
      <p:sp>
        <p:nvSpPr>
          <p:cNvPr id="3" name="TextBox 2">
            <a:extLst>
              <a:ext uri="{FF2B5EF4-FFF2-40B4-BE49-F238E27FC236}">
                <a16:creationId xmlns:a16="http://schemas.microsoft.com/office/drawing/2014/main" id="{D42ABE1A-9361-344E-BF11-4AE08F83BBB4}"/>
              </a:ext>
            </a:extLst>
          </p:cNvPr>
          <p:cNvSpPr txBox="1"/>
          <p:nvPr/>
        </p:nvSpPr>
        <p:spPr>
          <a:xfrm>
            <a:off x="588434" y="477097"/>
            <a:ext cx="15842191" cy="1212448"/>
          </a:xfrm>
          <a:prstGeom prst="rect">
            <a:avLst/>
          </a:prstGeom>
          <a:noFill/>
        </p:spPr>
        <p:txBody>
          <a:bodyPr wrap="square" rtlCol="0">
            <a:spAutoFit/>
          </a:bodyPr>
          <a:lstStyle/>
          <a:p>
            <a:pPr>
              <a:lnSpc>
                <a:spcPct val="80000"/>
              </a:lnSpc>
              <a:spcAft>
                <a:spcPts val="1800"/>
              </a:spcAft>
            </a:pPr>
            <a:r>
              <a:rPr lang="fr-FR" sz="4000" b="1">
                <a:solidFill>
                  <a:schemeClr val="bg1"/>
                </a:solidFill>
                <a:latin typeface="Montserrat" pitchFamily="2" charset="77"/>
                <a:ea typeface="Roboto Black" panose="02000000000000000000" pitchFamily="2" charset="0"/>
                <a:cs typeface="Open Sans Light" panose="020B0306030504020204" pitchFamily="34" charset="0"/>
              </a:rPr>
              <a:t>Boîte à outil de l’engagement communautaire et redevabilité (CEA) :</a:t>
            </a:r>
          </a:p>
          <a:p>
            <a:pPr>
              <a:lnSpc>
                <a:spcPct val="80000"/>
              </a:lnSpc>
              <a:spcAft>
                <a:spcPts val="1800"/>
              </a:spcAft>
            </a:pPr>
            <a:r>
              <a:rPr lang="fr-FR" sz="3200" b="1">
                <a:solidFill>
                  <a:schemeClr val="accent3"/>
                </a:solidFill>
                <a:latin typeface="Montserrat" pitchFamily="2" charset="77"/>
                <a:ea typeface="Roboto Black" panose="02000000000000000000" pitchFamily="2" charset="0"/>
                <a:cs typeface="Open Sans Light" panose="020B0306030504020204" pitchFamily="34" charset="0"/>
              </a:rPr>
              <a:t>Outil 10 </a:t>
            </a:r>
            <a:r>
              <a:rPr lang="fr-FR" sz="3200" b="1">
                <a:solidFill>
                  <a:schemeClr val="bg1"/>
                </a:solidFill>
                <a:latin typeface="Montserrat" pitchFamily="2" charset="77"/>
                <a:ea typeface="Roboto Black" panose="02000000000000000000" pitchFamily="2" charset="0"/>
                <a:cs typeface="Open Sans Light" panose="020B0306030504020204" pitchFamily="34" charset="0"/>
              </a:rPr>
              <a:t>: Briefing sur le code de conduite</a:t>
            </a:r>
          </a:p>
        </p:txBody>
      </p:sp>
    </p:spTree>
    <p:extLst>
      <p:ext uri="{BB962C8B-B14F-4D97-AF65-F5344CB8AC3E}">
        <p14:creationId xmlns:p14="http://schemas.microsoft.com/office/powerpoint/2010/main" val="11041472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79" y="785901"/>
            <a:ext cx="16726532" cy="1278555"/>
          </a:xfrm>
          <a:prstGeom prst="rect">
            <a:avLst/>
          </a:prstGeom>
          <a:noFill/>
        </p:spPr>
        <p:txBody>
          <a:bodyPr wrap="square" rtlCol="0">
            <a:spAutoFit/>
          </a:bodyPr>
          <a:lstStyle/>
          <a:p>
            <a:pPr>
              <a:lnSpc>
                <a:spcPct val="80000"/>
              </a:lnSpc>
            </a:pPr>
            <a:r>
              <a:rPr lang="fr-FR" sz="4800" b="1" dirty="0">
                <a:solidFill>
                  <a:schemeClr val="bg1"/>
                </a:solidFill>
                <a:latin typeface="Montserrat" pitchFamily="2" charset="77"/>
                <a:ea typeface="Roboto Black" panose="02000000000000000000" pitchFamily="2" charset="0"/>
                <a:cs typeface="Open Sans Light" panose="020B0306030504020204" pitchFamily="34" charset="0"/>
              </a:rPr>
              <a:t>Les règles en matière de prévention de l'exploitation et des abus sexuels</a:t>
            </a:r>
          </a:p>
        </p:txBody>
      </p:sp>
      <p:pic>
        <p:nvPicPr>
          <p:cNvPr id="3" name="Picture 2">
            <a:extLst>
              <a:ext uri="{FF2B5EF4-FFF2-40B4-BE49-F238E27FC236}">
                <a16:creationId xmlns:a16="http://schemas.microsoft.com/office/drawing/2014/main" id="{00C46E61-B045-A941-BB6D-3303717EC452}"/>
              </a:ext>
            </a:extLst>
          </p:cNvPr>
          <p:cNvPicPr>
            <a:picLocks noChangeAspect="1"/>
          </p:cNvPicPr>
          <p:nvPr/>
        </p:nvPicPr>
        <p:blipFill>
          <a:blip r:embed="rId3"/>
          <a:stretch>
            <a:fillRect/>
          </a:stretch>
        </p:blipFill>
        <p:spPr>
          <a:xfrm>
            <a:off x="1579397" y="2046737"/>
            <a:ext cx="10525211" cy="3799494"/>
          </a:xfrm>
          <a:prstGeom prst="rect">
            <a:avLst/>
          </a:prstGeom>
        </p:spPr>
      </p:pic>
      <p:pic>
        <p:nvPicPr>
          <p:cNvPr id="4" name="Picture 3">
            <a:extLst>
              <a:ext uri="{FF2B5EF4-FFF2-40B4-BE49-F238E27FC236}">
                <a16:creationId xmlns:a16="http://schemas.microsoft.com/office/drawing/2014/main" id="{2CCB3B99-34E5-AA44-B555-A298902EE473}"/>
              </a:ext>
            </a:extLst>
          </p:cNvPr>
          <p:cNvPicPr>
            <a:picLocks noChangeAspect="1"/>
          </p:cNvPicPr>
          <p:nvPr/>
        </p:nvPicPr>
        <p:blipFill>
          <a:blip r:embed="rId4"/>
          <a:stretch>
            <a:fillRect/>
          </a:stretch>
        </p:blipFill>
        <p:spPr>
          <a:xfrm>
            <a:off x="1579397" y="5846231"/>
            <a:ext cx="10525211" cy="4052992"/>
          </a:xfrm>
          <a:prstGeom prst="rect">
            <a:avLst/>
          </a:prstGeom>
        </p:spPr>
      </p:pic>
    </p:spTree>
    <p:extLst>
      <p:ext uri="{BB962C8B-B14F-4D97-AF65-F5344CB8AC3E}">
        <p14:creationId xmlns:p14="http://schemas.microsoft.com/office/powerpoint/2010/main" val="9869758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79" y="660395"/>
            <a:ext cx="16726532" cy="687624"/>
          </a:xfrm>
          <a:prstGeom prst="rect">
            <a:avLst/>
          </a:prstGeom>
          <a:noFill/>
        </p:spPr>
        <p:txBody>
          <a:bodyPr wrap="square" rtlCol="0">
            <a:spAutoFit/>
          </a:bodyPr>
          <a:lstStyle/>
          <a:p>
            <a:pPr>
              <a:lnSpc>
                <a:spcPct val="80000"/>
              </a:lnSpc>
            </a:pPr>
            <a:r>
              <a:rPr lang="fr-FR" sz="4800" b="1" dirty="0">
                <a:solidFill>
                  <a:schemeClr val="bg1"/>
                </a:solidFill>
                <a:latin typeface="Montserrat" pitchFamily="2" charset="77"/>
                <a:ea typeface="Roboto Black" panose="02000000000000000000" pitchFamily="2" charset="0"/>
                <a:cs typeface="Open Sans Light" panose="020B0306030504020204" pitchFamily="34" charset="0"/>
              </a:rPr>
              <a:t>Quelles sont les règles concernant les enfants ?</a:t>
            </a:r>
          </a:p>
        </p:txBody>
      </p:sp>
      <p:pic>
        <p:nvPicPr>
          <p:cNvPr id="5" name="Picture 4">
            <a:extLst>
              <a:ext uri="{FF2B5EF4-FFF2-40B4-BE49-F238E27FC236}">
                <a16:creationId xmlns:a16="http://schemas.microsoft.com/office/drawing/2014/main" id="{47BC17AC-5D44-7D43-B92E-6AA5E714B995}"/>
              </a:ext>
            </a:extLst>
          </p:cNvPr>
          <p:cNvPicPr>
            <a:picLocks noChangeAspect="1"/>
          </p:cNvPicPr>
          <p:nvPr/>
        </p:nvPicPr>
        <p:blipFill>
          <a:blip r:embed="rId3"/>
          <a:stretch>
            <a:fillRect/>
          </a:stretch>
        </p:blipFill>
        <p:spPr>
          <a:xfrm>
            <a:off x="913710" y="6440493"/>
            <a:ext cx="8204200" cy="3187700"/>
          </a:xfrm>
          <a:prstGeom prst="rect">
            <a:avLst/>
          </a:prstGeom>
        </p:spPr>
      </p:pic>
      <p:pic>
        <p:nvPicPr>
          <p:cNvPr id="8" name="Picture 7">
            <a:extLst>
              <a:ext uri="{FF2B5EF4-FFF2-40B4-BE49-F238E27FC236}">
                <a16:creationId xmlns:a16="http://schemas.microsoft.com/office/drawing/2014/main" id="{4BDC48CA-06F3-E146-A26F-1772189B85D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93279" y="1922505"/>
            <a:ext cx="8945168" cy="4381500"/>
          </a:xfrm>
          <a:prstGeom prst="rect">
            <a:avLst/>
          </a:prstGeom>
        </p:spPr>
      </p:pic>
      <p:pic>
        <p:nvPicPr>
          <p:cNvPr id="7" name="Picture 6">
            <a:extLst>
              <a:ext uri="{FF2B5EF4-FFF2-40B4-BE49-F238E27FC236}">
                <a16:creationId xmlns:a16="http://schemas.microsoft.com/office/drawing/2014/main" id="{48BD8D73-74BC-EB43-A8CF-CF7B879A96F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412940" y="4122743"/>
            <a:ext cx="8545551" cy="3911600"/>
          </a:xfrm>
          <a:prstGeom prst="rect">
            <a:avLst/>
          </a:prstGeom>
        </p:spPr>
      </p:pic>
    </p:spTree>
    <p:extLst>
      <p:ext uri="{BB962C8B-B14F-4D97-AF65-F5344CB8AC3E}">
        <p14:creationId xmlns:p14="http://schemas.microsoft.com/office/powerpoint/2010/main" val="15304328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79" y="745353"/>
            <a:ext cx="16726532" cy="763671"/>
          </a:xfrm>
          <a:prstGeom prst="rect">
            <a:avLst/>
          </a:prstGeom>
          <a:noFill/>
        </p:spPr>
        <p:txBody>
          <a:bodyPr wrap="square" rtlCol="0">
            <a:spAutoFit/>
          </a:bodyPr>
          <a:lstStyle/>
          <a:p>
            <a:pPr>
              <a:lnSpc>
                <a:spcPct val="80000"/>
              </a:lnSpc>
            </a:pPr>
            <a:r>
              <a:rPr lang="fr-FR" sz="5400" b="1">
                <a:solidFill>
                  <a:schemeClr val="bg1"/>
                </a:solidFill>
                <a:latin typeface="Montserrat" pitchFamily="2" charset="77"/>
                <a:ea typeface="Roboto Black" panose="02000000000000000000" pitchFamily="2" charset="0"/>
                <a:cs typeface="Open Sans Light" panose="020B0306030504020204" pitchFamily="34" charset="0"/>
              </a:rPr>
              <a:t>Discussion  </a:t>
            </a:r>
          </a:p>
        </p:txBody>
      </p:sp>
      <p:sp>
        <p:nvSpPr>
          <p:cNvPr id="7" name="TextBox 6">
            <a:extLst>
              <a:ext uri="{FF2B5EF4-FFF2-40B4-BE49-F238E27FC236}">
                <a16:creationId xmlns:a16="http://schemas.microsoft.com/office/drawing/2014/main" id="{800BE83F-8CEF-A845-BB3C-62779F4A4359}"/>
              </a:ext>
            </a:extLst>
          </p:cNvPr>
          <p:cNvSpPr txBox="1"/>
          <p:nvPr/>
        </p:nvSpPr>
        <p:spPr>
          <a:xfrm>
            <a:off x="593279" y="1929667"/>
            <a:ext cx="16726532" cy="2585323"/>
          </a:xfrm>
          <a:prstGeom prst="rect">
            <a:avLst/>
          </a:prstGeom>
          <a:noFill/>
        </p:spPr>
        <p:txBody>
          <a:bodyPr wrap="square" rtlCol="0">
            <a:spAutoFit/>
          </a:bodyPr>
          <a:lstStyle/>
          <a:p>
            <a:pPr marL="342900" indent="-342900">
              <a:spcAft>
                <a:spcPts val="3000"/>
              </a:spcAft>
              <a:buClr>
                <a:srgbClr val="FF0000"/>
              </a:buClr>
              <a:buFont typeface="Arial" panose="020B0604020202020204" pitchFamily="34" charset="0"/>
              <a:buChar char="•"/>
            </a:pPr>
            <a:r>
              <a:rPr lang="fr-FR" sz="2800">
                <a:solidFill>
                  <a:schemeClr val="bg1"/>
                </a:solidFill>
                <a:latin typeface="Roboto" panose="02000000000000000000" pitchFamily="2" charset="0"/>
                <a:ea typeface="Roboto" panose="02000000000000000000" pitchFamily="2" charset="0"/>
                <a:cs typeface="Open Sans" panose="020B0606030504020204" pitchFamily="34" charset="0"/>
              </a:rPr>
              <a:t>Quel est l'impact de l'exploitation et des abus sexuels ? Sur les communautés ? Sur nos relations et notre réputation au sein des communautés ? </a:t>
            </a:r>
          </a:p>
          <a:p>
            <a:pPr>
              <a:spcAft>
                <a:spcPts val="3000"/>
              </a:spcAft>
              <a:buClr>
                <a:srgbClr val="FF0000"/>
              </a:buClr>
            </a:pPr>
            <a:endPar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3000"/>
              </a:spcAft>
              <a:buClr>
                <a:srgbClr val="FF0000"/>
              </a:buClr>
            </a:pPr>
            <a:r>
              <a:rPr lang="fr-FR" sz="2800" b="1">
                <a:solidFill>
                  <a:schemeClr val="accent3"/>
                </a:solidFill>
                <a:latin typeface="Roboto" panose="02000000000000000000" pitchFamily="2" charset="0"/>
                <a:ea typeface="Roboto" panose="02000000000000000000" pitchFamily="2" charset="0"/>
                <a:cs typeface="Open Sans" panose="020B0606030504020204" pitchFamily="34" charset="0"/>
              </a:rPr>
              <a:t>Ces affirmations sont-elles vraies ou fausses ?</a:t>
            </a:r>
          </a:p>
        </p:txBody>
      </p:sp>
      <p:sp>
        <p:nvSpPr>
          <p:cNvPr id="2" name="TextBox 1">
            <a:extLst>
              <a:ext uri="{FF2B5EF4-FFF2-40B4-BE49-F238E27FC236}">
                <a16:creationId xmlns:a16="http://schemas.microsoft.com/office/drawing/2014/main" id="{A1F904C7-35DF-8048-978A-10945C2DF0DD}"/>
              </a:ext>
            </a:extLst>
          </p:cNvPr>
          <p:cNvSpPr txBox="1"/>
          <p:nvPr/>
        </p:nvSpPr>
        <p:spPr>
          <a:xfrm>
            <a:off x="593279" y="4777544"/>
            <a:ext cx="11329780" cy="3216265"/>
          </a:xfrm>
          <a:prstGeom prst="rect">
            <a:avLst/>
          </a:prstGeom>
          <a:noFill/>
        </p:spPr>
        <p:txBody>
          <a:bodyPr wrap="square" rtlCol="0">
            <a:spAutoFit/>
          </a:bodyPr>
          <a:lstStyle/>
          <a:p>
            <a:pPr marL="514350" indent="-514350">
              <a:spcAft>
                <a:spcPts val="4200"/>
              </a:spcAft>
              <a:buClr>
                <a:srgbClr val="FF0000"/>
              </a:buClr>
              <a:buFont typeface="+mj-lt"/>
              <a:buAutoNum type="arabicPeriod"/>
            </a:pPr>
            <a:r>
              <a:rPr lang="fr-FR" sz="2800" dirty="0">
                <a:solidFill>
                  <a:schemeClr val="bg1"/>
                </a:solidFill>
                <a:latin typeface="Roboto" panose="02000000000000000000" pitchFamily="2" charset="0"/>
                <a:ea typeface="Roboto" panose="02000000000000000000" pitchFamily="2" charset="0"/>
                <a:cs typeface="Open Sans" panose="020B0606030504020204" pitchFamily="34" charset="0"/>
              </a:rPr>
              <a:t>Il est acceptable d'infliger une punition physique à un enfant, à condition qu'elle soit peu violente, peu fréquente et conforme à la culture locale.</a:t>
            </a:r>
          </a:p>
          <a:p>
            <a:pPr marL="514350" indent="-514350">
              <a:spcAft>
                <a:spcPts val="4200"/>
              </a:spcAft>
              <a:buClr>
                <a:srgbClr val="FF0000"/>
              </a:buClr>
              <a:buFont typeface="+mj-lt"/>
              <a:buAutoNum type="arabicPeriod"/>
            </a:pPr>
            <a:r>
              <a:rPr lang="fr-FR" sz="2800" dirty="0">
                <a:solidFill>
                  <a:schemeClr val="bg1"/>
                </a:solidFill>
                <a:latin typeface="Roboto" panose="02000000000000000000" pitchFamily="2" charset="0"/>
                <a:ea typeface="Roboto" panose="02000000000000000000" pitchFamily="2" charset="0"/>
                <a:cs typeface="Open Sans" panose="020B0606030504020204" pitchFamily="34" charset="0"/>
              </a:rPr>
              <a:t>Un collègue passe souvent la nuit avec une jeune femme d'une des communautés où la Société nationale a des programmes, mais cela ne pose pas de problème parce qu'elle veut avoir cette relation et que son père l'a approuvée.</a:t>
            </a:r>
          </a:p>
        </p:txBody>
      </p:sp>
      <p:sp>
        <p:nvSpPr>
          <p:cNvPr id="8" name="TextBox 7">
            <a:extLst>
              <a:ext uri="{FF2B5EF4-FFF2-40B4-BE49-F238E27FC236}">
                <a16:creationId xmlns:a16="http://schemas.microsoft.com/office/drawing/2014/main" id="{9B490DF6-7862-F84A-AEAA-B9BD420A3E5B}"/>
              </a:ext>
            </a:extLst>
          </p:cNvPr>
          <p:cNvSpPr txBox="1"/>
          <p:nvPr/>
        </p:nvSpPr>
        <p:spPr>
          <a:xfrm>
            <a:off x="12381866" y="4742548"/>
            <a:ext cx="5619263" cy="1277273"/>
          </a:xfrm>
          <a:prstGeom prst="rect">
            <a:avLst/>
          </a:prstGeom>
          <a:noFill/>
        </p:spPr>
        <p:txBody>
          <a:bodyPr wrap="square" rtlCol="0">
            <a:spAutoFit/>
          </a:bodyPr>
          <a:lstStyle/>
          <a:p>
            <a:pPr>
              <a:spcAft>
                <a:spcPts val="600"/>
              </a:spcAft>
              <a:buClr>
                <a:srgbClr val="FF0000"/>
              </a:buClr>
            </a:pPr>
            <a:r>
              <a:rPr lang="fr-FR"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FAUSSES</a:t>
            </a:r>
          </a:p>
          <a:p>
            <a:pPr>
              <a:spcAft>
                <a:spcPts val="1800"/>
              </a:spcAft>
              <a:buClr>
                <a:srgbClr val="FF0000"/>
              </a:buClr>
            </a:pPr>
            <a:r>
              <a:rPr lang="fr-FR" sz="2400" dirty="0">
                <a:latin typeface="Roboto" panose="02000000000000000000" pitchFamily="2" charset="0"/>
                <a:ea typeface="Roboto" panose="02000000000000000000" pitchFamily="2" charset="0"/>
                <a:cs typeface="Open Sans" panose="020B0606030504020204" pitchFamily="34" charset="0"/>
              </a:rPr>
              <a:t>Frapper un enfant n'est jamais acceptable</a:t>
            </a:r>
          </a:p>
        </p:txBody>
      </p:sp>
      <p:sp>
        <p:nvSpPr>
          <p:cNvPr id="9" name="TextBox 8">
            <a:extLst>
              <a:ext uri="{FF2B5EF4-FFF2-40B4-BE49-F238E27FC236}">
                <a16:creationId xmlns:a16="http://schemas.microsoft.com/office/drawing/2014/main" id="{E2302365-F59E-F141-9D03-60043C47E8A0}"/>
              </a:ext>
            </a:extLst>
          </p:cNvPr>
          <p:cNvSpPr txBox="1"/>
          <p:nvPr/>
        </p:nvSpPr>
        <p:spPr>
          <a:xfrm>
            <a:off x="12381866" y="6100983"/>
            <a:ext cx="5475828" cy="1646605"/>
          </a:xfrm>
          <a:prstGeom prst="rect">
            <a:avLst/>
          </a:prstGeom>
          <a:noFill/>
        </p:spPr>
        <p:txBody>
          <a:bodyPr wrap="square" rtlCol="0">
            <a:spAutoFit/>
          </a:bodyPr>
          <a:lstStyle/>
          <a:p>
            <a:pPr>
              <a:spcAft>
                <a:spcPts val="600"/>
              </a:spcAft>
              <a:buClr>
                <a:srgbClr val="FF0000"/>
              </a:buClr>
            </a:pPr>
            <a:r>
              <a:rPr lang="fr-FR"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FAUSSES</a:t>
            </a:r>
          </a:p>
          <a:p>
            <a:pPr>
              <a:spcAft>
                <a:spcPts val="1800"/>
              </a:spcAft>
              <a:buClr>
                <a:srgbClr val="FF0000"/>
              </a:buClr>
            </a:pPr>
            <a:r>
              <a:rPr lang="fr-FR" sz="2400" dirty="0">
                <a:latin typeface="Roboto" panose="02000000000000000000" pitchFamily="2" charset="0"/>
                <a:ea typeface="Roboto" panose="02000000000000000000" pitchFamily="2" charset="0"/>
                <a:cs typeface="Open Sans" panose="020B0606030504020204" pitchFamily="34" charset="0"/>
              </a:rPr>
              <a:t>Il y a un rapport de force déséquilibré et la jeune fille pourrait être exploitée par son père et son collègue.</a:t>
            </a:r>
          </a:p>
        </p:txBody>
      </p:sp>
    </p:spTree>
    <p:extLst>
      <p:ext uri="{BB962C8B-B14F-4D97-AF65-F5344CB8AC3E}">
        <p14:creationId xmlns:p14="http://schemas.microsoft.com/office/powerpoint/2010/main" val="252451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additive="base">
                                        <p:cTn id="13"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 calcmode="lin" valueType="num">
                                      <p:cBhvr additive="base">
                                        <p:cTn id="1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1" end="1"/>
                                            </p:txEl>
                                          </p:spTgt>
                                        </p:tgtEl>
                                        <p:attrNameLst>
                                          <p:attrName>style.visibility</p:attrName>
                                        </p:attrNameLst>
                                      </p:cBhvr>
                                      <p:to>
                                        <p:strVal val="visible"/>
                                      </p:to>
                                    </p:set>
                                    <p:anim calcmode="lin" valueType="num">
                                      <p:cBhvr additive="base">
                                        <p:cTn id="3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81" y="655706"/>
            <a:ext cx="11795944" cy="763671"/>
          </a:xfrm>
          <a:prstGeom prst="rect">
            <a:avLst/>
          </a:prstGeom>
          <a:noFill/>
        </p:spPr>
        <p:txBody>
          <a:bodyPr wrap="square" rtlCol="0">
            <a:spAutoFit/>
          </a:bodyPr>
          <a:lstStyle/>
          <a:p>
            <a:pPr>
              <a:lnSpc>
                <a:spcPct val="80000"/>
              </a:lnSpc>
            </a:pPr>
            <a:r>
              <a:rPr lang="fr-FR" sz="5400" b="1">
                <a:solidFill>
                  <a:schemeClr val="bg1"/>
                </a:solidFill>
                <a:latin typeface="Montserrat" pitchFamily="2" charset="77"/>
                <a:ea typeface="Roboto Black" panose="02000000000000000000" pitchFamily="2" charset="0"/>
                <a:cs typeface="Open Sans Light" panose="020B0306030504020204" pitchFamily="34" charset="0"/>
              </a:rPr>
              <a:t>Fraude et corruption</a:t>
            </a:r>
          </a:p>
        </p:txBody>
      </p:sp>
      <p:sp>
        <p:nvSpPr>
          <p:cNvPr id="7" name="TextBox 6">
            <a:extLst>
              <a:ext uri="{FF2B5EF4-FFF2-40B4-BE49-F238E27FC236}">
                <a16:creationId xmlns:a16="http://schemas.microsoft.com/office/drawing/2014/main" id="{800BE83F-8CEF-A845-BB3C-62779F4A4359}"/>
              </a:ext>
            </a:extLst>
          </p:cNvPr>
          <p:cNvSpPr txBox="1"/>
          <p:nvPr/>
        </p:nvSpPr>
        <p:spPr>
          <a:xfrm>
            <a:off x="593281" y="1804160"/>
            <a:ext cx="9106532" cy="8002191"/>
          </a:xfrm>
          <a:prstGeom prst="rect">
            <a:avLst/>
          </a:prstGeom>
          <a:noFill/>
        </p:spPr>
        <p:txBody>
          <a:bodyPr wrap="square" rtlCol="0">
            <a:spAutoFit/>
          </a:bodyPr>
          <a:lstStyle/>
          <a:p>
            <a:pPr>
              <a:spcAft>
                <a:spcPts val="1800"/>
              </a:spcAft>
              <a:buClr>
                <a:srgbClr val="FF0000"/>
              </a:buClr>
            </a:pPr>
            <a:r>
              <a:rPr lang="fr-FR" sz="2800" b="1">
                <a:solidFill>
                  <a:srgbClr val="FF0000"/>
                </a:solidFill>
                <a:latin typeface="Roboto" panose="02000000000000000000" pitchFamily="2" charset="0"/>
                <a:ea typeface="Roboto" panose="02000000000000000000" pitchFamily="2" charset="0"/>
                <a:cs typeface="Open Sans" panose="020B0606030504020204" pitchFamily="34" charset="0"/>
              </a:rPr>
              <a:t>De quoi s’agit-il ?</a:t>
            </a:r>
          </a:p>
          <a:p>
            <a:pPr marL="342900" indent="-342900">
              <a:spcAft>
                <a:spcPts val="1800"/>
              </a:spcAft>
              <a:buClr>
                <a:srgbClr val="FF0000"/>
              </a:buClr>
              <a:buFont typeface="Arial" panose="020B0604020202020204" pitchFamily="34" charset="0"/>
              <a:buChar char="•"/>
            </a:pPr>
            <a:r>
              <a:rPr lang="fr-FR" sz="2400" b="1">
                <a:solidFill>
                  <a:schemeClr val="bg1"/>
                </a:solidFill>
                <a:latin typeface="Roboto" panose="02000000000000000000" pitchFamily="2" charset="0"/>
                <a:ea typeface="Roboto" panose="02000000000000000000" pitchFamily="2" charset="0"/>
                <a:cs typeface="Open Sans" panose="020B0606030504020204" pitchFamily="34" charset="0"/>
              </a:rPr>
              <a:t>Violation grave</a:t>
            </a: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 du code de conduite international et des codes de conduite du personnel de la FICR et du CICR.</a:t>
            </a:r>
          </a:p>
          <a:p>
            <a:pPr marL="342900" indent="-342900">
              <a:spcAft>
                <a:spcPts val="1800"/>
              </a:spcAft>
              <a:buClr>
                <a:srgbClr val="FF0000"/>
              </a:buClr>
              <a:buFont typeface="Arial" panose="020B0604020202020204" pitchFamily="34" charset="0"/>
              <a:buChar char="•"/>
            </a:pPr>
            <a:r>
              <a:rPr lang="fr-FR" sz="2400" b="1">
                <a:solidFill>
                  <a:schemeClr val="bg1"/>
                </a:solidFill>
                <a:latin typeface="Roboto" panose="02000000000000000000" pitchFamily="2" charset="0"/>
                <a:ea typeface="Roboto" panose="02000000000000000000" pitchFamily="2" charset="0"/>
                <a:cs typeface="Open Sans" panose="020B0606030504020204" pitchFamily="34" charset="0"/>
              </a:rPr>
              <a:t>Fraude</a:t>
            </a: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 = Tout acte ou mission intentionnel destiné à tromper autrui, entraînant une perte pour la victime et un gain pour l'auteur.</a:t>
            </a:r>
          </a:p>
          <a:p>
            <a:pPr marL="342900" indent="-342900">
              <a:spcAft>
                <a:spcPts val="1800"/>
              </a:spcAft>
              <a:buClr>
                <a:srgbClr val="FF0000"/>
              </a:buClr>
              <a:buFont typeface="Arial" panose="020B0604020202020204" pitchFamily="34" charset="0"/>
              <a:buChar char="•"/>
            </a:pPr>
            <a:r>
              <a:rPr lang="fr-FR" sz="2400" b="1">
                <a:solidFill>
                  <a:schemeClr val="bg1"/>
                </a:solidFill>
                <a:latin typeface="Roboto" panose="02000000000000000000" pitchFamily="2" charset="0"/>
                <a:ea typeface="Roboto" panose="02000000000000000000" pitchFamily="2" charset="0"/>
                <a:cs typeface="Open Sans" panose="020B0606030504020204" pitchFamily="34" charset="0"/>
              </a:rPr>
              <a:t>Corruption</a:t>
            </a: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 = Abus de pouvoir à des fins personnelles.</a:t>
            </a:r>
          </a:p>
          <a:p>
            <a:pPr marL="342900" indent="-342900">
              <a:spcAft>
                <a:spcPts val="1800"/>
              </a:spcAft>
              <a:buClr>
                <a:srgbClr val="FF0000"/>
              </a:buClr>
              <a:buFont typeface="Arial" panose="020B0604020202020204" pitchFamily="34" charset="0"/>
              <a:buChar char="•"/>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Cela comprend :</a:t>
            </a:r>
          </a:p>
          <a:p>
            <a:pPr marL="1030517" lvl="1" indent="-342900">
              <a:spcAft>
                <a:spcPts val="1800"/>
              </a:spcAft>
              <a:buClr>
                <a:srgbClr val="FF0000"/>
              </a:buClr>
              <a:buFont typeface="Arial" panose="020B0604020202020204" pitchFamily="34" charset="0"/>
              <a:buChar char="•"/>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Vol d'argent ou de matériel</a:t>
            </a:r>
          </a:p>
          <a:p>
            <a:pPr marL="1030517" lvl="1" indent="-342900">
              <a:spcAft>
                <a:spcPts val="1800"/>
              </a:spcAft>
              <a:buClr>
                <a:srgbClr val="FF0000"/>
              </a:buClr>
              <a:buFont typeface="Arial" panose="020B0604020202020204" pitchFamily="34" charset="0"/>
              <a:buChar char="•"/>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Corruption </a:t>
            </a:r>
          </a:p>
          <a:p>
            <a:pPr marL="1030517" lvl="1" indent="-342900">
              <a:spcAft>
                <a:spcPts val="1800"/>
              </a:spcAft>
              <a:buClr>
                <a:srgbClr val="FF0000"/>
              </a:buClr>
              <a:buFont typeface="Arial" panose="020B0604020202020204" pitchFamily="34" charset="0"/>
              <a:buChar char="•"/>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Népotisme</a:t>
            </a:r>
          </a:p>
          <a:p>
            <a:pPr marL="342900" indent="-342900">
              <a:spcAft>
                <a:spcPts val="1800"/>
              </a:spcAft>
              <a:buClr>
                <a:srgbClr val="FF0000"/>
              </a:buClr>
              <a:buFont typeface="Arial" panose="020B0604020202020204" pitchFamily="34" charset="0"/>
              <a:buChar char="•"/>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Nous avons le devoir de le signaler si nous le soupçonnons. </a:t>
            </a:r>
          </a:p>
          <a:p>
            <a:pPr marL="342900" indent="-342900">
              <a:spcAft>
                <a:spcPts val="1800"/>
              </a:spcAft>
              <a:buClr>
                <a:srgbClr val="FF0000"/>
              </a:buClr>
              <a:buFont typeface="Arial" panose="020B0604020202020204" pitchFamily="34" charset="0"/>
              <a:buChar char="•"/>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Quel est l'impact de la corruption ? Sur les communautés ? Sur notre réputation au sein des communautés ? Sur nos organisations ?</a:t>
            </a:r>
          </a:p>
          <a:p>
            <a:pPr marL="342900" indent="-342900">
              <a:spcAft>
                <a:spcPts val="1800"/>
              </a:spcAft>
              <a:buClr>
                <a:srgbClr val="FF0000"/>
              </a:buClr>
              <a:buFont typeface="Arial" panose="020B0604020202020204" pitchFamily="34" charset="0"/>
              <a:buChar char="•"/>
            </a:pPr>
            <a:endPar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endParaRPr>
          </a:p>
        </p:txBody>
      </p:sp>
      <p:pic>
        <p:nvPicPr>
          <p:cNvPr id="12" name="Picture Placeholder 11">
            <a:extLst>
              <a:ext uri="{FF2B5EF4-FFF2-40B4-BE49-F238E27FC236}">
                <a16:creationId xmlns:a16="http://schemas.microsoft.com/office/drawing/2014/main" id="{FDF64038-DF52-9C45-936B-1660B1744B1E}"/>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p:blipFill>
        <p:spPr>
          <a:xfrm>
            <a:off x="10350960" y="1616601"/>
            <a:ext cx="7687902" cy="7699484"/>
          </a:xfrm>
        </p:spPr>
      </p:pic>
    </p:spTree>
    <p:extLst>
      <p:ext uri="{BB962C8B-B14F-4D97-AF65-F5344CB8AC3E}">
        <p14:creationId xmlns:p14="http://schemas.microsoft.com/office/powerpoint/2010/main" val="12224530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79" y="460909"/>
            <a:ext cx="16726532" cy="763671"/>
          </a:xfrm>
          <a:prstGeom prst="rect">
            <a:avLst/>
          </a:prstGeom>
          <a:noFill/>
        </p:spPr>
        <p:txBody>
          <a:bodyPr wrap="square" rtlCol="0">
            <a:spAutoFit/>
          </a:bodyPr>
          <a:lstStyle/>
          <a:p>
            <a:pPr>
              <a:lnSpc>
                <a:spcPct val="80000"/>
              </a:lnSpc>
            </a:pPr>
            <a:r>
              <a:rPr lang="fr-FR" sz="5400" b="1">
                <a:solidFill>
                  <a:schemeClr val="bg1"/>
                </a:solidFill>
                <a:latin typeface="Montserrat" pitchFamily="2" charset="77"/>
                <a:ea typeface="Roboto Black" panose="02000000000000000000" pitchFamily="2" charset="0"/>
                <a:cs typeface="Open Sans Light" panose="020B0306030504020204" pitchFamily="34" charset="0"/>
              </a:rPr>
              <a:t>Discussion  </a:t>
            </a:r>
          </a:p>
        </p:txBody>
      </p:sp>
      <p:sp>
        <p:nvSpPr>
          <p:cNvPr id="2" name="TextBox 1">
            <a:extLst>
              <a:ext uri="{FF2B5EF4-FFF2-40B4-BE49-F238E27FC236}">
                <a16:creationId xmlns:a16="http://schemas.microsoft.com/office/drawing/2014/main" id="{A1F904C7-35DF-8048-978A-10945C2DF0DD}"/>
              </a:ext>
            </a:extLst>
          </p:cNvPr>
          <p:cNvSpPr txBox="1"/>
          <p:nvPr/>
        </p:nvSpPr>
        <p:spPr>
          <a:xfrm>
            <a:off x="593279" y="1966501"/>
            <a:ext cx="7923192" cy="6355586"/>
          </a:xfrm>
          <a:prstGeom prst="rect">
            <a:avLst/>
          </a:prstGeom>
          <a:noFill/>
        </p:spPr>
        <p:txBody>
          <a:bodyPr wrap="square" rtlCol="0">
            <a:spAutoFit/>
          </a:bodyPr>
          <a:lstStyle/>
          <a:p>
            <a:pPr>
              <a:spcAft>
                <a:spcPts val="2400"/>
              </a:spcAft>
              <a:buClr>
                <a:srgbClr val="FF0000"/>
              </a:buClr>
            </a:pPr>
            <a:r>
              <a:rPr lang="fr-FR" sz="2800" b="1">
                <a:solidFill>
                  <a:schemeClr val="accent3"/>
                </a:solidFill>
                <a:latin typeface="Roboto" panose="02000000000000000000" pitchFamily="2" charset="0"/>
                <a:ea typeface="Roboto" panose="02000000000000000000" pitchFamily="2" charset="0"/>
                <a:cs typeface="Open Sans" panose="020B0606030504020204" pitchFamily="34" charset="0"/>
              </a:rPr>
              <a:t>S'agit-il de corruption ?</a:t>
            </a:r>
          </a:p>
          <a:p>
            <a:pPr marL="514350" indent="-514350">
              <a:spcAft>
                <a:spcPts val="5400"/>
              </a:spcAft>
              <a:buClr>
                <a:srgbClr val="FF0000"/>
              </a:buClr>
              <a:buFont typeface="+mj-lt"/>
              <a:buAutoNum type="arabicPeriod"/>
            </a:pPr>
            <a:r>
              <a:rPr lang="fr-FR" sz="2800">
                <a:solidFill>
                  <a:schemeClr val="bg1"/>
                </a:solidFill>
                <a:latin typeface="Roboto" panose="02000000000000000000" pitchFamily="2" charset="0"/>
                <a:ea typeface="Roboto" panose="02000000000000000000" pitchFamily="2" charset="0"/>
                <a:cs typeface="Open Sans" panose="020B0606030504020204" pitchFamily="34" charset="0"/>
              </a:rPr>
              <a:t>Garder des articles destinés à être distribués aux communautés</a:t>
            </a:r>
          </a:p>
          <a:p>
            <a:pPr marL="514350" indent="-514350">
              <a:spcAft>
                <a:spcPts val="5400"/>
              </a:spcAft>
              <a:buClr>
                <a:srgbClr val="FF0000"/>
              </a:buClr>
              <a:buFont typeface="+mj-lt"/>
              <a:buAutoNum type="arabicPeriod"/>
            </a:pPr>
            <a:r>
              <a:rPr lang="fr-FR" sz="2800">
                <a:solidFill>
                  <a:schemeClr val="bg1"/>
                </a:solidFill>
                <a:latin typeface="Roboto" panose="02000000000000000000" pitchFamily="2" charset="0"/>
                <a:ea typeface="Roboto" panose="02000000000000000000" pitchFamily="2" charset="0"/>
                <a:cs typeface="Open Sans" panose="020B0606030504020204" pitchFamily="34" charset="0"/>
              </a:rPr>
              <a:t>Donner la préférence d'embauche à un membre de la famille</a:t>
            </a:r>
          </a:p>
          <a:p>
            <a:pPr marL="514350" indent="-514350">
              <a:spcAft>
                <a:spcPts val="5400"/>
              </a:spcAft>
              <a:buClr>
                <a:srgbClr val="FF0000"/>
              </a:buClr>
              <a:buFont typeface="+mj-lt"/>
              <a:buAutoNum type="arabicPeriod"/>
            </a:pPr>
            <a:r>
              <a:rPr lang="fr-FR" sz="2800">
                <a:solidFill>
                  <a:schemeClr val="bg1"/>
                </a:solidFill>
                <a:latin typeface="Roboto" panose="02000000000000000000" pitchFamily="2" charset="0"/>
                <a:ea typeface="Roboto" panose="02000000000000000000" pitchFamily="2" charset="0"/>
                <a:cs typeface="Open Sans" panose="020B0606030504020204" pitchFamily="34" charset="0"/>
              </a:rPr>
              <a:t>Demander aux communautés de l'argent pour être ajoutées aux listes de distribution</a:t>
            </a:r>
          </a:p>
          <a:p>
            <a:pPr marL="514350" indent="-514350">
              <a:spcAft>
                <a:spcPts val="5400"/>
              </a:spcAft>
              <a:buClr>
                <a:srgbClr val="FF0000"/>
              </a:buClr>
              <a:buFont typeface="+mj-lt"/>
              <a:buAutoNum type="arabicPeriod"/>
            </a:pPr>
            <a:r>
              <a:rPr lang="fr-FR" sz="2800">
                <a:solidFill>
                  <a:schemeClr val="bg1"/>
                </a:solidFill>
                <a:latin typeface="Roboto" panose="02000000000000000000" pitchFamily="2" charset="0"/>
                <a:ea typeface="Roboto" panose="02000000000000000000" pitchFamily="2" charset="0"/>
                <a:cs typeface="Open Sans" panose="020B0606030504020204" pitchFamily="34" charset="0"/>
              </a:rPr>
              <a:t>Remplacer les noms de la liste des bénéficiaires par ceux de la famille du dirigeant communautaire parce qu'il vous le demande. </a:t>
            </a:r>
          </a:p>
        </p:txBody>
      </p:sp>
      <p:sp>
        <p:nvSpPr>
          <p:cNvPr id="5" name="TextBox 4">
            <a:extLst>
              <a:ext uri="{FF2B5EF4-FFF2-40B4-BE49-F238E27FC236}">
                <a16:creationId xmlns:a16="http://schemas.microsoft.com/office/drawing/2014/main" id="{2A2915B5-C804-5649-BCB0-D7EEB444A2EC}"/>
              </a:ext>
            </a:extLst>
          </p:cNvPr>
          <p:cNvSpPr txBox="1"/>
          <p:nvPr/>
        </p:nvSpPr>
        <p:spPr>
          <a:xfrm>
            <a:off x="8956545" y="2672852"/>
            <a:ext cx="8842509" cy="954107"/>
          </a:xfrm>
          <a:prstGeom prst="rect">
            <a:avLst/>
          </a:prstGeom>
          <a:noFill/>
        </p:spPr>
        <p:txBody>
          <a:bodyPr wrap="square" rtlCol="0">
            <a:spAutoFit/>
          </a:bodyPr>
          <a:lstStyle/>
          <a:p>
            <a:pPr>
              <a:spcAft>
                <a:spcPts val="600"/>
              </a:spcAft>
              <a:buClr>
                <a:srgbClr val="FF0000"/>
              </a:buClr>
            </a:pPr>
            <a:r>
              <a:rPr lang="fr-FR" sz="2800" b="1">
                <a:latin typeface="Roboto" panose="02000000000000000000" pitchFamily="2" charset="0"/>
                <a:ea typeface="Roboto" panose="02000000000000000000" pitchFamily="2" charset="0"/>
                <a:cs typeface="Open Sans" panose="020B0606030504020204" pitchFamily="34" charset="0"/>
              </a:rPr>
              <a:t>Oui</a:t>
            </a:r>
            <a:r>
              <a:rPr lang="fr-FR" sz="2800">
                <a:latin typeface="Roboto" panose="02000000000000000000" pitchFamily="2" charset="0"/>
                <a:ea typeface="Roboto" panose="02000000000000000000" pitchFamily="2" charset="0"/>
                <a:cs typeface="Open Sans" panose="020B0606030504020204" pitchFamily="34" charset="0"/>
              </a:rPr>
              <a:t> - Il s'agit de voler les communautés et de les priver de leurs droits.</a:t>
            </a:r>
          </a:p>
        </p:txBody>
      </p:sp>
      <p:sp>
        <p:nvSpPr>
          <p:cNvPr id="10" name="TextBox 9">
            <a:extLst>
              <a:ext uri="{FF2B5EF4-FFF2-40B4-BE49-F238E27FC236}">
                <a16:creationId xmlns:a16="http://schemas.microsoft.com/office/drawing/2014/main" id="{955769FA-3FF4-5E40-8F88-7C4443094BF0}"/>
              </a:ext>
            </a:extLst>
          </p:cNvPr>
          <p:cNvSpPr txBox="1"/>
          <p:nvPr/>
        </p:nvSpPr>
        <p:spPr>
          <a:xfrm>
            <a:off x="8956545" y="4286512"/>
            <a:ext cx="8842509" cy="523220"/>
          </a:xfrm>
          <a:prstGeom prst="rect">
            <a:avLst/>
          </a:prstGeom>
          <a:noFill/>
        </p:spPr>
        <p:txBody>
          <a:bodyPr wrap="square" rtlCol="0">
            <a:spAutoFit/>
          </a:bodyPr>
          <a:lstStyle/>
          <a:p>
            <a:pPr>
              <a:spcAft>
                <a:spcPts val="600"/>
              </a:spcAft>
              <a:buClr>
                <a:srgbClr val="FF0000"/>
              </a:buClr>
            </a:pPr>
            <a:r>
              <a:rPr lang="fr-FR" sz="2800" b="1">
                <a:latin typeface="Roboto" panose="02000000000000000000" pitchFamily="2" charset="0"/>
                <a:ea typeface="Roboto" panose="02000000000000000000" pitchFamily="2" charset="0"/>
                <a:cs typeface="Open Sans" panose="020B0606030504020204" pitchFamily="34" charset="0"/>
              </a:rPr>
              <a:t>Oui</a:t>
            </a:r>
            <a:r>
              <a:rPr lang="fr-FR" sz="2800">
                <a:latin typeface="Roboto" panose="02000000000000000000" pitchFamily="2" charset="0"/>
                <a:ea typeface="Roboto" panose="02000000000000000000" pitchFamily="2" charset="0"/>
                <a:cs typeface="Open Sans" panose="020B0606030504020204" pitchFamily="34" charset="0"/>
              </a:rPr>
              <a:t> - Il s'agit de népotisme</a:t>
            </a:r>
          </a:p>
        </p:txBody>
      </p:sp>
      <p:sp>
        <p:nvSpPr>
          <p:cNvPr id="9" name="TextBox 8">
            <a:extLst>
              <a:ext uri="{FF2B5EF4-FFF2-40B4-BE49-F238E27FC236}">
                <a16:creationId xmlns:a16="http://schemas.microsoft.com/office/drawing/2014/main" id="{DF3632A9-F5E6-0E43-AAD3-F17F7D6E709F}"/>
              </a:ext>
            </a:extLst>
          </p:cNvPr>
          <p:cNvSpPr txBox="1"/>
          <p:nvPr/>
        </p:nvSpPr>
        <p:spPr>
          <a:xfrm>
            <a:off x="9038032" y="5469285"/>
            <a:ext cx="8842508" cy="954107"/>
          </a:xfrm>
          <a:prstGeom prst="rect">
            <a:avLst/>
          </a:prstGeom>
          <a:noFill/>
        </p:spPr>
        <p:txBody>
          <a:bodyPr wrap="square" rtlCol="0">
            <a:spAutoFit/>
          </a:bodyPr>
          <a:lstStyle/>
          <a:p>
            <a:pPr>
              <a:spcAft>
                <a:spcPts val="600"/>
              </a:spcAft>
              <a:buClr>
                <a:srgbClr val="FF0000"/>
              </a:buClr>
            </a:pPr>
            <a:r>
              <a:rPr lang="fr-FR" sz="2800" b="1">
                <a:latin typeface="Roboto" panose="02000000000000000000" pitchFamily="2" charset="0"/>
                <a:ea typeface="Roboto" panose="02000000000000000000" pitchFamily="2" charset="0"/>
                <a:cs typeface="Open Sans" panose="020B0606030504020204" pitchFamily="34" charset="0"/>
              </a:rPr>
              <a:t>Oui</a:t>
            </a:r>
            <a:r>
              <a:rPr lang="fr-FR" sz="2800">
                <a:latin typeface="Roboto" panose="02000000000000000000" pitchFamily="2" charset="0"/>
                <a:ea typeface="Roboto" panose="02000000000000000000" pitchFamily="2" charset="0"/>
                <a:cs typeface="Open Sans" panose="020B0606030504020204" pitchFamily="34" charset="0"/>
              </a:rPr>
              <a:t> - Il s'agit d'un abus de pouvoir et d'une exploitation de la vulnérabilité des personnes.</a:t>
            </a:r>
            <a:r>
              <a:rPr lang="fr-FR" sz="2800">
                <a:solidFill>
                  <a:schemeClr val="bg1"/>
                </a:solidFill>
                <a:latin typeface="Roboto" panose="02000000000000000000" pitchFamily="2" charset="0"/>
                <a:ea typeface="Roboto" panose="02000000000000000000" pitchFamily="2" charset="0"/>
                <a:cs typeface="Open Sans" panose="020B0606030504020204" pitchFamily="34" charset="0"/>
              </a:rPr>
              <a:t> </a:t>
            </a:r>
          </a:p>
        </p:txBody>
      </p:sp>
      <p:sp>
        <p:nvSpPr>
          <p:cNvPr id="11" name="TextBox 10">
            <a:extLst>
              <a:ext uri="{FF2B5EF4-FFF2-40B4-BE49-F238E27FC236}">
                <a16:creationId xmlns:a16="http://schemas.microsoft.com/office/drawing/2014/main" id="{F913CB1B-AB13-D04F-86A7-7D8CAF67E97D}"/>
              </a:ext>
            </a:extLst>
          </p:cNvPr>
          <p:cNvSpPr txBox="1"/>
          <p:nvPr/>
        </p:nvSpPr>
        <p:spPr>
          <a:xfrm>
            <a:off x="9038032" y="6882611"/>
            <a:ext cx="8842508" cy="954107"/>
          </a:xfrm>
          <a:prstGeom prst="rect">
            <a:avLst/>
          </a:prstGeom>
          <a:noFill/>
        </p:spPr>
        <p:txBody>
          <a:bodyPr wrap="square" rtlCol="0">
            <a:spAutoFit/>
          </a:bodyPr>
          <a:lstStyle/>
          <a:p>
            <a:pPr>
              <a:spcAft>
                <a:spcPts val="600"/>
              </a:spcAft>
              <a:buClr>
                <a:srgbClr val="FF0000"/>
              </a:buClr>
            </a:pPr>
            <a:r>
              <a:rPr lang="fr-FR" sz="2800" b="1">
                <a:latin typeface="Roboto" panose="02000000000000000000" pitchFamily="2" charset="0"/>
                <a:ea typeface="Roboto" panose="02000000000000000000" pitchFamily="2" charset="0"/>
                <a:cs typeface="Open Sans" panose="020B0606030504020204" pitchFamily="34" charset="0"/>
              </a:rPr>
              <a:t>Oui</a:t>
            </a:r>
            <a:r>
              <a:rPr lang="fr-FR" sz="2800">
                <a:latin typeface="Roboto" panose="02000000000000000000" pitchFamily="2" charset="0"/>
                <a:ea typeface="Roboto" panose="02000000000000000000" pitchFamily="2" charset="0"/>
                <a:cs typeface="Open Sans" panose="020B0606030504020204" pitchFamily="34" charset="0"/>
              </a:rPr>
              <a:t> - Cela revient à ne pas distribuer l'aide en fonction des seuls besoins et porte atteinte à notre neutralité et à notre réputation.</a:t>
            </a:r>
          </a:p>
        </p:txBody>
      </p:sp>
    </p:spTree>
    <p:extLst>
      <p:ext uri="{BB962C8B-B14F-4D97-AF65-F5344CB8AC3E}">
        <p14:creationId xmlns:p14="http://schemas.microsoft.com/office/powerpoint/2010/main" val="552326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additive="base">
                                        <p:cTn id="3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4" end="4"/>
                                            </p:txEl>
                                          </p:spTgt>
                                        </p:tgtEl>
                                        <p:attrNameLst>
                                          <p:attrName>style.visibility</p:attrName>
                                        </p:attrNameLst>
                                      </p:cBhvr>
                                      <p:to>
                                        <p:strVal val="visible"/>
                                      </p:to>
                                    </p:set>
                                    <p:anim calcmode="lin" valueType="num">
                                      <p:cBhvr additive="base">
                                        <p:cTn id="4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9"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6900" y="512858"/>
            <a:ext cx="16726532" cy="763671"/>
          </a:xfrm>
          <a:prstGeom prst="rect">
            <a:avLst/>
          </a:prstGeom>
          <a:noFill/>
        </p:spPr>
        <p:txBody>
          <a:bodyPr wrap="square" rtlCol="0">
            <a:spAutoFit/>
          </a:bodyPr>
          <a:lstStyle/>
          <a:p>
            <a:pPr>
              <a:lnSpc>
                <a:spcPct val="80000"/>
              </a:lnSpc>
            </a:pPr>
            <a:r>
              <a:rPr lang="fr-FR" sz="5400" b="1">
                <a:solidFill>
                  <a:schemeClr val="bg1"/>
                </a:solidFill>
                <a:latin typeface="Montserrat" pitchFamily="2" charset="77"/>
                <a:ea typeface="Roboto Black" panose="02000000000000000000" pitchFamily="2" charset="0"/>
                <a:cs typeface="Open Sans Light" panose="020B0306030504020204" pitchFamily="34" charset="0"/>
              </a:rPr>
              <a:t>Autres règles importantes ?</a:t>
            </a:r>
          </a:p>
        </p:txBody>
      </p:sp>
      <p:pic>
        <p:nvPicPr>
          <p:cNvPr id="2" name="Picture 1">
            <a:extLst>
              <a:ext uri="{FF2B5EF4-FFF2-40B4-BE49-F238E27FC236}">
                <a16:creationId xmlns:a16="http://schemas.microsoft.com/office/drawing/2014/main" id="{D8580499-B554-DE4E-884E-A21D90FF7425}"/>
              </a:ext>
            </a:extLst>
          </p:cNvPr>
          <p:cNvPicPr>
            <a:picLocks noChangeAspect="1"/>
          </p:cNvPicPr>
          <p:nvPr/>
        </p:nvPicPr>
        <p:blipFill>
          <a:blip r:embed="rId3"/>
          <a:stretch>
            <a:fillRect/>
          </a:stretch>
        </p:blipFill>
        <p:spPr>
          <a:xfrm>
            <a:off x="596900" y="1848029"/>
            <a:ext cx="8547100" cy="2476500"/>
          </a:xfrm>
          <a:prstGeom prst="rect">
            <a:avLst/>
          </a:prstGeom>
        </p:spPr>
      </p:pic>
      <p:pic>
        <p:nvPicPr>
          <p:cNvPr id="3" name="Picture 2">
            <a:extLst>
              <a:ext uri="{FF2B5EF4-FFF2-40B4-BE49-F238E27FC236}">
                <a16:creationId xmlns:a16="http://schemas.microsoft.com/office/drawing/2014/main" id="{A1BE4BBC-A5F4-334F-8B71-59662AEDF2EB}"/>
              </a:ext>
            </a:extLst>
          </p:cNvPr>
          <p:cNvPicPr>
            <a:picLocks noChangeAspect="1"/>
          </p:cNvPicPr>
          <p:nvPr/>
        </p:nvPicPr>
        <p:blipFill>
          <a:blip r:embed="rId4"/>
          <a:stretch>
            <a:fillRect/>
          </a:stretch>
        </p:blipFill>
        <p:spPr>
          <a:xfrm>
            <a:off x="558801" y="7563150"/>
            <a:ext cx="8166100" cy="2565400"/>
          </a:xfrm>
          <a:prstGeom prst="rect">
            <a:avLst/>
          </a:prstGeom>
        </p:spPr>
      </p:pic>
      <p:pic>
        <p:nvPicPr>
          <p:cNvPr id="4" name="Picture 3">
            <a:extLst>
              <a:ext uri="{FF2B5EF4-FFF2-40B4-BE49-F238E27FC236}">
                <a16:creationId xmlns:a16="http://schemas.microsoft.com/office/drawing/2014/main" id="{A2C1AA6D-85C8-7644-BF49-570047D129B7}"/>
              </a:ext>
            </a:extLst>
          </p:cNvPr>
          <p:cNvPicPr>
            <a:picLocks noChangeAspect="1"/>
          </p:cNvPicPr>
          <p:nvPr/>
        </p:nvPicPr>
        <p:blipFill>
          <a:blip r:embed="rId5"/>
          <a:stretch>
            <a:fillRect/>
          </a:stretch>
        </p:blipFill>
        <p:spPr>
          <a:xfrm>
            <a:off x="9779000" y="2021305"/>
            <a:ext cx="7717272" cy="3255724"/>
          </a:xfrm>
          <a:prstGeom prst="rect">
            <a:avLst/>
          </a:prstGeom>
        </p:spPr>
      </p:pic>
      <p:pic>
        <p:nvPicPr>
          <p:cNvPr id="9" name="Picture 8">
            <a:extLst>
              <a:ext uri="{FF2B5EF4-FFF2-40B4-BE49-F238E27FC236}">
                <a16:creationId xmlns:a16="http://schemas.microsoft.com/office/drawing/2014/main" id="{DB03D35C-76A9-554B-A0CF-A379A942DE5F}"/>
              </a:ext>
            </a:extLst>
          </p:cNvPr>
          <p:cNvPicPr>
            <a:picLocks noChangeAspect="1"/>
          </p:cNvPicPr>
          <p:nvPr/>
        </p:nvPicPr>
        <p:blipFill>
          <a:blip r:embed="rId6"/>
          <a:stretch>
            <a:fillRect/>
          </a:stretch>
        </p:blipFill>
        <p:spPr>
          <a:xfrm>
            <a:off x="9779000" y="6063915"/>
            <a:ext cx="8108959" cy="3874013"/>
          </a:xfrm>
          <a:prstGeom prst="rect">
            <a:avLst/>
          </a:prstGeom>
        </p:spPr>
      </p:pic>
      <p:pic>
        <p:nvPicPr>
          <p:cNvPr id="10" name="Picture 9">
            <a:extLst>
              <a:ext uri="{FF2B5EF4-FFF2-40B4-BE49-F238E27FC236}">
                <a16:creationId xmlns:a16="http://schemas.microsoft.com/office/drawing/2014/main" id="{30467418-A6D2-EB41-858A-8351BEF5C67C}"/>
              </a:ext>
            </a:extLst>
          </p:cNvPr>
          <p:cNvPicPr>
            <a:picLocks noChangeAspect="1"/>
          </p:cNvPicPr>
          <p:nvPr/>
        </p:nvPicPr>
        <p:blipFill>
          <a:blip r:embed="rId7"/>
          <a:stretch>
            <a:fillRect/>
          </a:stretch>
        </p:blipFill>
        <p:spPr>
          <a:xfrm>
            <a:off x="596900" y="4515150"/>
            <a:ext cx="8826500" cy="3048000"/>
          </a:xfrm>
          <a:prstGeom prst="rect">
            <a:avLst/>
          </a:prstGeom>
        </p:spPr>
      </p:pic>
    </p:spTree>
    <p:extLst>
      <p:ext uri="{BB962C8B-B14F-4D97-AF65-F5344CB8AC3E}">
        <p14:creationId xmlns:p14="http://schemas.microsoft.com/office/powerpoint/2010/main" val="2228173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81" y="655706"/>
            <a:ext cx="11795944" cy="763671"/>
          </a:xfrm>
          <a:prstGeom prst="rect">
            <a:avLst/>
          </a:prstGeom>
          <a:noFill/>
        </p:spPr>
        <p:txBody>
          <a:bodyPr wrap="square" rtlCol="0">
            <a:spAutoFit/>
          </a:bodyPr>
          <a:lstStyle/>
          <a:p>
            <a:pPr>
              <a:lnSpc>
                <a:spcPct val="80000"/>
              </a:lnSpc>
            </a:pPr>
            <a:r>
              <a:rPr lang="fr-FR" sz="5400" b="1">
                <a:solidFill>
                  <a:schemeClr val="bg1"/>
                </a:solidFill>
                <a:latin typeface="Montserrat" pitchFamily="2" charset="77"/>
                <a:ea typeface="Roboto Black" panose="02000000000000000000" pitchFamily="2" charset="0"/>
                <a:cs typeface="Open Sans Light" panose="020B0306030504020204" pitchFamily="34" charset="0"/>
              </a:rPr>
              <a:t>Codes de conduite des organisations</a:t>
            </a:r>
          </a:p>
        </p:txBody>
      </p:sp>
      <p:pic>
        <p:nvPicPr>
          <p:cNvPr id="4" name="Picture 3">
            <a:extLst>
              <a:ext uri="{FF2B5EF4-FFF2-40B4-BE49-F238E27FC236}">
                <a16:creationId xmlns:a16="http://schemas.microsoft.com/office/drawing/2014/main" id="{5D9E10F1-0070-4548-900E-2BF15CE7F33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3281" y="1879973"/>
            <a:ext cx="3899510" cy="5554056"/>
          </a:xfrm>
          <a:prstGeom prst="rect">
            <a:avLst/>
          </a:prstGeom>
        </p:spPr>
      </p:pic>
      <p:pic>
        <p:nvPicPr>
          <p:cNvPr id="5" name="Picture 4">
            <a:extLst>
              <a:ext uri="{FF2B5EF4-FFF2-40B4-BE49-F238E27FC236}">
                <a16:creationId xmlns:a16="http://schemas.microsoft.com/office/drawing/2014/main" id="{0282B820-3C86-3545-8FD9-D92DC0A7C8F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255624" y="1604042"/>
            <a:ext cx="4547202" cy="6249040"/>
          </a:xfrm>
          <a:prstGeom prst="rect">
            <a:avLst/>
          </a:prstGeom>
        </p:spPr>
      </p:pic>
      <p:pic>
        <p:nvPicPr>
          <p:cNvPr id="13" name="Picture 12" descr="A picture containing text, person, people&#10;&#10;Description automatically generated">
            <a:extLst>
              <a:ext uri="{FF2B5EF4-FFF2-40B4-BE49-F238E27FC236}">
                <a16:creationId xmlns:a16="http://schemas.microsoft.com/office/drawing/2014/main" id="{F6C1E656-8430-A44A-802B-900BCFE5C5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31976" y="1879973"/>
            <a:ext cx="3757375" cy="5554056"/>
          </a:xfrm>
          <a:prstGeom prst="rect">
            <a:avLst/>
          </a:prstGeom>
        </p:spPr>
      </p:pic>
      <p:sp>
        <p:nvSpPr>
          <p:cNvPr id="16" name="TextBox 15">
            <a:extLst>
              <a:ext uri="{FF2B5EF4-FFF2-40B4-BE49-F238E27FC236}">
                <a16:creationId xmlns:a16="http://schemas.microsoft.com/office/drawing/2014/main" id="{0AEB8BCE-DAD6-0F45-9B0F-4A13ED66C602}"/>
              </a:ext>
            </a:extLst>
          </p:cNvPr>
          <p:cNvSpPr txBox="1"/>
          <p:nvPr/>
        </p:nvSpPr>
        <p:spPr>
          <a:xfrm>
            <a:off x="524041" y="8049360"/>
            <a:ext cx="7937500" cy="1769715"/>
          </a:xfrm>
          <a:prstGeom prst="rect">
            <a:avLst/>
          </a:prstGeom>
          <a:noFill/>
        </p:spPr>
        <p:txBody>
          <a:bodyPr wrap="square" rtlCol="0">
            <a:spAutoFit/>
          </a:bodyPr>
          <a:lstStyle/>
          <a:p>
            <a:pPr>
              <a:spcAft>
                <a:spcPts val="3000"/>
              </a:spcAft>
              <a:buClr>
                <a:srgbClr val="FF0000"/>
              </a:buClr>
            </a:pPr>
            <a:r>
              <a:rPr lang="fr-FR" sz="2800" b="1">
                <a:latin typeface="Roboto" panose="02000000000000000000" pitchFamily="2" charset="0"/>
                <a:ea typeface="Roboto" panose="02000000000000000000" pitchFamily="2" charset="0"/>
                <a:cs typeface="Open Sans" panose="020B0606030504020204" pitchFamily="34" charset="0"/>
              </a:rPr>
              <a:t>CICR</a:t>
            </a:r>
          </a:p>
          <a:p>
            <a:r>
              <a:rPr lang="fr-FR" sz="2800">
                <a:solidFill>
                  <a:schemeClr val="accent3"/>
                </a:solidFill>
                <a:latin typeface="Roboto" panose="02000000000000000000" pitchFamily="2" charset="0"/>
                <a:ea typeface="Roboto" panose="02000000000000000000" pitchFamily="2" charset="0"/>
                <a:hlinkClick r:id="rId6">
                  <a:extLst>
                    <a:ext uri="{A12FA001-AC4F-418D-AE19-62706E023703}">
                      <ahyp:hlinkClr xmlns:ahyp="http://schemas.microsoft.com/office/drawing/2018/hyperlinkcolor" val="tx"/>
                    </a:ext>
                  </a:extLst>
                </a:hlinkClick>
              </a:rPr>
              <a:t>https://www.icrc.org/en/document/code-conduct-employees-icrc</a:t>
            </a:r>
            <a:r>
              <a:rPr lang="fr-FR" sz="2800">
                <a:solidFill>
                  <a:schemeClr val="accent3"/>
                </a:solidFill>
                <a:latin typeface="Roboto" panose="02000000000000000000" pitchFamily="2" charset="0"/>
                <a:ea typeface="Roboto" panose="02000000000000000000" pitchFamily="2" charset="0"/>
              </a:rPr>
              <a:t> 	</a:t>
            </a:r>
          </a:p>
        </p:txBody>
      </p:sp>
      <p:sp>
        <p:nvSpPr>
          <p:cNvPr id="17" name="TextBox 16">
            <a:extLst>
              <a:ext uri="{FF2B5EF4-FFF2-40B4-BE49-F238E27FC236}">
                <a16:creationId xmlns:a16="http://schemas.microsoft.com/office/drawing/2014/main" id="{D1F06AD2-A875-3F47-9469-C4F0233FB524}"/>
              </a:ext>
            </a:extLst>
          </p:cNvPr>
          <p:cNvSpPr txBox="1"/>
          <p:nvPr/>
        </p:nvSpPr>
        <p:spPr>
          <a:xfrm>
            <a:off x="10458077" y="8037747"/>
            <a:ext cx="6987241" cy="1769715"/>
          </a:xfrm>
          <a:prstGeom prst="rect">
            <a:avLst/>
          </a:prstGeom>
          <a:noFill/>
        </p:spPr>
        <p:txBody>
          <a:bodyPr wrap="square" rtlCol="0">
            <a:spAutoFit/>
          </a:bodyPr>
          <a:lstStyle/>
          <a:p>
            <a:pPr>
              <a:spcAft>
                <a:spcPts val="3000"/>
              </a:spcAft>
              <a:buClr>
                <a:srgbClr val="FF0000"/>
              </a:buClr>
            </a:pPr>
            <a:r>
              <a:rPr lang="fr-FR" sz="2800" b="1">
                <a:latin typeface="Roboto" panose="02000000000000000000" pitchFamily="2" charset="0"/>
                <a:ea typeface="Roboto" panose="02000000000000000000" pitchFamily="2" charset="0"/>
                <a:cs typeface="Open Sans" panose="020B0606030504020204" pitchFamily="34" charset="0"/>
              </a:rPr>
              <a:t>FICR</a:t>
            </a:r>
          </a:p>
          <a:p>
            <a:r>
              <a:rPr lang="fr-FR" sz="2800">
                <a:solidFill>
                  <a:schemeClr val="accent3"/>
                </a:solidFill>
                <a:latin typeface="Roboto" panose="02000000000000000000" pitchFamily="2" charset="0"/>
                <a:ea typeface="Roboto" panose="02000000000000000000" pitchFamily="2" charset="0"/>
                <a:hlinkClick r:id="rId7">
                  <a:extLst>
                    <a:ext uri="{A12FA001-AC4F-418D-AE19-62706E023703}">
                      <ahyp:hlinkClr xmlns:ahyp="http://schemas.microsoft.com/office/drawing/2018/hyperlinkcolor" val="tx"/>
                    </a:ext>
                  </a:extLst>
                </a:hlinkClick>
              </a:rPr>
              <a:t>https://www.ifrc.org/document/staff-code-conduct</a:t>
            </a:r>
            <a:r>
              <a:rPr lang="fr-FR" sz="2800">
                <a:solidFill>
                  <a:schemeClr val="accent3"/>
                </a:solidFill>
                <a:latin typeface="Roboto" panose="02000000000000000000" pitchFamily="2" charset="0"/>
                <a:ea typeface="Roboto" panose="02000000000000000000" pitchFamily="2" charset="0"/>
              </a:rPr>
              <a:t> 	 </a:t>
            </a:r>
          </a:p>
        </p:txBody>
      </p:sp>
    </p:spTree>
    <p:extLst>
      <p:ext uri="{BB962C8B-B14F-4D97-AF65-F5344CB8AC3E}">
        <p14:creationId xmlns:p14="http://schemas.microsoft.com/office/powerpoint/2010/main" val="1321544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79" y="460909"/>
            <a:ext cx="17124288" cy="763671"/>
          </a:xfrm>
          <a:prstGeom prst="rect">
            <a:avLst/>
          </a:prstGeom>
          <a:noFill/>
        </p:spPr>
        <p:txBody>
          <a:bodyPr wrap="square" rtlCol="0">
            <a:spAutoFit/>
          </a:bodyPr>
          <a:lstStyle/>
          <a:p>
            <a:pPr>
              <a:lnSpc>
                <a:spcPct val="80000"/>
              </a:lnSpc>
            </a:pPr>
            <a:r>
              <a:rPr lang="fr-FR" sz="5400" b="1">
                <a:solidFill>
                  <a:schemeClr val="bg1"/>
                </a:solidFill>
                <a:latin typeface="Montserrat" pitchFamily="2" charset="77"/>
                <a:ea typeface="Roboto Black" panose="02000000000000000000" pitchFamily="2" charset="0"/>
                <a:cs typeface="Open Sans Light" panose="020B0306030504020204" pitchFamily="34" charset="0"/>
              </a:rPr>
              <a:t>Comment signaler des violations du code de conduite</a:t>
            </a:r>
          </a:p>
        </p:txBody>
      </p:sp>
      <p:sp>
        <p:nvSpPr>
          <p:cNvPr id="2" name="TextBox 1">
            <a:extLst>
              <a:ext uri="{FF2B5EF4-FFF2-40B4-BE49-F238E27FC236}">
                <a16:creationId xmlns:a16="http://schemas.microsoft.com/office/drawing/2014/main" id="{A1F904C7-35DF-8048-978A-10945C2DF0DD}"/>
              </a:ext>
            </a:extLst>
          </p:cNvPr>
          <p:cNvSpPr txBox="1"/>
          <p:nvPr/>
        </p:nvSpPr>
        <p:spPr>
          <a:xfrm>
            <a:off x="593280" y="2176501"/>
            <a:ext cx="7937500" cy="7094250"/>
          </a:xfrm>
          <a:prstGeom prst="rect">
            <a:avLst/>
          </a:prstGeom>
          <a:noFill/>
        </p:spPr>
        <p:txBody>
          <a:bodyPr wrap="square" rtlCol="0">
            <a:spAutoFit/>
          </a:bodyPr>
          <a:lstStyle/>
          <a:p>
            <a:pPr marL="514350" indent="-514350">
              <a:spcAft>
                <a:spcPts val="3000"/>
              </a:spcAft>
              <a:buClr>
                <a:srgbClr val="FF0000"/>
              </a:buClr>
              <a:buFont typeface="+mj-lt"/>
              <a:buAutoNum type="arabicPeriod"/>
            </a:pPr>
            <a:r>
              <a:rPr lang="fr-FR" sz="2800">
                <a:solidFill>
                  <a:schemeClr val="bg1"/>
                </a:solidFill>
                <a:latin typeface="Roboto" panose="02000000000000000000" pitchFamily="2" charset="0"/>
                <a:ea typeface="Roboto" panose="02000000000000000000" pitchFamily="2" charset="0"/>
                <a:cs typeface="Open Sans" panose="020B0606030504020204" pitchFamily="34" charset="0"/>
              </a:rPr>
              <a:t>Faites un rapport à votre responsable ou au directeur de votre organisation ou de votre délégation</a:t>
            </a:r>
          </a:p>
          <a:p>
            <a:pPr marL="514350" indent="-514350">
              <a:spcAft>
                <a:spcPts val="3000"/>
              </a:spcAft>
              <a:buClr>
                <a:srgbClr val="FF0000"/>
              </a:buClr>
              <a:buFont typeface="+mj-lt"/>
              <a:buAutoNum type="arabicPeriod"/>
            </a:pPr>
            <a:r>
              <a:rPr lang="fr-FR" sz="2800">
                <a:solidFill>
                  <a:schemeClr val="bg1"/>
                </a:solidFill>
                <a:latin typeface="Roboto" panose="02000000000000000000" pitchFamily="2" charset="0"/>
                <a:ea typeface="Roboto" panose="02000000000000000000" pitchFamily="2" charset="0"/>
                <a:cs typeface="Open Sans" panose="020B0606030504020204" pitchFamily="34" charset="0"/>
              </a:rPr>
              <a:t>Au service des ressources humaines</a:t>
            </a:r>
          </a:p>
          <a:p>
            <a:pPr marL="514350" indent="-514350">
              <a:spcAft>
                <a:spcPts val="3000"/>
              </a:spcAft>
              <a:buClr>
                <a:srgbClr val="FF0000"/>
              </a:buClr>
              <a:buFont typeface="+mj-lt"/>
              <a:buAutoNum type="arabicPeriod"/>
            </a:pPr>
            <a:r>
              <a:rPr lang="fr-FR" sz="2800">
                <a:solidFill>
                  <a:schemeClr val="bg1"/>
                </a:solidFill>
                <a:latin typeface="Roboto" panose="02000000000000000000" pitchFamily="2" charset="0"/>
                <a:ea typeface="Roboto" panose="02000000000000000000" pitchFamily="2" charset="0"/>
                <a:cs typeface="Open Sans" panose="020B0606030504020204" pitchFamily="34" charset="0"/>
              </a:rPr>
              <a:t>Ligne d'intégrité de la FICR</a:t>
            </a:r>
          </a:p>
          <a:p>
            <a:pPr marL="1201967" lvl="1" indent="-514350">
              <a:spcAft>
                <a:spcPts val="3000"/>
              </a:spcAft>
              <a:buClr>
                <a:srgbClr val="FF0000"/>
              </a:buClr>
              <a:buFont typeface="Arial" panose="020B0604020202020204" pitchFamily="34" charset="0"/>
              <a:buChar char="•"/>
            </a:pPr>
            <a:r>
              <a:rPr lang="fr-FR" sz="2800" u="sng">
                <a:solidFill>
                  <a:schemeClr val="accent3"/>
                </a:solidFill>
                <a:latin typeface="Roboto" panose="02000000000000000000" pitchFamily="2" charset="0"/>
                <a:ea typeface="Roboto" panose="02000000000000000000" pitchFamily="2" charset="0"/>
                <a:hlinkClick r:id="rId3">
                  <a:extLst>
                    <a:ext uri="{A12FA001-AC4F-418D-AE19-62706E023703}">
                      <ahyp:hlinkClr xmlns:ahyp="http://schemas.microsoft.com/office/drawing/2018/hyperlinkcolor" val="tx"/>
                    </a:ext>
                  </a:extLst>
                </a:hlinkClick>
              </a:rPr>
              <a:t>ifrc.integrityline.org</a:t>
            </a:r>
          </a:p>
          <a:p>
            <a:pPr marL="1201967" lvl="1" indent="-514350">
              <a:spcAft>
                <a:spcPts val="3000"/>
              </a:spcAft>
              <a:buClr>
                <a:srgbClr val="FF0000"/>
              </a:buClr>
              <a:buFont typeface="Arial" panose="020B0604020202020204" pitchFamily="34" charset="0"/>
              <a:buChar char="•"/>
            </a:pPr>
            <a:r>
              <a:rPr lang="fr-FR" sz="2800" u="sng">
                <a:solidFill>
                  <a:schemeClr val="accent3"/>
                </a:solidFill>
                <a:latin typeface="Roboto" panose="02000000000000000000" pitchFamily="2" charset="0"/>
                <a:ea typeface="Roboto" panose="02000000000000000000" pitchFamily="2" charset="0"/>
                <a:hlinkClick r:id="rId4">
                  <a:extLst>
                    <a:ext uri="{A12FA001-AC4F-418D-AE19-62706E023703}">
                      <ahyp:hlinkClr xmlns:ahyp="http://schemas.microsoft.com/office/drawing/2018/hyperlinkcolor" val="tx"/>
                    </a:ext>
                  </a:extLst>
                </a:hlinkClick>
              </a:rPr>
              <a:t>speakup@ifrc.integrityline.org</a:t>
            </a:r>
          </a:p>
          <a:p>
            <a:pPr marL="1201967" lvl="1" indent="-514350">
              <a:spcAft>
                <a:spcPts val="3000"/>
              </a:spcAft>
              <a:buClr>
                <a:srgbClr val="FF0000"/>
              </a:buClr>
              <a:buFont typeface="Arial" panose="020B0604020202020204" pitchFamily="34" charset="0"/>
              <a:buChar char="•"/>
            </a:pPr>
            <a:r>
              <a:rPr lang="fr-FR" sz="2800">
                <a:solidFill>
                  <a:schemeClr val="bg1"/>
                </a:solidFill>
                <a:latin typeface="Roboto" panose="02000000000000000000" pitchFamily="2" charset="0"/>
                <a:ea typeface="Roboto" panose="02000000000000000000" pitchFamily="2" charset="0"/>
              </a:rPr>
              <a:t>Signalez un problème par téléphone en composant notre numéro vert : +41 800 437 272</a:t>
            </a:r>
          </a:p>
          <a:p>
            <a:pPr marL="514350" indent="-514350">
              <a:spcAft>
                <a:spcPts val="3000"/>
              </a:spcAft>
              <a:buClr>
                <a:srgbClr val="FF0000"/>
              </a:buClr>
              <a:buFont typeface="+mj-lt"/>
              <a:buAutoNum type="arabicPeriod"/>
            </a:pPr>
            <a:r>
              <a:rPr lang="fr-FR" sz="2800">
                <a:solidFill>
                  <a:schemeClr val="bg1"/>
                </a:solidFill>
                <a:latin typeface="Roboto" panose="02000000000000000000" pitchFamily="2" charset="0"/>
                <a:ea typeface="Roboto" panose="02000000000000000000" pitchFamily="2" charset="0"/>
              </a:rPr>
              <a:t>Ligne d'intégrité du CICR</a:t>
            </a:r>
          </a:p>
          <a:p>
            <a:pPr marL="1201967" lvl="1" indent="-514350">
              <a:spcAft>
                <a:spcPts val="3000"/>
              </a:spcAft>
              <a:buClr>
                <a:srgbClr val="FF0000"/>
              </a:buClr>
              <a:buFont typeface="Arial" panose="020B0604020202020204" pitchFamily="34" charset="0"/>
              <a:buChar char="•"/>
            </a:pPr>
            <a:r>
              <a:rPr lang="fr-FR" sz="2800">
                <a:solidFill>
                  <a:schemeClr val="accent3"/>
                </a:solidFill>
                <a:latin typeface="Roboto" panose="02000000000000000000" pitchFamily="2" charset="0"/>
                <a:ea typeface="Roboto" panose="02000000000000000000" pitchFamily="2" charset="0"/>
                <a:hlinkClick r:id="rId5">
                  <a:extLst>
                    <a:ext uri="{A12FA001-AC4F-418D-AE19-62706E023703}">
                      <ahyp:hlinkClr xmlns:ahyp="http://schemas.microsoft.com/office/drawing/2018/hyperlinkcolor" val="tx"/>
                    </a:ext>
                  </a:extLst>
                </a:hlinkClick>
              </a:rPr>
              <a:t>https://icrc.integrityplatform.org/</a:t>
            </a:r>
            <a:r>
              <a:rPr lang="fr-FR" sz="2800">
                <a:solidFill>
                  <a:schemeClr val="accent3"/>
                </a:solidFill>
                <a:latin typeface="Roboto" panose="02000000000000000000" pitchFamily="2" charset="0"/>
                <a:ea typeface="Roboto" panose="02000000000000000000" pitchFamily="2" charset="0"/>
              </a:rPr>
              <a:t>	</a:t>
            </a:r>
          </a:p>
        </p:txBody>
      </p:sp>
      <p:pic>
        <p:nvPicPr>
          <p:cNvPr id="3" name="Picture 2">
            <a:extLst>
              <a:ext uri="{FF2B5EF4-FFF2-40B4-BE49-F238E27FC236}">
                <a16:creationId xmlns:a16="http://schemas.microsoft.com/office/drawing/2014/main" id="{6B2F55F8-E3A7-F54C-89EB-AAEEB7101885}"/>
              </a:ext>
            </a:extLst>
          </p:cNvPr>
          <p:cNvPicPr>
            <a:picLocks noChangeAspect="1"/>
          </p:cNvPicPr>
          <p:nvPr/>
        </p:nvPicPr>
        <p:blipFill>
          <a:blip r:embed="rId6"/>
          <a:stretch>
            <a:fillRect/>
          </a:stretch>
        </p:blipFill>
        <p:spPr>
          <a:xfrm>
            <a:off x="8842304" y="2176501"/>
            <a:ext cx="8852416" cy="3439381"/>
          </a:xfrm>
          <a:prstGeom prst="rect">
            <a:avLst/>
          </a:prstGeom>
        </p:spPr>
      </p:pic>
      <p:pic>
        <p:nvPicPr>
          <p:cNvPr id="4" name="Picture 3">
            <a:extLst>
              <a:ext uri="{FF2B5EF4-FFF2-40B4-BE49-F238E27FC236}">
                <a16:creationId xmlns:a16="http://schemas.microsoft.com/office/drawing/2014/main" id="{80632592-74C5-AD45-9BD4-FB958472BBAB}"/>
              </a:ext>
            </a:extLst>
          </p:cNvPr>
          <p:cNvPicPr>
            <a:picLocks noChangeAspect="1"/>
          </p:cNvPicPr>
          <p:nvPr/>
        </p:nvPicPr>
        <p:blipFill>
          <a:blip r:embed="rId7"/>
          <a:stretch>
            <a:fillRect/>
          </a:stretch>
        </p:blipFill>
        <p:spPr>
          <a:xfrm>
            <a:off x="8819457" y="6242173"/>
            <a:ext cx="8875263" cy="3266097"/>
          </a:xfrm>
          <a:prstGeom prst="rect">
            <a:avLst/>
          </a:prstGeom>
        </p:spPr>
      </p:pic>
    </p:spTree>
    <p:extLst>
      <p:ext uri="{BB962C8B-B14F-4D97-AF65-F5344CB8AC3E}">
        <p14:creationId xmlns:p14="http://schemas.microsoft.com/office/powerpoint/2010/main" val="27903423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17A0CB8D-CAE8-3744-B457-4961F1BA3A29}"/>
              </a:ext>
            </a:extLst>
          </p:cNvPr>
          <p:cNvSpPr txBox="1"/>
          <p:nvPr/>
        </p:nvSpPr>
        <p:spPr>
          <a:xfrm>
            <a:off x="680703" y="689019"/>
            <a:ext cx="11605467" cy="762068"/>
          </a:xfrm>
          <a:prstGeom prst="rect">
            <a:avLst/>
          </a:prstGeom>
          <a:noFill/>
        </p:spPr>
        <p:txBody>
          <a:bodyPr wrap="square" rtlCol="0">
            <a:spAutoFit/>
          </a:bodyPr>
          <a:lstStyle/>
          <a:p>
            <a:pPr>
              <a:lnSpc>
                <a:spcPct val="80000"/>
              </a:lnSpc>
            </a:pPr>
            <a:r>
              <a:rPr lang="fr-FR" sz="5400" b="1">
                <a:solidFill>
                  <a:schemeClr val="bg1"/>
                </a:solidFill>
                <a:latin typeface="Montserrat" pitchFamily="2" charset="77"/>
                <a:ea typeface="Roboto Black" panose="02000000000000000000" pitchFamily="2" charset="0"/>
                <a:cs typeface="Open Sans Light" panose="020B0306030504020204" pitchFamily="34" charset="0"/>
              </a:rPr>
              <a:t>Autres outils et ressources</a:t>
            </a:r>
          </a:p>
        </p:txBody>
      </p:sp>
      <p:pic>
        <p:nvPicPr>
          <p:cNvPr id="12" name="Picture 11">
            <a:extLst>
              <a:ext uri="{FF2B5EF4-FFF2-40B4-BE49-F238E27FC236}">
                <a16:creationId xmlns:a16="http://schemas.microsoft.com/office/drawing/2014/main" id="{91187302-4610-3D43-9C60-24FFE66FAA0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644189" y="0"/>
            <a:ext cx="7643811" cy="10288588"/>
          </a:xfrm>
          <a:prstGeom prst="rect">
            <a:avLst/>
          </a:prstGeom>
        </p:spPr>
      </p:pic>
      <p:sp>
        <p:nvSpPr>
          <p:cNvPr id="19" name="TextBox 18">
            <a:extLst>
              <a:ext uri="{FF2B5EF4-FFF2-40B4-BE49-F238E27FC236}">
                <a16:creationId xmlns:a16="http://schemas.microsoft.com/office/drawing/2014/main" id="{637CBFC3-E19C-9549-B69C-CBB9A1943262}"/>
              </a:ext>
            </a:extLst>
          </p:cNvPr>
          <p:cNvSpPr txBox="1"/>
          <p:nvPr/>
        </p:nvSpPr>
        <p:spPr>
          <a:xfrm>
            <a:off x="680702" y="2140106"/>
            <a:ext cx="9305979" cy="7909858"/>
          </a:xfrm>
          <a:prstGeom prst="rect">
            <a:avLst/>
          </a:prstGeom>
          <a:noFill/>
        </p:spPr>
        <p:txBody>
          <a:bodyPr wrap="square" rtlCol="0">
            <a:spAutoFit/>
          </a:bodyPr>
          <a:lstStyle/>
          <a:p>
            <a:pPr marL="514350" indent="-514350">
              <a:spcAft>
                <a:spcPts val="3000"/>
              </a:spcAft>
              <a:buClr>
                <a:srgbClr val="FF0000"/>
              </a:buClr>
              <a:buFont typeface="Arial" panose="020B0604020202020204" pitchFamily="34" charset="0"/>
              <a:buChar char="•"/>
            </a:pPr>
            <a:r>
              <a:rPr lang="fr-FR" sz="2800">
                <a:solidFill>
                  <a:schemeClr val="accent3"/>
                </a:solidFill>
                <a:latin typeface="Roboto" panose="02000000000000000000" pitchFamily="2" charset="0"/>
                <a:ea typeface="Roboto" panose="02000000000000000000" pitchFamily="2" charset="0"/>
                <a:cs typeface="Open Sans" panose="020B0606030504020204" pitchFamily="34" charset="0"/>
                <a:hlinkClick r:id="rId4">
                  <a:extLst>
                    <a:ext uri="{A12FA001-AC4F-418D-AE19-62706E023703}">
                      <ahyp:hlinkClr xmlns:ahyp="http://schemas.microsoft.com/office/drawing/2018/hyperlinkcolor" val="tx"/>
                    </a:ext>
                  </a:extLst>
                </a:hlinkClick>
              </a:rPr>
              <a:t>Plateforme de formation en ligne de la FICR</a:t>
            </a:r>
          </a:p>
          <a:p>
            <a:pPr marL="1201967" lvl="1" indent="-514350">
              <a:spcAft>
                <a:spcPts val="3000"/>
              </a:spcAft>
              <a:buClr>
                <a:srgbClr val="FF0000"/>
              </a:buClr>
              <a:buFont typeface="Arial" panose="020B0604020202020204" pitchFamily="34" charset="0"/>
              <a:buChar char="•"/>
            </a:pPr>
            <a:r>
              <a:rPr lang="fr-FR" sz="2800">
                <a:solidFill>
                  <a:schemeClr val="accent3"/>
                </a:solidFill>
                <a:latin typeface="Roboto" panose="02000000000000000000" pitchFamily="2" charset="0"/>
                <a:ea typeface="Roboto" panose="02000000000000000000" pitchFamily="2" charset="0"/>
                <a:cs typeface="Open Sans" panose="020B0606030504020204" pitchFamily="34" charset="0"/>
                <a:hlinkClick r:id="rId5">
                  <a:extLst>
                    <a:ext uri="{A12FA001-AC4F-418D-AE19-62706E023703}">
                      <ahyp:hlinkClr xmlns:ahyp="http://schemas.microsoft.com/office/drawing/2018/hyperlinkcolor" val="tx"/>
                    </a:ext>
                  </a:extLst>
                </a:hlinkClick>
              </a:rPr>
              <a:t>Formation en ligne de la Croix-Rouge britannique « Introduction à la protection contre l'exploitation et les abus sexuels ».</a:t>
            </a:r>
          </a:p>
          <a:p>
            <a:pPr marL="1201967" lvl="1" indent="-514350">
              <a:spcAft>
                <a:spcPts val="3000"/>
              </a:spcAft>
              <a:buClr>
                <a:srgbClr val="FF0000"/>
              </a:buClr>
              <a:buFont typeface="Arial" panose="020B0604020202020204" pitchFamily="34" charset="0"/>
              <a:buChar char="•"/>
            </a:pPr>
            <a:r>
              <a:rPr lang="fr-FR" sz="2800">
                <a:solidFill>
                  <a:schemeClr val="accent3"/>
                </a:solidFill>
                <a:latin typeface="Roboto" panose="02000000000000000000" pitchFamily="2" charset="0"/>
                <a:ea typeface="Roboto" panose="02000000000000000000" pitchFamily="2" charset="0"/>
                <a:cs typeface="Open Sans" panose="020B0606030504020204" pitchFamily="34" charset="0"/>
                <a:hlinkClick r:id="rId6">
                  <a:extLst>
                    <a:ext uri="{A12FA001-AC4F-418D-AE19-62706E023703}">
                      <ahyp:hlinkClr xmlns:ahyp="http://schemas.microsoft.com/office/drawing/2018/hyperlinkcolor" val="tx"/>
                    </a:ext>
                  </a:extLst>
                </a:hlinkClick>
              </a:rPr>
              <a:t>Prévention de la corruption</a:t>
            </a:r>
          </a:p>
          <a:p>
            <a:pPr marL="1201967" lvl="1" indent="-514350">
              <a:spcAft>
                <a:spcPts val="3000"/>
              </a:spcAft>
              <a:buClr>
                <a:srgbClr val="FF0000"/>
              </a:buClr>
              <a:buFont typeface="Arial" panose="020B0604020202020204" pitchFamily="34" charset="0"/>
              <a:buChar char="•"/>
            </a:pPr>
            <a:r>
              <a:rPr lang="fr-FR" sz="2800">
                <a:solidFill>
                  <a:schemeClr val="accent3"/>
                </a:solidFill>
                <a:latin typeface="Roboto" panose="02000000000000000000" pitchFamily="2" charset="0"/>
                <a:ea typeface="Roboto" panose="02000000000000000000" pitchFamily="2" charset="0"/>
                <a:cs typeface="Open Sans" panose="020B0606030504020204" pitchFamily="34" charset="0"/>
                <a:hlinkClick r:id="rId7">
                  <a:extLst>
                    <a:ext uri="{A12FA001-AC4F-418D-AE19-62706E023703}">
                      <ahyp:hlinkClr xmlns:ahyp="http://schemas.microsoft.com/office/drawing/2018/hyperlinkcolor" val="tx"/>
                    </a:ext>
                  </a:extLst>
                </a:hlinkClick>
              </a:rPr>
              <a:t>Code de conduite de la FICR</a:t>
            </a:r>
          </a:p>
          <a:p>
            <a:pPr marL="514350" indent="-514350">
              <a:spcAft>
                <a:spcPts val="3000"/>
              </a:spcAft>
              <a:buClr>
                <a:srgbClr val="FF0000"/>
              </a:buClr>
              <a:buFont typeface="Arial" panose="020B0604020202020204" pitchFamily="34" charset="0"/>
              <a:buChar char="•"/>
            </a:pPr>
            <a:r>
              <a:rPr lang="fr-FR" sz="2800">
                <a:solidFill>
                  <a:schemeClr val="accent3"/>
                </a:solidFill>
                <a:latin typeface="Roboto" panose="02000000000000000000" pitchFamily="2" charset="0"/>
                <a:ea typeface="Roboto" panose="02000000000000000000" pitchFamily="2" charset="0"/>
                <a:cs typeface="Open Sans" panose="020B0606030504020204" pitchFamily="34" charset="0"/>
                <a:hlinkClick r:id="rId8">
                  <a:extLst>
                    <a:ext uri="{A12FA001-AC4F-418D-AE19-62706E023703}">
                      <ahyp:hlinkClr xmlns:ahyp="http://schemas.microsoft.com/office/drawing/2018/hyperlinkcolor" val="tx"/>
                    </a:ext>
                  </a:extLst>
                </a:hlinkClick>
              </a:rPr>
              <a:t>Politique de la FICR en matière de prévention et d'intervention en cas d'exploitation et d'abus sexuels</a:t>
            </a:r>
          </a:p>
          <a:p>
            <a:pPr marL="514350" indent="-514350">
              <a:spcAft>
                <a:spcPts val="3000"/>
              </a:spcAft>
              <a:buClr>
                <a:srgbClr val="FF0000"/>
              </a:buClr>
              <a:buFont typeface="Arial" panose="020B0604020202020204" pitchFamily="34" charset="0"/>
              <a:buChar char="•"/>
            </a:pPr>
            <a:r>
              <a:rPr lang="fr-FR" sz="2800">
                <a:solidFill>
                  <a:schemeClr val="accent3"/>
                </a:solidFill>
                <a:latin typeface="Roboto" panose="02000000000000000000" pitchFamily="2" charset="0"/>
                <a:ea typeface="Roboto" panose="02000000000000000000" pitchFamily="2" charset="0"/>
                <a:cs typeface="Open Sans" panose="020B0606030504020204" pitchFamily="34" charset="0"/>
                <a:hlinkClick r:id="rId9">
                  <a:extLst>
                    <a:ext uri="{A12FA001-AC4F-418D-AE19-62706E023703}">
                      <ahyp:hlinkClr xmlns:ahyp="http://schemas.microsoft.com/office/drawing/2018/hyperlinkcolor" val="tx"/>
                    </a:ext>
                  </a:extLst>
                </a:hlinkClick>
              </a:rPr>
              <a:t>Politique de protection de l'enfance de la FICR </a:t>
            </a:r>
          </a:p>
          <a:p>
            <a:pPr marL="514350" indent="-514350">
              <a:spcAft>
                <a:spcPts val="3000"/>
              </a:spcAft>
              <a:buClr>
                <a:srgbClr val="FF0000"/>
              </a:buClr>
              <a:buFont typeface="Arial" panose="020B0604020202020204" pitchFamily="34" charset="0"/>
              <a:buChar char="•"/>
            </a:pPr>
            <a:r>
              <a:rPr lang="fr-FR" sz="2800">
                <a:solidFill>
                  <a:schemeClr val="accent3"/>
                </a:solidFill>
                <a:latin typeface="Roboto" panose="02000000000000000000" pitchFamily="2" charset="0"/>
                <a:ea typeface="Roboto" panose="02000000000000000000" pitchFamily="2" charset="0"/>
                <a:cs typeface="Open Sans" panose="020B0606030504020204" pitchFamily="34" charset="0"/>
                <a:hlinkClick r:id="rId10">
                  <a:extLst>
                    <a:ext uri="{A12FA001-AC4F-418D-AE19-62706E023703}">
                      <ahyp:hlinkClr xmlns:ahyp="http://schemas.microsoft.com/office/drawing/2018/hyperlinkcolor" val="tx"/>
                    </a:ext>
                  </a:extLst>
                </a:hlinkClick>
              </a:rPr>
              <a:t>Politique de protection des lanceurs d'alerte de la FICR</a:t>
            </a:r>
          </a:p>
          <a:p>
            <a:pPr marL="514350" indent="-514350">
              <a:spcAft>
                <a:spcPts val="3000"/>
              </a:spcAft>
              <a:buClr>
                <a:srgbClr val="FF0000"/>
              </a:buClr>
              <a:buFont typeface="Arial" panose="020B0604020202020204" pitchFamily="34" charset="0"/>
              <a:buChar char="•"/>
            </a:pPr>
            <a:r>
              <a:rPr lang="fr-FR" sz="2800">
                <a:solidFill>
                  <a:schemeClr val="accent3"/>
                </a:solidFill>
                <a:latin typeface="Roboto" panose="02000000000000000000" pitchFamily="2" charset="0"/>
                <a:ea typeface="Roboto" panose="02000000000000000000" pitchFamily="2" charset="0"/>
                <a:cs typeface="Open Sans" panose="020B0606030504020204" pitchFamily="34" charset="0"/>
                <a:hlinkClick r:id="rId11">
                  <a:extLst>
                    <a:ext uri="{A12FA001-AC4F-418D-AE19-62706E023703}">
                      <ahyp:hlinkClr xmlns:ahyp="http://schemas.microsoft.com/office/drawing/2018/hyperlinkcolor" val="tx"/>
                    </a:ext>
                  </a:extLst>
                </a:hlinkClick>
              </a:rPr>
              <a:t>Politique de la FICR en matière de fraude et de corruption</a:t>
            </a:r>
          </a:p>
          <a:p>
            <a:pPr marL="514350" indent="-514350">
              <a:spcAft>
                <a:spcPts val="3000"/>
              </a:spcAft>
              <a:buClr>
                <a:srgbClr val="FF0000"/>
              </a:buClr>
              <a:buFont typeface="Arial" panose="020B0604020202020204" pitchFamily="34" charset="0"/>
              <a:buChar char="•"/>
            </a:pPr>
            <a:endPar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endParaRPr>
          </a:p>
        </p:txBody>
      </p:sp>
    </p:spTree>
    <p:extLst>
      <p:ext uri="{BB962C8B-B14F-4D97-AF65-F5344CB8AC3E}">
        <p14:creationId xmlns:p14="http://schemas.microsoft.com/office/powerpoint/2010/main" val="26038252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84A708-3BBB-0D47-9B71-9A6960BA1215}"/>
              </a:ext>
            </a:extLst>
          </p:cNvPr>
          <p:cNvSpPr txBox="1"/>
          <p:nvPr/>
        </p:nvSpPr>
        <p:spPr>
          <a:xfrm>
            <a:off x="1961498" y="4009464"/>
            <a:ext cx="14365003" cy="1186287"/>
          </a:xfrm>
          <a:prstGeom prst="rect">
            <a:avLst/>
          </a:prstGeom>
          <a:noFill/>
        </p:spPr>
        <p:txBody>
          <a:bodyPr wrap="square" rtlCol="0">
            <a:spAutoFit/>
          </a:bodyPr>
          <a:lstStyle/>
          <a:p>
            <a:pPr algn="ctr">
              <a:lnSpc>
                <a:spcPct val="80000"/>
              </a:lnSpc>
            </a:pPr>
            <a:r>
              <a:rPr lang="fr-FR" sz="8800" b="1">
                <a:solidFill>
                  <a:srgbClr val="F5333F"/>
                </a:solidFill>
                <a:latin typeface="Montserrat" pitchFamily="2" charset="77"/>
                <a:ea typeface="Roboto Black" panose="02000000000000000000" pitchFamily="2" charset="0"/>
                <a:cs typeface="Open Sans Light" panose="020B0306030504020204" pitchFamily="34" charset="0"/>
              </a:rPr>
              <a:t>Des questions?</a:t>
            </a:r>
          </a:p>
        </p:txBody>
      </p:sp>
    </p:spTree>
    <p:extLst>
      <p:ext uri="{BB962C8B-B14F-4D97-AF65-F5344CB8AC3E}">
        <p14:creationId xmlns:p14="http://schemas.microsoft.com/office/powerpoint/2010/main" val="1868653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1F2F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C74BF3D-32A2-E344-8ED5-C3EB5E88A893}"/>
              </a:ext>
            </a:extLst>
          </p:cNvPr>
          <p:cNvSpPr/>
          <p:nvPr/>
        </p:nvSpPr>
        <p:spPr>
          <a:xfrm>
            <a:off x="11309819" y="2485301"/>
            <a:ext cx="6363819" cy="6494085"/>
          </a:xfrm>
          <a:prstGeom prst="rect">
            <a:avLst/>
          </a:prstGeom>
        </p:spPr>
        <p:txBody>
          <a:bodyPr wrap="square">
            <a:spAutoFit/>
          </a:bodyPr>
          <a:lstStyle/>
          <a:p>
            <a:r>
              <a:rPr lang="fr-FR" sz="3200" b="1" i="1" dirty="0">
                <a:solidFill>
                  <a:srgbClr val="FF0000"/>
                </a:solidFill>
                <a:latin typeface="Montserrat" pitchFamily="2" charset="77"/>
              </a:rPr>
              <a:t>Le code de conduite pour le Mouvement international de la Croix- Rouge et du Croissant-Rouge et pour les </a:t>
            </a:r>
            <a:r>
              <a:rPr lang="fr-FR" sz="3200" b="1" i="1" dirty="0" err="1">
                <a:solidFill>
                  <a:srgbClr val="FF0000"/>
                </a:solidFill>
                <a:latin typeface="Montserrat" pitchFamily="2" charset="77"/>
              </a:rPr>
              <a:t>ONGs</a:t>
            </a:r>
            <a:r>
              <a:rPr lang="fr-FR" sz="3200" b="1" i="1" dirty="0">
                <a:solidFill>
                  <a:srgbClr val="FF0000"/>
                </a:solidFill>
                <a:latin typeface="Montserrat" pitchFamily="2" charset="77"/>
              </a:rPr>
              <a:t> lors des opérations de secours en cas de
catastrophes</a:t>
            </a:r>
          </a:p>
          <a:p>
            <a:endParaRPr lang="en-US" sz="3200" b="1" dirty="0">
              <a:solidFill>
                <a:srgbClr val="0F2042"/>
              </a:solidFill>
              <a:latin typeface="Montserrat" pitchFamily="2" charset="77"/>
            </a:endParaRPr>
          </a:p>
          <a:p>
            <a:r>
              <a:rPr lang="fr-FR" sz="3200" dirty="0">
                <a:latin typeface="Montserrat" pitchFamily="2" charset="77"/>
              </a:rPr>
              <a:t>Et ce que cela signifie pour </a:t>
            </a:r>
            <a:r>
              <a:rPr lang="fr-FR" sz="3200" b="1" dirty="0">
                <a:latin typeface="Montserrat" pitchFamily="2" charset="77"/>
              </a:rPr>
              <a:t>notre comportement</a:t>
            </a:r>
            <a:r>
              <a:rPr lang="fr-FR" sz="3200" dirty="0">
                <a:latin typeface="Montserrat" pitchFamily="2" charset="77"/>
              </a:rPr>
              <a:t> au sein des communautés</a:t>
            </a:r>
          </a:p>
          <a:p>
            <a:endParaRPr lang="en-US" sz="3200" b="1" dirty="0">
              <a:solidFill>
                <a:srgbClr val="F5333F"/>
              </a:solidFill>
              <a:latin typeface="Montserrat" pitchFamily="2" charset="77"/>
            </a:endParaRPr>
          </a:p>
          <a:p>
            <a:endParaRPr lang="en-US" sz="3200" b="1" dirty="0">
              <a:solidFill>
                <a:srgbClr val="F5333F"/>
              </a:solidFill>
              <a:latin typeface="Montserrat" pitchFamily="2" charset="77"/>
            </a:endParaRPr>
          </a:p>
        </p:txBody>
      </p:sp>
      <p:pic>
        <p:nvPicPr>
          <p:cNvPr id="10" name="Picture 9" descr="A picture containing person, outdoor&#10;&#10;Description automatically generated">
            <a:extLst>
              <a:ext uri="{FF2B5EF4-FFF2-40B4-BE49-F238E27FC236}">
                <a16:creationId xmlns:a16="http://schemas.microsoft.com/office/drawing/2014/main" id="{D645A8E6-6874-B24F-8315-B49BE590B67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0787063" cy="10288588"/>
          </a:xfrm>
          <a:prstGeom prst="rect">
            <a:avLst/>
          </a:prstGeom>
        </p:spPr>
      </p:pic>
    </p:spTree>
    <p:extLst>
      <p:ext uri="{BB962C8B-B14F-4D97-AF65-F5344CB8AC3E}">
        <p14:creationId xmlns:p14="http://schemas.microsoft.com/office/powerpoint/2010/main" val="2287361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48A43C6C-62BE-45FE-A833-953CB6424C70}"/>
              </a:ext>
            </a:extLst>
          </p:cNvPr>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a:fillRect/>
          </a:stretch>
        </p:blipFill>
        <p:spPr>
          <a:xfrm>
            <a:off x="11550650" y="0"/>
            <a:ext cx="6737350" cy="10288588"/>
          </a:xfrm>
        </p:spPr>
      </p:pic>
      <p:sp>
        <p:nvSpPr>
          <p:cNvPr id="6" name="TextBox 5">
            <a:extLst>
              <a:ext uri="{FF2B5EF4-FFF2-40B4-BE49-F238E27FC236}">
                <a16:creationId xmlns:a16="http://schemas.microsoft.com/office/drawing/2014/main" id="{1E93ABC0-19A8-41D4-B339-E89460CCBFB1}"/>
              </a:ext>
            </a:extLst>
          </p:cNvPr>
          <p:cNvSpPr txBox="1"/>
          <p:nvPr/>
        </p:nvSpPr>
        <p:spPr>
          <a:xfrm>
            <a:off x="553403" y="1217202"/>
            <a:ext cx="11605467" cy="762068"/>
          </a:xfrm>
          <a:prstGeom prst="rect">
            <a:avLst/>
          </a:prstGeom>
          <a:noFill/>
        </p:spPr>
        <p:txBody>
          <a:bodyPr wrap="square" rtlCol="0">
            <a:spAutoFit/>
          </a:bodyPr>
          <a:lstStyle/>
          <a:p>
            <a:pPr>
              <a:lnSpc>
                <a:spcPct val="80000"/>
              </a:lnSpc>
            </a:pPr>
            <a:r>
              <a:rPr lang="fr-FR" sz="5400" b="1">
                <a:solidFill>
                  <a:schemeClr val="bg1"/>
                </a:solidFill>
                <a:latin typeface="Montserrat" pitchFamily="2" charset="77"/>
                <a:ea typeface="Roboto Black" panose="02000000000000000000" pitchFamily="2" charset="0"/>
                <a:cs typeface="Open Sans Light" panose="020B0306030504020204" pitchFamily="34" charset="0"/>
              </a:rPr>
              <a:t>Sur quoi portera cette session ?</a:t>
            </a:r>
          </a:p>
        </p:txBody>
      </p:sp>
      <p:sp>
        <p:nvSpPr>
          <p:cNvPr id="8" name="TextBox 7">
            <a:extLst>
              <a:ext uri="{FF2B5EF4-FFF2-40B4-BE49-F238E27FC236}">
                <a16:creationId xmlns:a16="http://schemas.microsoft.com/office/drawing/2014/main" id="{F64E9237-C433-2748-8ED8-A14DA20C7E38}"/>
              </a:ext>
            </a:extLst>
          </p:cNvPr>
          <p:cNvSpPr txBox="1"/>
          <p:nvPr/>
        </p:nvSpPr>
        <p:spPr>
          <a:xfrm>
            <a:off x="553403" y="2515745"/>
            <a:ext cx="9404985" cy="6555641"/>
          </a:xfrm>
          <a:prstGeom prst="rect">
            <a:avLst/>
          </a:prstGeom>
          <a:noFill/>
        </p:spPr>
        <p:txBody>
          <a:bodyPr wrap="square" rtlCol="0">
            <a:spAutoFit/>
          </a:bodyPr>
          <a:lstStyle/>
          <a:p>
            <a:pPr marL="342900" indent="-342900">
              <a:spcAft>
                <a:spcPts val="2400"/>
              </a:spcAft>
              <a:buClr>
                <a:srgbClr val="FF0000"/>
              </a:buClr>
              <a:buFont typeface="Arial" panose="020B0604020202020204" pitchFamily="34" charset="0"/>
              <a:buChar char="•"/>
            </a:pPr>
            <a:r>
              <a:rPr lang="fr-FR" sz="3200">
                <a:solidFill>
                  <a:schemeClr val="bg1"/>
                </a:solidFill>
                <a:latin typeface="Roboto" panose="02000000000000000000" pitchFamily="2" charset="0"/>
                <a:ea typeface="Roboto" panose="02000000000000000000" pitchFamily="2" charset="0"/>
                <a:cs typeface="Open Sans" panose="020B0606030504020204" pitchFamily="34" charset="0"/>
              </a:rPr>
              <a:t>Aperçu du code de conduite</a:t>
            </a:r>
          </a:p>
          <a:p>
            <a:pPr marL="342900" indent="-342900">
              <a:spcAft>
                <a:spcPts val="2400"/>
              </a:spcAft>
              <a:buClr>
                <a:srgbClr val="FF0000"/>
              </a:buClr>
              <a:buFont typeface="Arial" panose="020B0604020202020204" pitchFamily="34" charset="0"/>
              <a:buChar char="•"/>
            </a:pPr>
            <a:r>
              <a:rPr lang="fr-FR" sz="3200">
                <a:solidFill>
                  <a:schemeClr val="bg1"/>
                </a:solidFill>
                <a:latin typeface="Roboto" panose="02000000000000000000" pitchFamily="2" charset="0"/>
                <a:ea typeface="Roboto" panose="02000000000000000000" pitchFamily="2" charset="0"/>
                <a:cs typeface="Open Sans" panose="020B0606030504020204" pitchFamily="34" charset="0"/>
              </a:rPr>
              <a:t>Les 10 principes et ce qu'ils signifient pour notre comportement dans les communautés </a:t>
            </a:r>
          </a:p>
          <a:p>
            <a:pPr marL="342900" indent="-342900">
              <a:spcAft>
                <a:spcPts val="2400"/>
              </a:spcAft>
              <a:buClr>
                <a:srgbClr val="FF0000"/>
              </a:buClr>
              <a:buFont typeface="Arial" panose="020B0604020202020204" pitchFamily="34" charset="0"/>
              <a:buChar char="•"/>
            </a:pPr>
            <a:r>
              <a:rPr lang="fr-FR" sz="3200">
                <a:solidFill>
                  <a:schemeClr val="bg1"/>
                </a:solidFill>
                <a:latin typeface="Roboto" panose="02000000000000000000" pitchFamily="2" charset="0"/>
                <a:ea typeface="Roboto" panose="02000000000000000000" pitchFamily="2" charset="0"/>
                <a:cs typeface="Open Sans" panose="020B0606030504020204" pitchFamily="34" charset="0"/>
              </a:rPr>
              <a:t>Prévention de l'exploitation et des abus sexuels, de la fraude et de la corruption</a:t>
            </a:r>
          </a:p>
          <a:p>
            <a:pPr marL="342900" indent="-342900">
              <a:spcAft>
                <a:spcPts val="2400"/>
              </a:spcAft>
              <a:buClr>
                <a:srgbClr val="FF0000"/>
              </a:buClr>
              <a:buFont typeface="Arial" panose="020B0604020202020204" pitchFamily="34" charset="0"/>
              <a:buChar char="•"/>
            </a:pPr>
            <a:r>
              <a:rPr lang="fr-FR" sz="3200">
                <a:solidFill>
                  <a:schemeClr val="bg1"/>
                </a:solidFill>
                <a:latin typeface="Roboto" panose="02000000000000000000" pitchFamily="2" charset="0"/>
                <a:ea typeface="Roboto" panose="02000000000000000000" pitchFamily="2" charset="0"/>
                <a:cs typeface="Open Sans" panose="020B0606030504020204" pitchFamily="34" charset="0"/>
              </a:rPr>
              <a:t>Code de conduite du personnel et des bénévoles propre à chaque organisation</a:t>
            </a:r>
          </a:p>
          <a:p>
            <a:pPr marL="342900" indent="-342900">
              <a:spcAft>
                <a:spcPts val="2400"/>
              </a:spcAft>
              <a:buClr>
                <a:srgbClr val="FF0000"/>
              </a:buClr>
              <a:buFont typeface="Arial" panose="020B0604020202020204" pitchFamily="34" charset="0"/>
              <a:buChar char="•"/>
            </a:pPr>
            <a:r>
              <a:rPr lang="fr-FR" sz="3200">
                <a:solidFill>
                  <a:schemeClr val="bg1"/>
                </a:solidFill>
                <a:latin typeface="Roboto" panose="02000000000000000000" pitchFamily="2" charset="0"/>
                <a:ea typeface="Roboto" panose="02000000000000000000" pitchFamily="2" charset="0"/>
                <a:cs typeface="Open Sans" panose="020B0606030504020204" pitchFamily="34" charset="0"/>
              </a:rPr>
              <a:t>Les violations du code de conduite et la manière de les signaler</a:t>
            </a:r>
          </a:p>
          <a:p>
            <a:pPr marL="342900" indent="-342900">
              <a:spcAft>
                <a:spcPts val="2400"/>
              </a:spcAft>
              <a:buClr>
                <a:srgbClr val="FF0000"/>
              </a:buClr>
              <a:buFont typeface="Arial" panose="020B0604020202020204" pitchFamily="34" charset="0"/>
              <a:buChar char="•"/>
            </a:pPr>
            <a:r>
              <a:rPr lang="fr-FR" sz="3200">
                <a:solidFill>
                  <a:schemeClr val="bg1"/>
                </a:solidFill>
                <a:latin typeface="Roboto" panose="02000000000000000000" pitchFamily="2" charset="0"/>
                <a:ea typeface="Roboto" panose="02000000000000000000" pitchFamily="2" charset="0"/>
                <a:cs typeface="Open Sans" panose="020B0606030504020204" pitchFamily="34" charset="0"/>
              </a:rPr>
              <a:t>Autres politiques et formations en ligne</a:t>
            </a:r>
          </a:p>
        </p:txBody>
      </p:sp>
    </p:spTree>
    <p:extLst>
      <p:ext uri="{BB962C8B-B14F-4D97-AF65-F5344CB8AC3E}">
        <p14:creationId xmlns:p14="http://schemas.microsoft.com/office/powerpoint/2010/main" val="3743253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8250920" y="1175984"/>
            <a:ext cx="10037080" cy="639342"/>
          </a:xfrm>
          <a:prstGeom prst="rect">
            <a:avLst/>
          </a:prstGeom>
          <a:noFill/>
        </p:spPr>
        <p:txBody>
          <a:bodyPr wrap="square" rtlCol="0">
            <a:spAutoFit/>
          </a:bodyPr>
          <a:lstStyle/>
          <a:p>
            <a:pPr>
              <a:lnSpc>
                <a:spcPct val="80000"/>
              </a:lnSpc>
            </a:pPr>
            <a:r>
              <a:rPr lang="fr-FR" sz="4400" b="1">
                <a:solidFill>
                  <a:schemeClr val="bg1"/>
                </a:solidFill>
                <a:latin typeface="Montserrat" pitchFamily="2" charset="77"/>
                <a:ea typeface="Roboto Black" panose="02000000000000000000" pitchFamily="2" charset="0"/>
                <a:cs typeface="Open Sans Light" panose="020B0306030504020204" pitchFamily="34" charset="0"/>
              </a:rPr>
              <a:t>Qu'est-ce que le Code de conduite ? </a:t>
            </a:r>
          </a:p>
        </p:txBody>
      </p:sp>
      <p:sp>
        <p:nvSpPr>
          <p:cNvPr id="7" name="TextBox 6">
            <a:extLst>
              <a:ext uri="{FF2B5EF4-FFF2-40B4-BE49-F238E27FC236}">
                <a16:creationId xmlns:a16="http://schemas.microsoft.com/office/drawing/2014/main" id="{800BE83F-8CEF-A845-BB3C-62779F4A4359}"/>
              </a:ext>
            </a:extLst>
          </p:cNvPr>
          <p:cNvSpPr txBox="1"/>
          <p:nvPr/>
        </p:nvSpPr>
        <p:spPr>
          <a:xfrm>
            <a:off x="8250920" y="2443929"/>
            <a:ext cx="8594043" cy="7109639"/>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fr-FR" sz="2200" dirty="0">
                <a:solidFill>
                  <a:schemeClr val="bg1"/>
                </a:solidFill>
                <a:latin typeface="Roboto" panose="02000000000000000000" pitchFamily="2" charset="0"/>
                <a:ea typeface="Roboto" panose="02000000000000000000" pitchFamily="2" charset="0"/>
                <a:cs typeface="Open Sans" panose="020B0606030504020204" pitchFamily="34" charset="0"/>
              </a:rPr>
              <a:t>Élaboré par la FICR et le CICR en 1994</a:t>
            </a:r>
          </a:p>
          <a:p>
            <a:pPr marL="342900" indent="-342900">
              <a:spcAft>
                <a:spcPts val="1800"/>
              </a:spcAft>
              <a:buClr>
                <a:srgbClr val="FF0000"/>
              </a:buClr>
              <a:buFont typeface="Arial" panose="020B0604020202020204" pitchFamily="34" charset="0"/>
              <a:buChar char="•"/>
            </a:pPr>
            <a:r>
              <a:rPr lang="fr-FR" sz="2200" dirty="0">
                <a:solidFill>
                  <a:schemeClr val="bg1"/>
                </a:solidFill>
                <a:latin typeface="Roboto" panose="02000000000000000000" pitchFamily="2" charset="0"/>
                <a:ea typeface="Roboto" panose="02000000000000000000" pitchFamily="2" charset="0"/>
                <a:cs typeface="Open Sans" panose="020B0606030504020204" pitchFamily="34" charset="0"/>
              </a:rPr>
              <a:t>Il définit des normes de comportement visant à garantir l'indépendance, l'efficacité et l'impact de l'organisation</a:t>
            </a:r>
          </a:p>
          <a:p>
            <a:pPr marL="342900" indent="-342900">
              <a:spcAft>
                <a:spcPts val="1800"/>
              </a:spcAft>
              <a:buClr>
                <a:srgbClr val="FF0000"/>
              </a:buClr>
              <a:buFont typeface="Arial" panose="020B0604020202020204" pitchFamily="34" charset="0"/>
              <a:buChar char="•"/>
            </a:pPr>
            <a:r>
              <a:rPr lang="fr-FR" sz="2200" dirty="0">
                <a:solidFill>
                  <a:schemeClr val="bg1"/>
                </a:solidFill>
                <a:latin typeface="Roboto" panose="02000000000000000000" pitchFamily="2" charset="0"/>
                <a:ea typeface="Roboto" panose="02000000000000000000" pitchFamily="2" charset="0"/>
                <a:cs typeface="Open Sans" panose="020B0606030504020204" pitchFamily="34" charset="0"/>
              </a:rPr>
              <a:t>Il est également signé par de nombreuses ONG</a:t>
            </a:r>
          </a:p>
          <a:p>
            <a:pPr marL="342900" indent="-342900">
              <a:spcAft>
                <a:spcPts val="1800"/>
              </a:spcAft>
              <a:buClr>
                <a:srgbClr val="FF0000"/>
              </a:buClr>
              <a:buFont typeface="Arial" panose="020B0604020202020204" pitchFamily="34" charset="0"/>
              <a:buChar char="•"/>
            </a:pPr>
            <a:r>
              <a:rPr lang="fr-FR" sz="2200" dirty="0">
                <a:solidFill>
                  <a:schemeClr val="bg1"/>
                </a:solidFill>
                <a:latin typeface="Roboto" panose="02000000000000000000" pitchFamily="2" charset="0"/>
                <a:ea typeface="Roboto" panose="02000000000000000000" pitchFamily="2" charset="0"/>
                <a:cs typeface="Open Sans" panose="020B0606030504020204" pitchFamily="34" charset="0"/>
              </a:rPr>
              <a:t>Il s'applique à tous les employés et bénévoles du Mouvement de la Croix-Rouge et du Croissant-Rouge (qu'ils l'aient signé ou non).</a:t>
            </a:r>
          </a:p>
          <a:p>
            <a:pPr marL="342900" indent="-342900">
              <a:spcAft>
                <a:spcPts val="1800"/>
              </a:spcAft>
              <a:buClr>
                <a:srgbClr val="FF0000"/>
              </a:buClr>
              <a:buFont typeface="Arial" panose="020B0604020202020204" pitchFamily="34" charset="0"/>
              <a:buChar char="•"/>
            </a:pPr>
            <a:r>
              <a:rPr lang="fr-FR" sz="2200" dirty="0">
                <a:solidFill>
                  <a:schemeClr val="bg1"/>
                </a:solidFill>
                <a:latin typeface="Roboto" panose="02000000000000000000" pitchFamily="2" charset="0"/>
                <a:ea typeface="Roboto" panose="02000000000000000000" pitchFamily="2" charset="0"/>
                <a:cs typeface="Open Sans" panose="020B0606030504020204" pitchFamily="34" charset="0"/>
              </a:rPr>
              <a:t>Il s'applique lorsque nous travaillons et lorsque nous ne travaillons pas.</a:t>
            </a:r>
          </a:p>
          <a:p>
            <a:pPr marL="342900" indent="-342900">
              <a:spcAft>
                <a:spcPts val="1800"/>
              </a:spcAft>
              <a:buClr>
                <a:srgbClr val="FF0000"/>
              </a:buClr>
              <a:buFont typeface="Arial" panose="020B0604020202020204" pitchFamily="34" charset="0"/>
              <a:buChar char="•"/>
            </a:pPr>
            <a:r>
              <a:rPr lang="fr-FR" sz="2200" dirty="0">
                <a:solidFill>
                  <a:schemeClr val="bg1"/>
                </a:solidFill>
                <a:latin typeface="Roboto" panose="02000000000000000000" pitchFamily="2" charset="0"/>
                <a:ea typeface="Roboto" panose="02000000000000000000" pitchFamily="2" charset="0"/>
                <a:cs typeface="Open Sans" panose="020B0606030504020204" pitchFamily="34" charset="0"/>
              </a:rPr>
              <a:t>10 principes essentiels - liés aux Principes fondamentaux</a:t>
            </a:r>
          </a:p>
          <a:p>
            <a:pPr marL="342900" indent="-342900">
              <a:spcAft>
                <a:spcPts val="1800"/>
              </a:spcAft>
              <a:buClr>
                <a:srgbClr val="FF0000"/>
              </a:buClr>
              <a:buFont typeface="Arial" panose="020B0604020202020204" pitchFamily="34" charset="0"/>
              <a:buChar char="•"/>
            </a:pPr>
            <a:r>
              <a:rPr lang="fr-FR" sz="2200" dirty="0">
                <a:solidFill>
                  <a:schemeClr val="bg1"/>
                </a:solidFill>
                <a:latin typeface="Roboto" panose="02000000000000000000" pitchFamily="2" charset="0"/>
                <a:ea typeface="Roboto" panose="02000000000000000000" pitchFamily="2" charset="0"/>
                <a:cs typeface="Open Sans" panose="020B0606030504020204" pitchFamily="34" charset="0"/>
              </a:rPr>
              <a:t>Il illustre le code de conduite du personnel propre à chaque organisation, par exemple pour le CICR, la FICR, etc. </a:t>
            </a:r>
          </a:p>
          <a:p>
            <a:pPr marL="342900" indent="-342900">
              <a:spcAft>
                <a:spcPts val="1800"/>
              </a:spcAft>
              <a:buClr>
                <a:srgbClr val="FF0000"/>
              </a:buClr>
              <a:buFont typeface="Arial" panose="020B0604020202020204" pitchFamily="34" charset="0"/>
              <a:buChar char="•"/>
            </a:pPr>
            <a:r>
              <a:rPr lang="fr-FR" sz="2200" dirty="0">
                <a:solidFill>
                  <a:schemeClr val="bg1"/>
                </a:solidFill>
                <a:latin typeface="Roboto" panose="02000000000000000000" pitchFamily="2" charset="0"/>
                <a:ea typeface="Roboto" panose="02000000000000000000" pitchFamily="2" charset="0"/>
                <a:cs typeface="Open Sans" panose="020B0606030504020204" pitchFamily="34" charset="0"/>
              </a:rPr>
              <a:t>Il oriente nos programmes et nos interventions ainsi que la manière dont nous travaillons avec les communautés</a:t>
            </a:r>
          </a:p>
          <a:p>
            <a:pPr marL="342900" indent="-342900">
              <a:spcAft>
                <a:spcPts val="1800"/>
              </a:spcAft>
              <a:buClr>
                <a:srgbClr val="FF0000"/>
              </a:buClr>
              <a:buFont typeface="Arial" panose="020B0604020202020204" pitchFamily="34" charset="0"/>
              <a:buChar char="•"/>
            </a:pPr>
            <a:r>
              <a:rPr lang="fr-FR" sz="2200" dirty="0">
                <a:solidFill>
                  <a:schemeClr val="bg1"/>
                </a:solidFill>
                <a:latin typeface="Roboto" panose="02000000000000000000" pitchFamily="2" charset="0"/>
                <a:ea typeface="Roboto" panose="02000000000000000000" pitchFamily="2" charset="0"/>
                <a:cs typeface="Open Sans" panose="020B0606030504020204" pitchFamily="34" charset="0"/>
              </a:rPr>
              <a:t>Il précise au personnel et aux bénévoles ce qui est acceptable et ce qui ne l'est pas.</a:t>
            </a:r>
          </a:p>
        </p:txBody>
      </p:sp>
      <p:sp>
        <p:nvSpPr>
          <p:cNvPr id="3" name="Picture Placeholder 2">
            <a:extLst>
              <a:ext uri="{FF2B5EF4-FFF2-40B4-BE49-F238E27FC236}">
                <a16:creationId xmlns:a16="http://schemas.microsoft.com/office/drawing/2014/main" id="{D991C20F-A4CE-CC42-BA17-E46A0F4A99B8}"/>
              </a:ext>
            </a:extLst>
          </p:cNvPr>
          <p:cNvSpPr>
            <a:spLocks noGrp="1"/>
          </p:cNvSpPr>
          <p:nvPr>
            <p:ph type="pic" sz="quarter" idx="10"/>
          </p:nvPr>
        </p:nvSpPr>
        <p:spPr>
          <a:xfrm>
            <a:off x="0" y="0"/>
            <a:ext cx="7358063" cy="10288588"/>
          </a:xfrm>
        </p:spPr>
        <p:txBody>
          <a:bodyPr/>
          <a:lstStyle/>
          <a:p>
            <a:endParaRPr lang="en-GB"/>
          </a:p>
        </p:txBody>
      </p:sp>
      <p:pic>
        <p:nvPicPr>
          <p:cNvPr id="5" name="Picture 4">
            <a:extLst>
              <a:ext uri="{FF2B5EF4-FFF2-40B4-BE49-F238E27FC236}">
                <a16:creationId xmlns:a16="http://schemas.microsoft.com/office/drawing/2014/main" id="{C4EA77A5-19B0-6E47-8B5E-DD75621AEE34}"/>
              </a:ext>
            </a:extLst>
          </p:cNvPr>
          <p:cNvPicPr>
            <a:picLocks noChangeAspect="1"/>
          </p:cNvPicPr>
          <p:nvPr/>
        </p:nvPicPr>
        <p:blipFill>
          <a:blip r:embed="rId3"/>
          <a:stretch>
            <a:fillRect/>
          </a:stretch>
        </p:blipFill>
        <p:spPr>
          <a:xfrm>
            <a:off x="0" y="0"/>
            <a:ext cx="7672388" cy="10304425"/>
          </a:xfrm>
          <a:prstGeom prst="rect">
            <a:avLst/>
          </a:prstGeom>
          <a:ln>
            <a:solidFill>
              <a:schemeClr val="tx1"/>
            </a:solidFill>
          </a:ln>
        </p:spPr>
      </p:pic>
    </p:spTree>
    <p:extLst>
      <p:ext uri="{BB962C8B-B14F-4D97-AF65-F5344CB8AC3E}">
        <p14:creationId xmlns:p14="http://schemas.microsoft.com/office/powerpoint/2010/main" val="2944217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D0B8D2-F76D-754A-B814-206D84C20FB2}"/>
              </a:ext>
            </a:extLst>
          </p:cNvPr>
          <p:cNvSpPr txBox="1"/>
          <p:nvPr/>
        </p:nvSpPr>
        <p:spPr>
          <a:xfrm>
            <a:off x="688446" y="859151"/>
            <a:ext cx="11605467" cy="762068"/>
          </a:xfrm>
          <a:prstGeom prst="rect">
            <a:avLst/>
          </a:prstGeom>
          <a:noFill/>
        </p:spPr>
        <p:txBody>
          <a:bodyPr wrap="square" rtlCol="0">
            <a:spAutoFit/>
          </a:bodyPr>
          <a:lstStyle/>
          <a:p>
            <a:pPr>
              <a:lnSpc>
                <a:spcPct val="80000"/>
              </a:lnSpc>
            </a:pPr>
            <a:r>
              <a:rPr lang="fr-FR" sz="5400" b="1">
                <a:solidFill>
                  <a:schemeClr val="bg1"/>
                </a:solidFill>
                <a:latin typeface="Montserrat" pitchFamily="2" charset="77"/>
                <a:ea typeface="Roboto Black" panose="02000000000000000000" pitchFamily="2" charset="0"/>
                <a:cs typeface="Open Sans Light" panose="020B0306030504020204" pitchFamily="34" charset="0"/>
              </a:rPr>
              <a:t>Les 10 principes fondamentaux</a:t>
            </a:r>
          </a:p>
        </p:txBody>
      </p:sp>
      <p:sp>
        <p:nvSpPr>
          <p:cNvPr id="4" name="TextBox 3">
            <a:extLst>
              <a:ext uri="{FF2B5EF4-FFF2-40B4-BE49-F238E27FC236}">
                <a16:creationId xmlns:a16="http://schemas.microsoft.com/office/drawing/2014/main" id="{22E8DFDA-26E1-B74D-AC6E-3ECA4D8E4E4B}"/>
              </a:ext>
            </a:extLst>
          </p:cNvPr>
          <p:cNvSpPr txBox="1"/>
          <p:nvPr/>
        </p:nvSpPr>
        <p:spPr>
          <a:xfrm>
            <a:off x="688446" y="2473199"/>
            <a:ext cx="16628004" cy="6678751"/>
          </a:xfrm>
          <a:prstGeom prst="rect">
            <a:avLst/>
          </a:prstGeom>
          <a:noFill/>
        </p:spPr>
        <p:txBody>
          <a:bodyPr wrap="square" numCol="2" spcCol="900000" rtlCol="0">
            <a:spAutoFit/>
          </a:bodyPr>
          <a:lstStyle/>
          <a:p>
            <a:pPr marL="457200" indent="-457200">
              <a:spcAft>
                <a:spcPts val="4200"/>
              </a:spcAft>
              <a:buClr>
                <a:srgbClr val="FF0000"/>
              </a:buClr>
              <a:buFont typeface="+mj-lt"/>
              <a:buAutoNum type="arabicPeriod"/>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L'impératif humanitaire, priorité absolue</a:t>
            </a:r>
          </a:p>
          <a:p>
            <a:pPr marL="457200" indent="-457200">
              <a:spcAft>
                <a:spcPts val="4200"/>
              </a:spcAft>
              <a:buClr>
                <a:srgbClr val="FF0000"/>
              </a:buClr>
              <a:buFont typeface="+mj-lt"/>
              <a:buAutoNum type="arabicPeriod"/>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L'aide est accordée sans distinction de race, de croyance ou de nationalité des bénéficiaires et sans distinction défavorable de quelque nature que ce soit. </a:t>
            </a:r>
            <a:r>
              <a:rPr lang="fr-FR" sz="2400" b="1">
                <a:solidFill>
                  <a:schemeClr val="bg1"/>
                </a:solidFill>
                <a:latin typeface="Roboto" panose="02000000000000000000" pitchFamily="2" charset="0"/>
                <a:ea typeface="Roboto" panose="02000000000000000000" pitchFamily="2" charset="0"/>
                <a:cs typeface="Open Sans" panose="020B0606030504020204" pitchFamily="34" charset="0"/>
              </a:rPr>
              <a:t>Les priorités en matière d'assistance sont déterminées en fonction des seuls besoins</a:t>
            </a:r>
          </a:p>
          <a:p>
            <a:pPr marL="457200" indent="-457200">
              <a:spcAft>
                <a:spcPts val="4200"/>
              </a:spcAft>
              <a:buClr>
                <a:srgbClr val="FF0000"/>
              </a:buClr>
              <a:buFont typeface="+mj-lt"/>
              <a:buAutoNum type="arabicPeriod"/>
            </a:pPr>
            <a:r>
              <a:rPr lang="fr-FR" sz="2400" b="1">
                <a:solidFill>
                  <a:schemeClr val="bg1"/>
                </a:solidFill>
                <a:latin typeface="Roboto" panose="02000000000000000000" pitchFamily="2" charset="0"/>
                <a:ea typeface="Roboto" panose="02000000000000000000" pitchFamily="2" charset="0"/>
                <a:cs typeface="Open Sans" panose="020B0606030504020204" pitchFamily="34" charset="0"/>
              </a:rPr>
              <a:t>L'aide ne saurait être utilisée au service de convictions politiques ou religieuses, quelles qu'elles soient.</a:t>
            </a: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 </a:t>
            </a:r>
          </a:p>
          <a:p>
            <a:pPr marL="457200" indent="-457200">
              <a:spcAft>
                <a:spcPts val="4200"/>
              </a:spcAft>
              <a:buClr>
                <a:srgbClr val="FF0000"/>
              </a:buClr>
              <a:buFont typeface="+mj-lt"/>
              <a:buAutoNum type="arabicPeriod"/>
            </a:pPr>
            <a:r>
              <a:rPr lang="fr-FR" sz="2400" b="1">
                <a:solidFill>
                  <a:schemeClr val="bg1"/>
                </a:solidFill>
                <a:latin typeface="Roboto" panose="02000000000000000000" pitchFamily="2" charset="0"/>
                <a:ea typeface="Roboto" panose="02000000000000000000" pitchFamily="2" charset="0"/>
                <a:cs typeface="Open Sans" panose="020B0606030504020204" pitchFamily="34" charset="0"/>
              </a:rPr>
              <a:t>Nous nous efforcerons de ne pas servir d'instrument à la politique étrangère des gouvernements</a:t>
            </a:r>
          </a:p>
          <a:p>
            <a:pPr marL="457200" indent="-457200">
              <a:spcAft>
                <a:spcPts val="4200"/>
              </a:spcAft>
              <a:buClr>
                <a:srgbClr val="FF0000"/>
              </a:buClr>
              <a:buFont typeface="+mj-lt"/>
              <a:buAutoNum type="arabicPeriod"/>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Nous respecterons la culture et les coutumes</a:t>
            </a:r>
          </a:p>
          <a:p>
            <a:pPr marL="457200" indent="-457200">
              <a:spcAft>
                <a:spcPts val="4200"/>
              </a:spcAft>
              <a:buClr>
                <a:srgbClr val="FF0000"/>
              </a:buClr>
              <a:buFont typeface="+mj-lt"/>
              <a:buAutoNum type="arabicPeriod"/>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Nous nous efforcerons de fonder la réponse aux catastrophes sur les capacités locales</a:t>
            </a:r>
          </a:p>
          <a:p>
            <a:pPr marL="457200" indent="-457200">
              <a:spcAft>
                <a:spcPts val="4200"/>
              </a:spcAft>
              <a:buClr>
                <a:srgbClr val="FF0000"/>
              </a:buClr>
              <a:buFont typeface="+mj-lt"/>
              <a:buAutoNum type="arabicPeriod"/>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Des moyens doivent être trouvés pour impliquer les bénéficiaires du programme dans la gestion de l'aide d'urgence</a:t>
            </a:r>
          </a:p>
          <a:p>
            <a:pPr marL="457200" indent="-457200">
              <a:spcAft>
                <a:spcPts val="4200"/>
              </a:spcAft>
              <a:buClr>
                <a:srgbClr val="FF0000"/>
              </a:buClr>
              <a:buFont typeface="+mj-lt"/>
              <a:buAutoNum type="arabicPeriod"/>
            </a:pPr>
            <a:r>
              <a:rPr lang="fr-FR" sz="2400" b="1">
                <a:solidFill>
                  <a:schemeClr val="bg1"/>
                </a:solidFill>
                <a:latin typeface="Roboto" panose="02000000000000000000" pitchFamily="2" charset="0"/>
                <a:ea typeface="Roboto" panose="02000000000000000000" pitchFamily="2" charset="0"/>
                <a:cs typeface="Open Sans" panose="020B0606030504020204" pitchFamily="34" charset="0"/>
              </a:rPr>
              <a:t>Les secours doivent autant viser à limiter les vulnérabilités futures qu'à satisfaire les besoins essentiels</a:t>
            </a:r>
          </a:p>
          <a:p>
            <a:pPr marL="457200" indent="-457200">
              <a:spcAft>
                <a:spcPts val="4200"/>
              </a:spcAft>
              <a:buClr>
                <a:srgbClr val="FF0000"/>
              </a:buClr>
              <a:buFont typeface="+mj-lt"/>
              <a:buAutoNum type="arabicPeriod"/>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Nous rendons des comptes à la fois à ceux que nous cherchons à aider et à ceux dont nous acceptons les ressources</a:t>
            </a:r>
          </a:p>
          <a:p>
            <a:pPr marL="457200" indent="-457200">
              <a:spcAft>
                <a:spcPts val="4200"/>
              </a:spcAft>
              <a:buClr>
                <a:srgbClr val="FF0000"/>
              </a:buClr>
              <a:buFont typeface="+mj-lt"/>
              <a:buAutoNum type="arabicPeriod"/>
            </a:pPr>
            <a:r>
              <a:rPr lang="fr-FR" sz="2400">
                <a:solidFill>
                  <a:schemeClr val="bg1"/>
                </a:solidFill>
                <a:latin typeface="Roboto" panose="02000000000000000000" pitchFamily="2" charset="0"/>
                <a:ea typeface="Roboto" panose="02000000000000000000" pitchFamily="2" charset="0"/>
                <a:cs typeface="Open Sans" panose="020B0606030504020204" pitchFamily="34" charset="0"/>
              </a:rPr>
              <a:t>Dans nos activités d'information,de promotion et de publicité, nous présenterons les victimes de catastrophes comme des êtres humains dignes de respect, et non comme des objets de commisération</a:t>
            </a:r>
          </a:p>
        </p:txBody>
      </p:sp>
    </p:spTree>
    <p:extLst>
      <p:ext uri="{BB962C8B-B14F-4D97-AF65-F5344CB8AC3E}">
        <p14:creationId xmlns:p14="http://schemas.microsoft.com/office/powerpoint/2010/main" val="1671150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D0B8D2-F76D-754A-B814-206D84C20FB2}"/>
              </a:ext>
            </a:extLst>
          </p:cNvPr>
          <p:cNvSpPr txBox="1"/>
          <p:nvPr/>
        </p:nvSpPr>
        <p:spPr>
          <a:xfrm>
            <a:off x="497946" y="1024685"/>
            <a:ext cx="15465954" cy="1426865"/>
          </a:xfrm>
          <a:prstGeom prst="rect">
            <a:avLst/>
          </a:prstGeom>
          <a:noFill/>
        </p:spPr>
        <p:txBody>
          <a:bodyPr wrap="square" rtlCol="0">
            <a:spAutoFit/>
          </a:bodyPr>
          <a:lstStyle/>
          <a:p>
            <a:pPr>
              <a:lnSpc>
                <a:spcPct val="80000"/>
              </a:lnSpc>
            </a:pPr>
            <a:r>
              <a:rPr lang="fr-FR" sz="5400" b="1">
                <a:solidFill>
                  <a:schemeClr val="bg1"/>
                </a:solidFill>
                <a:latin typeface="Montserrat" pitchFamily="2" charset="77"/>
                <a:ea typeface="Roboto Black" panose="02000000000000000000" pitchFamily="2" charset="0"/>
                <a:cs typeface="Open Sans Light" panose="020B0306030504020204" pitchFamily="34" charset="0"/>
              </a:rPr>
              <a:t>Les principes essentiels - qui guident étroitement notre engagement auprès des communautés</a:t>
            </a:r>
          </a:p>
        </p:txBody>
      </p:sp>
      <p:sp>
        <p:nvSpPr>
          <p:cNvPr id="4" name="TextBox 3">
            <a:extLst>
              <a:ext uri="{FF2B5EF4-FFF2-40B4-BE49-F238E27FC236}">
                <a16:creationId xmlns:a16="http://schemas.microsoft.com/office/drawing/2014/main" id="{22E8DFDA-26E1-B74D-AC6E-3ECA4D8E4E4B}"/>
              </a:ext>
            </a:extLst>
          </p:cNvPr>
          <p:cNvSpPr txBox="1"/>
          <p:nvPr/>
        </p:nvSpPr>
        <p:spPr>
          <a:xfrm>
            <a:off x="497946" y="2947102"/>
            <a:ext cx="16628004" cy="7186583"/>
          </a:xfrm>
          <a:prstGeom prst="rect">
            <a:avLst/>
          </a:prstGeom>
          <a:noFill/>
        </p:spPr>
        <p:txBody>
          <a:bodyPr wrap="square" numCol="2" spcCol="900000" rtlCol="0">
            <a:spAutoFit/>
          </a:bodyPr>
          <a:lstStyle/>
          <a:p>
            <a:pPr marL="457200" indent="-457200">
              <a:spcAft>
                <a:spcPts val="4200"/>
              </a:spcAft>
              <a:buClr>
                <a:srgbClr val="FF0000"/>
              </a:buClr>
              <a:buFont typeface="+mj-lt"/>
              <a:buAutoNum type="arabicPeriod"/>
            </a:pPr>
            <a:r>
              <a:rPr lang="fr-FR" sz="2200" dirty="0">
                <a:solidFill>
                  <a:srgbClr val="FF0000"/>
                </a:solidFill>
                <a:latin typeface="Roboto" panose="02000000000000000000" pitchFamily="2" charset="0"/>
                <a:ea typeface="Roboto" panose="02000000000000000000" pitchFamily="2" charset="0"/>
                <a:cs typeface="Open Sans" panose="020B0606030504020204" pitchFamily="34" charset="0"/>
              </a:rPr>
              <a:t>L'impératif humanitaire, priorité absolue</a:t>
            </a:r>
          </a:p>
          <a:p>
            <a:pPr marL="457200" indent="-457200">
              <a:spcAft>
                <a:spcPts val="4200"/>
              </a:spcAft>
              <a:buClr>
                <a:srgbClr val="FF0000"/>
              </a:buClr>
              <a:buFont typeface="+mj-lt"/>
              <a:buAutoNum type="arabicPeriod"/>
            </a:pPr>
            <a:r>
              <a:rPr lang="fr-FR" sz="2200" dirty="0">
                <a:solidFill>
                  <a:schemeClr val="accent3"/>
                </a:solidFill>
                <a:latin typeface="Roboto" panose="02000000000000000000" pitchFamily="2" charset="0"/>
                <a:ea typeface="Roboto" panose="02000000000000000000" pitchFamily="2" charset="0"/>
                <a:cs typeface="Open Sans" panose="020B0606030504020204" pitchFamily="34" charset="0"/>
              </a:rPr>
              <a:t>L'aide est accordée sans distinction de race, de croyance ou de nationalité des bénéficiaires et sans distinction défavorable de quelque nature que ce soit. </a:t>
            </a:r>
            <a:r>
              <a:rPr lang="fr-FR" sz="2200" b="1" dirty="0">
                <a:solidFill>
                  <a:schemeClr val="accent3"/>
                </a:solidFill>
                <a:latin typeface="Roboto" panose="02000000000000000000" pitchFamily="2" charset="0"/>
                <a:ea typeface="Roboto" panose="02000000000000000000" pitchFamily="2" charset="0"/>
                <a:cs typeface="Open Sans" panose="020B0606030504020204" pitchFamily="34" charset="0"/>
              </a:rPr>
              <a:t>Les priorités en matière d'assistance sont déterminées en fonction des seuls besoins</a:t>
            </a:r>
          </a:p>
          <a:p>
            <a:pPr marL="457200" indent="-457200">
              <a:spcAft>
                <a:spcPts val="4200"/>
              </a:spcAft>
              <a:buClr>
                <a:srgbClr val="FF0000"/>
              </a:buClr>
              <a:buFont typeface="+mj-lt"/>
              <a:buAutoNum type="arabicPeriod"/>
            </a:pPr>
            <a:r>
              <a:rPr lang="fr-FR" sz="2200" b="1" dirty="0">
                <a:solidFill>
                  <a:schemeClr val="bg1"/>
                </a:solidFill>
                <a:latin typeface="Roboto" panose="02000000000000000000" pitchFamily="2" charset="0"/>
                <a:ea typeface="Roboto" panose="02000000000000000000" pitchFamily="2" charset="0"/>
                <a:cs typeface="Open Sans" panose="020B0606030504020204" pitchFamily="34" charset="0"/>
              </a:rPr>
              <a:t>L'aide ne saurait être utilisée au service de convictions politiques ou religieuses, quelles qu'elles soient</a:t>
            </a:r>
          </a:p>
          <a:p>
            <a:pPr marL="457200" indent="-457200">
              <a:spcAft>
                <a:spcPts val="4200"/>
              </a:spcAft>
              <a:buClr>
                <a:srgbClr val="FF0000"/>
              </a:buClr>
              <a:buFont typeface="+mj-lt"/>
              <a:buAutoNum type="arabicPeriod"/>
            </a:pPr>
            <a:r>
              <a:rPr lang="fr-FR" sz="2200" b="1" dirty="0">
                <a:solidFill>
                  <a:schemeClr val="bg1"/>
                </a:solidFill>
                <a:latin typeface="Roboto" panose="02000000000000000000" pitchFamily="2" charset="0"/>
                <a:ea typeface="Roboto" panose="02000000000000000000" pitchFamily="2" charset="0"/>
                <a:cs typeface="Open Sans" panose="020B0606030504020204" pitchFamily="34" charset="0"/>
              </a:rPr>
              <a:t>Nous nous efforcerons de ne pas servir d'instrument à la politique étrangère des gouvernements</a:t>
            </a:r>
          </a:p>
          <a:p>
            <a:pPr marL="457200" indent="-457200">
              <a:spcAft>
                <a:spcPts val="4200"/>
              </a:spcAft>
              <a:buClr>
                <a:srgbClr val="FF0000"/>
              </a:buClr>
              <a:buFont typeface="+mj-lt"/>
              <a:buAutoNum type="arabicPeriod"/>
            </a:pPr>
            <a:r>
              <a:rPr lang="fr-FR" sz="2200" dirty="0">
                <a:solidFill>
                  <a:schemeClr val="accent3"/>
                </a:solidFill>
                <a:latin typeface="Roboto" panose="02000000000000000000" pitchFamily="2" charset="0"/>
                <a:ea typeface="Roboto" panose="02000000000000000000" pitchFamily="2" charset="0"/>
                <a:cs typeface="Open Sans" panose="020B0606030504020204" pitchFamily="34" charset="0"/>
              </a:rPr>
              <a:t>Nous respecterons la culture et les coutumes</a:t>
            </a:r>
          </a:p>
          <a:p>
            <a:pPr marL="457200" indent="-457200">
              <a:spcAft>
                <a:spcPts val="4200"/>
              </a:spcAft>
              <a:buClr>
                <a:srgbClr val="FF0000"/>
              </a:buClr>
              <a:buFont typeface="+mj-lt"/>
              <a:buAutoNum type="arabicPeriod"/>
            </a:pPr>
            <a:r>
              <a:rPr lang="fr-FR" sz="2200" dirty="0">
                <a:solidFill>
                  <a:schemeClr val="accent3"/>
                </a:solidFill>
                <a:latin typeface="Roboto" panose="02000000000000000000" pitchFamily="2" charset="0"/>
                <a:ea typeface="Roboto" panose="02000000000000000000" pitchFamily="2" charset="0"/>
                <a:cs typeface="Open Sans" panose="020B0606030504020204" pitchFamily="34" charset="0"/>
              </a:rPr>
              <a:t>Nous nous efforcerons de fonder la réponse aux catastrophes sur les capacités locales</a:t>
            </a:r>
          </a:p>
          <a:p>
            <a:pPr marL="457200" indent="-457200">
              <a:spcAft>
                <a:spcPts val="4200"/>
              </a:spcAft>
              <a:buClr>
                <a:srgbClr val="FF0000"/>
              </a:buClr>
              <a:buFont typeface="+mj-lt"/>
              <a:buAutoNum type="arabicPeriod"/>
            </a:pPr>
            <a:r>
              <a:rPr lang="fr-FR" sz="2200" dirty="0">
                <a:solidFill>
                  <a:schemeClr val="accent3"/>
                </a:solidFill>
                <a:latin typeface="Roboto" panose="02000000000000000000" pitchFamily="2" charset="0"/>
                <a:ea typeface="Roboto" panose="02000000000000000000" pitchFamily="2" charset="0"/>
                <a:cs typeface="Open Sans" panose="020B0606030504020204" pitchFamily="34" charset="0"/>
              </a:rPr>
              <a:t>Des moyens doivent être trouvés pour impliquer les bénéficiaires du programme dans la gestion de l'aide d'urgence</a:t>
            </a:r>
          </a:p>
          <a:p>
            <a:pPr marL="457200" indent="-457200">
              <a:spcAft>
                <a:spcPts val="4200"/>
              </a:spcAft>
              <a:buClr>
                <a:srgbClr val="FF0000"/>
              </a:buClr>
              <a:buFont typeface="+mj-lt"/>
              <a:buAutoNum type="arabicPeriod"/>
            </a:pPr>
            <a:r>
              <a:rPr lang="fr-FR" sz="2200" b="1" dirty="0">
                <a:solidFill>
                  <a:schemeClr val="bg1"/>
                </a:solidFill>
                <a:latin typeface="Roboto" panose="02000000000000000000" pitchFamily="2" charset="0"/>
                <a:ea typeface="Roboto" panose="02000000000000000000" pitchFamily="2" charset="0"/>
                <a:cs typeface="Open Sans" panose="020B0606030504020204" pitchFamily="34" charset="0"/>
              </a:rPr>
              <a:t>Les secours doivent autant viser à limiter les vulnérabilités futures qu'à satisfaire les besoins essentiels</a:t>
            </a:r>
          </a:p>
          <a:p>
            <a:pPr marL="457200" indent="-457200">
              <a:spcAft>
                <a:spcPts val="4200"/>
              </a:spcAft>
              <a:buClr>
                <a:srgbClr val="FF0000"/>
              </a:buClr>
              <a:buFont typeface="+mj-lt"/>
              <a:buAutoNum type="arabicPeriod"/>
            </a:pPr>
            <a:r>
              <a:rPr lang="fr-FR" sz="2200" dirty="0">
                <a:solidFill>
                  <a:schemeClr val="accent3"/>
                </a:solidFill>
                <a:latin typeface="Roboto" panose="02000000000000000000" pitchFamily="2" charset="0"/>
                <a:ea typeface="Roboto" panose="02000000000000000000" pitchFamily="2" charset="0"/>
                <a:cs typeface="Open Sans" panose="020B0606030504020204" pitchFamily="34" charset="0"/>
              </a:rPr>
              <a:t>Nous rendons des comptes à la fois à ceux que nous cherchons à aider et à ceux dont nous acceptons les ressources</a:t>
            </a:r>
          </a:p>
          <a:p>
            <a:pPr marL="457200" indent="-457200">
              <a:spcAft>
                <a:spcPts val="4200"/>
              </a:spcAft>
              <a:buClr>
                <a:srgbClr val="FF0000"/>
              </a:buClr>
              <a:buFont typeface="+mj-lt"/>
              <a:buAutoNum type="arabicPeriod"/>
            </a:pPr>
            <a:r>
              <a:rPr lang="fr-FR" sz="2200" dirty="0">
                <a:solidFill>
                  <a:schemeClr val="bg1"/>
                </a:solidFill>
                <a:latin typeface="Roboto" panose="02000000000000000000" pitchFamily="2" charset="0"/>
                <a:ea typeface="Roboto" panose="02000000000000000000" pitchFamily="2" charset="0"/>
                <a:cs typeface="Open Sans" panose="020B0606030504020204" pitchFamily="34" charset="0"/>
              </a:rPr>
              <a:t>Dans nos activités d'</a:t>
            </a:r>
            <a:r>
              <a:rPr lang="fr-FR" sz="2200" dirty="0" err="1">
                <a:solidFill>
                  <a:schemeClr val="bg1"/>
                </a:solidFill>
                <a:latin typeface="Roboto" panose="02000000000000000000" pitchFamily="2" charset="0"/>
                <a:ea typeface="Roboto" panose="02000000000000000000" pitchFamily="2" charset="0"/>
                <a:cs typeface="Open Sans" panose="020B0606030504020204" pitchFamily="34" charset="0"/>
              </a:rPr>
              <a:t>information,de</a:t>
            </a:r>
            <a:r>
              <a:rPr lang="fr-FR" sz="2200" dirty="0">
                <a:solidFill>
                  <a:schemeClr val="bg1"/>
                </a:solidFill>
                <a:latin typeface="Roboto" panose="02000000000000000000" pitchFamily="2" charset="0"/>
                <a:ea typeface="Roboto" panose="02000000000000000000" pitchFamily="2" charset="0"/>
                <a:cs typeface="Open Sans" panose="020B0606030504020204" pitchFamily="34" charset="0"/>
              </a:rPr>
              <a:t> promotion et de publicité, nous présenterons les victimes de catastrophes comme des êtres humains dignes de respect, et non comme des objets de commisération</a:t>
            </a:r>
          </a:p>
        </p:txBody>
      </p:sp>
    </p:spTree>
    <p:extLst>
      <p:ext uri="{BB962C8B-B14F-4D97-AF65-F5344CB8AC3E}">
        <p14:creationId xmlns:p14="http://schemas.microsoft.com/office/powerpoint/2010/main" val="16527148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1" name="Google Shape;501;p5"/>
          <p:cNvSpPr txBox="1">
            <a:spLocks noGrp="1"/>
          </p:cNvSpPr>
          <p:nvPr>
            <p:ph type="title" idx="4294967295"/>
          </p:nvPr>
        </p:nvSpPr>
        <p:spPr>
          <a:xfrm>
            <a:off x="649342" y="3296188"/>
            <a:ext cx="6105797" cy="142610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2"/>
              </a:buClr>
              <a:buSzPts val="4800"/>
              <a:buFont typeface="Montserrat"/>
              <a:buNone/>
            </a:pPr>
            <a:r>
              <a:rPr lang="fr-FR" sz="4400" b="1" dirty="0">
                <a:solidFill>
                  <a:schemeClr val="dk2"/>
                </a:solidFill>
                <a:latin typeface="Montserrat"/>
                <a:ea typeface="Montserrat"/>
                <a:cs typeface="Montserrat"/>
                <a:sym typeface="Montserrat"/>
              </a:rPr>
              <a:t>Exercice en groupe
</a:t>
            </a:r>
            <a:br>
              <a:rPr lang="fr-FR" sz="4400" b="1" dirty="0">
                <a:solidFill>
                  <a:schemeClr val="dk2"/>
                </a:solidFill>
                <a:latin typeface="Montserrat"/>
                <a:ea typeface="Montserrat"/>
                <a:cs typeface="Montserrat"/>
                <a:sym typeface="Montserrat"/>
              </a:rPr>
            </a:br>
            <a:r>
              <a:rPr lang="fr-FR" sz="4400" b="1" dirty="0">
                <a:solidFill>
                  <a:schemeClr val="dk2"/>
                </a:solidFill>
                <a:latin typeface="Montserrat"/>
                <a:ea typeface="Montserrat"/>
                <a:cs typeface="Montserrat"/>
                <a:sym typeface="Montserrat"/>
              </a:rPr>
              <a:t>(10 minutes)</a:t>
            </a:r>
          </a:p>
        </p:txBody>
      </p:sp>
      <p:sp>
        <p:nvSpPr>
          <p:cNvPr id="502" name="Google Shape;502;p5"/>
          <p:cNvSpPr txBox="1">
            <a:spLocks noGrp="1"/>
          </p:cNvSpPr>
          <p:nvPr>
            <p:ph type="body" idx="4294967295"/>
          </p:nvPr>
        </p:nvSpPr>
        <p:spPr>
          <a:xfrm>
            <a:off x="649342" y="5173663"/>
            <a:ext cx="6675922" cy="2236787"/>
          </a:xfrm>
          <a:prstGeom prst="rect">
            <a:avLst/>
          </a:prstGeom>
          <a:noFill/>
          <a:ln>
            <a:noFill/>
          </a:ln>
        </p:spPr>
        <p:txBody>
          <a:bodyPr spcFirstLastPara="1" wrap="square" lIns="91425" tIns="45700" rIns="91425" bIns="45700" anchor="t" anchorCtr="0">
            <a:noAutofit/>
          </a:bodyPr>
          <a:lstStyle/>
          <a:p>
            <a:pPr marL="0" marR="0" lvl="0" indent="0" algn="l" rtl="0">
              <a:lnSpc>
                <a:spcPts val="3420"/>
              </a:lnSpc>
              <a:spcBef>
                <a:spcPts val="0"/>
              </a:spcBef>
              <a:spcAft>
                <a:spcPts val="0"/>
              </a:spcAft>
              <a:buClr>
                <a:schemeClr val="dk1"/>
              </a:buClr>
              <a:buSzPts val="2800"/>
              <a:buNone/>
            </a:pPr>
            <a:r>
              <a:rPr lang="fr-FR" sz="28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Chaque groupe doit choisir l'un des principes et discuter de la manière dont il pourrait être mis en pratique dans son travail quotidien avec les communautés.</a:t>
            </a:r>
          </a:p>
        </p:txBody>
      </p:sp>
      <p:sp>
        <p:nvSpPr>
          <p:cNvPr id="4" name="TextBox 3">
            <a:extLst>
              <a:ext uri="{FF2B5EF4-FFF2-40B4-BE49-F238E27FC236}">
                <a16:creationId xmlns:a16="http://schemas.microsoft.com/office/drawing/2014/main" id="{A4FD0ECC-753E-7A73-5A2F-9FABEAD67094}"/>
              </a:ext>
            </a:extLst>
          </p:cNvPr>
          <p:cNvSpPr txBox="1"/>
          <p:nvPr/>
        </p:nvSpPr>
        <p:spPr>
          <a:xfrm>
            <a:off x="7794096" y="1754992"/>
            <a:ext cx="10170054" cy="7217360"/>
          </a:xfrm>
          <a:prstGeom prst="rect">
            <a:avLst/>
          </a:prstGeom>
          <a:solidFill>
            <a:schemeClr val="bg1">
              <a:lumMod val="20000"/>
              <a:lumOff val="80000"/>
            </a:schemeClr>
          </a:solidFill>
        </p:spPr>
        <p:txBody>
          <a:bodyPr wrap="square" numCol="1" spcCol="900000" rtlCol="0">
            <a:spAutoFit/>
          </a:bodyPr>
          <a:lstStyle/>
          <a:p>
            <a:pPr marL="457200" indent="-457200">
              <a:spcAft>
                <a:spcPts val="4200"/>
              </a:spcAft>
              <a:buClr>
                <a:srgbClr val="FF0000"/>
              </a:buClr>
              <a:buFont typeface="+mj-lt"/>
              <a:buAutoNum type="arabicPeriod"/>
            </a:pPr>
            <a:r>
              <a:rPr lang="fr-FR" sz="2400" dirty="0">
                <a:latin typeface="Roboto" panose="02000000000000000000" pitchFamily="2" charset="0"/>
                <a:ea typeface="Roboto" panose="02000000000000000000" pitchFamily="2" charset="0"/>
                <a:cs typeface="Open Sans" panose="020B0606030504020204" pitchFamily="34" charset="0"/>
              </a:rPr>
              <a:t>L'impératif humanitaire, priorité absolue</a:t>
            </a:r>
          </a:p>
          <a:p>
            <a:pPr marL="457200" indent="-457200">
              <a:spcAft>
                <a:spcPts val="4200"/>
              </a:spcAft>
              <a:buClr>
                <a:srgbClr val="FF0000"/>
              </a:buClr>
              <a:buFont typeface="+mj-lt"/>
              <a:buAutoNum type="arabicPeriod"/>
            </a:pPr>
            <a:r>
              <a:rPr lang="fr-FR" sz="2400" dirty="0">
                <a:latin typeface="Roboto" panose="02000000000000000000" pitchFamily="2" charset="0"/>
                <a:ea typeface="Roboto" panose="02000000000000000000" pitchFamily="2" charset="0"/>
                <a:cs typeface="Open Sans" panose="020B0606030504020204" pitchFamily="34" charset="0"/>
              </a:rPr>
              <a:t>L'aide est accordée sans distinction de race, de croyance ou de nationalité des bénéficiaires et sans distinction défavorable de quelque nature que ce soit. </a:t>
            </a:r>
            <a:r>
              <a:rPr lang="fr-FR" sz="2400" b="1" dirty="0">
                <a:latin typeface="Roboto" panose="02000000000000000000" pitchFamily="2" charset="0"/>
                <a:ea typeface="Roboto" panose="02000000000000000000" pitchFamily="2" charset="0"/>
                <a:cs typeface="Open Sans" panose="020B0606030504020204" pitchFamily="34" charset="0"/>
              </a:rPr>
              <a:t>Les priorités en matière d'assistance sont déterminées en fonction des seuls besoins</a:t>
            </a:r>
          </a:p>
          <a:p>
            <a:pPr marL="514350" indent="-514350">
              <a:spcAft>
                <a:spcPts val="4200"/>
              </a:spcAft>
              <a:buClr>
                <a:srgbClr val="FF0000"/>
              </a:buClr>
              <a:buFont typeface="+mj-lt"/>
              <a:buAutoNum type="arabicPeriod" startAt="5"/>
            </a:pPr>
            <a:r>
              <a:rPr lang="fr-FR" sz="2400" dirty="0">
                <a:latin typeface="Roboto" panose="02000000000000000000" pitchFamily="2" charset="0"/>
                <a:ea typeface="Roboto" panose="02000000000000000000" pitchFamily="2" charset="0"/>
                <a:cs typeface="Open Sans" panose="020B0606030504020204" pitchFamily="34" charset="0"/>
              </a:rPr>
              <a:t>Nous respecterons la culture et les coutumes</a:t>
            </a:r>
          </a:p>
          <a:p>
            <a:pPr marL="457200" indent="-457200">
              <a:spcAft>
                <a:spcPts val="4200"/>
              </a:spcAft>
              <a:buClr>
                <a:srgbClr val="FF0000"/>
              </a:buClr>
              <a:buFont typeface="+mj-lt"/>
              <a:buAutoNum type="arabicPeriod" startAt="5"/>
            </a:pPr>
            <a:r>
              <a:rPr lang="fr-FR" sz="2400" dirty="0">
                <a:latin typeface="Roboto" panose="02000000000000000000" pitchFamily="2" charset="0"/>
                <a:ea typeface="Roboto" panose="02000000000000000000" pitchFamily="2" charset="0"/>
                <a:cs typeface="Open Sans" panose="020B0606030504020204" pitchFamily="34" charset="0"/>
              </a:rPr>
              <a:t>Nous nous efforcerons de fonder la réponse aux catastrophes sur les capacités locales</a:t>
            </a:r>
          </a:p>
          <a:p>
            <a:pPr marL="457200" indent="-457200">
              <a:spcAft>
                <a:spcPts val="4200"/>
              </a:spcAft>
              <a:buClr>
                <a:srgbClr val="FF0000"/>
              </a:buClr>
              <a:buFont typeface="+mj-lt"/>
              <a:buAutoNum type="arabicPeriod" startAt="5"/>
            </a:pPr>
            <a:r>
              <a:rPr lang="fr-FR" sz="2400" dirty="0">
                <a:latin typeface="Roboto" panose="02000000000000000000" pitchFamily="2" charset="0"/>
                <a:ea typeface="Roboto" panose="02000000000000000000" pitchFamily="2" charset="0"/>
                <a:cs typeface="Open Sans" panose="020B0606030504020204" pitchFamily="34" charset="0"/>
              </a:rPr>
              <a:t>Des moyens doivent être trouvés pour impliquer les bénéficiaires du programme dans la gestion de l'aide d'urgence</a:t>
            </a:r>
          </a:p>
          <a:p>
            <a:pPr marL="514350" indent="-514350">
              <a:spcAft>
                <a:spcPts val="4200"/>
              </a:spcAft>
              <a:buClr>
                <a:srgbClr val="FF0000"/>
              </a:buClr>
              <a:buFont typeface="+mj-lt"/>
              <a:buAutoNum type="arabicPeriod" startAt="9"/>
            </a:pPr>
            <a:r>
              <a:rPr lang="fr-FR" sz="2400" dirty="0">
                <a:latin typeface="Roboto" panose="02000000000000000000" pitchFamily="2" charset="0"/>
                <a:ea typeface="Roboto" panose="02000000000000000000" pitchFamily="2" charset="0"/>
                <a:cs typeface="Open Sans" panose="020B0606030504020204" pitchFamily="34" charset="0"/>
              </a:rPr>
              <a:t>Nous rendons des comptes à la fois à ceux que nous cherchons à aider et à ceux dont nous acceptons les ressources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C9ADFD-F797-0E46-8524-E90E486D162D}"/>
              </a:ext>
            </a:extLst>
          </p:cNvPr>
          <p:cNvSpPr txBox="1"/>
          <p:nvPr/>
        </p:nvSpPr>
        <p:spPr>
          <a:xfrm>
            <a:off x="364416" y="592294"/>
            <a:ext cx="13835677" cy="687624"/>
          </a:xfrm>
          <a:prstGeom prst="rect">
            <a:avLst/>
          </a:prstGeom>
          <a:noFill/>
        </p:spPr>
        <p:txBody>
          <a:bodyPr wrap="square" rtlCol="0">
            <a:spAutoFit/>
          </a:bodyPr>
          <a:lstStyle/>
          <a:p>
            <a:pPr marL="914400" indent="-914400">
              <a:lnSpc>
                <a:spcPct val="80000"/>
              </a:lnSpc>
              <a:buClr>
                <a:schemeClr val="accent3"/>
              </a:buClr>
              <a:buFont typeface="+mj-lt"/>
              <a:buAutoNum type="arabicPeriod"/>
            </a:pPr>
            <a:r>
              <a:rPr lang="fr-FR" sz="4800" b="1">
                <a:solidFill>
                  <a:schemeClr val="bg1"/>
                </a:solidFill>
                <a:latin typeface="Montserrat" pitchFamily="2" charset="77"/>
                <a:ea typeface="Roboto" panose="02000000000000000000" pitchFamily="2" charset="0"/>
                <a:cs typeface="Open Sans" panose="020B0606030504020204" pitchFamily="34" charset="0"/>
              </a:rPr>
              <a:t>L'impératif humanitaire, priorité absolue</a:t>
            </a:r>
          </a:p>
        </p:txBody>
      </p:sp>
      <p:sp>
        <p:nvSpPr>
          <p:cNvPr id="4" name="TextBox 3">
            <a:extLst>
              <a:ext uri="{FF2B5EF4-FFF2-40B4-BE49-F238E27FC236}">
                <a16:creationId xmlns:a16="http://schemas.microsoft.com/office/drawing/2014/main" id="{CF034966-2292-3B42-B91C-6C3C86161346}"/>
              </a:ext>
            </a:extLst>
          </p:cNvPr>
          <p:cNvSpPr txBox="1"/>
          <p:nvPr/>
        </p:nvSpPr>
        <p:spPr>
          <a:xfrm>
            <a:off x="1273820" y="2139020"/>
            <a:ext cx="7117145" cy="4939814"/>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fr-FR" sz="2400" dirty="0">
                <a:solidFill>
                  <a:schemeClr val="bg1"/>
                </a:solidFill>
                <a:latin typeface="Roboto" panose="02000000000000000000" pitchFamily="2" charset="0"/>
                <a:ea typeface="Roboto" panose="02000000000000000000" pitchFamily="2" charset="0"/>
                <a:cs typeface="Open Sans" panose="020B0606030504020204" pitchFamily="34" charset="0"/>
              </a:rPr>
              <a:t>Principe fondamental d'humanité</a:t>
            </a:r>
          </a:p>
          <a:p>
            <a:pPr marL="342900" indent="-342900">
              <a:spcAft>
                <a:spcPts val="1800"/>
              </a:spcAft>
              <a:buClr>
                <a:srgbClr val="FF0000"/>
              </a:buClr>
              <a:buFont typeface="Arial" panose="020B0604020202020204" pitchFamily="34" charset="0"/>
              <a:buChar char="•"/>
            </a:pPr>
            <a:r>
              <a:rPr lang="fr-FR" sz="2400" dirty="0">
                <a:solidFill>
                  <a:schemeClr val="bg1"/>
                </a:solidFill>
                <a:latin typeface="Roboto" panose="02000000000000000000" pitchFamily="2" charset="0"/>
                <a:ea typeface="Roboto" panose="02000000000000000000" pitchFamily="2" charset="0"/>
                <a:cs typeface="Open Sans" panose="020B0606030504020204" pitchFamily="34" charset="0"/>
              </a:rPr>
              <a:t>Le Mouvement de la Croix-Rouge et du Croissant-Rouge a pour but de fournir une assistance humanitaire là où elle est nécessaire</a:t>
            </a:r>
          </a:p>
          <a:p>
            <a:pPr marL="342900" indent="-342900">
              <a:spcAft>
                <a:spcPts val="1800"/>
              </a:spcAft>
              <a:buClr>
                <a:srgbClr val="FF0000"/>
              </a:buClr>
              <a:buFont typeface="Arial" panose="020B0604020202020204" pitchFamily="34" charset="0"/>
              <a:buChar char="•"/>
            </a:pPr>
            <a:r>
              <a:rPr lang="fr-FR" sz="2400" dirty="0">
                <a:solidFill>
                  <a:schemeClr val="bg1"/>
                </a:solidFill>
                <a:latin typeface="Roboto" panose="02000000000000000000" pitchFamily="2" charset="0"/>
                <a:ea typeface="Roboto" panose="02000000000000000000" pitchFamily="2" charset="0"/>
                <a:cs typeface="Open Sans" panose="020B0606030504020204" pitchFamily="34" charset="0"/>
              </a:rPr>
              <a:t>Le droit de recevoir une aide humanitaire est un droit fondamental </a:t>
            </a:r>
          </a:p>
          <a:p>
            <a:pPr marL="342900" indent="-342900">
              <a:spcAft>
                <a:spcPts val="1800"/>
              </a:spcAft>
              <a:buClr>
                <a:srgbClr val="FF0000"/>
              </a:buClr>
              <a:buFont typeface="Arial" panose="020B0604020202020204" pitchFamily="34" charset="0"/>
              <a:buChar char="•"/>
            </a:pPr>
            <a:r>
              <a:rPr lang="fr-FR" sz="2400" dirty="0">
                <a:solidFill>
                  <a:schemeClr val="bg1"/>
                </a:solidFill>
                <a:latin typeface="Roboto" panose="02000000000000000000" pitchFamily="2" charset="0"/>
                <a:ea typeface="Roboto" panose="02000000000000000000" pitchFamily="2" charset="0"/>
                <a:cs typeface="Open Sans" panose="020B0606030504020204" pitchFamily="34" charset="0"/>
              </a:rPr>
              <a:t>Le respect de la dignité humaine est primordial </a:t>
            </a:r>
          </a:p>
          <a:p>
            <a:pPr marL="342900" indent="-342900">
              <a:spcAft>
                <a:spcPts val="1800"/>
              </a:spcAft>
              <a:buClr>
                <a:srgbClr val="FF0000"/>
              </a:buClr>
              <a:buFont typeface="Arial" panose="020B0604020202020204" pitchFamily="34" charset="0"/>
              <a:buChar char="•"/>
            </a:pPr>
            <a:r>
              <a:rPr lang="fr-FR" sz="2400" dirty="0">
                <a:solidFill>
                  <a:schemeClr val="bg1"/>
                </a:solidFill>
                <a:latin typeface="Roboto" panose="02000000000000000000" pitchFamily="2" charset="0"/>
                <a:ea typeface="Roboto" panose="02000000000000000000" pitchFamily="2" charset="0"/>
                <a:cs typeface="Open Sans" panose="020B0606030504020204" pitchFamily="34" charset="0"/>
              </a:rPr>
              <a:t>Respecter chacun de manière égale et sans discrimination ni distinction </a:t>
            </a:r>
          </a:p>
          <a:p>
            <a:pPr>
              <a:spcAft>
                <a:spcPts val="1800"/>
              </a:spcAft>
              <a:buClr>
                <a:srgbClr val="FF0000"/>
              </a:buClr>
            </a:pPr>
            <a:endPar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endParaRPr>
          </a:p>
        </p:txBody>
      </p:sp>
      <p:pic>
        <p:nvPicPr>
          <p:cNvPr id="2" name="Picture 1">
            <a:extLst>
              <a:ext uri="{FF2B5EF4-FFF2-40B4-BE49-F238E27FC236}">
                <a16:creationId xmlns:a16="http://schemas.microsoft.com/office/drawing/2014/main" id="{2FBA1D85-63DF-0D4B-9E72-9454E652F29D}"/>
              </a:ext>
            </a:extLst>
          </p:cNvPr>
          <p:cNvPicPr>
            <a:picLocks noChangeAspect="1"/>
          </p:cNvPicPr>
          <p:nvPr/>
        </p:nvPicPr>
        <p:blipFill>
          <a:blip r:embed="rId3"/>
          <a:stretch>
            <a:fillRect/>
          </a:stretch>
        </p:blipFill>
        <p:spPr>
          <a:xfrm>
            <a:off x="364416" y="6659562"/>
            <a:ext cx="8026549" cy="3036732"/>
          </a:xfrm>
          <a:prstGeom prst="rect">
            <a:avLst/>
          </a:prstGeom>
        </p:spPr>
      </p:pic>
      <p:pic>
        <p:nvPicPr>
          <p:cNvPr id="5" name="Picture 4">
            <a:extLst>
              <a:ext uri="{FF2B5EF4-FFF2-40B4-BE49-F238E27FC236}">
                <a16:creationId xmlns:a16="http://schemas.microsoft.com/office/drawing/2014/main" id="{551B5C12-9714-FD4F-9ADE-E3A0185FBC6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780623" y="2376732"/>
            <a:ext cx="8982635" cy="3430719"/>
          </a:xfrm>
          <a:prstGeom prst="rect">
            <a:avLst/>
          </a:prstGeom>
        </p:spPr>
      </p:pic>
      <p:pic>
        <p:nvPicPr>
          <p:cNvPr id="7" name="Picture 6">
            <a:extLst>
              <a:ext uri="{FF2B5EF4-FFF2-40B4-BE49-F238E27FC236}">
                <a16:creationId xmlns:a16="http://schemas.microsoft.com/office/drawing/2014/main" id="{F035B121-5661-2846-A73E-2E2405113FE8}"/>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780623" y="6260555"/>
            <a:ext cx="8570259" cy="3430718"/>
          </a:xfrm>
          <a:prstGeom prst="rect">
            <a:avLst/>
          </a:prstGeom>
        </p:spPr>
      </p:pic>
    </p:spTree>
    <p:extLst>
      <p:ext uri="{BB962C8B-B14F-4D97-AF65-F5344CB8AC3E}">
        <p14:creationId xmlns:p14="http://schemas.microsoft.com/office/powerpoint/2010/main" val="3108678180"/>
      </p:ext>
    </p:extLst>
  </p:cSld>
  <p:clrMapOvr>
    <a:masterClrMapping/>
  </p:clrMapOvr>
</p:sld>
</file>

<file path=ppt/theme/theme1.xml><?xml version="1.0" encoding="utf-8"?>
<a:theme xmlns:a="http://schemas.openxmlformats.org/drawingml/2006/main" name="Office Theme">
  <a:themeElements>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ingLink xmlns="cf328f71-004c-4ec5-8aac-4c1fe87c002c" xsi:nil="true"/>
    <TaxCatchAll xmlns="133e5729-7bb1-4685-bd1f-c5e580a2ee33" xsi:nil="true"/>
    <lcf76f155ced4ddcb4097134ff3c332f xmlns="cf328f71-004c-4ec5-8aac-4c1fe87c002c">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2" ma:contentTypeDescription="Create a new document." ma:contentTypeScope="" ma:versionID="8d29dc5fa25fc1fcef507a9ef40e34d6">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03b04bbf8a8573d9e89e83f27820dd2"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00818C-9313-4491-82F4-E9CBFE5DB659}">
  <ds:schemaRefs>
    <ds:schemaRef ds:uri="http://schemas.openxmlformats.org/package/2006/metadata/core-properties"/>
    <ds:schemaRef ds:uri="http://purl.org/dc/terms/"/>
    <ds:schemaRef ds:uri="cf328f71-004c-4ec5-8aac-4c1fe87c002c"/>
    <ds:schemaRef ds:uri="http://schemas.microsoft.com/office/infopath/2007/PartnerControls"/>
    <ds:schemaRef ds:uri="http://schemas.microsoft.com/office/2006/documentManagement/types"/>
    <ds:schemaRef ds:uri="http://purl.org/dc/elements/1.1/"/>
    <ds:schemaRef ds:uri="http://www.w3.org/XML/1998/namespace"/>
    <ds:schemaRef ds:uri="http://schemas.microsoft.com/office/2006/metadata/properties"/>
    <ds:schemaRef ds:uri="http://purl.org/dc/dcmitype/"/>
    <ds:schemaRef ds:uri="133e5729-7bb1-4685-bd1f-c5e580a2ee33"/>
    <ds:schemaRef ds:uri="http://schemas.microsoft.com/sharepoint/v3"/>
  </ds:schemaRefs>
</ds:datastoreItem>
</file>

<file path=customXml/itemProps2.xml><?xml version="1.0" encoding="utf-8"?>
<ds:datastoreItem xmlns:ds="http://schemas.openxmlformats.org/officeDocument/2006/customXml" ds:itemID="{D18E8416-3288-423B-9DBA-919616972C26}">
  <ds:schemaRefs>
    <ds:schemaRef ds:uri="http://schemas.microsoft.com/sharepoint/v3/contenttype/forms"/>
  </ds:schemaRefs>
</ds:datastoreItem>
</file>

<file path=customXml/itemProps3.xml><?xml version="1.0" encoding="utf-8"?>
<ds:datastoreItem xmlns:ds="http://schemas.openxmlformats.org/officeDocument/2006/customXml" ds:itemID="{F1BAC480-3703-4B4A-ADC1-63467A8FDF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7758</TotalTime>
  <Words>9212</Words>
  <Application>Microsoft Macintosh PowerPoint</Application>
  <PresentationFormat>Custom</PresentationFormat>
  <Paragraphs>525</Paragraphs>
  <Slides>29</Slides>
  <Notes>29</Notes>
  <HiddenSlides>6</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Times New Roman</vt:lpstr>
      <vt:lpstr>Oswald</vt:lpstr>
      <vt:lpstr>Montserrat</vt:lpstr>
      <vt:lpstr>Arial Narrow</vt:lpstr>
      <vt:lpstr>Calibri</vt:lpstr>
      <vt:lpstr>Roboto</vt:lpstr>
      <vt:lpstr>Open Sans</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Exercice en groupe
 (10 minutes)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44</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Sharon Reader</cp:lastModifiedBy>
  <cp:revision>43</cp:revision>
  <dcterms:created xsi:type="dcterms:W3CDTF">2015-02-25T15:20:40Z</dcterms:created>
  <dcterms:modified xsi:type="dcterms:W3CDTF">2025-03-19T09:11:22Z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0x01010088EE9237482712449971AC4496F4F58A</vt:lpwstr>
  </property>
  <property fmtid="{D5CDD505-2E9C-101B-9397-08002B2CF9AE}" pid="3" name="ICRCIMP_RMUnitInCharge">
    <vt:lpwstr/>
  </property>
  <property fmtid="{D5CDD505-2E9C-101B-9397-08002B2CF9AE}" pid="4" name="ICRCIMP_ManageAccess">
    <vt:bool>false</vt:bool>
  </property>
  <property fmtid="{D5CDD505-2E9C-101B-9397-08002B2CF9AE}" pid="5" name="ICRCIMP_IHT">
    <vt:lpwstr>3;#Internal|23eb6094-56fc-4ad4-8ae2-cf1575a694f0</vt:lpwstr>
  </property>
  <property fmtid="{D5CDD505-2E9C-101B-9397-08002B2CF9AE}" pid="6" name="ICRCIMP_Country">
    <vt:lpwstr>2;#No Country|1f55df4f-c103-4303-b974-426a8e7d1d06</vt:lpwstr>
  </property>
  <property fmtid="{D5CDD505-2E9C-101B-9397-08002B2CF9AE}" pid="7" name="ICRCIMP_OrganizationalAccronym">
    <vt:lpwstr/>
  </property>
  <property fmtid="{D5CDD505-2E9C-101B-9397-08002B2CF9AE}" pid="8" name="ICRCIMP_DocumentType">
    <vt:lpwstr/>
  </property>
  <property fmtid="{D5CDD505-2E9C-101B-9397-08002B2CF9AE}" pid="9" name="ICRCIMP_BusinessFunction">
    <vt:lpwstr>1;#Operations Management|8105d8d5-bb50-46de-81af-10caf3180b22</vt:lpwstr>
  </property>
  <property fmtid="{D5CDD505-2E9C-101B-9397-08002B2CF9AE}" pid="10" name="ICRCIMP_Keyword">
    <vt:lpwstr/>
  </property>
  <property fmtid="{D5CDD505-2E9C-101B-9397-08002B2CF9AE}" pid="11" name="ICRCIMP_KeyIssue">
    <vt:lpwstr>4;#- No key issue|32056555-74b8-4174-9beb-b0d6d010855f</vt:lpwstr>
  </property>
  <property fmtid="{D5CDD505-2E9C-101B-9397-08002B2CF9AE}" pid="12" name="_dlc_DocIdItemGuid">
    <vt:lpwstr>ff974673-ceb3-4d8e-a02e-b02e3422ea4b</vt:lpwstr>
  </property>
  <property fmtid="{D5CDD505-2E9C-101B-9397-08002B2CF9AE}" pid="13" name="MSIP_Label_caf3f7fd-5cd4-4287-9002-aceb9af13c42_Enabled">
    <vt:lpwstr>true</vt:lpwstr>
  </property>
  <property fmtid="{D5CDD505-2E9C-101B-9397-08002B2CF9AE}" pid="14" name="MSIP_Label_caf3f7fd-5cd4-4287-9002-aceb9af13c42_SetDate">
    <vt:lpwstr>2022-01-26T09:23:24Z</vt:lpwstr>
  </property>
  <property fmtid="{D5CDD505-2E9C-101B-9397-08002B2CF9AE}" pid="15" name="MSIP_Label_caf3f7fd-5cd4-4287-9002-aceb9af13c42_Method">
    <vt:lpwstr>Privileged</vt:lpwstr>
  </property>
  <property fmtid="{D5CDD505-2E9C-101B-9397-08002B2CF9AE}" pid="16" name="MSIP_Label_caf3f7fd-5cd4-4287-9002-aceb9af13c42_Name">
    <vt:lpwstr>Public</vt:lpwstr>
  </property>
  <property fmtid="{D5CDD505-2E9C-101B-9397-08002B2CF9AE}" pid="17" name="MSIP_Label_caf3f7fd-5cd4-4287-9002-aceb9af13c42_SiteId">
    <vt:lpwstr>a2b53be5-734e-4e6c-ab0d-d184f60fd917</vt:lpwstr>
  </property>
  <property fmtid="{D5CDD505-2E9C-101B-9397-08002B2CF9AE}" pid="18" name="MSIP_Label_caf3f7fd-5cd4-4287-9002-aceb9af13c42_ActionId">
    <vt:lpwstr>64c6aeeb-61b3-4fd0-b33e-cbdfbbc48a49</vt:lpwstr>
  </property>
  <property fmtid="{D5CDD505-2E9C-101B-9397-08002B2CF9AE}" pid="19" name="MSIP_Label_caf3f7fd-5cd4-4287-9002-aceb9af13c42_ContentBits">
    <vt:lpwstr>2</vt:lpwstr>
  </property>
  <property fmtid="{D5CDD505-2E9C-101B-9397-08002B2CF9AE}" pid="20" name="ClassificationContentMarkingFooterLocations">
    <vt:lpwstr>Office Theme:3</vt:lpwstr>
  </property>
  <property fmtid="{D5CDD505-2E9C-101B-9397-08002B2CF9AE}" pid="21" name="ClassificationContentMarkingFooterText">
    <vt:lpwstr>Public</vt:lpwstr>
  </property>
  <property fmtid="{D5CDD505-2E9C-101B-9397-08002B2CF9AE}" pid="22" name="MediaServiceImageTags">
    <vt:lpwstr/>
  </property>
</Properties>
</file>