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27" r:id="rId5"/>
    <p:sldMasterId id="2147484702" r:id="rId6"/>
  </p:sldMasterIdLst>
  <p:notesMasterIdLst>
    <p:notesMasterId r:id="rId17"/>
  </p:notesMasterIdLst>
  <p:handoutMasterIdLst>
    <p:handoutMasterId r:id="rId18"/>
  </p:handoutMasterIdLst>
  <p:sldIdLst>
    <p:sldId id="2076137771" r:id="rId7"/>
    <p:sldId id="2076137829" r:id="rId8"/>
    <p:sldId id="2076137831" r:id="rId9"/>
    <p:sldId id="4065" r:id="rId10"/>
    <p:sldId id="2076137769" r:id="rId11"/>
    <p:sldId id="2076137772" r:id="rId12"/>
    <p:sldId id="257" r:id="rId13"/>
    <p:sldId id="3994" r:id="rId14"/>
    <p:sldId id="2076137830" r:id="rId15"/>
    <p:sldId id="2076137841" r:id="rId16"/>
  </p:sldIdLst>
  <p:sldSz cx="18288000" cy="10288588"/>
  <p:notesSz cx="6858000" cy="9144000"/>
  <p:embeddedFontLst>
    <p:embeddedFont>
      <p:font typeface="Montserrat" pitchFamily="2" charset="77"/>
      <p:regular r:id="rId19"/>
      <p:bold r:id="rId20"/>
      <p:italic r:id="rId21"/>
      <p:boldItalic r:id="rId22"/>
    </p:embeddedFont>
    <p:embeddedFont>
      <p:font typeface="Montserrat SemiBold" pitchFamily="2" charset="77"/>
      <p:regular r:id="rId23"/>
      <p:bold r:id="rId24"/>
      <p:italic r:id="rId25"/>
      <p:boldItalic r:id="rId26"/>
    </p:embeddedFont>
    <p:embeddedFont>
      <p:font typeface="Open Sans" panose="020B060603050402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AFF"/>
    <a:srgbClr val="D1F5FF"/>
    <a:srgbClr val="01C8C3"/>
    <a:srgbClr val="5E3670"/>
    <a:srgbClr val="F5333F"/>
    <a:srgbClr val="011E41"/>
    <a:srgbClr val="6B2BAA"/>
    <a:srgbClr val="D9AAFF"/>
    <a:srgbClr val="B24BFF"/>
    <a:srgbClr val="B24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E22939-8F6D-8247-8F75-2885CB2DF0B6}" v="1" dt="2025-03-19T08:52:30.905"/>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39"/>
    <p:restoredTop sz="84762" autoAdjust="0"/>
  </p:normalViewPr>
  <p:slideViewPr>
    <p:cSldViewPr snapToGrid="0">
      <p:cViewPr varScale="1">
        <p:scale>
          <a:sx n="71" d="100"/>
          <a:sy n="71" d="100"/>
        </p:scale>
        <p:origin x="728" y="192"/>
      </p:cViewPr>
      <p:guideLst/>
    </p:cSldViewPr>
  </p:slideViewPr>
  <p:notesTextViewPr>
    <p:cViewPr>
      <p:scale>
        <a:sx n="130" d="100"/>
        <a:sy n="130" d="100"/>
      </p:scale>
      <p:origin x="0" y="0"/>
    </p:cViewPr>
  </p:notesTextViewPr>
  <p:sorterViewPr>
    <p:cViewPr>
      <p:scale>
        <a:sx n="80" d="100"/>
        <a:sy n="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microsoft.com/office/2016/11/relationships/changesInfo" Target="changesInfos/changesInfo1.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font" Target="fonts/font11.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75E22939-8F6D-8247-8F75-2885CB2DF0B6}"/>
    <pc:docChg chg="modSld">
      <pc:chgData name="Sharon Reader" userId="192b71f1-1400-4988-a857-69de893750f9" providerId="ADAL" clId="{75E22939-8F6D-8247-8F75-2885CB2DF0B6}" dt="2025-03-19T08:52:30.905" v="1" actId="18331"/>
      <pc:docMkLst>
        <pc:docMk/>
      </pc:docMkLst>
      <pc:sldChg chg="modSp">
        <pc:chgData name="Sharon Reader" userId="192b71f1-1400-4988-a857-69de893750f9" providerId="ADAL" clId="{75E22939-8F6D-8247-8F75-2885CB2DF0B6}" dt="2025-03-19T08:52:30.905" v="1" actId="18331"/>
        <pc:sldMkLst>
          <pc:docMk/>
          <pc:sldMk cId="3759831846" sldId="2076137769"/>
        </pc:sldMkLst>
        <pc:picChg chg="mod">
          <ac:chgData name="Sharon Reader" userId="192b71f1-1400-4988-a857-69de893750f9" providerId="ADAL" clId="{75E22939-8F6D-8247-8F75-2885CB2DF0B6}" dt="2025-03-19T08:52:30.905" v="1" actId="18331"/>
          <ac:picMkLst>
            <pc:docMk/>
            <pc:sldMk cId="3759831846" sldId="2076137769"/>
            <ac:picMk id="8" creationId="{A123EB34-3D5A-AA79-8E99-681B55A33DD5}"/>
          </ac:picMkLst>
        </pc:picChg>
      </pc:sldChg>
      <pc:sldChg chg="mod modShow">
        <pc:chgData name="Sharon Reader" userId="192b71f1-1400-4988-a857-69de893750f9" providerId="ADAL" clId="{75E22939-8F6D-8247-8F75-2885CB2DF0B6}" dt="2025-03-18T18:42:25.936" v="0" actId="729"/>
        <pc:sldMkLst>
          <pc:docMk/>
          <pc:sldMk cId="3805181851" sldId="207613783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19.03.2025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3/19/25</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SUR LES DIAPOSITIVES SUIVANTES</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89909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NOTES DU FORMATEUR - </a:t>
            </a:r>
          </a:p>
          <a:p>
            <a:endParaRPr lang="en-GB" b="1" dirty="0"/>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r>
              <a:rPr lang="fr-FR" sz="2000" dirty="0">
                <a:effectLst/>
                <a:latin typeface="Open Sans" panose="020B0606030504020204" pitchFamily="34" charset="0"/>
                <a:ea typeface="Arial" panose="020B0604020202020204" pitchFamily="34" charset="0"/>
              </a:rPr>
              <a:t>Il s'agit d'une autre épreuve opposant les groupes. </a:t>
            </a:r>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endParaRPr lang="en-GB" sz="2000" dirty="0">
              <a:effectLst/>
              <a:latin typeface="Open Sans" panose="020B0606030504020204" pitchFamily="34" charset="0"/>
              <a:ea typeface="Arial" panose="020B0604020202020204" pitchFamily="34" charset="0"/>
            </a:endParaRPr>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r>
              <a:rPr lang="fr-FR" sz="2000" b="1" dirty="0"/>
              <a:t>Demandez aux participants de réfléchir pendant 5 minutes</a:t>
            </a:r>
            <a:r>
              <a:rPr lang="fr-FR" sz="2000" dirty="0"/>
              <a:t> à tous les types d'informations que nous devrions partager avec les communautés - sur la branche et les SN et sur les programmes et activités.</a:t>
            </a:r>
            <a:r>
              <a:rPr lang="fr-FR" sz="2000" b="0" dirty="0"/>
              <a:t> </a:t>
            </a:r>
          </a:p>
          <a:p>
            <a:pPr marL="342900" lvl="0" indent="-342900">
              <a:lnSpc>
                <a:spcPct val="115000"/>
              </a:lnSpc>
              <a:buFont typeface="+mj-lt"/>
              <a:buAutoNum type="arabicPeriod"/>
            </a:pPr>
            <a:endParaRPr lang="en-GB" sz="2000" b="1"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r>
              <a:rPr lang="fr-FR" sz="2000" b="0" dirty="0">
                <a:effectLst/>
                <a:latin typeface="Open Sans" panose="020B0606030504020204" pitchFamily="34" charset="0"/>
                <a:ea typeface="Arial" panose="020B0604020202020204" pitchFamily="34" charset="0"/>
              </a:rPr>
              <a:t>Au bout de 5 minutes, demandez à chaque groupe de passer sa liste à un autre groupe, puis lisez les réponses de la diapositive suivante. Le groupe qui a le plus grand nombre de réponses correctes gagne une récompense (par exemple, des chocolats ou des bonbons).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0013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b="1" dirty="0"/>
              <a:t>NOTES DU FORMATEUR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4" b="1" i="0" u="none" strike="noStrike" cap="none" dirty="0">
              <a:solidFill>
                <a:schemeClr val="dk1"/>
              </a:solidFill>
              <a:latin typeface="Calibri"/>
              <a:cs typeface="Calibri"/>
              <a:sym typeface="Calibri"/>
            </a:endParaRPr>
          </a:p>
          <a:p>
            <a:pPr marL="342900" lvl="0" indent="-342900">
              <a:buFont typeface="Arial" panose="020B0604020202020204" pitchFamily="34" charset="0"/>
              <a:buChar char="•"/>
            </a:pPr>
            <a:r>
              <a:rPr lang="fr-FR" sz="1805" b="0" dirty="0">
                <a:solidFill>
                  <a:schemeClr val="tx1"/>
                </a:solidFill>
                <a:effectLst/>
                <a:latin typeface="+mn-lt"/>
                <a:ea typeface="+mn-ea"/>
                <a:cs typeface="+mn-cs"/>
              </a:rPr>
              <a:t>Vérifiez que chaque groupe a bien partagé sa liste avec un autre groupe. Au fur et à mesure que la diapositive défile, demandez-leur de cocher tout ce que l'autre groupe a mentionné. Il n'est pas nécessaire que cela corresponde au mot près</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fr-FR" sz="1805" b="0" dirty="0">
                <a:solidFill>
                  <a:schemeClr val="tx1"/>
                </a:solidFill>
                <a:effectLst/>
                <a:latin typeface="+mn-lt"/>
                <a:ea typeface="+mn-ea"/>
                <a:cs typeface="+mn-cs"/>
              </a:rPr>
              <a:t>Une fois que vous avez terminé, demandez si quelqu'un n'a pas compris l'un des points de la diapositive. </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fr-FR" sz="1805" b="0" dirty="0">
                <a:solidFill>
                  <a:schemeClr val="tx1"/>
                </a:solidFill>
                <a:effectLst/>
                <a:latin typeface="+mn-lt"/>
                <a:ea typeface="+mn-ea"/>
                <a:cs typeface="+mn-cs"/>
              </a:rPr>
              <a:t>Demandez ensuite si certains groupes ont des informations qui n'ont pas été mentionnées ici - si vous êtes d'accord pour dire qu'il s'agit d'informations qui devraient être partagées avec la communauté, le groupe peut se voir attribuer une bonne réponse.</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fr-FR" sz="1805" dirty="0">
                <a:solidFill>
                  <a:schemeClr val="tx1"/>
                </a:solidFill>
                <a:effectLst/>
                <a:latin typeface="+mn-lt"/>
                <a:ea typeface="+mn-ea"/>
                <a:cs typeface="+mn-cs"/>
              </a:rPr>
              <a:t>Le groupe qui obtient le plus de bonnes réponses/points remporte un prix, par exemple des chocolats.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r>
              <a:rPr lang="fr-FR" sz="1805" b="1" dirty="0">
                <a:solidFill>
                  <a:schemeClr val="tx1"/>
                </a:solidFill>
                <a:effectLst/>
                <a:latin typeface="+mn-lt"/>
                <a:ea typeface="+mn-ea"/>
                <a:cs typeface="+mn-cs"/>
              </a:rPr>
              <a:t>Liste des informations à partager avec les communautés</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Informations sur la Société nationale, y compris son mandat, ses méthodes de travail, le code de conduite de son personnel et de ses bénévoles - ne partez pas du principe que tout le monde connaît la Croix-Rouge et le Croissant-Rouge.</a:t>
            </a:r>
          </a:p>
          <a:p>
            <a:pPr marL="114300" lvl="0" indent="-342900">
              <a:spcBef>
                <a:spcPts val="0"/>
              </a:spcBef>
              <a:buFont typeface="Arial" panose="020B0604020202020204" pitchFamily="34" charset="0"/>
              <a:buChar char="•"/>
            </a:pPr>
            <a:r>
              <a:rPr lang="fr-FR" dirty="0"/>
              <a:t>Précisions sur les évaluations prévues, sur la manière dont elles seront </a:t>
            </a:r>
            <a:r>
              <a:rPr lang="fr-FR" b="1" dirty="0"/>
              <a:t>effectuées</a:t>
            </a:r>
            <a:r>
              <a:rPr lang="fr-FR" dirty="0"/>
              <a:t> et sur ce qui se passera ensuite.</a:t>
            </a:r>
            <a:r>
              <a:rPr lang="fr-FR" sz="1800" b="0" i="0" u="none" strike="noStrike" cap="none" dirty="0">
                <a:solidFill>
                  <a:schemeClr val="dk1"/>
                </a:solidFill>
                <a:effectLst/>
                <a:latin typeface="Calibri"/>
                <a:ea typeface="Calibri"/>
                <a:cs typeface="Calibri"/>
                <a:sym typeface="Calibri"/>
              </a:rPr>
              <a:t> </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Objectifs et calendrier du programme</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Les activités du programme et la manière dont elles seront gérées et mises en œuvre.</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Les critères de sélection, le ciblage et les processus de distribution, y compris le moment où ils auront lieu, la manière dont ils seront gérés et le processus que les gens doivent suivre.</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Informations sur les retards ou les difficultés</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Comment les gens peuvent participer, y compris qui sont les comités ou les représentants et quels sont leurs rôles et responsabilités.</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Les informations relatives au mécanisme de retours d'information, y compris la manière d'y accéder, ce qui se passe avec le retour d'information et quand les gens peuvent attendre une réponse.</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Les mesures prises à la suite des retours de la communauté et une explication lorsque les changements ne peuvent pas être faits.</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Quand le programme se terminera et ce qui sera remis.</a:t>
            </a:r>
          </a:p>
          <a:p>
            <a:pPr marL="114300" lvl="0" indent="-342900">
              <a:spcBef>
                <a:spcPts val="0"/>
              </a:spcBef>
              <a:buFont typeface="Arial" panose="020B0604020202020204" pitchFamily="34" charset="0"/>
              <a:buChar char="•"/>
            </a:pPr>
            <a:r>
              <a:rPr lang="fr-FR" sz="1800" b="0" i="0" u="none" strike="noStrike" cap="none" dirty="0">
                <a:solidFill>
                  <a:schemeClr val="dk1"/>
                </a:solidFill>
                <a:effectLst/>
                <a:latin typeface="Calibri"/>
                <a:ea typeface="Calibri"/>
                <a:cs typeface="Calibri"/>
                <a:sym typeface="Calibri"/>
              </a:rPr>
              <a:t>Veillez à ce que toute information partagée soit honnête et précise.</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4768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Notes du formateur</a:t>
            </a:r>
          </a:p>
          <a:p>
            <a:endParaRPr lang="en-GB" dirty="0"/>
          </a:p>
          <a:p>
            <a:pPr marL="342900" indent="-342900">
              <a:buFontTx/>
              <a:buChar char="-"/>
            </a:pPr>
            <a:r>
              <a:rPr lang="fr-FR" dirty="0"/>
              <a:t>Discussion en plénière pendant 5-10 minutes</a:t>
            </a:r>
          </a:p>
          <a:p>
            <a:pPr marL="342900" indent="-342900">
              <a:buFontTx/>
              <a:buChar char="-"/>
            </a:pPr>
            <a:endParaRPr lang="en-GB" dirty="0"/>
          </a:p>
          <a:p>
            <a:pPr marL="342900" indent="-342900">
              <a:buFontTx/>
              <a:buChar char="-"/>
            </a:pPr>
            <a:r>
              <a:rPr lang="fr-FR" dirty="0"/>
              <a:t>Rappelez aux participants la discussion qui a eu lieu plus tôt dans la journée, lorsqu'ils ont réfléchi aux différentes façons dont ils ont partagé des informations avec les communautés de leur branche</a:t>
            </a:r>
          </a:p>
          <a:p>
            <a:pPr marL="342900" indent="-342900">
              <a:buFontTx/>
              <a:buChar char="-"/>
            </a:pPr>
            <a:endParaRPr lang="en-GB" dirty="0"/>
          </a:p>
          <a:p>
            <a:pPr marL="342900" indent="-342900">
              <a:buFontTx/>
              <a:buChar char="-"/>
            </a:pPr>
            <a:r>
              <a:rPr lang="fr-FR" dirty="0"/>
              <a:t>Demandez-leur de partager à nouveau certaines de ces méthodes</a:t>
            </a:r>
          </a:p>
          <a:p>
            <a:pPr marL="342900" indent="-342900">
              <a:buFontTx/>
              <a:buChar char="-"/>
            </a:pPr>
            <a:endParaRPr lang="en-GB" dirty="0"/>
          </a:p>
          <a:p>
            <a:pPr marL="342900" indent="-342900">
              <a:buFontTx/>
              <a:buChar char="-"/>
            </a:pPr>
            <a:r>
              <a:rPr lang="fr-FR" dirty="0"/>
              <a:t>Demandez-leur ensuite pourquoi ils ont choisi ces approches pour communiquer avec les communautés - raisons indiquées sur la diapositive suivante</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25952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a:t>Notes du formateur</a:t>
            </a:r>
          </a:p>
          <a:p>
            <a:pPr marL="0" lvl="0" indent="0" algn="l" rtl="0">
              <a:spcBef>
                <a:spcPts val="0"/>
              </a:spcBef>
              <a:spcAft>
                <a:spcPts val="0"/>
              </a:spcAft>
              <a:buNone/>
            </a:pPr>
            <a:endParaRPr lang="en-GB" b="1" dirty="0"/>
          </a:p>
          <a:p>
            <a:pPr marL="0" lvl="0" indent="0" algn="l" rtl="0">
              <a:spcBef>
                <a:spcPts val="0"/>
              </a:spcBef>
              <a:spcAft>
                <a:spcPts val="0"/>
              </a:spcAft>
              <a:buNone/>
            </a:pPr>
            <a:r>
              <a:rPr lang="fr-FR" b="0"/>
              <a:t>Passez en revue ces conseils qui donnent les meilleures pratiques en matière de communication - nous espérons qu'ils reprendront certaines des raisons invoquées par les participants pour expliquer les approches de communication qu'ils ont choisies dans leur branche</a:t>
            </a:r>
          </a:p>
          <a:p>
            <a:pPr marL="0" lvl="0" indent="0" algn="l" rtl="0">
              <a:spcBef>
                <a:spcPts val="0"/>
              </a:spcBef>
              <a:spcAft>
                <a:spcPts val="0"/>
              </a:spcAft>
              <a:buNone/>
            </a:pPr>
            <a:endParaRPr lang="en-GB" dirty="0"/>
          </a:p>
          <a:p>
            <a:pPr marL="114300" lvl="0"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Les informations doivent être partagées régulièrement avec les communautés tout au long du programme. À certains moments clés, il est important de communiquer notamment :</a:t>
            </a:r>
          </a:p>
          <a:p>
            <a:pPr marL="1028700" lvl="3"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Au début de la mise en œuvre. Rappelez aux gens les objectifs, les activités et le calendrier du programme, surtout s'il y a eu un écart entre la planification et la mise en œuvre ou si des changements ont été apportés aux plans.</a:t>
            </a:r>
          </a:p>
          <a:p>
            <a:pPr marL="1028700" lvl="3"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Avant le début des activités, notamment les distributions, la construction, l'ouverture d'une clinique ou les campagnes de santé ou d'hygiène</a:t>
            </a:r>
          </a:p>
          <a:p>
            <a:pPr marL="1028700" lvl="3"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Lorsqu'il y a des retards, des problèmes ou des changements</a:t>
            </a:r>
          </a:p>
          <a:p>
            <a:pPr marL="1028700" lvl="3"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Lorsque des activités spécifiques sont arrêtées</a:t>
            </a:r>
          </a:p>
          <a:p>
            <a:pPr marL="114300" lvl="0" indent="-342900">
              <a:spcBef>
                <a:spcPts val="0"/>
              </a:spcBef>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Les informations doivent être partagées à temps pour que les gens puissent se préparer et agir, c'est-à-dire qu'il ne faut pas partager les informations sur une distribution le jour où elle a lieu.</a:t>
            </a:r>
          </a:p>
          <a:p>
            <a:pPr marL="114300" lvl="0" indent="-342900">
              <a:spcBef>
                <a:spcPts val="0"/>
              </a:spcBef>
              <a:buFont typeface="Arial" panose="020B0604020202020204" pitchFamily="34" charset="0"/>
              <a:buChar char="•"/>
            </a:pPr>
            <a:endParaRPr lang="en-GB" sz="2000" b="0" i="0" u="none" strike="noStrike" cap="none" dirty="0">
              <a:solidFill>
                <a:schemeClr val="dk1"/>
              </a:solidFill>
              <a:effectLst/>
              <a:latin typeface="Calibri"/>
              <a:ea typeface="Calibri"/>
              <a:cs typeface="Calibri"/>
              <a:sym typeface="Calibri"/>
            </a:endParaRPr>
          </a:p>
          <a:p>
            <a:pPr marL="114300" lvl="0" indent="-342900">
              <a:spcBef>
                <a:spcPts val="0"/>
              </a:spcBef>
              <a:buFont typeface="Arial" panose="020B0604020202020204" pitchFamily="34" charset="0"/>
              <a:buChar char="•"/>
            </a:pPr>
            <a:r>
              <a:rPr lang="fr-FR" sz="2000" b="0" i="0" u="none" strike="noStrike" cap="none">
                <a:solidFill>
                  <a:schemeClr val="dk1"/>
                </a:solidFill>
                <a:effectLst/>
              </a:rPr>
              <a:t>Utilisez les canaux et les sources de communication suggérés par la communauté pendant la phase d'évaluation et de planification</a:t>
            </a: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Les possibilités sont nombreuses : face à face (réunions et porte-à-porte), écrit (panneaux d'affichage, dépliants et affiches), réseaux sociaux (WhatsApp, Facebook et sites web), téléphone (lignes d'assistance et SMS), radio, télévision, etc. </a:t>
            </a: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Utilisez plusieurs canaux car tout le monde n'accède pas à l'information de la même manière</a:t>
            </a: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Essayez, dans la mesure du possible, d'utiliser des moyens de communication bidirectionnels afin de faciliter la conversation et de permettre à la communauté et à vous-même de poser des questions et de faire part de vos commentaires</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Soyez conscient des personnes qui pourraient être exclues. Par exemple, les personnes handicapées peuvent-elles assister aux réunions ? Tout le monde a-t-il accès à un téléphone ? Les dirigeants masculins partageront-ils les informations avec les femmes ? Les informations doivent-elles être adaptées pour convenir aux enfants ?</a:t>
            </a: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L'information peut être une source de pouvoir alors ne comptez pas sur une seule personne pour partager des informations importantes. Trouvez des moyens de communiquer ouvertement avec l'ensemble de la communauté comme des tableaux d'affichage ou des réunions </a:t>
            </a:r>
            <a:r>
              <a:rPr lang="fr-FR" sz="1800">
                <a:solidFill>
                  <a:srgbClr val="000000"/>
                </a:solidFill>
                <a:effectLst/>
                <a:latin typeface="Open Sans" panose="020B0606030504020204" pitchFamily="34" charset="0"/>
                <a:ea typeface="Arial" panose="020B0604020202020204" pitchFamily="34" charset="0"/>
                <a:cs typeface="Calibri"/>
                <a:sym typeface="Calibri"/>
              </a:rPr>
              <a:t>Si certains dirigeants communautaires sont très compétents, représentent fidèlement leur communauté et partagent l'information, d'autres ne le sont pas. Ils peuvent ne représenter que leurs propres intérêts et ne pas partager les informations que vous leur donnez avec l'ensemble de la communauté </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Les bénévoles de la communauté doivent être tenus informés afin de pouvoir répondre aux questions avec précision lorsqu'ils réalisent des activités.</a:t>
            </a:r>
          </a:p>
          <a:p>
            <a:pPr marL="366300" lvl="0" indent="-342900" algn="l" rtl="0" eaLnBrk="0" fontAlgn="base" hangingPunct="0">
              <a:spcBef>
                <a:spcPts val="0"/>
              </a:spcBef>
              <a:spcAft>
                <a:spcPct val="0"/>
              </a:spcAft>
              <a:buFont typeface="Arial" panose="020B0604020202020204" pitchFamily="34" charset="0"/>
              <a:buChar char="•"/>
            </a:pPr>
            <a:r>
              <a:rPr lang="fr-FR" sz="2000" b="0" i="0" u="none" strike="noStrike" cap="none">
                <a:solidFill>
                  <a:schemeClr val="dk1"/>
                </a:solidFill>
                <a:effectLst/>
                <a:latin typeface="Calibri"/>
                <a:ea typeface="Calibri"/>
                <a:cs typeface="Calibri"/>
                <a:sym typeface="Calibri"/>
              </a:rPr>
              <a:t>Discutez des évolutions et des activités du programme avec les partenaires et les parties prenantes afin d'éviter les doublons ou les conflits d'activités.</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marR="0" lvl="0" indent="-34290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fr-FR" sz="2000" b="0" i="0" u="none" strike="noStrike" cap="none">
                <a:solidFill>
                  <a:schemeClr val="dk1"/>
                </a:solidFill>
                <a:effectLst/>
                <a:latin typeface="Calibri"/>
                <a:ea typeface="Calibri"/>
                <a:cs typeface="Calibri"/>
                <a:sym typeface="Calibri"/>
              </a:rPr>
              <a:t>Vérifiez tous les deux mois que le programme utilise toujours les canaux, les approches et les langues les plus efficaces pour atteindre les différents groupes et que les informations sont reçues, comprises et utiles.</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26857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fr-FR" sz="1800" b="1">
                <a:latin typeface="Calibri" charset="0"/>
                <a:ea typeface="ＭＳ Ｐゴシック" charset="0"/>
              </a:rPr>
              <a:t>NOTES DU FORMATEUR - récapituler les principaux enseignements tirés du jeu de rôle sur la communication</a:t>
            </a:r>
          </a:p>
          <a:p>
            <a:pPr>
              <a:spcBef>
                <a:spcPct val="50000"/>
              </a:spcBef>
            </a:pPr>
            <a:endParaRPr lang="en-GB" sz="1800" b="1" dirty="0">
              <a:latin typeface="Calibri" charset="0"/>
              <a:ea typeface="ＭＳ Ｐゴシック" charset="0"/>
            </a:endParaRPr>
          </a:p>
          <a:p>
            <a:pPr marL="742950" lvl="1" indent="-285750">
              <a:lnSpc>
                <a:spcPct val="115000"/>
              </a:lnSpc>
              <a:spcAft>
                <a:spcPts val="3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Impliquer la communauté dans la planification de l'évaluation</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Rencontrer les dirigeants et les représentants de la communauté, ainsi que les bénévoles de la communauté, pour discuter de la manière dont l'évaluation doit être menée, y compris les calendriers, les méthodes et la manière d'atteindre les différents groupes.</a:t>
            </a:r>
          </a:p>
          <a:p>
            <a:pPr marL="1143000" lvl="2" indent="-228600">
              <a:lnSpc>
                <a:spcPct val="115000"/>
              </a:lnSpc>
              <a:spcAft>
                <a:spcPts val="6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S'entretenir avec un large éventail de représentants de la communauté pour s'assurer que l'évaluation n'oublie aucun groupe et ne met personne en danger.</a:t>
            </a:r>
          </a:p>
          <a:p>
            <a:pPr marL="742950" lvl="1" indent="-285750">
              <a:lnSpc>
                <a:spcPct val="115000"/>
              </a:lnSpc>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Partager les informations sur l'évaluation à l'avance</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Avant de commencer une évaluation, présentez la Société nationale et son mandat - ne partez pas du principe que tout le monde connaît la Croix-Rouge et le Croissant-Rouge.</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Expliquer le but de l'évaluation et ce qui se passe ensuite.</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Gérer les attentes en étant honnête sur les limites. Par exemple, si un programme n'est pas garanti ou limité à un secteur ou s'il peut y avoir un long délai entre l'évaluation et le début du programme.</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Expliquer le comportement que les gens peuvent attendre du personnel et des bénévoles.</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Expliquer comment les gens peuvent poser des questions ou faire part de leurs inquiétudes et fournir les coordonnées de la Société nationale en cas de besoin.</a:t>
            </a:r>
          </a:p>
          <a:p>
            <a:pPr marL="1143000" lvl="2" indent="-228600">
              <a:lnSpc>
                <a:spcPct val="115000"/>
              </a:lnSpc>
              <a:spcAft>
                <a:spcPts val="6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Préciser que la participation à l'évaluation est volontaire et n'a aucun rapport avec le fait qu'une personne bénéficie ou non d’un soutien.</a:t>
            </a:r>
          </a:p>
          <a:p>
            <a:pPr marL="742950" lvl="1" indent="-285750">
              <a:lnSpc>
                <a:spcPct val="115000"/>
              </a:lnSpc>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Préparer le personnel et les bénévoles. </a:t>
            </a:r>
          </a:p>
          <a:p>
            <a:pPr marL="1143000" lvl="2" indent="-228600">
              <a:lnSpc>
                <a:spcPct val="115000"/>
              </a:lnSpc>
              <a:spcAft>
                <a:spcPts val="3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Informer l'ensemble du personnel et des bénévoles de l'objectif et du processus de l'évaluation, de la manière dont les données seront utilisées et de ce qui se passera ensuite, afin qu'ils puissent répondre aux questions de la communauté et éviter de susciter des attentes. Cela doit inclure de nouvelles instructions sur le code de conduite, la prévention de l'exploitation et des abus sexuels et la lutte contre la fraude et la corruption.</a:t>
            </a:r>
          </a:p>
          <a:p>
            <a:pPr marL="1143000" lvl="2" indent="-228600">
              <a:lnSpc>
                <a:spcPct val="115000"/>
              </a:lnSpc>
              <a:spcAft>
                <a:spcPts val="6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Former ou rafraîchir les connaissances du personnel et des bénévoles sur les bonnes compétences en matière de communication et sur la manière de donner suite aux retours d’informations.</a:t>
            </a:r>
          </a:p>
          <a:p>
            <a:pPr marL="742950" lvl="1" indent="-285750">
              <a:lnSpc>
                <a:spcPct val="115000"/>
              </a:lnSpc>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4.	Gérer les attentes </a:t>
            </a:r>
          </a:p>
          <a:p>
            <a:pPr marL="1143000" lvl="2" indent="-228600">
              <a:lnSpc>
                <a:spcPct val="115000"/>
              </a:lnSpc>
              <a:spcAft>
                <a:spcPts val="6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Ne recueillez pas plus de données que nécessaire. Les évaluations de grande envergure prennent du temps, sont stressantes pour la communauté et suscitent des attentes quant à l'ampleur du programme à venir. Concentrez-vous sur les groupes clés auxquels vous devez vous adresser et posez des questions courtes et simples.</a:t>
            </a:r>
          </a:p>
          <a:p>
            <a:pPr marL="742950" lvl="1" indent="-285750">
              <a:lnSpc>
                <a:spcPct val="115000"/>
              </a:lnSpc>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Garder du temps pour les conversations</a:t>
            </a:r>
          </a:p>
          <a:p>
            <a:pPr marL="1143000" lvl="2" indent="-228600" algn="l" rtl="0" eaLnBrk="0" fontAlgn="base" hangingPunct="0">
              <a:lnSpc>
                <a:spcPct val="115000"/>
              </a:lnSpc>
              <a:spcBef>
                <a:spcPct val="30000"/>
              </a:spcBef>
              <a:spcAft>
                <a:spcPts val="600"/>
              </a:spcAft>
              <a:buFont typeface="Calibri" panose="020F0502020204030204" pitchFamily="34" charset="0"/>
              <a:buChar char="•"/>
            </a:pPr>
            <a:r>
              <a:rPr lang="fr-FR" sz="1100" dirty="0">
                <a:solidFill>
                  <a:srgbClr val="000000"/>
                </a:solidFill>
                <a:effectLst/>
                <a:latin typeface="Open Sans" panose="020B0606030504020204" pitchFamily="34" charset="0"/>
                <a:ea typeface="Arial" panose="020B0604020202020204" pitchFamily="34" charset="0"/>
                <a:cs typeface="Times New Roman" panose="02020603050405020304" pitchFamily="18" charset="0"/>
              </a:rPr>
              <a:t>Prenez le temps d'écouter ouvertement les communautés et d'avoir une conversation, en plus d'utiliser des enquêtes à choix multiples, telles que des discussions de groupe ou des entretiens avec des informateurs clés. En écoutant les gens et en discutant avec eux, vous obtiendrez peut-être des informations plus révélatrices qu'en répondant à un questionnaire.</a:t>
            </a:r>
          </a:p>
          <a:p>
            <a:pPr>
              <a:spcBef>
                <a:spcPct val="50000"/>
              </a:spcBef>
            </a:pPr>
            <a:endParaRPr lang="en-GB" sz="1800" b="1" dirty="0">
              <a:latin typeface="Calibri" charset="0"/>
              <a:ea typeface="ＭＳ Ｐゴシック"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7109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24473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7825408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5194994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1865365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602345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137985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679621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360975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212882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44646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2000714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3869585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671398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128925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186618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01663797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7375134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08190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6409149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19246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F854286-77C0-0545-B91A-BA15C81563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1704390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482484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202F46D-F59E-454B-BD1E-768F3C1BC0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256774C-DF8A-F44D-AE78-B6D8E44109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48526" cy="1590503"/>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0889731A-A1B5-FE4F-B7FA-9959C4CFE2A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57270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41D619D-9A4F-BA44-8D3B-4DFA35596A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677020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 name="Picture 1" descr="A picture containing drawing&#10;&#10;Description automatically generated">
            <a:extLst>
              <a:ext uri="{FF2B5EF4-FFF2-40B4-BE49-F238E27FC236}">
                <a16:creationId xmlns:a16="http://schemas.microsoft.com/office/drawing/2014/main" id="{B94ED20F-D693-B584-DB3E-2981958EBC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0B10890-FA8A-CF43-92B2-C10250AAE64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C6708BB-4E94-D842-84D9-C6091C7AA7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77130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0958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88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41C388BD-9E99-E145-B1AA-A4AE457F79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35704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9643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791378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1593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00699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041172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00568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206592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D397B27-3E69-144C-B491-CC939E1F94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5160564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5D65DCC-45AC-7B42-8D45-6B69293B81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652699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917D1F6-C677-0044-93E2-0D191508623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5528561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32650CD-4231-4747-AE5F-BFD7752ABC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18213" cy="1575662"/>
          </a:xfrm>
          <a:prstGeom prst="rect">
            <a:avLst/>
          </a:prstGeom>
        </p:spPr>
      </p:pic>
    </p:spTree>
    <p:extLst>
      <p:ext uri="{BB962C8B-B14F-4D97-AF65-F5344CB8AC3E}">
        <p14:creationId xmlns:p14="http://schemas.microsoft.com/office/powerpoint/2010/main" val="3950245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8DAF023-EFA8-EB46-B495-62EDB2763A8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943523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82233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375527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419917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8926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672103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1898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187057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0042236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676128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065107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667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8884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519422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378192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EDBCECF-3267-B64E-8F12-C9A0310712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696122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954071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6603564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75173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431251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6195157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C1433A6-0AEA-DC46-A017-6D04DB7C9D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598223" cy="1761718"/>
          </a:xfrm>
          <a:prstGeom prst="rect">
            <a:avLst/>
          </a:prstGeom>
        </p:spPr>
      </p:pic>
    </p:spTree>
    <p:extLst>
      <p:ext uri="{BB962C8B-B14F-4D97-AF65-F5344CB8AC3E}">
        <p14:creationId xmlns:p14="http://schemas.microsoft.com/office/powerpoint/2010/main" val="594197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4699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890610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25641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8045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4993778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0331101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49799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2008438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082421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12264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920026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112345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182708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9097367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405047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2690849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986633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8270422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16884737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190994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theme" Target="../theme/theme2.xml"/><Relationship Id="rId8" Type="http://schemas.openxmlformats.org/officeDocument/2006/relationships/slideLayout" Target="../slideLayouts/slideLayout51.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21" Type="http://schemas.openxmlformats.org/officeDocument/2006/relationships/slideLayout" Target="../slideLayouts/slideLayout106.xml"/><Relationship Id="rId34" Type="http://schemas.openxmlformats.org/officeDocument/2006/relationships/slideLayout" Target="../slideLayouts/slideLayout119.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slideLayout" Target="../slideLayouts/slideLayout11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theme" Target="../theme/theme3.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slideLayout" Target="../slideLayouts/slideLayout116.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 Id="rId8" Type="http://schemas.openxmlformats.org/officeDocument/2006/relationships/slideLayout" Target="../slideLayouts/slideLayout93.xml"/><Relationship Id="rId3"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6" r:id="rId43"/>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044F584B-532F-424C-A67B-D03CAAF40E9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ct val="0"/>
              </a:spcBef>
              <a:spcAft>
                <a:spcPct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2830722371"/>
      </p:ext>
    </p:extLst>
  </p:cSld>
  <p:clrMap bg1="lt1" tx1="dk1" bg2="lt2" tx2="dk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 id="2147484633" r:id="rId6"/>
    <p:sldLayoutId id="2147484634" r:id="rId7"/>
    <p:sldLayoutId id="2147484635" r:id="rId8"/>
    <p:sldLayoutId id="2147484636" r:id="rId9"/>
    <p:sldLayoutId id="2147484637" r:id="rId10"/>
    <p:sldLayoutId id="2147484638" r:id="rId11"/>
    <p:sldLayoutId id="2147484639" r:id="rId12"/>
    <p:sldLayoutId id="2147484640" r:id="rId13"/>
    <p:sldLayoutId id="2147484641" r:id="rId14"/>
    <p:sldLayoutId id="2147484642" r:id="rId15"/>
    <p:sldLayoutId id="2147484643" r:id="rId16"/>
    <p:sldLayoutId id="2147484644" r:id="rId17"/>
    <p:sldLayoutId id="2147484645" r:id="rId18"/>
    <p:sldLayoutId id="2147484646" r:id="rId19"/>
    <p:sldLayoutId id="2147484647" r:id="rId20"/>
    <p:sldLayoutId id="2147484648" r:id="rId21"/>
    <p:sldLayoutId id="2147484649" r:id="rId22"/>
    <p:sldLayoutId id="2147484650" r:id="rId23"/>
    <p:sldLayoutId id="2147484651" r:id="rId24"/>
    <p:sldLayoutId id="2147484652" r:id="rId25"/>
    <p:sldLayoutId id="2147484653" r:id="rId26"/>
    <p:sldLayoutId id="2147484654" r:id="rId27"/>
    <p:sldLayoutId id="2147484655" r:id="rId28"/>
    <p:sldLayoutId id="2147484656" r:id="rId29"/>
    <p:sldLayoutId id="2147484657" r:id="rId30"/>
    <p:sldLayoutId id="2147484658" r:id="rId31"/>
    <p:sldLayoutId id="2147484659" r:id="rId32"/>
    <p:sldLayoutId id="2147484660" r:id="rId33"/>
    <p:sldLayoutId id="2147484661" r:id="rId34"/>
    <p:sldLayoutId id="2147484662" r:id="rId35"/>
    <p:sldLayoutId id="2147484663" r:id="rId36"/>
    <p:sldLayoutId id="2147484664" r:id="rId37"/>
    <p:sldLayoutId id="2147484665" r:id="rId38"/>
    <p:sldLayoutId id="2147484666" r:id="rId39"/>
    <p:sldLayoutId id="2147484667" r:id="rId40"/>
    <p:sldLayoutId id="2147484668" r:id="rId41"/>
    <p:sldLayoutId id="2147484669" r:id="rId42"/>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848683395"/>
      </p:ext>
    </p:extLst>
  </p:cSld>
  <p:clrMap bg1="lt1" tx1="dk1" bg2="dk2" tx2="lt2" accent1="accent1" accent2="accent2" accent3="accent3" accent4="accent4" accent5="accent5" accent6="accent6" hlink="hlink" folHlink="folHlink"/>
  <p:sldLayoutIdLst>
    <p:sldLayoutId id="2147484703" r:id="rId1"/>
    <p:sldLayoutId id="2147484704" r:id="rId2"/>
    <p:sldLayoutId id="2147484705" r:id="rId3"/>
    <p:sldLayoutId id="2147484706" r:id="rId4"/>
    <p:sldLayoutId id="2147484707" r:id="rId5"/>
    <p:sldLayoutId id="2147484708" r:id="rId6"/>
    <p:sldLayoutId id="2147484709" r:id="rId7"/>
    <p:sldLayoutId id="2147484710" r:id="rId8"/>
    <p:sldLayoutId id="2147484711" r:id="rId9"/>
    <p:sldLayoutId id="2147484712" r:id="rId10"/>
    <p:sldLayoutId id="2147484713" r:id="rId11"/>
    <p:sldLayoutId id="2147484714" r:id="rId12"/>
    <p:sldLayoutId id="2147484715" r:id="rId13"/>
    <p:sldLayoutId id="2147484716" r:id="rId14"/>
    <p:sldLayoutId id="2147484717" r:id="rId15"/>
    <p:sldLayoutId id="2147484718" r:id="rId16"/>
    <p:sldLayoutId id="2147484719" r:id="rId17"/>
    <p:sldLayoutId id="2147484720" r:id="rId18"/>
    <p:sldLayoutId id="2147484721" r:id="rId19"/>
    <p:sldLayoutId id="2147484722" r:id="rId20"/>
    <p:sldLayoutId id="2147484723" r:id="rId21"/>
    <p:sldLayoutId id="2147484724" r:id="rId22"/>
    <p:sldLayoutId id="2147484725" r:id="rId23"/>
    <p:sldLayoutId id="2147484726" r:id="rId24"/>
    <p:sldLayoutId id="2147484727" r:id="rId25"/>
    <p:sldLayoutId id="2147484728" r:id="rId26"/>
    <p:sldLayoutId id="2147484729" r:id="rId27"/>
    <p:sldLayoutId id="2147484730" r:id="rId28"/>
    <p:sldLayoutId id="2147484731" r:id="rId29"/>
    <p:sldLayoutId id="2147484732" r:id="rId30"/>
    <p:sldLayoutId id="2147484733" r:id="rId31"/>
    <p:sldLayoutId id="2147484734" r:id="rId32"/>
    <p:sldLayoutId id="2147484735" r:id="rId33"/>
    <p:sldLayoutId id="2147484736" r:id="rId34"/>
    <p:sldLayoutId id="2147484737" r:id="rId35"/>
    <p:sldLayoutId id="2147484738"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594004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4800" b="1" i="0" u="none" strike="noStrike" cap="none" normalizeH="0" baseline="0" noProof="0">
                <a:ln>
                  <a:noFill/>
                </a:ln>
                <a:solidFill>
                  <a:srgbClr val="F5333F"/>
                </a:solidFill>
                <a:effectLst/>
                <a:uLnTx/>
                <a:uFillTx/>
                <a:latin typeface="Montserrat"/>
                <a:ea typeface="Montserrat"/>
                <a:cs typeface="Montserrat"/>
                <a:sym typeface="Montserrat"/>
              </a:rPr>
              <a:t>Formation à l'engagement communautaire pour les branches des Sociétés nationales</a:t>
            </a:r>
            <a:br>
              <a:rPr kumimoji="0" lang="fr-FR" sz="3200" b="1" i="0" u="none" strike="noStrike" cap="none" normalizeH="0" baseline="0" noProof="0">
                <a:ln>
                  <a:noFill/>
                </a:ln>
                <a:solidFill>
                  <a:srgbClr val="000000"/>
                </a:solidFill>
                <a:effectLst/>
                <a:uLnTx/>
                <a:uFillTx/>
                <a:latin typeface="Montserrat"/>
                <a:ea typeface="Montserrat"/>
                <a:cs typeface="Montserrat"/>
                <a:sym typeface="Montserrat"/>
              </a:rPr>
            </a:br>
            <a:endParaRPr kumimoji="0" lang="fr-FR" sz="3200" b="1" i="0" u="none" strike="noStrike" cap="none" normalizeH="0" baseline="0" noProof="0">
              <a:ln>
                <a:noFill/>
              </a:ln>
              <a:solidFill>
                <a:srgbClr val="000000"/>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lang="fr-FR" sz="3600" b="1">
                <a:solidFill>
                  <a:srgbClr val="0F2042"/>
                </a:solidFill>
                <a:latin typeface="Montserrat"/>
                <a:ea typeface="Montserrat"/>
                <a:cs typeface="Montserrat"/>
                <a:sym typeface="Montserrat"/>
              </a:rPr>
              <a:t>Module 3</a:t>
            </a: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fr-FR" sz="3600" b="0" i="0" u="none" strike="noStrike" cap="none" normalizeH="0" baseline="0" noProof="0">
                <a:ln>
                  <a:noFill/>
                </a:ln>
                <a:solidFill>
                  <a:srgbClr val="0F2042"/>
                </a:solidFill>
                <a:effectLst/>
                <a:uLnTx/>
                <a:uFillTx/>
                <a:latin typeface="Montserrat"/>
                <a:ea typeface="Montserrat"/>
                <a:cs typeface="Montserrat"/>
                <a:sym typeface="Montserrat"/>
              </a:rPr>
              <a:t>Communiquer avec les communautés</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4" y="809585"/>
            <a:ext cx="12285575" cy="637034"/>
          </a:xfrm>
          <a:prstGeom prst="rect">
            <a:avLst/>
          </a:prstGeom>
          <a:noFill/>
        </p:spPr>
        <p:txBody>
          <a:bodyPr wrap="square" rtlCol="0">
            <a:spAutoFit/>
          </a:bodyPr>
          <a:lstStyle/>
          <a:p>
            <a:pPr marL="0" marR="0" lvl="0" indent="0" algn="l" defTabSz="914400" rtl="0" eaLnBrk="0" fontAlgn="base" latinLnBrk="0" hangingPunct="0">
              <a:lnSpc>
                <a:spcPts val="4180"/>
              </a:lnSpc>
              <a:spcBef>
                <a:spcPct val="0"/>
              </a:spcBef>
              <a:spcAft>
                <a:spcPts val="300"/>
              </a:spcAft>
              <a:buClrTx/>
              <a:buSzTx/>
              <a:buFontTx/>
              <a:buNone/>
              <a:tabLst/>
              <a:defRPr/>
            </a:pPr>
            <a:r>
              <a:rPr kumimoji="0" lang="fr-FR" sz="4400" b="1" i="0" u="none" strike="noStrike" cap="none" normalizeH="0" baseline="0" noProof="0">
                <a:ln>
                  <a:noFill/>
                </a:ln>
                <a:solidFill>
                  <a:srgbClr val="001D41"/>
                </a:solidFill>
                <a:effectLst/>
                <a:uLnTx/>
                <a:uFillTx/>
                <a:latin typeface="Montserrat" pitchFamily="2" charset="77"/>
                <a:ea typeface="Roboto Black" panose="02000000000000000000" pitchFamily="2" charset="0"/>
                <a:cs typeface="Open Sans Light" panose="020B0306030504020204" pitchFamily="34" charset="0"/>
              </a:rPr>
              <a:t>Bonne communication dans les évaluations</a:t>
            </a: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4" y="2847326"/>
            <a:ext cx="9206191" cy="5570756"/>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900" marR="0" lvl="0" indent="-342900" algn="l" defTabSz="914400" rtl="0"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fr-FR" sz="3200" b="0" i="0" u="none" strike="noStrike" cap="none" normalizeH="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Impliquer la communauté dans la planification de l'évaluation</a:t>
            </a:r>
          </a:p>
          <a:p>
            <a:pPr marL="342900" marR="0" lvl="0" indent="-342900" algn="l" defTabSz="914400" rtl="0"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fr-FR"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Partager les informations sur l'évaluation à l'avance</a:t>
            </a:r>
          </a:p>
          <a:p>
            <a:pPr marL="342900" marR="0" lvl="0" indent="-342900" algn="l" defTabSz="914400" rtl="0"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fr-FR"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Préparer le personnel et les bénévoles</a:t>
            </a:r>
          </a:p>
          <a:p>
            <a:pPr marL="342900" marR="0" lvl="0" indent="-342900" algn="l" defTabSz="914400" rtl="0"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fr-FR" sz="3200" b="0" i="0" u="none" strike="noStrike" cap="none" normalizeH="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Gérer les attentes en ne collectant pas plus de données que nécessaire</a:t>
            </a:r>
          </a:p>
          <a:p>
            <a:pPr marL="342900" marR="0" lvl="0" indent="-342900" algn="l" defTabSz="914400" rtl="0"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fr-FR"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Garder du temps pour des conversations ouvertes</a:t>
            </a: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a:off x="11193737"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fr-FR" sz="2800" b="1" i="1" u="none" strike="noStrike" cap="none" normalizeH="0" baseline="0" noProof="0" dirty="0">
                <a:ln>
                  <a:noFill/>
                </a:ln>
                <a:solidFill>
                  <a:srgbClr val="FFFFFF"/>
                </a:solidFill>
                <a:effectLst/>
                <a:uLnTx/>
                <a:uFillTx/>
                <a:latin typeface="Montserrat" pitchFamily="2" charset="77"/>
                <a:ea typeface="+mn-ea"/>
                <a:cs typeface="+mn-cs"/>
              </a:rPr>
              <a:t>« Tout le monde a été enregistré, mais seules quelques personnes ont reçu de l'aide. Pourquoi prendre nos coordonnées si vous n'avez pas l'intention de nous aider ? »</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132343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2000" b="0" i="0" u="none" strike="noStrike" cap="none"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Membre de la communauté, suite à une évaluation menée par des bénévoles qui n'avaient pas été informés de l'objectif de l'évaluation, ni de ce qui se passerait ensuite.</a:t>
            </a:r>
          </a:p>
        </p:txBody>
      </p:sp>
    </p:spTree>
    <p:extLst>
      <p:ext uri="{BB962C8B-B14F-4D97-AF65-F5344CB8AC3E}">
        <p14:creationId xmlns:p14="http://schemas.microsoft.com/office/powerpoint/2010/main" val="3528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Jeu autour des compétences en communication</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Quoi et comment communiquer</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05181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968313" y="5078695"/>
            <a:ext cx="13850289" cy="2241639"/>
          </a:xfrm>
          <a:prstGeom prst="rect">
            <a:avLst/>
          </a:prstGeom>
          <a:noFill/>
        </p:spPr>
        <p:txBody>
          <a:bodyPr wrap="square" rtlCol="0">
            <a:spAutoFit/>
          </a:bodyPr>
          <a:lstStyle/>
          <a:p>
            <a:pPr>
              <a:lnSpc>
                <a:spcPts val="6160"/>
              </a:lnSpc>
            </a:pPr>
            <a:r>
              <a:rPr lang="fr-FR" sz="4400" b="1" dirty="0">
                <a:solidFill>
                  <a:schemeClr val="tx2"/>
                </a:solidFill>
                <a:latin typeface="Montserrat" pitchFamily="2" charset="77"/>
                <a:ea typeface="Roboto Black" panose="02000000000000000000" pitchFamily="2" charset="0"/>
                <a:cs typeface="Open Sans Light" panose="020B0306030504020204" pitchFamily="34" charset="0"/>
              </a:rPr>
              <a:t>Exercice en groupe (5 minutes)</a:t>
            </a:r>
          </a:p>
          <a:p>
            <a:r>
              <a:rPr lang="fr-FR" sz="4400" b="1" dirty="0">
                <a:solidFill>
                  <a:schemeClr val="accent3"/>
                </a:solidFill>
                <a:latin typeface="Montserrat" pitchFamily="2" charset="77"/>
                <a:ea typeface="Roboto Black" panose="02000000000000000000" pitchFamily="2" charset="0"/>
                <a:cs typeface="Open Sans Light" panose="020B0306030504020204" pitchFamily="34" charset="0"/>
              </a:rPr>
              <a:t>Quelles informations devrions-nous partager avec les communautés ?</a:t>
            </a:r>
          </a:p>
        </p:txBody>
      </p:sp>
      <p:sp>
        <p:nvSpPr>
          <p:cNvPr id="5" name="TextBox 4">
            <a:extLst>
              <a:ext uri="{FF2B5EF4-FFF2-40B4-BE49-F238E27FC236}">
                <a16:creationId xmlns:a16="http://schemas.microsoft.com/office/drawing/2014/main" id="{D2EF909D-DF3A-C14D-8A02-43B775E72E45}"/>
              </a:ext>
            </a:extLst>
          </p:cNvPr>
          <p:cNvSpPr txBox="1"/>
          <p:nvPr/>
        </p:nvSpPr>
        <p:spPr>
          <a:xfrm>
            <a:off x="3968314" y="7774119"/>
            <a:ext cx="11984699" cy="1515800"/>
          </a:xfrm>
          <a:prstGeom prst="rect">
            <a:avLst/>
          </a:prstGeom>
          <a:noFill/>
        </p:spPr>
        <p:txBody>
          <a:bodyPr wrap="square" rtlCol="0">
            <a:spAutoFit/>
          </a:bodyPr>
          <a:lstStyle/>
          <a:p>
            <a:pPr>
              <a:lnSpc>
                <a:spcPts val="3660"/>
              </a:lnSpc>
              <a:spcAft>
                <a:spcPts val="2400"/>
              </a:spcAft>
              <a:buClr>
                <a:srgbClr val="FF0000"/>
              </a:buClr>
            </a:pPr>
            <a:r>
              <a:rPr lang="fr-FR" sz="3200" b="1">
                <a:solidFill>
                  <a:schemeClr val="bg1"/>
                </a:solidFill>
                <a:latin typeface="Open Sans" panose="020B0606030504020204" pitchFamily="34" charset="0"/>
                <a:ea typeface="Open Sans" panose="020B0606030504020204" pitchFamily="34" charset="0"/>
                <a:cs typeface="Open Sans" panose="020B0606030504020204" pitchFamily="34" charset="0"/>
              </a:rPr>
              <a:t>Dans vos groupes, réfléchissez aux types d'informations que nous devrions partager avec les communautés - sur nous-mêmes et sur nos programmes.</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469397" y="4841318"/>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flipH="1">
            <a:off x="-2" y="-1"/>
            <a:ext cx="15070241" cy="4620879"/>
          </a:xfrm>
        </p:spPr>
      </p:pic>
    </p:spTree>
    <p:extLst>
      <p:ext uri="{BB962C8B-B14F-4D97-AF65-F5344CB8AC3E}">
        <p14:creationId xmlns:p14="http://schemas.microsoft.com/office/powerpoint/2010/main" val="2476929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8212016" y="808253"/>
            <a:ext cx="8264769" cy="1597810"/>
          </a:xfrm>
          <a:prstGeom prst="rect">
            <a:avLst/>
          </a:prstGeom>
          <a:noFill/>
        </p:spPr>
        <p:txBody>
          <a:bodyPr wrap="square" rtlCol="0">
            <a:spAutoFit/>
          </a:bodyPr>
          <a:lstStyle/>
          <a:p>
            <a:pPr marL="0" marR="0" lvl="0" indent="0" defTabSz="914400" rtl="0" eaLnBrk="0" fontAlgn="base" latinLnBrk="0" hangingPunct="0">
              <a:lnSpc>
                <a:spcPts val="6160"/>
              </a:lnSpc>
              <a:spcBef>
                <a:spcPct val="0"/>
              </a:spcBef>
              <a:spcAft>
                <a:spcPct val="0"/>
              </a:spcAft>
              <a:buClrTx/>
              <a:buSzTx/>
              <a:buFontTx/>
              <a:buNone/>
              <a:tabLst/>
              <a:defRPr/>
            </a:pPr>
            <a:r>
              <a:rPr lang="fr-FR" sz="3600" b="1" dirty="0">
                <a:solidFill>
                  <a:srgbClr val="33394B"/>
                </a:solidFill>
                <a:latin typeface="Montserrat" pitchFamily="2" charset="77"/>
                <a:cs typeface="Open Sans Light" panose="020B0306030504020204" pitchFamily="34" charset="0"/>
              </a:rPr>
              <a:t>Informations que nous devrions partager avec les communautés</a:t>
            </a:r>
          </a:p>
        </p:txBody>
      </p:sp>
      <p:sp>
        <p:nvSpPr>
          <p:cNvPr id="4" name="TextBox 3">
            <a:extLst>
              <a:ext uri="{FF2B5EF4-FFF2-40B4-BE49-F238E27FC236}">
                <a16:creationId xmlns:a16="http://schemas.microsoft.com/office/drawing/2014/main" id="{811EA42F-07C8-1B45-80AB-73AD45E1B0F1}"/>
              </a:ext>
            </a:extLst>
          </p:cNvPr>
          <p:cNvSpPr txBox="1"/>
          <p:nvPr/>
        </p:nvSpPr>
        <p:spPr>
          <a:xfrm>
            <a:off x="8212016" y="2898272"/>
            <a:ext cx="9302261" cy="6555641"/>
          </a:xfrm>
          <a:prstGeom prst="rect">
            <a:avLst/>
          </a:prstGeom>
          <a:noFill/>
        </p:spPr>
        <p:txBody>
          <a:bodyPr wrap="square" rtlCol="0">
            <a:spAutoFit/>
          </a:bodyPr>
          <a:lstStyle/>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À propos de l'organisation</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Comportement du personnel et des bénévoles</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Plans et processus d'évaluation</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Objectifs du programme, calendrier et détails des activités</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Critères de sélection et processus de distribution</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Retards et défis</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Comment participer, y compris les détails de tout comité</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Système de retour d'informations</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Réponse au retour d'information</a:t>
            </a:r>
          </a:p>
          <a:p>
            <a:pPr marL="409630" lvl="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rPr>
              <a:t>Plans de sortie</a:t>
            </a:r>
          </a:p>
        </p:txBody>
      </p:sp>
      <p:pic>
        <p:nvPicPr>
          <p:cNvPr id="8" name="Picture Placeholder 8">
            <a:extLst>
              <a:ext uri="{FF2B5EF4-FFF2-40B4-BE49-F238E27FC236}">
                <a16:creationId xmlns:a16="http://schemas.microsoft.com/office/drawing/2014/main" id="{A123EB34-3D5A-AA79-8E99-681B55A33DD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473462" cy="10288588"/>
          </a:xfrm>
          <a:prstGeom prst="rect">
            <a:avLst/>
          </a:prstGeom>
        </p:spPr>
      </p:pic>
    </p:spTree>
    <p:extLst>
      <p:ext uri="{BB962C8B-B14F-4D97-AF65-F5344CB8AC3E}">
        <p14:creationId xmlns:p14="http://schemas.microsoft.com/office/powerpoint/2010/main" val="375983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in a red shirt with a red cross on her head&#10;&#10;Description automatically generated with low confidence">
            <a:extLst>
              <a:ext uri="{FF2B5EF4-FFF2-40B4-BE49-F238E27FC236}">
                <a16:creationId xmlns:a16="http://schemas.microsoft.com/office/drawing/2014/main" id="{3F69876E-844C-024F-5F5A-F1D7F3D6DDA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Google Shape;501;p5">
            <a:extLst>
              <a:ext uri="{FF2B5EF4-FFF2-40B4-BE49-F238E27FC236}">
                <a16:creationId xmlns:a16="http://schemas.microsoft.com/office/drawing/2014/main" id="{211AFF4B-6B2E-1113-0C2D-73C62FB1CEF2}"/>
              </a:ext>
            </a:extLst>
          </p:cNvPr>
          <p:cNvSpPr txBox="1">
            <a:spLocks/>
          </p:cNvSpPr>
          <p:nvPr/>
        </p:nvSpPr>
        <p:spPr>
          <a:xfrm>
            <a:off x="504761" y="4213164"/>
            <a:ext cx="6265315"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fr-FR" sz="4000" b="1" dirty="0">
                <a:solidFill>
                  <a:schemeClr val="dk2"/>
                </a:solidFill>
                <a:latin typeface="Montserrat"/>
                <a:ea typeface="Montserrat"/>
                <a:cs typeface="Montserrat"/>
                <a:sym typeface="Montserrat"/>
              </a:rPr>
              <a:t>Quelles méthodes avez-vous utilisées dans votre branche pour partager des informations avec les communautés ?</a:t>
            </a:r>
          </a:p>
          <a:p>
            <a:pPr>
              <a:lnSpc>
                <a:spcPct val="90000"/>
              </a:lnSpc>
              <a:buClr>
                <a:schemeClr val="dk2"/>
              </a:buClr>
              <a:buSzPts val="4800"/>
              <a:buFont typeface="Montserrat"/>
              <a:buNone/>
            </a:pPr>
            <a:endParaRPr lang="en-GB" sz="4000" b="1" dirty="0">
              <a:solidFill>
                <a:schemeClr val="dk2"/>
              </a:solidFill>
              <a:latin typeface="Montserrat"/>
              <a:sym typeface="Montserrat"/>
            </a:endParaRPr>
          </a:p>
          <a:p>
            <a:pPr>
              <a:lnSpc>
                <a:spcPct val="90000"/>
              </a:lnSpc>
              <a:buClr>
                <a:schemeClr val="dk2"/>
              </a:buClr>
              <a:buSzPts val="4800"/>
              <a:buFont typeface="Montserrat"/>
              <a:buNone/>
            </a:pPr>
            <a:r>
              <a:rPr lang="fr-FR" sz="4000" b="1" dirty="0">
                <a:solidFill>
                  <a:schemeClr val="dk2"/>
                </a:solidFill>
                <a:latin typeface="Montserrat"/>
                <a:sym typeface="Montserrat"/>
              </a:rPr>
              <a:t>Pourquoi avez-vous choisi ces méthodes ?</a:t>
            </a:r>
          </a:p>
        </p:txBody>
      </p:sp>
    </p:spTree>
    <p:extLst>
      <p:ext uri="{BB962C8B-B14F-4D97-AF65-F5344CB8AC3E}">
        <p14:creationId xmlns:p14="http://schemas.microsoft.com/office/powerpoint/2010/main" val="1066618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
          <p:cNvSpPr txBox="1"/>
          <p:nvPr/>
        </p:nvSpPr>
        <p:spPr>
          <a:xfrm>
            <a:off x="1148439" y="2719388"/>
            <a:ext cx="8773120" cy="6986488"/>
          </a:xfrm>
          <a:prstGeom prst="rect">
            <a:avLst/>
          </a:prstGeom>
          <a:noFill/>
          <a:ln>
            <a:noFill/>
          </a:ln>
        </p:spPr>
        <p:txBody>
          <a:bodyPr spcFirstLastPara="1" wrap="square" lIns="91425" tIns="45700" rIns="91425" bIns="45700" anchor="t" anchorCtr="0">
            <a:spAutoFit/>
          </a:bodyPr>
          <a:lstStyle/>
          <a:p>
            <a:pPr marL="409630" indent="-409630" defTabSz="1371783">
              <a:spcBef>
                <a:spcPts val="0"/>
              </a:spcBef>
              <a:spcAft>
                <a:spcPts val="2400"/>
              </a:spcAft>
              <a:buClr>
                <a:srgbClr val="CF1C21"/>
              </a:buClr>
              <a:buSzPct val="80000"/>
              <a:buFont typeface="Wingdings" pitchFamily="2" charset="2"/>
              <a:buChar char="ü"/>
              <a:defRPr/>
            </a:pPr>
            <a:r>
              <a:rPr lang="fr-FR" sz="2400" b="1"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Communiquer régulièrement</a:t>
            </a: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 - avant les activités, en cas de retard, à la fin des activités  </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Utiliser les canaux de communication préférés, accessibles et reconnus par la communauté </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Utiliser des canaux multiples - face à face, écrit, réseaux sociaux, téléphone, radio...</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Tenir compte des personnes exclues</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Essayer de communiquer dans les deux sens</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Communiquer largement et pas seulement avec les dirigeants</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Communiquer également avec les bénévoles !</a:t>
            </a:r>
          </a:p>
          <a:p>
            <a:pPr marL="409630" indent="-409630" defTabSz="1371783">
              <a:spcBef>
                <a:spcPts val="0"/>
              </a:spcBef>
              <a:spcAft>
                <a:spcPts val="2400"/>
              </a:spcAft>
              <a:buClr>
                <a:srgbClr val="CF1C21"/>
              </a:buClr>
              <a:buSzPct val="80000"/>
              <a:buFont typeface="Wingdings" pitchFamily="2" charset="2"/>
              <a:buChar char="ü"/>
              <a:defRPr/>
            </a:pPr>
            <a:r>
              <a:rPr lang="fr-FR" sz="2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Open Sans"/>
              </a:rPr>
              <a:t>Vérifier que l'information a été reçue et comprise</a:t>
            </a:r>
          </a:p>
        </p:txBody>
      </p:sp>
      <p:sp>
        <p:nvSpPr>
          <p:cNvPr id="286" name="Google Shape;286;p2"/>
          <p:cNvSpPr txBox="1"/>
          <p:nvPr/>
        </p:nvSpPr>
        <p:spPr>
          <a:xfrm>
            <a:off x="1148440" y="1223495"/>
            <a:ext cx="14912176" cy="7078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4000" b="1" i="0" u="none" strike="noStrike" cap="none" normalizeH="0" baseline="0" noProof="0" dirty="0">
                <a:ln>
                  <a:noFill/>
                </a:ln>
                <a:solidFill>
                  <a:srgbClr val="33394B"/>
                </a:solidFill>
                <a:effectLst/>
                <a:uLnTx/>
                <a:uFillTx/>
                <a:latin typeface="Montserrat"/>
                <a:ea typeface="Montserrat"/>
                <a:cs typeface="Montserrat"/>
                <a:sym typeface="Montserrat"/>
              </a:rPr>
              <a:t>Meilleures pratiques en matière de communication</a:t>
            </a:r>
          </a:p>
        </p:txBody>
      </p:sp>
      <p:pic>
        <p:nvPicPr>
          <p:cNvPr id="4" name="Picture Placeholder 3" descr="A person holding a phone to another person's face&#10;&#10;Description automatically generated with medium confidence">
            <a:extLst>
              <a:ext uri="{FF2B5EF4-FFF2-40B4-BE49-F238E27FC236}">
                <a16:creationId xmlns:a16="http://schemas.microsoft.com/office/drawing/2014/main" id="{33A495CA-BAA8-EE23-48A6-A9A60895198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0180980" y="2719388"/>
            <a:ext cx="7531288" cy="729426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51150"/>
            <a:ext cx="14365003" cy="1186287"/>
          </a:xfrm>
          <a:prstGeom prst="rect">
            <a:avLst/>
          </a:prstGeom>
          <a:noFill/>
        </p:spPr>
        <p:txBody>
          <a:bodyPr wrap="square" rtlCol="0">
            <a:spAutoFit/>
          </a:bodyPr>
          <a:lstStyle/>
          <a:p>
            <a:pPr algn="ctr">
              <a:lnSpc>
                <a:spcPct val="80000"/>
              </a:lnSpc>
            </a:pPr>
            <a:r>
              <a:rPr lang="fr-FR" sz="8800" b="1" dirty="0">
                <a:solidFill>
                  <a:srgbClr val="F5333F"/>
                </a:solidFill>
                <a:latin typeface="Montserrat" pitchFamily="2" charset="77"/>
                <a:ea typeface="Roboto Black" panose="02000000000000000000" pitchFamily="2" charset="0"/>
                <a:cs typeface="Open Sans Light" panose="020B0306030504020204" pitchFamily="34" charset="0"/>
              </a:rPr>
              <a:t>Des questions?</a:t>
            </a:r>
          </a:p>
        </p:txBody>
      </p:sp>
    </p:spTree>
    <p:extLst>
      <p:ext uri="{BB962C8B-B14F-4D97-AF65-F5344CB8AC3E}">
        <p14:creationId xmlns:p14="http://schemas.microsoft.com/office/powerpoint/2010/main" val="3855984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Jeu de rôle autour de la communication</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07087248"/>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3808FC-DDC2-43BA-89E6-3ED676364E81}">
  <ds:schemaRefs>
    <ds:schemaRef ds:uri="http://schemas.microsoft.com/sharepoint/v3/contenttype/forms"/>
  </ds:schemaRefs>
</ds:datastoreItem>
</file>

<file path=customXml/itemProps2.xml><?xml version="1.0" encoding="utf-8"?>
<ds:datastoreItem xmlns:ds="http://schemas.openxmlformats.org/officeDocument/2006/customXml" ds:itemID="{C7458ADF-EFEB-480B-9CF2-10EA8FC79CCF}">
  <ds:schemaRefs>
    <ds:schemaRef ds:uri="133e5729-7bb1-4685-bd1f-c5e580a2ee33"/>
    <ds:schemaRef ds:uri="http://schemas.microsoft.com/office/2006/documentManagement/types"/>
    <ds:schemaRef ds:uri="http://www.w3.org/XML/1998/namespace"/>
    <ds:schemaRef ds:uri="http://purl.org/dc/dcmitype/"/>
    <ds:schemaRef ds:uri="cf328f71-004c-4ec5-8aac-4c1fe87c002c"/>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schemas.microsoft.com/sharepoint/v3"/>
    <ds:schemaRef ds:uri="http://purl.org/dc/terms/"/>
  </ds:schemaRefs>
</ds:datastoreItem>
</file>

<file path=customXml/itemProps3.xml><?xml version="1.0" encoding="utf-8"?>
<ds:datastoreItem xmlns:ds="http://schemas.openxmlformats.org/officeDocument/2006/customXml" ds:itemID="{030DDBA0-F753-40FD-B5F1-00261FCEB9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14681</TotalTime>
  <Words>1941</Words>
  <Application>Microsoft Macintosh PowerPoint</Application>
  <PresentationFormat>Custom</PresentationFormat>
  <Paragraphs>136</Paragraphs>
  <Slides>10</Slides>
  <Notes>9</Notes>
  <HiddenSlides>1</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10</vt:i4>
      </vt:variant>
    </vt:vector>
  </HeadingPairs>
  <TitlesOfParts>
    <vt:vector size="20" baseType="lpstr">
      <vt:lpstr>Montserrat</vt:lpstr>
      <vt:lpstr>Montserrat SemiBold</vt:lpstr>
      <vt:lpstr>Calibri</vt:lpstr>
      <vt:lpstr>Wingdings</vt:lpstr>
      <vt:lpstr>Roboto</vt:lpstr>
      <vt:lpstr>Open Sans</vt:lpstr>
      <vt:lpstr>Arial</vt:lpstr>
      <vt:lpstr>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70</cp:revision>
  <dcterms:created xsi:type="dcterms:W3CDTF">2015-02-25T15:20:40Z</dcterms:created>
  <dcterms:modified xsi:type="dcterms:W3CDTF">2025-03-19T08:52:33Z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2021-09-17T08:56:16Z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0c891026-5dbd-4513-b1cb-ab21cb042fc0</vt:lpwstr>
  </property>
  <property fmtid="{D5CDD505-2E9C-101B-9397-08002B2CF9AE}" pid="8" name="MSIP_Label_caf3f7fd-5cd4-4287-9002-aceb9af13c42_ContentBits">
    <vt:lpwstr>2</vt:lpwstr>
  </property>
  <property fmtid="{D5CDD505-2E9C-101B-9397-08002B2CF9AE}" pid="9" name="ClassificationContentMarkingFooterLocations">
    <vt:lpwstr>Office Theme:3</vt:lpwstr>
  </property>
  <property fmtid="{D5CDD505-2E9C-101B-9397-08002B2CF9AE}" pid="10" name="ClassificationContentMarkingFooterText">
    <vt:lpwstr>Public</vt:lpwstr>
  </property>
  <property fmtid="{D5CDD505-2E9C-101B-9397-08002B2CF9AE}" pid="11" name="ContentTypeId">
    <vt:lpwstr>0x01010088EE9237482712449971AC4496F4F58A</vt:lpwstr>
  </property>
  <property fmtid="{D5CDD505-2E9C-101B-9397-08002B2CF9AE}" pid="12" name="MediaServiceImageTags">
    <vt:lpwstr/>
  </property>
</Properties>
</file>