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modernComment_7BBF5921_1A6137E8.xml" ContentType="application/vnd.ms-powerpoint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modernComment_7BBF5963_7FD3E2D0.xml" ContentType="application/vnd.ms-powerpoint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6"/>
  </p:notesMasterIdLst>
  <p:sldIdLst>
    <p:sldId id="2076137767" r:id="rId5"/>
    <p:sldId id="2076137829" r:id="rId6"/>
    <p:sldId id="2076137831" r:id="rId7"/>
    <p:sldId id="2076137761" r:id="rId8"/>
    <p:sldId id="2076137828" r:id="rId9"/>
    <p:sldId id="2076137826" r:id="rId10"/>
    <p:sldId id="269" r:id="rId11"/>
    <p:sldId id="2076137827" r:id="rId12"/>
    <p:sldId id="261" r:id="rId13"/>
    <p:sldId id="2076137830" r:id="rId14"/>
    <p:sldId id="280" r:id="rId15"/>
  </p:sldIdLst>
  <p:sldSz cx="18288000" cy="10288588"/>
  <p:notesSz cx="6858000" cy="9144000"/>
  <p:embeddedFontLst>
    <p:embeddedFont>
      <p:font typeface="Montserrat" panose="00000500000000000000" pitchFamily="2" charset="0"/>
      <p:regular r:id="rId17"/>
      <p:bold r:id="rId18"/>
      <p:italic r:id="rId19"/>
      <p:boldItalic r:id="rId20"/>
    </p:embeddedFont>
    <p:embeddedFont>
      <p:font typeface="Montserrat Bold" panose="00000800000000000000" charset="0"/>
      <p:regular r:id="rId21"/>
    </p:embeddedFont>
    <p:embeddedFont>
      <p:font typeface="Montserrat Bold Italics" panose="020B0604020202020204" charset="0"/>
      <p:regular r:id="rId22"/>
    </p:embeddedFont>
    <p:embeddedFont>
      <p:font typeface="Montserrat SemiBold" panose="00000700000000000000" pitchFamily="2" charset="0"/>
      <p:regular r:id="rId23"/>
      <p:bold r:id="rId24"/>
      <p:italic r:id="rId25"/>
      <p:boldItalic r:id="rId26"/>
    </p:embeddedFont>
    <p:embeddedFont>
      <p:font typeface="Open Sans" panose="020B0606030504020204" pitchFamily="34" charset="0"/>
      <p:regular r:id="rId27"/>
      <p:bold r:id="rId28"/>
      <p:italic r:id="rId29"/>
      <p:boldItalic r:id="rId30"/>
    </p:embeddedFont>
    <p:embeddedFont>
      <p:font typeface="Roboto" panose="02000000000000000000" pitchFamily="2" charset="0"/>
      <p:regular r:id="rId31"/>
      <p:bold r:id="rId32"/>
      <p:italic r:id="rId33"/>
      <p:boldItalic r:id="rId34"/>
    </p:embeddedFont>
    <p:embeddedFont>
      <p:font typeface="Roboto Black" panose="02000000000000000000" pitchFamily="2" charset="0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9" roundtripDataSignature="AMtx7mi+WuvN/8VfCgbXThubEDrGgFiIj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7C2B00-AFDC-DE43-C893-5B1B58642409}" name="Sharon Reader" initials="SR" userId="ca5c8e1e0ed0967f" providerId="Windows Live"/>
  <p188:author id="{440A6D1E-EA8E-B7B9-2173-98BE0F377C54}" name="Pelin KOC" initials="PK" userId="S::pelin.koc@ifrc.org::c702b6a0-c3d0-431a-a2ef-347314b15e10" providerId="AD"/>
  <p188:author id="{5E84FAFF-A465-F3D2-E8A9-1E8964DEEB9A}" name="Ombretta BAGGIO" initials="OB" userId="S::ombretta.baggio@ifrc.org::7b3fb4fe-2684-4892-9f38-a1ec0f99715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C8C3"/>
    <a:srgbClr val="D43931"/>
    <a:srgbClr val="D42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308" autoAdjust="0"/>
  </p:normalViewPr>
  <p:slideViewPr>
    <p:cSldViewPr snapToGrid="0">
      <p:cViewPr varScale="1">
        <p:scale>
          <a:sx n="74" d="100"/>
          <a:sy n="74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7" Type="http://schemas.openxmlformats.org/officeDocument/2006/relationships/slide" Target="slides/slide3.xml"/><Relationship Id="rId71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70" Type="http://schemas.openxmlformats.org/officeDocument/2006/relationships/presProps" Target="presProps.xml"/><Relationship Id="rId75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font" Target="fonts/font21.fntdata"/><Relationship Id="rId7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69" Type="http://customschemas.google.com/relationships/presentationmetadata" Target="metadata"/><Relationship Id="rId8" Type="http://schemas.openxmlformats.org/officeDocument/2006/relationships/slide" Target="slides/slide4.xml"/><Relationship Id="rId72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lin KOC" userId="S::pelin.koc@ifrc.org::c702b6a0-c3d0-431a-a2ef-347314b15e10" providerId="AD" clId="Web-{E6BC593B-8FC0-25BC-B8A7-79458ED2054B}"/>
    <pc:docChg chg="mod modSld">
      <pc:chgData name="Pelin KOC" userId="S::pelin.koc@ifrc.org::c702b6a0-c3d0-431a-a2ef-347314b15e10" providerId="AD" clId="Web-{E6BC593B-8FC0-25BC-B8A7-79458ED2054B}" dt="2024-03-14T12:52:56.685" v="25" actId="20577"/>
      <pc:docMkLst>
        <pc:docMk/>
      </pc:docMkLst>
      <pc:sldChg chg="modSp">
        <pc:chgData name="Pelin KOC" userId="S::pelin.koc@ifrc.org::c702b6a0-c3d0-431a-a2ef-347314b15e10" providerId="AD" clId="Web-{E6BC593B-8FC0-25BC-B8A7-79458ED2054B}" dt="2024-03-14T12:52:56.685" v="25" actId="20577"/>
        <pc:sldMkLst>
          <pc:docMk/>
          <pc:sldMk cId="0" sldId="261"/>
        </pc:sldMkLst>
        <pc:spChg chg="mod">
          <ac:chgData name="Pelin KOC" userId="S::pelin.koc@ifrc.org::c702b6a0-c3d0-431a-a2ef-347314b15e10" providerId="AD" clId="Web-{E6BC593B-8FC0-25BC-B8A7-79458ED2054B}" dt="2024-03-14T12:52:56.685" v="25" actId="20577"/>
          <ac:spMkLst>
            <pc:docMk/>
            <pc:sldMk cId="0" sldId="261"/>
            <ac:spMk id="501" creationId="{00000000-0000-0000-0000-000000000000}"/>
          </ac:spMkLst>
        </pc:spChg>
      </pc:sldChg>
      <pc:sldChg chg="modSp">
        <pc:chgData name="Pelin KOC" userId="S::pelin.koc@ifrc.org::c702b6a0-c3d0-431a-a2ef-347314b15e10" providerId="AD" clId="Web-{E6BC593B-8FC0-25BC-B8A7-79458ED2054B}" dt="2024-03-14T12:52:04.417" v="23" actId="20577"/>
        <pc:sldMkLst>
          <pc:docMk/>
          <pc:sldMk cId="0" sldId="269"/>
        </pc:sldMkLst>
        <pc:spChg chg="mod">
          <ac:chgData name="Pelin KOC" userId="S::pelin.koc@ifrc.org::c702b6a0-c3d0-431a-a2ef-347314b15e10" providerId="AD" clId="Web-{E6BC593B-8FC0-25BC-B8A7-79458ED2054B}" dt="2024-03-14T12:52:04.417" v="23" actId="20577"/>
          <ac:spMkLst>
            <pc:docMk/>
            <pc:sldMk cId="0" sldId="269"/>
            <ac:spMk id="588" creationId="{00000000-0000-0000-0000-000000000000}"/>
          </ac:spMkLst>
        </pc:spChg>
      </pc:sldChg>
      <pc:sldChg chg="modSp addCm">
        <pc:chgData name="Pelin KOC" userId="S::pelin.koc@ifrc.org::c702b6a0-c3d0-431a-a2ef-347314b15e10" providerId="AD" clId="Web-{E6BC593B-8FC0-25BC-B8A7-79458ED2054B}" dt="2024-03-14T12:51:02.586" v="5"/>
        <pc:sldMkLst>
          <pc:docMk/>
          <pc:sldMk cId="442578920" sldId="2076137761"/>
        </pc:sldMkLst>
        <pc:picChg chg="mod modCrop">
          <ac:chgData name="Pelin KOC" userId="S::pelin.koc@ifrc.org::c702b6a0-c3d0-431a-a2ef-347314b15e10" providerId="AD" clId="Web-{E6BC593B-8FC0-25BC-B8A7-79458ED2054B}" dt="2024-03-14T12:49:48.865" v="3"/>
          <ac:picMkLst>
            <pc:docMk/>
            <pc:sldMk cId="442578920" sldId="2076137761"/>
            <ac:picMk id="679" creationId="{00000000-0000-0000-0000-000000000000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elin KOC" userId="S::pelin.koc@ifrc.org::c702b6a0-c3d0-431a-a2ef-347314b15e10" providerId="AD" clId="Web-{E6BC593B-8FC0-25BC-B8A7-79458ED2054B}" dt="2024-03-14T12:51:02.586" v="5"/>
              <pc2:cmMkLst xmlns:pc2="http://schemas.microsoft.com/office/powerpoint/2019/9/main/command">
                <pc:docMk/>
                <pc:sldMk cId="442578920" sldId="2076137761"/>
                <pc2:cmMk id="{4F857748-F3E3-4890-8C17-A3558BA0FC84}"/>
              </pc2:cmMkLst>
            </pc226:cmChg>
          </p:ext>
        </pc:extLst>
      </pc:sldChg>
      <pc:sldChg chg="modSp">
        <pc:chgData name="Pelin KOC" userId="S::pelin.koc@ifrc.org::c702b6a0-c3d0-431a-a2ef-347314b15e10" providerId="AD" clId="Web-{E6BC593B-8FC0-25BC-B8A7-79458ED2054B}" dt="2024-03-14T12:49:26.489" v="1" actId="20577"/>
        <pc:sldMkLst>
          <pc:docMk/>
          <pc:sldMk cId="0" sldId="2076137767"/>
        </pc:sldMkLst>
        <pc:spChg chg="mod">
          <ac:chgData name="Pelin KOC" userId="S::pelin.koc@ifrc.org::c702b6a0-c3d0-431a-a2ef-347314b15e10" providerId="AD" clId="Web-{E6BC593B-8FC0-25BC-B8A7-79458ED2054B}" dt="2024-03-14T12:49:26.489" v="1" actId="20577"/>
          <ac:spMkLst>
            <pc:docMk/>
            <pc:sldMk cId="0" sldId="2076137767"/>
            <ac:spMk id="466" creationId="{00000000-0000-0000-0000-000000000000}"/>
          </ac:spMkLst>
        </pc:spChg>
      </pc:sldChg>
      <pc:sldChg chg="modSp">
        <pc:chgData name="Pelin KOC" userId="S::pelin.koc@ifrc.org::c702b6a0-c3d0-431a-a2ef-347314b15e10" providerId="AD" clId="Web-{E6BC593B-8FC0-25BC-B8A7-79458ED2054B}" dt="2024-03-14T12:51:17.337" v="9" actId="20577"/>
        <pc:sldMkLst>
          <pc:docMk/>
          <pc:sldMk cId="2454367685" sldId="2076137826"/>
        </pc:sldMkLst>
        <pc:spChg chg="mod">
          <ac:chgData name="Pelin KOC" userId="S::pelin.koc@ifrc.org::c702b6a0-c3d0-431a-a2ef-347314b15e10" providerId="AD" clId="Web-{E6BC593B-8FC0-25BC-B8A7-79458ED2054B}" dt="2024-03-14T12:51:17.337" v="9" actId="20577"/>
          <ac:spMkLst>
            <pc:docMk/>
            <pc:sldMk cId="2454367685" sldId="2076137826"/>
            <ac:spMk id="501" creationId="{00000000-0000-0000-0000-000000000000}"/>
          </ac:spMkLst>
        </pc:spChg>
      </pc:sldChg>
      <pc:sldChg chg="addCm">
        <pc:chgData name="Pelin KOC" userId="S::pelin.koc@ifrc.org::c702b6a0-c3d0-431a-a2ef-347314b15e10" providerId="AD" clId="Web-{E6BC593B-8FC0-25BC-B8A7-79458ED2054B}" dt="2024-03-14T12:52:23.590" v="24"/>
        <pc:sldMkLst>
          <pc:docMk/>
          <pc:sldMk cId="2144592592" sldId="207613782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elin KOC" userId="S::pelin.koc@ifrc.org::c702b6a0-c3d0-431a-a2ef-347314b15e10" providerId="AD" clId="Web-{E6BC593B-8FC0-25BC-B8A7-79458ED2054B}" dt="2024-03-14T12:52:23.590" v="24"/>
              <pc2:cmMkLst xmlns:pc2="http://schemas.microsoft.com/office/powerpoint/2019/9/main/command">
                <pc:docMk/>
                <pc:sldMk cId="2144592592" sldId="2076137827"/>
                <pc2:cmMk id="{CFAF55F6-3F31-47F3-9813-F26CEA11C7D5}"/>
              </pc2:cmMkLst>
            </pc226:cmChg>
          </p:ext>
        </pc:extLst>
      </pc:sldChg>
    </pc:docChg>
  </pc:docChgLst>
  <pc:docChgLst>
    <pc:chgData name="Vefa AFRIKACH KOTAN" userId="8c72db24-8de4-4084-89a3-bc6f0686e5d6" providerId="ADAL" clId="{2CD98168-4EE8-4363-A6F8-7AC156EDACC0}"/>
    <pc:docChg chg="modSld">
      <pc:chgData name="Vefa AFRIKACH KOTAN" userId="8c72db24-8de4-4084-89a3-bc6f0686e5d6" providerId="ADAL" clId="{2CD98168-4EE8-4363-A6F8-7AC156EDACC0}" dt="2024-04-02T09:35:16.285" v="0" actId="1076"/>
      <pc:docMkLst>
        <pc:docMk/>
      </pc:docMkLst>
      <pc:sldChg chg="modSp mod">
        <pc:chgData name="Vefa AFRIKACH KOTAN" userId="8c72db24-8de4-4084-89a3-bc6f0686e5d6" providerId="ADAL" clId="{2CD98168-4EE8-4363-A6F8-7AC156EDACC0}" dt="2024-04-02T09:35:16.285" v="0" actId="1076"/>
        <pc:sldMkLst>
          <pc:docMk/>
          <pc:sldMk cId="2144592592" sldId="2076137827"/>
        </pc:sldMkLst>
        <pc:spChg chg="mod">
          <ac:chgData name="Vefa AFRIKACH KOTAN" userId="8c72db24-8de4-4084-89a3-bc6f0686e5d6" providerId="ADAL" clId="{2CD98168-4EE8-4363-A6F8-7AC156EDACC0}" dt="2024-04-02T09:35:16.285" v="0" actId="1076"/>
          <ac:spMkLst>
            <pc:docMk/>
            <pc:sldMk cId="2144592592" sldId="2076137827"/>
            <ac:spMk id="18" creationId="{A2AA2B92-620B-42FA-9268-1E939287CE33}"/>
          </ac:spMkLst>
        </pc:spChg>
      </pc:sldChg>
    </pc:docChg>
  </pc:docChgLst>
  <pc:docChgLst>
    <pc:chgData name="Vefa AFRIKACH KOTAN" userId="8c72db24-8de4-4084-89a3-bc6f0686e5d6" providerId="ADAL" clId="{32ED1B24-26F1-43AF-BB16-E1F14AEFB0B5}"/>
    <pc:docChg chg="modSld">
      <pc:chgData name="Vefa AFRIKACH KOTAN" userId="8c72db24-8de4-4084-89a3-bc6f0686e5d6" providerId="ADAL" clId="{32ED1B24-26F1-43AF-BB16-E1F14AEFB0B5}" dt="2024-03-05T06:02:59.046" v="0" actId="729"/>
      <pc:docMkLst>
        <pc:docMk/>
      </pc:docMkLst>
      <pc:sldChg chg="mod modShow">
        <pc:chgData name="Vefa AFRIKACH KOTAN" userId="8c72db24-8de4-4084-89a3-bc6f0686e5d6" providerId="ADAL" clId="{32ED1B24-26F1-43AF-BB16-E1F14AEFB0B5}" dt="2024-03-05T06:02:59.046" v="0" actId="729"/>
        <pc:sldMkLst>
          <pc:docMk/>
          <pc:sldMk cId="3010878660" sldId="2076137831"/>
        </pc:sldMkLst>
      </pc:sldChg>
    </pc:docChg>
  </pc:docChgLst>
</pc:chgInfo>
</file>

<file path=ppt/comments/modernComment_7BBF5921_1A6137E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F857748-F3E3-4890-8C17-A3558BA0FC84}" authorId="{440A6D1E-EA8E-B7B9-2173-98BE0F377C54}" created="2024-03-14T12:51:02.58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42578920" sldId="2076137761"/>
      <ac:picMk id="679" creationId="{00000000-0000-0000-0000-000000000000}"/>
    </ac:deMkLst>
    <p188:txBody>
      <a:bodyPr/>
      <a:lstStyle/>
      <a:p>
        <a:r>
          <a:rPr lang="en-US"/>
          <a:t>this hasn't been translated if you want to give feedback to the translation company and if you need this part, I suggest the company should be contacted.</a:t>
        </a:r>
      </a:p>
    </p188:txBody>
  </p188:cm>
</p188:cmLst>
</file>

<file path=ppt/comments/modernComment_7BBF5963_7FD3E2D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FAF55F6-3F31-47F3-9813-F26CEA11C7D5}" authorId="{440A6D1E-EA8E-B7B9-2173-98BE0F377C54}" created="2024-03-14T12:52:23.59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144592592" sldId="2076137827"/>
      <ac:picMk id="13" creationId="{96301D78-3CD5-953F-A98F-279AD70A9797}"/>
    </ac:deMkLst>
    <p188:txBody>
      <a:bodyPr/>
      <a:lstStyle/>
      <a:p>
        <a:r>
          <a:rPr lang="en-US"/>
          <a:t>same for this image, this needs to be translated by the company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3" name="Google Shape;46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64" name="Google Shape;46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/>
              <a:t>BU ALIŞTIRMAYI YAPMA TALİMATLARI İÇİN YÖNLENDİRİCİ KILAVUZUNA BAKIN</a:t>
            </a:r>
            <a:endParaRPr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1430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3" name="Google Shape;69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/>
              <a:t>BU ALIŞTIRMAYI YAPMA TALİMATLARI İÇİN YÖNL</a:t>
            </a:r>
            <a:r>
              <a:rPr lang="tr-TR" b="1"/>
              <a:t>E</a:t>
            </a:r>
            <a:r>
              <a:rPr lang="en-GB" b="1"/>
              <a:t>NDİRİCİ KILAVUZUNA BAKIN</a:t>
            </a:r>
            <a:endParaRPr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1634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/>
              <a:t>BU ALIŞTIRMAYI YAPMA TALİMATLARI İÇİN YÖNLENDİRİCİ KILAVUZUNA BAKIN</a:t>
            </a:r>
            <a:endParaRPr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0840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/>
              <a:t>YÖNLENDİRİCİ NOTLARI</a:t>
            </a:r>
            <a:endParaRPr lang="tr-TR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Tanımı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göstermeden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önce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1800" b="0" err="1">
                <a:latin typeface="Calibri"/>
                <a:ea typeface="Calibri"/>
                <a:cs typeface="Calibri"/>
                <a:sym typeface="Calibri"/>
              </a:rPr>
              <a:t>luk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katılımı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800" b="0">
                <a:latin typeface="Calibri"/>
                <a:ea typeface="Calibri"/>
                <a:cs typeface="Calibri"/>
                <a:sym typeface="Calibri"/>
              </a:rPr>
              <a:t>hesap verebilirlik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kavramlarının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kendi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işlerinde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sektörlerinde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kendileri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anlama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geldiğini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açıklayabilecek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biri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olup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olmadığını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err="1">
                <a:latin typeface="Calibri"/>
                <a:ea typeface="Calibri"/>
                <a:cs typeface="Calibri"/>
                <a:sym typeface="Calibri"/>
              </a:rPr>
              <a:t>sorun</a:t>
            </a:r>
            <a:r>
              <a:rPr lang="en-GB" sz="1800" b="0"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-GB" sz="1800" b="0">
              <a:latin typeface="Calibri"/>
              <a:cs typeface="Calibri"/>
              <a:sym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err="1"/>
              <a:t>Dört</a:t>
            </a:r>
            <a:r>
              <a:rPr lang="en-GB"/>
              <a:t> </a:t>
            </a:r>
            <a:r>
              <a:rPr lang="en-GB" err="1"/>
              <a:t>temel</a:t>
            </a:r>
            <a:r>
              <a:rPr lang="en-GB"/>
              <a:t> </a:t>
            </a:r>
            <a:r>
              <a:rPr lang="en-GB" err="1"/>
              <a:t>toplu</a:t>
            </a:r>
            <a:r>
              <a:rPr lang="tr-TR" err="1"/>
              <a:t>luk</a:t>
            </a:r>
            <a:r>
              <a:rPr lang="en-GB"/>
              <a:t> </a:t>
            </a:r>
            <a:r>
              <a:rPr lang="en-GB" err="1"/>
              <a:t>katılımı</a:t>
            </a:r>
            <a:r>
              <a:rPr lang="en-GB"/>
              <a:t> </a:t>
            </a:r>
            <a:r>
              <a:rPr lang="en-GB" err="1"/>
              <a:t>yaklaşımını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bunların</a:t>
            </a:r>
            <a:r>
              <a:rPr lang="en-GB"/>
              <a:t> </a:t>
            </a:r>
            <a:r>
              <a:rPr lang="en-GB" err="1"/>
              <a:t>hizmet</a:t>
            </a:r>
            <a:r>
              <a:rPr lang="en-GB"/>
              <a:t> </a:t>
            </a:r>
            <a:r>
              <a:rPr lang="en-GB" err="1"/>
              <a:t>verdiğimiz</a:t>
            </a:r>
            <a:r>
              <a:rPr lang="en-GB"/>
              <a:t> </a:t>
            </a:r>
            <a:r>
              <a:rPr lang="en-GB" err="1"/>
              <a:t>insanlara</a:t>
            </a:r>
            <a:r>
              <a:rPr lang="en-GB"/>
              <a:t> </a:t>
            </a:r>
            <a:r>
              <a:rPr lang="en-GB" err="1"/>
              <a:t>karşı</a:t>
            </a:r>
            <a:r>
              <a:rPr lang="en-GB"/>
              <a:t> </a:t>
            </a:r>
            <a:r>
              <a:rPr lang="tr-TR" noProof="0"/>
              <a:t>sorumluluk</a:t>
            </a:r>
            <a:r>
              <a:rPr lang="en-GB"/>
              <a:t> </a:t>
            </a:r>
            <a:r>
              <a:rPr lang="tr-TR" noProof="0"/>
              <a:t>sahibi</a:t>
            </a:r>
            <a:r>
              <a:rPr lang="en-GB"/>
              <a:t> </a:t>
            </a:r>
            <a:r>
              <a:rPr lang="tr-TR" noProof="0"/>
              <a:t>olmamıza</a:t>
            </a:r>
            <a:r>
              <a:rPr lang="en-GB"/>
              <a:t> </a:t>
            </a:r>
            <a:r>
              <a:rPr lang="en-GB" err="1"/>
              <a:t>nasıl</a:t>
            </a:r>
            <a:r>
              <a:rPr lang="en-GB"/>
              <a:t> </a:t>
            </a:r>
            <a:r>
              <a:rPr lang="en-GB" err="1"/>
              <a:t>yardımcı</a:t>
            </a:r>
            <a:r>
              <a:rPr lang="en-GB"/>
              <a:t> </a:t>
            </a:r>
            <a:r>
              <a:rPr lang="en-GB" err="1"/>
              <a:t>olabileceğini</a:t>
            </a:r>
            <a:r>
              <a:rPr lang="en-GB"/>
              <a:t> </a:t>
            </a:r>
            <a:r>
              <a:rPr lang="en-GB" err="1"/>
              <a:t>gösteren</a:t>
            </a:r>
            <a:r>
              <a:rPr lang="en-GB"/>
              <a:t> </a:t>
            </a:r>
            <a:r>
              <a:rPr lang="en-GB" err="1"/>
              <a:t>slayttaki</a:t>
            </a:r>
            <a:r>
              <a:rPr lang="en-GB"/>
              <a:t> </a:t>
            </a:r>
            <a:r>
              <a:rPr lang="en-GB" err="1"/>
              <a:t>şemayı</a:t>
            </a:r>
            <a:r>
              <a:rPr lang="en-GB"/>
              <a:t> </a:t>
            </a:r>
            <a:r>
              <a:rPr lang="en-GB" err="1"/>
              <a:t>gösterin</a:t>
            </a:r>
            <a:r>
              <a:rPr lang="en-GB"/>
              <a:t>.</a:t>
            </a:r>
            <a:endParaRPr lang="tr-TR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endParaRPr lang="en-GB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CEA </a:t>
            </a:r>
            <a:r>
              <a:rPr lang="en-GB" err="1"/>
              <a:t>Kılavuzundan</a:t>
            </a:r>
            <a:r>
              <a:rPr lang="en-GB"/>
              <a:t> </a:t>
            </a:r>
            <a:r>
              <a:rPr lang="en-GB" err="1"/>
              <a:t>CEA'nın</a:t>
            </a:r>
            <a:r>
              <a:rPr lang="en-GB"/>
              <a:t> tam </a:t>
            </a:r>
            <a:r>
              <a:rPr lang="en-GB" err="1"/>
              <a:t>tanımını</a:t>
            </a:r>
            <a:r>
              <a:rPr lang="en-GB"/>
              <a:t> </a:t>
            </a:r>
            <a:r>
              <a:rPr lang="en-GB" err="1"/>
              <a:t>okuyun</a:t>
            </a:r>
            <a:r>
              <a:rPr lang="en-GB"/>
              <a:t>:</a:t>
            </a:r>
            <a:endParaRPr lang="tr-TR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katılımı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hesap verebilirlik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farklı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ihtiyaçları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öncelikleri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tercihleri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yaptığımız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her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şeye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rehberlik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eden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üyelerini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eşit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ortaklar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olarak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tanıyan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onlara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değer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veren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çalışma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yöntemidir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Bunu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anlamlı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luk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katılımını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açık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dürüst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iletişimi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bildirimleri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dinleme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bunlara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hareket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etme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mekanizmalarını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programlarımıza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operasyonlarımıza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entegre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ederek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başarıyoruz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Kanıtlar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deneyimler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sağduyu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bize,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toplulukları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gerçekten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ettiğimizde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onlar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programların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faaliyetlerin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tasarlanmasında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yönetilmesinde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aktif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rol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oynadıklarında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sonuçların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etkili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sürdürülebilir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kaliteli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olduğunu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söylüyor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Açıklayın</a:t>
            </a:r>
            <a:r>
              <a:rPr lang="en-GB" sz="1804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Katılım</a:t>
            </a:r>
            <a:r>
              <a:rPr lang="en-GB" sz="2000" b="1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programların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faaliyetlerin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tasarlanacağı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yönetileceği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uygulanacağı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konusunda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luk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birlikte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karar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vermektir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mümkün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olan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yerlerde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luk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ların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kendi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çözümlerini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değişimlerini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kendi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koşullarına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yönlendirmelerini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şekillendirmelerini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desteklemekteyiz</a:t>
            </a:r>
            <a:endParaRPr lang="tr-TR" sz="2000" b="0" i="0" u="none" strike="noStrike" cap="none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endParaRPr lang="tr-TR" sz="2000" b="0" i="0" u="none" strike="noStrike" cap="none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Açık</a:t>
            </a:r>
            <a:r>
              <a:rPr lang="en-GB" sz="2000" b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, </a:t>
            </a:r>
            <a:r>
              <a:rPr lang="en-GB" sz="2000" b="1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dürüst</a:t>
            </a:r>
            <a:r>
              <a:rPr lang="en-GB" sz="2000" b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1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ve</a:t>
            </a:r>
            <a:r>
              <a:rPr lang="en-GB" sz="2000" b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1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düzenli</a:t>
            </a:r>
            <a:r>
              <a:rPr lang="en-GB" sz="2000" b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1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iletişim</a:t>
            </a:r>
            <a:r>
              <a:rPr lang="en-GB" sz="2000" b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toplu</a:t>
            </a:r>
            <a:r>
              <a:rPr lang="tr-TR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luk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ların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kim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olduğu</a:t>
            </a:r>
            <a:r>
              <a:rPr lang="tr-TR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n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u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ve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toplu</a:t>
            </a:r>
            <a:r>
              <a:rPr lang="tr-TR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luk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larda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neler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yaptığımızı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anlamalarını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ve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yaşamlarını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toplu</a:t>
            </a:r>
            <a:r>
              <a:rPr lang="tr-TR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luk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larını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ve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sağlıklarını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korumak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ve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iyileştirmek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için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karar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vermek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ve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harekete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geçmek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için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ihtiyaç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duydukları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bilgilere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sahip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olmalarını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sağlamakla</a:t>
            </a:r>
            <a:r>
              <a:rPr lang="en-GB" sz="2000" b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ilgilidir</a:t>
            </a:r>
            <a:endParaRPr lang="tr-TR" sz="2000" b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endParaRPr lang="en-GB" sz="2000" b="0">
              <a:latin typeface="Calibri"/>
              <a:cs typeface="Calibri"/>
              <a:sym typeface="Calibri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>
                <a:latin typeface="Calibri"/>
                <a:cs typeface="Calibri"/>
                <a:sym typeface="Calibri"/>
              </a:rPr>
              <a:t>Geri </a:t>
            </a:r>
            <a:r>
              <a:rPr lang="en-GB" sz="2000" b="1" err="1">
                <a:latin typeface="Calibri"/>
                <a:cs typeface="Calibri"/>
                <a:sym typeface="Calibri"/>
              </a:rPr>
              <a:t>bildirim</a:t>
            </a:r>
            <a:r>
              <a:rPr lang="en-GB" sz="2000" b="1">
                <a:latin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cs typeface="Calibri"/>
                <a:sym typeface="Calibri"/>
              </a:rPr>
              <a:t>mekanizmaları</a:t>
            </a:r>
            <a:r>
              <a:rPr lang="en-GB" sz="2000" b="1"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latin typeface="Calibri"/>
                <a:cs typeface="Calibri"/>
                <a:sym typeface="Calibri"/>
              </a:rPr>
              <a:t>toplu</a:t>
            </a:r>
            <a:r>
              <a:rPr lang="tr-TR" sz="2000" b="0" err="1">
                <a:latin typeface="Calibri"/>
                <a:cs typeface="Calibri"/>
                <a:sym typeface="Calibri"/>
              </a:rPr>
              <a:t>luğ</a:t>
            </a:r>
            <a:r>
              <a:rPr lang="en-GB" sz="2000" b="0">
                <a:latin typeface="Calibri"/>
                <a:cs typeface="Calibri"/>
                <a:sym typeface="Calibri"/>
              </a:rPr>
              <a:t>un </a:t>
            </a:r>
            <a:r>
              <a:rPr lang="en-GB" sz="2000" b="0" err="1">
                <a:latin typeface="Calibri"/>
                <a:cs typeface="Calibri"/>
                <a:sym typeface="Calibri"/>
              </a:rPr>
              <a:t>sorularını</a:t>
            </a:r>
            <a:r>
              <a:rPr lang="en-GB" sz="2000" b="0"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latin typeface="Calibri"/>
                <a:cs typeface="Calibri"/>
                <a:sym typeface="Calibri"/>
              </a:rPr>
              <a:t>şikayetlerini</a:t>
            </a:r>
            <a:r>
              <a:rPr lang="en-GB" sz="2000" b="0"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latin typeface="Calibri"/>
                <a:cs typeface="Calibri"/>
                <a:sym typeface="Calibri"/>
              </a:rPr>
              <a:t>taleplerini</a:t>
            </a:r>
            <a:r>
              <a:rPr lang="en-GB" sz="2000" b="0"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latin typeface="Calibri"/>
                <a:cs typeface="Calibri"/>
                <a:sym typeface="Calibri"/>
              </a:rPr>
              <a:t>önerilerini</a:t>
            </a:r>
            <a:r>
              <a:rPr lang="en-GB" sz="2000" b="0"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latin typeface="Calibri"/>
                <a:cs typeface="Calibri"/>
                <a:sym typeface="Calibri"/>
              </a:rPr>
              <a:t>inançlarını</a:t>
            </a:r>
            <a:r>
              <a:rPr lang="en-GB" sz="2000" b="0"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latin typeface="Calibri"/>
                <a:cs typeface="Calibri"/>
                <a:sym typeface="Calibri"/>
              </a:rPr>
              <a:t>söylentilerini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ve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övgülerini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almamızı</a:t>
            </a:r>
            <a:r>
              <a:rPr lang="en-GB" sz="2000" b="0"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latin typeface="Calibri"/>
                <a:cs typeface="Calibri"/>
                <a:sym typeface="Calibri"/>
              </a:rPr>
              <a:t>analiz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etmemizi</a:t>
            </a:r>
            <a:r>
              <a:rPr lang="en-GB" sz="2000" b="0"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latin typeface="Calibri"/>
                <a:cs typeface="Calibri"/>
                <a:sym typeface="Calibri"/>
              </a:rPr>
              <a:t>bunlara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yanıt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vermemizi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ve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bunlara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göre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hareket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etmemizi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destekler</a:t>
            </a:r>
            <a:r>
              <a:rPr lang="en-GB" sz="2000" b="0">
                <a:latin typeface="Calibri"/>
                <a:cs typeface="Calibri"/>
                <a:sym typeface="Calibri"/>
              </a:rPr>
              <a:t>. Bu, </a:t>
            </a:r>
            <a:r>
              <a:rPr lang="en-GB" sz="2000" b="0" err="1">
                <a:latin typeface="Calibri"/>
                <a:cs typeface="Calibri"/>
                <a:sym typeface="Calibri"/>
              </a:rPr>
              <a:t>sunduğumuz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hizmetler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ve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destek</a:t>
            </a:r>
            <a:r>
              <a:rPr lang="en-GB" sz="2000" b="0">
                <a:latin typeface="Calibri"/>
                <a:cs typeface="Calibri"/>
                <a:sym typeface="Calibri"/>
              </a:rPr>
              <a:t>, </a:t>
            </a:r>
            <a:r>
              <a:rPr lang="en-GB" sz="2000" b="0" err="1">
                <a:latin typeface="Calibri"/>
                <a:cs typeface="Calibri"/>
                <a:sym typeface="Calibri"/>
              </a:rPr>
              <a:t>çalışmalarımızla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ilgili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belirli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bir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konu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veya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sorun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hakkındaki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inançlar</a:t>
            </a:r>
            <a:r>
              <a:rPr lang="en-GB" sz="2000" b="0">
                <a:latin typeface="Calibri"/>
                <a:cs typeface="Calibri"/>
                <a:sym typeface="Calibri"/>
              </a:rPr>
              <a:t> (</a:t>
            </a:r>
            <a:r>
              <a:rPr lang="en-GB" sz="2000" b="0" err="1">
                <a:latin typeface="Calibri"/>
                <a:cs typeface="Calibri"/>
                <a:sym typeface="Calibri"/>
              </a:rPr>
              <a:t>örneğin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bir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halk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sağlığı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sorunu</a:t>
            </a:r>
            <a:r>
              <a:rPr lang="en-GB" sz="2000" b="0">
                <a:latin typeface="Calibri"/>
                <a:cs typeface="Calibri"/>
                <a:sym typeface="Calibri"/>
              </a:rPr>
              <a:t>) </a:t>
            </a:r>
            <a:r>
              <a:rPr lang="en-GB" sz="2000" b="0" err="1">
                <a:latin typeface="Calibri"/>
                <a:cs typeface="Calibri"/>
                <a:sym typeface="Calibri"/>
              </a:rPr>
              <a:t>veya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personelimizin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ve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gönüllülerimizin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davranış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ve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tutumları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hakkında</a:t>
            </a:r>
            <a:r>
              <a:rPr lang="en-GB" sz="2000" b="0">
                <a:latin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cs typeface="Calibri"/>
                <a:sym typeface="Calibri"/>
              </a:rPr>
              <a:t>olabilir</a:t>
            </a:r>
            <a:endParaRPr lang="tr-TR" sz="2000" b="0">
              <a:latin typeface="Calibri"/>
              <a:cs typeface="Calibri"/>
              <a:sym typeface="Calibri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endParaRPr lang="en-GB" sz="2000" b="0" i="0" u="none" strike="noStrike" cap="none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2000" b="1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luğ</a:t>
            </a:r>
            <a:r>
              <a:rPr lang="en-GB" sz="2000" b="1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u </a:t>
            </a:r>
            <a:r>
              <a:rPr lang="en-GB" sz="2000" b="1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anlamak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içinde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yaşadıkları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durum,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ihtiyaçları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öncelikleri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görüşleri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kapasiteleri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yaşamlarını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etkileyen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geniş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sosyal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kültürel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siyasi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ekonomik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çevresel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etkiler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olmak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üzere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birlikte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çalıştığımız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toplulukları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anlamamızı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sağlamakla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ilgilidir</a:t>
            </a:r>
            <a:r>
              <a:rPr lang="en-GB" sz="2000" b="0" i="0" u="none" strike="noStrike" cap="none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2000" b="0" i="0" u="none" strike="noStrike" cap="none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endParaRPr lang="tr-TR" sz="2000" b="0" i="0" u="none" strike="noStrike" cap="none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0">
                <a:latin typeface="Calibri"/>
                <a:ea typeface="Calibri"/>
                <a:cs typeface="Calibri"/>
                <a:sym typeface="Calibri"/>
              </a:rPr>
              <a:t>Bu </a:t>
            </a:r>
            <a:r>
              <a:rPr lang="en-GB" sz="2000" b="0" err="1">
                <a:latin typeface="Calibri"/>
                <a:ea typeface="Calibri"/>
                <a:cs typeface="Calibri"/>
                <a:sym typeface="Calibri"/>
              </a:rPr>
              <a:t>dört</a:t>
            </a:r>
            <a:r>
              <a:rPr lang="en-GB" sz="20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ea typeface="Calibri"/>
                <a:cs typeface="Calibri"/>
                <a:sym typeface="Calibri"/>
              </a:rPr>
              <a:t>temel</a:t>
            </a:r>
            <a:r>
              <a:rPr lang="en-GB" sz="20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2000" b="0" err="1">
                <a:latin typeface="Calibri"/>
                <a:ea typeface="Calibri"/>
                <a:cs typeface="Calibri"/>
                <a:sym typeface="Calibri"/>
              </a:rPr>
              <a:t>luk</a:t>
            </a:r>
            <a:r>
              <a:rPr lang="en-GB" sz="20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ea typeface="Calibri"/>
                <a:cs typeface="Calibri"/>
                <a:sym typeface="Calibri"/>
              </a:rPr>
              <a:t>katılımı</a:t>
            </a:r>
            <a:r>
              <a:rPr lang="en-GB" sz="20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ea typeface="Calibri"/>
                <a:cs typeface="Calibri"/>
                <a:sym typeface="Calibri"/>
              </a:rPr>
              <a:t>yaklaşımı</a:t>
            </a:r>
            <a:r>
              <a:rPr lang="en-GB" sz="20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ea typeface="Calibri"/>
                <a:cs typeface="Calibri"/>
                <a:sym typeface="Calibri"/>
              </a:rPr>
              <a:t>birlikte</a:t>
            </a:r>
            <a:r>
              <a:rPr lang="en-GB" sz="20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ea typeface="Calibri"/>
                <a:cs typeface="Calibri"/>
                <a:sym typeface="Calibri"/>
              </a:rPr>
              <a:t>şunları</a:t>
            </a:r>
            <a:r>
              <a:rPr lang="en-GB" sz="20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ea typeface="Calibri"/>
                <a:cs typeface="Calibri"/>
                <a:sym typeface="Calibri"/>
              </a:rPr>
              <a:t>sağlamamıza</a:t>
            </a:r>
            <a:r>
              <a:rPr lang="en-GB" sz="20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ea typeface="Calibri"/>
                <a:cs typeface="Calibri"/>
                <a:sym typeface="Calibri"/>
              </a:rPr>
              <a:t>yardımcı</a:t>
            </a:r>
            <a:r>
              <a:rPr lang="en-GB" sz="2000" b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0" err="1">
                <a:latin typeface="Calibri"/>
                <a:ea typeface="Calibri"/>
                <a:cs typeface="Calibri"/>
                <a:sym typeface="Calibri"/>
              </a:rPr>
              <a:t>olur</a:t>
            </a:r>
            <a:endParaRPr lang="tr-TR" sz="2000" b="0">
              <a:latin typeface="Calibri"/>
              <a:ea typeface="Calibri"/>
              <a:cs typeface="Calibri"/>
              <a:sym typeface="Calibri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endParaRPr lang="en-GB" sz="2000" b="0"/>
          </a:p>
          <a:p>
            <a:pPr marL="1714500" lvl="3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err="1"/>
              <a:t>Sağladığımız</a:t>
            </a:r>
            <a:r>
              <a:rPr lang="en-GB"/>
              <a:t> </a:t>
            </a:r>
            <a:r>
              <a:rPr lang="en-GB" err="1"/>
              <a:t>destek</a:t>
            </a:r>
            <a:r>
              <a:rPr lang="en-GB"/>
              <a:t> </a:t>
            </a:r>
            <a:r>
              <a:rPr lang="en-GB" err="1"/>
              <a:t>ilgili</a:t>
            </a:r>
            <a:r>
              <a:rPr lang="en-GB"/>
              <a:t>, </a:t>
            </a:r>
            <a:r>
              <a:rPr lang="en-GB" err="1"/>
              <a:t>yararlı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zamanında</a:t>
            </a:r>
            <a:r>
              <a:rPr lang="en-GB"/>
              <a:t> </a:t>
            </a:r>
            <a:r>
              <a:rPr lang="en-GB" err="1"/>
              <a:t>olup</a:t>
            </a:r>
            <a:r>
              <a:rPr lang="en-GB"/>
              <a:t> </a:t>
            </a:r>
            <a:r>
              <a:rPr lang="en-GB" err="1"/>
              <a:t>insanların</a:t>
            </a:r>
            <a:r>
              <a:rPr lang="en-GB"/>
              <a:t> </a:t>
            </a:r>
            <a:r>
              <a:rPr lang="en-GB" err="1"/>
              <a:t>ihtiyaçlarını</a:t>
            </a:r>
            <a:r>
              <a:rPr lang="en-GB"/>
              <a:t> </a:t>
            </a:r>
            <a:r>
              <a:rPr lang="en-GB" err="1"/>
              <a:t>karşılamaktadır</a:t>
            </a:r>
            <a:endParaRPr lang="en-GB"/>
          </a:p>
          <a:p>
            <a:pPr marL="1714500" lvl="3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err="1"/>
              <a:t>Programlarımız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faaliyetlerimiz</a:t>
            </a:r>
            <a:r>
              <a:rPr lang="en-GB"/>
              <a:t> </a:t>
            </a:r>
            <a:r>
              <a:rPr lang="en-GB" err="1"/>
              <a:t>toplu</a:t>
            </a:r>
            <a:r>
              <a:rPr lang="tr-TR" err="1"/>
              <a:t>luk</a:t>
            </a:r>
            <a:r>
              <a:rPr lang="en-GB"/>
              <a:t>lar </a:t>
            </a:r>
            <a:r>
              <a:rPr lang="en-GB" err="1"/>
              <a:t>tarafından</a:t>
            </a:r>
            <a:r>
              <a:rPr lang="en-GB"/>
              <a:t> </a:t>
            </a:r>
            <a:r>
              <a:rPr lang="en-GB" err="1"/>
              <a:t>yönlendirilir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sahiplenilir</a:t>
            </a:r>
            <a:endParaRPr lang="tr-TR"/>
          </a:p>
          <a:p>
            <a:pPr marL="1714500" lvl="3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err="1"/>
              <a:t>Toplu</a:t>
            </a:r>
            <a:r>
              <a:rPr lang="tr-TR" err="1"/>
              <a:t>luk</a:t>
            </a:r>
            <a:r>
              <a:rPr lang="en-GB"/>
              <a:t> </a:t>
            </a:r>
            <a:r>
              <a:rPr lang="en-GB" err="1"/>
              <a:t>üyelerine</a:t>
            </a:r>
            <a:r>
              <a:rPr lang="en-GB"/>
              <a:t> </a:t>
            </a:r>
            <a:r>
              <a:rPr lang="en-GB" err="1"/>
              <a:t>onurlu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saygılı</a:t>
            </a:r>
            <a:r>
              <a:rPr lang="en-GB"/>
              <a:t> </a:t>
            </a:r>
            <a:r>
              <a:rPr lang="en-GB" err="1"/>
              <a:t>davranmamız</a:t>
            </a:r>
            <a:r>
              <a:rPr lang="en-GB"/>
              <a:t>, </a:t>
            </a:r>
            <a:r>
              <a:rPr lang="en-GB" err="1"/>
              <a:t>onları</a:t>
            </a:r>
            <a:r>
              <a:rPr lang="en-GB"/>
              <a:t> </a:t>
            </a:r>
            <a:r>
              <a:rPr lang="en-GB" err="1"/>
              <a:t>değerli</a:t>
            </a:r>
            <a:r>
              <a:rPr lang="en-GB"/>
              <a:t> </a:t>
            </a:r>
            <a:r>
              <a:rPr lang="en-GB" err="1"/>
              <a:t>bilgi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kapasiteye</a:t>
            </a:r>
            <a:r>
              <a:rPr lang="en-GB"/>
              <a:t> </a:t>
            </a:r>
            <a:r>
              <a:rPr lang="en-GB" err="1"/>
              <a:t>sahip</a:t>
            </a:r>
            <a:r>
              <a:rPr lang="en-GB"/>
              <a:t> </a:t>
            </a:r>
            <a:r>
              <a:rPr lang="en-GB" err="1"/>
              <a:t>eşit</a:t>
            </a:r>
            <a:r>
              <a:rPr lang="en-GB"/>
              <a:t> </a:t>
            </a:r>
            <a:r>
              <a:rPr lang="en-GB" err="1"/>
              <a:t>ortaklar</a:t>
            </a:r>
            <a:r>
              <a:rPr lang="en-GB"/>
              <a:t> </a:t>
            </a:r>
            <a:r>
              <a:rPr lang="en-GB" err="1"/>
              <a:t>olarak</a:t>
            </a:r>
            <a:r>
              <a:rPr lang="en-GB"/>
              <a:t> </a:t>
            </a:r>
            <a:r>
              <a:rPr lang="en-GB" err="1"/>
              <a:t>görmekteyiz</a:t>
            </a:r>
            <a:endParaRPr lang="tr-TR"/>
          </a:p>
          <a:p>
            <a:pPr marL="1714500" lvl="3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err="1"/>
              <a:t>Müdahalelerimiz</a:t>
            </a:r>
            <a:r>
              <a:rPr lang="en-GB"/>
              <a:t>, </a:t>
            </a:r>
            <a:r>
              <a:rPr lang="en-GB" err="1"/>
              <a:t>yardım</a:t>
            </a:r>
            <a:r>
              <a:rPr lang="en-GB"/>
              <a:t> </a:t>
            </a:r>
            <a:r>
              <a:rPr lang="en-GB" err="1"/>
              <a:t>dağıtımları</a:t>
            </a:r>
            <a:r>
              <a:rPr lang="en-GB"/>
              <a:t> </a:t>
            </a:r>
            <a:r>
              <a:rPr lang="en-GB" err="1"/>
              <a:t>yoluyla</a:t>
            </a:r>
            <a:r>
              <a:rPr lang="en-GB"/>
              <a:t> </a:t>
            </a:r>
            <a:r>
              <a:rPr lang="en-GB" err="1"/>
              <a:t>yerel</a:t>
            </a:r>
            <a:r>
              <a:rPr lang="en-GB"/>
              <a:t> </a:t>
            </a:r>
            <a:r>
              <a:rPr lang="en-GB" err="1"/>
              <a:t>pazarlara</a:t>
            </a:r>
            <a:r>
              <a:rPr lang="en-GB"/>
              <a:t> </a:t>
            </a:r>
            <a:r>
              <a:rPr lang="en-GB" err="1"/>
              <a:t>zarar</a:t>
            </a:r>
            <a:r>
              <a:rPr lang="en-GB"/>
              <a:t> </a:t>
            </a:r>
            <a:r>
              <a:rPr lang="en-GB" err="1"/>
              <a:t>vermek</a:t>
            </a:r>
            <a:r>
              <a:rPr lang="en-GB"/>
              <a:t> </a:t>
            </a:r>
            <a:r>
              <a:rPr lang="en-GB" err="1"/>
              <a:t>veya</a:t>
            </a:r>
            <a:r>
              <a:rPr lang="en-GB"/>
              <a:t> </a:t>
            </a:r>
            <a:r>
              <a:rPr lang="en-GB" err="1"/>
              <a:t>farklı</a:t>
            </a:r>
            <a:r>
              <a:rPr lang="en-GB"/>
              <a:t> </a:t>
            </a:r>
            <a:r>
              <a:rPr lang="en-GB" err="1"/>
              <a:t>gruplar</a:t>
            </a:r>
            <a:r>
              <a:rPr lang="en-GB"/>
              <a:t> </a:t>
            </a:r>
            <a:r>
              <a:rPr lang="en-GB" err="1"/>
              <a:t>arasındaki</a:t>
            </a:r>
            <a:r>
              <a:rPr lang="en-GB"/>
              <a:t> </a:t>
            </a:r>
            <a:r>
              <a:rPr lang="en-GB" err="1"/>
              <a:t>gerilimleri</a:t>
            </a:r>
            <a:r>
              <a:rPr lang="en-GB"/>
              <a:t> </a:t>
            </a:r>
            <a:r>
              <a:rPr lang="en-GB" err="1"/>
              <a:t>körüklemek</a:t>
            </a:r>
            <a:r>
              <a:rPr lang="en-GB"/>
              <a:t> </a:t>
            </a:r>
            <a:r>
              <a:rPr lang="en-GB" err="1"/>
              <a:t>gibi</a:t>
            </a:r>
            <a:r>
              <a:rPr lang="en-GB"/>
              <a:t> </a:t>
            </a:r>
            <a:r>
              <a:rPr lang="en-GB" err="1"/>
              <a:t>olumsuz</a:t>
            </a:r>
            <a:r>
              <a:rPr lang="en-GB"/>
              <a:t> </a:t>
            </a:r>
            <a:r>
              <a:rPr lang="en-GB" err="1"/>
              <a:t>sonuçlar</a:t>
            </a:r>
            <a:r>
              <a:rPr lang="en-GB"/>
              <a:t> </a:t>
            </a:r>
            <a:r>
              <a:rPr lang="en-GB" err="1"/>
              <a:t>doğurmaz</a:t>
            </a:r>
            <a:endParaRPr lang="tr-TR"/>
          </a:p>
          <a:p>
            <a:pPr marL="1714500" lvl="3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GB" sz="2000" b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Kızılhaç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Kızılay'ın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2000" b="1" err="1">
                <a:latin typeface="Calibri"/>
                <a:ea typeface="Calibri"/>
                <a:cs typeface="Calibri"/>
                <a:sym typeface="Calibri"/>
              </a:rPr>
              <a:t>luk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lara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yardım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etmek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kurulduğu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göz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önünde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bulundurulduğunda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2000" b="1" err="1">
                <a:latin typeface="Calibri"/>
                <a:ea typeface="Calibri"/>
                <a:cs typeface="Calibri"/>
                <a:sym typeface="Calibri"/>
              </a:rPr>
              <a:t>luğ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un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ihtiyaçlarını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tercihlerini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önceliklerini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karşılamadığımız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takdirde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kendi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görevimizi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yerine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getirmemiş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oluruz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  <p:sp>
        <p:nvSpPr>
          <p:cNvPr id="677" name="Google Shape;6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9806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/>
              <a:t>YÖNLENDİRİCİ NOTLARI</a:t>
            </a:r>
            <a:endParaRPr lang="tr-TR" b="1"/>
          </a:p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None/>
            </a:pPr>
            <a:endParaRPr lang="en-GB"/>
          </a:p>
          <a:p>
            <a:pPr marL="34290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err="1"/>
              <a:t>Şube</a:t>
            </a:r>
            <a:r>
              <a:rPr lang="en-GB"/>
              <a:t> </a:t>
            </a:r>
            <a:r>
              <a:rPr lang="en-GB" err="1"/>
              <a:t>personeli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gönüllülerin</a:t>
            </a:r>
            <a:r>
              <a:rPr lang="en-GB"/>
              <a:t> </a:t>
            </a:r>
            <a:r>
              <a:rPr lang="en-GB" err="1"/>
              <a:t>toplu</a:t>
            </a:r>
            <a:r>
              <a:rPr lang="tr-TR" err="1"/>
              <a:t>luk</a:t>
            </a:r>
            <a:r>
              <a:rPr lang="en-GB"/>
              <a:t> </a:t>
            </a:r>
            <a:r>
              <a:rPr lang="en-GB" err="1"/>
              <a:t>katılımındaki</a:t>
            </a:r>
            <a:r>
              <a:rPr lang="en-GB"/>
              <a:t> </a:t>
            </a:r>
            <a:r>
              <a:rPr lang="en-GB" err="1"/>
              <a:t>rolü</a:t>
            </a:r>
            <a:r>
              <a:rPr lang="en-GB"/>
              <a:t> </a:t>
            </a:r>
            <a:r>
              <a:rPr lang="en-GB" err="1"/>
              <a:t>üzerine</a:t>
            </a:r>
            <a:r>
              <a:rPr lang="en-GB"/>
              <a:t> 5 </a:t>
            </a:r>
            <a:r>
              <a:rPr lang="en-GB" err="1"/>
              <a:t>dakikalık</a:t>
            </a:r>
            <a:r>
              <a:rPr lang="en-GB"/>
              <a:t> </a:t>
            </a:r>
            <a:r>
              <a:rPr lang="en-GB" err="1"/>
              <a:t>bir</a:t>
            </a:r>
            <a:r>
              <a:rPr lang="en-GB"/>
              <a:t> </a:t>
            </a:r>
            <a:r>
              <a:rPr lang="en-GB" err="1"/>
              <a:t>genel</a:t>
            </a:r>
            <a:r>
              <a:rPr lang="en-GB"/>
              <a:t> </a:t>
            </a:r>
            <a:r>
              <a:rPr lang="en-GB" err="1"/>
              <a:t>tartışma</a:t>
            </a:r>
            <a:r>
              <a:rPr lang="en-GB"/>
              <a:t> </a:t>
            </a:r>
            <a:r>
              <a:rPr lang="en-GB" err="1"/>
              <a:t>yapın</a:t>
            </a:r>
            <a:r>
              <a:rPr lang="en-GB"/>
              <a:t>. </a:t>
            </a:r>
            <a:r>
              <a:rPr lang="en-GB" err="1"/>
              <a:t>Soru</a:t>
            </a:r>
            <a:r>
              <a:rPr lang="en-GB"/>
              <a:t> </a:t>
            </a:r>
            <a:r>
              <a:rPr lang="en-GB" err="1"/>
              <a:t>sorun</a:t>
            </a:r>
            <a:endParaRPr lang="tr-TR"/>
          </a:p>
          <a:p>
            <a:pPr marL="34290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err="1"/>
              <a:t>İyi</a:t>
            </a:r>
            <a:r>
              <a:rPr lang="en-GB"/>
              <a:t> </a:t>
            </a:r>
            <a:r>
              <a:rPr lang="en-GB" err="1"/>
              <a:t>bir</a:t>
            </a:r>
            <a:r>
              <a:rPr lang="en-GB"/>
              <a:t> </a:t>
            </a:r>
            <a:r>
              <a:rPr lang="en-GB" err="1"/>
              <a:t>toplu</a:t>
            </a:r>
            <a:r>
              <a:rPr lang="tr-TR" err="1"/>
              <a:t>luk</a:t>
            </a:r>
            <a:r>
              <a:rPr lang="en-GB"/>
              <a:t> </a:t>
            </a:r>
            <a:r>
              <a:rPr lang="en-GB" err="1"/>
              <a:t>katılımı</a:t>
            </a:r>
            <a:r>
              <a:rPr lang="en-GB"/>
              <a:t> </a:t>
            </a:r>
            <a:r>
              <a:rPr lang="en-GB" err="1"/>
              <a:t>için</a:t>
            </a:r>
            <a:r>
              <a:rPr lang="en-GB"/>
              <a:t> </a:t>
            </a:r>
            <a:r>
              <a:rPr lang="en-GB" err="1"/>
              <a:t>şubeler</a:t>
            </a:r>
            <a:r>
              <a:rPr lang="en-GB"/>
              <a:t> ne </a:t>
            </a:r>
            <a:r>
              <a:rPr lang="en-GB" err="1"/>
              <a:t>kadar</a:t>
            </a:r>
            <a:r>
              <a:rPr lang="en-GB"/>
              <a:t> </a:t>
            </a:r>
            <a:r>
              <a:rPr lang="en-GB" err="1"/>
              <a:t>önemlidir</a:t>
            </a:r>
            <a:r>
              <a:rPr lang="en-GB"/>
              <a:t>?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err="1"/>
              <a:t>Onların</a:t>
            </a:r>
            <a:r>
              <a:rPr lang="en-GB"/>
              <a:t> </a:t>
            </a:r>
            <a:r>
              <a:rPr lang="en-GB" err="1"/>
              <a:t>rolü</a:t>
            </a:r>
            <a:r>
              <a:rPr lang="en-GB"/>
              <a:t> </a:t>
            </a:r>
            <a:r>
              <a:rPr lang="en-GB" err="1"/>
              <a:t>nedir</a:t>
            </a:r>
            <a:r>
              <a:rPr lang="en-GB"/>
              <a:t>?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err="1"/>
              <a:t>Nelerden</a:t>
            </a:r>
            <a:r>
              <a:rPr lang="en-GB"/>
              <a:t> </a:t>
            </a:r>
            <a:r>
              <a:rPr lang="en-GB" err="1"/>
              <a:t>sorumludurlar</a:t>
            </a:r>
            <a:r>
              <a:rPr lang="en-GB"/>
              <a:t>?</a:t>
            </a:r>
            <a:endParaRPr lang="tr-TR"/>
          </a:p>
          <a:p>
            <a:pPr marL="34290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Tx/>
              <a:buChar char="-"/>
            </a:pPr>
            <a:endParaRPr lang="en-GB"/>
          </a:p>
          <a:p>
            <a:pPr marL="342900" lvl="0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err="1"/>
              <a:t>Yanıtlar</a:t>
            </a:r>
            <a:r>
              <a:rPr lang="en-GB"/>
              <a:t> </a:t>
            </a:r>
            <a:r>
              <a:rPr lang="en-GB" err="1"/>
              <a:t>şunları</a:t>
            </a:r>
            <a:r>
              <a:rPr lang="en-GB"/>
              <a:t> </a:t>
            </a:r>
            <a:r>
              <a:rPr lang="en-GB" err="1"/>
              <a:t>içerebilir</a:t>
            </a:r>
            <a:r>
              <a:rPr lang="en-GB"/>
              <a:t>:</a:t>
            </a:r>
          </a:p>
          <a:p>
            <a:pPr marL="800100" lvl="1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err="1"/>
              <a:t>Gönüllüler</a:t>
            </a:r>
            <a:r>
              <a:rPr lang="en-GB"/>
              <a:t> her </a:t>
            </a:r>
            <a:r>
              <a:rPr lang="en-GB" err="1"/>
              <a:t>gün</a:t>
            </a:r>
            <a:r>
              <a:rPr lang="en-GB"/>
              <a:t> </a:t>
            </a:r>
            <a:r>
              <a:rPr lang="en-GB" err="1"/>
              <a:t>faaliyetler</a:t>
            </a:r>
            <a:r>
              <a:rPr lang="en-GB"/>
              <a:t> </a:t>
            </a:r>
            <a:r>
              <a:rPr lang="en-GB" err="1"/>
              <a:t>sırasında</a:t>
            </a:r>
            <a:r>
              <a:rPr lang="en-GB"/>
              <a:t> </a:t>
            </a:r>
            <a:r>
              <a:rPr lang="en-GB" err="1"/>
              <a:t>soruları</a:t>
            </a:r>
            <a:r>
              <a:rPr lang="en-GB"/>
              <a:t> </a:t>
            </a:r>
            <a:r>
              <a:rPr lang="en-GB" err="1"/>
              <a:t>yanıtlayarak</a:t>
            </a:r>
            <a:r>
              <a:rPr lang="en-GB"/>
              <a:t>, </a:t>
            </a:r>
            <a:r>
              <a:rPr lang="en-GB" err="1"/>
              <a:t>bilgi</a:t>
            </a:r>
            <a:r>
              <a:rPr lang="en-GB"/>
              <a:t> </a:t>
            </a:r>
            <a:r>
              <a:rPr lang="en-GB" err="1"/>
              <a:t>paylaşarak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gördüklerini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duyduklarını</a:t>
            </a:r>
            <a:r>
              <a:rPr lang="en-GB"/>
              <a:t> </a:t>
            </a:r>
            <a:r>
              <a:rPr lang="en-GB" err="1"/>
              <a:t>şubeye</a:t>
            </a:r>
            <a:r>
              <a:rPr lang="en-GB"/>
              <a:t> </a:t>
            </a:r>
            <a:r>
              <a:rPr lang="en-GB" err="1"/>
              <a:t>geri</a:t>
            </a:r>
            <a:r>
              <a:rPr lang="en-GB"/>
              <a:t> </a:t>
            </a:r>
            <a:r>
              <a:rPr lang="en-GB" err="1"/>
              <a:t>bildirerek</a:t>
            </a:r>
            <a:r>
              <a:rPr lang="en-GB"/>
              <a:t> </a:t>
            </a:r>
            <a:r>
              <a:rPr lang="en-GB" err="1"/>
              <a:t>topluluk</a:t>
            </a:r>
            <a:r>
              <a:rPr lang="en-GB"/>
              <a:t> </a:t>
            </a:r>
            <a:r>
              <a:rPr lang="en-GB" err="1"/>
              <a:t>üyeleriyle</a:t>
            </a:r>
            <a:r>
              <a:rPr lang="en-GB"/>
              <a:t> </a:t>
            </a:r>
            <a:r>
              <a:rPr lang="en-GB" err="1"/>
              <a:t>etkileşim</a:t>
            </a:r>
            <a:r>
              <a:rPr lang="en-GB"/>
              <a:t> </a:t>
            </a:r>
            <a:r>
              <a:rPr lang="en-GB" err="1"/>
              <a:t>kurar</a:t>
            </a:r>
            <a:endParaRPr lang="tr-TR"/>
          </a:p>
          <a:p>
            <a:pPr marL="800100" lvl="1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err="1"/>
              <a:t>Gönüllüler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şubeler</a:t>
            </a:r>
            <a:r>
              <a:rPr lang="en-GB"/>
              <a:t> </a:t>
            </a:r>
            <a:r>
              <a:rPr lang="en-GB" err="1"/>
              <a:t>topluluk</a:t>
            </a:r>
            <a:r>
              <a:rPr lang="en-GB"/>
              <a:t> </a:t>
            </a:r>
            <a:r>
              <a:rPr lang="en-GB" err="1"/>
              <a:t>üyelerini</a:t>
            </a:r>
            <a:r>
              <a:rPr lang="en-GB"/>
              <a:t> </a:t>
            </a:r>
            <a:r>
              <a:rPr lang="en-GB" err="1"/>
              <a:t>faaliyetlerin</a:t>
            </a:r>
            <a:r>
              <a:rPr lang="en-GB"/>
              <a:t> </a:t>
            </a:r>
            <a:r>
              <a:rPr lang="en-GB" err="1"/>
              <a:t>planlanması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sunulmasına</a:t>
            </a:r>
            <a:r>
              <a:rPr lang="en-GB"/>
              <a:t> </a:t>
            </a:r>
            <a:r>
              <a:rPr lang="en-GB" err="1"/>
              <a:t>dahil</a:t>
            </a:r>
            <a:r>
              <a:rPr lang="en-GB"/>
              <a:t> </a:t>
            </a:r>
            <a:r>
              <a:rPr lang="en-GB" err="1"/>
              <a:t>eder</a:t>
            </a:r>
            <a:endParaRPr lang="en-GB"/>
          </a:p>
          <a:p>
            <a:pPr marL="800100" lvl="1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err="1"/>
              <a:t>Toplu</a:t>
            </a:r>
            <a:r>
              <a:rPr lang="tr-TR" err="1"/>
              <a:t>luk</a:t>
            </a:r>
            <a:r>
              <a:rPr lang="en-GB"/>
              <a:t> </a:t>
            </a:r>
            <a:r>
              <a:rPr lang="en-GB" err="1"/>
              <a:t>ile</a:t>
            </a:r>
            <a:r>
              <a:rPr lang="en-GB"/>
              <a:t> </a:t>
            </a:r>
            <a:r>
              <a:rPr lang="en-GB" err="1"/>
              <a:t>Ulusal</a:t>
            </a:r>
            <a:r>
              <a:rPr lang="en-GB"/>
              <a:t> </a:t>
            </a:r>
            <a:r>
              <a:rPr lang="en-GB" err="1"/>
              <a:t>Dernek</a:t>
            </a:r>
            <a:r>
              <a:rPr lang="en-GB"/>
              <a:t> </a:t>
            </a:r>
            <a:r>
              <a:rPr lang="en-GB" err="1"/>
              <a:t>arasında</a:t>
            </a:r>
            <a:r>
              <a:rPr lang="en-GB"/>
              <a:t> </a:t>
            </a:r>
            <a:r>
              <a:rPr lang="en-GB" err="1"/>
              <a:t>bağlantı</a:t>
            </a:r>
            <a:r>
              <a:rPr lang="en-GB"/>
              <a:t> </a:t>
            </a:r>
            <a:r>
              <a:rPr lang="en-GB" err="1"/>
              <a:t>görevi</a:t>
            </a:r>
            <a:r>
              <a:rPr lang="en-GB"/>
              <a:t> </a:t>
            </a:r>
            <a:r>
              <a:rPr lang="en-GB" err="1"/>
              <a:t>görürler</a:t>
            </a:r>
            <a:endParaRPr lang="tr-TR"/>
          </a:p>
          <a:p>
            <a:pPr marL="800100" lvl="1" indent="-3429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err="1"/>
              <a:t>Şube</a:t>
            </a:r>
            <a:r>
              <a:rPr lang="en-GB"/>
              <a:t> </a:t>
            </a:r>
            <a:r>
              <a:rPr lang="en-GB" err="1"/>
              <a:t>yöneticileri</a:t>
            </a:r>
            <a:r>
              <a:rPr lang="en-GB"/>
              <a:t>, </a:t>
            </a:r>
            <a:r>
              <a:rPr lang="en-GB" err="1"/>
              <a:t>programlar</a:t>
            </a:r>
            <a:r>
              <a:rPr lang="en-GB"/>
              <a:t> </a:t>
            </a:r>
            <a:r>
              <a:rPr lang="en-GB" err="1"/>
              <a:t>hakkında</a:t>
            </a:r>
            <a:r>
              <a:rPr lang="en-GB"/>
              <a:t> </a:t>
            </a:r>
            <a:r>
              <a:rPr lang="en-GB" err="1"/>
              <a:t>bilgi</a:t>
            </a:r>
            <a:r>
              <a:rPr lang="en-GB"/>
              <a:t> </a:t>
            </a:r>
            <a:r>
              <a:rPr lang="en-GB" err="1"/>
              <a:t>paylaşarak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toplu</a:t>
            </a:r>
            <a:r>
              <a:rPr lang="tr-TR" err="1"/>
              <a:t>lukt</a:t>
            </a:r>
            <a:r>
              <a:rPr lang="en-GB"/>
              <a:t>a </a:t>
            </a:r>
            <a:r>
              <a:rPr lang="en-GB" err="1"/>
              <a:t>neler</a:t>
            </a:r>
            <a:r>
              <a:rPr lang="en-GB"/>
              <a:t> </a:t>
            </a:r>
            <a:r>
              <a:rPr lang="en-GB" err="1"/>
              <a:t>olup</a:t>
            </a:r>
            <a:r>
              <a:rPr lang="en-GB"/>
              <a:t> </a:t>
            </a:r>
            <a:r>
              <a:rPr lang="en-GB" err="1"/>
              <a:t>bittiğine</a:t>
            </a:r>
            <a:r>
              <a:rPr lang="en-GB"/>
              <a:t> </a:t>
            </a:r>
            <a:r>
              <a:rPr lang="en-GB" err="1"/>
              <a:t>dair</a:t>
            </a:r>
            <a:r>
              <a:rPr lang="en-GB"/>
              <a:t> </a:t>
            </a:r>
            <a:r>
              <a:rPr lang="en-GB" err="1"/>
              <a:t>gönüllü</a:t>
            </a:r>
            <a:r>
              <a:rPr lang="en-GB"/>
              <a:t> </a:t>
            </a:r>
            <a:r>
              <a:rPr lang="en-GB" err="1"/>
              <a:t>geri</a:t>
            </a:r>
            <a:r>
              <a:rPr lang="en-GB"/>
              <a:t> </a:t>
            </a:r>
            <a:r>
              <a:rPr lang="en-GB" err="1"/>
              <a:t>bildirimlerini</a:t>
            </a:r>
            <a:r>
              <a:rPr lang="en-GB"/>
              <a:t> </a:t>
            </a:r>
            <a:r>
              <a:rPr lang="en-GB" err="1"/>
              <a:t>dinleyip</a:t>
            </a:r>
            <a:r>
              <a:rPr lang="en-GB"/>
              <a:t> </a:t>
            </a:r>
            <a:r>
              <a:rPr lang="en-GB" err="1"/>
              <a:t>bunlara</a:t>
            </a:r>
            <a:r>
              <a:rPr lang="en-GB"/>
              <a:t> </a:t>
            </a:r>
            <a:r>
              <a:rPr lang="en-GB" err="1"/>
              <a:t>göre</a:t>
            </a:r>
            <a:r>
              <a:rPr lang="en-GB"/>
              <a:t> </a:t>
            </a:r>
            <a:r>
              <a:rPr lang="en-GB" err="1"/>
              <a:t>hareket</a:t>
            </a:r>
            <a:r>
              <a:rPr lang="en-GB"/>
              <a:t> </a:t>
            </a:r>
            <a:r>
              <a:rPr lang="en-GB" err="1"/>
              <a:t>ederek</a:t>
            </a:r>
            <a:r>
              <a:rPr lang="en-GB"/>
              <a:t> </a:t>
            </a:r>
            <a:r>
              <a:rPr lang="en-GB" err="1"/>
              <a:t>gönüllülerin</a:t>
            </a:r>
            <a:r>
              <a:rPr lang="en-GB"/>
              <a:t> de </a:t>
            </a:r>
            <a:r>
              <a:rPr lang="en-GB" err="1"/>
              <a:t>katılımını</a:t>
            </a:r>
            <a:r>
              <a:rPr lang="en-GB"/>
              <a:t> </a:t>
            </a:r>
            <a:r>
              <a:rPr lang="en-GB" err="1"/>
              <a:t>ve</a:t>
            </a:r>
            <a:r>
              <a:rPr lang="en-GB"/>
              <a:t> </a:t>
            </a:r>
            <a:r>
              <a:rPr lang="en-GB" err="1"/>
              <a:t>bilgilendirilmesini</a:t>
            </a:r>
            <a:r>
              <a:rPr lang="en-GB"/>
              <a:t> </a:t>
            </a:r>
            <a:r>
              <a:rPr lang="en-GB" err="1"/>
              <a:t>sağlar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8896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7" name="Google Shape;49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YÖNLENDİRİCİ NOTLARI</a:t>
            </a:r>
            <a:endParaRPr lang="tr-TR" b="1" dirty="0"/>
          </a:p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Bu, </a:t>
            </a:r>
            <a:r>
              <a:rPr lang="en-GB" dirty="0" err="1"/>
              <a:t>katılımcıların</a:t>
            </a:r>
            <a:r>
              <a:rPr lang="en-GB" dirty="0"/>
              <a:t> </a:t>
            </a:r>
            <a:r>
              <a:rPr lang="en-GB" dirty="0" err="1"/>
              <a:t>toplu</a:t>
            </a:r>
            <a:r>
              <a:rPr lang="tr-TR" dirty="0" err="1"/>
              <a:t>luk</a:t>
            </a:r>
            <a:r>
              <a:rPr lang="en-GB" dirty="0"/>
              <a:t> </a:t>
            </a:r>
            <a:r>
              <a:rPr lang="en-GB" dirty="0" err="1"/>
              <a:t>katılımı</a:t>
            </a:r>
            <a:r>
              <a:rPr lang="en-GB" dirty="0"/>
              <a:t> </a:t>
            </a:r>
            <a:r>
              <a:rPr lang="en-GB" dirty="0" err="1"/>
              <a:t>yaklaşımları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bunların</a:t>
            </a:r>
            <a:r>
              <a:rPr lang="en-GB" dirty="0"/>
              <a:t> </a:t>
            </a:r>
            <a:r>
              <a:rPr lang="en-GB" dirty="0" err="1"/>
              <a:t>uygulamada</a:t>
            </a:r>
            <a:r>
              <a:rPr lang="en-GB" dirty="0"/>
              <a:t> </a:t>
            </a:r>
            <a:r>
              <a:rPr lang="en-GB" dirty="0" err="1"/>
              <a:t>neye</a:t>
            </a:r>
            <a:r>
              <a:rPr lang="en-GB" dirty="0"/>
              <a:t> </a:t>
            </a:r>
            <a:r>
              <a:rPr lang="en-GB" dirty="0" err="1"/>
              <a:t>benzediği</a:t>
            </a:r>
            <a:r>
              <a:rPr lang="en-GB" dirty="0"/>
              <a:t> </a:t>
            </a:r>
            <a:r>
              <a:rPr lang="en-GB" dirty="0" err="1"/>
              <a:t>hakkında</a:t>
            </a:r>
            <a:r>
              <a:rPr lang="en-GB" dirty="0"/>
              <a:t> </a:t>
            </a:r>
            <a:r>
              <a:rPr lang="en-GB" dirty="0" err="1"/>
              <a:t>düşünmelerini</a:t>
            </a:r>
            <a:r>
              <a:rPr lang="en-GB" dirty="0"/>
              <a:t> </a:t>
            </a:r>
            <a:r>
              <a:rPr lang="en-GB" dirty="0" err="1"/>
              <a:t>sağlayacak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grup</a:t>
            </a:r>
            <a:r>
              <a:rPr lang="en-GB" dirty="0"/>
              <a:t> </a:t>
            </a:r>
            <a:r>
              <a:rPr lang="en-GB" dirty="0" err="1"/>
              <a:t>çalışmasıdır</a:t>
            </a:r>
            <a:endParaRPr lang="tr-TR" dirty="0"/>
          </a:p>
          <a:p>
            <a:pPr marL="0" lvl="0" indent="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171450" lvl="0" indent="-17145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dirty="0" err="1"/>
              <a:t>İnsanlardan</a:t>
            </a:r>
            <a:r>
              <a:rPr lang="en-GB" dirty="0"/>
              <a:t> </a:t>
            </a:r>
            <a:r>
              <a:rPr lang="en-GB" dirty="0" err="1"/>
              <a:t>dört</a:t>
            </a:r>
            <a:r>
              <a:rPr lang="en-GB" dirty="0"/>
              <a:t> </a:t>
            </a:r>
            <a:r>
              <a:rPr lang="en-GB" dirty="0" err="1"/>
              <a:t>gruba</a:t>
            </a:r>
            <a:r>
              <a:rPr lang="en-GB" dirty="0"/>
              <a:t> </a:t>
            </a:r>
            <a:r>
              <a:rPr lang="en-GB" dirty="0" err="1"/>
              <a:t>ayrılmalarını</a:t>
            </a:r>
            <a:r>
              <a:rPr lang="en-GB" dirty="0"/>
              <a:t> </a:t>
            </a:r>
            <a:r>
              <a:rPr lang="en-GB" dirty="0" err="1"/>
              <a:t>isteyin</a:t>
            </a:r>
            <a:r>
              <a:rPr lang="en-GB" dirty="0"/>
              <a:t>.</a:t>
            </a:r>
            <a:endParaRPr lang="tr-TR" dirty="0"/>
          </a:p>
          <a:p>
            <a:pPr marL="171450" lvl="0" indent="-17145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dirty="0"/>
              <a:t>Her </a:t>
            </a:r>
            <a:r>
              <a:rPr lang="en-GB" dirty="0" err="1"/>
              <a:t>gruba</a:t>
            </a:r>
            <a:r>
              <a:rPr lang="en-GB" dirty="0"/>
              <a:t> </a:t>
            </a:r>
            <a:r>
              <a:rPr lang="en-GB" dirty="0" err="1"/>
              <a:t>dört</a:t>
            </a:r>
            <a:r>
              <a:rPr lang="en-GB" dirty="0"/>
              <a:t> </a:t>
            </a:r>
            <a:r>
              <a:rPr lang="en-GB" dirty="0" err="1"/>
              <a:t>toplu</a:t>
            </a:r>
            <a:r>
              <a:rPr lang="tr-TR" dirty="0" err="1"/>
              <a:t>luk</a:t>
            </a:r>
            <a:r>
              <a:rPr lang="en-GB" dirty="0"/>
              <a:t>  </a:t>
            </a:r>
            <a:r>
              <a:rPr lang="en-GB" dirty="0" err="1"/>
              <a:t>katılımı</a:t>
            </a:r>
            <a:r>
              <a:rPr lang="en-GB" dirty="0"/>
              <a:t> </a:t>
            </a:r>
            <a:r>
              <a:rPr lang="en-GB" dirty="0" err="1"/>
              <a:t>yaklaşımından</a:t>
            </a:r>
            <a:r>
              <a:rPr lang="en-GB" dirty="0"/>
              <a:t> </a:t>
            </a:r>
            <a:r>
              <a:rPr lang="en-GB" dirty="0" err="1"/>
              <a:t>birini</a:t>
            </a:r>
            <a:r>
              <a:rPr lang="en-GB" dirty="0"/>
              <a:t> </a:t>
            </a:r>
            <a:r>
              <a:rPr lang="en-GB" dirty="0" err="1"/>
              <a:t>verin</a:t>
            </a:r>
            <a:r>
              <a:rPr lang="en-GB" dirty="0"/>
              <a:t> - 1) </a:t>
            </a:r>
            <a:r>
              <a:rPr lang="en-GB" dirty="0" err="1"/>
              <a:t>toplu</a:t>
            </a:r>
            <a:r>
              <a:rPr lang="tr-TR" dirty="0" err="1"/>
              <a:t>luğ</a:t>
            </a:r>
            <a:r>
              <a:rPr lang="en-GB" dirty="0"/>
              <a:t>u </a:t>
            </a:r>
            <a:r>
              <a:rPr lang="en-GB" dirty="0" err="1"/>
              <a:t>anlamak</a:t>
            </a:r>
            <a:r>
              <a:rPr lang="en-GB" dirty="0"/>
              <a:t> 2) </a:t>
            </a:r>
            <a:r>
              <a:rPr lang="en-GB" dirty="0" err="1"/>
              <a:t>iletişim</a:t>
            </a:r>
            <a:r>
              <a:rPr lang="en-GB" dirty="0"/>
              <a:t> 3) </a:t>
            </a:r>
            <a:r>
              <a:rPr lang="en-GB" dirty="0" err="1"/>
              <a:t>katılım</a:t>
            </a:r>
            <a:r>
              <a:rPr lang="en-GB" dirty="0"/>
              <a:t> 4) </a:t>
            </a:r>
            <a:r>
              <a:rPr lang="en-GB" dirty="0" err="1"/>
              <a:t>geri</a:t>
            </a:r>
            <a:r>
              <a:rPr lang="en-GB" dirty="0"/>
              <a:t> </a:t>
            </a:r>
            <a:r>
              <a:rPr lang="en-GB" dirty="0" err="1"/>
              <a:t>bildirim</a:t>
            </a:r>
            <a:endParaRPr lang="tr-TR" dirty="0"/>
          </a:p>
          <a:p>
            <a:pPr marL="171450" lvl="0" indent="-17145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dirty="0"/>
              <a:t>Her </a:t>
            </a:r>
            <a:r>
              <a:rPr lang="en-GB" dirty="0" err="1"/>
              <a:t>gruptan</a:t>
            </a:r>
            <a:r>
              <a:rPr lang="en-GB" dirty="0"/>
              <a:t> </a:t>
            </a:r>
            <a:r>
              <a:rPr lang="en-GB" dirty="0" err="1"/>
              <a:t>yaklaşımlarının</a:t>
            </a:r>
            <a:r>
              <a:rPr lang="en-GB" dirty="0"/>
              <a:t> </a:t>
            </a:r>
            <a:r>
              <a:rPr lang="en-GB" dirty="0" err="1"/>
              <a:t>uygulamaya</a:t>
            </a:r>
            <a:r>
              <a:rPr lang="en-GB" dirty="0"/>
              <a:t> </a:t>
            </a:r>
            <a:r>
              <a:rPr lang="en-GB" dirty="0" err="1"/>
              <a:t>geçirilebileceği</a:t>
            </a:r>
            <a:r>
              <a:rPr lang="en-GB" dirty="0"/>
              <a:t> </a:t>
            </a:r>
            <a:r>
              <a:rPr lang="en-GB" dirty="0" err="1"/>
              <a:t>tüm</a:t>
            </a:r>
            <a:r>
              <a:rPr lang="en-GB" dirty="0"/>
              <a:t> </a:t>
            </a:r>
            <a:r>
              <a:rPr lang="en-GB" dirty="0" err="1"/>
              <a:t>yolları</a:t>
            </a:r>
            <a:r>
              <a:rPr lang="en-GB" dirty="0"/>
              <a:t> </a:t>
            </a:r>
            <a:r>
              <a:rPr lang="en-GB" dirty="0" err="1"/>
              <a:t>listelemelerini</a:t>
            </a:r>
            <a:r>
              <a:rPr lang="en-GB" dirty="0"/>
              <a:t> </a:t>
            </a:r>
            <a:r>
              <a:rPr lang="en-GB" dirty="0" err="1"/>
              <a:t>isteyin</a:t>
            </a:r>
            <a:r>
              <a:rPr lang="en-GB" dirty="0"/>
              <a:t> - </a:t>
            </a:r>
            <a:r>
              <a:rPr lang="en-GB" dirty="0" err="1"/>
              <a:t>toplu</a:t>
            </a:r>
            <a:r>
              <a:rPr lang="tr-TR" dirty="0" err="1"/>
              <a:t>luğ</a:t>
            </a:r>
            <a:r>
              <a:rPr lang="en-GB" dirty="0"/>
              <a:t>u </a:t>
            </a:r>
            <a:r>
              <a:rPr lang="en-GB" dirty="0" err="1"/>
              <a:t>anlamak</a:t>
            </a:r>
            <a:r>
              <a:rPr lang="en-GB" dirty="0"/>
              <a:t>, </a:t>
            </a:r>
            <a:r>
              <a:rPr lang="en-GB" dirty="0" err="1"/>
              <a:t>bilgi</a:t>
            </a:r>
            <a:r>
              <a:rPr lang="en-GB" dirty="0"/>
              <a:t> </a:t>
            </a:r>
            <a:r>
              <a:rPr lang="en-GB" dirty="0" err="1"/>
              <a:t>paylaşmak</a:t>
            </a:r>
            <a:r>
              <a:rPr lang="en-GB" dirty="0"/>
              <a:t>, </a:t>
            </a:r>
            <a:r>
              <a:rPr lang="en-GB" dirty="0" err="1"/>
              <a:t>katılımı</a:t>
            </a:r>
            <a:r>
              <a:rPr lang="en-GB" dirty="0"/>
              <a:t> </a:t>
            </a:r>
            <a:r>
              <a:rPr lang="en-GB" dirty="0" err="1"/>
              <a:t>sağlamak</a:t>
            </a:r>
            <a:r>
              <a:rPr lang="en-GB" dirty="0"/>
              <a:t> </a:t>
            </a:r>
            <a:r>
              <a:rPr lang="en-GB" dirty="0" err="1"/>
              <a:t>veya</a:t>
            </a:r>
            <a:r>
              <a:rPr lang="en-GB" dirty="0"/>
              <a:t> </a:t>
            </a:r>
            <a:r>
              <a:rPr lang="en-GB" dirty="0" err="1"/>
              <a:t>geri</a:t>
            </a:r>
            <a:r>
              <a:rPr lang="en-GB" dirty="0"/>
              <a:t> </a:t>
            </a:r>
            <a:r>
              <a:rPr lang="en-GB" dirty="0" err="1"/>
              <a:t>bildirimi</a:t>
            </a:r>
            <a:r>
              <a:rPr lang="en-GB" dirty="0"/>
              <a:t> </a:t>
            </a:r>
            <a:r>
              <a:rPr lang="en-GB" dirty="0" err="1"/>
              <a:t>yönetmek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şubelerinde</a:t>
            </a:r>
            <a:r>
              <a:rPr lang="en-GB" dirty="0"/>
              <a:t> ne </a:t>
            </a:r>
            <a:r>
              <a:rPr lang="en-GB" dirty="0" err="1"/>
              <a:t>tür</a:t>
            </a:r>
            <a:r>
              <a:rPr lang="en-GB" dirty="0"/>
              <a:t> </a:t>
            </a:r>
            <a:r>
              <a:rPr lang="en-GB" dirty="0" err="1"/>
              <a:t>faaliyetler</a:t>
            </a:r>
            <a:r>
              <a:rPr lang="en-GB" dirty="0"/>
              <a:t> </a:t>
            </a:r>
            <a:r>
              <a:rPr lang="en-GB" dirty="0" err="1"/>
              <a:t>yapıyorlar</a:t>
            </a:r>
            <a:r>
              <a:rPr lang="en-GB" dirty="0"/>
              <a:t>?</a:t>
            </a:r>
            <a:endParaRPr lang="tr-TR" dirty="0"/>
          </a:p>
          <a:p>
            <a:pPr marL="171450" lvl="0" indent="-17145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Her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gruptan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2-3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dakika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boyunca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genel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kurulda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geri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bildirimde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bulunmalarını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isteyin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ve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diğer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gruplar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da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geri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bildirimde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bulunabilir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-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bazı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örnekler</a:t>
            </a:r>
            <a:r>
              <a:rPr lang="en-GB" sz="1200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aşağıdadır</a:t>
            </a:r>
            <a:endParaRPr lang="tr-TR" sz="1200" dirty="0">
              <a:solidFill>
                <a:schemeClr val="dk1"/>
              </a:solidFill>
              <a:latin typeface="Times New Roman"/>
              <a:cs typeface="Times New Roman"/>
              <a:sym typeface="Times New Roman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GB" sz="1200" b="0" dirty="0">
              <a:solidFill>
                <a:schemeClr val="dk1"/>
              </a:solidFill>
              <a:latin typeface="Times New Roman"/>
              <a:cs typeface="Times New Roman"/>
              <a:sym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1800"/>
              <a:buFontTx/>
              <a:buNone/>
              <a:tabLst/>
              <a:defRPr/>
            </a:pPr>
            <a:r>
              <a:rPr lang="en-GB" sz="1200" b="1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1. </a:t>
            </a:r>
            <a:r>
              <a:rPr lang="en-GB" sz="1804" b="1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Toplu</a:t>
            </a:r>
            <a:r>
              <a:rPr lang="tr-TR" sz="1804" b="1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luğ</a:t>
            </a:r>
            <a:r>
              <a:rPr lang="en-GB" sz="1804" b="1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u </a:t>
            </a:r>
            <a:r>
              <a:rPr lang="en-GB" sz="1804" b="1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anlamak</a:t>
            </a:r>
            <a:endParaRPr lang="en-GB" sz="1804" b="1" dirty="0">
              <a:solidFill>
                <a:schemeClr val="dk1"/>
              </a:solidFill>
              <a:latin typeface="+mn-lt"/>
              <a:cs typeface="Calibri"/>
              <a:sym typeface="Calibri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Bir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programın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başlangıcında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ihtiyaç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değerlendirme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anketi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yapılması</a:t>
            </a:r>
            <a:endParaRPr lang="en-GB" sz="1804" b="0" i="0" u="none" strike="noStrike" cap="none" dirty="0">
              <a:solidFill>
                <a:schemeClr val="dk1"/>
              </a:solidFill>
              <a:latin typeface="+mn-lt"/>
              <a:cs typeface="Calibri"/>
              <a:sym typeface="Calibri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Toplu</a:t>
            </a:r>
            <a:r>
              <a:rPr lang="tr-TR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lukt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aki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durumu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anlamak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için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bir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bağlam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analizi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yapmak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-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örneğin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kültürü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insanların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inanç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değerlerini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farklı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gruplar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arasındaki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ilişkileri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kimlerin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savunmasız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veya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dışlanmış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olduğunu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anlamak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,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toplu</a:t>
            </a:r>
            <a:r>
              <a:rPr lang="tr-TR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lukt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aki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beceri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ve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kapasiteleri</a:t>
            </a:r>
            <a:r>
              <a:rPr lang="en-GB" sz="1804" b="0" i="0" u="none" strike="noStrike" cap="none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i="0" u="none" strike="noStrike" cap="none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anlamak</a:t>
            </a:r>
            <a:endParaRPr lang="tr-TR" sz="1804" b="0" i="0" u="none" strike="noStrike" cap="none" dirty="0">
              <a:solidFill>
                <a:schemeClr val="dk1"/>
              </a:solidFill>
              <a:latin typeface="+mn-lt"/>
              <a:cs typeface="Calibri"/>
              <a:sym typeface="Calibri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Bu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tür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bilgiler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anketler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,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odak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grup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tr-TR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görüşmeleri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,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temel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bilgi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sahibi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kişilerle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görüşmeler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veya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sadece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sohbet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ederek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ve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dirty="0" err="1"/>
              <a:t>toplu</a:t>
            </a:r>
            <a:r>
              <a:rPr lang="tr-TR" dirty="0" err="1"/>
              <a:t>lukt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neler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olup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bittiğine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bakarak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(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gözlem</a:t>
            </a:r>
            <a:r>
              <a:rPr lang="en-GB" sz="1804" b="0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) </a:t>
            </a:r>
            <a:r>
              <a:rPr lang="en-GB" sz="1804" b="0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toplanabilir</a:t>
            </a:r>
            <a:endParaRPr lang="tr-TR" sz="1804" b="0" dirty="0">
              <a:solidFill>
                <a:schemeClr val="dk1"/>
              </a:solidFill>
              <a:latin typeface="+mn-lt"/>
              <a:cs typeface="Calibri"/>
              <a:sym typeface="Calibri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lang="en-GB" sz="1804" b="1" dirty="0">
              <a:solidFill>
                <a:schemeClr val="dk1"/>
              </a:solidFill>
              <a:latin typeface="+mn-lt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1800"/>
              <a:buFontTx/>
              <a:buNone/>
            </a:pPr>
            <a:r>
              <a:rPr lang="en-GB" sz="1804" b="1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2. </a:t>
            </a:r>
            <a:r>
              <a:rPr lang="en-GB" sz="1804" b="1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Açık</a:t>
            </a:r>
            <a:r>
              <a:rPr lang="en-GB" sz="1804" b="1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, </a:t>
            </a:r>
            <a:r>
              <a:rPr lang="en-GB" sz="1804" b="1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dürüst</a:t>
            </a:r>
            <a:r>
              <a:rPr lang="en-GB" sz="1804" b="1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1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ve</a:t>
            </a:r>
            <a:r>
              <a:rPr lang="en-GB" sz="1804" b="1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1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düzenli</a:t>
            </a:r>
            <a:r>
              <a:rPr lang="en-GB" sz="1804" b="1" dirty="0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 </a:t>
            </a:r>
            <a:r>
              <a:rPr lang="en-GB" sz="1804" b="1" dirty="0" err="1">
                <a:solidFill>
                  <a:schemeClr val="dk1"/>
                </a:solidFill>
                <a:latin typeface="+mn-lt"/>
                <a:cs typeface="Calibri"/>
                <a:sym typeface="Calibri"/>
              </a:rPr>
              <a:t>iletişim</a:t>
            </a:r>
            <a:endParaRPr lang="en-GB" sz="1800" b="0" dirty="0">
              <a:latin typeface="+mn-lt"/>
              <a:cs typeface="Calibri"/>
              <a:sym typeface="Calibri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1800"/>
              </a:spcAft>
              <a:buClr>
                <a:srgbClr val="FF0000"/>
              </a:buClr>
              <a:buSzPts val="22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Ulusal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Derneği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tanıtmak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çalışma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yöntemlerini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açıklamak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için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topluluk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toplantıları</a:t>
            </a:r>
            <a:endParaRPr lang="en-GB" sz="1800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1800"/>
              </a:spcAft>
              <a:buClr>
                <a:srgbClr val="FF0000"/>
              </a:buClr>
              <a:buSzPts val="22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Topluluklarda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program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amaçları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zaman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çizelgeleri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hakkında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bilgi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içeren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ilan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panoları</a:t>
            </a:r>
            <a:endParaRPr lang="en-GB" sz="1800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1800"/>
              </a:spcAft>
              <a:buClr>
                <a:srgbClr val="FF0000"/>
              </a:buClr>
              <a:buSzPts val="22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İnsanların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almayı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bekleyebileceği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yardım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kalemleri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hakkında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bilgi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içeren</a:t>
            </a:r>
            <a:r>
              <a:rPr lang="en-GB" sz="18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SMS </a:t>
            </a:r>
            <a:r>
              <a:rPr lang="en-GB" sz="18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göndermek</a:t>
            </a:r>
            <a:endParaRPr lang="tr-TR" sz="1800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1800"/>
              </a:spcAft>
              <a:buClr>
                <a:srgbClr val="FF0000"/>
              </a:buClr>
              <a:buSzPts val="22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İnsanların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enfeksiyonun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yayılmasını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azaltacak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uygulamaları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benimsemelerini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desteklemek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söylentileri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yanlış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bilgileri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ele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alarak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korku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damgalanma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paniği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azaltmak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salgın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sırasında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güvenilir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kanallar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aracılığıyla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zamanında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doğru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bilgilerin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paylaşılması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1800"/>
              </a:spcAft>
              <a:buClr>
                <a:srgbClr val="FF0000"/>
              </a:buClr>
              <a:buSzPts val="2200"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Güvenli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uygulamaları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teşvik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etmek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insanların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sorularını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yanıtlamak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etkileşimli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radyo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sohbet</a:t>
            </a:r>
            <a:r>
              <a:rPr lang="en-GB" sz="18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programları</a:t>
            </a:r>
            <a:endParaRPr lang="tr-TR" sz="1800" b="0" i="0" u="none" strike="noStrike" cap="none" dirty="0">
              <a:solidFill>
                <a:schemeClr val="dk1"/>
              </a:solidFill>
              <a:effectLst/>
              <a:latin typeface="+mn-lt"/>
              <a:ea typeface="Calibri"/>
              <a:cs typeface="Calibri"/>
              <a:sym typeface="Calibri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42"/>
              </a:spcBef>
              <a:spcAft>
                <a:spcPts val="1800"/>
              </a:spcAft>
              <a:buClr>
                <a:srgbClr val="FF0000"/>
              </a:buClr>
              <a:buSzPts val="2200"/>
              <a:buFont typeface="Arial" panose="020B0604020202020204" pitchFamily="34" charset="0"/>
              <a:buChar char="•"/>
              <a:tabLst/>
              <a:defRPr/>
            </a:pPr>
            <a:endParaRPr lang="en-GB" sz="1805" b="0" i="0" u="none" strike="noStrike" cap="none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1800"/>
              <a:buFontTx/>
              <a:buNone/>
            </a:pPr>
            <a:r>
              <a:rPr lang="en-GB" sz="1805" b="1" i="0" u="none" strike="noStrike" cap="none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Calibri"/>
              </a:rPr>
              <a:t>3. </a:t>
            </a:r>
            <a:r>
              <a:rPr lang="en-GB" sz="2000" b="1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Katılım</a:t>
            </a:r>
            <a:r>
              <a:rPr lang="en-GB" sz="2000" b="1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endParaRPr lang="en-GB" sz="2000" b="0" dirty="0">
              <a:latin typeface="+mn-lt"/>
              <a:cs typeface="Calibri"/>
              <a:sym typeface="Calibri"/>
            </a:endParaRPr>
          </a:p>
          <a:p>
            <a:pPr marL="8001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Topluluk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proje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komiteleri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ile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çalışmak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program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hakkında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kararlar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almak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düzenli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olarak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toplanmak</a:t>
            </a:r>
            <a:endParaRPr lang="en-GB" sz="2000" b="0" i="0" u="none" strike="noStrike" cap="none" dirty="0">
              <a:solidFill>
                <a:schemeClr val="dk1"/>
              </a:solidFill>
              <a:effectLst/>
              <a:latin typeface="+mn-lt"/>
              <a:ea typeface="Calibri"/>
              <a:cs typeface="Calibri"/>
              <a:sym typeface="Calibri"/>
            </a:endParaRPr>
          </a:p>
          <a:p>
            <a:pPr marL="8001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İlerleme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hakkında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güncelleme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yapmak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,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geri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bildirim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toplamak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toplulukla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sonraki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adımlar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üzerinde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anlaşmaya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varmak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düzenli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topluluk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toplantıları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düzenlemek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. </a:t>
            </a:r>
          </a:p>
          <a:p>
            <a:pPr marL="8001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Destek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seçim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savunmasızlık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kriterlerini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kabul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etmek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için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topluluklarla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birlikte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çalışmak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daha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sonra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bu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desteğe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kimin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hak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kazandığına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birlikte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karar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vermek</a:t>
            </a:r>
            <a:endParaRPr lang="en-GB" sz="2000" b="0" i="0" u="none" strike="noStrike" cap="none" dirty="0">
              <a:solidFill>
                <a:schemeClr val="dk1"/>
              </a:solidFill>
              <a:effectLst/>
              <a:latin typeface="+mn-lt"/>
              <a:ea typeface="Calibri"/>
              <a:cs typeface="Calibri"/>
              <a:sym typeface="Calibri"/>
            </a:endParaRPr>
          </a:p>
          <a:p>
            <a:pPr marL="8001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Ulusal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Dernekten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sadece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fon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veya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teknik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destek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alarak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toplulukların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kendi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faaliyetlerini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uygulamalarını</a:t>
            </a:r>
            <a:r>
              <a:rPr lang="en-GB" sz="2000" b="0" i="0" u="none" strike="noStrike" cap="none" dirty="0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effectLst/>
                <a:latin typeface="+mn-lt"/>
                <a:ea typeface="Calibri"/>
                <a:cs typeface="Calibri"/>
                <a:sym typeface="Calibri"/>
              </a:rPr>
              <a:t>desteklemek</a:t>
            </a:r>
            <a:endParaRPr lang="tr-TR" sz="2000" b="0" i="0" u="none" strike="noStrike" cap="none" dirty="0">
              <a:solidFill>
                <a:schemeClr val="dk1"/>
              </a:solidFill>
              <a:effectLst/>
              <a:latin typeface="+mn-lt"/>
              <a:ea typeface="Calibri"/>
              <a:cs typeface="Calibri"/>
              <a:sym typeface="Calibri"/>
            </a:endParaRPr>
          </a:p>
          <a:p>
            <a:pPr marL="8001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1800"/>
              <a:buFontTx/>
              <a:buNone/>
              <a:tabLst/>
              <a:defRPr/>
            </a:pPr>
            <a:r>
              <a:rPr lang="en-GB" sz="1800" b="1" dirty="0">
                <a:solidFill>
                  <a:srgbClr val="F5333F"/>
                </a:solidFill>
                <a:latin typeface="+mn-lt"/>
                <a:ea typeface="Open Sans"/>
                <a:cs typeface="Calibri"/>
                <a:sym typeface="Calibri"/>
              </a:rPr>
              <a:t>4. Geri </a:t>
            </a:r>
            <a:r>
              <a:rPr lang="en-GB" sz="1800" b="1" dirty="0" err="1">
                <a:solidFill>
                  <a:srgbClr val="F5333F"/>
                </a:solidFill>
                <a:latin typeface="+mn-lt"/>
                <a:ea typeface="Open Sans"/>
                <a:cs typeface="Calibri"/>
                <a:sym typeface="Calibri"/>
              </a:rPr>
              <a:t>bildirim</a:t>
            </a:r>
            <a:r>
              <a:rPr lang="en-GB" sz="1800" b="1" dirty="0">
                <a:latin typeface="+mn-lt"/>
                <a:cs typeface="Calibri"/>
                <a:sym typeface="Calibri"/>
              </a:rPr>
              <a:t> </a:t>
            </a:r>
            <a:endParaRPr lang="en-GB" sz="1800" b="0" i="0" u="none" strike="noStrike" cap="none" dirty="0">
              <a:solidFill>
                <a:schemeClr val="dk1"/>
              </a:solidFill>
              <a:effectLst/>
              <a:latin typeface="+mn-lt"/>
              <a:ea typeface="Calibri"/>
              <a:cs typeface="Calibri"/>
              <a:sym typeface="Calibri"/>
            </a:endParaRPr>
          </a:p>
          <a:p>
            <a:pPr marL="7429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1800" b="0" dirty="0" err="1">
                <a:latin typeface="+mn-lt"/>
                <a:cs typeface="Calibri"/>
                <a:sym typeface="Calibri"/>
              </a:rPr>
              <a:t>İnsanların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arayıp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soru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sorabileceği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veya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endişelerini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paylaşabileceği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telefon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yardım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hatları</a:t>
            </a:r>
            <a:endParaRPr lang="en-GB" sz="1800" b="0" dirty="0">
              <a:latin typeface="+mn-lt"/>
              <a:cs typeface="Calibri"/>
              <a:sym typeface="Calibri"/>
            </a:endParaRPr>
          </a:p>
          <a:p>
            <a:pPr marL="7429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1800" b="0" dirty="0" err="1">
                <a:latin typeface="+mn-lt"/>
                <a:cs typeface="Calibri"/>
                <a:sym typeface="Calibri"/>
              </a:rPr>
              <a:t>Etkinlikler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sırasında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veya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düzenli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zamanlarda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topluluk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yardım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masaları</a:t>
            </a:r>
            <a:endParaRPr lang="en-GB" sz="1800" b="0" dirty="0">
              <a:latin typeface="+mn-lt"/>
              <a:cs typeface="Calibri"/>
              <a:sym typeface="Calibri"/>
            </a:endParaRPr>
          </a:p>
          <a:p>
            <a:pPr marL="7429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1800" b="0" dirty="0" err="1">
                <a:latin typeface="+mn-lt"/>
                <a:cs typeface="Calibri"/>
                <a:sym typeface="Calibri"/>
              </a:rPr>
              <a:t>Topluluklarda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insanların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yazılı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geri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bildirim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gönderebilecekleri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öneri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kutuları</a:t>
            </a:r>
            <a:endParaRPr lang="tr-TR" sz="1800" b="0" dirty="0">
              <a:latin typeface="+mn-lt"/>
              <a:cs typeface="Calibri"/>
              <a:sym typeface="Calibri"/>
            </a:endParaRPr>
          </a:p>
          <a:p>
            <a:pPr marL="7429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1800" b="0" dirty="0" err="1">
                <a:latin typeface="+mn-lt"/>
                <a:cs typeface="Calibri"/>
                <a:sym typeface="Calibri"/>
              </a:rPr>
              <a:t>İnsanların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bir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programdan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memnuniyeti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veya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belirli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konular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hakkında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ne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düşündükleri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hakkında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sorular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sormak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için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yüz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yüze</a:t>
            </a:r>
            <a:r>
              <a:rPr lang="en-GB" sz="1800" b="0" dirty="0">
                <a:latin typeface="+mn-lt"/>
                <a:cs typeface="Calibri"/>
                <a:sym typeface="Calibri"/>
              </a:rPr>
              <a:t>,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çevrimiçi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veya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telefonla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anketler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düzenlemek</a:t>
            </a:r>
            <a:endParaRPr lang="tr-TR" sz="1800" b="0" dirty="0">
              <a:latin typeface="+mn-lt"/>
              <a:cs typeface="Calibri"/>
              <a:sym typeface="Calibri"/>
            </a:endParaRPr>
          </a:p>
          <a:p>
            <a:pPr marL="7429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1800" b="0" dirty="0" err="1">
                <a:latin typeface="+mn-lt"/>
                <a:cs typeface="Calibri"/>
                <a:sym typeface="Calibri"/>
              </a:rPr>
              <a:t>Gönüllüler</a:t>
            </a:r>
            <a:r>
              <a:rPr lang="en-GB" sz="1800" b="0" dirty="0">
                <a:latin typeface="+mn-lt"/>
                <a:cs typeface="Calibri"/>
                <a:sym typeface="Calibri"/>
              </a:rPr>
              <a:t>,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evden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eve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ziyaretler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veya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sağlığı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geliştirme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oturumları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gibi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faaliyetler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sırasında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geri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bildirimleri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dinlemek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ve</a:t>
            </a:r>
            <a:r>
              <a:rPr lang="en-GB" sz="1800" b="0" dirty="0">
                <a:latin typeface="+mn-lt"/>
                <a:cs typeface="Calibri"/>
                <a:sym typeface="Calibri"/>
              </a:rPr>
              <a:t>/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veya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sorular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sormak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üzere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eğitilirler</a:t>
            </a:r>
            <a:endParaRPr lang="tr-TR" sz="1800" b="0" dirty="0">
              <a:latin typeface="+mn-lt"/>
              <a:cs typeface="Calibri"/>
              <a:sym typeface="Calibri"/>
            </a:endParaRPr>
          </a:p>
          <a:p>
            <a:pPr marL="7429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GB" sz="1800" b="0" dirty="0">
                <a:latin typeface="+mn-lt"/>
                <a:cs typeface="Calibri"/>
                <a:sym typeface="Calibri"/>
              </a:rPr>
              <a:t>Facebook, Twitter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veya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WhatsApp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gibi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sosyal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medya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araçları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geri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bildirim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toplamak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ve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belirli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sorular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sormak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için</a:t>
            </a:r>
            <a:r>
              <a:rPr lang="en-GB" sz="1800" b="0" dirty="0">
                <a:latin typeface="+mn-lt"/>
                <a:cs typeface="Calibri"/>
                <a:sym typeface="Calibri"/>
              </a:rPr>
              <a:t> </a:t>
            </a:r>
            <a:r>
              <a:rPr lang="en-GB" sz="1800" b="0" dirty="0" err="1">
                <a:latin typeface="+mn-lt"/>
                <a:cs typeface="Calibri"/>
                <a:sym typeface="Calibri"/>
              </a:rPr>
              <a:t>kullanılabilir</a:t>
            </a:r>
            <a:endParaRPr lang="en-GB" dirty="0"/>
          </a:p>
        </p:txBody>
      </p:sp>
      <p:sp>
        <p:nvSpPr>
          <p:cNvPr id="498" name="Google Shape;49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6063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3" name="Google Shape;58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 b="1"/>
              <a:t>YÖNLENDİRİCİ NOTLARI</a:t>
            </a:r>
            <a:endParaRPr lang="tr-TR" sz="2000" b="1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sz="2000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Cevapları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slayt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üzerinde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err="1">
                <a:latin typeface="Calibri"/>
                <a:ea typeface="Calibri"/>
                <a:cs typeface="Calibri"/>
                <a:sym typeface="Calibri"/>
              </a:rPr>
              <a:t>göstermeden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 ÖNCE: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err="1"/>
              <a:t>Katılımcılara</a:t>
            </a:r>
            <a:r>
              <a:rPr lang="en-GB" sz="2000"/>
              <a:t>, </a:t>
            </a:r>
            <a:r>
              <a:rPr lang="en-GB" sz="2000" err="1"/>
              <a:t>çalışmalarımıza</a:t>
            </a:r>
            <a:r>
              <a:rPr lang="en-GB" sz="2000"/>
              <a:t> </a:t>
            </a:r>
            <a:r>
              <a:rPr lang="en-GB" sz="2000" err="1"/>
              <a:t>toplulukları</a:t>
            </a:r>
            <a:r>
              <a:rPr lang="en-GB" sz="2000"/>
              <a:t> </a:t>
            </a:r>
            <a:r>
              <a:rPr lang="en-GB" sz="2000" err="1"/>
              <a:t>dahil</a:t>
            </a:r>
            <a:r>
              <a:rPr lang="en-GB" sz="2000"/>
              <a:t> </a:t>
            </a:r>
            <a:r>
              <a:rPr lang="en-GB" sz="2000" err="1"/>
              <a:t>etmemiz</a:t>
            </a:r>
            <a:r>
              <a:rPr lang="en-GB" sz="2000"/>
              <a:t> </a:t>
            </a:r>
            <a:r>
              <a:rPr lang="en-GB" sz="2000" err="1"/>
              <a:t>için</a:t>
            </a:r>
            <a:r>
              <a:rPr lang="en-GB" sz="2000"/>
              <a:t> </a:t>
            </a:r>
            <a:r>
              <a:rPr lang="en-GB" sz="2000" err="1"/>
              <a:t>beş</a:t>
            </a:r>
            <a:r>
              <a:rPr lang="en-GB" sz="2000"/>
              <a:t> </a:t>
            </a:r>
            <a:r>
              <a:rPr lang="en-GB" sz="2000" err="1"/>
              <a:t>neden</a:t>
            </a:r>
            <a:r>
              <a:rPr lang="en-GB" sz="2000"/>
              <a:t> </a:t>
            </a:r>
            <a:r>
              <a:rPr lang="en-GB" sz="2000" err="1"/>
              <a:t>düşünüp</a:t>
            </a:r>
            <a:r>
              <a:rPr lang="en-GB" sz="2000"/>
              <a:t> </a:t>
            </a:r>
            <a:r>
              <a:rPr lang="en-GB" sz="2000" err="1"/>
              <a:t>düşünemeyeceklerini</a:t>
            </a:r>
            <a:r>
              <a:rPr lang="en-GB" sz="2000"/>
              <a:t> </a:t>
            </a:r>
            <a:r>
              <a:rPr lang="en-GB" sz="2000" err="1"/>
              <a:t>sorun</a:t>
            </a:r>
            <a:r>
              <a:rPr lang="en-GB" sz="2000"/>
              <a:t> - </a:t>
            </a:r>
            <a:r>
              <a:rPr lang="en-GB" sz="2000" err="1"/>
              <a:t>bu</a:t>
            </a:r>
            <a:r>
              <a:rPr lang="en-GB" sz="2000"/>
              <a:t> </a:t>
            </a:r>
            <a:r>
              <a:rPr lang="en-GB" sz="2000" err="1"/>
              <a:t>küçük</a:t>
            </a:r>
            <a:r>
              <a:rPr lang="en-GB" sz="2000"/>
              <a:t> </a:t>
            </a:r>
            <a:r>
              <a:rPr lang="en-GB" sz="2000" err="1"/>
              <a:t>gruplar</a:t>
            </a:r>
            <a:r>
              <a:rPr lang="en-GB" sz="2000"/>
              <a:t> </a:t>
            </a:r>
            <a:r>
              <a:rPr lang="en-GB" sz="2000" err="1"/>
              <a:t>halinde</a:t>
            </a:r>
            <a:r>
              <a:rPr lang="en-GB" sz="2000"/>
              <a:t> </a:t>
            </a:r>
            <a:r>
              <a:rPr lang="en-GB" sz="2000" err="1"/>
              <a:t>veya</a:t>
            </a:r>
            <a:r>
              <a:rPr lang="en-GB" sz="2000"/>
              <a:t> </a:t>
            </a:r>
            <a:r>
              <a:rPr lang="en-GB" sz="2000" err="1"/>
              <a:t>genel</a:t>
            </a:r>
            <a:r>
              <a:rPr lang="en-GB" sz="2000"/>
              <a:t> </a:t>
            </a:r>
            <a:r>
              <a:rPr lang="en-GB" sz="2000" err="1"/>
              <a:t>bir</a:t>
            </a:r>
            <a:r>
              <a:rPr lang="en-GB" sz="2000"/>
              <a:t> </a:t>
            </a:r>
            <a:r>
              <a:rPr lang="en-GB" sz="2000" err="1"/>
              <a:t>tartışma</a:t>
            </a:r>
            <a:r>
              <a:rPr lang="en-GB" sz="2000"/>
              <a:t> </a:t>
            </a:r>
            <a:r>
              <a:rPr lang="en-GB" sz="2000" err="1"/>
              <a:t>olarak</a:t>
            </a:r>
            <a:r>
              <a:rPr lang="en-GB" sz="2000"/>
              <a:t> </a:t>
            </a:r>
            <a:r>
              <a:rPr lang="en-GB" sz="2000" err="1"/>
              <a:t>yapılabilir</a:t>
            </a:r>
            <a:endParaRPr lang="tr-TR" sz="2000"/>
          </a:p>
          <a:p>
            <a:pPr marL="285750" marR="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İnsanların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cevaplarını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yazı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tahtasına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yazın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ardından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slayttaki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cevapların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üzerinden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geçerek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her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birini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açıklayın</a:t>
            </a:r>
            <a:endParaRPr lang="tr-TR" sz="2000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Slayttakilerden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başka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doğru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nedenler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olabilir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ancak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slayttaki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beş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tanesi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ana </a:t>
            </a:r>
            <a:r>
              <a:rPr lang="en-GB" sz="2000" err="1">
                <a:latin typeface="Calibri"/>
                <a:ea typeface="Calibri"/>
                <a:cs typeface="Calibri"/>
                <a:sym typeface="Calibri"/>
              </a:rPr>
              <a:t>nedenlerdir</a:t>
            </a:r>
            <a:endParaRPr lang="tr-TR" sz="2000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Neden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toplulukların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katılımını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sağlamamız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gerekiyor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lang="tr-TR" sz="1804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tr-TR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</a:t>
            </a:r>
            <a:r>
              <a:rPr lang="en-US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Topluluk</a:t>
            </a:r>
            <a:r>
              <a:rPr lang="en-US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bağlamını</a:t>
            </a:r>
            <a:r>
              <a:rPr lang="en-US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US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ihtiyaçlarını</a:t>
            </a:r>
            <a:r>
              <a:rPr lang="en-US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anlamak</a:t>
            </a:r>
            <a:endParaRPr lang="tr-TR" sz="1804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Özel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ihtiyaçlarını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tercihlerini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bağlamlarını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anlamak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lukt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aki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tüm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gruplar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bireylerle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etkileşim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kurmamız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gerekir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İnsanların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neye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ihtiyaç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duyduklarını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luk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larında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işlerin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yürüdüğünü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bildiğimizi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varsayarsak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yanlış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yapma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yardımcı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olmayan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destek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sağlama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kötüsü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zarar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verme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riskiyle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karşı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karşıya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kalırız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Örneğin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mevcut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gerilimleri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alevlendirerek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zaten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marjinalleştirilmiş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grupları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dışlayarak</a:t>
            </a:r>
            <a:r>
              <a:rPr lang="en-US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180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endParaRPr sz="180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iyi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etkili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programlar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çalışmalar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Hiç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kimse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luğ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orada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yaşayan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insanlardan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iyi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tanıyamaz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Programları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çalışmaları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planlamak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yönetmek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yerel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bilgi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uzmanlıktan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yararlandığımızda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işleri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doğru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yapma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yararlı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zamanında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ilgili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yüksek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kalitede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destek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sağlama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olasılığımız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çok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daha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yüksektir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luğ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bildirimlerini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dinlemek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işler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yolunda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gitmediğinde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bize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erken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uyarı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nasıl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iyileştirebileceğimize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dair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değerli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bilgiler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sağlar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180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endParaRPr sz="180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Topluluklarla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güven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erişim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katılım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oluşturmak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Açık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dürüst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iletişim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insanların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bize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söylediklerini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dinlemek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bunlara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göre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hareket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etmek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güven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inşa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eden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saygı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göstergesidir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Güven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olmadan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insanlar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bizimle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konuşmak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hizmetlerimizi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kullanmak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paylaştığımız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bilgilere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inanmak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gönüllülerimizi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personelimizi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luk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larına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güvenle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kabul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etmek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istemeyebilirler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İnsanlar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bize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güvenmediğinde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onlara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yardımcı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olmamız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zorlaşır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hatta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imkansız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hale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gelir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180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endParaRPr sz="180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luğun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sahipliğini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direncini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güçlendirmek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Krizden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etkilenen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insanlar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çaresiz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değildir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Genellikle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krize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ilk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müdahale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edenler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onlardır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yardımın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uygun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sürdürülebilir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olmasını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sağlamaya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yardımcı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olabilecek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bilgi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beceri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kapasitelere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sahiptirler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Programları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çalışmaları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topluluklarla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ortaklaşa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tasarlayıp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yönettiğimizde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yerel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sahiplenmeyi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kendi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kendine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yeterliliği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kolaylaştırmış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oluruz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Onları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sürece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etmediğimizde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onlara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yardımın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pasif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alıcıları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olarak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davranmış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oluruz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ki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luğ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direncini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güçlendirme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çabalarımıza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zarar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tr-TR" sz="180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endParaRPr sz="180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Kendi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taahhütlerimizi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yerine</a:t>
            </a:r>
            <a:r>
              <a:rPr lang="en-GB" sz="180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b="1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getirmek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541"/>
              </a:spcBef>
              <a:spcAft>
                <a:spcPts val="0"/>
              </a:spcAft>
              <a:buSzPts val="1400"/>
              <a:buNone/>
            </a:pP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Toplu</a:t>
            </a:r>
            <a:r>
              <a:rPr lang="tr-TR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luk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larla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ortaklık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içinde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çalışmak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kim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olduğumuzun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özünde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yer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alır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Uluslararası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Kızılhaç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Kızılay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Hareketi'nin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Afet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Yardımlarında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Davranış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Kuralları'nda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yardım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yönetimine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insanları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etmeyi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yardım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etmek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istediğimiz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kişilere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karşı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kendimizi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sorumlu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tutmayı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yerel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kapasiteyi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geliştirmeyi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taahhüt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ediyoruz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Kızılhaç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Kızılay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İnsani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Yardım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İlke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Kuralları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acil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durum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müdahalelerine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şeffaf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iletişim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bildirim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mekanizmalarının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edilmesini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taahhüt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eder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tr-TR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Aralık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2019'da, '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Topl</a:t>
            </a:r>
            <a:r>
              <a:rPr lang="tr-TR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uluk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Katılım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Hesap Verebilirlik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için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Hareket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Genelinde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Taahhütler'in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ilk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seti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Delegeler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Konseyi'nde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onaylandı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bkz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1804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sayfa</a:t>
            </a:r>
            <a:r>
              <a:rPr lang="en-GB" sz="1804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21).</a:t>
            </a:r>
            <a:endParaRPr/>
          </a:p>
          <a:p>
            <a:pPr marL="285750" lvl="0" indent="-158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3" name="Google Shape;58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 b="1" dirty="0"/>
              <a:t>YÖNLENDİRİCİ NOTLARI</a:t>
            </a:r>
            <a:endParaRPr lang="tr-TR" sz="2000" b="1"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sz="20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Slayttaki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cevapları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göstermeden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önce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genel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kurulda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tartışma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 dirty="0" err="1">
                <a:latin typeface="Calibri"/>
                <a:ea typeface="Calibri"/>
                <a:cs typeface="Calibri"/>
                <a:sym typeface="Calibri"/>
              </a:rPr>
              <a:t>yapın</a:t>
            </a:r>
            <a:endParaRPr lang="tr-TR" sz="20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lang="en-GB" sz="2000" b="1" dirty="0">
              <a:latin typeface="Calibri"/>
              <a:cs typeface="Calibri"/>
              <a:sym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 err="1"/>
              <a:t>Katılımcılara</a:t>
            </a:r>
            <a:r>
              <a:rPr lang="en-GB" sz="1800" dirty="0"/>
              <a:t> </a:t>
            </a:r>
            <a:r>
              <a:rPr lang="en-GB" sz="1800" dirty="0" err="1"/>
              <a:t>topluluklarla</a:t>
            </a:r>
            <a:r>
              <a:rPr lang="en-GB" sz="1800" dirty="0"/>
              <a:t> </a:t>
            </a:r>
            <a:r>
              <a:rPr lang="en-GB" sz="1800" dirty="0" err="1"/>
              <a:t>etkileşim</a:t>
            </a:r>
            <a:r>
              <a:rPr lang="en-GB" sz="1800" dirty="0"/>
              <a:t> </a:t>
            </a:r>
            <a:r>
              <a:rPr lang="en-GB" sz="1800" dirty="0" err="1"/>
              <a:t>kurarken</a:t>
            </a:r>
            <a:r>
              <a:rPr lang="en-GB" sz="1800" dirty="0"/>
              <a:t> </a:t>
            </a:r>
            <a:r>
              <a:rPr lang="en-GB" sz="1800" dirty="0" err="1"/>
              <a:t>yaptığımız</a:t>
            </a:r>
            <a:r>
              <a:rPr lang="en-GB" sz="1800" dirty="0"/>
              <a:t> </a:t>
            </a:r>
            <a:r>
              <a:rPr lang="en-GB" sz="1800" dirty="0" err="1"/>
              <a:t>en</a:t>
            </a:r>
            <a:r>
              <a:rPr lang="en-GB" sz="1800" dirty="0"/>
              <a:t> </a:t>
            </a:r>
            <a:r>
              <a:rPr lang="en-GB" sz="1800" dirty="0" err="1"/>
              <a:t>yaygın</a:t>
            </a:r>
            <a:r>
              <a:rPr lang="en-GB" sz="1800" dirty="0"/>
              <a:t> </a:t>
            </a:r>
            <a:r>
              <a:rPr lang="en-GB" sz="1800" dirty="0" err="1"/>
              <a:t>hataların</a:t>
            </a:r>
            <a:r>
              <a:rPr lang="en-GB" sz="1800" dirty="0"/>
              <a:t> </a:t>
            </a:r>
            <a:r>
              <a:rPr lang="en-GB" sz="1800" dirty="0" err="1"/>
              <a:t>neler</a:t>
            </a:r>
            <a:r>
              <a:rPr lang="en-GB" sz="1800" dirty="0"/>
              <a:t> </a:t>
            </a:r>
            <a:r>
              <a:rPr lang="en-GB" sz="1800" dirty="0" err="1"/>
              <a:t>olduğunu</a:t>
            </a:r>
            <a:r>
              <a:rPr lang="en-GB" sz="1800" dirty="0"/>
              <a:t> </a:t>
            </a:r>
            <a:r>
              <a:rPr lang="en-GB" sz="1800" dirty="0" err="1"/>
              <a:t>sorun</a:t>
            </a:r>
            <a:r>
              <a:rPr lang="en-GB" sz="1800" dirty="0"/>
              <a:t>. </a:t>
            </a:r>
            <a:r>
              <a:rPr lang="en-GB" sz="1800" dirty="0" err="1"/>
              <a:t>Neleri</a:t>
            </a:r>
            <a:r>
              <a:rPr lang="en-GB" sz="1800" dirty="0"/>
              <a:t> </a:t>
            </a:r>
            <a:r>
              <a:rPr lang="en-GB" sz="1800" dirty="0" err="1"/>
              <a:t>iyi</a:t>
            </a:r>
            <a:r>
              <a:rPr lang="en-GB" sz="1800" dirty="0"/>
              <a:t> </a:t>
            </a:r>
            <a:r>
              <a:rPr lang="en-GB" sz="1800" dirty="0" err="1"/>
              <a:t>yapmıyoruz</a:t>
            </a:r>
            <a:r>
              <a:rPr lang="en-GB" sz="1800" dirty="0"/>
              <a:t>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r>
              <a:rPr lang="en-GB" sz="1800" dirty="0" err="1"/>
              <a:t>Bazı</a:t>
            </a:r>
            <a:r>
              <a:rPr lang="en-GB" sz="1800" dirty="0"/>
              <a:t> </a:t>
            </a:r>
            <a:r>
              <a:rPr lang="en-GB" sz="1800" dirty="0" err="1"/>
              <a:t>öneriler</a:t>
            </a:r>
            <a:r>
              <a:rPr lang="en-GB" sz="1800" dirty="0"/>
              <a:t> </a:t>
            </a:r>
            <a:r>
              <a:rPr lang="en-GB" sz="1800" dirty="0" err="1"/>
              <a:t>paylaşıldığında</a:t>
            </a:r>
            <a:r>
              <a:rPr lang="en-GB" sz="1800" dirty="0"/>
              <a:t>, </a:t>
            </a:r>
            <a:r>
              <a:rPr lang="en-GB" sz="1800" dirty="0" err="1"/>
              <a:t>slayttaki</a:t>
            </a:r>
            <a:r>
              <a:rPr lang="en-GB" sz="1800" dirty="0"/>
              <a:t> </a:t>
            </a:r>
            <a:r>
              <a:rPr lang="en-GB" sz="1800" dirty="0" err="1"/>
              <a:t>içeriği</a:t>
            </a:r>
            <a:r>
              <a:rPr lang="en-GB" sz="1800" dirty="0"/>
              <a:t> </a:t>
            </a:r>
            <a:r>
              <a:rPr lang="en-GB" sz="1800" dirty="0" err="1"/>
              <a:t>gösterin</a:t>
            </a:r>
            <a:r>
              <a:rPr lang="en-GB" sz="1800" dirty="0"/>
              <a:t> </a:t>
            </a:r>
            <a:r>
              <a:rPr lang="en-GB" sz="1800" dirty="0" err="1"/>
              <a:t>ve</a:t>
            </a:r>
            <a:r>
              <a:rPr lang="en-GB" sz="1800" dirty="0"/>
              <a:t> her </a:t>
            </a:r>
            <a:r>
              <a:rPr lang="en-GB" sz="1800" dirty="0" err="1"/>
              <a:t>bir</a:t>
            </a:r>
            <a:r>
              <a:rPr lang="en-GB" sz="1800" dirty="0"/>
              <a:t> </a:t>
            </a:r>
            <a:r>
              <a:rPr lang="en-GB" sz="1800" dirty="0" err="1"/>
              <a:t>hatayı</a:t>
            </a:r>
            <a:r>
              <a:rPr lang="en-GB" sz="1800" dirty="0"/>
              <a:t> </a:t>
            </a:r>
            <a:r>
              <a:rPr lang="en-GB" sz="1800" dirty="0" err="1"/>
              <a:t>açıklayın</a:t>
            </a:r>
            <a:endParaRPr lang="tr-TR" sz="1800" dirty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  <a:tabLst/>
              <a:defRPr/>
            </a:pPr>
            <a:endParaRPr lang="en-GB" sz="200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Zayıf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iletişim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: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topluluklara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kim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olduğumuzu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ne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yaptığımızı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gecikmeler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da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sorunlar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olduğunda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bunları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açıklamamak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Sağlığın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geliştirilmesi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afetlerin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önlenmesi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hakkında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bilgi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paylaşımı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konusunda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iyiyiz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ancak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kendimizi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tanıtma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ne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yaptığımızı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açıklama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konusunda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o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kadar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iyi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değiliz</a:t>
            </a:r>
            <a:endParaRPr lang="tr-TR" sz="1100" b="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Beklentileri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yükseltmek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verilen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sözleri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tutmamak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: 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şeyleri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düzgün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şekilde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açıklamayarak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topluluklarda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neler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yapabileceğimiz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konusunda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gerçekçi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olmayan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beklentiler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yaratırız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beklentileri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karşılayamadığımızda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verdiğimiz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sözleri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tutmamışız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gibi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görünür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Örneğin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projede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gecikme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olursa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topluluklar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dönmeyeceğimizi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destek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hizmet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sağlama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taahhütlerimizi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yerine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getirmediğimizi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düşünebilir</a:t>
            </a:r>
            <a:endParaRPr lang="tr-TR" sz="1100" b="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Adil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olmayan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net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olmayan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seçim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hedefleme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Topluluklar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seçtiğimiz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kişileri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neden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seçtiğimizi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nadiren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anlar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yalnızca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liderleriyle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konuştuğumuzda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hedeflememizin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adil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olmaması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savunmasız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kişilere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ulaşamaması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riskiyle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karşı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karşıya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kalırız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</a:t>
            </a:r>
            <a:endParaRPr lang="tr-TR" sz="1100" b="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Yerel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kapasitenin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kullanılmaması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: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genellikle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müdahale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etme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telaşıyla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yerel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kapasiteyi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ardı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ederiz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Topluluklar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bize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sürekli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olarak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fazla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katkıda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bulunmak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çalışmalarımızda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büyük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rol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oynamak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istediklerini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söylüyor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'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Faydalanıcı'dan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fazlası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olabilirler</a:t>
            </a:r>
            <a:endParaRPr lang="en-GB" sz="12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geri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bildirimlerinin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toplanmaması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kullanılmaması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yanıtlanmaması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: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Genellikle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uygun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bildirim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şikayet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sistemimiz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yoktur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olduğunda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da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bildirimleri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iyileştirme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yapmak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için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kullandığımız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nadirdir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Topluluklar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bize,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Kızılhaç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Kızılay'ın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kendilerini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dinlediğini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hissetmelerine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rağmen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bildirimlerine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hareket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etmediklerini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veya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yanıt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vermediklerini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söylüyor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</a:t>
            </a:r>
            <a:endParaRPr lang="tr-TR" sz="1100" b="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Savunmasız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grupların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katılımını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sağlayamamak</a:t>
            </a:r>
            <a:r>
              <a:rPr lang="en-GB" sz="11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: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genellikle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sadece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</a:t>
            </a:r>
            <a:r>
              <a:rPr lang="tr-TR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luk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liderleriyle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da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</a:t>
            </a:r>
            <a:r>
              <a:rPr lang="tr-TR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lukt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sesi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çok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çıkan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kişilerle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konuşuyoruz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da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yaşlıların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kadınların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engellilerin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da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gençlerin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ihtiyaçlarını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gözden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kaçırdığımız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anlamına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geliyor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Yaşlılar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engellilerle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yapılan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odak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grup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görüşmelerinde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kişiler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genellikle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ilk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defa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şekilde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araya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geldiklerini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kendilerine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ihtiyaçlarının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görüşlerinin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sorulduğunu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söylüyorlar</a:t>
            </a:r>
            <a:r>
              <a:rPr lang="en-GB" sz="1100" b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</a:t>
            </a:r>
            <a:endParaRPr lang="tr-TR" sz="1100" b="0" dirty="0">
              <a:solidFill>
                <a:srgbClr val="000000"/>
              </a:solidFill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0" lvl="0" indent="0">
              <a:lnSpc>
                <a:spcPct val="115000"/>
              </a:lnSpc>
              <a:spcAft>
                <a:spcPts val="600"/>
              </a:spcAft>
              <a:buFont typeface="+mj-lt"/>
              <a:buNone/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84" name="Google Shape;58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4946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7" name="Google Shape;49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800" b="1"/>
              <a:t>YÖNLENDİRİCİ NOTLARI</a:t>
            </a:r>
            <a:endParaRPr lang="tr-TR" sz="1800" b="1"/>
          </a:p>
          <a:p>
            <a:pPr marL="0" lvl="0" indent="0" algn="l" rtl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Her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gruba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yaygın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hatalardan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birini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atayın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onlardan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hatanın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çalışmalarında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gördükleri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gerçek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hayat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örneklerini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paylaşmalarını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isteyin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ardından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birini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seçip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bunun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nedenlerini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ve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sonuçlarının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ne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olduğunu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tartışın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(10 </a:t>
            </a:r>
            <a:r>
              <a:rPr lang="en-GB" sz="1100" b="1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dakika</a:t>
            </a:r>
            <a:r>
              <a:rPr lang="en-GB" sz="1100" b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)</a:t>
            </a:r>
            <a:endParaRPr lang="tr-TR" sz="1100" b="1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GB" sz="1200" b="1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Oturumu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genel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kurulda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bir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tartışma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ile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kapatın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.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Sorulacak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temel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sorular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şunlardır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b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(5-10 </a:t>
            </a:r>
            <a:r>
              <a:rPr lang="en-GB" sz="1100" b="1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dakika</a:t>
            </a:r>
            <a:r>
              <a:rPr lang="en-GB" sz="1100" b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)</a:t>
            </a:r>
            <a:r>
              <a:rPr lang="tr-TR" sz="1100" b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: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Toplulukları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gerektiği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kadar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dahil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edemememizin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bazı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nedenleri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nelerdir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?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örneğin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zaman,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fonlar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taahhüt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,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merkez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seviyelerinde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yapılan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planlar</a:t>
            </a:r>
            <a:endParaRPr lang="en-GB" sz="1100">
              <a:effectLst/>
              <a:latin typeface="Open Sans" panose="020B0606030504020204" pitchFamily="34" charset="0"/>
              <a:ea typeface="Arial" panose="020B060402020202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Topluluk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üyelerinin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katılımını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sağlamamanın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sonuçları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</a:t>
            </a:r>
            <a:r>
              <a:rPr lang="en-GB" sz="1100" err="1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nelerdir</a:t>
            </a:r>
            <a:r>
              <a:rPr lang="en-GB" sz="110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?</a:t>
            </a:r>
            <a:endParaRPr/>
          </a:p>
        </p:txBody>
      </p:sp>
      <p:sp>
        <p:nvSpPr>
          <p:cNvPr id="498" name="Google Shape;49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4">
  <p:cSld name="04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" name="Google Shape;14;p2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A44B896-340C-6880-B12A-A43AE3D3BF25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8">
  <p:cSld name="08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1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73" name="Google Shape;73;p41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1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" name="Google Shape;75;p4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41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41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9">
  <p:cSld name="09">
    <p:bg>
      <p:bgPr>
        <a:solidFill>
          <a:srgbClr val="011E4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4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42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42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chemeClr val="lt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7">
  <p:cSld name="07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3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84" name="Google Shape;84;p43"/>
          <p:cNvSpPr/>
          <p:nvPr/>
        </p:nvSpPr>
        <p:spPr>
          <a:xfrm rot="-2700000">
            <a:off x="-4975069" y="2029188"/>
            <a:ext cx="17752544" cy="3778950"/>
          </a:xfrm>
          <a:prstGeom prst="rect">
            <a:avLst/>
          </a:prstGeom>
          <a:solidFill>
            <a:srgbClr val="011E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43"/>
          <p:cNvSpPr/>
          <p:nvPr/>
        </p:nvSpPr>
        <p:spPr>
          <a:xfrm rot="-2700000">
            <a:off x="12735456" y="7087331"/>
            <a:ext cx="8322977" cy="41133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43" descr="A sign in the dark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665378" y="-7435166"/>
            <a:ext cx="20236810" cy="2023681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43"/>
          <p:cNvSpPr/>
          <p:nvPr/>
        </p:nvSpPr>
        <p:spPr>
          <a:xfrm rot="-2700000">
            <a:off x="-2493619" y="-545547"/>
            <a:ext cx="7580100" cy="3625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43" descr="A picture containing drawing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43"/>
          <p:cNvSpPr txBox="1">
            <a:spLocks noGrp="1"/>
          </p:cNvSpPr>
          <p:nvPr>
            <p:ph type="title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6600"/>
              <a:buFont typeface="Montserrat"/>
              <a:buNone/>
              <a:defRPr sz="66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43"/>
          <p:cNvSpPr txBox="1"/>
          <p:nvPr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31 January 2022</a:t>
            </a:r>
            <a:endParaRPr sz="2400" b="1" i="0" u="none" strike="noStrike" cap="none">
              <a:solidFill>
                <a:srgbClr val="011E4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">
  <p:cSld name="10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4"/>
          <p:cNvSpPr>
            <a:spLocks noGrp="1"/>
          </p:cNvSpPr>
          <p:nvPr>
            <p:ph type="pic" idx="2"/>
          </p:nvPr>
        </p:nvSpPr>
        <p:spPr>
          <a:xfrm>
            <a:off x="383056" y="338143"/>
            <a:ext cx="17521895" cy="962500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">
  <p:cSld name="11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5"/>
          <p:cNvSpPr>
            <a:spLocks noGrp="1"/>
          </p:cNvSpPr>
          <p:nvPr>
            <p:ph type="pic" idx="2"/>
          </p:nvPr>
        </p:nvSpPr>
        <p:spPr>
          <a:xfrm>
            <a:off x="1935145" y="3120406"/>
            <a:ext cx="5715000" cy="571500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95" name="Google Shape;95;p4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6" name="Google Shape;96;p4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7" name="Google Shape;97;p4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">
  <p:cSld name="12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6"/>
          <p:cNvSpPr>
            <a:spLocks noGrp="1"/>
          </p:cNvSpPr>
          <p:nvPr>
            <p:ph type="pic" idx="2"/>
          </p:nvPr>
        </p:nvSpPr>
        <p:spPr>
          <a:xfrm>
            <a:off x="1610782" y="2576586"/>
            <a:ext cx="6363725" cy="636372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0" name="Google Shape;100;p4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1" name="Google Shape;101;p4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2" name="Google Shape;102;p4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">
  <p:cSld name="13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7"/>
          <p:cNvSpPr>
            <a:spLocks noGrp="1"/>
          </p:cNvSpPr>
          <p:nvPr>
            <p:ph type="pic" idx="2"/>
          </p:nvPr>
        </p:nvSpPr>
        <p:spPr>
          <a:xfrm flipH="1">
            <a:off x="-1" y="0"/>
            <a:ext cx="14712019" cy="451104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05" name="Google Shape;105;p4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6" name="Google Shape;106;p4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7" name="Google Shape;107;p4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">
  <p:cSld name="14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8"/>
          <p:cNvSpPr>
            <a:spLocks noGrp="1"/>
          </p:cNvSpPr>
          <p:nvPr>
            <p:ph type="pic" idx="2"/>
          </p:nvPr>
        </p:nvSpPr>
        <p:spPr>
          <a:xfrm>
            <a:off x="1553028" y="0"/>
            <a:ext cx="16734972" cy="5379495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0" name="Google Shape;110;p4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1" name="Google Shape;111;p4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2" name="Google Shape;112;p4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">
  <p:cSld name="16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9"/>
          <p:cNvSpPr>
            <a:spLocks noGrp="1"/>
          </p:cNvSpPr>
          <p:nvPr>
            <p:ph type="pic" idx="2"/>
          </p:nvPr>
        </p:nvSpPr>
        <p:spPr>
          <a:xfrm>
            <a:off x="0" y="0"/>
            <a:ext cx="6698918" cy="669891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5" name="Google Shape;115;p49"/>
          <p:cNvSpPr>
            <a:spLocks noGrp="1"/>
          </p:cNvSpPr>
          <p:nvPr>
            <p:ph type="pic" idx="3"/>
          </p:nvPr>
        </p:nvSpPr>
        <p:spPr>
          <a:xfrm>
            <a:off x="4279192" y="4287009"/>
            <a:ext cx="4798110" cy="479811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16" name="Google Shape;116;p4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7" name="Google Shape;117;p4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8" name="Google Shape;118;p49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">
  <p:cSld name="17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0"/>
          <p:cNvSpPr>
            <a:spLocks noGrp="1"/>
          </p:cNvSpPr>
          <p:nvPr>
            <p:ph type="pic" idx="2"/>
          </p:nvPr>
        </p:nvSpPr>
        <p:spPr>
          <a:xfrm>
            <a:off x="6907700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1" name="Google Shape;121;p50"/>
          <p:cNvSpPr>
            <a:spLocks noGrp="1"/>
          </p:cNvSpPr>
          <p:nvPr>
            <p:ph type="pic" idx="3"/>
          </p:nvPr>
        </p:nvSpPr>
        <p:spPr>
          <a:xfrm>
            <a:off x="-24384" y="0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2" name="Google Shape;122;p50"/>
          <p:cNvSpPr>
            <a:spLocks noGrp="1"/>
          </p:cNvSpPr>
          <p:nvPr>
            <p:ph type="pic" idx="4"/>
          </p:nvPr>
        </p:nvSpPr>
        <p:spPr>
          <a:xfrm>
            <a:off x="3441658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3" name="Google Shape;123;p50"/>
          <p:cNvSpPr>
            <a:spLocks noGrp="1"/>
          </p:cNvSpPr>
          <p:nvPr>
            <p:ph type="pic" idx="5"/>
          </p:nvPr>
        </p:nvSpPr>
        <p:spPr>
          <a:xfrm>
            <a:off x="-24384" y="342952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4" name="Google Shape;124;p50"/>
          <p:cNvSpPr>
            <a:spLocks noGrp="1"/>
          </p:cNvSpPr>
          <p:nvPr>
            <p:ph type="pic" idx="6"/>
          </p:nvPr>
        </p:nvSpPr>
        <p:spPr>
          <a:xfrm>
            <a:off x="3441658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5" name="Google Shape;125;p50"/>
          <p:cNvSpPr>
            <a:spLocks noGrp="1"/>
          </p:cNvSpPr>
          <p:nvPr>
            <p:ph type="pic" idx="7"/>
          </p:nvPr>
        </p:nvSpPr>
        <p:spPr>
          <a:xfrm>
            <a:off x="-24384" y="6859059"/>
            <a:ext cx="3466042" cy="3429529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26" name="Google Shape;126;p5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7" name="Google Shape;127;p5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8" name="Google Shape;128;p5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3">
  <p:cSld name="03">
    <p:bg>
      <p:bgPr>
        <a:solidFill>
          <a:srgbClr val="011E4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3" name="Google Shape;23;p2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">
  <p:cSld name="18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1"/>
          <p:cNvSpPr>
            <a:spLocks noGrp="1"/>
          </p:cNvSpPr>
          <p:nvPr>
            <p:ph type="pic" idx="2"/>
          </p:nvPr>
        </p:nvSpPr>
        <p:spPr>
          <a:xfrm>
            <a:off x="1135917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1" name="Google Shape;131;p51"/>
          <p:cNvSpPr>
            <a:spLocks noGrp="1"/>
          </p:cNvSpPr>
          <p:nvPr>
            <p:ph type="pic" idx="3"/>
          </p:nvPr>
        </p:nvSpPr>
        <p:spPr>
          <a:xfrm>
            <a:off x="9087336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2" name="Google Shape;132;p51"/>
          <p:cNvSpPr>
            <a:spLocks noGrp="1"/>
          </p:cNvSpPr>
          <p:nvPr>
            <p:ph type="pic" idx="4"/>
          </p:nvPr>
        </p:nvSpPr>
        <p:spPr>
          <a:xfrm>
            <a:off x="6815502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3" name="Google Shape;133;p51"/>
          <p:cNvSpPr>
            <a:spLocks noGrp="1"/>
          </p:cNvSpPr>
          <p:nvPr>
            <p:ph type="pic" idx="5"/>
          </p:nvPr>
        </p:nvSpPr>
        <p:spPr>
          <a:xfrm>
            <a:off x="4543668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4" name="Google Shape;134;p51"/>
          <p:cNvSpPr>
            <a:spLocks noGrp="1"/>
          </p:cNvSpPr>
          <p:nvPr>
            <p:ph type="pic" idx="6"/>
          </p:nvPr>
        </p:nvSpPr>
        <p:spPr>
          <a:xfrm>
            <a:off x="2271834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5" name="Google Shape;135;p51"/>
          <p:cNvSpPr>
            <a:spLocks noGrp="1"/>
          </p:cNvSpPr>
          <p:nvPr>
            <p:ph type="pic" idx="7"/>
          </p:nvPr>
        </p:nvSpPr>
        <p:spPr>
          <a:xfrm>
            <a:off x="0" y="0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6" name="Google Shape;136;p51"/>
          <p:cNvSpPr>
            <a:spLocks noGrp="1"/>
          </p:cNvSpPr>
          <p:nvPr>
            <p:ph type="pic" idx="8"/>
          </p:nvPr>
        </p:nvSpPr>
        <p:spPr>
          <a:xfrm>
            <a:off x="9087336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7" name="Google Shape;137;p51"/>
          <p:cNvSpPr>
            <a:spLocks noGrp="1"/>
          </p:cNvSpPr>
          <p:nvPr>
            <p:ph type="pic" idx="9"/>
          </p:nvPr>
        </p:nvSpPr>
        <p:spPr>
          <a:xfrm>
            <a:off x="6815502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8" name="Google Shape;138;p51"/>
          <p:cNvSpPr>
            <a:spLocks noGrp="1"/>
          </p:cNvSpPr>
          <p:nvPr>
            <p:ph type="pic" idx="13"/>
          </p:nvPr>
        </p:nvSpPr>
        <p:spPr>
          <a:xfrm>
            <a:off x="4543668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39" name="Google Shape;139;p51"/>
          <p:cNvSpPr>
            <a:spLocks noGrp="1"/>
          </p:cNvSpPr>
          <p:nvPr>
            <p:ph type="pic" idx="14"/>
          </p:nvPr>
        </p:nvSpPr>
        <p:spPr>
          <a:xfrm>
            <a:off x="2271834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0" name="Google Shape;140;p51"/>
          <p:cNvSpPr>
            <a:spLocks noGrp="1"/>
          </p:cNvSpPr>
          <p:nvPr>
            <p:ph type="pic" idx="15"/>
          </p:nvPr>
        </p:nvSpPr>
        <p:spPr>
          <a:xfrm>
            <a:off x="0" y="2247901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1" name="Google Shape;141;p51"/>
          <p:cNvSpPr>
            <a:spLocks noGrp="1"/>
          </p:cNvSpPr>
          <p:nvPr>
            <p:ph type="pic" idx="16"/>
          </p:nvPr>
        </p:nvSpPr>
        <p:spPr>
          <a:xfrm>
            <a:off x="4543668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2" name="Google Shape;142;p51"/>
          <p:cNvSpPr>
            <a:spLocks noGrp="1"/>
          </p:cNvSpPr>
          <p:nvPr>
            <p:ph type="pic" idx="17"/>
          </p:nvPr>
        </p:nvSpPr>
        <p:spPr>
          <a:xfrm>
            <a:off x="2271834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3" name="Google Shape;143;p51"/>
          <p:cNvSpPr>
            <a:spLocks noGrp="1"/>
          </p:cNvSpPr>
          <p:nvPr>
            <p:ph type="pic" idx="18"/>
          </p:nvPr>
        </p:nvSpPr>
        <p:spPr>
          <a:xfrm>
            <a:off x="0" y="4495802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4" name="Google Shape;144;p51"/>
          <p:cNvSpPr>
            <a:spLocks noGrp="1"/>
          </p:cNvSpPr>
          <p:nvPr>
            <p:ph type="pic" idx="19"/>
          </p:nvPr>
        </p:nvSpPr>
        <p:spPr>
          <a:xfrm>
            <a:off x="0" y="6743703"/>
            <a:ext cx="2271834" cy="2247901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45" name="Google Shape;145;p5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6" name="Google Shape;146;p5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7" name="Google Shape;147;p5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">
  <p:cSld name="19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2"/>
          <p:cNvSpPr>
            <a:spLocks noGrp="1"/>
          </p:cNvSpPr>
          <p:nvPr>
            <p:ph type="pic" idx="2"/>
          </p:nvPr>
        </p:nvSpPr>
        <p:spPr>
          <a:xfrm>
            <a:off x="2076448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0" name="Google Shape;150;p52"/>
          <p:cNvSpPr>
            <a:spLocks noGrp="1"/>
          </p:cNvSpPr>
          <p:nvPr>
            <p:ph type="pic" idx="3"/>
          </p:nvPr>
        </p:nvSpPr>
        <p:spPr>
          <a:xfrm>
            <a:off x="6052354" y="0"/>
            <a:ext cx="3975907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1" name="Google Shape;151;p5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2" name="Google Shape;152;p5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3" name="Google Shape;153;p5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">
  <p:cSld name="20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3"/>
          <p:cNvSpPr>
            <a:spLocks noGrp="1"/>
          </p:cNvSpPr>
          <p:nvPr>
            <p:ph type="pic" idx="2"/>
          </p:nvPr>
        </p:nvSpPr>
        <p:spPr>
          <a:xfrm>
            <a:off x="2457449" y="0"/>
            <a:ext cx="54853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6" name="Google Shape;156;p53"/>
          <p:cNvSpPr>
            <a:spLocks noGrp="1"/>
          </p:cNvSpPr>
          <p:nvPr>
            <p:ph type="pic" idx="3"/>
          </p:nvPr>
        </p:nvSpPr>
        <p:spPr>
          <a:xfrm>
            <a:off x="0" y="0"/>
            <a:ext cx="2457448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57" name="Google Shape;157;p5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8" name="Google Shape;158;p5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9" name="Google Shape;159;p53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">
  <p:cSld name="24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5"/>
          <p:cNvSpPr>
            <a:spLocks noGrp="1"/>
          </p:cNvSpPr>
          <p:nvPr>
            <p:ph type="pic" idx="2"/>
          </p:nvPr>
        </p:nvSpPr>
        <p:spPr>
          <a:xfrm>
            <a:off x="0" y="0"/>
            <a:ext cx="14831526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2" name="Google Shape;162;p5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3" name="Google Shape;163;p5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4" name="Google Shape;164;p5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">
  <p:cSld name="25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6"/>
          <p:cNvSpPr>
            <a:spLocks noGrp="1"/>
          </p:cNvSpPr>
          <p:nvPr>
            <p:ph type="pic" idx="2"/>
          </p:nvPr>
        </p:nvSpPr>
        <p:spPr>
          <a:xfrm>
            <a:off x="-1" y="0"/>
            <a:ext cx="11799269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67" name="Google Shape;167;p5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8" name="Google Shape;168;p5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9" name="Google Shape;169;p56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">
  <p:cSld name="28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7"/>
          <p:cNvSpPr>
            <a:spLocks noGrp="1"/>
          </p:cNvSpPr>
          <p:nvPr>
            <p:ph type="pic" idx="2"/>
          </p:nvPr>
        </p:nvSpPr>
        <p:spPr>
          <a:xfrm>
            <a:off x="8655168" y="3482292"/>
            <a:ext cx="5777441" cy="578874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2" name="Google Shape;172;p57"/>
          <p:cNvSpPr>
            <a:spLocks noGrp="1"/>
          </p:cNvSpPr>
          <p:nvPr>
            <p:ph type="pic" idx="3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3" name="Google Shape;173;p57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4" name="Google Shape;174;p57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5" name="Google Shape;175;p57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">
  <p:cSld name="29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8"/>
          <p:cNvSpPr>
            <a:spLocks noGrp="1"/>
          </p:cNvSpPr>
          <p:nvPr>
            <p:ph type="pic" idx="2"/>
          </p:nvPr>
        </p:nvSpPr>
        <p:spPr>
          <a:xfrm>
            <a:off x="11334720" y="0"/>
            <a:ext cx="695328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8" name="Google Shape;178;p58"/>
          <p:cNvSpPr>
            <a:spLocks noGrp="1"/>
          </p:cNvSpPr>
          <p:nvPr>
            <p:ph type="pic" idx="3"/>
          </p:nvPr>
        </p:nvSpPr>
        <p:spPr>
          <a:xfrm>
            <a:off x="8937817" y="3459679"/>
            <a:ext cx="5212135" cy="584527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79" name="Google Shape;179;p58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0" name="Google Shape;180;p58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1" name="Google Shape;181;p5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">
  <p:cSld name="30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9"/>
          <p:cNvSpPr>
            <a:spLocks noGrp="1"/>
          </p:cNvSpPr>
          <p:nvPr>
            <p:ph type="pic" idx="2"/>
          </p:nvPr>
        </p:nvSpPr>
        <p:spPr>
          <a:xfrm>
            <a:off x="0" y="0"/>
            <a:ext cx="13279983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4" name="Google Shape;184;p5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5" name="Google Shape;185;p5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6" name="Google Shape;186;p59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">
  <p:cSld name="31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0"/>
          <p:cNvSpPr>
            <a:spLocks noGrp="1"/>
          </p:cNvSpPr>
          <p:nvPr>
            <p:ph type="pic" idx="2"/>
          </p:nvPr>
        </p:nvSpPr>
        <p:spPr>
          <a:xfrm>
            <a:off x="5008008" y="0"/>
            <a:ext cx="13279991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89" name="Google Shape;189;p6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0" name="Google Shape;190;p6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1" name="Google Shape;191;p6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">
  <p:cSld name="32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1"/>
          <p:cNvSpPr>
            <a:spLocks noGrp="1"/>
          </p:cNvSpPr>
          <p:nvPr>
            <p:ph type="pic" idx="2"/>
          </p:nvPr>
        </p:nvSpPr>
        <p:spPr>
          <a:xfrm>
            <a:off x="-17244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4" name="Google Shape;194;p61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5" name="Google Shape;195;p61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6" name="Google Shape;196;p61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">
  <p:cSld name="2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9"/>
          <p:cNvSpPr>
            <a:spLocks noGrp="1"/>
          </p:cNvSpPr>
          <p:nvPr>
            <p:ph type="pic" idx="2"/>
          </p:nvPr>
        </p:nvSpPr>
        <p:spPr>
          <a:xfrm>
            <a:off x="0" y="0"/>
            <a:ext cx="7942823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7" name="Google Shape;27;p29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8" name="Google Shape;28;p29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158B815C-13AC-07BF-1077-0B49C91A6F7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">
  <p:cSld name="33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2"/>
          <p:cNvSpPr>
            <a:spLocks noGrp="1"/>
          </p:cNvSpPr>
          <p:nvPr>
            <p:ph type="pic" idx="2"/>
          </p:nvPr>
        </p:nvSpPr>
        <p:spPr>
          <a:xfrm>
            <a:off x="4797506" y="0"/>
            <a:ext cx="16075035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199" name="Google Shape;199;p6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0" name="Google Shape;200;p6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1" name="Google Shape;201;p62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">
  <p:cSld name="35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3"/>
          <p:cNvSpPr>
            <a:spLocks noGrp="1"/>
          </p:cNvSpPr>
          <p:nvPr>
            <p:ph type="pic" idx="2"/>
          </p:nvPr>
        </p:nvSpPr>
        <p:spPr>
          <a:xfrm>
            <a:off x="1237024" y="1307392"/>
            <a:ext cx="7696540" cy="7673803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4" name="Google Shape;204;p63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5" name="Google Shape;205;p63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6" name="Google Shape;206;p63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">
  <p:cSld name="36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4"/>
          <p:cNvSpPr>
            <a:spLocks noGrp="1"/>
          </p:cNvSpPr>
          <p:nvPr>
            <p:ph type="pic" idx="2"/>
          </p:nvPr>
        </p:nvSpPr>
        <p:spPr>
          <a:xfrm>
            <a:off x="9401366" y="1401961"/>
            <a:ext cx="7507277" cy="7518587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09" name="Google Shape;209;p64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0" name="Google Shape;210;p64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1" name="Google Shape;211;p64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8">
  <p:cSld name="38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5"/>
          <p:cNvSpPr>
            <a:spLocks noGrp="1"/>
          </p:cNvSpPr>
          <p:nvPr>
            <p:ph type="pic" idx="2"/>
          </p:nvPr>
        </p:nvSpPr>
        <p:spPr>
          <a:xfrm>
            <a:off x="2188966" y="2589863"/>
            <a:ext cx="5107185" cy="5108862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4" name="Google Shape;214;p65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5" name="Google Shape;215;p65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6" name="Google Shape;216;p65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1">
  <p:cSld name="101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66"/>
          <p:cNvSpPr>
            <a:spLocks noGrp="1"/>
          </p:cNvSpPr>
          <p:nvPr>
            <p:ph type="pic" idx="2"/>
          </p:nvPr>
        </p:nvSpPr>
        <p:spPr>
          <a:xfrm>
            <a:off x="0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19" name="Google Shape;219;p66"/>
          <p:cNvSpPr>
            <a:spLocks noGrp="1"/>
          </p:cNvSpPr>
          <p:nvPr>
            <p:ph type="pic" idx="3"/>
          </p:nvPr>
        </p:nvSpPr>
        <p:spPr>
          <a:xfrm>
            <a:off x="0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0" name="Google Shape;220;p66"/>
          <p:cNvSpPr>
            <a:spLocks noGrp="1"/>
          </p:cNvSpPr>
          <p:nvPr>
            <p:ph type="pic" idx="4"/>
          </p:nvPr>
        </p:nvSpPr>
        <p:spPr>
          <a:xfrm>
            <a:off x="5144294" y="0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1" name="Google Shape;221;p66"/>
          <p:cNvSpPr>
            <a:spLocks noGrp="1"/>
          </p:cNvSpPr>
          <p:nvPr>
            <p:ph type="pic" idx="5"/>
          </p:nvPr>
        </p:nvSpPr>
        <p:spPr>
          <a:xfrm>
            <a:off x="5144294" y="5144294"/>
            <a:ext cx="5144294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2" name="Google Shape;222;p66"/>
          <p:cNvSpPr>
            <a:spLocks noGrp="1"/>
          </p:cNvSpPr>
          <p:nvPr>
            <p:ph type="pic" idx="6"/>
          </p:nvPr>
        </p:nvSpPr>
        <p:spPr>
          <a:xfrm>
            <a:off x="10288588" y="0"/>
            <a:ext cx="7999412" cy="514429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223" name="Google Shape;223;p66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24" name="Google Shape;224;p66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slide">
  <p:cSld name="Textslide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67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019"/>
            </a:schemeClr>
          </a:solidFill>
          <a:ln>
            <a:noFill/>
          </a:ln>
        </p:spPr>
        <p:txBody>
          <a:bodyPr spcFirstLastPara="1" wrap="square" lIns="137125" tIns="68550" rIns="137125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67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48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67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xtslide">
  <p:cSld name="1_Textslide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8"/>
          <p:cNvSpPr/>
          <p:nvPr/>
        </p:nvSpPr>
        <p:spPr>
          <a:xfrm>
            <a:off x="360000" y="360056"/>
            <a:ext cx="17568000" cy="8583725"/>
          </a:xfrm>
          <a:prstGeom prst="rect">
            <a:avLst/>
          </a:prstGeom>
          <a:solidFill>
            <a:schemeClr val="lt2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68"/>
          <p:cNvSpPr txBox="1">
            <a:spLocks noGrp="1"/>
          </p:cNvSpPr>
          <p:nvPr>
            <p:ph type="title"/>
          </p:nvPr>
        </p:nvSpPr>
        <p:spPr>
          <a:xfrm>
            <a:off x="914400" y="664781"/>
            <a:ext cx="1645920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Roboto"/>
              <a:buNone/>
              <a:defRPr sz="72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68"/>
          <p:cNvSpPr txBox="1">
            <a:spLocks noGrp="1"/>
          </p:cNvSpPr>
          <p:nvPr>
            <p:ph type="subTitle" idx="1"/>
          </p:nvPr>
        </p:nvSpPr>
        <p:spPr>
          <a:xfrm>
            <a:off x="935389" y="2512662"/>
            <a:ext cx="16438211" cy="58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">
  <p:cSld name="2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4"/>
          <p:cNvSpPr>
            <a:spLocks noGrp="1"/>
          </p:cNvSpPr>
          <p:nvPr>
            <p:ph type="pic" idx="2"/>
          </p:nvPr>
        </p:nvSpPr>
        <p:spPr>
          <a:xfrm>
            <a:off x="7841126" y="0"/>
            <a:ext cx="10446874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536BC1-B29E-7338-882B-00DB0F8A904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">
  <p:cSld name="27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0"/>
          <p:cNvSpPr>
            <a:spLocks noGrp="1"/>
          </p:cNvSpPr>
          <p:nvPr>
            <p:ph type="pic" idx="2"/>
          </p:nvPr>
        </p:nvSpPr>
        <p:spPr>
          <a:xfrm>
            <a:off x="9570720" y="1700378"/>
            <a:ext cx="8717279" cy="8588210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35" name="Google Shape;35;p3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" name="Google Shape;36;p3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97;p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40B0B4C-3C4D-8D89-0E44-184DB9179A3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7">
  <p:cSld name="37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2"/>
          <p:cNvSpPr>
            <a:spLocks noGrp="1"/>
          </p:cNvSpPr>
          <p:nvPr>
            <p:ph type="pic" idx="2"/>
          </p:nvPr>
        </p:nvSpPr>
        <p:spPr>
          <a:xfrm>
            <a:off x="9311054" y="1311513"/>
            <a:ext cx="7687902" cy="7699484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46" name="Google Shape;46;p32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" name="Google Shape;47;p32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bg>
      <p:bgPr>
        <a:solidFill>
          <a:srgbClr val="011E4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38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5">
  <p:cSld name="05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9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6">
  <p:cSld name="06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0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sp>
      <p:sp>
        <p:nvSpPr>
          <p:cNvPr id="68" name="Google Shape;68;p40"/>
          <p:cNvSpPr txBox="1"/>
          <p:nvPr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9" name="Google Shape;69;p40"/>
          <p:cNvCxnSpPr/>
          <p:nvPr/>
        </p:nvCxnSpPr>
        <p:spPr>
          <a:xfrm rot="10800000" flipH="1">
            <a:off x="17568333" y="9352284"/>
            <a:ext cx="719667" cy="15389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0" name="Google Shape;70;p40" descr="A picture containing drawing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413" y="0"/>
            <a:ext cx="2746587" cy="2683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/>
        </p:nvSpPr>
        <p:spPr>
          <a:xfrm>
            <a:off x="0" y="10136188"/>
            <a:ext cx="338138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5" descr="{&quot;HashCode&quot;:-45436510,&quot;Placement&quot;:&quot;Footer&quot;,&quot;Top&quot;:789.467957,&quot;Left&quot;:0.0,&quot;SlideWidth&quot;:1440,&quot;SlideHeight&quot;:810}"/>
          <p:cNvSpPr txBox="1"/>
          <p:nvPr/>
        </p:nvSpPr>
        <p:spPr>
          <a:xfrm>
            <a:off x="0" y="10026243"/>
            <a:ext cx="581126" cy="262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1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SIPCMContentMarking" descr="{&quot;HashCode&quot;:-45436510,&quot;Placement&quot;:&quot;Footer&quot;,&quot;Top&quot;:789.467957,&quot;Left&quot;:0.0,&quot;SlideWidth&quot;:1440,&quot;SlideHeight&quot;:810}">
            <a:extLst>
              <a:ext uri="{FF2B5EF4-FFF2-40B4-BE49-F238E27FC236}">
                <a16:creationId xmlns:a16="http://schemas.microsoft.com/office/drawing/2014/main" id="{75847C18-7D1B-4D0B-B5B5-958DDF597A73}"/>
              </a:ext>
            </a:extLst>
          </p:cNvPr>
          <p:cNvSpPr txBox="1"/>
          <p:nvPr userDrawn="1"/>
        </p:nvSpPr>
        <p:spPr>
          <a:xfrm>
            <a:off x="0" y="10026243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CH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  <p:sldLayoutId id="2147483686" r:id="rId32"/>
    <p:sldLayoutId id="2147483687" r:id="rId33"/>
    <p:sldLayoutId id="2147483688" r:id="rId34"/>
    <p:sldLayoutId id="2147483689" r:id="rId35"/>
    <p:sldLayoutId id="2147483690" r:id="rId3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7BBF5921_1A6137E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7BBF5963_7FD3E2D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"/>
          <p:cNvSpPr/>
          <p:nvPr/>
        </p:nvSpPr>
        <p:spPr>
          <a:xfrm>
            <a:off x="10942694" y="2453939"/>
            <a:ext cx="6888106" cy="4154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GB" sz="4800" b="1" i="0" u="none" strike="noStrike" cap="none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Ulusal</a:t>
            </a:r>
            <a:r>
              <a:rPr lang="en-GB" sz="48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i="0" u="none" strike="noStrike" cap="none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Dernek</a:t>
            </a:r>
            <a:r>
              <a:rPr lang="en-GB" sz="48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i="0" u="none" strike="noStrike" cap="none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Şubeleri</a:t>
            </a:r>
            <a:r>
              <a:rPr lang="en-GB" sz="48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i="0" u="none" strike="noStrike" cap="none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için</a:t>
            </a:r>
            <a:r>
              <a:rPr lang="en-GB" sz="48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i="0" u="none" strike="noStrike" cap="none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Toplu</a:t>
            </a:r>
            <a:r>
              <a:rPr lang="tr-TR" sz="4800" b="1" i="0" u="none" strike="noStrike" cap="none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luk</a:t>
            </a:r>
            <a:r>
              <a:rPr lang="en-GB" sz="48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Katılımı</a:t>
            </a:r>
            <a:r>
              <a:rPr lang="en-GB" sz="4800" b="1" i="0" u="none" strike="noStrike" cap="none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i="0" u="none" strike="noStrike" cap="none" err="1">
                <a:solidFill>
                  <a:srgbClr val="F5333F"/>
                </a:solidFill>
                <a:latin typeface="Montserrat"/>
                <a:ea typeface="Montserrat"/>
                <a:cs typeface="Montserrat"/>
                <a:sym typeface="Montserrat"/>
              </a:rPr>
              <a:t>Eğitimi</a:t>
            </a:r>
            <a:endParaRPr lang="tr-TR" sz="4800" b="1" i="0" u="none" strike="noStrike" cap="none">
              <a:solidFill>
                <a:srgbClr val="F5333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GB" sz="3600" b="1" i="0" u="none" strike="noStrike" cap="none" err="1">
                <a:solidFill>
                  <a:srgbClr val="0F2042"/>
                </a:solidFill>
                <a:latin typeface="Montserrat"/>
                <a:ea typeface="Montserrat"/>
                <a:cs typeface="Montserrat"/>
                <a:sym typeface="Montserrat"/>
              </a:rPr>
              <a:t>Modül</a:t>
            </a:r>
            <a:r>
              <a:rPr lang="en-GB" sz="3600" b="1" i="0" u="none" strike="noStrike" cap="none">
                <a:solidFill>
                  <a:srgbClr val="0F2042"/>
                </a:solidFill>
                <a:latin typeface="Montserrat"/>
                <a:ea typeface="Montserrat"/>
                <a:cs typeface="Montserrat"/>
                <a:sym typeface="Montserrat"/>
              </a:rPr>
              <a:t>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GB" sz="3600" b="1" i="0" u="none" strike="noStrike" cap="none" err="1">
                <a:solidFill>
                  <a:srgbClr val="0F2042"/>
                </a:solidFill>
                <a:latin typeface="Montserrat"/>
                <a:ea typeface="Montserrat"/>
                <a:cs typeface="Montserrat"/>
                <a:sym typeface="Montserrat"/>
              </a:rPr>
              <a:t>Toplu</a:t>
            </a:r>
            <a:r>
              <a:rPr lang="tr-TR" sz="3600" b="1" i="0" u="none" strike="noStrike" cap="none" err="1">
                <a:solidFill>
                  <a:srgbClr val="0F2042"/>
                </a:solidFill>
                <a:latin typeface="Montserrat"/>
                <a:ea typeface="Montserrat"/>
                <a:cs typeface="Montserrat"/>
                <a:sym typeface="Montserrat"/>
              </a:rPr>
              <a:t>luk</a:t>
            </a:r>
            <a:r>
              <a:rPr lang="en-GB" sz="3600" b="1" i="0" u="none" strike="noStrike" cap="none">
                <a:solidFill>
                  <a:srgbClr val="0F204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3600" b="1" i="0" u="none" strike="noStrike" cap="none" err="1">
                <a:solidFill>
                  <a:srgbClr val="0F2042"/>
                </a:solidFill>
                <a:latin typeface="Montserrat"/>
                <a:ea typeface="Montserrat"/>
                <a:cs typeface="Montserrat"/>
                <a:sym typeface="Montserrat"/>
              </a:rPr>
              <a:t>Katılımı</a:t>
            </a:r>
            <a:r>
              <a:rPr lang="en-GB" sz="3600" b="1" i="0" u="none" strike="noStrike" cap="none">
                <a:solidFill>
                  <a:srgbClr val="0F2042"/>
                </a:solidFill>
                <a:latin typeface="Montserrat"/>
                <a:ea typeface="Montserrat"/>
                <a:cs typeface="Montserrat"/>
                <a:sym typeface="Montserrat"/>
              </a:rPr>
              <a:t> Nedir?</a:t>
            </a:r>
            <a:endParaRPr lang="en-GB" sz="3600">
              <a:solidFill>
                <a:srgbClr val="0F2042"/>
              </a:solidFill>
              <a:latin typeface="Montserrat"/>
              <a:sym typeface="Montserrat"/>
            </a:endParaRPr>
          </a:p>
        </p:txBody>
      </p:sp>
      <p:pic>
        <p:nvPicPr>
          <p:cNvPr id="467" name="Google Shape;46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288588" cy="10288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7200" b="1" i="0" u="none" strike="noStrike" kern="0" cap="none" spc="0" normalizeH="0" baseline="0" noProof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 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tr-TR" sz="7200" i="0" u="none" strike="noStrike" kern="0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Davranış</a:t>
            </a:r>
            <a:r>
              <a:rPr kumimoji="0" lang="en-GB" sz="720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Kuralları</a:t>
            </a:r>
            <a:endParaRPr kumimoji="0" sz="200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5661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24"/>
          <p:cNvSpPr txBox="1"/>
          <p:nvPr/>
        </p:nvSpPr>
        <p:spPr>
          <a:xfrm>
            <a:off x="1961498" y="3473087"/>
            <a:ext cx="14365003" cy="3342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GB" sz="8800" b="1" i="0" u="none" strike="noStrike" cap="none" err="1">
                <a:solidFill>
                  <a:srgbClr val="F5333F"/>
                </a:solidFill>
                <a:latin typeface="Montserrat"/>
                <a:ea typeface="Roboto Black"/>
                <a:cs typeface="Roboto Black"/>
                <a:sym typeface="Montserrat"/>
              </a:rPr>
              <a:t>Soru</a:t>
            </a:r>
            <a:r>
              <a:rPr lang="tr-TR" sz="8800" b="1" i="0" u="none" strike="noStrike" cap="none">
                <a:solidFill>
                  <a:srgbClr val="F5333F"/>
                </a:solidFill>
                <a:latin typeface="Montserrat"/>
                <a:ea typeface="Roboto Black"/>
                <a:cs typeface="Roboto Black"/>
                <a:sym typeface="Montserrat"/>
              </a:rPr>
              <a:t>lar</a:t>
            </a:r>
            <a:r>
              <a:rPr lang="en-GB" sz="8800" b="1" i="0" u="none" strike="noStrike" cap="none">
                <a:solidFill>
                  <a:srgbClr val="F5333F"/>
                </a:solidFill>
                <a:latin typeface="Montserrat"/>
                <a:ea typeface="Roboto Black"/>
                <a:cs typeface="Roboto Black"/>
                <a:sym typeface="Montserrat"/>
              </a:rPr>
              <a:t>?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endParaRPr lang="en-GB" sz="8800" b="1" i="0" u="none" strike="noStrike" cap="none">
              <a:solidFill>
                <a:srgbClr val="F5333F"/>
              </a:solidFill>
              <a:latin typeface="Montserrat"/>
              <a:ea typeface="Roboto Black"/>
              <a:cs typeface="Roboto Black"/>
              <a:sym typeface="Montserrat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GB" sz="8800" b="1" i="0" u="none" strike="noStrike" cap="none" err="1">
                <a:solidFill>
                  <a:srgbClr val="F5333F"/>
                </a:solidFill>
                <a:latin typeface="Montserrat"/>
                <a:ea typeface="Roboto Black"/>
                <a:cs typeface="Roboto Black"/>
                <a:sym typeface="Montserrat"/>
              </a:rPr>
              <a:t>Teşekkür</a:t>
            </a:r>
            <a:r>
              <a:rPr lang="en-GB" sz="8800" b="1" i="0" u="none" strike="noStrike" cap="none">
                <a:solidFill>
                  <a:srgbClr val="F5333F"/>
                </a:solidFill>
                <a:latin typeface="Montserrat"/>
                <a:ea typeface="Roboto Black"/>
                <a:cs typeface="Roboto Black"/>
                <a:sym typeface="Montserrat"/>
              </a:rPr>
              <a:t> </a:t>
            </a:r>
            <a:r>
              <a:rPr lang="en-GB" sz="8800" b="1" i="0" u="none" strike="noStrike" cap="none" err="1">
                <a:solidFill>
                  <a:srgbClr val="F5333F"/>
                </a:solidFill>
                <a:latin typeface="Montserrat"/>
                <a:ea typeface="Roboto Black"/>
                <a:cs typeface="Roboto Black"/>
                <a:sym typeface="Montserrat"/>
              </a:rPr>
              <a:t>ederim</a:t>
            </a:r>
            <a:r>
              <a:rPr lang="en-GB" sz="8800" b="1" i="0" u="none" strike="noStrike" cap="none">
                <a:solidFill>
                  <a:srgbClr val="F5333F"/>
                </a:solidFill>
                <a:latin typeface="Montserrat"/>
                <a:ea typeface="Roboto Black"/>
                <a:cs typeface="Roboto Black"/>
                <a:sym typeface="Montserrat"/>
              </a:rPr>
              <a:t>!</a:t>
            </a:r>
            <a:endParaRPr sz="8800" b="0" i="0" u="none" strike="noStrike" cap="none">
              <a:solidFill>
                <a:srgbClr val="F5333F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US" sz="7200" b="1" i="0" u="none" strike="noStrike" kern="0" cap="none" spc="0" normalizeH="0" baseline="0" noProof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 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US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Otobüs</a:t>
            </a:r>
            <a:r>
              <a:rPr kumimoji="0" lang="en-US" sz="720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Hizmeti</a:t>
            </a:r>
            <a:r>
              <a:rPr kumimoji="0" lang="en-US" sz="720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US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Senaryosu</a:t>
            </a:r>
            <a:endParaRPr kumimoji="0" lang="en-US" sz="200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0271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1546704" y="3882430"/>
            <a:ext cx="15194592" cy="3539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7200" b="1" i="0" u="none" strike="noStrike" kern="0" cap="none" spc="0" normalizeH="0" baseline="0" noProof="0">
                <a:ln>
                  <a:noFill/>
                </a:ln>
                <a:solidFill>
                  <a:srgbClr val="33394B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FAALİYET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tabLst/>
              <a:defRPr/>
            </a:pPr>
            <a:r>
              <a:rPr kumimoji="0" lang="en-GB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Toplu</a:t>
            </a:r>
            <a:r>
              <a:rPr kumimoji="0" lang="tr-TR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luk</a:t>
            </a:r>
            <a:r>
              <a:rPr kumimoji="0" lang="en-GB" sz="720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katılımı</a:t>
            </a:r>
            <a:r>
              <a:rPr kumimoji="0" lang="en-GB" sz="720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nedir</a:t>
            </a:r>
            <a:r>
              <a:rPr kumimoji="0" lang="en-GB" sz="720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ve</a:t>
            </a:r>
            <a:r>
              <a:rPr kumimoji="0" lang="en-GB" sz="720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neden</a:t>
            </a:r>
            <a:r>
              <a:rPr kumimoji="0" lang="en-GB" sz="720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7200" i="0" u="none" strike="noStrike" kern="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önemlidir</a:t>
            </a:r>
            <a:r>
              <a:rPr kumimoji="0" lang="en-GB" sz="720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kumimoji="0" sz="200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0878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2"/>
          <p:cNvSpPr txBox="1"/>
          <p:nvPr/>
        </p:nvSpPr>
        <p:spPr>
          <a:xfrm>
            <a:off x="625383" y="709094"/>
            <a:ext cx="15194592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Toplu</a:t>
            </a:r>
            <a:r>
              <a:rPr lang="tr-TR" sz="54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luk</a:t>
            </a:r>
            <a:r>
              <a:rPr lang="en-US" sz="54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54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Katılımı</a:t>
            </a:r>
            <a:r>
              <a:rPr lang="en-US" sz="54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54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Nedir</a:t>
            </a:r>
            <a:r>
              <a:rPr lang="en-US" sz="54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i="0" u="none" strike="noStrike" cap="none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Tartışın</a:t>
            </a:r>
            <a:r>
              <a:rPr lang="en-US" sz="5400" i="0" u="none" strike="noStrike" cap="none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...</a:t>
            </a:r>
            <a:endParaRPr lang="en-US" sz="140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A4203FE5-7E39-4193-83C9-6968F5CA2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241" y="2705100"/>
            <a:ext cx="16451909" cy="6874394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CEB2D3FB-D304-4735-9802-37B90F461B2A}"/>
              </a:ext>
            </a:extLst>
          </p:cNvPr>
          <p:cNvSpPr txBox="1"/>
          <p:nvPr/>
        </p:nvSpPr>
        <p:spPr>
          <a:xfrm>
            <a:off x="7943850" y="3467100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chemeClr val="tx2"/>
                </a:solidFill>
              </a:rPr>
              <a:t>BİZE YARDIMCI OLUN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7E8002B0-99DB-4271-B026-F958E0DC34CE}"/>
              </a:ext>
            </a:extLst>
          </p:cNvPr>
          <p:cNvSpPr txBox="1"/>
          <p:nvPr/>
        </p:nvSpPr>
        <p:spPr>
          <a:xfrm>
            <a:off x="2952750" y="4459386"/>
            <a:ext cx="257175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/>
              <a:t>TOPLULUK KATILIMI YAKLAŞIMLARI</a:t>
            </a:r>
          </a:p>
          <a:p>
            <a:endParaRPr lang="tr-TR" dirty="0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78FE4AAD-242A-435C-99C6-B9DB2BA0284E}"/>
              </a:ext>
            </a:extLst>
          </p:cNvPr>
          <p:cNvSpPr txBox="1"/>
          <p:nvPr/>
        </p:nvSpPr>
        <p:spPr>
          <a:xfrm>
            <a:off x="12496800" y="4667428"/>
            <a:ext cx="2209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/>
              <a:t>HİZMET VERDİĞİMİZ İNSANLARA KARŞI SORUMLUYUZ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8537DA66-DF68-4C25-8519-747DC0654814}"/>
              </a:ext>
            </a:extLst>
          </p:cNvPr>
          <p:cNvSpPr txBox="1"/>
          <p:nvPr/>
        </p:nvSpPr>
        <p:spPr>
          <a:xfrm>
            <a:off x="1085850" y="6896100"/>
            <a:ext cx="6457950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400" b="1" dirty="0"/>
              <a:t>Topluluk katılımı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400" b="1" dirty="0"/>
              <a:t>Açık, dürüst iletişim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400" b="1" dirty="0"/>
              <a:t>Geri bildirim ve şikayetler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400" b="1" dirty="0"/>
              <a:t>Topluluk anlayışı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63582DE2-AB6F-4A6C-8EFF-1920589BAF29}"/>
              </a:ext>
            </a:extLst>
          </p:cNvPr>
          <p:cNvSpPr txBox="1"/>
          <p:nvPr/>
        </p:nvSpPr>
        <p:spPr>
          <a:xfrm>
            <a:off x="10287000" y="6896100"/>
            <a:ext cx="661035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300" b="1" dirty="0"/>
              <a:t>İlgili ve zamanında destek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300" b="1" dirty="0"/>
              <a:t>Topluluk odaklı programlar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300" b="1" dirty="0"/>
              <a:t>İnsanlara haysiyetli ve saygılı bir şekilde davranılır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300" b="1" dirty="0"/>
              <a:t>Hiçbir zarara yol açmayız</a:t>
            </a:r>
          </a:p>
        </p:txBody>
      </p:sp>
    </p:spTree>
    <p:extLst>
      <p:ext uri="{BB962C8B-B14F-4D97-AF65-F5344CB8AC3E}">
        <p14:creationId xmlns:p14="http://schemas.microsoft.com/office/powerpoint/2010/main" val="44257892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1E5757D-3625-F213-AAEC-ACA1ECC0A8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6000"/>
                    </a14:imgEffect>
                  </a14:imgLayer>
                </a14:imgProps>
              </a:ext>
            </a:extLst>
          </a:blip>
          <a:srcRect t="93"/>
          <a:stretch/>
        </p:blipFill>
        <p:spPr>
          <a:xfrm>
            <a:off x="0" y="0"/>
            <a:ext cx="18288000" cy="10288588"/>
          </a:xfrm>
          <a:prstGeom prst="rect">
            <a:avLst/>
          </a:prstGeom>
        </p:spPr>
      </p:pic>
      <p:sp>
        <p:nvSpPr>
          <p:cNvPr id="2" name="Google Shape;501;p5">
            <a:extLst>
              <a:ext uri="{FF2B5EF4-FFF2-40B4-BE49-F238E27FC236}">
                <a16:creationId xmlns:a16="http://schemas.microsoft.com/office/drawing/2014/main" id="{765033BB-EE49-8E28-83AC-893F05CC5F1F}"/>
              </a:ext>
            </a:extLst>
          </p:cNvPr>
          <p:cNvSpPr txBox="1">
            <a:spLocks/>
          </p:cNvSpPr>
          <p:nvPr/>
        </p:nvSpPr>
        <p:spPr>
          <a:xfrm>
            <a:off x="627855" y="701447"/>
            <a:ext cx="13741288" cy="1493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2"/>
              </a:buClr>
              <a:buSzPts val="4800"/>
              <a:buFont typeface="Montserrat"/>
              <a:buNone/>
            </a:pPr>
            <a:r>
              <a:rPr lang="en-GB" sz="54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Şube</a:t>
            </a:r>
            <a:r>
              <a:rPr lang="en-GB" sz="54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54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çalışanlarının</a:t>
            </a:r>
            <a:r>
              <a:rPr lang="en-GB" sz="54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54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ve</a:t>
            </a:r>
            <a:r>
              <a:rPr lang="en-GB" sz="54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54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gönüllülerin</a:t>
            </a:r>
            <a:r>
              <a:rPr lang="en-GB" sz="54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54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toplu</a:t>
            </a:r>
            <a:r>
              <a:rPr lang="tr-TR" sz="54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luk</a:t>
            </a:r>
            <a:r>
              <a:rPr lang="en-GB" sz="54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54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katılımındaki</a:t>
            </a:r>
            <a:r>
              <a:rPr lang="en-GB" sz="54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54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rolü</a:t>
            </a:r>
            <a:r>
              <a:rPr lang="en-GB" sz="54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54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nedir</a:t>
            </a:r>
            <a:r>
              <a:rPr lang="en-GB" sz="54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154719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9044F7-8618-4FA6-59B4-E12D36DD4A01}"/>
              </a:ext>
            </a:extLst>
          </p:cNvPr>
          <p:cNvSpPr>
            <a:spLocks noGrp="1"/>
          </p:cNvSpPr>
          <p:nvPr>
            <p:ph type="pic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01" name="Google Shape;501;p5"/>
          <p:cNvSpPr txBox="1">
            <a:spLocks noGrp="1"/>
          </p:cNvSpPr>
          <p:nvPr>
            <p:ph type="title" idx="4294967295"/>
          </p:nvPr>
        </p:nvSpPr>
        <p:spPr>
          <a:xfrm>
            <a:off x="10247312" y="2163763"/>
            <a:ext cx="7583487" cy="1493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Montserrat"/>
              <a:buNone/>
            </a:pPr>
            <a:r>
              <a:rPr lang="en-GB" sz="48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Grup </a:t>
            </a:r>
            <a:r>
              <a:rPr lang="en-GB" sz="48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çalışması</a:t>
            </a:r>
            <a:r>
              <a:rPr lang="en-GB" sz="48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(5 </a:t>
            </a:r>
            <a:r>
              <a:rPr lang="en-GB" sz="48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dakika</a:t>
            </a:r>
            <a:r>
              <a:rPr lang="en-GB" sz="48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5"/>
          <p:cNvSpPr txBox="1">
            <a:spLocks noGrp="1"/>
          </p:cNvSpPr>
          <p:nvPr>
            <p:ph type="body" idx="4294967295"/>
          </p:nvPr>
        </p:nvSpPr>
        <p:spPr>
          <a:xfrm>
            <a:off x="10247313" y="3994150"/>
            <a:ext cx="7583487" cy="5526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ts val="342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Dört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gruba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ayrılın</a:t>
            </a:r>
            <a:endParaRPr lang="en-GB" sz="2600" b="0" i="0" u="none" strike="noStrike" cap="none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marR="0" lvl="0" indent="-457200" algn="l" rtl="0">
              <a:lnSpc>
                <a:spcPts val="342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Her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grubun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farklı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toplumsal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katılım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yaklaşımı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benimsemesi</a:t>
            </a:r>
            <a:endParaRPr lang="en-GB" sz="2600" b="0" i="0" u="none" strike="noStrike" cap="none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marR="0" lvl="0" indent="-457200" algn="l" rtl="0">
              <a:lnSpc>
                <a:spcPts val="342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Şubenizde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yaptığınız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tüm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faaliyetleri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listeleyin</a:t>
            </a:r>
            <a:r>
              <a:rPr lang="en-GB" sz="26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:</a:t>
            </a:r>
            <a:endParaRPr lang="tr-TR" sz="260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marR="0" lvl="0" indent="-457200" algn="l" rtl="0">
              <a:lnSpc>
                <a:spcPts val="342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600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Grup</a:t>
            </a:r>
            <a:r>
              <a:rPr lang="en-GB" sz="260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1 - </a:t>
            </a:r>
            <a:r>
              <a:rPr lang="en-GB" sz="2600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</a:t>
            </a:r>
            <a:r>
              <a:rPr lang="tr-TR" sz="2600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luğ</a:t>
            </a:r>
            <a:r>
              <a:rPr lang="en-GB" sz="260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u </a:t>
            </a:r>
            <a:r>
              <a:rPr lang="en-GB" sz="2600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anlayın</a:t>
            </a:r>
            <a:r>
              <a:rPr lang="en-GB" sz="260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</a:p>
          <a:p>
            <a:pPr marL="457200" marR="0" lvl="0" indent="-457200" algn="l" rtl="0">
              <a:lnSpc>
                <a:spcPts val="342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600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Grup</a:t>
            </a:r>
            <a:r>
              <a:rPr lang="en-GB" sz="260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2 - Bilgi </a:t>
            </a:r>
            <a:r>
              <a:rPr lang="en-GB" sz="2600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paylaşın</a:t>
            </a:r>
            <a:endParaRPr lang="tr-TR" sz="260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marR="0" lvl="0" indent="-457200" algn="l" rtl="0">
              <a:lnSpc>
                <a:spcPts val="342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6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Grup</a:t>
            </a:r>
            <a:r>
              <a:rPr lang="en-GB" sz="26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3 - </a:t>
            </a:r>
            <a:r>
              <a:rPr lang="en-GB" sz="26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Katılımı</a:t>
            </a:r>
            <a:r>
              <a:rPr lang="en-GB" sz="26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destekleyin</a:t>
            </a:r>
            <a:endParaRPr lang="en-GB" sz="2600" b="0" i="0" u="none" strike="noStrike" cap="none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marR="0" lvl="0" indent="-457200" algn="l" rtl="0">
              <a:lnSpc>
                <a:spcPts val="342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6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Grup</a:t>
            </a:r>
            <a:r>
              <a:rPr lang="en-GB" sz="26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4 - </a:t>
            </a:r>
            <a:r>
              <a:rPr lang="en-GB" sz="26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Topluluk</a:t>
            </a:r>
            <a:r>
              <a:rPr lang="en-GB" sz="26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geri</a:t>
            </a:r>
            <a:r>
              <a:rPr lang="en-GB" sz="26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bildirimlerini</a:t>
            </a:r>
            <a:r>
              <a:rPr lang="en-GB" sz="26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6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yönetin</a:t>
            </a:r>
            <a:endParaRPr lang="en-GB" sz="260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pic>
        <p:nvPicPr>
          <p:cNvPr id="4" name="Google Shape;565;p10">
            <a:extLst>
              <a:ext uri="{FF2B5EF4-FFF2-40B4-BE49-F238E27FC236}">
                <a16:creationId xmlns:a16="http://schemas.microsoft.com/office/drawing/2014/main" id="{ADF4E65C-45C6-DC63-33AC-3080BF1EB41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859" y="0"/>
            <a:ext cx="9601200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367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6" name="Google Shape;586;p1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4942" y="0"/>
            <a:ext cx="9663058" cy="10288588"/>
          </a:xfrm>
          <a:prstGeom prst="rect">
            <a:avLst/>
          </a:prstGeom>
          <a:solidFill>
            <a:srgbClr val="353535">
              <a:alpha val="11372"/>
            </a:srgbClr>
          </a:solidFill>
          <a:ln>
            <a:noFill/>
          </a:ln>
        </p:spPr>
      </p:pic>
      <p:sp>
        <p:nvSpPr>
          <p:cNvPr id="587" name="Google Shape;587;p13"/>
          <p:cNvSpPr txBox="1"/>
          <p:nvPr/>
        </p:nvSpPr>
        <p:spPr>
          <a:xfrm>
            <a:off x="512007" y="472863"/>
            <a:ext cx="7781761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6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Neden</a:t>
            </a:r>
            <a:r>
              <a:rPr lang="en-GB" sz="46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6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toplulukların</a:t>
            </a:r>
            <a:r>
              <a:rPr lang="en-GB" sz="46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6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katılımını</a:t>
            </a:r>
            <a:r>
              <a:rPr lang="en-GB" sz="46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6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sağlamamız</a:t>
            </a:r>
            <a:r>
              <a:rPr lang="en-GB" sz="46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6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gerekiyor</a:t>
            </a:r>
            <a:r>
              <a:rPr lang="en-GB" sz="46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700" i="0" u="none" strike="noStrike" cap="none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Tartışın</a:t>
            </a:r>
            <a:r>
              <a:rPr lang="en-GB" sz="4700" i="0" u="none" strike="noStrike" cap="none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...</a:t>
            </a:r>
            <a:endParaRPr sz="4700" i="0" u="none" strike="noStrike" cap="none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88" name="Google Shape;588;p13"/>
          <p:cNvSpPr txBox="1"/>
          <p:nvPr/>
        </p:nvSpPr>
        <p:spPr>
          <a:xfrm>
            <a:off x="512007" y="3378659"/>
            <a:ext cx="7341075" cy="6124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Topluluk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bağlamını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ihtiyaçlarını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anlamak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lang="tr-TR" sz="2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endParaRPr lang="en-GB" sz="2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Daha iyi,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daha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etkili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programlar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çalışmalar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gerçekleştirmek</a:t>
            </a:r>
            <a:endParaRPr lang="en-GB" sz="2800" err="1">
              <a:solidFill>
                <a:schemeClr val="lt1"/>
              </a:solidFill>
              <a:latin typeface="Open Sans"/>
              <a:ea typeface="Open Sans"/>
              <a:cs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endParaRPr lang="en-GB" sz="2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Topluluklarla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güven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erişim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kabul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oluşturmak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lang="tr-TR" sz="2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endParaRPr lang="en-GB" sz="2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Toplu</a:t>
            </a:r>
            <a:r>
              <a:rPr lang="tr-TR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luk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sahipliğini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direncini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güçlendirmek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toplu</a:t>
            </a:r>
            <a:r>
              <a:rPr lang="tr-TR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luk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öncülüğündeki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çözümleri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desteklemek</a:t>
            </a:r>
            <a:endParaRPr lang="tr-TR" sz="2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endParaRPr lang="en-GB" sz="2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Kendi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taahhütlerimizi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yerine</a:t>
            </a:r>
            <a:r>
              <a:rPr lang="en-GB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getirmek</a:t>
            </a:r>
            <a:endParaRPr sz="2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13"/>
          <p:cNvSpPr txBox="1"/>
          <p:nvPr/>
        </p:nvSpPr>
        <p:spPr>
          <a:xfrm>
            <a:off x="8620840" y="1475703"/>
            <a:ext cx="7476052" cy="1274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Sık</a:t>
            </a:r>
            <a:r>
              <a:rPr lang="en-GB" sz="48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yapılan</a:t>
            </a:r>
            <a:r>
              <a:rPr lang="en-GB" sz="48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48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hatalar</a:t>
            </a:r>
            <a:r>
              <a:rPr lang="en-GB" sz="48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i="0" u="none" strike="noStrike" cap="none" err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Tartışın</a:t>
            </a:r>
            <a:r>
              <a:rPr lang="en-GB" sz="4800" i="0" u="none" strike="noStrike" cap="none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...</a:t>
            </a:r>
            <a:endParaRPr sz="4800" i="0" u="none" strike="noStrike" cap="none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88" name="Google Shape;588;p13"/>
          <p:cNvSpPr txBox="1"/>
          <p:nvPr/>
        </p:nvSpPr>
        <p:spPr>
          <a:xfrm>
            <a:off x="8620840" y="3397802"/>
            <a:ext cx="8437152" cy="6124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Topluluklarla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zayıf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iletişim</a:t>
            </a:r>
            <a:endParaRPr lang="tr-TR" sz="2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endParaRPr lang="en-GB" sz="2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Beklentileri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yükseltmek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verilen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sözleri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tutmamak</a:t>
            </a:r>
            <a:endParaRPr lang="tr-TR" sz="2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endParaRPr lang="en-GB" sz="2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Belirsiz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seçim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kriterleri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hedefleme</a:t>
            </a:r>
            <a:endParaRPr lang="tr-TR" sz="2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endParaRPr lang="tr-TR" sz="2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Yerel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kapasitenin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kullanılmaması</a:t>
            </a:r>
            <a:endParaRPr lang="tr-TR" sz="2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endParaRPr lang="tr-TR" sz="2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Topluluk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geri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bildirimlerinin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toplanmaması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kullanılmaması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veya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yanıtlanmaması</a:t>
            </a:r>
            <a:endParaRPr lang="tr-TR" sz="2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endParaRPr lang="tr-TR" sz="28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457200">
              <a:buClr>
                <a:srgbClr val="FF0000"/>
              </a:buClr>
              <a:buSzPts val="3200"/>
              <a:buFont typeface="Calibri"/>
              <a:buAutoNum type="arabicPeriod"/>
            </a:pP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Hassas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veya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ulaşılması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daha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zor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grupların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dahil</a:t>
            </a:r>
            <a:r>
              <a:rPr lang="en-GB" sz="28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28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edilmemesi</a:t>
            </a:r>
            <a:endParaRPr sz="28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8AF99FBD-6A35-4E65-9099-F5A192BE4629}"/>
              </a:ext>
            </a:extLst>
          </p:cNvPr>
          <p:cNvSpPr/>
          <p:nvPr/>
        </p:nvSpPr>
        <p:spPr>
          <a:xfrm>
            <a:off x="1113554" y="133350"/>
            <a:ext cx="6848374" cy="9963150"/>
          </a:xfrm>
          <a:custGeom>
            <a:avLst/>
            <a:gdLst/>
            <a:ahLst/>
            <a:cxnLst/>
            <a:rect l="l" t="t" r="r" b="b"/>
            <a:pathLst>
              <a:path w="5902819" h="8969970">
                <a:moveTo>
                  <a:pt x="0" y="0"/>
                </a:moveTo>
                <a:lnTo>
                  <a:pt x="5902819" y="0"/>
                </a:lnTo>
                <a:lnTo>
                  <a:pt x="5902819" y="8969970"/>
                </a:lnTo>
                <a:lnTo>
                  <a:pt x="0" y="89699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buClrTx/>
              <a:buFontTx/>
              <a:buNone/>
            </a:pPr>
            <a:endParaRPr lang="tr-TR" sz="1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CDE70724-A90C-493B-BA6D-D997DA2AA5EF}"/>
              </a:ext>
            </a:extLst>
          </p:cNvPr>
          <p:cNvSpPr txBox="1"/>
          <p:nvPr/>
        </p:nvSpPr>
        <p:spPr>
          <a:xfrm>
            <a:off x="1600200" y="266700"/>
            <a:ext cx="5962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b="1" dirty="0">
                <a:solidFill>
                  <a:schemeClr val="accent5"/>
                </a:solidFill>
              </a:rPr>
              <a:t>Yardım kuruluşları planları ve faaliyetleri hakkında iyi iletişim kuruyor mu?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5A83C720-DDC6-42A7-B3BB-9C51CE7BF443}"/>
              </a:ext>
            </a:extLst>
          </p:cNvPr>
          <p:cNvSpPr txBox="1"/>
          <p:nvPr/>
        </p:nvSpPr>
        <p:spPr>
          <a:xfrm>
            <a:off x="6324600" y="2038350"/>
            <a:ext cx="163732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74"/>
              </a:lnSpc>
            </a:pPr>
            <a:r>
              <a:rPr lang="en-US" sz="4400" dirty="0">
                <a:solidFill>
                  <a:srgbClr val="29CBA4"/>
                </a:solidFill>
                <a:latin typeface="Montserrat Bold"/>
              </a:rPr>
              <a:t>%</a:t>
            </a:r>
            <a:r>
              <a:rPr lang="tr-TR" sz="4400" dirty="0">
                <a:solidFill>
                  <a:srgbClr val="29CBA4"/>
                </a:solidFill>
                <a:latin typeface="Montserrat Bold"/>
              </a:rPr>
              <a:t>39</a:t>
            </a:r>
          </a:p>
          <a:p>
            <a:pPr algn="ctr">
              <a:lnSpc>
                <a:spcPts val="4474"/>
              </a:lnSpc>
            </a:pPr>
            <a:r>
              <a:rPr lang="tr-TR" sz="4000" dirty="0">
                <a:solidFill>
                  <a:srgbClr val="29CBA4"/>
                </a:solidFill>
                <a:latin typeface="Montserrat Bold"/>
              </a:rPr>
              <a:t>EVET</a:t>
            </a:r>
            <a:endParaRPr lang="en-US" sz="4000" dirty="0">
              <a:solidFill>
                <a:srgbClr val="29CBA4"/>
              </a:solidFill>
              <a:latin typeface="Montserrat Bold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1271F469-0478-4BAA-93DA-6C95445CC261}"/>
              </a:ext>
            </a:extLst>
          </p:cNvPr>
          <p:cNvSpPr txBox="1"/>
          <p:nvPr/>
        </p:nvSpPr>
        <p:spPr>
          <a:xfrm>
            <a:off x="1230008" y="4210049"/>
            <a:ext cx="6523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Kaynak: 2018 İnsani Yardım Sisteminin Durumu için 5000 kişiyle yapılan anket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9428A05-0320-4506-9914-0333992AB93B}"/>
              </a:ext>
            </a:extLst>
          </p:cNvPr>
          <p:cNvSpPr txBox="1"/>
          <p:nvPr/>
        </p:nvSpPr>
        <p:spPr>
          <a:xfrm>
            <a:off x="1447800" y="5456544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b="1" dirty="0">
                <a:solidFill>
                  <a:schemeClr val="accent5"/>
                </a:solidFill>
              </a:rPr>
              <a:t>Yardım kuruluşlarının kimin destek alıp kimin almayacağına nasıl karar verdiğini biliyor musunuz?</a:t>
            </a:r>
          </a:p>
          <a:p>
            <a:endParaRPr lang="tr-TR" dirty="0"/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32D878EC-F344-47AD-BE69-A86CB9D5F4C5}"/>
              </a:ext>
            </a:extLst>
          </p:cNvPr>
          <p:cNvSpPr txBox="1"/>
          <p:nvPr/>
        </p:nvSpPr>
        <p:spPr>
          <a:xfrm>
            <a:off x="1600200" y="9220200"/>
            <a:ext cx="268702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1C8C3"/>
                </a:solidFill>
                <a:latin typeface="Montserrat Bold Italics"/>
              </a:rPr>
              <a:t>   %12</a:t>
            </a:r>
            <a:r>
              <a:rPr lang="tr-TR" sz="2400" b="1" dirty="0">
                <a:solidFill>
                  <a:srgbClr val="145483"/>
                </a:solidFill>
                <a:latin typeface="Montserrat Bold Italics"/>
              </a:rPr>
              <a:t>     %88</a:t>
            </a:r>
          </a:p>
          <a:p>
            <a:pPr algn="ctr"/>
            <a:r>
              <a:rPr lang="en-US" sz="28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Montserrat Bold Italics"/>
              </a:rPr>
              <a:t>Kenya</a:t>
            </a:r>
            <a:r>
              <a:rPr lang="tr-TR" sz="2800" b="1" dirty="0">
                <a:solidFill>
                  <a:schemeClr val="accent5">
                    <a:lumMod val="90000"/>
                    <a:lumOff val="10000"/>
                  </a:schemeClr>
                </a:solidFill>
                <a:latin typeface="Montserrat Bold Italics"/>
              </a:rPr>
              <a:t> </a:t>
            </a:r>
            <a:endParaRPr lang="tr-TR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23F9FA6D-CCB3-47F3-B6ED-539D06804D9C}"/>
              </a:ext>
            </a:extLst>
          </p:cNvPr>
          <p:cNvSpPr txBox="1"/>
          <p:nvPr/>
        </p:nvSpPr>
        <p:spPr>
          <a:xfrm>
            <a:off x="4716718" y="9152632"/>
            <a:ext cx="2846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1C8C3"/>
                </a:solidFill>
                <a:latin typeface="Montserrat Bold Italics"/>
              </a:rPr>
              <a:t>%6</a:t>
            </a:r>
            <a:r>
              <a:rPr lang="tr-TR" sz="2400" b="1" dirty="0">
                <a:solidFill>
                  <a:srgbClr val="145483"/>
                </a:solidFill>
                <a:latin typeface="Montserrat Bold Italics"/>
              </a:rPr>
              <a:t>      %94</a:t>
            </a:r>
            <a:endParaRPr lang="tr-TR" sz="2400" b="1" dirty="0">
              <a:solidFill>
                <a:schemeClr val="accent5">
                  <a:lumMod val="90000"/>
                  <a:lumOff val="10000"/>
                </a:schemeClr>
              </a:solidFill>
            </a:endParaRPr>
          </a:p>
          <a:p>
            <a:pPr algn="ctr"/>
            <a:r>
              <a:rPr lang="tr-TR" sz="3200" b="1" dirty="0">
                <a:solidFill>
                  <a:schemeClr val="accent5">
                    <a:lumMod val="90000"/>
                    <a:lumOff val="10000"/>
                  </a:schemeClr>
                </a:solidFill>
              </a:rPr>
              <a:t>Irak</a:t>
            </a:r>
            <a:r>
              <a:rPr lang="tr-TR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BF620CB7-6E35-4620-AF89-9160391B6626}"/>
              </a:ext>
            </a:extLst>
          </p:cNvPr>
          <p:cNvSpPr txBox="1"/>
          <p:nvPr/>
        </p:nvSpPr>
        <p:spPr>
          <a:xfrm>
            <a:off x="2895600" y="6779983"/>
            <a:ext cx="1821118" cy="70788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tr-TR" sz="2000" b="1" dirty="0">
              <a:solidFill>
                <a:schemeClr val="accent5">
                  <a:lumMod val="75000"/>
                  <a:lumOff val="25000"/>
                </a:schemeClr>
              </a:solidFill>
            </a:endParaRPr>
          </a:p>
          <a:p>
            <a:r>
              <a:rPr lang="tr-TR" sz="2000" b="1" dirty="0">
                <a:solidFill>
                  <a:schemeClr val="accent5">
                    <a:lumMod val="75000"/>
                    <a:lumOff val="25000"/>
                  </a:schemeClr>
                </a:solidFill>
              </a:rPr>
              <a:t>   Hayır</a:t>
            </a:r>
            <a:endParaRPr lang="tr-TR" dirty="0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7EDC1EAD-664C-4FDE-8912-FDA3F561815F}"/>
              </a:ext>
            </a:extLst>
          </p:cNvPr>
          <p:cNvSpPr txBox="1"/>
          <p:nvPr/>
        </p:nvSpPr>
        <p:spPr>
          <a:xfrm>
            <a:off x="6076950" y="6779982"/>
            <a:ext cx="1162050" cy="49699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>
                <a:solidFill>
                  <a:schemeClr val="accent5">
                    <a:lumMod val="75000"/>
                    <a:lumOff val="25000"/>
                  </a:schemeClr>
                </a:solidFill>
              </a:rPr>
              <a:t> Hayır</a:t>
            </a:r>
            <a:endParaRPr lang="tr-TR" dirty="0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76CD7A6A-9920-4C1D-8B32-2044F5531A2C}"/>
              </a:ext>
            </a:extLst>
          </p:cNvPr>
          <p:cNvSpPr txBox="1"/>
          <p:nvPr/>
        </p:nvSpPr>
        <p:spPr>
          <a:xfrm>
            <a:off x="1866900" y="8250238"/>
            <a:ext cx="1229226" cy="70788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tr-TR" sz="2000" b="1" dirty="0">
              <a:solidFill>
                <a:srgbClr val="01C8C3"/>
              </a:solidFill>
            </a:endParaRPr>
          </a:p>
          <a:p>
            <a:r>
              <a:rPr lang="tr-TR" sz="2000" b="1" dirty="0">
                <a:solidFill>
                  <a:srgbClr val="01C8C3"/>
                </a:solidFill>
              </a:rPr>
              <a:t>     Evet</a:t>
            </a:r>
            <a:endParaRPr lang="tr-TR" b="1" dirty="0">
              <a:solidFill>
                <a:srgbClr val="01C8C3"/>
              </a:solidFill>
            </a:endParaRPr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A2AA2B92-620B-42FA-9268-1E939287CE33}"/>
              </a:ext>
            </a:extLst>
          </p:cNvPr>
          <p:cNvSpPr txBox="1"/>
          <p:nvPr/>
        </p:nvSpPr>
        <p:spPr>
          <a:xfrm>
            <a:off x="5168234" y="8250238"/>
            <a:ext cx="971550" cy="70788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endParaRPr lang="tr-TR" sz="2000" b="1" dirty="0">
              <a:solidFill>
                <a:srgbClr val="01C8C3"/>
              </a:solidFill>
            </a:endParaRPr>
          </a:p>
          <a:p>
            <a:pPr algn="ctr"/>
            <a:r>
              <a:rPr lang="tr-TR" sz="2000" b="1" dirty="0">
                <a:solidFill>
                  <a:srgbClr val="01C8C3"/>
                </a:solidFill>
              </a:rPr>
              <a:t>Evet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4459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5"/>
          <p:cNvSpPr txBox="1">
            <a:spLocks noGrp="1"/>
          </p:cNvSpPr>
          <p:nvPr>
            <p:ph type="title" idx="4294967295"/>
          </p:nvPr>
        </p:nvSpPr>
        <p:spPr>
          <a:xfrm>
            <a:off x="725542" y="2611060"/>
            <a:ext cx="6105797" cy="1426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Montserrat"/>
              <a:buNone/>
            </a:pPr>
            <a:r>
              <a:rPr lang="en-GB" sz="48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Grup </a:t>
            </a:r>
            <a:r>
              <a:rPr lang="en-GB" sz="4800" b="1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çalışması</a:t>
            </a:r>
            <a:r>
              <a:rPr lang="en-GB" sz="48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(10 </a:t>
            </a:r>
            <a:r>
              <a:rPr lang="en-GB" sz="4800" b="1" i="0" u="none" strike="noStrike" cap="none" err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dakika</a:t>
            </a:r>
            <a:r>
              <a:rPr lang="en-GB" sz="4800" b="1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5"/>
          <p:cNvSpPr txBox="1">
            <a:spLocks noGrp="1"/>
          </p:cNvSpPr>
          <p:nvPr>
            <p:ph type="body" idx="4294967295"/>
          </p:nvPr>
        </p:nvSpPr>
        <p:spPr>
          <a:xfrm>
            <a:off x="725542" y="4659985"/>
            <a:ext cx="6675922" cy="5114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Her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grubun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yaygın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toplu</a:t>
            </a:r>
            <a:r>
              <a:rPr lang="tr-TR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luk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katılımı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hatalarından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birini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seçmesi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bu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hatanın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gerçek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hayattan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örneklerini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paylaşması</a:t>
            </a:r>
            <a:endParaRPr lang="en-GB" sz="2800" b="0" i="0" u="none" strike="noStrike" cap="none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marR="0" lvl="0" indent="-45720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Bir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örnek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seçin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ve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tartışın</a:t>
            </a:r>
            <a:r>
              <a:rPr lang="en-GB" sz="2800" b="0" i="0" u="none" strike="noStrike" cap="none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...</a:t>
            </a:r>
            <a:endParaRPr lang="tr-TR" sz="2800" b="0" i="0" u="none" strike="noStrike" cap="none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marR="0" lvl="0" indent="-45720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endParaRPr lang="tr-TR" sz="280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marR="0" lvl="0" indent="-45720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8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Neden</a:t>
            </a:r>
            <a:r>
              <a:rPr lang="en-GB" sz="28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böyle</a:t>
            </a:r>
            <a:r>
              <a:rPr lang="en-GB" sz="28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</a:t>
            </a:r>
            <a:r>
              <a:rPr lang="en-GB" sz="28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oldu</a:t>
            </a:r>
            <a:r>
              <a:rPr lang="en-GB" sz="28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?</a:t>
            </a:r>
            <a:endParaRPr lang="tr-TR" sz="2800" b="0" i="0" u="none" strike="noStrike" cap="none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marR="0" lvl="0" indent="-45720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endParaRPr lang="tr-TR" sz="2800" b="0" i="0" u="none" strike="noStrike" cap="none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457200" marR="0" lvl="0" indent="-45720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GB" sz="28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Sonuçları</a:t>
            </a:r>
            <a:r>
              <a:rPr lang="en-GB" sz="28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 ne </a:t>
            </a:r>
            <a:r>
              <a:rPr lang="en-GB" sz="2800" b="0" i="0" u="none" strike="noStrike" cap="none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oldu</a:t>
            </a:r>
            <a:r>
              <a:rPr lang="en-GB" sz="2800" b="0" i="0" u="none" strike="noStrike" cap="none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?</a:t>
            </a:r>
            <a:endParaRPr sz="2800" b="0" i="0" u="none" strike="noStrike" cap="none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</p:txBody>
      </p:sp>
      <p:pic>
        <p:nvPicPr>
          <p:cNvPr id="5" name="Picture Placeholder 4" descr="A picture containing outdoor, clothing, person, tree&#10;&#10;Description automatically generated">
            <a:extLst>
              <a:ext uri="{FF2B5EF4-FFF2-40B4-BE49-F238E27FC236}">
                <a16:creationId xmlns:a16="http://schemas.microsoft.com/office/drawing/2014/main" id="{A3B41CE1-D901-8095-5D02-A0E9F2993FCE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t="50" b="50"/>
          <a:stretch>
            <a:fillRect/>
          </a:stretch>
        </p:blipFill>
        <p:spPr>
          <a:xfrm>
            <a:off x="8402638" y="0"/>
            <a:ext cx="9885362" cy="1028858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EE9237482712449971AC4496F4F58A" ma:contentTypeVersion="21" ma:contentTypeDescription="Create a new document." ma:contentTypeScope="" ma:versionID="371a55670b36c1453381dad92e03020a">
  <xsd:schema xmlns:xsd="http://www.w3.org/2001/XMLSchema" xmlns:xs="http://www.w3.org/2001/XMLSchema" xmlns:p="http://schemas.microsoft.com/office/2006/metadata/properties" xmlns:ns1="http://schemas.microsoft.com/sharepoint/v3" xmlns:ns2="133e5729-7bb1-4685-bd1f-c5e580a2ee33" xmlns:ns3="cf328f71-004c-4ec5-8aac-4c1fe87c002c" targetNamespace="http://schemas.microsoft.com/office/2006/metadata/properties" ma:root="true" ma:fieldsID="bccec711ce68aa3d4cfc5b67e25e9f3e" ns1:_="" ns2:_="" ns3:_="">
    <xsd:import namespace="http://schemas.microsoft.com/sharepoint/v3"/>
    <xsd:import namespace="133e5729-7bb1-4685-bd1f-c5e580a2ee33"/>
    <xsd:import namespace="cf328f71-004c-4ec5-8aac-4c1fe87c002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LengthInSeconds" minOccurs="0"/>
                <xsd:element ref="ns3:SharingLink" minOccurs="0"/>
                <xsd:element ref="ns3:lcf76f155ced4ddcb4097134ff3c332f" minOccurs="0"/>
                <xsd:element ref="ns2:TaxCatchAll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3e5729-7bb1-4685-bd1f-c5e580a2ee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5cc3d5bd-c7ff-448c-a8db-21860a682db1}" ma:internalName="TaxCatchAll" ma:showField="CatchAllData" ma:web="133e5729-7bb1-4685-bd1f-c5e580a2ee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28f71-004c-4ec5-8aac-4c1fe87c00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SharingLink" ma:index="21" nillable="true" ma:displayName="Sharing Link" ma:format="Dropdown" ma:internalName="SharingLink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14f832c-f6f1-485d-8901-6765a4832c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133e5729-7bb1-4685-bd1f-c5e580a2ee33" xsi:nil="true"/>
    <lcf76f155ced4ddcb4097134ff3c332f xmlns="cf328f71-004c-4ec5-8aac-4c1fe87c002c">
      <Terms xmlns="http://schemas.microsoft.com/office/infopath/2007/PartnerControls"/>
    </lcf76f155ced4ddcb4097134ff3c332f>
    <SharingLink xmlns="cf328f71-004c-4ec5-8aac-4c1fe87c002c" xsi:nil="true"/>
  </documentManagement>
</p:properties>
</file>

<file path=customXml/itemProps1.xml><?xml version="1.0" encoding="utf-8"?>
<ds:datastoreItem xmlns:ds="http://schemas.openxmlformats.org/officeDocument/2006/customXml" ds:itemID="{E5828BB8-FC34-41AD-84C1-13C988930282}"/>
</file>

<file path=customXml/itemProps2.xml><?xml version="1.0" encoding="utf-8"?>
<ds:datastoreItem xmlns:ds="http://schemas.openxmlformats.org/officeDocument/2006/customXml" ds:itemID="{246E31B4-E9E7-4438-9D37-107294A49E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743489-0076-4BB1-BEE7-55235896F6F1}">
  <ds:schemaRefs>
    <ds:schemaRef ds:uri="0b604a3c-689d-4a12-8886-2474bf82c5e0"/>
    <ds:schemaRef ds:uri="5f436d2a-0bd7-42ee-8550-6f2938479fc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2213</Words>
  <Application>Microsoft Office PowerPoint</Application>
  <PresentationFormat>Custom</PresentationFormat>
  <Paragraphs>209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Open Sans</vt:lpstr>
      <vt:lpstr>Montserrat Bold Italics</vt:lpstr>
      <vt:lpstr>Arial</vt:lpstr>
      <vt:lpstr>Times New Roman</vt:lpstr>
      <vt:lpstr>Roboto</vt:lpstr>
      <vt:lpstr>Montserrat SemiBold</vt:lpstr>
      <vt:lpstr>Roboto Black</vt:lpstr>
      <vt:lpstr>Montserrat</vt:lpstr>
      <vt:lpstr>Montserrat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Grup çalışması (5 dakika)</vt:lpstr>
      <vt:lpstr>PowerPoint Presentation</vt:lpstr>
      <vt:lpstr>PowerPoint Presentation</vt:lpstr>
      <vt:lpstr>Grup çalışması (10 dakika)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Vefa AFRIKACH KOTAN</cp:lastModifiedBy>
  <cp:revision>14</cp:revision>
  <dcterms:created xsi:type="dcterms:W3CDTF">2015-02-25T15:20:40Z</dcterms:created>
  <dcterms:modified xsi:type="dcterms:W3CDTF">2024-04-02T09:35:25Z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Theme:3</vt:lpwstr>
  </property>
  <property fmtid="{D5CDD505-2E9C-101B-9397-08002B2CF9AE}" pid="3" name="ClassificationContentMarkingFooterText">
    <vt:lpwstr>Public</vt:lpwstr>
  </property>
  <property fmtid="{D5CDD505-2E9C-101B-9397-08002B2CF9AE}" pid="4" name="ContentTypeId">
    <vt:lpwstr>0x01010088EE9237482712449971AC4496F4F58A</vt:lpwstr>
  </property>
  <property fmtid="{D5CDD505-2E9C-101B-9397-08002B2CF9AE}" pid="5" name="MSIP_Label_caf3f7fd-5cd4-4287-9002-aceb9af13c42_ActionId">
    <vt:lpwstr>e640bddf-d3e3-49ee-bfbf-0981556a7d2c</vt:lpwstr>
  </property>
  <property fmtid="{D5CDD505-2E9C-101B-9397-08002B2CF9AE}" pid="6" name="MSIP_Label_caf3f7fd-5cd4-4287-9002-aceb9af13c42_ContentBits">
    <vt:lpwstr>2</vt:lpwstr>
  </property>
  <property fmtid="{D5CDD505-2E9C-101B-9397-08002B2CF9AE}" pid="7" name="MSIP_Label_caf3f7fd-5cd4-4287-9002-aceb9af13c42_Enabled">
    <vt:lpwstr>true</vt:lpwstr>
  </property>
  <property fmtid="{D5CDD505-2E9C-101B-9397-08002B2CF9AE}" pid="8" name="MSIP_Label_caf3f7fd-5cd4-4287-9002-aceb9af13c42_Method">
    <vt:lpwstr>Privileged</vt:lpwstr>
  </property>
  <property fmtid="{D5CDD505-2E9C-101B-9397-08002B2CF9AE}" pid="9" name="MSIP_Label_caf3f7fd-5cd4-4287-9002-aceb9af13c42_Name">
    <vt:lpwstr>Public</vt:lpwstr>
  </property>
  <property fmtid="{D5CDD505-2E9C-101B-9397-08002B2CF9AE}" pid="10" name="MSIP_Label_caf3f7fd-5cd4-4287-9002-aceb9af13c42_SetDate">
    <vt:lpwstr>2022-04-23T11:19:30Z</vt:lpwstr>
  </property>
  <property fmtid="{D5CDD505-2E9C-101B-9397-08002B2CF9AE}" pid="11" name="MSIP_Label_caf3f7fd-5cd4-4287-9002-aceb9af13c42_SiteId">
    <vt:lpwstr>a2b53be5-734e-4e6c-ab0d-d184f60fd917</vt:lpwstr>
  </property>
  <property fmtid="{D5CDD505-2E9C-101B-9397-08002B2CF9AE}" pid="12" name="NXPowerLiteLastOptimized">
    <vt:lpwstr>2585989</vt:lpwstr>
  </property>
  <property fmtid="{D5CDD505-2E9C-101B-9397-08002B2CF9AE}" pid="13" name="NXPowerLiteSettings">
    <vt:lpwstr>F7000400038000</vt:lpwstr>
  </property>
  <property fmtid="{D5CDD505-2E9C-101B-9397-08002B2CF9AE}" pid="14" name="NXPowerLiteVersion">
    <vt:lpwstr>S10.0.0</vt:lpwstr>
  </property>
  <property fmtid="{D5CDD505-2E9C-101B-9397-08002B2CF9AE}" pid="15" name="MediaServiceImageTags">
    <vt:lpwstr/>
  </property>
</Properties>
</file>