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1" r:id="rId5"/>
  </p:sldMasterIdLst>
  <p:notesMasterIdLst>
    <p:notesMasterId r:id="rId27"/>
  </p:notesMasterIdLst>
  <p:sldIdLst>
    <p:sldId id="256" r:id="rId6"/>
    <p:sldId id="283" r:id="rId7"/>
    <p:sldId id="258" r:id="rId8"/>
    <p:sldId id="260" r:id="rId9"/>
    <p:sldId id="2076137783" r:id="rId10"/>
    <p:sldId id="263" r:id="rId11"/>
    <p:sldId id="2076137784" r:id="rId12"/>
    <p:sldId id="266" r:id="rId13"/>
    <p:sldId id="2076137785" r:id="rId14"/>
    <p:sldId id="4337" r:id="rId15"/>
    <p:sldId id="2076137786" r:id="rId16"/>
    <p:sldId id="2076137787" r:id="rId17"/>
    <p:sldId id="284" r:id="rId18"/>
    <p:sldId id="2076137788" r:id="rId19"/>
    <p:sldId id="274" r:id="rId20"/>
    <p:sldId id="275" r:id="rId21"/>
    <p:sldId id="276" r:id="rId22"/>
    <p:sldId id="2076137789" r:id="rId23"/>
    <p:sldId id="278" r:id="rId24"/>
    <p:sldId id="279" r:id="rId25"/>
    <p:sldId id="280" r:id="rId26"/>
  </p:sldIdLst>
  <p:sldSz cx="18288000" cy="10288588"/>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Montserrat" panose="00000500000000000000" pitchFamily="50" charset="0"/>
      <p:regular r:id="rId34"/>
      <p:bold r:id="rId35"/>
      <p:italic r:id="rId36"/>
      <p:boldItalic r:id="rId37"/>
    </p:embeddedFont>
    <p:embeddedFont>
      <p:font typeface="Montserrat SemiBold" panose="00000700000000000000" pitchFamily="2" charset="0"/>
      <p:regular r:id="rId38"/>
      <p:bold r:id="rId39"/>
      <p:italic r:id="rId40"/>
      <p:boldItalic r:id="rId41"/>
    </p:embeddedFont>
    <p:embeddedFont>
      <p:font typeface="Open Sans" panose="020B08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PY/eJ/QqDx9bufbfcB908PEM6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53448-769A-BA1E-B571-46465637DAA4}" name="Awais FAROOQ" initials="AF" userId="S::awais.farooq@ifrc.org::cb288362-03da-425c-be2d-6126fa00a029" providerId="AD"/>
  <p188:author id="{5CF3219A-09FD-68F2-34A3-C2B06F997523}" name="Sharon Reader" initials="SR" userId="S::sharon.reader@ifrc.org::192b71f1-1400-4988-a857-69de893750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va Erlach" initials="" lastIdx="5" clrIdx="0"/>
  <p:cmAuthor id="1" name="Sharon Reader" initials="SR" lastIdx="1" clrIdx="1">
    <p:extLst>
      <p:ext uri="{19B8F6BF-5375-455C-9EA6-DF929625EA0E}">
        <p15:presenceInfo xmlns:p15="http://schemas.microsoft.com/office/powerpoint/2012/main" userId="ca5c8e1e0ed0967f" providerId="Windows Live"/>
      </p:ext>
    </p:extLst>
  </p:cmAuthor>
  <p:cmAuthor id="2" name="Ombretta BAGGIO" initials="OB" lastIdx="1" clrIdx="2">
    <p:extLst>
      <p:ext uri="{19B8F6BF-5375-455C-9EA6-DF929625EA0E}">
        <p15:presenceInfo xmlns:p15="http://schemas.microsoft.com/office/powerpoint/2012/main" userId="S::ombretta.baggio@ifrc.org::7b3fb4fe-2684-4892-9f38-a1ec0f997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55418"/>
  </p:normalViewPr>
  <p:slideViewPr>
    <p:cSldViewPr snapToGrid="0">
      <p:cViewPr varScale="1">
        <p:scale>
          <a:sx n="42" d="100"/>
          <a:sy n="42" d="100"/>
        </p:scale>
        <p:origin x="2376" y="6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5.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9C779-E85D-A544-BE31-EE1E9C9E1A8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GB"/>
        </a:p>
      </dgm:t>
    </dgm:pt>
    <dgm:pt modelId="{1FF76922-AD5D-544F-BE68-801F1AC414EA}">
      <dgm:prSet phldrT="[Text]" custT="1"/>
      <dgm:spPr/>
      <dgm:t>
        <a:bodyPr/>
        <a:lstStyle/>
        <a:p>
          <a:r>
            <a:rPr lang="fr-FR" sz="2800" b="0">
              <a:solidFill>
                <a:schemeClr val="tx2"/>
              </a:solidFill>
              <a:latin typeface="Montserrat" pitchFamily="2" charset="77"/>
            </a:rPr>
            <a:t>Comment collecter les infos</a:t>
          </a:r>
        </a:p>
      </dgm:t>
    </dgm:pt>
    <dgm:pt modelId="{2C1422C5-16D3-8A4D-9256-D030D423938A}" type="parTrans" cxnId="{7F642493-8E7B-D347-BB32-6F3E80DE938B}">
      <dgm:prSet/>
      <dgm:spPr/>
      <dgm:t>
        <a:bodyPr/>
        <a:lstStyle/>
        <a:p>
          <a:endParaRPr lang="en-GB" sz="2800" b="0">
            <a:solidFill>
              <a:schemeClr val="tx2"/>
            </a:solidFill>
            <a:latin typeface="Montserrat" pitchFamily="2" charset="77"/>
          </a:endParaRPr>
        </a:p>
      </dgm:t>
    </dgm:pt>
    <dgm:pt modelId="{41D13F3C-1C85-674F-A63F-333F6386CB4C}" type="sibTrans" cxnId="{7F642493-8E7B-D347-BB32-6F3E80DE938B}">
      <dgm:prSet/>
      <dgm:spPr/>
      <dgm:t>
        <a:bodyPr/>
        <a:lstStyle/>
        <a:p>
          <a:endParaRPr lang="en-GB" sz="2800" b="0">
            <a:solidFill>
              <a:schemeClr val="tx2"/>
            </a:solidFill>
            <a:latin typeface="Montserrat" pitchFamily="2" charset="77"/>
          </a:endParaRPr>
        </a:p>
      </dgm:t>
    </dgm:pt>
    <dgm:pt modelId="{72885E26-6486-F845-BC60-33B5CD7C3884}">
      <dgm:prSet phldrT="[Text]" custT="1"/>
      <dgm:spPr/>
      <dgm:t>
        <a:bodyPr/>
        <a:lstStyle/>
        <a:p>
          <a:r>
            <a:rPr lang="fr-FR" sz="2800" b="0">
              <a:solidFill>
                <a:schemeClr val="tx2"/>
              </a:solidFill>
              <a:latin typeface="Montserrat" pitchFamily="2" charset="77"/>
            </a:rPr>
            <a:t>Comment répondre</a:t>
          </a:r>
        </a:p>
      </dgm:t>
    </dgm:pt>
    <dgm:pt modelId="{4E5F84F7-F413-A447-BEEB-FA1376C21FE3}" type="parTrans" cxnId="{854C1E68-90E5-7D48-A4B2-E2CC4AB5B129}">
      <dgm:prSet/>
      <dgm:spPr/>
      <dgm:t>
        <a:bodyPr/>
        <a:lstStyle/>
        <a:p>
          <a:endParaRPr lang="en-GB" sz="2800" b="0">
            <a:solidFill>
              <a:schemeClr val="tx2"/>
            </a:solidFill>
            <a:latin typeface="Montserrat" pitchFamily="2" charset="77"/>
          </a:endParaRPr>
        </a:p>
      </dgm:t>
    </dgm:pt>
    <dgm:pt modelId="{A080FB3D-099C-6D46-976A-2181DEFFE1F4}" type="sibTrans" cxnId="{854C1E68-90E5-7D48-A4B2-E2CC4AB5B129}">
      <dgm:prSet/>
      <dgm:spPr/>
      <dgm:t>
        <a:bodyPr/>
        <a:lstStyle/>
        <a:p>
          <a:endParaRPr lang="en-GB" sz="2800" b="0">
            <a:solidFill>
              <a:schemeClr val="tx2"/>
            </a:solidFill>
            <a:latin typeface="Montserrat" pitchFamily="2" charset="77"/>
          </a:endParaRPr>
        </a:p>
      </dgm:t>
    </dgm:pt>
    <dgm:pt modelId="{8428AAC4-69E5-9043-8E53-AD905252B284}">
      <dgm:prSet phldrT="[Text]" custT="1"/>
      <dgm:spPr/>
      <dgm:t>
        <a:bodyPr/>
        <a:lstStyle/>
        <a:p>
          <a:r>
            <a:rPr lang="fr-FR" sz="2800" b="0">
              <a:solidFill>
                <a:schemeClr val="tx2"/>
              </a:solidFill>
              <a:latin typeface="Montserrat" pitchFamily="2" charset="77"/>
            </a:rPr>
            <a:t>Comment analyser</a:t>
          </a:r>
        </a:p>
      </dgm:t>
    </dgm:pt>
    <dgm:pt modelId="{E081619D-01C9-D341-B00E-78BACC336F77}" type="parTrans" cxnId="{E37998B8-A2B5-1344-9186-0F682F779481}">
      <dgm:prSet/>
      <dgm:spPr/>
      <dgm:t>
        <a:bodyPr/>
        <a:lstStyle/>
        <a:p>
          <a:endParaRPr lang="en-GB" sz="2800" b="0">
            <a:solidFill>
              <a:schemeClr val="tx2"/>
            </a:solidFill>
            <a:latin typeface="Montserrat" pitchFamily="2" charset="77"/>
          </a:endParaRPr>
        </a:p>
      </dgm:t>
    </dgm:pt>
    <dgm:pt modelId="{A52A4374-47D8-DC41-94A9-5C75A1C72CAE}" type="sibTrans" cxnId="{E37998B8-A2B5-1344-9186-0F682F779481}">
      <dgm:prSet/>
      <dgm:spPr/>
      <dgm:t>
        <a:bodyPr/>
        <a:lstStyle/>
        <a:p>
          <a:endParaRPr lang="en-GB" sz="2800" b="0">
            <a:solidFill>
              <a:schemeClr val="tx2"/>
            </a:solidFill>
            <a:latin typeface="Montserrat" pitchFamily="2" charset="77"/>
          </a:endParaRPr>
        </a:p>
      </dgm:t>
    </dgm:pt>
    <dgm:pt modelId="{AFBE0F7D-CF95-B947-BBCB-3B7E589C2AA6}">
      <dgm:prSet phldrT="[Text]" custT="1"/>
      <dgm:spPr/>
      <dgm:t>
        <a:bodyPr/>
        <a:lstStyle/>
        <a:p>
          <a:r>
            <a:rPr lang="fr-FR" sz="2800" b="0">
              <a:solidFill>
                <a:schemeClr val="tx2"/>
              </a:solidFill>
              <a:latin typeface="Montserrat" pitchFamily="2" charset="77"/>
            </a:rPr>
            <a:t>Garantir une action</a:t>
          </a:r>
        </a:p>
      </dgm:t>
    </dgm:pt>
    <dgm:pt modelId="{8433F076-DE58-1C45-81D4-036FFF7E98B8}" type="parTrans" cxnId="{55C3B7D2-48A0-BD4F-9BED-248175E08236}">
      <dgm:prSet/>
      <dgm:spPr/>
      <dgm:t>
        <a:bodyPr/>
        <a:lstStyle/>
        <a:p>
          <a:endParaRPr lang="en-GB" sz="2800" b="0">
            <a:solidFill>
              <a:schemeClr val="tx2"/>
            </a:solidFill>
            <a:latin typeface="Montserrat" pitchFamily="2" charset="77"/>
          </a:endParaRPr>
        </a:p>
      </dgm:t>
    </dgm:pt>
    <dgm:pt modelId="{E0E059BE-B53A-5244-80B9-F808F67B1C3D}" type="sibTrans" cxnId="{55C3B7D2-48A0-BD4F-9BED-248175E08236}">
      <dgm:prSet/>
      <dgm:spPr/>
      <dgm:t>
        <a:bodyPr/>
        <a:lstStyle/>
        <a:p>
          <a:endParaRPr lang="en-GB" sz="2800" b="0">
            <a:solidFill>
              <a:schemeClr val="tx2"/>
            </a:solidFill>
            <a:latin typeface="Montserrat" pitchFamily="2" charset="77"/>
          </a:endParaRPr>
        </a:p>
      </dgm:t>
    </dgm:pt>
    <dgm:pt modelId="{8F944A13-9484-784C-94CE-3A71A88556B0}">
      <dgm:prSet phldrT="[Text]" custT="1"/>
      <dgm:spPr/>
      <dgm:t>
        <a:bodyPr/>
        <a:lstStyle/>
        <a:p>
          <a:r>
            <a:rPr lang="fr-FR" sz="2800" b="0">
              <a:solidFill>
                <a:schemeClr val="tx2"/>
              </a:solidFill>
              <a:latin typeface="Montserrat" pitchFamily="2" charset="77"/>
            </a:rPr>
            <a:t>Références et sensibilisation</a:t>
          </a:r>
        </a:p>
      </dgm:t>
    </dgm:pt>
    <dgm:pt modelId="{C851D55B-E709-AE41-9ACD-5B000A772945}" type="parTrans" cxnId="{F7ADAD5A-5D94-1548-BFD4-2CB2358F6835}">
      <dgm:prSet/>
      <dgm:spPr/>
      <dgm:t>
        <a:bodyPr/>
        <a:lstStyle/>
        <a:p>
          <a:endParaRPr lang="en-GB" sz="2800" b="0">
            <a:solidFill>
              <a:schemeClr val="tx2"/>
            </a:solidFill>
            <a:latin typeface="Montserrat" pitchFamily="2" charset="77"/>
          </a:endParaRPr>
        </a:p>
      </dgm:t>
    </dgm:pt>
    <dgm:pt modelId="{7D308FFC-9727-9147-9253-0A5073AC89A8}" type="sibTrans" cxnId="{F7ADAD5A-5D94-1548-BFD4-2CB2358F6835}">
      <dgm:prSet/>
      <dgm:spPr/>
      <dgm:t>
        <a:bodyPr/>
        <a:lstStyle/>
        <a:p>
          <a:endParaRPr lang="en-GB" sz="2800" b="0">
            <a:solidFill>
              <a:schemeClr val="tx2"/>
            </a:solidFill>
            <a:latin typeface="Montserrat" pitchFamily="2" charset="77"/>
          </a:endParaRPr>
        </a:p>
      </dgm:t>
    </dgm:pt>
    <dgm:pt modelId="{5648E4CF-4517-0A44-A7F5-2BE3362FA59B}">
      <dgm:prSet phldrT="[Text]" custT="1"/>
      <dgm:spPr/>
      <dgm:t>
        <a:bodyPr/>
        <a:lstStyle/>
        <a:p>
          <a:r>
            <a:rPr lang="fr-FR" sz="2800" b="0">
              <a:solidFill>
                <a:schemeClr val="tx2"/>
              </a:solidFill>
              <a:latin typeface="Montserrat" pitchFamily="2" charset="77"/>
            </a:rPr>
            <a:t>» Ressources de planification</a:t>
          </a:r>
        </a:p>
      </dgm:t>
    </dgm:pt>
    <dgm:pt modelId="{9EBC76A9-828B-9149-8B87-B9AA06933DF3}" type="parTrans" cxnId="{0037FB99-6D3E-9742-B65F-3AF4330EF376}">
      <dgm:prSet/>
      <dgm:spPr/>
      <dgm:t>
        <a:bodyPr/>
        <a:lstStyle/>
        <a:p>
          <a:endParaRPr lang="en-GB" sz="2800" b="0">
            <a:solidFill>
              <a:schemeClr val="tx2"/>
            </a:solidFill>
            <a:latin typeface="Montserrat" pitchFamily="2" charset="77"/>
          </a:endParaRPr>
        </a:p>
      </dgm:t>
    </dgm:pt>
    <dgm:pt modelId="{0EA13F60-71C6-3A4F-B43A-E03E5C0890E5}" type="sibTrans" cxnId="{0037FB99-6D3E-9742-B65F-3AF4330EF376}">
      <dgm:prSet/>
      <dgm:spPr/>
      <dgm:t>
        <a:bodyPr/>
        <a:lstStyle/>
        <a:p>
          <a:endParaRPr lang="en-GB" sz="2800" b="0">
            <a:solidFill>
              <a:schemeClr val="tx2"/>
            </a:solidFill>
            <a:latin typeface="Montserrat" pitchFamily="2" charset="77"/>
          </a:endParaRPr>
        </a:p>
      </dgm:t>
    </dgm:pt>
    <dgm:pt modelId="{D9FDC79F-F04B-224B-A4A9-23B11D131126}" type="pres">
      <dgm:prSet presAssocID="{4589C779-E85D-A544-BE31-EE1E9C9E1A88}" presName="Name0" presStyleCnt="0">
        <dgm:presLayoutVars>
          <dgm:dir/>
          <dgm:resizeHandles val="exact"/>
        </dgm:presLayoutVars>
      </dgm:prSet>
      <dgm:spPr/>
    </dgm:pt>
    <dgm:pt modelId="{0D6DD57A-82B7-144C-9148-ACB83E63DE82}" type="pres">
      <dgm:prSet presAssocID="{4589C779-E85D-A544-BE31-EE1E9C9E1A88}" presName="cycle" presStyleCnt="0"/>
      <dgm:spPr/>
    </dgm:pt>
    <dgm:pt modelId="{01B50FFF-7E6B-6540-A841-736F71913E11}" type="pres">
      <dgm:prSet presAssocID="{1FF76922-AD5D-544F-BE68-801F1AC414EA}" presName="nodeFirstNode" presStyleLbl="node1" presStyleIdx="0" presStyleCnt="6">
        <dgm:presLayoutVars>
          <dgm:bulletEnabled val="1"/>
        </dgm:presLayoutVars>
      </dgm:prSet>
      <dgm:spPr/>
    </dgm:pt>
    <dgm:pt modelId="{6A5F9430-AE3A-F049-81EF-516EF4AD1180}" type="pres">
      <dgm:prSet presAssocID="{41D13F3C-1C85-674F-A63F-333F6386CB4C}" presName="sibTransFirstNode" presStyleLbl="bgShp" presStyleIdx="0" presStyleCnt="1"/>
      <dgm:spPr/>
    </dgm:pt>
    <dgm:pt modelId="{8170D374-3FEC-0E48-B30B-3290DDBB24D1}" type="pres">
      <dgm:prSet presAssocID="{72885E26-6486-F845-BC60-33B5CD7C3884}" presName="nodeFollowingNodes" presStyleLbl="node1" presStyleIdx="1" presStyleCnt="6" custRadScaleRad="95711" custRadScaleInc="12493">
        <dgm:presLayoutVars>
          <dgm:bulletEnabled val="1"/>
        </dgm:presLayoutVars>
      </dgm:prSet>
      <dgm:spPr/>
    </dgm:pt>
    <dgm:pt modelId="{A6920304-E8D9-3040-BEC0-58A547E24620}" type="pres">
      <dgm:prSet presAssocID="{8428AAC4-69E5-9043-8E53-AD905252B284}" presName="nodeFollowingNodes" presStyleLbl="node1" presStyleIdx="2" presStyleCnt="6" custRadScaleRad="94813" custRadScaleInc="-14973">
        <dgm:presLayoutVars>
          <dgm:bulletEnabled val="1"/>
        </dgm:presLayoutVars>
      </dgm:prSet>
      <dgm:spPr/>
    </dgm:pt>
    <dgm:pt modelId="{C6D6DA49-9FB6-CB4E-AC59-6BBD858466DD}" type="pres">
      <dgm:prSet presAssocID="{AFBE0F7D-CF95-B947-BBCB-3B7E589C2AA6}" presName="nodeFollowingNodes" presStyleLbl="node1" presStyleIdx="3" presStyleCnt="6">
        <dgm:presLayoutVars>
          <dgm:bulletEnabled val="1"/>
        </dgm:presLayoutVars>
      </dgm:prSet>
      <dgm:spPr/>
    </dgm:pt>
    <dgm:pt modelId="{F8C866C7-0DF3-5C4B-AE84-20E1050DB9F2}" type="pres">
      <dgm:prSet presAssocID="{8F944A13-9484-784C-94CE-3A71A88556B0}" presName="nodeFollowingNodes" presStyleLbl="node1" presStyleIdx="4" presStyleCnt="6" custRadScaleRad="92745" custRadScaleInc="13953">
        <dgm:presLayoutVars>
          <dgm:bulletEnabled val="1"/>
        </dgm:presLayoutVars>
      </dgm:prSet>
      <dgm:spPr/>
    </dgm:pt>
    <dgm:pt modelId="{E92355D4-3492-5B45-835A-E12F29C82A92}" type="pres">
      <dgm:prSet presAssocID="{5648E4CF-4517-0A44-A7F5-2BE3362FA59B}" presName="nodeFollowingNodes" presStyleLbl="node1" presStyleIdx="5" presStyleCnt="6" custRadScaleRad="93662" custRadScaleInc="-11427">
        <dgm:presLayoutVars>
          <dgm:bulletEnabled val="1"/>
        </dgm:presLayoutVars>
      </dgm:prSet>
      <dgm:spPr/>
    </dgm:pt>
  </dgm:ptLst>
  <dgm:cxnLst>
    <dgm:cxn modelId="{6DA48218-7FD3-374C-9DBD-53B6F329DD46}" type="presOf" srcId="{8428AAC4-69E5-9043-8E53-AD905252B284}" destId="{A6920304-E8D9-3040-BEC0-58A547E24620}" srcOrd="0" destOrd="0" presId="urn:microsoft.com/office/officeart/2005/8/layout/cycle3"/>
    <dgm:cxn modelId="{28DA0B24-C1A1-C34C-85CB-14206EEB3306}" type="presOf" srcId="{AFBE0F7D-CF95-B947-BBCB-3B7E589C2AA6}" destId="{C6D6DA49-9FB6-CB4E-AC59-6BBD858466DD}" srcOrd="0" destOrd="0" presId="urn:microsoft.com/office/officeart/2005/8/layout/cycle3"/>
    <dgm:cxn modelId="{4211EF2B-B7F4-984C-AA48-749B4872C6B7}" type="presOf" srcId="{41D13F3C-1C85-674F-A63F-333F6386CB4C}" destId="{6A5F9430-AE3A-F049-81EF-516EF4AD1180}" srcOrd="0" destOrd="0" presId="urn:microsoft.com/office/officeart/2005/8/layout/cycle3"/>
    <dgm:cxn modelId="{730AFD3F-FE68-9C4E-B795-82845D1ADCE9}" type="presOf" srcId="{4589C779-E85D-A544-BE31-EE1E9C9E1A88}" destId="{D9FDC79F-F04B-224B-A4A9-23B11D131126}" srcOrd="0" destOrd="0" presId="urn:microsoft.com/office/officeart/2005/8/layout/cycle3"/>
    <dgm:cxn modelId="{CB665D62-30BF-1B42-84DA-6615C57857F4}" type="presOf" srcId="{8F944A13-9484-784C-94CE-3A71A88556B0}" destId="{F8C866C7-0DF3-5C4B-AE84-20E1050DB9F2}" srcOrd="0" destOrd="0" presId="urn:microsoft.com/office/officeart/2005/8/layout/cycle3"/>
    <dgm:cxn modelId="{854C1E68-90E5-7D48-A4B2-E2CC4AB5B129}" srcId="{4589C779-E85D-A544-BE31-EE1E9C9E1A88}" destId="{72885E26-6486-F845-BC60-33B5CD7C3884}" srcOrd="1" destOrd="0" parTransId="{4E5F84F7-F413-A447-BEEB-FA1376C21FE3}" sibTransId="{A080FB3D-099C-6D46-976A-2181DEFFE1F4}"/>
    <dgm:cxn modelId="{47938053-8A0C-A14D-9FC9-14CAF664596A}" type="presOf" srcId="{5648E4CF-4517-0A44-A7F5-2BE3362FA59B}" destId="{E92355D4-3492-5B45-835A-E12F29C82A92}" srcOrd="0" destOrd="0" presId="urn:microsoft.com/office/officeart/2005/8/layout/cycle3"/>
    <dgm:cxn modelId="{ECDBF853-DCC2-5F47-A46E-94DE143A9E4D}" type="presOf" srcId="{72885E26-6486-F845-BC60-33B5CD7C3884}" destId="{8170D374-3FEC-0E48-B30B-3290DDBB24D1}" srcOrd="0" destOrd="0" presId="urn:microsoft.com/office/officeart/2005/8/layout/cycle3"/>
    <dgm:cxn modelId="{F7ADAD5A-5D94-1548-BFD4-2CB2358F6835}" srcId="{4589C779-E85D-A544-BE31-EE1E9C9E1A88}" destId="{8F944A13-9484-784C-94CE-3A71A88556B0}" srcOrd="4" destOrd="0" parTransId="{C851D55B-E709-AE41-9ACD-5B000A772945}" sibTransId="{7D308FFC-9727-9147-9253-0A5073AC89A8}"/>
    <dgm:cxn modelId="{DC2E388F-4297-504C-9454-C94C98493AD3}" type="presOf" srcId="{1FF76922-AD5D-544F-BE68-801F1AC414EA}" destId="{01B50FFF-7E6B-6540-A841-736F71913E11}" srcOrd="0" destOrd="0" presId="urn:microsoft.com/office/officeart/2005/8/layout/cycle3"/>
    <dgm:cxn modelId="{7F642493-8E7B-D347-BB32-6F3E80DE938B}" srcId="{4589C779-E85D-A544-BE31-EE1E9C9E1A88}" destId="{1FF76922-AD5D-544F-BE68-801F1AC414EA}" srcOrd="0" destOrd="0" parTransId="{2C1422C5-16D3-8A4D-9256-D030D423938A}" sibTransId="{41D13F3C-1C85-674F-A63F-333F6386CB4C}"/>
    <dgm:cxn modelId="{0037FB99-6D3E-9742-B65F-3AF4330EF376}" srcId="{4589C779-E85D-A544-BE31-EE1E9C9E1A88}" destId="{5648E4CF-4517-0A44-A7F5-2BE3362FA59B}" srcOrd="5" destOrd="0" parTransId="{9EBC76A9-828B-9149-8B87-B9AA06933DF3}" sibTransId="{0EA13F60-71C6-3A4F-B43A-E03E5C0890E5}"/>
    <dgm:cxn modelId="{E37998B8-A2B5-1344-9186-0F682F779481}" srcId="{4589C779-E85D-A544-BE31-EE1E9C9E1A88}" destId="{8428AAC4-69E5-9043-8E53-AD905252B284}" srcOrd="2" destOrd="0" parTransId="{E081619D-01C9-D341-B00E-78BACC336F77}" sibTransId="{A52A4374-47D8-DC41-94A9-5C75A1C72CAE}"/>
    <dgm:cxn modelId="{55C3B7D2-48A0-BD4F-9BED-248175E08236}" srcId="{4589C779-E85D-A544-BE31-EE1E9C9E1A88}" destId="{AFBE0F7D-CF95-B947-BBCB-3B7E589C2AA6}" srcOrd="3" destOrd="0" parTransId="{8433F076-DE58-1C45-81D4-036FFF7E98B8}" sibTransId="{E0E059BE-B53A-5244-80B9-F808F67B1C3D}"/>
    <dgm:cxn modelId="{B546D8BE-B249-044B-A690-A34FD8F8C3FA}" type="presParOf" srcId="{D9FDC79F-F04B-224B-A4A9-23B11D131126}" destId="{0D6DD57A-82B7-144C-9148-ACB83E63DE82}" srcOrd="0" destOrd="0" presId="urn:microsoft.com/office/officeart/2005/8/layout/cycle3"/>
    <dgm:cxn modelId="{BCDAABB4-6CB1-024A-9F4A-1B24C7F78F41}" type="presParOf" srcId="{0D6DD57A-82B7-144C-9148-ACB83E63DE82}" destId="{01B50FFF-7E6B-6540-A841-736F71913E11}" srcOrd="0" destOrd="0" presId="urn:microsoft.com/office/officeart/2005/8/layout/cycle3"/>
    <dgm:cxn modelId="{0473932E-C624-6344-A455-83ECE8948676}" type="presParOf" srcId="{0D6DD57A-82B7-144C-9148-ACB83E63DE82}" destId="{6A5F9430-AE3A-F049-81EF-516EF4AD1180}" srcOrd="1" destOrd="0" presId="urn:microsoft.com/office/officeart/2005/8/layout/cycle3"/>
    <dgm:cxn modelId="{DA389621-72FF-0B41-A8C6-9673895688A5}" type="presParOf" srcId="{0D6DD57A-82B7-144C-9148-ACB83E63DE82}" destId="{8170D374-3FEC-0E48-B30B-3290DDBB24D1}" srcOrd="2" destOrd="0" presId="urn:microsoft.com/office/officeart/2005/8/layout/cycle3"/>
    <dgm:cxn modelId="{F642FB77-B7F2-A841-BC6C-368DC5A5D271}" type="presParOf" srcId="{0D6DD57A-82B7-144C-9148-ACB83E63DE82}" destId="{A6920304-E8D9-3040-BEC0-58A547E24620}" srcOrd="3" destOrd="0" presId="urn:microsoft.com/office/officeart/2005/8/layout/cycle3"/>
    <dgm:cxn modelId="{8756D1C3-A3E2-5A41-813E-40D90628DA3F}" type="presParOf" srcId="{0D6DD57A-82B7-144C-9148-ACB83E63DE82}" destId="{C6D6DA49-9FB6-CB4E-AC59-6BBD858466DD}" srcOrd="4" destOrd="0" presId="urn:microsoft.com/office/officeart/2005/8/layout/cycle3"/>
    <dgm:cxn modelId="{462B5821-3EA8-564F-A679-691A1EC01C32}" type="presParOf" srcId="{0D6DD57A-82B7-144C-9148-ACB83E63DE82}" destId="{F8C866C7-0DF3-5C4B-AE84-20E1050DB9F2}" srcOrd="5" destOrd="0" presId="urn:microsoft.com/office/officeart/2005/8/layout/cycle3"/>
    <dgm:cxn modelId="{7E282513-B761-8A40-8846-ECCB3219A190}" type="presParOf" srcId="{0D6DD57A-82B7-144C-9148-ACB83E63DE82}" destId="{E92355D4-3492-5B45-835A-E12F29C82A9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F9430-AE3A-F049-81EF-516EF4AD1180}">
      <dsp:nvSpPr>
        <dsp:cNvPr id="0" name=""/>
        <dsp:cNvSpPr/>
      </dsp:nvSpPr>
      <dsp:spPr>
        <a:xfrm>
          <a:off x="2057998" y="-5674"/>
          <a:ext cx="8076003" cy="8076003"/>
        </a:xfrm>
        <a:prstGeom prst="circularArrow">
          <a:avLst>
            <a:gd name="adj1" fmla="val 5274"/>
            <a:gd name="adj2" fmla="val 312630"/>
            <a:gd name="adj3" fmla="val 14189609"/>
            <a:gd name="adj4" fmla="val 1714959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50FFF-7E6B-6540-A841-736F71913E11}">
      <dsp:nvSpPr>
        <dsp:cNvPr id="0" name=""/>
        <dsp:cNvSpPr/>
      </dsp:nvSpPr>
      <dsp:spPr>
        <a:xfrm>
          <a:off x="4527351" y="3406"/>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Comment collecter les infos</a:t>
          </a:r>
        </a:p>
      </dsp:txBody>
      <dsp:txXfrm>
        <a:off x="4603926" y="79981"/>
        <a:ext cx="2984146" cy="1415498"/>
      </dsp:txXfrm>
    </dsp:sp>
    <dsp:sp modelId="{8170D374-3FEC-0E48-B30B-3290DDBB24D1}">
      <dsp:nvSpPr>
        <dsp:cNvPr id="0" name=""/>
        <dsp:cNvSpPr/>
      </dsp:nvSpPr>
      <dsp:spPr>
        <a:xfrm>
          <a:off x="7401382" y="2025533"/>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Comment répondre</a:t>
          </a:r>
        </a:p>
      </dsp:txBody>
      <dsp:txXfrm>
        <a:off x="7477957" y="2102108"/>
        <a:ext cx="2984146" cy="1415498"/>
      </dsp:txXfrm>
    </dsp:sp>
    <dsp:sp modelId="{A6920304-E8D9-3040-BEC0-58A547E24620}">
      <dsp:nvSpPr>
        <dsp:cNvPr id="0" name=""/>
        <dsp:cNvSpPr/>
      </dsp:nvSpPr>
      <dsp:spPr>
        <a:xfrm>
          <a:off x="7401365" y="4458371"/>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Comment analyser</a:t>
          </a:r>
        </a:p>
      </dsp:txBody>
      <dsp:txXfrm>
        <a:off x="7477940" y="4534946"/>
        <a:ext cx="2984146" cy="1415498"/>
      </dsp:txXfrm>
    </dsp:sp>
    <dsp:sp modelId="{C6D6DA49-9FB6-CB4E-AC59-6BBD858466DD}">
      <dsp:nvSpPr>
        <dsp:cNvPr id="0" name=""/>
        <dsp:cNvSpPr/>
      </dsp:nvSpPr>
      <dsp:spPr>
        <a:xfrm>
          <a:off x="4527351" y="6555944"/>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Garantir une action</a:t>
          </a:r>
        </a:p>
      </dsp:txBody>
      <dsp:txXfrm>
        <a:off x="4603926" y="6632519"/>
        <a:ext cx="2984146" cy="1415498"/>
      </dsp:txXfrm>
    </dsp:sp>
    <dsp:sp modelId="{F8C866C7-0DF3-5C4B-AE84-20E1050DB9F2}">
      <dsp:nvSpPr>
        <dsp:cNvPr id="0" name=""/>
        <dsp:cNvSpPr/>
      </dsp:nvSpPr>
      <dsp:spPr>
        <a:xfrm>
          <a:off x="1726697" y="4458352"/>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Références et sensibilisation</a:t>
          </a:r>
        </a:p>
      </dsp:txBody>
      <dsp:txXfrm>
        <a:off x="1803272" y="4534927"/>
        <a:ext cx="2984146" cy="1415498"/>
      </dsp:txXfrm>
    </dsp:sp>
    <dsp:sp modelId="{E92355D4-3492-5B45-835A-E12F29C82A92}">
      <dsp:nvSpPr>
        <dsp:cNvPr id="0" name=""/>
        <dsp:cNvSpPr/>
      </dsp:nvSpPr>
      <dsp:spPr>
        <a:xfrm>
          <a:off x="1726719" y="2025528"/>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 Ressources de planification</a:t>
          </a:r>
        </a:p>
      </dsp:txBody>
      <dsp:txXfrm>
        <a:off x="1803294" y="2102103"/>
        <a:ext cx="2984146" cy="141549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1pPr>
            <a:lvl2pPr marL="914400" marR="0" lvl="1"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2pPr>
            <a:lvl3pPr marL="1371600" marR="0" lvl="2"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3pPr>
            <a:lvl4pPr marL="1828800" marR="0" lvl="3"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4pPr>
            <a:lvl5pPr marL="2286000" marR="0" lvl="4"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fr-FR" b="1"/>
              <a:t>NOTES POUR L’ANIMATEUR</a:t>
            </a:r>
          </a:p>
          <a:p>
            <a:endParaRPr lang="en-GB" b="0" dirty="0"/>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4" b="0">
                <a:solidFill>
                  <a:schemeClr val="dk1"/>
                </a:solidFill>
                <a:latin typeface="Calibri"/>
                <a:cs typeface="Calibri"/>
              </a:rPr>
              <a:t>Expliquez que les étapes 1 à 6 sont les étapes de mise en place d'un mécanisme de retour d'information et que les étapes 7 à 13 sont les étapes continues ou le cycle de fonctionnement d'un mécanisme de retour d'information</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a:t>Demandez aux participants s'ils sont d'accord avec ce qui apparaît ici</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a:t>Demandez si quelqu'un avait un avis différent</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1"/>
              <a:t>TOUTEFOIS – n'entrez pas dans une discussion détaillée à ce stade</a:t>
            </a:r>
            <a:r>
              <a:rPr lang="fr-FR" b="0"/>
              <a:t>. Essayez de vous souvenir des différences entre les personnes et abordez-les au fur et à mesure que vous avancez dans les étapes. Expliquez que la prochaine partie de la session examinera chacune de ces étapes plus en détail et que les participants pourront poser des questions et faire part de leur éventuel désaccord au fur et à mesure que vous passerez en revue chaque étape</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804" b="1" kern="0" dirty="0">
              <a:solidFill>
                <a:schemeClr val="dk1"/>
              </a:solidFill>
              <a:effectLst/>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eriod"/>
              <a:tabLst/>
              <a:defRPr/>
            </a:pPr>
            <a:r>
              <a:rPr lang="fr-FR" sz="1805" b="1">
                <a:solidFill>
                  <a:schemeClr val="tx1"/>
                </a:solidFill>
                <a:latin typeface="+mn-lt"/>
                <a:ea typeface="+mn-ea"/>
                <a:cs typeface="+mn-cs"/>
              </a:rPr>
              <a:t>Obtenir l'adhésion et le soutien de la direction et du personnel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Un mécanisme de retours d'information exige du temps de la part du personnel, des fonds et un engagement à apporter des changements en fonction de ce que dit la communauté. Il est donc important que chacun soit partie prenante et comprenne son rôle.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2. Discuter du mécanisme de retour d'information avec les communautés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Il est essentiel d'impliquer les communautés dans la planification du mécanisme de retour d'information, sinon vous risquez de mettre en place quelque chose qui ne fonctionne pas, qui n'est pas fiable ou qui ne peut pas être utilisé par tous les groupes de la communauté.</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3. Planifier le mécanisme de retour d'information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Planifiez la manière dont le retour d'information sera collecté, traité, analysé, suivi et renvoyé si nécessaire et ce qui doit être mis en place pour gérer la démarche avec succès.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4. Discuter du mécanisme de retour d'information avec les communautés (à nouveau)</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Revisitez les communautés pour vérifier que le mécanisme de retour d'information prévu répond aux attentes des gens et qu'ils pourront l'utiliser facilement.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5. Former le personnel et les bénévoles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Il est important que toutes les personnes impliquées dans le mécanisme de retour d'informations comprennent comment il fonctionne et quel est leur rôle.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6. Promouvoir le mécanisme de retour d'informations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Les communautés doivent savoir que le mécanisme de retour d'informations existe et comment y accéder.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7. Commencer à recueillir et à enregistrer les retours d’information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a:solidFill>
                  <a:schemeClr val="tx1"/>
                </a:solidFill>
                <a:latin typeface="+mn-lt"/>
                <a:ea typeface="+mn-ea"/>
                <a:cs typeface="+mn-cs"/>
              </a:rPr>
              <a:t>Maintenant que le mécanisme de retour d'information est connu des communautés et que vos équipes sont formées, vous pouvez commencer à recueillir et à enregistrer les retours d’information de la communauté.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1805" b="1">
                <a:solidFill>
                  <a:schemeClr val="tx1"/>
                </a:solidFill>
                <a:latin typeface="+mn-lt"/>
                <a:ea typeface="+mn-ea"/>
                <a:cs typeface="+mn-cs"/>
              </a:rPr>
              <a:t>8. Répondre et réagir aux retours d’information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Dans la mesure du possible, il convient de répondre immédiatement aux commentaires. Une formation et un guide des questions fréquemment posées peuvent aider les bénévoles à répondre immédiatement aux questions les plus courantes. Les questions auxquelles il n'est pas possible de répondre immédiatement doivent être consignées et faire l'objet d'une réponse ultérieure - n'inventez pas de réponse. Les questions qui nécessitent un changement ou une action doivent être discutées en réunion d'équipe - voir l'étape 10 ci-dessous. Les délais de réponse dépendront du contexte mais ne devraient pas dépasser 2 semaines. Les retours d'information sensibles doivent être transmis rapidement et faire l'objet d'une action immédiate.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b="1">
                <a:solidFill>
                  <a:schemeClr val="tx1"/>
                </a:solidFill>
                <a:latin typeface="+mn-lt"/>
                <a:ea typeface="+mn-ea"/>
                <a:cs typeface="+mn-cs"/>
              </a:rPr>
              <a:t>9. Analyser et partager le retour d’information en interne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Le retour d'information doit être analysé régulièrement - idéalement une fois par semaine si possible. Tous les retours d'information, quelle que soit la manière dont ils ont été reçus (par exemple, en face à face par des bénévoles ou via une ligne téléphonique), doivent être enregistrés au même endroit afin de pouvoir être analysés régulièrement pour dégager des tendances. Par exemple, regroupez tous les retours dans une base de données, telle qu'Excel, où vous pouvez coder les différents types de retours et suivre les réponses et les actions. Les retours d'information sensibles doivent être enregistrés et traités séparément. Partager régulièrement des mises à jour sur les réactions de la communauté avec l'ensemble de l'équipe des opérations, y compris les bénévoles.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b="1">
                <a:solidFill>
                  <a:schemeClr val="tx1"/>
                </a:solidFill>
                <a:latin typeface="+mn-lt"/>
                <a:ea typeface="+mn-ea"/>
                <a:cs typeface="+mn-cs"/>
              </a:rPr>
              <a:t>10. Discuter de l’attitude à adopter suite au retour d'information et de son utilisation pour progresser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Faites du retour d'information un point permanent de l'ordre du jour des réunions consacrées aux opérations, en prévoyant suffisamment de temps pour présenter les tendances du retour d'information et décider des suites à leur donner. Le retour d'information de la communauté doit être considéré comme faisant partie du suivi, être examiné parallèlement aux autres données de suivi et être inclus dans les rapports de situation.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b="1">
                <a:solidFill>
                  <a:schemeClr val="tx1"/>
                </a:solidFill>
                <a:latin typeface="+mn-lt"/>
                <a:ea typeface="+mn-ea"/>
                <a:cs typeface="+mn-cs"/>
              </a:rPr>
              <a:t>11. Référer et partager les problèmes de retour d'information avec les partenaires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Prévoyez comment faire remonter les retours qui dépassent le cadre de la Société nationale ou concernent d'autres agences ou organisations. Par exemple, en partageant le retour d'information lors de réunions de coordination externes ou en recensant les mécanismes de retour d'information ou les points focaux d'autres organisations.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b="1">
                <a:solidFill>
                  <a:schemeClr val="tx1"/>
                </a:solidFill>
                <a:latin typeface="+mn-lt"/>
                <a:ea typeface="+mn-ea"/>
                <a:cs typeface="+mn-cs"/>
              </a:rPr>
              <a:t>12. Informer la communauté des actions entreprises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Prendre des mesures est la meilleure réponse, car cela montre que l'on a écouté - mais il convient de dire aux gens quelles mesures ont été prises pour renforcer la confiance dans le mécanisme de retour d'information.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Si le retour d'information ne peut pas être suivi d'effet, il est important de le dire aux gens et de leur expliquer pourquoi rien ne peut être fait, sinon ils perdront confiance dans le mécanisme.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2000">
                <a:solidFill>
                  <a:schemeClr val="tx1"/>
                </a:solidFill>
                <a:latin typeface="+mn-lt"/>
                <a:ea typeface="+mn-ea"/>
                <a:cs typeface="+mn-cs"/>
              </a:rPr>
              <a:t>La manière dont les mises à jour et les réponses sont fournies dépend des préférences de la communauté, du type de retour d'information et de la capacité de réponse. Par exemple : les questions ou plaintes spécifiques peuvent être adressées directement à la personne qui les a formulées, les problèmes communs soulevés par un grand nombre de personnes peuvent être traités publiquement dans le cadre d'une réunion communautaire ou d'un tableau d'affichage, tandis que les retours d’information sensibles doivent toujours être traités de manière confidentielle, par un expert qualifié.</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b="1">
                <a:solidFill>
                  <a:schemeClr val="tx1"/>
                </a:solidFill>
                <a:latin typeface="+mn-lt"/>
                <a:ea typeface="+mn-ea"/>
                <a:cs typeface="+mn-cs"/>
              </a:rPr>
              <a:t>13. Vérifier le fonctionnement du mécanisme de retour d'information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805">
                <a:solidFill>
                  <a:schemeClr val="tx1"/>
                </a:solidFill>
                <a:latin typeface="+mn-lt"/>
                <a:ea typeface="+mn-ea"/>
                <a:cs typeface="+mn-cs"/>
              </a:rPr>
              <a:t>Effectuez des contrôles réguliers pour vous assurer que le mécanisme de retour d'informations fonctionne et que les gens l’utilisent toujours aussi facilement.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dirty="0">
              <a:solidFill>
                <a:schemeClr val="tx1"/>
              </a:solidFill>
              <a:effectLst/>
              <a:latin typeface="+mn-lt"/>
              <a:ea typeface="+mn-ea"/>
              <a:cs typeface="+mn-cs"/>
            </a:endParaRPr>
          </a:p>
          <a:p>
            <a:endParaRPr lang="en-GB" sz="1805"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32840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457200" lvl="0" indent="-457200" algn="l" rtl="0">
              <a:spcBef>
                <a:spcPts val="0"/>
              </a:spcBef>
              <a:spcAft>
                <a:spcPts val="0"/>
              </a:spcAft>
              <a:buAutoNum type="arabicPeriod"/>
            </a:pPr>
            <a:r>
              <a:rPr lang="fr-FR" sz="2000" b="1" i="0" u="none" strike="noStrike" cap="none">
                <a:solidFill>
                  <a:schemeClr val="dk1"/>
                </a:solidFill>
                <a:latin typeface="Calibri"/>
                <a:ea typeface="Calibri"/>
                <a:cs typeface="Calibri"/>
                <a:sym typeface="Calibri"/>
              </a:rPr>
              <a:t>Obtenir l'adhésion et le soutien de la direction et du personnel</a:t>
            </a:r>
          </a:p>
          <a:p>
            <a:pPr marL="800100" lvl="1" indent="-342900" algn="l" rtl="0">
              <a:spcBef>
                <a:spcPts val="0"/>
              </a:spcBef>
              <a:spcAft>
                <a:spcPts val="0"/>
              </a:spcAft>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Un mécanisme de retours d'information exige du temps de la part du personnel, des fonds et un engagement à apporter des changements en fonction de ce que dit la communauté. Il est donc important que chacun soit partie prenante et comprenne son rôle. Si la direction soutient le mécanisme de retours d'information, cela envoie un message fort au reste de l'organisation.</a:t>
            </a:r>
          </a:p>
          <a:p>
            <a:pPr marL="800100" lvl="1" indent="-342900" algn="l" rtl="0">
              <a:spcBef>
                <a:spcPts val="0"/>
              </a:spcBef>
              <a:spcAft>
                <a:spcPts val="0"/>
              </a:spcAft>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Mettez en avant les avantages d'un mécanisme de retours d'information et soulignez que les communautés auront un retour d'information même s'il n'y a pas de mécanisme de retour d'information. Il est donc préférable d'avoir un système en place pour gérer le retour d'information de manière positive et l'utiliser comme un outil d'amélioration.</a:t>
            </a:r>
          </a:p>
          <a:p>
            <a:pPr marL="800100" lvl="1" indent="-342900" algn="l" rtl="0">
              <a:spcBef>
                <a:spcPts val="0"/>
              </a:spcBef>
              <a:spcAft>
                <a:spcPts val="0"/>
              </a:spcAft>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Discutez du mécanisme de retour d'information lors de réunions et d'ateliers, en expliquant pourquoi il est nécessaire et en recueillant des commentaires sur la façon dont il devrait fonctionner.</a:t>
            </a:r>
          </a:p>
          <a:p>
            <a:pPr marL="800100" lvl="1" indent="-342900" algn="l" rtl="0">
              <a:spcBef>
                <a:spcPts val="0"/>
              </a:spcBef>
              <a:spcAft>
                <a:spcPts val="0"/>
              </a:spcAft>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Faites participer les équipes clés suivantes dès le début :</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Le </a:t>
            </a:r>
            <a:r>
              <a:rPr lang="fr-FR" sz="2000" b="1" i="0" u="none" strike="noStrike" cap="none">
                <a:solidFill>
                  <a:schemeClr val="dk1"/>
                </a:solidFill>
                <a:latin typeface="Calibri"/>
                <a:ea typeface="Calibri"/>
                <a:cs typeface="Calibri"/>
                <a:sym typeface="Calibri"/>
              </a:rPr>
              <a:t>personnel chargé des programmes et des opérations</a:t>
            </a:r>
            <a:r>
              <a:rPr lang="fr-FR" sz="2000" i="0" u="none" strike="noStrike" cap="none">
                <a:solidFill>
                  <a:schemeClr val="dk1"/>
                </a:solidFill>
                <a:latin typeface="Calibri"/>
                <a:ea typeface="Calibri"/>
                <a:cs typeface="Calibri"/>
                <a:sym typeface="Calibri"/>
              </a:rPr>
              <a:t>, y compris la meilleure façon de partager les résultats du retour d'information afin qu'ils puissent être facilement compris et faire l'objet d'une action</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La </a:t>
            </a:r>
            <a:r>
              <a:rPr lang="fr-FR" sz="2000" b="1" i="0" u="none" strike="noStrike" cap="none">
                <a:solidFill>
                  <a:schemeClr val="dk1"/>
                </a:solidFill>
                <a:latin typeface="Calibri"/>
                <a:ea typeface="Calibri"/>
                <a:cs typeface="Calibri"/>
                <a:sym typeface="Calibri"/>
              </a:rPr>
              <a:t>direction de l'information</a:t>
            </a:r>
            <a:r>
              <a:rPr lang="fr-FR" sz="2000" i="0" u="none" strike="noStrike" cap="none">
                <a:solidFill>
                  <a:schemeClr val="dk1"/>
                </a:solidFill>
                <a:latin typeface="Calibri"/>
                <a:ea typeface="Calibri"/>
                <a:cs typeface="Calibri"/>
                <a:sym typeface="Calibri"/>
              </a:rPr>
              <a:t> pour aider à gérer et à visualiser les données de retour d'informations afin qu'elles puissent être utilisées pour le suivi et la prise de décision</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Le </a:t>
            </a:r>
            <a:r>
              <a:rPr lang="fr-FR" sz="2000" b="1" i="0" u="none" strike="noStrike" cap="none">
                <a:solidFill>
                  <a:schemeClr val="dk1"/>
                </a:solidFill>
                <a:latin typeface="Calibri"/>
                <a:ea typeface="Calibri"/>
                <a:cs typeface="Calibri"/>
                <a:sym typeface="Calibri"/>
              </a:rPr>
              <a:t>département informatique</a:t>
            </a:r>
            <a:r>
              <a:rPr lang="fr-FR" sz="2000" i="0" u="none" strike="noStrike" cap="none">
                <a:solidFill>
                  <a:schemeClr val="dk1"/>
                </a:solidFill>
                <a:latin typeface="Calibri"/>
                <a:ea typeface="Calibri"/>
                <a:cs typeface="Calibri"/>
                <a:sym typeface="Calibri"/>
              </a:rPr>
              <a:t> si un équipement ou une technologie spécifique est nécessaire</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La </a:t>
            </a:r>
            <a:r>
              <a:rPr lang="fr-FR" sz="2000" b="1" i="0" u="none" strike="noStrike" cap="none">
                <a:solidFill>
                  <a:schemeClr val="dk1"/>
                </a:solidFill>
                <a:latin typeface="Calibri"/>
                <a:ea typeface="Calibri"/>
                <a:cs typeface="Calibri"/>
                <a:sym typeface="Calibri"/>
              </a:rPr>
              <a:t>PSER</a:t>
            </a:r>
            <a:r>
              <a:rPr lang="fr-FR" sz="2000" i="0" u="none" strike="noStrike" cap="none">
                <a:solidFill>
                  <a:schemeClr val="dk1"/>
                </a:solidFill>
                <a:latin typeface="Calibri"/>
                <a:ea typeface="Calibri"/>
                <a:cs typeface="Calibri"/>
                <a:sym typeface="Calibri"/>
              </a:rPr>
              <a:t> afin que les données de retour d'informations puissent être incluses dans le suivi</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Le personnel </a:t>
            </a:r>
            <a:r>
              <a:rPr lang="fr-FR" sz="2000" b="1" i="0" u="none" strike="noStrike" cap="none">
                <a:solidFill>
                  <a:schemeClr val="dk1"/>
                </a:solidFill>
                <a:latin typeface="Calibri"/>
                <a:ea typeface="Calibri"/>
                <a:cs typeface="Calibri"/>
                <a:sym typeface="Calibri"/>
              </a:rPr>
              <a:t>PGI</a:t>
            </a:r>
            <a:r>
              <a:rPr lang="fr-FR" sz="2000" i="0" u="none" strike="noStrike" cap="none">
                <a:solidFill>
                  <a:schemeClr val="dk1"/>
                </a:solidFill>
                <a:latin typeface="Calibri"/>
                <a:ea typeface="Calibri"/>
                <a:cs typeface="Calibri"/>
                <a:sym typeface="Calibri"/>
              </a:rPr>
              <a:t> doit garantir des processus sûrs et confidentiels pour la gestion et la transmission des réactions sensibles et des réclamations sérieuses.</a:t>
            </a:r>
          </a:p>
          <a:p>
            <a:pPr marL="1485900" lvl="2" indent="-342900">
              <a:buFont typeface="Arial" panose="020B0604020202020204" pitchFamily="34" charset="0"/>
              <a:buChar char="•"/>
            </a:pPr>
            <a:r>
              <a:rPr lang="fr-FR" sz="2000" i="0" u="none" strike="noStrike" cap="none">
                <a:solidFill>
                  <a:schemeClr val="dk1"/>
                </a:solidFill>
                <a:latin typeface="Calibri"/>
                <a:ea typeface="Calibri"/>
                <a:cs typeface="Calibri"/>
                <a:sym typeface="Calibri"/>
              </a:rPr>
              <a:t>Le </a:t>
            </a:r>
            <a:r>
              <a:rPr lang="fr-FR" sz="2000" b="1" i="0" u="none" strike="noStrike" cap="none">
                <a:solidFill>
                  <a:schemeClr val="dk1"/>
                </a:solidFill>
                <a:latin typeface="Calibri"/>
                <a:ea typeface="Calibri"/>
                <a:cs typeface="Calibri"/>
                <a:sym typeface="Calibri"/>
              </a:rPr>
              <a:t>personnel RH et juridique</a:t>
            </a:r>
            <a:r>
              <a:rPr lang="fr-FR" sz="2000" i="0" u="none" strike="noStrike" cap="none">
                <a:solidFill>
                  <a:schemeClr val="dk1"/>
                </a:solidFill>
                <a:latin typeface="Calibri"/>
                <a:ea typeface="Calibri"/>
                <a:cs typeface="Calibri"/>
                <a:sym typeface="Calibri"/>
              </a:rPr>
              <a:t> pour soutenir les enquêtes sur les réclamations concernant la PEAS ou la fraude et la corruption par le personnel ou les bénévoles.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14" name="Google Shape;4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900"/>
              </a:spcBef>
              <a:spcAft>
                <a:spcPts val="0"/>
              </a:spcAft>
              <a:buNone/>
            </a:pPr>
            <a:endParaRPr lang="en-GB" sz="1800" dirty="0"/>
          </a:p>
          <a:p>
            <a:pPr marL="0" lvl="0" indent="0" algn="l" rtl="0">
              <a:spcBef>
                <a:spcPts val="900"/>
              </a:spcBef>
              <a:spcAft>
                <a:spcPts val="0"/>
              </a:spcAft>
              <a:buNone/>
            </a:pPr>
            <a:r>
              <a:rPr lang="fr-FR" sz="1800" b="1"/>
              <a:t>2. Discuter du mécanisme de retour d'information avec les communautés</a:t>
            </a:r>
          </a:p>
          <a:p>
            <a:pPr marL="285750" lvl="0" indent="-285750" algn="l" rtl="0">
              <a:spcBef>
                <a:spcPts val="900"/>
              </a:spcBef>
              <a:spcAft>
                <a:spcPts val="0"/>
              </a:spcAft>
              <a:buFont typeface="Arial" panose="020B0604020202020204" pitchFamily="34" charset="0"/>
              <a:buChar char="•"/>
            </a:pPr>
            <a:r>
              <a:rPr lang="fr-FR" sz="1800"/>
              <a:t>Il est essentiel d'impliquer les communautés dans la planification du mécanisme de retour d'information, sinon vous risquez de mettre en place quelque chose qui ne fonctionne pas, qui n'est pas fiable ou qui ne peut pas être utilisé par tous les groupes de la communauté.</a:t>
            </a:r>
          </a:p>
          <a:p>
            <a:pPr marL="285750" lvl="0" indent="-285750" algn="l" rtl="0">
              <a:spcBef>
                <a:spcPts val="900"/>
              </a:spcBef>
              <a:spcAft>
                <a:spcPts val="0"/>
              </a:spcAft>
              <a:buFont typeface="Arial" panose="020B0604020202020204" pitchFamily="34" charset="0"/>
              <a:buChar char="•"/>
            </a:pPr>
            <a:r>
              <a:rPr lang="fr-FR" sz="1800"/>
              <a:t>Demandez aux gens ce qu'ils attendent d'un mécanisme de retour d'information, les moyens qu'ils préfèrent pour fournir un retour d'information, comment ils aimeraient recevoir des réponses et quels mécanismes existent déjà dans la communauté pour résoudre les problèmes.</a:t>
            </a:r>
          </a:p>
          <a:p>
            <a:pPr marL="285750" lvl="0" indent="-285750" algn="l" rtl="0">
              <a:spcBef>
                <a:spcPts val="900"/>
              </a:spcBef>
              <a:spcAft>
                <a:spcPts val="0"/>
              </a:spcAft>
              <a:buFont typeface="Arial" panose="020B0604020202020204" pitchFamily="34" charset="0"/>
              <a:buChar char="•"/>
            </a:pPr>
            <a:r>
              <a:rPr lang="fr-FR" sz="1800"/>
              <a:t>Tout le monde ne voudra pas partager ses commentaires de la même manière, alors adressez-vous à différents groupes, notamment les hommes, les femmes, les filles et les garçons, les personnes âgées, les personnes handicapées et tout groupe marginalisé ou à risque</a:t>
            </a:r>
          </a:p>
          <a:p>
            <a:pPr marL="285750" lvl="0" indent="-285750" algn="l" rtl="0">
              <a:spcBef>
                <a:spcPts val="900"/>
              </a:spcBef>
              <a:spcAft>
                <a:spcPts val="0"/>
              </a:spcAft>
              <a:buFont typeface="Arial" panose="020B0604020202020204" pitchFamily="34" charset="0"/>
              <a:buChar char="•"/>
            </a:pPr>
            <a:r>
              <a:rPr lang="fr-FR" sz="1800"/>
              <a:t>Discutez de manière sensible avec différents groupes de la manière dont ils se sentiraient en sécurité et à l'aise pour partager des informations sensibles liées à l'EAS, la violence ou la corruption. Voir le manuel de la PEAS 98 pour plus de conseils, ainsi que la politique et les ressources sur la protection des enfants</a:t>
            </a:r>
          </a:p>
          <a:p>
            <a:pPr marL="0" lvl="0" indent="0" algn="l" rtl="0">
              <a:spcBef>
                <a:spcPts val="900"/>
              </a:spcBef>
              <a:spcAft>
                <a:spcPts val="0"/>
              </a:spcAft>
              <a:buNone/>
            </a:pPr>
            <a:endParaRPr lang="en-GB" sz="1800"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22" name="Google Shape;4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2000" b="1">
                <a:latin typeface="Calibri"/>
                <a:ea typeface="Calibri"/>
                <a:cs typeface="Calibri"/>
                <a:sym typeface="Calibri"/>
              </a:rPr>
              <a:t>NOTES POUR L’ANIMATEUR – sondages Zoom à différentes étapes</a:t>
            </a:r>
          </a:p>
          <a:p>
            <a:pPr marL="0" lvl="0" indent="0" algn="l" rtl="0">
              <a:spcBef>
                <a:spcPts val="0"/>
              </a:spcBef>
              <a:spcAft>
                <a:spcPts val="0"/>
              </a:spcAft>
              <a:buNone/>
            </a:pPr>
            <a:endParaRPr lang="en-GB" sz="2000" b="1" dirty="0">
              <a:latin typeface="Calibri"/>
              <a:ea typeface="Calibri"/>
              <a:cs typeface="Calibri"/>
              <a:sym typeface="Calibri"/>
            </a:endParaRPr>
          </a:p>
          <a:p>
            <a:pPr marL="0" lvl="0" indent="0" algn="l" rtl="0">
              <a:spcBef>
                <a:spcPts val="900"/>
              </a:spcBef>
              <a:spcAft>
                <a:spcPts val="0"/>
              </a:spcAft>
              <a:buNone/>
            </a:pPr>
            <a:r>
              <a:rPr lang="fr-FR" sz="2000" b="1">
                <a:latin typeface="Calibri"/>
                <a:ea typeface="Calibri"/>
                <a:cs typeface="Calibri"/>
                <a:sym typeface="Calibri"/>
              </a:rPr>
              <a:t>3. Planifier le mécanisme de retour d'information</a:t>
            </a:r>
          </a:p>
          <a:p>
            <a:pPr marL="0" lvl="0" indent="0" algn="l" rtl="0">
              <a:spcBef>
                <a:spcPts val="900"/>
              </a:spcBef>
              <a:spcAft>
                <a:spcPts val="0"/>
              </a:spcAft>
              <a:buNone/>
            </a:pPr>
            <a:r>
              <a:rPr lang="fr-FR" sz="2000" b="0">
                <a:latin typeface="Calibri"/>
                <a:ea typeface="Calibri"/>
                <a:cs typeface="Calibri"/>
                <a:sym typeface="Calibri"/>
              </a:rPr>
              <a:t>Il s'agit d'une étape importante au cours de laquelle vous réfléchissez au cheminement de votre retour d'information depuis sa collecte jusqu'au moment où il sera pris en compte. C'est ici que vous planifiez le fonctionnement du mécanisme de retour d'information, une fois qu'il sera opérationnel (la partie boucle ou les étapes 7 à 12 du graphique de la boucle de retour d'information que nous avons examiné à la diapositive 10)</a:t>
            </a:r>
          </a:p>
          <a:p>
            <a:pPr marL="0" lvl="0" indent="0" algn="l" rtl="0">
              <a:spcBef>
                <a:spcPts val="0"/>
              </a:spcBef>
              <a:spcAft>
                <a:spcPts val="0"/>
              </a:spcAft>
              <a:buNone/>
            </a:pPr>
            <a:endParaRPr lang="en-GB" dirty="0"/>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r>
              <a:rPr lang="fr-FR" sz="1800" b="0">
                <a:latin typeface="Calibri"/>
                <a:ea typeface="Calibri"/>
                <a:cs typeface="Calibri"/>
                <a:sym typeface="Calibri"/>
              </a:rPr>
              <a:t>3.1 Collecte de retours d’information</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Utilisez les canaux préférés de la communauté mais tenez également compte des capacités de la Société nationale, du programme ou de l'opération en termes de temps, de financement et de ressources humaines</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Commencez par un ou deux canaux (idéalement un canal réactif et un canal proactif) et vérifiez qu'ils fonctionnent, puis augmentez progressivement si nécessaire</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options pour recevoir un retour d'information comprennent les services d'assistance, les lignes d'assistance téléphonique, les bénévoles, les discussions de groupe, les comités communautaires, les réunions communautaires, les réseaux sociaux, etc.</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Examinez quels canaux sont accessibles à quels groupes communautaires et permettez aux gens de partager des retours d’information sensibles ou des réclamations sérieuses en toute sécurité.</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r>
              <a:rPr lang="fr-FR" sz="1800" b="1">
                <a:latin typeface="Calibri"/>
                <a:ea typeface="Calibri"/>
                <a:cs typeface="Calibri"/>
                <a:sym typeface="Calibri"/>
              </a:rPr>
              <a:t>3.2 Répondre au retour d'information – sondage Zoom</a:t>
            </a:r>
          </a:p>
          <a:p>
            <a:pPr marL="914400" lvl="1" indent="-457200" algn="l" rtl="0">
              <a:spcBef>
                <a:spcPts val="0"/>
              </a:spcBef>
              <a:spcAft>
                <a:spcPts val="0"/>
              </a:spcAft>
              <a:buFont typeface="+mj-lt"/>
              <a:buAutoNum type="arabicPeriod"/>
            </a:pPr>
            <a:r>
              <a:rPr lang="fr-FR" b="0">
                <a:latin typeface="Calibri"/>
                <a:cs typeface="Calibri"/>
                <a:sym typeface="Calibri"/>
              </a:rPr>
              <a:t>Lesquelles des affirmations suivantes sont vraies concernant la réponse aux retours d’information de la communauté ?</a:t>
            </a:r>
          </a:p>
          <a:p>
            <a:pPr marL="1257300" lvl="2" indent="-342900" algn="l" rtl="0">
              <a:spcBef>
                <a:spcPts val="0"/>
              </a:spcBef>
              <a:spcAft>
                <a:spcPts val="0"/>
              </a:spcAft>
              <a:buFont typeface="Arial" panose="020B0604020202020204" pitchFamily="34" charset="0"/>
              <a:buChar char="•"/>
            </a:pPr>
            <a:r>
              <a:rPr lang="fr-FR" b="0"/>
              <a:t>Les bénévoles ne doivent jamais répondre à un retour d'information sans en avoir discuté au préalable avec leur superviseur</a:t>
            </a:r>
          </a:p>
          <a:p>
            <a:pPr marL="1257300" lvl="2" indent="-342900" algn="l" rtl="0">
              <a:spcBef>
                <a:spcPts val="0"/>
              </a:spcBef>
              <a:spcAft>
                <a:spcPts val="0"/>
              </a:spcAft>
              <a:buFont typeface="Arial" panose="020B0604020202020204" pitchFamily="34" charset="0"/>
              <a:buChar char="•"/>
            </a:pPr>
            <a:r>
              <a:rPr lang="fr-FR" b="1"/>
              <a:t>Il est important d'expliquer aux gens quand ils recevront une réponse</a:t>
            </a:r>
          </a:p>
          <a:p>
            <a:pPr marL="1257300" lvl="2" indent="-342900" algn="l" rtl="0">
              <a:spcBef>
                <a:spcPts val="0"/>
              </a:spcBef>
              <a:spcAft>
                <a:spcPts val="0"/>
              </a:spcAft>
              <a:buFont typeface="Arial" panose="020B0604020202020204" pitchFamily="34" charset="0"/>
              <a:buChar char="•"/>
            </a:pPr>
            <a:r>
              <a:rPr lang="fr-FR" b="1"/>
              <a:t>Nous devons fournir une réponse, même si nous ne pouvons pas donner suite au retour d'information</a:t>
            </a:r>
          </a:p>
          <a:p>
            <a:pPr marL="1257300" lvl="2" indent="-342900" algn="l" rtl="0">
              <a:spcBef>
                <a:spcPts val="0"/>
              </a:spcBef>
              <a:spcAft>
                <a:spcPts val="0"/>
              </a:spcAft>
              <a:buFont typeface="Arial" panose="020B0604020202020204" pitchFamily="34" charset="0"/>
              <a:buChar char="•"/>
            </a:pPr>
            <a:r>
              <a:rPr lang="fr-FR" b="0"/>
              <a:t>Si nous réagissons au retour d'information, il n'est pas nécessaire de fournir également une réponse</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804" b="0" dirty="0">
              <a:latin typeface="Calibri"/>
              <a:ea typeface="Calibri"/>
              <a:cs typeface="Calibri"/>
              <a:sym typeface="Calibri"/>
            </a:endParaRPr>
          </a:p>
          <a:p>
            <a:pPr marL="742950" marR="0" lvl="1" indent="-285750" algn="l" defTabSz="914400" rtl="0" eaLnBrk="1" fontAlgn="auto" latinLnBrk="0" hangingPunct="1">
              <a:lnSpc>
                <a:spcPct val="100000"/>
              </a:lnSpc>
              <a:spcBef>
                <a:spcPts val="900"/>
              </a:spcBef>
              <a:spcAft>
                <a:spcPts val="0"/>
              </a:spcAft>
              <a:buClr>
                <a:srgbClr val="000000"/>
              </a:buClr>
              <a:buSzPts val="1400"/>
              <a:buFont typeface="Arial" panose="020B0604020202020204" pitchFamily="34" charset="0"/>
              <a:buChar char="•"/>
              <a:tabLst/>
              <a:defRPr/>
            </a:pPr>
            <a:r>
              <a:rPr lang="fr-FR" sz="1800" b="0" i="0" u="none" strike="noStrike" cap="none">
                <a:solidFill>
                  <a:schemeClr val="dk1"/>
                </a:solidFill>
                <a:latin typeface="Calibri"/>
                <a:ea typeface="Calibri"/>
                <a:cs typeface="Calibri"/>
                <a:sym typeface="Calibri"/>
              </a:rPr>
              <a:t>Après le sondage, discutez des raisons pour lesquelles les réponses étaient correctes ou incorrectes en utilisant les notes ci-dessous</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Dans la mesure du possible, il convient de répondre immédiatement aux commentaires. Une formation et un guide des questions fréquemment posées peuvent aider les bénévoles à répondre aux questions les plus courantes.</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questions auxquelles il n'est pas possible de répondre immédiatement doivent être consignées et faire l'objet d'une réponse ultérieure - n'inventez pas de réponse.</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délais de réponse dépendront du contexte mais ne devraient pas dépasser 2 semaines. Les réactions sensibles et les réclamations sérieuses doivent être transmises rapidement et faire l'objet d'une action immédiate.</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Si le retour d'information ne peut pas être suivi d'effet, il est important de le dire aux gens et de leur expliquer pourquoi rien ne peut être fait, sinon ils perdront confiance dans le mécanisme.</a:t>
            </a:r>
          </a:p>
          <a:p>
            <a:pPr marL="742950" lvl="1"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La manière dont la réponse est fournie dépend de la préférence de la communauté, du type de retour d'information et de la capacité de la Société nationale. Par exemple :</a:t>
            </a:r>
          </a:p>
          <a:p>
            <a:pPr marL="1200150" lvl="2"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questions ou réclamations spécifiques peuvent être adressées directement à la personne qui les a formulées.</a:t>
            </a:r>
          </a:p>
          <a:p>
            <a:pPr marL="1200150" lvl="2"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questions communes soulevées par de nombreuses personnes peuvent faire l'objet d'une réponse publique lors d'une réunion communautaire ou sur un tableau d'affichage.</a:t>
            </a:r>
          </a:p>
          <a:p>
            <a:pPr marL="1200150" lvl="2"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Les réactions sensibles ou les réclamations sérieuses doivent toujours être traitées de manière confidentielle par un expert qualifié.</a:t>
            </a:r>
          </a:p>
          <a:p>
            <a:pPr marL="1200150" lvl="2" indent="-285750" algn="l" rtl="0">
              <a:spcBef>
                <a:spcPts val="900"/>
              </a:spcBef>
              <a:spcAft>
                <a:spcPts val="0"/>
              </a:spcAft>
              <a:buFont typeface="Arial" panose="020B0604020202020204" pitchFamily="34" charset="0"/>
              <a:buChar char="•"/>
            </a:pPr>
            <a:r>
              <a:rPr lang="fr-FR" sz="1800" b="0">
                <a:latin typeface="Calibri"/>
                <a:ea typeface="Calibri"/>
                <a:cs typeface="Calibri"/>
                <a:sym typeface="Calibri"/>
              </a:rPr>
              <a:t>Prendre des mesures est la meilleure réponse car cela montre que la Société nationale a écouté - mais dites aux gens quelles mesures ont été prises pour renforcer la confiance dans le mécanisme.</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0"/>
              </a:spcBef>
              <a:spcAft>
                <a:spcPts val="0"/>
              </a:spcAft>
              <a:buNone/>
            </a:pPr>
            <a:r>
              <a:rPr lang="fr-FR" sz="1804" b="0" i="0" u="none" strike="noStrike" cap="none">
                <a:solidFill>
                  <a:schemeClr val="dk1"/>
                </a:solidFill>
                <a:latin typeface="Calibri"/>
                <a:ea typeface="Calibri"/>
                <a:cs typeface="Calibri"/>
                <a:sym typeface="Calibri"/>
              </a:rPr>
              <a:t>3.3 </a:t>
            </a:r>
            <a:r>
              <a:rPr lang="fr-FR" sz="1804" b="1" i="0" u="none" strike="noStrike" cap="none">
                <a:solidFill>
                  <a:schemeClr val="dk1"/>
                </a:solidFill>
                <a:latin typeface="Calibri"/>
                <a:ea typeface="Calibri"/>
                <a:cs typeface="Calibri"/>
                <a:sym typeface="Calibri"/>
              </a:rPr>
              <a:t>Analyser et agir sur le retour d'information – sondage Zoom</a:t>
            </a:r>
          </a:p>
          <a:p>
            <a:pPr marL="914400" lvl="1" indent="-457200" algn="l" rtl="0">
              <a:spcBef>
                <a:spcPts val="0"/>
              </a:spcBef>
              <a:spcAft>
                <a:spcPts val="0"/>
              </a:spcAft>
              <a:buFont typeface="+mj-lt"/>
              <a:buAutoNum type="arabicPeriod"/>
            </a:pPr>
            <a:r>
              <a:rPr lang="fr-FR" b="0">
                <a:latin typeface="Calibri"/>
                <a:cs typeface="Calibri"/>
                <a:sym typeface="Calibri"/>
              </a:rPr>
              <a:t>Comment analyser les retours d'information de la communauté et y donner suite ?</a:t>
            </a:r>
          </a:p>
          <a:p>
            <a:pPr marL="1257300" lvl="2" indent="-342900" algn="l" rtl="0">
              <a:spcBef>
                <a:spcPts val="0"/>
              </a:spcBef>
              <a:spcAft>
                <a:spcPts val="0"/>
              </a:spcAft>
              <a:buFont typeface="Arial" panose="020B0604020202020204" pitchFamily="34" charset="0"/>
              <a:buChar char="•"/>
            </a:pPr>
            <a:r>
              <a:rPr lang="fr-FR" b="1"/>
              <a:t>Consigner tous les retours d'information dans une base de données</a:t>
            </a:r>
          </a:p>
          <a:p>
            <a:pPr marL="1257300" lvl="2" indent="-342900" algn="l" rtl="0">
              <a:spcBef>
                <a:spcPts val="0"/>
              </a:spcBef>
              <a:spcAft>
                <a:spcPts val="0"/>
              </a:spcAft>
              <a:buFont typeface="Arial" panose="020B0604020202020204" pitchFamily="34" charset="0"/>
              <a:buChar char="•"/>
            </a:pPr>
            <a:r>
              <a:rPr lang="fr-FR" b="0"/>
              <a:t>Les retours d'information sensibles peuvent être enregistrés de la même manière que les retours d’information sur les programmes</a:t>
            </a:r>
          </a:p>
          <a:p>
            <a:pPr marL="1257300" lvl="2" indent="-342900" algn="l" rtl="0">
              <a:spcBef>
                <a:spcPts val="0"/>
              </a:spcBef>
              <a:spcAft>
                <a:spcPts val="0"/>
              </a:spcAft>
              <a:buFont typeface="Arial" panose="020B0604020202020204" pitchFamily="34" charset="0"/>
              <a:buChar char="•"/>
            </a:pPr>
            <a:r>
              <a:rPr lang="fr-FR" b="0"/>
              <a:t>Le retour d'information ne doit être partagé avec d'autres départements que si cela est nécessaire</a:t>
            </a:r>
          </a:p>
          <a:p>
            <a:pPr marL="1257300" lvl="2" indent="-342900" algn="l" rtl="0">
              <a:spcBef>
                <a:spcPts val="0"/>
              </a:spcBef>
              <a:spcAft>
                <a:spcPts val="0"/>
              </a:spcAft>
              <a:buFont typeface="Arial" panose="020B0604020202020204" pitchFamily="34" charset="0"/>
              <a:buChar char="•"/>
            </a:pPr>
            <a:r>
              <a:rPr lang="fr-FR" b="1"/>
              <a:t>Le retour d'information doit être discuté lors des réunions d'équipe</a:t>
            </a:r>
          </a:p>
          <a:p>
            <a:pPr marL="1257300" lvl="2" indent="-342900" algn="l" rtl="0">
              <a:spcBef>
                <a:spcPts val="0"/>
              </a:spcBef>
              <a:spcAft>
                <a:spcPts val="0"/>
              </a:spcAft>
              <a:buFont typeface="Arial" panose="020B0604020202020204" pitchFamily="34" charset="0"/>
              <a:buChar char="•"/>
            </a:pPr>
            <a:r>
              <a:rPr lang="fr-FR" b="0"/>
              <a:t>Les retours d'information qui ne nous concernent pas peuvent être ignorés</a:t>
            </a:r>
          </a:p>
          <a:p>
            <a:pPr marL="285750" lvl="0" indent="-285750" algn="l" rtl="0">
              <a:spcBef>
                <a:spcPts val="900"/>
              </a:spcBef>
              <a:spcAft>
                <a:spcPts val="0"/>
              </a:spcAft>
              <a:buFont typeface="Arial" panose="020B0604020202020204" pitchFamily="34" charset="0"/>
              <a:buChar char="•"/>
            </a:pPr>
            <a:endParaRPr lang="en-GB" sz="1800" b="1" dirty="0">
              <a:latin typeface="Calibri"/>
              <a:ea typeface="Calibri"/>
              <a:cs typeface="Calibri"/>
              <a:sym typeface="Calibri"/>
            </a:endParaRP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Après le sondage, expliquez pourquoi les réponses étaient correctes ou incorrectes en utilisant le contenu de la diapositive et les notes de l'intervenant ci-dessous</a:t>
            </a:r>
          </a:p>
          <a:p>
            <a:pPr marL="800100" lvl="1" indent="-342900" algn="l" rtl="0">
              <a:spcBef>
                <a:spcPts val="0"/>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Tous les retours d'information, quelle que soit la manière dont ils ont été reçus (par exemple, en face à face par des bénévoles ou via une ligne téléphonique), doivent être enregistrés au même endroit afin de pouvoir être analysés régulièrement pour dégager des tendances. Par exemple, regroupez tous les retours dans une base de données, telle qu'Excel, où vous pouvez coder les différents types de retours et suivre les réponses et les actions.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commentaires sensibles et les réclamations sérieuses doivent être sauvegardés et traités séparément.</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Veillez à ce que tous les retours d'information soient sauvegardés en toute sécurité et respectent les directives en matière de protection des données.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Recherchez les différences en fonction du lieu, de l'âge, du sexe,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Prévoyez comment le retour d'information sera discuté et quelle suite sera donnée. Par exemple, il pourrait s'agir d'un point permanent de l'ordre du jour des réunions d'équipe et de gestion, avec suffisamment de temps pour présenter les tendances des retours d'information et décider de la manière d'y donner suite.</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 retour d'information de la communauté doit être considéré comme faisant partie du suivi et être examiné en même temps que les autres données de suivi.</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Partagez régulièrement les mises à jour sur les retours de la communauté à travers la Société nationale y compris avec les bénévoles.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fr-FR" sz="1804"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fr-FR" sz="1804" b="0" i="0" u="none" strike="noStrike" cap="none">
                <a:solidFill>
                  <a:schemeClr val="dk1"/>
                </a:solidFill>
                <a:latin typeface="Calibri"/>
                <a:ea typeface="Calibri"/>
                <a:cs typeface="Calibri"/>
                <a:sym typeface="Calibri"/>
              </a:rPr>
              <a:t>3.4 </a:t>
            </a:r>
            <a:r>
              <a:rPr lang="fr-FR" sz="1804" b="1" i="0" u="none" strike="noStrike" cap="none">
                <a:solidFill>
                  <a:schemeClr val="dk1"/>
                </a:solidFill>
                <a:latin typeface="Calibri"/>
                <a:ea typeface="Calibri"/>
                <a:cs typeface="Calibri"/>
                <a:sym typeface="Calibri"/>
              </a:rPr>
              <a:t>Références et sensibilisation en fonction du retour d'information</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Prévoyez comment faire remonter les retours qui dépassent le cadre de la Société nationale ou concernent d'autres agences ou organisations. Par exemple, en partageant le retour d'information lors de réunions de coordination externes ou en recensant les mécanismes de retour d'information ou les points focaux d'autres organisations.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Prévoyez la manière dont les réactions sensibles et les réclamations sérieuses seront transmises et gérées en interne. Cela doit être lié aux politiques pertinentes, telles que la prévention de l'exploitation et des abus sexuels, la protection de l'enfance, la fraude et la corruption, la dénonciation et le code de conduite100</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personnes qui font part d'un retour d'information sensible ou de réclamations sérieuses peuvent avoir besoin d'un soutien de suivi, tel qu'un soutien en matière de santé mentale et d'aide psychosociale, des soins médicaux et une assistance juridique ou sociale ; travaillez donc avec des collègues de PGI pour établir une cartographie des services spécialisés à référer. Consultez le kit d'outils PGI 101 et le manuel de la PEAS 102 pour plus de conseils à ce sujet.</a:t>
            </a:r>
          </a:p>
          <a:p>
            <a:r>
              <a:rPr lang="fr-FR" sz="1804"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fr-FR" sz="1804" b="1" i="0" u="none" strike="noStrike" cap="none">
                <a:solidFill>
                  <a:schemeClr val="dk1"/>
                </a:solidFill>
                <a:latin typeface="Calibri"/>
                <a:ea typeface="Calibri"/>
                <a:cs typeface="Calibri"/>
                <a:sym typeface="Calibri"/>
              </a:rPr>
              <a:t>3.5 Ressources de planification</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Assurez-vous qu'il y a suffisamment de personnel pour faire fonctionner le mécanisme de retour d'information, y compris les personnes chargées du traitement du retour d'information, de la saisie et de l'analyse des données. Il peut s'agir d'employés et de bénévoles qui entendront le retour d'information dans le cadre de leur travail au sein des communautés.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Identifiez les équipements et les ressources nécessaires, tels que les ordinateurs portables, les logiciels, les téléphones, les espaces de bureau calmes, les transports, les coûts de formation,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Assurez-vous que le mécanisme de retour d'information peut être mis en place avec les ressources disponibles et, si ce n'est pas le cas, plaidez en faveur d'une augmentation des ressources ou d'une révision à la baisse.</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Intégrez des hommes et des femmes dans l'équipe de collecte des retours d’information.</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Assurez un financement suffisant pour au moins les 12 premiers mois de fonctionnement.</a:t>
            </a:r>
          </a:p>
          <a:p>
            <a:pPr marL="0" lvl="0" indent="0" algn="l" rtl="0">
              <a:spcBef>
                <a:spcPts val="900"/>
              </a:spcBef>
              <a:spcAft>
                <a:spcPts val="0"/>
              </a:spcAft>
              <a:buNone/>
            </a:pPr>
            <a:endParaRPr lang="en-GB" sz="1800" b="0" dirty="0">
              <a:latin typeface="Calibri"/>
              <a:ea typeface="Calibri"/>
              <a:cs typeface="Calibri"/>
              <a:sym typeface="Calibri"/>
            </a:endParaRPr>
          </a:p>
          <a:p>
            <a:pPr marL="0" lvl="0" indent="0" algn="l" rtl="0">
              <a:spcBef>
                <a:spcPts val="900"/>
              </a:spcBef>
              <a:spcAft>
                <a:spcPts val="0"/>
              </a:spcAft>
              <a:buNone/>
            </a:pPr>
            <a:endParaRPr lang="en-GB" sz="1800" dirty="0"/>
          </a:p>
          <a:p>
            <a:pPr marL="342900" lvl="0" indent="-228282" algn="l" rtl="0">
              <a:spcBef>
                <a:spcPts val="542"/>
              </a:spcBef>
              <a:spcAft>
                <a:spcPts val="0"/>
              </a:spcAft>
              <a:buClr>
                <a:schemeClr val="dk1"/>
              </a:buClr>
              <a:buSzPts val="1805"/>
              <a:buFont typeface="Arial"/>
              <a:buNone/>
            </a:pPr>
            <a:endParaRPr lang="en-GB"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lang="en-GB" b="0" dirty="0"/>
          </a:p>
          <a:p>
            <a:pPr marL="342900" lvl="0" indent="-228282" algn="l" rtl="0">
              <a:spcBef>
                <a:spcPts val="542"/>
              </a:spcBef>
              <a:spcAft>
                <a:spcPts val="0"/>
              </a:spcAft>
              <a:buClr>
                <a:schemeClr val="dk1"/>
              </a:buClr>
              <a:buSzPts val="1805"/>
              <a:buFont typeface="Arial"/>
              <a:buNone/>
            </a:pPr>
            <a:endParaRPr lang="en-GB" dirty="0"/>
          </a:p>
          <a:p>
            <a:pPr marL="0" lvl="0" indent="0" algn="l" rtl="0">
              <a:spcBef>
                <a:spcPts val="542"/>
              </a:spcBef>
              <a:spcAft>
                <a:spcPts val="0"/>
              </a:spcAft>
              <a:buClr>
                <a:schemeClr val="dk1"/>
              </a:buClr>
              <a:buSzPts val="1805"/>
              <a:buFont typeface="Arial"/>
              <a:buNone/>
            </a:pPr>
            <a:endParaRPr lang="en-GB" dirty="0"/>
          </a:p>
          <a:p>
            <a:pPr marL="0" lvl="0" indent="0" algn="l" rtl="0">
              <a:spcBef>
                <a:spcPts val="0"/>
              </a:spcBef>
              <a:spcAft>
                <a:spcPts val="0"/>
              </a:spcAft>
              <a:buNone/>
            </a:pPr>
            <a:endParaRPr dirty="0"/>
          </a:p>
          <a:p>
            <a:pPr marL="0" lvl="0" indent="0" algn="l" rtl="0">
              <a:spcBef>
                <a:spcPts val="1000"/>
              </a:spcBef>
              <a:spcAft>
                <a:spcPts val="0"/>
              </a:spcAft>
              <a:buNone/>
            </a:pPr>
            <a:endParaRPr sz="2000" b="0" dirty="0">
              <a:latin typeface="Calibri"/>
              <a:ea typeface="Calibri"/>
              <a:cs typeface="Calibri"/>
              <a:sym typeface="Calibri"/>
            </a:endParaRPr>
          </a:p>
          <a:p>
            <a:pPr marL="0" lvl="0" indent="0" algn="l" rtl="0">
              <a:spcBef>
                <a:spcPts val="542"/>
              </a:spcBef>
              <a:spcAft>
                <a:spcPts val="0"/>
              </a:spcAft>
              <a:buNone/>
            </a:pPr>
            <a:endParaRPr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4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fr-FR" sz="1804" b="1" i="0" u="none" strike="noStrike" cap="none">
                <a:solidFill>
                  <a:schemeClr val="dk1"/>
                </a:solidFill>
                <a:latin typeface="Calibri"/>
                <a:ea typeface="Calibri"/>
                <a:cs typeface="Calibri"/>
                <a:sym typeface="Calibri"/>
              </a:rPr>
              <a:t>4. Discuter du mécanisme de retour d'information avec les communautés (à nouveau)</a:t>
            </a:r>
          </a:p>
          <a:p>
            <a:pPr marL="57150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Revisitez les communautés pour vérifier que le mécanisme de retour d'information prévu répond aux attentes des gens et qu'ils pourront l'utiliser facilement.</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du mécanisme de retour d'information proposé lors des réunions communautaires ou des discussions de groupe et identifiez les points à améliorer.</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du mécanisme de retour d'information lors des réunions avec les bénévoles de la communauté comme autre moyen de vérifier les problèmes potentiels.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46" name="Google Shape;4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fr-FR" sz="1804" b="1" i="0" u="none" strike="noStrike" cap="none">
                <a:solidFill>
                  <a:schemeClr val="dk1"/>
                </a:solidFill>
                <a:latin typeface="Calibri"/>
                <a:ea typeface="Calibri"/>
                <a:cs typeface="Calibri"/>
                <a:sym typeface="Calibri"/>
              </a:rPr>
              <a:t>5. Former le personnel et les bénévoles</a:t>
            </a:r>
          </a:p>
          <a:p>
            <a:pPr marL="57150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 est important que toutes les personnes impliquées dans le mécanisme de retour d'informations comprennent comment il fonctionne et quel est leur rôle.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Informez l'ensemble du personnel et des bénévoles sur le fonctionnement du mécanisme de retour d'informations afin qu'ils puissent l'expliquer correctement aux communautés. Répondez aux préoccupations ou aux craintes du personnel, qui pense que le retour d'information sera utilisé pour critiquer son travail et précisez qu'il s'agit d'un outil permettant à l'organisation de s'améliorer.</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Formez toutes les personnes impliquées dans le fonctionnement du mécanisme de retour d'informations sur son fonctionnement et sur leur rôle. Intégrez une formation sur les compétences non techniques telles que l'écoute et la communication pour les personnes impliquées dans la collecte du retour d'information</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La formation sur la protection et la PEAS peut aider le personnel et les bénévoles à mieux reconnaître et répondre aux réactions sensibles et aux réclamations sérieuses.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54" name="Google Shape;4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0"/>
              </a:spcBef>
              <a:spcAft>
                <a:spcPts val="0"/>
              </a:spcAft>
              <a:buNone/>
            </a:pPr>
            <a:endParaRPr lang="en-GB" sz="1804"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fr-FR" sz="1804" b="1" i="0" u="none" strike="noStrike" cap="none">
                <a:solidFill>
                  <a:schemeClr val="dk1"/>
                </a:solidFill>
                <a:latin typeface="Calibri"/>
                <a:ea typeface="Calibri"/>
                <a:cs typeface="Calibri"/>
                <a:sym typeface="Calibri"/>
              </a:rPr>
              <a:t>6. Promouvoir le mécanisme de retour d'informations</a:t>
            </a:r>
          </a:p>
          <a:p>
            <a:pPr marL="57150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communautés doivent savoir que le mécanisme de retour d'informations existe et comment y accéder.</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Faites la promotion du mécanisme de retour d'information par le biais de canaux de communication couramment utilisés par la communauté, par exemple la radio, les réseaux sociaux, les comités communautaires, les affiches, les bénévoles de la communauté, etc.</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Vérifiez que les communautés comprennent qu'elles ont le droit de donner leur avis et que même les avis négatifs sont les bienvenus car ils aident la Société nationale à améliorer ses services</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Rappelez qu'il n'y aura pas de conséquences négatives si les gens se plaignent</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Gérez les attentes en indiquant clairement le type de retour d'informations auquel le système peut répondre et le temps qu'il faudra pour y répondre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Assurez-vous que les retours sensibles et les réclamations sérieuses sont les bienvenus et qu'ils seront traités de manière sûre et confidentielle.</a:t>
            </a:r>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62" name="Google Shape;4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 sondage Zoom</a:t>
            </a:r>
          </a:p>
          <a:p>
            <a:pPr marL="0" lvl="0" indent="0" algn="l" rtl="0">
              <a:spcBef>
                <a:spcPts val="0"/>
              </a:spcBef>
              <a:spcAft>
                <a:spcPts val="0"/>
              </a:spcAft>
              <a:buNone/>
            </a:pPr>
            <a:endParaRPr lang="en-GB" sz="1800" b="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r-FR" sz="1800" b="0">
                <a:latin typeface="Calibri"/>
                <a:ea typeface="Calibri"/>
                <a:cs typeface="Calibri"/>
                <a:sym typeface="Calibri"/>
              </a:rPr>
              <a:t>Avant de montrer le « comment », le deuxième contenu de la diapositive lance un sondage Zoom</a:t>
            </a:r>
          </a:p>
          <a:p>
            <a:pPr marL="285750" lvl="0" indent="-285750" algn="l" rtl="0">
              <a:spcBef>
                <a:spcPts val="0"/>
              </a:spcBef>
              <a:spcAft>
                <a:spcPts val="0"/>
              </a:spcAft>
              <a:buFont typeface="Arial" panose="020B0604020202020204" pitchFamily="34" charset="0"/>
              <a:buChar char="•"/>
            </a:pPr>
            <a:endParaRPr lang="en-GB" sz="1800" b="0" dirty="0">
              <a:latin typeface="Calibri"/>
              <a:ea typeface="Calibri"/>
              <a:cs typeface="Calibri"/>
              <a:sym typeface="Calibri"/>
            </a:endParaRPr>
          </a:p>
          <a:p>
            <a:pPr marL="914400" lvl="1" indent="-457200" algn="l" rtl="0">
              <a:spcBef>
                <a:spcPts val="0"/>
              </a:spcBef>
              <a:spcAft>
                <a:spcPts val="0"/>
              </a:spcAft>
              <a:buFont typeface="+mj-lt"/>
              <a:buAutoNum type="arabicPeriod"/>
            </a:pPr>
            <a:r>
              <a:rPr lang="fr-FR" b="0">
                <a:latin typeface="Calibri"/>
                <a:cs typeface="Calibri"/>
                <a:sym typeface="Calibri"/>
              </a:rPr>
              <a:t>Quels sont les signes indiquant qu'il pourrait y avoir un problème avec le mécanisme de retour d’information ?</a:t>
            </a:r>
          </a:p>
          <a:p>
            <a:pPr marL="1257300" lvl="2" indent="-342900" algn="l" rtl="0">
              <a:spcBef>
                <a:spcPts val="0"/>
              </a:spcBef>
              <a:spcAft>
                <a:spcPts val="0"/>
              </a:spcAft>
              <a:buFont typeface="Arial" panose="020B0604020202020204" pitchFamily="34" charset="0"/>
              <a:buChar char="•"/>
            </a:pPr>
            <a:r>
              <a:rPr lang="fr-FR" b="1"/>
              <a:t>Nous recevons très peu de retours d'information</a:t>
            </a:r>
          </a:p>
          <a:p>
            <a:pPr marL="1257300" lvl="2" indent="-342900" algn="l" rtl="0">
              <a:spcBef>
                <a:spcPts val="0"/>
              </a:spcBef>
              <a:spcAft>
                <a:spcPts val="0"/>
              </a:spcAft>
              <a:buFont typeface="Arial" panose="020B0604020202020204" pitchFamily="34" charset="0"/>
              <a:buChar char="•"/>
            </a:pPr>
            <a:r>
              <a:rPr lang="fr-FR" sz="1800" b="0">
                <a:latin typeface="Calibri"/>
                <a:ea typeface="Calibri"/>
                <a:cs typeface="Calibri"/>
                <a:sym typeface="Calibri"/>
              </a:rPr>
              <a:t>Nous recevons un grand nombre de retours d'information</a:t>
            </a:r>
          </a:p>
          <a:p>
            <a:pPr marL="1257300" lvl="2" indent="-342900" algn="l" rtl="0">
              <a:spcBef>
                <a:spcPts val="0"/>
              </a:spcBef>
              <a:spcAft>
                <a:spcPts val="0"/>
              </a:spcAft>
              <a:buFont typeface="Arial" panose="020B0604020202020204" pitchFamily="34" charset="0"/>
              <a:buChar char="•"/>
            </a:pPr>
            <a:r>
              <a:rPr lang="fr-FR" sz="1800" b="1">
                <a:latin typeface="Calibri"/>
                <a:ea typeface="Calibri"/>
                <a:cs typeface="Calibri"/>
                <a:sym typeface="Calibri"/>
              </a:rPr>
              <a:t>Il y a des problèmes dans le suivi qui n'ont pas été soulevés par le retour d'information</a:t>
            </a:r>
          </a:p>
          <a:p>
            <a:pPr marL="1257300" lvl="2" indent="-342900" algn="l" rtl="0">
              <a:spcBef>
                <a:spcPts val="0"/>
              </a:spcBef>
              <a:spcAft>
                <a:spcPts val="0"/>
              </a:spcAft>
              <a:buFont typeface="Arial" panose="020B0604020202020204" pitchFamily="34" charset="0"/>
              <a:buChar char="•"/>
            </a:pPr>
            <a:r>
              <a:rPr lang="fr-FR" sz="1800" b="1">
                <a:latin typeface="Calibri"/>
                <a:ea typeface="Calibri"/>
                <a:cs typeface="Calibri"/>
                <a:sym typeface="Calibri"/>
              </a:rPr>
              <a:t>La plupart des retours d'information proviennent d'hommes</a:t>
            </a:r>
          </a:p>
          <a:p>
            <a:pPr marL="1257300" lvl="2" indent="-342900" algn="l" rtl="0">
              <a:spcBef>
                <a:spcPts val="0"/>
              </a:spcBef>
              <a:spcAft>
                <a:spcPts val="0"/>
              </a:spcAft>
              <a:buFont typeface="Arial" panose="020B0604020202020204" pitchFamily="34" charset="0"/>
              <a:buChar char="•"/>
            </a:pPr>
            <a:r>
              <a:rPr lang="fr-FR" sz="1800" b="0">
                <a:latin typeface="Calibri"/>
                <a:ea typeface="Calibri"/>
                <a:cs typeface="Calibri"/>
                <a:sym typeface="Calibri"/>
              </a:rPr>
              <a:t>Nous recevons un nombre similaire de retours d'information de différents endroits</a:t>
            </a:r>
          </a:p>
          <a:p>
            <a:pPr marL="1257300" lvl="2" indent="-342900" algn="l" rtl="0">
              <a:spcBef>
                <a:spcPts val="0"/>
              </a:spcBef>
              <a:spcAft>
                <a:spcPts val="0"/>
              </a:spcAft>
              <a:buFont typeface="Arial" panose="020B0604020202020204" pitchFamily="34" charset="0"/>
              <a:buChar char="•"/>
            </a:pPr>
            <a:endParaRPr lang="en-GB" sz="1800" b="0" dirty="0">
              <a:latin typeface="Calibri"/>
              <a:ea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a:latin typeface="Calibri"/>
                <a:ea typeface="Calibri"/>
                <a:cs typeface="Calibri"/>
                <a:sym typeface="Calibri"/>
              </a:rPr>
              <a:t>Après le sondage, expliquez pourquoi les réponses étaient correctes ou incorrectes en utilisant le contenu de la diapositive et les notes de l'intervenant ci-dessous</a:t>
            </a:r>
          </a:p>
          <a:p>
            <a:pPr marL="0" lvl="0" indent="0" algn="l" rtl="0">
              <a:spcBef>
                <a:spcPts val="0"/>
              </a:spcBef>
              <a:spcAft>
                <a:spcPts val="0"/>
              </a:spcAft>
              <a:buNone/>
            </a:pPr>
            <a:endParaRPr lang="en-GB" sz="18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fr-FR" sz="1804" b="1" i="0" u="none" strike="noStrike" cap="none">
                <a:solidFill>
                  <a:schemeClr val="dk1"/>
                </a:solidFill>
                <a:latin typeface="Calibri"/>
                <a:ea typeface="Calibri"/>
                <a:cs typeface="Calibri"/>
                <a:sym typeface="Calibri"/>
              </a:rPr>
              <a:t>7. Vérifier le fonctionnement du mécanisme de retour d'information</a:t>
            </a:r>
          </a:p>
          <a:p>
            <a:pPr marL="57150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Effectuez des contrôles réguliers pour vous assurer que le mécanisme de retour d'informations fonctionne et que les gens l’utilisent toujours aussi facilement.</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Si le nombre de retours d'information diminue au fil du temps ou si d'autres contrôles mettent en évidence des problèmes qui ne sont pas soulevés par le mécanisme de retour d'information, cela peut être un signe que le mécanisme ne fonctionne pas aussi bien qu'il le devrait.</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Recherchez les différences dans la quantité de retours reçus de différents endroits ou groupes. Par exemple, si les femmes donnent moins d'informations, cela peut indiquer qu'elles ne sont pas à l'aise avec le mécanisme.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avec les communautés pour savoir si elles sont toujours à l'aise avec la façon dont le retour d'information est collecté, traité et suivi.</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Intégrez des indicateurs pour contrôler la performance du mécanisme de retour d'information</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Si aucun retour d'information sensible ou réclamation sérieuse n'est reçue, ne partez pas du principe qu'il n'y a pas de problème.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aucun - rediscutez de la question avec les communautés pour vérifier qu'elles se sentent en sécurité pour partager ce type de retours.</a:t>
            </a:r>
          </a:p>
          <a:p>
            <a:pPr marL="0" lvl="0" indent="0" algn="l" rtl="0">
              <a:spcBef>
                <a:spcPts val="0"/>
              </a:spcBef>
              <a:spcAft>
                <a:spcPts val="0"/>
              </a:spcAft>
              <a:buNone/>
            </a:pPr>
            <a:endParaRPr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70" name="Google Shape;4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2000" b="1">
                <a:latin typeface="Calibri"/>
                <a:ea typeface="Calibri"/>
                <a:cs typeface="Calibri"/>
                <a:sym typeface="Calibri"/>
              </a:rPr>
              <a:t>NOTES POUR L’ANIMATEUR</a:t>
            </a:r>
          </a:p>
          <a:p>
            <a:pPr marL="0" lvl="0" indent="0" algn="l" rtl="0">
              <a:spcBef>
                <a:spcPts val="1000"/>
              </a:spcBef>
              <a:spcAft>
                <a:spcPts val="0"/>
              </a:spcAft>
              <a:buNone/>
            </a:pPr>
            <a:endParaRPr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fr-FR" sz="2000" b="1">
                <a:latin typeface="Calibri"/>
                <a:ea typeface="Calibri"/>
                <a:cs typeface="Calibri"/>
                <a:sym typeface="Calibri"/>
              </a:rPr>
              <a:t>AVANT</a:t>
            </a:r>
            <a:r>
              <a:rPr lang="fr-FR" sz="2000" b="0">
                <a:latin typeface="Calibri"/>
                <a:ea typeface="Calibri"/>
                <a:cs typeface="Calibri"/>
                <a:sym typeface="Calibri"/>
              </a:rPr>
              <a:t> de montrer le contenu de la diapositive, demandez aux participants s'ils savent quels sont les principaux échecs ou défis des mécanismes de retour d'information ?</a:t>
            </a:r>
          </a:p>
          <a:p>
            <a:pPr marL="342900" lvl="0" indent="-342900" algn="l" rtl="0">
              <a:spcBef>
                <a:spcPts val="1000"/>
              </a:spcBef>
              <a:spcAft>
                <a:spcPts val="0"/>
              </a:spcAft>
              <a:buClr>
                <a:schemeClr val="dk1"/>
              </a:buClr>
              <a:buSzPts val="2000"/>
              <a:buFont typeface="Arial"/>
              <a:buChar char="•"/>
            </a:pPr>
            <a:r>
              <a:rPr lang="fr-FR" sz="2000" b="0">
                <a:latin typeface="Calibri"/>
                <a:cs typeface="Calibri"/>
                <a:sym typeface="Calibri"/>
              </a:rPr>
              <a:t>Quelles difficultés les personnes présentes dans la salle ont-elles rencontrées ?</a:t>
            </a:r>
          </a:p>
          <a:p>
            <a:pPr marL="342900" lvl="0" indent="-342900" algn="l" rtl="0">
              <a:spcBef>
                <a:spcPts val="1000"/>
              </a:spcBef>
              <a:spcAft>
                <a:spcPts val="0"/>
              </a:spcAft>
              <a:buClr>
                <a:schemeClr val="dk1"/>
              </a:buClr>
              <a:buSzPts val="2000"/>
              <a:buFont typeface="Arial"/>
              <a:buChar char="•"/>
            </a:pPr>
            <a:endParaRPr lang="en-GB" sz="2000" b="0" dirty="0">
              <a:latin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fr-FR" sz="2000" b="0">
                <a:latin typeface="Calibri"/>
                <a:cs typeface="Calibri"/>
                <a:sym typeface="Calibri"/>
              </a:rPr>
              <a:t>Le principal défi consiste à s'assurer que nous agissons et apportons des changements sur la base du retour d'information que nous recevons. Le retour d'information est inutile si nous n'y donnons pas suite. </a:t>
            </a:r>
          </a:p>
          <a:p>
            <a:pPr marL="342900" lvl="0" indent="-215900" algn="l" rtl="0">
              <a:spcBef>
                <a:spcPts val="1000"/>
              </a:spcBef>
              <a:spcAft>
                <a:spcPts val="0"/>
              </a:spcAft>
              <a:buClr>
                <a:schemeClr val="dk1"/>
              </a:buClr>
              <a:buSzPts val="2000"/>
              <a:buFont typeface="Arial"/>
              <a:buNone/>
            </a:pPr>
            <a:endParaRPr sz="2000" b="0" dirty="0">
              <a:latin typeface="Calibri"/>
              <a:ea typeface="Calibri"/>
              <a:cs typeface="Calibri"/>
              <a:sym typeface="Calibri"/>
            </a:endParaRPr>
          </a:p>
        </p:txBody>
      </p:sp>
      <p:sp>
        <p:nvSpPr>
          <p:cNvPr id="478" name="Google Shape;4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fr-FR"/>
              <a:t>NOTES POUR L’ANIMATEUR</a:t>
            </a:r>
          </a:p>
          <a:p>
            <a:pPr marL="0" lvl="0" indent="0" algn="l" rtl="0">
              <a:spcBef>
                <a:spcPts val="542"/>
              </a:spcBef>
              <a:spcAft>
                <a:spcPts val="0"/>
              </a:spcAft>
              <a:buNone/>
            </a:pPr>
            <a:endParaRPr lang="en-GB" dirty="0"/>
          </a:p>
          <a:p>
            <a:pPr marL="342900" lvl="0" indent="-342900" algn="l" rtl="0">
              <a:spcBef>
                <a:spcPts val="542"/>
              </a:spcBef>
              <a:spcAft>
                <a:spcPts val="0"/>
              </a:spcAft>
              <a:buFontTx/>
              <a:buChar char="-"/>
            </a:pPr>
            <a:r>
              <a:rPr lang="fr-FR"/>
              <a:t>Cette session offre une introduction générale à ce qu'est un mécanisme de retour d'information, pourquoi nous en avons besoin et un aperçu des étapes à suivre pour en mettre un en place</a:t>
            </a:r>
          </a:p>
          <a:p>
            <a:pPr marL="342900" lvl="0" indent="-342900" algn="l" rtl="0">
              <a:spcBef>
                <a:spcPts val="542"/>
              </a:spcBef>
              <a:spcAft>
                <a:spcPts val="0"/>
              </a:spcAft>
              <a:buFontTx/>
              <a:buChar char="-"/>
            </a:pPr>
            <a:r>
              <a:rPr lang="fr-FR"/>
              <a:t>Il est important de préciser aux participants qu'en raison du temps limité dont nous disposons, il n'est pas possible d'aborder les aspects pratiques de la mise en place et de la gestion d'un mécanisme de retour d'information, y compris l'utilisation des outils de l'outil 15 : Kit de retours d’informations</a:t>
            </a:r>
          </a:p>
          <a:p>
            <a:pPr marL="342900" lvl="0" indent="-342900" algn="l" rtl="0">
              <a:spcBef>
                <a:spcPts val="542"/>
              </a:spcBef>
              <a:spcAft>
                <a:spcPts val="0"/>
              </a:spcAft>
              <a:buFontTx/>
              <a:buChar char="-"/>
            </a:pPr>
            <a:r>
              <a:rPr lang="fr-FR"/>
              <a:t>Si la Société nationale et les participants ont déjà une expérience des mécanismes de retour d'information, vous pouvez remplacer cette session par quelque chose de plus pratique en utilisant l'outil 15 : Kit de retours d’informations</a:t>
            </a:r>
          </a:p>
        </p:txBody>
      </p:sp>
      <p:sp>
        <p:nvSpPr>
          <p:cNvPr id="285" name="Google Shape;28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496" name="Google Shape;496;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 - VOIR LES NOTES POUR L'ANIMATEUR ET LE DOCUMENT À L’USAGE DES PARTICIPANTS SUR LE SCÉNARIO SUR LE RETOUR D'INFORMATION EN LIGNE </a:t>
            </a:r>
          </a:p>
          <a:p>
            <a:pPr marL="0" lvl="0" indent="0" algn="l" rtl="0">
              <a:spcBef>
                <a:spcPts val="0"/>
              </a:spcBef>
              <a:spcAft>
                <a:spcPts val="0"/>
              </a:spcAft>
              <a:buNone/>
            </a:pPr>
            <a:endParaRPr lang="en-GB" sz="20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2000" b="0"/>
              <a:t>Comme c'est la première fois que les participants font un exercice basé sur un scénario sur la Société nationale de la Croix-Rouge d'Alexa fictive, prenez le temps d'expliquer le scénario, pourquoi il est utilisé, et ce qu'il faut faire et ne pas faire. Voir les notes de l'animateur.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0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2000" b="1"/>
              <a:t>Prenez le temps d'expliquer clairement l’activité en réunion collective. Utilisez les notes de l'animateur.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000" b="0" dirty="0"/>
          </a:p>
          <a:p>
            <a:pPr marL="0" lvl="0" indent="0" algn="l" rtl="0">
              <a:spcBef>
                <a:spcPts val="0"/>
              </a:spcBef>
              <a:spcAft>
                <a:spcPts val="0"/>
              </a:spcAft>
              <a:buNone/>
            </a:pPr>
            <a:endParaRPr lang="en-GB" sz="20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lang="en-GB"/>
          </a:p>
        </p:txBody>
      </p:sp>
    </p:spTree>
    <p:extLst>
      <p:ext uri="{BB962C8B-B14F-4D97-AF65-F5344CB8AC3E}">
        <p14:creationId xmlns:p14="http://schemas.microsoft.com/office/powerpoint/2010/main" val="296192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fr-FR" b="1"/>
              <a:t>NOTES POUR L’ANIMATEUR – chat ou échanges verbaux</a:t>
            </a:r>
          </a:p>
          <a:p>
            <a:pPr marL="0" lvl="0" indent="0" algn="l" rtl="0">
              <a:spcBef>
                <a:spcPts val="0"/>
              </a:spcBef>
              <a:spcAft>
                <a:spcPts val="0"/>
              </a:spcAft>
              <a:buClr>
                <a:schemeClr val="dk1"/>
              </a:buClr>
              <a:buSzPts val="1800"/>
              <a:buFont typeface="Calibri"/>
              <a:buNone/>
            </a:pPr>
            <a:endParaRPr lang="en-GB" sz="1804" b="1" i="0" u="none" strike="noStrike" cap="none" dirty="0">
              <a:solidFill>
                <a:schemeClr val="dk1"/>
              </a:solidFill>
              <a:effectLst/>
              <a:latin typeface="Calibri"/>
              <a:ea typeface="Calibri"/>
              <a:cs typeface="Calibri"/>
              <a:sym typeface="Calibri"/>
            </a:endParaRPr>
          </a:p>
          <a:p>
            <a:pPr marL="342900" lvl="0" indent="-342900" algn="l" rtl="0">
              <a:spcBef>
                <a:spcPts val="0"/>
              </a:spcBef>
              <a:spcAft>
                <a:spcPts val="0"/>
              </a:spcAft>
              <a:buClr>
                <a:schemeClr val="dk1"/>
              </a:buClr>
              <a:buSzPts val="1800"/>
              <a:buFontTx/>
              <a:buChar char="-"/>
            </a:pPr>
            <a:r>
              <a:rPr lang="fr-FR" b="0"/>
              <a:t>Demandez d'abord aux participants s'ils peuvent donner quelques exemples des différents types d'informations qui peuvent être considérées comme un retour d'information de la communauté. Ils peuvent répondre verbalement ou en utilisant le chat</a:t>
            </a:r>
          </a:p>
          <a:p>
            <a:pPr marL="342900" lvl="0" indent="-342900" algn="l" rtl="0">
              <a:spcBef>
                <a:spcPts val="0"/>
              </a:spcBef>
              <a:spcAft>
                <a:spcPts val="0"/>
              </a:spcAft>
              <a:buClr>
                <a:schemeClr val="dk1"/>
              </a:buClr>
              <a:buSzPts val="1800"/>
              <a:buFontTx/>
              <a:buChar char="-"/>
            </a:pPr>
            <a:endParaRPr lang="en-GB" sz="1804" b="1" i="0" u="none" strike="noStrike" cap="none" dirty="0">
              <a:solidFill>
                <a:schemeClr val="dk1"/>
              </a:solidFill>
              <a:effectLst/>
              <a:latin typeface="Calibri"/>
              <a:ea typeface="Calibri"/>
              <a:cs typeface="Calibri"/>
              <a:sym typeface="Calibri"/>
            </a:endParaRPr>
          </a:p>
          <a:p>
            <a:pPr marL="342900" lvl="0" indent="-342900" algn="l" rtl="0">
              <a:spcBef>
                <a:spcPts val="0"/>
              </a:spcBef>
              <a:spcAft>
                <a:spcPts val="0"/>
              </a:spcAft>
              <a:buClr>
                <a:schemeClr val="dk1"/>
              </a:buClr>
              <a:buSzPts val="1800"/>
              <a:buFontTx/>
              <a:buChar char="-"/>
            </a:pPr>
            <a:r>
              <a:rPr lang="fr-FR" sz="1804" b="0" i="0" u="none" strike="noStrike" cap="none">
                <a:solidFill>
                  <a:schemeClr val="dk1"/>
                </a:solidFill>
                <a:latin typeface="Calibri"/>
                <a:ea typeface="Calibri"/>
                <a:cs typeface="Calibri"/>
                <a:sym typeface="Calibri"/>
              </a:rPr>
              <a:t>Les retours d'informations de la communauté sont des informations générées par les membres de la communauté et peuvent inclure tout type d'information, comme des questions, des suggestions, des préoccupations, des rumeurs ou des remerciements. Ils peuvent être reçus de toutes sortes de manières, par exemple dans le cadre d'une conversation informelle avec un membre du personnel, par un appel téléphonique à un centre d'appels ou sous la forme de réponses à des enquêtes structurées.</a:t>
            </a:r>
          </a:p>
          <a:p>
            <a:pPr marL="342900" lvl="0" indent="-342900" algn="l" rtl="0">
              <a:spcBef>
                <a:spcPts val="0"/>
              </a:spcBef>
              <a:spcAft>
                <a:spcPts val="0"/>
              </a:spcAft>
              <a:buClr>
                <a:schemeClr val="dk1"/>
              </a:buClr>
              <a:buSzPts val="1800"/>
              <a:buFontTx/>
              <a:buChar char="-"/>
            </a:pPr>
            <a:r>
              <a:rPr lang="fr-FR" sz="1804" b="0" i="0" u="none" strike="noStrike" cap="none">
                <a:solidFill>
                  <a:schemeClr val="dk1"/>
                </a:solidFill>
                <a:latin typeface="Calibri"/>
                <a:ea typeface="Calibri"/>
                <a:cs typeface="Calibri"/>
                <a:sym typeface="Calibri"/>
              </a:rPr>
              <a:t>Le retour d'informations de la communauté n'est pas différent des données de suivi ou d'évaluation. Tout ce que les membres de la communauté partagent avec nous est un retour d'informations. Elle peut concerner les activités que nous menons, la situation de la communauté ou d'autres sujets pertinents pour notre travail, comme les préoccupations de santé publique.</a:t>
            </a:r>
          </a:p>
          <a:p>
            <a:pPr marL="342900" lvl="0" indent="-342900" algn="l" rtl="0">
              <a:spcBef>
                <a:spcPts val="0"/>
              </a:spcBef>
              <a:spcAft>
                <a:spcPts val="0"/>
              </a:spcAft>
              <a:buClr>
                <a:schemeClr val="dk1"/>
              </a:buClr>
              <a:buSzPts val="1800"/>
              <a:buFontTx/>
              <a:buChar char="-"/>
            </a:pPr>
            <a:endParaRPr lang="en-GB" b="1" dirty="0"/>
          </a:p>
          <a:p>
            <a:pPr marL="0" lvl="0" indent="0" algn="l" rtl="0">
              <a:spcBef>
                <a:spcPts val="0"/>
              </a:spcBef>
              <a:spcAft>
                <a:spcPts val="0"/>
              </a:spcAft>
              <a:buClr>
                <a:schemeClr val="dk1"/>
              </a:buClr>
              <a:buSzPts val="1800"/>
              <a:buFont typeface="Calibri"/>
              <a:buNone/>
            </a:pPr>
            <a:r>
              <a:rPr lang="fr-FR" b="0"/>
              <a:t>Donnez un aperçu rapide des différents types d'informations qui peuvent être considérées comme un retour d'information de la communauté</a:t>
            </a:r>
          </a:p>
          <a:p>
            <a:pPr marL="342900" lvl="0" indent="-342900" algn="l" rtl="0">
              <a:spcBef>
                <a:spcPts val="0"/>
              </a:spcBef>
              <a:spcAft>
                <a:spcPts val="0"/>
              </a:spcAft>
              <a:buClr>
                <a:schemeClr val="dk1"/>
              </a:buClr>
              <a:buSzPts val="1800"/>
              <a:buFontTx/>
              <a:buChar char="-"/>
            </a:pPr>
            <a:endParaRPr lang="en-GB" b="0" dirty="0"/>
          </a:p>
          <a:p>
            <a:pPr marL="514419" marR="0" lvl="0" indent="-514419" algn="l" rtl="0">
              <a:spcBef>
                <a:spcPts val="0"/>
              </a:spcBef>
              <a:spcAft>
                <a:spcPts val="0"/>
              </a:spcAft>
              <a:buClr>
                <a:srgbClr val="E1333F"/>
              </a:buClr>
              <a:buSzPts val="2400"/>
              <a:buFont typeface="Open Sans"/>
              <a:buAutoNum type="arabicPeriod"/>
            </a:pPr>
            <a:r>
              <a:rPr lang="fr-FR" sz="2000" b="1">
                <a:solidFill>
                  <a:srgbClr val="E1333F"/>
                </a:solidFill>
                <a:latin typeface="Open Sans"/>
                <a:ea typeface="Open Sans"/>
                <a:cs typeface="Open Sans"/>
                <a:sym typeface="Open Sans"/>
              </a:rPr>
              <a:t>Questions</a:t>
            </a:r>
            <a:r>
              <a:rPr lang="fr-FR" sz="2000" b="1">
                <a:solidFill>
                  <a:schemeClr val="dk1"/>
                </a:solidFill>
                <a:latin typeface="Open Sans"/>
                <a:ea typeface="Open Sans"/>
                <a:cs typeface="Open Sans"/>
                <a:sym typeface="Open Sans"/>
              </a:rPr>
              <a:t> –</a:t>
            </a:r>
            <a:r>
              <a:rPr lang="fr-FR" sz="2000">
                <a:solidFill>
                  <a:schemeClr val="dk1"/>
                </a:solidFill>
                <a:latin typeface="Open Sans"/>
                <a:ea typeface="Open Sans"/>
                <a:cs typeface="Open Sans"/>
                <a:sym typeface="Open Sans"/>
              </a:rPr>
              <a:t> ce que les communautés ont besoin de savoir et nous aider à identifier les lacunes en matière d'information</a:t>
            </a:r>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fr-FR" sz="2000" b="1">
                <a:solidFill>
                  <a:srgbClr val="E1333F"/>
                </a:solidFill>
                <a:latin typeface="Open Sans"/>
                <a:ea typeface="Open Sans"/>
                <a:cs typeface="Open Sans"/>
                <a:sym typeface="Open Sans"/>
              </a:rPr>
              <a:t>Suggestions ou demandes </a:t>
            </a:r>
            <a:r>
              <a:rPr lang="fr-FR" sz="2000" b="1">
                <a:solidFill>
                  <a:schemeClr val="dk1"/>
                </a:solidFill>
                <a:latin typeface="Open Sans"/>
                <a:ea typeface="Open Sans"/>
                <a:cs typeface="Open Sans"/>
                <a:sym typeface="Open Sans"/>
              </a:rPr>
              <a:t>–</a:t>
            </a:r>
            <a:r>
              <a:rPr lang="fr-FR" sz="2000">
                <a:solidFill>
                  <a:schemeClr val="dk1"/>
                </a:solidFill>
                <a:latin typeface="Open Sans"/>
                <a:ea typeface="Open Sans"/>
                <a:cs typeface="Open Sans"/>
                <a:sym typeface="Open Sans"/>
              </a:rPr>
              <a:t> idées de la communauté sur ce qui doit être fait sur des questions spécifiques, ou ce que nous pourrions faire mieux ou différemment</a:t>
            </a:r>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fr-FR" sz="2000" b="1">
                <a:solidFill>
                  <a:srgbClr val="E1333F"/>
                </a:solidFill>
                <a:latin typeface="Open Sans"/>
                <a:ea typeface="Open Sans"/>
                <a:cs typeface="Open Sans"/>
                <a:sym typeface="Open Sans"/>
              </a:rPr>
              <a:t>Observations, croyances et perceptions </a:t>
            </a:r>
            <a:r>
              <a:rPr lang="fr-FR" sz="2000" b="1">
                <a:solidFill>
                  <a:schemeClr val="dk1"/>
                </a:solidFill>
                <a:latin typeface="Open Sans"/>
                <a:ea typeface="Open Sans"/>
                <a:cs typeface="Open Sans"/>
                <a:sym typeface="Open Sans"/>
              </a:rPr>
              <a:t>–</a:t>
            </a:r>
            <a:r>
              <a:rPr lang="fr-FR" sz="2000">
                <a:solidFill>
                  <a:schemeClr val="dk1"/>
                </a:solidFill>
                <a:latin typeface="Open Sans"/>
                <a:ea typeface="Open Sans"/>
                <a:cs typeface="Open Sans"/>
                <a:sym typeface="Open Sans"/>
              </a:rPr>
              <a:t> ce que la communauté comprend et pense d'une situation ou d'une maladie. Cela inclut les rumeurs, mais il est important de ne pas les rejeter ou de les considérer comme négatives, car elles en disent long sur la façon dont la communauté perçoit et comprend la situation Souvent, elles ne sont pas diffusées intentionnellement mais reflètent ce que les gens croient sincèrement</a:t>
            </a:r>
          </a:p>
          <a:p>
            <a:pPr marL="609600" marR="0" lvl="0" indent="-457200" algn="l" rtl="0">
              <a:spcBef>
                <a:spcPts val="0"/>
              </a:spcBef>
              <a:spcAft>
                <a:spcPts val="0"/>
              </a:spcAft>
              <a:buClr>
                <a:schemeClr val="dk1"/>
              </a:buClr>
              <a:buSzPts val="2400"/>
              <a:buFont typeface="+mj-lt"/>
              <a:buAutoNum type="arabicPeriod"/>
            </a:pPr>
            <a:endParaRPr lang="en-GB" sz="2000" b="1" dirty="0">
              <a:solidFill>
                <a:srgbClr val="E1333F"/>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fr-FR" sz="2000" b="1">
                <a:solidFill>
                  <a:srgbClr val="E1333F"/>
                </a:solidFill>
                <a:latin typeface="Open Sans"/>
                <a:ea typeface="Open Sans"/>
                <a:cs typeface="Open Sans"/>
                <a:sym typeface="Open Sans"/>
              </a:rPr>
              <a:t>Encouragements et louanges </a:t>
            </a:r>
            <a:r>
              <a:rPr lang="fr-FR" sz="2000" b="1">
                <a:solidFill>
                  <a:schemeClr val="dk1"/>
                </a:solidFill>
                <a:latin typeface="Open Sans"/>
                <a:ea typeface="Open Sans"/>
                <a:cs typeface="Open Sans"/>
                <a:sym typeface="Open Sans"/>
              </a:rPr>
              <a:t>–</a:t>
            </a:r>
            <a:r>
              <a:rPr lang="fr-FR" sz="2000">
                <a:solidFill>
                  <a:schemeClr val="dk1"/>
                </a:solidFill>
                <a:latin typeface="Open Sans"/>
                <a:ea typeface="Open Sans"/>
                <a:cs typeface="Open Sans"/>
                <a:sym typeface="Open Sans"/>
              </a:rPr>
              <a:t> ce que les communautés apprécient et pensent qu'il faut poursuivre, ce qui nous permet de savoir si nous allons dans la bonne direction</a:t>
            </a:r>
          </a:p>
          <a:p>
            <a:pPr marL="609600" marR="0" lvl="0" indent="-457200" algn="l" rtl="0">
              <a:spcBef>
                <a:spcPts val="0"/>
              </a:spcBef>
              <a:spcAft>
                <a:spcPts val="0"/>
              </a:spcAft>
              <a:buClr>
                <a:schemeClr val="dk1"/>
              </a:buClr>
              <a:buSzPts val="2400"/>
              <a:buFont typeface="+mj-lt"/>
              <a:buAutoNum type="arabicPeriod"/>
            </a:pPr>
            <a:endParaRPr lang="en-GB" sz="2000" dirty="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fr-FR" sz="2000" b="1">
                <a:solidFill>
                  <a:srgbClr val="E1333F"/>
                </a:solidFill>
                <a:latin typeface="Open Sans"/>
                <a:ea typeface="Open Sans"/>
                <a:cs typeface="Open Sans"/>
                <a:sym typeface="Open Sans"/>
              </a:rPr>
              <a:t>Préoccupations ou incidents </a:t>
            </a:r>
            <a:r>
              <a:rPr lang="fr-FR" sz="2000" b="1">
                <a:solidFill>
                  <a:schemeClr val="dk1"/>
                </a:solidFill>
                <a:latin typeface="Open Sans"/>
                <a:ea typeface="Open Sans"/>
                <a:cs typeface="Open Sans"/>
                <a:sym typeface="Open Sans"/>
              </a:rPr>
              <a:t>–</a:t>
            </a:r>
            <a:r>
              <a:rPr lang="fr-FR" sz="2000" b="1">
                <a:solidFill>
                  <a:srgbClr val="FF0000"/>
                </a:solidFill>
                <a:latin typeface="Open Sans"/>
                <a:ea typeface="Open Sans"/>
                <a:cs typeface="Open Sans"/>
                <a:sym typeface="Open Sans"/>
              </a:rPr>
              <a:t> </a:t>
            </a:r>
            <a:r>
              <a:rPr lang="fr-FR" sz="2000">
                <a:solidFill>
                  <a:schemeClr val="dk1"/>
                </a:solidFill>
                <a:latin typeface="Open Sans"/>
                <a:ea typeface="Open Sans"/>
                <a:cs typeface="Open Sans"/>
                <a:sym typeface="Open Sans"/>
              </a:rPr>
              <a:t>rapports sur des problèmes rencontrés par des personnes dans le cadre de nos services, ou des plaintes concernant des employés ou des bénévoles ayant enfreint le code de conduite, ou des préoccupations liées à d'autres parties prenantes</a:t>
            </a:r>
          </a:p>
          <a:p>
            <a:pPr marL="342900" lvl="0" indent="-342900" algn="l" rtl="0">
              <a:spcBef>
                <a:spcPts val="0"/>
              </a:spcBef>
              <a:spcAft>
                <a:spcPts val="0"/>
              </a:spcAft>
              <a:buClr>
                <a:schemeClr val="dk1"/>
              </a:buClr>
              <a:buSzPts val="1800"/>
              <a:buFontTx/>
              <a:buChar char="-"/>
            </a:pPr>
            <a:endParaRPr dirty="0"/>
          </a:p>
          <a:p>
            <a:pPr marL="0" lvl="0" indent="0" algn="l" rtl="0">
              <a:spcBef>
                <a:spcPts val="0"/>
              </a:spcBef>
              <a:spcAft>
                <a:spcPts val="0"/>
              </a:spcAft>
              <a:buClr>
                <a:schemeClr val="dk1"/>
              </a:buClr>
              <a:buSzPts val="1805"/>
              <a:buFont typeface="Calibri"/>
              <a:buNone/>
            </a:pPr>
            <a:endParaRPr b="1" dirty="0"/>
          </a:p>
          <a:p>
            <a:pPr marL="342900" lvl="0" indent="-228282" algn="l" rtl="0">
              <a:spcBef>
                <a:spcPts val="0"/>
              </a:spcBef>
              <a:spcAft>
                <a:spcPts val="0"/>
              </a:spcAft>
              <a:buClr>
                <a:schemeClr val="dk1"/>
              </a:buClr>
              <a:buSzPts val="1805"/>
              <a:buFont typeface="Arial"/>
              <a:buNone/>
            </a:pPr>
            <a:endParaRPr b="0" dirty="0"/>
          </a:p>
        </p:txBody>
      </p:sp>
      <p:sp>
        <p:nvSpPr>
          <p:cNvPr id="307" name="Google Shape;3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 – chat et échanges verbaux</a:t>
            </a:r>
          </a:p>
          <a:p>
            <a:pPr marL="0" lvl="0" indent="0" algn="l" rtl="0">
              <a:spcBef>
                <a:spcPts val="542"/>
              </a:spcBef>
              <a:spcAft>
                <a:spcPts val="0"/>
              </a:spcAft>
              <a:buNone/>
            </a:pPr>
            <a:endParaRPr dirty="0"/>
          </a:p>
          <a:p>
            <a:pPr marL="342900" lvl="0" indent="-342900" algn="l" rtl="0">
              <a:spcBef>
                <a:spcPts val="541"/>
              </a:spcBef>
              <a:spcAft>
                <a:spcPts val="0"/>
              </a:spcAft>
              <a:buFont typeface="Arial" panose="020B0604020202020204" pitchFamily="34" charset="0"/>
              <a:buChar char="•"/>
            </a:pPr>
            <a:r>
              <a:rPr lang="fr-FR" sz="1804" b="1" i="0" u="none" strike="noStrike">
                <a:solidFill>
                  <a:schemeClr val="dk1"/>
                </a:solidFill>
                <a:latin typeface="Calibri"/>
                <a:ea typeface="Calibri"/>
                <a:cs typeface="Calibri"/>
                <a:sym typeface="Calibri"/>
              </a:rPr>
              <a:t>PREMIÈREMENT</a:t>
            </a:r>
            <a:r>
              <a:rPr lang="fr-FR" sz="1804" b="0" i="0" u="none" strike="noStrike">
                <a:solidFill>
                  <a:schemeClr val="dk1"/>
                </a:solidFill>
                <a:latin typeface="Calibri"/>
                <a:ea typeface="Calibri"/>
                <a:cs typeface="Calibri"/>
                <a:sym typeface="Calibri"/>
              </a:rPr>
              <a:t> demandez si quelqu’un sait ce qu’est un mécanisme de retour d'information. Les participants peuvent répondre sur le chat ou verbalement - essayez d'encourager les gens à parler</a:t>
            </a:r>
          </a:p>
          <a:p>
            <a:pPr marL="800100" lvl="1" indent="-342900" algn="l" rtl="0">
              <a:spcBef>
                <a:spcPts val="541"/>
              </a:spcBef>
              <a:spcAft>
                <a:spcPts val="0"/>
              </a:spcAft>
              <a:buFont typeface="Arial" panose="020B0604020202020204" pitchFamily="34" charset="0"/>
              <a:buChar char="•"/>
            </a:pPr>
            <a:r>
              <a:rPr lang="fr-FR" sz="1804" b="0" i="0" u="none" strike="noStrike">
                <a:solidFill>
                  <a:schemeClr val="dk1"/>
                </a:solidFill>
                <a:latin typeface="Calibri"/>
                <a:ea typeface="Calibri"/>
                <a:cs typeface="Calibri"/>
                <a:sym typeface="Calibri"/>
              </a:rPr>
              <a:t>Montrez le diagramme circulaire et expliquez </a:t>
            </a:r>
            <a:r>
              <a:rPr lang="fr-FR" sz="2000">
                <a:solidFill>
                  <a:schemeClr val="lt1"/>
                </a:solidFill>
                <a:latin typeface="Open Sans"/>
                <a:ea typeface="Open Sans"/>
                <a:cs typeface="Open Sans"/>
                <a:sym typeface="Open Sans"/>
              </a:rPr>
              <a:t>Un mécanisme de retour d'information comprend les outils et les processus qui </a:t>
            </a:r>
            <a:r>
              <a:rPr lang="fr-FR" sz="2000" b="1">
                <a:solidFill>
                  <a:schemeClr val="accent4"/>
                </a:solidFill>
                <a:latin typeface="Open Sans"/>
                <a:ea typeface="Open Sans"/>
                <a:cs typeface="Open Sans"/>
                <a:sym typeface="Open Sans"/>
              </a:rPr>
              <a:t>permettent de recevoir, d'analyser, de partager et de traiter les retours d’information de la communauté, et de lui fournir</a:t>
            </a:r>
            <a:r>
              <a:rPr lang="fr-FR" sz="2000">
                <a:solidFill>
                  <a:schemeClr val="accent4"/>
                </a:solidFill>
                <a:latin typeface="Open Sans"/>
                <a:ea typeface="Open Sans"/>
                <a:cs typeface="Open Sans"/>
                <a:sym typeface="Open Sans"/>
              </a:rPr>
              <a:t> </a:t>
            </a:r>
            <a:r>
              <a:rPr lang="fr-FR" sz="2000">
                <a:solidFill>
                  <a:schemeClr val="lt1"/>
                </a:solidFill>
                <a:latin typeface="Open Sans"/>
                <a:ea typeface="Open Sans"/>
                <a:cs typeface="Open Sans"/>
                <a:sym typeface="Open Sans"/>
              </a:rPr>
              <a:t>une réponse expliquant les mesures prises</a:t>
            </a:r>
          </a:p>
          <a:p>
            <a:pPr marL="0" lvl="0" indent="0" algn="l" rtl="0">
              <a:spcBef>
                <a:spcPts val="541"/>
              </a:spcBef>
              <a:spcAft>
                <a:spcPts val="0"/>
              </a:spcAft>
              <a:buNone/>
            </a:pPr>
            <a:endParaRPr lang="en-GB" sz="1804" b="0"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fr-FR" sz="1804" b="1" i="0" u="none" strike="noStrike">
                <a:solidFill>
                  <a:schemeClr val="dk1"/>
                </a:solidFill>
                <a:latin typeface="Calibri"/>
                <a:ea typeface="Calibri"/>
                <a:cs typeface="Calibri"/>
                <a:sym typeface="Calibri"/>
              </a:rPr>
              <a:t>DEUXIÈMEMENT </a:t>
            </a:r>
            <a:r>
              <a:rPr lang="fr-FR" sz="1804" b="0" i="0" u="none" strike="noStrike">
                <a:solidFill>
                  <a:schemeClr val="dk1"/>
                </a:solidFill>
                <a:latin typeface="Calibri"/>
                <a:ea typeface="Calibri"/>
                <a:cs typeface="Calibri"/>
                <a:sym typeface="Calibri"/>
              </a:rPr>
              <a:t>demandez aux participants de partager les raisons pour lesquelles ils pensent que les mécanismes de retour d'information sont importants. Ils peuvent taper leurs réponses dans le chat</a:t>
            </a:r>
          </a:p>
          <a:p>
            <a:pPr marL="800100" lvl="1" indent="-342900" algn="l" rtl="0">
              <a:spcBef>
                <a:spcPts val="1000"/>
              </a:spcBef>
              <a:spcAft>
                <a:spcPts val="0"/>
              </a:spcAft>
              <a:buClr>
                <a:schemeClr val="dk1"/>
              </a:buClr>
              <a:buSzPts val="2000"/>
              <a:buFont typeface="Arial"/>
              <a:buChar char="•"/>
            </a:pPr>
            <a:r>
              <a:rPr lang="fr-FR" sz="2000" b="0">
                <a:latin typeface="Calibri"/>
                <a:cs typeface="Calibri"/>
                <a:sym typeface="Calibri"/>
              </a:rPr>
              <a:t>Certaines raisons peuvent être :</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Ils nous aident à améliorer l'impact de notre travail en identifiant les domaines à améliorer et en nous aidant à être plus réactifs aux besoins de la communauté, ce qui nous permet d'économiser des fonds et des ressources à long terme </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 est essentiel d'écouter les commentaires et d'y donner suite pour établir la confiance avec les gens.</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Ils agissent comme un système d'alerte précoce en nous aidant à résoudre les problèmes avant qu'ils ne s'aggravent et ne menacent la mise en œuvre ou la sécurité et l'accès de nos équipes.</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Ils permettent aux communautés de signaler en toute sécurité les cas d'exploitation et d'abus sexuels ou de corruption de la part de notre personnel et de nos bénévoles.</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Ils fournissent aux bénévoles un endroit où ils peuvent faire remonter les questions difficiles ou les réclamations auxquelles ils ne peuvent pas facilement répondre.</a:t>
            </a:r>
          </a:p>
          <a:p>
            <a:pPr marL="1485900" lvl="2"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gens ont le droit de se plaindre, et nous avons la responsabilité de les écouter - cela figure dans le Code de conduite du Mouvement, les Principes et règles de l'action humanitaire et la résolution sur l'engagement communautaire et la redevabilité.</a:t>
            </a:r>
          </a:p>
          <a:p>
            <a:pPr marL="342900" lvl="0" indent="-342900" algn="l" rtl="0">
              <a:spcBef>
                <a:spcPts val="541"/>
              </a:spcBef>
              <a:spcAft>
                <a:spcPts val="0"/>
              </a:spcAft>
              <a:buFont typeface="Arial" panose="020B0604020202020204" pitchFamily="34" charset="0"/>
              <a:buChar char="•"/>
            </a:pPr>
            <a:endParaRPr lang="en-GB" sz="1804" b="1"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fr-FR" sz="1804" b="1" i="0" u="none" strike="noStrike">
                <a:solidFill>
                  <a:schemeClr val="dk1"/>
                </a:solidFill>
                <a:latin typeface="Calibri"/>
                <a:ea typeface="Calibri"/>
                <a:cs typeface="Calibri"/>
                <a:sym typeface="Calibri"/>
              </a:rPr>
              <a:t>TROISIÈMEMENT</a:t>
            </a:r>
            <a:r>
              <a:rPr lang="fr-FR" sz="1804" b="0" i="0" u="none" strike="noStrike">
                <a:solidFill>
                  <a:schemeClr val="dk1"/>
                </a:solidFill>
                <a:latin typeface="Calibri"/>
                <a:ea typeface="Calibri"/>
                <a:cs typeface="Calibri"/>
                <a:sym typeface="Calibri"/>
              </a:rPr>
              <a:t>demandez aux participants s'ils peuvent donner des exemples de mécanismes de retour d'information dans lesquels ils ont été impliqués. Demandez une ou deux réponses verbales aux questions suivantes :</a:t>
            </a:r>
          </a:p>
          <a:p>
            <a:pPr marL="800100" lvl="1" indent="-342900" algn="l" rtl="0">
              <a:spcBef>
                <a:spcPts val="541"/>
              </a:spcBef>
              <a:spcAft>
                <a:spcPts val="0"/>
              </a:spcAft>
              <a:buFont typeface="Arial" panose="020B0604020202020204" pitchFamily="34" charset="0"/>
              <a:buChar char="•"/>
            </a:pPr>
            <a:r>
              <a:rPr lang="fr-FR" sz="1804" b="0" i="0" u="none" strike="noStrike">
                <a:solidFill>
                  <a:schemeClr val="dk1"/>
                </a:solidFill>
                <a:latin typeface="Calibri"/>
                <a:ea typeface="Calibri"/>
                <a:cs typeface="Calibri"/>
                <a:sym typeface="Calibri"/>
              </a:rPr>
              <a:t>Comment le mécanisme a-t-il fonctionné ? </a:t>
            </a:r>
          </a:p>
          <a:p>
            <a:pPr marL="800100" lvl="1" indent="-342900" algn="l" rtl="0">
              <a:spcBef>
                <a:spcPts val="541"/>
              </a:spcBef>
              <a:spcAft>
                <a:spcPts val="0"/>
              </a:spcAft>
              <a:buFont typeface="Arial" panose="020B0604020202020204" pitchFamily="34" charset="0"/>
              <a:buChar char="•"/>
            </a:pPr>
            <a:r>
              <a:rPr lang="fr-FR" sz="1804" b="0" i="0" u="none" strike="noStrike">
                <a:solidFill>
                  <a:schemeClr val="dk1"/>
                </a:solidFill>
                <a:latin typeface="Calibri"/>
                <a:ea typeface="Calibri"/>
                <a:cs typeface="Calibri"/>
                <a:sym typeface="Calibri"/>
              </a:rPr>
              <a:t>Quels ont été les bénéfices ?</a:t>
            </a:r>
          </a:p>
          <a:p>
            <a:pPr marL="800100" lvl="1" indent="-342900" algn="l" rtl="0">
              <a:spcBef>
                <a:spcPts val="541"/>
              </a:spcBef>
              <a:spcAft>
                <a:spcPts val="0"/>
              </a:spcAft>
              <a:buFont typeface="Arial" panose="020B0604020202020204" pitchFamily="34" charset="0"/>
              <a:buChar char="•"/>
            </a:pPr>
            <a:r>
              <a:rPr lang="fr-FR" sz="1804" b="0" i="0" u="none" strike="noStrike">
                <a:solidFill>
                  <a:schemeClr val="dk1"/>
                </a:solidFill>
                <a:latin typeface="Calibri"/>
                <a:ea typeface="Calibri"/>
                <a:cs typeface="Calibri"/>
                <a:sym typeface="Calibri"/>
              </a:rPr>
              <a:t>Quels sont les défis auxquels ils ont été confrontés ?</a:t>
            </a:r>
          </a:p>
          <a:p>
            <a:pPr marL="342900" lvl="0" indent="-342900" algn="l" rtl="0">
              <a:spcBef>
                <a:spcPts val="541"/>
              </a:spcBef>
              <a:spcAft>
                <a:spcPts val="0"/>
              </a:spcAft>
              <a:buFont typeface="Arial" panose="020B0604020202020204" pitchFamily="34" charset="0"/>
              <a:buChar char="•"/>
            </a:pPr>
            <a:endParaRPr lang="en-GB" sz="1804" b="1" i="0" u="none" strike="noStrike" dirty="0">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fr-FR" sz="1804" b="1" i="0" u="none" strike="noStrike">
                <a:solidFill>
                  <a:schemeClr val="dk1"/>
                </a:solidFill>
                <a:latin typeface="Calibri"/>
                <a:ea typeface="Calibri"/>
                <a:cs typeface="Calibri"/>
                <a:sym typeface="Calibri"/>
              </a:rPr>
              <a:t>Demandez</a:t>
            </a:r>
            <a:r>
              <a:rPr lang="fr-FR" sz="1804" b="0" i="0" u="none" strike="noStrike">
                <a:solidFill>
                  <a:schemeClr val="dk1"/>
                </a:solidFill>
                <a:latin typeface="Calibri"/>
                <a:ea typeface="Calibri"/>
                <a:cs typeface="Calibri"/>
                <a:sym typeface="Calibri"/>
              </a:rPr>
              <a:t> aux participants d'expliquer pourquoi ils pensent que nous avons besoin de mécanismes de retour d'information dans les réponses ?</a:t>
            </a:r>
          </a:p>
          <a:p>
            <a:pPr marL="0" lvl="0" indent="0" algn="l" rtl="0">
              <a:spcBef>
                <a:spcPts val="541"/>
              </a:spcBef>
              <a:spcAft>
                <a:spcPts val="0"/>
              </a:spcAft>
              <a:buFont typeface="Arial" panose="020B0604020202020204" pitchFamily="34" charset="0"/>
              <a:buNone/>
            </a:pPr>
            <a:endParaRPr lang="en-GB" sz="1804" b="0" i="0" u="none" strike="noStrike" dirty="0">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fr-FR" sz="1804" b="1" i="0" u="none" strike="noStrike">
                <a:solidFill>
                  <a:schemeClr val="dk1"/>
                </a:solidFill>
                <a:latin typeface="Calibri"/>
                <a:ea typeface="Calibri"/>
                <a:cs typeface="Calibri"/>
                <a:sym typeface="Calibri"/>
              </a:rPr>
              <a:t>Voici quelques exemples tirés du guide CEA, qui peuvent être remplacés par ceux de votre SN ou région.</a:t>
            </a:r>
          </a:p>
          <a:p>
            <a:pPr marL="0" lvl="0" indent="0" algn="l" rtl="0">
              <a:spcBef>
                <a:spcPts val="541"/>
              </a:spcBef>
              <a:spcAft>
                <a:spcPts val="0"/>
              </a:spcAft>
              <a:buFont typeface="Arial" panose="020B0604020202020204" pitchFamily="34" charset="0"/>
              <a:buNone/>
            </a:pPr>
            <a:endParaRPr lang="en-GB" sz="1804" b="1" i="0" u="none" strike="noStrike" cap="none" dirty="0">
              <a:solidFill>
                <a:schemeClr val="dk1"/>
              </a:solidFill>
              <a:effectLst/>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fr-FR" sz="1804" b="1" i="0" u="none" strike="noStrike" cap="none">
                <a:solidFill>
                  <a:schemeClr val="dk1"/>
                </a:solidFill>
                <a:latin typeface="+mn-lt"/>
                <a:ea typeface="Calibri"/>
                <a:cs typeface="Calibri"/>
                <a:sym typeface="Calibri"/>
              </a:rPr>
              <a:t>La Croix-Rouge des Bahamas a mis en place une ligne d'assistance téléphonique pour faire suite aux ouragans</a:t>
            </a:r>
          </a:p>
          <a:p>
            <a:pPr marL="0" lvl="0" indent="0" algn="l" rtl="0">
              <a:spcBef>
                <a:spcPts val="541"/>
              </a:spcBef>
              <a:spcAft>
                <a:spcPts val="0"/>
              </a:spcAft>
              <a:buFont typeface="Arial" panose="020B0604020202020204" pitchFamily="34" charset="0"/>
              <a:buNone/>
            </a:pPr>
            <a:r>
              <a:rPr lang="fr-FR" sz="1804" b="0" i="0" u="none" strike="noStrike" cap="none">
                <a:solidFill>
                  <a:schemeClr val="dk1"/>
                </a:solidFill>
                <a:latin typeface="+mn-lt"/>
                <a:ea typeface="Calibri"/>
                <a:cs typeface="Calibri"/>
                <a:sym typeface="Calibri"/>
              </a:rPr>
              <a:t>La Croix-Rouge des Bahamas (BRCS), avec le soutien de la FICR, a mis en place une ligne téléphonique gratuite, anonyme et confidentielle pour répondre aux commentaires dans le cadre des interventions suite à l'ouragan Dorian. La ligne est ouverte de 9h30 à 16h00 du lundi au vendredi et est gérée par trois employés en anglais et en créole. Initialement, la ligne a été mise en place pour répondre aux problèmes liés aux cartes Visa prépayées distribuées dans le cadre des interventions suite à l'ouragan et a été administrée à partir de plusieurs téléphones portables. Cependant, la ligne s'est avérée si populaire qu'elle a été transformée en une ligne gratuite pouvant recevoir plusieurs appels à la fois afin de garantir qu'aucun appel ne reste sans réponse. L'objectif de la ligne d'assistance est de résoudre chaque cas pendant l'appel et plusieurs mesures ont été mises en place à cet effet, notamment la formation de tous les opérateurs de la ligne d'assistance, l'élaboration de procédures opérationnelles standard, l'organisation de briefings et de présentations par le personnel du programme à l'intention des responsables de la ligne d'assistance ainsi que la préparation et la mise à jour régulière des questions-réponses. Pour s'assurer que tous les retours d'information sont suivis et analysés, la BRCS a essayé plusieurs méthodes différentes de documentation des retours d'information, notamment Excel et Kobo Toolbox, mais a finalement trouvé qu'un formulaire de retour d'information numérique fonctionnait mieux car il permettait d'enregistrer les retours d'information en un seul endroit, quel que soit le canal utilisé. Parmi les autres bonnes pratiques, citons la création de voies d'orientation internes et externes claires pour les commentaires auxquels il n'est pas possible de répondre immédiatement ainsi que des bases de données distinctes pour le stockage des commentaires sensibles, qui sont ensuite traités par le personnel de la PGI. Tous les retours sont analysés et partagés sur une base de données, qui peut également être consultée par le public. Les rapports de retour d'information sont partagés en interne et discutés lors de réunions de coordination. Des discussions de suivi sont organisées lors de réunions communautaires et par le biais de groupes de discussion dirigées. </a:t>
            </a:r>
          </a:p>
          <a:p>
            <a:pPr marL="0" lvl="0" indent="0" algn="l" rtl="0">
              <a:spcBef>
                <a:spcPts val="541"/>
              </a:spcBef>
              <a:spcAft>
                <a:spcPts val="0"/>
              </a:spcAft>
              <a:buFont typeface="Arial" panose="020B0604020202020204" pitchFamily="34" charset="0"/>
              <a:buNone/>
            </a:pPr>
            <a:endParaRPr lang="en-GB" sz="1804" b="0" i="0" u="none" strike="noStrike" cap="none" dirty="0">
              <a:solidFill>
                <a:schemeClr val="dk1"/>
              </a:solidFill>
              <a:effectLst/>
              <a:latin typeface="+mn-lt"/>
              <a:ea typeface="Calibri"/>
              <a:cs typeface="Calibri"/>
              <a:sym typeface="Calibri"/>
            </a:endParaRPr>
          </a:p>
          <a:p>
            <a:pPr marL="0" lvl="0" indent="0" algn="l" rtl="0">
              <a:spcBef>
                <a:spcPts val="541"/>
              </a:spcBef>
              <a:spcAft>
                <a:spcPts val="0"/>
              </a:spcAft>
              <a:buFont typeface="Arial" panose="020B0604020202020204" pitchFamily="34" charset="0"/>
              <a:buNone/>
            </a:pPr>
            <a:r>
              <a:rPr lang="fr-FR" sz="1804" b="1" i="0" u="none" strike="noStrike" cap="none">
                <a:solidFill>
                  <a:schemeClr val="dk1"/>
                </a:solidFill>
                <a:latin typeface="+mn-lt"/>
                <a:ea typeface="Calibri"/>
                <a:cs typeface="Calibri"/>
                <a:sym typeface="Calibri"/>
              </a:rPr>
              <a:t>Enquêtes sur la perception des vaccins contre le COVID-19</a:t>
            </a:r>
          </a:p>
          <a:p>
            <a:pPr marL="0" lvl="0" indent="0" algn="l" rtl="0">
              <a:spcBef>
                <a:spcPts val="541"/>
              </a:spcBef>
              <a:spcAft>
                <a:spcPts val="0"/>
              </a:spcAft>
              <a:buFont typeface="Arial" panose="020B0604020202020204" pitchFamily="34" charset="0"/>
              <a:buNone/>
            </a:pPr>
            <a:r>
              <a:rPr lang="fr-FR" sz="2000" b="0">
                <a:latin typeface="+mn-lt"/>
                <a:ea typeface="Calibri"/>
                <a:cs typeface="Calibri"/>
                <a:sym typeface="Calibri"/>
              </a:rPr>
              <a:t>Les Sociétés nationales et la FICR du monde entier </a:t>
            </a:r>
            <a:r>
              <a:rPr lang="fr-FR" sz="1804" b="0" i="0" u="none" strike="noStrike" cap="none">
                <a:solidFill>
                  <a:schemeClr val="dk1"/>
                </a:solidFill>
                <a:latin typeface="Calibri"/>
                <a:ea typeface="Calibri"/>
                <a:cs typeface="Calibri"/>
                <a:sym typeface="Calibri"/>
              </a:rPr>
              <a:t>ont mené des enquêtes sur la perception du COVID-19 par les communautés afin de comprendre les connaissances, les questions et les préférences de communication des communautés concernant le COVID-19 et les vaccins contre le COVID-19. Cette compréhension et ces idées guident les approches sanitaires et renforcent la confiance dans les vaccins, car nos approches et notre communication des risques répondent à des préoccupations réelles de la communauté. </a:t>
            </a:r>
          </a:p>
          <a:p>
            <a:pPr marL="0" lvl="0" indent="0" algn="l" rtl="0">
              <a:spcBef>
                <a:spcPts val="541"/>
              </a:spcBef>
              <a:spcAft>
                <a:spcPts val="0"/>
              </a:spcAft>
              <a:buFont typeface="Arial" panose="020B0604020202020204" pitchFamily="34" charset="0"/>
              <a:buNone/>
            </a:pPr>
            <a:endParaRPr lang="en-GB" sz="1804" b="0" i="0" u="none" strike="noStrike" dirty="0">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fr-FR" sz="1804" b="1" i="0" u="none" strike="noStrike">
                <a:solidFill>
                  <a:schemeClr val="dk1"/>
                </a:solidFill>
                <a:latin typeface="+mn-lt"/>
                <a:ea typeface="Calibri"/>
                <a:cs typeface="Calibri"/>
                <a:sym typeface="Calibri"/>
              </a:rPr>
              <a:t>Un service d'assistance soutient les distributions de matériel de secours en Éthiopie</a:t>
            </a:r>
          </a:p>
          <a:p>
            <a:pPr marL="0" lvl="0" indent="0" algn="l" rtl="0">
              <a:spcBef>
                <a:spcPts val="541"/>
              </a:spcBef>
              <a:spcAft>
                <a:spcPts val="0"/>
              </a:spcAft>
              <a:buFont typeface="Arial" panose="020B0604020202020204" pitchFamily="34" charset="0"/>
              <a:buNone/>
            </a:pPr>
            <a:r>
              <a:rPr lang="fr-FR" sz="1804" b="0" i="0" u="none" strike="noStrike">
                <a:solidFill>
                  <a:schemeClr val="dk1"/>
                </a:solidFill>
                <a:latin typeface="+mn-lt"/>
                <a:ea typeface="Calibri"/>
                <a:cs typeface="Calibri"/>
                <a:sym typeface="Calibri"/>
              </a:rPr>
              <a:t>La Croix-Rouge éthiopienne (ERCS), avec le soutien de la Croix-Rouge canadienne, a profité d'interventions suite à la sécheresse pour essayer de nouvelles approches de la gestion du retour d’information communautaire. La Société nationale a ajouté un bureau de retour d'information à ses plans de distribution. Les membres de la communauté ont été informés de l'existence de ce bureau avant les distributions et les bénévoles ont été formés sur la manière de recueillir les retours d’information, les questions et les réclamations, d'y répondre et de les enregistrer afin de pouvoir les analyser ultérieurement. Un système a également été mis en place pour assurer le suivi des problèmes lors des visites mensuelles de contrôle sur le terrain. Une réclamation qui revenait souvent était que le soutien fourni était inadéquat. L’ERCS a donc pu utiliser ce retour d'information pour justifier une augmentation du montant fourni à chaque ménage. La Société nationale a également profité de l'occasion pour réexpliquer les critères de sélection et les limites du financement.</a:t>
            </a:r>
          </a:p>
          <a:p>
            <a:pPr marL="0" lvl="0" indent="0" algn="l" rtl="0">
              <a:spcBef>
                <a:spcPts val="541"/>
              </a:spcBef>
              <a:spcAft>
                <a:spcPts val="0"/>
              </a:spcAft>
              <a:buNone/>
            </a:pPr>
            <a:endParaRPr lang="en-GB" sz="1804" b="0" i="0" u="none" strike="noStrike" dirty="0">
              <a:solidFill>
                <a:schemeClr val="dk1"/>
              </a:solidFill>
              <a:latin typeface="Calibri"/>
              <a:cs typeface="Calibri"/>
              <a:sym typeface="Calibri"/>
            </a:endParaRPr>
          </a:p>
          <a:p>
            <a:pPr marL="0" lvl="0" indent="0" algn="l" rtl="0">
              <a:spcBef>
                <a:spcPts val="541"/>
              </a:spcBef>
              <a:spcAft>
                <a:spcPts val="0"/>
              </a:spcAft>
              <a:buNone/>
            </a:pPr>
            <a:endParaRPr dirty="0"/>
          </a:p>
        </p:txBody>
      </p:sp>
      <p:sp>
        <p:nvSpPr>
          <p:cNvPr id="319" name="Google Shape;3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fr-FR" b="1"/>
              <a:t>NOTES POUR L’ANIMATEUR</a:t>
            </a:r>
          </a:p>
          <a:p>
            <a:pPr marL="0" lvl="0" indent="0" algn="l" rtl="0">
              <a:spcBef>
                <a:spcPts val="542"/>
              </a:spcBef>
              <a:spcAft>
                <a:spcPts val="0"/>
              </a:spcAft>
              <a:buNone/>
            </a:pPr>
            <a:endParaRPr lang="en-GB" dirty="0"/>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fr-FR" sz="1804" b="0" i="0" u="none" strike="noStrike" cap="none">
                <a:solidFill>
                  <a:schemeClr val="dk1"/>
                </a:solidFill>
                <a:latin typeface="Calibri"/>
                <a:ea typeface="Calibri"/>
                <a:cs typeface="Calibri"/>
                <a:sym typeface="Calibri"/>
              </a:rPr>
              <a:t>Il y a deux façons principales de recueillir les retours de la communauté. Par le biais d'un système réactif, où les gens viennent nous voir lorsqu'ils ont des retours à partager (par exemple, une ligne d'assistance téléphonique), ou d'un système proactif, où nous sollicitons activement des retours (par exemple, des discussions de groupe dirigées). </a:t>
            </a: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endParaRPr lang="en-GB" sz="1804" b="0" i="0" u="none" strike="noStrike" cap="none" dirty="0">
              <a:solidFill>
                <a:schemeClr val="dk1"/>
              </a:solidFill>
              <a:effectLst/>
              <a:latin typeface="Calibri"/>
              <a:ea typeface="Calibri"/>
              <a:cs typeface="Calibri"/>
              <a:sym typeface="Calibri"/>
            </a:endParaRP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fr-FR" sz="1804" b="0" i="0" u="none" strike="noStrike" cap="none">
                <a:solidFill>
                  <a:schemeClr val="dk1"/>
                </a:solidFill>
                <a:latin typeface="Calibri"/>
                <a:ea typeface="Calibri"/>
                <a:cs typeface="Calibri"/>
                <a:sym typeface="Calibri"/>
              </a:rPr>
              <a:t>Les deux types de mécanismes présentent des avantages et des inconvénients, mais ils sont tous deux importants et les meilleurs mécanismes de retour d'information utiliseront un mélange de méthodes proactives et réactives.</a:t>
            </a:r>
          </a:p>
          <a:p>
            <a:pPr marL="0" lvl="0" indent="0" algn="l" rtl="0">
              <a:spcBef>
                <a:spcPts val="542"/>
              </a:spcBef>
              <a:spcAft>
                <a:spcPts val="0"/>
              </a:spcAft>
              <a:buNone/>
            </a:pPr>
            <a:endParaRPr lang="en-GB" sz="1804" b="0" i="0" u="none" strike="noStrike" cap="none" dirty="0">
              <a:solidFill>
                <a:schemeClr val="dk1"/>
              </a:solidFill>
              <a:effectLst/>
              <a:latin typeface="Calibri"/>
              <a:cs typeface="Calibri"/>
              <a:sym typeface="Calibri"/>
            </a:endParaRPr>
          </a:p>
          <a:p>
            <a:pPr marL="0" lvl="0" indent="0" algn="l" rtl="0">
              <a:spcBef>
                <a:spcPts val="542"/>
              </a:spcBef>
              <a:spcAft>
                <a:spcPts val="0"/>
              </a:spcAft>
              <a:buNone/>
            </a:pPr>
            <a:r>
              <a:rPr lang="fr-FR" sz="1804" b="1" i="0" u="none" strike="noStrike" cap="none">
                <a:solidFill>
                  <a:schemeClr val="dk1"/>
                </a:solidFill>
                <a:latin typeface="Calibri"/>
                <a:cs typeface="Calibri"/>
                <a:sym typeface="Calibri"/>
              </a:rPr>
              <a:t>Systèmes réactifs</a:t>
            </a:r>
          </a:p>
          <a:p>
            <a:pPr marL="342900" lvl="0" indent="-342900" algn="l" rtl="0">
              <a:spcBef>
                <a:spcPts val="542"/>
              </a:spcBef>
              <a:spcAft>
                <a:spcPts val="0"/>
              </a:spcAft>
              <a:buFont typeface="Arial" panose="020B0604020202020204" pitchFamily="34" charset="0"/>
              <a:buChar char="•"/>
            </a:pPr>
            <a:r>
              <a:rPr lang="fr-FR"/>
              <a:t>Les gens nous contactent lorsqu'ils ont des retours à partager</a:t>
            </a:r>
          </a:p>
          <a:p>
            <a:pPr marL="342900" lvl="0" indent="-342900" algn="l" rtl="0">
              <a:spcBef>
                <a:spcPts val="542"/>
              </a:spcBef>
              <a:spcAft>
                <a:spcPts val="0"/>
              </a:spcAft>
              <a:buFont typeface="Arial" panose="020B0604020202020204" pitchFamily="34" charset="0"/>
              <a:buChar char="•"/>
            </a:pPr>
            <a:r>
              <a:rPr lang="fr-FR"/>
              <a:t>Exemple de canaux :</a:t>
            </a:r>
          </a:p>
          <a:p>
            <a:pPr marL="800100" lvl="1" indent="-342900" algn="l" rtl="0">
              <a:spcBef>
                <a:spcPts val="542"/>
              </a:spcBef>
              <a:spcAft>
                <a:spcPts val="0"/>
              </a:spcAft>
              <a:buFont typeface="Arial" panose="020B0604020202020204" pitchFamily="34" charset="0"/>
              <a:buChar char="•"/>
            </a:pPr>
            <a:r>
              <a:rPr lang="fr-FR"/>
              <a:t>Ligne d’assistance (hotline)</a:t>
            </a:r>
          </a:p>
          <a:p>
            <a:pPr marL="800100" lvl="1" indent="-342900" algn="l" rtl="0">
              <a:spcBef>
                <a:spcPts val="542"/>
              </a:spcBef>
              <a:spcAft>
                <a:spcPts val="0"/>
              </a:spcAft>
              <a:buFont typeface="Arial" panose="020B0604020202020204" pitchFamily="34" charset="0"/>
              <a:buChar char="•"/>
            </a:pPr>
            <a:r>
              <a:rPr lang="fr-FR"/>
              <a:t>Helpdesk</a:t>
            </a:r>
          </a:p>
          <a:p>
            <a:pPr marL="800100" lvl="1" indent="-342900" algn="l" rtl="0">
              <a:spcBef>
                <a:spcPts val="542"/>
              </a:spcBef>
              <a:spcAft>
                <a:spcPts val="0"/>
              </a:spcAft>
              <a:buFont typeface="Arial" panose="020B0604020202020204" pitchFamily="34" charset="0"/>
              <a:buChar char="•"/>
            </a:pPr>
            <a:r>
              <a:rPr lang="fr-FR"/>
              <a:t>Boîtes à suggestions</a:t>
            </a:r>
          </a:p>
          <a:p>
            <a:pPr marL="342900" lvl="0" indent="-342900" algn="l" rtl="0">
              <a:spcBef>
                <a:spcPts val="542"/>
              </a:spcBef>
              <a:spcAft>
                <a:spcPts val="0"/>
              </a:spcAft>
              <a:buFont typeface="Arial" panose="020B0604020202020204" pitchFamily="34" charset="0"/>
              <a:buChar char="•"/>
            </a:pPr>
            <a:r>
              <a:rPr lang="fr-FR"/>
              <a:t>Avantages :</a:t>
            </a:r>
          </a:p>
          <a:p>
            <a:pPr marL="800100" lvl="1" indent="-342900" algn="l" rtl="0">
              <a:spcBef>
                <a:spcPts val="542"/>
              </a:spcBef>
              <a:spcAft>
                <a:spcPts val="0"/>
              </a:spcAft>
              <a:buFont typeface="Arial" panose="020B0604020202020204" pitchFamily="34" charset="0"/>
              <a:buChar char="•"/>
            </a:pPr>
            <a:r>
              <a:rPr lang="fr-FR"/>
              <a:t>Disponible lorsque les gens ont besoin de l'utiliser - ainsi, s'ils ont une question, par exemple, ils peuvent nous contacter plutôt que d'attendre que nous leur posions la question</a:t>
            </a:r>
          </a:p>
          <a:p>
            <a:pPr marL="800100" lvl="1" indent="-342900" algn="l" rtl="0">
              <a:spcBef>
                <a:spcPts val="542"/>
              </a:spcBef>
              <a:spcAft>
                <a:spcPts val="0"/>
              </a:spcAft>
              <a:buFont typeface="Arial" panose="020B0604020202020204" pitchFamily="34" charset="0"/>
              <a:buChar char="•"/>
            </a:pPr>
            <a:r>
              <a:rPr lang="fr-FR"/>
              <a:t>Peut recueillir des retours d'information sur n'importe quel sujet - les gens sont libres de partager tout type de retour d'information sur n'importe quelle question ou n'importe quel sujet, et pas seulement sur ce que nous leur demandons</a:t>
            </a:r>
          </a:p>
          <a:p>
            <a:pPr marL="342900" lvl="0" indent="-342900" algn="l" rtl="0">
              <a:spcBef>
                <a:spcPts val="542"/>
              </a:spcBef>
              <a:spcAft>
                <a:spcPts val="0"/>
              </a:spcAft>
              <a:buFont typeface="Arial" panose="020B0604020202020204" pitchFamily="34" charset="0"/>
              <a:buChar char="•"/>
            </a:pPr>
            <a:r>
              <a:rPr lang="fr-FR"/>
              <a:t>Inconvénients :</a:t>
            </a:r>
          </a:p>
          <a:p>
            <a:pPr marL="800100" lvl="1" indent="-342900" algn="l" rtl="0">
              <a:spcBef>
                <a:spcPts val="542"/>
              </a:spcBef>
              <a:spcAft>
                <a:spcPts val="0"/>
              </a:spcAft>
              <a:buFont typeface="Arial" panose="020B0604020202020204" pitchFamily="34" charset="0"/>
              <a:buChar char="•"/>
            </a:pPr>
            <a:r>
              <a:rPr lang="fr-FR"/>
              <a:t>Si les gens n'utilisent pas le système, il n'y a pas de retour d'information - il faut que les gens viennent nous voir</a:t>
            </a:r>
          </a:p>
          <a:p>
            <a:pPr marL="800100" lvl="1" indent="-342900" algn="l" rtl="0">
              <a:spcBef>
                <a:spcPts val="542"/>
              </a:spcBef>
              <a:spcAft>
                <a:spcPts val="0"/>
              </a:spcAft>
              <a:buFont typeface="Arial" panose="020B0604020202020204" pitchFamily="34" charset="0"/>
              <a:buChar char="•"/>
            </a:pPr>
            <a:r>
              <a:rPr lang="fr-FR"/>
              <a:t>Cela signifie qu'il doit faire l'objet d'une bonne publicité pour que les gens le connaissent et sachent comment l'utiliser</a:t>
            </a:r>
          </a:p>
          <a:p>
            <a:pPr marL="342900" lvl="0" indent="-342900" algn="l" rtl="0">
              <a:spcBef>
                <a:spcPts val="542"/>
              </a:spcBef>
              <a:spcAft>
                <a:spcPts val="0"/>
              </a:spcAft>
              <a:buFont typeface="Arial" panose="020B0604020202020204" pitchFamily="34" charset="0"/>
              <a:buChar char="•"/>
            </a:pPr>
            <a:r>
              <a:rPr lang="fr-FR"/>
              <a:t>Objectifs les mieux adaptés :</a:t>
            </a:r>
          </a:p>
          <a:p>
            <a:pPr marL="800100" lvl="1" indent="-342900" algn="l" rtl="0">
              <a:spcBef>
                <a:spcPts val="542"/>
              </a:spcBef>
              <a:spcAft>
                <a:spcPts val="0"/>
              </a:spcAft>
              <a:buFont typeface="Arial" panose="020B0604020202020204" pitchFamily="34" charset="0"/>
              <a:buChar char="•"/>
            </a:pPr>
            <a:r>
              <a:rPr lang="fr-FR"/>
              <a:t>Résoudre les problèmes en temps utile (p. ex., les problèmes liés aux transferts d'argent)</a:t>
            </a:r>
          </a:p>
          <a:p>
            <a:pPr marL="800100" lvl="1" indent="-342900" algn="l" rtl="0">
              <a:spcBef>
                <a:spcPts val="542"/>
              </a:spcBef>
              <a:spcAft>
                <a:spcPts val="0"/>
              </a:spcAft>
              <a:buFont typeface="Arial" panose="020B0604020202020204" pitchFamily="34" charset="0"/>
              <a:buChar char="•"/>
            </a:pPr>
            <a:r>
              <a:rPr lang="fr-FR"/>
              <a:t>Fournir les informations nécessaires</a:t>
            </a:r>
          </a:p>
          <a:p>
            <a:pPr marL="800100" lvl="1" indent="-342900" algn="l" rtl="0">
              <a:spcBef>
                <a:spcPts val="542"/>
              </a:spcBef>
              <a:spcAft>
                <a:spcPts val="0"/>
              </a:spcAft>
              <a:buFont typeface="Arial" panose="020B0604020202020204" pitchFamily="34" charset="0"/>
              <a:buChar char="•"/>
            </a:pPr>
            <a:r>
              <a:rPr lang="fr-FR"/>
              <a:t>Traiter de manière confidentielle les retours d'informations sensibles</a:t>
            </a:r>
          </a:p>
          <a:p>
            <a:pPr marL="800100" lvl="1" indent="-342900" algn="l" rtl="0">
              <a:spcBef>
                <a:spcPts val="542"/>
              </a:spcBef>
              <a:spcAft>
                <a:spcPts val="0"/>
              </a:spcAft>
              <a:buFont typeface="Arial" panose="020B0604020202020204" pitchFamily="34" charset="0"/>
              <a:buChar char="•"/>
            </a:pPr>
            <a:r>
              <a:rPr lang="fr-FR"/>
              <a:t>Si la SN souhaite mettre en place un mécanisme de retour d'information permanent couvrant l'ensemble des programmes, opérations et activités</a:t>
            </a:r>
          </a:p>
          <a:p>
            <a:pPr marL="800100" lvl="1" indent="-342900" algn="l" rtl="0">
              <a:spcBef>
                <a:spcPts val="542"/>
              </a:spcBef>
              <a:spcAft>
                <a:spcPts val="0"/>
              </a:spcAft>
              <a:buFont typeface="Arial" panose="020B0604020202020204" pitchFamily="34" charset="0"/>
              <a:buChar char="•"/>
            </a:pPr>
            <a:endParaRPr lang="en-GB" dirty="0"/>
          </a:p>
          <a:p>
            <a:pPr marL="0" lvl="0" indent="0" algn="l" rtl="0">
              <a:spcBef>
                <a:spcPts val="542"/>
              </a:spcBef>
              <a:spcAft>
                <a:spcPts val="0"/>
              </a:spcAft>
              <a:buFont typeface="Arial" panose="020B0604020202020204" pitchFamily="34" charset="0"/>
              <a:buNone/>
            </a:pPr>
            <a:r>
              <a:rPr lang="fr-FR" b="1"/>
              <a:t>Systèmes PROACTIFS</a:t>
            </a:r>
          </a:p>
          <a:p>
            <a:pPr marL="342900" lvl="0" indent="-342900" algn="l" rtl="0">
              <a:spcBef>
                <a:spcPts val="542"/>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Nous sollicitons activement le retour d’information en posant des questions</a:t>
            </a:r>
          </a:p>
          <a:p>
            <a:pPr marL="342900" lvl="0" indent="-342900" algn="l" rtl="0">
              <a:spcBef>
                <a:spcPts val="542"/>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Exemple de canaux :</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Discussions de groupe dirigées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Enquêtes de perception</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Entretiens avec des informateurs clés</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1" i="0" u="none" strike="noStrike" cap="none">
                <a:solidFill>
                  <a:schemeClr val="dk1"/>
                </a:solidFill>
                <a:latin typeface="Calibri"/>
                <a:ea typeface="Calibri"/>
                <a:cs typeface="Calibri"/>
                <a:sym typeface="Calibri"/>
              </a:rPr>
              <a:t>Information importante </a:t>
            </a:r>
            <a:r>
              <a:rPr lang="fr-FR" sz="1804" b="0" i="0" u="none" strike="noStrike" cap="none">
                <a:solidFill>
                  <a:schemeClr val="dk1"/>
                </a:solidFill>
                <a:latin typeface="Calibri"/>
                <a:ea typeface="Calibri"/>
                <a:cs typeface="Calibri"/>
                <a:sym typeface="Calibri"/>
              </a:rPr>
              <a:t>- La plupart des canaux de retour d'information peuvent être utilisés pour les deux modes de collecte du retour d'information. Par exemple : les centres d'appels peuvent recevoir des appels mais aussi réaliser des enquêtes par téléphone, les visites dans les familles peuvent être utilisées pour poser des questions spécifiques, mais aussi pour enregistrer des retours d'informations non sollicités.</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Avantages :</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peut recueillir des informations sur des sujets spécifiques - p. ex., si nous voulons savoir ce que les gens pensent d'une maladie, des inondations, de la Société nationale, etc.</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gens pourraient ne pas se manifester autrement - certaines personnes ou certaines cultures peuvent ne pas se sentir à l'aise pour donner leur avis, sauf si on le leur demande directement</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Inconvénients :</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 posant des questions spécifiques, vous risquez de ne pas avoir de retour d'information sur d'autres sujets - ainsi, si nous ne posons que des questions sur le COVID-19 et que les gens veulent partager leurs expériences en matière de transferts d'argent</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Il se peut que les gens ne soient pas en mesure de signaler des problèmes lorsqu'ils en ont besoin - par exemple, s'ils sont témoins d'un acte de corruption ou s'ils ont une question urgente sur leurs droits et sur la manière d'obtenir un soutien, ils doivent attendre que nous venions leur poser la question, ils ne peuvent pas nous contacter à ce moment-là</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Objectifs les mieux adaptés :</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Comprendre la communauté - comprendre les croyances, les perceptions, les valeurs - par exemple, savoir ce que les gens pensent d'Ebola</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Suivi des indicateurs clés - tels que la satisfaction à l'égard de nos services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Lorsqu'il n'est pas possible de mettre en place un système formel permanent, comme une ligne d'assistance téléphonique ou une boîte à idées, il faut s'assurer que nous rendons régulièrement visite aux communautés pour leur demander leur avis, ce qui signifie que nous sommes toujours à leur écoute</a:t>
            </a:r>
          </a:p>
          <a:p>
            <a:pPr marL="0" lvl="0" indent="0" algn="l" rtl="0">
              <a:spcBef>
                <a:spcPts val="542"/>
              </a:spcBef>
              <a:spcAft>
                <a:spcPts val="0"/>
              </a:spcAft>
              <a:buNone/>
            </a:pPr>
            <a:endParaRPr lang="en-GB" dirty="0"/>
          </a:p>
          <a:p>
            <a:pPr marL="0" lvl="0" indent="0" algn="l" rtl="0">
              <a:spcBef>
                <a:spcPts val="542"/>
              </a:spcBef>
              <a:spcAft>
                <a:spcPts val="0"/>
              </a:spcAft>
              <a:buNone/>
            </a:pPr>
            <a:endParaRPr lang="en-GB" dirty="0"/>
          </a:p>
          <a:p>
            <a:pPr marL="0" lvl="0" indent="0" algn="l" rtl="0">
              <a:spcBef>
                <a:spcPts val="542"/>
              </a:spcBef>
              <a:spcAft>
                <a:spcPts val="0"/>
              </a:spcAft>
              <a:buNone/>
            </a:pPr>
            <a:endParaRPr lang="en-GB" dirty="0"/>
          </a:p>
          <a:p>
            <a:pPr marL="0" lvl="0" indent="0" algn="l" rtl="0">
              <a:spcBef>
                <a:spcPts val="542"/>
              </a:spcBef>
              <a:spcAft>
                <a:spcPts val="0"/>
              </a:spcAft>
              <a:buNone/>
            </a:pPr>
            <a:endParaRPr dirty="0"/>
          </a:p>
        </p:txBody>
      </p:sp>
      <p:sp>
        <p:nvSpPr>
          <p:cNvPr id="348" name="Google Shape;34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2000" b="1">
                <a:latin typeface="Calibri"/>
                <a:ea typeface="Calibri"/>
                <a:cs typeface="Calibri"/>
                <a:sym typeface="Calibri"/>
              </a:rPr>
              <a:t>NOTES POUR L’ANIMATEUR</a:t>
            </a:r>
          </a:p>
          <a:p>
            <a:pPr marL="0" lvl="0" indent="0" algn="l" rtl="0">
              <a:spcBef>
                <a:spcPts val="0"/>
              </a:spcBef>
              <a:spcAft>
                <a:spcPts val="0"/>
              </a:spcAft>
              <a:buNone/>
            </a:pPr>
            <a:endParaRPr lang="en-GB" sz="2000" b="1" dirty="0">
              <a:latin typeface="Calibri"/>
              <a:ea typeface="Calibri"/>
              <a:cs typeface="Calibri"/>
              <a:sym typeface="Calibri"/>
            </a:endParaRPr>
          </a:p>
          <a:p>
            <a:pPr marL="0" lvl="0" indent="0" algn="l" rtl="0">
              <a:spcBef>
                <a:spcPts val="0"/>
              </a:spcBef>
              <a:spcAft>
                <a:spcPts val="0"/>
              </a:spcAft>
              <a:buNone/>
            </a:pPr>
            <a:r>
              <a:rPr lang="fr-FR" sz="2000" b="1">
                <a:latin typeface="Calibri"/>
                <a:ea typeface="Calibri"/>
                <a:cs typeface="Calibri"/>
                <a:sym typeface="Calibri"/>
              </a:rPr>
              <a:t>Aperçu rapide des ressources de l'outil 15 - il n'est pas nécessaire de lire tous les articles mais d'en choisir quelques-uns pour que les participants aient le temps de regarder la diapositive et de voir toute la gamme des ressources disponibles.</a:t>
            </a:r>
          </a:p>
          <a:p>
            <a:pPr marL="0" lvl="0" indent="0" algn="l" rtl="0">
              <a:spcBef>
                <a:spcPts val="0"/>
              </a:spcBef>
              <a:spcAft>
                <a:spcPts val="0"/>
              </a:spcAft>
              <a:buNone/>
            </a:pPr>
            <a:endParaRPr lang="en-GB" sz="2000" b="1"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4" b="1" i="0" u="none" strike="noStrike" cap="none">
                <a:solidFill>
                  <a:schemeClr val="dk1"/>
                </a:solidFill>
                <a:latin typeface="Calibri"/>
                <a:ea typeface="Calibri"/>
                <a:cs typeface="Calibri"/>
                <a:sym typeface="Calibri"/>
              </a:rPr>
              <a:t>Outil 15 : </a:t>
            </a:r>
            <a:r>
              <a:rPr lang="fr-FR" sz="1804" i="0" u="none" strike="noStrike" cap="none">
                <a:solidFill>
                  <a:schemeClr val="dk1"/>
                </a:solidFill>
                <a:latin typeface="Calibri"/>
                <a:ea typeface="Calibri"/>
                <a:cs typeface="Calibri"/>
                <a:sym typeface="Calibri"/>
              </a:rPr>
              <a:t>Le </a:t>
            </a:r>
            <a:r>
              <a:rPr lang="fr-FR" sz="1804" b="1" i="0" u="none" strike="noStrike" cap="none">
                <a:solidFill>
                  <a:schemeClr val="dk1"/>
                </a:solidFill>
                <a:latin typeface="Calibri"/>
                <a:ea typeface="Calibri"/>
                <a:cs typeface="Calibri"/>
                <a:sym typeface="Calibri"/>
              </a:rPr>
              <a:t>kit de retour d'information</a:t>
            </a:r>
            <a:r>
              <a:rPr lang="fr-FR" sz="1804" b="0" i="0" u="none" strike="noStrike" cap="none">
                <a:solidFill>
                  <a:schemeClr val="dk1"/>
                </a:solidFill>
                <a:latin typeface="Calibri"/>
                <a:ea typeface="Calibri"/>
                <a:cs typeface="Calibri"/>
                <a:sym typeface="Calibri"/>
              </a:rPr>
              <a:t>fournit les conseils et les outils nécessaires pour utiliser systématiquement les idées de la communauté afin d'améliorer les programmes, les opérations et le travail de manière plus générale. Il comprend les premières étapes de la mise en place d'un mécanisme de retour d'information de base ainsi que des conseils sur la manière de mener des enquêtes sur la perception de la communauté, d'analyser les commentaires qualitatifs, de gérer les retours d'information sensibles et de s'assurer que tous les retours d'information sont traités de manière responsable.</a:t>
            </a:r>
          </a:p>
          <a:p>
            <a:pPr marL="0" lvl="0" indent="0" algn="l" rtl="0">
              <a:spcBef>
                <a:spcPts val="0"/>
              </a:spcBef>
              <a:spcAft>
                <a:spcPts val="0"/>
              </a:spcAft>
              <a:buNone/>
            </a:pPr>
            <a:endParaRPr dirty="0"/>
          </a:p>
          <a:p>
            <a:pPr marL="0" lvl="0" indent="0" algn="l" rtl="0">
              <a:spcBef>
                <a:spcPts val="1000"/>
              </a:spcBef>
              <a:spcAft>
                <a:spcPts val="0"/>
              </a:spcAft>
              <a:buNone/>
            </a:pPr>
            <a:endParaRPr sz="2000" b="0" dirty="0">
              <a:latin typeface="Calibri"/>
              <a:ea typeface="Calibri"/>
              <a:cs typeface="Calibri"/>
              <a:sym typeface="Calibri"/>
            </a:endParaRPr>
          </a:p>
          <a:p>
            <a:pPr marL="0" lvl="0" indent="0" algn="l" rtl="0">
              <a:spcBef>
                <a:spcPts val="542"/>
              </a:spcBef>
              <a:spcAft>
                <a:spcPts val="0"/>
              </a:spcAft>
              <a:buNone/>
            </a:pPr>
            <a:endParaRPr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951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 - Voir les notes séparées de l'exercice de groupe « Étapes du retour d’information » en ligne</a:t>
            </a:r>
          </a:p>
          <a:p>
            <a:pPr marL="342900" lvl="0" indent="-342900" algn="l" rtl="0">
              <a:spcBef>
                <a:spcPts val="542"/>
              </a:spcBef>
              <a:spcAft>
                <a:spcPts val="0"/>
              </a:spcAft>
              <a:buFontTx/>
              <a:buChar char="-"/>
            </a:pPr>
            <a:endParaRPr lang="en-GB" b="0" dirty="0"/>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8B4EAE2D-E0E3-E24C-86D7-A5FB1351F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54"/>
        <p:cNvGrpSpPr/>
        <p:nvPr/>
      </p:nvGrpSpPr>
      <p:grpSpPr>
        <a:xfrm>
          <a:off x="0" y="0"/>
          <a:ext cx="0" cy="0"/>
          <a:chOff x="0" y="0"/>
          <a:chExt cx="0" cy="0"/>
        </a:xfrm>
      </p:grpSpPr>
      <p:sp>
        <p:nvSpPr>
          <p:cNvPr id="55" name="Google Shape;55;p37"/>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56" name="Google Shape;56;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7" name="Google Shape;57;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0"/>
        <p:cNvGrpSpPr/>
        <p:nvPr/>
      </p:nvGrpSpPr>
      <p:grpSpPr>
        <a:xfrm>
          <a:off x="0" y="0"/>
          <a:ext cx="0" cy="0"/>
          <a:chOff x="0" y="0"/>
          <a:chExt cx="0" cy="0"/>
        </a:xfrm>
      </p:grpSpPr>
      <p:sp>
        <p:nvSpPr>
          <p:cNvPr id="61" name="Google Shape;61;p39"/>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2"/>
        <p:cNvGrpSpPr/>
        <p:nvPr/>
      </p:nvGrpSpPr>
      <p:grpSpPr>
        <a:xfrm>
          <a:off x="0" y="0"/>
          <a:ext cx="0" cy="0"/>
          <a:chOff x="0" y="0"/>
          <a:chExt cx="0" cy="0"/>
        </a:xfrm>
      </p:grpSpPr>
      <p:sp>
        <p:nvSpPr>
          <p:cNvPr id="63" name="Google Shape;63;p40"/>
          <p:cNvSpPr>
            <a:spLocks noGrp="1"/>
          </p:cNvSpPr>
          <p:nvPr>
            <p:ph type="pic" idx="2"/>
          </p:nvPr>
        </p:nvSpPr>
        <p:spPr>
          <a:xfrm>
            <a:off x="0" y="0"/>
            <a:ext cx="18288000" cy="10288588"/>
          </a:xfrm>
          <a:prstGeom prst="rect">
            <a:avLst/>
          </a:prstGeom>
          <a:solidFill>
            <a:srgbClr val="353535">
              <a:alpha val="11764"/>
            </a:srgbClr>
          </a:solidFill>
          <a:ln>
            <a:noFill/>
          </a:ln>
        </p:spPr>
      </p:sp>
      <p:sp>
        <p:nvSpPr>
          <p:cNvPr id="64" name="Google Shape;64;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65" name="Google Shape;65;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6" name="Google Shape;66;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67"/>
        <p:cNvGrpSpPr/>
        <p:nvPr/>
      </p:nvGrpSpPr>
      <p:grpSpPr>
        <a:xfrm>
          <a:off x="0" y="0"/>
          <a:ext cx="0" cy="0"/>
          <a:chOff x="0" y="0"/>
          <a:chExt cx="0" cy="0"/>
        </a:xfrm>
      </p:grpSpPr>
      <p:sp>
        <p:nvSpPr>
          <p:cNvPr id="68" name="Google Shape;68;p41"/>
          <p:cNvSpPr>
            <a:spLocks noGrp="1"/>
          </p:cNvSpPr>
          <p:nvPr>
            <p:ph type="pic" idx="2"/>
          </p:nvPr>
        </p:nvSpPr>
        <p:spPr>
          <a:xfrm>
            <a:off x="0" y="0"/>
            <a:ext cx="18288000" cy="10288588"/>
          </a:xfrm>
          <a:prstGeom prst="rect">
            <a:avLst/>
          </a:prstGeom>
          <a:solidFill>
            <a:srgbClr val="353535">
              <a:alpha val="11764"/>
            </a:srgbClr>
          </a:solidFill>
          <a:ln>
            <a:noFill/>
          </a:ln>
        </p:spPr>
      </p:sp>
      <p:sp>
        <p:nvSpPr>
          <p:cNvPr id="69" name="Google Shape;69;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2" name="Google Shape;72;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4"/>
        <p:cNvGrpSpPr/>
        <p:nvPr/>
      </p:nvGrpSpPr>
      <p:grpSpPr>
        <a:xfrm>
          <a:off x="0" y="0"/>
          <a:ext cx="0" cy="0"/>
          <a:chOff x="0" y="0"/>
          <a:chExt cx="0" cy="0"/>
        </a:xfrm>
      </p:grpSpPr>
      <p:pic>
        <p:nvPicPr>
          <p:cNvPr id="75" name="Google Shape;75;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chemeClr val="lt2"/>
                </a:solidFill>
                <a:latin typeface="Montserrat SemiBold"/>
                <a:ea typeface="Montserrat SemiBold"/>
                <a:cs typeface="Montserrat SemiBold"/>
                <a:sym typeface="Montserrat SemiBold"/>
              </a:rPr>
              <a:t>31 January 2022</a:t>
            </a:r>
            <a:endParaRPr sz="2400" b="1" i="0">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78"/>
        <p:cNvGrpSpPr/>
        <p:nvPr/>
      </p:nvGrpSpPr>
      <p:grpSpPr>
        <a:xfrm>
          <a:off x="0" y="0"/>
          <a:ext cx="0" cy="0"/>
          <a:chOff x="0" y="0"/>
          <a:chExt cx="0" cy="0"/>
        </a:xfrm>
      </p:grpSpPr>
      <p:sp>
        <p:nvSpPr>
          <p:cNvPr id="79" name="Google Shape;79;p43"/>
          <p:cNvSpPr>
            <a:spLocks noGrp="1"/>
          </p:cNvSpPr>
          <p:nvPr>
            <p:ph type="pic" idx="2"/>
          </p:nvPr>
        </p:nvSpPr>
        <p:spPr>
          <a:xfrm>
            <a:off x="0" y="0"/>
            <a:ext cx="18288000" cy="10288588"/>
          </a:xfrm>
          <a:prstGeom prst="rect">
            <a:avLst/>
          </a:prstGeom>
          <a:solidFill>
            <a:srgbClr val="353535">
              <a:alpha val="11764"/>
            </a:srgbClr>
          </a:solidFill>
          <a:ln>
            <a:noFill/>
          </a:ln>
        </p:spPr>
      </p:sp>
      <p:sp>
        <p:nvSpPr>
          <p:cNvPr id="80" name="Google Shape;80;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 name="Google Shape;82;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3" name="Google Shape;83;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5" name="Google Shape;85;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87"/>
        <p:cNvGrpSpPr/>
        <p:nvPr/>
      </p:nvGrpSpPr>
      <p:grpSpPr>
        <a:xfrm>
          <a:off x="0" y="0"/>
          <a:ext cx="0" cy="0"/>
          <a:chOff x="0" y="0"/>
          <a:chExt cx="0" cy="0"/>
        </a:xfrm>
      </p:grpSpPr>
      <p:sp>
        <p:nvSpPr>
          <p:cNvPr id="88" name="Google Shape;88;p44"/>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89"/>
        <p:cNvGrpSpPr/>
        <p:nvPr/>
      </p:nvGrpSpPr>
      <p:grpSpPr>
        <a:xfrm>
          <a:off x="0" y="0"/>
          <a:ext cx="0" cy="0"/>
          <a:chOff x="0" y="0"/>
          <a:chExt cx="0" cy="0"/>
        </a:xfrm>
      </p:grpSpPr>
      <p:sp>
        <p:nvSpPr>
          <p:cNvPr id="90" name="Google Shape;90;p45"/>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91" name="Google Shape;91;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2" name="Google Shape;92;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3" name="Google Shape;93;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94"/>
        <p:cNvGrpSpPr/>
        <p:nvPr/>
      </p:nvGrpSpPr>
      <p:grpSpPr>
        <a:xfrm>
          <a:off x="0" y="0"/>
          <a:ext cx="0" cy="0"/>
          <a:chOff x="0" y="0"/>
          <a:chExt cx="0" cy="0"/>
        </a:xfrm>
      </p:grpSpPr>
      <p:sp>
        <p:nvSpPr>
          <p:cNvPr id="95" name="Google Shape;95;p46"/>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96" name="Google Shape;96;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7" name="Google Shape;97;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8" name="Google Shape;98;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5"/>
        <p:cNvGrpSpPr/>
        <p:nvPr/>
      </p:nvGrpSpPr>
      <p:grpSpPr>
        <a:xfrm>
          <a:off x="0" y="0"/>
          <a:ext cx="0" cy="0"/>
          <a:chOff x="0" y="0"/>
          <a:chExt cx="0" cy="0"/>
        </a:xfrm>
      </p:grpSpPr>
      <p:sp>
        <p:nvSpPr>
          <p:cNvPr id="16" name="Google Shape;16;p2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17" name="Google Shape;17;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05E602B-9D74-1444-ACDA-135FA822BA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99"/>
        <p:cNvGrpSpPr/>
        <p:nvPr/>
      </p:nvGrpSpPr>
      <p:grpSpPr>
        <a:xfrm>
          <a:off x="0" y="0"/>
          <a:ext cx="0" cy="0"/>
          <a:chOff x="0" y="0"/>
          <a:chExt cx="0" cy="0"/>
        </a:xfrm>
      </p:grpSpPr>
      <p:sp>
        <p:nvSpPr>
          <p:cNvPr id="100" name="Google Shape;100;p47"/>
          <p:cNvSpPr>
            <a:spLocks noGrp="1"/>
          </p:cNvSpPr>
          <p:nvPr>
            <p:ph type="pic" idx="2"/>
          </p:nvPr>
        </p:nvSpPr>
        <p:spPr>
          <a:xfrm>
            <a:off x="0" y="0"/>
            <a:ext cx="9601200" cy="10288588"/>
          </a:xfrm>
          <a:prstGeom prst="rect">
            <a:avLst/>
          </a:prstGeom>
          <a:solidFill>
            <a:srgbClr val="353535">
              <a:alpha val="11764"/>
            </a:srgbClr>
          </a:solidFill>
          <a:ln>
            <a:noFill/>
          </a:ln>
        </p:spPr>
      </p:sp>
      <p:sp>
        <p:nvSpPr>
          <p:cNvPr id="101" name="Google Shape;101;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2" name="Google Shape;102;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119AAFB1-DD1E-6642-8871-41EAA434B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04"/>
        <p:cNvGrpSpPr/>
        <p:nvPr/>
      </p:nvGrpSpPr>
      <p:grpSpPr>
        <a:xfrm>
          <a:off x="0" y="0"/>
          <a:ext cx="0" cy="0"/>
          <a:chOff x="0" y="0"/>
          <a:chExt cx="0" cy="0"/>
        </a:xfrm>
      </p:grpSpPr>
      <p:sp>
        <p:nvSpPr>
          <p:cNvPr id="105" name="Google Shape;105;p48"/>
          <p:cNvSpPr>
            <a:spLocks noGrp="1"/>
          </p:cNvSpPr>
          <p:nvPr>
            <p:ph type="pic" idx="2"/>
          </p:nvPr>
        </p:nvSpPr>
        <p:spPr>
          <a:xfrm>
            <a:off x="0" y="0"/>
            <a:ext cx="6698918" cy="6698919"/>
          </a:xfrm>
          <a:prstGeom prst="rect">
            <a:avLst/>
          </a:prstGeom>
          <a:solidFill>
            <a:srgbClr val="353535">
              <a:alpha val="11764"/>
            </a:srgbClr>
          </a:solidFill>
          <a:ln>
            <a:noFill/>
          </a:ln>
        </p:spPr>
      </p:sp>
      <p:sp>
        <p:nvSpPr>
          <p:cNvPr id="106" name="Google Shape;106;p48"/>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107" name="Google Shape;107;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8" name="Google Shape;108;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9" name="Google Shape;109;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0"/>
        <p:cNvGrpSpPr/>
        <p:nvPr/>
      </p:nvGrpSpPr>
      <p:grpSpPr>
        <a:xfrm>
          <a:off x="0" y="0"/>
          <a:ext cx="0" cy="0"/>
          <a:chOff x="0" y="0"/>
          <a:chExt cx="0" cy="0"/>
        </a:xfrm>
      </p:grpSpPr>
      <p:sp>
        <p:nvSpPr>
          <p:cNvPr id="111" name="Google Shape;111;p49"/>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112" name="Google Shape;112;p49"/>
          <p:cNvSpPr>
            <a:spLocks noGrp="1"/>
          </p:cNvSpPr>
          <p:nvPr>
            <p:ph type="pic" idx="3"/>
          </p:nvPr>
        </p:nvSpPr>
        <p:spPr>
          <a:xfrm>
            <a:off x="-24384" y="0"/>
            <a:ext cx="3466042" cy="3429529"/>
          </a:xfrm>
          <a:prstGeom prst="rect">
            <a:avLst/>
          </a:prstGeom>
          <a:solidFill>
            <a:srgbClr val="353535">
              <a:alpha val="11764"/>
            </a:srgbClr>
          </a:solidFill>
          <a:ln>
            <a:noFill/>
          </a:ln>
        </p:spPr>
      </p:sp>
      <p:sp>
        <p:nvSpPr>
          <p:cNvPr id="113" name="Google Shape;113;p49"/>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114" name="Google Shape;114;p49"/>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115" name="Google Shape;115;p49"/>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116" name="Google Shape;116;p49"/>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117" name="Google Shape;117;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8" name="Google Shape;118;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9" name="Google Shape;119;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122" name="Google Shape;122;p50"/>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123" name="Google Shape;123;p50"/>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124" name="Google Shape;124;p50"/>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125" name="Google Shape;125;p50"/>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126" name="Google Shape;126;p50"/>
          <p:cNvSpPr>
            <a:spLocks noGrp="1"/>
          </p:cNvSpPr>
          <p:nvPr>
            <p:ph type="pic" idx="7"/>
          </p:nvPr>
        </p:nvSpPr>
        <p:spPr>
          <a:xfrm>
            <a:off x="0" y="0"/>
            <a:ext cx="2271834" cy="2247901"/>
          </a:xfrm>
          <a:prstGeom prst="rect">
            <a:avLst/>
          </a:prstGeom>
          <a:solidFill>
            <a:srgbClr val="353535">
              <a:alpha val="11764"/>
            </a:srgbClr>
          </a:solidFill>
          <a:ln>
            <a:noFill/>
          </a:ln>
        </p:spPr>
      </p:sp>
      <p:sp>
        <p:nvSpPr>
          <p:cNvPr id="127" name="Google Shape;127;p50"/>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128" name="Google Shape;128;p50"/>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129" name="Google Shape;129;p50"/>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130" name="Google Shape;130;p50"/>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131" name="Google Shape;131;p50"/>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132" name="Google Shape;132;p50"/>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133" name="Google Shape;133;p50"/>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134" name="Google Shape;134;p50"/>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135" name="Google Shape;135;p50"/>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136" name="Google Shape;13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37" name="Google Shape;13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8" name="Google Shape;13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39"/>
        <p:cNvGrpSpPr/>
        <p:nvPr/>
      </p:nvGrpSpPr>
      <p:grpSpPr>
        <a:xfrm>
          <a:off x="0" y="0"/>
          <a:ext cx="0" cy="0"/>
          <a:chOff x="0" y="0"/>
          <a:chExt cx="0" cy="0"/>
        </a:xfrm>
      </p:grpSpPr>
      <p:sp>
        <p:nvSpPr>
          <p:cNvPr id="140" name="Google Shape;140;p51"/>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141" name="Google Shape;141;p51"/>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142" name="Google Shape;142;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3" name="Google Shape;143;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4" name="Google Shape;144;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45"/>
        <p:cNvGrpSpPr/>
        <p:nvPr/>
      </p:nvGrpSpPr>
      <p:grpSpPr>
        <a:xfrm>
          <a:off x="0" y="0"/>
          <a:ext cx="0" cy="0"/>
          <a:chOff x="0" y="0"/>
          <a:chExt cx="0" cy="0"/>
        </a:xfrm>
      </p:grpSpPr>
      <p:sp>
        <p:nvSpPr>
          <p:cNvPr id="146" name="Google Shape;146;p52"/>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147" name="Google Shape;147;p52"/>
          <p:cNvSpPr>
            <a:spLocks noGrp="1"/>
          </p:cNvSpPr>
          <p:nvPr>
            <p:ph type="pic" idx="3"/>
          </p:nvPr>
        </p:nvSpPr>
        <p:spPr>
          <a:xfrm>
            <a:off x="0" y="0"/>
            <a:ext cx="2457448" cy="10288588"/>
          </a:xfrm>
          <a:prstGeom prst="rect">
            <a:avLst/>
          </a:prstGeom>
          <a:solidFill>
            <a:srgbClr val="353535">
              <a:alpha val="11764"/>
            </a:srgbClr>
          </a:solidFill>
          <a:ln>
            <a:noFill/>
          </a:ln>
        </p:spPr>
      </p:sp>
      <p:sp>
        <p:nvSpPr>
          <p:cNvPr id="148" name="Google Shape;148;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9" name="Google Shape;149;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0" name="Google Shape;150;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51"/>
        <p:cNvGrpSpPr/>
        <p:nvPr/>
      </p:nvGrpSpPr>
      <p:grpSpPr>
        <a:xfrm>
          <a:off x="0" y="0"/>
          <a:ext cx="0" cy="0"/>
          <a:chOff x="0" y="0"/>
          <a:chExt cx="0" cy="0"/>
        </a:xfrm>
      </p:grpSpPr>
      <p:sp>
        <p:nvSpPr>
          <p:cNvPr id="152" name="Google Shape;152;p53"/>
          <p:cNvSpPr>
            <a:spLocks noGrp="1"/>
          </p:cNvSpPr>
          <p:nvPr>
            <p:ph type="pic" idx="2"/>
          </p:nvPr>
        </p:nvSpPr>
        <p:spPr>
          <a:xfrm>
            <a:off x="0" y="0"/>
            <a:ext cx="14831526" cy="10288588"/>
          </a:xfrm>
          <a:prstGeom prst="rect">
            <a:avLst/>
          </a:prstGeom>
          <a:solidFill>
            <a:srgbClr val="353535">
              <a:alpha val="11764"/>
            </a:srgbClr>
          </a:solidFill>
          <a:ln>
            <a:noFill/>
          </a:ln>
        </p:spPr>
      </p:sp>
      <p:sp>
        <p:nvSpPr>
          <p:cNvPr id="153" name="Google Shape;153;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4" name="Google Shape;154;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5" name="Google Shape;155;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56"/>
        <p:cNvGrpSpPr/>
        <p:nvPr/>
      </p:nvGrpSpPr>
      <p:grpSpPr>
        <a:xfrm>
          <a:off x="0" y="0"/>
          <a:ext cx="0" cy="0"/>
          <a:chOff x="0" y="0"/>
          <a:chExt cx="0" cy="0"/>
        </a:xfrm>
      </p:grpSpPr>
      <p:sp>
        <p:nvSpPr>
          <p:cNvPr id="157" name="Google Shape;157;p54"/>
          <p:cNvSpPr>
            <a:spLocks noGrp="1"/>
          </p:cNvSpPr>
          <p:nvPr>
            <p:ph type="pic" idx="2"/>
          </p:nvPr>
        </p:nvSpPr>
        <p:spPr>
          <a:xfrm>
            <a:off x="-1" y="0"/>
            <a:ext cx="11799269" cy="10288588"/>
          </a:xfrm>
          <a:prstGeom prst="rect">
            <a:avLst/>
          </a:prstGeom>
          <a:solidFill>
            <a:srgbClr val="353535">
              <a:alpha val="11764"/>
            </a:srgbClr>
          </a:solidFill>
          <a:ln>
            <a:noFill/>
          </a:ln>
        </p:spPr>
      </p:sp>
      <p:sp>
        <p:nvSpPr>
          <p:cNvPr id="158" name="Google Shape;158;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9" name="Google Shape;159;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0" name="Google Shape;160;p5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61"/>
        <p:cNvGrpSpPr/>
        <p:nvPr/>
      </p:nvGrpSpPr>
      <p:grpSpPr>
        <a:xfrm>
          <a:off x="0" y="0"/>
          <a:ext cx="0" cy="0"/>
          <a:chOff x="0" y="0"/>
          <a:chExt cx="0" cy="0"/>
        </a:xfrm>
      </p:grpSpPr>
      <p:sp>
        <p:nvSpPr>
          <p:cNvPr id="162" name="Google Shape;162;p55"/>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163" name="Google Shape;163;p55"/>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164" name="Google Shape;164;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5" name="Google Shape;165;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6" name="Google Shape;166;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67"/>
        <p:cNvGrpSpPr/>
        <p:nvPr/>
      </p:nvGrpSpPr>
      <p:grpSpPr>
        <a:xfrm>
          <a:off x="0" y="0"/>
          <a:ext cx="0" cy="0"/>
          <a:chOff x="0" y="0"/>
          <a:chExt cx="0" cy="0"/>
        </a:xfrm>
      </p:grpSpPr>
      <p:sp>
        <p:nvSpPr>
          <p:cNvPr id="168" name="Google Shape;168;p56"/>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169" name="Google Shape;169;p56"/>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170" name="Google Shape;170;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1" name="Google Shape;171;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2" name="Google Shape;172;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0"/>
        <p:cNvGrpSpPr/>
        <p:nvPr/>
      </p:nvGrpSpPr>
      <p:grpSpPr>
        <a:xfrm>
          <a:off x="0" y="0"/>
          <a:ext cx="0" cy="0"/>
          <a:chOff x="0" y="0"/>
          <a:chExt cx="0" cy="0"/>
        </a:xfrm>
      </p:grpSpPr>
      <p:sp>
        <p:nvSpPr>
          <p:cNvPr id="21" name="Google Shape;21;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lt2"/>
                </a:solidFill>
                <a:latin typeface="Open Sans"/>
                <a:ea typeface="Open Sans"/>
                <a:cs typeface="Open Sans"/>
                <a:sym typeface="Open Sans"/>
              </a:rPr>
              <a:t>‹#›</a:t>
            </a:fld>
            <a:endParaRPr sz="1600" b="0" i="0">
              <a:solidFill>
                <a:schemeClr val="lt2"/>
              </a:solidFill>
              <a:latin typeface="Open Sans"/>
              <a:ea typeface="Open Sans"/>
              <a:cs typeface="Open Sans"/>
              <a:sym typeface="Open Sans"/>
            </a:endParaRPr>
          </a:p>
        </p:txBody>
      </p:sp>
      <p:cxnSp>
        <p:nvCxnSpPr>
          <p:cNvPr id="22" name="Google Shape;22;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73"/>
        <p:cNvGrpSpPr/>
        <p:nvPr/>
      </p:nvGrpSpPr>
      <p:grpSpPr>
        <a:xfrm>
          <a:off x="0" y="0"/>
          <a:ext cx="0" cy="0"/>
          <a:chOff x="0" y="0"/>
          <a:chExt cx="0" cy="0"/>
        </a:xfrm>
      </p:grpSpPr>
      <p:sp>
        <p:nvSpPr>
          <p:cNvPr id="174" name="Google Shape;174;p57"/>
          <p:cNvSpPr>
            <a:spLocks noGrp="1"/>
          </p:cNvSpPr>
          <p:nvPr>
            <p:ph type="pic" idx="2"/>
          </p:nvPr>
        </p:nvSpPr>
        <p:spPr>
          <a:xfrm>
            <a:off x="0" y="0"/>
            <a:ext cx="13279983" cy="10288588"/>
          </a:xfrm>
          <a:prstGeom prst="rect">
            <a:avLst/>
          </a:prstGeom>
          <a:solidFill>
            <a:srgbClr val="353535">
              <a:alpha val="11764"/>
            </a:srgbClr>
          </a:solidFill>
          <a:ln>
            <a:noFill/>
          </a:ln>
        </p:spPr>
      </p:sp>
      <p:sp>
        <p:nvSpPr>
          <p:cNvPr id="175" name="Google Shape;175;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6" name="Google Shape;176;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7" name="Google Shape;177;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78"/>
        <p:cNvGrpSpPr/>
        <p:nvPr/>
      </p:nvGrpSpPr>
      <p:grpSpPr>
        <a:xfrm>
          <a:off x="0" y="0"/>
          <a:ext cx="0" cy="0"/>
          <a:chOff x="0" y="0"/>
          <a:chExt cx="0" cy="0"/>
        </a:xfrm>
      </p:grpSpPr>
      <p:sp>
        <p:nvSpPr>
          <p:cNvPr id="179" name="Google Shape;179;p58"/>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180" name="Google Shape;180;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1" name="Google Shape;181;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2" name="Google Shape;182;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83"/>
        <p:cNvGrpSpPr/>
        <p:nvPr/>
      </p:nvGrpSpPr>
      <p:grpSpPr>
        <a:xfrm>
          <a:off x="0" y="0"/>
          <a:ext cx="0" cy="0"/>
          <a:chOff x="0" y="0"/>
          <a:chExt cx="0" cy="0"/>
        </a:xfrm>
      </p:grpSpPr>
      <p:sp>
        <p:nvSpPr>
          <p:cNvPr id="184" name="Google Shape;184;p59"/>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185" name="Google Shape;185;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6" name="Google Shape;186;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7" name="Google Shape;187;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88"/>
        <p:cNvGrpSpPr/>
        <p:nvPr/>
      </p:nvGrpSpPr>
      <p:grpSpPr>
        <a:xfrm>
          <a:off x="0" y="0"/>
          <a:ext cx="0" cy="0"/>
          <a:chOff x="0" y="0"/>
          <a:chExt cx="0" cy="0"/>
        </a:xfrm>
      </p:grpSpPr>
      <p:sp>
        <p:nvSpPr>
          <p:cNvPr id="189" name="Google Shape;189;p60"/>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190" name="Google Shape;190;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1" name="Google Shape;191;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2" name="Google Shape;192;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93"/>
        <p:cNvGrpSpPr/>
        <p:nvPr/>
      </p:nvGrpSpPr>
      <p:grpSpPr>
        <a:xfrm>
          <a:off x="0" y="0"/>
          <a:ext cx="0" cy="0"/>
          <a:chOff x="0" y="0"/>
          <a:chExt cx="0" cy="0"/>
        </a:xfrm>
      </p:grpSpPr>
      <p:sp>
        <p:nvSpPr>
          <p:cNvPr id="194" name="Google Shape;194;p61"/>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195" name="Google Shape;195;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6" name="Google Shape;196;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7" name="Google Shape;197;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98"/>
        <p:cNvGrpSpPr/>
        <p:nvPr/>
      </p:nvGrpSpPr>
      <p:grpSpPr>
        <a:xfrm>
          <a:off x="0" y="0"/>
          <a:ext cx="0" cy="0"/>
          <a:chOff x="0" y="0"/>
          <a:chExt cx="0" cy="0"/>
        </a:xfrm>
      </p:grpSpPr>
      <p:sp>
        <p:nvSpPr>
          <p:cNvPr id="199" name="Google Shape;199;p62"/>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00" name="Google Shape;200;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1" name="Google Shape;201;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11" name="Google Shape;211;p64"/>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212" name="Google Shape;212;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3"/>
        <p:cNvGrpSpPr/>
        <p:nvPr/>
      </p:nvGrpSpPr>
      <p:grpSpPr>
        <a:xfrm>
          <a:off x="0" y="0"/>
          <a:ext cx="0" cy="0"/>
          <a:chOff x="0" y="0"/>
          <a:chExt cx="0" cy="0"/>
        </a:xfrm>
      </p:grpSpPr>
      <p:sp>
        <p:nvSpPr>
          <p:cNvPr id="214" name="Google Shape;214;p65"/>
          <p:cNvSpPr>
            <a:spLocks noGrp="1"/>
          </p:cNvSpPr>
          <p:nvPr>
            <p:ph type="pic" idx="2"/>
          </p:nvPr>
        </p:nvSpPr>
        <p:spPr>
          <a:xfrm>
            <a:off x="0" y="0"/>
            <a:ext cx="5144294" cy="5144294"/>
          </a:xfrm>
          <a:prstGeom prst="rect">
            <a:avLst/>
          </a:prstGeom>
          <a:solidFill>
            <a:srgbClr val="353535">
              <a:alpha val="11764"/>
            </a:srgbClr>
          </a:solidFill>
          <a:ln>
            <a:noFill/>
          </a:ln>
        </p:spPr>
      </p:sp>
      <p:sp>
        <p:nvSpPr>
          <p:cNvPr id="215" name="Google Shape;215;p65"/>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216" name="Google Shape;216;p65"/>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217" name="Google Shape;217;p65"/>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218" name="Google Shape;218;p65"/>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219" name="Google Shape;219;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20" name="Google Shape;220;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1"/>
        <p:cNvGrpSpPr/>
        <p:nvPr/>
      </p:nvGrpSpPr>
      <p:grpSpPr>
        <a:xfrm>
          <a:off x="0" y="0"/>
          <a:ext cx="0" cy="0"/>
          <a:chOff x="0" y="0"/>
          <a:chExt cx="0" cy="0"/>
        </a:xfrm>
      </p:grpSpPr>
      <p:sp>
        <p:nvSpPr>
          <p:cNvPr id="222" name="Google Shape;222;p66"/>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3" name="Google Shape;223;p66"/>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4" name="Google Shape;224;p66"/>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9"/>
        <p:cNvGrpSpPr/>
        <p:nvPr/>
      </p:nvGrpSpPr>
      <p:grpSpPr>
        <a:xfrm>
          <a:off x="0" y="0"/>
          <a:ext cx="0" cy="0"/>
          <a:chOff x="0" y="0"/>
          <a:chExt cx="0" cy="0"/>
        </a:xfrm>
      </p:grpSpPr>
      <p:sp>
        <p:nvSpPr>
          <p:cNvPr id="30" name="Google Shape;30;p30"/>
          <p:cNvSpPr>
            <a:spLocks noGrp="1"/>
          </p:cNvSpPr>
          <p:nvPr>
            <p:ph type="pic" idx="2"/>
          </p:nvPr>
        </p:nvSpPr>
        <p:spPr>
          <a:xfrm>
            <a:off x="0" y="0"/>
            <a:ext cx="7942823" cy="10288588"/>
          </a:xfrm>
          <a:prstGeom prst="rect">
            <a:avLst/>
          </a:prstGeom>
          <a:solidFill>
            <a:srgbClr val="353535">
              <a:alpha val="11764"/>
            </a:srgbClr>
          </a:solidFill>
          <a:ln>
            <a:noFill/>
          </a:ln>
        </p:spPr>
      </p:sp>
      <p:sp>
        <p:nvSpPr>
          <p:cNvPr id="31" name="Google Shape;31;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2" name="Google Shape;32;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22D14D31-7436-7942-909E-1C6077CA00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35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211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pic>
        <p:nvPicPr>
          <p:cNvPr id="6" name="Picture 5">
            <a:extLst>
              <a:ext uri="{FF2B5EF4-FFF2-40B4-BE49-F238E27FC236}">
                <a16:creationId xmlns:a16="http://schemas.microsoft.com/office/drawing/2014/main" id="{8E4FCAD7-1161-3C42-8A66-D8777B270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7064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379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704646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04010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5501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9025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pic>
        <p:nvPicPr>
          <p:cNvPr id="10" name="Picture 9">
            <a:extLst>
              <a:ext uri="{FF2B5EF4-FFF2-40B4-BE49-F238E27FC236}">
                <a16:creationId xmlns:a16="http://schemas.microsoft.com/office/drawing/2014/main" id="{C6B9EB27-5FAE-704E-85DD-7BEE4DA00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3440624" cy="1684556"/>
          </a:xfrm>
          <a:prstGeom prst="rect">
            <a:avLst/>
          </a:prstGeom>
        </p:spPr>
      </p:pic>
    </p:spTree>
    <p:extLst>
      <p:ext uri="{BB962C8B-B14F-4D97-AF65-F5344CB8AC3E}">
        <p14:creationId xmlns:p14="http://schemas.microsoft.com/office/powerpoint/2010/main" val="237038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539165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279F553-21CE-294B-AEC6-45ABDBAE9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92617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152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99FF32-6DA4-5B4B-BD5C-276325EBD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12018" y="1"/>
            <a:ext cx="3575982" cy="1750828"/>
          </a:xfrm>
          <a:prstGeom prst="rect">
            <a:avLst/>
          </a:prstGeom>
        </p:spPr>
      </p:pic>
    </p:spTree>
    <p:extLst>
      <p:ext uri="{BB962C8B-B14F-4D97-AF65-F5344CB8AC3E}">
        <p14:creationId xmlns:p14="http://schemas.microsoft.com/office/powerpoint/2010/main" val="2225420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8E2BF9-8240-DB47-AA17-0A624C8707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65714" cy="1598919"/>
          </a:xfrm>
          <a:prstGeom prst="rect">
            <a:avLst/>
          </a:prstGeom>
        </p:spPr>
      </p:pic>
    </p:spTree>
    <p:extLst>
      <p:ext uri="{BB962C8B-B14F-4D97-AF65-F5344CB8AC3E}">
        <p14:creationId xmlns:p14="http://schemas.microsoft.com/office/powerpoint/2010/main" val="423768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5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266942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210964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40518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52958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3795679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12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49047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5" name="Picture 4">
            <a:extLst>
              <a:ext uri="{FF2B5EF4-FFF2-40B4-BE49-F238E27FC236}">
                <a16:creationId xmlns:a16="http://schemas.microsoft.com/office/drawing/2014/main" id="{B39A296B-DE5D-8C4E-9ED2-34C3FAA89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094957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5CE3A5-B1FA-7E40-A19A-1B5095B36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56970" y="1"/>
            <a:ext cx="3331029" cy="1630897"/>
          </a:xfrm>
          <a:prstGeom prst="rect">
            <a:avLst/>
          </a:prstGeom>
        </p:spPr>
      </p:pic>
    </p:spTree>
    <p:extLst>
      <p:ext uri="{BB962C8B-B14F-4D97-AF65-F5344CB8AC3E}">
        <p14:creationId xmlns:p14="http://schemas.microsoft.com/office/powerpoint/2010/main" val="3841537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1DFCE65-1D6F-B842-AE7F-259A0BC0B4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16605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81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49039FF-1135-874C-BF2C-B0B2AD8F61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528757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178134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7323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9"/>
        <p:cNvGrpSpPr/>
        <p:nvPr/>
      </p:nvGrpSpPr>
      <p:grpSpPr>
        <a:xfrm>
          <a:off x="0" y="0"/>
          <a:ext cx="0" cy="0"/>
          <a:chOff x="0" y="0"/>
          <a:chExt cx="0" cy="0"/>
        </a:xfrm>
      </p:grpSpPr>
      <p:sp>
        <p:nvSpPr>
          <p:cNvPr id="40" name="Google Shape;40;p33"/>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95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B9D86F1-18D2-7B4B-8528-AAD7F5F27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4214507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716440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25688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055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23108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42B0D7-E492-AA4A-81A0-613880E6C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867044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C851E-DAF2-7143-9F4B-AD328FA3C2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75328" y="1"/>
            <a:ext cx="3412671" cy="1670870"/>
          </a:xfrm>
          <a:prstGeom prst="rect">
            <a:avLst/>
          </a:prstGeom>
        </p:spPr>
      </p:pic>
    </p:spTree>
    <p:extLst>
      <p:ext uri="{BB962C8B-B14F-4D97-AF65-F5344CB8AC3E}">
        <p14:creationId xmlns:p14="http://schemas.microsoft.com/office/powerpoint/2010/main" val="1907198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34918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a:extLst>
              <a:ext uri="{FF2B5EF4-FFF2-40B4-BE49-F238E27FC236}">
                <a16:creationId xmlns:a16="http://schemas.microsoft.com/office/drawing/2014/main" id="{C8D5A0FC-150F-3E4D-B73E-1F331C7ED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59565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46"/>
        <p:cNvGrpSpPr/>
        <p:nvPr/>
      </p:nvGrpSpPr>
      <p:grpSpPr>
        <a:xfrm>
          <a:off x="0" y="0"/>
          <a:ext cx="0" cy="0"/>
          <a:chOff x="0" y="0"/>
          <a:chExt cx="0" cy="0"/>
        </a:xfrm>
      </p:grpSpPr>
      <p:sp>
        <p:nvSpPr>
          <p:cNvPr id="47" name="Google Shape;47;p35"/>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4" name="Picture 3">
            <a:extLst>
              <a:ext uri="{FF2B5EF4-FFF2-40B4-BE49-F238E27FC236}">
                <a16:creationId xmlns:a16="http://schemas.microsoft.com/office/drawing/2014/main" id="{7885CB16-D422-BC4B-B14B-0EE24911C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29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360000" y="360056"/>
            <a:ext cx="17568000" cy="8583725"/>
          </a:xfrm>
          <a:prstGeom prst="rect">
            <a:avLst/>
          </a:prstGeom>
          <a:solidFill>
            <a:schemeClr val="lt2">
              <a:alpha val="49803"/>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72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dk1"/>
              </a:buClr>
              <a:buSzPts val="3200"/>
              <a:buNone/>
              <a:defRPr sz="4800">
                <a:solidFill>
                  <a:schemeClr val="dk1"/>
                </a:solidFill>
                <a:latin typeface="Roboto"/>
                <a:ea typeface="Roboto"/>
                <a:cs typeface="Roboto"/>
                <a:sym typeface="Roboto"/>
              </a:defRPr>
            </a:lvl1pPr>
            <a:lvl2pPr lvl="1" algn="ctr">
              <a:lnSpc>
                <a:spcPct val="90000"/>
              </a:lnSpc>
              <a:spcBef>
                <a:spcPts val="750"/>
              </a:spcBef>
              <a:spcAft>
                <a:spcPts val="0"/>
              </a:spcAft>
              <a:buClr>
                <a:srgbClr val="888888"/>
              </a:buClr>
              <a:buSzPts val="2400"/>
              <a:buNone/>
              <a:defRPr>
                <a:solidFill>
                  <a:srgbClr val="888888"/>
                </a:solidFill>
              </a:defRPr>
            </a:lvl2pPr>
            <a:lvl3pPr lvl="2" algn="ctr">
              <a:lnSpc>
                <a:spcPct val="90000"/>
              </a:lnSpc>
              <a:spcBef>
                <a:spcPts val="750"/>
              </a:spcBef>
              <a:spcAft>
                <a:spcPts val="0"/>
              </a:spcAft>
              <a:buClr>
                <a:srgbClr val="888888"/>
              </a:buClr>
              <a:buSzPts val="2000"/>
              <a:buNone/>
              <a:defRPr>
                <a:solidFill>
                  <a:srgbClr val="888888"/>
                </a:solidFill>
              </a:defRPr>
            </a:lvl3pPr>
            <a:lvl4pPr lvl="3" algn="ctr">
              <a:lnSpc>
                <a:spcPct val="90000"/>
              </a:lnSpc>
              <a:spcBef>
                <a:spcPts val="750"/>
              </a:spcBef>
              <a:spcAft>
                <a:spcPts val="0"/>
              </a:spcAft>
              <a:buClr>
                <a:srgbClr val="888888"/>
              </a:buClr>
              <a:buSzPts val="1800"/>
              <a:buNone/>
              <a:defRPr>
                <a:solidFill>
                  <a:srgbClr val="888888"/>
                </a:solidFill>
              </a:defRPr>
            </a:lvl4pPr>
            <a:lvl5pPr lvl="4" algn="ctr">
              <a:lnSpc>
                <a:spcPct val="90000"/>
              </a:lnSpc>
              <a:spcBef>
                <a:spcPts val="750"/>
              </a:spcBef>
              <a:spcAft>
                <a:spcPts val="0"/>
              </a:spcAft>
              <a:buClr>
                <a:srgbClr val="888888"/>
              </a:buClr>
              <a:buSzPts val="1800"/>
              <a:buNone/>
              <a:defRPr>
                <a:solidFill>
                  <a:srgbClr val="888888"/>
                </a:solidFill>
              </a:defRPr>
            </a:lvl5pPr>
            <a:lvl6pPr lvl="5" algn="ctr">
              <a:lnSpc>
                <a:spcPct val="90000"/>
              </a:lnSpc>
              <a:spcBef>
                <a:spcPts val="750"/>
              </a:spcBef>
              <a:spcAft>
                <a:spcPts val="0"/>
              </a:spcAft>
              <a:buClr>
                <a:srgbClr val="888888"/>
              </a:buClr>
              <a:buSzPts val="1800"/>
              <a:buNone/>
              <a:defRPr>
                <a:solidFill>
                  <a:srgbClr val="888888"/>
                </a:solidFill>
              </a:defRPr>
            </a:lvl6pPr>
            <a:lvl7pPr lvl="6" algn="ctr">
              <a:lnSpc>
                <a:spcPct val="90000"/>
              </a:lnSpc>
              <a:spcBef>
                <a:spcPts val="750"/>
              </a:spcBef>
              <a:spcAft>
                <a:spcPts val="0"/>
              </a:spcAft>
              <a:buClr>
                <a:srgbClr val="888888"/>
              </a:buClr>
              <a:buSzPts val="1800"/>
              <a:buNone/>
              <a:defRPr>
                <a:solidFill>
                  <a:srgbClr val="888888"/>
                </a:solidFill>
              </a:defRPr>
            </a:lvl7pPr>
            <a:lvl8pPr lvl="7" algn="ctr">
              <a:lnSpc>
                <a:spcPct val="90000"/>
              </a:lnSpc>
              <a:spcBef>
                <a:spcPts val="750"/>
              </a:spcBef>
              <a:spcAft>
                <a:spcPts val="0"/>
              </a:spcAft>
              <a:buClr>
                <a:srgbClr val="888888"/>
              </a:buClr>
              <a:buSzPts val="1800"/>
              <a:buNone/>
              <a:defRPr>
                <a:solidFill>
                  <a:srgbClr val="888888"/>
                </a:solidFill>
              </a:defRPr>
            </a:lvl8pPr>
            <a:lvl9pPr lvl="8" algn="ctr">
              <a:lnSpc>
                <a:spcPct val="90000"/>
              </a:lnSpc>
              <a:spcBef>
                <a:spcPts val="75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2360405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360000" y="360056"/>
            <a:ext cx="17568000" cy="858372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a:p>
        </p:txBody>
      </p:sp>
      <p:sp>
        <p:nvSpPr>
          <p:cNvPr id="2" name="Tittel 1"/>
          <p:cNvSpPr>
            <a:spLocks noGrp="1"/>
          </p:cNvSpPr>
          <p:nvPr>
            <p:ph type="title" hasCustomPrompt="1"/>
          </p:nvPr>
        </p:nvSpPr>
        <p:spPr>
          <a:xfrm>
            <a:off x="914400" y="664781"/>
            <a:ext cx="16459200" cy="1714765"/>
          </a:xfrm>
          <a:prstGeom prst="rect">
            <a:avLst/>
          </a:prstGeom>
        </p:spPr>
        <p:txBody>
          <a:bodyPr vert="horz"/>
          <a:lstStyle>
            <a:lvl1pPr algn="l">
              <a:defRPr sz="72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935389" y="2512662"/>
            <a:ext cx="16438211" cy="5886187"/>
          </a:xfrm>
          <a:prstGeom prst="rect">
            <a:avLst/>
          </a:prstGeom>
        </p:spPr>
        <p:txBody>
          <a:bodyPr/>
          <a:lstStyle>
            <a:lvl1pPr marL="0" indent="0" algn="l">
              <a:buNone/>
              <a:defRPr sz="4800">
                <a:solidFill>
                  <a:schemeClr val="tx1"/>
                </a:solidFill>
                <a:latin typeface="Roboto" panose="02000000000000000000" pitchFamily="2" charset="0"/>
                <a:ea typeface="Roboto" panose="02000000000000000000" pitchFamily="2" charset="0"/>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32985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5" name="Straight Connector 4"/>
          <p:cNvCxnSpPr/>
          <p:nvPr/>
        </p:nvCxnSpPr>
        <p:spPr>
          <a:xfrm>
            <a:off x="791072" y="3091749"/>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791072" y="1363290"/>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791072" y="1363290"/>
            <a:ext cx="16561841" cy="17147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8" name="Text Placeholder 2"/>
          <p:cNvSpPr>
            <a:spLocks noGrp="1"/>
          </p:cNvSpPr>
          <p:nvPr>
            <p:ph idx="1"/>
          </p:nvPr>
        </p:nvSpPr>
        <p:spPr bwMode="auto">
          <a:xfrm>
            <a:off x="3657600" y="3351941"/>
            <a:ext cx="13716000" cy="628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7425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1">
  <p:cSld name="1_21">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0" y="0"/>
            <a:ext cx="7942823" cy="10288588"/>
          </a:xfrm>
          <a:prstGeom prst="rect">
            <a:avLst/>
          </a:prstGeom>
          <a:solidFill>
            <a:srgbClr val="353535">
              <a:alpha val="11764"/>
            </a:srgbClr>
          </a:solidFill>
          <a:ln>
            <a:noFill/>
          </a:ln>
        </p:spPr>
      </p:sp>
      <p:sp>
        <p:nvSpPr>
          <p:cNvPr id="17" name="Google Shape;17;p1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1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D40F0604-C9B9-8345-B8B8-66A3D2713F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315857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5">
  <p:cSld name="1_15">
    <p:spTree>
      <p:nvGrpSpPr>
        <p:cNvPr id="1" name="Shape 44"/>
        <p:cNvGrpSpPr/>
        <p:nvPr/>
      </p:nvGrpSpPr>
      <p:grpSpPr>
        <a:xfrm>
          <a:off x="0" y="0"/>
          <a:ext cx="0" cy="0"/>
          <a:chOff x="0" y="0"/>
          <a:chExt cx="0" cy="0"/>
        </a:xfrm>
      </p:grpSpPr>
      <p:sp>
        <p:nvSpPr>
          <p:cNvPr id="45" name="Google Shape;45;p33"/>
          <p:cNvSpPr>
            <a:spLocks noGrp="1"/>
          </p:cNvSpPr>
          <p:nvPr>
            <p:ph type="pic" idx="2"/>
          </p:nvPr>
        </p:nvSpPr>
        <p:spPr>
          <a:xfrm>
            <a:off x="0" y="0"/>
            <a:ext cx="9601200" cy="10288588"/>
          </a:xfrm>
          <a:prstGeom prst="rect">
            <a:avLst/>
          </a:prstGeom>
          <a:solidFill>
            <a:srgbClr val="353535">
              <a:alpha val="11764"/>
            </a:srgbClr>
          </a:solidFill>
          <a:ln>
            <a:noFill/>
          </a:ln>
        </p:spPr>
      </p:sp>
      <p:sp>
        <p:nvSpPr>
          <p:cNvPr id="46" name="Google Shape;46;p3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47" name="Google Shape;47;p3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9E48F94-5633-3F41-9DCC-08AADF9CD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290595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0">
  <p:cSld name="1_40">
    <p:spTree>
      <p:nvGrpSpPr>
        <p:cNvPr id="1" name="Shape 56"/>
        <p:cNvGrpSpPr/>
        <p:nvPr/>
      </p:nvGrpSpPr>
      <p:grpSpPr>
        <a:xfrm>
          <a:off x="0" y="0"/>
          <a:ext cx="0" cy="0"/>
          <a:chOff x="0" y="0"/>
          <a:chExt cx="0" cy="0"/>
        </a:xfrm>
      </p:grpSpPr>
      <p:sp>
        <p:nvSpPr>
          <p:cNvPr id="57" name="Google Shape;57;p37"/>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58" name="Google Shape;5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9" name="Google Shape;5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60" name="Google Shape;60;p37"/>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61" name="Google Shape;61;p3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82529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7">
  <p:cSld name="1_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7340715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3">
  <p:cSld name="1_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352741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9"/>
        <p:cNvGrpSpPr/>
        <p:nvPr/>
      </p:nvGrpSpPr>
      <p:grpSpPr>
        <a:xfrm>
          <a:off x="0" y="0"/>
          <a:ext cx="0" cy="0"/>
          <a:chOff x="0" y="0"/>
          <a:chExt cx="0" cy="0"/>
        </a:xfrm>
      </p:grpSpPr>
      <p:sp>
        <p:nvSpPr>
          <p:cNvPr id="50" name="Google Shape;50;p36"/>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51" name="Google Shape;51;p3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2" name="Google Shape;52;p3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3" name="Google Shape;53;p3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theme" Target="../theme/theme2.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slideLayout" Target="../slideLayouts/slideLayout88.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69774EAD-4358-421C-8205-E7D91C01381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BCFA4-662B-6747-891A-10DD5A99C0B2}"/>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2336634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
          <p:cNvSpPr/>
          <p:nvPr/>
        </p:nvSpPr>
        <p:spPr>
          <a:xfrm>
            <a:off x="10775054" y="2347993"/>
            <a:ext cx="6617018" cy="7940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5400" b="1" i="0" u="none" strike="noStrike" cap="none">
                <a:solidFill>
                  <a:srgbClr val="F5333F"/>
                </a:solidFill>
                <a:latin typeface="Montserrat"/>
                <a:ea typeface="Montserrat"/>
                <a:cs typeface="Montserrat"/>
                <a:sym typeface="Montserrat"/>
              </a:rPr>
              <a:t>Formation d’initiation à l’engagement communautaire et à la redevabilité</a:t>
            </a:r>
            <a:br>
              <a:rPr lang="fr-FR" sz="3600" b="1" i="0" u="none" strike="noStrike" cap="none">
                <a:solidFill>
                  <a:schemeClr val="dk1"/>
                </a:solidFill>
                <a:latin typeface="Montserrat"/>
                <a:ea typeface="Montserrat"/>
                <a:cs typeface="Montserrat"/>
                <a:sym typeface="Montserrat"/>
              </a:rPr>
            </a:br>
            <a:endParaRPr lang="fr-FR" sz="3600" b="1" i="0" u="none" strike="noStrike" cap="none">
              <a:solidFill>
                <a:schemeClr val="dk1"/>
              </a:solidFill>
              <a:latin typeface="Montserrat"/>
              <a:ea typeface="Montserrat"/>
              <a:cs typeface="Montserrat"/>
              <a:sym typeface="Montserrat"/>
            </a:endParaRPr>
          </a:p>
          <a:p>
            <a:pPr marL="0" marR="0" lvl="0" indent="0" algn="l" rtl="0">
              <a:spcBef>
                <a:spcPts val="0"/>
              </a:spcBef>
              <a:spcAft>
                <a:spcPts val="0"/>
              </a:spcAft>
              <a:buNone/>
            </a:pPr>
            <a:r>
              <a:rPr lang="fr-FR" sz="3600" b="1">
                <a:solidFill>
                  <a:srgbClr val="0F2042"/>
                </a:solidFill>
                <a:latin typeface="Montserrat"/>
                <a:ea typeface="Montserrat"/>
                <a:cs typeface="Montserrat"/>
                <a:sym typeface="Montserrat"/>
              </a:rPr>
              <a:t>Module 3</a:t>
            </a:r>
          </a:p>
          <a:p>
            <a:pPr marL="0" marR="0" lvl="0" indent="0" algn="l" rtl="0">
              <a:spcBef>
                <a:spcPts val="0"/>
              </a:spcBef>
              <a:spcAft>
                <a:spcPts val="0"/>
              </a:spcAft>
              <a:buNone/>
            </a:pPr>
            <a:r>
              <a:rPr lang="fr-FR" sz="3600">
                <a:solidFill>
                  <a:srgbClr val="0F2042"/>
                </a:solidFill>
                <a:latin typeface="Montserrat"/>
                <a:ea typeface="Montserrat"/>
                <a:cs typeface="Montserrat"/>
                <a:sym typeface="Montserrat"/>
              </a:rPr>
              <a:t>Mécanismes de retour d'information de la communauté</a:t>
            </a:r>
          </a:p>
          <a:p>
            <a:pPr marL="0" marR="0" lvl="0" indent="0" algn="l" rtl="0">
              <a:spcBef>
                <a:spcPts val="0"/>
              </a:spcBef>
              <a:spcAft>
                <a:spcPts val="0"/>
              </a:spcAft>
              <a:buNone/>
            </a:pPr>
            <a:endParaRPr lang="en-GB" sz="3600" dirty="0">
              <a:solidFill>
                <a:srgbClr val="0F2042"/>
              </a:solidFill>
              <a:latin typeface="Montserrat"/>
              <a:ea typeface="Montserrat"/>
              <a:cs typeface="Montserrat"/>
              <a:sym typeface="Montserrat"/>
            </a:endParaRPr>
          </a:p>
          <a:p>
            <a:pPr marL="0" marR="0" lvl="0" indent="0" algn="l" rtl="0">
              <a:spcBef>
                <a:spcPts val="0"/>
              </a:spcBef>
              <a:spcAft>
                <a:spcPts val="0"/>
              </a:spcAft>
              <a:buNone/>
            </a:pPr>
            <a:r>
              <a:rPr lang="fr-FR" sz="2800">
                <a:solidFill>
                  <a:srgbClr val="0F2042"/>
                </a:solidFill>
                <a:latin typeface="Montserrat"/>
                <a:ea typeface="Montserrat"/>
                <a:cs typeface="Montserrat"/>
                <a:sym typeface="Montserrat"/>
              </a:rPr>
              <a:t>En ligne</a:t>
            </a:r>
          </a:p>
          <a:p>
            <a:pPr marL="0" marR="0" lvl="0" indent="0" algn="l" rtl="0">
              <a:spcBef>
                <a:spcPts val="0"/>
              </a:spcBef>
              <a:spcAft>
                <a:spcPts val="0"/>
              </a:spcAft>
              <a:buNone/>
            </a:pPr>
            <a:endParaRPr sz="3200" dirty="0">
              <a:solidFill>
                <a:srgbClr val="0F2042"/>
              </a:solidFill>
              <a:latin typeface="Montserrat"/>
              <a:ea typeface="Montserrat"/>
              <a:cs typeface="Montserrat"/>
              <a:sym typeface="Montserrat"/>
            </a:endParaRPr>
          </a:p>
        </p:txBody>
      </p:sp>
      <p:pic>
        <p:nvPicPr>
          <p:cNvPr id="282" name="Google Shape;282;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346E1E99-485C-FC4A-8489-E1559337BF03}"/>
              </a:ext>
            </a:extLst>
          </p:cNvPr>
          <p:cNvPicPr>
            <a:picLocks noChangeAspect="1"/>
          </p:cNvPicPr>
          <p:nvPr/>
        </p:nvPicPr>
        <p:blipFill rotWithShape="1">
          <a:blip r:embed="rId3">
            <a:extLst>
              <a:ext uri="{28A0092B-C50C-407E-A947-70E740481C1C}">
                <a14:useLocalDpi xmlns:a14="http://schemas.microsoft.com/office/drawing/2010/main" val="0"/>
              </a:ext>
            </a:extLst>
          </a:blip>
          <a:srcRect l="8105" t="13882" r="7005" b="2254"/>
          <a:stretch/>
        </p:blipFill>
        <p:spPr>
          <a:xfrm>
            <a:off x="2552831" y="35680"/>
            <a:ext cx="15733758" cy="10252115"/>
          </a:xfrm>
          <a:prstGeom prst="rect">
            <a:avLst/>
          </a:prstGeom>
        </p:spPr>
      </p:pic>
      <p:sp>
        <p:nvSpPr>
          <p:cNvPr id="4" name="Google Shape;409;p13">
            <a:extLst>
              <a:ext uri="{FF2B5EF4-FFF2-40B4-BE49-F238E27FC236}">
                <a16:creationId xmlns:a16="http://schemas.microsoft.com/office/drawing/2014/main" id="{29EF812D-34D8-C246-9839-0AFEFBBFD760}"/>
              </a:ext>
            </a:extLst>
          </p:cNvPr>
          <p:cNvSpPr txBox="1"/>
          <p:nvPr/>
        </p:nvSpPr>
        <p:spPr>
          <a:xfrm>
            <a:off x="271640" y="201987"/>
            <a:ext cx="6898087" cy="3170044"/>
          </a:xfrm>
          <a:prstGeom prst="rect">
            <a:avLst/>
          </a:prstGeom>
          <a:noFill/>
          <a:ln>
            <a:noFill/>
          </a:ln>
        </p:spPr>
        <p:txBody>
          <a:bodyPr spcFirstLastPara="1" wrap="square" lIns="91412" tIns="45693" rIns="91412" bIns="45693" anchor="t" anchorCtr="0">
            <a:spAutoFit/>
          </a:bodyPr>
          <a:lstStyle/>
          <a:p>
            <a:pPr marL="0" marR="0" lvl="0" indent="0" algn="l" defTabSz="914309" rtl="0" eaLnBrk="0" fontAlgn="base" latinLnBrk="0" hangingPunct="0">
              <a:lnSpc>
                <a:spcPct val="100000"/>
              </a:lnSpc>
              <a:spcBef>
                <a:spcPct val="0"/>
              </a:spcBef>
              <a:spcAft>
                <a:spcPct val="0"/>
              </a:spcAft>
              <a:buClrTx/>
              <a:buSzTx/>
              <a:buFontTx/>
              <a:buNone/>
              <a:tabLst/>
              <a:defRPr/>
            </a:pPr>
            <a:r>
              <a:rPr kumimoji="0" lang="fr-FR" sz="4000" b="1" i="0" u="none" strike="noStrike" cap="none" normalizeH="0" baseline="0" noProof="0" dirty="0">
                <a:ln>
                  <a:noFill/>
                </a:ln>
                <a:solidFill>
                  <a:srgbClr val="33394B"/>
                </a:solidFill>
                <a:uLnTx/>
                <a:uFillTx/>
                <a:latin typeface="Montserrat"/>
                <a:ea typeface="Montserrat"/>
                <a:cs typeface="Montserrat"/>
                <a:sym typeface="Montserrat"/>
              </a:rPr>
              <a:t>Étapes de mise en place et d’exécution d'un mécanisme de retour d'information</a:t>
            </a:r>
          </a:p>
          <a:p>
            <a:pPr marL="0" marR="0" lvl="0" indent="0" algn="l" defTabSz="914309" rtl="0" eaLnBrk="0" fontAlgn="base" latinLnBrk="0" hangingPunct="0">
              <a:lnSpc>
                <a:spcPct val="100000"/>
              </a:lnSpc>
              <a:spcBef>
                <a:spcPct val="0"/>
              </a:spcBef>
              <a:spcAft>
                <a:spcPct val="0"/>
              </a:spcAft>
              <a:buClrTx/>
              <a:buSzTx/>
              <a:buFontTx/>
              <a:buNone/>
              <a:tabLst/>
              <a:defRPr/>
            </a:pPr>
            <a:r>
              <a:rPr kumimoji="0" lang="fr-FR" sz="4000" b="0" i="0" u="none" strike="noStrike" cap="none" normalizeH="0" baseline="0" noProof="0" dirty="0">
                <a:ln>
                  <a:noFill/>
                </a:ln>
                <a:solidFill>
                  <a:srgbClr val="F5333F"/>
                </a:solidFill>
                <a:uLnTx/>
                <a:uFillTx/>
                <a:latin typeface="Montserrat"/>
                <a:ea typeface="Montserrat"/>
                <a:cs typeface="Montserrat"/>
                <a:sym typeface="Montserrat"/>
              </a:rPr>
              <a:t>Êtes-vous d’accord ?</a:t>
            </a:r>
          </a:p>
        </p:txBody>
      </p:sp>
    </p:spTree>
    <p:extLst>
      <p:ext uri="{BB962C8B-B14F-4D97-AF65-F5344CB8AC3E}">
        <p14:creationId xmlns:p14="http://schemas.microsoft.com/office/powerpoint/2010/main" val="36036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4"/>
          <p:cNvSpPr txBox="1"/>
          <p:nvPr/>
        </p:nvSpPr>
        <p:spPr>
          <a:xfrm>
            <a:off x="491706" y="866656"/>
            <a:ext cx="8354291"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000" b="1" i="0" u="none" strike="noStrike" cap="none" normalizeH="0" baseline="0" noProof="0" dirty="0">
                <a:ln>
                  <a:noFill/>
                </a:ln>
                <a:solidFill>
                  <a:srgbClr val="33394B"/>
                </a:solidFill>
                <a:uLnTx/>
                <a:uFillTx/>
                <a:latin typeface="Montserrat"/>
                <a:ea typeface="Montserrat"/>
                <a:cs typeface="Montserrat"/>
                <a:sym typeface="Montserrat"/>
              </a:rPr>
              <a:t>Étape 1 : </a:t>
            </a:r>
            <a:r>
              <a:rPr kumimoji="0" lang="fr-FR" sz="4000" b="1" i="0" u="none" strike="noStrike" cap="none" normalizeH="0" baseline="0" noProof="0" dirty="0">
                <a:ln>
                  <a:noFill/>
                </a:ln>
                <a:solidFill>
                  <a:srgbClr val="F5333F"/>
                </a:solidFill>
                <a:uLnTx/>
                <a:uFillTx/>
                <a:latin typeface="Montserrat"/>
                <a:ea typeface="Montserrat"/>
                <a:cs typeface="Montserrat"/>
                <a:sym typeface="Montserrat"/>
              </a:rPr>
              <a:t>Obtenir l'adhésion et le soutien de la direction et du personnel</a:t>
            </a:r>
          </a:p>
        </p:txBody>
      </p:sp>
      <p:sp>
        <p:nvSpPr>
          <p:cNvPr id="417" name="Google Shape;417;p14"/>
          <p:cNvSpPr txBox="1"/>
          <p:nvPr/>
        </p:nvSpPr>
        <p:spPr>
          <a:xfrm>
            <a:off x="491706" y="2856995"/>
            <a:ext cx="8151962" cy="57246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fr-FR" sz="2000" b="1" i="0" u="none" strike="noStrike" cap="none" normalizeH="0" baseline="0" noProof="0">
                <a:ln>
                  <a:noFill/>
                </a:ln>
                <a:solidFill>
                  <a:srgbClr val="3F3F3F"/>
                </a:solidFill>
                <a:uLnTx/>
                <a:uFillTx/>
                <a:latin typeface="Open Sans"/>
                <a:ea typeface="Open Sans"/>
                <a:cs typeface="Open Sans"/>
                <a:sym typeface="Open Sans"/>
              </a:rPr>
              <a:t>Pourquoi ?</a:t>
            </a: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Nécessite du temps et des fonds pour le personnel</a:t>
            </a: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L'engagement de chacun est nécessaire pour effectuer des changements</a:t>
            </a:r>
          </a:p>
          <a:p>
            <a:pPr marL="0" marR="0" lvl="0" indent="0" algn="l" defTabSz="914400" rtl="0" eaLnBrk="1" fontAlgn="auto" latinLnBrk="0" hangingPunct="1">
              <a:lnSpc>
                <a:spcPct val="100000"/>
              </a:lnSpc>
              <a:spcBef>
                <a:spcPts val="1200"/>
              </a:spcBef>
              <a:spcAft>
                <a:spcPts val="0"/>
              </a:spcAft>
              <a:buClr>
                <a:srgbClr val="FF0000"/>
              </a:buClr>
              <a:buSzPts val="2400"/>
              <a:buFont typeface="Arial"/>
              <a:buNone/>
              <a:tabLst/>
              <a:defRPr/>
            </a:pPr>
            <a:endParaRPr kumimoji="0" sz="1100" b="1"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200"/>
              </a:spcBef>
              <a:spcAft>
                <a:spcPts val="0"/>
              </a:spcAft>
              <a:buClr>
                <a:srgbClr val="FF0000"/>
              </a:buClr>
              <a:buSzPts val="2400"/>
              <a:buFont typeface="Arial"/>
              <a:buNone/>
              <a:tabLst/>
              <a:defRPr/>
            </a:pPr>
            <a:r>
              <a:rPr kumimoji="0" lang="fr-FR" sz="2000" b="1" i="0" u="none" strike="noStrike" cap="none" normalizeH="0" baseline="0" noProof="0">
                <a:ln>
                  <a:noFill/>
                </a:ln>
                <a:solidFill>
                  <a:srgbClr val="3F3F3F"/>
                </a:solidFill>
                <a:uLnTx/>
                <a:uFillTx/>
                <a:latin typeface="Open Sans"/>
                <a:ea typeface="Open Sans"/>
                <a:cs typeface="Open Sans"/>
                <a:sym typeface="Open Sans"/>
              </a:rPr>
              <a:t>Comment procéder ?</a:t>
            </a: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Expliquez les avantages pour la direction </a:t>
            </a:r>
          </a:p>
          <a:p>
            <a:pPr marL="342900" marR="0" lvl="0"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Faites participer les équipes clés à la planification :</a:t>
            </a:r>
          </a:p>
          <a:p>
            <a:pPr marL="1030517" marR="0" lvl="1" indent="-342900" algn="l" defTabSz="914400" rtl="0" eaLnBrk="1" fontAlgn="auto" latinLnBrk="0" hangingPunct="1">
              <a:lnSpc>
                <a:spcPct val="100000"/>
              </a:lnSpc>
              <a:spcBef>
                <a:spcPts val="12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Personnel chargé des programmes et des opérations</a:t>
            </a: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Gestion de l’information</a:t>
            </a: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IT</a:t>
            </a: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PSER</a:t>
            </a: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PGI</a:t>
            </a:r>
          </a:p>
          <a:p>
            <a:pPr marL="1030517" marR="0" lvl="1"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RH et juridique</a:t>
            </a:r>
          </a:p>
        </p:txBody>
      </p:sp>
      <p:pic>
        <p:nvPicPr>
          <p:cNvPr id="5" name="Picture 4" descr="A picture containing person, outdoor, sky, crowd&#10;&#10;Description automatically generated">
            <a:extLst>
              <a:ext uri="{FF2B5EF4-FFF2-40B4-BE49-F238E27FC236}">
                <a16:creationId xmlns:a16="http://schemas.microsoft.com/office/drawing/2014/main" id="{5D6A6CA0-8B26-0F4A-8A2C-D91B05D33964}"/>
              </a:ext>
            </a:extLst>
          </p:cNvPr>
          <p:cNvPicPr>
            <a:picLocks noChangeAspect="1"/>
          </p:cNvPicPr>
          <p:nvPr/>
        </p:nvPicPr>
        <p:blipFill rotWithShape="1">
          <a:blip r:embed="rId3"/>
          <a:srcRect l="18904" r="16532"/>
          <a:stretch/>
        </p:blipFill>
        <p:spPr>
          <a:xfrm>
            <a:off x="9144000" y="0"/>
            <a:ext cx="9144000" cy="10288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8431705" y="1384445"/>
            <a:ext cx="7217227"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000" b="1" i="0" u="none" strike="noStrike" cap="none" normalizeH="0" baseline="0" noProof="0" dirty="0">
                <a:ln>
                  <a:noFill/>
                </a:ln>
                <a:solidFill>
                  <a:srgbClr val="33394B"/>
                </a:solidFill>
                <a:uLnTx/>
                <a:uFillTx/>
                <a:latin typeface="Montserrat"/>
                <a:ea typeface="Montserrat"/>
                <a:cs typeface="Montserrat"/>
                <a:sym typeface="Montserrat"/>
              </a:rPr>
              <a:t>Étape 2 : </a:t>
            </a:r>
            <a:r>
              <a:rPr kumimoji="0" lang="fr-FR" sz="4000" b="1" i="0" u="none" strike="noStrike" cap="none" normalizeH="0" baseline="0" noProof="0" dirty="0">
                <a:ln>
                  <a:noFill/>
                </a:ln>
                <a:solidFill>
                  <a:srgbClr val="F5333F"/>
                </a:solidFill>
                <a:uLnTx/>
                <a:uFillTx/>
                <a:latin typeface="Montserrat"/>
                <a:ea typeface="Montserrat"/>
                <a:cs typeface="Montserrat"/>
                <a:sym typeface="Montserrat"/>
              </a:rPr>
              <a:t>Discuter du mécanisme de retour d'information avec les communautés</a:t>
            </a:r>
          </a:p>
        </p:txBody>
      </p:sp>
      <p:sp>
        <p:nvSpPr>
          <p:cNvPr id="425" name="Google Shape;425;p15"/>
          <p:cNvSpPr txBox="1"/>
          <p:nvPr/>
        </p:nvSpPr>
        <p:spPr>
          <a:xfrm>
            <a:off x="8431705" y="3904375"/>
            <a:ext cx="8286287" cy="563227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fr-FR" sz="2000" b="1" i="0" u="none" strike="noStrike" cap="none" normalizeH="0" baseline="0" noProof="0">
                <a:ln>
                  <a:noFill/>
                </a:ln>
                <a:solidFill>
                  <a:srgbClr val="3F3F3F"/>
                </a:solidFill>
                <a:uLnTx/>
                <a:uFillTx/>
                <a:latin typeface="Open Sans"/>
                <a:ea typeface="Open Sans"/>
                <a:cs typeface="Open Sans"/>
                <a:sym typeface="Open Sans"/>
              </a:rPr>
              <a:t>Pourquoi ?</a:t>
            </a: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La communauté est l'utilisateur final - si nous ne l'impliquons pas, le mécanisme risque de ne pas être utilisé</a:t>
            </a: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endParaRPr kumimoji="0" sz="2000" b="1"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r>
              <a:rPr kumimoji="0" lang="fr-FR" sz="2000" b="1" i="0" u="none" strike="noStrike" cap="none" normalizeH="0" baseline="0" noProof="0">
                <a:ln>
                  <a:noFill/>
                </a:ln>
                <a:solidFill>
                  <a:srgbClr val="3F3F3F"/>
                </a:solidFill>
                <a:uLnTx/>
                <a:uFillTx/>
                <a:latin typeface="Open Sans"/>
                <a:ea typeface="Open Sans"/>
                <a:cs typeface="Open Sans"/>
                <a:sym typeface="Open Sans"/>
              </a:rPr>
              <a:t>Comment procéder ?</a:t>
            </a: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Incluez des questions sur le retour d'information dans les évaluations</a:t>
            </a: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Discutez avec la communauté de ses méthodes préférées pour fournir des informations et obtenir des réponses</a:t>
            </a: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Tenez compte des besoins des différents groupes</a:t>
            </a:r>
          </a:p>
          <a:p>
            <a:pPr marL="342900" marR="0" lvl="0" indent="-342900" algn="l" defTabSz="914400" rtl="0" eaLnBrk="1" fontAlgn="auto" latinLnBrk="0" hangingPunct="1">
              <a:lnSpc>
                <a:spcPct val="100000"/>
              </a:lnSpc>
              <a:spcBef>
                <a:spcPts val="18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Discutez des options pour un retour d'information sensible</a:t>
            </a:r>
          </a:p>
          <a:p>
            <a:pPr marL="0" marR="0" lvl="0" indent="0" algn="l" defTabSz="914400" rtl="0" eaLnBrk="1" fontAlgn="auto" latinLnBrk="0" hangingPunct="1">
              <a:lnSpc>
                <a:spcPct val="100000"/>
              </a:lnSpc>
              <a:spcBef>
                <a:spcPts val="1800"/>
              </a:spcBef>
              <a:spcAft>
                <a:spcPts val="0"/>
              </a:spcAft>
              <a:buClr>
                <a:srgbClr val="FF0000"/>
              </a:buClr>
              <a:buSzPts val="2400"/>
              <a:buFont typeface="Arial"/>
              <a:buNone/>
              <a:tabLst/>
              <a:defRPr/>
            </a:pPr>
            <a:endParaRPr kumimoji="0" sz="20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3" name="Picture Placeholder 2">
            <a:extLst>
              <a:ext uri="{FF2B5EF4-FFF2-40B4-BE49-F238E27FC236}">
                <a16:creationId xmlns:a16="http://schemas.microsoft.com/office/drawing/2014/main" id="{6FCE748C-7DBC-D04C-83CC-31361C26AF48}"/>
              </a:ext>
            </a:extLst>
          </p:cNvPr>
          <p:cNvSpPr>
            <a:spLocks noGrp="1"/>
          </p:cNvSpPr>
          <p:nvPr>
            <p:ph type="pic" idx="2"/>
          </p:nvPr>
        </p:nvSpPr>
        <p:spPr>
          <a:xfrm>
            <a:off x="1" y="0"/>
            <a:ext cx="7942822" cy="10288588"/>
          </a:xfrm>
        </p:spPr>
      </p:sp>
      <p:pic>
        <p:nvPicPr>
          <p:cNvPr id="7" name="Google Shape;345;p7" descr="A group of men wearing white robes&#10;&#10;Description automatically generated">
            <a:extLst>
              <a:ext uri="{FF2B5EF4-FFF2-40B4-BE49-F238E27FC236}">
                <a16:creationId xmlns:a16="http://schemas.microsoft.com/office/drawing/2014/main" id="{26780308-E863-A346-85C6-2B8911F73400}"/>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0A8BA88-CD99-EC4E-AEFE-B1C9A3BC46DA}"/>
              </a:ext>
            </a:extLst>
          </p:cNvPr>
          <p:cNvGraphicFramePr/>
          <p:nvPr/>
        </p:nvGraphicFramePr>
        <p:xfrm>
          <a:off x="2348103" y="1819861"/>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344;p7">
            <a:extLst>
              <a:ext uri="{FF2B5EF4-FFF2-40B4-BE49-F238E27FC236}">
                <a16:creationId xmlns:a16="http://schemas.microsoft.com/office/drawing/2014/main" id="{8D57BD82-40A5-424D-AB67-EA31E0CAC570}"/>
              </a:ext>
            </a:extLst>
          </p:cNvPr>
          <p:cNvSpPr txBox="1"/>
          <p:nvPr/>
        </p:nvSpPr>
        <p:spPr>
          <a:xfrm>
            <a:off x="10112040" y="522637"/>
            <a:ext cx="7536448" cy="1938952"/>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Utilisez les canaux préférés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Accessibilité et confidentialité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Tenez compte de vos propres capacités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Lignes d'assistance, services d'aide, bénévoles, comités, etc.</a:t>
            </a:r>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3055057" y="6315298"/>
            <a:ext cx="4900434" cy="216978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Connexion dans une base de données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Examen et suivi réguliers</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Les retours d'information sensibles doivent être enregistrés séparément</a:t>
            </a:r>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3055057" y="3099073"/>
            <a:ext cx="5059518" cy="321622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Immédiatement si possible - FAQ</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Enregistrer tous les retours d'information</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Des délais de réponse clairs</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Public ou privé</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Toujours répondre</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La meilleure réponse, c'est l'action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endParaRPr kumimoji="0" lang="en-GB" sz="20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173425" y="6092159"/>
            <a:ext cx="3747897" cy="224672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Où s’adresser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Comment procéder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Coordonnées de contact</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Discutez du retour d'information lors des réunions de coordination</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
        <p:nvSpPr>
          <p:cNvPr id="24" name="Google Shape;432;p16">
            <a:extLst>
              <a:ext uri="{FF2B5EF4-FFF2-40B4-BE49-F238E27FC236}">
                <a16:creationId xmlns:a16="http://schemas.microsoft.com/office/drawing/2014/main" id="{C713E4E2-F03F-B246-AAF8-8B4D8F52FDFF}"/>
              </a:ext>
            </a:extLst>
          </p:cNvPr>
          <p:cNvSpPr txBox="1"/>
          <p:nvPr/>
        </p:nvSpPr>
        <p:spPr>
          <a:xfrm>
            <a:off x="327784" y="343011"/>
            <a:ext cx="6634125"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000" b="1" i="0" u="none" strike="noStrike" cap="none" normalizeH="0" baseline="0" noProof="0">
                <a:ln>
                  <a:noFill/>
                </a:ln>
                <a:solidFill>
                  <a:srgbClr val="33394B"/>
                </a:solidFill>
                <a:uLnTx/>
                <a:uFillTx/>
                <a:latin typeface="Montserrat"/>
                <a:ea typeface="Montserrat"/>
                <a:cs typeface="Montserrat"/>
                <a:sym typeface="Montserrat"/>
              </a:rPr>
              <a:t>Étape 3 : </a:t>
            </a:r>
            <a:r>
              <a:rPr kumimoji="0" lang="fr-FR" sz="4000" b="1" i="0" u="none" strike="noStrike" cap="none" normalizeH="0" baseline="0" noProof="0">
                <a:ln>
                  <a:noFill/>
                </a:ln>
                <a:solidFill>
                  <a:srgbClr val="F5333F"/>
                </a:solidFill>
                <a:uLnTx/>
                <a:uFillTx/>
                <a:latin typeface="Montserrat"/>
                <a:ea typeface="Montserrat"/>
                <a:cs typeface="Montserrat"/>
                <a:sym typeface="Montserrat"/>
              </a:rPr>
              <a:t>Planifier le mécanisme de retour d'information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4000">
                <a:solidFill>
                  <a:srgbClr val="F5333F"/>
                </a:solidFill>
                <a:latin typeface="Montserrat"/>
                <a:ea typeface="Roboto Black"/>
                <a:cs typeface="Roboto Black"/>
                <a:sym typeface="Montserrat"/>
              </a:rPr>
              <a:t>Sondages Zoom</a:t>
            </a:r>
          </a:p>
        </p:txBody>
      </p:sp>
      <p:sp>
        <p:nvSpPr>
          <p:cNvPr id="25" name="Google Shape;344;p7">
            <a:extLst>
              <a:ext uri="{FF2B5EF4-FFF2-40B4-BE49-F238E27FC236}">
                <a16:creationId xmlns:a16="http://schemas.microsoft.com/office/drawing/2014/main" id="{AD7D21FC-FDBD-604A-82DB-A82DA3EB5CB9}"/>
              </a:ext>
            </a:extLst>
          </p:cNvPr>
          <p:cNvSpPr txBox="1"/>
          <p:nvPr/>
        </p:nvSpPr>
        <p:spPr>
          <a:xfrm>
            <a:off x="11049300" y="8485082"/>
            <a:ext cx="7536448" cy="1862008"/>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Planifier comment partager le retour d'information, avec qui et quand</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Discuter pendant les réunions d’équipe</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Partager largement les rapports de retour d'information </a:t>
            </a:r>
          </a:p>
        </p:txBody>
      </p:sp>
      <p:sp>
        <p:nvSpPr>
          <p:cNvPr id="27" name="Google Shape;344;p7">
            <a:extLst>
              <a:ext uri="{FF2B5EF4-FFF2-40B4-BE49-F238E27FC236}">
                <a16:creationId xmlns:a16="http://schemas.microsoft.com/office/drawing/2014/main" id="{FC8A5211-37E4-CA42-B9DA-0B21BB656BC8}"/>
              </a:ext>
            </a:extLst>
          </p:cNvPr>
          <p:cNvSpPr txBox="1"/>
          <p:nvPr/>
        </p:nvSpPr>
        <p:spPr>
          <a:xfrm>
            <a:off x="173425" y="3806958"/>
            <a:ext cx="3747897" cy="1862008"/>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Recrutement du personnel</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Équipement et logiciels </a:t>
            </a:r>
          </a:p>
          <a:p>
            <a:pPr marL="342900" marR="0" lvl="0" indent="-342900" algn="l" defTabSz="914400" rtl="0" eaLnBrk="1" fontAlgn="auto" latinLnBrk="0" hangingPunct="1">
              <a:lnSpc>
                <a:spcPct val="100000"/>
              </a:lnSpc>
              <a:spcBef>
                <a:spcPts val="60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Financement pour les 12 premiers mois</a:t>
            </a:r>
          </a:p>
        </p:txBody>
      </p:sp>
    </p:spTree>
    <p:extLst>
      <p:ext uri="{BB962C8B-B14F-4D97-AF65-F5344CB8AC3E}">
        <p14:creationId xmlns:p14="http://schemas.microsoft.com/office/powerpoint/2010/main" val="37558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p:bldP spid="39" grpId="0"/>
      <p:bldP spid="4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p:nvPr/>
        </p:nvSpPr>
        <p:spPr>
          <a:xfrm>
            <a:off x="8585886" y="1884773"/>
            <a:ext cx="9702113"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dirty="0">
                <a:solidFill>
                  <a:schemeClr val="dk2"/>
                </a:solidFill>
                <a:latin typeface="Montserrat"/>
                <a:ea typeface="Montserrat"/>
                <a:cs typeface="Montserrat"/>
                <a:sym typeface="Montserrat"/>
              </a:rPr>
              <a:t>Étape 4 : </a:t>
            </a:r>
            <a:r>
              <a:rPr lang="fr-FR" sz="4400" b="1" dirty="0">
                <a:solidFill>
                  <a:schemeClr val="accent4"/>
                </a:solidFill>
                <a:latin typeface="Montserrat"/>
                <a:ea typeface="Montserrat"/>
                <a:cs typeface="Montserrat"/>
                <a:sym typeface="Montserrat"/>
              </a:rPr>
              <a:t>Discuter du mécanisme de retour d'information avec les communautés (à nouveau)</a:t>
            </a:r>
          </a:p>
        </p:txBody>
      </p:sp>
      <p:sp>
        <p:nvSpPr>
          <p:cNvPr id="449" name="Google Shape;449;p18"/>
          <p:cNvSpPr txBox="1"/>
          <p:nvPr/>
        </p:nvSpPr>
        <p:spPr>
          <a:xfrm>
            <a:off x="8585887" y="4635061"/>
            <a:ext cx="7922300"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400" b="1">
                <a:solidFill>
                  <a:schemeClr val="lt1"/>
                </a:solidFill>
                <a:latin typeface="Open Sans"/>
                <a:ea typeface="Open Sans"/>
                <a:cs typeface="Open Sans"/>
                <a:sym typeface="Open Sans"/>
              </a:rPr>
              <a:t>Pourquoi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Confirmer qu'il répond aux attentes de la communauté</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Les gens se sentiront à l'aise en l'utilisant</a:t>
            </a:r>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fr-FR" sz="2400" b="1">
                <a:solidFill>
                  <a:schemeClr val="lt1"/>
                </a:solidFill>
                <a:latin typeface="Open Sans"/>
                <a:ea typeface="Open Sans"/>
                <a:cs typeface="Open Sans"/>
                <a:sym typeface="Open Sans"/>
              </a:rPr>
              <a:t>Comment procéder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Présentez et discutez le mécanisme lors de réunions communautaires ou de discussions de groupe</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Demandez aux bénévoles de la communauté de donner leur avis sur le mécanisme proposé</a:t>
            </a:r>
          </a:p>
        </p:txBody>
      </p:sp>
      <p:pic>
        <p:nvPicPr>
          <p:cNvPr id="450" name="Google Shape;450;p1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p:nvPr/>
        </p:nvSpPr>
        <p:spPr>
          <a:xfrm>
            <a:off x="633870" y="2234013"/>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a:solidFill>
                  <a:schemeClr val="dk2"/>
                </a:solidFill>
                <a:latin typeface="Montserrat"/>
                <a:ea typeface="Montserrat"/>
                <a:cs typeface="Montserrat"/>
                <a:sym typeface="Montserrat"/>
              </a:rPr>
              <a:t>Étape 5 : </a:t>
            </a:r>
            <a:r>
              <a:rPr lang="fr-FR" sz="4400" b="1">
                <a:solidFill>
                  <a:schemeClr val="accent4"/>
                </a:solidFill>
                <a:latin typeface="Montserrat"/>
                <a:ea typeface="Montserrat"/>
                <a:cs typeface="Montserrat"/>
                <a:sym typeface="Montserrat"/>
              </a:rPr>
              <a:t>Former le personnel et les bénévoles</a:t>
            </a:r>
          </a:p>
        </p:txBody>
      </p:sp>
      <p:sp>
        <p:nvSpPr>
          <p:cNvPr id="457" name="Google Shape;457;p19"/>
          <p:cNvSpPr txBox="1"/>
          <p:nvPr/>
        </p:nvSpPr>
        <p:spPr>
          <a:xfrm>
            <a:off x="633870" y="4068869"/>
            <a:ext cx="784887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400" b="1">
                <a:solidFill>
                  <a:schemeClr val="lt1"/>
                </a:solidFill>
                <a:latin typeface="Open Sans"/>
                <a:ea typeface="Open Sans"/>
                <a:cs typeface="Open Sans"/>
                <a:sym typeface="Open Sans"/>
              </a:rPr>
              <a:t>Pourquoi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Chacun doit comprendre comment le mécanisme fonctionnera et quel est son rôle</a:t>
            </a:r>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fr-FR" sz="2400" b="1">
                <a:solidFill>
                  <a:schemeClr val="lt1"/>
                </a:solidFill>
                <a:latin typeface="Open Sans"/>
                <a:ea typeface="Open Sans"/>
                <a:cs typeface="Open Sans"/>
                <a:sym typeface="Open Sans"/>
              </a:rPr>
              <a:t>Comment procéder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Informez l'ensemble du personnel et des bénévoles du fonctionnement du mécanisme - répondez aux craintes éventuelles</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Formez les personnes impliquées dans le fonctionnement du mécanisme - y compris les compétences non techniques comme l'écoute et l'empathie</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Une formation sur la protection et la PEAS peut aider le personnel et les bénévoles à gérer les réactions sensibles</a:t>
            </a:r>
          </a:p>
        </p:txBody>
      </p:sp>
      <p:pic>
        <p:nvPicPr>
          <p:cNvPr id="458" name="Google Shape;458;p1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9411628" y="0"/>
            <a:ext cx="887637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10115831" y="1822515"/>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dirty="0">
                <a:solidFill>
                  <a:schemeClr val="dk2"/>
                </a:solidFill>
                <a:latin typeface="Montserrat"/>
                <a:ea typeface="Montserrat"/>
                <a:cs typeface="Montserrat"/>
                <a:sym typeface="Montserrat"/>
              </a:rPr>
              <a:t>Étape 6 : </a:t>
            </a:r>
            <a:r>
              <a:rPr lang="fr-FR" sz="4400" b="1" dirty="0">
                <a:solidFill>
                  <a:schemeClr val="accent4"/>
                </a:solidFill>
                <a:latin typeface="Montserrat"/>
                <a:ea typeface="Montserrat"/>
                <a:cs typeface="Montserrat"/>
                <a:sym typeface="Montserrat"/>
              </a:rPr>
              <a:t>Promouvoir le mécanisme de retour d'informations</a:t>
            </a:r>
          </a:p>
        </p:txBody>
      </p:sp>
      <p:sp>
        <p:nvSpPr>
          <p:cNvPr id="465" name="Google Shape;465;p20"/>
          <p:cNvSpPr txBox="1"/>
          <p:nvPr/>
        </p:nvSpPr>
        <p:spPr>
          <a:xfrm>
            <a:off x="10115832" y="4060107"/>
            <a:ext cx="7546439"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400" b="1" dirty="0">
                <a:solidFill>
                  <a:schemeClr val="lt1"/>
                </a:solidFill>
                <a:latin typeface="Open Sans"/>
                <a:ea typeface="Open Sans"/>
                <a:cs typeface="Open Sans"/>
                <a:sym typeface="Open Sans"/>
              </a:rPr>
              <a:t>Pourquoi ?</a:t>
            </a:r>
          </a:p>
          <a:p>
            <a:pPr marL="342900" marR="0" lvl="0" indent="-342900" algn="l" rtl="0">
              <a:spcBef>
                <a:spcPts val="1200"/>
              </a:spcBef>
              <a:spcAft>
                <a:spcPts val="0"/>
              </a:spcAft>
              <a:buClr>
                <a:srgbClr val="FF0000"/>
              </a:buClr>
              <a:buSzPts val="2400"/>
              <a:buFont typeface="Arial"/>
              <a:buChar char="•"/>
            </a:pPr>
            <a:r>
              <a:rPr lang="fr-FR" sz="2400" dirty="0">
                <a:solidFill>
                  <a:schemeClr val="lt1"/>
                </a:solidFill>
                <a:latin typeface="Open Sans"/>
                <a:ea typeface="Open Sans"/>
                <a:cs typeface="Open Sans"/>
                <a:sym typeface="Open Sans"/>
              </a:rPr>
              <a:t>Les communautés doivent savoir que le mécanisme de retour d'information existe et comment y accéder. </a:t>
            </a:r>
          </a:p>
          <a:p>
            <a:pPr marL="342900" marR="0" lvl="0" indent="-342900" algn="l" rtl="0">
              <a:spcBef>
                <a:spcPts val="1200"/>
              </a:spcBef>
              <a:spcAft>
                <a:spcPts val="0"/>
              </a:spcAft>
              <a:buClr>
                <a:srgbClr val="FF0000"/>
              </a:buClr>
              <a:buSzPts val="2400"/>
              <a:buFont typeface="Arial"/>
              <a:buChar char="•"/>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fr-FR" sz="2400" b="1" dirty="0">
                <a:solidFill>
                  <a:schemeClr val="lt1"/>
                </a:solidFill>
                <a:latin typeface="Open Sans"/>
                <a:ea typeface="Open Sans"/>
                <a:cs typeface="Open Sans"/>
                <a:sym typeface="Open Sans"/>
              </a:rPr>
              <a:t>Comment procéder ?</a:t>
            </a:r>
          </a:p>
          <a:p>
            <a:pPr marL="342900" marR="0" lvl="0" indent="-342900" algn="l" rtl="0">
              <a:spcBef>
                <a:spcPts val="1200"/>
              </a:spcBef>
              <a:spcAft>
                <a:spcPts val="0"/>
              </a:spcAft>
              <a:buClr>
                <a:srgbClr val="FF0000"/>
              </a:buClr>
              <a:buSzPts val="2400"/>
              <a:buFont typeface="Arial"/>
              <a:buChar char="•"/>
            </a:pPr>
            <a:r>
              <a:rPr lang="fr-FR" sz="2400" dirty="0">
                <a:solidFill>
                  <a:schemeClr val="lt1"/>
                </a:solidFill>
                <a:latin typeface="Open Sans"/>
                <a:ea typeface="Open Sans"/>
                <a:cs typeface="Open Sans"/>
                <a:sym typeface="Open Sans"/>
              </a:rPr>
              <a:t>Utilisez des canaux de communication fiables et privilégiés</a:t>
            </a:r>
          </a:p>
          <a:p>
            <a:pPr marL="342900" marR="0" lvl="0" indent="-342900" algn="l" rtl="0">
              <a:spcBef>
                <a:spcPts val="1200"/>
              </a:spcBef>
              <a:spcAft>
                <a:spcPts val="0"/>
              </a:spcAft>
              <a:buClr>
                <a:srgbClr val="FF0000"/>
              </a:buClr>
              <a:buSzPts val="2400"/>
              <a:buFont typeface="Arial"/>
              <a:buChar char="•"/>
            </a:pPr>
            <a:r>
              <a:rPr lang="fr-FR" sz="2400" dirty="0">
                <a:solidFill>
                  <a:schemeClr val="lt1"/>
                </a:solidFill>
                <a:latin typeface="Open Sans"/>
                <a:ea typeface="Open Sans"/>
                <a:cs typeface="Open Sans"/>
                <a:sym typeface="Open Sans"/>
              </a:rPr>
              <a:t>Expliquez comment le système fonctionne</a:t>
            </a:r>
          </a:p>
          <a:p>
            <a:pPr marL="342900" marR="0" lvl="0" indent="-342900" algn="l" rtl="0">
              <a:spcBef>
                <a:spcPts val="1200"/>
              </a:spcBef>
              <a:spcAft>
                <a:spcPts val="0"/>
              </a:spcAft>
              <a:buClr>
                <a:srgbClr val="FF0000"/>
              </a:buClr>
              <a:buSzPts val="2400"/>
              <a:buFont typeface="Arial"/>
              <a:buChar char="•"/>
            </a:pPr>
            <a:r>
              <a:rPr lang="fr-FR" sz="2400" dirty="0">
                <a:solidFill>
                  <a:schemeClr val="lt1"/>
                </a:solidFill>
                <a:latin typeface="Open Sans"/>
                <a:ea typeface="Open Sans"/>
                <a:cs typeface="Open Sans"/>
                <a:sym typeface="Open Sans"/>
              </a:rPr>
              <a:t>Indiquez clairement que les retours d'information sont les bienvenus</a:t>
            </a:r>
          </a:p>
          <a:p>
            <a:pPr marL="342900" marR="0" lvl="0" indent="-342900" algn="l" rtl="0">
              <a:spcBef>
                <a:spcPts val="1200"/>
              </a:spcBef>
              <a:spcAft>
                <a:spcPts val="0"/>
              </a:spcAft>
              <a:buClr>
                <a:srgbClr val="FF0000"/>
              </a:buClr>
              <a:buSzPts val="2400"/>
              <a:buFont typeface="Arial"/>
              <a:buChar char="•"/>
            </a:pPr>
            <a:r>
              <a:rPr lang="fr-FR" sz="2400" dirty="0">
                <a:solidFill>
                  <a:schemeClr val="lt1"/>
                </a:solidFill>
                <a:latin typeface="Open Sans"/>
                <a:ea typeface="Open Sans"/>
                <a:cs typeface="Open Sans"/>
                <a:sym typeface="Open Sans"/>
              </a:rPr>
              <a:t>Confirmez que les retours d’information sensibles sont confidentiels</a:t>
            </a:r>
          </a:p>
          <a:p>
            <a:pPr marL="0" marR="0" lvl="0" indent="0" algn="l" rtl="0">
              <a:spcBef>
                <a:spcPts val="1200"/>
              </a:spcBef>
              <a:spcAft>
                <a:spcPts val="0"/>
              </a:spcAft>
              <a:buClr>
                <a:srgbClr val="FF0000"/>
              </a:buClr>
              <a:buSzPts val="2400"/>
              <a:buFont typeface="Arial"/>
              <a:buNone/>
            </a:pPr>
            <a:endParaRPr sz="2400" dirty="0">
              <a:solidFill>
                <a:schemeClr val="lt1"/>
              </a:solidFill>
              <a:latin typeface="Open Sans"/>
              <a:ea typeface="Open Sans"/>
              <a:cs typeface="Open Sans"/>
              <a:sym typeface="Open Sans"/>
            </a:endParaRPr>
          </a:p>
        </p:txBody>
      </p:sp>
      <p:pic>
        <p:nvPicPr>
          <p:cNvPr id="466" name="Google Shape;466;p20"/>
          <p:cNvPicPr preferRelativeResize="0">
            <a:picLocks noGrp="1" noChangeAspect="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945455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1"/>
          <p:cNvSpPr txBox="1"/>
          <p:nvPr/>
        </p:nvSpPr>
        <p:spPr>
          <a:xfrm>
            <a:off x="517373" y="480136"/>
            <a:ext cx="7924498"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a:solidFill>
                  <a:schemeClr val="dk2"/>
                </a:solidFill>
                <a:latin typeface="Montserrat"/>
                <a:ea typeface="Montserrat"/>
                <a:cs typeface="Montserrat"/>
                <a:sym typeface="Montserrat"/>
              </a:rPr>
              <a:t>Étape 7 : </a:t>
            </a:r>
            <a:r>
              <a:rPr lang="fr-FR" sz="4400" b="1">
                <a:solidFill>
                  <a:schemeClr val="accent4"/>
                </a:solidFill>
                <a:latin typeface="Montserrat"/>
                <a:ea typeface="Montserrat"/>
                <a:cs typeface="Montserrat"/>
                <a:sym typeface="Montserrat"/>
              </a:rPr>
              <a:t>Vérifier le fonctionnement du mécanisme</a:t>
            </a:r>
          </a:p>
          <a:p>
            <a:pPr marL="0" marR="0" lvl="0" indent="0" algn="l" rtl="0">
              <a:spcBef>
                <a:spcPts val="0"/>
              </a:spcBef>
              <a:spcAft>
                <a:spcPts val="0"/>
              </a:spcAft>
              <a:buNone/>
            </a:pPr>
            <a:r>
              <a:rPr lang="fr-FR" sz="4400">
                <a:solidFill>
                  <a:schemeClr val="accent4"/>
                </a:solidFill>
                <a:latin typeface="Montserrat"/>
                <a:ea typeface="Roboto Black"/>
                <a:cs typeface="Roboto Black"/>
                <a:sym typeface="Montserrat"/>
              </a:rPr>
              <a:t>Sondage Zoom</a:t>
            </a:r>
          </a:p>
        </p:txBody>
      </p:sp>
      <p:sp>
        <p:nvSpPr>
          <p:cNvPr id="473" name="Google Shape;473;p21"/>
          <p:cNvSpPr txBox="1"/>
          <p:nvPr/>
        </p:nvSpPr>
        <p:spPr>
          <a:xfrm>
            <a:off x="517373" y="3006590"/>
            <a:ext cx="7585571" cy="68018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400" b="1">
                <a:solidFill>
                  <a:schemeClr val="lt1"/>
                </a:solidFill>
                <a:latin typeface="Open Sans"/>
                <a:ea typeface="Open Sans"/>
                <a:cs typeface="Open Sans"/>
                <a:sym typeface="Open Sans"/>
              </a:rPr>
              <a:t>Pourquoi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S'assurer Les gens se sentiront à l'aise en l'utilisant</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Identifier les possibilités d’amélioration</a:t>
            </a:r>
          </a:p>
          <a:p>
            <a:pPr marL="0" marR="0" lvl="0" indent="0" algn="l" rtl="0">
              <a:spcBef>
                <a:spcPts val="1200"/>
              </a:spcBef>
              <a:spcAft>
                <a:spcPts val="0"/>
              </a:spcAft>
              <a:buClr>
                <a:srgbClr val="FF0000"/>
              </a:buClr>
              <a:buSzPts val="2400"/>
              <a:buFont typeface="Arial"/>
              <a:buNone/>
            </a:pPr>
            <a:endParaRPr sz="2400" b="1" dirty="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fr-FR" sz="2400" b="1">
                <a:solidFill>
                  <a:srgbClr val="FF0000"/>
                </a:solidFill>
                <a:latin typeface="Open Sans"/>
                <a:ea typeface="Open Sans"/>
                <a:cs typeface="Open Sans"/>
                <a:sym typeface="Open Sans"/>
              </a:rPr>
              <a:t>Sondage Zoom : </a:t>
            </a:r>
            <a:r>
              <a:rPr lang="fr-FR" sz="2400" b="1">
                <a:solidFill>
                  <a:schemeClr val="lt1"/>
                </a:solidFill>
                <a:latin typeface="Open Sans"/>
                <a:ea typeface="Open Sans"/>
                <a:cs typeface="Open Sans"/>
                <a:sym typeface="Open Sans"/>
              </a:rPr>
              <a:t>Comment procéder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Analysez le retour d'information reçu pour détecter les problèmes potentiels :</a:t>
            </a:r>
          </a:p>
          <a:p>
            <a:pPr marL="1030517" marR="0" lvl="1" indent="-342900" algn="l" rtl="0">
              <a:spcBef>
                <a:spcPts val="1200"/>
              </a:spcBef>
              <a:spcAft>
                <a:spcPts val="0"/>
              </a:spcAft>
              <a:buClr>
                <a:srgbClr val="FF0000"/>
              </a:buClr>
              <a:buSzPts val="2400"/>
              <a:buFont typeface="Arial"/>
              <a:buChar char="•"/>
            </a:pPr>
            <a:r>
              <a:rPr lang="fr-FR" sz="2400" b="0" i="0" u="none" strike="noStrike" cap="none">
                <a:solidFill>
                  <a:schemeClr val="lt1"/>
                </a:solidFill>
                <a:latin typeface="Open Sans"/>
                <a:ea typeface="Open Sans"/>
                <a:cs typeface="Open Sans"/>
                <a:sym typeface="Open Sans"/>
              </a:rPr>
              <a:t>Diminution des retours d'information</a:t>
            </a:r>
          </a:p>
          <a:p>
            <a:pPr marL="1030517" marR="0" lvl="1" indent="-342900" algn="l" rtl="0">
              <a:spcBef>
                <a:spcPts val="600"/>
              </a:spcBef>
              <a:spcAft>
                <a:spcPts val="0"/>
              </a:spcAft>
              <a:buClr>
                <a:srgbClr val="FF0000"/>
              </a:buClr>
              <a:buSzPts val="2400"/>
              <a:buFont typeface="Arial"/>
              <a:buChar char="•"/>
            </a:pPr>
            <a:r>
              <a:rPr lang="fr-FR" sz="2400" b="0" i="0" u="none" strike="noStrike" cap="none">
                <a:solidFill>
                  <a:schemeClr val="lt1"/>
                </a:solidFill>
                <a:latin typeface="Open Sans"/>
                <a:ea typeface="Open Sans"/>
                <a:cs typeface="Open Sans"/>
                <a:sym typeface="Open Sans"/>
              </a:rPr>
              <a:t>Problèmes manqués</a:t>
            </a:r>
          </a:p>
          <a:p>
            <a:pPr marL="1030517" marR="0" lvl="1" indent="-342900" algn="l" rtl="0">
              <a:spcBef>
                <a:spcPts val="600"/>
              </a:spcBef>
              <a:spcAft>
                <a:spcPts val="0"/>
              </a:spcAft>
              <a:buClr>
                <a:srgbClr val="FF0000"/>
              </a:buClr>
              <a:buSzPts val="2400"/>
              <a:buFont typeface="Arial"/>
              <a:buChar char="•"/>
            </a:pPr>
            <a:r>
              <a:rPr lang="fr-FR" sz="2400" b="0" i="0" u="none" strike="noStrike" cap="none">
                <a:solidFill>
                  <a:schemeClr val="lt1"/>
                </a:solidFill>
                <a:latin typeface="Open Sans"/>
                <a:ea typeface="Open Sans"/>
                <a:cs typeface="Open Sans"/>
                <a:sym typeface="Open Sans"/>
              </a:rPr>
              <a:t>Différences dans le nombre de retours d'information provenant de différents lieux ou groupes</a:t>
            </a:r>
          </a:p>
          <a:p>
            <a:pPr marL="1030517" marR="0" lvl="1" indent="-342900" algn="l" rtl="0">
              <a:spcBef>
                <a:spcPts val="1200"/>
              </a:spcBef>
              <a:spcAft>
                <a:spcPts val="0"/>
              </a:spcAft>
              <a:buClr>
                <a:srgbClr val="FF0000"/>
              </a:buClr>
              <a:buSzPts val="2400"/>
              <a:buFont typeface="Arial"/>
              <a:buChar char="•"/>
            </a:pPr>
            <a:r>
              <a:rPr lang="fr-FR" sz="2400" b="0" i="0" u="none" strike="noStrike" cap="none">
                <a:solidFill>
                  <a:schemeClr val="lt1"/>
                </a:solidFill>
                <a:latin typeface="Open Sans"/>
                <a:ea typeface="Open Sans"/>
                <a:cs typeface="Open Sans"/>
                <a:sym typeface="Open Sans"/>
              </a:rPr>
              <a:t>Recevez-vous des retours d'information sensibles ?</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Demandez à la communauté</a:t>
            </a:r>
          </a:p>
          <a:p>
            <a:pPr marL="342900" marR="0" lvl="0" indent="-342900" algn="l" rtl="0">
              <a:spcBef>
                <a:spcPts val="1200"/>
              </a:spcBef>
              <a:spcAft>
                <a:spcPts val="0"/>
              </a:spcAft>
              <a:buClr>
                <a:srgbClr val="FF0000"/>
              </a:buClr>
              <a:buSzPts val="2400"/>
              <a:buFont typeface="Arial"/>
              <a:buChar char="•"/>
            </a:pPr>
            <a:r>
              <a:rPr lang="fr-FR" sz="2400">
                <a:solidFill>
                  <a:schemeClr val="lt1"/>
                </a:solidFill>
                <a:latin typeface="Open Sans"/>
                <a:ea typeface="Open Sans"/>
                <a:cs typeface="Open Sans"/>
                <a:sym typeface="Open Sans"/>
              </a:rPr>
              <a:t>Inclut des indicateurs pour mesurer la performance du mécanisme</a:t>
            </a:r>
          </a:p>
        </p:txBody>
      </p:sp>
      <p:pic>
        <p:nvPicPr>
          <p:cNvPr id="474" name="Google Shape;474;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441871" y="1"/>
            <a:ext cx="9846129"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p:nvPr/>
        </p:nvSpPr>
        <p:spPr>
          <a:xfrm>
            <a:off x="571513" y="520142"/>
            <a:ext cx="12126178" cy="197742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fr-FR" sz="4800" b="1">
                <a:solidFill>
                  <a:schemeClr val="dk2"/>
                </a:solidFill>
                <a:latin typeface="Montserrat"/>
                <a:ea typeface="Montserrat"/>
                <a:cs typeface="Montserrat"/>
                <a:sym typeface="Montserrat"/>
              </a:rPr>
              <a:t>Quel est le plus grand défi de la gestion d'un mécanisme de retour d'information ? </a:t>
            </a:r>
          </a:p>
          <a:p>
            <a:pPr marL="0" marR="0" lvl="0" indent="0" algn="l" rtl="0">
              <a:lnSpc>
                <a:spcPct val="80000"/>
              </a:lnSpc>
              <a:spcBef>
                <a:spcPts val="300"/>
              </a:spcBef>
              <a:spcAft>
                <a:spcPts val="0"/>
              </a:spcAft>
              <a:buNone/>
            </a:pPr>
            <a:r>
              <a:rPr lang="fr-FR" sz="4800">
                <a:solidFill>
                  <a:schemeClr val="accent3"/>
                </a:solidFill>
                <a:latin typeface="Montserrat"/>
                <a:ea typeface="Montserrat"/>
                <a:cs typeface="Montserrat"/>
                <a:sym typeface="Montserrat"/>
              </a:rPr>
              <a:t>Discussion...</a:t>
            </a:r>
          </a:p>
        </p:txBody>
      </p:sp>
      <p:sp>
        <p:nvSpPr>
          <p:cNvPr id="481" name="Google Shape;481;p22"/>
          <p:cNvSpPr txBox="1"/>
          <p:nvPr/>
        </p:nvSpPr>
        <p:spPr>
          <a:xfrm>
            <a:off x="571513" y="2976838"/>
            <a:ext cx="1046363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accent4"/>
                </a:solidFill>
                <a:latin typeface="Montserrat"/>
                <a:ea typeface="Montserrat"/>
                <a:cs typeface="Montserrat"/>
                <a:sym typeface="Montserrat"/>
              </a:rPr>
              <a:t>Réagir au retour d'information !</a:t>
            </a:r>
          </a:p>
        </p:txBody>
      </p:sp>
      <p:pic>
        <p:nvPicPr>
          <p:cNvPr id="482" name="Google Shape;482;p22"/>
          <p:cNvPicPr preferRelativeResize="0">
            <a:picLocks noChangeAspect="1"/>
          </p:cNvPicPr>
          <p:nvPr/>
        </p:nvPicPr>
        <p:blipFill rotWithShape="1">
          <a:blip r:embed="rId3">
            <a:alphaModFix/>
          </a:blip>
          <a:srcRect/>
          <a:stretch/>
        </p:blipFill>
        <p:spPr>
          <a:xfrm>
            <a:off x="571513" y="4505207"/>
            <a:ext cx="10110342" cy="5533934"/>
          </a:xfrm>
          <a:prstGeom prst="rect">
            <a:avLst/>
          </a:prstGeom>
          <a:noFill/>
          <a:ln w="9525" cap="flat" cmpd="sng">
            <a:noFill/>
            <a:prstDash val="solid"/>
            <a:round/>
            <a:headEnd type="none" w="sm" len="sm"/>
            <a:tailEnd type="none" w="sm" len="sm"/>
          </a:ln>
        </p:spPr>
      </p:pic>
      <p:pic>
        <p:nvPicPr>
          <p:cNvPr id="483" name="Google Shape;483;p22"/>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2021548" y="2976838"/>
            <a:ext cx="3365686" cy="7062303"/>
          </a:xfrm>
          <a:prstGeom prst="rect">
            <a:avLst/>
          </a:prstGeom>
          <a:noFill/>
          <a:ln w="9525" cap="flat" cmpd="sng">
            <a:no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8621485" y="4595484"/>
            <a:ext cx="7870371" cy="5324494"/>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Les mécanismes de retour d'information nous aident à améliorer la qualité de notre travail et à renforcer la confiance des communautés</a:t>
            </a:r>
          </a:p>
          <a:p>
            <a:pPr marL="342900" marR="0" lvl="1" indent="-342900" algn="l" rtl="0">
              <a:spcBef>
                <a:spcPts val="30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Les communautés doivent être impliquées dans la conception des mécanismes de retour d'information</a:t>
            </a:r>
          </a:p>
          <a:p>
            <a:pPr marL="342900" marR="0" lvl="1" indent="-342900" algn="l" rtl="0">
              <a:spcBef>
                <a:spcPts val="30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Les mécanismes de retour d'information doivent être soigneusement planifiés, notamment la manière dont le retour d'information sera analysé, partagé, suivi et traité</a:t>
            </a:r>
          </a:p>
          <a:p>
            <a:pPr marL="342900" marR="0" lvl="1" indent="-342900" algn="l" rtl="0">
              <a:spcBef>
                <a:spcPts val="30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Si nous n'agissons pas et ne répondons pas aux retours d’information, nous perdrons la confiance des communautés</a:t>
            </a:r>
          </a:p>
          <a:p>
            <a:pPr marL="342900" marR="0" lvl="1" indent="-342900" algn="l" rtl="0">
              <a:spcBef>
                <a:spcPts val="3000"/>
              </a:spcBef>
              <a:spcAft>
                <a:spcPts val="0"/>
              </a:spcAft>
              <a:buClr>
                <a:srgbClr val="FF0000"/>
              </a:buClr>
              <a:buSzPts val="2400"/>
              <a:buFont typeface="Arial"/>
              <a:buChar char="•"/>
            </a:pPr>
            <a:r>
              <a:rPr lang="fr-FR" sz="2000" dirty="0">
                <a:solidFill>
                  <a:srgbClr val="FF0000"/>
                </a:solidFill>
                <a:latin typeface="Open Sans"/>
                <a:ea typeface="Open Sans"/>
                <a:cs typeface="Open Sans"/>
                <a:sym typeface="Open Sans"/>
              </a:rPr>
              <a:t>N’oubliez pas l’outil 15 : le kit de retour d'information !</a:t>
            </a:r>
          </a:p>
        </p:txBody>
      </p:sp>
      <p:sp>
        <p:nvSpPr>
          <p:cNvPr id="492" name="Google Shape;492;p23"/>
          <p:cNvSpPr txBox="1"/>
          <p:nvPr/>
        </p:nvSpPr>
        <p:spPr>
          <a:xfrm>
            <a:off x="8621486" y="1853235"/>
            <a:ext cx="7870371" cy="2742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dirty="0">
                <a:solidFill>
                  <a:schemeClr val="dk2"/>
                </a:solidFill>
                <a:latin typeface="Montserrat"/>
                <a:ea typeface="Montserrat"/>
                <a:cs typeface="Montserrat"/>
                <a:sym typeface="Montserrat"/>
              </a:rPr>
              <a:t>Mécanismes de retour d'information de la communauté</a:t>
            </a:r>
          </a:p>
          <a:p>
            <a:pPr marL="0" marR="0" lvl="0" indent="0" algn="l" rtl="0">
              <a:lnSpc>
                <a:spcPct val="80000"/>
              </a:lnSpc>
              <a:spcBef>
                <a:spcPts val="600"/>
              </a:spcBef>
              <a:spcAft>
                <a:spcPts val="0"/>
              </a:spcAft>
              <a:buNone/>
            </a:pPr>
            <a:r>
              <a:rPr lang="fr-FR" sz="4400" dirty="0">
                <a:solidFill>
                  <a:schemeClr val="accent3"/>
                </a:solidFill>
                <a:latin typeface="Montserrat"/>
                <a:ea typeface="Montserrat"/>
                <a:cs typeface="Montserrat"/>
                <a:sym typeface="Montserrat"/>
              </a:rPr>
              <a:t>Principaux points à retenir</a:t>
            </a:r>
          </a:p>
        </p:txBody>
      </p:sp>
      <p:pic>
        <p:nvPicPr>
          <p:cNvPr id="493" name="Google Shape;493;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
          <p:cNvPicPr preferRelativeResize="0"/>
          <p:nvPr/>
        </p:nvPicPr>
        <p:blipFill rotWithShape="1">
          <a:blip r:embed="rId3">
            <a:alphaModFix/>
          </a:blip>
          <a:srcRect/>
          <a:stretch/>
        </p:blipFill>
        <p:spPr>
          <a:xfrm>
            <a:off x="1288570" y="3088256"/>
            <a:ext cx="6015317" cy="5737687"/>
          </a:xfrm>
          <a:prstGeom prst="rect">
            <a:avLst/>
          </a:prstGeom>
          <a:noFill/>
          <a:ln>
            <a:noFill/>
          </a:ln>
        </p:spPr>
      </p:pic>
      <p:sp>
        <p:nvSpPr>
          <p:cNvPr id="288" name="Google Shape;288;p2"/>
          <p:cNvSpPr txBox="1"/>
          <p:nvPr/>
        </p:nvSpPr>
        <p:spPr>
          <a:xfrm>
            <a:off x="7815532" y="3088256"/>
            <a:ext cx="8953413" cy="5940047"/>
          </a:xfrm>
          <a:prstGeom prst="rect">
            <a:avLst/>
          </a:prstGeom>
          <a:noFill/>
          <a:ln>
            <a:noFill/>
          </a:ln>
        </p:spPr>
        <p:txBody>
          <a:bodyPr spcFirstLastPara="1" wrap="square" lIns="91425" tIns="45700" rIns="91425" bIns="45700" anchor="t" anchorCtr="0">
            <a:spAutoFit/>
          </a:bodyPr>
          <a:lstStyle/>
          <a:p>
            <a:pPr marL="342900" marR="0" lvl="1" indent="-342900" algn="l" defTabSz="914400" rtl="0" eaLnBrk="1" fontAlgn="auto" latinLnBrk="0" hangingPunct="1">
              <a:lnSpc>
                <a:spcPct val="135000"/>
              </a:lnSpc>
              <a:spcBef>
                <a:spcPts val="0"/>
              </a:spcBef>
              <a:spcAft>
                <a:spcPts val="0"/>
              </a:spcAft>
              <a:buClr>
                <a:srgbClr val="FF0000"/>
              </a:buClr>
              <a:buSzPts val="2800"/>
              <a:buFont typeface="Arial"/>
              <a:buChar char="•"/>
              <a:tabLst/>
              <a:defRPr/>
            </a:pPr>
            <a:r>
              <a:rPr kumimoji="0" lang="fr-FR" sz="3200" b="0" i="0" u="none" strike="noStrike" cap="none" normalizeH="0" baseline="0" noProof="0">
                <a:ln>
                  <a:noFill/>
                </a:ln>
                <a:solidFill>
                  <a:srgbClr val="3F3F3F"/>
                </a:solidFill>
                <a:uLnTx/>
                <a:uFillTx/>
                <a:latin typeface="Open Sans"/>
                <a:ea typeface="Open Sans"/>
                <a:cs typeface="Open Sans"/>
                <a:sym typeface="Open Sans"/>
              </a:rPr>
              <a:t>Qu'est-ce qu’un retour d'information de la communauté ?</a:t>
            </a:r>
          </a:p>
          <a:p>
            <a:pPr marL="342900" marR="0" lvl="1" indent="-342900" algn="l" defTabSz="914400" rtl="0" eaLnBrk="1" fontAlgn="auto" latinLnBrk="0" hangingPunct="1">
              <a:lnSpc>
                <a:spcPct val="100000"/>
              </a:lnSpc>
              <a:spcBef>
                <a:spcPts val="3000"/>
              </a:spcBef>
              <a:spcAft>
                <a:spcPts val="0"/>
              </a:spcAft>
              <a:buClr>
                <a:srgbClr val="FF0000"/>
              </a:buClr>
              <a:buSzPts val="2800"/>
              <a:buFont typeface="Arial"/>
              <a:buChar char="•"/>
              <a:tabLst/>
              <a:defRPr/>
            </a:pPr>
            <a:r>
              <a:rPr kumimoji="0" lang="fr-FR" sz="3200" b="0" i="0" u="none" strike="noStrike" cap="none" normalizeH="0" baseline="0" noProof="0">
                <a:ln>
                  <a:noFill/>
                </a:ln>
                <a:solidFill>
                  <a:srgbClr val="3F3F3F"/>
                </a:solidFill>
                <a:uLnTx/>
                <a:uFillTx/>
                <a:latin typeface="Open Sans"/>
                <a:ea typeface="Open Sans"/>
                <a:cs typeface="Open Sans"/>
                <a:sym typeface="Open Sans"/>
              </a:rPr>
              <a:t>Définition et types de mécanismes de retour d'information de la communauté</a:t>
            </a: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fr-FR" sz="3200" b="0" i="0" u="none" strike="noStrike" cap="none" normalizeH="0" baseline="0" noProof="0">
                <a:ln>
                  <a:noFill/>
                </a:ln>
                <a:solidFill>
                  <a:srgbClr val="3F3F3F"/>
                </a:solidFill>
                <a:uLnTx/>
                <a:uFillTx/>
                <a:latin typeface="Open Sans"/>
                <a:ea typeface="Open Sans"/>
                <a:cs typeface="Open Sans"/>
                <a:sym typeface="Open Sans"/>
              </a:rPr>
              <a:t>Étapes de mise en place et d’exécution d'un mécanisme de retour d'information</a:t>
            </a: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fr-FR" sz="3200" b="0" i="0" u="none" strike="noStrike" cap="none" normalizeH="0" baseline="0" noProof="0">
                <a:ln>
                  <a:noFill/>
                </a:ln>
                <a:solidFill>
                  <a:srgbClr val="3F3F3F"/>
                </a:solidFill>
                <a:uLnTx/>
                <a:uFillTx/>
                <a:latin typeface="Open Sans"/>
                <a:ea typeface="Open Sans"/>
                <a:cs typeface="Open Sans"/>
                <a:sym typeface="Open Sans"/>
              </a:rPr>
              <a:t>Défis courants</a:t>
            </a:r>
          </a:p>
          <a:p>
            <a:pPr marL="342900" marR="0" lvl="1" indent="-342900" algn="l" defTabSz="914400" rtl="0" eaLnBrk="1" fontAlgn="auto" latinLnBrk="0" hangingPunct="1">
              <a:lnSpc>
                <a:spcPct val="135000"/>
              </a:lnSpc>
              <a:spcBef>
                <a:spcPts val="3000"/>
              </a:spcBef>
              <a:spcAft>
                <a:spcPts val="0"/>
              </a:spcAft>
              <a:buClr>
                <a:srgbClr val="FF0000"/>
              </a:buClr>
              <a:buSzPts val="2800"/>
              <a:buFont typeface="Arial"/>
              <a:buChar char="•"/>
              <a:tabLst/>
              <a:defRPr/>
            </a:pPr>
            <a:r>
              <a:rPr kumimoji="0" lang="fr-FR" sz="3200" b="0" i="0" u="none" strike="noStrike" cap="none" normalizeH="0" baseline="0" noProof="0">
                <a:ln>
                  <a:noFill/>
                </a:ln>
                <a:solidFill>
                  <a:srgbClr val="3F3F3F"/>
                </a:solidFill>
                <a:uLnTx/>
                <a:uFillTx/>
                <a:latin typeface="Open Sans"/>
                <a:ea typeface="Open Sans"/>
                <a:cs typeface="Open Sans"/>
                <a:sym typeface="Open Sans"/>
              </a:rPr>
              <a:t>Exercice de groupe</a:t>
            </a:r>
          </a:p>
        </p:txBody>
      </p:sp>
      <p:sp>
        <p:nvSpPr>
          <p:cNvPr id="289" name="Google Shape;289;p2"/>
          <p:cNvSpPr txBox="1"/>
          <p:nvPr/>
        </p:nvSpPr>
        <p:spPr>
          <a:xfrm>
            <a:off x="1288570" y="840675"/>
            <a:ext cx="15480375" cy="15032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800" b="1" i="0" u="none" strike="noStrike" cap="none" normalizeH="0" baseline="0" noProof="0">
                <a:ln>
                  <a:noFill/>
                </a:ln>
                <a:solidFill>
                  <a:srgbClr val="33394B"/>
                </a:solidFill>
                <a:uLnTx/>
                <a:uFillTx/>
                <a:latin typeface="Montserrat"/>
                <a:ea typeface="Montserrat"/>
                <a:cs typeface="Montserrat"/>
                <a:sym typeface="Montserrat"/>
              </a:rPr>
              <a:t>Mécanismes de retour d'information de la communauté</a:t>
            </a:r>
          </a:p>
          <a:p>
            <a:pPr marL="0" marR="0" lvl="0" indent="0" algn="l" defTabSz="914400" rtl="0" eaLnBrk="1" fontAlgn="auto" latinLnBrk="0" hangingPunct="1">
              <a:lnSpc>
                <a:spcPct val="80000"/>
              </a:lnSpc>
              <a:spcBef>
                <a:spcPts val="600"/>
              </a:spcBef>
              <a:spcAft>
                <a:spcPts val="0"/>
              </a:spcAft>
              <a:buClr>
                <a:srgbClr val="000000"/>
              </a:buClr>
              <a:buSzTx/>
              <a:buFont typeface="Arial"/>
              <a:buNone/>
              <a:tabLst/>
              <a:defRPr/>
            </a:pPr>
            <a:r>
              <a:rPr kumimoji="0" lang="fr-FR" sz="4800" b="0" i="0" u="none" strike="noStrike" cap="none" normalizeH="0" baseline="0" noProof="0">
                <a:ln>
                  <a:noFill/>
                </a:ln>
                <a:solidFill>
                  <a:srgbClr val="F5333F"/>
                </a:solidFill>
                <a:uLnTx/>
                <a:uFillTx/>
                <a:latin typeface="Montserrat"/>
                <a:ea typeface="Montserrat"/>
                <a:cs typeface="Montserrat"/>
                <a:sym typeface="Montserrat"/>
              </a:rPr>
              <a:t>Contenu de cette 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4"/>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FR" sz="8800" b="1">
                <a:solidFill>
                  <a:srgbClr val="F5333F"/>
                </a:solidFill>
                <a:latin typeface="Montserrat"/>
                <a:ea typeface="Montserrat"/>
                <a:cs typeface="Montserrat"/>
                <a:sym typeface="Montserrat"/>
              </a:rPr>
              <a:t>Des questions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p:nvPr/>
        </p:nvSpPr>
        <p:spPr>
          <a:xfrm>
            <a:off x="2649616" y="1728210"/>
            <a:ext cx="791487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dirty="0">
                <a:solidFill>
                  <a:schemeClr val="dk2"/>
                </a:solidFill>
                <a:latin typeface="Montserrat"/>
                <a:ea typeface="Montserrat"/>
                <a:cs typeface="Montserrat"/>
                <a:sym typeface="Montserrat"/>
              </a:rPr>
              <a:t>Exercice de groupe (45 min)</a:t>
            </a:r>
          </a:p>
          <a:p>
            <a:pPr marL="0" marR="0" lvl="0" indent="0" algn="l" rtl="0">
              <a:spcBef>
                <a:spcPts val="0"/>
              </a:spcBef>
              <a:spcAft>
                <a:spcPts val="0"/>
              </a:spcAft>
              <a:buNone/>
            </a:pPr>
            <a:r>
              <a:rPr lang="fr-FR" sz="4000" b="1" dirty="0">
                <a:solidFill>
                  <a:schemeClr val="accent3"/>
                </a:solidFill>
                <a:latin typeface="Montserrat"/>
                <a:ea typeface="Montserrat"/>
                <a:cs typeface="Montserrat"/>
                <a:sym typeface="Montserrat"/>
              </a:rPr>
              <a:t>Scénario sur le retour d'information</a:t>
            </a:r>
          </a:p>
        </p:txBody>
      </p:sp>
      <p:sp>
        <p:nvSpPr>
          <p:cNvPr id="398" name="Google Shape;398;p12"/>
          <p:cNvSpPr txBox="1"/>
          <p:nvPr/>
        </p:nvSpPr>
        <p:spPr>
          <a:xfrm>
            <a:off x="2649616" y="3901386"/>
            <a:ext cx="7288933" cy="465899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30714"/>
              </a:lnSpc>
              <a:spcBef>
                <a:spcPts val="0"/>
              </a:spcBef>
              <a:spcAft>
                <a:spcPts val="0"/>
              </a:spcAft>
              <a:buClr>
                <a:srgbClr val="FF0000"/>
              </a:buClr>
              <a:buSzPts val="2800"/>
              <a:buFont typeface="Calibri"/>
              <a:buAutoNum type="arabicPeriod"/>
            </a:pPr>
            <a:r>
              <a:rPr lang="fr-FR" sz="2400" b="1">
                <a:solidFill>
                  <a:schemeClr val="lt1"/>
                </a:solidFill>
                <a:latin typeface="Open Sans"/>
                <a:ea typeface="Open Sans"/>
                <a:cs typeface="Open Sans"/>
                <a:sym typeface="Open Sans"/>
              </a:rPr>
              <a:t>Lisez le scénario sur le retour d'information dans vos groupes</a:t>
            </a:r>
          </a:p>
          <a:p>
            <a:pPr marL="514350" marR="0" lvl="0" indent="-514350" algn="l" rtl="0">
              <a:lnSpc>
                <a:spcPct val="130714"/>
              </a:lnSpc>
              <a:spcBef>
                <a:spcPts val="2400"/>
              </a:spcBef>
              <a:spcAft>
                <a:spcPts val="0"/>
              </a:spcAft>
              <a:buClr>
                <a:srgbClr val="FF0000"/>
              </a:buClr>
              <a:buSzPts val="2800"/>
              <a:buFont typeface="Calibri"/>
              <a:buAutoNum type="arabicPeriod"/>
            </a:pPr>
            <a:r>
              <a:rPr lang="fr-FR" sz="2400" b="1">
                <a:solidFill>
                  <a:schemeClr val="lt1"/>
                </a:solidFill>
                <a:latin typeface="Open Sans"/>
                <a:ea typeface="Open Sans"/>
                <a:cs typeface="Open Sans"/>
                <a:sym typeface="Open Sans"/>
              </a:rPr>
              <a:t>Préparez vos réponses à l’activité sur la façon dont vous allez mettre en place un mécanisme de retour d'information de la Société nationale</a:t>
            </a:r>
          </a:p>
          <a:p>
            <a:pPr marL="514350" marR="0" lvl="0" indent="-514350" algn="l" rtl="0">
              <a:lnSpc>
                <a:spcPct val="130714"/>
              </a:lnSpc>
              <a:spcBef>
                <a:spcPts val="2400"/>
              </a:spcBef>
              <a:spcAft>
                <a:spcPts val="0"/>
              </a:spcAft>
              <a:buClr>
                <a:srgbClr val="FF0000"/>
              </a:buClr>
              <a:buSzPts val="2800"/>
              <a:buFont typeface="Calibri"/>
              <a:buAutoNum type="arabicPeriod"/>
            </a:pPr>
            <a:r>
              <a:rPr lang="fr-FR" sz="2400" b="1">
                <a:solidFill>
                  <a:schemeClr val="lt1"/>
                </a:solidFill>
                <a:latin typeface="Open Sans"/>
                <a:ea typeface="Open Sans"/>
                <a:cs typeface="Open Sans"/>
                <a:sym typeface="Open Sans"/>
              </a:rPr>
              <a:t>Soyez prêt à faire une présentation au Secrétaire général en 45 min</a:t>
            </a:r>
          </a:p>
        </p:txBody>
      </p:sp>
      <p:grpSp>
        <p:nvGrpSpPr>
          <p:cNvPr id="399" name="Google Shape;399;p12"/>
          <p:cNvGrpSpPr/>
          <p:nvPr/>
        </p:nvGrpSpPr>
        <p:grpSpPr>
          <a:xfrm>
            <a:off x="0" y="1035850"/>
            <a:ext cx="2959644" cy="2680395"/>
            <a:chOff x="9331835" y="263026"/>
            <a:chExt cx="4363366" cy="4363366"/>
          </a:xfrm>
        </p:grpSpPr>
        <p:sp>
          <p:nvSpPr>
            <p:cNvPr id="400" name="Google Shape;400;p1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1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pic>
        <p:nvPicPr>
          <p:cNvPr id="5" name="Picture 4" descr="A group of people sitting on the floor reading books&#10;&#10;Description automatically generated with medium confidence">
            <a:extLst>
              <a:ext uri="{FF2B5EF4-FFF2-40B4-BE49-F238E27FC236}">
                <a16:creationId xmlns:a16="http://schemas.microsoft.com/office/drawing/2014/main" id="{5D9405C9-2FFF-5A4D-8CEE-06C4B805D8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15431" y="0"/>
            <a:ext cx="7693398" cy="10288588"/>
          </a:xfrm>
          <a:prstGeom prst="rect">
            <a:avLst/>
          </a:prstGeom>
        </p:spPr>
      </p:pic>
    </p:spTree>
    <p:extLst>
      <p:ext uri="{BB962C8B-B14F-4D97-AF65-F5344CB8AC3E}">
        <p14:creationId xmlns:p14="http://schemas.microsoft.com/office/powerpoint/2010/main" val="153340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p:nvPr/>
        </p:nvSpPr>
        <p:spPr>
          <a:xfrm>
            <a:off x="1961498" y="2870260"/>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fr-FR" sz="8800" b="1" dirty="0">
                <a:solidFill>
                  <a:srgbClr val="F5333F"/>
                </a:solidFill>
                <a:latin typeface="Montserrat"/>
                <a:ea typeface="Montserrat"/>
                <a:cs typeface="Montserrat"/>
                <a:sym typeface="Montserrat"/>
              </a:rPr>
              <a:t>Que sont les mécanismes de retour d'information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
          <p:cNvSpPr txBox="1">
            <a:spLocks noGrp="1"/>
          </p:cNvSpPr>
          <p:nvPr>
            <p:ph type="title"/>
          </p:nvPr>
        </p:nvSpPr>
        <p:spPr>
          <a:xfrm>
            <a:off x="640596" y="477915"/>
            <a:ext cx="15246810" cy="1876693"/>
          </a:xfrm>
          <a:prstGeom prst="rect">
            <a:avLst/>
          </a:prstGeom>
          <a:noFill/>
          <a:ln>
            <a:noFill/>
          </a:ln>
        </p:spPr>
        <p:txBody>
          <a:bodyPr spcFirstLastPara="1" wrap="square" lIns="137125" tIns="68550" rIns="137125" bIns="68550" anchor="ctr" anchorCtr="0">
            <a:normAutofit/>
          </a:bodyPr>
          <a:lstStyle/>
          <a:p>
            <a:pPr marL="0" marR="0" lvl="0" indent="0" algn="l" rtl="0">
              <a:lnSpc>
                <a:spcPct val="90000"/>
              </a:lnSpc>
              <a:spcBef>
                <a:spcPts val="0"/>
              </a:spcBef>
              <a:spcAft>
                <a:spcPts val="0"/>
              </a:spcAft>
              <a:buClr>
                <a:schemeClr val="lt2"/>
              </a:buClr>
              <a:buSzPts val="3200"/>
              <a:buFont typeface="Montserrat"/>
              <a:buNone/>
            </a:pPr>
            <a:r>
              <a:rPr lang="fr-FR" sz="4800" b="1" i="0" u="none" strike="noStrike" cap="none">
                <a:solidFill>
                  <a:schemeClr val="lt2"/>
                </a:solidFill>
                <a:latin typeface="Montserrat"/>
                <a:ea typeface="Montserrat"/>
                <a:cs typeface="Montserrat"/>
                <a:sym typeface="Montserrat"/>
              </a:rPr>
              <a:t>Qu'est-ce qu’un retour d’information ?</a:t>
            </a:r>
            <a:br>
              <a:rPr lang="fr-FR" sz="4800" b="1" i="0" u="none" strike="noStrike" cap="none">
                <a:solidFill>
                  <a:schemeClr val="lt2"/>
                </a:solidFill>
                <a:latin typeface="Montserrat"/>
                <a:ea typeface="Montserrat"/>
                <a:cs typeface="Montserrat"/>
                <a:sym typeface="Montserrat"/>
              </a:rPr>
            </a:br>
            <a:endParaRPr lang="fr-FR" sz="4800" b="1" i="0" u="none" strike="noStrike" cap="none">
              <a:solidFill>
                <a:schemeClr val="lt2"/>
              </a:solidFill>
              <a:latin typeface="Montserrat"/>
              <a:ea typeface="Montserrat"/>
              <a:cs typeface="Montserrat"/>
              <a:sym typeface="Montserrat"/>
            </a:endParaRPr>
          </a:p>
        </p:txBody>
      </p:sp>
      <p:sp>
        <p:nvSpPr>
          <p:cNvPr id="310" name="Google Shape;310;p5"/>
          <p:cNvSpPr/>
          <p:nvPr/>
        </p:nvSpPr>
        <p:spPr>
          <a:xfrm>
            <a:off x="806691" y="6326066"/>
            <a:ext cx="4140621" cy="2766124"/>
          </a:xfrm>
          <a:prstGeom prst="ellipse">
            <a:avLst/>
          </a:prstGeom>
          <a:solidFill>
            <a:srgbClr val="D9AAFF"/>
          </a:solidFill>
          <a:ln w="9525" cap="flat" cmpd="sng">
            <a:solidFill>
              <a:srgbClr val="7030A0"/>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a:solidFill>
                  <a:schemeClr val="lt1"/>
                </a:solidFill>
                <a:latin typeface="Open Sans"/>
                <a:ea typeface="Open Sans"/>
                <a:cs typeface="Open Sans"/>
                <a:sym typeface="Open Sans"/>
              </a:rPr>
              <a:t>SUGGESTIONS :</a:t>
            </a:r>
          </a:p>
          <a:p>
            <a:pPr marL="0" marR="0" lvl="0" indent="0" algn="ctr" rtl="0">
              <a:spcBef>
                <a:spcPts val="0"/>
              </a:spcBef>
              <a:spcAft>
                <a:spcPts val="0"/>
              </a:spcAft>
              <a:buNone/>
            </a:pPr>
            <a:r>
              <a:rPr lang="fr-FR" sz="2400">
                <a:solidFill>
                  <a:schemeClr val="lt1"/>
                </a:solidFill>
                <a:latin typeface="Open Sans"/>
                <a:ea typeface="Open Sans"/>
                <a:cs typeface="Open Sans"/>
                <a:sym typeface="Open Sans"/>
              </a:rPr>
              <a:t>Vous devriez avoir une porte arrière sur ces abris</a:t>
            </a:r>
          </a:p>
        </p:txBody>
      </p:sp>
      <p:sp>
        <p:nvSpPr>
          <p:cNvPr id="311" name="Google Shape;311;p5"/>
          <p:cNvSpPr/>
          <p:nvPr/>
        </p:nvSpPr>
        <p:spPr>
          <a:xfrm>
            <a:off x="12495245" y="2680479"/>
            <a:ext cx="4006916" cy="2766124"/>
          </a:xfrm>
          <a:prstGeom prst="ellipse">
            <a:avLst/>
          </a:prstGeom>
          <a:solidFill>
            <a:srgbClr val="FBABB0"/>
          </a:solidFill>
          <a:ln w="9525" cap="flat" cmpd="sng">
            <a:solidFill>
              <a:srgbClr val="FEB8B9"/>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dirty="0">
                <a:solidFill>
                  <a:schemeClr val="lt1"/>
                </a:solidFill>
                <a:latin typeface="Open Sans"/>
                <a:ea typeface="Open Sans"/>
                <a:cs typeface="Open Sans"/>
                <a:sym typeface="Open Sans"/>
              </a:rPr>
              <a:t>PRÉOCCUPATIONS :</a:t>
            </a:r>
          </a:p>
          <a:p>
            <a:pPr marL="0" marR="0" lvl="0" indent="0" algn="ctr" rtl="0">
              <a:spcBef>
                <a:spcPts val="0"/>
              </a:spcBef>
              <a:spcAft>
                <a:spcPts val="0"/>
              </a:spcAft>
              <a:buNone/>
            </a:pPr>
            <a:r>
              <a:rPr lang="fr-FR" sz="2400" i="1" dirty="0">
                <a:solidFill>
                  <a:schemeClr val="lt1"/>
                </a:solidFill>
                <a:latin typeface="Open Sans"/>
                <a:ea typeface="Open Sans"/>
                <a:cs typeface="Open Sans"/>
                <a:sym typeface="Open Sans"/>
              </a:rPr>
              <a:t>Je n'ai pas reçu mon transfert de fonds pour ce mois-ci.</a:t>
            </a:r>
          </a:p>
        </p:txBody>
      </p:sp>
      <p:sp>
        <p:nvSpPr>
          <p:cNvPr id="312" name="Google Shape;312;p5"/>
          <p:cNvSpPr/>
          <p:nvPr/>
        </p:nvSpPr>
        <p:spPr>
          <a:xfrm>
            <a:off x="6650969" y="6326066"/>
            <a:ext cx="4140618" cy="2766124"/>
          </a:xfrm>
          <a:prstGeom prst="ellipse">
            <a:avLst/>
          </a:prstGeom>
          <a:solidFill>
            <a:srgbClr val="8FC0FF"/>
          </a:solidFill>
          <a:ln w="9525" cap="flat" cmpd="sng">
            <a:solidFill>
              <a:srgbClr val="8FC0FF"/>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a:solidFill>
                  <a:schemeClr val="lt1"/>
                </a:solidFill>
                <a:latin typeface="Open Sans"/>
                <a:ea typeface="Open Sans"/>
                <a:cs typeface="Open Sans"/>
                <a:sym typeface="Open Sans"/>
              </a:rPr>
              <a:t>LOUANGES : </a:t>
            </a:r>
          </a:p>
          <a:p>
            <a:pPr marL="0" marR="0" lvl="0" indent="0" algn="ctr" rtl="0">
              <a:spcBef>
                <a:spcPts val="0"/>
              </a:spcBef>
              <a:spcAft>
                <a:spcPts val="0"/>
              </a:spcAft>
              <a:buNone/>
            </a:pPr>
            <a:r>
              <a:rPr lang="fr-FR" sz="2400" i="1">
                <a:solidFill>
                  <a:schemeClr val="lt1"/>
                </a:solidFill>
                <a:latin typeface="Open Sans"/>
                <a:ea typeface="Open Sans"/>
                <a:cs typeface="Open Sans"/>
                <a:sym typeface="Open Sans"/>
              </a:rPr>
              <a:t>Merci pour ces émissions de radio, elles sont très utiles</a:t>
            </a:r>
          </a:p>
        </p:txBody>
      </p:sp>
      <p:sp>
        <p:nvSpPr>
          <p:cNvPr id="313" name="Google Shape;313;p5"/>
          <p:cNvSpPr/>
          <p:nvPr/>
        </p:nvSpPr>
        <p:spPr>
          <a:xfrm>
            <a:off x="806692" y="2546293"/>
            <a:ext cx="4140620" cy="2900310"/>
          </a:xfrm>
          <a:prstGeom prst="ellipse">
            <a:avLst/>
          </a:prstGeom>
          <a:solidFill>
            <a:srgbClr val="01C8C3"/>
          </a:solidFill>
          <a:ln w="9525" cap="flat" cmpd="sng">
            <a:solidFill>
              <a:srgbClr val="01C8C3"/>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a:solidFill>
                  <a:schemeClr val="lt1"/>
                </a:solidFill>
                <a:latin typeface="Open Sans"/>
                <a:ea typeface="Open Sans"/>
                <a:cs typeface="Open Sans"/>
                <a:sym typeface="Open Sans"/>
              </a:rPr>
              <a:t>QUESTIONS :</a:t>
            </a:r>
          </a:p>
          <a:p>
            <a:pPr marL="0" marR="0" lvl="0" indent="0" algn="ctr" rtl="0">
              <a:spcBef>
                <a:spcPts val="0"/>
              </a:spcBef>
              <a:spcAft>
                <a:spcPts val="0"/>
              </a:spcAft>
              <a:buNone/>
            </a:pPr>
            <a:r>
              <a:rPr lang="fr-FR" sz="2400" i="1">
                <a:solidFill>
                  <a:schemeClr val="lt1"/>
                </a:solidFill>
                <a:latin typeface="Open Sans"/>
                <a:ea typeface="Open Sans"/>
                <a:cs typeface="Open Sans"/>
                <a:sym typeface="Open Sans"/>
              </a:rPr>
              <a:t>Où puis-je m'inscrire recevoir de l’aide ?</a:t>
            </a:r>
          </a:p>
        </p:txBody>
      </p:sp>
      <p:sp>
        <p:nvSpPr>
          <p:cNvPr id="314" name="Google Shape;314;p5"/>
          <p:cNvSpPr/>
          <p:nvPr/>
        </p:nvSpPr>
        <p:spPr>
          <a:xfrm>
            <a:off x="6650968" y="2623706"/>
            <a:ext cx="4140619" cy="2766124"/>
          </a:xfrm>
          <a:prstGeom prst="ellipse">
            <a:avLst/>
          </a:prstGeom>
          <a:solidFill>
            <a:srgbClr val="D8D8D8"/>
          </a:solidFill>
          <a:ln w="9525" cap="flat" cmpd="sng">
            <a:solidFill>
              <a:srgbClr val="D8D8D8"/>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a:solidFill>
                  <a:schemeClr val="lt1"/>
                </a:solidFill>
                <a:latin typeface="Open Sans"/>
                <a:ea typeface="Open Sans"/>
                <a:cs typeface="Open Sans"/>
                <a:sym typeface="Open Sans"/>
              </a:rPr>
              <a:t>CROYANCES :</a:t>
            </a:r>
          </a:p>
          <a:p>
            <a:pPr marL="0" marR="0" lvl="0" indent="0" algn="ctr" rtl="0">
              <a:spcBef>
                <a:spcPts val="0"/>
              </a:spcBef>
              <a:spcAft>
                <a:spcPts val="0"/>
              </a:spcAft>
              <a:buNone/>
            </a:pPr>
            <a:r>
              <a:rPr lang="fr-FR" sz="2400" i="1">
                <a:solidFill>
                  <a:schemeClr val="lt1"/>
                </a:solidFill>
                <a:latin typeface="Open Sans"/>
                <a:ea typeface="Open Sans"/>
                <a:cs typeface="Open Sans"/>
                <a:sym typeface="Open Sans"/>
              </a:rPr>
              <a:t>Le vaccin COVID-19 vous rendra stérile</a:t>
            </a:r>
          </a:p>
        </p:txBody>
      </p:sp>
      <p:sp>
        <p:nvSpPr>
          <p:cNvPr id="315" name="Google Shape;315;p5"/>
          <p:cNvSpPr/>
          <p:nvPr/>
        </p:nvSpPr>
        <p:spPr>
          <a:xfrm>
            <a:off x="12495245" y="6326066"/>
            <a:ext cx="4006916" cy="2766124"/>
          </a:xfrm>
          <a:prstGeom prst="ellipse">
            <a:avLst/>
          </a:prstGeom>
          <a:solidFill>
            <a:srgbClr val="7480A2"/>
          </a:solidFill>
          <a:ln w="9525" cap="flat" cmpd="sng">
            <a:solidFill>
              <a:srgbClr val="7480A2"/>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fr-FR" sz="2400" b="1">
                <a:solidFill>
                  <a:schemeClr val="lt1"/>
                </a:solidFill>
                <a:latin typeface="Open Sans"/>
                <a:ea typeface="Open Sans"/>
                <a:cs typeface="Open Sans"/>
                <a:sym typeface="Open Sans"/>
              </a:rPr>
              <a:t>SENSIBILISANT :</a:t>
            </a:r>
          </a:p>
          <a:p>
            <a:pPr marL="0" marR="0" lvl="0" indent="0" algn="ctr" rtl="0">
              <a:spcBef>
                <a:spcPts val="0"/>
              </a:spcBef>
              <a:spcAft>
                <a:spcPts val="0"/>
              </a:spcAft>
              <a:buNone/>
            </a:pPr>
            <a:r>
              <a:rPr lang="fr-FR" sz="2400" i="1">
                <a:solidFill>
                  <a:schemeClr val="lt1"/>
                </a:solidFill>
                <a:latin typeface="Open Sans"/>
                <a:ea typeface="Open Sans"/>
                <a:cs typeface="Open Sans"/>
                <a:sym typeface="Open Sans"/>
              </a:rPr>
              <a:t>J'ai dû payer pour être ajouté à la liste de distribution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
          <p:cNvSpPr txBox="1"/>
          <p:nvPr/>
        </p:nvSpPr>
        <p:spPr>
          <a:xfrm>
            <a:off x="573073" y="262781"/>
            <a:ext cx="16389048" cy="2237481"/>
          </a:xfrm>
          <a:prstGeom prst="rect">
            <a:avLst/>
          </a:prstGeom>
          <a:noFill/>
          <a:ln>
            <a:noFill/>
          </a:ln>
        </p:spPr>
        <p:txBody>
          <a:bodyPr spcFirstLastPara="1" wrap="square" lIns="91412" tIns="45693" rIns="91412" bIns="45693" anchor="t" anchorCtr="0">
            <a:sp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r>
              <a:rPr kumimoji="0" lang="fr-FR" sz="4800" b="1" i="0" u="none" strike="noStrike" cap="none" normalizeH="0" baseline="0" noProof="0" dirty="0">
                <a:ln>
                  <a:noFill/>
                </a:ln>
                <a:solidFill>
                  <a:srgbClr val="33394B"/>
                </a:solidFill>
                <a:uLnTx/>
                <a:uFillTx/>
                <a:latin typeface="Montserrat"/>
                <a:ea typeface="Montserrat"/>
                <a:cs typeface="Montserrat"/>
                <a:sym typeface="Montserrat"/>
              </a:rPr>
              <a:t>Que sont les mécanismes de retour d'information ?</a:t>
            </a:r>
          </a:p>
          <a:p>
            <a:pPr marL="0" marR="0" lvl="0" indent="0" algn="l" defTabSz="914309" rtl="0" eaLnBrk="1" fontAlgn="auto" latinLnBrk="0" hangingPunct="1">
              <a:lnSpc>
                <a:spcPct val="80000"/>
              </a:lnSpc>
              <a:spcBef>
                <a:spcPts val="600"/>
              </a:spcBef>
              <a:spcAft>
                <a:spcPts val="0"/>
              </a:spcAft>
              <a:buClr>
                <a:srgbClr val="000000"/>
              </a:buClr>
              <a:buSzTx/>
              <a:buFont typeface="Arial"/>
              <a:buNone/>
              <a:tabLst/>
              <a:defRPr/>
            </a:pPr>
            <a:r>
              <a:rPr kumimoji="0" lang="fr-FR" sz="4800" b="0" i="0" u="none" strike="noStrike" cap="none" normalizeH="0" baseline="0" noProof="0" dirty="0">
                <a:ln>
                  <a:noFill/>
                </a:ln>
                <a:solidFill>
                  <a:srgbClr val="F5333F"/>
                </a:solidFill>
                <a:uLnTx/>
                <a:uFillTx/>
                <a:latin typeface="Montserrat"/>
                <a:ea typeface="Montserrat"/>
                <a:cs typeface="Montserrat"/>
                <a:sym typeface="Montserrat"/>
              </a:rPr>
              <a:t>Discussion...</a:t>
            </a:r>
            <a:r>
              <a:rPr kumimoji="0" lang="fr-FR" sz="4800" b="0" i="0" u="none" strike="noStrike" cap="none" normalizeH="0" baseline="0" noProof="0" dirty="0">
                <a:ln>
                  <a:noFill/>
                </a:ln>
                <a:solidFill>
                  <a:srgbClr val="33394B"/>
                </a:solidFill>
                <a:uLnTx/>
                <a:uFillTx/>
                <a:latin typeface="Montserrat"/>
                <a:ea typeface="Montserrat"/>
                <a:cs typeface="Montserrat"/>
                <a:sym typeface="Montserrat"/>
              </a:rPr>
              <a:t> </a:t>
            </a:r>
          </a:p>
        </p:txBody>
      </p:sp>
      <p:grpSp>
        <p:nvGrpSpPr>
          <p:cNvPr id="2" name="Group 1">
            <a:extLst>
              <a:ext uri="{FF2B5EF4-FFF2-40B4-BE49-F238E27FC236}">
                <a16:creationId xmlns:a16="http://schemas.microsoft.com/office/drawing/2014/main" id="{B1A690FF-C6F7-F14F-87DF-F6A27DE21FA9}"/>
              </a:ext>
            </a:extLst>
          </p:cNvPr>
          <p:cNvGrpSpPr/>
          <p:nvPr/>
        </p:nvGrpSpPr>
        <p:grpSpPr>
          <a:xfrm>
            <a:off x="573073" y="2575633"/>
            <a:ext cx="7671251" cy="7081962"/>
            <a:chOff x="2041843" y="2593327"/>
            <a:chExt cx="7672435" cy="7083055"/>
          </a:xfrm>
        </p:grpSpPr>
        <p:grpSp>
          <p:nvGrpSpPr>
            <p:cNvPr id="322" name="Google Shape;322;p6"/>
            <p:cNvGrpSpPr/>
            <p:nvPr/>
          </p:nvGrpSpPr>
          <p:grpSpPr>
            <a:xfrm>
              <a:off x="2041843" y="2593327"/>
              <a:ext cx="7672435" cy="7083055"/>
              <a:chOff x="2002185" y="-7615"/>
              <a:chExt cx="7672435" cy="7083055"/>
            </a:xfrm>
          </p:grpSpPr>
          <p:sp>
            <p:nvSpPr>
              <p:cNvPr id="323" name="Google Shape;323;p6"/>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6"/>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6"/>
              <p:cNvSpPr txBox="1"/>
              <p:nvPr/>
            </p:nvSpPr>
            <p:spPr>
              <a:xfrm>
                <a:off x="4542248" y="66905"/>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Conception</a:t>
                </a:r>
              </a:p>
            </p:txBody>
          </p:sp>
          <p:sp>
            <p:nvSpPr>
              <p:cNvPr id="326" name="Google Shape;326;p6"/>
              <p:cNvSpPr/>
              <p:nvPr/>
            </p:nvSpPr>
            <p:spPr>
              <a:xfrm>
                <a:off x="6949272" y="169813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6"/>
              <p:cNvSpPr txBox="1"/>
              <p:nvPr/>
            </p:nvSpPr>
            <p:spPr>
              <a:xfrm>
                <a:off x="7015792" y="176465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Collecter</a:t>
                </a:r>
              </a:p>
            </p:txBody>
          </p:sp>
          <p:sp>
            <p:nvSpPr>
              <p:cNvPr id="328" name="Google Shape;328;p6"/>
              <p:cNvSpPr/>
              <p:nvPr/>
            </p:nvSpPr>
            <p:spPr>
              <a:xfrm>
                <a:off x="6949263" y="39006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6"/>
              <p:cNvSpPr txBox="1"/>
              <p:nvPr/>
            </p:nvSpPr>
            <p:spPr>
              <a:xfrm>
                <a:off x="7015783" y="396721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Consolidation et hiérarchisation des priorités</a:t>
                </a:r>
              </a:p>
            </p:txBody>
          </p:sp>
          <p:sp>
            <p:nvSpPr>
              <p:cNvPr id="330" name="Google Shape;330;p6"/>
              <p:cNvSpPr/>
              <p:nvPr/>
            </p:nvSpPr>
            <p:spPr>
              <a:xfrm>
                <a:off x="4475728" y="5712766"/>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6"/>
              <p:cNvSpPr txBox="1"/>
              <p:nvPr/>
            </p:nvSpPr>
            <p:spPr>
              <a:xfrm>
                <a:off x="4542248" y="5779286"/>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Analyser</a:t>
                </a:r>
              </a:p>
            </p:txBody>
          </p:sp>
          <p:sp>
            <p:nvSpPr>
              <p:cNvPr id="332" name="Google Shape;332;p6"/>
              <p:cNvSpPr/>
              <p:nvPr/>
            </p:nvSpPr>
            <p:spPr>
              <a:xfrm>
                <a:off x="2002193" y="39006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6"/>
              <p:cNvSpPr txBox="1"/>
              <p:nvPr/>
            </p:nvSpPr>
            <p:spPr>
              <a:xfrm>
                <a:off x="2068713" y="396721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Partage &amp; actions :</a:t>
                </a:r>
              </a:p>
            </p:txBody>
          </p:sp>
          <p:sp>
            <p:nvSpPr>
              <p:cNvPr id="334" name="Google Shape;334;p6"/>
              <p:cNvSpPr/>
              <p:nvPr/>
            </p:nvSpPr>
            <p:spPr>
              <a:xfrm>
                <a:off x="2002185" y="169813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12" tIns="91412" rIns="91412" bIns="91412" anchor="ctr"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6"/>
              <p:cNvSpPr txBox="1"/>
              <p:nvPr/>
            </p:nvSpPr>
            <p:spPr>
              <a:xfrm>
                <a:off x="2068705" y="1764653"/>
                <a:ext cx="2592308" cy="1229634"/>
              </a:xfrm>
              <a:prstGeom prst="rect">
                <a:avLst/>
              </a:prstGeom>
              <a:noFill/>
              <a:ln>
                <a:noFill/>
              </a:ln>
            </p:spPr>
            <p:txBody>
              <a:bodyPr spcFirstLastPara="1" wrap="square" lIns="91412" tIns="91412" rIns="91412" bIns="91412" anchor="ctr" anchorCtr="0">
                <a:noAutofit/>
              </a:bodyPr>
              <a:lstStyle/>
              <a:p>
                <a:pPr marL="0" marR="0" lvl="0" indent="0" algn="ctr" defTabSz="914309" rtl="0" eaLnBrk="1" fontAlgn="auto" latinLnBrk="0" hangingPunct="1">
                  <a:lnSpc>
                    <a:spcPct val="90000"/>
                  </a:lnSpc>
                  <a:spcBef>
                    <a:spcPts val="0"/>
                  </a:spcBef>
                  <a:spcAft>
                    <a:spcPts val="0"/>
                  </a:spcAft>
                  <a:buClr>
                    <a:srgbClr val="FFFFFF"/>
                  </a:buClr>
                  <a:buSzPts val="2400"/>
                  <a:buFont typeface="Arial"/>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Boucler la boucle de retour d’informations</a:t>
                </a:r>
              </a:p>
            </p:txBody>
          </p:sp>
        </p:grpSp>
        <p:sp>
          <p:nvSpPr>
            <p:cNvPr id="337" name="Google Shape;337;p6"/>
            <p:cNvSpPr/>
            <p:nvPr/>
          </p:nvSpPr>
          <p:spPr>
            <a:xfrm>
              <a:off x="4803232" y="5144293"/>
              <a:ext cx="2149659" cy="1981125"/>
            </a:xfrm>
            <a:prstGeom prst="ellipse">
              <a:avLst/>
            </a:prstGeom>
            <a:solidFill>
              <a:srgbClr val="BFBFBF"/>
            </a:solidFill>
            <a:ln w="12700" cap="flat" cmpd="sng">
              <a:solidFill>
                <a:srgbClr val="D8D8D8"/>
              </a:solidFill>
              <a:prstDash val="solid"/>
              <a:miter lim="800000"/>
              <a:headEnd type="none" w="sm" len="sm"/>
              <a:tailEnd type="none" w="sm" len="sm"/>
            </a:ln>
          </p:spPr>
          <p:txBody>
            <a:bodyPr spcFirstLastPara="1" wrap="square" lIns="91412" tIns="45693" rIns="91412" bIns="45693" anchor="ctr" anchorCtr="0">
              <a:noAutofit/>
            </a:bodyPr>
            <a:lstStyle/>
            <a:p>
              <a:pPr marL="0" marR="0" lvl="0" indent="0" algn="ctr" defTabSz="914309"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cap="none" normalizeH="0" baseline="0" noProof="0">
                  <a:ln>
                    <a:noFill/>
                  </a:ln>
                  <a:solidFill>
                    <a:srgbClr val="000000"/>
                  </a:solidFill>
                  <a:uLnTx/>
                  <a:uFillTx/>
                  <a:latin typeface="Open Sans"/>
                  <a:ea typeface="Open Sans"/>
                  <a:cs typeface="Open Sans"/>
                  <a:sym typeface="Open Sans"/>
                </a:rPr>
                <a:t>LA BOUCLE DE RETOUR D’INFORMATION</a:t>
              </a:r>
            </a:p>
          </p:txBody>
        </p:sp>
      </p:grpSp>
      <p:sp>
        <p:nvSpPr>
          <p:cNvPr id="20" name="Google Shape;344;p7">
            <a:extLst>
              <a:ext uri="{FF2B5EF4-FFF2-40B4-BE49-F238E27FC236}">
                <a16:creationId xmlns:a16="http://schemas.microsoft.com/office/drawing/2014/main" id="{2AA8C437-2CFA-A647-9E28-528555F2F0D9}"/>
              </a:ext>
            </a:extLst>
          </p:cNvPr>
          <p:cNvSpPr txBox="1"/>
          <p:nvPr/>
        </p:nvSpPr>
        <p:spPr>
          <a:xfrm>
            <a:off x="9524858" y="2575633"/>
            <a:ext cx="8421543" cy="6986473"/>
          </a:xfrm>
          <a:prstGeom prst="rect">
            <a:avLst/>
          </a:prstGeom>
          <a:noFill/>
          <a:ln>
            <a:noFill/>
          </a:ln>
        </p:spPr>
        <p:txBody>
          <a:bodyPr spcFirstLastPara="1" wrap="square" lIns="91412" tIns="45693" rIns="91412" bIns="45693" anchor="t" anchorCtr="0">
            <a:spAutoFit/>
          </a:bodyPr>
          <a:lstStyle/>
          <a:p>
            <a:pPr marL="0" marR="0" lvl="0" indent="0" algn="l" defTabSz="914309" rtl="0" eaLnBrk="1" fontAlgn="auto" latinLnBrk="0" hangingPunct="1">
              <a:lnSpc>
                <a:spcPct val="100000"/>
              </a:lnSpc>
              <a:spcBef>
                <a:spcPts val="0"/>
              </a:spcBef>
              <a:spcAft>
                <a:spcPts val="1800"/>
              </a:spcAft>
              <a:buClr>
                <a:srgbClr val="FF0000"/>
              </a:buClr>
              <a:buSzPts val="2400"/>
              <a:buFont typeface="Arial"/>
              <a:buNone/>
              <a:tabLst/>
              <a:defRPr/>
            </a:pPr>
            <a:r>
              <a:rPr kumimoji="0" lang="fr-FR" sz="2400" b="1" i="0" u="none" strike="noStrike" cap="none" normalizeH="0" baseline="0" noProof="0">
                <a:ln>
                  <a:noFill/>
                </a:ln>
                <a:solidFill>
                  <a:srgbClr val="F5333F"/>
                </a:solidFill>
                <a:uLnTx/>
                <a:uFillTx/>
                <a:latin typeface="Open Sans" panose="020B0606030504020204" pitchFamily="34" charset="0"/>
                <a:ea typeface="Open Sans" panose="020B0606030504020204" pitchFamily="34" charset="0"/>
                <a:cs typeface="Open Sans" panose="020B0606030504020204" pitchFamily="34" charset="0"/>
                <a:sym typeface="Open Sans"/>
              </a:rPr>
              <a:t>Quels sont les avantages ?</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Améliorer la qualité et l’impact</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Suivre les performances </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Instaurer la confiance</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Traiter les problèmes avant qu'ils ne s'aggravent</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Signaler l'exploitation et les abus sexuels ainsi que la corruption</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Système de référence pour les bénévoles</a:t>
            </a:r>
          </a:p>
          <a:p>
            <a:pPr marL="0" marR="0" lvl="0" indent="0" algn="l" defTabSz="914309" rtl="0" eaLnBrk="1" fontAlgn="auto" latinLnBrk="0" hangingPunct="1">
              <a:lnSpc>
                <a:spcPct val="100000"/>
              </a:lnSpc>
              <a:spcBef>
                <a:spcPts val="1800"/>
              </a:spcBef>
              <a:spcAft>
                <a:spcPts val="1800"/>
              </a:spcAft>
              <a:buClr>
                <a:srgbClr val="FF0000"/>
              </a:buClr>
              <a:buSzPts val="2400"/>
              <a:buFont typeface="Arial"/>
              <a:buNone/>
              <a:tabLst/>
              <a:defRPr/>
            </a:pPr>
            <a:r>
              <a:rPr kumimoji="0" lang="fr-FR" sz="2400" b="1" i="0" u="none" strike="noStrike" cap="none" normalizeH="0" baseline="0" noProof="0">
                <a:ln>
                  <a:noFill/>
                </a:ln>
                <a:solidFill>
                  <a:srgbClr val="F5333F"/>
                </a:solidFill>
                <a:uLnTx/>
                <a:uFillTx/>
                <a:latin typeface="Open Sans" panose="020B0606030504020204" pitchFamily="34" charset="0"/>
                <a:ea typeface="Open Sans" panose="020B0606030504020204" pitchFamily="34" charset="0"/>
                <a:cs typeface="Open Sans" panose="020B0606030504020204" pitchFamily="34" charset="0"/>
                <a:sym typeface="Open Sans"/>
              </a:rPr>
              <a:t>Des exemples ?</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Ligne d'assistance téléphonique pour l'ouragan Dorian aux Bahamas</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Enquêtes de perception des vaccins contre le COVID-19</a:t>
            </a:r>
          </a:p>
          <a:p>
            <a:pPr marL="342866" marR="0" lvl="0" indent="-342866" algn="l" defTabSz="914309" rtl="0" eaLnBrk="1" fontAlgn="auto" latinLnBrk="0" hangingPunct="1">
              <a:lnSpc>
                <a:spcPct val="100000"/>
              </a:lnSpc>
              <a:spcBef>
                <a:spcPts val="0"/>
              </a:spcBef>
              <a:spcAft>
                <a:spcPts val="180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Arial"/>
              </a:rPr>
              <a:t>Helpdesks pendant les distributions en Éthiopie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8"/>
          <p:cNvGrpSpPr/>
          <p:nvPr/>
        </p:nvGrpSpPr>
        <p:grpSpPr>
          <a:xfrm>
            <a:off x="1018220" y="0"/>
            <a:ext cx="16251560" cy="9160466"/>
            <a:chOff x="1018220" y="186830"/>
            <a:chExt cx="16251560" cy="9160466"/>
          </a:xfrm>
        </p:grpSpPr>
        <p:pic>
          <p:nvPicPr>
            <p:cNvPr id="351" name="Google Shape;351;p8"/>
            <p:cNvPicPr preferRelativeResize="0"/>
            <p:nvPr/>
          </p:nvPicPr>
          <p:blipFill rotWithShape="1">
            <a:blip r:embed="rId3">
              <a:alphaModFix/>
            </a:blip>
            <a:srcRect/>
            <a:stretch/>
          </p:blipFill>
          <p:spPr>
            <a:xfrm>
              <a:off x="1018220" y="186830"/>
              <a:ext cx="16251560" cy="3440019"/>
            </a:xfrm>
            <a:prstGeom prst="rect">
              <a:avLst/>
            </a:prstGeom>
            <a:noFill/>
            <a:ln>
              <a:noFill/>
            </a:ln>
          </p:spPr>
        </p:pic>
        <p:sp>
          <p:nvSpPr>
            <p:cNvPr id="352" name="Google Shape;352;p8"/>
            <p:cNvSpPr txBox="1"/>
            <p:nvPr/>
          </p:nvSpPr>
          <p:spPr>
            <a:xfrm>
              <a:off x="4308727" y="813029"/>
              <a:ext cx="967054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dk2"/>
                  </a:solidFill>
                  <a:latin typeface="Montserrat"/>
                  <a:ea typeface="Montserrat"/>
                  <a:cs typeface="Montserrat"/>
                  <a:sym typeface="Montserrat"/>
                </a:rPr>
                <a:t>Types de mécanismes de retours d'information</a:t>
              </a:r>
            </a:p>
          </p:txBody>
        </p:sp>
        <p:sp>
          <p:nvSpPr>
            <p:cNvPr id="353" name="Google Shape;353;p8"/>
            <p:cNvSpPr/>
            <p:nvPr/>
          </p:nvSpPr>
          <p:spPr>
            <a:xfrm>
              <a:off x="2164464" y="3609596"/>
              <a:ext cx="6339144"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b="1" dirty="0">
                  <a:solidFill>
                    <a:schemeClr val="lt1"/>
                  </a:solidFill>
                  <a:latin typeface="Open Sans"/>
                  <a:ea typeface="Open Sans"/>
                  <a:cs typeface="Open Sans"/>
                  <a:sym typeface="Open Sans"/>
                </a:rPr>
                <a:t>Les gens nous contactent </a:t>
              </a:r>
            </a:p>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P. ex., lignes d'assistance téléphonique, helpdesks</a:t>
              </a:r>
            </a:p>
          </p:txBody>
        </p:sp>
        <p:sp>
          <p:nvSpPr>
            <p:cNvPr id="354" name="Google Shape;354;p8"/>
            <p:cNvSpPr/>
            <p:nvPr/>
          </p:nvSpPr>
          <p:spPr>
            <a:xfrm>
              <a:off x="9609826" y="3626849"/>
              <a:ext cx="6529334"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b="1">
                  <a:solidFill>
                    <a:schemeClr val="lt1"/>
                  </a:solidFill>
                  <a:latin typeface="Open Sans"/>
                  <a:ea typeface="Open Sans"/>
                  <a:cs typeface="Open Sans"/>
                  <a:sym typeface="Open Sans"/>
                </a:rPr>
                <a:t>Nous demandons un retour d’information</a:t>
              </a:r>
            </a:p>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rPr>
                <a:t>Par exemple, DGD, enquêtes</a:t>
              </a:r>
            </a:p>
          </p:txBody>
        </p:sp>
        <p:pic>
          <p:nvPicPr>
            <p:cNvPr id="355" name="Google Shape;355;p8"/>
            <p:cNvPicPr preferRelativeResize="0"/>
            <p:nvPr/>
          </p:nvPicPr>
          <p:blipFill rotWithShape="1">
            <a:blip r:embed="rId4">
              <a:alphaModFix/>
            </a:blip>
            <a:srcRect/>
            <a:stretch/>
          </p:blipFill>
          <p:spPr>
            <a:xfrm>
              <a:off x="8503608" y="3601001"/>
              <a:ext cx="1384300" cy="1333500"/>
            </a:xfrm>
            <a:prstGeom prst="rect">
              <a:avLst/>
            </a:prstGeom>
            <a:noFill/>
            <a:ln>
              <a:noFill/>
            </a:ln>
          </p:spPr>
        </p:pic>
        <p:sp>
          <p:nvSpPr>
            <p:cNvPr id="356" name="Google Shape;356;p8"/>
            <p:cNvSpPr/>
            <p:nvPr/>
          </p:nvSpPr>
          <p:spPr>
            <a:xfrm>
              <a:off x="2148841" y="5061252"/>
              <a:ext cx="6632850"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Disponible sur demande</a:t>
              </a:r>
            </a:p>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Peut enregistrer tout type de retour d'information</a:t>
              </a:r>
            </a:p>
          </p:txBody>
        </p:sp>
        <p:sp>
          <p:nvSpPr>
            <p:cNvPr id="357" name="Google Shape;357;p8"/>
            <p:cNvSpPr/>
            <p:nvPr/>
          </p:nvSpPr>
          <p:spPr>
            <a:xfrm>
              <a:off x="9609826" y="5108906"/>
              <a:ext cx="6529334"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Peut recueillir des retours d'informations sur des sujets spécifiques</a:t>
              </a:r>
            </a:p>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Certaines cultures préfèrent qu'on leur demande</a:t>
              </a:r>
            </a:p>
          </p:txBody>
        </p:sp>
        <p:pic>
          <p:nvPicPr>
            <p:cNvPr id="358" name="Google Shape;358;p8"/>
            <p:cNvPicPr preferRelativeResize="0"/>
            <p:nvPr/>
          </p:nvPicPr>
          <p:blipFill rotWithShape="1">
            <a:blip r:embed="rId5">
              <a:alphaModFix/>
            </a:blip>
            <a:srcRect/>
            <a:stretch/>
          </p:blipFill>
          <p:spPr>
            <a:xfrm>
              <a:off x="8486355" y="5078505"/>
              <a:ext cx="1397000" cy="1320800"/>
            </a:xfrm>
            <a:prstGeom prst="rect">
              <a:avLst/>
            </a:prstGeom>
            <a:noFill/>
            <a:ln>
              <a:noFill/>
            </a:ln>
          </p:spPr>
        </p:pic>
        <p:sp>
          <p:nvSpPr>
            <p:cNvPr id="359" name="Google Shape;359;p8"/>
            <p:cNvSpPr/>
            <p:nvPr/>
          </p:nvSpPr>
          <p:spPr>
            <a:xfrm>
              <a:off x="2148841" y="6530543"/>
              <a:ext cx="6632850" cy="1306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Il faut annoncer et expliquer le projet</a:t>
              </a:r>
            </a:p>
            <a:p>
              <a:pPr marL="0" marR="0" lvl="0" indent="0" algn="ctr" rtl="0">
                <a:spcBef>
                  <a:spcPts val="1200"/>
                </a:spcBef>
                <a:spcAft>
                  <a:spcPts val="0"/>
                </a:spcAft>
                <a:buNone/>
              </a:pPr>
              <a:r>
                <a:rPr lang="fr-FR" sz="2000">
                  <a:solidFill>
                    <a:schemeClr val="lt1"/>
                  </a:solidFill>
                  <a:latin typeface="Open Sans"/>
                  <a:ea typeface="Open Sans"/>
                  <a:cs typeface="Open Sans"/>
                  <a:sym typeface="Open Sans"/>
                </a:rPr>
                <a:t>Nous comptons sur les personnes qui nous contactent</a:t>
              </a:r>
            </a:p>
          </p:txBody>
        </p:sp>
        <p:sp>
          <p:nvSpPr>
            <p:cNvPr id="360" name="Google Shape;360;p8"/>
            <p:cNvSpPr/>
            <p:nvPr/>
          </p:nvSpPr>
          <p:spPr>
            <a:xfrm>
              <a:off x="9609826" y="6524451"/>
              <a:ext cx="6529334" cy="1306800"/>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rPr>
                <a:t>Peut manquer le retour d'information sur d'autres questions</a:t>
              </a:r>
            </a:p>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rPr>
                <a:t>Pas disponible quand les gens en ont besoin</a:t>
              </a:r>
            </a:p>
          </p:txBody>
        </p:sp>
        <p:pic>
          <p:nvPicPr>
            <p:cNvPr id="361" name="Google Shape;361;p8"/>
            <p:cNvPicPr preferRelativeResize="0"/>
            <p:nvPr/>
          </p:nvPicPr>
          <p:blipFill rotWithShape="1">
            <a:blip r:embed="rId6">
              <a:alphaModFix/>
            </a:blip>
            <a:srcRect/>
            <a:stretch/>
          </p:blipFill>
          <p:spPr>
            <a:xfrm>
              <a:off x="8529009" y="6541704"/>
              <a:ext cx="1358900" cy="1320800"/>
            </a:xfrm>
            <a:prstGeom prst="rect">
              <a:avLst/>
            </a:prstGeom>
            <a:noFill/>
            <a:ln>
              <a:noFill/>
            </a:ln>
          </p:spPr>
        </p:pic>
        <p:sp>
          <p:nvSpPr>
            <p:cNvPr id="362" name="Google Shape;362;p8"/>
            <p:cNvSpPr/>
            <p:nvPr/>
          </p:nvSpPr>
          <p:spPr>
            <a:xfrm>
              <a:off x="2148841" y="8026496"/>
              <a:ext cx="6632850" cy="1320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Pour des mécanismes de retour d'information permanents</a:t>
              </a:r>
            </a:p>
            <a:p>
              <a:pPr marL="0" marR="0" lvl="0" indent="0" algn="ctr" rtl="0">
                <a:lnSpc>
                  <a:spcPct val="150000"/>
                </a:lnSpc>
                <a:spcBef>
                  <a:spcPts val="0"/>
                </a:spcBef>
                <a:spcAft>
                  <a:spcPts val="0"/>
                </a:spcAft>
                <a:buNone/>
              </a:pPr>
              <a:r>
                <a:rPr lang="fr-FR" sz="2000" dirty="0">
                  <a:solidFill>
                    <a:schemeClr val="lt1"/>
                  </a:solidFill>
                  <a:latin typeface="Open Sans"/>
                  <a:ea typeface="Open Sans"/>
                  <a:cs typeface="Open Sans"/>
                  <a:sym typeface="Open Sans"/>
                </a:rPr>
                <a:t>Si les gens doivent pouvoir nous contacter</a:t>
              </a:r>
            </a:p>
          </p:txBody>
        </p:sp>
        <p:sp>
          <p:nvSpPr>
            <p:cNvPr id="363" name="Google Shape;363;p8"/>
            <p:cNvSpPr/>
            <p:nvPr/>
          </p:nvSpPr>
          <p:spPr>
            <a:xfrm>
              <a:off x="9646370" y="8026496"/>
              <a:ext cx="6529334"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rPr>
                <a:t>Pour le suivi des perceptions, par exemple, une maladie</a:t>
              </a:r>
            </a:p>
            <a:p>
              <a:pPr marL="0" marR="0" lvl="0" indent="0" algn="ctr" rtl="0">
                <a:lnSpc>
                  <a:spcPct val="150000"/>
                </a:lnSpc>
                <a:spcBef>
                  <a:spcPts val="0"/>
                </a:spcBef>
                <a:spcAft>
                  <a:spcPts val="0"/>
                </a:spcAft>
                <a:buNone/>
              </a:pPr>
              <a:r>
                <a:rPr lang="fr-FR" sz="200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Quand un mécanisme formel n'est pas possible</a:t>
              </a:r>
            </a:p>
          </p:txBody>
        </p:sp>
        <p:pic>
          <p:nvPicPr>
            <p:cNvPr id="364" name="Google Shape;364;p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52808" y="8046895"/>
              <a:ext cx="1430547" cy="1270000"/>
            </a:xfrm>
            <a:prstGeom prst="rect">
              <a:avLst/>
            </a:prstGeom>
            <a:noFill/>
            <a:ln>
              <a:noFill/>
            </a:ln>
          </p:spPr>
        </p:pic>
      </p:grpSp>
      <p:sp>
        <p:nvSpPr>
          <p:cNvPr id="365" name="Google Shape;365;p8"/>
          <p:cNvSpPr/>
          <p:nvPr/>
        </p:nvSpPr>
        <p:spPr>
          <a:xfrm>
            <a:off x="2164465" y="9385540"/>
            <a:ext cx="13761936" cy="552090"/>
          </a:xfrm>
          <a:prstGeom prst="rect">
            <a:avLst/>
          </a:prstGeom>
          <a:solidFill>
            <a:srgbClr val="232B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2"/>
                </a:solidFill>
                <a:latin typeface="Open Sans"/>
                <a:ea typeface="Open Sans"/>
                <a:cs typeface="Open Sans"/>
                <a:sym typeface="Open Sans"/>
              </a:rPr>
              <a:t>Les meilleurs mécanismes de retour d'information utiliseront un mélange d'approches réactives et proactives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p:nvPr/>
        </p:nvSpPr>
        <p:spPr>
          <a:xfrm>
            <a:off x="366712" y="197054"/>
            <a:ext cx="6768062" cy="42134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fr-FR" sz="4400" b="1" i="0" u="none" strike="noStrike" cap="none" normalizeH="0" baseline="0" noProof="0" dirty="0">
                <a:ln>
                  <a:noFill/>
                </a:ln>
                <a:solidFill>
                  <a:srgbClr val="33394B"/>
                </a:solidFill>
                <a:uLnTx/>
                <a:uFillTx/>
                <a:latin typeface="Montserrat"/>
                <a:ea typeface="Montserrat"/>
                <a:cs typeface="Montserrat"/>
                <a:sym typeface="Montserrat"/>
              </a:rPr>
              <a:t>Outil 15 : Kit de retours d’informations</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fr-FR" sz="4400" b="0" i="0" u="none" strike="noStrike" cap="none" normalizeH="0" baseline="0" noProof="0" dirty="0">
                <a:ln>
                  <a:noFill/>
                </a:ln>
                <a:solidFill>
                  <a:srgbClr val="F5333F"/>
                </a:solidFill>
                <a:uLnTx/>
                <a:uFillTx/>
                <a:latin typeface="Montserrat"/>
                <a:ea typeface="Montserrat"/>
                <a:cs typeface="Montserrat"/>
                <a:sym typeface="Montserrat"/>
              </a:rPr>
              <a:t>Que signifie ce terme ?</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endParaRPr kumimoji="0" lang="en-GB" sz="4400" b="0" i="0" u="none" strike="noStrike" kern="0" cap="none" spc="0" normalizeH="0" baseline="0" noProof="0" dirty="0">
              <a:ln>
                <a:noFill/>
              </a:ln>
              <a:solidFill>
                <a:srgbClr val="F5333F"/>
              </a:solidFill>
              <a:effectLst/>
              <a:uLnTx/>
              <a:uFillTx/>
              <a:latin typeface="Montserrat"/>
              <a:cs typeface="Arial"/>
              <a:sym typeface="Montserrat"/>
            </a:endParaRP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fr-FR" sz="2400" b="1" i="0" u="none" strike="noStrike" cap="none" normalizeH="0" baseline="0" noProof="0" dirty="0">
                <a:ln>
                  <a:noFill/>
                </a:ln>
                <a:solidFill>
                  <a:srgbClr val="001D41"/>
                </a:solidFill>
                <a:uLnTx/>
                <a:uFillTx/>
                <a:latin typeface="Open Sans" panose="020B0606030504020204" pitchFamily="34" charset="0"/>
                <a:ea typeface="Open Sans" panose="020B0606030504020204" pitchFamily="34" charset="0"/>
                <a:cs typeface="Open Sans" panose="020B0606030504020204" pitchFamily="34" charset="0"/>
                <a:sym typeface="Montserrat"/>
              </a:rPr>
              <a:t>Tout ce dont vous avez besoin </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fr-FR" sz="2400" b="1" i="0" u="none" strike="noStrike" cap="none" normalizeH="0" baseline="0" noProof="0" dirty="0">
                <a:ln>
                  <a:noFill/>
                </a:ln>
                <a:solidFill>
                  <a:srgbClr val="001D41"/>
                </a:solidFill>
                <a:uLnTx/>
                <a:uFillTx/>
                <a:latin typeface="Open Sans" panose="020B0606030504020204" pitchFamily="34" charset="0"/>
                <a:ea typeface="Open Sans" panose="020B0606030504020204" pitchFamily="34" charset="0"/>
                <a:cs typeface="Open Sans" panose="020B0606030504020204" pitchFamily="34" charset="0"/>
                <a:sym typeface="Montserrat"/>
              </a:rPr>
              <a:t>pour mettre en place et gérer un </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fr-FR" sz="2400" b="1" i="0" u="none" strike="noStrike" cap="none" normalizeH="0" baseline="0" noProof="0" dirty="0">
                <a:ln>
                  <a:noFill/>
                </a:ln>
                <a:solidFill>
                  <a:srgbClr val="001D41"/>
                </a:solidFill>
                <a:uLnTx/>
                <a:uFillTx/>
                <a:latin typeface="Open Sans" panose="020B0606030504020204" pitchFamily="34" charset="0"/>
                <a:ea typeface="Open Sans" panose="020B0606030504020204" pitchFamily="34" charset="0"/>
                <a:cs typeface="Open Sans" panose="020B0606030504020204" pitchFamily="34" charset="0"/>
                <a:sym typeface="Montserrat"/>
              </a:rPr>
              <a:t>Un mécanisme de retour</a:t>
            </a:r>
          </a:p>
          <a:p>
            <a:pPr marL="0" marR="0" lvl="0" indent="0" algn="l" defTabSz="914400" rtl="0" eaLnBrk="1" fontAlgn="auto" latinLnBrk="0" hangingPunct="1">
              <a:lnSpc>
                <a:spcPct val="80000"/>
              </a:lnSpc>
              <a:spcBef>
                <a:spcPts val="300"/>
              </a:spcBef>
              <a:spcAft>
                <a:spcPts val="0"/>
              </a:spcAft>
              <a:buClr>
                <a:srgbClr val="000000"/>
              </a:buClr>
              <a:buSzTx/>
              <a:buFont typeface="Arial"/>
              <a:buNone/>
              <a:tabLst/>
              <a:defRPr/>
            </a:pPr>
            <a:r>
              <a:rPr kumimoji="0" lang="fr-FR" sz="2400" b="1" i="0" u="none" strike="noStrike" cap="none" normalizeH="0" baseline="0" noProof="0" dirty="0">
                <a:ln>
                  <a:noFill/>
                </a:ln>
                <a:solidFill>
                  <a:srgbClr val="001D41"/>
                </a:solidFill>
                <a:uLnTx/>
                <a:uFillTx/>
                <a:latin typeface="Open Sans" panose="020B0606030504020204" pitchFamily="34" charset="0"/>
                <a:ea typeface="Open Sans" panose="020B0606030504020204" pitchFamily="34" charset="0"/>
                <a:cs typeface="Open Sans" panose="020B0606030504020204" pitchFamily="34" charset="0"/>
                <a:sym typeface="Montserrat"/>
              </a:rPr>
              <a:t> d'informations</a:t>
            </a:r>
          </a:p>
        </p:txBody>
      </p:sp>
      <p:grpSp>
        <p:nvGrpSpPr>
          <p:cNvPr id="10" name="Google Shape;322;p6">
            <a:extLst>
              <a:ext uri="{FF2B5EF4-FFF2-40B4-BE49-F238E27FC236}">
                <a16:creationId xmlns:a16="http://schemas.microsoft.com/office/drawing/2014/main" id="{A03FEF8B-F50A-6342-8625-C0F07650D62C}"/>
              </a:ext>
            </a:extLst>
          </p:cNvPr>
          <p:cNvGrpSpPr/>
          <p:nvPr/>
        </p:nvGrpSpPr>
        <p:grpSpPr>
          <a:xfrm>
            <a:off x="4409425" y="2174757"/>
            <a:ext cx="7672435" cy="7040508"/>
            <a:chOff x="2002185" y="-7615"/>
            <a:chExt cx="7672435" cy="7040508"/>
          </a:xfrm>
        </p:grpSpPr>
        <p:sp>
          <p:nvSpPr>
            <p:cNvPr id="11" name="Google Shape;323;p6">
              <a:extLst>
                <a:ext uri="{FF2B5EF4-FFF2-40B4-BE49-F238E27FC236}">
                  <a16:creationId xmlns:a16="http://schemas.microsoft.com/office/drawing/2014/main" id="{5C1D4506-4991-8A47-ADC7-E57D9323A1FD}"/>
                </a:ext>
              </a:extLst>
            </p:cNvPr>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24;p6">
              <a:extLst>
                <a:ext uri="{FF2B5EF4-FFF2-40B4-BE49-F238E27FC236}">
                  <a16:creationId xmlns:a16="http://schemas.microsoft.com/office/drawing/2014/main" id="{1CCCA9CB-90CA-6C40-AFD7-72CF2B65815E}"/>
                </a:ext>
              </a:extLst>
            </p:cNvPr>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25;p6">
              <a:extLst>
                <a:ext uri="{FF2B5EF4-FFF2-40B4-BE49-F238E27FC236}">
                  <a16:creationId xmlns:a16="http://schemas.microsoft.com/office/drawing/2014/main" id="{C09AA3E2-F77A-B44B-92FB-8FEC762E0904}"/>
                </a:ext>
              </a:extLst>
            </p:cNvPr>
            <p:cNvSpPr txBox="1"/>
            <p:nvPr/>
          </p:nvSpPr>
          <p:spPr>
            <a:xfrm>
              <a:off x="4542248" y="66905"/>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Conception</a:t>
              </a:r>
            </a:p>
          </p:txBody>
        </p:sp>
        <p:sp>
          <p:nvSpPr>
            <p:cNvPr id="14" name="Google Shape;326;p6">
              <a:extLst>
                <a:ext uri="{FF2B5EF4-FFF2-40B4-BE49-F238E27FC236}">
                  <a16:creationId xmlns:a16="http://schemas.microsoft.com/office/drawing/2014/main" id="{D9748C47-A7A5-8446-84D0-30897357B466}"/>
                </a:ext>
              </a:extLst>
            </p:cNvPr>
            <p:cNvSpPr/>
            <p:nvPr/>
          </p:nvSpPr>
          <p:spPr>
            <a:xfrm>
              <a:off x="6949272"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27;p6">
              <a:extLst>
                <a:ext uri="{FF2B5EF4-FFF2-40B4-BE49-F238E27FC236}">
                  <a16:creationId xmlns:a16="http://schemas.microsoft.com/office/drawing/2014/main" id="{BB2E4DB8-C9CB-1B4F-8942-EF8DBEBACE37}"/>
                </a:ext>
              </a:extLst>
            </p:cNvPr>
            <p:cNvSpPr txBox="1"/>
            <p:nvPr/>
          </p:nvSpPr>
          <p:spPr>
            <a:xfrm>
              <a:off x="7015792"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Collecter</a:t>
              </a:r>
            </a:p>
          </p:txBody>
        </p:sp>
        <p:sp>
          <p:nvSpPr>
            <p:cNvPr id="16" name="Google Shape;328;p6">
              <a:extLst>
                <a:ext uri="{FF2B5EF4-FFF2-40B4-BE49-F238E27FC236}">
                  <a16:creationId xmlns:a16="http://schemas.microsoft.com/office/drawing/2014/main" id="{863AA95C-8300-D143-B676-2F39168C2D78}"/>
                </a:ext>
              </a:extLst>
            </p:cNvPr>
            <p:cNvSpPr/>
            <p:nvPr/>
          </p:nvSpPr>
          <p:spPr>
            <a:xfrm>
              <a:off x="6530163" y="51198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29;p6">
              <a:extLst>
                <a:ext uri="{FF2B5EF4-FFF2-40B4-BE49-F238E27FC236}">
                  <a16:creationId xmlns:a16="http://schemas.microsoft.com/office/drawing/2014/main" id="{18C35E91-89AE-EA4B-ADE2-18767CC3D010}"/>
                </a:ext>
              </a:extLst>
            </p:cNvPr>
            <p:cNvSpPr txBox="1"/>
            <p:nvPr/>
          </p:nvSpPr>
          <p:spPr>
            <a:xfrm>
              <a:off x="6596683" y="518641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Références &amp; analyses</a:t>
              </a:r>
            </a:p>
          </p:txBody>
        </p:sp>
        <p:sp>
          <p:nvSpPr>
            <p:cNvPr id="20" name="Google Shape;332;p6">
              <a:extLst>
                <a:ext uri="{FF2B5EF4-FFF2-40B4-BE49-F238E27FC236}">
                  <a16:creationId xmlns:a16="http://schemas.microsoft.com/office/drawing/2014/main" id="{5ADCA62E-5171-234F-AB87-B52CB5FE3F3D}"/>
                </a:ext>
              </a:extLst>
            </p:cNvPr>
            <p:cNvSpPr/>
            <p:nvPr/>
          </p:nvSpPr>
          <p:spPr>
            <a:xfrm>
              <a:off x="2497493" y="510084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33;p6">
              <a:extLst>
                <a:ext uri="{FF2B5EF4-FFF2-40B4-BE49-F238E27FC236}">
                  <a16:creationId xmlns:a16="http://schemas.microsoft.com/office/drawing/2014/main" id="{90DF20B2-7FE9-B846-9B1F-9CE432C9D7B7}"/>
                </a:ext>
              </a:extLst>
            </p:cNvPr>
            <p:cNvSpPr txBox="1"/>
            <p:nvPr/>
          </p:nvSpPr>
          <p:spPr>
            <a:xfrm>
              <a:off x="2697984" y="516736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Partage &amp; actions :</a:t>
              </a:r>
            </a:p>
          </p:txBody>
        </p:sp>
        <p:sp>
          <p:nvSpPr>
            <p:cNvPr id="22" name="Google Shape;334;p6">
              <a:extLst>
                <a:ext uri="{FF2B5EF4-FFF2-40B4-BE49-F238E27FC236}">
                  <a16:creationId xmlns:a16="http://schemas.microsoft.com/office/drawing/2014/main" id="{D77031EA-E9BA-4848-B942-6915A0D8400F}"/>
                </a:ext>
              </a:extLst>
            </p:cNvPr>
            <p:cNvSpPr/>
            <p:nvPr/>
          </p:nvSpPr>
          <p:spPr>
            <a:xfrm>
              <a:off x="2002185"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5;p6">
              <a:extLst>
                <a:ext uri="{FF2B5EF4-FFF2-40B4-BE49-F238E27FC236}">
                  <a16:creationId xmlns:a16="http://schemas.microsoft.com/office/drawing/2014/main" id="{049610ED-AE67-1146-9A9D-83B4016DE52B}"/>
                </a:ext>
              </a:extLst>
            </p:cNvPr>
            <p:cNvSpPr txBox="1"/>
            <p:nvPr/>
          </p:nvSpPr>
          <p:spPr>
            <a:xfrm>
              <a:off x="2068705"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Open Sans"/>
                <a:buNone/>
                <a:tabLst/>
                <a:defRPr/>
              </a:pPr>
              <a:r>
                <a:rPr kumimoji="0" lang="fr-FR" sz="2400" b="0" i="0" u="none" strike="noStrike" cap="none" normalizeH="0" baseline="0" noProof="0">
                  <a:ln>
                    <a:noFill/>
                  </a:ln>
                  <a:solidFill>
                    <a:srgbClr val="FFFFFF"/>
                  </a:solidFill>
                  <a:uLnTx/>
                  <a:uFillTx/>
                  <a:latin typeface="Open Sans"/>
                  <a:ea typeface="Open Sans"/>
                  <a:cs typeface="Open Sans"/>
                  <a:sym typeface="Open Sans"/>
                </a:rPr>
                <a:t>Boucler la boucle de retour d’information</a:t>
              </a:r>
            </a:p>
          </p:txBody>
        </p:sp>
      </p:grpSp>
      <p:sp>
        <p:nvSpPr>
          <p:cNvPr id="9" name="Google Shape;344;p7">
            <a:extLst>
              <a:ext uri="{FF2B5EF4-FFF2-40B4-BE49-F238E27FC236}">
                <a16:creationId xmlns:a16="http://schemas.microsoft.com/office/drawing/2014/main" id="{8D57BD82-40A5-424D-AB67-EA31E0CAC570}"/>
              </a:ext>
            </a:extLst>
          </p:cNvPr>
          <p:cNvSpPr txBox="1"/>
          <p:nvPr/>
        </p:nvSpPr>
        <p:spPr>
          <a:xfrm>
            <a:off x="9997689" y="435544"/>
            <a:ext cx="7536448" cy="255450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Conseils pour susciter l'adhésion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Ordre du jour de l'atelier de conception du mécanisme de retour d'information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Décider de l'ampleur du mécanisme de retour d'information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Définir les rôles et responsabilités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Établir un modèle budgétaire</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CONCEPTION DES ENQUÊTES DE PERCEPTION</a:t>
            </a:r>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2015339" y="6810753"/>
            <a:ext cx="5518798" cy="347783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Cartographier le flux d'informations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Conseils pour documenter le retour d'information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Gérer les retours d'information sensibles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Outil d'analyse des données de retour d'information</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Codage des données de retour d'information ouvertes </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Formation pour les analystes de données de retour d'information </a:t>
            </a:r>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2310714" y="3694906"/>
            <a:ext cx="4678604" cy="2554505"/>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Choisir les bons canaux</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Former les collecteurs d'informations</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Compétences pour une écoute efficace</a:t>
            </a:r>
          </a:p>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dirty="0">
                <a:ln>
                  <a:noFill/>
                </a:ln>
                <a:solidFill>
                  <a:srgbClr val="3F3F3F"/>
                </a:solidFill>
                <a:uLnTx/>
                <a:uFillTx/>
                <a:latin typeface="Open Sans"/>
                <a:ea typeface="Open Sans"/>
                <a:cs typeface="Open Sans"/>
                <a:sym typeface="Open Sans"/>
              </a:rPr>
              <a:t>Exemples de formulaires de collecte de retour d'information (papier, KOBO, Excel) </a:t>
            </a: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366711" y="7015912"/>
            <a:ext cx="4039099" cy="2554505"/>
          </a:xfrm>
          <a:prstGeom prst="rect">
            <a:avLst/>
          </a:prstGeom>
          <a:noFill/>
          <a:ln>
            <a:noFill/>
          </a:ln>
        </p:spPr>
        <p:txBody>
          <a:bodyPr spcFirstLastPara="1" wrap="square" lIns="91425" tIns="45700" rIns="91425" bIns="45700" anchor="t" anchorCtr="0">
            <a:spAutoFit/>
          </a:bodyPr>
          <a:lstStyle/>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Développer des produits d'information sur le retour d'information</a:t>
            </a:r>
          </a:p>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Élaborer des plans d'action pour le retour d'information</a:t>
            </a:r>
          </a:p>
          <a:p>
            <a:pPr marL="342900" marR="0" lvl="0" indent="-342900" algn="r" defTabSz="914400" rtl="0" eaLnBrk="1" fontAlgn="auto" latinLnBrk="0" hangingPunct="1">
              <a:lnSpc>
                <a:spcPct val="100000"/>
              </a:lnSpc>
              <a:spcBef>
                <a:spcPts val="0"/>
              </a:spcBef>
              <a:spcAft>
                <a:spcPts val="0"/>
              </a:spcAft>
              <a:buClr>
                <a:srgbClr val="FF0000"/>
              </a:buClr>
              <a:buSzPts val="2400"/>
              <a:buFont typeface="Arial"/>
              <a:buChar char="•"/>
              <a:tabLst/>
              <a:defRPr/>
            </a:pPr>
            <a:r>
              <a:rPr kumimoji="0" lang="fr-FR" sz="2000" b="0" i="0" u="none" strike="noStrike" cap="none" normalizeH="0" baseline="0" noProof="0">
                <a:ln>
                  <a:noFill/>
                </a:ln>
                <a:solidFill>
                  <a:srgbClr val="3F3F3F"/>
                </a:solidFill>
                <a:uLnTx/>
                <a:uFillTx/>
                <a:latin typeface="Open Sans"/>
                <a:ea typeface="Open Sans"/>
                <a:cs typeface="Open Sans"/>
                <a:sym typeface="Open Sans"/>
              </a:rPr>
              <a:t>Suivre les actions de retour d'information</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FF0000"/>
              </a:buClr>
              <a:buSzPts val="24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68744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1"/>
          <p:cNvSpPr txBox="1"/>
          <p:nvPr/>
        </p:nvSpPr>
        <p:spPr>
          <a:xfrm>
            <a:off x="1961498" y="1887280"/>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fr-FR" sz="8800" b="1" dirty="0">
                <a:solidFill>
                  <a:srgbClr val="F5333F"/>
                </a:solidFill>
                <a:latin typeface="Montserrat"/>
                <a:ea typeface="Montserrat"/>
                <a:cs typeface="Montserrat"/>
                <a:sym typeface="Montserrat"/>
              </a:rPr>
              <a:t>Étapes de la mise en place d'un mécanisme de retours d'information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p:nvPr/>
        </p:nvSpPr>
        <p:spPr>
          <a:xfrm>
            <a:off x="468509" y="2950815"/>
            <a:ext cx="7572643" cy="33424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8333"/>
              </a:lnSpc>
              <a:spcBef>
                <a:spcPts val="0"/>
              </a:spcBef>
              <a:spcAft>
                <a:spcPts val="0"/>
              </a:spcAft>
              <a:buClr>
                <a:srgbClr val="000000"/>
              </a:buClr>
              <a:buSzTx/>
              <a:buFont typeface="Arial"/>
              <a:buNone/>
              <a:tabLst/>
              <a:defRPr/>
            </a:pPr>
            <a:r>
              <a:rPr kumimoji="0" lang="fr-FR" sz="4000" b="1" i="0" u="none" strike="noStrike" cap="none" normalizeH="0" baseline="0" noProof="0" dirty="0">
                <a:ln>
                  <a:noFill/>
                </a:ln>
                <a:solidFill>
                  <a:srgbClr val="33394B"/>
                </a:solidFill>
                <a:uLnTx/>
                <a:uFillTx/>
                <a:latin typeface="Montserrat"/>
                <a:ea typeface="Montserrat"/>
                <a:cs typeface="Montserrat"/>
                <a:sym typeface="Montserrat"/>
              </a:rPr>
              <a:t>Exercice de groupe (10 min)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000" b="1" i="0" u="none" strike="noStrike" cap="none" normalizeH="0" baseline="0" noProof="0" dirty="0">
                <a:ln>
                  <a:noFill/>
                </a:ln>
                <a:solidFill>
                  <a:srgbClr val="F5333F"/>
                </a:solidFill>
                <a:uLnTx/>
                <a:uFillTx/>
                <a:latin typeface="Montserrat"/>
                <a:ea typeface="Montserrat"/>
                <a:cs typeface="Montserrat"/>
                <a:sym typeface="Montserrat"/>
              </a:rPr>
              <a:t>Étapes de mise en place et d’exécution d'un mécanisme de retour d'information</a:t>
            </a:r>
          </a:p>
        </p:txBody>
      </p:sp>
      <p:sp>
        <p:nvSpPr>
          <p:cNvPr id="398" name="Google Shape;398;p12"/>
          <p:cNvSpPr txBox="1"/>
          <p:nvPr/>
        </p:nvSpPr>
        <p:spPr>
          <a:xfrm>
            <a:off x="869561" y="6293228"/>
            <a:ext cx="6770538" cy="3303172"/>
          </a:xfrm>
          <a:prstGeom prst="rect">
            <a:avLst/>
          </a:prstGeom>
          <a:noFill/>
          <a:ln>
            <a:noFill/>
          </a:ln>
        </p:spPr>
        <p:txBody>
          <a:bodyPr spcFirstLastPara="1" wrap="square" lIns="91425" tIns="45700" rIns="91425" bIns="45700" anchor="t" anchorCtr="0">
            <a:spAutoFit/>
          </a:bodyPr>
          <a:lstStyle/>
          <a:p>
            <a:pPr marL="514350" marR="0" lvl="0" indent="-514350" algn="l" defTabSz="914400" rtl="0" eaLnBrk="1" fontAlgn="auto" latinLnBrk="0" hangingPunct="1">
              <a:lnSpc>
                <a:spcPct val="130714"/>
              </a:lnSpc>
              <a:spcBef>
                <a:spcPts val="0"/>
              </a:spcBef>
              <a:spcAft>
                <a:spcPts val="0"/>
              </a:spcAft>
              <a:buClr>
                <a:srgbClr val="FF0000"/>
              </a:buClr>
              <a:buSzPts val="2800"/>
              <a:buFont typeface="Calibri"/>
              <a:buAutoNum type="arabicPeriod"/>
              <a:tabLst/>
              <a:defRPr/>
            </a:pPr>
            <a:r>
              <a:rPr kumimoji="0" lang="fr-FR" sz="2400" b="1" i="0" u="none" strike="noStrike" cap="none" normalizeH="0" baseline="0" noProof="0" dirty="0">
                <a:ln>
                  <a:noFill/>
                </a:ln>
                <a:solidFill>
                  <a:srgbClr val="3F3F3F"/>
                </a:solidFill>
                <a:uLnTx/>
                <a:uFillTx/>
                <a:latin typeface="Open Sans"/>
                <a:ea typeface="Open Sans"/>
                <a:cs typeface="Open Sans"/>
                <a:sym typeface="Open Sans"/>
              </a:rPr>
              <a:t>Chaque groupe recevra 13 cartes indiquant les étapes de la mise en place et du fonctionnement d'un mécanisme de retour d'information</a:t>
            </a:r>
          </a:p>
          <a:p>
            <a:pPr marL="514350" marR="0" lvl="0" indent="-514350" algn="l" defTabSz="914400" rtl="0" eaLnBrk="1" fontAlgn="auto" latinLnBrk="0" hangingPunct="1">
              <a:lnSpc>
                <a:spcPct val="130714"/>
              </a:lnSpc>
              <a:spcBef>
                <a:spcPts val="2400"/>
              </a:spcBef>
              <a:spcAft>
                <a:spcPts val="0"/>
              </a:spcAft>
              <a:buClr>
                <a:srgbClr val="FF0000"/>
              </a:buClr>
              <a:buSzPts val="2800"/>
              <a:buFont typeface="Calibri"/>
              <a:buAutoNum type="arabicPeriod"/>
              <a:tabLst/>
              <a:defRPr/>
            </a:pPr>
            <a:r>
              <a:rPr kumimoji="0" lang="fr-FR" sz="2400" b="1" i="0" u="none" strike="noStrike" cap="none" normalizeH="0" baseline="0" noProof="0" dirty="0">
                <a:ln>
                  <a:noFill/>
                </a:ln>
                <a:solidFill>
                  <a:srgbClr val="3F3F3F"/>
                </a:solidFill>
                <a:uLnTx/>
                <a:uFillTx/>
                <a:latin typeface="Open Sans"/>
                <a:ea typeface="Open Sans"/>
                <a:cs typeface="Open Sans"/>
                <a:sym typeface="Open Sans"/>
              </a:rPr>
              <a:t>Prenez 5 minutes pour discuter de l'ordre des étapes</a:t>
            </a:r>
          </a:p>
        </p:txBody>
      </p:sp>
      <p:grpSp>
        <p:nvGrpSpPr>
          <p:cNvPr id="399" name="Google Shape;399;p12"/>
          <p:cNvGrpSpPr/>
          <p:nvPr/>
        </p:nvGrpSpPr>
        <p:grpSpPr>
          <a:xfrm>
            <a:off x="22761" y="326318"/>
            <a:ext cx="2855495" cy="2916001"/>
            <a:chOff x="9331835" y="263026"/>
            <a:chExt cx="4363366" cy="4363366"/>
          </a:xfrm>
        </p:grpSpPr>
        <p:sp>
          <p:nvSpPr>
            <p:cNvPr id="400" name="Google Shape;400;p1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pic>
          <p:nvPicPr>
            <p:cNvPr id="401" name="Google Shape;401;p1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pic>
        <p:nvPicPr>
          <p:cNvPr id="5" name="Picture Placeholder 4" descr="Two people looking at a cell phone&#10;&#10;Description automatically generated with low confidence">
            <a:extLst>
              <a:ext uri="{FF2B5EF4-FFF2-40B4-BE49-F238E27FC236}">
                <a16:creationId xmlns:a16="http://schemas.microsoft.com/office/drawing/2014/main" id="{8124F63E-DA93-7B45-82B5-62304B9DE378}"/>
              </a:ext>
            </a:extLst>
          </p:cNvPr>
          <p:cNvPicPr>
            <a:picLocks noGrp="1" noChangeAspect="1"/>
          </p:cNvPicPr>
          <p:nvPr>
            <p:ph type="pic" idx="2"/>
          </p:nvPr>
        </p:nvPicPr>
        <p:blipFill rotWithShape="1">
          <a:blip r:embed="rId4"/>
          <a:srcRect l="23531" t="60" r="18186" b="-60"/>
          <a:stretch/>
        </p:blipFill>
        <p:spPr>
          <a:xfrm>
            <a:off x="8313297" y="0"/>
            <a:ext cx="9974703" cy="10288588"/>
          </a:xfrm>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SharedWithUsers xmlns="133e5729-7bb1-4685-bd1f-c5e580a2ee33">
      <UserInfo>
        <DisplayName/>
        <AccountId xsi:nil="true"/>
        <AccountType/>
      </UserInfo>
    </SharedWithUsers>
    <MediaLengthInSeconds xmlns="cf328f71-004c-4ec5-8aac-4c1fe87c002c" xsi:nil="true"/>
  </documentManagement>
</p:properties>
</file>

<file path=customXml/itemProps1.xml><?xml version="1.0" encoding="utf-8"?>
<ds:datastoreItem xmlns:ds="http://schemas.openxmlformats.org/officeDocument/2006/customXml" ds:itemID="{B23FEFDC-8204-435D-9686-0085B28C0767}">
  <ds:schemaRefs>
    <ds:schemaRef ds:uri="http://schemas.microsoft.com/sharepoint/v3/contenttype/forms"/>
  </ds:schemaRefs>
</ds:datastoreItem>
</file>

<file path=customXml/itemProps2.xml><?xml version="1.0" encoding="utf-8"?>
<ds:datastoreItem xmlns:ds="http://schemas.openxmlformats.org/officeDocument/2006/customXml" ds:itemID="{F9EB8DCC-08C7-435C-95A7-52BA69751BC9}"/>
</file>

<file path=customXml/itemProps3.xml><?xml version="1.0" encoding="utf-8"?>
<ds:datastoreItem xmlns:ds="http://schemas.openxmlformats.org/officeDocument/2006/customXml" ds:itemID="{E0AE6774-7520-4FC9-A557-9CA489F18DA6}">
  <ds:schemaRef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ebc38c16-c136-4add-8336-327481ccc776"/>
    <ds:schemaRef ds:uri="http://schemas.microsoft.com/office/infopath/2007/PartnerControls"/>
    <ds:schemaRef ds:uri="http://purl.org/dc/elements/1.1/"/>
    <ds:schemaRef ds:uri="http://schemas.openxmlformats.org/package/2006/metadata/core-properties"/>
    <ds:schemaRef ds:uri="64d19b65-f133-4308-9fd3-9a8c5f11f0e8"/>
    <ds:schemaRef ds:uri="133e5729-7bb1-4685-bd1f-c5e580a2ee33"/>
    <ds:schemaRef ds:uri="cf328f71-004c-4ec5-8aac-4c1fe87c002c"/>
  </ds:schemaRefs>
</ds:datastoreItem>
</file>

<file path=docProps/app.xml><?xml version="1.0" encoding="utf-8"?>
<Properties xmlns="http://schemas.openxmlformats.org/officeDocument/2006/extended-properties" xmlns:vt="http://schemas.openxmlformats.org/officeDocument/2006/docPropsVTypes">
  <TotalTime>4236</TotalTime>
  <Words>7624</Words>
  <Application>Microsoft Office PowerPoint</Application>
  <PresentationFormat>Custom</PresentationFormat>
  <Paragraphs>553</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Open Sans</vt:lpstr>
      <vt:lpstr>Calibri</vt:lpstr>
      <vt:lpstr>Montserrat</vt:lpstr>
      <vt:lpstr>Calibri Light</vt:lpstr>
      <vt:lpstr>Montserrat SemiBold</vt:lpstr>
      <vt:lpstr>Arial</vt:lpstr>
      <vt:lpstr>Roboto</vt:lpstr>
      <vt:lpstr>Office Theme</vt:lpstr>
      <vt:lpstr>1_Office Theme</vt:lpstr>
      <vt:lpstr>PowerPoint Presentation</vt:lpstr>
      <vt:lpstr>PowerPoint Presentation</vt:lpstr>
      <vt:lpstr>PowerPoint Presentation</vt:lpstr>
      <vt:lpstr>Qu'est-ce qu’un retour d’information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Stacy Velasco</cp:lastModifiedBy>
  <cp:revision>52</cp:revision>
  <dcterms:created xsi:type="dcterms:W3CDTF">2015-02-25T15:20:40Z</dcterms:created>
  <dcterms:modified xsi:type="dcterms:W3CDTF">2022-10-26T19:52:02Z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2022-04-22T14:45:16Z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1e338994-d23b-4424-b765-0e741a33bad4</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MediaServiceImageTags">
    <vt:lpwstr/>
  </property>
  <property fmtid="{D5CDD505-2E9C-101B-9397-08002B2CF9AE}" pid="13" name="Order">
    <vt:r8>5836200</vt:r8>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