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4"/>
    <p:sldMasterId id="2147483690" r:id="rId5"/>
    <p:sldMasterId id="2147483734" r:id="rId6"/>
  </p:sldMasterIdLst>
  <p:notesMasterIdLst>
    <p:notesMasterId r:id="rId28"/>
  </p:notesMasterIdLst>
  <p:sldIdLst>
    <p:sldId id="256" r:id="rId7"/>
    <p:sldId id="257" r:id="rId8"/>
    <p:sldId id="258" r:id="rId9"/>
    <p:sldId id="259" r:id="rId10"/>
    <p:sldId id="260" r:id="rId11"/>
    <p:sldId id="261" r:id="rId12"/>
    <p:sldId id="262" r:id="rId13"/>
    <p:sldId id="274" r:id="rId14"/>
    <p:sldId id="263" r:id="rId15"/>
    <p:sldId id="264" r:id="rId16"/>
    <p:sldId id="265" r:id="rId17"/>
    <p:sldId id="3960" r:id="rId18"/>
    <p:sldId id="266" r:id="rId19"/>
    <p:sldId id="267" r:id="rId20"/>
    <p:sldId id="3972" r:id="rId21"/>
    <p:sldId id="268" r:id="rId22"/>
    <p:sldId id="269" r:id="rId23"/>
    <p:sldId id="270" r:id="rId24"/>
    <p:sldId id="271" r:id="rId25"/>
    <p:sldId id="272" r:id="rId26"/>
    <p:sldId id="273" r:id="rId27"/>
  </p:sldIdLst>
  <p:sldSz cx="18288000" cy="10288588"/>
  <p:notesSz cx="6858000" cy="9144000"/>
  <p:embeddedFontLst>
    <p:embeddedFont>
      <p:font typeface="Calibri" panose="020F0502020204030204" pitchFamily="34" charset="0"/>
      <p:regular r:id="rId29"/>
      <p:bold r:id="rId30"/>
      <p:italic r:id="rId31"/>
      <p:boldItalic r:id="rId32"/>
    </p:embeddedFont>
    <p:embeddedFont>
      <p:font typeface="Montserrat" pitchFamily="2" charset="0"/>
      <p:regular r:id="rId33"/>
      <p:bold r:id="rId34"/>
      <p:italic r:id="rId35"/>
      <p:boldItalic r:id="rId36"/>
    </p:embeddedFont>
    <p:embeddedFont>
      <p:font typeface="Montserrat SemiBold" pitchFamily="2" charset="0"/>
      <p:regular r:id="rId37"/>
      <p:bold r:id="rId38"/>
      <p:italic r:id="rId39"/>
      <p:boldItalic r:id="rId40"/>
    </p:embeddedFont>
    <p:embeddedFont>
      <p:font typeface="Montserrat-SemiBoldItalic" panose="020B0604020202020204" charset="0"/>
      <p:bold r:id="rId41"/>
    </p:embeddedFont>
    <p:embeddedFont>
      <p:font typeface="Open Sans" pitchFamily="2" charset="0"/>
      <p:regular r:id="rId42"/>
      <p:bold r:id="rId43"/>
      <p:italic r:id="rId44"/>
      <p:boldItalic r:id="rId45"/>
    </p:embeddedFont>
    <p:embeddedFont>
      <p:font typeface="Roboto Black"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O9qpnBRAfdT1780XYMVPJzH4A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3A79C0-5B7E-49B9-8F04-6FAD011B0463}">
  <a:tblStyle styleId="{FA3A79C0-5B7E-49B9-8F04-6FAD011B0463}"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01" autoAdjust="0"/>
    <p:restoredTop sz="65306"/>
  </p:normalViewPr>
  <p:slideViewPr>
    <p:cSldViewPr snapToGrid="0">
      <p:cViewPr>
        <p:scale>
          <a:sx n="30" d="100"/>
          <a:sy n="30" d="100"/>
        </p:scale>
        <p:origin x="16" y="680"/>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1.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4.xml"/><Relationship Id="rId41" Type="http://schemas.openxmlformats.org/officeDocument/2006/relationships/font" Target="fonts/font13.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8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542"/>
              </a:spcBef>
              <a:spcAft>
                <a:spcPts val="0"/>
              </a:spcAft>
              <a:buSzPts val="1400"/>
              <a:buNone/>
            </a:pPr>
            <a:r>
              <a:rPr lang="fr-FR" b="1"/>
              <a:t>NOTES POUR L’ANIMATEUR</a:t>
            </a:r>
          </a:p>
          <a:p>
            <a:pPr marL="457200" marR="0" lvl="0" indent="-228600" algn="l" rtl="0">
              <a:lnSpc>
                <a:spcPct val="100000"/>
              </a:lnSpc>
              <a:spcBef>
                <a:spcPts val="542"/>
              </a:spcBef>
              <a:spcAft>
                <a:spcPts val="0"/>
              </a:spcAft>
              <a:buSzPts val="1400"/>
              <a:buNone/>
            </a:pPr>
            <a:endParaRPr b="1" dirty="0"/>
          </a:p>
          <a:p>
            <a:pPr marL="342900" lvl="0" indent="-342900" algn="l" rtl="0">
              <a:lnSpc>
                <a:spcPct val="100000"/>
              </a:lnSpc>
              <a:spcBef>
                <a:spcPts val="542"/>
              </a:spcBef>
              <a:spcAft>
                <a:spcPts val="0"/>
              </a:spcAft>
              <a:buSzPts val="1400"/>
              <a:buFont typeface="Arial"/>
              <a:buChar char="•"/>
            </a:pPr>
            <a:r>
              <a:rPr lang="fr-FR" b="0"/>
              <a:t>Quelques suggestions de réponses à l'activité précédente Cette liste n'est pas exhaustive, les groupes ont peut-être trouvé d'autres moyens de convaincre leurs SG d'investir dans le renforcement du CEA</a:t>
            </a:r>
          </a:p>
        </p:txBody>
      </p:sp>
      <p:sp>
        <p:nvSpPr>
          <p:cNvPr id="530" name="Google Shape;530;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800" b="1" dirty="0">
                <a:latin typeface="Calibri"/>
                <a:ea typeface="Calibri"/>
                <a:cs typeface="Calibri"/>
                <a:sym typeface="Calibri"/>
              </a:rPr>
              <a:t>NOTES POUR L’ANIMATEUR</a:t>
            </a:r>
          </a:p>
          <a:p>
            <a:pPr marL="0" lvl="0" indent="0" algn="l" rtl="0">
              <a:lnSpc>
                <a:spcPct val="100000"/>
              </a:lnSpc>
              <a:spcBef>
                <a:spcPts val="900"/>
              </a:spcBef>
              <a:spcAft>
                <a:spcPts val="0"/>
              </a:spcAft>
              <a:buSzPts val="1400"/>
              <a:buNone/>
            </a:pPr>
            <a:endParaRPr sz="1800" dirty="0"/>
          </a:p>
          <a:p>
            <a:pPr marL="342900" lvl="0" indent="-342900" algn="l" rtl="0">
              <a:lnSpc>
                <a:spcPct val="100000"/>
              </a:lnSpc>
              <a:spcBef>
                <a:spcPts val="540"/>
              </a:spcBef>
              <a:spcAft>
                <a:spcPts val="0"/>
              </a:spcAft>
              <a:buClr>
                <a:schemeClr val="dk1"/>
              </a:buClr>
              <a:buSzPts val="1800"/>
              <a:buFont typeface="Arial"/>
              <a:buChar char="•"/>
            </a:pPr>
            <a:r>
              <a:rPr lang="fr-FR" dirty="0"/>
              <a:t>L'institutionnalisation de l'engagement communautaire et de la redevabilité nécessite également des fonds et du personnel, sinon les progrès seront très lents</a:t>
            </a:r>
          </a:p>
          <a:p>
            <a:pPr marL="342900" lvl="0" indent="-228282" algn="l" rtl="0">
              <a:lnSpc>
                <a:spcPct val="100000"/>
              </a:lnSpc>
              <a:spcBef>
                <a:spcPts val="542"/>
              </a:spcBef>
              <a:spcAft>
                <a:spcPts val="0"/>
              </a:spcAft>
              <a:buClr>
                <a:schemeClr val="dk1"/>
              </a:buClr>
              <a:buSzPts val="1805"/>
              <a:buFont typeface="Arial"/>
              <a:buNone/>
            </a:pPr>
            <a:endParaRPr dirty="0"/>
          </a:p>
          <a:p>
            <a:pPr marL="0" lvl="0" indent="0" algn="l" rtl="0">
              <a:lnSpc>
                <a:spcPct val="100000"/>
              </a:lnSpc>
              <a:spcBef>
                <a:spcPts val="540"/>
              </a:spcBef>
              <a:spcAft>
                <a:spcPts val="0"/>
              </a:spcAft>
              <a:buClr>
                <a:schemeClr val="dk1"/>
              </a:buClr>
              <a:buSzPts val="1800"/>
              <a:buFont typeface="Arial"/>
              <a:buNone/>
            </a:pPr>
            <a:r>
              <a:rPr lang="fr-FR" b="1" dirty="0"/>
              <a:t>COMMENT ?</a:t>
            </a: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Allouer des fonds de base pour institutionnaliser l'engagement communautaire et la redevabilité.</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Allouer un pourcentage des fonds de base annuels de la Société nationale aux coûts de l'engagement communautaire non liés à un projet, tels que les postes du personnel, les mécanismes de retour d'information à l'échelle de la Société nationale ou la formation pour les antennes qui n'ont pas de fonds de donateurs - par exemple 5%.</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Inclure un pourcentage pour l'engagement communautaire dans tous les budgets de programmes et d'opérations et s'assurer que ce pourcentage peut être utilisé de manière flexible.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Inclure l'engagement communautaire dans les propositions des donateurs. Si les donateurs refusent, expliquez qu'il s'agit d'un engagement de l'organisation et non d'une option facultative et présentez la stratégie d'engagement communautaire et de redevabilité.</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Demandez aux partenaires s'ils sont prêts à aider la Société nationale à institutionnaliser la redevabilité. Les donateurs accordant de plus en plus d'importance à cette question, de nombreux partenaires répondront probablement positivement à cette demande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Outil 6 : L'outil de budgétisation du CEA peut également vous aider à déterminer les coûts que vous devez envisager pour institutionnaliser le CEA</a:t>
            </a:r>
          </a:p>
          <a:p>
            <a:pPr marL="1030517" lvl="1"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DEMANDER SI L’UNE DES ORGANISATIONS PRÉSENTES DANS LA SALLE ALLOUE DES FONDS DE BASE AU CEA</a:t>
            </a:r>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Identifier le personnel chargé de l'engagement communautaire et de la redevabilité</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Qui peut défendre l'approche, dispenser des formations et diriger les travaux visant à intégrer le CEA dans la Société nationale ?</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Les responsables de l'engagement communautaire doivent avoir les compétences, la passion et le temps nécessaires pour faire avancer ce dossier qui doit bénéficier de toute leur attention</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Positionner le rôle au bon niveau et au bon endroit dans l'organisation pour pouvoir influencer les collègues et la direction - institutionnaliser quelque chose nécessite un changement institutionnel, la personne doit donc être capable de défendre et de négocier et avoir le respect de ses collègues et de la direction</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Identifier des points de contact pour l'engagement communautaire dans chaque antenne.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cs typeface="Calibri"/>
                <a:sym typeface="Calibri"/>
              </a:rPr>
              <a:t>Outil 7 : Les descriptions de postes de CEA comprennent des modèles de profils de postes de CEA, des compétences de CEA et des points que vous pouvez inclure dans d'autres rôles du secteur</a:t>
            </a:r>
          </a:p>
          <a:p>
            <a:pPr marL="342900" lvl="0" indent="-228282" algn="l" rtl="0">
              <a:lnSpc>
                <a:spcPct val="100000"/>
              </a:lnSpc>
              <a:spcBef>
                <a:spcPts val="542"/>
              </a:spcBef>
              <a:spcAft>
                <a:spcPts val="0"/>
              </a:spcAft>
              <a:buClr>
                <a:schemeClr val="dk1"/>
              </a:buClr>
              <a:buSzPts val="1805"/>
              <a:buFont typeface="Arial"/>
              <a:buNone/>
            </a:pPr>
            <a:endParaRPr b="1" dirty="0"/>
          </a:p>
        </p:txBody>
      </p:sp>
      <p:sp>
        <p:nvSpPr>
          <p:cNvPr id="540" name="Google Shape;5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NOTES POUR L’ANIMATEUR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1" i="0" u="none" strike="noStrike" cap="none" dirty="0">
              <a:solidFill>
                <a:srgbClr val="F5333F"/>
              </a:solidFill>
              <a:effectLst/>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rPr>
              <a:t>Étude de cas soulignant l'importance du personnel de CEA pour diriger l'institutionnalisation </a:t>
            </a:r>
            <a:r>
              <a:rPr lang="fr-F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rPr>
              <a:t>– Peut être remplacé par un exemple de votre organisation, pays ou région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1" i="0" u="none" strike="noStrike" cap="none" dirty="0">
              <a:solidFill>
                <a:srgbClr val="F5333F"/>
              </a:solidFill>
              <a:effectLst/>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4" b="0" i="0" u="none" strike="noStrike" cap="none" dirty="0">
                <a:solidFill>
                  <a:schemeClr val="dk1"/>
                </a:solidFill>
                <a:latin typeface="Calibri"/>
                <a:ea typeface="Calibri"/>
                <a:cs typeface="Calibri"/>
                <a:sym typeface="Calibri"/>
              </a:rPr>
              <a:t>Suite aux interventions liées aux migrations, la Croix-Rouge hellénique (grecque) (HRC) a créé un poste de coordinateur de l'engagement communautaire et de la redevabilité au sein de la division du bien-être social. Le coordinateur de CEA est un poste transversal qui travaille en étroite collaboration avec toutes les divisions et tous les programmes de la HRC, fournissant un soutien technique et des conseils pour intégrer et généraliser l'engagement communautaire. Ce poste a joué un rôle clé dans l'élaboration de procédures opérationnelles standard (POS) officielles pour l'engagement communautaire et la redevabilité, qui définissent les normes minimales pour chaque programme de la HRC. Les POS ont nécessité six mois de réunions, de discussions, de retours d'information et de révisions de la part de tous les points focaux pertinents de la Société nationale, créant ainsi un document complet mais simple, approuvé par la majorité des programmes de la HRC. Une étude de cas a révélé que l'attitude positive, la passion et l'engagement du personnel de CEA et des points focaux de la HRC ont contribué à l'intégration d'une plus grande redevabilité dans les objectifs et les stratégies de la Société nationale.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2459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8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900"/>
              </a:spcBef>
              <a:spcAft>
                <a:spcPts val="0"/>
              </a:spcAft>
              <a:buSzPts val="1400"/>
              <a:buNone/>
            </a:pPr>
            <a:r>
              <a:rPr lang="fr-FR" sz="1800" b="1">
                <a:latin typeface="Calibri"/>
                <a:ea typeface="Calibri"/>
                <a:cs typeface="Calibri"/>
                <a:sym typeface="Calibri"/>
              </a:rPr>
              <a:t>NOTES POUR L’ANIMATEUR</a:t>
            </a:r>
          </a:p>
          <a:p>
            <a:pPr marL="342900" lvl="0" indent="-342900" algn="l" rtl="0">
              <a:lnSpc>
                <a:spcPct val="100000"/>
              </a:lnSpc>
              <a:spcBef>
                <a:spcPts val="542"/>
              </a:spcBef>
              <a:spcAft>
                <a:spcPts val="0"/>
              </a:spcAft>
              <a:buSzPts val="1400"/>
              <a:buFont typeface="Arial"/>
              <a:buChar char="•"/>
            </a:pPr>
            <a:r>
              <a:rPr lang="fr-FR"/>
              <a:t>Institutionnaliser l'engagement communautaire signifie également l'intégrer dans les stratégies, les plans et les politiques de l'organisation afin qu'il soit reconnu comme étant au cœur de son fonctionnement</a:t>
            </a:r>
          </a:p>
          <a:p>
            <a:pPr marL="342900" lvl="0" indent="-254000" algn="l" rtl="0">
              <a:lnSpc>
                <a:spcPct val="100000"/>
              </a:lnSpc>
              <a:spcBef>
                <a:spcPts val="542"/>
              </a:spcBef>
              <a:spcAft>
                <a:spcPts val="0"/>
              </a:spcAft>
              <a:buSzPts val="1400"/>
              <a:buFont typeface="Arial"/>
              <a:buNone/>
            </a:pPr>
            <a:endParaRPr dirty="0"/>
          </a:p>
          <a:p>
            <a:pPr marL="0" lvl="0" indent="0" algn="l" rtl="0">
              <a:lnSpc>
                <a:spcPct val="100000"/>
              </a:lnSpc>
              <a:spcBef>
                <a:spcPts val="542"/>
              </a:spcBef>
              <a:spcAft>
                <a:spcPts val="0"/>
              </a:spcAft>
              <a:buSzPts val="1400"/>
              <a:buFont typeface="Arial"/>
              <a:buNone/>
            </a:pPr>
            <a:r>
              <a:rPr lang="fr-FR" b="1"/>
              <a:t>COMMENT ?</a:t>
            </a:r>
          </a:p>
          <a:p>
            <a:pPr marL="342900" lvl="0" indent="-342900" algn="l" rtl="0">
              <a:lnSpc>
                <a:spcPct val="100000"/>
              </a:lnSpc>
              <a:spcBef>
                <a:spcPts val="542"/>
              </a:spcBef>
              <a:spcAft>
                <a:spcPts val="0"/>
              </a:spcAft>
              <a:buSzPts val="1400"/>
              <a:buFont typeface="Arial"/>
              <a:buChar char="•"/>
            </a:pPr>
            <a:r>
              <a:rPr lang="fr-FR" sz="1804" b="1">
                <a:solidFill>
                  <a:schemeClr val="dk1"/>
                </a:solidFill>
                <a:latin typeface="Arial"/>
                <a:ea typeface="Arial"/>
                <a:cs typeface="Arial"/>
                <a:sym typeface="Arial"/>
              </a:rPr>
              <a:t>Inclure les engagements en matière de redevabilité dans les déclarations de mission, les statuts, les valeurs fondamentales, la stratégie organisationnelle et les politiques des Sociétés nationales.</a:t>
            </a:r>
          </a:p>
          <a:p>
            <a:pPr marL="1030517" lvl="1" indent="-342900" algn="l" rtl="0">
              <a:lnSpc>
                <a:spcPct val="100000"/>
              </a:lnSpc>
              <a:spcBef>
                <a:spcPts val="542"/>
              </a:spcBef>
              <a:spcAft>
                <a:spcPts val="0"/>
              </a:spcAft>
              <a:buSzPts val="1400"/>
              <a:buFont typeface="Arial"/>
              <a:buChar char="•"/>
            </a:pPr>
            <a:r>
              <a:rPr lang="fr-FR" sz="1804">
                <a:solidFill>
                  <a:schemeClr val="dk1"/>
                </a:solidFill>
                <a:latin typeface="Arial"/>
                <a:ea typeface="Arial"/>
                <a:cs typeface="Arial"/>
                <a:sym typeface="Arial"/>
              </a:rPr>
              <a:t>Cela contribue à l'ancrer dans la culture organisationnelle et à faire comprendre au personnel et aux partenaires qu'il s'agit d'une priorité pour l'organisation.</a:t>
            </a:r>
          </a:p>
          <a:p>
            <a:pPr marL="1030517" lvl="1" indent="-342900" algn="l" rtl="0">
              <a:lnSpc>
                <a:spcPct val="100000"/>
              </a:lnSpc>
              <a:spcBef>
                <a:spcPts val="542"/>
              </a:spcBef>
              <a:spcAft>
                <a:spcPts val="0"/>
              </a:spcAft>
              <a:buSzPts val="1400"/>
              <a:buFont typeface="Arial"/>
              <a:buChar char="•"/>
            </a:pPr>
            <a:r>
              <a:rPr lang="fr-FR" sz="1804">
                <a:solidFill>
                  <a:schemeClr val="dk1"/>
                </a:solidFill>
                <a:latin typeface="Arial"/>
                <a:ea typeface="Arial"/>
                <a:cs typeface="Arial"/>
                <a:sym typeface="Arial"/>
              </a:rPr>
              <a:t>Ajouter la transparence, la participation et la réactivité aux valeurs, à la déclaration de mission ou aux statuts de la Société nationale. Utilisez les Engagements à l'échelle du mouvement pour vous aider</a:t>
            </a:r>
          </a:p>
          <a:p>
            <a:pPr marL="1030517" lvl="1" indent="-342900" algn="l" rtl="0">
              <a:lnSpc>
                <a:spcPct val="100000"/>
              </a:lnSpc>
              <a:spcBef>
                <a:spcPts val="542"/>
              </a:spcBef>
              <a:spcAft>
                <a:spcPts val="0"/>
              </a:spcAft>
              <a:buSzPts val="1400"/>
              <a:buFont typeface="Arial"/>
              <a:buChar char="•"/>
            </a:pPr>
            <a:r>
              <a:rPr lang="fr-FR" sz="1804">
                <a:solidFill>
                  <a:schemeClr val="dk1"/>
                </a:solidFill>
                <a:latin typeface="Arial"/>
                <a:ea typeface="Arial"/>
                <a:cs typeface="Arial"/>
                <a:sym typeface="Arial"/>
              </a:rPr>
              <a:t>Inclure l'engagement communautaire et la redevabilité lors de la révision de la stratégie organisationnelle de la Société nationale.</a:t>
            </a:r>
          </a:p>
          <a:p>
            <a:pPr marL="1030517" lvl="1" indent="-342900" algn="l" rtl="0">
              <a:lnSpc>
                <a:spcPct val="100000"/>
              </a:lnSpc>
              <a:spcBef>
                <a:spcPts val="542"/>
              </a:spcBef>
              <a:spcAft>
                <a:spcPts val="0"/>
              </a:spcAft>
              <a:buSzPts val="1400"/>
              <a:buFont typeface="Arial"/>
              <a:buChar char="•"/>
            </a:pPr>
            <a:r>
              <a:rPr lang="fr-FR" sz="1804">
                <a:solidFill>
                  <a:schemeClr val="dk1"/>
                </a:solidFill>
                <a:latin typeface="Arial"/>
                <a:ea typeface="Arial"/>
                <a:cs typeface="Arial"/>
                <a:sym typeface="Arial"/>
              </a:rPr>
              <a:t>Ajouter des engagements en matière de redevabilité lorsque de nouvelles politiques sont élaborées ou que des politiques existantes sont révisées</a:t>
            </a:r>
          </a:p>
          <a:p>
            <a:pPr marL="1030517" lvl="1" indent="-254000" algn="l" rtl="0">
              <a:lnSpc>
                <a:spcPct val="100000"/>
              </a:lnSpc>
              <a:spcBef>
                <a:spcPts val="542"/>
              </a:spcBef>
              <a:spcAft>
                <a:spcPts val="0"/>
              </a:spcAft>
              <a:buSzPts val="1400"/>
              <a:buFont typeface="Arial"/>
              <a:buNone/>
            </a:pPr>
            <a:endParaRPr sz="1804" dirty="0">
              <a:solidFill>
                <a:schemeClr val="dk1"/>
              </a:solidFill>
              <a:latin typeface="Arial"/>
              <a:ea typeface="Arial"/>
              <a:cs typeface="Arial"/>
              <a:sym typeface="Arial"/>
            </a:endParaRPr>
          </a:p>
          <a:p>
            <a:pPr marL="342900" lvl="0" indent="-342900" algn="l" rtl="0">
              <a:lnSpc>
                <a:spcPct val="100000"/>
              </a:lnSpc>
              <a:spcBef>
                <a:spcPts val="542"/>
              </a:spcBef>
              <a:spcAft>
                <a:spcPts val="0"/>
              </a:spcAft>
              <a:buSzPts val="1400"/>
              <a:buFont typeface="Arial"/>
              <a:buChar char="•"/>
            </a:pPr>
            <a:r>
              <a:rPr lang="fr-FR" sz="2000" b="1">
                <a:solidFill>
                  <a:schemeClr val="dk1"/>
                </a:solidFill>
                <a:latin typeface="Arial"/>
                <a:ea typeface="Arial"/>
                <a:cs typeface="Arial"/>
                <a:sym typeface="Arial"/>
              </a:rPr>
              <a:t>Intégrer l'engagement communautaire et la redevabilité dans les plans annuels et les budgets des Sociétés nationales ainsi que dans les plans, outils et lignes directrices des secteurs techniques</a:t>
            </a:r>
          </a:p>
          <a:p>
            <a:pPr marL="1030517" lvl="1" indent="-342900" algn="l" rtl="0">
              <a:lnSpc>
                <a:spcPct val="100000"/>
              </a:lnSpc>
              <a:spcBef>
                <a:spcPts val="542"/>
              </a:spcBef>
              <a:spcAft>
                <a:spcPts val="0"/>
              </a:spcAft>
              <a:buSzPts val="1400"/>
              <a:buFont typeface="Arial"/>
              <a:buChar char="•"/>
            </a:pPr>
            <a:r>
              <a:rPr lang="fr-FR" sz="2000">
                <a:solidFill>
                  <a:schemeClr val="dk1"/>
                </a:solidFill>
                <a:latin typeface="Arial"/>
                <a:ea typeface="Arial"/>
                <a:cs typeface="Arial"/>
                <a:sym typeface="Arial"/>
              </a:rPr>
              <a:t>Cela signifie que le personnel ne doit pas chercher ailleurs des conseils sur ce que l'on attend de lui et souligne le caractère transversal de cette approche.</a:t>
            </a:r>
          </a:p>
          <a:p>
            <a:pPr marL="1030517" lvl="1" indent="-342900" algn="l" rtl="0">
              <a:lnSpc>
                <a:spcPct val="100000"/>
              </a:lnSpc>
              <a:spcBef>
                <a:spcPts val="542"/>
              </a:spcBef>
              <a:spcAft>
                <a:spcPts val="0"/>
              </a:spcAft>
              <a:buSzPts val="1400"/>
              <a:buFont typeface="Arial"/>
              <a:buChar char="•"/>
            </a:pPr>
            <a:r>
              <a:rPr lang="fr-FR" sz="2000">
                <a:solidFill>
                  <a:schemeClr val="dk1"/>
                </a:solidFill>
                <a:latin typeface="Arial"/>
                <a:ea typeface="Arial"/>
                <a:cs typeface="Arial"/>
                <a:sym typeface="Arial"/>
              </a:rPr>
              <a:t>Inclure les activités d'engagement communautaire, les échéances, les indicateurs et le budget dans le plan annuel de la Société nationale.</a:t>
            </a:r>
          </a:p>
          <a:p>
            <a:pPr marL="1030517" lvl="1" indent="-342900" algn="l" rtl="0">
              <a:lnSpc>
                <a:spcPct val="100000"/>
              </a:lnSpc>
              <a:spcBef>
                <a:spcPts val="542"/>
              </a:spcBef>
              <a:spcAft>
                <a:spcPts val="0"/>
              </a:spcAft>
              <a:buSzPts val="1400"/>
              <a:buFont typeface="Arial"/>
              <a:buChar char="•"/>
            </a:pPr>
            <a:r>
              <a:rPr lang="fr-FR" sz="2000">
                <a:solidFill>
                  <a:schemeClr val="dk1"/>
                </a:solidFill>
                <a:latin typeface="Arial"/>
                <a:ea typeface="Arial"/>
                <a:cs typeface="Arial"/>
                <a:sym typeface="Arial"/>
              </a:rPr>
              <a:t>Vérifier si l'engagement communautaire pourrait être plus clairement inclus dans les plans, outils et directives des autres secteurs et l’inclure dans tout nouvel outil ou directive</a:t>
            </a:r>
            <a:r>
              <a:rPr lang="fr-FR"/>
              <a:t> </a:t>
            </a:r>
          </a:p>
          <a:p>
            <a:pPr marL="1030517" lvl="1" indent="-342900" algn="l" rtl="0">
              <a:lnSpc>
                <a:spcPct val="100000"/>
              </a:lnSpc>
              <a:spcBef>
                <a:spcPts val="542"/>
              </a:spcBef>
              <a:spcAft>
                <a:spcPts val="0"/>
              </a:spcAft>
              <a:buSzPts val="1400"/>
              <a:buFont typeface="Arial"/>
              <a:buChar char="•"/>
            </a:pPr>
            <a:r>
              <a:rPr lang="fr-FR" sz="4800">
                <a:solidFill>
                  <a:schemeClr val="dk1"/>
                </a:solidFill>
                <a:latin typeface="Arial"/>
                <a:ea typeface="Arial"/>
                <a:cs typeface="Arial"/>
                <a:sym typeface="Arial"/>
              </a:rPr>
              <a:t>Utiliser l'outil de CEA de S&amp;E et le modèle de plan de travail pour fournir des idées d'activités et d'indicateurs qui peuvent être ajoutés aux plans organisationnels et sectoriels</a:t>
            </a:r>
          </a:p>
          <a:p>
            <a:pPr marL="1718135" lvl="2" indent="-254000" algn="l" rtl="0">
              <a:lnSpc>
                <a:spcPct val="100000"/>
              </a:lnSpc>
              <a:spcBef>
                <a:spcPts val="542"/>
              </a:spcBef>
              <a:spcAft>
                <a:spcPts val="0"/>
              </a:spcAft>
              <a:buSzPts val="1400"/>
              <a:buFont typeface="Arial"/>
              <a:buNone/>
            </a:pPr>
            <a:endParaRPr sz="1804" dirty="0">
              <a:solidFill>
                <a:schemeClr val="dk1"/>
              </a:solidFill>
              <a:latin typeface="Arial"/>
              <a:ea typeface="Arial"/>
              <a:cs typeface="Arial"/>
              <a:sym typeface="Arial"/>
            </a:endParaRPr>
          </a:p>
          <a:p>
            <a:pPr marL="342900" marR="0" lvl="0" indent="-342900" algn="l" rtl="0">
              <a:lnSpc>
                <a:spcPct val="100000"/>
              </a:lnSpc>
              <a:spcBef>
                <a:spcPts val="541"/>
              </a:spcBef>
              <a:spcAft>
                <a:spcPts val="0"/>
              </a:spcAft>
              <a:buClr>
                <a:schemeClr val="dk1"/>
              </a:buClr>
              <a:buSzPts val="1804"/>
              <a:buFont typeface="Arial"/>
              <a:buChar char="•"/>
            </a:pPr>
            <a:r>
              <a:rPr lang="fr-FR" sz="1804" b="1">
                <a:solidFill>
                  <a:schemeClr val="dk1"/>
                </a:solidFill>
                <a:latin typeface="Arial"/>
                <a:ea typeface="Arial"/>
                <a:cs typeface="Arial"/>
                <a:sym typeface="Arial"/>
              </a:rPr>
              <a:t>DEMANDEZ SI L'UNE OU L'AUTRE DES ORGANISATIONS PRÉSENTES DANS LA SALLE A INCLUS LE CEA DANS SES VALEURS OU SA STRATÉGIE ET SES POLITIQUES D'ORGANISATION OU ENCORE DANS SON PLAN ANNUEL OU SON PLAN DE SECTEUR</a:t>
            </a:r>
          </a:p>
          <a:p>
            <a:pPr marL="342900" lvl="0" indent="-254000" algn="l" rtl="0">
              <a:lnSpc>
                <a:spcPct val="100000"/>
              </a:lnSpc>
              <a:spcBef>
                <a:spcPts val="542"/>
              </a:spcBef>
              <a:spcAft>
                <a:spcPts val="0"/>
              </a:spcAft>
              <a:buSzPts val="1400"/>
              <a:buFont typeface="Arial"/>
              <a:buNone/>
            </a:pPr>
            <a:endParaRPr sz="1804" dirty="0">
              <a:solidFill>
                <a:schemeClr val="dk1"/>
              </a:solidFill>
              <a:latin typeface="Arial"/>
              <a:ea typeface="Arial"/>
              <a:cs typeface="Arial"/>
              <a:sym typeface="Arial"/>
            </a:endParaRPr>
          </a:p>
          <a:p>
            <a:pPr marL="457200" lvl="0" indent="-228600" algn="l" rtl="0">
              <a:lnSpc>
                <a:spcPct val="100000"/>
              </a:lnSpc>
              <a:spcBef>
                <a:spcPts val="542"/>
              </a:spcBef>
              <a:spcAft>
                <a:spcPts val="0"/>
              </a:spcAft>
              <a:buSzPts val="1400"/>
              <a:buNone/>
            </a:pPr>
            <a:endParaRPr sz="1804" b="1" dirty="0">
              <a:solidFill>
                <a:schemeClr val="dk1"/>
              </a:solidFill>
              <a:latin typeface="Arial"/>
              <a:ea typeface="Arial"/>
              <a:cs typeface="Arial"/>
              <a:sym typeface="Arial"/>
            </a:endParaRPr>
          </a:p>
          <a:p>
            <a:pPr marL="0" lvl="0" indent="0" algn="l" rtl="0">
              <a:lnSpc>
                <a:spcPct val="100000"/>
              </a:lnSpc>
              <a:spcBef>
                <a:spcPts val="542"/>
              </a:spcBef>
              <a:spcAft>
                <a:spcPts val="0"/>
              </a:spcAft>
              <a:buSzPts val="1400"/>
              <a:buFont typeface="Arial"/>
              <a:buNone/>
            </a:pPr>
            <a:endParaRPr dirty="0"/>
          </a:p>
          <a:p>
            <a:pPr marL="342900" lvl="0" indent="-254000" algn="l" rtl="0">
              <a:lnSpc>
                <a:spcPct val="100000"/>
              </a:lnSpc>
              <a:spcBef>
                <a:spcPts val="542"/>
              </a:spcBef>
              <a:spcAft>
                <a:spcPts val="0"/>
              </a:spcAft>
              <a:buSzPts val="1400"/>
              <a:buFont typeface="Arial"/>
              <a:buNone/>
            </a:pPr>
            <a:endParaRPr dirty="0"/>
          </a:p>
        </p:txBody>
      </p:sp>
      <p:sp>
        <p:nvSpPr>
          <p:cNvPr id="550" name="Google Shape;550;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8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900"/>
              </a:spcBef>
              <a:spcAft>
                <a:spcPts val="0"/>
              </a:spcAft>
              <a:buSzPts val="1400"/>
              <a:buNone/>
            </a:pPr>
            <a:r>
              <a:rPr lang="fr-FR" sz="1800" b="1" dirty="0">
                <a:latin typeface="Calibri"/>
                <a:ea typeface="Calibri"/>
                <a:cs typeface="Calibri"/>
                <a:sym typeface="Calibri"/>
              </a:rPr>
              <a:t>NOTES POUR L’ANIMATEUR</a:t>
            </a:r>
          </a:p>
          <a:p>
            <a:pPr marL="457200" lvl="0" indent="-228600" algn="l" rtl="0">
              <a:lnSpc>
                <a:spcPct val="100000"/>
              </a:lnSpc>
              <a:spcBef>
                <a:spcPts val="900"/>
              </a:spcBef>
              <a:spcAft>
                <a:spcPts val="0"/>
              </a:spcAft>
              <a:buSzPts val="1400"/>
              <a:buNone/>
            </a:pPr>
            <a:endParaRPr sz="1800" dirty="0"/>
          </a:p>
          <a:p>
            <a:pPr marL="342900" lvl="0" indent="-342900" algn="l" rtl="0">
              <a:lnSpc>
                <a:spcPct val="100000"/>
              </a:lnSpc>
              <a:spcBef>
                <a:spcPts val="542"/>
              </a:spcBef>
              <a:spcAft>
                <a:spcPts val="0"/>
              </a:spcAft>
              <a:buSzPts val="1400"/>
              <a:buFont typeface="Arial"/>
              <a:buChar char="•"/>
            </a:pPr>
            <a:r>
              <a:rPr lang="fr-FR" dirty="0"/>
              <a:t>Suite de la diapositive précédente</a:t>
            </a:r>
          </a:p>
          <a:p>
            <a:pPr marL="342900" lvl="0" indent="-254000" algn="l" rtl="0">
              <a:lnSpc>
                <a:spcPct val="100000"/>
              </a:lnSpc>
              <a:spcBef>
                <a:spcPts val="542"/>
              </a:spcBef>
              <a:spcAft>
                <a:spcPts val="0"/>
              </a:spcAft>
              <a:buSzPts val="1400"/>
              <a:buFont typeface="Arial"/>
              <a:buNone/>
            </a:pPr>
            <a:endParaRPr dirty="0"/>
          </a:p>
          <a:p>
            <a:pPr marL="0" lvl="0" indent="0" algn="l" rtl="0">
              <a:lnSpc>
                <a:spcPct val="100000"/>
              </a:lnSpc>
              <a:spcBef>
                <a:spcPts val="542"/>
              </a:spcBef>
              <a:spcAft>
                <a:spcPts val="0"/>
              </a:spcAft>
              <a:buSzPts val="1400"/>
              <a:buFont typeface="Arial"/>
              <a:buNone/>
            </a:pPr>
            <a:r>
              <a:rPr lang="fr-FR" b="1" dirty="0"/>
              <a:t>COMMENT ?</a:t>
            </a:r>
          </a:p>
          <a:p>
            <a:pPr marL="342900" lvl="0" indent="-342900" algn="l" rtl="0">
              <a:lnSpc>
                <a:spcPct val="100000"/>
              </a:lnSpc>
              <a:spcBef>
                <a:spcPts val="542"/>
              </a:spcBef>
              <a:spcAft>
                <a:spcPts val="0"/>
              </a:spcAft>
              <a:buSzPts val="1400"/>
              <a:buFont typeface="Arial"/>
              <a:buChar char="•"/>
            </a:pPr>
            <a:r>
              <a:rPr lang="fr-FR" sz="2000" b="1" dirty="0">
                <a:solidFill>
                  <a:schemeClr val="dk1"/>
                </a:solidFill>
                <a:latin typeface="Arial"/>
                <a:ea typeface="Arial"/>
                <a:cs typeface="Arial"/>
                <a:sym typeface="Arial"/>
              </a:rPr>
              <a:t>Inclure les attentes en matière d'engagement communautaire et de redevabilité dans les descriptions de poste du personnel et des bénévoles et dans les procédures d'initiation et d'évaluation.</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Cela permet de considérer l'engagement communautaire comme faisant partie du travail de chacun et d'indiquer clairement au personnel et aux bénévoles ce que l'on attend d'eux.</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S'assurer que tout le personnel et les bénévoles sont informés, comprennent et signent le code de conduite de la Croix-Rouge, du Croissant-Rouge et/ou de la Société nationale.</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Inclure les responsabilités et les compétences en matière d'engagement communautaire dans toutes les descriptions de fonctions pertinentes et évaluer les performances lors des évaluations.</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Inclure une séance d'information sur l'engagement communautaire et la redevabilité dans l'accueil des nouveaux employés, bénévoles et membres de la gouvernance.</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Outil 8 : Les descriptions de postes du CEA comportent des exemples de description de postes spécifiques au CEA, ainsi que des responsabilités que vous pouvez ajouter aux descriptions de postes d'autres secteurs. Outil 9 : Le briefing sur le CEA pour les nouveaux membres du personnel et les bénévoles est un modèle de briefing que vous pouvez utiliser pour expliquer aux nouvelles personnes ce qu'est le CEA et ce que l'on attend d'elles. Outil 10 : Le briefing sur le code de conduite est un modèle de PPT que vous pouvez utiliser pour passer en revue le code de conduite et ce que cela signifie pour notre comportement dans les communautés.</a:t>
            </a:r>
          </a:p>
          <a:p>
            <a:pPr marL="1030517" lvl="1" indent="-254000" algn="l" rtl="0">
              <a:lnSpc>
                <a:spcPct val="100000"/>
              </a:lnSpc>
              <a:spcBef>
                <a:spcPts val="542"/>
              </a:spcBef>
              <a:spcAft>
                <a:spcPts val="0"/>
              </a:spcAft>
              <a:buSzPts val="1400"/>
              <a:buFont typeface="Arial"/>
              <a:buNone/>
            </a:pPr>
            <a:endParaRPr sz="1804" dirty="0">
              <a:solidFill>
                <a:schemeClr val="dk1"/>
              </a:solidFill>
              <a:latin typeface="Arial"/>
              <a:ea typeface="Arial"/>
              <a:cs typeface="Arial"/>
              <a:sym typeface="Arial"/>
            </a:endParaRPr>
          </a:p>
          <a:p>
            <a:pPr marL="342900" lvl="0" indent="-342900" algn="l" rtl="0">
              <a:lnSpc>
                <a:spcPct val="100000"/>
              </a:lnSpc>
              <a:spcBef>
                <a:spcPts val="542"/>
              </a:spcBef>
              <a:spcAft>
                <a:spcPts val="0"/>
              </a:spcAft>
              <a:buSzPts val="1400"/>
              <a:buFont typeface="Arial"/>
              <a:buChar char="•"/>
            </a:pPr>
            <a:r>
              <a:rPr lang="fr-FR" sz="2000" b="1" dirty="0">
                <a:solidFill>
                  <a:schemeClr val="dk1"/>
                </a:solidFill>
                <a:latin typeface="Arial"/>
                <a:ea typeface="Arial"/>
                <a:cs typeface="Arial"/>
                <a:sym typeface="Arial"/>
              </a:rPr>
              <a:t>Inclure l'engagement communautaire et la redevabilité dans les processus PSER</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Tous les plans sont vérifiés avant d'être approuvés pour s'assurer qu'ils incluent des activités et un budget pour l'engagement communautaire.</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Tous les plans comprennent des indicateurs permettant de mesurer les niveaux de redevabilité</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Les retours d'information de la communauté sont inclus et examinés avec les données de suivi</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Les rapports comprennent une section sur les retours de la communauté et sur la manière dont la Société nationale respecte ses engagements en matière de redevabilité.</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Les données doivent être classées par sexe, âge et handicap (au minimum) pour une meilleure compréhension des différents besoins et lacunes entre les groupes. Voir les normes minimales de PGI dans les situations d'urgence et la boîte à outils</a:t>
            </a:r>
            <a:r>
              <a:rPr lang="fr-FR" sz="2000" baseline="30000" dirty="0">
                <a:solidFill>
                  <a:schemeClr val="dk1"/>
                </a:solidFill>
                <a:latin typeface="Arial"/>
                <a:ea typeface="Arial"/>
                <a:cs typeface="Arial"/>
                <a:sym typeface="Arial"/>
              </a:rPr>
              <a:t>21</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Saisir des exemples où les approches d'engagement communautaire ont amélioré la qualité et l'impact des programmes et des opérations.</a:t>
            </a:r>
          </a:p>
          <a:p>
            <a:pPr marL="1030517" lvl="1" indent="-342900" algn="l" rtl="0">
              <a:lnSpc>
                <a:spcPct val="100000"/>
              </a:lnSpc>
              <a:spcBef>
                <a:spcPts val="542"/>
              </a:spcBef>
              <a:spcAft>
                <a:spcPts val="0"/>
              </a:spcAft>
              <a:buSzPts val="1400"/>
              <a:buFont typeface="Arial"/>
              <a:buChar char="•"/>
            </a:pPr>
            <a:r>
              <a:rPr lang="fr-FR" sz="2000" dirty="0">
                <a:solidFill>
                  <a:schemeClr val="dk1"/>
                </a:solidFill>
                <a:latin typeface="Arial"/>
                <a:ea typeface="Arial"/>
                <a:cs typeface="Arial"/>
                <a:sym typeface="Arial"/>
              </a:rPr>
              <a:t>L'outil 11 est une liste de contrôle d'une page que vous pouvez utiliser pour examiner rapidement les plans et vérifier s'ils ont inclus le CEA de manière adéquate. Outil 7 : fournit des indicateurs de CEA pour l'institutionnalisation, ainsi que pour les programmes et opérations, et également des questions de base et d'évaluation. L'outil 15 contient tout ce dont vous avez besoin pour vous aider à mettre en place un mécanisme de retour d'information et l'outil 12 est un modèle que vous pouvez utiliser pour produire des études de cas sur l'impact du CEA. </a:t>
            </a:r>
          </a:p>
          <a:p>
            <a:pPr marL="1030517" lvl="1" indent="-254000" algn="l" rtl="0">
              <a:lnSpc>
                <a:spcPct val="100000"/>
              </a:lnSpc>
              <a:spcBef>
                <a:spcPts val="542"/>
              </a:spcBef>
              <a:spcAft>
                <a:spcPts val="0"/>
              </a:spcAft>
              <a:buSzPts val="1400"/>
              <a:buFont typeface="Arial"/>
              <a:buNone/>
            </a:pPr>
            <a:endParaRPr sz="2000" dirty="0">
              <a:solidFill>
                <a:schemeClr val="dk1"/>
              </a:solidFill>
              <a:latin typeface="Arial"/>
              <a:ea typeface="Arial"/>
              <a:cs typeface="Arial"/>
              <a:sym typeface="Arial"/>
            </a:endParaRPr>
          </a:p>
          <a:p>
            <a:pPr marL="342900" marR="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Arial"/>
                <a:ea typeface="Arial"/>
                <a:cs typeface="Arial"/>
                <a:sym typeface="Arial"/>
              </a:rPr>
              <a:t>DEMANDEZ SI L’UNE DES ORGANISATIONS PRÉSENTES DANS LA SALLE A INCLUS LE CEA DANS LES DESCRIPTIONS DE POSTES OU LES PROCESSUS DE PSER</a:t>
            </a:r>
          </a:p>
          <a:p>
            <a:pPr marL="342900" lvl="0" indent="-254000" algn="l" rtl="0">
              <a:lnSpc>
                <a:spcPct val="100000"/>
              </a:lnSpc>
              <a:spcBef>
                <a:spcPts val="542"/>
              </a:spcBef>
              <a:spcAft>
                <a:spcPts val="0"/>
              </a:spcAft>
              <a:buSzPts val="1400"/>
              <a:buFont typeface="Arial"/>
              <a:buNone/>
            </a:pPr>
            <a:endParaRPr sz="1804" dirty="0">
              <a:solidFill>
                <a:schemeClr val="dk1"/>
              </a:solidFill>
              <a:latin typeface="Arial"/>
              <a:ea typeface="Arial"/>
              <a:cs typeface="Arial"/>
              <a:sym typeface="Arial"/>
            </a:endParaRPr>
          </a:p>
        </p:txBody>
      </p:sp>
      <p:sp>
        <p:nvSpPr>
          <p:cNvPr id="559" name="Google Shape;559;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NOTES POUR L’ANIMATEUR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Étude de cas soulignant l'importance de l'intégration du CEA dans la stratégie et les méthodes de travail de la Société nationale - Peut être remplacé par un exemple de votre organisation, pays ou région.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i="0" u="none" strike="noStrike" cap="none" dirty="0">
              <a:solidFill>
                <a:srgbClr val="F5333F"/>
              </a:solidFill>
              <a:effectLst/>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4" b="1" i="0" u="none" strike="noStrike" cap="none" dirty="0">
                <a:solidFill>
                  <a:schemeClr val="dk1"/>
                </a:solidFill>
                <a:latin typeface="Calibri"/>
                <a:ea typeface="Calibri"/>
                <a:cs typeface="Calibri"/>
                <a:sym typeface="Calibri"/>
              </a:rPr>
              <a:t>Un message est envoyé au personnel lors de l'intégration de l'engagement communautaire dans le plan stratégique de la Croix-Rouge du Malawi</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4" b="0" i="0" u="none" strike="noStrike" cap="none" dirty="0">
                <a:solidFill>
                  <a:schemeClr val="dk1"/>
                </a:solidFill>
                <a:latin typeface="Calibri"/>
                <a:ea typeface="Calibri"/>
                <a:cs typeface="Calibri"/>
                <a:sym typeface="Calibri"/>
              </a:rPr>
              <a:t>La Croix-Rouge du Malawi (MRC) a profité d'une période de transformation pour intégrer l'engagement communautaire et la redevabilité comme méthode de travail de l'organisation. L'engagement communautaire a été rattaché à la qualité des programmes et intégré dans le nouveau département Planification, qualité et apprentissage (PQL). La direction a inclus des engagements accrus en matière de redevabilité à l’égard des communautés dans son plan stratégique 2019-2021. Cela a permis de mieux faire connaître l'approche au personnel qui souhaite désormais l’intégrer dans son travail. Un responsable de programme a expliqué : "Les programmes ne peuvent pas avancer sans le plan stratégique et nous avons intégré l'engagement et la redevabilité à l’égard des communautés. Maintenant l'accent est mis sur ce point et nous pouvons le faire figurer dans nos programmes." Les hauts responsables ont expliqué qu'ils ont été incités à accroître les engagements en matière de redevabilité communautaire parce que cela soulignait l'intégrité de la Société nationale.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0815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800" b="1" dirty="0">
                <a:latin typeface="Calibri"/>
                <a:ea typeface="Calibri"/>
                <a:cs typeface="Calibri"/>
                <a:sym typeface="Calibri"/>
              </a:rPr>
              <a:t>NOTES POUR L’ANIMATEUR</a:t>
            </a:r>
          </a:p>
          <a:p>
            <a:pPr marL="0" lvl="0" indent="0" algn="l" rtl="0">
              <a:lnSpc>
                <a:spcPct val="100000"/>
              </a:lnSpc>
              <a:spcBef>
                <a:spcPts val="900"/>
              </a:spcBef>
              <a:spcAft>
                <a:spcPts val="0"/>
              </a:spcAft>
              <a:buSzPts val="1400"/>
              <a:buNone/>
            </a:pPr>
            <a:endParaRPr sz="1800" dirty="0"/>
          </a:p>
          <a:p>
            <a:pPr marL="342900" lvl="0" indent="-342900" algn="l" rtl="0">
              <a:lnSpc>
                <a:spcPct val="100000"/>
              </a:lnSpc>
              <a:spcBef>
                <a:spcPts val="540"/>
              </a:spcBef>
              <a:spcAft>
                <a:spcPts val="0"/>
              </a:spcAft>
              <a:buClr>
                <a:schemeClr val="dk1"/>
              </a:buClr>
              <a:buSzPts val="1800"/>
              <a:buFont typeface="Arial"/>
              <a:buChar char="•"/>
            </a:pPr>
            <a:r>
              <a:rPr lang="fr-FR" dirty="0"/>
              <a:t>Une étape clé pour institutionnaliser la redevabilité dans une organisation est de disposer d'un mécanisme permanent et efficace de retour d'information à la communauté, que les gens peuvent utiliser pour poser des questions, faire des suggestions et exprimer leurs préoccupations ou leurs griefs</a:t>
            </a:r>
          </a:p>
          <a:p>
            <a:pPr marL="342900" lvl="0" indent="-228282" algn="l" rtl="0">
              <a:lnSpc>
                <a:spcPct val="100000"/>
              </a:lnSpc>
              <a:spcBef>
                <a:spcPts val="542"/>
              </a:spcBef>
              <a:spcAft>
                <a:spcPts val="0"/>
              </a:spcAft>
              <a:buClr>
                <a:schemeClr val="dk1"/>
              </a:buClr>
              <a:buSzPts val="1805"/>
              <a:buFont typeface="Arial"/>
              <a:buNone/>
            </a:pPr>
            <a:endParaRPr dirty="0"/>
          </a:p>
          <a:p>
            <a:pPr marL="342900" lvl="0" indent="-342900" algn="l" rtl="0">
              <a:lnSpc>
                <a:spcPct val="100000"/>
              </a:lnSpc>
              <a:spcBef>
                <a:spcPts val="540"/>
              </a:spcBef>
              <a:spcAft>
                <a:spcPts val="0"/>
              </a:spcAft>
              <a:buClr>
                <a:schemeClr val="dk1"/>
              </a:buClr>
              <a:buSzPts val="1800"/>
              <a:buFont typeface="Arial"/>
              <a:buChar char="•"/>
            </a:pPr>
            <a:r>
              <a:rPr lang="fr-FR" b="1" dirty="0"/>
              <a:t>Expliquez que nous aborderons ce sujet de manière beaucoup plus détaillée dans le prochain module, qui est consacré aux mécanismes de retour d'information</a:t>
            </a:r>
          </a:p>
          <a:p>
            <a:pPr marL="342900" lvl="0" indent="-228282" algn="l" rtl="0">
              <a:lnSpc>
                <a:spcPct val="100000"/>
              </a:lnSpc>
              <a:spcBef>
                <a:spcPts val="542"/>
              </a:spcBef>
              <a:spcAft>
                <a:spcPts val="0"/>
              </a:spcAft>
              <a:buClr>
                <a:schemeClr val="dk1"/>
              </a:buClr>
              <a:buSzPts val="1805"/>
              <a:buFont typeface="Arial"/>
              <a:buNone/>
            </a:pPr>
            <a:endParaRPr dirty="0"/>
          </a:p>
          <a:p>
            <a:pPr marL="0" lvl="0" indent="0" algn="l" rtl="0">
              <a:lnSpc>
                <a:spcPct val="100000"/>
              </a:lnSpc>
              <a:spcBef>
                <a:spcPts val="540"/>
              </a:spcBef>
              <a:spcAft>
                <a:spcPts val="0"/>
              </a:spcAft>
              <a:buClr>
                <a:schemeClr val="dk1"/>
              </a:buClr>
              <a:buSzPts val="1800"/>
              <a:buFont typeface="Arial"/>
              <a:buNone/>
            </a:pPr>
            <a:r>
              <a:rPr lang="fr-FR" b="1" dirty="0"/>
              <a:t>Pourquoi un mécanisme de retour d'information à plein temps et pas seulement une partie d'un programme ou d'une opération ?</a:t>
            </a:r>
          </a:p>
          <a:p>
            <a:pPr marL="342900" lvl="0" indent="-342900" algn="l" rtl="0">
              <a:lnSpc>
                <a:spcPct val="100000"/>
              </a:lnSpc>
              <a:spcBef>
                <a:spcPts val="1440"/>
              </a:spcBef>
              <a:spcAft>
                <a:spcPts val="0"/>
              </a:spcAft>
              <a:buClr>
                <a:schemeClr val="dk1"/>
              </a:buClr>
              <a:buSzPts val="4800"/>
              <a:buFont typeface="Arial"/>
              <a:buChar char="•"/>
            </a:pPr>
            <a:r>
              <a:rPr lang="fr-FR" sz="4800" dirty="0">
                <a:solidFill>
                  <a:schemeClr val="dk1"/>
                </a:solidFill>
                <a:latin typeface="Calibri"/>
                <a:ea typeface="Calibri"/>
                <a:cs typeface="Calibri"/>
                <a:sym typeface="Calibri"/>
              </a:rPr>
              <a:t>Les Sociétés nationales de la Croix-Rouge et du Croissant-Rouge mènent de nombreuses activités dans les communautés qui ne font pas partie d'un programme ou d'une opération spécifique. Par exemple, les activités permanentes de l'antenne. Les personnes soutenues par ces activités devraient également être en mesure de fournir un retour d'information</a:t>
            </a:r>
          </a:p>
          <a:p>
            <a:pPr marL="342900" lvl="0" indent="-38100" algn="l" rtl="0">
              <a:lnSpc>
                <a:spcPct val="100000"/>
              </a:lnSpc>
              <a:spcBef>
                <a:spcPts val="1440"/>
              </a:spcBef>
              <a:spcAft>
                <a:spcPts val="0"/>
              </a:spcAft>
              <a:buClr>
                <a:schemeClr val="dk1"/>
              </a:buClr>
              <a:buSzPts val="4800"/>
              <a:buFont typeface="Arial"/>
              <a:buNone/>
            </a:pPr>
            <a:endParaRPr sz="4800" dirty="0">
              <a:solidFill>
                <a:schemeClr val="dk1"/>
              </a:solidFill>
              <a:latin typeface="Calibri"/>
              <a:ea typeface="Calibri"/>
              <a:cs typeface="Calibri"/>
              <a:sym typeface="Calibri"/>
            </a:endParaRPr>
          </a:p>
          <a:p>
            <a:pPr marL="342900" lvl="0" indent="-342900" algn="l" rtl="0">
              <a:lnSpc>
                <a:spcPct val="100000"/>
              </a:lnSpc>
              <a:spcBef>
                <a:spcPts val="1440"/>
              </a:spcBef>
              <a:spcAft>
                <a:spcPts val="0"/>
              </a:spcAft>
              <a:buClr>
                <a:schemeClr val="dk1"/>
              </a:buClr>
              <a:buSzPts val="4800"/>
              <a:buFont typeface="Arial"/>
              <a:buChar char="•"/>
            </a:pPr>
            <a:r>
              <a:rPr lang="fr-FR" sz="4800" dirty="0">
                <a:solidFill>
                  <a:schemeClr val="dk1"/>
                </a:solidFill>
                <a:latin typeface="Calibri"/>
                <a:ea typeface="Calibri"/>
                <a:cs typeface="Calibri"/>
                <a:sym typeface="Calibri"/>
              </a:rPr>
              <a:t>Cela signifie également que le mécanisme de retour d'information est toujours présent, même lorsque le programme ou la réponse prend fin et que toute personne, qu'elle soit ou non concernée par un programme ou une réponse spécifique, peut fournir un retour d'information à l'organisation </a:t>
            </a:r>
          </a:p>
          <a:p>
            <a:pPr marL="342900" lvl="0" indent="-38100" algn="l" rtl="0">
              <a:lnSpc>
                <a:spcPct val="100000"/>
              </a:lnSpc>
              <a:spcBef>
                <a:spcPts val="1440"/>
              </a:spcBef>
              <a:spcAft>
                <a:spcPts val="0"/>
              </a:spcAft>
              <a:buClr>
                <a:schemeClr val="dk1"/>
              </a:buClr>
              <a:buSzPts val="4800"/>
              <a:buFont typeface="Arial"/>
              <a:buNone/>
            </a:pPr>
            <a:endParaRPr sz="4800" dirty="0">
              <a:solidFill>
                <a:schemeClr val="dk1"/>
              </a:solidFill>
              <a:latin typeface="Calibri"/>
              <a:ea typeface="Calibri"/>
              <a:cs typeface="Calibri"/>
              <a:sym typeface="Calibri"/>
            </a:endParaRPr>
          </a:p>
          <a:p>
            <a:pPr marL="342900" lvl="0" indent="-342900" algn="l" rtl="0">
              <a:lnSpc>
                <a:spcPct val="100000"/>
              </a:lnSpc>
              <a:spcBef>
                <a:spcPts val="1440"/>
              </a:spcBef>
              <a:spcAft>
                <a:spcPts val="0"/>
              </a:spcAft>
              <a:buClr>
                <a:schemeClr val="dk1"/>
              </a:buClr>
              <a:buSzPts val="4800"/>
              <a:buFont typeface="Arial"/>
              <a:buChar char="•"/>
            </a:pPr>
            <a:r>
              <a:rPr lang="fr-FR" sz="4800" dirty="0">
                <a:solidFill>
                  <a:schemeClr val="dk1"/>
                </a:solidFill>
                <a:latin typeface="Calibri"/>
                <a:ea typeface="Calibri"/>
                <a:cs typeface="Calibri"/>
                <a:sym typeface="Calibri"/>
              </a:rPr>
              <a:t>Il s'agit également d'une meilleure utilisation des ressources, car il n'est pas nécessaire de planifier, de financer et de mettre en place un nouveau mécanisme de retour d'information pour chaque programme ou opération ; un seul mécanisme peut être utilisé pour soutenir l'ensemble des activités de l'organisation</a:t>
            </a:r>
          </a:p>
          <a:p>
            <a:pPr marL="342900" lvl="0" indent="-38100" algn="l" rtl="0">
              <a:lnSpc>
                <a:spcPct val="100000"/>
              </a:lnSpc>
              <a:spcBef>
                <a:spcPts val="1440"/>
              </a:spcBef>
              <a:spcAft>
                <a:spcPts val="0"/>
              </a:spcAft>
              <a:buClr>
                <a:schemeClr val="dk1"/>
              </a:buClr>
              <a:buSzPts val="4800"/>
              <a:buFont typeface="Arial"/>
              <a:buNone/>
            </a:pPr>
            <a:endParaRPr sz="4800" dirty="0">
              <a:solidFill>
                <a:schemeClr val="dk1"/>
              </a:solidFill>
              <a:latin typeface="Calibri"/>
              <a:ea typeface="Calibri"/>
              <a:cs typeface="Calibri"/>
              <a:sym typeface="Calibri"/>
            </a:endParaRPr>
          </a:p>
          <a:p>
            <a:pPr marL="342900" lvl="0" indent="-342900" algn="l" rtl="0">
              <a:lnSpc>
                <a:spcPct val="100000"/>
              </a:lnSpc>
              <a:spcBef>
                <a:spcPts val="1440"/>
              </a:spcBef>
              <a:spcAft>
                <a:spcPts val="0"/>
              </a:spcAft>
              <a:buClr>
                <a:schemeClr val="dk1"/>
              </a:buClr>
              <a:buSzPts val="4800"/>
              <a:buFont typeface="Arial"/>
              <a:buChar char="•"/>
            </a:pPr>
            <a:r>
              <a:rPr lang="fr-FR" sz="4800" dirty="0">
                <a:solidFill>
                  <a:schemeClr val="dk1"/>
                </a:solidFill>
                <a:latin typeface="Calibri"/>
                <a:ea typeface="Calibri"/>
                <a:cs typeface="Calibri"/>
                <a:sym typeface="Calibri"/>
              </a:rPr>
              <a:t>Outil 15 : Le kit de retour d'information contient des conseils, des modèles et des outils pour vous guider dans le processus de mise en place d'un mécanisme de retour d'information, que nous aborderons plus en détail dans le prochain module</a:t>
            </a:r>
          </a:p>
          <a:p>
            <a:pPr marL="342900" lvl="0" indent="-38100" algn="l" rtl="0">
              <a:lnSpc>
                <a:spcPct val="100000"/>
              </a:lnSpc>
              <a:spcBef>
                <a:spcPts val="1440"/>
              </a:spcBef>
              <a:spcAft>
                <a:spcPts val="0"/>
              </a:spcAft>
              <a:buClr>
                <a:schemeClr val="dk1"/>
              </a:buClr>
              <a:buSzPts val="4800"/>
              <a:buFont typeface="Arial"/>
              <a:buNone/>
            </a:pPr>
            <a:endParaRPr sz="4800" dirty="0">
              <a:solidFill>
                <a:schemeClr val="dk1"/>
              </a:solidFill>
              <a:latin typeface="Calibri"/>
              <a:ea typeface="Calibri"/>
              <a:cs typeface="Calibri"/>
              <a:sym typeface="Calibri"/>
            </a:endParaRPr>
          </a:p>
          <a:p>
            <a:pPr marL="342900" lvl="0" indent="-38100" algn="l" rtl="0">
              <a:lnSpc>
                <a:spcPct val="100000"/>
              </a:lnSpc>
              <a:spcBef>
                <a:spcPts val="1440"/>
              </a:spcBef>
              <a:spcAft>
                <a:spcPts val="0"/>
              </a:spcAft>
              <a:buClr>
                <a:schemeClr val="dk1"/>
              </a:buClr>
              <a:buSzPts val="4800"/>
              <a:buFont typeface="Arial"/>
              <a:buNone/>
            </a:pPr>
            <a:endParaRPr sz="4800" dirty="0">
              <a:solidFill>
                <a:schemeClr val="dk1"/>
              </a:solidFill>
              <a:latin typeface="Calibri"/>
              <a:ea typeface="Calibri"/>
              <a:cs typeface="Calibri"/>
              <a:sym typeface="Calibri"/>
            </a:endParaRPr>
          </a:p>
          <a:p>
            <a:pPr marL="342900" lvl="0" indent="-38100" algn="l" rtl="0">
              <a:lnSpc>
                <a:spcPct val="100000"/>
              </a:lnSpc>
              <a:spcBef>
                <a:spcPts val="1440"/>
              </a:spcBef>
              <a:spcAft>
                <a:spcPts val="0"/>
              </a:spcAft>
              <a:buClr>
                <a:schemeClr val="dk1"/>
              </a:buClr>
              <a:buSzPts val="4800"/>
              <a:buFont typeface="Arial"/>
              <a:buNone/>
            </a:pPr>
            <a:endParaRPr sz="4800" dirty="0">
              <a:solidFill>
                <a:schemeClr val="dk1"/>
              </a:solidFill>
              <a:latin typeface="Calibri"/>
              <a:ea typeface="Calibri"/>
              <a:cs typeface="Calibri"/>
              <a:sym typeface="Calibri"/>
            </a:endParaRPr>
          </a:p>
          <a:p>
            <a:pPr marL="1718135" lvl="2"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0" lvl="0" indent="0" algn="l" rtl="0">
              <a:lnSpc>
                <a:spcPct val="100000"/>
              </a:lnSpc>
              <a:spcBef>
                <a:spcPts val="542"/>
              </a:spcBef>
              <a:spcAft>
                <a:spcPts val="0"/>
              </a:spcAft>
              <a:buSzPts val="1400"/>
              <a:buNone/>
            </a:pPr>
            <a:endParaRPr sz="1804" b="1" dirty="0">
              <a:solidFill>
                <a:schemeClr val="dk1"/>
              </a:solidFill>
              <a:latin typeface="Calibri"/>
              <a:ea typeface="Calibri"/>
              <a:cs typeface="Calibri"/>
              <a:sym typeface="Calibri"/>
            </a:endParaRPr>
          </a:p>
          <a:p>
            <a:pPr marL="0" lvl="0" indent="0" algn="l" rtl="0">
              <a:lnSpc>
                <a:spcPct val="100000"/>
              </a:lnSpc>
              <a:spcBef>
                <a:spcPts val="542"/>
              </a:spcBef>
              <a:spcAft>
                <a:spcPts val="0"/>
              </a:spcAft>
              <a:buClr>
                <a:schemeClr val="dk1"/>
              </a:buClr>
              <a:buSzPts val="1805"/>
              <a:buFont typeface="Arial"/>
              <a:buNone/>
            </a:pPr>
            <a:endParaRPr dirty="0"/>
          </a:p>
          <a:p>
            <a:pPr marL="342900" lvl="0" indent="-228282" algn="l" rtl="0">
              <a:lnSpc>
                <a:spcPct val="100000"/>
              </a:lnSpc>
              <a:spcBef>
                <a:spcPts val="542"/>
              </a:spcBef>
              <a:spcAft>
                <a:spcPts val="0"/>
              </a:spcAft>
              <a:buClr>
                <a:schemeClr val="dk1"/>
              </a:buClr>
              <a:buSzPts val="1805"/>
              <a:buFont typeface="Arial"/>
              <a:buNone/>
            </a:pPr>
            <a:endParaRPr dirty="0"/>
          </a:p>
        </p:txBody>
      </p:sp>
      <p:sp>
        <p:nvSpPr>
          <p:cNvPr id="570" name="Google Shape;57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79" name="Google Shape;57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586" name="Google Shape;586;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dirty="0"/>
              <a:t>NOTES POUR L’ANIMATEUR – voir la note pour l'animateur et le document à l’usage des participants à part pour l'étude de cas sur l'institutionnalisation du CEA</a:t>
            </a:r>
          </a:p>
          <a:p>
            <a:pPr marL="0" lvl="0" indent="0" algn="l" rtl="0">
              <a:lnSpc>
                <a:spcPct val="100000"/>
              </a:lnSpc>
              <a:spcBef>
                <a:spcPts val="540"/>
              </a:spcBef>
              <a:spcAft>
                <a:spcPts val="0"/>
              </a:spcAft>
              <a:buClr>
                <a:schemeClr val="dk1"/>
              </a:buClr>
              <a:buSzPts val="1800"/>
              <a:buFont typeface="Calibri"/>
              <a:buNone/>
            </a:pPr>
            <a:endParaRPr dirty="0"/>
          </a:p>
        </p:txBody>
      </p:sp>
      <p:sp>
        <p:nvSpPr>
          <p:cNvPr id="592" name="Google Shape;5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r>
              <a:rPr lang="fr-FR"/>
              <a:t>NOTES POUR L’ANIMATEUR</a:t>
            </a:r>
          </a:p>
          <a:p>
            <a:pPr marL="0" lvl="0" indent="0" algn="l" rtl="0">
              <a:lnSpc>
                <a:spcPct val="100000"/>
              </a:lnSpc>
              <a:spcBef>
                <a:spcPts val="542"/>
              </a:spcBef>
              <a:spcAft>
                <a:spcPts val="0"/>
              </a:spcAft>
              <a:buSzPts val="1400"/>
              <a:buNone/>
            </a:pPr>
            <a:endParaRPr/>
          </a:p>
          <a:p>
            <a:pPr marL="0" lvl="0" indent="0" algn="l" rtl="0">
              <a:lnSpc>
                <a:spcPct val="100000"/>
              </a:lnSpc>
              <a:spcBef>
                <a:spcPts val="542"/>
              </a:spcBef>
              <a:spcAft>
                <a:spcPts val="0"/>
              </a:spcAft>
              <a:buSzPts val="1400"/>
              <a:buNone/>
            </a:pPr>
            <a:r>
              <a:rPr lang="fr-FR"/>
              <a:t>- Cette session se concentre sur la manière d'institutionnaliser le CEA au niveau organisationnel ou stratégique. ELLE NE COUVRE PAS LA MISE EN ŒUVRE DANS LES PROGRAMMES OU LES RÉPONSES. Si les participants posent des questions sur la mise en œuvre, expliquez qu'elle sera traitée en détail pendant le reste de la formation</a:t>
            </a:r>
          </a:p>
        </p:txBody>
      </p:sp>
      <p:sp>
        <p:nvSpPr>
          <p:cNvPr id="465" name="Google Shape;465;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8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1" name="Google Shape;601;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1"/>
              <a:t>OPTIONAL SLIDE – Video of KRCS experience if time allows</a:t>
            </a:r>
            <a:endParaRPr/>
          </a:p>
          <a:p>
            <a:pPr marL="457200" lvl="0" indent="-228600" algn="l" rtl="0">
              <a:lnSpc>
                <a:spcPct val="100000"/>
              </a:lnSpc>
              <a:spcBef>
                <a:spcPts val="0"/>
              </a:spcBef>
              <a:spcAft>
                <a:spcPts val="0"/>
              </a:spcAft>
              <a:buSzPts val="1400"/>
              <a:buNone/>
            </a:pPr>
            <a:endParaRPr b="1"/>
          </a:p>
        </p:txBody>
      </p:sp>
      <p:sp>
        <p:nvSpPr>
          <p:cNvPr id="602" name="Google Shape;602;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a:t>NOTES POUR L’ANIMATEUR</a:t>
            </a:r>
          </a:p>
          <a:p>
            <a:pPr marL="0" lvl="0" indent="0" algn="l" rtl="0">
              <a:lnSpc>
                <a:spcPct val="100000"/>
              </a:lnSpc>
              <a:spcBef>
                <a:spcPts val="542"/>
              </a:spcBef>
              <a:spcAft>
                <a:spcPts val="0"/>
              </a:spcAft>
              <a:buSzPts val="1400"/>
              <a:buNone/>
            </a:pPr>
            <a:endParaRPr/>
          </a:p>
          <a:p>
            <a:pPr marL="0" lvl="0" indent="0" algn="l" rtl="0">
              <a:lnSpc>
                <a:spcPct val="100000"/>
              </a:lnSpc>
              <a:spcBef>
                <a:spcPts val="540"/>
              </a:spcBef>
              <a:spcAft>
                <a:spcPts val="0"/>
              </a:spcAft>
              <a:buSzPts val="1400"/>
              <a:buNone/>
            </a:pPr>
            <a:r>
              <a:rPr lang="fr-FR"/>
              <a:t>- Pour en savoir plus sur l'expérience de la SCRK, les participants peuvent lire l'étude de cas complète sur le hub de CEA.</a:t>
            </a:r>
          </a:p>
          <a:p>
            <a:pPr marL="0" lvl="0" indent="0" algn="l" rtl="0">
              <a:lnSpc>
                <a:spcPct val="100000"/>
              </a:lnSpc>
              <a:spcBef>
                <a:spcPts val="542"/>
              </a:spcBef>
              <a:spcAft>
                <a:spcPts val="0"/>
              </a:spcAft>
              <a:buSzPts val="1400"/>
              <a:buNone/>
            </a:pPr>
            <a:endParaRPr/>
          </a:p>
        </p:txBody>
      </p:sp>
      <p:sp>
        <p:nvSpPr>
          <p:cNvPr id="609" name="Google Shape;60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Calibri"/>
              <a:buNone/>
            </a:pPr>
            <a:r>
              <a:rPr lang="fr-FR" b="1"/>
              <a:t>NOTES POUR L’ANIMATEUR</a:t>
            </a:r>
          </a:p>
          <a:p>
            <a:pPr marL="0" lvl="0" indent="0" algn="l" rtl="0">
              <a:lnSpc>
                <a:spcPct val="100000"/>
              </a:lnSpc>
              <a:spcBef>
                <a:spcPts val="0"/>
              </a:spcBef>
              <a:spcAft>
                <a:spcPts val="0"/>
              </a:spcAft>
              <a:buClr>
                <a:schemeClr val="dk1"/>
              </a:buClr>
              <a:buSzPts val="1800"/>
              <a:buFont typeface="Calibri"/>
              <a:buNone/>
            </a:pPr>
            <a:endParaRPr lang="en-GB" b="0" dirty="0"/>
          </a:p>
          <a:p>
            <a:pPr marL="342900" lvl="0" indent="-342900" algn="l" rtl="0">
              <a:lnSpc>
                <a:spcPct val="100000"/>
              </a:lnSpc>
              <a:spcBef>
                <a:spcPts val="0"/>
              </a:spcBef>
              <a:spcAft>
                <a:spcPts val="0"/>
              </a:spcAft>
              <a:buClr>
                <a:schemeClr val="dk1"/>
              </a:buClr>
              <a:buSzPts val="1800"/>
              <a:buFont typeface="Arial" panose="020B0604020202020204" pitchFamily="34" charset="0"/>
              <a:buChar char="•"/>
            </a:pPr>
            <a:r>
              <a:rPr lang="fr-FR" b="0"/>
              <a:t>Demandez d'abord aux participants s'ils peuvent expliquer ce que signifie institutionnaliser quelque chose</a:t>
            </a:r>
          </a:p>
          <a:p>
            <a:pPr marL="0" lvl="0" indent="0" algn="l" rtl="0">
              <a:lnSpc>
                <a:spcPct val="100000"/>
              </a:lnSpc>
              <a:spcBef>
                <a:spcPts val="0"/>
              </a:spcBef>
              <a:spcAft>
                <a:spcPts val="0"/>
              </a:spcAft>
              <a:buClr>
                <a:schemeClr val="dk1"/>
              </a:buClr>
              <a:buSzPts val="1800"/>
              <a:buFont typeface="Calibri"/>
              <a:buNone/>
            </a:pPr>
            <a:endParaRPr b="0" dirty="0"/>
          </a:p>
          <a:p>
            <a:pPr marL="342900" marR="0" lvl="0" indent="-342900" algn="l" rtl="0">
              <a:lnSpc>
                <a:spcPct val="100000"/>
              </a:lnSpc>
              <a:spcBef>
                <a:spcPts val="0"/>
              </a:spcBef>
              <a:spcAft>
                <a:spcPts val="0"/>
              </a:spcAft>
              <a:buClr>
                <a:schemeClr val="dk1"/>
              </a:buClr>
              <a:buSzPts val="1804"/>
              <a:buFont typeface="Arial"/>
              <a:buChar char="•"/>
            </a:pPr>
            <a:r>
              <a:rPr lang="fr-FR" sz="1804">
                <a:solidFill>
                  <a:schemeClr val="dk1"/>
                </a:solidFill>
                <a:latin typeface="Calibri"/>
                <a:ea typeface="Calibri"/>
                <a:cs typeface="Calibri"/>
                <a:sym typeface="Calibri"/>
              </a:rPr>
              <a:t>Institutionnaliser l'engagement communautaire et la redevabilité signifie l'intégrer dans l'ADN de l'organisation ou dans son fonctionnement habituel. </a:t>
            </a:r>
          </a:p>
          <a:p>
            <a:pPr marL="342900" marR="0" lvl="0" indent="-228282" algn="l" rtl="0">
              <a:lnSpc>
                <a:spcPct val="100000"/>
              </a:lnSpc>
              <a:spcBef>
                <a:spcPts val="0"/>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4"/>
              <a:buFont typeface="Arial"/>
              <a:buChar char="•"/>
            </a:pPr>
            <a:r>
              <a:rPr lang="fr-FR" sz="1804">
                <a:solidFill>
                  <a:schemeClr val="dk1"/>
                </a:solidFill>
                <a:latin typeface="Calibri"/>
                <a:ea typeface="Calibri"/>
                <a:cs typeface="Calibri"/>
                <a:sym typeface="Calibri"/>
              </a:rPr>
              <a:t>Cela signifie intégrer l'engagement communautaire dans les stratégies, les politiques, les plans et les méthodes de travail jusqu'à ce qu'il devienne partie intégrante et systématique de chaque activité, à chaque étape du programme ou du cycle d'interventions aux catastrophes. </a:t>
            </a:r>
          </a:p>
          <a:p>
            <a:pPr marL="342900" marR="0" lvl="0" indent="-228282" algn="l" rtl="0">
              <a:lnSpc>
                <a:spcPct val="100000"/>
              </a:lnSpc>
              <a:spcBef>
                <a:spcPts val="0"/>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4"/>
              <a:buFont typeface="Arial"/>
              <a:buChar char="•"/>
            </a:pPr>
            <a:r>
              <a:rPr lang="fr-FR" sz="1804">
                <a:solidFill>
                  <a:schemeClr val="dk1"/>
                </a:solidFill>
                <a:latin typeface="Calibri"/>
                <a:ea typeface="Calibri"/>
                <a:cs typeface="Calibri"/>
                <a:sym typeface="Calibri"/>
              </a:rPr>
              <a:t>Pour y parvenir, la Société nationale doit faire du renforcement de la redevabilité à l'égard des communautés une priorité organisationnelle, avec un financement adéquat, du temps pour le personnel et le soutien du leadership.</a:t>
            </a:r>
          </a:p>
          <a:p>
            <a:pPr marL="342900" marR="0" lvl="0" indent="-228282" algn="l" rtl="0">
              <a:lnSpc>
                <a:spcPct val="100000"/>
              </a:lnSpc>
              <a:spcBef>
                <a:spcPts val="0"/>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4"/>
              <a:buFont typeface="Arial"/>
              <a:buChar char="•"/>
            </a:pPr>
            <a:r>
              <a:rPr lang="fr-FR" sz="1804">
                <a:solidFill>
                  <a:schemeClr val="dk1"/>
                </a:solidFill>
                <a:latin typeface="Calibri"/>
                <a:ea typeface="Calibri"/>
                <a:cs typeface="Calibri"/>
                <a:sym typeface="Calibri"/>
              </a:rPr>
              <a:t>L’institutionnalisation du CEA ne relève pas de la responsabilité d'une personne en particulier (par exemple, le responsable de l'engagement communautaire et de la redevabilité) mais de l'ensemble de la Société nationale qui doit y travailler.</a:t>
            </a:r>
          </a:p>
          <a:p>
            <a:pPr marL="342900" lvl="0" indent="-228282" algn="l" rtl="0">
              <a:lnSpc>
                <a:spcPct val="100000"/>
              </a:lnSpc>
              <a:spcBef>
                <a:spcPts val="0"/>
              </a:spcBef>
              <a:spcAft>
                <a:spcPts val="0"/>
              </a:spcAft>
              <a:buClr>
                <a:schemeClr val="dk1"/>
              </a:buClr>
              <a:buSzPts val="1805"/>
              <a:buFont typeface="Arial"/>
              <a:buNone/>
            </a:pPr>
            <a:endParaRPr b="0" dirty="0"/>
          </a:p>
        </p:txBody>
      </p:sp>
      <p:sp>
        <p:nvSpPr>
          <p:cNvPr id="473" name="Google Shape;4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2000" b="1" dirty="0">
                <a:latin typeface="Calibri"/>
                <a:ea typeface="Calibri"/>
                <a:cs typeface="Calibri"/>
                <a:sym typeface="Calibri"/>
              </a:rPr>
              <a:t>NOTES POUR L’ANIMATEUR</a:t>
            </a:r>
          </a:p>
          <a:p>
            <a:pPr marL="0" lvl="0" indent="0" algn="l" rtl="0">
              <a:lnSpc>
                <a:spcPct val="100000"/>
              </a:lnSpc>
              <a:spcBef>
                <a:spcPts val="1000"/>
              </a:spcBef>
              <a:spcAft>
                <a:spcPts val="0"/>
              </a:spcAft>
              <a:buSzPts val="1400"/>
              <a:buNone/>
            </a:pPr>
            <a:endParaRPr sz="2000" b="0" dirty="0">
              <a:latin typeface="Calibri"/>
              <a:ea typeface="Calibri"/>
              <a:cs typeface="Calibri"/>
              <a:sym typeface="Calibri"/>
            </a:endParaRPr>
          </a:p>
          <a:p>
            <a:pPr marL="342900" lvl="0" indent="-342900" algn="l" rtl="0">
              <a:lnSpc>
                <a:spcPct val="100000"/>
              </a:lnSpc>
              <a:spcBef>
                <a:spcPts val="1000"/>
              </a:spcBef>
              <a:spcAft>
                <a:spcPts val="0"/>
              </a:spcAft>
              <a:buClr>
                <a:schemeClr val="dk1"/>
              </a:buClr>
              <a:buSzPts val="2000"/>
              <a:buFont typeface="Arial"/>
              <a:buChar char="•"/>
            </a:pPr>
            <a:r>
              <a:rPr lang="fr-FR" sz="2000" b="1" dirty="0">
                <a:latin typeface="Calibri"/>
                <a:ea typeface="Calibri"/>
                <a:cs typeface="Calibri"/>
                <a:sym typeface="Calibri"/>
              </a:rPr>
              <a:t>AVANT</a:t>
            </a:r>
            <a:r>
              <a:rPr lang="fr-FR" sz="2000" b="0" dirty="0">
                <a:latin typeface="Calibri"/>
                <a:ea typeface="Calibri"/>
                <a:cs typeface="Calibri"/>
                <a:sym typeface="Calibri"/>
              </a:rPr>
              <a:t> de montrer le contenu de la diapositive, demandez aux participants s'ils peuvent expliquer quels sont les avantages de l'institutionnalisation du CEA</a:t>
            </a:r>
          </a:p>
          <a:p>
            <a:pPr marL="342900" lvl="0" indent="-215900" algn="l" rtl="0">
              <a:lnSpc>
                <a:spcPct val="100000"/>
              </a:lnSpc>
              <a:spcBef>
                <a:spcPts val="1000"/>
              </a:spcBef>
              <a:spcAft>
                <a:spcPts val="0"/>
              </a:spcAft>
              <a:buClr>
                <a:schemeClr val="dk1"/>
              </a:buClr>
              <a:buSzPts val="2000"/>
              <a:buFont typeface="Arial"/>
              <a:buNone/>
            </a:pPr>
            <a:endParaRPr sz="2000" b="0" dirty="0">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Pour que l'engagement communautaire...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Se matérialise dans tous les programmes et opérations avec le même niveau élevé de qualité</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Ne dépende pas de la personnalité du responsable du programme ou de l'opération</a:t>
            </a:r>
          </a:p>
          <a:p>
            <a:pPr marL="1030517" marR="0"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Il ne s'agit plus d'un choix, d'un complément ou de « quelque chose de sympa », mais d'un élément essentiel pour une programmation et des opérations efficaces</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Ne puisse pas être abandonné s'il n'y a pas assez de fonds ou de temps</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Ne se termine pas lorsque le programme ou l'opération se termine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Ne s'arrête pas lorsque ceux qui le défendent quittent l'organisation</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Soit compris par l'ensemble du personnel et des bénévoles y compris ce que l'on attend d'eux.</a:t>
            </a:r>
          </a:p>
          <a:p>
            <a:pPr marL="342900" lvl="0" indent="-215900" algn="l" rtl="0">
              <a:lnSpc>
                <a:spcPct val="100000"/>
              </a:lnSpc>
              <a:spcBef>
                <a:spcPts val="1000"/>
              </a:spcBef>
              <a:spcAft>
                <a:spcPts val="0"/>
              </a:spcAft>
              <a:buClr>
                <a:schemeClr val="dk1"/>
              </a:buClr>
              <a:buSzPts val="2000"/>
              <a:buFont typeface="Arial"/>
              <a:buNone/>
            </a:pPr>
            <a:endParaRPr sz="2000" b="0" dirty="0">
              <a:latin typeface="Calibri"/>
              <a:ea typeface="Calibri"/>
              <a:cs typeface="Calibri"/>
              <a:sym typeface="Calibri"/>
            </a:endParaRPr>
          </a:p>
          <a:p>
            <a:pPr marL="0" lvl="0" indent="0" algn="l" rtl="0">
              <a:lnSpc>
                <a:spcPct val="100000"/>
              </a:lnSpc>
              <a:spcBef>
                <a:spcPts val="542"/>
              </a:spcBef>
              <a:spcAft>
                <a:spcPts val="0"/>
              </a:spcAft>
              <a:buSzPts val="1400"/>
              <a:buNone/>
            </a:pPr>
            <a:endParaRPr dirty="0"/>
          </a:p>
        </p:txBody>
      </p:sp>
      <p:sp>
        <p:nvSpPr>
          <p:cNvPr id="484" name="Google Shape;4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800" b="1" dirty="0">
                <a:latin typeface="Calibri"/>
                <a:ea typeface="Calibri"/>
                <a:cs typeface="Calibri"/>
                <a:sym typeface="Calibri"/>
              </a:rPr>
              <a:t>NOTES POUR L’ANIMATEUR</a:t>
            </a:r>
          </a:p>
          <a:p>
            <a:pPr marL="0" lvl="0" indent="0" algn="l" rtl="0">
              <a:lnSpc>
                <a:spcPct val="100000"/>
              </a:lnSpc>
              <a:spcBef>
                <a:spcPts val="900"/>
              </a:spcBef>
              <a:spcAft>
                <a:spcPts val="0"/>
              </a:spcAft>
              <a:buSzPts val="1400"/>
              <a:buNone/>
            </a:pPr>
            <a:endParaRPr sz="1800" dirty="0"/>
          </a:p>
          <a:p>
            <a:pPr marL="342900" lvl="0" indent="-342900" algn="l" rtl="0">
              <a:lnSpc>
                <a:spcPct val="100000"/>
              </a:lnSpc>
              <a:spcBef>
                <a:spcPts val="540"/>
              </a:spcBef>
              <a:spcAft>
                <a:spcPts val="0"/>
              </a:spcAft>
              <a:buClr>
                <a:schemeClr val="dk1"/>
              </a:buClr>
              <a:buSzPts val="1800"/>
              <a:buFont typeface="Arial"/>
              <a:buChar char="•"/>
            </a:pPr>
            <a:r>
              <a:rPr lang="fr-FR" b="1" dirty="0"/>
              <a:t>Il est important d'expliquer aux participants qu'étant donné que le contexte de chaque Société nationale est différent, les quatre actions minimales dont vous allez discuter peuvent ne pas être pertinentes ou utiles pour toutes les SN. </a:t>
            </a:r>
            <a:r>
              <a:rPr lang="fr-FR" dirty="0"/>
              <a:t>Ces actions sont basées sur les expériences de nombreuses Sociétés nationales et représentent les éléments de base généraux que toute organisation devrait essayer de mettre en place si elle veut que l'engagement communautaire soit une partie systématique et fiable de son travail. Par conséquent, insistez auprès des participants pour qu'ils ne s'inquiètent pas si certaines des recommandations ne fonctionnent pas pour leur SN, ils peuvent prendre ce qui est utile et ignorer ce qui ne fonctionnerait pas dans leur contexte. </a:t>
            </a:r>
          </a:p>
          <a:p>
            <a:pPr marL="342900" lvl="0" indent="-228282" algn="l" rtl="0">
              <a:lnSpc>
                <a:spcPct val="100000"/>
              </a:lnSpc>
              <a:spcBef>
                <a:spcPts val="542"/>
              </a:spcBef>
              <a:spcAft>
                <a:spcPts val="0"/>
              </a:spcAft>
              <a:buClr>
                <a:schemeClr val="dk1"/>
              </a:buClr>
              <a:buSzPts val="1805"/>
              <a:buFont typeface="Arial"/>
              <a:buNone/>
            </a:pPr>
            <a:endParaRPr dirty="0"/>
          </a:p>
          <a:p>
            <a:pPr marL="342900" lvl="0" indent="-342900" algn="l" rtl="0">
              <a:lnSpc>
                <a:spcPct val="100000"/>
              </a:lnSpc>
              <a:spcBef>
                <a:spcPts val="540"/>
              </a:spcBef>
              <a:spcAft>
                <a:spcPts val="0"/>
              </a:spcAft>
              <a:buClr>
                <a:schemeClr val="dk1"/>
              </a:buClr>
              <a:buSzPts val="1800"/>
              <a:buFont typeface="Arial"/>
              <a:buChar char="•"/>
            </a:pPr>
            <a:r>
              <a:rPr lang="fr-FR" dirty="0"/>
              <a:t>Pour réussir à institutionnaliser l'engagement communautaire et la redevabilité, il faut d'abord que les gens sachent de quoi il s'agit et pourquoi c'est important, puis qu'ils sachent comment le mettre en pratique</a:t>
            </a:r>
          </a:p>
          <a:p>
            <a:pPr marL="342900" lvl="0" indent="-228282" algn="l" rtl="0">
              <a:lnSpc>
                <a:spcPct val="100000"/>
              </a:lnSpc>
              <a:spcBef>
                <a:spcPts val="542"/>
              </a:spcBef>
              <a:spcAft>
                <a:spcPts val="0"/>
              </a:spcAft>
              <a:buClr>
                <a:schemeClr val="dk1"/>
              </a:buClr>
              <a:buSzPts val="1805"/>
              <a:buFont typeface="Arial"/>
              <a:buNone/>
            </a:pPr>
            <a:endParaRPr dirty="0"/>
          </a:p>
          <a:p>
            <a:pPr marL="0" lvl="0" indent="0" algn="l" rtl="0">
              <a:lnSpc>
                <a:spcPct val="100000"/>
              </a:lnSpc>
              <a:spcBef>
                <a:spcPts val="540"/>
              </a:spcBef>
              <a:spcAft>
                <a:spcPts val="0"/>
              </a:spcAft>
              <a:buClr>
                <a:schemeClr val="dk1"/>
              </a:buClr>
              <a:buSzPts val="1800"/>
              <a:buFont typeface="Arial"/>
              <a:buNone/>
            </a:pPr>
            <a:r>
              <a:rPr lang="fr-FR" b="1" dirty="0"/>
              <a:t>COMMENT ?</a:t>
            </a:r>
          </a:p>
          <a:p>
            <a:pPr marL="342900" lvl="0" indent="-342900" algn="l" rtl="0">
              <a:lnSpc>
                <a:spcPct val="100000"/>
              </a:lnSpc>
              <a:spcBef>
                <a:spcPts val="540"/>
              </a:spcBef>
              <a:spcAft>
                <a:spcPts val="0"/>
              </a:spcAft>
              <a:buClr>
                <a:schemeClr val="dk1"/>
              </a:buClr>
              <a:buSzPts val="1800"/>
              <a:buFont typeface="Arial"/>
              <a:buChar char="•"/>
            </a:pPr>
            <a:r>
              <a:rPr lang="fr-FR" b="1" dirty="0"/>
              <a:t>Obtenir l'adhésion du leadership </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Si le leadership ne considère pas la redevabilité comme une priorité, le personnel ne le fera pas non plus et il ne sera pas intégré dans les stratégies, les politiques et les budgets.</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La direction comprend le conseil d'administration et la gouvernance </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Découvrez ce qui importe à vos dirigeants, puis montrez-leur comment l'engagement communautaire et la redevabilité peuvent contribuer à la réalisation de ces objectifs - par exemple, une plus grande redevabilité peut améliorer la réputation de la Société nationale, renforcer la confiance des partenaires, attirer de nouveaux financements, améliorer l'efficacité et contribuer à la viabilité financière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Outil de CEA 1 : Le briefing sur le CEA pour les dirigeants fournit un modèle de PPT que vous pouvez utiliser pour expliquer le CEA à vos dirigeants et obtenir leur adhésion et leur soutien.</a:t>
            </a:r>
          </a:p>
          <a:p>
            <a:pPr marL="1030517" lvl="1" indent="-342900" algn="l" rtl="0">
              <a:lnSpc>
                <a:spcPct val="100000"/>
              </a:lnSpc>
              <a:spcBef>
                <a:spcPts val="541"/>
              </a:spcBef>
              <a:spcAft>
                <a:spcPts val="0"/>
              </a:spcAft>
              <a:buClr>
                <a:schemeClr val="accent3"/>
              </a:buClr>
              <a:buSzPts val="1804"/>
              <a:buFont typeface="Arial"/>
              <a:buChar char="•"/>
            </a:pPr>
            <a:r>
              <a:rPr lang="fr-FR" sz="1804" b="1" dirty="0">
                <a:solidFill>
                  <a:schemeClr val="accent3"/>
                </a:solidFill>
                <a:latin typeface="Calibri"/>
                <a:ea typeface="Calibri"/>
                <a:cs typeface="Calibri"/>
                <a:sym typeface="Calibri"/>
              </a:rPr>
              <a:t>DEMANDER SI QUELQU'UN A DE L'EXPÉRIENCE DANS L'OBTENTION DE L'ADHÉSION DES DIRIGEANTS</a:t>
            </a:r>
          </a:p>
          <a:p>
            <a:pPr marL="1030517" lvl="1"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fr-FR" sz="1804" b="1" dirty="0">
                <a:solidFill>
                  <a:schemeClr val="dk1"/>
                </a:solidFill>
                <a:latin typeface="Calibri"/>
                <a:ea typeface="Calibri"/>
                <a:cs typeface="Calibri"/>
                <a:sym typeface="Calibri"/>
              </a:rPr>
              <a:t>Élaborer une politique d'engagement communautaire et de redevabilité</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Une politique définit ce à quoi l'organisation s'engage en termes de redevabilité et fournit des orientations au personnel et aux bénévoles</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Utiliser les Engagements minimaux du Mouvement en matière d’engagement communautaire et de redevabilité comme base de la politique </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Dans l'esprit d'un bon engagement communautaire, la politique doit être élaborée par le biais d'une consultation avec de nombreux employés et bénévoles. Cela favorisera l'appropriation de la politique et améliorera sa mise en œuvre</a:t>
            </a:r>
          </a:p>
          <a:p>
            <a:pPr marL="1030517" lvl="1" indent="-342900" algn="l" rtl="0">
              <a:lnSpc>
                <a:spcPct val="100000"/>
              </a:lnSpc>
              <a:spcBef>
                <a:spcPts val="541"/>
              </a:spcBef>
              <a:spcAft>
                <a:spcPts val="0"/>
              </a:spcAft>
              <a:buClr>
                <a:schemeClr val="dk1"/>
              </a:buClr>
              <a:buSzPts val="1804"/>
              <a:buFont typeface="Arial"/>
              <a:buChar char="•"/>
            </a:pPr>
            <a:r>
              <a:rPr lang="fr-FR" sz="1804" dirty="0">
                <a:solidFill>
                  <a:schemeClr val="dk1"/>
                </a:solidFill>
                <a:latin typeface="Calibri"/>
                <a:ea typeface="Calibri"/>
                <a:cs typeface="Calibri"/>
                <a:sym typeface="Calibri"/>
              </a:rPr>
              <a:t>Outil 2 : Le modèle de politique de CEA fournit les grandes lignes d'une politique de CEA avec des conseils sur ce qui peut être inclus dans chaque section</a:t>
            </a:r>
          </a:p>
          <a:p>
            <a:pPr marL="1030517" lvl="1"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342900" lvl="0" indent="-342900" algn="l" rtl="0">
              <a:lnSpc>
                <a:spcPct val="100000"/>
              </a:lnSpc>
              <a:spcBef>
                <a:spcPts val="600"/>
              </a:spcBef>
              <a:spcAft>
                <a:spcPts val="0"/>
              </a:spcAft>
              <a:buClr>
                <a:schemeClr val="dk1"/>
              </a:buClr>
              <a:buSzPts val="2000"/>
              <a:buFont typeface="Arial"/>
              <a:buChar char="•"/>
            </a:pPr>
            <a:r>
              <a:rPr lang="fr-FR" sz="2000" b="1" dirty="0">
                <a:solidFill>
                  <a:schemeClr val="dk1"/>
                </a:solidFill>
                <a:latin typeface="Calibri"/>
                <a:ea typeface="Calibri"/>
                <a:cs typeface="Calibri"/>
                <a:sym typeface="Calibri"/>
              </a:rPr>
              <a:t>Élaborer une stratégie ou un plan d'engagement communautaire et de redevabilité</a:t>
            </a:r>
          </a:p>
          <a:p>
            <a:pPr marL="1030517" marR="0" lvl="1" indent="-342900" algn="l" rtl="0">
              <a:lnSpc>
                <a:spcPct val="100000"/>
              </a:lnSpc>
              <a:spcBef>
                <a:spcPts val="600"/>
              </a:spcBef>
              <a:spcAft>
                <a:spcPts val="0"/>
              </a:spcAft>
              <a:buClr>
                <a:schemeClr val="dk1"/>
              </a:buClr>
              <a:buSzPts val="2000"/>
              <a:buFont typeface="Arial"/>
              <a:buChar char="•"/>
            </a:pPr>
            <a:r>
              <a:rPr lang="fr-FR" sz="2000" dirty="0">
                <a:solidFill>
                  <a:schemeClr val="dk1"/>
                </a:solidFill>
                <a:latin typeface="Calibri"/>
                <a:ea typeface="Calibri"/>
                <a:cs typeface="Calibri"/>
                <a:sym typeface="Calibri"/>
              </a:rPr>
              <a:t>Une stratégie ou un plan de CEA définit les activités, les échéances, les responsabilités, les indicateurs et le budget </a:t>
            </a:r>
          </a:p>
          <a:p>
            <a:pPr marL="1030517" marR="0" lvl="1" indent="-342900" algn="l" rtl="0">
              <a:lnSpc>
                <a:spcPct val="100000"/>
              </a:lnSpc>
              <a:spcBef>
                <a:spcPts val="600"/>
              </a:spcBef>
              <a:spcAft>
                <a:spcPts val="0"/>
              </a:spcAft>
              <a:buClr>
                <a:schemeClr val="dk1"/>
              </a:buClr>
              <a:buSzPts val="2000"/>
              <a:buFont typeface="Arial"/>
              <a:buChar char="•"/>
            </a:pPr>
            <a:r>
              <a:rPr lang="fr-FR" sz="2000" dirty="0">
                <a:solidFill>
                  <a:schemeClr val="dk1"/>
                </a:solidFill>
                <a:latin typeface="Calibri"/>
                <a:ea typeface="Calibri"/>
                <a:cs typeface="Calibri"/>
                <a:sym typeface="Calibri"/>
              </a:rPr>
              <a:t>La politique est ce à quoi l'organisation s'engage, tandis que la stratégie ou le plan est plus limité dans le temps et explique concrètement comment les engagements pris dans la politique seront respectés</a:t>
            </a:r>
          </a:p>
          <a:p>
            <a:pPr marL="1030517" marR="0" lvl="1" indent="-342900" algn="l" rtl="0">
              <a:lnSpc>
                <a:spcPct val="100000"/>
              </a:lnSpc>
              <a:spcBef>
                <a:spcPts val="600"/>
              </a:spcBef>
              <a:spcAft>
                <a:spcPts val="0"/>
              </a:spcAft>
              <a:buClr>
                <a:schemeClr val="dk1"/>
              </a:buClr>
              <a:buSzPts val="2000"/>
              <a:buFont typeface="Arial"/>
              <a:buChar char="•"/>
            </a:pPr>
            <a:r>
              <a:rPr lang="fr-FR" sz="2000" dirty="0">
                <a:solidFill>
                  <a:schemeClr val="dk1"/>
                </a:solidFill>
                <a:latin typeface="Calibri"/>
                <a:ea typeface="Calibri"/>
                <a:cs typeface="Calibri"/>
                <a:sym typeface="Calibri"/>
              </a:rPr>
              <a:t>La stratégie ou le plan de CEA doit être élaboré avec les personnes clés de l'organisation, y compris le personnel de l'antenne et les bénévoles. Être redevable à l’égard des communautés est une responsabilité partagée, il est donc important que le plan pour y parvenir soit également partagé.</a:t>
            </a:r>
          </a:p>
          <a:p>
            <a:pPr marL="1030517" lvl="1" indent="-342900" algn="l" rtl="0">
              <a:lnSpc>
                <a:spcPct val="100000"/>
              </a:lnSpc>
              <a:spcBef>
                <a:spcPts val="600"/>
              </a:spcBef>
              <a:spcAft>
                <a:spcPts val="0"/>
              </a:spcAft>
              <a:buClr>
                <a:schemeClr val="dk1"/>
              </a:buClr>
              <a:buSzPts val="2000"/>
              <a:buFont typeface="Arial"/>
              <a:buChar char="•"/>
            </a:pPr>
            <a:r>
              <a:rPr lang="fr-FR" sz="2000" dirty="0">
                <a:solidFill>
                  <a:schemeClr val="dk1"/>
                </a:solidFill>
                <a:latin typeface="Calibri"/>
                <a:ea typeface="Calibri"/>
                <a:cs typeface="Calibri"/>
                <a:sym typeface="Calibri"/>
              </a:rPr>
              <a:t>Une bonne option est d'ajouter un quatrième jour à cette formation (ce que vous faites peut-être) pour effectuer une auto-évaluation afin d'identifier les forces et les faiblesses dans la manière dont la Société nationale engage les communautés, et de guider les domaines sur lesquels il faut se concentrer dans une stratégie et un plan de travail. L'outil de CEA 3 fournit des modèles, des conseils et des diapositives PPT pour organiser un atelier d'auto-évaluation et de planification</a:t>
            </a:r>
          </a:p>
          <a:p>
            <a:pPr marL="1030517" lvl="1" indent="-342900" algn="l" rtl="0">
              <a:lnSpc>
                <a:spcPct val="100000"/>
              </a:lnSpc>
              <a:spcBef>
                <a:spcPts val="600"/>
              </a:spcBef>
              <a:spcAft>
                <a:spcPts val="0"/>
              </a:spcAft>
              <a:buClr>
                <a:schemeClr val="dk1"/>
              </a:buClr>
              <a:buSzPts val="2000"/>
              <a:buFont typeface="Arial"/>
              <a:buChar char="•"/>
            </a:pPr>
            <a:r>
              <a:rPr lang="fr-FR" sz="2000" dirty="0">
                <a:solidFill>
                  <a:schemeClr val="dk1"/>
                </a:solidFill>
                <a:latin typeface="Calibri"/>
                <a:ea typeface="Calibri"/>
                <a:cs typeface="Calibri"/>
                <a:sym typeface="Calibri"/>
              </a:rPr>
              <a:t>Comme tout plan, la stratégie ou le plan d'évaluation des effets cumulatifs doit être révisé et mis à jour régulièrement</a:t>
            </a:r>
            <a:r>
              <a:rPr lang="fr-FR" dirty="0"/>
              <a:t> pour s'assurer qu'il soutient et guide toujours l'organisation afin de renforcer sa redevabilité envers les communautés</a:t>
            </a:r>
          </a:p>
          <a:p>
            <a:pPr marL="1030517" lvl="1" indent="-342900" algn="l" rtl="0">
              <a:lnSpc>
                <a:spcPct val="100000"/>
              </a:lnSpc>
              <a:spcBef>
                <a:spcPts val="1440"/>
              </a:spcBef>
              <a:spcAft>
                <a:spcPts val="0"/>
              </a:spcAft>
              <a:buClr>
                <a:schemeClr val="dk1"/>
              </a:buClr>
              <a:buSzPts val="4800"/>
              <a:buFont typeface="Arial"/>
              <a:buChar char="•"/>
            </a:pPr>
            <a:r>
              <a:rPr lang="fr-FR" sz="4800" dirty="0">
                <a:solidFill>
                  <a:schemeClr val="dk1"/>
                </a:solidFill>
                <a:latin typeface="Calibri"/>
                <a:ea typeface="Calibri"/>
                <a:cs typeface="Calibri"/>
                <a:sym typeface="Calibri"/>
              </a:rPr>
              <a:t>Il existe de nombreux outils de CEA pour aider à développer des stratégies et des plans, notamment l'outil 3 mentionné ci-dessus et l'outil 4 : Modèle de stratégie de CEA avec une structure suggérée et des conseils sur les points à inclure, outil 5 : Un modèle de plan de travail de CEA avec des résultats, des activités et des indicateurs, outil 6 : Outil de budgétisation du CEA, qui est relié au plan de travail et comprend des lignes budgétaires potentielles à inclure pour le CEA </a:t>
            </a:r>
          </a:p>
          <a:p>
            <a:pPr marL="342900" lvl="0"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lnSpc>
                <a:spcPct val="100000"/>
              </a:lnSpc>
              <a:spcBef>
                <a:spcPts val="542"/>
              </a:spcBef>
              <a:spcAft>
                <a:spcPts val="0"/>
              </a:spcAft>
              <a:buClr>
                <a:schemeClr val="dk1"/>
              </a:buClr>
              <a:buSzPts val="1805"/>
              <a:buFont typeface="Arial"/>
              <a:buNone/>
            </a:pPr>
            <a:endParaRPr b="0" dirty="0"/>
          </a:p>
          <a:p>
            <a:pPr marL="342900" lvl="0" indent="-228282" algn="l" rtl="0">
              <a:lnSpc>
                <a:spcPct val="100000"/>
              </a:lnSpc>
              <a:spcBef>
                <a:spcPts val="542"/>
              </a:spcBef>
              <a:spcAft>
                <a:spcPts val="0"/>
              </a:spcAft>
              <a:buClr>
                <a:schemeClr val="dk1"/>
              </a:buClr>
              <a:buSzPts val="1805"/>
              <a:buFont typeface="Arial"/>
              <a:buNone/>
            </a:pPr>
            <a:endParaRPr dirty="0"/>
          </a:p>
          <a:p>
            <a:pPr marL="0" lvl="0" indent="0" algn="l" rtl="0">
              <a:lnSpc>
                <a:spcPct val="100000"/>
              </a:lnSpc>
              <a:spcBef>
                <a:spcPts val="542"/>
              </a:spcBef>
              <a:spcAft>
                <a:spcPts val="0"/>
              </a:spcAft>
              <a:buClr>
                <a:schemeClr val="dk1"/>
              </a:buClr>
              <a:buSzPts val="1805"/>
              <a:buFont typeface="Arial"/>
              <a:buNone/>
            </a:pPr>
            <a:endParaRPr dirty="0"/>
          </a:p>
          <a:p>
            <a:pPr marL="342900" lvl="0" indent="-228282" algn="l" rtl="0">
              <a:lnSpc>
                <a:spcPct val="100000"/>
              </a:lnSpc>
              <a:spcBef>
                <a:spcPts val="542"/>
              </a:spcBef>
              <a:spcAft>
                <a:spcPts val="0"/>
              </a:spcAft>
              <a:buClr>
                <a:schemeClr val="dk1"/>
              </a:buClr>
              <a:buSzPts val="1805"/>
              <a:buFont typeface="Arial"/>
              <a:buNone/>
            </a:pPr>
            <a:endParaRPr dirty="0"/>
          </a:p>
        </p:txBody>
      </p:sp>
      <p:sp>
        <p:nvSpPr>
          <p:cNvPr id="498" name="Google Shape;4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800" b="1">
                <a:latin typeface="Calibri"/>
                <a:ea typeface="Calibri"/>
                <a:cs typeface="Calibri"/>
                <a:sym typeface="Calibri"/>
              </a:rPr>
              <a:t>NOTES POUR L’ANIMATEUR</a:t>
            </a:r>
          </a:p>
          <a:p>
            <a:pPr marL="0" lvl="0" indent="0" algn="l" rtl="0">
              <a:lnSpc>
                <a:spcPct val="100000"/>
              </a:lnSpc>
              <a:spcBef>
                <a:spcPts val="900"/>
              </a:spcBef>
              <a:spcAft>
                <a:spcPts val="0"/>
              </a:spcAft>
              <a:buSzPts val="1400"/>
              <a:buNone/>
            </a:pPr>
            <a:endParaRPr sz="1800" dirty="0"/>
          </a:p>
          <a:p>
            <a:pPr marL="342900" lvl="0" indent="-342900" algn="l" rtl="0">
              <a:lnSpc>
                <a:spcPct val="100000"/>
              </a:lnSpc>
              <a:spcBef>
                <a:spcPts val="540"/>
              </a:spcBef>
              <a:spcAft>
                <a:spcPts val="0"/>
              </a:spcAft>
              <a:buClr>
                <a:schemeClr val="dk1"/>
              </a:buClr>
              <a:buSzPts val="1800"/>
              <a:buFont typeface="Arial"/>
              <a:buChar char="•"/>
            </a:pPr>
            <a:r>
              <a:rPr lang="fr-FR"/>
              <a:t>Suite de la diapositive précédente</a:t>
            </a:r>
          </a:p>
          <a:p>
            <a:pPr marL="342900" lvl="0" indent="-228282" algn="l" rtl="0">
              <a:lnSpc>
                <a:spcPct val="100000"/>
              </a:lnSpc>
              <a:spcBef>
                <a:spcPts val="542"/>
              </a:spcBef>
              <a:spcAft>
                <a:spcPts val="0"/>
              </a:spcAft>
              <a:buClr>
                <a:schemeClr val="dk1"/>
              </a:buClr>
              <a:buSzPts val="1805"/>
              <a:buFont typeface="Arial"/>
              <a:buNone/>
            </a:pPr>
            <a:endParaRPr dirty="0"/>
          </a:p>
          <a:p>
            <a:pPr marL="0" lvl="0" indent="0" algn="l" rtl="0">
              <a:lnSpc>
                <a:spcPct val="100000"/>
              </a:lnSpc>
              <a:spcBef>
                <a:spcPts val="540"/>
              </a:spcBef>
              <a:spcAft>
                <a:spcPts val="0"/>
              </a:spcAft>
              <a:buClr>
                <a:schemeClr val="dk1"/>
              </a:buClr>
              <a:buSzPts val="1800"/>
              <a:buFont typeface="Arial"/>
              <a:buNone/>
            </a:pPr>
            <a:r>
              <a:rPr lang="fr-FR" b="1"/>
              <a:t>COMMENT ?</a:t>
            </a:r>
          </a:p>
          <a:p>
            <a:pPr marL="342900" lvl="0" indent="-342900" algn="l" rtl="0">
              <a:lnSpc>
                <a:spcPct val="100000"/>
              </a:lnSpc>
              <a:spcBef>
                <a:spcPts val="600"/>
              </a:spcBef>
              <a:spcAft>
                <a:spcPts val="0"/>
              </a:spcAft>
              <a:buClr>
                <a:schemeClr val="dk1"/>
              </a:buClr>
              <a:buSzPts val="2000"/>
              <a:buFont typeface="Arial"/>
              <a:buChar char="•"/>
            </a:pPr>
            <a:r>
              <a:rPr lang="fr-FR" sz="2000" b="1">
                <a:solidFill>
                  <a:schemeClr val="dk1"/>
                </a:solidFill>
                <a:latin typeface="Calibri"/>
                <a:ea typeface="Calibri"/>
                <a:cs typeface="Calibri"/>
                <a:sym typeface="Calibri"/>
              </a:rPr>
              <a:t>Adopter des indicateurs clés de performance (KPI) pour mesurer la manière dont la Société nationale est redevable à l’égard des communautés.</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Les indicateurs clés de performance (ICP) permettent à la direction de s'approprier, de diriger et de contrôler la redevabilité et de prendre des mesures lorsque les objectifs ne sont pas atteints. En faisant en sorte qu'un élément devienne un ICP, la direction surveillera de plus près les progrès et interviendra plus rapidement pour résoudre les problèmes</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Discuter avec le leadership, la PSER, le DSN et le personnel des programmes et des opérations des indicateurs clés de performance les plus pertinents pour la Société nationale.</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Inclure les ICP dans la politique et le plan d'engagement communautaire et de redevabilité ainsi que dans la stratégie organisationnelle et le plan annuel.</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cs typeface="Calibri"/>
                <a:sym typeface="Calibri"/>
              </a:rPr>
              <a:t>L'outil de CEA 7 contient des exemples d'indicateurs clés de performance et d'indicateurs d'institutionnalisation que vous pouvez utiliser</a:t>
            </a:r>
          </a:p>
          <a:p>
            <a:pPr marL="1030517" lvl="1" indent="-215900" algn="l" rtl="0">
              <a:lnSpc>
                <a:spcPct val="100000"/>
              </a:lnSpc>
              <a:spcBef>
                <a:spcPts val="6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342900" lvl="0" indent="-342900" algn="l" rtl="0">
              <a:lnSpc>
                <a:spcPct val="100000"/>
              </a:lnSpc>
              <a:spcBef>
                <a:spcPts val="600"/>
              </a:spcBef>
              <a:spcAft>
                <a:spcPts val="0"/>
              </a:spcAft>
              <a:buClr>
                <a:schemeClr val="dk1"/>
              </a:buClr>
              <a:buSzPts val="2000"/>
              <a:buFont typeface="Arial"/>
              <a:buChar char="•"/>
            </a:pPr>
            <a:r>
              <a:rPr lang="fr-FR" sz="2000" b="1">
                <a:solidFill>
                  <a:schemeClr val="dk1"/>
                </a:solidFill>
                <a:latin typeface="Calibri"/>
                <a:ea typeface="Calibri"/>
                <a:cs typeface="Calibri"/>
                <a:sym typeface="Calibri"/>
              </a:rPr>
              <a:t>Former le personnel et les bénévoles à l'engagement communautaire et à la redevabilité</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Tous les membres du personnel, du bénévole au chef de service, doivent avoir la compréhension, les connaissances et la capacité d'impliquer efficacement les communautés dans leur travail.</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Dispenser cette formation de trois jours sur l'engagement communautaire et la redevabilité à la direction et au personnel pour soutenir l'intégration dans les programmes et les opérations et son institutionnalisation</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Déployer la formation de deux jours pour le personnel et les bénévoles des filiales, afin de les aider à engager concrètement les communautés - le personnel des filiales est celui qui effectue la plupart des engagements réels, il est donc essentiel que nous les aidions à le faire correctement</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Ajouter des sessions d'engagement communautaire à d'autres formations pertinentes</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Les formations ne suffisent pas ! Assurez-vous que le personnel bénéficie d'un soutien et d'un encadrement pour améliorer l'engagement communautaire, de la mise en place d'un mécanisme de retours d'information à l'utilisation d'approches de planification participative</a:t>
            </a:r>
          </a:p>
          <a:p>
            <a:pPr marL="1030517" lvl="1" indent="-342900" algn="l" rtl="0">
              <a:lnSpc>
                <a:spcPct val="100000"/>
              </a:lnSpc>
              <a:spcBef>
                <a:spcPts val="60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Tous les packs de formation de CEA se trouvent sur le hub d’engagement communautaire</a:t>
            </a:r>
          </a:p>
          <a:p>
            <a:pPr marL="1030517" lvl="1" indent="-215900" algn="l" rtl="0">
              <a:lnSpc>
                <a:spcPct val="100000"/>
              </a:lnSpc>
              <a:spcBef>
                <a:spcPts val="6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1718135" lvl="2" indent="-228282" algn="l" rtl="0">
              <a:lnSpc>
                <a:spcPct val="100000"/>
              </a:lnSpc>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lnSpc>
                <a:spcPct val="100000"/>
              </a:lnSpc>
              <a:spcBef>
                <a:spcPts val="542"/>
              </a:spcBef>
              <a:spcAft>
                <a:spcPts val="0"/>
              </a:spcAft>
              <a:buClr>
                <a:schemeClr val="dk1"/>
              </a:buClr>
              <a:buSzPts val="1805"/>
              <a:buFont typeface="Arial"/>
              <a:buNone/>
            </a:pPr>
            <a:endParaRPr b="0" dirty="0"/>
          </a:p>
          <a:p>
            <a:pPr marL="342900" lvl="0" indent="-228282" algn="l" rtl="0">
              <a:lnSpc>
                <a:spcPct val="100000"/>
              </a:lnSpc>
              <a:spcBef>
                <a:spcPts val="542"/>
              </a:spcBef>
              <a:spcAft>
                <a:spcPts val="0"/>
              </a:spcAft>
              <a:buClr>
                <a:schemeClr val="dk1"/>
              </a:buClr>
              <a:buSzPts val="1805"/>
              <a:buFont typeface="Arial"/>
              <a:buNone/>
            </a:pPr>
            <a:endParaRPr dirty="0"/>
          </a:p>
          <a:p>
            <a:pPr marL="0" lvl="0" indent="0" algn="l" rtl="0">
              <a:lnSpc>
                <a:spcPct val="100000"/>
              </a:lnSpc>
              <a:spcBef>
                <a:spcPts val="542"/>
              </a:spcBef>
              <a:spcAft>
                <a:spcPts val="0"/>
              </a:spcAft>
              <a:buClr>
                <a:schemeClr val="dk1"/>
              </a:buClr>
              <a:buSzPts val="1805"/>
              <a:buFont typeface="Arial"/>
              <a:buNone/>
            </a:pPr>
            <a:endParaRPr dirty="0"/>
          </a:p>
          <a:p>
            <a:pPr marL="342900" lvl="0" indent="-228282" algn="l" rtl="0">
              <a:lnSpc>
                <a:spcPct val="100000"/>
              </a:lnSpc>
              <a:spcBef>
                <a:spcPts val="542"/>
              </a:spcBef>
              <a:spcAft>
                <a:spcPts val="0"/>
              </a:spcAft>
              <a:buClr>
                <a:schemeClr val="dk1"/>
              </a:buClr>
              <a:buSzPts val="1805"/>
              <a:buFont typeface="Arial"/>
              <a:buNone/>
            </a:pPr>
            <a:endParaRPr dirty="0"/>
          </a:p>
        </p:txBody>
      </p:sp>
      <p:sp>
        <p:nvSpPr>
          <p:cNvPr id="509" name="Google Shape;50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fr-FR" b="1" dirty="0"/>
              <a:t>NOTES POUR L’ANIMATEUR</a:t>
            </a:r>
          </a:p>
          <a:p>
            <a:pPr marL="0"/>
            <a:endParaRPr lang="en-US" b="1" dirty="0"/>
          </a:p>
          <a:p>
            <a:pPr marL="0" marR="0" lvl="0" indent="-228600" algn="l" defTabSz="914400" rtl="0" eaLnBrk="1" fontAlgn="auto" latinLnBrk="0" hangingPunct="1">
              <a:lnSpc>
                <a:spcPct val="100000"/>
              </a:lnSpc>
              <a:spcBef>
                <a:spcPts val="542"/>
              </a:spcBef>
              <a:spcAft>
                <a:spcPts val="0"/>
              </a:spcAft>
              <a:buClr>
                <a:srgbClr val="000000"/>
              </a:buClr>
              <a:buSzPts val="1400"/>
              <a:buFont typeface="Arial"/>
              <a:buNone/>
              <a:tabLst/>
              <a:defRPr/>
            </a:pPr>
            <a:r>
              <a:rPr lang="fr-FR" b="1" dirty="0"/>
              <a:t>- Étude de cas soulignant la différence que fait la formation à tous les niveaux dans la Société nationale </a:t>
            </a:r>
            <a:r>
              <a:rPr lang="fr-F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 Peut être remplacé par un exemple de votre organisation, pays ou région</a:t>
            </a:r>
          </a:p>
          <a:p>
            <a:pPr marL="0"/>
            <a:endParaRPr lang="en-US" b="1" dirty="0"/>
          </a:p>
          <a:p>
            <a:pPr marL="0"/>
            <a:endParaRPr lang="en-US" sz="1804" b="1" i="0" u="none" strike="noStrike" cap="none" dirty="0">
              <a:solidFill>
                <a:schemeClr val="dk1"/>
              </a:solidFill>
              <a:effectLst/>
              <a:latin typeface="Calibri"/>
              <a:ea typeface="Calibri"/>
              <a:cs typeface="Calibri"/>
              <a:sym typeface="Calibri"/>
            </a:endParaRPr>
          </a:p>
          <a:p>
            <a:pPr marL="0"/>
            <a:r>
              <a:rPr lang="fr-FR" sz="1804" b="1" i="0" u="none" strike="noStrike" cap="none" dirty="0">
                <a:solidFill>
                  <a:schemeClr val="dk1"/>
                </a:solidFill>
                <a:latin typeface="Calibri"/>
                <a:ea typeface="Calibri"/>
                <a:cs typeface="Calibri"/>
                <a:sym typeface="Calibri"/>
              </a:rPr>
              <a:t>La Croix-Rouge du Burundi prend conscience de l'importance de la formation des bénévoles</a:t>
            </a:r>
          </a:p>
          <a:p>
            <a:pPr marL="0"/>
            <a:r>
              <a:rPr lang="fr-FR" sz="1804" b="0" i="0" u="none" strike="noStrike" cap="none" dirty="0">
                <a:solidFill>
                  <a:schemeClr val="dk1"/>
                </a:solidFill>
                <a:latin typeface="Calibri"/>
                <a:ea typeface="Calibri"/>
                <a:cs typeface="Calibri"/>
                <a:sym typeface="Calibri"/>
              </a:rPr>
              <a:t>La Croix-Rouge du Burundi a décidé d'organiser des formations sur l'engagement communautaire à l'intention du personnel de direction et des bénévoles, en reconnaissance du fait que ce sont les antennes qui travaillent le plus étroitement avec les communautés. Un secrétaire de direction a expliqué le changement qu'il a constaté après ces formations : "Avant, nous travaillions dans nos bureaux, nous réfléchissions aux problèmes de la communauté et nous essayions de les résoudre. Mais lorsque nous allions dans la communauté, nous nous rendions compte que les besoins les plus urgents de la région n'étaient pas ceux que nous pensions. Avant, nous avions pour principe de considérer la communauté comme le bénéficiaire. Mais maintenant, nous savons qu'ils sont partenaires et participants."</a:t>
            </a:r>
          </a:p>
          <a:p>
            <a:pPr marL="0"/>
            <a:endParaRPr lang="en-GB" sz="1804" b="0" i="0" u="none" strike="noStrike" cap="none" dirty="0">
              <a:solidFill>
                <a:schemeClr val="dk1"/>
              </a:solidFill>
              <a:effectLst/>
              <a:latin typeface="Calibri"/>
              <a:ea typeface="Calibri"/>
              <a:cs typeface="Calibri"/>
              <a:sym typeface="Calibri"/>
            </a:endParaRPr>
          </a:p>
          <a:p>
            <a:pPr marL="0"/>
            <a:r>
              <a:rPr lang="fr-FR" sz="1804" b="0" i="0" u="none" strike="noStrike" cap="none" dirty="0">
                <a:solidFill>
                  <a:schemeClr val="dk1"/>
                </a:solidFill>
                <a:latin typeface="Calibri"/>
                <a:ea typeface="Calibri"/>
                <a:cs typeface="Calibri"/>
                <a:sym typeface="Calibri"/>
              </a:rPr>
              <a:t>Les recherches menées dans le cadre de la stratégie de CEA pour l'Afrique ont révélé que, si de nombreuses personnes ont bénéficié de formations sur l'engagement communautaire et la redevabilité dans la région, beaucoup d'employés et de bénévoles n'ont toujours pas été formés à cette approche.</a:t>
            </a:r>
          </a:p>
          <a:p>
            <a:pPr marL="0"/>
            <a:r>
              <a:rPr lang="fr-FR" sz="1804" b="0" i="0" u="none" strike="noStrike" cap="none" dirty="0">
                <a:solidFill>
                  <a:schemeClr val="dk1"/>
                </a:solidFill>
                <a:latin typeface="Calibri"/>
                <a:ea typeface="Calibri"/>
                <a:cs typeface="Calibri"/>
                <a:sym typeface="Calibri"/>
              </a:rPr>
              <a:t>En conséquence, il existe des lacunes dans les connaissances, ce qui rend difficile l'opérationnalisation de l'engagement communautaire d'une manière holistique et complète. Ces lacunes se situent à différents niveaux, selon l'histoire de l'introduction de l'approche dans la Société nationale. Par exemple, le projet pilote de redevabilité envers les communautés du Croissant-Rouge du Soudan s'est concentré sur les activités au niveau des antennes, ce qui a entraîné des lacunes au niveau du siège en termes de compréhension. Au sein de la Croix-Rouge du Malawi, les formations se sont d'abord concentrées sur le niveau des managers et le personnel des antennes et de la gouvernance n'avait pas les connaissances nécessaires. Il est évident que le personnel à tous les niveaux doit être formé afin d'être clair sur ses rôles et responsabilités et sur la manière de garantir un bon engagement communautaire dans son travail.</a:t>
            </a:r>
          </a:p>
          <a:p>
            <a:pPr marL="0"/>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849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8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542"/>
              </a:spcBef>
              <a:spcAft>
                <a:spcPts val="0"/>
              </a:spcAft>
              <a:buSzPts val="1400"/>
              <a:buNone/>
            </a:pPr>
            <a:r>
              <a:rPr lang="fr-FR" b="1"/>
              <a:t>NOTES POUR L’ANIMATEUR</a:t>
            </a:r>
          </a:p>
          <a:p>
            <a:pPr marL="457200" marR="0" lvl="0" indent="-228600" algn="l" rtl="0">
              <a:lnSpc>
                <a:spcPct val="100000"/>
              </a:lnSpc>
              <a:spcBef>
                <a:spcPts val="542"/>
              </a:spcBef>
              <a:spcAft>
                <a:spcPts val="0"/>
              </a:spcAft>
              <a:buSzPts val="1400"/>
              <a:buNone/>
            </a:pPr>
            <a:endParaRPr b="1" dirty="0"/>
          </a:p>
          <a:p>
            <a:pPr marL="342900" lvl="0" indent="-342900" algn="l" rtl="0">
              <a:lnSpc>
                <a:spcPct val="100000"/>
              </a:lnSpc>
              <a:spcBef>
                <a:spcPts val="542"/>
              </a:spcBef>
              <a:spcAft>
                <a:spcPts val="0"/>
              </a:spcAft>
              <a:buSzPts val="1400"/>
              <a:buFont typeface="Arial"/>
              <a:buChar char="•"/>
            </a:pPr>
            <a:r>
              <a:rPr lang="fr-FR" b="0"/>
              <a:t>Il s'agit d'une courte activité de groupe pour amener les participants à réfléchir à la manière dont ils présenteraient ou vendraient le CEA à des dirigeants ayant des priorités différentes. Vous pouvez modifier ces priorités en fonction de ce qui est le plus probable pour votre pays ou votre région </a:t>
            </a:r>
          </a:p>
          <a:p>
            <a:pPr marL="342900" lvl="0" indent="-254000" algn="l" rtl="0">
              <a:lnSpc>
                <a:spcPct val="100000"/>
              </a:lnSpc>
              <a:spcBef>
                <a:spcPts val="542"/>
              </a:spcBef>
              <a:spcAft>
                <a:spcPts val="0"/>
              </a:spcAft>
              <a:buSzPts val="1400"/>
              <a:buFont typeface="Arial"/>
              <a:buNone/>
            </a:pPr>
            <a:endParaRPr b="0" dirty="0"/>
          </a:p>
          <a:p>
            <a:pPr marL="342900" lvl="0" indent="-342900" algn="l" rtl="0">
              <a:lnSpc>
                <a:spcPct val="100000"/>
              </a:lnSpc>
              <a:spcBef>
                <a:spcPts val="542"/>
              </a:spcBef>
              <a:spcAft>
                <a:spcPts val="0"/>
              </a:spcAft>
              <a:buSzPts val="1400"/>
              <a:buFont typeface="Arial"/>
              <a:buChar char="•"/>
            </a:pPr>
            <a:r>
              <a:rPr lang="fr-FR" b="0"/>
              <a:t>Dites aux participants qu'ils ont 5 minutes pour discuter dans leurs groupes et écrire quelques idées sur la façon dont ils encourageraient leur type de secrétaire général à soutenir le CEA</a:t>
            </a:r>
          </a:p>
          <a:p>
            <a:pPr marL="342900" lvl="0" indent="-254000" algn="l" rtl="0">
              <a:lnSpc>
                <a:spcPct val="100000"/>
              </a:lnSpc>
              <a:spcBef>
                <a:spcPts val="542"/>
              </a:spcBef>
              <a:spcAft>
                <a:spcPts val="0"/>
              </a:spcAft>
              <a:buSzPts val="1400"/>
              <a:buFont typeface="Arial"/>
              <a:buNone/>
            </a:pPr>
            <a:endParaRPr b="0" dirty="0"/>
          </a:p>
          <a:p>
            <a:pPr marL="342900" lvl="0" indent="-342900" algn="l" rtl="0">
              <a:lnSpc>
                <a:spcPct val="100000"/>
              </a:lnSpc>
              <a:spcBef>
                <a:spcPts val="542"/>
              </a:spcBef>
              <a:spcAft>
                <a:spcPts val="0"/>
              </a:spcAft>
              <a:buSzPts val="1400"/>
              <a:buFont typeface="Arial"/>
              <a:buChar char="•"/>
            </a:pPr>
            <a:r>
              <a:rPr lang="fr-FR" b="0"/>
              <a:t>Ensuite, les groupes disposent de 5 minutes pour faire le point sur leur discussion</a:t>
            </a:r>
          </a:p>
        </p:txBody>
      </p:sp>
      <p:sp>
        <p:nvSpPr>
          <p:cNvPr id="519" name="Google Shape;519;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lang="en-GB"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 name="Google Shape;13;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 name="Google Shape;14;p26"/>
          <p:cNvPicPr preferRelativeResize="0"/>
          <p:nvPr/>
        </p:nvPicPr>
        <p:blipFill rotWithShape="1">
          <a:blip r:embed="rId2">
            <a:alphaModFix/>
          </a:blip>
          <a:srcRect/>
          <a:stretch/>
        </p:blipFill>
        <p:spPr>
          <a:xfrm>
            <a:off x="14444870" y="1"/>
            <a:ext cx="3843130" cy="188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48"/>
        <p:cNvGrpSpPr/>
        <p:nvPr/>
      </p:nvGrpSpPr>
      <p:grpSpPr>
        <a:xfrm>
          <a:off x="0" y="0"/>
          <a:ext cx="0" cy="0"/>
          <a:chOff x="0" y="0"/>
          <a:chExt cx="0" cy="0"/>
        </a:xfrm>
      </p:grpSpPr>
      <p:pic>
        <p:nvPicPr>
          <p:cNvPr id="49" name="Google Shape;49;p39"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
        <p:nvSpPr>
          <p:cNvPr id="50" name="Google Shape;50;p39"/>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39"/>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chemeClr val="lt2"/>
                </a:solidFill>
                <a:latin typeface="Montserrat SemiBold"/>
                <a:ea typeface="Montserrat SemiBold"/>
                <a:cs typeface="Montserrat SemiBold"/>
                <a:sym typeface="Montserrat SemiBold"/>
              </a:rPr>
              <a:t>27 March 2022</a:t>
            </a:r>
            <a:endParaRPr sz="2400" b="1" i="0" u="none" strike="noStrike" cap="none">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8F2218D0-88EB-0848-8A65-E9C52FBF87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7442519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6" name="Picture 5" descr="A picture containing drawing&#10;&#10;Description automatically generated">
            <a:extLst>
              <a:ext uri="{FF2B5EF4-FFF2-40B4-BE49-F238E27FC236}">
                <a16:creationId xmlns:a16="http://schemas.microsoft.com/office/drawing/2014/main" id="{A33B3ED5-98CD-2848-B584-546FA3FFDA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7872094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845DB840-E51E-724F-90BD-ACA7BDB363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4152860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13A53D4D-C751-C94D-89AF-933F687BC0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0691007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EAC61CB5-456D-954E-B019-5E4216A49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6741217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A99206B1-4BB6-6B47-ADD8-9EAEF64FB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1191842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51DCF308-49AA-A64B-87C8-12069DDA3F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5779348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8" name="Picture 7" descr="A picture containing drawing&#10;&#10;Description automatically generated">
            <a:extLst>
              <a:ext uri="{FF2B5EF4-FFF2-40B4-BE49-F238E27FC236}">
                <a16:creationId xmlns:a16="http://schemas.microsoft.com/office/drawing/2014/main" id="{AD85157F-1ECD-5D44-9939-A8405BC6AB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27656375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20CC9EE5-31A1-9B4A-A5DA-8E4F1D0A9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3660973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4736ABE3-A7BE-4440-B4B5-4C181B62E9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361431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52"/>
        <p:cNvGrpSpPr/>
        <p:nvPr/>
      </p:nvGrpSpPr>
      <p:grpSpPr>
        <a:xfrm>
          <a:off x="0" y="0"/>
          <a:ext cx="0" cy="0"/>
          <a:chOff x="0" y="0"/>
          <a:chExt cx="0" cy="0"/>
        </a:xfrm>
      </p:grpSpPr>
      <p:sp>
        <p:nvSpPr>
          <p:cNvPr id="53" name="Google Shape;53;p40"/>
          <p:cNvSpPr>
            <a:spLocks noGrp="1"/>
          </p:cNvSpPr>
          <p:nvPr>
            <p:ph type="pic" idx="2"/>
          </p:nvPr>
        </p:nvSpPr>
        <p:spPr>
          <a:xfrm>
            <a:off x="0" y="0"/>
            <a:ext cx="18288000" cy="10288588"/>
          </a:xfrm>
          <a:prstGeom prst="rect">
            <a:avLst/>
          </a:prstGeom>
          <a:solidFill>
            <a:srgbClr val="353535">
              <a:alpha val="11372"/>
            </a:srgbClr>
          </a:solidFill>
          <a:ln>
            <a:noFill/>
          </a:ln>
        </p:spPr>
      </p:sp>
      <p:sp>
        <p:nvSpPr>
          <p:cNvPr id="54" name="Google Shape;54;p40"/>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40"/>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p40"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57" name="Google Shape;57;p40"/>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 name="Google Shape;58;p40" descr="A picture containing drawing&#10;&#10;Description automatically generated"/>
          <p:cNvPicPr preferRelativeResize="0"/>
          <p:nvPr/>
        </p:nvPicPr>
        <p:blipFill rotWithShape="1">
          <a:blip r:embed="rId3">
            <a:alphaModFix/>
          </a:blip>
          <a:srcRect/>
          <a:stretch/>
        </p:blipFill>
        <p:spPr>
          <a:xfrm>
            <a:off x="0" y="0"/>
            <a:ext cx="2746587" cy="2683239"/>
          </a:xfrm>
          <a:prstGeom prst="rect">
            <a:avLst/>
          </a:prstGeom>
          <a:noFill/>
          <a:ln>
            <a:noFill/>
          </a:ln>
        </p:spPr>
      </p:pic>
      <p:sp>
        <p:nvSpPr>
          <p:cNvPr id="59" name="Google Shape;59;p40"/>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40"/>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11E41"/>
                </a:solidFill>
                <a:latin typeface="Montserrat SemiBold"/>
                <a:ea typeface="Montserrat SemiBold"/>
                <a:cs typeface="Montserrat SemiBold"/>
                <a:sym typeface="Montserrat SemiBold"/>
              </a:rPr>
              <a:t>27 March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5B773574-66C1-444E-A7F1-DDBE8ED70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583772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6" name="Picture 5" descr="A picture containing drawing&#10;&#10;Description automatically generated">
            <a:extLst>
              <a:ext uri="{FF2B5EF4-FFF2-40B4-BE49-F238E27FC236}">
                <a16:creationId xmlns:a16="http://schemas.microsoft.com/office/drawing/2014/main" id="{04585CD8-A650-4C49-91E1-DD2EA966DE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20610092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17019376-57BD-CD49-8FB2-0C8085B846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201723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8" name="Picture 7" descr="A picture containing drawing&#10;&#10;Description automatically generated">
            <a:extLst>
              <a:ext uri="{FF2B5EF4-FFF2-40B4-BE49-F238E27FC236}">
                <a16:creationId xmlns:a16="http://schemas.microsoft.com/office/drawing/2014/main" id="{F09CDF7D-8997-3D45-8131-7DCA49177B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047898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6" name="Picture 5" descr="A picture containing drawing&#10;&#10;Description automatically generated">
            <a:extLst>
              <a:ext uri="{FF2B5EF4-FFF2-40B4-BE49-F238E27FC236}">
                <a16:creationId xmlns:a16="http://schemas.microsoft.com/office/drawing/2014/main" id="{095CB13D-643E-A941-A991-313318088C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6021758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81298DC4-F6F5-8D4F-BA72-DC7333A385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4471799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904C5B87-7E35-F54F-8980-F56247E889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1233833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62335CAB-516C-4742-A7E7-80AFC36A4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2340391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9">
    <p:spTree>
      <p:nvGrpSpPr>
        <p:cNvPr id="1" name=""/>
        <p:cNvGrpSpPr/>
        <p:nvPr/>
      </p:nvGrpSpPr>
      <p:grpSpPr>
        <a:xfrm>
          <a:off x="0" y="0"/>
          <a:ext cx="0" cy="0"/>
          <a:chOff x="0" y="0"/>
          <a:chExt cx="0" cy="0"/>
        </a:xfrm>
      </p:grpSpPr>
      <p:sp>
        <p:nvSpPr>
          <p:cNvPr id="7" name="Freeform 7"/>
          <p:cNvSpPr>
            <a:spLocks noGrp="1"/>
          </p:cNvSpPr>
          <p:nvPr>
            <p:ph type="pic" sz="quarter" idx="15"/>
          </p:nvPr>
        </p:nvSpPr>
        <p:spPr bwMode="auto">
          <a:xfrm>
            <a:off x="1751932" y="3612397"/>
            <a:ext cx="1971656" cy="1973190"/>
          </a:xfrm>
          <a:custGeom>
            <a:avLst/>
            <a:gdLst>
              <a:gd name="T0" fmla="*/ 8480 w 15387"/>
              <a:gd name="T1" fmla="*/ 40 h 15398"/>
              <a:gd name="T2" fmla="*/ 9616 w 15387"/>
              <a:gd name="T3" fmla="*/ 243 h 15398"/>
              <a:gd name="T4" fmla="*/ 10688 w 15387"/>
              <a:gd name="T5" fmla="*/ 606 h 15398"/>
              <a:gd name="T6" fmla="*/ 11683 w 15387"/>
              <a:gd name="T7" fmla="*/ 1115 h 15398"/>
              <a:gd name="T8" fmla="*/ 12587 w 15387"/>
              <a:gd name="T9" fmla="*/ 1758 h 15398"/>
              <a:gd name="T10" fmla="*/ 13388 w 15387"/>
              <a:gd name="T11" fmla="*/ 2523 h 15398"/>
              <a:gd name="T12" fmla="*/ 14073 w 15387"/>
              <a:gd name="T13" fmla="*/ 3394 h 15398"/>
              <a:gd name="T14" fmla="*/ 14628 w 15387"/>
              <a:gd name="T15" fmla="*/ 4361 h 15398"/>
              <a:gd name="T16" fmla="*/ 15042 w 15387"/>
              <a:gd name="T17" fmla="*/ 5410 h 15398"/>
              <a:gd name="T18" fmla="*/ 15299 w 15387"/>
              <a:gd name="T19" fmla="*/ 6526 h 15398"/>
              <a:gd name="T20" fmla="*/ 15387 w 15387"/>
              <a:gd name="T21" fmla="*/ 7698 h 15398"/>
              <a:gd name="T22" fmla="*/ 15299 w 15387"/>
              <a:gd name="T23" fmla="*/ 8871 h 15398"/>
              <a:gd name="T24" fmla="*/ 15042 w 15387"/>
              <a:gd name="T25" fmla="*/ 9988 h 15398"/>
              <a:gd name="T26" fmla="*/ 14628 w 15387"/>
              <a:gd name="T27" fmla="*/ 11037 h 15398"/>
              <a:gd name="T28" fmla="*/ 14073 w 15387"/>
              <a:gd name="T29" fmla="*/ 12002 h 15398"/>
              <a:gd name="T30" fmla="*/ 13388 w 15387"/>
              <a:gd name="T31" fmla="*/ 12875 h 15398"/>
              <a:gd name="T32" fmla="*/ 12587 w 15387"/>
              <a:gd name="T33" fmla="*/ 13640 h 15398"/>
              <a:gd name="T34" fmla="*/ 11683 w 15387"/>
              <a:gd name="T35" fmla="*/ 14283 h 15398"/>
              <a:gd name="T36" fmla="*/ 10688 w 15387"/>
              <a:gd name="T37" fmla="*/ 14792 h 15398"/>
              <a:gd name="T38" fmla="*/ 9616 w 15387"/>
              <a:gd name="T39" fmla="*/ 15155 h 15398"/>
              <a:gd name="T40" fmla="*/ 8480 w 15387"/>
              <a:gd name="T41" fmla="*/ 15358 h 15398"/>
              <a:gd name="T42" fmla="*/ 7298 w 15387"/>
              <a:gd name="T43" fmla="*/ 15387 h 15398"/>
              <a:gd name="T44" fmla="*/ 6144 w 15387"/>
              <a:gd name="T45" fmla="*/ 15241 h 15398"/>
              <a:gd name="T46" fmla="*/ 5049 w 15387"/>
              <a:gd name="T47" fmla="*/ 14930 h 15398"/>
              <a:gd name="T48" fmla="*/ 4026 w 15387"/>
              <a:gd name="T49" fmla="*/ 14468 h 15398"/>
              <a:gd name="T50" fmla="*/ 3091 w 15387"/>
              <a:gd name="T51" fmla="*/ 13868 h 15398"/>
              <a:gd name="T52" fmla="*/ 2254 w 15387"/>
              <a:gd name="T53" fmla="*/ 13142 h 15398"/>
              <a:gd name="T54" fmla="*/ 1528 w 15387"/>
              <a:gd name="T55" fmla="*/ 12305 h 15398"/>
              <a:gd name="T56" fmla="*/ 929 w 15387"/>
              <a:gd name="T57" fmla="*/ 11368 h 15398"/>
              <a:gd name="T58" fmla="*/ 466 w 15387"/>
              <a:gd name="T59" fmla="*/ 10346 h 15398"/>
              <a:gd name="T60" fmla="*/ 156 w 15387"/>
              <a:gd name="T61" fmla="*/ 9250 h 15398"/>
              <a:gd name="T62" fmla="*/ 11 w 15387"/>
              <a:gd name="T63" fmla="*/ 8095 h 15398"/>
              <a:gd name="T64" fmla="*/ 40 w 15387"/>
              <a:gd name="T65" fmla="*/ 6912 h 15398"/>
              <a:gd name="T66" fmla="*/ 243 w 15387"/>
              <a:gd name="T67" fmla="*/ 5776 h 15398"/>
              <a:gd name="T68" fmla="*/ 605 w 15387"/>
              <a:gd name="T69" fmla="*/ 4703 h 15398"/>
              <a:gd name="T70" fmla="*/ 1113 w 15387"/>
              <a:gd name="T71" fmla="*/ 3707 h 15398"/>
              <a:gd name="T72" fmla="*/ 1757 w 15387"/>
              <a:gd name="T73" fmla="*/ 2803 h 15398"/>
              <a:gd name="T74" fmla="*/ 2521 w 15387"/>
              <a:gd name="T75" fmla="*/ 2001 h 15398"/>
              <a:gd name="T76" fmla="*/ 3392 w 15387"/>
              <a:gd name="T77" fmla="*/ 1316 h 15398"/>
              <a:gd name="T78" fmla="*/ 4358 w 15387"/>
              <a:gd name="T79" fmla="*/ 759 h 15398"/>
              <a:gd name="T80" fmla="*/ 5406 w 15387"/>
              <a:gd name="T81" fmla="*/ 346 h 15398"/>
              <a:gd name="T82" fmla="*/ 6522 w 15387"/>
              <a:gd name="T83" fmla="*/ 89 h 15398"/>
              <a:gd name="T84" fmla="*/ 7693 w 15387"/>
              <a:gd name="T85" fmla="*/ 0 h 1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sz="100"/>
            </a:lvl1pPr>
          </a:lstStyle>
          <a:p>
            <a:endParaRPr lang="ru-RU"/>
          </a:p>
        </p:txBody>
      </p:sp>
      <p:sp>
        <p:nvSpPr>
          <p:cNvPr id="8" name="Picture Placeholder 7"/>
          <p:cNvSpPr>
            <a:spLocks noGrp="1"/>
          </p:cNvSpPr>
          <p:nvPr>
            <p:ph type="pic" sz="quarter" idx="16"/>
          </p:nvPr>
        </p:nvSpPr>
        <p:spPr bwMode="auto">
          <a:xfrm>
            <a:off x="6041343" y="3612397"/>
            <a:ext cx="1971656" cy="1973190"/>
          </a:xfrm>
          <a:custGeom>
            <a:avLst/>
            <a:gdLst>
              <a:gd name="T0" fmla="*/ 8480 w 15387"/>
              <a:gd name="T1" fmla="*/ 40 h 15398"/>
              <a:gd name="T2" fmla="*/ 9616 w 15387"/>
              <a:gd name="T3" fmla="*/ 243 h 15398"/>
              <a:gd name="T4" fmla="*/ 10688 w 15387"/>
              <a:gd name="T5" fmla="*/ 606 h 15398"/>
              <a:gd name="T6" fmla="*/ 11683 w 15387"/>
              <a:gd name="T7" fmla="*/ 1115 h 15398"/>
              <a:gd name="T8" fmla="*/ 12587 w 15387"/>
              <a:gd name="T9" fmla="*/ 1758 h 15398"/>
              <a:gd name="T10" fmla="*/ 13388 w 15387"/>
              <a:gd name="T11" fmla="*/ 2523 h 15398"/>
              <a:gd name="T12" fmla="*/ 14073 w 15387"/>
              <a:gd name="T13" fmla="*/ 3394 h 15398"/>
              <a:gd name="T14" fmla="*/ 14628 w 15387"/>
              <a:gd name="T15" fmla="*/ 4361 h 15398"/>
              <a:gd name="T16" fmla="*/ 15042 w 15387"/>
              <a:gd name="T17" fmla="*/ 5410 h 15398"/>
              <a:gd name="T18" fmla="*/ 15299 w 15387"/>
              <a:gd name="T19" fmla="*/ 6526 h 15398"/>
              <a:gd name="T20" fmla="*/ 15387 w 15387"/>
              <a:gd name="T21" fmla="*/ 7698 h 15398"/>
              <a:gd name="T22" fmla="*/ 15299 w 15387"/>
              <a:gd name="T23" fmla="*/ 8871 h 15398"/>
              <a:gd name="T24" fmla="*/ 15042 w 15387"/>
              <a:gd name="T25" fmla="*/ 9988 h 15398"/>
              <a:gd name="T26" fmla="*/ 14628 w 15387"/>
              <a:gd name="T27" fmla="*/ 11037 h 15398"/>
              <a:gd name="T28" fmla="*/ 14073 w 15387"/>
              <a:gd name="T29" fmla="*/ 12002 h 15398"/>
              <a:gd name="T30" fmla="*/ 13388 w 15387"/>
              <a:gd name="T31" fmla="*/ 12875 h 15398"/>
              <a:gd name="T32" fmla="*/ 12587 w 15387"/>
              <a:gd name="T33" fmla="*/ 13640 h 15398"/>
              <a:gd name="T34" fmla="*/ 11683 w 15387"/>
              <a:gd name="T35" fmla="*/ 14283 h 15398"/>
              <a:gd name="T36" fmla="*/ 10688 w 15387"/>
              <a:gd name="T37" fmla="*/ 14792 h 15398"/>
              <a:gd name="T38" fmla="*/ 9616 w 15387"/>
              <a:gd name="T39" fmla="*/ 15155 h 15398"/>
              <a:gd name="T40" fmla="*/ 8480 w 15387"/>
              <a:gd name="T41" fmla="*/ 15358 h 15398"/>
              <a:gd name="T42" fmla="*/ 7298 w 15387"/>
              <a:gd name="T43" fmla="*/ 15387 h 15398"/>
              <a:gd name="T44" fmla="*/ 6144 w 15387"/>
              <a:gd name="T45" fmla="*/ 15241 h 15398"/>
              <a:gd name="T46" fmla="*/ 5049 w 15387"/>
              <a:gd name="T47" fmla="*/ 14930 h 15398"/>
              <a:gd name="T48" fmla="*/ 4026 w 15387"/>
              <a:gd name="T49" fmla="*/ 14468 h 15398"/>
              <a:gd name="T50" fmla="*/ 3091 w 15387"/>
              <a:gd name="T51" fmla="*/ 13868 h 15398"/>
              <a:gd name="T52" fmla="*/ 2254 w 15387"/>
              <a:gd name="T53" fmla="*/ 13142 h 15398"/>
              <a:gd name="T54" fmla="*/ 1528 w 15387"/>
              <a:gd name="T55" fmla="*/ 12305 h 15398"/>
              <a:gd name="T56" fmla="*/ 929 w 15387"/>
              <a:gd name="T57" fmla="*/ 11368 h 15398"/>
              <a:gd name="T58" fmla="*/ 466 w 15387"/>
              <a:gd name="T59" fmla="*/ 10346 h 15398"/>
              <a:gd name="T60" fmla="*/ 156 w 15387"/>
              <a:gd name="T61" fmla="*/ 9250 h 15398"/>
              <a:gd name="T62" fmla="*/ 11 w 15387"/>
              <a:gd name="T63" fmla="*/ 8095 h 15398"/>
              <a:gd name="T64" fmla="*/ 40 w 15387"/>
              <a:gd name="T65" fmla="*/ 6912 h 15398"/>
              <a:gd name="T66" fmla="*/ 243 w 15387"/>
              <a:gd name="T67" fmla="*/ 5776 h 15398"/>
              <a:gd name="T68" fmla="*/ 605 w 15387"/>
              <a:gd name="T69" fmla="*/ 4703 h 15398"/>
              <a:gd name="T70" fmla="*/ 1113 w 15387"/>
              <a:gd name="T71" fmla="*/ 3707 h 15398"/>
              <a:gd name="T72" fmla="*/ 1757 w 15387"/>
              <a:gd name="T73" fmla="*/ 2803 h 15398"/>
              <a:gd name="T74" fmla="*/ 2521 w 15387"/>
              <a:gd name="T75" fmla="*/ 2001 h 15398"/>
              <a:gd name="T76" fmla="*/ 3392 w 15387"/>
              <a:gd name="T77" fmla="*/ 1316 h 15398"/>
              <a:gd name="T78" fmla="*/ 4358 w 15387"/>
              <a:gd name="T79" fmla="*/ 759 h 15398"/>
              <a:gd name="T80" fmla="*/ 5406 w 15387"/>
              <a:gd name="T81" fmla="*/ 346 h 15398"/>
              <a:gd name="T82" fmla="*/ 6522 w 15387"/>
              <a:gd name="T83" fmla="*/ 89 h 15398"/>
              <a:gd name="T84" fmla="*/ 7693 w 15387"/>
              <a:gd name="T85" fmla="*/ 0 h 1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sz="100"/>
            </a:lvl1pPr>
          </a:lstStyle>
          <a:p>
            <a:endParaRPr lang="ru-RU"/>
          </a:p>
        </p:txBody>
      </p:sp>
      <p:sp>
        <p:nvSpPr>
          <p:cNvPr id="9" name="Freeform 7"/>
          <p:cNvSpPr>
            <a:spLocks noGrp="1"/>
          </p:cNvSpPr>
          <p:nvPr>
            <p:ph type="pic" sz="quarter" idx="17"/>
          </p:nvPr>
        </p:nvSpPr>
        <p:spPr bwMode="auto">
          <a:xfrm>
            <a:off x="10336545" y="3612397"/>
            <a:ext cx="1971656" cy="1973190"/>
          </a:xfrm>
          <a:custGeom>
            <a:avLst/>
            <a:gdLst>
              <a:gd name="T0" fmla="*/ 8480 w 15387"/>
              <a:gd name="T1" fmla="*/ 40 h 15398"/>
              <a:gd name="T2" fmla="*/ 9616 w 15387"/>
              <a:gd name="T3" fmla="*/ 243 h 15398"/>
              <a:gd name="T4" fmla="*/ 10688 w 15387"/>
              <a:gd name="T5" fmla="*/ 606 h 15398"/>
              <a:gd name="T6" fmla="*/ 11683 w 15387"/>
              <a:gd name="T7" fmla="*/ 1115 h 15398"/>
              <a:gd name="T8" fmla="*/ 12587 w 15387"/>
              <a:gd name="T9" fmla="*/ 1758 h 15398"/>
              <a:gd name="T10" fmla="*/ 13388 w 15387"/>
              <a:gd name="T11" fmla="*/ 2523 h 15398"/>
              <a:gd name="T12" fmla="*/ 14073 w 15387"/>
              <a:gd name="T13" fmla="*/ 3394 h 15398"/>
              <a:gd name="T14" fmla="*/ 14628 w 15387"/>
              <a:gd name="T15" fmla="*/ 4361 h 15398"/>
              <a:gd name="T16" fmla="*/ 15042 w 15387"/>
              <a:gd name="T17" fmla="*/ 5410 h 15398"/>
              <a:gd name="T18" fmla="*/ 15299 w 15387"/>
              <a:gd name="T19" fmla="*/ 6526 h 15398"/>
              <a:gd name="T20" fmla="*/ 15387 w 15387"/>
              <a:gd name="T21" fmla="*/ 7698 h 15398"/>
              <a:gd name="T22" fmla="*/ 15299 w 15387"/>
              <a:gd name="T23" fmla="*/ 8871 h 15398"/>
              <a:gd name="T24" fmla="*/ 15042 w 15387"/>
              <a:gd name="T25" fmla="*/ 9988 h 15398"/>
              <a:gd name="T26" fmla="*/ 14628 w 15387"/>
              <a:gd name="T27" fmla="*/ 11037 h 15398"/>
              <a:gd name="T28" fmla="*/ 14073 w 15387"/>
              <a:gd name="T29" fmla="*/ 12002 h 15398"/>
              <a:gd name="T30" fmla="*/ 13388 w 15387"/>
              <a:gd name="T31" fmla="*/ 12875 h 15398"/>
              <a:gd name="T32" fmla="*/ 12587 w 15387"/>
              <a:gd name="T33" fmla="*/ 13640 h 15398"/>
              <a:gd name="T34" fmla="*/ 11683 w 15387"/>
              <a:gd name="T35" fmla="*/ 14283 h 15398"/>
              <a:gd name="T36" fmla="*/ 10688 w 15387"/>
              <a:gd name="T37" fmla="*/ 14792 h 15398"/>
              <a:gd name="T38" fmla="*/ 9616 w 15387"/>
              <a:gd name="T39" fmla="*/ 15155 h 15398"/>
              <a:gd name="T40" fmla="*/ 8480 w 15387"/>
              <a:gd name="T41" fmla="*/ 15358 h 15398"/>
              <a:gd name="T42" fmla="*/ 7298 w 15387"/>
              <a:gd name="T43" fmla="*/ 15387 h 15398"/>
              <a:gd name="T44" fmla="*/ 6144 w 15387"/>
              <a:gd name="T45" fmla="*/ 15241 h 15398"/>
              <a:gd name="T46" fmla="*/ 5049 w 15387"/>
              <a:gd name="T47" fmla="*/ 14930 h 15398"/>
              <a:gd name="T48" fmla="*/ 4026 w 15387"/>
              <a:gd name="T49" fmla="*/ 14468 h 15398"/>
              <a:gd name="T50" fmla="*/ 3091 w 15387"/>
              <a:gd name="T51" fmla="*/ 13868 h 15398"/>
              <a:gd name="T52" fmla="*/ 2254 w 15387"/>
              <a:gd name="T53" fmla="*/ 13142 h 15398"/>
              <a:gd name="T54" fmla="*/ 1528 w 15387"/>
              <a:gd name="T55" fmla="*/ 12305 h 15398"/>
              <a:gd name="T56" fmla="*/ 929 w 15387"/>
              <a:gd name="T57" fmla="*/ 11368 h 15398"/>
              <a:gd name="T58" fmla="*/ 466 w 15387"/>
              <a:gd name="T59" fmla="*/ 10346 h 15398"/>
              <a:gd name="T60" fmla="*/ 156 w 15387"/>
              <a:gd name="T61" fmla="*/ 9250 h 15398"/>
              <a:gd name="T62" fmla="*/ 11 w 15387"/>
              <a:gd name="T63" fmla="*/ 8095 h 15398"/>
              <a:gd name="T64" fmla="*/ 40 w 15387"/>
              <a:gd name="T65" fmla="*/ 6912 h 15398"/>
              <a:gd name="T66" fmla="*/ 243 w 15387"/>
              <a:gd name="T67" fmla="*/ 5776 h 15398"/>
              <a:gd name="T68" fmla="*/ 605 w 15387"/>
              <a:gd name="T69" fmla="*/ 4703 h 15398"/>
              <a:gd name="T70" fmla="*/ 1113 w 15387"/>
              <a:gd name="T71" fmla="*/ 3707 h 15398"/>
              <a:gd name="T72" fmla="*/ 1757 w 15387"/>
              <a:gd name="T73" fmla="*/ 2803 h 15398"/>
              <a:gd name="T74" fmla="*/ 2521 w 15387"/>
              <a:gd name="T75" fmla="*/ 2001 h 15398"/>
              <a:gd name="T76" fmla="*/ 3392 w 15387"/>
              <a:gd name="T77" fmla="*/ 1316 h 15398"/>
              <a:gd name="T78" fmla="*/ 4358 w 15387"/>
              <a:gd name="T79" fmla="*/ 759 h 15398"/>
              <a:gd name="T80" fmla="*/ 5406 w 15387"/>
              <a:gd name="T81" fmla="*/ 346 h 15398"/>
              <a:gd name="T82" fmla="*/ 6522 w 15387"/>
              <a:gd name="T83" fmla="*/ 89 h 15398"/>
              <a:gd name="T84" fmla="*/ 7693 w 15387"/>
              <a:gd name="T85" fmla="*/ 0 h 1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sz="100"/>
            </a:lvl1pPr>
          </a:lstStyle>
          <a:p>
            <a:endParaRPr lang="ru-RU"/>
          </a:p>
        </p:txBody>
      </p:sp>
      <p:sp>
        <p:nvSpPr>
          <p:cNvPr id="10" name="Freeform 7"/>
          <p:cNvSpPr>
            <a:spLocks noGrp="1"/>
          </p:cNvSpPr>
          <p:nvPr>
            <p:ph type="pic" sz="quarter" idx="18"/>
          </p:nvPr>
        </p:nvSpPr>
        <p:spPr bwMode="auto">
          <a:xfrm>
            <a:off x="14634815" y="3612397"/>
            <a:ext cx="1971656" cy="1973190"/>
          </a:xfrm>
          <a:custGeom>
            <a:avLst/>
            <a:gdLst>
              <a:gd name="T0" fmla="*/ 8480 w 15387"/>
              <a:gd name="T1" fmla="*/ 40 h 15398"/>
              <a:gd name="T2" fmla="*/ 9616 w 15387"/>
              <a:gd name="T3" fmla="*/ 243 h 15398"/>
              <a:gd name="T4" fmla="*/ 10688 w 15387"/>
              <a:gd name="T5" fmla="*/ 606 h 15398"/>
              <a:gd name="T6" fmla="*/ 11683 w 15387"/>
              <a:gd name="T7" fmla="*/ 1115 h 15398"/>
              <a:gd name="T8" fmla="*/ 12587 w 15387"/>
              <a:gd name="T9" fmla="*/ 1758 h 15398"/>
              <a:gd name="T10" fmla="*/ 13388 w 15387"/>
              <a:gd name="T11" fmla="*/ 2523 h 15398"/>
              <a:gd name="T12" fmla="*/ 14073 w 15387"/>
              <a:gd name="T13" fmla="*/ 3394 h 15398"/>
              <a:gd name="T14" fmla="*/ 14628 w 15387"/>
              <a:gd name="T15" fmla="*/ 4361 h 15398"/>
              <a:gd name="T16" fmla="*/ 15042 w 15387"/>
              <a:gd name="T17" fmla="*/ 5410 h 15398"/>
              <a:gd name="T18" fmla="*/ 15299 w 15387"/>
              <a:gd name="T19" fmla="*/ 6526 h 15398"/>
              <a:gd name="T20" fmla="*/ 15387 w 15387"/>
              <a:gd name="T21" fmla="*/ 7698 h 15398"/>
              <a:gd name="T22" fmla="*/ 15299 w 15387"/>
              <a:gd name="T23" fmla="*/ 8871 h 15398"/>
              <a:gd name="T24" fmla="*/ 15042 w 15387"/>
              <a:gd name="T25" fmla="*/ 9988 h 15398"/>
              <a:gd name="T26" fmla="*/ 14628 w 15387"/>
              <a:gd name="T27" fmla="*/ 11037 h 15398"/>
              <a:gd name="T28" fmla="*/ 14073 w 15387"/>
              <a:gd name="T29" fmla="*/ 12002 h 15398"/>
              <a:gd name="T30" fmla="*/ 13388 w 15387"/>
              <a:gd name="T31" fmla="*/ 12875 h 15398"/>
              <a:gd name="T32" fmla="*/ 12587 w 15387"/>
              <a:gd name="T33" fmla="*/ 13640 h 15398"/>
              <a:gd name="T34" fmla="*/ 11683 w 15387"/>
              <a:gd name="T35" fmla="*/ 14283 h 15398"/>
              <a:gd name="T36" fmla="*/ 10688 w 15387"/>
              <a:gd name="T37" fmla="*/ 14792 h 15398"/>
              <a:gd name="T38" fmla="*/ 9616 w 15387"/>
              <a:gd name="T39" fmla="*/ 15155 h 15398"/>
              <a:gd name="T40" fmla="*/ 8480 w 15387"/>
              <a:gd name="T41" fmla="*/ 15358 h 15398"/>
              <a:gd name="T42" fmla="*/ 7298 w 15387"/>
              <a:gd name="T43" fmla="*/ 15387 h 15398"/>
              <a:gd name="T44" fmla="*/ 6144 w 15387"/>
              <a:gd name="T45" fmla="*/ 15241 h 15398"/>
              <a:gd name="T46" fmla="*/ 5049 w 15387"/>
              <a:gd name="T47" fmla="*/ 14930 h 15398"/>
              <a:gd name="T48" fmla="*/ 4026 w 15387"/>
              <a:gd name="T49" fmla="*/ 14468 h 15398"/>
              <a:gd name="T50" fmla="*/ 3091 w 15387"/>
              <a:gd name="T51" fmla="*/ 13868 h 15398"/>
              <a:gd name="T52" fmla="*/ 2254 w 15387"/>
              <a:gd name="T53" fmla="*/ 13142 h 15398"/>
              <a:gd name="T54" fmla="*/ 1528 w 15387"/>
              <a:gd name="T55" fmla="*/ 12305 h 15398"/>
              <a:gd name="T56" fmla="*/ 929 w 15387"/>
              <a:gd name="T57" fmla="*/ 11368 h 15398"/>
              <a:gd name="T58" fmla="*/ 466 w 15387"/>
              <a:gd name="T59" fmla="*/ 10346 h 15398"/>
              <a:gd name="T60" fmla="*/ 156 w 15387"/>
              <a:gd name="T61" fmla="*/ 9250 h 15398"/>
              <a:gd name="T62" fmla="*/ 11 w 15387"/>
              <a:gd name="T63" fmla="*/ 8095 h 15398"/>
              <a:gd name="T64" fmla="*/ 40 w 15387"/>
              <a:gd name="T65" fmla="*/ 6912 h 15398"/>
              <a:gd name="T66" fmla="*/ 243 w 15387"/>
              <a:gd name="T67" fmla="*/ 5776 h 15398"/>
              <a:gd name="T68" fmla="*/ 605 w 15387"/>
              <a:gd name="T69" fmla="*/ 4703 h 15398"/>
              <a:gd name="T70" fmla="*/ 1113 w 15387"/>
              <a:gd name="T71" fmla="*/ 3707 h 15398"/>
              <a:gd name="T72" fmla="*/ 1757 w 15387"/>
              <a:gd name="T73" fmla="*/ 2803 h 15398"/>
              <a:gd name="T74" fmla="*/ 2521 w 15387"/>
              <a:gd name="T75" fmla="*/ 2001 h 15398"/>
              <a:gd name="T76" fmla="*/ 3392 w 15387"/>
              <a:gd name="T77" fmla="*/ 1316 h 15398"/>
              <a:gd name="T78" fmla="*/ 4358 w 15387"/>
              <a:gd name="T79" fmla="*/ 759 h 15398"/>
              <a:gd name="T80" fmla="*/ 5406 w 15387"/>
              <a:gd name="T81" fmla="*/ 346 h 15398"/>
              <a:gd name="T82" fmla="*/ 6522 w 15387"/>
              <a:gd name="T83" fmla="*/ 89 h 15398"/>
              <a:gd name="T84" fmla="*/ 7693 w 15387"/>
              <a:gd name="T85" fmla="*/ 0 h 1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87" h="15398">
                <a:moveTo>
                  <a:pt x="7693" y="0"/>
                </a:moveTo>
                <a:lnTo>
                  <a:pt x="8089" y="11"/>
                </a:lnTo>
                <a:lnTo>
                  <a:pt x="8480" y="40"/>
                </a:lnTo>
                <a:lnTo>
                  <a:pt x="8866" y="89"/>
                </a:lnTo>
                <a:lnTo>
                  <a:pt x="9244" y="156"/>
                </a:lnTo>
                <a:lnTo>
                  <a:pt x="9616" y="243"/>
                </a:lnTo>
                <a:lnTo>
                  <a:pt x="9981" y="346"/>
                </a:lnTo>
                <a:lnTo>
                  <a:pt x="10339" y="468"/>
                </a:lnTo>
                <a:lnTo>
                  <a:pt x="10688" y="606"/>
                </a:lnTo>
                <a:lnTo>
                  <a:pt x="11029" y="759"/>
                </a:lnTo>
                <a:lnTo>
                  <a:pt x="11360" y="930"/>
                </a:lnTo>
                <a:lnTo>
                  <a:pt x="11683" y="1115"/>
                </a:lnTo>
                <a:lnTo>
                  <a:pt x="11995" y="1316"/>
                </a:lnTo>
                <a:lnTo>
                  <a:pt x="12297" y="1529"/>
                </a:lnTo>
                <a:lnTo>
                  <a:pt x="12587" y="1758"/>
                </a:lnTo>
                <a:lnTo>
                  <a:pt x="12867" y="2001"/>
                </a:lnTo>
                <a:lnTo>
                  <a:pt x="13134" y="2255"/>
                </a:lnTo>
                <a:lnTo>
                  <a:pt x="13388" y="2523"/>
                </a:lnTo>
                <a:lnTo>
                  <a:pt x="13631" y="2803"/>
                </a:lnTo>
                <a:lnTo>
                  <a:pt x="13858" y="3093"/>
                </a:lnTo>
                <a:lnTo>
                  <a:pt x="14073" y="3394"/>
                </a:lnTo>
                <a:lnTo>
                  <a:pt x="14273" y="3707"/>
                </a:lnTo>
                <a:lnTo>
                  <a:pt x="14458" y="4029"/>
                </a:lnTo>
                <a:lnTo>
                  <a:pt x="14628" y="4361"/>
                </a:lnTo>
                <a:lnTo>
                  <a:pt x="14782" y="4703"/>
                </a:lnTo>
                <a:lnTo>
                  <a:pt x="14920" y="5052"/>
                </a:lnTo>
                <a:lnTo>
                  <a:pt x="15042" y="5410"/>
                </a:lnTo>
                <a:lnTo>
                  <a:pt x="15145" y="5776"/>
                </a:lnTo>
                <a:lnTo>
                  <a:pt x="15230" y="6148"/>
                </a:lnTo>
                <a:lnTo>
                  <a:pt x="15299" y="6526"/>
                </a:lnTo>
                <a:lnTo>
                  <a:pt x="15348" y="6912"/>
                </a:lnTo>
                <a:lnTo>
                  <a:pt x="15377" y="7302"/>
                </a:lnTo>
                <a:lnTo>
                  <a:pt x="15387" y="7698"/>
                </a:lnTo>
                <a:lnTo>
                  <a:pt x="15377" y="8095"/>
                </a:lnTo>
                <a:lnTo>
                  <a:pt x="15348" y="8486"/>
                </a:lnTo>
                <a:lnTo>
                  <a:pt x="15299" y="8871"/>
                </a:lnTo>
                <a:lnTo>
                  <a:pt x="15230" y="9250"/>
                </a:lnTo>
                <a:lnTo>
                  <a:pt x="15145" y="9622"/>
                </a:lnTo>
                <a:lnTo>
                  <a:pt x="15042" y="9988"/>
                </a:lnTo>
                <a:lnTo>
                  <a:pt x="14920" y="10346"/>
                </a:lnTo>
                <a:lnTo>
                  <a:pt x="14782" y="10695"/>
                </a:lnTo>
                <a:lnTo>
                  <a:pt x="14628" y="11037"/>
                </a:lnTo>
                <a:lnTo>
                  <a:pt x="14458" y="11368"/>
                </a:lnTo>
                <a:lnTo>
                  <a:pt x="14273" y="11691"/>
                </a:lnTo>
                <a:lnTo>
                  <a:pt x="14073" y="12002"/>
                </a:lnTo>
                <a:lnTo>
                  <a:pt x="13858" y="12305"/>
                </a:lnTo>
                <a:lnTo>
                  <a:pt x="13631" y="12595"/>
                </a:lnTo>
                <a:lnTo>
                  <a:pt x="13388" y="12875"/>
                </a:lnTo>
                <a:lnTo>
                  <a:pt x="13134" y="13142"/>
                </a:lnTo>
                <a:lnTo>
                  <a:pt x="12867" y="13397"/>
                </a:lnTo>
                <a:lnTo>
                  <a:pt x="12587" y="13640"/>
                </a:lnTo>
                <a:lnTo>
                  <a:pt x="12297" y="13868"/>
                </a:lnTo>
                <a:lnTo>
                  <a:pt x="11995" y="14082"/>
                </a:lnTo>
                <a:lnTo>
                  <a:pt x="11683" y="14283"/>
                </a:lnTo>
                <a:lnTo>
                  <a:pt x="11360" y="14468"/>
                </a:lnTo>
                <a:lnTo>
                  <a:pt x="11029" y="14639"/>
                </a:lnTo>
                <a:lnTo>
                  <a:pt x="10688" y="14792"/>
                </a:lnTo>
                <a:lnTo>
                  <a:pt x="10339" y="14930"/>
                </a:lnTo>
                <a:lnTo>
                  <a:pt x="9981" y="15052"/>
                </a:lnTo>
                <a:lnTo>
                  <a:pt x="9616" y="15155"/>
                </a:lnTo>
                <a:lnTo>
                  <a:pt x="9244" y="15241"/>
                </a:lnTo>
                <a:lnTo>
                  <a:pt x="8866" y="15309"/>
                </a:lnTo>
                <a:lnTo>
                  <a:pt x="8480" y="15358"/>
                </a:lnTo>
                <a:lnTo>
                  <a:pt x="8089" y="15387"/>
                </a:lnTo>
                <a:lnTo>
                  <a:pt x="7693" y="15398"/>
                </a:lnTo>
                <a:lnTo>
                  <a:pt x="7298" y="15387"/>
                </a:lnTo>
                <a:lnTo>
                  <a:pt x="6908" y="15358"/>
                </a:lnTo>
                <a:lnTo>
                  <a:pt x="6522" y="15309"/>
                </a:lnTo>
                <a:lnTo>
                  <a:pt x="6144" y="15241"/>
                </a:lnTo>
                <a:lnTo>
                  <a:pt x="5771" y="15155"/>
                </a:lnTo>
                <a:lnTo>
                  <a:pt x="5406" y="15052"/>
                </a:lnTo>
                <a:lnTo>
                  <a:pt x="5049" y="14930"/>
                </a:lnTo>
                <a:lnTo>
                  <a:pt x="4700" y="14792"/>
                </a:lnTo>
                <a:lnTo>
                  <a:pt x="4358" y="14639"/>
                </a:lnTo>
                <a:lnTo>
                  <a:pt x="4026" y="14468"/>
                </a:lnTo>
                <a:lnTo>
                  <a:pt x="3705" y="14283"/>
                </a:lnTo>
                <a:lnTo>
                  <a:pt x="3392" y="14082"/>
                </a:lnTo>
                <a:lnTo>
                  <a:pt x="3091" y="13868"/>
                </a:lnTo>
                <a:lnTo>
                  <a:pt x="2800" y="13640"/>
                </a:lnTo>
                <a:lnTo>
                  <a:pt x="2521" y="13397"/>
                </a:lnTo>
                <a:lnTo>
                  <a:pt x="2254" y="13142"/>
                </a:lnTo>
                <a:lnTo>
                  <a:pt x="1999" y="12875"/>
                </a:lnTo>
                <a:lnTo>
                  <a:pt x="1757" y="12595"/>
                </a:lnTo>
                <a:lnTo>
                  <a:pt x="1528" y="12305"/>
                </a:lnTo>
                <a:lnTo>
                  <a:pt x="1315" y="12002"/>
                </a:lnTo>
                <a:lnTo>
                  <a:pt x="1113" y="11691"/>
                </a:lnTo>
                <a:lnTo>
                  <a:pt x="929" y="11368"/>
                </a:lnTo>
                <a:lnTo>
                  <a:pt x="759" y="11037"/>
                </a:lnTo>
                <a:lnTo>
                  <a:pt x="605" y="10695"/>
                </a:lnTo>
                <a:lnTo>
                  <a:pt x="466" y="10346"/>
                </a:lnTo>
                <a:lnTo>
                  <a:pt x="346" y="9988"/>
                </a:lnTo>
                <a:lnTo>
                  <a:pt x="243" y="9622"/>
                </a:lnTo>
                <a:lnTo>
                  <a:pt x="156" y="9250"/>
                </a:lnTo>
                <a:lnTo>
                  <a:pt x="89" y="8871"/>
                </a:lnTo>
                <a:lnTo>
                  <a:pt x="40" y="8486"/>
                </a:lnTo>
                <a:lnTo>
                  <a:pt x="11" y="8095"/>
                </a:lnTo>
                <a:lnTo>
                  <a:pt x="0" y="7698"/>
                </a:lnTo>
                <a:lnTo>
                  <a:pt x="11" y="7302"/>
                </a:lnTo>
                <a:lnTo>
                  <a:pt x="40" y="6912"/>
                </a:lnTo>
                <a:lnTo>
                  <a:pt x="89" y="6526"/>
                </a:lnTo>
                <a:lnTo>
                  <a:pt x="156" y="6148"/>
                </a:lnTo>
                <a:lnTo>
                  <a:pt x="243" y="5776"/>
                </a:lnTo>
                <a:lnTo>
                  <a:pt x="346" y="5410"/>
                </a:lnTo>
                <a:lnTo>
                  <a:pt x="466" y="5052"/>
                </a:lnTo>
                <a:lnTo>
                  <a:pt x="605" y="4703"/>
                </a:lnTo>
                <a:lnTo>
                  <a:pt x="759" y="4361"/>
                </a:lnTo>
                <a:lnTo>
                  <a:pt x="929" y="4029"/>
                </a:lnTo>
                <a:lnTo>
                  <a:pt x="1113" y="3707"/>
                </a:lnTo>
                <a:lnTo>
                  <a:pt x="1315" y="3394"/>
                </a:lnTo>
                <a:lnTo>
                  <a:pt x="1528" y="3093"/>
                </a:lnTo>
                <a:lnTo>
                  <a:pt x="1757" y="2803"/>
                </a:lnTo>
                <a:lnTo>
                  <a:pt x="1999" y="2523"/>
                </a:lnTo>
                <a:lnTo>
                  <a:pt x="2254" y="2255"/>
                </a:lnTo>
                <a:lnTo>
                  <a:pt x="2521" y="2001"/>
                </a:lnTo>
                <a:lnTo>
                  <a:pt x="2800" y="1758"/>
                </a:lnTo>
                <a:lnTo>
                  <a:pt x="3091" y="1529"/>
                </a:lnTo>
                <a:lnTo>
                  <a:pt x="3392" y="1316"/>
                </a:lnTo>
                <a:lnTo>
                  <a:pt x="3705" y="1115"/>
                </a:lnTo>
                <a:lnTo>
                  <a:pt x="4026" y="930"/>
                </a:lnTo>
                <a:lnTo>
                  <a:pt x="4358" y="759"/>
                </a:lnTo>
                <a:lnTo>
                  <a:pt x="4700" y="606"/>
                </a:lnTo>
                <a:lnTo>
                  <a:pt x="5049" y="468"/>
                </a:lnTo>
                <a:lnTo>
                  <a:pt x="5406" y="346"/>
                </a:lnTo>
                <a:lnTo>
                  <a:pt x="5771" y="243"/>
                </a:lnTo>
                <a:lnTo>
                  <a:pt x="6144" y="156"/>
                </a:lnTo>
                <a:lnTo>
                  <a:pt x="6522" y="89"/>
                </a:lnTo>
                <a:lnTo>
                  <a:pt x="6908" y="40"/>
                </a:lnTo>
                <a:lnTo>
                  <a:pt x="7298" y="11"/>
                </a:lnTo>
                <a:lnTo>
                  <a:pt x="7693" y="0"/>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lvl1pPr>
              <a:defRPr sz="100"/>
            </a:lvl1pPr>
          </a:lstStyle>
          <a:p>
            <a:endParaRPr lang="ru-RU"/>
          </a:p>
        </p:txBody>
      </p:sp>
      <p:pic>
        <p:nvPicPr>
          <p:cNvPr id="13" name="Picture 12" descr="A picture containing drawing&#10;&#10;Description automatically generated">
            <a:extLst>
              <a:ext uri="{FF2B5EF4-FFF2-40B4-BE49-F238E27FC236}">
                <a16:creationId xmlns:a16="http://schemas.microsoft.com/office/drawing/2014/main" id="{7CDA7E23-CEEC-734F-ABBA-94407CC979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40800389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5">
    <p:spTree>
      <p:nvGrpSpPr>
        <p:cNvPr id="1" name=""/>
        <p:cNvGrpSpPr/>
        <p:nvPr/>
      </p:nvGrpSpPr>
      <p:grpSpPr>
        <a:xfrm>
          <a:off x="0" y="0"/>
          <a:ext cx="0" cy="0"/>
          <a:chOff x="0" y="0"/>
          <a:chExt cx="0" cy="0"/>
        </a:xfrm>
      </p:grpSpPr>
      <p:sp>
        <p:nvSpPr>
          <p:cNvPr id="6" name="Рисунок 4"/>
          <p:cNvSpPr>
            <a:spLocks noGrp="1"/>
          </p:cNvSpPr>
          <p:nvPr>
            <p:ph type="pic" sz="quarter" idx="11"/>
          </p:nvPr>
        </p:nvSpPr>
        <p:spPr>
          <a:xfrm>
            <a:off x="9523978" y="3282109"/>
            <a:ext cx="3449405" cy="3449403"/>
          </a:xfrm>
          <a:custGeom>
            <a:avLst/>
            <a:gdLst>
              <a:gd name="connsiteX0" fmla="*/ 1724705 w 3449405"/>
              <a:gd name="connsiteY0" fmla="*/ 934788 h 3449403"/>
              <a:gd name="connsiteX1" fmla="*/ 1605245 w 3449405"/>
              <a:gd name="connsiteY1" fmla="*/ 984069 h 3449403"/>
              <a:gd name="connsiteX2" fmla="*/ 984064 w 3449405"/>
              <a:gd name="connsiteY2" fmla="*/ 1605250 h 3449403"/>
              <a:gd name="connsiteX3" fmla="*/ 934790 w 3449405"/>
              <a:gd name="connsiteY3" fmla="*/ 1724703 h 3449403"/>
              <a:gd name="connsiteX4" fmla="*/ 984064 w 3449405"/>
              <a:gd name="connsiteY4" fmla="*/ 1844166 h 3449403"/>
              <a:gd name="connsiteX5" fmla="*/ 1605244 w 3449405"/>
              <a:gd name="connsiteY5" fmla="*/ 2465346 h 3449403"/>
              <a:gd name="connsiteX6" fmla="*/ 1724705 w 3449405"/>
              <a:gd name="connsiteY6" fmla="*/ 2514617 h 3449403"/>
              <a:gd name="connsiteX7" fmla="*/ 1844162 w 3449405"/>
              <a:gd name="connsiteY7" fmla="*/ 2465347 h 3449403"/>
              <a:gd name="connsiteX8" fmla="*/ 2465343 w 3449405"/>
              <a:gd name="connsiteY8" fmla="*/ 1844166 h 3449403"/>
              <a:gd name="connsiteX9" fmla="*/ 2514616 w 3449405"/>
              <a:gd name="connsiteY9" fmla="*/ 1724703 h 3449403"/>
              <a:gd name="connsiteX10" fmla="*/ 2465348 w 3449405"/>
              <a:gd name="connsiteY10" fmla="*/ 1605244 h 3449403"/>
              <a:gd name="connsiteX11" fmla="*/ 1844168 w 3449405"/>
              <a:gd name="connsiteY11" fmla="*/ 984063 h 3449403"/>
              <a:gd name="connsiteX12" fmla="*/ 1724705 w 3449405"/>
              <a:gd name="connsiteY12" fmla="*/ 934788 h 3449403"/>
              <a:gd name="connsiteX13" fmla="*/ 1724705 w 3449405"/>
              <a:gd name="connsiteY13" fmla="*/ 0 h 3449403"/>
              <a:gd name="connsiteX14" fmla="*/ 1868439 w 3449405"/>
              <a:gd name="connsiteY14" fmla="*/ 18432 h 3449403"/>
              <a:gd name="connsiteX15" fmla="*/ 2125378 w 3449405"/>
              <a:gd name="connsiteY15" fmla="*/ 165989 h 3449403"/>
              <a:gd name="connsiteX16" fmla="*/ 3283426 w 3449405"/>
              <a:gd name="connsiteY16" fmla="*/ 1324037 h 3449403"/>
              <a:gd name="connsiteX17" fmla="*/ 3430970 w 3449405"/>
              <a:gd name="connsiteY17" fmla="*/ 1580964 h 3449403"/>
              <a:gd name="connsiteX18" fmla="*/ 3430970 w 3449405"/>
              <a:gd name="connsiteY18" fmla="*/ 1868437 h 3449403"/>
              <a:gd name="connsiteX19" fmla="*/ 3283416 w 3449405"/>
              <a:gd name="connsiteY19" fmla="*/ 2125376 h 3449403"/>
              <a:gd name="connsiteX20" fmla="*/ 2125368 w 3449405"/>
              <a:gd name="connsiteY20" fmla="*/ 3283425 h 3449403"/>
              <a:gd name="connsiteX21" fmla="*/ 1868439 w 3449405"/>
              <a:gd name="connsiteY21" fmla="*/ 3430969 h 3449403"/>
              <a:gd name="connsiteX22" fmla="*/ 1580965 w 3449405"/>
              <a:gd name="connsiteY22" fmla="*/ 3430969 h 3449403"/>
              <a:gd name="connsiteX23" fmla="*/ 1324038 w 3449405"/>
              <a:gd name="connsiteY23" fmla="*/ 3283424 h 3449403"/>
              <a:gd name="connsiteX24" fmla="*/ 165990 w 3449405"/>
              <a:gd name="connsiteY24" fmla="*/ 2125376 h 3449403"/>
              <a:gd name="connsiteX25" fmla="*/ 18434 w 3449405"/>
              <a:gd name="connsiteY25" fmla="*/ 1868438 h 3449403"/>
              <a:gd name="connsiteX26" fmla="*/ 18445 w 3449405"/>
              <a:gd name="connsiteY26" fmla="*/ 1580974 h 3449403"/>
              <a:gd name="connsiteX27" fmla="*/ 165979 w 3449405"/>
              <a:gd name="connsiteY27" fmla="*/ 1324037 h 3449403"/>
              <a:gd name="connsiteX28" fmla="*/ 1324027 w 3449405"/>
              <a:gd name="connsiteY28" fmla="*/ 165987 h 3449403"/>
              <a:gd name="connsiteX29" fmla="*/ 1580975 w 3449405"/>
              <a:gd name="connsiteY29" fmla="*/ 18442 h 3449403"/>
              <a:gd name="connsiteX30" fmla="*/ 1724705 w 3449405"/>
              <a:gd name="connsiteY30" fmla="*/ 0 h 34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5" h="3449403">
                <a:moveTo>
                  <a:pt x="1724705" y="934788"/>
                </a:moveTo>
                <a:cubicBezTo>
                  <a:pt x="1679655" y="934788"/>
                  <a:pt x="1639835" y="951209"/>
                  <a:pt x="1605245" y="984069"/>
                </a:cubicBezTo>
                <a:lnTo>
                  <a:pt x="984064" y="1605250"/>
                </a:lnTo>
                <a:cubicBezTo>
                  <a:pt x="951211" y="1639836"/>
                  <a:pt x="934785" y="1679659"/>
                  <a:pt x="934790" y="1724703"/>
                </a:cubicBezTo>
                <a:cubicBezTo>
                  <a:pt x="934790" y="1769752"/>
                  <a:pt x="951210" y="1809570"/>
                  <a:pt x="984064" y="1844166"/>
                </a:cubicBezTo>
                <a:lnTo>
                  <a:pt x="1605244" y="2465346"/>
                </a:lnTo>
                <a:cubicBezTo>
                  <a:pt x="1639836" y="2498195"/>
                  <a:pt x="1679661" y="2514621"/>
                  <a:pt x="1724705" y="2514617"/>
                </a:cubicBezTo>
                <a:cubicBezTo>
                  <a:pt x="1769748" y="2514620"/>
                  <a:pt x="1809572" y="2498195"/>
                  <a:pt x="1844162" y="2465347"/>
                </a:cubicBezTo>
                <a:lnTo>
                  <a:pt x="2465343" y="1844166"/>
                </a:lnTo>
                <a:cubicBezTo>
                  <a:pt x="2498195" y="1809569"/>
                  <a:pt x="2514617" y="1769751"/>
                  <a:pt x="2514616" y="1724703"/>
                </a:cubicBezTo>
                <a:cubicBezTo>
                  <a:pt x="2514623" y="1679659"/>
                  <a:pt x="2498198" y="1639835"/>
                  <a:pt x="2465348" y="1605244"/>
                </a:cubicBezTo>
                <a:lnTo>
                  <a:pt x="1844168" y="984063"/>
                </a:lnTo>
                <a:cubicBezTo>
                  <a:pt x="1809571" y="951209"/>
                  <a:pt x="1769753" y="934788"/>
                  <a:pt x="1724705" y="934788"/>
                </a:cubicBezTo>
                <a:close/>
                <a:moveTo>
                  <a:pt x="1724705" y="0"/>
                </a:moveTo>
                <a:cubicBezTo>
                  <a:pt x="1772615" y="-3"/>
                  <a:pt x="1820530" y="6142"/>
                  <a:pt x="1868439" y="18432"/>
                </a:cubicBezTo>
                <a:cubicBezTo>
                  <a:pt x="1964261" y="43034"/>
                  <a:pt x="2049903" y="92215"/>
                  <a:pt x="2125378" y="165989"/>
                </a:cubicBezTo>
                <a:lnTo>
                  <a:pt x="3283426" y="1324037"/>
                </a:lnTo>
                <a:cubicBezTo>
                  <a:pt x="3357187" y="1399500"/>
                  <a:pt x="3406369" y="1485143"/>
                  <a:pt x="3430970" y="1580964"/>
                </a:cubicBezTo>
                <a:cubicBezTo>
                  <a:pt x="3455552" y="1676785"/>
                  <a:pt x="3455550" y="1772617"/>
                  <a:pt x="3430970" y="1868437"/>
                </a:cubicBezTo>
                <a:cubicBezTo>
                  <a:pt x="3406369" y="1964259"/>
                  <a:pt x="3357197" y="2049913"/>
                  <a:pt x="3283416" y="2125376"/>
                </a:cubicBezTo>
                <a:lnTo>
                  <a:pt x="2125368" y="3283425"/>
                </a:lnTo>
                <a:cubicBezTo>
                  <a:pt x="2049915" y="3357197"/>
                  <a:pt x="1964261" y="3406367"/>
                  <a:pt x="1868439" y="3430969"/>
                </a:cubicBezTo>
                <a:cubicBezTo>
                  <a:pt x="1772618" y="3455548"/>
                  <a:pt x="1676786" y="3455549"/>
                  <a:pt x="1580965" y="3430969"/>
                </a:cubicBezTo>
                <a:cubicBezTo>
                  <a:pt x="1485143" y="3406367"/>
                  <a:pt x="1399501" y="3357186"/>
                  <a:pt x="1324038" y="3283424"/>
                </a:cubicBezTo>
                <a:lnTo>
                  <a:pt x="165990" y="2125376"/>
                </a:lnTo>
                <a:cubicBezTo>
                  <a:pt x="92217" y="2049902"/>
                  <a:pt x="43035" y="1964259"/>
                  <a:pt x="18434" y="1868438"/>
                </a:cubicBezTo>
                <a:cubicBezTo>
                  <a:pt x="-6148" y="1772618"/>
                  <a:pt x="-6145" y="1676786"/>
                  <a:pt x="18445" y="1580974"/>
                </a:cubicBezTo>
                <a:cubicBezTo>
                  <a:pt x="43035" y="1485142"/>
                  <a:pt x="92217" y="1399500"/>
                  <a:pt x="165979" y="1324037"/>
                </a:cubicBezTo>
                <a:lnTo>
                  <a:pt x="1324027" y="165987"/>
                </a:lnTo>
                <a:cubicBezTo>
                  <a:pt x="1399501" y="92215"/>
                  <a:pt x="1485143" y="43033"/>
                  <a:pt x="1580975" y="18442"/>
                </a:cubicBezTo>
                <a:cubicBezTo>
                  <a:pt x="1628881" y="6148"/>
                  <a:pt x="1676793" y="-1"/>
                  <a:pt x="1724705"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4"/>
          <p:cNvSpPr>
            <a:spLocks noGrp="1"/>
          </p:cNvSpPr>
          <p:nvPr>
            <p:ph type="pic" sz="quarter" idx="10"/>
          </p:nvPr>
        </p:nvSpPr>
        <p:spPr>
          <a:xfrm>
            <a:off x="5314618" y="3282109"/>
            <a:ext cx="3449405" cy="3449403"/>
          </a:xfrm>
          <a:custGeom>
            <a:avLst/>
            <a:gdLst>
              <a:gd name="connsiteX0" fmla="*/ 1724705 w 3449405"/>
              <a:gd name="connsiteY0" fmla="*/ 934788 h 3449403"/>
              <a:gd name="connsiteX1" fmla="*/ 1605245 w 3449405"/>
              <a:gd name="connsiteY1" fmla="*/ 984069 h 3449403"/>
              <a:gd name="connsiteX2" fmla="*/ 984064 w 3449405"/>
              <a:gd name="connsiteY2" fmla="*/ 1605250 h 3449403"/>
              <a:gd name="connsiteX3" fmla="*/ 934790 w 3449405"/>
              <a:gd name="connsiteY3" fmla="*/ 1724703 h 3449403"/>
              <a:gd name="connsiteX4" fmla="*/ 984064 w 3449405"/>
              <a:gd name="connsiteY4" fmla="*/ 1844166 h 3449403"/>
              <a:gd name="connsiteX5" fmla="*/ 1605244 w 3449405"/>
              <a:gd name="connsiteY5" fmla="*/ 2465346 h 3449403"/>
              <a:gd name="connsiteX6" fmla="*/ 1724705 w 3449405"/>
              <a:gd name="connsiteY6" fmla="*/ 2514617 h 3449403"/>
              <a:gd name="connsiteX7" fmla="*/ 1844162 w 3449405"/>
              <a:gd name="connsiteY7" fmla="*/ 2465347 h 3449403"/>
              <a:gd name="connsiteX8" fmla="*/ 2465343 w 3449405"/>
              <a:gd name="connsiteY8" fmla="*/ 1844166 h 3449403"/>
              <a:gd name="connsiteX9" fmla="*/ 2514616 w 3449405"/>
              <a:gd name="connsiteY9" fmla="*/ 1724703 h 3449403"/>
              <a:gd name="connsiteX10" fmla="*/ 2465348 w 3449405"/>
              <a:gd name="connsiteY10" fmla="*/ 1605244 h 3449403"/>
              <a:gd name="connsiteX11" fmla="*/ 1844168 w 3449405"/>
              <a:gd name="connsiteY11" fmla="*/ 984063 h 3449403"/>
              <a:gd name="connsiteX12" fmla="*/ 1724705 w 3449405"/>
              <a:gd name="connsiteY12" fmla="*/ 934788 h 3449403"/>
              <a:gd name="connsiteX13" fmla="*/ 1724705 w 3449405"/>
              <a:gd name="connsiteY13" fmla="*/ 0 h 3449403"/>
              <a:gd name="connsiteX14" fmla="*/ 1868439 w 3449405"/>
              <a:gd name="connsiteY14" fmla="*/ 18432 h 3449403"/>
              <a:gd name="connsiteX15" fmla="*/ 2125378 w 3449405"/>
              <a:gd name="connsiteY15" fmla="*/ 165989 h 3449403"/>
              <a:gd name="connsiteX16" fmla="*/ 3283426 w 3449405"/>
              <a:gd name="connsiteY16" fmla="*/ 1324037 h 3449403"/>
              <a:gd name="connsiteX17" fmla="*/ 3430970 w 3449405"/>
              <a:gd name="connsiteY17" fmla="*/ 1580964 h 3449403"/>
              <a:gd name="connsiteX18" fmla="*/ 3430970 w 3449405"/>
              <a:gd name="connsiteY18" fmla="*/ 1868437 h 3449403"/>
              <a:gd name="connsiteX19" fmla="*/ 3283416 w 3449405"/>
              <a:gd name="connsiteY19" fmla="*/ 2125376 h 3449403"/>
              <a:gd name="connsiteX20" fmla="*/ 2125368 w 3449405"/>
              <a:gd name="connsiteY20" fmla="*/ 3283425 h 3449403"/>
              <a:gd name="connsiteX21" fmla="*/ 1868439 w 3449405"/>
              <a:gd name="connsiteY21" fmla="*/ 3430969 h 3449403"/>
              <a:gd name="connsiteX22" fmla="*/ 1580965 w 3449405"/>
              <a:gd name="connsiteY22" fmla="*/ 3430969 h 3449403"/>
              <a:gd name="connsiteX23" fmla="*/ 1324038 w 3449405"/>
              <a:gd name="connsiteY23" fmla="*/ 3283424 h 3449403"/>
              <a:gd name="connsiteX24" fmla="*/ 165990 w 3449405"/>
              <a:gd name="connsiteY24" fmla="*/ 2125376 h 3449403"/>
              <a:gd name="connsiteX25" fmla="*/ 18434 w 3449405"/>
              <a:gd name="connsiteY25" fmla="*/ 1868438 h 3449403"/>
              <a:gd name="connsiteX26" fmla="*/ 18445 w 3449405"/>
              <a:gd name="connsiteY26" fmla="*/ 1580974 h 3449403"/>
              <a:gd name="connsiteX27" fmla="*/ 165979 w 3449405"/>
              <a:gd name="connsiteY27" fmla="*/ 1324037 h 3449403"/>
              <a:gd name="connsiteX28" fmla="*/ 1324027 w 3449405"/>
              <a:gd name="connsiteY28" fmla="*/ 165987 h 3449403"/>
              <a:gd name="connsiteX29" fmla="*/ 1580975 w 3449405"/>
              <a:gd name="connsiteY29" fmla="*/ 18442 h 3449403"/>
              <a:gd name="connsiteX30" fmla="*/ 1724705 w 3449405"/>
              <a:gd name="connsiteY30" fmla="*/ 0 h 34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5" h="3449403">
                <a:moveTo>
                  <a:pt x="1724705" y="934788"/>
                </a:moveTo>
                <a:cubicBezTo>
                  <a:pt x="1679655" y="934788"/>
                  <a:pt x="1639835" y="951209"/>
                  <a:pt x="1605245" y="984069"/>
                </a:cubicBezTo>
                <a:lnTo>
                  <a:pt x="984064" y="1605250"/>
                </a:lnTo>
                <a:cubicBezTo>
                  <a:pt x="951211" y="1639836"/>
                  <a:pt x="934785" y="1679659"/>
                  <a:pt x="934790" y="1724703"/>
                </a:cubicBezTo>
                <a:cubicBezTo>
                  <a:pt x="934790" y="1769752"/>
                  <a:pt x="951210" y="1809570"/>
                  <a:pt x="984064" y="1844166"/>
                </a:cubicBezTo>
                <a:lnTo>
                  <a:pt x="1605244" y="2465346"/>
                </a:lnTo>
                <a:cubicBezTo>
                  <a:pt x="1639836" y="2498195"/>
                  <a:pt x="1679661" y="2514621"/>
                  <a:pt x="1724705" y="2514617"/>
                </a:cubicBezTo>
                <a:cubicBezTo>
                  <a:pt x="1769748" y="2514620"/>
                  <a:pt x="1809572" y="2498195"/>
                  <a:pt x="1844162" y="2465347"/>
                </a:cubicBezTo>
                <a:lnTo>
                  <a:pt x="2465343" y="1844166"/>
                </a:lnTo>
                <a:cubicBezTo>
                  <a:pt x="2498195" y="1809569"/>
                  <a:pt x="2514617" y="1769751"/>
                  <a:pt x="2514616" y="1724703"/>
                </a:cubicBezTo>
                <a:cubicBezTo>
                  <a:pt x="2514623" y="1679659"/>
                  <a:pt x="2498198" y="1639835"/>
                  <a:pt x="2465348" y="1605244"/>
                </a:cubicBezTo>
                <a:lnTo>
                  <a:pt x="1844168" y="984063"/>
                </a:lnTo>
                <a:cubicBezTo>
                  <a:pt x="1809571" y="951209"/>
                  <a:pt x="1769753" y="934788"/>
                  <a:pt x="1724705" y="934788"/>
                </a:cubicBezTo>
                <a:close/>
                <a:moveTo>
                  <a:pt x="1724705" y="0"/>
                </a:moveTo>
                <a:cubicBezTo>
                  <a:pt x="1772615" y="-3"/>
                  <a:pt x="1820530" y="6142"/>
                  <a:pt x="1868439" y="18432"/>
                </a:cubicBezTo>
                <a:cubicBezTo>
                  <a:pt x="1964261" y="43034"/>
                  <a:pt x="2049903" y="92215"/>
                  <a:pt x="2125378" y="165989"/>
                </a:cubicBezTo>
                <a:lnTo>
                  <a:pt x="3283426" y="1324037"/>
                </a:lnTo>
                <a:cubicBezTo>
                  <a:pt x="3357187" y="1399500"/>
                  <a:pt x="3406369" y="1485143"/>
                  <a:pt x="3430970" y="1580964"/>
                </a:cubicBezTo>
                <a:cubicBezTo>
                  <a:pt x="3455552" y="1676785"/>
                  <a:pt x="3455550" y="1772617"/>
                  <a:pt x="3430970" y="1868437"/>
                </a:cubicBezTo>
                <a:cubicBezTo>
                  <a:pt x="3406369" y="1964259"/>
                  <a:pt x="3357197" y="2049913"/>
                  <a:pt x="3283416" y="2125376"/>
                </a:cubicBezTo>
                <a:lnTo>
                  <a:pt x="2125368" y="3283425"/>
                </a:lnTo>
                <a:cubicBezTo>
                  <a:pt x="2049915" y="3357197"/>
                  <a:pt x="1964261" y="3406367"/>
                  <a:pt x="1868439" y="3430969"/>
                </a:cubicBezTo>
                <a:cubicBezTo>
                  <a:pt x="1772618" y="3455548"/>
                  <a:pt x="1676786" y="3455549"/>
                  <a:pt x="1580965" y="3430969"/>
                </a:cubicBezTo>
                <a:cubicBezTo>
                  <a:pt x="1485143" y="3406367"/>
                  <a:pt x="1399501" y="3357186"/>
                  <a:pt x="1324038" y="3283424"/>
                </a:cubicBezTo>
                <a:lnTo>
                  <a:pt x="165990" y="2125376"/>
                </a:lnTo>
                <a:cubicBezTo>
                  <a:pt x="92217" y="2049902"/>
                  <a:pt x="43035" y="1964259"/>
                  <a:pt x="18434" y="1868438"/>
                </a:cubicBezTo>
                <a:cubicBezTo>
                  <a:pt x="-6148" y="1772618"/>
                  <a:pt x="-6145" y="1676786"/>
                  <a:pt x="18445" y="1580974"/>
                </a:cubicBezTo>
                <a:cubicBezTo>
                  <a:pt x="43035" y="1485142"/>
                  <a:pt x="92217" y="1399500"/>
                  <a:pt x="165979" y="1324037"/>
                </a:cubicBezTo>
                <a:lnTo>
                  <a:pt x="1324027" y="165987"/>
                </a:lnTo>
                <a:cubicBezTo>
                  <a:pt x="1399501" y="92215"/>
                  <a:pt x="1485143" y="43033"/>
                  <a:pt x="1580975" y="18442"/>
                </a:cubicBezTo>
                <a:cubicBezTo>
                  <a:pt x="1628881" y="6148"/>
                  <a:pt x="1676793" y="-1"/>
                  <a:pt x="1724705"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303758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61"/>
        <p:cNvGrpSpPr/>
        <p:nvPr/>
      </p:nvGrpSpPr>
      <p:grpSpPr>
        <a:xfrm>
          <a:off x="0" y="0"/>
          <a:ext cx="0" cy="0"/>
          <a:chOff x="0" y="0"/>
          <a:chExt cx="0" cy="0"/>
        </a:xfrm>
      </p:grpSpPr>
      <p:sp>
        <p:nvSpPr>
          <p:cNvPr id="62" name="Google Shape;62;p41"/>
          <p:cNvSpPr>
            <a:spLocks noGrp="1"/>
          </p:cNvSpPr>
          <p:nvPr>
            <p:ph type="pic" idx="2"/>
          </p:nvPr>
        </p:nvSpPr>
        <p:spPr>
          <a:xfrm>
            <a:off x="383056" y="338143"/>
            <a:ext cx="17521895" cy="9625008"/>
          </a:xfrm>
          <a:prstGeom prst="rect">
            <a:avLst/>
          </a:prstGeom>
          <a:solidFill>
            <a:srgbClr val="353535">
              <a:alpha val="11372"/>
            </a:srgbClr>
          </a:solidFill>
          <a:ln>
            <a:noFill/>
          </a:ln>
        </p:spPr>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29320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7">
    <p:spTree>
      <p:nvGrpSpPr>
        <p:cNvPr id="1" name=""/>
        <p:cNvGrpSpPr/>
        <p:nvPr/>
      </p:nvGrpSpPr>
      <p:grpSpPr>
        <a:xfrm>
          <a:off x="0" y="0"/>
          <a:ext cx="0" cy="0"/>
          <a:chOff x="0" y="0"/>
          <a:chExt cx="0" cy="0"/>
        </a:xfrm>
      </p:grpSpPr>
      <p:sp>
        <p:nvSpPr>
          <p:cNvPr id="9" name="Рисунок 3"/>
          <p:cNvSpPr>
            <a:spLocks noGrp="1"/>
          </p:cNvSpPr>
          <p:nvPr>
            <p:ph type="pic" sz="quarter" idx="11"/>
          </p:nvPr>
        </p:nvSpPr>
        <p:spPr>
          <a:xfrm>
            <a:off x="5363460" y="2502181"/>
            <a:ext cx="3449404" cy="3449402"/>
          </a:xfrm>
          <a:custGeom>
            <a:avLst/>
            <a:gdLst>
              <a:gd name="connsiteX0" fmla="*/ 1724704 w 3449404"/>
              <a:gd name="connsiteY0" fmla="*/ 934788 h 3449402"/>
              <a:gd name="connsiteX1" fmla="*/ 1605245 w 3449404"/>
              <a:gd name="connsiteY1" fmla="*/ 984068 h 3449402"/>
              <a:gd name="connsiteX2" fmla="*/ 984064 w 3449404"/>
              <a:gd name="connsiteY2" fmla="*/ 1605249 h 3449402"/>
              <a:gd name="connsiteX3" fmla="*/ 934790 w 3449404"/>
              <a:gd name="connsiteY3" fmla="*/ 1724702 h 3449402"/>
              <a:gd name="connsiteX4" fmla="*/ 984064 w 3449404"/>
              <a:gd name="connsiteY4" fmla="*/ 1844165 h 3449402"/>
              <a:gd name="connsiteX5" fmla="*/ 1605244 w 3449404"/>
              <a:gd name="connsiteY5" fmla="*/ 2465345 h 3449402"/>
              <a:gd name="connsiteX6" fmla="*/ 1724704 w 3449404"/>
              <a:gd name="connsiteY6" fmla="*/ 2514616 h 3449402"/>
              <a:gd name="connsiteX7" fmla="*/ 1844161 w 3449404"/>
              <a:gd name="connsiteY7" fmla="*/ 2465346 h 3449402"/>
              <a:gd name="connsiteX8" fmla="*/ 2465342 w 3449404"/>
              <a:gd name="connsiteY8" fmla="*/ 1844165 h 3449402"/>
              <a:gd name="connsiteX9" fmla="*/ 2514615 w 3449404"/>
              <a:gd name="connsiteY9" fmla="*/ 1724702 h 3449402"/>
              <a:gd name="connsiteX10" fmla="*/ 2465347 w 3449404"/>
              <a:gd name="connsiteY10" fmla="*/ 1605243 h 3449402"/>
              <a:gd name="connsiteX11" fmla="*/ 1844167 w 3449404"/>
              <a:gd name="connsiteY11" fmla="*/ 984062 h 3449402"/>
              <a:gd name="connsiteX12" fmla="*/ 1724704 w 3449404"/>
              <a:gd name="connsiteY12" fmla="*/ 934788 h 3449402"/>
              <a:gd name="connsiteX13" fmla="*/ 1724704 w 3449404"/>
              <a:gd name="connsiteY13" fmla="*/ 0 h 3449402"/>
              <a:gd name="connsiteX14" fmla="*/ 1868438 w 3449404"/>
              <a:gd name="connsiteY14" fmla="*/ 18432 h 3449402"/>
              <a:gd name="connsiteX15" fmla="*/ 2125377 w 3449404"/>
              <a:gd name="connsiteY15" fmla="*/ 165989 h 3449402"/>
              <a:gd name="connsiteX16" fmla="*/ 3283425 w 3449404"/>
              <a:gd name="connsiteY16" fmla="*/ 1324036 h 3449402"/>
              <a:gd name="connsiteX17" fmla="*/ 3430969 w 3449404"/>
              <a:gd name="connsiteY17" fmla="*/ 1580963 h 3449402"/>
              <a:gd name="connsiteX18" fmla="*/ 3430969 w 3449404"/>
              <a:gd name="connsiteY18" fmla="*/ 1868436 h 3449402"/>
              <a:gd name="connsiteX19" fmla="*/ 3283415 w 3449404"/>
              <a:gd name="connsiteY19" fmla="*/ 2125375 h 3449402"/>
              <a:gd name="connsiteX20" fmla="*/ 2125367 w 3449404"/>
              <a:gd name="connsiteY20" fmla="*/ 3283424 h 3449402"/>
              <a:gd name="connsiteX21" fmla="*/ 1868438 w 3449404"/>
              <a:gd name="connsiteY21" fmla="*/ 3430968 h 3449402"/>
              <a:gd name="connsiteX22" fmla="*/ 1580965 w 3449404"/>
              <a:gd name="connsiteY22" fmla="*/ 3430968 h 3449402"/>
              <a:gd name="connsiteX23" fmla="*/ 1324038 w 3449404"/>
              <a:gd name="connsiteY23" fmla="*/ 3283423 h 3449402"/>
              <a:gd name="connsiteX24" fmla="*/ 165990 w 3449404"/>
              <a:gd name="connsiteY24" fmla="*/ 2125375 h 3449402"/>
              <a:gd name="connsiteX25" fmla="*/ 18434 w 3449404"/>
              <a:gd name="connsiteY25" fmla="*/ 1868437 h 3449402"/>
              <a:gd name="connsiteX26" fmla="*/ 18445 w 3449404"/>
              <a:gd name="connsiteY26" fmla="*/ 1580973 h 3449402"/>
              <a:gd name="connsiteX27" fmla="*/ 165979 w 3449404"/>
              <a:gd name="connsiteY27" fmla="*/ 1324036 h 3449402"/>
              <a:gd name="connsiteX28" fmla="*/ 1324027 w 3449404"/>
              <a:gd name="connsiteY28" fmla="*/ 165987 h 3449402"/>
              <a:gd name="connsiteX29" fmla="*/ 1580975 w 3449404"/>
              <a:gd name="connsiteY29" fmla="*/ 18442 h 3449402"/>
              <a:gd name="connsiteX30" fmla="*/ 1724704 w 3449404"/>
              <a:gd name="connsiteY30" fmla="*/ 0 h 34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4" h="3449402">
                <a:moveTo>
                  <a:pt x="1724704" y="934788"/>
                </a:moveTo>
                <a:cubicBezTo>
                  <a:pt x="1679654" y="934788"/>
                  <a:pt x="1639835" y="951209"/>
                  <a:pt x="1605245" y="984068"/>
                </a:cubicBezTo>
                <a:lnTo>
                  <a:pt x="984064" y="1605249"/>
                </a:lnTo>
                <a:cubicBezTo>
                  <a:pt x="951211" y="1639835"/>
                  <a:pt x="934785" y="1679658"/>
                  <a:pt x="934790" y="1724702"/>
                </a:cubicBezTo>
                <a:cubicBezTo>
                  <a:pt x="934790" y="1769751"/>
                  <a:pt x="951210" y="1809569"/>
                  <a:pt x="984064" y="1844165"/>
                </a:cubicBezTo>
                <a:lnTo>
                  <a:pt x="1605244" y="2465345"/>
                </a:lnTo>
                <a:cubicBezTo>
                  <a:pt x="1639836" y="2498194"/>
                  <a:pt x="1679660" y="2514620"/>
                  <a:pt x="1724704" y="2514616"/>
                </a:cubicBezTo>
                <a:cubicBezTo>
                  <a:pt x="1769747" y="2514619"/>
                  <a:pt x="1809571" y="2498194"/>
                  <a:pt x="1844161" y="2465346"/>
                </a:cubicBezTo>
                <a:lnTo>
                  <a:pt x="2465342" y="1844165"/>
                </a:lnTo>
                <a:cubicBezTo>
                  <a:pt x="2498194" y="1809568"/>
                  <a:pt x="2514616" y="1769750"/>
                  <a:pt x="2514615" y="1724702"/>
                </a:cubicBezTo>
                <a:cubicBezTo>
                  <a:pt x="2514622" y="1679658"/>
                  <a:pt x="2498197" y="1639834"/>
                  <a:pt x="2465347" y="1605243"/>
                </a:cubicBezTo>
                <a:lnTo>
                  <a:pt x="1844167" y="984062"/>
                </a:lnTo>
                <a:cubicBezTo>
                  <a:pt x="1809570" y="951209"/>
                  <a:pt x="1769752" y="934788"/>
                  <a:pt x="1724704" y="934788"/>
                </a:cubicBezTo>
                <a:close/>
                <a:moveTo>
                  <a:pt x="1724704" y="0"/>
                </a:moveTo>
                <a:cubicBezTo>
                  <a:pt x="1772614" y="-3"/>
                  <a:pt x="1820529" y="6142"/>
                  <a:pt x="1868438" y="18432"/>
                </a:cubicBezTo>
                <a:cubicBezTo>
                  <a:pt x="1964260" y="43034"/>
                  <a:pt x="2049902" y="92215"/>
                  <a:pt x="2125377" y="165989"/>
                </a:cubicBezTo>
                <a:lnTo>
                  <a:pt x="3283425" y="1324036"/>
                </a:lnTo>
                <a:cubicBezTo>
                  <a:pt x="3357186" y="1399499"/>
                  <a:pt x="3406368" y="1485142"/>
                  <a:pt x="3430969" y="1580963"/>
                </a:cubicBezTo>
                <a:cubicBezTo>
                  <a:pt x="3455551" y="1676784"/>
                  <a:pt x="3455549" y="1772616"/>
                  <a:pt x="3430969" y="1868436"/>
                </a:cubicBezTo>
                <a:cubicBezTo>
                  <a:pt x="3406368" y="1964258"/>
                  <a:pt x="3357196" y="2049912"/>
                  <a:pt x="3283415" y="2125375"/>
                </a:cubicBezTo>
                <a:lnTo>
                  <a:pt x="2125367" y="3283424"/>
                </a:lnTo>
                <a:cubicBezTo>
                  <a:pt x="2049914" y="3357196"/>
                  <a:pt x="1964260" y="3406366"/>
                  <a:pt x="1868438" y="3430968"/>
                </a:cubicBezTo>
                <a:cubicBezTo>
                  <a:pt x="1772617" y="3455547"/>
                  <a:pt x="1676785" y="3455548"/>
                  <a:pt x="1580965" y="3430968"/>
                </a:cubicBezTo>
                <a:cubicBezTo>
                  <a:pt x="1485143" y="3406366"/>
                  <a:pt x="1399501" y="3357185"/>
                  <a:pt x="1324038" y="3283423"/>
                </a:cubicBezTo>
                <a:lnTo>
                  <a:pt x="165990" y="2125375"/>
                </a:lnTo>
                <a:cubicBezTo>
                  <a:pt x="92217" y="2049901"/>
                  <a:pt x="43035" y="1964258"/>
                  <a:pt x="18434" y="1868437"/>
                </a:cubicBezTo>
                <a:cubicBezTo>
                  <a:pt x="-6148" y="1772617"/>
                  <a:pt x="-6145" y="1676785"/>
                  <a:pt x="18445" y="1580973"/>
                </a:cubicBezTo>
                <a:cubicBezTo>
                  <a:pt x="43035" y="1485141"/>
                  <a:pt x="92217" y="1399499"/>
                  <a:pt x="165979" y="1324036"/>
                </a:cubicBezTo>
                <a:lnTo>
                  <a:pt x="1324027" y="165987"/>
                </a:lnTo>
                <a:cubicBezTo>
                  <a:pt x="1399501" y="92215"/>
                  <a:pt x="1485143" y="43033"/>
                  <a:pt x="1580975" y="18442"/>
                </a:cubicBezTo>
                <a:cubicBezTo>
                  <a:pt x="1628881" y="6148"/>
                  <a:pt x="1676792" y="-1"/>
                  <a:pt x="172470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0" name="Рисунок 3"/>
          <p:cNvSpPr>
            <a:spLocks noGrp="1"/>
          </p:cNvSpPr>
          <p:nvPr>
            <p:ph type="pic" sz="quarter" idx="12"/>
          </p:nvPr>
        </p:nvSpPr>
        <p:spPr>
          <a:xfrm>
            <a:off x="9475137" y="2502181"/>
            <a:ext cx="3449404" cy="3449402"/>
          </a:xfrm>
          <a:custGeom>
            <a:avLst/>
            <a:gdLst>
              <a:gd name="connsiteX0" fmla="*/ 1724704 w 3449404"/>
              <a:gd name="connsiteY0" fmla="*/ 934788 h 3449402"/>
              <a:gd name="connsiteX1" fmla="*/ 1605245 w 3449404"/>
              <a:gd name="connsiteY1" fmla="*/ 984068 h 3449402"/>
              <a:gd name="connsiteX2" fmla="*/ 984064 w 3449404"/>
              <a:gd name="connsiteY2" fmla="*/ 1605249 h 3449402"/>
              <a:gd name="connsiteX3" fmla="*/ 934790 w 3449404"/>
              <a:gd name="connsiteY3" fmla="*/ 1724702 h 3449402"/>
              <a:gd name="connsiteX4" fmla="*/ 984064 w 3449404"/>
              <a:gd name="connsiteY4" fmla="*/ 1844165 h 3449402"/>
              <a:gd name="connsiteX5" fmla="*/ 1605244 w 3449404"/>
              <a:gd name="connsiteY5" fmla="*/ 2465345 h 3449402"/>
              <a:gd name="connsiteX6" fmla="*/ 1724704 w 3449404"/>
              <a:gd name="connsiteY6" fmla="*/ 2514616 h 3449402"/>
              <a:gd name="connsiteX7" fmla="*/ 1844161 w 3449404"/>
              <a:gd name="connsiteY7" fmla="*/ 2465346 h 3449402"/>
              <a:gd name="connsiteX8" fmla="*/ 2465342 w 3449404"/>
              <a:gd name="connsiteY8" fmla="*/ 1844165 h 3449402"/>
              <a:gd name="connsiteX9" fmla="*/ 2514615 w 3449404"/>
              <a:gd name="connsiteY9" fmla="*/ 1724702 h 3449402"/>
              <a:gd name="connsiteX10" fmla="*/ 2465347 w 3449404"/>
              <a:gd name="connsiteY10" fmla="*/ 1605243 h 3449402"/>
              <a:gd name="connsiteX11" fmla="*/ 1844167 w 3449404"/>
              <a:gd name="connsiteY11" fmla="*/ 984062 h 3449402"/>
              <a:gd name="connsiteX12" fmla="*/ 1724704 w 3449404"/>
              <a:gd name="connsiteY12" fmla="*/ 934788 h 3449402"/>
              <a:gd name="connsiteX13" fmla="*/ 1724704 w 3449404"/>
              <a:gd name="connsiteY13" fmla="*/ 0 h 3449402"/>
              <a:gd name="connsiteX14" fmla="*/ 1868438 w 3449404"/>
              <a:gd name="connsiteY14" fmla="*/ 18432 h 3449402"/>
              <a:gd name="connsiteX15" fmla="*/ 2125377 w 3449404"/>
              <a:gd name="connsiteY15" fmla="*/ 165989 h 3449402"/>
              <a:gd name="connsiteX16" fmla="*/ 3283425 w 3449404"/>
              <a:gd name="connsiteY16" fmla="*/ 1324036 h 3449402"/>
              <a:gd name="connsiteX17" fmla="*/ 3430969 w 3449404"/>
              <a:gd name="connsiteY17" fmla="*/ 1580963 h 3449402"/>
              <a:gd name="connsiteX18" fmla="*/ 3430969 w 3449404"/>
              <a:gd name="connsiteY18" fmla="*/ 1868436 h 3449402"/>
              <a:gd name="connsiteX19" fmla="*/ 3283415 w 3449404"/>
              <a:gd name="connsiteY19" fmla="*/ 2125375 h 3449402"/>
              <a:gd name="connsiteX20" fmla="*/ 2125367 w 3449404"/>
              <a:gd name="connsiteY20" fmla="*/ 3283424 h 3449402"/>
              <a:gd name="connsiteX21" fmla="*/ 1868438 w 3449404"/>
              <a:gd name="connsiteY21" fmla="*/ 3430968 h 3449402"/>
              <a:gd name="connsiteX22" fmla="*/ 1580965 w 3449404"/>
              <a:gd name="connsiteY22" fmla="*/ 3430968 h 3449402"/>
              <a:gd name="connsiteX23" fmla="*/ 1324038 w 3449404"/>
              <a:gd name="connsiteY23" fmla="*/ 3283423 h 3449402"/>
              <a:gd name="connsiteX24" fmla="*/ 165990 w 3449404"/>
              <a:gd name="connsiteY24" fmla="*/ 2125375 h 3449402"/>
              <a:gd name="connsiteX25" fmla="*/ 18434 w 3449404"/>
              <a:gd name="connsiteY25" fmla="*/ 1868437 h 3449402"/>
              <a:gd name="connsiteX26" fmla="*/ 18445 w 3449404"/>
              <a:gd name="connsiteY26" fmla="*/ 1580973 h 3449402"/>
              <a:gd name="connsiteX27" fmla="*/ 165979 w 3449404"/>
              <a:gd name="connsiteY27" fmla="*/ 1324036 h 3449402"/>
              <a:gd name="connsiteX28" fmla="*/ 1324027 w 3449404"/>
              <a:gd name="connsiteY28" fmla="*/ 165987 h 3449402"/>
              <a:gd name="connsiteX29" fmla="*/ 1580975 w 3449404"/>
              <a:gd name="connsiteY29" fmla="*/ 18442 h 3449402"/>
              <a:gd name="connsiteX30" fmla="*/ 1724704 w 3449404"/>
              <a:gd name="connsiteY30" fmla="*/ 0 h 34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4" h="3449402">
                <a:moveTo>
                  <a:pt x="1724704" y="934788"/>
                </a:moveTo>
                <a:cubicBezTo>
                  <a:pt x="1679654" y="934788"/>
                  <a:pt x="1639835" y="951209"/>
                  <a:pt x="1605245" y="984068"/>
                </a:cubicBezTo>
                <a:lnTo>
                  <a:pt x="984064" y="1605249"/>
                </a:lnTo>
                <a:cubicBezTo>
                  <a:pt x="951211" y="1639835"/>
                  <a:pt x="934785" y="1679658"/>
                  <a:pt x="934790" y="1724702"/>
                </a:cubicBezTo>
                <a:cubicBezTo>
                  <a:pt x="934790" y="1769751"/>
                  <a:pt x="951210" y="1809569"/>
                  <a:pt x="984064" y="1844165"/>
                </a:cubicBezTo>
                <a:lnTo>
                  <a:pt x="1605244" y="2465345"/>
                </a:lnTo>
                <a:cubicBezTo>
                  <a:pt x="1639836" y="2498194"/>
                  <a:pt x="1679660" y="2514620"/>
                  <a:pt x="1724704" y="2514616"/>
                </a:cubicBezTo>
                <a:cubicBezTo>
                  <a:pt x="1769747" y="2514619"/>
                  <a:pt x="1809571" y="2498194"/>
                  <a:pt x="1844161" y="2465346"/>
                </a:cubicBezTo>
                <a:lnTo>
                  <a:pt x="2465342" y="1844165"/>
                </a:lnTo>
                <a:cubicBezTo>
                  <a:pt x="2498194" y="1809568"/>
                  <a:pt x="2514616" y="1769750"/>
                  <a:pt x="2514615" y="1724702"/>
                </a:cubicBezTo>
                <a:cubicBezTo>
                  <a:pt x="2514622" y="1679658"/>
                  <a:pt x="2498197" y="1639834"/>
                  <a:pt x="2465347" y="1605243"/>
                </a:cubicBezTo>
                <a:lnTo>
                  <a:pt x="1844167" y="984062"/>
                </a:lnTo>
                <a:cubicBezTo>
                  <a:pt x="1809570" y="951209"/>
                  <a:pt x="1769752" y="934788"/>
                  <a:pt x="1724704" y="934788"/>
                </a:cubicBezTo>
                <a:close/>
                <a:moveTo>
                  <a:pt x="1724704" y="0"/>
                </a:moveTo>
                <a:cubicBezTo>
                  <a:pt x="1772614" y="-3"/>
                  <a:pt x="1820529" y="6142"/>
                  <a:pt x="1868438" y="18432"/>
                </a:cubicBezTo>
                <a:cubicBezTo>
                  <a:pt x="1964260" y="43034"/>
                  <a:pt x="2049902" y="92215"/>
                  <a:pt x="2125377" y="165989"/>
                </a:cubicBezTo>
                <a:lnTo>
                  <a:pt x="3283425" y="1324036"/>
                </a:lnTo>
                <a:cubicBezTo>
                  <a:pt x="3357186" y="1399499"/>
                  <a:pt x="3406368" y="1485142"/>
                  <a:pt x="3430969" y="1580963"/>
                </a:cubicBezTo>
                <a:cubicBezTo>
                  <a:pt x="3455551" y="1676784"/>
                  <a:pt x="3455549" y="1772616"/>
                  <a:pt x="3430969" y="1868436"/>
                </a:cubicBezTo>
                <a:cubicBezTo>
                  <a:pt x="3406368" y="1964258"/>
                  <a:pt x="3357196" y="2049912"/>
                  <a:pt x="3283415" y="2125375"/>
                </a:cubicBezTo>
                <a:lnTo>
                  <a:pt x="2125367" y="3283424"/>
                </a:lnTo>
                <a:cubicBezTo>
                  <a:pt x="2049914" y="3357196"/>
                  <a:pt x="1964260" y="3406366"/>
                  <a:pt x="1868438" y="3430968"/>
                </a:cubicBezTo>
                <a:cubicBezTo>
                  <a:pt x="1772617" y="3455547"/>
                  <a:pt x="1676785" y="3455548"/>
                  <a:pt x="1580965" y="3430968"/>
                </a:cubicBezTo>
                <a:cubicBezTo>
                  <a:pt x="1485143" y="3406366"/>
                  <a:pt x="1399501" y="3357185"/>
                  <a:pt x="1324038" y="3283423"/>
                </a:cubicBezTo>
                <a:lnTo>
                  <a:pt x="165990" y="2125375"/>
                </a:lnTo>
                <a:cubicBezTo>
                  <a:pt x="92217" y="2049901"/>
                  <a:pt x="43035" y="1964258"/>
                  <a:pt x="18434" y="1868437"/>
                </a:cubicBezTo>
                <a:cubicBezTo>
                  <a:pt x="-6148" y="1772617"/>
                  <a:pt x="-6145" y="1676785"/>
                  <a:pt x="18445" y="1580973"/>
                </a:cubicBezTo>
                <a:cubicBezTo>
                  <a:pt x="43035" y="1485141"/>
                  <a:pt x="92217" y="1399499"/>
                  <a:pt x="165979" y="1324036"/>
                </a:cubicBezTo>
                <a:lnTo>
                  <a:pt x="1324027" y="165987"/>
                </a:lnTo>
                <a:cubicBezTo>
                  <a:pt x="1399501" y="92215"/>
                  <a:pt x="1485143" y="43033"/>
                  <a:pt x="1580975" y="18442"/>
                </a:cubicBezTo>
                <a:cubicBezTo>
                  <a:pt x="1628881" y="6148"/>
                  <a:pt x="1676792" y="-1"/>
                  <a:pt x="172470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1" name="Рисунок 3"/>
          <p:cNvSpPr>
            <a:spLocks noGrp="1"/>
          </p:cNvSpPr>
          <p:nvPr>
            <p:ph type="pic" sz="quarter" idx="13"/>
          </p:nvPr>
        </p:nvSpPr>
        <p:spPr>
          <a:xfrm>
            <a:off x="13586814" y="2502181"/>
            <a:ext cx="3449404" cy="3449402"/>
          </a:xfrm>
          <a:custGeom>
            <a:avLst/>
            <a:gdLst>
              <a:gd name="connsiteX0" fmla="*/ 1724704 w 3449404"/>
              <a:gd name="connsiteY0" fmla="*/ 934788 h 3449402"/>
              <a:gd name="connsiteX1" fmla="*/ 1605245 w 3449404"/>
              <a:gd name="connsiteY1" fmla="*/ 984068 h 3449402"/>
              <a:gd name="connsiteX2" fmla="*/ 984064 w 3449404"/>
              <a:gd name="connsiteY2" fmla="*/ 1605249 h 3449402"/>
              <a:gd name="connsiteX3" fmla="*/ 934790 w 3449404"/>
              <a:gd name="connsiteY3" fmla="*/ 1724702 h 3449402"/>
              <a:gd name="connsiteX4" fmla="*/ 984064 w 3449404"/>
              <a:gd name="connsiteY4" fmla="*/ 1844165 h 3449402"/>
              <a:gd name="connsiteX5" fmla="*/ 1605244 w 3449404"/>
              <a:gd name="connsiteY5" fmla="*/ 2465345 h 3449402"/>
              <a:gd name="connsiteX6" fmla="*/ 1724704 w 3449404"/>
              <a:gd name="connsiteY6" fmla="*/ 2514616 h 3449402"/>
              <a:gd name="connsiteX7" fmla="*/ 1844161 w 3449404"/>
              <a:gd name="connsiteY7" fmla="*/ 2465346 h 3449402"/>
              <a:gd name="connsiteX8" fmla="*/ 2465342 w 3449404"/>
              <a:gd name="connsiteY8" fmla="*/ 1844165 h 3449402"/>
              <a:gd name="connsiteX9" fmla="*/ 2514615 w 3449404"/>
              <a:gd name="connsiteY9" fmla="*/ 1724702 h 3449402"/>
              <a:gd name="connsiteX10" fmla="*/ 2465347 w 3449404"/>
              <a:gd name="connsiteY10" fmla="*/ 1605243 h 3449402"/>
              <a:gd name="connsiteX11" fmla="*/ 1844167 w 3449404"/>
              <a:gd name="connsiteY11" fmla="*/ 984062 h 3449402"/>
              <a:gd name="connsiteX12" fmla="*/ 1724704 w 3449404"/>
              <a:gd name="connsiteY12" fmla="*/ 934788 h 3449402"/>
              <a:gd name="connsiteX13" fmla="*/ 1724704 w 3449404"/>
              <a:gd name="connsiteY13" fmla="*/ 0 h 3449402"/>
              <a:gd name="connsiteX14" fmla="*/ 1868438 w 3449404"/>
              <a:gd name="connsiteY14" fmla="*/ 18432 h 3449402"/>
              <a:gd name="connsiteX15" fmla="*/ 2125377 w 3449404"/>
              <a:gd name="connsiteY15" fmla="*/ 165989 h 3449402"/>
              <a:gd name="connsiteX16" fmla="*/ 3283425 w 3449404"/>
              <a:gd name="connsiteY16" fmla="*/ 1324036 h 3449402"/>
              <a:gd name="connsiteX17" fmla="*/ 3430969 w 3449404"/>
              <a:gd name="connsiteY17" fmla="*/ 1580963 h 3449402"/>
              <a:gd name="connsiteX18" fmla="*/ 3430969 w 3449404"/>
              <a:gd name="connsiteY18" fmla="*/ 1868436 h 3449402"/>
              <a:gd name="connsiteX19" fmla="*/ 3283415 w 3449404"/>
              <a:gd name="connsiteY19" fmla="*/ 2125375 h 3449402"/>
              <a:gd name="connsiteX20" fmla="*/ 2125367 w 3449404"/>
              <a:gd name="connsiteY20" fmla="*/ 3283424 h 3449402"/>
              <a:gd name="connsiteX21" fmla="*/ 1868438 w 3449404"/>
              <a:gd name="connsiteY21" fmla="*/ 3430968 h 3449402"/>
              <a:gd name="connsiteX22" fmla="*/ 1580965 w 3449404"/>
              <a:gd name="connsiteY22" fmla="*/ 3430968 h 3449402"/>
              <a:gd name="connsiteX23" fmla="*/ 1324038 w 3449404"/>
              <a:gd name="connsiteY23" fmla="*/ 3283423 h 3449402"/>
              <a:gd name="connsiteX24" fmla="*/ 165990 w 3449404"/>
              <a:gd name="connsiteY24" fmla="*/ 2125375 h 3449402"/>
              <a:gd name="connsiteX25" fmla="*/ 18434 w 3449404"/>
              <a:gd name="connsiteY25" fmla="*/ 1868437 h 3449402"/>
              <a:gd name="connsiteX26" fmla="*/ 18445 w 3449404"/>
              <a:gd name="connsiteY26" fmla="*/ 1580973 h 3449402"/>
              <a:gd name="connsiteX27" fmla="*/ 165979 w 3449404"/>
              <a:gd name="connsiteY27" fmla="*/ 1324036 h 3449402"/>
              <a:gd name="connsiteX28" fmla="*/ 1324027 w 3449404"/>
              <a:gd name="connsiteY28" fmla="*/ 165987 h 3449402"/>
              <a:gd name="connsiteX29" fmla="*/ 1580975 w 3449404"/>
              <a:gd name="connsiteY29" fmla="*/ 18442 h 3449402"/>
              <a:gd name="connsiteX30" fmla="*/ 1724704 w 3449404"/>
              <a:gd name="connsiteY30" fmla="*/ 0 h 34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4" h="3449402">
                <a:moveTo>
                  <a:pt x="1724704" y="934788"/>
                </a:moveTo>
                <a:cubicBezTo>
                  <a:pt x="1679654" y="934788"/>
                  <a:pt x="1639835" y="951209"/>
                  <a:pt x="1605245" y="984068"/>
                </a:cubicBezTo>
                <a:lnTo>
                  <a:pt x="984064" y="1605249"/>
                </a:lnTo>
                <a:cubicBezTo>
                  <a:pt x="951211" y="1639835"/>
                  <a:pt x="934785" y="1679658"/>
                  <a:pt x="934790" y="1724702"/>
                </a:cubicBezTo>
                <a:cubicBezTo>
                  <a:pt x="934790" y="1769751"/>
                  <a:pt x="951210" y="1809569"/>
                  <a:pt x="984064" y="1844165"/>
                </a:cubicBezTo>
                <a:lnTo>
                  <a:pt x="1605244" y="2465345"/>
                </a:lnTo>
                <a:cubicBezTo>
                  <a:pt x="1639836" y="2498194"/>
                  <a:pt x="1679660" y="2514620"/>
                  <a:pt x="1724704" y="2514616"/>
                </a:cubicBezTo>
                <a:cubicBezTo>
                  <a:pt x="1769747" y="2514619"/>
                  <a:pt x="1809571" y="2498194"/>
                  <a:pt x="1844161" y="2465346"/>
                </a:cubicBezTo>
                <a:lnTo>
                  <a:pt x="2465342" y="1844165"/>
                </a:lnTo>
                <a:cubicBezTo>
                  <a:pt x="2498194" y="1809568"/>
                  <a:pt x="2514616" y="1769750"/>
                  <a:pt x="2514615" y="1724702"/>
                </a:cubicBezTo>
                <a:cubicBezTo>
                  <a:pt x="2514622" y="1679658"/>
                  <a:pt x="2498197" y="1639834"/>
                  <a:pt x="2465347" y="1605243"/>
                </a:cubicBezTo>
                <a:lnTo>
                  <a:pt x="1844167" y="984062"/>
                </a:lnTo>
                <a:cubicBezTo>
                  <a:pt x="1809570" y="951209"/>
                  <a:pt x="1769752" y="934788"/>
                  <a:pt x="1724704" y="934788"/>
                </a:cubicBezTo>
                <a:close/>
                <a:moveTo>
                  <a:pt x="1724704" y="0"/>
                </a:moveTo>
                <a:cubicBezTo>
                  <a:pt x="1772614" y="-3"/>
                  <a:pt x="1820529" y="6142"/>
                  <a:pt x="1868438" y="18432"/>
                </a:cubicBezTo>
                <a:cubicBezTo>
                  <a:pt x="1964260" y="43034"/>
                  <a:pt x="2049902" y="92215"/>
                  <a:pt x="2125377" y="165989"/>
                </a:cubicBezTo>
                <a:lnTo>
                  <a:pt x="3283425" y="1324036"/>
                </a:lnTo>
                <a:cubicBezTo>
                  <a:pt x="3357186" y="1399499"/>
                  <a:pt x="3406368" y="1485142"/>
                  <a:pt x="3430969" y="1580963"/>
                </a:cubicBezTo>
                <a:cubicBezTo>
                  <a:pt x="3455551" y="1676784"/>
                  <a:pt x="3455549" y="1772616"/>
                  <a:pt x="3430969" y="1868436"/>
                </a:cubicBezTo>
                <a:cubicBezTo>
                  <a:pt x="3406368" y="1964258"/>
                  <a:pt x="3357196" y="2049912"/>
                  <a:pt x="3283415" y="2125375"/>
                </a:cubicBezTo>
                <a:lnTo>
                  <a:pt x="2125367" y="3283424"/>
                </a:lnTo>
                <a:cubicBezTo>
                  <a:pt x="2049914" y="3357196"/>
                  <a:pt x="1964260" y="3406366"/>
                  <a:pt x="1868438" y="3430968"/>
                </a:cubicBezTo>
                <a:cubicBezTo>
                  <a:pt x="1772617" y="3455547"/>
                  <a:pt x="1676785" y="3455548"/>
                  <a:pt x="1580965" y="3430968"/>
                </a:cubicBezTo>
                <a:cubicBezTo>
                  <a:pt x="1485143" y="3406366"/>
                  <a:pt x="1399501" y="3357185"/>
                  <a:pt x="1324038" y="3283423"/>
                </a:cubicBezTo>
                <a:lnTo>
                  <a:pt x="165990" y="2125375"/>
                </a:lnTo>
                <a:cubicBezTo>
                  <a:pt x="92217" y="2049901"/>
                  <a:pt x="43035" y="1964258"/>
                  <a:pt x="18434" y="1868437"/>
                </a:cubicBezTo>
                <a:cubicBezTo>
                  <a:pt x="-6148" y="1772617"/>
                  <a:pt x="-6145" y="1676785"/>
                  <a:pt x="18445" y="1580973"/>
                </a:cubicBezTo>
                <a:cubicBezTo>
                  <a:pt x="43035" y="1485141"/>
                  <a:pt x="92217" y="1399499"/>
                  <a:pt x="165979" y="1324036"/>
                </a:cubicBezTo>
                <a:lnTo>
                  <a:pt x="1324027" y="165987"/>
                </a:lnTo>
                <a:cubicBezTo>
                  <a:pt x="1399501" y="92215"/>
                  <a:pt x="1485143" y="43033"/>
                  <a:pt x="1580975" y="18442"/>
                </a:cubicBezTo>
                <a:cubicBezTo>
                  <a:pt x="1628881" y="6148"/>
                  <a:pt x="1676792" y="-1"/>
                  <a:pt x="172470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3"/>
          <p:cNvSpPr>
            <a:spLocks noGrp="1"/>
          </p:cNvSpPr>
          <p:nvPr>
            <p:ph type="pic" sz="quarter" idx="10"/>
          </p:nvPr>
        </p:nvSpPr>
        <p:spPr>
          <a:xfrm>
            <a:off x="1251783" y="2502181"/>
            <a:ext cx="3449404" cy="3449402"/>
          </a:xfrm>
          <a:custGeom>
            <a:avLst/>
            <a:gdLst>
              <a:gd name="connsiteX0" fmla="*/ 1724704 w 3449404"/>
              <a:gd name="connsiteY0" fmla="*/ 934788 h 3449402"/>
              <a:gd name="connsiteX1" fmla="*/ 1605245 w 3449404"/>
              <a:gd name="connsiteY1" fmla="*/ 984068 h 3449402"/>
              <a:gd name="connsiteX2" fmla="*/ 984064 w 3449404"/>
              <a:gd name="connsiteY2" fmla="*/ 1605249 h 3449402"/>
              <a:gd name="connsiteX3" fmla="*/ 934790 w 3449404"/>
              <a:gd name="connsiteY3" fmla="*/ 1724702 h 3449402"/>
              <a:gd name="connsiteX4" fmla="*/ 984064 w 3449404"/>
              <a:gd name="connsiteY4" fmla="*/ 1844165 h 3449402"/>
              <a:gd name="connsiteX5" fmla="*/ 1605244 w 3449404"/>
              <a:gd name="connsiteY5" fmla="*/ 2465345 h 3449402"/>
              <a:gd name="connsiteX6" fmla="*/ 1724704 w 3449404"/>
              <a:gd name="connsiteY6" fmla="*/ 2514616 h 3449402"/>
              <a:gd name="connsiteX7" fmla="*/ 1844161 w 3449404"/>
              <a:gd name="connsiteY7" fmla="*/ 2465346 h 3449402"/>
              <a:gd name="connsiteX8" fmla="*/ 2465342 w 3449404"/>
              <a:gd name="connsiteY8" fmla="*/ 1844165 h 3449402"/>
              <a:gd name="connsiteX9" fmla="*/ 2514615 w 3449404"/>
              <a:gd name="connsiteY9" fmla="*/ 1724702 h 3449402"/>
              <a:gd name="connsiteX10" fmla="*/ 2465347 w 3449404"/>
              <a:gd name="connsiteY10" fmla="*/ 1605243 h 3449402"/>
              <a:gd name="connsiteX11" fmla="*/ 1844167 w 3449404"/>
              <a:gd name="connsiteY11" fmla="*/ 984062 h 3449402"/>
              <a:gd name="connsiteX12" fmla="*/ 1724704 w 3449404"/>
              <a:gd name="connsiteY12" fmla="*/ 934788 h 3449402"/>
              <a:gd name="connsiteX13" fmla="*/ 1724704 w 3449404"/>
              <a:gd name="connsiteY13" fmla="*/ 0 h 3449402"/>
              <a:gd name="connsiteX14" fmla="*/ 1868438 w 3449404"/>
              <a:gd name="connsiteY14" fmla="*/ 18432 h 3449402"/>
              <a:gd name="connsiteX15" fmla="*/ 2125377 w 3449404"/>
              <a:gd name="connsiteY15" fmla="*/ 165989 h 3449402"/>
              <a:gd name="connsiteX16" fmla="*/ 3283425 w 3449404"/>
              <a:gd name="connsiteY16" fmla="*/ 1324036 h 3449402"/>
              <a:gd name="connsiteX17" fmla="*/ 3430969 w 3449404"/>
              <a:gd name="connsiteY17" fmla="*/ 1580963 h 3449402"/>
              <a:gd name="connsiteX18" fmla="*/ 3430969 w 3449404"/>
              <a:gd name="connsiteY18" fmla="*/ 1868436 h 3449402"/>
              <a:gd name="connsiteX19" fmla="*/ 3283415 w 3449404"/>
              <a:gd name="connsiteY19" fmla="*/ 2125375 h 3449402"/>
              <a:gd name="connsiteX20" fmla="*/ 2125367 w 3449404"/>
              <a:gd name="connsiteY20" fmla="*/ 3283424 h 3449402"/>
              <a:gd name="connsiteX21" fmla="*/ 1868438 w 3449404"/>
              <a:gd name="connsiteY21" fmla="*/ 3430968 h 3449402"/>
              <a:gd name="connsiteX22" fmla="*/ 1580965 w 3449404"/>
              <a:gd name="connsiteY22" fmla="*/ 3430968 h 3449402"/>
              <a:gd name="connsiteX23" fmla="*/ 1324038 w 3449404"/>
              <a:gd name="connsiteY23" fmla="*/ 3283423 h 3449402"/>
              <a:gd name="connsiteX24" fmla="*/ 165990 w 3449404"/>
              <a:gd name="connsiteY24" fmla="*/ 2125375 h 3449402"/>
              <a:gd name="connsiteX25" fmla="*/ 18434 w 3449404"/>
              <a:gd name="connsiteY25" fmla="*/ 1868437 h 3449402"/>
              <a:gd name="connsiteX26" fmla="*/ 18445 w 3449404"/>
              <a:gd name="connsiteY26" fmla="*/ 1580973 h 3449402"/>
              <a:gd name="connsiteX27" fmla="*/ 165979 w 3449404"/>
              <a:gd name="connsiteY27" fmla="*/ 1324036 h 3449402"/>
              <a:gd name="connsiteX28" fmla="*/ 1324027 w 3449404"/>
              <a:gd name="connsiteY28" fmla="*/ 165987 h 3449402"/>
              <a:gd name="connsiteX29" fmla="*/ 1580975 w 3449404"/>
              <a:gd name="connsiteY29" fmla="*/ 18442 h 3449402"/>
              <a:gd name="connsiteX30" fmla="*/ 1724704 w 3449404"/>
              <a:gd name="connsiteY30" fmla="*/ 0 h 34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4" h="3449402">
                <a:moveTo>
                  <a:pt x="1724704" y="934788"/>
                </a:moveTo>
                <a:cubicBezTo>
                  <a:pt x="1679654" y="934788"/>
                  <a:pt x="1639835" y="951209"/>
                  <a:pt x="1605245" y="984068"/>
                </a:cubicBezTo>
                <a:lnTo>
                  <a:pt x="984064" y="1605249"/>
                </a:lnTo>
                <a:cubicBezTo>
                  <a:pt x="951211" y="1639835"/>
                  <a:pt x="934785" y="1679658"/>
                  <a:pt x="934790" y="1724702"/>
                </a:cubicBezTo>
                <a:cubicBezTo>
                  <a:pt x="934790" y="1769751"/>
                  <a:pt x="951210" y="1809569"/>
                  <a:pt x="984064" y="1844165"/>
                </a:cubicBezTo>
                <a:lnTo>
                  <a:pt x="1605244" y="2465345"/>
                </a:lnTo>
                <a:cubicBezTo>
                  <a:pt x="1639836" y="2498194"/>
                  <a:pt x="1679660" y="2514620"/>
                  <a:pt x="1724704" y="2514616"/>
                </a:cubicBezTo>
                <a:cubicBezTo>
                  <a:pt x="1769747" y="2514619"/>
                  <a:pt x="1809571" y="2498194"/>
                  <a:pt x="1844161" y="2465346"/>
                </a:cubicBezTo>
                <a:lnTo>
                  <a:pt x="2465342" y="1844165"/>
                </a:lnTo>
                <a:cubicBezTo>
                  <a:pt x="2498194" y="1809568"/>
                  <a:pt x="2514616" y="1769750"/>
                  <a:pt x="2514615" y="1724702"/>
                </a:cubicBezTo>
                <a:cubicBezTo>
                  <a:pt x="2514622" y="1679658"/>
                  <a:pt x="2498197" y="1639834"/>
                  <a:pt x="2465347" y="1605243"/>
                </a:cubicBezTo>
                <a:lnTo>
                  <a:pt x="1844167" y="984062"/>
                </a:lnTo>
                <a:cubicBezTo>
                  <a:pt x="1809570" y="951209"/>
                  <a:pt x="1769752" y="934788"/>
                  <a:pt x="1724704" y="934788"/>
                </a:cubicBezTo>
                <a:close/>
                <a:moveTo>
                  <a:pt x="1724704" y="0"/>
                </a:moveTo>
                <a:cubicBezTo>
                  <a:pt x="1772614" y="-3"/>
                  <a:pt x="1820529" y="6142"/>
                  <a:pt x="1868438" y="18432"/>
                </a:cubicBezTo>
                <a:cubicBezTo>
                  <a:pt x="1964260" y="43034"/>
                  <a:pt x="2049902" y="92215"/>
                  <a:pt x="2125377" y="165989"/>
                </a:cubicBezTo>
                <a:lnTo>
                  <a:pt x="3283425" y="1324036"/>
                </a:lnTo>
                <a:cubicBezTo>
                  <a:pt x="3357186" y="1399499"/>
                  <a:pt x="3406368" y="1485142"/>
                  <a:pt x="3430969" y="1580963"/>
                </a:cubicBezTo>
                <a:cubicBezTo>
                  <a:pt x="3455551" y="1676784"/>
                  <a:pt x="3455549" y="1772616"/>
                  <a:pt x="3430969" y="1868436"/>
                </a:cubicBezTo>
                <a:cubicBezTo>
                  <a:pt x="3406368" y="1964258"/>
                  <a:pt x="3357196" y="2049912"/>
                  <a:pt x="3283415" y="2125375"/>
                </a:cubicBezTo>
                <a:lnTo>
                  <a:pt x="2125367" y="3283424"/>
                </a:lnTo>
                <a:cubicBezTo>
                  <a:pt x="2049914" y="3357196"/>
                  <a:pt x="1964260" y="3406366"/>
                  <a:pt x="1868438" y="3430968"/>
                </a:cubicBezTo>
                <a:cubicBezTo>
                  <a:pt x="1772617" y="3455547"/>
                  <a:pt x="1676785" y="3455548"/>
                  <a:pt x="1580965" y="3430968"/>
                </a:cubicBezTo>
                <a:cubicBezTo>
                  <a:pt x="1485143" y="3406366"/>
                  <a:pt x="1399501" y="3357185"/>
                  <a:pt x="1324038" y="3283423"/>
                </a:cubicBezTo>
                <a:lnTo>
                  <a:pt x="165990" y="2125375"/>
                </a:lnTo>
                <a:cubicBezTo>
                  <a:pt x="92217" y="2049901"/>
                  <a:pt x="43035" y="1964258"/>
                  <a:pt x="18434" y="1868437"/>
                </a:cubicBezTo>
                <a:cubicBezTo>
                  <a:pt x="-6148" y="1772617"/>
                  <a:pt x="-6145" y="1676785"/>
                  <a:pt x="18445" y="1580973"/>
                </a:cubicBezTo>
                <a:cubicBezTo>
                  <a:pt x="43035" y="1485141"/>
                  <a:pt x="92217" y="1399499"/>
                  <a:pt x="165979" y="1324036"/>
                </a:cubicBezTo>
                <a:lnTo>
                  <a:pt x="1324027" y="165987"/>
                </a:lnTo>
                <a:cubicBezTo>
                  <a:pt x="1399501" y="92215"/>
                  <a:pt x="1485143" y="43033"/>
                  <a:pt x="1580975" y="18442"/>
                </a:cubicBezTo>
                <a:cubicBezTo>
                  <a:pt x="1628881" y="6148"/>
                  <a:pt x="1676792" y="-1"/>
                  <a:pt x="1724704"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pic>
        <p:nvPicPr>
          <p:cNvPr id="12" name="Picture 11" descr="A picture containing drawing&#10;&#10;Description automatically generated">
            <a:extLst>
              <a:ext uri="{FF2B5EF4-FFF2-40B4-BE49-F238E27FC236}">
                <a16:creationId xmlns:a16="http://schemas.microsoft.com/office/drawing/2014/main" id="{B5F17BE7-D939-B041-AAD4-08C83A4302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5618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63"/>
        <p:cNvGrpSpPr/>
        <p:nvPr/>
      </p:nvGrpSpPr>
      <p:grpSpPr>
        <a:xfrm>
          <a:off x="0" y="0"/>
          <a:ext cx="0" cy="0"/>
          <a:chOff x="0" y="0"/>
          <a:chExt cx="0" cy="0"/>
        </a:xfrm>
      </p:grpSpPr>
      <p:sp>
        <p:nvSpPr>
          <p:cNvPr id="64" name="Google Shape;64;p42"/>
          <p:cNvSpPr>
            <a:spLocks noGrp="1"/>
          </p:cNvSpPr>
          <p:nvPr>
            <p:ph type="pic" idx="2"/>
          </p:nvPr>
        </p:nvSpPr>
        <p:spPr>
          <a:xfrm>
            <a:off x="1935145" y="3120406"/>
            <a:ext cx="5715000" cy="5715000"/>
          </a:xfrm>
          <a:prstGeom prst="rect">
            <a:avLst/>
          </a:prstGeom>
          <a:solidFill>
            <a:srgbClr val="353535">
              <a:alpha val="11372"/>
            </a:srgbClr>
          </a:solidFill>
          <a:ln>
            <a:noFill/>
          </a:ln>
        </p:spPr>
      </p:sp>
      <p:sp>
        <p:nvSpPr>
          <p:cNvPr id="65" name="Google Shape;65;p4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66" name="Google Shape;66;p4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7" name="Google Shape;67;p42"/>
          <p:cNvPicPr preferRelativeResize="0"/>
          <p:nvPr/>
        </p:nvPicPr>
        <p:blipFill rotWithShape="1">
          <a:blip r:embed="rId2">
            <a:alphaModFix/>
          </a:blip>
          <a:srcRect/>
          <a:stretch/>
        </p:blipFill>
        <p:spPr>
          <a:xfrm>
            <a:off x="14444870" y="1"/>
            <a:ext cx="3843130" cy="188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68"/>
        <p:cNvGrpSpPr/>
        <p:nvPr/>
      </p:nvGrpSpPr>
      <p:grpSpPr>
        <a:xfrm>
          <a:off x="0" y="0"/>
          <a:ext cx="0" cy="0"/>
          <a:chOff x="0" y="0"/>
          <a:chExt cx="0" cy="0"/>
        </a:xfrm>
      </p:grpSpPr>
      <p:sp>
        <p:nvSpPr>
          <p:cNvPr id="69" name="Google Shape;69;p43"/>
          <p:cNvSpPr>
            <a:spLocks noGrp="1"/>
          </p:cNvSpPr>
          <p:nvPr>
            <p:ph type="pic" idx="2"/>
          </p:nvPr>
        </p:nvSpPr>
        <p:spPr>
          <a:xfrm>
            <a:off x="1610782" y="2576586"/>
            <a:ext cx="6363725" cy="6363727"/>
          </a:xfrm>
          <a:prstGeom prst="rect">
            <a:avLst/>
          </a:prstGeom>
          <a:solidFill>
            <a:srgbClr val="353535">
              <a:alpha val="11372"/>
            </a:srgbClr>
          </a:solidFill>
          <a:ln>
            <a:noFill/>
          </a:ln>
        </p:spPr>
      </p:sp>
      <p:sp>
        <p:nvSpPr>
          <p:cNvPr id="70" name="Google Shape;70;p4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71" name="Google Shape;71;p4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2" name="Google Shape;72;p43"/>
          <p:cNvPicPr preferRelativeResize="0"/>
          <p:nvPr/>
        </p:nvPicPr>
        <p:blipFill rotWithShape="1">
          <a:blip r:embed="rId2">
            <a:alphaModFix/>
          </a:blip>
          <a:srcRect/>
          <a:stretch/>
        </p:blipFill>
        <p:spPr>
          <a:xfrm>
            <a:off x="14444870" y="1"/>
            <a:ext cx="3843130" cy="188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73"/>
        <p:cNvGrpSpPr/>
        <p:nvPr/>
      </p:nvGrpSpPr>
      <p:grpSpPr>
        <a:xfrm>
          <a:off x="0" y="0"/>
          <a:ext cx="0" cy="0"/>
          <a:chOff x="0" y="0"/>
          <a:chExt cx="0" cy="0"/>
        </a:xfrm>
      </p:grpSpPr>
      <p:sp>
        <p:nvSpPr>
          <p:cNvPr id="74" name="Google Shape;74;p44"/>
          <p:cNvSpPr>
            <a:spLocks noGrp="1"/>
          </p:cNvSpPr>
          <p:nvPr>
            <p:ph type="pic" idx="2"/>
          </p:nvPr>
        </p:nvSpPr>
        <p:spPr>
          <a:xfrm flipH="1">
            <a:off x="-1" y="0"/>
            <a:ext cx="14712019" cy="4511040"/>
          </a:xfrm>
          <a:prstGeom prst="rect">
            <a:avLst/>
          </a:prstGeom>
          <a:solidFill>
            <a:srgbClr val="353535">
              <a:alpha val="11372"/>
            </a:srgbClr>
          </a:solidFill>
          <a:ln>
            <a:noFill/>
          </a:ln>
        </p:spPr>
      </p:sp>
      <p:sp>
        <p:nvSpPr>
          <p:cNvPr id="75" name="Google Shape;75;p4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76" name="Google Shape;76;p4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7" name="Google Shape;77;p44"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78"/>
        <p:cNvGrpSpPr/>
        <p:nvPr/>
      </p:nvGrpSpPr>
      <p:grpSpPr>
        <a:xfrm>
          <a:off x="0" y="0"/>
          <a:ext cx="0" cy="0"/>
          <a:chOff x="0" y="0"/>
          <a:chExt cx="0" cy="0"/>
        </a:xfrm>
      </p:grpSpPr>
      <p:sp>
        <p:nvSpPr>
          <p:cNvPr id="79" name="Google Shape;79;p45"/>
          <p:cNvSpPr>
            <a:spLocks noGrp="1"/>
          </p:cNvSpPr>
          <p:nvPr>
            <p:ph type="pic" idx="2"/>
          </p:nvPr>
        </p:nvSpPr>
        <p:spPr>
          <a:xfrm>
            <a:off x="1553028" y="0"/>
            <a:ext cx="16734972" cy="5379495"/>
          </a:xfrm>
          <a:prstGeom prst="rect">
            <a:avLst/>
          </a:prstGeom>
          <a:solidFill>
            <a:srgbClr val="353535">
              <a:alpha val="11372"/>
            </a:srgbClr>
          </a:solidFill>
          <a:ln>
            <a:noFill/>
          </a:ln>
        </p:spPr>
      </p:sp>
      <p:sp>
        <p:nvSpPr>
          <p:cNvPr id="80" name="Google Shape;80;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81" name="Google Shape;81;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82" name="Google Shape;82;p45"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83"/>
        <p:cNvGrpSpPr/>
        <p:nvPr/>
      </p:nvGrpSpPr>
      <p:grpSpPr>
        <a:xfrm>
          <a:off x="0" y="0"/>
          <a:ext cx="0" cy="0"/>
          <a:chOff x="0" y="0"/>
          <a:chExt cx="0" cy="0"/>
        </a:xfrm>
      </p:grpSpPr>
      <p:sp>
        <p:nvSpPr>
          <p:cNvPr id="84" name="Google Shape;84;p46"/>
          <p:cNvSpPr>
            <a:spLocks noGrp="1"/>
          </p:cNvSpPr>
          <p:nvPr>
            <p:ph type="pic" idx="2"/>
          </p:nvPr>
        </p:nvSpPr>
        <p:spPr>
          <a:xfrm>
            <a:off x="0" y="0"/>
            <a:ext cx="9601200" cy="10288588"/>
          </a:xfrm>
          <a:prstGeom prst="rect">
            <a:avLst/>
          </a:prstGeom>
          <a:solidFill>
            <a:srgbClr val="353535">
              <a:alpha val="11372"/>
            </a:srgbClr>
          </a:solidFill>
          <a:ln>
            <a:noFill/>
          </a:ln>
        </p:spPr>
      </p:sp>
      <p:sp>
        <p:nvSpPr>
          <p:cNvPr id="85" name="Google Shape;85;p4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86" name="Google Shape;86;p4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87" name="Google Shape;87;p46"/>
          <p:cNvPicPr preferRelativeResize="0"/>
          <p:nvPr/>
        </p:nvPicPr>
        <p:blipFill rotWithShape="1">
          <a:blip r:embed="rId2">
            <a:alphaModFix/>
          </a:blip>
          <a:srcRect/>
          <a:stretch/>
        </p:blipFill>
        <p:spPr>
          <a:xfrm>
            <a:off x="14444870" y="1"/>
            <a:ext cx="3843130" cy="188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88"/>
        <p:cNvGrpSpPr/>
        <p:nvPr/>
      </p:nvGrpSpPr>
      <p:grpSpPr>
        <a:xfrm>
          <a:off x="0" y="0"/>
          <a:ext cx="0" cy="0"/>
          <a:chOff x="0" y="0"/>
          <a:chExt cx="0" cy="0"/>
        </a:xfrm>
      </p:grpSpPr>
      <p:sp>
        <p:nvSpPr>
          <p:cNvPr id="89" name="Google Shape;89;p47"/>
          <p:cNvSpPr>
            <a:spLocks noGrp="1"/>
          </p:cNvSpPr>
          <p:nvPr>
            <p:ph type="pic" idx="2"/>
          </p:nvPr>
        </p:nvSpPr>
        <p:spPr>
          <a:xfrm>
            <a:off x="0" y="0"/>
            <a:ext cx="6698918" cy="6698919"/>
          </a:xfrm>
          <a:prstGeom prst="rect">
            <a:avLst/>
          </a:prstGeom>
          <a:solidFill>
            <a:srgbClr val="353535">
              <a:alpha val="11372"/>
            </a:srgbClr>
          </a:solidFill>
          <a:ln>
            <a:noFill/>
          </a:ln>
        </p:spPr>
      </p:sp>
      <p:sp>
        <p:nvSpPr>
          <p:cNvPr id="90" name="Google Shape;90;p47"/>
          <p:cNvSpPr>
            <a:spLocks noGrp="1"/>
          </p:cNvSpPr>
          <p:nvPr>
            <p:ph type="pic" idx="3"/>
          </p:nvPr>
        </p:nvSpPr>
        <p:spPr>
          <a:xfrm>
            <a:off x="4279192" y="4287009"/>
            <a:ext cx="4798110" cy="4798111"/>
          </a:xfrm>
          <a:prstGeom prst="rect">
            <a:avLst/>
          </a:prstGeom>
          <a:solidFill>
            <a:srgbClr val="353535">
              <a:alpha val="11372"/>
            </a:srgbClr>
          </a:solidFill>
          <a:ln>
            <a:noFill/>
          </a:ln>
        </p:spPr>
      </p:sp>
      <p:sp>
        <p:nvSpPr>
          <p:cNvPr id="91" name="Google Shape;91;p4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92" name="Google Shape;92;p4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3" name="Google Shape;93;p4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94"/>
        <p:cNvGrpSpPr/>
        <p:nvPr/>
      </p:nvGrpSpPr>
      <p:grpSpPr>
        <a:xfrm>
          <a:off x="0" y="0"/>
          <a:ext cx="0" cy="0"/>
          <a:chOff x="0" y="0"/>
          <a:chExt cx="0" cy="0"/>
        </a:xfrm>
      </p:grpSpPr>
      <p:sp>
        <p:nvSpPr>
          <p:cNvPr id="95" name="Google Shape;95;p48"/>
          <p:cNvSpPr>
            <a:spLocks noGrp="1"/>
          </p:cNvSpPr>
          <p:nvPr>
            <p:ph type="pic" idx="2"/>
          </p:nvPr>
        </p:nvSpPr>
        <p:spPr>
          <a:xfrm>
            <a:off x="6907700" y="3429529"/>
            <a:ext cx="3466042" cy="3429529"/>
          </a:xfrm>
          <a:prstGeom prst="rect">
            <a:avLst/>
          </a:prstGeom>
          <a:solidFill>
            <a:srgbClr val="353535">
              <a:alpha val="11372"/>
            </a:srgbClr>
          </a:solidFill>
          <a:ln>
            <a:noFill/>
          </a:ln>
        </p:spPr>
      </p:sp>
      <p:sp>
        <p:nvSpPr>
          <p:cNvPr id="96" name="Google Shape;96;p48"/>
          <p:cNvSpPr>
            <a:spLocks noGrp="1"/>
          </p:cNvSpPr>
          <p:nvPr>
            <p:ph type="pic" idx="3"/>
          </p:nvPr>
        </p:nvSpPr>
        <p:spPr>
          <a:xfrm>
            <a:off x="-24384" y="0"/>
            <a:ext cx="3466042" cy="3429529"/>
          </a:xfrm>
          <a:prstGeom prst="rect">
            <a:avLst/>
          </a:prstGeom>
          <a:solidFill>
            <a:srgbClr val="353535">
              <a:alpha val="11372"/>
            </a:srgbClr>
          </a:solidFill>
          <a:ln>
            <a:noFill/>
          </a:ln>
        </p:spPr>
      </p:sp>
      <p:sp>
        <p:nvSpPr>
          <p:cNvPr id="97" name="Google Shape;97;p48"/>
          <p:cNvSpPr>
            <a:spLocks noGrp="1"/>
          </p:cNvSpPr>
          <p:nvPr>
            <p:ph type="pic" idx="4"/>
          </p:nvPr>
        </p:nvSpPr>
        <p:spPr>
          <a:xfrm>
            <a:off x="3441658" y="3429529"/>
            <a:ext cx="3466042" cy="3429529"/>
          </a:xfrm>
          <a:prstGeom prst="rect">
            <a:avLst/>
          </a:prstGeom>
          <a:solidFill>
            <a:srgbClr val="353535">
              <a:alpha val="11372"/>
            </a:srgbClr>
          </a:solidFill>
          <a:ln>
            <a:noFill/>
          </a:ln>
        </p:spPr>
      </p:sp>
      <p:sp>
        <p:nvSpPr>
          <p:cNvPr id="98" name="Google Shape;98;p48"/>
          <p:cNvSpPr>
            <a:spLocks noGrp="1"/>
          </p:cNvSpPr>
          <p:nvPr>
            <p:ph type="pic" idx="5"/>
          </p:nvPr>
        </p:nvSpPr>
        <p:spPr>
          <a:xfrm>
            <a:off x="-24384" y="3429529"/>
            <a:ext cx="3466042" cy="3429529"/>
          </a:xfrm>
          <a:prstGeom prst="rect">
            <a:avLst/>
          </a:prstGeom>
          <a:solidFill>
            <a:srgbClr val="353535">
              <a:alpha val="11372"/>
            </a:srgbClr>
          </a:solidFill>
          <a:ln>
            <a:noFill/>
          </a:ln>
        </p:spPr>
      </p:sp>
      <p:sp>
        <p:nvSpPr>
          <p:cNvPr id="99" name="Google Shape;99;p48"/>
          <p:cNvSpPr>
            <a:spLocks noGrp="1"/>
          </p:cNvSpPr>
          <p:nvPr>
            <p:ph type="pic" idx="6"/>
          </p:nvPr>
        </p:nvSpPr>
        <p:spPr>
          <a:xfrm>
            <a:off x="3441658" y="6859059"/>
            <a:ext cx="3466042" cy="3429529"/>
          </a:xfrm>
          <a:prstGeom prst="rect">
            <a:avLst/>
          </a:prstGeom>
          <a:solidFill>
            <a:srgbClr val="353535">
              <a:alpha val="11372"/>
            </a:srgbClr>
          </a:solidFill>
          <a:ln>
            <a:noFill/>
          </a:ln>
        </p:spPr>
      </p:sp>
      <p:sp>
        <p:nvSpPr>
          <p:cNvPr id="100" name="Google Shape;100;p48"/>
          <p:cNvSpPr>
            <a:spLocks noGrp="1"/>
          </p:cNvSpPr>
          <p:nvPr>
            <p:ph type="pic" idx="7"/>
          </p:nvPr>
        </p:nvSpPr>
        <p:spPr>
          <a:xfrm>
            <a:off x="-24384" y="6859059"/>
            <a:ext cx="3466042" cy="3429529"/>
          </a:xfrm>
          <a:prstGeom prst="rect">
            <a:avLst/>
          </a:prstGeom>
          <a:solidFill>
            <a:srgbClr val="353535">
              <a:alpha val="11372"/>
            </a:srgbClr>
          </a:solidFill>
          <a:ln>
            <a:noFill/>
          </a:ln>
        </p:spPr>
      </p:sp>
      <p:sp>
        <p:nvSpPr>
          <p:cNvPr id="101" name="Google Shape;101;p4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02" name="Google Shape;102;p4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3" name="Google Shape;103;p48"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15"/>
        <p:cNvGrpSpPr/>
        <p:nvPr/>
      </p:nvGrpSpPr>
      <p:grpSpPr>
        <a:xfrm>
          <a:off x="0" y="0"/>
          <a:ext cx="0" cy="0"/>
          <a:chOff x="0" y="0"/>
          <a:chExt cx="0" cy="0"/>
        </a:xfrm>
      </p:grpSpPr>
      <p:sp>
        <p:nvSpPr>
          <p:cNvPr id="16" name="Google Shape;16;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lt2"/>
                </a:solidFill>
                <a:latin typeface="Open Sans"/>
                <a:ea typeface="Open Sans"/>
                <a:cs typeface="Open Sans"/>
                <a:sym typeface="Open Sans"/>
              </a:rPr>
              <a:t>‹#›</a:t>
            </a:fld>
            <a:endParaRPr sz="1600" b="0" i="0" u="none" strike="noStrike" cap="none">
              <a:solidFill>
                <a:schemeClr val="lt2"/>
              </a:solidFill>
              <a:latin typeface="Open Sans"/>
              <a:ea typeface="Open Sans"/>
              <a:cs typeface="Open Sans"/>
              <a:sym typeface="Open Sans"/>
            </a:endParaRPr>
          </a:p>
        </p:txBody>
      </p:sp>
      <p:cxnSp>
        <p:nvCxnSpPr>
          <p:cNvPr id="17" name="Google Shape;17;p2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04"/>
        <p:cNvGrpSpPr/>
        <p:nvPr/>
      </p:nvGrpSpPr>
      <p:grpSpPr>
        <a:xfrm>
          <a:off x="0" y="0"/>
          <a:ext cx="0" cy="0"/>
          <a:chOff x="0" y="0"/>
          <a:chExt cx="0" cy="0"/>
        </a:xfrm>
      </p:grpSpPr>
      <p:sp>
        <p:nvSpPr>
          <p:cNvPr id="105" name="Google Shape;105;p49"/>
          <p:cNvSpPr>
            <a:spLocks noGrp="1"/>
          </p:cNvSpPr>
          <p:nvPr>
            <p:ph type="pic" idx="2"/>
          </p:nvPr>
        </p:nvSpPr>
        <p:spPr>
          <a:xfrm>
            <a:off x="11359170" y="0"/>
            <a:ext cx="2271834" cy="2247901"/>
          </a:xfrm>
          <a:prstGeom prst="rect">
            <a:avLst/>
          </a:prstGeom>
          <a:solidFill>
            <a:srgbClr val="353535">
              <a:alpha val="11372"/>
            </a:srgbClr>
          </a:solidFill>
          <a:ln>
            <a:noFill/>
          </a:ln>
        </p:spPr>
      </p:sp>
      <p:sp>
        <p:nvSpPr>
          <p:cNvPr id="106" name="Google Shape;106;p49"/>
          <p:cNvSpPr>
            <a:spLocks noGrp="1"/>
          </p:cNvSpPr>
          <p:nvPr>
            <p:ph type="pic" idx="3"/>
          </p:nvPr>
        </p:nvSpPr>
        <p:spPr>
          <a:xfrm>
            <a:off x="9087336" y="0"/>
            <a:ext cx="2271834" cy="2247901"/>
          </a:xfrm>
          <a:prstGeom prst="rect">
            <a:avLst/>
          </a:prstGeom>
          <a:solidFill>
            <a:srgbClr val="353535">
              <a:alpha val="11372"/>
            </a:srgbClr>
          </a:solidFill>
          <a:ln>
            <a:noFill/>
          </a:ln>
        </p:spPr>
      </p:sp>
      <p:sp>
        <p:nvSpPr>
          <p:cNvPr id="107" name="Google Shape;107;p49"/>
          <p:cNvSpPr>
            <a:spLocks noGrp="1"/>
          </p:cNvSpPr>
          <p:nvPr>
            <p:ph type="pic" idx="4"/>
          </p:nvPr>
        </p:nvSpPr>
        <p:spPr>
          <a:xfrm>
            <a:off x="6815502" y="0"/>
            <a:ext cx="2271834" cy="2247901"/>
          </a:xfrm>
          <a:prstGeom prst="rect">
            <a:avLst/>
          </a:prstGeom>
          <a:solidFill>
            <a:srgbClr val="353535">
              <a:alpha val="11372"/>
            </a:srgbClr>
          </a:solidFill>
          <a:ln>
            <a:noFill/>
          </a:ln>
        </p:spPr>
      </p:sp>
      <p:sp>
        <p:nvSpPr>
          <p:cNvPr id="108" name="Google Shape;108;p49"/>
          <p:cNvSpPr>
            <a:spLocks noGrp="1"/>
          </p:cNvSpPr>
          <p:nvPr>
            <p:ph type="pic" idx="5"/>
          </p:nvPr>
        </p:nvSpPr>
        <p:spPr>
          <a:xfrm>
            <a:off x="4543668" y="0"/>
            <a:ext cx="2271834" cy="2247901"/>
          </a:xfrm>
          <a:prstGeom prst="rect">
            <a:avLst/>
          </a:prstGeom>
          <a:solidFill>
            <a:srgbClr val="353535">
              <a:alpha val="11372"/>
            </a:srgbClr>
          </a:solidFill>
          <a:ln>
            <a:noFill/>
          </a:ln>
        </p:spPr>
      </p:sp>
      <p:sp>
        <p:nvSpPr>
          <p:cNvPr id="109" name="Google Shape;109;p49"/>
          <p:cNvSpPr>
            <a:spLocks noGrp="1"/>
          </p:cNvSpPr>
          <p:nvPr>
            <p:ph type="pic" idx="6"/>
          </p:nvPr>
        </p:nvSpPr>
        <p:spPr>
          <a:xfrm>
            <a:off x="2271834" y="0"/>
            <a:ext cx="2271834" cy="2247901"/>
          </a:xfrm>
          <a:prstGeom prst="rect">
            <a:avLst/>
          </a:prstGeom>
          <a:solidFill>
            <a:srgbClr val="353535">
              <a:alpha val="11372"/>
            </a:srgbClr>
          </a:solidFill>
          <a:ln>
            <a:noFill/>
          </a:ln>
        </p:spPr>
      </p:sp>
      <p:sp>
        <p:nvSpPr>
          <p:cNvPr id="110" name="Google Shape;110;p49"/>
          <p:cNvSpPr>
            <a:spLocks noGrp="1"/>
          </p:cNvSpPr>
          <p:nvPr>
            <p:ph type="pic" idx="7"/>
          </p:nvPr>
        </p:nvSpPr>
        <p:spPr>
          <a:xfrm>
            <a:off x="0" y="0"/>
            <a:ext cx="2271834" cy="2247901"/>
          </a:xfrm>
          <a:prstGeom prst="rect">
            <a:avLst/>
          </a:prstGeom>
          <a:solidFill>
            <a:srgbClr val="353535">
              <a:alpha val="11372"/>
            </a:srgbClr>
          </a:solidFill>
          <a:ln>
            <a:noFill/>
          </a:ln>
        </p:spPr>
      </p:sp>
      <p:sp>
        <p:nvSpPr>
          <p:cNvPr id="111" name="Google Shape;111;p49"/>
          <p:cNvSpPr>
            <a:spLocks noGrp="1"/>
          </p:cNvSpPr>
          <p:nvPr>
            <p:ph type="pic" idx="8"/>
          </p:nvPr>
        </p:nvSpPr>
        <p:spPr>
          <a:xfrm>
            <a:off x="9087336" y="2247901"/>
            <a:ext cx="2271834" cy="2247901"/>
          </a:xfrm>
          <a:prstGeom prst="rect">
            <a:avLst/>
          </a:prstGeom>
          <a:solidFill>
            <a:srgbClr val="353535">
              <a:alpha val="11372"/>
            </a:srgbClr>
          </a:solidFill>
          <a:ln>
            <a:noFill/>
          </a:ln>
        </p:spPr>
      </p:sp>
      <p:sp>
        <p:nvSpPr>
          <p:cNvPr id="112" name="Google Shape;112;p49"/>
          <p:cNvSpPr>
            <a:spLocks noGrp="1"/>
          </p:cNvSpPr>
          <p:nvPr>
            <p:ph type="pic" idx="9"/>
          </p:nvPr>
        </p:nvSpPr>
        <p:spPr>
          <a:xfrm>
            <a:off x="6815502" y="2247901"/>
            <a:ext cx="2271834" cy="2247901"/>
          </a:xfrm>
          <a:prstGeom prst="rect">
            <a:avLst/>
          </a:prstGeom>
          <a:solidFill>
            <a:srgbClr val="353535">
              <a:alpha val="11372"/>
            </a:srgbClr>
          </a:solidFill>
          <a:ln>
            <a:noFill/>
          </a:ln>
        </p:spPr>
      </p:sp>
      <p:sp>
        <p:nvSpPr>
          <p:cNvPr id="113" name="Google Shape;113;p49"/>
          <p:cNvSpPr>
            <a:spLocks noGrp="1"/>
          </p:cNvSpPr>
          <p:nvPr>
            <p:ph type="pic" idx="13"/>
          </p:nvPr>
        </p:nvSpPr>
        <p:spPr>
          <a:xfrm>
            <a:off x="4543668" y="2247901"/>
            <a:ext cx="2271834" cy="2247901"/>
          </a:xfrm>
          <a:prstGeom prst="rect">
            <a:avLst/>
          </a:prstGeom>
          <a:solidFill>
            <a:srgbClr val="353535">
              <a:alpha val="11372"/>
            </a:srgbClr>
          </a:solidFill>
          <a:ln>
            <a:noFill/>
          </a:ln>
        </p:spPr>
      </p:sp>
      <p:sp>
        <p:nvSpPr>
          <p:cNvPr id="114" name="Google Shape;114;p49"/>
          <p:cNvSpPr>
            <a:spLocks noGrp="1"/>
          </p:cNvSpPr>
          <p:nvPr>
            <p:ph type="pic" idx="14"/>
          </p:nvPr>
        </p:nvSpPr>
        <p:spPr>
          <a:xfrm>
            <a:off x="2271834" y="2247901"/>
            <a:ext cx="2271834" cy="2247901"/>
          </a:xfrm>
          <a:prstGeom prst="rect">
            <a:avLst/>
          </a:prstGeom>
          <a:solidFill>
            <a:srgbClr val="353535">
              <a:alpha val="11372"/>
            </a:srgbClr>
          </a:solidFill>
          <a:ln>
            <a:noFill/>
          </a:ln>
        </p:spPr>
      </p:sp>
      <p:sp>
        <p:nvSpPr>
          <p:cNvPr id="115" name="Google Shape;115;p49"/>
          <p:cNvSpPr>
            <a:spLocks noGrp="1"/>
          </p:cNvSpPr>
          <p:nvPr>
            <p:ph type="pic" idx="15"/>
          </p:nvPr>
        </p:nvSpPr>
        <p:spPr>
          <a:xfrm>
            <a:off x="0" y="2247901"/>
            <a:ext cx="2271834" cy="2247901"/>
          </a:xfrm>
          <a:prstGeom prst="rect">
            <a:avLst/>
          </a:prstGeom>
          <a:solidFill>
            <a:srgbClr val="353535">
              <a:alpha val="11372"/>
            </a:srgbClr>
          </a:solidFill>
          <a:ln>
            <a:noFill/>
          </a:ln>
        </p:spPr>
      </p:sp>
      <p:sp>
        <p:nvSpPr>
          <p:cNvPr id="116" name="Google Shape;116;p49"/>
          <p:cNvSpPr>
            <a:spLocks noGrp="1"/>
          </p:cNvSpPr>
          <p:nvPr>
            <p:ph type="pic" idx="16"/>
          </p:nvPr>
        </p:nvSpPr>
        <p:spPr>
          <a:xfrm>
            <a:off x="4543668" y="4495802"/>
            <a:ext cx="2271834" cy="2247901"/>
          </a:xfrm>
          <a:prstGeom prst="rect">
            <a:avLst/>
          </a:prstGeom>
          <a:solidFill>
            <a:srgbClr val="353535">
              <a:alpha val="11372"/>
            </a:srgbClr>
          </a:solidFill>
          <a:ln>
            <a:noFill/>
          </a:ln>
        </p:spPr>
      </p:sp>
      <p:sp>
        <p:nvSpPr>
          <p:cNvPr id="117" name="Google Shape;117;p49"/>
          <p:cNvSpPr>
            <a:spLocks noGrp="1"/>
          </p:cNvSpPr>
          <p:nvPr>
            <p:ph type="pic" idx="17"/>
          </p:nvPr>
        </p:nvSpPr>
        <p:spPr>
          <a:xfrm>
            <a:off x="2271834" y="4495802"/>
            <a:ext cx="2271834" cy="2247901"/>
          </a:xfrm>
          <a:prstGeom prst="rect">
            <a:avLst/>
          </a:prstGeom>
          <a:solidFill>
            <a:srgbClr val="353535">
              <a:alpha val="11372"/>
            </a:srgbClr>
          </a:solidFill>
          <a:ln>
            <a:noFill/>
          </a:ln>
        </p:spPr>
      </p:sp>
      <p:sp>
        <p:nvSpPr>
          <p:cNvPr id="118" name="Google Shape;118;p49"/>
          <p:cNvSpPr>
            <a:spLocks noGrp="1"/>
          </p:cNvSpPr>
          <p:nvPr>
            <p:ph type="pic" idx="18"/>
          </p:nvPr>
        </p:nvSpPr>
        <p:spPr>
          <a:xfrm>
            <a:off x="0" y="4495802"/>
            <a:ext cx="2271834" cy="2247901"/>
          </a:xfrm>
          <a:prstGeom prst="rect">
            <a:avLst/>
          </a:prstGeom>
          <a:solidFill>
            <a:srgbClr val="353535">
              <a:alpha val="11372"/>
            </a:srgbClr>
          </a:solidFill>
          <a:ln>
            <a:noFill/>
          </a:ln>
        </p:spPr>
      </p:sp>
      <p:sp>
        <p:nvSpPr>
          <p:cNvPr id="119" name="Google Shape;119;p49"/>
          <p:cNvSpPr>
            <a:spLocks noGrp="1"/>
          </p:cNvSpPr>
          <p:nvPr>
            <p:ph type="pic" idx="19"/>
          </p:nvPr>
        </p:nvSpPr>
        <p:spPr>
          <a:xfrm>
            <a:off x="0" y="6743703"/>
            <a:ext cx="2271834" cy="2247901"/>
          </a:xfrm>
          <a:prstGeom prst="rect">
            <a:avLst/>
          </a:prstGeom>
          <a:solidFill>
            <a:srgbClr val="353535">
              <a:alpha val="11372"/>
            </a:srgbClr>
          </a:solidFill>
          <a:ln>
            <a:noFill/>
          </a:ln>
        </p:spPr>
      </p:sp>
      <p:sp>
        <p:nvSpPr>
          <p:cNvPr id="120" name="Google Shape;120;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21" name="Google Shape;121;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22" name="Google Shape;122;p4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23"/>
        <p:cNvGrpSpPr/>
        <p:nvPr/>
      </p:nvGrpSpPr>
      <p:grpSpPr>
        <a:xfrm>
          <a:off x="0" y="0"/>
          <a:ext cx="0" cy="0"/>
          <a:chOff x="0" y="0"/>
          <a:chExt cx="0" cy="0"/>
        </a:xfrm>
      </p:grpSpPr>
      <p:sp>
        <p:nvSpPr>
          <p:cNvPr id="124" name="Google Shape;124;p50"/>
          <p:cNvSpPr>
            <a:spLocks noGrp="1"/>
          </p:cNvSpPr>
          <p:nvPr>
            <p:ph type="pic" idx="2"/>
          </p:nvPr>
        </p:nvSpPr>
        <p:spPr>
          <a:xfrm>
            <a:off x="2076448" y="0"/>
            <a:ext cx="3975907" cy="10288588"/>
          </a:xfrm>
          <a:prstGeom prst="rect">
            <a:avLst/>
          </a:prstGeom>
          <a:solidFill>
            <a:srgbClr val="353535">
              <a:alpha val="11372"/>
            </a:srgbClr>
          </a:solidFill>
          <a:ln>
            <a:noFill/>
          </a:ln>
        </p:spPr>
      </p:sp>
      <p:sp>
        <p:nvSpPr>
          <p:cNvPr id="125" name="Google Shape;125;p50"/>
          <p:cNvSpPr>
            <a:spLocks noGrp="1"/>
          </p:cNvSpPr>
          <p:nvPr>
            <p:ph type="pic" idx="3"/>
          </p:nvPr>
        </p:nvSpPr>
        <p:spPr>
          <a:xfrm>
            <a:off x="6052354" y="0"/>
            <a:ext cx="3975907" cy="10288588"/>
          </a:xfrm>
          <a:prstGeom prst="rect">
            <a:avLst/>
          </a:prstGeom>
          <a:solidFill>
            <a:srgbClr val="353535">
              <a:alpha val="11372"/>
            </a:srgbClr>
          </a:solidFill>
          <a:ln>
            <a:noFill/>
          </a:ln>
        </p:spPr>
      </p:sp>
      <p:sp>
        <p:nvSpPr>
          <p:cNvPr id="126" name="Google Shape;126;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27" name="Google Shape;127;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28" name="Google Shape;128;p50"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29"/>
        <p:cNvGrpSpPr/>
        <p:nvPr/>
      </p:nvGrpSpPr>
      <p:grpSpPr>
        <a:xfrm>
          <a:off x="0" y="0"/>
          <a:ext cx="0" cy="0"/>
          <a:chOff x="0" y="0"/>
          <a:chExt cx="0" cy="0"/>
        </a:xfrm>
      </p:grpSpPr>
      <p:sp>
        <p:nvSpPr>
          <p:cNvPr id="130" name="Google Shape;130;p51"/>
          <p:cNvSpPr>
            <a:spLocks noGrp="1"/>
          </p:cNvSpPr>
          <p:nvPr>
            <p:ph type="pic" idx="2"/>
          </p:nvPr>
        </p:nvSpPr>
        <p:spPr>
          <a:xfrm>
            <a:off x="2457449" y="0"/>
            <a:ext cx="5485374" cy="10288588"/>
          </a:xfrm>
          <a:prstGeom prst="rect">
            <a:avLst/>
          </a:prstGeom>
          <a:solidFill>
            <a:srgbClr val="353535">
              <a:alpha val="11372"/>
            </a:srgbClr>
          </a:solidFill>
          <a:ln>
            <a:noFill/>
          </a:ln>
        </p:spPr>
      </p:sp>
      <p:sp>
        <p:nvSpPr>
          <p:cNvPr id="131" name="Google Shape;131;p51"/>
          <p:cNvSpPr>
            <a:spLocks noGrp="1"/>
          </p:cNvSpPr>
          <p:nvPr>
            <p:ph type="pic" idx="3"/>
          </p:nvPr>
        </p:nvSpPr>
        <p:spPr>
          <a:xfrm>
            <a:off x="0" y="0"/>
            <a:ext cx="2457448" cy="10288588"/>
          </a:xfrm>
          <a:prstGeom prst="rect">
            <a:avLst/>
          </a:prstGeom>
          <a:solidFill>
            <a:srgbClr val="353535">
              <a:alpha val="11372"/>
            </a:srgbClr>
          </a:solidFill>
          <a:ln>
            <a:noFill/>
          </a:ln>
        </p:spPr>
      </p:sp>
      <p:sp>
        <p:nvSpPr>
          <p:cNvPr id="132" name="Google Shape;132;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3" name="Google Shape;133;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34" name="Google Shape;134;p51"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135"/>
        <p:cNvGrpSpPr/>
        <p:nvPr/>
      </p:nvGrpSpPr>
      <p:grpSpPr>
        <a:xfrm>
          <a:off x="0" y="0"/>
          <a:ext cx="0" cy="0"/>
          <a:chOff x="0" y="0"/>
          <a:chExt cx="0" cy="0"/>
        </a:xfrm>
      </p:grpSpPr>
      <p:sp>
        <p:nvSpPr>
          <p:cNvPr id="136" name="Google Shape;136;p52"/>
          <p:cNvSpPr>
            <a:spLocks noGrp="1"/>
          </p:cNvSpPr>
          <p:nvPr>
            <p:ph type="pic" idx="2"/>
          </p:nvPr>
        </p:nvSpPr>
        <p:spPr>
          <a:xfrm>
            <a:off x="8180310" y="0"/>
            <a:ext cx="10107690" cy="10288588"/>
          </a:xfrm>
          <a:prstGeom prst="rect">
            <a:avLst/>
          </a:prstGeom>
          <a:solidFill>
            <a:srgbClr val="353535">
              <a:alpha val="11372"/>
            </a:srgbClr>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137"/>
        <p:cNvGrpSpPr/>
        <p:nvPr/>
      </p:nvGrpSpPr>
      <p:grpSpPr>
        <a:xfrm>
          <a:off x="0" y="0"/>
          <a:ext cx="0" cy="0"/>
          <a:chOff x="0" y="0"/>
          <a:chExt cx="0" cy="0"/>
        </a:xfrm>
      </p:grpSpPr>
      <p:sp>
        <p:nvSpPr>
          <p:cNvPr id="138" name="Google Shape;138;p53"/>
          <p:cNvSpPr>
            <a:spLocks noGrp="1"/>
          </p:cNvSpPr>
          <p:nvPr>
            <p:ph type="pic" idx="2"/>
          </p:nvPr>
        </p:nvSpPr>
        <p:spPr>
          <a:xfrm>
            <a:off x="7841126" y="0"/>
            <a:ext cx="10446874" cy="10288588"/>
          </a:xfrm>
          <a:prstGeom prst="rect">
            <a:avLst/>
          </a:prstGeom>
          <a:solidFill>
            <a:srgbClr val="353535">
              <a:alpha val="11372"/>
            </a:srgbClr>
          </a:solidFill>
          <a:ln>
            <a:noFill/>
          </a:ln>
        </p:spPr>
      </p:sp>
      <p:pic>
        <p:nvPicPr>
          <p:cNvPr id="139" name="Google Shape;139;p53"/>
          <p:cNvPicPr preferRelativeResize="0"/>
          <p:nvPr/>
        </p:nvPicPr>
        <p:blipFill rotWithShape="1">
          <a:blip r:embed="rId2">
            <a:alphaModFix/>
          </a:blip>
          <a:srcRect/>
          <a:stretch/>
        </p:blipFill>
        <p:spPr>
          <a:xfrm>
            <a:off x="0" y="0"/>
            <a:ext cx="3843130" cy="188162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140"/>
        <p:cNvGrpSpPr/>
        <p:nvPr/>
      </p:nvGrpSpPr>
      <p:grpSpPr>
        <a:xfrm>
          <a:off x="0" y="0"/>
          <a:ext cx="0" cy="0"/>
          <a:chOff x="0" y="0"/>
          <a:chExt cx="0" cy="0"/>
        </a:xfrm>
      </p:grpSpPr>
      <p:sp>
        <p:nvSpPr>
          <p:cNvPr id="141" name="Google Shape;141;p54"/>
          <p:cNvSpPr>
            <a:spLocks noGrp="1"/>
          </p:cNvSpPr>
          <p:nvPr>
            <p:ph type="pic" idx="2"/>
          </p:nvPr>
        </p:nvSpPr>
        <p:spPr>
          <a:xfrm>
            <a:off x="0" y="0"/>
            <a:ext cx="14831526" cy="10288588"/>
          </a:xfrm>
          <a:prstGeom prst="rect">
            <a:avLst/>
          </a:prstGeom>
          <a:solidFill>
            <a:srgbClr val="353535">
              <a:alpha val="11372"/>
            </a:srgbClr>
          </a:solidFill>
          <a:ln>
            <a:noFill/>
          </a:ln>
        </p:spPr>
      </p:sp>
      <p:sp>
        <p:nvSpPr>
          <p:cNvPr id="142" name="Google Shape;142;p5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43" name="Google Shape;143;p5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4" name="Google Shape;144;p54"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45"/>
        <p:cNvGrpSpPr/>
        <p:nvPr/>
      </p:nvGrpSpPr>
      <p:grpSpPr>
        <a:xfrm>
          <a:off x="0" y="0"/>
          <a:ext cx="0" cy="0"/>
          <a:chOff x="0" y="0"/>
          <a:chExt cx="0" cy="0"/>
        </a:xfrm>
      </p:grpSpPr>
      <p:sp>
        <p:nvSpPr>
          <p:cNvPr id="146" name="Google Shape;146;p55"/>
          <p:cNvSpPr>
            <a:spLocks noGrp="1"/>
          </p:cNvSpPr>
          <p:nvPr>
            <p:ph type="pic" idx="2"/>
          </p:nvPr>
        </p:nvSpPr>
        <p:spPr>
          <a:xfrm>
            <a:off x="-1" y="0"/>
            <a:ext cx="11799269" cy="10288588"/>
          </a:xfrm>
          <a:prstGeom prst="rect">
            <a:avLst/>
          </a:prstGeom>
          <a:solidFill>
            <a:srgbClr val="353535">
              <a:alpha val="11372"/>
            </a:srgbClr>
          </a:solidFill>
          <a:ln>
            <a:noFill/>
          </a:ln>
        </p:spPr>
      </p:sp>
      <p:sp>
        <p:nvSpPr>
          <p:cNvPr id="147" name="Google Shape;147;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48" name="Google Shape;148;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9" name="Google Shape;149;p55"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150"/>
        <p:cNvGrpSpPr/>
        <p:nvPr/>
      </p:nvGrpSpPr>
      <p:grpSpPr>
        <a:xfrm>
          <a:off x="0" y="0"/>
          <a:ext cx="0" cy="0"/>
          <a:chOff x="0" y="0"/>
          <a:chExt cx="0" cy="0"/>
        </a:xfrm>
      </p:grpSpPr>
      <p:sp>
        <p:nvSpPr>
          <p:cNvPr id="151" name="Google Shape;151;p56"/>
          <p:cNvSpPr>
            <a:spLocks noGrp="1"/>
          </p:cNvSpPr>
          <p:nvPr>
            <p:ph type="pic" idx="2"/>
          </p:nvPr>
        </p:nvSpPr>
        <p:spPr>
          <a:xfrm>
            <a:off x="9570720" y="1700378"/>
            <a:ext cx="8717279" cy="8588210"/>
          </a:xfrm>
          <a:prstGeom prst="rect">
            <a:avLst/>
          </a:prstGeom>
          <a:solidFill>
            <a:srgbClr val="353535">
              <a:alpha val="11372"/>
            </a:srgbClr>
          </a:solidFill>
          <a:ln>
            <a:noFill/>
          </a:ln>
        </p:spPr>
      </p:sp>
      <p:sp>
        <p:nvSpPr>
          <p:cNvPr id="152" name="Google Shape;152;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53" name="Google Shape;153;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54"/>
        <p:cNvGrpSpPr/>
        <p:nvPr/>
      </p:nvGrpSpPr>
      <p:grpSpPr>
        <a:xfrm>
          <a:off x="0" y="0"/>
          <a:ext cx="0" cy="0"/>
          <a:chOff x="0" y="0"/>
          <a:chExt cx="0" cy="0"/>
        </a:xfrm>
      </p:grpSpPr>
      <p:sp>
        <p:nvSpPr>
          <p:cNvPr id="155" name="Google Shape;155;p57"/>
          <p:cNvSpPr>
            <a:spLocks noGrp="1"/>
          </p:cNvSpPr>
          <p:nvPr>
            <p:ph type="pic" idx="2"/>
          </p:nvPr>
        </p:nvSpPr>
        <p:spPr>
          <a:xfrm>
            <a:off x="8655168" y="3482292"/>
            <a:ext cx="5777441" cy="5788744"/>
          </a:xfrm>
          <a:prstGeom prst="rect">
            <a:avLst/>
          </a:prstGeom>
          <a:solidFill>
            <a:srgbClr val="353535">
              <a:alpha val="11372"/>
            </a:srgbClr>
          </a:solidFill>
          <a:ln>
            <a:noFill/>
          </a:ln>
        </p:spPr>
      </p:sp>
      <p:sp>
        <p:nvSpPr>
          <p:cNvPr id="156" name="Google Shape;156;p57"/>
          <p:cNvSpPr>
            <a:spLocks noGrp="1"/>
          </p:cNvSpPr>
          <p:nvPr>
            <p:ph type="pic" idx="3"/>
          </p:nvPr>
        </p:nvSpPr>
        <p:spPr>
          <a:xfrm>
            <a:off x="11334720" y="0"/>
            <a:ext cx="6953280" cy="10288588"/>
          </a:xfrm>
          <a:prstGeom prst="rect">
            <a:avLst/>
          </a:prstGeom>
          <a:solidFill>
            <a:srgbClr val="353535">
              <a:alpha val="11372"/>
            </a:srgbClr>
          </a:solidFill>
          <a:ln>
            <a:noFill/>
          </a:ln>
        </p:spPr>
      </p:sp>
      <p:sp>
        <p:nvSpPr>
          <p:cNvPr id="157" name="Google Shape;157;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58" name="Google Shape;158;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9" name="Google Shape;159;p57"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60"/>
        <p:cNvGrpSpPr/>
        <p:nvPr/>
      </p:nvGrpSpPr>
      <p:grpSpPr>
        <a:xfrm>
          <a:off x="0" y="0"/>
          <a:ext cx="0" cy="0"/>
          <a:chOff x="0" y="0"/>
          <a:chExt cx="0" cy="0"/>
        </a:xfrm>
      </p:grpSpPr>
      <p:sp>
        <p:nvSpPr>
          <p:cNvPr id="161" name="Google Shape;161;p58"/>
          <p:cNvSpPr>
            <a:spLocks noGrp="1"/>
          </p:cNvSpPr>
          <p:nvPr>
            <p:ph type="pic" idx="2"/>
          </p:nvPr>
        </p:nvSpPr>
        <p:spPr>
          <a:xfrm>
            <a:off x="11334720" y="0"/>
            <a:ext cx="6953280" cy="10288588"/>
          </a:xfrm>
          <a:prstGeom prst="rect">
            <a:avLst/>
          </a:prstGeom>
          <a:solidFill>
            <a:srgbClr val="353535">
              <a:alpha val="11372"/>
            </a:srgbClr>
          </a:solidFill>
          <a:ln>
            <a:noFill/>
          </a:ln>
        </p:spPr>
      </p:sp>
      <p:sp>
        <p:nvSpPr>
          <p:cNvPr id="162" name="Google Shape;162;p58"/>
          <p:cNvSpPr>
            <a:spLocks noGrp="1"/>
          </p:cNvSpPr>
          <p:nvPr>
            <p:ph type="pic" idx="3"/>
          </p:nvPr>
        </p:nvSpPr>
        <p:spPr>
          <a:xfrm>
            <a:off x="8937817" y="3459679"/>
            <a:ext cx="5212135" cy="5845278"/>
          </a:xfrm>
          <a:prstGeom prst="rect">
            <a:avLst/>
          </a:prstGeom>
          <a:solidFill>
            <a:srgbClr val="353535">
              <a:alpha val="11372"/>
            </a:srgbClr>
          </a:solidFill>
          <a:ln>
            <a:noFill/>
          </a:ln>
        </p:spPr>
      </p:sp>
      <p:sp>
        <p:nvSpPr>
          <p:cNvPr id="163" name="Google Shape;163;p5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64" name="Google Shape;164;p5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5" name="Google Shape;165;p58"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18"/>
        <p:cNvGrpSpPr/>
        <p:nvPr/>
      </p:nvGrpSpPr>
      <p:grpSpPr>
        <a:xfrm>
          <a:off x="0" y="0"/>
          <a:ext cx="0" cy="0"/>
          <a:chOff x="0" y="0"/>
          <a:chExt cx="0" cy="0"/>
        </a:xfrm>
      </p:grpSpPr>
      <p:sp>
        <p:nvSpPr>
          <p:cNvPr id="19" name="Google Shape;19;p29"/>
          <p:cNvSpPr>
            <a:spLocks noGrp="1"/>
          </p:cNvSpPr>
          <p:nvPr>
            <p:ph type="pic" idx="2"/>
          </p:nvPr>
        </p:nvSpPr>
        <p:spPr>
          <a:xfrm>
            <a:off x="0" y="0"/>
            <a:ext cx="7942823" cy="10288588"/>
          </a:xfrm>
          <a:prstGeom prst="rect">
            <a:avLst/>
          </a:prstGeom>
          <a:solidFill>
            <a:srgbClr val="353535">
              <a:alpha val="11372"/>
            </a:srgbClr>
          </a:solidFill>
          <a:ln>
            <a:noFill/>
          </a:ln>
        </p:spPr>
      </p:sp>
      <p:sp>
        <p:nvSpPr>
          <p:cNvPr id="20" name="Google Shape;20;p2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1" name="Google Shape;21;p2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2" name="Google Shape;22;p29"/>
          <p:cNvPicPr preferRelativeResize="0"/>
          <p:nvPr/>
        </p:nvPicPr>
        <p:blipFill rotWithShape="1">
          <a:blip r:embed="rId2">
            <a:alphaModFix/>
          </a:blip>
          <a:srcRect/>
          <a:stretch/>
        </p:blipFill>
        <p:spPr>
          <a:xfrm>
            <a:off x="14444870" y="1"/>
            <a:ext cx="3843130" cy="188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66"/>
        <p:cNvGrpSpPr/>
        <p:nvPr/>
      </p:nvGrpSpPr>
      <p:grpSpPr>
        <a:xfrm>
          <a:off x="0" y="0"/>
          <a:ext cx="0" cy="0"/>
          <a:chOff x="0" y="0"/>
          <a:chExt cx="0" cy="0"/>
        </a:xfrm>
      </p:grpSpPr>
      <p:sp>
        <p:nvSpPr>
          <p:cNvPr id="167" name="Google Shape;167;p59"/>
          <p:cNvSpPr>
            <a:spLocks noGrp="1"/>
          </p:cNvSpPr>
          <p:nvPr>
            <p:ph type="pic" idx="2"/>
          </p:nvPr>
        </p:nvSpPr>
        <p:spPr>
          <a:xfrm>
            <a:off x="0" y="0"/>
            <a:ext cx="13279983" cy="10288588"/>
          </a:xfrm>
          <a:prstGeom prst="rect">
            <a:avLst/>
          </a:prstGeom>
          <a:solidFill>
            <a:srgbClr val="353535">
              <a:alpha val="11372"/>
            </a:srgbClr>
          </a:solidFill>
          <a:ln>
            <a:noFill/>
          </a:ln>
        </p:spPr>
      </p:sp>
      <p:sp>
        <p:nvSpPr>
          <p:cNvPr id="168" name="Google Shape;168;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69" name="Google Shape;169;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0" name="Google Shape;170;p5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71"/>
        <p:cNvGrpSpPr/>
        <p:nvPr/>
      </p:nvGrpSpPr>
      <p:grpSpPr>
        <a:xfrm>
          <a:off x="0" y="0"/>
          <a:ext cx="0" cy="0"/>
          <a:chOff x="0" y="0"/>
          <a:chExt cx="0" cy="0"/>
        </a:xfrm>
      </p:grpSpPr>
      <p:sp>
        <p:nvSpPr>
          <p:cNvPr id="172" name="Google Shape;172;p60"/>
          <p:cNvSpPr>
            <a:spLocks noGrp="1"/>
          </p:cNvSpPr>
          <p:nvPr>
            <p:ph type="pic" idx="2"/>
          </p:nvPr>
        </p:nvSpPr>
        <p:spPr>
          <a:xfrm>
            <a:off x="5008008" y="0"/>
            <a:ext cx="13279991" cy="10288588"/>
          </a:xfrm>
          <a:prstGeom prst="rect">
            <a:avLst/>
          </a:prstGeom>
          <a:solidFill>
            <a:srgbClr val="353535">
              <a:alpha val="11372"/>
            </a:srgbClr>
          </a:solidFill>
          <a:ln>
            <a:noFill/>
          </a:ln>
        </p:spPr>
      </p:sp>
      <p:sp>
        <p:nvSpPr>
          <p:cNvPr id="173" name="Google Shape;173;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74" name="Google Shape;174;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5" name="Google Shape;175;p60"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76"/>
        <p:cNvGrpSpPr/>
        <p:nvPr/>
      </p:nvGrpSpPr>
      <p:grpSpPr>
        <a:xfrm>
          <a:off x="0" y="0"/>
          <a:ext cx="0" cy="0"/>
          <a:chOff x="0" y="0"/>
          <a:chExt cx="0" cy="0"/>
        </a:xfrm>
      </p:grpSpPr>
      <p:sp>
        <p:nvSpPr>
          <p:cNvPr id="177" name="Google Shape;177;p61"/>
          <p:cNvSpPr>
            <a:spLocks noGrp="1"/>
          </p:cNvSpPr>
          <p:nvPr>
            <p:ph type="pic" idx="2"/>
          </p:nvPr>
        </p:nvSpPr>
        <p:spPr>
          <a:xfrm>
            <a:off x="-17244" y="0"/>
            <a:ext cx="16075035" cy="10288588"/>
          </a:xfrm>
          <a:prstGeom prst="rect">
            <a:avLst/>
          </a:prstGeom>
          <a:solidFill>
            <a:srgbClr val="353535">
              <a:alpha val="11372"/>
            </a:srgbClr>
          </a:solidFill>
          <a:ln>
            <a:noFill/>
          </a:ln>
        </p:spPr>
      </p:sp>
      <p:sp>
        <p:nvSpPr>
          <p:cNvPr id="178" name="Google Shape;178;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79" name="Google Shape;179;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0" name="Google Shape;180;p61"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81"/>
        <p:cNvGrpSpPr/>
        <p:nvPr/>
      </p:nvGrpSpPr>
      <p:grpSpPr>
        <a:xfrm>
          <a:off x="0" y="0"/>
          <a:ext cx="0" cy="0"/>
          <a:chOff x="0" y="0"/>
          <a:chExt cx="0" cy="0"/>
        </a:xfrm>
      </p:grpSpPr>
      <p:sp>
        <p:nvSpPr>
          <p:cNvPr id="182" name="Google Shape;182;p62"/>
          <p:cNvSpPr>
            <a:spLocks noGrp="1"/>
          </p:cNvSpPr>
          <p:nvPr>
            <p:ph type="pic" idx="2"/>
          </p:nvPr>
        </p:nvSpPr>
        <p:spPr>
          <a:xfrm>
            <a:off x="4797506" y="0"/>
            <a:ext cx="16075035" cy="10288588"/>
          </a:xfrm>
          <a:prstGeom prst="rect">
            <a:avLst/>
          </a:prstGeom>
          <a:solidFill>
            <a:srgbClr val="353535">
              <a:alpha val="11372"/>
            </a:srgbClr>
          </a:solidFill>
          <a:ln>
            <a:noFill/>
          </a:ln>
        </p:spPr>
      </p:sp>
      <p:sp>
        <p:nvSpPr>
          <p:cNvPr id="183" name="Google Shape;183;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84" name="Google Shape;184;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5" name="Google Shape;185;p62"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86"/>
        <p:cNvGrpSpPr/>
        <p:nvPr/>
      </p:nvGrpSpPr>
      <p:grpSpPr>
        <a:xfrm>
          <a:off x="0" y="0"/>
          <a:ext cx="0" cy="0"/>
          <a:chOff x="0" y="0"/>
          <a:chExt cx="0" cy="0"/>
        </a:xfrm>
      </p:grpSpPr>
      <p:sp>
        <p:nvSpPr>
          <p:cNvPr id="187" name="Google Shape;187;p63"/>
          <p:cNvSpPr>
            <a:spLocks noGrp="1"/>
          </p:cNvSpPr>
          <p:nvPr>
            <p:ph type="pic" idx="2"/>
          </p:nvPr>
        </p:nvSpPr>
        <p:spPr>
          <a:xfrm>
            <a:off x="1237024" y="1307392"/>
            <a:ext cx="7696540" cy="7673803"/>
          </a:xfrm>
          <a:prstGeom prst="rect">
            <a:avLst/>
          </a:prstGeom>
          <a:solidFill>
            <a:srgbClr val="353535">
              <a:alpha val="11372"/>
            </a:srgbClr>
          </a:solidFill>
          <a:ln>
            <a:noFill/>
          </a:ln>
        </p:spPr>
      </p:sp>
      <p:sp>
        <p:nvSpPr>
          <p:cNvPr id="188" name="Google Shape;188;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89" name="Google Shape;189;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0" name="Google Shape;190;p63"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191"/>
        <p:cNvGrpSpPr/>
        <p:nvPr/>
      </p:nvGrpSpPr>
      <p:grpSpPr>
        <a:xfrm>
          <a:off x="0" y="0"/>
          <a:ext cx="0" cy="0"/>
          <a:chOff x="0" y="0"/>
          <a:chExt cx="0" cy="0"/>
        </a:xfrm>
      </p:grpSpPr>
      <p:sp>
        <p:nvSpPr>
          <p:cNvPr id="192" name="Google Shape;192;p64"/>
          <p:cNvSpPr>
            <a:spLocks noGrp="1"/>
          </p:cNvSpPr>
          <p:nvPr>
            <p:ph type="pic" idx="2"/>
          </p:nvPr>
        </p:nvSpPr>
        <p:spPr>
          <a:xfrm>
            <a:off x="9401366" y="1401961"/>
            <a:ext cx="7507277" cy="7518587"/>
          </a:xfrm>
          <a:prstGeom prst="rect">
            <a:avLst/>
          </a:prstGeom>
          <a:solidFill>
            <a:srgbClr val="353535">
              <a:alpha val="11372"/>
            </a:srgbClr>
          </a:solidFill>
          <a:ln>
            <a:noFill/>
          </a:ln>
        </p:spPr>
      </p:sp>
      <p:sp>
        <p:nvSpPr>
          <p:cNvPr id="193" name="Google Shape;193;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4" name="Google Shape;194;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5" name="Google Shape;195;p64"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196"/>
        <p:cNvGrpSpPr/>
        <p:nvPr/>
      </p:nvGrpSpPr>
      <p:grpSpPr>
        <a:xfrm>
          <a:off x="0" y="0"/>
          <a:ext cx="0" cy="0"/>
          <a:chOff x="0" y="0"/>
          <a:chExt cx="0" cy="0"/>
        </a:xfrm>
      </p:grpSpPr>
      <p:sp>
        <p:nvSpPr>
          <p:cNvPr id="197" name="Google Shape;197;p65"/>
          <p:cNvSpPr>
            <a:spLocks noGrp="1"/>
          </p:cNvSpPr>
          <p:nvPr>
            <p:ph type="pic" idx="2"/>
          </p:nvPr>
        </p:nvSpPr>
        <p:spPr>
          <a:xfrm>
            <a:off x="9311054" y="1311513"/>
            <a:ext cx="7687902" cy="7699484"/>
          </a:xfrm>
          <a:prstGeom prst="rect">
            <a:avLst/>
          </a:prstGeom>
          <a:solidFill>
            <a:srgbClr val="353535">
              <a:alpha val="11372"/>
            </a:srgbClr>
          </a:solidFill>
          <a:ln>
            <a:noFill/>
          </a:ln>
        </p:spPr>
      </p:sp>
      <p:sp>
        <p:nvSpPr>
          <p:cNvPr id="198" name="Google Shape;198;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9" name="Google Shape;199;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200"/>
        <p:cNvGrpSpPr/>
        <p:nvPr/>
      </p:nvGrpSpPr>
      <p:grpSpPr>
        <a:xfrm>
          <a:off x="0" y="0"/>
          <a:ext cx="0" cy="0"/>
          <a:chOff x="0" y="0"/>
          <a:chExt cx="0" cy="0"/>
        </a:xfrm>
      </p:grpSpPr>
      <p:sp>
        <p:nvSpPr>
          <p:cNvPr id="201" name="Google Shape;201;p66"/>
          <p:cNvSpPr>
            <a:spLocks noGrp="1"/>
          </p:cNvSpPr>
          <p:nvPr>
            <p:ph type="pic" idx="2"/>
          </p:nvPr>
        </p:nvSpPr>
        <p:spPr>
          <a:xfrm>
            <a:off x="2188966" y="2589863"/>
            <a:ext cx="5107185" cy="5108862"/>
          </a:xfrm>
          <a:prstGeom prst="rect">
            <a:avLst/>
          </a:prstGeom>
          <a:solidFill>
            <a:srgbClr val="353535">
              <a:alpha val="11372"/>
            </a:srgbClr>
          </a:solidFill>
          <a:ln>
            <a:noFill/>
          </a:ln>
        </p:spPr>
      </p:sp>
      <p:sp>
        <p:nvSpPr>
          <p:cNvPr id="202" name="Google Shape;202;p6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03" name="Google Shape;203;p6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4" name="Google Shape;204;p66"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205"/>
        <p:cNvGrpSpPr/>
        <p:nvPr/>
      </p:nvGrpSpPr>
      <p:grpSpPr>
        <a:xfrm>
          <a:off x="0" y="0"/>
          <a:ext cx="0" cy="0"/>
          <a:chOff x="0" y="0"/>
          <a:chExt cx="0" cy="0"/>
        </a:xfrm>
      </p:grpSpPr>
      <p:sp>
        <p:nvSpPr>
          <p:cNvPr id="206" name="Google Shape;206;p67"/>
          <p:cNvSpPr>
            <a:spLocks noGrp="1"/>
          </p:cNvSpPr>
          <p:nvPr>
            <p:ph type="pic" idx="2"/>
          </p:nvPr>
        </p:nvSpPr>
        <p:spPr>
          <a:xfrm>
            <a:off x="702734" y="2263699"/>
            <a:ext cx="8156496" cy="5561868"/>
          </a:xfrm>
          <a:prstGeom prst="rect">
            <a:avLst/>
          </a:prstGeom>
          <a:solidFill>
            <a:srgbClr val="353535">
              <a:alpha val="11372"/>
            </a:srgbClr>
          </a:solidFill>
          <a:ln>
            <a:noFill/>
          </a:ln>
        </p:spPr>
      </p:sp>
      <p:sp>
        <p:nvSpPr>
          <p:cNvPr id="207" name="Google Shape;207;p6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08" name="Google Shape;208;p6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209" name="Google Shape;209;p67"/>
          <p:cNvSpPr>
            <a:spLocks noGrp="1"/>
          </p:cNvSpPr>
          <p:nvPr>
            <p:ph type="pic" idx="3"/>
          </p:nvPr>
        </p:nvSpPr>
        <p:spPr>
          <a:xfrm>
            <a:off x="9411837" y="2263699"/>
            <a:ext cx="8156496" cy="5561868"/>
          </a:xfrm>
          <a:prstGeom prst="rect">
            <a:avLst/>
          </a:prstGeom>
          <a:solidFill>
            <a:srgbClr val="353535">
              <a:alpha val="11372"/>
            </a:srgbClr>
          </a:solidFill>
          <a:ln>
            <a:noFill/>
          </a:ln>
        </p:spPr>
      </p:sp>
      <p:pic>
        <p:nvPicPr>
          <p:cNvPr id="210" name="Google Shape;210;p6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1"/>
        <p:cNvGrpSpPr/>
        <p:nvPr/>
      </p:nvGrpSpPr>
      <p:grpSpPr>
        <a:xfrm>
          <a:off x="0" y="0"/>
          <a:ext cx="0" cy="0"/>
          <a:chOff x="0" y="0"/>
          <a:chExt cx="0" cy="0"/>
        </a:xfrm>
      </p:grpSpPr>
      <p:sp>
        <p:nvSpPr>
          <p:cNvPr id="212" name="Google Shape;212;p68"/>
          <p:cNvSpPr>
            <a:spLocks noGrp="1"/>
          </p:cNvSpPr>
          <p:nvPr>
            <p:ph type="pic" idx="2"/>
          </p:nvPr>
        </p:nvSpPr>
        <p:spPr>
          <a:xfrm>
            <a:off x="0" y="0"/>
            <a:ext cx="5144294" cy="5144294"/>
          </a:xfrm>
          <a:prstGeom prst="rect">
            <a:avLst/>
          </a:prstGeom>
          <a:solidFill>
            <a:srgbClr val="353535">
              <a:alpha val="11372"/>
            </a:srgbClr>
          </a:solidFill>
          <a:ln>
            <a:noFill/>
          </a:ln>
        </p:spPr>
      </p:sp>
      <p:sp>
        <p:nvSpPr>
          <p:cNvPr id="213" name="Google Shape;213;p68"/>
          <p:cNvSpPr>
            <a:spLocks noGrp="1"/>
          </p:cNvSpPr>
          <p:nvPr>
            <p:ph type="pic" idx="3"/>
          </p:nvPr>
        </p:nvSpPr>
        <p:spPr>
          <a:xfrm>
            <a:off x="0" y="5144294"/>
            <a:ext cx="5144294" cy="5144294"/>
          </a:xfrm>
          <a:prstGeom prst="rect">
            <a:avLst/>
          </a:prstGeom>
          <a:solidFill>
            <a:srgbClr val="353535">
              <a:alpha val="11372"/>
            </a:srgbClr>
          </a:solidFill>
          <a:ln>
            <a:noFill/>
          </a:ln>
        </p:spPr>
      </p:sp>
      <p:sp>
        <p:nvSpPr>
          <p:cNvPr id="214" name="Google Shape;214;p68"/>
          <p:cNvSpPr>
            <a:spLocks noGrp="1"/>
          </p:cNvSpPr>
          <p:nvPr>
            <p:ph type="pic" idx="4"/>
          </p:nvPr>
        </p:nvSpPr>
        <p:spPr>
          <a:xfrm>
            <a:off x="5144294" y="0"/>
            <a:ext cx="5144294" cy="5144294"/>
          </a:xfrm>
          <a:prstGeom prst="rect">
            <a:avLst/>
          </a:prstGeom>
          <a:solidFill>
            <a:srgbClr val="353535">
              <a:alpha val="11372"/>
            </a:srgbClr>
          </a:solidFill>
          <a:ln>
            <a:noFill/>
          </a:ln>
        </p:spPr>
      </p:sp>
      <p:sp>
        <p:nvSpPr>
          <p:cNvPr id="215" name="Google Shape;215;p68"/>
          <p:cNvSpPr>
            <a:spLocks noGrp="1"/>
          </p:cNvSpPr>
          <p:nvPr>
            <p:ph type="pic" idx="5"/>
          </p:nvPr>
        </p:nvSpPr>
        <p:spPr>
          <a:xfrm>
            <a:off x="5144294" y="5144294"/>
            <a:ext cx="5144294" cy="5144294"/>
          </a:xfrm>
          <a:prstGeom prst="rect">
            <a:avLst/>
          </a:prstGeom>
          <a:solidFill>
            <a:srgbClr val="353535">
              <a:alpha val="11372"/>
            </a:srgbClr>
          </a:solidFill>
          <a:ln>
            <a:noFill/>
          </a:ln>
        </p:spPr>
      </p:sp>
      <p:sp>
        <p:nvSpPr>
          <p:cNvPr id="216" name="Google Shape;216;p68"/>
          <p:cNvSpPr>
            <a:spLocks noGrp="1"/>
          </p:cNvSpPr>
          <p:nvPr>
            <p:ph type="pic" idx="6"/>
          </p:nvPr>
        </p:nvSpPr>
        <p:spPr>
          <a:xfrm>
            <a:off x="10288588" y="0"/>
            <a:ext cx="7999412" cy="5144294"/>
          </a:xfrm>
          <a:prstGeom prst="rect">
            <a:avLst/>
          </a:prstGeom>
          <a:solidFill>
            <a:srgbClr val="353535">
              <a:alpha val="11372"/>
            </a:srgbClr>
          </a:solidFill>
          <a:ln>
            <a:noFill/>
          </a:ln>
        </p:spPr>
      </p:sp>
      <p:sp>
        <p:nvSpPr>
          <p:cNvPr id="217" name="Google Shape;217;p6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18" name="Google Shape;218;p6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23"/>
        <p:cNvGrpSpPr/>
        <p:nvPr/>
      </p:nvGrpSpPr>
      <p:grpSpPr>
        <a:xfrm>
          <a:off x="0" y="0"/>
          <a:ext cx="0" cy="0"/>
          <a:chOff x="0" y="0"/>
          <a:chExt cx="0" cy="0"/>
        </a:xfrm>
      </p:grpSpPr>
      <p:sp>
        <p:nvSpPr>
          <p:cNvPr id="24" name="Google Shape;24;p30"/>
          <p:cNvSpPr>
            <a:spLocks noGrp="1"/>
          </p:cNvSpPr>
          <p:nvPr>
            <p:ph type="pic" idx="2"/>
          </p:nvPr>
        </p:nvSpPr>
        <p:spPr>
          <a:xfrm>
            <a:off x="10460736" y="2301970"/>
            <a:ext cx="7827263" cy="7986618"/>
          </a:xfrm>
          <a:prstGeom prst="rect">
            <a:avLst/>
          </a:prstGeom>
          <a:solidFill>
            <a:srgbClr val="353535">
              <a:alpha val="11372"/>
            </a:srgbClr>
          </a:solidFill>
          <a:ln>
            <a:noFill/>
          </a:ln>
        </p:spPr>
      </p:sp>
      <p:sp>
        <p:nvSpPr>
          <p:cNvPr id="25" name="Google Shape;25;p3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6" name="Google Shape;26;p3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19"/>
        <p:cNvGrpSpPr/>
        <p:nvPr/>
      </p:nvGrpSpPr>
      <p:grpSpPr>
        <a:xfrm>
          <a:off x="0" y="0"/>
          <a:ext cx="0" cy="0"/>
          <a:chOff x="0" y="0"/>
          <a:chExt cx="0" cy="0"/>
        </a:xfrm>
      </p:grpSpPr>
      <p:sp>
        <p:nvSpPr>
          <p:cNvPr id="220" name="Google Shape;220;p69"/>
          <p:cNvSpPr/>
          <p:nvPr/>
        </p:nvSpPr>
        <p:spPr>
          <a:xfrm>
            <a:off x="360000" y="360056"/>
            <a:ext cx="17568000" cy="8583725"/>
          </a:xfrm>
          <a:prstGeom prst="rect">
            <a:avLst/>
          </a:prstGeom>
          <a:solidFill>
            <a:schemeClr val="lt2">
              <a:alpha val="49019"/>
            </a:schemeClr>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1" name="Google Shape;221;p69"/>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2" name="Google Shape;222;p69"/>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3"/>
        <p:cNvGrpSpPr/>
        <p:nvPr/>
      </p:nvGrpSpPr>
      <p:grpSpPr>
        <a:xfrm>
          <a:off x="0" y="0"/>
          <a:ext cx="0" cy="0"/>
          <a:chOff x="0" y="0"/>
          <a:chExt cx="0" cy="0"/>
        </a:xfrm>
      </p:grpSpPr>
      <p:sp>
        <p:nvSpPr>
          <p:cNvPr id="224" name="Google Shape;224;p70"/>
          <p:cNvSpPr/>
          <p:nvPr/>
        </p:nvSpPr>
        <p:spPr>
          <a:xfrm>
            <a:off x="360000" y="360056"/>
            <a:ext cx="17568000" cy="8583725"/>
          </a:xfrm>
          <a:prstGeom prst="rect">
            <a:avLst/>
          </a:prstGeom>
          <a:solidFill>
            <a:schemeClr val="l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25" name="Google Shape;225;p70"/>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70"/>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229"/>
        <p:cNvGrpSpPr/>
        <p:nvPr/>
      </p:nvGrpSpPr>
      <p:grpSpPr>
        <a:xfrm>
          <a:off x="0" y="0"/>
          <a:ext cx="0" cy="0"/>
          <a:chOff x="0" y="0"/>
          <a:chExt cx="0" cy="0"/>
        </a:xfrm>
      </p:grpSpPr>
      <p:sp>
        <p:nvSpPr>
          <p:cNvPr id="230" name="Google Shape;230;p87"/>
          <p:cNvSpPr>
            <a:spLocks noGrp="1"/>
          </p:cNvSpPr>
          <p:nvPr>
            <p:ph type="pic" idx="2"/>
          </p:nvPr>
        </p:nvSpPr>
        <p:spPr>
          <a:xfrm>
            <a:off x="10460736" y="2301970"/>
            <a:ext cx="7827263" cy="7986618"/>
          </a:xfrm>
          <a:prstGeom prst="rect">
            <a:avLst/>
          </a:prstGeom>
          <a:solidFill>
            <a:srgbClr val="353535">
              <a:alpha val="11764"/>
            </a:srgbClr>
          </a:solidFill>
          <a:ln>
            <a:noFill/>
          </a:ln>
        </p:spPr>
      </p:sp>
      <p:sp>
        <p:nvSpPr>
          <p:cNvPr id="231" name="Google Shape;231;p8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32" name="Google Shape;232;p8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3"/>
        <p:cNvGrpSpPr/>
        <p:nvPr/>
      </p:nvGrpSpPr>
      <p:grpSpPr>
        <a:xfrm>
          <a:off x="0" y="0"/>
          <a:ext cx="0" cy="0"/>
          <a:chOff x="0" y="0"/>
          <a:chExt cx="0" cy="0"/>
        </a:xfrm>
      </p:grpSpPr>
      <p:cxnSp>
        <p:nvCxnSpPr>
          <p:cNvPr id="234" name="Google Shape;234;p88"/>
          <p:cNvCxnSpPr/>
          <p:nvPr/>
        </p:nvCxnSpPr>
        <p:spPr>
          <a:xfrm>
            <a:off x="14630400" y="1600447"/>
            <a:ext cx="0" cy="6744741"/>
          </a:xfrm>
          <a:prstGeom prst="straightConnector1">
            <a:avLst/>
          </a:prstGeom>
          <a:noFill/>
          <a:ln w="9525" cap="flat" cmpd="sng">
            <a:solidFill>
              <a:srgbClr val="F60000"/>
            </a:solidFill>
            <a:prstDash val="solid"/>
            <a:round/>
            <a:headEnd type="none" w="med" len="med"/>
            <a:tailEnd type="none" w="med" len="med"/>
          </a:ln>
        </p:spPr>
      </p:cxnSp>
      <p:cxnSp>
        <p:nvCxnSpPr>
          <p:cNvPr id="235" name="Google Shape;235;p88"/>
          <p:cNvCxnSpPr/>
          <p:nvPr/>
        </p:nvCxnSpPr>
        <p:spPr>
          <a:xfrm>
            <a:off x="609600" y="4229753"/>
            <a:ext cx="16459200" cy="0"/>
          </a:xfrm>
          <a:prstGeom prst="straightConnector1">
            <a:avLst/>
          </a:prstGeom>
          <a:noFill/>
          <a:ln w="9525" cap="flat" cmpd="sng">
            <a:solidFill>
              <a:srgbClr val="F60000"/>
            </a:solidFill>
            <a:prstDash val="solid"/>
            <a:round/>
            <a:headEnd type="none" w="med" len="med"/>
            <a:tailEnd type="none" w="med" len="med"/>
          </a:ln>
        </p:spPr>
      </p:cxnSp>
      <p:sp>
        <p:nvSpPr>
          <p:cNvPr id="236" name="Google Shape;236;p88"/>
          <p:cNvSpPr txBox="1">
            <a:spLocks noGrp="1"/>
          </p:cNvSpPr>
          <p:nvPr>
            <p:ph type="ctrTitle"/>
          </p:nvPr>
        </p:nvSpPr>
        <p:spPr>
          <a:xfrm>
            <a:off x="631826" y="700196"/>
            <a:ext cx="13563600" cy="3200894"/>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dk1"/>
              </a:buClr>
              <a:buSzPts val="6601"/>
              <a:buFont typeface="Calibri"/>
              <a:buNone/>
              <a:defRPr sz="660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7" name="Google Shape;237;p88"/>
          <p:cNvSpPr txBox="1">
            <a:spLocks noGrp="1"/>
          </p:cNvSpPr>
          <p:nvPr>
            <p:ph type="subTitle" idx="1"/>
          </p:nvPr>
        </p:nvSpPr>
        <p:spPr>
          <a:xfrm>
            <a:off x="1698626" y="4575088"/>
            <a:ext cx="12496800" cy="3543847"/>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1500"/>
              </a:spcBef>
              <a:spcAft>
                <a:spcPts val="0"/>
              </a:spcAft>
              <a:buClr>
                <a:schemeClr val="dk1"/>
              </a:buClr>
              <a:buSzPts val="3901"/>
              <a:buFont typeface="Noto Sans Symbols"/>
              <a:buNone/>
              <a:defRPr sz="3900" b="0" i="0" u="none" strike="noStrike" cap="none">
                <a:solidFill>
                  <a:schemeClr val="dk1"/>
                </a:solidFill>
                <a:latin typeface="Calibri"/>
                <a:ea typeface="Calibri"/>
                <a:cs typeface="Calibri"/>
                <a:sym typeface="Calibri"/>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238" name="Google Shape;238;p88"/>
          <p:cNvSpPr txBox="1">
            <a:spLocks noGrp="1"/>
          </p:cNvSpPr>
          <p:nvPr>
            <p:ph type="dt" idx="10"/>
          </p:nvPr>
        </p:nvSpPr>
        <p:spPr>
          <a:xfrm>
            <a:off x="914400" y="9374047"/>
            <a:ext cx="4267200" cy="6859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9" name="Google Shape;239;p88"/>
          <p:cNvSpPr txBox="1">
            <a:spLocks noGrp="1"/>
          </p:cNvSpPr>
          <p:nvPr>
            <p:ph type="ftr" idx="11"/>
          </p:nvPr>
        </p:nvSpPr>
        <p:spPr>
          <a:xfrm>
            <a:off x="6248400" y="9374047"/>
            <a:ext cx="5791200" cy="685906"/>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0" name="Google Shape;240;p88"/>
          <p:cNvSpPr txBox="1">
            <a:spLocks noGrp="1"/>
          </p:cNvSpPr>
          <p:nvPr>
            <p:ph type="sldNum" idx="12"/>
          </p:nvPr>
        </p:nvSpPr>
        <p:spPr>
          <a:xfrm>
            <a:off x="13106400" y="9374047"/>
            <a:ext cx="4267200" cy="685906"/>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1" name="Google Shape;241;p88" descr="Kenya Red Cross Society Logo_small"/>
          <p:cNvPicPr preferRelativeResize="0"/>
          <p:nvPr/>
        </p:nvPicPr>
        <p:blipFill rotWithShape="1">
          <a:blip r:embed="rId2">
            <a:alphaModFix/>
          </a:blip>
          <a:srcRect/>
          <a:stretch/>
        </p:blipFill>
        <p:spPr>
          <a:xfrm>
            <a:off x="15198580" y="487679"/>
            <a:ext cx="2573800" cy="1341111"/>
          </a:xfrm>
          <a:prstGeom prst="rect">
            <a:avLst/>
          </a:prstGeom>
          <a:noFill/>
          <a:ln>
            <a:noFill/>
          </a:ln>
        </p:spPr>
      </p:pic>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243"/>
        <p:cNvGrpSpPr/>
        <p:nvPr/>
      </p:nvGrpSpPr>
      <p:grpSpPr>
        <a:xfrm>
          <a:off x="0" y="0"/>
          <a:ext cx="0" cy="0"/>
          <a:chOff x="0" y="0"/>
          <a:chExt cx="0" cy="0"/>
        </a:xfrm>
      </p:grpSpPr>
      <p:pic>
        <p:nvPicPr>
          <p:cNvPr id="244" name="Google Shape;244;p90"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245"/>
        <p:cNvGrpSpPr/>
        <p:nvPr/>
      </p:nvGrpSpPr>
      <p:grpSpPr>
        <a:xfrm>
          <a:off x="0" y="0"/>
          <a:ext cx="0" cy="0"/>
          <a:chOff x="0" y="0"/>
          <a:chExt cx="0" cy="0"/>
        </a:xfrm>
      </p:grpSpPr>
      <p:sp>
        <p:nvSpPr>
          <p:cNvPr id="246" name="Google Shape;246;p9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47" name="Google Shape;247;p9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48" name="Google Shape;248;p91"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49"/>
        <p:cNvGrpSpPr/>
        <p:nvPr/>
      </p:nvGrpSpPr>
      <p:grpSpPr>
        <a:xfrm>
          <a:off x="0" y="0"/>
          <a:ext cx="0" cy="0"/>
          <a:chOff x="0" y="0"/>
          <a:chExt cx="0" cy="0"/>
        </a:xfrm>
      </p:grpSpPr>
      <p:sp>
        <p:nvSpPr>
          <p:cNvPr id="250" name="Google Shape;250;p9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chemeClr val="lt2"/>
                </a:solidFill>
                <a:latin typeface="Open Sans"/>
                <a:ea typeface="Open Sans"/>
                <a:cs typeface="Open Sans"/>
                <a:sym typeface="Open Sans"/>
              </a:rPr>
              <a:t>‹#›</a:t>
            </a:fld>
            <a:endParaRPr sz="1600" b="0" i="0" u="none" strike="noStrike" cap="none">
              <a:solidFill>
                <a:schemeClr val="lt2"/>
              </a:solidFill>
              <a:latin typeface="Open Sans"/>
              <a:ea typeface="Open Sans"/>
              <a:cs typeface="Open Sans"/>
              <a:sym typeface="Open Sans"/>
            </a:endParaRPr>
          </a:p>
        </p:txBody>
      </p:sp>
      <p:cxnSp>
        <p:nvCxnSpPr>
          <p:cNvPr id="251" name="Google Shape;251;p92"/>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pic>
        <p:nvPicPr>
          <p:cNvPr id="252" name="Google Shape;252;p92" descr="A picture containing drawing&#10;&#10;Description automatically generated"/>
          <p:cNvPicPr preferRelativeResize="0"/>
          <p:nvPr/>
        </p:nvPicPr>
        <p:blipFill rotWithShape="1">
          <a:blip r:embed="rId2">
            <a:alphaModFix/>
          </a:blip>
          <a:srcRect/>
          <a:stretch/>
        </p:blipFill>
        <p:spPr>
          <a:xfrm>
            <a:off x="15532171" y="0"/>
            <a:ext cx="2746587" cy="268323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253"/>
        <p:cNvGrpSpPr/>
        <p:nvPr/>
      </p:nvGrpSpPr>
      <p:grpSpPr>
        <a:xfrm>
          <a:off x="0" y="0"/>
          <a:ext cx="0" cy="0"/>
          <a:chOff x="0" y="0"/>
          <a:chExt cx="0" cy="0"/>
        </a:xfrm>
      </p:grpSpPr>
      <p:sp>
        <p:nvSpPr>
          <p:cNvPr id="254" name="Google Shape;254;p93"/>
          <p:cNvSpPr>
            <a:spLocks noGrp="1"/>
          </p:cNvSpPr>
          <p:nvPr>
            <p:ph type="pic" idx="2"/>
          </p:nvPr>
        </p:nvSpPr>
        <p:spPr>
          <a:xfrm>
            <a:off x="0" y="0"/>
            <a:ext cx="18288000" cy="10288588"/>
          </a:xfrm>
          <a:prstGeom prst="rect">
            <a:avLst/>
          </a:prstGeom>
          <a:solidFill>
            <a:srgbClr val="353535">
              <a:alpha val="11764"/>
            </a:srgbClr>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255"/>
        <p:cNvGrpSpPr/>
        <p:nvPr/>
      </p:nvGrpSpPr>
      <p:grpSpPr>
        <a:xfrm>
          <a:off x="0" y="0"/>
          <a:ext cx="0" cy="0"/>
          <a:chOff x="0" y="0"/>
          <a:chExt cx="0" cy="0"/>
        </a:xfrm>
      </p:grpSpPr>
      <p:sp>
        <p:nvSpPr>
          <p:cNvPr id="256" name="Google Shape;256;p94"/>
          <p:cNvSpPr>
            <a:spLocks noGrp="1"/>
          </p:cNvSpPr>
          <p:nvPr>
            <p:ph type="pic" idx="2"/>
          </p:nvPr>
        </p:nvSpPr>
        <p:spPr>
          <a:xfrm>
            <a:off x="0" y="0"/>
            <a:ext cx="18288000" cy="10288588"/>
          </a:xfrm>
          <a:prstGeom prst="rect">
            <a:avLst/>
          </a:prstGeom>
          <a:solidFill>
            <a:srgbClr val="353535">
              <a:alpha val="11764"/>
            </a:srgbClr>
          </a:solidFill>
          <a:ln>
            <a:noFill/>
          </a:ln>
        </p:spPr>
      </p:sp>
      <p:sp>
        <p:nvSpPr>
          <p:cNvPr id="257" name="Google Shape;257;p9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58" name="Google Shape;258;p9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59" name="Google Shape;259;p94"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27"/>
        <p:cNvGrpSpPr/>
        <p:nvPr/>
      </p:nvGrpSpPr>
      <p:grpSpPr>
        <a:xfrm>
          <a:off x="0" y="0"/>
          <a:ext cx="0" cy="0"/>
          <a:chOff x="0" y="0"/>
          <a:chExt cx="0" cy="0"/>
        </a:xfrm>
      </p:grpSpPr>
      <p:sp>
        <p:nvSpPr>
          <p:cNvPr id="28" name="Google Shape;28;p27"/>
          <p:cNvSpPr>
            <a:spLocks noGrp="1"/>
          </p:cNvSpPr>
          <p:nvPr>
            <p:ph type="pic" idx="2"/>
          </p:nvPr>
        </p:nvSpPr>
        <p:spPr>
          <a:xfrm>
            <a:off x="1818975" y="0"/>
            <a:ext cx="6662002" cy="10288588"/>
          </a:xfrm>
          <a:prstGeom prst="rect">
            <a:avLst/>
          </a:prstGeom>
          <a:solidFill>
            <a:srgbClr val="353535">
              <a:alpha val="11372"/>
            </a:srgbClr>
          </a:solidFill>
          <a:ln>
            <a:noFill/>
          </a:ln>
        </p:spPr>
      </p:sp>
      <p:sp>
        <p:nvSpPr>
          <p:cNvPr id="29" name="Google Shape;29;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30" name="Google Shape;30;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1" name="Google Shape;31;p2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260"/>
        <p:cNvGrpSpPr/>
        <p:nvPr/>
      </p:nvGrpSpPr>
      <p:grpSpPr>
        <a:xfrm>
          <a:off x="0" y="0"/>
          <a:ext cx="0" cy="0"/>
          <a:chOff x="0" y="0"/>
          <a:chExt cx="0" cy="0"/>
        </a:xfrm>
      </p:grpSpPr>
      <p:sp>
        <p:nvSpPr>
          <p:cNvPr id="261" name="Google Shape;261;p95"/>
          <p:cNvSpPr>
            <a:spLocks noGrp="1"/>
          </p:cNvSpPr>
          <p:nvPr>
            <p:ph type="pic" idx="2"/>
          </p:nvPr>
        </p:nvSpPr>
        <p:spPr>
          <a:xfrm>
            <a:off x="0" y="0"/>
            <a:ext cx="18288000" cy="10288588"/>
          </a:xfrm>
          <a:prstGeom prst="rect">
            <a:avLst/>
          </a:prstGeom>
          <a:solidFill>
            <a:srgbClr val="353535">
              <a:alpha val="11764"/>
            </a:srgbClr>
          </a:solidFill>
          <a:ln>
            <a:noFill/>
          </a:ln>
        </p:spPr>
      </p:sp>
      <p:sp>
        <p:nvSpPr>
          <p:cNvPr id="262" name="Google Shape;262;p95"/>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 name="Google Shape;263;p95"/>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4" name="Google Shape;264;p95"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
        <p:nvSpPr>
          <p:cNvPr id="265" name="Google Shape;265;p95"/>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6" name="Google Shape;266;p95"/>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rgbClr val="011E41"/>
                </a:solidFill>
                <a:latin typeface="Montserrat SemiBold"/>
                <a:ea typeface="Montserrat SemiBold"/>
                <a:cs typeface="Montserrat SemiBold"/>
                <a:sym typeface="Montserrat SemiBold"/>
              </a:rPr>
              <a:t>27 April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267"/>
        <p:cNvGrpSpPr/>
        <p:nvPr/>
      </p:nvGrpSpPr>
      <p:grpSpPr>
        <a:xfrm>
          <a:off x="0" y="0"/>
          <a:ext cx="0" cy="0"/>
          <a:chOff x="0" y="0"/>
          <a:chExt cx="0" cy="0"/>
        </a:xfrm>
      </p:grpSpPr>
      <p:pic>
        <p:nvPicPr>
          <p:cNvPr id="268" name="Google Shape;268;p96"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
        <p:nvSpPr>
          <p:cNvPr id="269" name="Google Shape;269;p96"/>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0" name="Google Shape;270;p96"/>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chemeClr val="lt2"/>
                </a:solidFill>
                <a:latin typeface="Montserrat SemiBold"/>
                <a:ea typeface="Montserrat SemiBold"/>
                <a:cs typeface="Montserrat SemiBold"/>
                <a:sym typeface="Montserrat SemiBold"/>
              </a:rPr>
              <a:t>27 April 2022</a:t>
            </a:r>
            <a:endParaRPr sz="2400" b="1" i="0" u="none" strike="noStrike" cap="none">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271"/>
        <p:cNvGrpSpPr/>
        <p:nvPr/>
      </p:nvGrpSpPr>
      <p:grpSpPr>
        <a:xfrm>
          <a:off x="0" y="0"/>
          <a:ext cx="0" cy="0"/>
          <a:chOff x="0" y="0"/>
          <a:chExt cx="0" cy="0"/>
        </a:xfrm>
      </p:grpSpPr>
      <p:sp>
        <p:nvSpPr>
          <p:cNvPr id="272" name="Google Shape;272;p97"/>
          <p:cNvSpPr>
            <a:spLocks noGrp="1"/>
          </p:cNvSpPr>
          <p:nvPr>
            <p:ph type="pic" idx="2"/>
          </p:nvPr>
        </p:nvSpPr>
        <p:spPr>
          <a:xfrm>
            <a:off x="0" y="0"/>
            <a:ext cx="18288000" cy="10288588"/>
          </a:xfrm>
          <a:prstGeom prst="rect">
            <a:avLst/>
          </a:prstGeom>
          <a:solidFill>
            <a:srgbClr val="353535">
              <a:alpha val="11764"/>
            </a:srgbClr>
          </a:solidFill>
          <a:ln>
            <a:noFill/>
          </a:ln>
        </p:spPr>
      </p:sp>
      <p:sp>
        <p:nvSpPr>
          <p:cNvPr id="273" name="Google Shape;273;p97"/>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4" name="Google Shape;274;p97"/>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5" name="Google Shape;275;p97"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276" name="Google Shape;276;p97"/>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97" descr="A picture containing drawing&#10;&#10;Description automatically generated"/>
          <p:cNvPicPr preferRelativeResize="0"/>
          <p:nvPr/>
        </p:nvPicPr>
        <p:blipFill rotWithShape="1">
          <a:blip r:embed="rId3">
            <a:alphaModFix/>
          </a:blip>
          <a:srcRect/>
          <a:stretch/>
        </p:blipFill>
        <p:spPr>
          <a:xfrm>
            <a:off x="0" y="0"/>
            <a:ext cx="2746587" cy="2683239"/>
          </a:xfrm>
          <a:prstGeom prst="rect">
            <a:avLst/>
          </a:prstGeom>
          <a:noFill/>
          <a:ln>
            <a:noFill/>
          </a:ln>
        </p:spPr>
      </p:pic>
      <p:sp>
        <p:nvSpPr>
          <p:cNvPr id="278" name="Google Shape;278;p97"/>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9" name="Google Shape;279;p97"/>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rgbClr val="011E41"/>
                </a:solidFill>
                <a:latin typeface="Montserrat SemiBold"/>
                <a:ea typeface="Montserrat SemiBold"/>
                <a:cs typeface="Montserrat SemiBold"/>
                <a:sym typeface="Montserrat SemiBold"/>
              </a:rPr>
              <a:t>27 April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280"/>
        <p:cNvGrpSpPr/>
        <p:nvPr/>
      </p:nvGrpSpPr>
      <p:grpSpPr>
        <a:xfrm>
          <a:off x="0" y="0"/>
          <a:ext cx="0" cy="0"/>
          <a:chOff x="0" y="0"/>
          <a:chExt cx="0" cy="0"/>
        </a:xfrm>
      </p:grpSpPr>
      <p:sp>
        <p:nvSpPr>
          <p:cNvPr id="281" name="Google Shape;281;p98"/>
          <p:cNvSpPr>
            <a:spLocks noGrp="1"/>
          </p:cNvSpPr>
          <p:nvPr>
            <p:ph type="pic" idx="2"/>
          </p:nvPr>
        </p:nvSpPr>
        <p:spPr>
          <a:xfrm>
            <a:off x="383056" y="338143"/>
            <a:ext cx="17521895" cy="9625008"/>
          </a:xfrm>
          <a:prstGeom prst="rect">
            <a:avLst/>
          </a:prstGeom>
          <a:solidFill>
            <a:srgbClr val="353535">
              <a:alpha val="11764"/>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282"/>
        <p:cNvGrpSpPr/>
        <p:nvPr/>
      </p:nvGrpSpPr>
      <p:grpSpPr>
        <a:xfrm>
          <a:off x="0" y="0"/>
          <a:ext cx="0" cy="0"/>
          <a:chOff x="0" y="0"/>
          <a:chExt cx="0" cy="0"/>
        </a:xfrm>
      </p:grpSpPr>
      <p:sp>
        <p:nvSpPr>
          <p:cNvPr id="283" name="Google Shape;283;p99"/>
          <p:cNvSpPr>
            <a:spLocks noGrp="1"/>
          </p:cNvSpPr>
          <p:nvPr>
            <p:ph type="pic" idx="2"/>
          </p:nvPr>
        </p:nvSpPr>
        <p:spPr>
          <a:xfrm>
            <a:off x="1935145" y="3120406"/>
            <a:ext cx="5715000" cy="5715000"/>
          </a:xfrm>
          <a:prstGeom prst="rect">
            <a:avLst/>
          </a:prstGeom>
          <a:solidFill>
            <a:srgbClr val="353535">
              <a:alpha val="11764"/>
            </a:srgbClr>
          </a:solidFill>
          <a:ln>
            <a:noFill/>
          </a:ln>
        </p:spPr>
      </p:sp>
      <p:sp>
        <p:nvSpPr>
          <p:cNvPr id="284" name="Google Shape;284;p9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85" name="Google Shape;285;p9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86" name="Google Shape;286;p9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287"/>
        <p:cNvGrpSpPr/>
        <p:nvPr/>
      </p:nvGrpSpPr>
      <p:grpSpPr>
        <a:xfrm>
          <a:off x="0" y="0"/>
          <a:ext cx="0" cy="0"/>
          <a:chOff x="0" y="0"/>
          <a:chExt cx="0" cy="0"/>
        </a:xfrm>
      </p:grpSpPr>
      <p:sp>
        <p:nvSpPr>
          <p:cNvPr id="288" name="Google Shape;288;p100"/>
          <p:cNvSpPr>
            <a:spLocks noGrp="1"/>
          </p:cNvSpPr>
          <p:nvPr>
            <p:ph type="pic" idx="2"/>
          </p:nvPr>
        </p:nvSpPr>
        <p:spPr>
          <a:xfrm>
            <a:off x="1610782" y="2576586"/>
            <a:ext cx="6363725" cy="6363727"/>
          </a:xfrm>
          <a:prstGeom prst="rect">
            <a:avLst/>
          </a:prstGeom>
          <a:solidFill>
            <a:srgbClr val="353535">
              <a:alpha val="11764"/>
            </a:srgbClr>
          </a:solidFill>
          <a:ln>
            <a:noFill/>
          </a:ln>
        </p:spPr>
      </p:sp>
      <p:sp>
        <p:nvSpPr>
          <p:cNvPr id="289" name="Google Shape;289;p10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90" name="Google Shape;290;p10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91" name="Google Shape;291;p100"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292"/>
        <p:cNvGrpSpPr/>
        <p:nvPr/>
      </p:nvGrpSpPr>
      <p:grpSpPr>
        <a:xfrm>
          <a:off x="0" y="0"/>
          <a:ext cx="0" cy="0"/>
          <a:chOff x="0" y="0"/>
          <a:chExt cx="0" cy="0"/>
        </a:xfrm>
      </p:grpSpPr>
      <p:sp>
        <p:nvSpPr>
          <p:cNvPr id="293" name="Google Shape;293;p101"/>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294" name="Google Shape;294;p10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95" name="Google Shape;295;p10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96" name="Google Shape;296;p101"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297"/>
        <p:cNvGrpSpPr/>
        <p:nvPr/>
      </p:nvGrpSpPr>
      <p:grpSpPr>
        <a:xfrm>
          <a:off x="0" y="0"/>
          <a:ext cx="0" cy="0"/>
          <a:chOff x="0" y="0"/>
          <a:chExt cx="0" cy="0"/>
        </a:xfrm>
      </p:grpSpPr>
      <p:sp>
        <p:nvSpPr>
          <p:cNvPr id="298" name="Google Shape;298;p102"/>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299" name="Google Shape;299;p10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00" name="Google Shape;300;p10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01" name="Google Shape;301;p102"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302"/>
        <p:cNvGrpSpPr/>
        <p:nvPr/>
      </p:nvGrpSpPr>
      <p:grpSpPr>
        <a:xfrm>
          <a:off x="0" y="0"/>
          <a:ext cx="0" cy="0"/>
          <a:chOff x="0" y="0"/>
          <a:chExt cx="0" cy="0"/>
        </a:xfrm>
      </p:grpSpPr>
      <p:sp>
        <p:nvSpPr>
          <p:cNvPr id="303" name="Google Shape;303;p103"/>
          <p:cNvSpPr>
            <a:spLocks noGrp="1"/>
          </p:cNvSpPr>
          <p:nvPr>
            <p:ph type="pic" idx="2"/>
          </p:nvPr>
        </p:nvSpPr>
        <p:spPr>
          <a:xfrm>
            <a:off x="0" y="0"/>
            <a:ext cx="9601200" cy="10288588"/>
          </a:xfrm>
          <a:prstGeom prst="rect">
            <a:avLst/>
          </a:prstGeom>
          <a:solidFill>
            <a:srgbClr val="353535">
              <a:alpha val="11764"/>
            </a:srgbClr>
          </a:solidFill>
          <a:ln>
            <a:noFill/>
          </a:ln>
        </p:spPr>
      </p:sp>
      <p:sp>
        <p:nvSpPr>
          <p:cNvPr id="304" name="Google Shape;304;p10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05" name="Google Shape;305;p10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06" name="Google Shape;306;p103"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307"/>
        <p:cNvGrpSpPr/>
        <p:nvPr/>
      </p:nvGrpSpPr>
      <p:grpSpPr>
        <a:xfrm>
          <a:off x="0" y="0"/>
          <a:ext cx="0" cy="0"/>
          <a:chOff x="0" y="0"/>
          <a:chExt cx="0" cy="0"/>
        </a:xfrm>
      </p:grpSpPr>
      <p:sp>
        <p:nvSpPr>
          <p:cNvPr id="308" name="Google Shape;308;p104"/>
          <p:cNvSpPr>
            <a:spLocks noGrp="1"/>
          </p:cNvSpPr>
          <p:nvPr>
            <p:ph type="pic" idx="2"/>
          </p:nvPr>
        </p:nvSpPr>
        <p:spPr>
          <a:xfrm>
            <a:off x="0" y="0"/>
            <a:ext cx="6698918" cy="6698919"/>
          </a:xfrm>
          <a:prstGeom prst="rect">
            <a:avLst/>
          </a:prstGeom>
          <a:solidFill>
            <a:srgbClr val="353535">
              <a:alpha val="11764"/>
            </a:srgbClr>
          </a:solidFill>
          <a:ln>
            <a:noFill/>
          </a:ln>
        </p:spPr>
      </p:sp>
      <p:sp>
        <p:nvSpPr>
          <p:cNvPr id="309" name="Google Shape;309;p104"/>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310" name="Google Shape;310;p10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11" name="Google Shape;311;p10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12" name="Google Shape;312;p104"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32"/>
        <p:cNvGrpSpPr/>
        <p:nvPr/>
      </p:nvGrpSpPr>
      <p:grpSpPr>
        <a:xfrm>
          <a:off x="0" y="0"/>
          <a:ext cx="0" cy="0"/>
          <a:chOff x="0" y="0"/>
          <a:chExt cx="0" cy="0"/>
        </a:xfrm>
      </p:grpSpPr>
      <p:pic>
        <p:nvPicPr>
          <p:cNvPr id="33" name="Google Shape;33;p35"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313"/>
        <p:cNvGrpSpPr/>
        <p:nvPr/>
      </p:nvGrpSpPr>
      <p:grpSpPr>
        <a:xfrm>
          <a:off x="0" y="0"/>
          <a:ext cx="0" cy="0"/>
          <a:chOff x="0" y="0"/>
          <a:chExt cx="0" cy="0"/>
        </a:xfrm>
      </p:grpSpPr>
      <p:sp>
        <p:nvSpPr>
          <p:cNvPr id="314" name="Google Shape;314;p105"/>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315" name="Google Shape;315;p105"/>
          <p:cNvSpPr>
            <a:spLocks noGrp="1"/>
          </p:cNvSpPr>
          <p:nvPr>
            <p:ph type="pic" idx="3"/>
          </p:nvPr>
        </p:nvSpPr>
        <p:spPr>
          <a:xfrm>
            <a:off x="-24384" y="0"/>
            <a:ext cx="3466042" cy="3429529"/>
          </a:xfrm>
          <a:prstGeom prst="rect">
            <a:avLst/>
          </a:prstGeom>
          <a:solidFill>
            <a:srgbClr val="353535">
              <a:alpha val="11764"/>
            </a:srgbClr>
          </a:solidFill>
          <a:ln>
            <a:noFill/>
          </a:ln>
        </p:spPr>
      </p:sp>
      <p:sp>
        <p:nvSpPr>
          <p:cNvPr id="316" name="Google Shape;316;p105"/>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317" name="Google Shape;317;p105"/>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318" name="Google Shape;318;p105"/>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319" name="Google Shape;319;p105"/>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320" name="Google Shape;320;p10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21" name="Google Shape;321;p10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22" name="Google Shape;322;p105"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323"/>
        <p:cNvGrpSpPr/>
        <p:nvPr/>
      </p:nvGrpSpPr>
      <p:grpSpPr>
        <a:xfrm>
          <a:off x="0" y="0"/>
          <a:ext cx="0" cy="0"/>
          <a:chOff x="0" y="0"/>
          <a:chExt cx="0" cy="0"/>
        </a:xfrm>
      </p:grpSpPr>
      <p:sp>
        <p:nvSpPr>
          <p:cNvPr id="324" name="Google Shape;324;p106"/>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325" name="Google Shape;325;p106"/>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326" name="Google Shape;326;p106"/>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327" name="Google Shape;327;p106"/>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328" name="Google Shape;328;p106"/>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329" name="Google Shape;329;p106"/>
          <p:cNvSpPr>
            <a:spLocks noGrp="1"/>
          </p:cNvSpPr>
          <p:nvPr>
            <p:ph type="pic" idx="7"/>
          </p:nvPr>
        </p:nvSpPr>
        <p:spPr>
          <a:xfrm>
            <a:off x="0" y="0"/>
            <a:ext cx="2271834" cy="2247901"/>
          </a:xfrm>
          <a:prstGeom prst="rect">
            <a:avLst/>
          </a:prstGeom>
          <a:solidFill>
            <a:srgbClr val="353535">
              <a:alpha val="11764"/>
            </a:srgbClr>
          </a:solidFill>
          <a:ln>
            <a:noFill/>
          </a:ln>
        </p:spPr>
      </p:sp>
      <p:sp>
        <p:nvSpPr>
          <p:cNvPr id="330" name="Google Shape;330;p106"/>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331" name="Google Shape;331;p106"/>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332" name="Google Shape;332;p106"/>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333" name="Google Shape;333;p106"/>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334" name="Google Shape;334;p106"/>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335" name="Google Shape;335;p106"/>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336" name="Google Shape;336;p106"/>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337" name="Google Shape;337;p106"/>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338" name="Google Shape;338;p106"/>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339" name="Google Shape;339;p10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40" name="Google Shape;340;p10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41" name="Google Shape;341;p106"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342"/>
        <p:cNvGrpSpPr/>
        <p:nvPr/>
      </p:nvGrpSpPr>
      <p:grpSpPr>
        <a:xfrm>
          <a:off x="0" y="0"/>
          <a:ext cx="0" cy="0"/>
          <a:chOff x="0" y="0"/>
          <a:chExt cx="0" cy="0"/>
        </a:xfrm>
      </p:grpSpPr>
      <p:sp>
        <p:nvSpPr>
          <p:cNvPr id="343" name="Google Shape;343;p107"/>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344" name="Google Shape;344;p107"/>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345" name="Google Shape;345;p10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46" name="Google Shape;346;p10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47" name="Google Shape;347;p10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348"/>
        <p:cNvGrpSpPr/>
        <p:nvPr/>
      </p:nvGrpSpPr>
      <p:grpSpPr>
        <a:xfrm>
          <a:off x="0" y="0"/>
          <a:ext cx="0" cy="0"/>
          <a:chOff x="0" y="0"/>
          <a:chExt cx="0" cy="0"/>
        </a:xfrm>
      </p:grpSpPr>
      <p:sp>
        <p:nvSpPr>
          <p:cNvPr id="349" name="Google Shape;349;p108"/>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350" name="Google Shape;350;p108"/>
          <p:cNvSpPr>
            <a:spLocks noGrp="1"/>
          </p:cNvSpPr>
          <p:nvPr>
            <p:ph type="pic" idx="3"/>
          </p:nvPr>
        </p:nvSpPr>
        <p:spPr>
          <a:xfrm>
            <a:off x="0" y="0"/>
            <a:ext cx="2457448" cy="10288588"/>
          </a:xfrm>
          <a:prstGeom prst="rect">
            <a:avLst/>
          </a:prstGeom>
          <a:solidFill>
            <a:srgbClr val="353535">
              <a:alpha val="11764"/>
            </a:srgbClr>
          </a:solidFill>
          <a:ln>
            <a:noFill/>
          </a:ln>
        </p:spPr>
      </p:sp>
      <p:sp>
        <p:nvSpPr>
          <p:cNvPr id="351" name="Google Shape;351;p10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52" name="Google Shape;352;p10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53" name="Google Shape;353;p108"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354"/>
        <p:cNvGrpSpPr/>
        <p:nvPr/>
      </p:nvGrpSpPr>
      <p:grpSpPr>
        <a:xfrm>
          <a:off x="0" y="0"/>
          <a:ext cx="0" cy="0"/>
          <a:chOff x="0" y="0"/>
          <a:chExt cx="0" cy="0"/>
        </a:xfrm>
      </p:grpSpPr>
      <p:sp>
        <p:nvSpPr>
          <p:cNvPr id="355" name="Google Shape;355;p109"/>
          <p:cNvSpPr>
            <a:spLocks noGrp="1"/>
          </p:cNvSpPr>
          <p:nvPr>
            <p:ph type="pic" idx="2"/>
          </p:nvPr>
        </p:nvSpPr>
        <p:spPr>
          <a:xfrm>
            <a:off x="0" y="0"/>
            <a:ext cx="7942823" cy="10288588"/>
          </a:xfrm>
          <a:prstGeom prst="rect">
            <a:avLst/>
          </a:prstGeom>
          <a:solidFill>
            <a:srgbClr val="353535">
              <a:alpha val="11764"/>
            </a:srgbClr>
          </a:solidFill>
          <a:ln>
            <a:noFill/>
          </a:ln>
        </p:spPr>
      </p:sp>
      <p:sp>
        <p:nvSpPr>
          <p:cNvPr id="356" name="Google Shape;356;p10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57" name="Google Shape;357;p10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58" name="Google Shape;358;p10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359"/>
        <p:cNvGrpSpPr/>
        <p:nvPr/>
      </p:nvGrpSpPr>
      <p:grpSpPr>
        <a:xfrm>
          <a:off x="0" y="0"/>
          <a:ext cx="0" cy="0"/>
          <a:chOff x="0" y="0"/>
          <a:chExt cx="0" cy="0"/>
        </a:xfrm>
      </p:grpSpPr>
      <p:sp>
        <p:nvSpPr>
          <p:cNvPr id="360" name="Google Shape;360;p110"/>
          <p:cNvSpPr>
            <a:spLocks noGrp="1"/>
          </p:cNvSpPr>
          <p:nvPr>
            <p:ph type="pic" idx="2"/>
          </p:nvPr>
        </p:nvSpPr>
        <p:spPr>
          <a:xfrm>
            <a:off x="8180310" y="0"/>
            <a:ext cx="10107690" cy="10288588"/>
          </a:xfrm>
          <a:prstGeom prst="rect">
            <a:avLst/>
          </a:prstGeom>
          <a:solidFill>
            <a:srgbClr val="353535">
              <a:alpha val="11764"/>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61"/>
        <p:cNvGrpSpPr/>
        <p:nvPr/>
      </p:nvGrpSpPr>
      <p:grpSpPr>
        <a:xfrm>
          <a:off x="0" y="0"/>
          <a:ext cx="0" cy="0"/>
          <a:chOff x="0" y="0"/>
          <a:chExt cx="0" cy="0"/>
        </a:xfrm>
      </p:grpSpPr>
      <p:sp>
        <p:nvSpPr>
          <p:cNvPr id="362" name="Google Shape;362;p111"/>
          <p:cNvSpPr>
            <a:spLocks noGrp="1"/>
          </p:cNvSpPr>
          <p:nvPr>
            <p:ph type="pic" idx="2"/>
          </p:nvPr>
        </p:nvSpPr>
        <p:spPr>
          <a:xfrm>
            <a:off x="7841126" y="0"/>
            <a:ext cx="10446874" cy="10288588"/>
          </a:xfrm>
          <a:prstGeom prst="rect">
            <a:avLst/>
          </a:prstGeom>
          <a:solidFill>
            <a:srgbClr val="353535">
              <a:alpha val="11764"/>
            </a:srgbClr>
          </a:solidFill>
          <a:ln>
            <a:noFill/>
          </a:ln>
        </p:spPr>
      </p:sp>
      <p:pic>
        <p:nvPicPr>
          <p:cNvPr id="363" name="Google Shape;363;p111"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364"/>
        <p:cNvGrpSpPr/>
        <p:nvPr/>
      </p:nvGrpSpPr>
      <p:grpSpPr>
        <a:xfrm>
          <a:off x="0" y="0"/>
          <a:ext cx="0" cy="0"/>
          <a:chOff x="0" y="0"/>
          <a:chExt cx="0" cy="0"/>
        </a:xfrm>
      </p:grpSpPr>
      <p:sp>
        <p:nvSpPr>
          <p:cNvPr id="365" name="Google Shape;365;p112"/>
          <p:cNvSpPr>
            <a:spLocks noGrp="1"/>
          </p:cNvSpPr>
          <p:nvPr>
            <p:ph type="pic" idx="2"/>
          </p:nvPr>
        </p:nvSpPr>
        <p:spPr>
          <a:xfrm>
            <a:off x="0" y="0"/>
            <a:ext cx="14831526" cy="10288588"/>
          </a:xfrm>
          <a:prstGeom prst="rect">
            <a:avLst/>
          </a:prstGeom>
          <a:solidFill>
            <a:srgbClr val="353535">
              <a:alpha val="11764"/>
            </a:srgbClr>
          </a:solidFill>
          <a:ln>
            <a:noFill/>
          </a:ln>
        </p:spPr>
      </p:sp>
      <p:sp>
        <p:nvSpPr>
          <p:cNvPr id="366" name="Google Shape;366;p11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67" name="Google Shape;367;p11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68" name="Google Shape;368;p112"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369"/>
        <p:cNvGrpSpPr/>
        <p:nvPr/>
      </p:nvGrpSpPr>
      <p:grpSpPr>
        <a:xfrm>
          <a:off x="0" y="0"/>
          <a:ext cx="0" cy="0"/>
          <a:chOff x="0" y="0"/>
          <a:chExt cx="0" cy="0"/>
        </a:xfrm>
      </p:grpSpPr>
      <p:sp>
        <p:nvSpPr>
          <p:cNvPr id="370" name="Google Shape;370;p113"/>
          <p:cNvSpPr>
            <a:spLocks noGrp="1"/>
          </p:cNvSpPr>
          <p:nvPr>
            <p:ph type="pic" idx="2"/>
          </p:nvPr>
        </p:nvSpPr>
        <p:spPr>
          <a:xfrm>
            <a:off x="-1" y="0"/>
            <a:ext cx="11799269" cy="10288588"/>
          </a:xfrm>
          <a:prstGeom prst="rect">
            <a:avLst/>
          </a:prstGeom>
          <a:solidFill>
            <a:srgbClr val="353535">
              <a:alpha val="11764"/>
            </a:srgbClr>
          </a:solidFill>
          <a:ln>
            <a:noFill/>
          </a:ln>
        </p:spPr>
      </p:sp>
      <p:sp>
        <p:nvSpPr>
          <p:cNvPr id="371" name="Google Shape;371;p11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72" name="Google Shape;372;p11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73" name="Google Shape;373;p113"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74"/>
        <p:cNvGrpSpPr/>
        <p:nvPr/>
      </p:nvGrpSpPr>
      <p:grpSpPr>
        <a:xfrm>
          <a:off x="0" y="0"/>
          <a:ext cx="0" cy="0"/>
          <a:chOff x="0" y="0"/>
          <a:chExt cx="0" cy="0"/>
        </a:xfrm>
      </p:grpSpPr>
      <p:sp>
        <p:nvSpPr>
          <p:cNvPr id="375" name="Google Shape;375;p114"/>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6" name="Google Shape;376;p11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77" name="Google Shape;377;p11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34"/>
        <p:cNvGrpSpPr/>
        <p:nvPr/>
      </p:nvGrpSpPr>
      <p:grpSpPr>
        <a:xfrm>
          <a:off x="0" y="0"/>
          <a:ext cx="0" cy="0"/>
          <a:chOff x="0" y="0"/>
          <a:chExt cx="0" cy="0"/>
        </a:xfrm>
      </p:grpSpPr>
      <p:sp>
        <p:nvSpPr>
          <p:cNvPr id="35" name="Google Shape;35;p36"/>
          <p:cNvSpPr>
            <a:spLocks noGrp="1"/>
          </p:cNvSpPr>
          <p:nvPr>
            <p:ph type="pic" idx="2"/>
          </p:nvPr>
        </p:nvSpPr>
        <p:spPr>
          <a:xfrm>
            <a:off x="0" y="0"/>
            <a:ext cx="18288000" cy="10288588"/>
          </a:xfrm>
          <a:prstGeom prst="rect">
            <a:avLst/>
          </a:prstGeom>
          <a:solidFill>
            <a:srgbClr val="353535">
              <a:alpha val="11372"/>
            </a:srgbClr>
          </a:solid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378"/>
        <p:cNvGrpSpPr/>
        <p:nvPr/>
      </p:nvGrpSpPr>
      <p:grpSpPr>
        <a:xfrm>
          <a:off x="0" y="0"/>
          <a:ext cx="0" cy="0"/>
          <a:chOff x="0" y="0"/>
          <a:chExt cx="0" cy="0"/>
        </a:xfrm>
      </p:grpSpPr>
      <p:sp>
        <p:nvSpPr>
          <p:cNvPr id="379" name="Google Shape;379;p115"/>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380" name="Google Shape;380;p115"/>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381" name="Google Shape;381;p11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82" name="Google Shape;382;p11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83" name="Google Shape;383;p115"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384"/>
        <p:cNvGrpSpPr/>
        <p:nvPr/>
      </p:nvGrpSpPr>
      <p:grpSpPr>
        <a:xfrm>
          <a:off x="0" y="0"/>
          <a:ext cx="0" cy="0"/>
          <a:chOff x="0" y="0"/>
          <a:chExt cx="0" cy="0"/>
        </a:xfrm>
      </p:grpSpPr>
      <p:sp>
        <p:nvSpPr>
          <p:cNvPr id="385" name="Google Shape;385;p116"/>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386" name="Google Shape;386;p116"/>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387" name="Google Shape;387;p11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88" name="Google Shape;388;p11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89" name="Google Shape;389;p116"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390"/>
        <p:cNvGrpSpPr/>
        <p:nvPr/>
      </p:nvGrpSpPr>
      <p:grpSpPr>
        <a:xfrm>
          <a:off x="0" y="0"/>
          <a:ext cx="0" cy="0"/>
          <a:chOff x="0" y="0"/>
          <a:chExt cx="0" cy="0"/>
        </a:xfrm>
      </p:grpSpPr>
      <p:sp>
        <p:nvSpPr>
          <p:cNvPr id="391" name="Google Shape;391;p117"/>
          <p:cNvSpPr>
            <a:spLocks noGrp="1"/>
          </p:cNvSpPr>
          <p:nvPr>
            <p:ph type="pic" idx="2"/>
          </p:nvPr>
        </p:nvSpPr>
        <p:spPr>
          <a:xfrm>
            <a:off x="0" y="0"/>
            <a:ext cx="13279983" cy="10288588"/>
          </a:xfrm>
          <a:prstGeom prst="rect">
            <a:avLst/>
          </a:prstGeom>
          <a:solidFill>
            <a:srgbClr val="353535">
              <a:alpha val="11764"/>
            </a:srgbClr>
          </a:solidFill>
          <a:ln>
            <a:noFill/>
          </a:ln>
        </p:spPr>
      </p:sp>
      <p:sp>
        <p:nvSpPr>
          <p:cNvPr id="392" name="Google Shape;392;p11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93" name="Google Shape;393;p11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94" name="Google Shape;394;p11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395"/>
        <p:cNvGrpSpPr/>
        <p:nvPr/>
      </p:nvGrpSpPr>
      <p:grpSpPr>
        <a:xfrm>
          <a:off x="0" y="0"/>
          <a:ext cx="0" cy="0"/>
          <a:chOff x="0" y="0"/>
          <a:chExt cx="0" cy="0"/>
        </a:xfrm>
      </p:grpSpPr>
      <p:sp>
        <p:nvSpPr>
          <p:cNvPr id="396" name="Google Shape;396;p118"/>
          <p:cNvSpPr>
            <a:spLocks noGrp="1"/>
          </p:cNvSpPr>
          <p:nvPr>
            <p:ph type="pic" idx="2"/>
          </p:nvPr>
        </p:nvSpPr>
        <p:spPr>
          <a:xfrm>
            <a:off x="5008008" y="0"/>
            <a:ext cx="13279991" cy="10288588"/>
          </a:xfrm>
          <a:prstGeom prst="rect">
            <a:avLst/>
          </a:prstGeom>
          <a:solidFill>
            <a:srgbClr val="353535">
              <a:alpha val="11764"/>
            </a:srgbClr>
          </a:solidFill>
          <a:ln>
            <a:noFill/>
          </a:ln>
        </p:spPr>
      </p:sp>
      <p:sp>
        <p:nvSpPr>
          <p:cNvPr id="397" name="Google Shape;397;p11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98" name="Google Shape;398;p11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99" name="Google Shape;399;p118"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400"/>
        <p:cNvGrpSpPr/>
        <p:nvPr/>
      </p:nvGrpSpPr>
      <p:grpSpPr>
        <a:xfrm>
          <a:off x="0" y="0"/>
          <a:ext cx="0" cy="0"/>
          <a:chOff x="0" y="0"/>
          <a:chExt cx="0" cy="0"/>
        </a:xfrm>
      </p:grpSpPr>
      <p:sp>
        <p:nvSpPr>
          <p:cNvPr id="401" name="Google Shape;401;p119"/>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402" name="Google Shape;402;p11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03" name="Google Shape;403;p11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04" name="Google Shape;404;p119"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405"/>
        <p:cNvGrpSpPr/>
        <p:nvPr/>
      </p:nvGrpSpPr>
      <p:grpSpPr>
        <a:xfrm>
          <a:off x="0" y="0"/>
          <a:ext cx="0" cy="0"/>
          <a:chOff x="0" y="0"/>
          <a:chExt cx="0" cy="0"/>
        </a:xfrm>
      </p:grpSpPr>
      <p:sp>
        <p:nvSpPr>
          <p:cNvPr id="406" name="Google Shape;406;p120"/>
          <p:cNvSpPr>
            <a:spLocks noGrp="1"/>
          </p:cNvSpPr>
          <p:nvPr>
            <p:ph type="pic" idx="2"/>
          </p:nvPr>
        </p:nvSpPr>
        <p:spPr>
          <a:xfrm>
            <a:off x="4797506" y="0"/>
            <a:ext cx="16075035" cy="10288588"/>
          </a:xfrm>
          <a:prstGeom prst="rect">
            <a:avLst/>
          </a:prstGeom>
          <a:solidFill>
            <a:srgbClr val="353535">
              <a:alpha val="11764"/>
            </a:srgbClr>
          </a:solidFill>
          <a:ln>
            <a:noFill/>
          </a:ln>
        </p:spPr>
      </p:sp>
      <p:sp>
        <p:nvSpPr>
          <p:cNvPr id="407" name="Google Shape;407;p12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08" name="Google Shape;408;p12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09" name="Google Shape;409;p120"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410"/>
        <p:cNvGrpSpPr/>
        <p:nvPr/>
      </p:nvGrpSpPr>
      <p:grpSpPr>
        <a:xfrm>
          <a:off x="0" y="0"/>
          <a:ext cx="0" cy="0"/>
          <a:chOff x="0" y="0"/>
          <a:chExt cx="0" cy="0"/>
        </a:xfrm>
      </p:grpSpPr>
      <p:sp>
        <p:nvSpPr>
          <p:cNvPr id="411" name="Google Shape;411;p121"/>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412" name="Google Shape;412;p12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13" name="Google Shape;413;p12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14" name="Google Shape;414;p121"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415"/>
        <p:cNvGrpSpPr/>
        <p:nvPr/>
      </p:nvGrpSpPr>
      <p:grpSpPr>
        <a:xfrm>
          <a:off x="0" y="0"/>
          <a:ext cx="0" cy="0"/>
          <a:chOff x="0" y="0"/>
          <a:chExt cx="0" cy="0"/>
        </a:xfrm>
      </p:grpSpPr>
      <p:sp>
        <p:nvSpPr>
          <p:cNvPr id="416" name="Google Shape;416;p122"/>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417" name="Google Shape;417;p12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18" name="Google Shape;418;p12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19" name="Google Shape;419;p122"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420"/>
        <p:cNvGrpSpPr/>
        <p:nvPr/>
      </p:nvGrpSpPr>
      <p:grpSpPr>
        <a:xfrm>
          <a:off x="0" y="0"/>
          <a:ext cx="0" cy="0"/>
          <a:chOff x="0" y="0"/>
          <a:chExt cx="0" cy="0"/>
        </a:xfrm>
      </p:grpSpPr>
      <p:sp>
        <p:nvSpPr>
          <p:cNvPr id="421" name="Google Shape;421;p123"/>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422" name="Google Shape;422;p12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23" name="Google Shape;423;p12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24" name="Google Shape;424;p123"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425"/>
        <p:cNvGrpSpPr/>
        <p:nvPr/>
      </p:nvGrpSpPr>
      <p:grpSpPr>
        <a:xfrm>
          <a:off x="0" y="0"/>
          <a:ext cx="0" cy="0"/>
          <a:chOff x="0" y="0"/>
          <a:chExt cx="0" cy="0"/>
        </a:xfrm>
      </p:grpSpPr>
      <p:sp>
        <p:nvSpPr>
          <p:cNvPr id="426" name="Google Shape;426;p124"/>
          <p:cNvSpPr>
            <a:spLocks noGrp="1"/>
          </p:cNvSpPr>
          <p:nvPr>
            <p:ph type="pic" idx="2"/>
          </p:nvPr>
        </p:nvSpPr>
        <p:spPr>
          <a:xfrm>
            <a:off x="9311054" y="1311513"/>
            <a:ext cx="7687902" cy="7699484"/>
          </a:xfrm>
          <a:prstGeom prst="rect">
            <a:avLst/>
          </a:prstGeom>
          <a:solidFill>
            <a:srgbClr val="353535">
              <a:alpha val="11764"/>
            </a:srgbClr>
          </a:solidFill>
          <a:ln>
            <a:noFill/>
          </a:ln>
        </p:spPr>
      </p:sp>
      <p:sp>
        <p:nvSpPr>
          <p:cNvPr id="427" name="Google Shape;427;p12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28" name="Google Shape;428;p12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36"/>
        <p:cNvGrpSpPr/>
        <p:nvPr/>
      </p:nvGrpSpPr>
      <p:grpSpPr>
        <a:xfrm>
          <a:off x="0" y="0"/>
          <a:ext cx="0" cy="0"/>
          <a:chOff x="0" y="0"/>
          <a:chExt cx="0" cy="0"/>
        </a:xfrm>
      </p:grpSpPr>
      <p:sp>
        <p:nvSpPr>
          <p:cNvPr id="37" name="Google Shape;37;p37"/>
          <p:cNvSpPr>
            <a:spLocks noGrp="1"/>
          </p:cNvSpPr>
          <p:nvPr>
            <p:ph type="pic" idx="2"/>
          </p:nvPr>
        </p:nvSpPr>
        <p:spPr>
          <a:xfrm>
            <a:off x="0" y="0"/>
            <a:ext cx="18288000" cy="10288588"/>
          </a:xfrm>
          <a:prstGeom prst="rect">
            <a:avLst/>
          </a:prstGeom>
          <a:solidFill>
            <a:srgbClr val="353535">
              <a:alpha val="11372"/>
            </a:srgbClr>
          </a:solidFill>
          <a:ln>
            <a:noFill/>
          </a:ln>
        </p:spPr>
      </p:sp>
      <p:sp>
        <p:nvSpPr>
          <p:cNvPr id="38" name="Google Shape;38;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39" name="Google Shape;39;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0" name="Google Shape;40;p37"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429"/>
        <p:cNvGrpSpPr/>
        <p:nvPr/>
      </p:nvGrpSpPr>
      <p:grpSpPr>
        <a:xfrm>
          <a:off x="0" y="0"/>
          <a:ext cx="0" cy="0"/>
          <a:chOff x="0" y="0"/>
          <a:chExt cx="0" cy="0"/>
        </a:xfrm>
      </p:grpSpPr>
      <p:sp>
        <p:nvSpPr>
          <p:cNvPr id="430" name="Google Shape;430;p125"/>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431" name="Google Shape;431;p12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32" name="Google Shape;432;p12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33" name="Google Shape;433;p125"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434"/>
        <p:cNvGrpSpPr/>
        <p:nvPr/>
      </p:nvGrpSpPr>
      <p:grpSpPr>
        <a:xfrm>
          <a:off x="0" y="0"/>
          <a:ext cx="0" cy="0"/>
          <a:chOff x="0" y="0"/>
          <a:chExt cx="0" cy="0"/>
        </a:xfrm>
      </p:grpSpPr>
      <p:sp>
        <p:nvSpPr>
          <p:cNvPr id="435" name="Google Shape;435;p126"/>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436" name="Google Shape;436;p1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37" name="Google Shape;437;p1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438" name="Google Shape;438;p126"/>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439" name="Google Shape;439;p126"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440"/>
        <p:cNvGrpSpPr/>
        <p:nvPr/>
      </p:nvGrpSpPr>
      <p:grpSpPr>
        <a:xfrm>
          <a:off x="0" y="0"/>
          <a:ext cx="0" cy="0"/>
          <a:chOff x="0" y="0"/>
          <a:chExt cx="0" cy="0"/>
        </a:xfrm>
      </p:grpSpPr>
      <p:sp>
        <p:nvSpPr>
          <p:cNvPr id="441" name="Google Shape;441;p127"/>
          <p:cNvSpPr>
            <a:spLocks noGrp="1"/>
          </p:cNvSpPr>
          <p:nvPr>
            <p:ph type="pic" idx="2"/>
          </p:nvPr>
        </p:nvSpPr>
        <p:spPr>
          <a:xfrm>
            <a:off x="0" y="0"/>
            <a:ext cx="5144294" cy="5144294"/>
          </a:xfrm>
          <a:prstGeom prst="rect">
            <a:avLst/>
          </a:prstGeom>
          <a:solidFill>
            <a:srgbClr val="353535">
              <a:alpha val="11764"/>
            </a:srgbClr>
          </a:solidFill>
          <a:ln>
            <a:noFill/>
          </a:ln>
        </p:spPr>
      </p:sp>
      <p:sp>
        <p:nvSpPr>
          <p:cNvPr id="442" name="Google Shape;442;p127"/>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443" name="Google Shape;443;p127"/>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444" name="Google Shape;444;p127"/>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445" name="Google Shape;445;p127"/>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446" name="Google Shape;446;p1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47" name="Google Shape;447;p1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448"/>
        <p:cNvGrpSpPr/>
        <p:nvPr/>
      </p:nvGrpSpPr>
      <p:grpSpPr>
        <a:xfrm>
          <a:off x="0" y="0"/>
          <a:ext cx="0" cy="0"/>
          <a:chOff x="0" y="0"/>
          <a:chExt cx="0" cy="0"/>
        </a:xfrm>
      </p:grpSpPr>
      <p:sp>
        <p:nvSpPr>
          <p:cNvPr id="449" name="Google Shape;449;p128"/>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450" name="Google Shape;450;p128"/>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51" name="Google Shape;451;p128"/>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452"/>
        <p:cNvGrpSpPr/>
        <p:nvPr/>
      </p:nvGrpSpPr>
      <p:grpSpPr>
        <a:xfrm>
          <a:off x="0" y="0"/>
          <a:ext cx="0" cy="0"/>
          <a:chOff x="0" y="0"/>
          <a:chExt cx="0" cy="0"/>
        </a:xfrm>
      </p:grpSpPr>
      <p:sp>
        <p:nvSpPr>
          <p:cNvPr id="453" name="Google Shape;453;p129"/>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0" i="0" u="none" strike="noStrike" cap="none">
              <a:solidFill>
                <a:schemeClr val="lt1"/>
              </a:solidFill>
              <a:latin typeface="Arial"/>
              <a:ea typeface="Arial"/>
              <a:cs typeface="Arial"/>
              <a:sym typeface="Arial"/>
            </a:endParaRPr>
          </a:p>
        </p:txBody>
      </p:sp>
      <p:sp>
        <p:nvSpPr>
          <p:cNvPr id="454" name="Google Shape;454;p129"/>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5" name="Google Shape;455;p129"/>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0169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242D38"/>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796B6D-8EC9-1D4E-9EBA-4B7301F2BE88}"/>
              </a:ext>
            </a:extLst>
          </p:cNvPr>
          <p:cNvSpPr>
            <a:spLocks noGrp="1"/>
          </p:cNvSpPr>
          <p:nvPr>
            <p:ph type="body" sz="quarter" idx="10"/>
          </p:nvPr>
        </p:nvSpPr>
        <p:spPr>
          <a:xfrm>
            <a:off x="3827462" y="2656682"/>
            <a:ext cx="10633075" cy="2487612"/>
          </a:xfrm>
          <a:prstGeom prst="rect">
            <a:avLst/>
          </a:prstGeom>
        </p:spPr>
        <p:txBody>
          <a:bodyPr/>
          <a:lstStyle>
            <a:lvl1pPr marL="0" indent="0" algn="ctr">
              <a:buNone/>
              <a:defRPr sz="8800" b="1">
                <a:solidFill>
                  <a:srgbClr val="F5333F"/>
                </a:solidFill>
                <a:latin typeface="Montserrat" pitchFamily="2" charset="77"/>
              </a:defRPr>
            </a:lvl1pPr>
          </a:lstStyle>
          <a:p>
            <a:pPr lvl="0"/>
            <a:r>
              <a:rPr lang="en-US"/>
              <a:t>Click to edit Master text style</a:t>
            </a:r>
          </a:p>
        </p:txBody>
      </p:sp>
      <p:sp>
        <p:nvSpPr>
          <p:cNvPr id="7" name="Text Placeholder 6">
            <a:extLst>
              <a:ext uri="{FF2B5EF4-FFF2-40B4-BE49-F238E27FC236}">
                <a16:creationId xmlns:a16="http://schemas.microsoft.com/office/drawing/2014/main" id="{24132B52-7413-2C4E-AEE6-DA4506BC314F}"/>
              </a:ext>
            </a:extLst>
          </p:cNvPr>
          <p:cNvSpPr>
            <a:spLocks noGrp="1"/>
          </p:cNvSpPr>
          <p:nvPr>
            <p:ph type="body" sz="quarter" idx="11"/>
          </p:nvPr>
        </p:nvSpPr>
        <p:spPr>
          <a:xfrm>
            <a:off x="3827462" y="5464065"/>
            <a:ext cx="10633075" cy="1468437"/>
          </a:xfrm>
          <a:prstGeom prst="rect">
            <a:avLst/>
          </a:prstGeom>
        </p:spPr>
        <p:txBody>
          <a:bodyPr/>
          <a:lstStyle>
            <a:lvl1pPr marL="0" indent="0" algn="ctr">
              <a:buNone/>
              <a:defRPr b="1">
                <a:solidFill>
                  <a:schemeClr val="bg2"/>
                </a:solidFill>
                <a:latin typeface="Montserrat" pitchFamily="2" charset="77"/>
              </a:defRPr>
            </a:lvl1pPr>
          </a:lstStyle>
          <a:p>
            <a:pPr lvl="0"/>
            <a:r>
              <a:rPr lang="en-US"/>
              <a:t>Click to edit Master text style</a:t>
            </a:r>
          </a:p>
        </p:txBody>
      </p:sp>
    </p:spTree>
    <p:extLst>
      <p:ext uri="{BB962C8B-B14F-4D97-AF65-F5344CB8AC3E}">
        <p14:creationId xmlns:p14="http://schemas.microsoft.com/office/powerpoint/2010/main" val="40428547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D579AA2-A847-8B43-8967-13D0226F1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38124270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4AA52947-1528-E249-9B49-65432684D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7856940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80490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41"/>
        <p:cNvGrpSpPr/>
        <p:nvPr/>
      </p:nvGrpSpPr>
      <p:grpSpPr>
        <a:xfrm>
          <a:off x="0" y="0"/>
          <a:ext cx="0" cy="0"/>
          <a:chOff x="0" y="0"/>
          <a:chExt cx="0" cy="0"/>
        </a:xfrm>
      </p:grpSpPr>
      <p:sp>
        <p:nvSpPr>
          <p:cNvPr id="42" name="Google Shape;42;p38"/>
          <p:cNvSpPr>
            <a:spLocks noGrp="1"/>
          </p:cNvSpPr>
          <p:nvPr>
            <p:ph type="pic" idx="2"/>
          </p:nvPr>
        </p:nvSpPr>
        <p:spPr>
          <a:xfrm>
            <a:off x="0" y="0"/>
            <a:ext cx="18288000" cy="10288588"/>
          </a:xfrm>
          <a:prstGeom prst="rect">
            <a:avLst/>
          </a:prstGeom>
          <a:solidFill>
            <a:srgbClr val="353535">
              <a:alpha val="11372"/>
            </a:srgbClr>
          </a:solidFill>
          <a:ln>
            <a:noFill/>
          </a:ln>
        </p:spPr>
      </p:sp>
      <p:sp>
        <p:nvSpPr>
          <p:cNvPr id="43" name="Google Shape;43;p38"/>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38"/>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 name="Google Shape;45;p38" descr="A picture containing drawing&#10;&#10;Description automatically generated"/>
          <p:cNvPicPr preferRelativeResize="0"/>
          <p:nvPr/>
        </p:nvPicPr>
        <p:blipFill rotWithShape="1">
          <a:blip r:embed="rId2">
            <a:alphaModFix/>
          </a:blip>
          <a:srcRect/>
          <a:stretch/>
        </p:blipFill>
        <p:spPr>
          <a:xfrm>
            <a:off x="0" y="0"/>
            <a:ext cx="2746587" cy="2683239"/>
          </a:xfrm>
          <a:prstGeom prst="rect">
            <a:avLst/>
          </a:prstGeom>
          <a:noFill/>
          <a:ln>
            <a:noFill/>
          </a:ln>
        </p:spPr>
      </p:pic>
      <p:sp>
        <p:nvSpPr>
          <p:cNvPr id="46" name="Google Shape;46;p38"/>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8"/>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11E41"/>
                </a:solidFill>
                <a:latin typeface="Montserrat SemiBold"/>
                <a:ea typeface="Montserrat SemiBold"/>
                <a:cs typeface="Montserrat SemiBold"/>
                <a:sym typeface="Montserrat SemiBold"/>
              </a:rPr>
              <a:t>27 March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3" name="Picture 2" descr="A picture containing drawing&#10;&#10;Description automatically generated">
            <a:extLst>
              <a:ext uri="{FF2B5EF4-FFF2-40B4-BE49-F238E27FC236}">
                <a16:creationId xmlns:a16="http://schemas.microsoft.com/office/drawing/2014/main" id="{F5DB4604-7DA3-F742-9E0A-E8C5683AF9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813942" cy="1769190"/>
          </a:xfrm>
          <a:prstGeom prst="rect">
            <a:avLst/>
          </a:prstGeom>
        </p:spPr>
      </p:pic>
    </p:spTree>
    <p:extLst>
      <p:ext uri="{BB962C8B-B14F-4D97-AF65-F5344CB8AC3E}">
        <p14:creationId xmlns:p14="http://schemas.microsoft.com/office/powerpoint/2010/main" val="37726809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9144905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108DD0A9-A56D-1A44-A57D-9BE7CFB435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82959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8DF309D4-DDCA-364F-9A84-A1D0AB802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869214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DF29871F-CEED-B04E-8518-F4CA2D5835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4163547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2317897"/>
            <a:ext cx="10994065" cy="6868633"/>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DF29871F-CEED-B04E-8518-F4CA2D5835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443701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6B0F88A4-FF9B-F54C-BFA6-563C6D03A2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9368715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13" name="Picture 12" descr="A picture containing drawing&#10;&#10;Description automatically generated">
            <a:extLst>
              <a:ext uri="{FF2B5EF4-FFF2-40B4-BE49-F238E27FC236}">
                <a16:creationId xmlns:a16="http://schemas.microsoft.com/office/drawing/2014/main" id="{C6153088-D967-E345-BB49-962A0CE7B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6419481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21" name="Picture 20" descr="A picture containing drawing&#10;&#10;Description automatically generated">
            <a:extLst>
              <a:ext uri="{FF2B5EF4-FFF2-40B4-BE49-F238E27FC236}">
                <a16:creationId xmlns:a16="http://schemas.microsoft.com/office/drawing/2014/main" id="{AB2D3455-4DB6-AD40-8226-3DC009A536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5067773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8D3D034F-D23D-3840-A32C-50C3BA8F0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5286890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heme" Target="../theme/theme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theme" Target="../theme/theme3.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8" Type="http://schemas.openxmlformats.org/officeDocument/2006/relationships/slideLayout" Target="../slideLayouts/slideLayout92.xml"/><Relationship Id="rId3"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Public</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25343E0D-95C5-9350-3646-517AC255CD19}"/>
              </a:ext>
            </a:extLst>
          </p:cNvPr>
          <p:cNvSpPr txBox="1"/>
          <p:nvPr>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7"/>
        <p:cNvGrpSpPr/>
        <p:nvPr/>
      </p:nvGrpSpPr>
      <p:grpSpPr>
        <a:xfrm>
          <a:off x="0" y="0"/>
          <a:ext cx="0" cy="0"/>
          <a:chOff x="0" y="0"/>
          <a:chExt cx="0" cy="0"/>
        </a:xfrm>
      </p:grpSpPr>
      <p:sp>
        <p:nvSpPr>
          <p:cNvPr id="228" name="Google Shape;228;p86"/>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3" name="TextBox 2">
            <a:extLst>
              <a:ext uri="{FF2B5EF4-FFF2-40B4-BE49-F238E27FC236}">
                <a16:creationId xmlns:a16="http://schemas.microsoft.com/office/drawing/2014/main" id="{9345F83A-31D0-C355-D5D6-975D5526FC20}"/>
              </a:ext>
            </a:extLst>
          </p:cNvPr>
          <p:cNvSpPr txBox="1"/>
          <p:nvPr>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C57343B-ACD9-2743-882F-390F8F4C18B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59E7FDC-D3AA-FD40-B61A-FC99FE13EEB5}"/>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Montserrat" pitchFamily="2" charset="77"/>
                <a:ea typeface="Open Sans" panose="020B0606030504020204" pitchFamily="34" charset="0"/>
                <a:cs typeface="Open Sans" panose="020B0606030504020204" pitchFamily="34" charset="0"/>
              </a:rPr>
              <a:pPr algn="r"/>
              <a:t>‹#›</a:t>
            </a:fld>
            <a:endParaRPr lang="en-US" sz="1600" b="0">
              <a:latin typeface="Montserrat" pitchFamily="2" charset="77"/>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FEE88DC-D222-D922-88B3-88DBDDB0EDCD}"/>
              </a:ext>
            </a:extLst>
          </p:cNvPr>
          <p:cNvSpPr txBox="1"/>
          <p:nvPr>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788728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5Cct-_z75Jo" TargetMode="Externa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communityengagementhub.org/resource/accountability-to-communities-pilot-revie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
          <p:cNvSpPr/>
          <p:nvPr/>
        </p:nvSpPr>
        <p:spPr>
          <a:xfrm>
            <a:off x="10957934" y="2112695"/>
            <a:ext cx="6617018" cy="66171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fr-FR" sz="5400" b="1" i="0" u="none" strike="noStrike" cap="none">
                <a:solidFill>
                  <a:srgbClr val="F5333F"/>
                </a:solidFill>
                <a:latin typeface="Montserrat"/>
                <a:ea typeface="Montserrat"/>
                <a:cs typeface="Montserrat"/>
                <a:sym typeface="Montserrat"/>
              </a:rPr>
              <a:t>Formation sur l’engagement communautaire et la redevabilité (fondation CEA)</a:t>
            </a:r>
            <a:br>
              <a:rPr lang="fr-FR" sz="3600" b="1" i="0" u="none" strike="noStrike" cap="none">
                <a:solidFill>
                  <a:schemeClr val="dk1"/>
                </a:solidFill>
                <a:latin typeface="Montserrat"/>
                <a:ea typeface="Montserrat"/>
                <a:cs typeface="Montserrat"/>
                <a:sym typeface="Montserrat"/>
              </a:rPr>
            </a:br>
            <a:endParaRPr lang="fr-FR" sz="3600" b="1"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600"/>
              <a:buFont typeface="Arial"/>
              <a:buNone/>
            </a:pPr>
            <a:r>
              <a:rPr lang="fr-FR" sz="3600" b="1" i="0" u="none" strike="noStrike" cap="none">
                <a:solidFill>
                  <a:srgbClr val="0F2042"/>
                </a:solidFill>
                <a:latin typeface="Montserrat"/>
                <a:ea typeface="Montserrat"/>
                <a:cs typeface="Montserrat"/>
                <a:sym typeface="Montserrat"/>
              </a:rPr>
              <a:t>Module 2</a:t>
            </a:r>
          </a:p>
          <a:p>
            <a:pPr marL="0" marR="0" lvl="0" indent="0" algn="l" rtl="0">
              <a:lnSpc>
                <a:spcPct val="100000"/>
              </a:lnSpc>
              <a:spcBef>
                <a:spcPts val="0"/>
              </a:spcBef>
              <a:spcAft>
                <a:spcPts val="0"/>
              </a:spcAft>
              <a:buClr>
                <a:srgbClr val="000000"/>
              </a:buClr>
              <a:buSzPts val="3600"/>
              <a:buFont typeface="Arial"/>
              <a:buNone/>
            </a:pPr>
            <a:r>
              <a:rPr lang="fr-FR" sz="3600" b="0" i="0" u="none" strike="noStrike" cap="none">
                <a:solidFill>
                  <a:srgbClr val="0F2042"/>
                </a:solidFill>
                <a:latin typeface="Montserrat"/>
                <a:ea typeface="Montserrat"/>
                <a:cs typeface="Montserrat"/>
                <a:sym typeface="Montserrat"/>
              </a:rPr>
              <a:t>Institutionnalisation du CEA</a:t>
            </a:r>
          </a:p>
          <a:p>
            <a:pPr marL="0" marR="0" lvl="0" indent="0" algn="l" rtl="0">
              <a:lnSpc>
                <a:spcPct val="100000"/>
              </a:lnSpc>
              <a:spcBef>
                <a:spcPts val="0"/>
              </a:spcBef>
              <a:spcAft>
                <a:spcPts val="0"/>
              </a:spcAft>
              <a:buClr>
                <a:srgbClr val="000000"/>
              </a:buClr>
              <a:buSzPts val="3600"/>
              <a:buFont typeface="Arial"/>
              <a:buNone/>
            </a:pPr>
            <a:endParaRPr lang="en-GB" sz="3600" dirty="0">
              <a:solidFill>
                <a:srgbClr val="0F204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600"/>
              <a:buFont typeface="Arial"/>
              <a:buNone/>
            </a:pPr>
            <a:r>
              <a:rPr lang="fr-FR" sz="2800" b="0" i="0" u="none" strike="noStrike" cap="none">
                <a:solidFill>
                  <a:srgbClr val="0F2042"/>
                </a:solidFill>
                <a:latin typeface="Montserrat"/>
                <a:ea typeface="Montserrat"/>
                <a:cs typeface="Montserrat"/>
                <a:sym typeface="Montserrat"/>
              </a:rPr>
              <a:t>Face à face</a:t>
            </a: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0F2042"/>
              </a:solidFill>
              <a:latin typeface="Montserrat"/>
              <a:ea typeface="Montserrat"/>
              <a:cs typeface="Montserrat"/>
              <a:sym typeface="Montserrat"/>
            </a:endParaRPr>
          </a:p>
        </p:txBody>
      </p:sp>
      <p:pic>
        <p:nvPicPr>
          <p:cNvPr id="462" name="Google Shape;462;p1"/>
          <p:cNvPicPr preferRelativeResize="0"/>
          <p:nvPr/>
        </p:nvPicPr>
        <p:blipFill rotWithShape="1">
          <a:blip r:embed="rId3">
            <a:alphaModFix/>
          </a:blip>
          <a:srcRect/>
          <a:stretch/>
        </p:blipFill>
        <p:spPr>
          <a:xfrm>
            <a:off x="0" y="0"/>
            <a:ext cx="10288588" cy="10288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2"/>
          <p:cNvSpPr txBox="1"/>
          <p:nvPr/>
        </p:nvSpPr>
        <p:spPr>
          <a:xfrm>
            <a:off x="3485072" y="648484"/>
            <a:ext cx="11024558" cy="1983323"/>
          </a:xfrm>
          <a:prstGeom prst="rect">
            <a:avLst/>
          </a:prstGeom>
          <a:noFill/>
          <a:ln>
            <a:noFill/>
          </a:ln>
        </p:spPr>
        <p:txBody>
          <a:bodyPr spcFirstLastPara="1" wrap="square" lIns="91425" tIns="45700" rIns="91425" bIns="45700" anchor="t" anchorCtr="0">
            <a:spAutoFit/>
          </a:bodyPr>
          <a:lstStyle/>
          <a:p>
            <a:pPr marL="0" marR="0" lvl="0" indent="0" algn="l" rtl="0">
              <a:lnSpc>
                <a:spcPct val="128333"/>
              </a:lnSpc>
              <a:spcBef>
                <a:spcPts val="0"/>
              </a:spcBef>
              <a:spcAft>
                <a:spcPts val="0"/>
              </a:spcAft>
              <a:buClr>
                <a:srgbClr val="33394B"/>
              </a:buClr>
              <a:buSzPts val="4800"/>
              <a:buFont typeface="Arial"/>
              <a:buNone/>
            </a:pPr>
            <a:r>
              <a:rPr lang="fr-FR" sz="4800" b="1" i="0" u="none" strike="noStrike" cap="none">
                <a:solidFill>
                  <a:srgbClr val="33394B"/>
                </a:solidFill>
                <a:latin typeface="Montserrat"/>
                <a:ea typeface="Montserrat"/>
                <a:cs typeface="Montserrat"/>
                <a:sym typeface="Montserrat"/>
              </a:rPr>
              <a:t>Exercice de groupe</a:t>
            </a:r>
          </a:p>
          <a:p>
            <a:pPr marL="0" marR="0" lvl="0" indent="0" algn="l" rtl="0">
              <a:lnSpc>
                <a:spcPct val="128333"/>
              </a:lnSpc>
              <a:spcBef>
                <a:spcPts val="0"/>
              </a:spcBef>
              <a:spcAft>
                <a:spcPts val="0"/>
              </a:spcAft>
              <a:buClr>
                <a:srgbClr val="33394B"/>
              </a:buClr>
              <a:buSzPts val="4800"/>
              <a:buFont typeface="Arial"/>
              <a:buNone/>
            </a:pPr>
            <a:r>
              <a:rPr lang="fr-FR" sz="4800" b="1" i="0" u="none" strike="noStrike" cap="none">
                <a:solidFill>
                  <a:srgbClr val="F5333F"/>
                </a:solidFill>
                <a:latin typeface="Montserrat"/>
                <a:ea typeface="Montserrat"/>
                <a:cs typeface="Montserrat"/>
                <a:sym typeface="Montserrat"/>
              </a:rPr>
              <a:t>Obtenir l'adhésion des dirigeants</a:t>
            </a:r>
          </a:p>
        </p:txBody>
      </p:sp>
      <p:graphicFrame>
        <p:nvGraphicFramePr>
          <p:cNvPr id="533" name="Google Shape;533;p82"/>
          <p:cNvGraphicFramePr/>
          <p:nvPr>
            <p:extLst>
              <p:ext uri="{D42A27DB-BD31-4B8C-83A1-F6EECF244321}">
                <p14:modId xmlns:p14="http://schemas.microsoft.com/office/powerpoint/2010/main" val="3411225835"/>
              </p:ext>
            </p:extLst>
          </p:nvPr>
        </p:nvGraphicFramePr>
        <p:xfrm>
          <a:off x="739035" y="2631807"/>
          <a:ext cx="16945125" cy="7467560"/>
        </p:xfrm>
        <a:graphic>
          <a:graphicData uri="http://schemas.openxmlformats.org/drawingml/2006/table">
            <a:tbl>
              <a:tblPr firstRow="1" bandRow="1">
                <a:noFill/>
                <a:tableStyleId>{FA3A79C0-5B7E-49B9-8F04-6FAD011B0463}</a:tableStyleId>
              </a:tblPr>
              <a:tblGrid>
                <a:gridCol w="8146175">
                  <a:extLst>
                    <a:ext uri="{9D8B030D-6E8A-4147-A177-3AD203B41FA5}">
                      <a16:colId xmlns:a16="http://schemas.microsoft.com/office/drawing/2014/main" val="20000"/>
                    </a:ext>
                  </a:extLst>
                </a:gridCol>
                <a:gridCol w="8798950">
                  <a:extLst>
                    <a:ext uri="{9D8B030D-6E8A-4147-A177-3AD203B41FA5}">
                      <a16:colId xmlns:a16="http://schemas.microsoft.com/office/drawing/2014/main" val="20001"/>
                    </a:ext>
                  </a:extLst>
                </a:gridCol>
              </a:tblGrid>
              <a:tr h="3262730">
                <a:tc>
                  <a:txBody>
                    <a:bodyPr/>
                    <a:lstStyle/>
                    <a:p>
                      <a:pPr marL="0" marR="0" lvl="0" indent="0" algn="l" rtl="0">
                        <a:lnSpc>
                          <a:spcPct val="100000"/>
                        </a:lnSpc>
                        <a:spcBef>
                          <a:spcPts val="0"/>
                        </a:spcBef>
                        <a:spcAft>
                          <a:spcPts val="0"/>
                        </a:spcAft>
                        <a:buNone/>
                      </a:pPr>
                      <a:r>
                        <a:rPr lang="fr-FR" sz="2400" b="1" u="none" strike="noStrike" cap="none" dirty="0">
                          <a:solidFill>
                            <a:schemeClr val="accent3"/>
                          </a:solidFill>
                          <a:latin typeface="Open Sans"/>
                          <a:ea typeface="Open Sans"/>
                          <a:cs typeface="Open Sans"/>
                          <a:sym typeface="Open Sans"/>
                        </a:rPr>
                        <a:t>Groupe 1 - S'occupe de la collecte de fonds </a:t>
                      </a:r>
                    </a:p>
                    <a:p>
                      <a:pPr marL="342900" marR="0" lvl="0" indent="-342900" algn="l" rtl="0">
                        <a:lnSpc>
                          <a:spcPct val="100000"/>
                        </a:lnSpc>
                        <a:spcBef>
                          <a:spcPts val="1200"/>
                        </a:spcBef>
                        <a:spcAft>
                          <a:spcPts val="0"/>
                        </a:spcAft>
                        <a:buClr>
                          <a:srgbClr val="000000"/>
                        </a:buClr>
                        <a:buSzPts val="2400"/>
                        <a:buFont typeface="Arial"/>
                        <a:buChar char="•"/>
                      </a:pPr>
                      <a:r>
                        <a:rPr lang="fr-FR" sz="2400" u="none" strike="noStrike" cap="none" dirty="0">
                          <a:latin typeface="Open Sans"/>
                          <a:ea typeface="Open Sans"/>
                          <a:cs typeface="Open Sans"/>
                          <a:sym typeface="Open Sans"/>
                        </a:rPr>
                        <a:t>Une forte redevabilité envers les communautés est un signe d'intégrité qui renforce la confiance des donateurs et des partenaires</a:t>
                      </a:r>
                    </a:p>
                    <a:p>
                      <a:pPr marL="342900" marR="0" lvl="0" indent="-342900" algn="l" rtl="0">
                        <a:lnSpc>
                          <a:spcPct val="100000"/>
                        </a:lnSpc>
                        <a:spcBef>
                          <a:spcPts val="1200"/>
                        </a:spcBef>
                        <a:spcAft>
                          <a:spcPts val="0"/>
                        </a:spcAft>
                        <a:buClr>
                          <a:srgbClr val="000000"/>
                        </a:buClr>
                        <a:buSzPts val="2400"/>
                        <a:buFont typeface="Arial"/>
                        <a:buChar char="•"/>
                      </a:pPr>
                      <a:r>
                        <a:rPr lang="fr-FR" sz="2400" u="none" strike="noStrike" cap="none" dirty="0">
                          <a:latin typeface="Open Sans"/>
                          <a:ea typeface="Open Sans"/>
                          <a:cs typeface="Open Sans"/>
                          <a:sym typeface="Open Sans"/>
                        </a:rPr>
                        <a:t>L'engagement communautaire permet d'améliorer l'impact en fournissant ce dont les gens ont réellement besoin - ce qui plaît aux donateurs car cela signifie que leurs fonds sont bien utilisés</a:t>
                      </a: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400" b="1" u="none" strike="noStrike" cap="none" dirty="0">
                          <a:solidFill>
                            <a:schemeClr val="accent3"/>
                          </a:solidFill>
                          <a:latin typeface="Open Sans"/>
                          <a:ea typeface="Open Sans"/>
                          <a:cs typeface="Open Sans"/>
                          <a:sym typeface="Open Sans"/>
                        </a:rPr>
                        <a:t>Groupe 2 - S'occupe de la réputation</a:t>
                      </a:r>
                    </a:p>
                    <a:p>
                      <a:pPr marL="342900" marR="0" lvl="0" indent="-342900" algn="l" rtl="0">
                        <a:lnSpc>
                          <a:spcPct val="100000"/>
                        </a:lnSpc>
                        <a:spcBef>
                          <a:spcPts val="1200"/>
                        </a:spcBef>
                        <a:spcAft>
                          <a:spcPts val="0"/>
                        </a:spcAft>
                        <a:buClr>
                          <a:srgbClr val="000000"/>
                        </a:buClr>
                        <a:buSzPts val="2400"/>
                        <a:buFont typeface="Arial"/>
                        <a:buChar char="•"/>
                      </a:pPr>
                      <a:r>
                        <a:rPr lang="fr-FR" sz="2400" u="none" strike="noStrike" cap="none" dirty="0">
                          <a:latin typeface="Open Sans"/>
                          <a:ea typeface="Open Sans"/>
                          <a:cs typeface="Open Sans"/>
                          <a:sym typeface="Open Sans"/>
                        </a:rPr>
                        <a:t>L'engagement communautaire renforce la confiance des communautés, ce qui améliore notre réputation, au sein des communautés et auprès des autorités locales </a:t>
                      </a:r>
                    </a:p>
                    <a:p>
                      <a:pPr marL="342900" marR="0" lvl="0" indent="-342900" algn="l" rtl="0">
                        <a:lnSpc>
                          <a:spcPct val="100000"/>
                        </a:lnSpc>
                        <a:spcBef>
                          <a:spcPts val="1200"/>
                        </a:spcBef>
                        <a:spcAft>
                          <a:spcPts val="0"/>
                        </a:spcAft>
                        <a:buClr>
                          <a:srgbClr val="000000"/>
                        </a:buClr>
                        <a:buSzPts val="2400"/>
                        <a:buFont typeface="Arial"/>
                        <a:buChar char="•"/>
                      </a:pPr>
                      <a:r>
                        <a:rPr lang="fr-FR" sz="2400" u="none" strike="noStrike" cap="none" dirty="0">
                          <a:latin typeface="Open Sans"/>
                          <a:ea typeface="Open Sans"/>
                          <a:cs typeface="Open Sans"/>
                          <a:sym typeface="Open Sans"/>
                        </a:rPr>
                        <a:t>En investissant dans le CEA, les Sociétés nationales montreront la voie au sein du Mouvement en ce qui concerne le respect des engagements pris à l'échelle du Mouvement</a:t>
                      </a: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661825">
                <a:tc>
                  <a:txBody>
                    <a:bodyPr/>
                    <a:lstStyle/>
                    <a:p>
                      <a:pPr marL="0" marR="0" lvl="0" indent="0" algn="l" rtl="0">
                        <a:lnSpc>
                          <a:spcPct val="100000"/>
                        </a:lnSpc>
                        <a:spcBef>
                          <a:spcPts val="0"/>
                        </a:spcBef>
                        <a:spcAft>
                          <a:spcPts val="0"/>
                        </a:spcAft>
                        <a:buNone/>
                      </a:pPr>
                      <a:r>
                        <a:rPr lang="fr-FR" sz="2400" b="1" u="none" strike="noStrike" cap="none" dirty="0">
                          <a:solidFill>
                            <a:schemeClr val="accent3"/>
                          </a:solidFill>
                          <a:latin typeface="Open Sans"/>
                          <a:ea typeface="Open Sans"/>
                          <a:cs typeface="Open Sans"/>
                          <a:sym typeface="Open Sans"/>
                        </a:rPr>
                        <a:t>Groupe 3 - S'occupe d’économiser de l’argent</a:t>
                      </a:r>
                    </a:p>
                    <a:p>
                      <a:pPr marL="342900" marR="0" lvl="0" indent="-342900" algn="l" rtl="0">
                        <a:lnSpc>
                          <a:spcPct val="100000"/>
                        </a:lnSpc>
                        <a:spcBef>
                          <a:spcPts val="1200"/>
                        </a:spcBef>
                        <a:spcAft>
                          <a:spcPts val="0"/>
                        </a:spcAft>
                        <a:buClr>
                          <a:srgbClr val="000000"/>
                        </a:buClr>
                        <a:buSzPts val="2400"/>
                        <a:buFont typeface="Arial"/>
                        <a:buChar char="•"/>
                      </a:pPr>
                      <a:r>
                        <a:rPr lang="fr-FR" sz="2400" u="none" strike="noStrike" cap="none" dirty="0">
                          <a:solidFill>
                            <a:schemeClr val="dk1"/>
                          </a:solidFill>
                          <a:latin typeface="Open Sans"/>
                          <a:ea typeface="Open Sans"/>
                          <a:cs typeface="Open Sans"/>
                          <a:sym typeface="Open Sans"/>
                        </a:rPr>
                        <a:t>Un petit investissement dans le renforcement du CEA peut nous aider à éviter de faire des erreurs coûteuses, comme l'achat d'articles de secours dont les gens n'ont pas besoin </a:t>
                      </a:r>
                    </a:p>
                    <a:p>
                      <a:pPr marL="342900" marR="0" lvl="0" indent="-342900" algn="l" rtl="0">
                        <a:lnSpc>
                          <a:spcPct val="100000"/>
                        </a:lnSpc>
                        <a:spcBef>
                          <a:spcPts val="1200"/>
                        </a:spcBef>
                        <a:spcAft>
                          <a:spcPts val="0"/>
                        </a:spcAft>
                        <a:buClr>
                          <a:srgbClr val="000000"/>
                        </a:buClr>
                        <a:buSzPts val="2400"/>
                        <a:buFont typeface="Arial"/>
                        <a:buChar char="•"/>
                      </a:pPr>
                      <a:r>
                        <a:rPr lang="fr-FR" sz="2400" u="none" strike="noStrike" cap="none" dirty="0">
                          <a:solidFill>
                            <a:schemeClr val="dk1"/>
                          </a:solidFill>
                          <a:latin typeface="Open Sans"/>
                          <a:ea typeface="Open Sans"/>
                          <a:cs typeface="Open Sans"/>
                          <a:sym typeface="Open Sans"/>
                        </a:rPr>
                        <a:t>L'engagement communautaire permet à la communauté de s'approprier le projet, ce qui signifie qu'elle peut y consacrer du temps et des ressources </a:t>
                      </a: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400" b="1" u="none" strike="noStrike" cap="none" dirty="0">
                          <a:solidFill>
                            <a:schemeClr val="accent3"/>
                          </a:solidFill>
                          <a:latin typeface="Open Sans"/>
                          <a:ea typeface="Open Sans"/>
                          <a:cs typeface="Open Sans"/>
                          <a:sym typeface="Open Sans"/>
                        </a:rPr>
                        <a:t>Groupe 4 - S'occupe des délais</a:t>
                      </a:r>
                    </a:p>
                    <a:p>
                      <a:pPr marL="342900" marR="0" lvl="0" indent="-342900" algn="l" rtl="0">
                        <a:lnSpc>
                          <a:spcPct val="100000"/>
                        </a:lnSpc>
                        <a:spcBef>
                          <a:spcPts val="1200"/>
                        </a:spcBef>
                        <a:spcAft>
                          <a:spcPts val="0"/>
                        </a:spcAft>
                        <a:buClr>
                          <a:srgbClr val="000000"/>
                        </a:buClr>
                        <a:buSzPts val="2400"/>
                        <a:buFont typeface="Arial"/>
                        <a:buChar char="•"/>
                      </a:pPr>
                      <a:r>
                        <a:rPr lang="fr-FR" sz="2200" u="none" strike="noStrike" cap="none" dirty="0">
                          <a:solidFill>
                            <a:schemeClr val="dk1"/>
                          </a:solidFill>
                          <a:latin typeface="Open Sans"/>
                          <a:ea typeface="Open Sans"/>
                          <a:cs typeface="Open Sans"/>
                          <a:sym typeface="Open Sans"/>
                        </a:rPr>
                        <a:t>Bien que l'on puisse penser que l'engagement des communautés ralentit la mise en œuvre, prendre le temps de travailler avec elles peut éviter des erreurs qui prennent beaucoup de temps à corriger</a:t>
                      </a:r>
                    </a:p>
                    <a:p>
                      <a:pPr marL="342900" marR="0" lvl="0" indent="-342900" algn="l" rtl="0">
                        <a:lnSpc>
                          <a:spcPct val="100000"/>
                        </a:lnSpc>
                        <a:spcBef>
                          <a:spcPts val="1200"/>
                        </a:spcBef>
                        <a:spcAft>
                          <a:spcPts val="0"/>
                        </a:spcAft>
                        <a:buClr>
                          <a:srgbClr val="000000"/>
                        </a:buClr>
                        <a:buSzPts val="2400"/>
                        <a:buFont typeface="Arial"/>
                        <a:buChar char="•"/>
                      </a:pPr>
                      <a:r>
                        <a:rPr lang="fr-FR" sz="2200" u="none" strike="noStrike" cap="none" dirty="0">
                          <a:solidFill>
                            <a:schemeClr val="dk1"/>
                          </a:solidFill>
                          <a:latin typeface="Open Sans"/>
                          <a:ea typeface="Open Sans"/>
                          <a:cs typeface="Open Sans"/>
                          <a:sym typeface="Open Sans"/>
                        </a:rPr>
                        <a:t>Le retour d'information de la communauté peut signaler des problèmes potentiels à un stade précoce, ce qui permet de les résoudre avant qu'ils ne s'aggravent et n'entraînent un ralentissement de la mise en œuvre ou des incidents de sécurité</a:t>
                      </a: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34" name="Google Shape;534;p82"/>
          <p:cNvGrpSpPr/>
          <p:nvPr/>
        </p:nvGrpSpPr>
        <p:grpSpPr>
          <a:xfrm>
            <a:off x="231082" y="0"/>
            <a:ext cx="3253990" cy="2932801"/>
            <a:chOff x="9331835" y="263026"/>
            <a:chExt cx="4363366" cy="4363366"/>
          </a:xfrm>
        </p:grpSpPr>
        <p:sp>
          <p:nvSpPr>
            <p:cNvPr id="535" name="Google Shape;535;p82"/>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F3F3F"/>
                </a:solidFill>
                <a:latin typeface="Calibri"/>
                <a:ea typeface="Calibri"/>
                <a:cs typeface="Calibri"/>
                <a:sym typeface="Calibri"/>
              </a:endParaRPr>
            </a:p>
          </p:txBody>
        </p:sp>
        <p:pic>
          <p:nvPicPr>
            <p:cNvPr id="536" name="Google Shape;536;p82"/>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1"/>
          <p:cNvSpPr txBox="1"/>
          <p:nvPr/>
        </p:nvSpPr>
        <p:spPr>
          <a:xfrm>
            <a:off x="684706" y="836702"/>
            <a:ext cx="1642286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fr-FR" sz="4000" b="1" i="0" u="none" strike="noStrike" cap="none">
                <a:solidFill>
                  <a:schemeClr val="dk2"/>
                </a:solidFill>
                <a:latin typeface="Montserrat"/>
                <a:ea typeface="Montserrat"/>
                <a:cs typeface="Montserrat"/>
                <a:sym typeface="Montserrat"/>
              </a:rPr>
              <a:t>Action 2 : </a:t>
            </a:r>
            <a:r>
              <a:rPr lang="fr-FR" sz="4000" b="1" i="0" u="none" strike="noStrike" cap="none">
                <a:solidFill>
                  <a:schemeClr val="accent4"/>
                </a:solidFill>
                <a:latin typeface="Montserrat"/>
                <a:ea typeface="Montserrat"/>
                <a:cs typeface="Montserrat"/>
                <a:sym typeface="Montserrat"/>
              </a:rPr>
              <a:t>Allouer des ressources, y compris des fonds et du personnel, pour renforcer et institutionnaliser le CEA</a:t>
            </a:r>
          </a:p>
        </p:txBody>
      </p:sp>
      <p:sp>
        <p:nvSpPr>
          <p:cNvPr id="543" name="Google Shape;543;p11"/>
          <p:cNvSpPr txBox="1"/>
          <p:nvPr/>
        </p:nvSpPr>
        <p:spPr>
          <a:xfrm>
            <a:off x="446567" y="2466753"/>
            <a:ext cx="9353041" cy="718654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Allouer un financement de base pour l'institutionnalisation</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Pour les coûts non liés au projet, par exemple, les postes de personnel</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Ajouter un % à tous les programmes et budgets de fonctionnement</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Inclure dans les propositions des donateurs et des partenaires</a:t>
            </a:r>
          </a:p>
          <a:p>
            <a:pPr marL="1030517" marR="0" lvl="1" indent="-342900" algn="l" rtl="0">
              <a:lnSpc>
                <a:spcPct val="100000"/>
              </a:lnSpc>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 </a:t>
            </a:r>
            <a:endParaRPr lang="fr-FR" sz="2000" b="0" i="0" u="none" strike="noStrike" cap="none" dirty="0">
              <a:solidFill>
                <a:schemeClr val="lt1"/>
              </a:solidFill>
              <a:latin typeface="Open Sans"/>
              <a:ea typeface="Open Sans"/>
              <a:cs typeface="Open Sans"/>
              <a:sym typeface="Open Sans"/>
            </a:endParaRPr>
          </a:p>
          <a:p>
            <a:pPr marL="687617" marR="0" lvl="1" indent="0" algn="l" rtl="0">
              <a:lnSpc>
                <a:spcPct val="100000"/>
              </a:lnSpc>
              <a:spcBef>
                <a:spcPts val="1800"/>
              </a:spcBef>
              <a:spcAft>
                <a:spcPts val="0"/>
              </a:spcAft>
              <a:buClr>
                <a:srgbClr val="000000"/>
              </a:buClr>
              <a:buSzPts val="1400"/>
              <a:buFont typeface="Arial"/>
              <a:buNone/>
            </a:pPr>
            <a:endParaRPr sz="1200" b="0" i="0" u="none" strike="noStrike" cap="none" dirty="0">
              <a:solidFill>
                <a:schemeClr val="lt1"/>
              </a:solidFill>
              <a:latin typeface="Open Sans"/>
              <a:ea typeface="Open Sans"/>
              <a:cs typeface="Open Sans"/>
              <a:sym typeface="Open Sans"/>
            </a:endParaRPr>
          </a:p>
          <a:p>
            <a:pPr marL="342900" marR="0" lvl="0" indent="-342900" algn="l" rtl="0">
              <a:lnSpc>
                <a:spcPct val="100000"/>
              </a:lnSpc>
              <a:spcBef>
                <a:spcPts val="180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Nommer le personnel chargé de l'engagement communautaire</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Pour diriger ce travail et dispenser des formations</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Il faut du temps, des compétences, de la passion et la capacité d'influencer</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Avoir un point focal CEA dans chaque antenne</a:t>
            </a:r>
          </a:p>
          <a:p>
            <a:pPr marL="1030517" marR="0" lvl="1" indent="-342900" algn="l" rtl="0">
              <a:lnSpc>
                <a:spcPct val="100000"/>
              </a:lnSpc>
              <a:spcBef>
                <a:spcPts val="1800"/>
              </a:spcBef>
              <a:spcAft>
                <a:spcPts val="1800"/>
              </a:spcAft>
              <a:buClr>
                <a:srgbClr val="FF0000"/>
              </a:buClr>
              <a:buSzPts val="2400"/>
              <a:buFont typeface="Arial"/>
              <a:buChar char="•"/>
            </a:pPr>
            <a:r>
              <a:rPr lang="fr-FR" sz="2200" dirty="0">
                <a:solidFill>
                  <a:schemeClr val="lt1"/>
                </a:solidFill>
                <a:latin typeface="Open Sans"/>
                <a:ea typeface="Open Sans"/>
                <a:cs typeface="Open Sans"/>
                <a:sym typeface="Open Sans"/>
              </a:rPr>
              <a:t> </a:t>
            </a:r>
            <a:endParaRPr lang="fr-FR" sz="2200" b="0" i="0" u="none" strike="noStrike" cap="none" dirty="0">
              <a:solidFill>
                <a:schemeClr val="lt1"/>
              </a:solidFill>
              <a:latin typeface="Open Sans"/>
              <a:ea typeface="Open Sans"/>
              <a:cs typeface="Open Sans"/>
              <a:sym typeface="Open Sans"/>
            </a:endParaRPr>
          </a:p>
        </p:txBody>
      </p:sp>
      <p:pic>
        <p:nvPicPr>
          <p:cNvPr id="544" name="Google Shape;544;p11"/>
          <p:cNvPicPr preferRelativeResize="0"/>
          <p:nvPr/>
        </p:nvPicPr>
        <p:blipFill rotWithShape="1">
          <a:blip r:embed="rId3">
            <a:alphaModFix/>
          </a:blip>
          <a:srcRect/>
          <a:stretch/>
        </p:blipFill>
        <p:spPr>
          <a:xfrm>
            <a:off x="10033584" y="2759243"/>
            <a:ext cx="7073985" cy="6263987"/>
          </a:xfrm>
          <a:prstGeom prst="rect">
            <a:avLst/>
          </a:prstGeom>
          <a:noFill/>
          <a:ln>
            <a:noFill/>
          </a:ln>
        </p:spPr>
      </p:pic>
      <p:pic>
        <p:nvPicPr>
          <p:cNvPr id="545" name="Google Shape;545;p11"/>
          <p:cNvPicPr preferRelativeResize="0">
            <a:picLocks noChangeAspect="1"/>
          </p:cNvPicPr>
          <p:nvPr/>
        </p:nvPicPr>
        <p:blipFill rotWithShape="1">
          <a:blip r:embed="rId4">
            <a:alphaModFix/>
          </a:blip>
          <a:srcRect/>
          <a:stretch/>
        </p:blipFill>
        <p:spPr>
          <a:xfrm>
            <a:off x="1351809" y="5371060"/>
            <a:ext cx="3771278" cy="520176"/>
          </a:xfrm>
          <a:prstGeom prst="rect">
            <a:avLst/>
          </a:prstGeom>
          <a:noFill/>
          <a:ln>
            <a:noFill/>
          </a:ln>
        </p:spPr>
      </p:pic>
      <p:pic>
        <p:nvPicPr>
          <p:cNvPr id="546" name="Google Shape;546;p11"/>
          <p:cNvPicPr preferRelativeResize="0">
            <a:picLocks noChangeAspect="1"/>
          </p:cNvPicPr>
          <p:nvPr/>
        </p:nvPicPr>
        <p:blipFill rotWithShape="1">
          <a:blip r:embed="rId5">
            <a:alphaModFix/>
          </a:blip>
          <a:srcRect/>
          <a:stretch/>
        </p:blipFill>
        <p:spPr>
          <a:xfrm>
            <a:off x="1500665" y="8917260"/>
            <a:ext cx="3843525" cy="534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medium confidence">
            <a:extLst>
              <a:ext uri="{FF2B5EF4-FFF2-40B4-BE49-F238E27FC236}">
                <a16:creationId xmlns:a16="http://schemas.microsoft.com/office/drawing/2014/main" id="{80A41DF3-B9FD-124F-B3BF-B2B457C54123}"/>
              </a:ext>
            </a:extLst>
          </p:cNvPr>
          <p:cNvPicPr>
            <a:picLocks noChangeAspect="1"/>
          </p:cNvPicPr>
          <p:nvPr/>
        </p:nvPicPr>
        <p:blipFill rotWithShape="1">
          <a:blip r:embed="rId3"/>
          <a:srcRect t="7821" b="29"/>
          <a:stretch/>
        </p:blipFill>
        <p:spPr>
          <a:xfrm>
            <a:off x="0" y="0"/>
            <a:ext cx="18288000" cy="10288588"/>
          </a:xfrm>
          <a:prstGeom prst="rect">
            <a:avLst/>
          </a:prstGeom>
        </p:spPr>
      </p:pic>
      <p:grpSp>
        <p:nvGrpSpPr>
          <p:cNvPr id="5" name="Group 4">
            <a:extLst>
              <a:ext uri="{FF2B5EF4-FFF2-40B4-BE49-F238E27FC236}">
                <a16:creationId xmlns:a16="http://schemas.microsoft.com/office/drawing/2014/main" id="{DA2B0A41-CB66-6C4D-8157-332B749141CC}"/>
              </a:ext>
            </a:extLst>
          </p:cNvPr>
          <p:cNvGrpSpPr/>
          <p:nvPr/>
        </p:nvGrpSpPr>
        <p:grpSpPr>
          <a:xfrm>
            <a:off x="0" y="5924550"/>
            <a:ext cx="8837468" cy="4364038"/>
            <a:chOff x="706582" y="5144294"/>
            <a:chExt cx="5756564" cy="4530436"/>
          </a:xfrm>
        </p:grpSpPr>
        <p:sp>
          <p:nvSpPr>
            <p:cNvPr id="4" name="Rectangle 3">
              <a:extLst>
                <a:ext uri="{FF2B5EF4-FFF2-40B4-BE49-F238E27FC236}">
                  <a16:creationId xmlns:a16="http://schemas.microsoft.com/office/drawing/2014/main" id="{DCDBEFFC-D26F-764F-8405-C7471C23076E}"/>
                </a:ext>
              </a:extLst>
            </p:cNvPr>
            <p:cNvSpPr/>
            <p:nvPr/>
          </p:nvSpPr>
          <p:spPr>
            <a:xfrm>
              <a:off x="706582" y="5144294"/>
              <a:ext cx="5756564" cy="4530436"/>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12" name="Freeform: Shape 56">
              <a:extLst>
                <a:ext uri="{FF2B5EF4-FFF2-40B4-BE49-F238E27FC236}">
                  <a16:creationId xmlns:a16="http://schemas.microsoft.com/office/drawing/2014/main" id="{45C49614-B19D-344A-A4D8-914BE464B483}"/>
                </a:ext>
              </a:extLst>
            </p:cNvPr>
            <p:cNvSpPr/>
            <p:nvPr/>
          </p:nvSpPr>
          <p:spPr>
            <a:xfrm>
              <a:off x="932331" y="5475675"/>
              <a:ext cx="841410" cy="892601"/>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chemeClr val="bg2">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45225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54439A1-3181-B244-8BBC-84B32E720386}"/>
                </a:ext>
              </a:extLst>
            </p:cNvPr>
            <p:cNvSpPr txBox="1"/>
            <p:nvPr/>
          </p:nvSpPr>
          <p:spPr>
            <a:xfrm>
              <a:off x="932331" y="6699657"/>
              <a:ext cx="5238615" cy="290755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fr-FR" sz="2100" b="1" i="1" u="none" strike="noStrike" cap="none" normalizeH="0" baseline="0" noProof="0" dirty="0">
                  <a:ln>
                    <a:noFill/>
                  </a:ln>
                  <a:solidFill>
                    <a:srgbClr val="FFFFFF"/>
                  </a:solidFill>
                  <a:uLnTx/>
                  <a:uFillTx/>
                  <a:latin typeface="Montserrat-SemiBoldItalic" panose="020B0604020202020204" charset="0"/>
                  <a:ea typeface="+mn-ea"/>
                  <a:cs typeface="+mn-cs"/>
                </a:rPr>
                <a:t>« Le coordinateur du CEA travaille en étroite collaboration avec toutes les divisions et tous les programmes de la HRC, en fournissant un soutien technique, des conseils et des mises à jour régulières. Le coordinateur utilise cette position transversale comme une opportunité de poursuivre l'intégration et le </a:t>
              </a:r>
              <a:r>
                <a:rPr kumimoji="0" lang="fr-FR" sz="2100" b="1" i="1" u="none" strike="noStrike" cap="none" normalizeH="0" baseline="0" noProof="0" dirty="0" err="1">
                  <a:ln>
                    <a:noFill/>
                  </a:ln>
                  <a:solidFill>
                    <a:srgbClr val="FFFFFF"/>
                  </a:solidFill>
                  <a:uLnTx/>
                  <a:uFillTx/>
                  <a:latin typeface="Montserrat-SemiBoldItalic" panose="020B0604020202020204" charset="0"/>
                  <a:ea typeface="+mn-ea"/>
                  <a:cs typeface="+mn-cs"/>
                </a:rPr>
                <a:t>mainstreaming</a:t>
              </a:r>
              <a:r>
                <a:rPr kumimoji="0" lang="fr-FR" sz="2100" b="1" i="1" u="none" strike="noStrike" cap="none" normalizeH="0" baseline="0" noProof="0" dirty="0">
                  <a:ln>
                    <a:noFill/>
                  </a:ln>
                  <a:solidFill>
                    <a:srgbClr val="FFFFFF"/>
                  </a:solidFill>
                  <a:uLnTx/>
                  <a:uFillTx/>
                  <a:latin typeface="Montserrat-SemiBoldItalic" panose="020B0604020202020204" charset="0"/>
                  <a:ea typeface="+mn-ea"/>
                  <a:cs typeface="+mn-cs"/>
                </a:rPr>
                <a:t> du CEA. »</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fr-FR" sz="2000" b="1" i="1" u="none" strike="noStrike" cap="none" normalizeH="0" baseline="0" noProof="0" dirty="0">
                <a:ln>
                  <a:noFill/>
                </a:ln>
                <a:solidFill>
                  <a:srgbClr val="FFFFFF"/>
                </a:solidFill>
                <a:uLnTx/>
                <a:uFillTx/>
                <a:latin typeface="Montserrat-SemiBoldItalic" panose="020B060402020202020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fr-FR" sz="2000" b="1" dirty="0">
                  <a:solidFill>
                    <a:srgbClr val="FFFFFF"/>
                  </a:solidFill>
                  <a:latin typeface="Montserrat SemiBold" panose="00000700000000000000" pitchFamily="2" charset="0"/>
                  <a:ea typeface="+mn-ea"/>
                  <a:cs typeface="+mn-cs"/>
                </a:rPr>
                <a:t>Croix-Rouge hellénique</a:t>
              </a:r>
            </a:p>
          </p:txBody>
        </p:sp>
      </p:grpSp>
    </p:spTree>
    <p:extLst>
      <p:ext uri="{BB962C8B-B14F-4D97-AF65-F5344CB8AC3E}">
        <p14:creationId xmlns:p14="http://schemas.microsoft.com/office/powerpoint/2010/main" val="65416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3"/>
          <p:cNvSpPr txBox="1"/>
          <p:nvPr/>
        </p:nvSpPr>
        <p:spPr>
          <a:xfrm>
            <a:off x="684707" y="573231"/>
            <a:ext cx="16223067"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94B"/>
              </a:buClr>
              <a:buSzPts val="4000"/>
              <a:buFont typeface="Arial"/>
              <a:buNone/>
            </a:pPr>
            <a:r>
              <a:rPr lang="fr-FR" sz="4000" b="1" i="0" u="none" strike="noStrike" cap="none">
                <a:solidFill>
                  <a:srgbClr val="33394B"/>
                </a:solidFill>
                <a:latin typeface="Montserrat"/>
                <a:ea typeface="Montserrat"/>
                <a:cs typeface="Montserrat"/>
                <a:sym typeface="Montserrat"/>
              </a:rPr>
              <a:t>Action 3 : </a:t>
            </a:r>
            <a:r>
              <a:rPr lang="fr-FR" sz="4000" b="1" i="0" u="none" strike="noStrike" cap="none">
                <a:solidFill>
                  <a:srgbClr val="F5333F"/>
                </a:solidFill>
                <a:latin typeface="Montserrat"/>
                <a:ea typeface="Montserrat"/>
                <a:cs typeface="Montserrat"/>
                <a:sym typeface="Montserrat"/>
              </a:rPr>
              <a:t>Intégrer le CEA dans toutes les stratégies, valeurs, plans, politiques et outils de la Société nationale afin qu'il devienne une méthode de travail standard pour tout le personnel et les bénévoles</a:t>
            </a:r>
          </a:p>
        </p:txBody>
      </p:sp>
      <p:pic>
        <p:nvPicPr>
          <p:cNvPr id="553" name="Google Shape;553;p83"/>
          <p:cNvPicPr preferRelativeResize="0">
            <a:picLocks noChangeAspect="1"/>
          </p:cNvPicPr>
          <p:nvPr/>
        </p:nvPicPr>
        <p:blipFill rotWithShape="1">
          <a:blip r:embed="rId3">
            <a:alphaModFix/>
          </a:blip>
          <a:srcRect/>
          <a:stretch/>
        </p:blipFill>
        <p:spPr>
          <a:xfrm>
            <a:off x="684707" y="3096329"/>
            <a:ext cx="6817791" cy="6092113"/>
          </a:xfrm>
          <a:prstGeom prst="rect">
            <a:avLst/>
          </a:prstGeom>
          <a:noFill/>
          <a:ln>
            <a:noFill/>
          </a:ln>
        </p:spPr>
      </p:pic>
      <p:sp>
        <p:nvSpPr>
          <p:cNvPr id="554" name="Google Shape;554;p83"/>
          <p:cNvSpPr txBox="1"/>
          <p:nvPr/>
        </p:nvSpPr>
        <p:spPr>
          <a:xfrm>
            <a:off x="7775618" y="3096329"/>
            <a:ext cx="9827675" cy="638350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36666"/>
              </a:lnSpc>
              <a:spcAft>
                <a:spcPts val="1200"/>
              </a:spcAft>
              <a:buClr>
                <a:srgbClr val="FF0000"/>
              </a:buClr>
              <a:buSzPts val="2400"/>
              <a:buFont typeface="Arial"/>
              <a:buChar char="•"/>
            </a:pPr>
            <a:r>
              <a:rPr lang="fr-FR" sz="2200" b="1" i="0" u="none" strike="noStrike" cap="none" dirty="0">
                <a:solidFill>
                  <a:srgbClr val="3F3F3F"/>
                </a:solidFill>
                <a:latin typeface="Open Sans"/>
                <a:ea typeface="Open Sans"/>
                <a:cs typeface="Open Sans"/>
                <a:sym typeface="Open Sans"/>
              </a:rPr>
              <a:t>Ajouter des engagements en matière de redevabilité dans les déclarations de mission, les valeurs, les stratégies et les politiques</a:t>
            </a:r>
          </a:p>
          <a:p>
            <a:pPr marL="1030517" marR="0" lvl="1" indent="-342900" algn="l" rtl="0">
              <a:lnSpc>
                <a:spcPct val="136666"/>
              </a:lnSpc>
              <a:spcAft>
                <a:spcPts val="12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Faire du CEA une priorité organisationnelle</a:t>
            </a:r>
          </a:p>
          <a:p>
            <a:pPr marL="1030517" marR="0" lvl="1" indent="-342900" algn="l" rtl="0">
              <a:lnSpc>
                <a:spcPct val="136666"/>
              </a:lnSpc>
              <a:spcAft>
                <a:spcPts val="12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Utiliser les engagements du Mouvement </a:t>
            </a:r>
          </a:p>
          <a:p>
            <a:pPr marL="687617" marR="0" lvl="1" indent="0" algn="l" rtl="0">
              <a:lnSpc>
                <a:spcPct val="136666"/>
              </a:lnSpc>
              <a:spcAft>
                <a:spcPts val="1200"/>
              </a:spcAft>
              <a:buClr>
                <a:srgbClr val="FF0000"/>
              </a:buClr>
              <a:buSzPts val="2400"/>
              <a:buFont typeface="Arial"/>
              <a:buNone/>
            </a:pPr>
            <a:endParaRPr sz="2200" b="0" i="0" u="none" strike="noStrike" cap="none" dirty="0">
              <a:solidFill>
                <a:srgbClr val="3F3F3F"/>
              </a:solidFill>
              <a:latin typeface="Open Sans"/>
              <a:ea typeface="Open Sans"/>
              <a:cs typeface="Open Sans"/>
              <a:sym typeface="Open Sans"/>
            </a:endParaRPr>
          </a:p>
          <a:p>
            <a:pPr marL="342900" marR="0" lvl="0" indent="-342900" algn="l" rtl="0">
              <a:lnSpc>
                <a:spcPct val="136666"/>
              </a:lnSpc>
              <a:spcAft>
                <a:spcPts val="1200"/>
              </a:spcAft>
              <a:buClr>
                <a:srgbClr val="FF0000"/>
              </a:buClr>
              <a:buSzPts val="2400"/>
              <a:buFont typeface="Arial"/>
              <a:buChar char="•"/>
            </a:pPr>
            <a:r>
              <a:rPr lang="fr-FR" sz="2200" b="1" i="0" u="none" strike="noStrike" cap="none" dirty="0">
                <a:solidFill>
                  <a:srgbClr val="3F3F3F"/>
                </a:solidFill>
                <a:latin typeface="Open Sans"/>
                <a:ea typeface="Open Sans"/>
                <a:cs typeface="Open Sans"/>
                <a:sym typeface="Open Sans"/>
              </a:rPr>
              <a:t>Intégrer dans les plans annuels, les budgets et les plans, outils et lignes directrices des secteurs techniques </a:t>
            </a:r>
          </a:p>
          <a:p>
            <a:pPr marL="1030517" marR="0" lvl="1" indent="-342900" algn="l" rtl="0">
              <a:lnSpc>
                <a:spcPct val="136666"/>
              </a:lnSpc>
              <a:spcAft>
                <a:spcPts val="12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Souligne que le CEA est transversal</a:t>
            </a:r>
          </a:p>
          <a:p>
            <a:pPr marL="1030517" marR="0" lvl="1" indent="-342900" algn="l" rtl="0">
              <a:lnSpc>
                <a:spcPct val="136666"/>
              </a:lnSpc>
              <a:spcAft>
                <a:spcPts val="12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Permet aux secteurs de savoir plus facilement ce que l'on attend d'eux</a:t>
            </a:r>
          </a:p>
          <a:p>
            <a:pPr marL="1030517" marR="0" lvl="1" indent="-342900" algn="l" rtl="0">
              <a:lnSpc>
                <a:spcPct val="136666"/>
              </a:lnSpc>
              <a:spcAft>
                <a:spcPts val="1200"/>
              </a:spcAft>
              <a:buClr>
                <a:srgbClr val="FF0000"/>
              </a:buClr>
              <a:buSzPts val="2400"/>
              <a:buFont typeface="Arial"/>
              <a:buChar char="•"/>
            </a:pPr>
            <a:r>
              <a:rPr lang="fr-FR" sz="2000" dirty="0">
                <a:solidFill>
                  <a:srgbClr val="3F3F3F"/>
                </a:solidFill>
                <a:latin typeface="Open Sans"/>
                <a:ea typeface="Open Sans"/>
                <a:cs typeface="Open Sans"/>
                <a:sym typeface="Open Sans"/>
              </a:rPr>
              <a:t> </a:t>
            </a:r>
            <a:endParaRPr lang="fr-FR" sz="2000" b="0" i="0" u="none" strike="noStrike" cap="none" dirty="0">
              <a:solidFill>
                <a:srgbClr val="3F3F3F"/>
              </a:solidFill>
              <a:latin typeface="Open Sans"/>
              <a:ea typeface="Open Sans"/>
              <a:cs typeface="Open Sans"/>
              <a:sym typeface="Open Sans"/>
            </a:endParaRPr>
          </a:p>
        </p:txBody>
      </p:sp>
      <p:pic>
        <p:nvPicPr>
          <p:cNvPr id="555" name="Google Shape;555;p83"/>
          <p:cNvPicPr preferRelativeResize="0">
            <a:picLocks noChangeAspect="1"/>
          </p:cNvPicPr>
          <p:nvPr/>
        </p:nvPicPr>
        <p:blipFill rotWithShape="1">
          <a:blip r:embed="rId4">
            <a:alphaModFix/>
          </a:blip>
          <a:srcRect/>
          <a:stretch/>
        </p:blipFill>
        <p:spPr>
          <a:xfrm>
            <a:off x="8796240" y="8776737"/>
            <a:ext cx="6996393" cy="662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4"/>
          <p:cNvSpPr txBox="1"/>
          <p:nvPr/>
        </p:nvSpPr>
        <p:spPr>
          <a:xfrm>
            <a:off x="684707" y="573231"/>
            <a:ext cx="1127869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94B"/>
              </a:buClr>
              <a:buSzPts val="4000"/>
              <a:buFont typeface="Arial"/>
              <a:buNone/>
            </a:pPr>
            <a:r>
              <a:rPr lang="fr-FR" sz="4000" b="1" i="0" u="none" strike="noStrike" cap="none">
                <a:solidFill>
                  <a:srgbClr val="33394B"/>
                </a:solidFill>
                <a:latin typeface="Montserrat"/>
                <a:ea typeface="Montserrat"/>
                <a:cs typeface="Montserrat"/>
                <a:sym typeface="Montserrat"/>
              </a:rPr>
              <a:t>Action 3 : </a:t>
            </a:r>
            <a:r>
              <a:rPr lang="fr-FR" sz="4000" b="1" i="0" u="none" strike="noStrike" cap="none">
                <a:solidFill>
                  <a:srgbClr val="F5333F"/>
                </a:solidFill>
                <a:latin typeface="Montserrat"/>
                <a:ea typeface="Montserrat"/>
                <a:cs typeface="Montserrat"/>
                <a:sym typeface="Montserrat"/>
              </a:rPr>
              <a:t>Intégrer le CEA dans toutes les stratégies, valeurs, plans, politiques et outils de la Société nationale (suite)</a:t>
            </a:r>
          </a:p>
        </p:txBody>
      </p:sp>
      <p:sp>
        <p:nvSpPr>
          <p:cNvPr id="562" name="Google Shape;562;p84"/>
          <p:cNvSpPr txBox="1"/>
          <p:nvPr/>
        </p:nvSpPr>
        <p:spPr>
          <a:xfrm>
            <a:off x="684706" y="2903212"/>
            <a:ext cx="11117434" cy="67704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36666"/>
              </a:lnSpc>
              <a:spcAft>
                <a:spcPts val="600"/>
              </a:spcAft>
              <a:buClr>
                <a:srgbClr val="FF0000"/>
              </a:buClr>
              <a:buSzPts val="2400"/>
              <a:buFont typeface="Arial"/>
              <a:buChar char="•"/>
            </a:pPr>
            <a:r>
              <a:rPr lang="fr-FR" sz="2200" b="1" i="0" u="none" strike="noStrike" cap="none" dirty="0">
                <a:solidFill>
                  <a:srgbClr val="3F3F3F"/>
                </a:solidFill>
                <a:latin typeface="Open Sans"/>
                <a:ea typeface="Open Sans"/>
                <a:cs typeface="Open Sans"/>
                <a:sym typeface="Open Sans"/>
              </a:rPr>
              <a:t>Ajouter aux descriptions de poste, aux présentations et aux évaluations</a:t>
            </a:r>
          </a:p>
          <a:p>
            <a:pPr marL="1030517" marR="0" lvl="1" indent="-342900" algn="l" rtl="0">
              <a:lnSpc>
                <a:spcPct val="136666"/>
              </a:lnSpc>
              <a:spcAft>
                <a:spcPts val="6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Le personnel et les bénévoles savent ce que l'on attend d'eux</a:t>
            </a:r>
          </a:p>
          <a:p>
            <a:pPr marL="1030517" marR="0" lvl="1" indent="-342900" algn="l" rtl="0">
              <a:lnSpc>
                <a:spcPct val="136666"/>
              </a:lnSpc>
              <a:spcAft>
                <a:spcPts val="6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Tout le monde signe le code de conduite</a:t>
            </a:r>
          </a:p>
          <a:p>
            <a:pPr marL="1030517" marR="0" lvl="1" indent="-342900" algn="l" rtl="0">
              <a:lnSpc>
                <a:spcPct val="136666"/>
              </a:lnSpc>
              <a:spcAft>
                <a:spcPts val="6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Recruter et évaluer en fonction des compétences de la communauté</a:t>
            </a:r>
          </a:p>
          <a:p>
            <a:pPr marL="1030517" marR="0" lvl="1" indent="-342900" algn="l" rtl="0">
              <a:lnSpc>
                <a:spcPct val="136666"/>
              </a:lnSpc>
              <a:spcAft>
                <a:spcPts val="12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V</a:t>
            </a:r>
          </a:p>
          <a:p>
            <a:pPr marL="342900" marR="0" lvl="0" indent="-342900" algn="l" rtl="0">
              <a:lnSpc>
                <a:spcPct val="136666"/>
              </a:lnSpc>
              <a:spcAft>
                <a:spcPts val="1200"/>
              </a:spcAft>
              <a:buClr>
                <a:srgbClr val="FF0000"/>
              </a:buClr>
              <a:buSzPts val="2400"/>
              <a:buFont typeface="Arial"/>
              <a:buChar char="•"/>
            </a:pPr>
            <a:endParaRPr lang="en-GB" sz="2200" b="1" i="0" u="none" strike="noStrike" cap="none" dirty="0">
              <a:solidFill>
                <a:srgbClr val="3F3F3F"/>
              </a:solidFill>
              <a:latin typeface="Open Sans"/>
              <a:ea typeface="Open Sans"/>
              <a:cs typeface="Open Sans"/>
              <a:sym typeface="Open Sans"/>
            </a:endParaRPr>
          </a:p>
          <a:p>
            <a:pPr marL="342900" marR="0" lvl="0" indent="-342900" algn="l" rtl="0">
              <a:lnSpc>
                <a:spcPct val="136666"/>
              </a:lnSpc>
              <a:spcBef>
                <a:spcPts val="1200"/>
              </a:spcBef>
              <a:spcAft>
                <a:spcPts val="600"/>
              </a:spcAft>
              <a:buClr>
                <a:srgbClr val="FF0000"/>
              </a:buClr>
              <a:buSzPts val="2400"/>
              <a:buFont typeface="Arial"/>
              <a:buChar char="•"/>
            </a:pPr>
            <a:r>
              <a:rPr lang="fr-FR" sz="2200" b="1" i="0" u="none" strike="noStrike" cap="none" dirty="0">
                <a:solidFill>
                  <a:srgbClr val="3F3F3F"/>
                </a:solidFill>
                <a:latin typeface="Open Sans"/>
                <a:ea typeface="Open Sans"/>
                <a:cs typeface="Open Sans"/>
                <a:sym typeface="Open Sans"/>
              </a:rPr>
              <a:t>Inclure dans la planification, le suivi, l'évaluation et les rapports</a:t>
            </a:r>
          </a:p>
          <a:p>
            <a:pPr marL="1030517" marR="0" lvl="1" indent="-342900" algn="l" rtl="0">
              <a:lnSpc>
                <a:spcPct val="136666"/>
              </a:lnSpc>
              <a:spcAft>
                <a:spcPts val="6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Vérifier que tous les plans comportent des activités, des indicateurs et un budget pour le CEA</a:t>
            </a:r>
          </a:p>
          <a:p>
            <a:pPr marL="1030517" marR="0" lvl="1" indent="-342900" algn="l" rtl="0">
              <a:lnSpc>
                <a:spcPct val="136666"/>
              </a:lnSpc>
              <a:spcAft>
                <a:spcPts val="6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Le retour d'information de la communauté fait partie du suivi</a:t>
            </a:r>
          </a:p>
          <a:p>
            <a:pPr marL="1030517" marR="0" lvl="1" indent="-342900" algn="l" rtl="0">
              <a:lnSpc>
                <a:spcPct val="136666"/>
              </a:lnSpc>
              <a:spcAft>
                <a:spcPts val="600"/>
              </a:spcAft>
              <a:buClr>
                <a:srgbClr val="FF0000"/>
              </a:buClr>
              <a:buSzPts val="2400"/>
              <a:buFont typeface="Arial"/>
              <a:buChar char="•"/>
            </a:pPr>
            <a:r>
              <a:rPr lang="fr-FR" sz="2200" b="0" i="0" u="none" strike="noStrike" cap="none" dirty="0">
                <a:solidFill>
                  <a:srgbClr val="3F3F3F"/>
                </a:solidFill>
                <a:latin typeface="Open Sans"/>
                <a:ea typeface="Open Sans"/>
                <a:cs typeface="Open Sans"/>
                <a:sym typeface="Open Sans"/>
              </a:rPr>
              <a:t>Les rapports comprennent une section sur la redevabilité </a:t>
            </a:r>
          </a:p>
          <a:p>
            <a:pPr marL="1030517" marR="0" lvl="1" indent="-342900" algn="l" rtl="0">
              <a:lnSpc>
                <a:spcPct val="136666"/>
              </a:lnSpc>
              <a:spcAft>
                <a:spcPts val="600"/>
              </a:spcAft>
              <a:buClr>
                <a:srgbClr val="FF0000"/>
              </a:buClr>
              <a:buSzPts val="2400"/>
              <a:buFont typeface="Arial"/>
              <a:buChar char="•"/>
            </a:pPr>
            <a:r>
              <a:rPr lang="fr-FR" sz="2000" b="0" i="0" u="none" strike="noStrike" cap="none" dirty="0">
                <a:solidFill>
                  <a:srgbClr val="3F3F3F"/>
                </a:solidFill>
                <a:latin typeface="Open Sans"/>
                <a:ea typeface="Open Sans"/>
                <a:cs typeface="Open Sans"/>
                <a:sym typeface="Open Sans"/>
              </a:rPr>
              <a:t>v</a:t>
            </a:r>
          </a:p>
        </p:txBody>
      </p:sp>
      <p:pic>
        <p:nvPicPr>
          <p:cNvPr id="563" name="Google Shape;563;p84"/>
          <p:cNvPicPr preferRelativeResize="0">
            <a:picLocks noChangeAspect="1"/>
          </p:cNvPicPr>
          <p:nvPr/>
        </p:nvPicPr>
        <p:blipFill rotWithShape="1">
          <a:blip r:embed="rId3">
            <a:alphaModFix/>
          </a:blip>
          <a:srcRect/>
          <a:stretch/>
        </p:blipFill>
        <p:spPr>
          <a:xfrm>
            <a:off x="1739314" y="5005779"/>
            <a:ext cx="9396693" cy="932030"/>
          </a:xfrm>
          <a:prstGeom prst="rect">
            <a:avLst/>
          </a:prstGeom>
          <a:noFill/>
          <a:ln>
            <a:noFill/>
          </a:ln>
        </p:spPr>
      </p:pic>
      <p:pic>
        <p:nvPicPr>
          <p:cNvPr id="564" name="Google Shape;564;p84"/>
          <p:cNvPicPr preferRelativeResize="0">
            <a:picLocks noChangeAspect="1"/>
          </p:cNvPicPr>
          <p:nvPr/>
        </p:nvPicPr>
        <p:blipFill rotWithShape="1">
          <a:blip r:embed="rId4">
            <a:alphaModFix/>
          </a:blip>
          <a:srcRect/>
          <a:stretch/>
        </p:blipFill>
        <p:spPr>
          <a:xfrm>
            <a:off x="1739314" y="9010380"/>
            <a:ext cx="8403552" cy="1054264"/>
          </a:xfrm>
          <a:prstGeom prst="rect">
            <a:avLst/>
          </a:prstGeom>
          <a:noFill/>
          <a:ln>
            <a:noFill/>
          </a:ln>
        </p:spPr>
      </p:pic>
      <p:pic>
        <p:nvPicPr>
          <p:cNvPr id="4" name="Picture 3">
            <a:extLst>
              <a:ext uri="{FF2B5EF4-FFF2-40B4-BE49-F238E27FC236}">
                <a16:creationId xmlns:a16="http://schemas.microsoft.com/office/drawing/2014/main" id="{D407089A-DBDA-0848-8198-49FE98DA90A1}"/>
              </a:ext>
            </a:extLst>
          </p:cNvPr>
          <p:cNvPicPr>
            <a:picLocks noChangeAspect="1"/>
          </p:cNvPicPr>
          <p:nvPr/>
        </p:nvPicPr>
        <p:blipFill rotWithShape="1">
          <a:blip r:embed="rId5"/>
          <a:srcRect l="12060" r="6338"/>
          <a:stretch/>
        </p:blipFill>
        <p:spPr>
          <a:xfrm>
            <a:off x="12534900" y="1588"/>
            <a:ext cx="5886450"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outdoor, people, group&#10;&#10;Description automatically generated">
            <a:extLst>
              <a:ext uri="{FF2B5EF4-FFF2-40B4-BE49-F238E27FC236}">
                <a16:creationId xmlns:a16="http://schemas.microsoft.com/office/drawing/2014/main" id="{30A54919-57A3-2242-B5DE-6AE6905E4ECC}"/>
              </a:ext>
            </a:extLst>
          </p:cNvPr>
          <p:cNvPicPr>
            <a:picLocks noChangeAspect="1"/>
          </p:cNvPicPr>
          <p:nvPr/>
        </p:nvPicPr>
        <p:blipFill rotWithShape="1">
          <a:blip r:embed="rId3"/>
          <a:srcRect t="7643" b="7643"/>
          <a:stretch/>
        </p:blipFill>
        <p:spPr>
          <a:xfrm>
            <a:off x="0" y="-1"/>
            <a:ext cx="18288000" cy="10288589"/>
          </a:xfrm>
          <a:prstGeom prst="rect">
            <a:avLst/>
          </a:prstGeom>
        </p:spPr>
      </p:pic>
      <p:grpSp>
        <p:nvGrpSpPr>
          <p:cNvPr id="5" name="Group 4">
            <a:extLst>
              <a:ext uri="{FF2B5EF4-FFF2-40B4-BE49-F238E27FC236}">
                <a16:creationId xmlns:a16="http://schemas.microsoft.com/office/drawing/2014/main" id="{F998AEE6-EE78-3540-9FD0-5392D109F151}"/>
              </a:ext>
            </a:extLst>
          </p:cNvPr>
          <p:cNvGrpSpPr/>
          <p:nvPr/>
        </p:nvGrpSpPr>
        <p:grpSpPr>
          <a:xfrm>
            <a:off x="7315200" y="6705600"/>
            <a:ext cx="10972800" cy="3588327"/>
            <a:chOff x="11430000" y="4389120"/>
            <a:chExt cx="5378498" cy="5293486"/>
          </a:xfrm>
        </p:grpSpPr>
        <p:sp>
          <p:nvSpPr>
            <p:cNvPr id="9" name="Rectangle 8">
              <a:extLst>
                <a:ext uri="{FF2B5EF4-FFF2-40B4-BE49-F238E27FC236}">
                  <a16:creationId xmlns:a16="http://schemas.microsoft.com/office/drawing/2014/main" id="{376DBE69-1A5E-BD4B-8DFB-628D196AFA63}"/>
                </a:ext>
              </a:extLst>
            </p:cNvPr>
            <p:cNvSpPr/>
            <p:nvPr/>
          </p:nvSpPr>
          <p:spPr>
            <a:xfrm>
              <a:off x="11430000" y="4389120"/>
              <a:ext cx="5378498" cy="5285610"/>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 name="Freeform: Shape 56">
              <a:extLst>
                <a:ext uri="{FF2B5EF4-FFF2-40B4-BE49-F238E27FC236}">
                  <a16:creationId xmlns:a16="http://schemas.microsoft.com/office/drawing/2014/main" id="{45C49614-B19D-344A-A4D8-914BE464B483}"/>
                </a:ext>
              </a:extLst>
            </p:cNvPr>
            <p:cNvSpPr/>
            <p:nvPr/>
          </p:nvSpPr>
          <p:spPr>
            <a:xfrm>
              <a:off x="11610683" y="4694903"/>
              <a:ext cx="589682" cy="1112932"/>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chemeClr val="bg2">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45225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54439A1-3181-B244-8BBC-84B32E720386}"/>
                </a:ext>
              </a:extLst>
            </p:cNvPr>
            <p:cNvSpPr txBox="1"/>
            <p:nvPr/>
          </p:nvSpPr>
          <p:spPr>
            <a:xfrm>
              <a:off x="11610683" y="6095763"/>
              <a:ext cx="5016959" cy="35868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fr-FR" sz="2100" b="1" i="1" u="none" strike="noStrike" cap="none" normalizeH="0" baseline="0" noProof="0" dirty="0">
                  <a:ln>
                    <a:noFill/>
                  </a:ln>
                  <a:solidFill>
                    <a:srgbClr val="FFFFFF"/>
                  </a:solidFill>
                  <a:uLnTx/>
                  <a:uFillTx/>
                  <a:latin typeface="Montserrat-SemiBoldItalic" panose="020B0604020202020204" charset="0"/>
                  <a:ea typeface="+mn-ea"/>
                  <a:cs typeface="+mn-cs"/>
                  <a:sym typeface="Calibri"/>
                </a:rPr>
                <a:t>« L’engagement communautaire a été lié à la qualité du programme et inclus</a:t>
              </a:r>
              <a:r>
                <a:rPr lang="fr-FR" sz="2100" b="1" i="1" dirty="0">
                  <a:solidFill>
                    <a:srgbClr val="FFFFFF"/>
                  </a:solidFill>
                  <a:latin typeface="Montserrat-SemiBoldItalic" panose="020B0604020202020204" charset="0"/>
                  <a:ea typeface="+mn-ea"/>
                  <a:cs typeface="+mn-cs"/>
                  <a:sym typeface="Calibri"/>
                </a:rPr>
                <a:t> dans le nouveau plan stratégique. Cela a rehaussé le profil du CEA et a rendu le personnel plus désireux de l'intégrer dans son travail. Les programmes ne peuvent pas avancer sans le plan stratégique, et nous avons intégré le CEA dans ce plan, de sorte que l'accent est désormais mis sur ce dernier. »</a:t>
              </a:r>
            </a:p>
            <a:p>
              <a:pPr marL="0" marR="0" lvl="0" indent="0" algn="r" defTabSz="914400" rtl="0" eaLnBrk="0" fontAlgn="base" latinLnBrk="0" hangingPunct="0">
                <a:lnSpc>
                  <a:spcPct val="100000"/>
                </a:lnSpc>
                <a:spcBef>
                  <a:spcPct val="0"/>
                </a:spcBef>
                <a:spcAft>
                  <a:spcPct val="0"/>
                </a:spcAft>
                <a:buClrTx/>
                <a:buSzTx/>
                <a:buFontTx/>
                <a:buNone/>
                <a:tabLst/>
                <a:defRPr/>
              </a:pPr>
              <a:r>
                <a:rPr lang="fr-FR" sz="2100" b="1" dirty="0">
                  <a:solidFill>
                    <a:srgbClr val="FFFFFF"/>
                  </a:solidFill>
                  <a:latin typeface="Montserrat-SemiBoldItalic" panose="020B0604020202020204" charset="0"/>
                  <a:ea typeface="+mn-ea"/>
                  <a:cs typeface="+mn-cs"/>
                  <a:sym typeface="Calibri"/>
                </a:rPr>
                <a:t>Croix-Rouge du </a:t>
              </a:r>
              <a:r>
                <a:rPr kumimoji="0" lang="fr-FR" sz="2100" b="1" u="none" strike="noStrike" cap="none" normalizeH="0" baseline="0" noProof="0" dirty="0">
                  <a:ln>
                    <a:noFill/>
                  </a:ln>
                  <a:solidFill>
                    <a:srgbClr val="FFFFFF"/>
                  </a:solidFill>
                  <a:uLnTx/>
                  <a:uFillTx/>
                  <a:latin typeface="Montserrat-SemiBoldItalic" panose="020B0604020202020204" charset="0"/>
                  <a:ea typeface="+mn-ea"/>
                  <a:cs typeface="+mn-cs"/>
                  <a:sym typeface="Calibri"/>
                </a:rPr>
                <a:t>Malawi</a:t>
              </a:r>
            </a:p>
          </p:txBody>
        </p:sp>
      </p:grpSp>
    </p:spTree>
    <p:extLst>
      <p:ext uri="{BB962C8B-B14F-4D97-AF65-F5344CB8AC3E}">
        <p14:creationId xmlns:p14="http://schemas.microsoft.com/office/powerpoint/2010/main" val="428066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4"/>
          <p:cNvSpPr txBox="1"/>
          <p:nvPr/>
        </p:nvSpPr>
        <p:spPr>
          <a:xfrm>
            <a:off x="684706" y="3252216"/>
            <a:ext cx="9020768" cy="66213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36666"/>
              </a:lnSpc>
              <a:spcBef>
                <a:spcPts val="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Un mécanisme de retour d’information communautaire permanent</a:t>
            </a:r>
          </a:p>
          <a:p>
            <a:pPr marL="1030517" marR="0" lvl="1" indent="-342900" algn="l" rtl="0">
              <a:lnSpc>
                <a:spcPct val="136666"/>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Couvre l'ensemble des activités, programmes et opérations de l'organisation</a:t>
            </a:r>
          </a:p>
          <a:p>
            <a:pPr marL="1030517" marR="0" lvl="1" indent="-342900" algn="l" rtl="0">
              <a:lnSpc>
                <a:spcPct val="136666"/>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Toujours disponible et ouvert à tous</a:t>
            </a:r>
          </a:p>
          <a:p>
            <a:pPr marL="1030517" marR="0" lvl="1" indent="-342900" algn="l" rtl="0">
              <a:lnSpc>
                <a:spcPct val="136666"/>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Il n'est pas nécessaire de le mettre en place à chaque nouveau programme ou réponse</a:t>
            </a:r>
          </a:p>
          <a:p>
            <a:pPr marL="1030517" marR="0" lvl="1" indent="-342900" algn="l" rtl="0">
              <a:lnSpc>
                <a:spcPct val="136666"/>
              </a:lnSpc>
              <a:spcBef>
                <a:spcPts val="18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V</a:t>
            </a:r>
          </a:p>
          <a:p>
            <a:pPr marL="0" marR="0" lvl="0" indent="0" algn="l" rtl="0">
              <a:lnSpc>
                <a:spcPct val="136666"/>
              </a:lnSpc>
              <a:spcBef>
                <a:spcPts val="3600"/>
              </a:spcBef>
              <a:spcAft>
                <a:spcPts val="0"/>
              </a:spcAft>
              <a:buClr>
                <a:srgbClr val="000000"/>
              </a:buClr>
              <a:buSzPts val="2800"/>
              <a:buFont typeface="Arial"/>
              <a:buNone/>
            </a:pPr>
            <a:r>
              <a:rPr lang="fr-FR" sz="2400" b="1" i="0" u="none" strike="noStrike" cap="none" dirty="0">
                <a:solidFill>
                  <a:schemeClr val="accent3"/>
                </a:solidFill>
                <a:latin typeface="Open Sans"/>
                <a:ea typeface="Open Sans"/>
                <a:cs typeface="Open Sans"/>
                <a:sym typeface="Open Sans"/>
              </a:rPr>
              <a:t>*Nous verrons comment mettre en place des mécanismes de retour d'information de la communauté dans le prochain module </a:t>
            </a:r>
          </a:p>
        </p:txBody>
      </p:sp>
      <p:sp>
        <p:nvSpPr>
          <p:cNvPr id="573" name="Google Shape;573;p14"/>
          <p:cNvSpPr txBox="1"/>
          <p:nvPr/>
        </p:nvSpPr>
        <p:spPr>
          <a:xfrm>
            <a:off x="684706" y="836702"/>
            <a:ext cx="1606779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fr-FR" sz="4000" b="1" i="0" u="none" strike="noStrike" cap="none">
                <a:solidFill>
                  <a:schemeClr val="dk2"/>
                </a:solidFill>
                <a:latin typeface="Montserrat"/>
                <a:ea typeface="Montserrat"/>
                <a:cs typeface="Montserrat"/>
                <a:sym typeface="Montserrat"/>
              </a:rPr>
              <a:t>Action 4 : </a:t>
            </a:r>
            <a:r>
              <a:rPr lang="fr-FR" sz="4000" b="1" i="0" u="none" strike="noStrike" cap="none">
                <a:solidFill>
                  <a:schemeClr val="accent4"/>
                </a:solidFill>
                <a:latin typeface="Montserrat"/>
                <a:ea typeface="Montserrat"/>
                <a:cs typeface="Montserrat"/>
                <a:sym typeface="Montserrat"/>
              </a:rPr>
              <a:t>Mettre en place un mécanisme de retours d'information de la communauté pour la Société nationale avec des processus de gestion des réclamations sensibles</a:t>
            </a:r>
          </a:p>
        </p:txBody>
      </p:sp>
      <p:pic>
        <p:nvPicPr>
          <p:cNvPr id="574" name="Google Shape;574;p14"/>
          <p:cNvPicPr preferRelativeResize="0"/>
          <p:nvPr/>
        </p:nvPicPr>
        <p:blipFill rotWithShape="1">
          <a:blip r:embed="rId3">
            <a:alphaModFix/>
          </a:blip>
          <a:srcRect/>
          <a:stretch/>
        </p:blipFill>
        <p:spPr>
          <a:xfrm>
            <a:off x="10001250" y="3252216"/>
            <a:ext cx="6751248" cy="6439652"/>
          </a:xfrm>
          <a:prstGeom prst="rect">
            <a:avLst/>
          </a:prstGeom>
          <a:noFill/>
          <a:ln>
            <a:noFill/>
          </a:ln>
        </p:spPr>
      </p:pic>
      <p:pic>
        <p:nvPicPr>
          <p:cNvPr id="575" name="Google Shape;575;p14"/>
          <p:cNvPicPr preferRelativeResize="0">
            <a:picLocks noChangeAspect="1"/>
          </p:cNvPicPr>
          <p:nvPr/>
        </p:nvPicPr>
        <p:blipFill rotWithShape="1">
          <a:blip r:embed="rId4">
            <a:alphaModFix/>
          </a:blip>
          <a:srcRect/>
          <a:stretch/>
        </p:blipFill>
        <p:spPr>
          <a:xfrm>
            <a:off x="1656331" y="7407301"/>
            <a:ext cx="3538759" cy="5814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5"/>
          <p:cNvSpPr txBox="1"/>
          <p:nvPr/>
        </p:nvSpPr>
        <p:spPr>
          <a:xfrm>
            <a:off x="8621486" y="3563453"/>
            <a:ext cx="8463356" cy="5816937"/>
          </a:xfrm>
          <a:prstGeom prst="rect">
            <a:avLst/>
          </a:prstGeom>
          <a:noFill/>
          <a:ln>
            <a:noFill/>
          </a:ln>
        </p:spPr>
        <p:txBody>
          <a:bodyPr spcFirstLastPara="1" wrap="square" lIns="91425" tIns="45700" rIns="91425" bIns="45700" anchor="t" anchorCtr="0">
            <a:spAutoFit/>
          </a:bodyPr>
          <a:lstStyle/>
          <a:p>
            <a:pPr marL="457200" lvl="1" indent="-457200">
              <a:spcAft>
                <a:spcPts val="1800"/>
              </a:spcAft>
              <a:buClr>
                <a:srgbClr val="FF0000"/>
              </a:buClr>
              <a:buSzPts val="2400"/>
              <a:buFont typeface="+mj-lt"/>
              <a:buAutoNum type="arabicPeriod"/>
            </a:pPr>
            <a:r>
              <a:rPr lang="fr-FR" sz="2400" dirty="0">
                <a:solidFill>
                  <a:srgbClr val="3F3F3F"/>
                </a:solidFill>
                <a:latin typeface="Open Sans"/>
                <a:ea typeface="Open Sans"/>
                <a:cs typeface="Open Sans"/>
                <a:sym typeface="Open Sans"/>
              </a:rPr>
              <a:t>Renforcer la compréhension et les capacités de l'engagement communautaire et la redevabilité à tous les niveaux de la Société nationale </a:t>
            </a:r>
          </a:p>
          <a:p>
            <a:pPr marL="457200" lvl="1" indent="-457200">
              <a:spcAft>
                <a:spcPts val="1800"/>
              </a:spcAft>
              <a:buClr>
                <a:srgbClr val="FF0000"/>
              </a:buClr>
              <a:buSzPts val="2400"/>
              <a:buFont typeface="+mj-lt"/>
              <a:buAutoNum type="arabicPeriod"/>
            </a:pPr>
            <a:r>
              <a:rPr lang="fr-FR" sz="2400" dirty="0">
                <a:solidFill>
                  <a:srgbClr val="3F3F3F"/>
                </a:solidFill>
                <a:latin typeface="Open Sans"/>
                <a:ea typeface="Open Sans"/>
                <a:cs typeface="Open Sans"/>
              </a:rPr>
              <a:t>Allouer des ressources, y compris des fonds et du personnel, pour renforcer et institutionnaliser l'engagement communautaire et la redevabilité</a:t>
            </a:r>
          </a:p>
          <a:p>
            <a:pPr marL="457200" lvl="1" indent="-457200">
              <a:spcAft>
                <a:spcPts val="1800"/>
              </a:spcAft>
              <a:buClr>
                <a:srgbClr val="FF0000"/>
              </a:buClr>
              <a:buSzPts val="2400"/>
              <a:buFont typeface="+mj-lt"/>
              <a:buAutoNum type="arabicPeriod"/>
            </a:pPr>
            <a:r>
              <a:rPr lang="fr-FR" sz="2400" dirty="0">
                <a:solidFill>
                  <a:srgbClr val="3F3F3F"/>
                </a:solidFill>
                <a:latin typeface="Open Sans"/>
                <a:ea typeface="Open Sans"/>
                <a:cs typeface="Open Sans"/>
              </a:rPr>
              <a:t>Intégrer l'engagement communautaire et la redevabilité dans toutes les stratégies, valeurs, plans, politiques et outils de la Société nationale afin qu'ils deviennent une méthode de travail standard pour tout le personnel et les bénévoles</a:t>
            </a:r>
          </a:p>
          <a:p>
            <a:pPr marL="457200" lvl="1" indent="-457200">
              <a:spcAft>
                <a:spcPts val="1800"/>
              </a:spcAft>
              <a:buClr>
                <a:srgbClr val="FF0000"/>
              </a:buClr>
              <a:buSzPts val="2400"/>
              <a:buFont typeface="+mj-lt"/>
              <a:buAutoNum type="arabicPeriod"/>
            </a:pPr>
            <a:r>
              <a:rPr lang="fr-FR" sz="2400" dirty="0">
                <a:solidFill>
                  <a:srgbClr val="3F3F3F"/>
                </a:solidFill>
                <a:latin typeface="Open Sans"/>
                <a:ea typeface="Open Sans"/>
                <a:cs typeface="Open Sans"/>
              </a:rPr>
              <a:t>Mettre en place un mécanisme de retours d'information de la communauté pour la Société nationale avec des processus de gestion des réclamations sensibles.</a:t>
            </a:r>
          </a:p>
        </p:txBody>
      </p:sp>
      <p:sp>
        <p:nvSpPr>
          <p:cNvPr id="582" name="Google Shape;582;p15"/>
          <p:cNvSpPr txBox="1"/>
          <p:nvPr/>
        </p:nvSpPr>
        <p:spPr>
          <a:xfrm>
            <a:off x="8621486" y="1854426"/>
            <a:ext cx="9266464" cy="15032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94B"/>
              </a:buClr>
              <a:buSzPts val="4800"/>
              <a:buFont typeface="Montserrat"/>
              <a:buNone/>
            </a:pPr>
            <a:r>
              <a:rPr lang="fr-FR" sz="4800" b="1" i="0" u="none" strike="noStrike" cap="none" dirty="0">
                <a:solidFill>
                  <a:srgbClr val="33394B"/>
                </a:solidFill>
                <a:latin typeface="Montserrat"/>
                <a:ea typeface="Montserrat"/>
                <a:cs typeface="Montserrat"/>
                <a:sym typeface="Montserrat"/>
              </a:rPr>
              <a:t>Institutionnalisation du CEA</a:t>
            </a:r>
          </a:p>
          <a:p>
            <a:pPr marL="0" marR="0" lvl="0" indent="0" algn="l" rtl="0">
              <a:lnSpc>
                <a:spcPct val="80000"/>
              </a:lnSpc>
              <a:spcBef>
                <a:spcPts val="600"/>
              </a:spcBef>
              <a:spcAft>
                <a:spcPts val="0"/>
              </a:spcAft>
              <a:buClr>
                <a:srgbClr val="F5333F"/>
              </a:buClr>
              <a:buSzPts val="4800"/>
              <a:buFont typeface="Montserrat"/>
              <a:buNone/>
            </a:pPr>
            <a:r>
              <a:rPr lang="fr-FR" sz="4800" b="0" i="0" u="none" strike="noStrike" cap="none" dirty="0">
                <a:solidFill>
                  <a:srgbClr val="F5333F"/>
                </a:solidFill>
                <a:latin typeface="Montserrat"/>
                <a:ea typeface="Montserrat"/>
                <a:cs typeface="Montserrat"/>
                <a:sym typeface="Montserrat"/>
              </a:rPr>
              <a:t>Actions minimales</a:t>
            </a:r>
          </a:p>
        </p:txBody>
      </p:sp>
      <p:pic>
        <p:nvPicPr>
          <p:cNvPr id="583" name="Google Shape;583;p15" descr="A picture containing sky, person, outdoor&#10;&#10;Description automatically generated"/>
          <p:cNvPicPr preferRelativeResize="0">
            <a:picLocks noGrp="1"/>
          </p:cNvPicPr>
          <p:nvPr>
            <p:ph type="pic" idx="2"/>
          </p:nvPr>
        </p:nvPicPr>
        <p:blipFill rotWithShape="1">
          <a:blip r:embed="rId3">
            <a:alphaModFix/>
          </a:blip>
          <a:srcRect/>
          <a:stretch/>
        </p:blipFill>
        <p:spPr>
          <a:xfrm>
            <a:off x="0" y="0"/>
            <a:ext cx="7942823" cy="10288588"/>
          </a:xfrm>
          <a:prstGeom prst="rect">
            <a:avLst/>
          </a:prstGeom>
          <a:solidFill>
            <a:srgbClr val="353535">
              <a:alpha val="11372"/>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6"/>
          <p:cNvSpPr txBox="1"/>
          <p:nvPr/>
        </p:nvSpPr>
        <p:spPr>
          <a:xfrm>
            <a:off x="1961498" y="4551150"/>
            <a:ext cx="14365003" cy="11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Des questions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9"/>
          <p:cNvSpPr txBox="1"/>
          <p:nvPr/>
        </p:nvSpPr>
        <p:spPr>
          <a:xfrm>
            <a:off x="3404861" y="1653875"/>
            <a:ext cx="14197339" cy="1904520"/>
          </a:xfrm>
          <a:prstGeom prst="rect">
            <a:avLst/>
          </a:prstGeom>
          <a:noFill/>
          <a:ln>
            <a:noFill/>
          </a:ln>
        </p:spPr>
        <p:txBody>
          <a:bodyPr spcFirstLastPara="1" wrap="square" lIns="91425" tIns="45700" rIns="91425" bIns="45700" anchor="t" anchorCtr="0">
            <a:spAutoFit/>
          </a:bodyPr>
          <a:lstStyle/>
          <a:p>
            <a:pPr marL="0" marR="0" lvl="0" indent="0" algn="l" rtl="0">
              <a:lnSpc>
                <a:spcPct val="128332"/>
              </a:lnSpc>
              <a:spcBef>
                <a:spcPts val="0"/>
              </a:spcBef>
              <a:spcAft>
                <a:spcPts val="0"/>
              </a:spcAft>
              <a:buClr>
                <a:srgbClr val="000000"/>
              </a:buClr>
              <a:buSzPts val="4800"/>
              <a:buFont typeface="Arial"/>
              <a:buNone/>
            </a:pPr>
            <a:r>
              <a:rPr lang="fr-FR" sz="4800" b="1" i="0" u="none" strike="noStrike" cap="none" dirty="0">
                <a:solidFill>
                  <a:schemeClr val="dk2"/>
                </a:solidFill>
                <a:latin typeface="Montserrat"/>
                <a:ea typeface="Montserrat"/>
                <a:cs typeface="Montserrat"/>
                <a:sym typeface="Montserrat"/>
              </a:rPr>
              <a:t>Exercice de groupe (30 min)</a:t>
            </a:r>
          </a:p>
          <a:p>
            <a:pPr marL="0" marR="0" lvl="0" indent="0" algn="l" rtl="0">
              <a:lnSpc>
                <a:spcPct val="128332"/>
              </a:lnSpc>
              <a:spcBef>
                <a:spcPts val="0"/>
              </a:spcBef>
              <a:spcAft>
                <a:spcPts val="0"/>
              </a:spcAft>
              <a:buClr>
                <a:srgbClr val="000000"/>
              </a:buClr>
              <a:buSzPts val="4400"/>
              <a:buFont typeface="Arial"/>
              <a:buNone/>
            </a:pPr>
            <a:r>
              <a:rPr lang="fr-FR" sz="4400" b="1" i="0" u="none" strike="noStrike" cap="none" dirty="0">
                <a:solidFill>
                  <a:schemeClr val="accent3"/>
                </a:solidFill>
                <a:latin typeface="Montserrat"/>
                <a:ea typeface="Montserrat"/>
                <a:cs typeface="Montserrat"/>
                <a:sym typeface="Montserrat"/>
              </a:rPr>
              <a:t>Étude de cas sur l'institutionnalisation du CEA</a:t>
            </a:r>
          </a:p>
        </p:txBody>
      </p:sp>
      <p:grpSp>
        <p:nvGrpSpPr>
          <p:cNvPr id="595" name="Google Shape;595;p19"/>
          <p:cNvGrpSpPr/>
          <p:nvPr/>
        </p:nvGrpSpPr>
        <p:grpSpPr>
          <a:xfrm>
            <a:off x="377730" y="1139734"/>
            <a:ext cx="3253990" cy="2932801"/>
            <a:chOff x="9331835" y="263026"/>
            <a:chExt cx="4363366" cy="4363366"/>
          </a:xfrm>
        </p:grpSpPr>
        <p:sp>
          <p:nvSpPr>
            <p:cNvPr id="596" name="Google Shape;596;p19"/>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7" name="Google Shape;597;p19"/>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sp>
        <p:nvSpPr>
          <p:cNvPr id="598" name="Google Shape;598;p19"/>
          <p:cNvSpPr txBox="1"/>
          <p:nvPr/>
        </p:nvSpPr>
        <p:spPr>
          <a:xfrm>
            <a:off x="3404861" y="3943084"/>
            <a:ext cx="13033074" cy="5253001"/>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4374"/>
              </a:lnSpc>
              <a:spcBef>
                <a:spcPts val="0"/>
              </a:spcBef>
              <a:spcAft>
                <a:spcPts val="0"/>
              </a:spcAft>
              <a:buClr>
                <a:srgbClr val="FF0000"/>
              </a:buClr>
              <a:buSzPts val="3200"/>
              <a:buFont typeface="Calibri"/>
              <a:buAutoNum type="arabicPeriod"/>
            </a:pPr>
            <a:endParaRPr lang="fr-FR" sz="3200" b="1" i="0" u="none" strike="noStrike" cap="none" dirty="0">
              <a:solidFill>
                <a:schemeClr val="lt1"/>
              </a:solidFill>
              <a:latin typeface="Open Sans"/>
              <a:ea typeface="Open Sans"/>
              <a:cs typeface="Open Sans"/>
              <a:sym typeface="Open Sans"/>
            </a:endParaRPr>
          </a:p>
          <a:p>
            <a:pPr marL="514350" marR="0" lvl="0" indent="-514350" algn="l" rtl="0">
              <a:lnSpc>
                <a:spcPct val="114374"/>
              </a:lnSpc>
              <a:spcBef>
                <a:spcPts val="0"/>
              </a:spcBef>
              <a:spcAft>
                <a:spcPts val="0"/>
              </a:spcAft>
              <a:buClr>
                <a:srgbClr val="FF0000"/>
              </a:buClr>
              <a:buSzPts val="3200"/>
              <a:buFont typeface="Calibri"/>
              <a:buAutoNum type="arabicPeriod"/>
            </a:pPr>
            <a:r>
              <a:rPr lang="fr-FR" sz="3200" b="1" i="0" u="none" strike="noStrike" cap="none" dirty="0">
                <a:solidFill>
                  <a:schemeClr val="lt1"/>
                </a:solidFill>
                <a:latin typeface="Open Sans"/>
                <a:ea typeface="Open Sans"/>
                <a:cs typeface="Open Sans"/>
                <a:sym typeface="Open Sans"/>
              </a:rPr>
              <a:t>Lisez en groupe le document sur l'institutionnalisation du CEA, étude de cas de la Croix-Rouge du Kenya (SCRK). </a:t>
            </a:r>
          </a:p>
          <a:p>
            <a:pPr marL="514350" marR="0" lvl="0" indent="-514350" algn="l" rtl="0">
              <a:lnSpc>
                <a:spcPct val="114374"/>
              </a:lnSpc>
              <a:spcBef>
                <a:spcPts val="7200"/>
              </a:spcBef>
              <a:spcAft>
                <a:spcPts val="0"/>
              </a:spcAft>
              <a:buClr>
                <a:srgbClr val="FF0000"/>
              </a:buClr>
              <a:buSzPts val="3200"/>
              <a:buFont typeface="Calibri"/>
              <a:buAutoNum type="arabicPeriod"/>
            </a:pPr>
            <a:r>
              <a:rPr lang="fr-FR" sz="3200" b="1" i="0" u="none" strike="noStrike" cap="none" dirty="0">
                <a:solidFill>
                  <a:schemeClr val="lt1"/>
                </a:solidFill>
                <a:latin typeface="Open Sans"/>
                <a:ea typeface="Open Sans"/>
                <a:cs typeface="Open Sans"/>
                <a:sym typeface="Open Sans"/>
              </a:rPr>
              <a:t>Répondez à la question figurant au bas de l'étude de cas :</a:t>
            </a:r>
          </a:p>
          <a:p>
            <a:pPr marL="1201967" marR="0" lvl="1" indent="-514350" algn="l" rtl="0">
              <a:lnSpc>
                <a:spcPct val="114374"/>
              </a:lnSpc>
              <a:spcBef>
                <a:spcPts val="2400"/>
              </a:spcBef>
              <a:spcAft>
                <a:spcPts val="0"/>
              </a:spcAft>
              <a:buClr>
                <a:srgbClr val="FF0000"/>
              </a:buClr>
              <a:buSzPts val="3200"/>
              <a:buFont typeface="Arial"/>
              <a:buChar char="•"/>
            </a:pPr>
            <a:r>
              <a:rPr lang="fr-FR" sz="3200" b="1" i="0" u="none" strike="noStrike" cap="none" dirty="0">
                <a:solidFill>
                  <a:schemeClr val="lt1"/>
                </a:solidFill>
                <a:latin typeface="Open Sans"/>
                <a:ea typeface="Open Sans"/>
                <a:cs typeface="Open Sans"/>
                <a:sym typeface="Open Sans"/>
              </a:rPr>
              <a:t>Quels sont les facteurs ou les approches qui ont aidé la SCRK à institutionnaliser le CEA et que vous pourriez utiliser dans votre organisation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
          <p:cNvSpPr txBox="1"/>
          <p:nvPr/>
        </p:nvSpPr>
        <p:spPr>
          <a:xfrm>
            <a:off x="8666313" y="2682592"/>
            <a:ext cx="8993037" cy="6863377"/>
          </a:xfrm>
          <a:prstGeom prst="rect">
            <a:avLst/>
          </a:prstGeom>
          <a:noFill/>
          <a:ln>
            <a:noFill/>
          </a:ln>
        </p:spPr>
        <p:txBody>
          <a:bodyPr spcFirstLastPara="1" wrap="square" lIns="91425" tIns="45700" rIns="91425" bIns="45700" anchor="t" anchorCtr="0">
            <a:spAutoFit/>
          </a:bodyPr>
          <a:lstStyle/>
          <a:p>
            <a:pPr marL="342900" marR="0" lvl="1"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Que signifie institutionnaliser</a:t>
            </a:r>
          </a:p>
          <a:p>
            <a:pPr marL="342900" marR="0" lvl="1"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Pourquoi institutionnaliser le CEA</a:t>
            </a:r>
          </a:p>
          <a:p>
            <a:pPr marL="342900" marR="0" lvl="1"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Étapes d’institutionnalisation du CEA </a:t>
            </a:r>
          </a:p>
          <a:p>
            <a:pPr marL="1030518" marR="0" lvl="2"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Renforcer la compréhension et la capacité</a:t>
            </a:r>
          </a:p>
          <a:p>
            <a:pPr marL="1030518" marR="0" lvl="2"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Attribuer des ressources</a:t>
            </a:r>
          </a:p>
          <a:p>
            <a:pPr marL="1030518" marR="0" lvl="2"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Intégrer le CEA dans toute l'organisation</a:t>
            </a:r>
          </a:p>
          <a:p>
            <a:pPr marL="1030518" marR="0" lvl="2"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Mettre en place un mécanisme de retour d'information de la communauté à l'échelle de l'organisation</a:t>
            </a:r>
          </a:p>
          <a:p>
            <a:pPr marL="342900" marR="0" lvl="1" indent="-342900" algn="l" rtl="0">
              <a:lnSpc>
                <a:spcPct val="100000"/>
              </a:lnSpc>
              <a:spcBef>
                <a:spcPts val="2400"/>
              </a:spcBef>
              <a:spcAft>
                <a:spcPts val="0"/>
              </a:spcAft>
              <a:buClr>
                <a:srgbClr val="FF0000"/>
              </a:buClr>
              <a:buSzPts val="2800"/>
              <a:buFont typeface="Arial"/>
              <a:buChar char="•"/>
            </a:pPr>
            <a:r>
              <a:rPr lang="fr-FR" sz="2800" b="0" i="0" u="none" strike="noStrike" cap="none" dirty="0">
                <a:solidFill>
                  <a:schemeClr val="lt1"/>
                </a:solidFill>
                <a:latin typeface="Open Sans"/>
                <a:ea typeface="Open Sans"/>
                <a:cs typeface="Open Sans"/>
                <a:sym typeface="Open Sans"/>
              </a:rPr>
              <a:t>Exercice de groupe</a:t>
            </a:r>
          </a:p>
        </p:txBody>
      </p:sp>
      <p:sp>
        <p:nvSpPr>
          <p:cNvPr id="468" name="Google Shape;468;p2"/>
          <p:cNvSpPr txBox="1"/>
          <p:nvPr/>
        </p:nvSpPr>
        <p:spPr>
          <a:xfrm>
            <a:off x="1288570" y="733995"/>
            <a:ext cx="15480375" cy="15032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fr-FR" sz="4800" b="1" i="0" u="none" strike="noStrike" cap="none">
                <a:solidFill>
                  <a:schemeClr val="dk2"/>
                </a:solidFill>
                <a:latin typeface="Montserrat"/>
                <a:ea typeface="Montserrat"/>
                <a:cs typeface="Montserrat"/>
                <a:sym typeface="Montserrat"/>
              </a:rPr>
              <a:t>Institutionnalisation du CEA</a:t>
            </a:r>
          </a:p>
          <a:p>
            <a:pPr marL="0" marR="0" lvl="0" indent="0" algn="l" rtl="0">
              <a:lnSpc>
                <a:spcPct val="80000"/>
              </a:lnSpc>
              <a:spcBef>
                <a:spcPts val="600"/>
              </a:spcBef>
              <a:spcAft>
                <a:spcPts val="0"/>
              </a:spcAft>
              <a:buClr>
                <a:srgbClr val="000000"/>
              </a:buClr>
              <a:buSzPts val="4800"/>
              <a:buFont typeface="Arial"/>
              <a:buNone/>
            </a:pPr>
            <a:r>
              <a:rPr lang="fr-FR" sz="4800" b="0" i="0" u="none" strike="noStrike" cap="none">
                <a:solidFill>
                  <a:schemeClr val="accent3"/>
                </a:solidFill>
                <a:latin typeface="Montserrat"/>
                <a:ea typeface="Montserrat"/>
                <a:cs typeface="Montserrat"/>
                <a:sym typeface="Montserrat"/>
              </a:rPr>
              <a:t>Contenu de cette session</a:t>
            </a:r>
          </a:p>
        </p:txBody>
      </p:sp>
      <p:pic>
        <p:nvPicPr>
          <p:cNvPr id="469" name="Google Shape;469;p2"/>
          <p:cNvPicPr preferRelativeResize="0"/>
          <p:nvPr/>
        </p:nvPicPr>
        <p:blipFill rotWithShape="1">
          <a:blip r:embed="rId3">
            <a:alphaModFix/>
          </a:blip>
          <a:srcRect/>
          <a:stretch/>
        </p:blipFill>
        <p:spPr>
          <a:xfrm>
            <a:off x="1288570" y="2800674"/>
            <a:ext cx="7073985" cy="6263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603"/>
        <p:cNvGrpSpPr/>
        <p:nvPr/>
      </p:nvGrpSpPr>
      <p:grpSpPr>
        <a:xfrm>
          <a:off x="0" y="0"/>
          <a:ext cx="0" cy="0"/>
          <a:chOff x="0" y="0"/>
          <a:chExt cx="0" cy="0"/>
        </a:xfrm>
      </p:grpSpPr>
      <p:sp>
        <p:nvSpPr>
          <p:cNvPr id="604" name="Google Shape;604;p85"/>
          <p:cNvSpPr txBox="1">
            <a:spLocks noGrp="1"/>
          </p:cNvSpPr>
          <p:nvPr>
            <p:ph type="ctrTitle"/>
          </p:nvPr>
        </p:nvSpPr>
        <p:spPr>
          <a:xfrm>
            <a:off x="2973443" y="2822346"/>
            <a:ext cx="11455878" cy="887013"/>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4400"/>
              <a:buFont typeface="Montserrat"/>
              <a:buNone/>
            </a:pPr>
            <a:r>
              <a:rPr lang="en-GB" sz="4400" b="1" dirty="0">
                <a:latin typeface="Montserrat"/>
                <a:ea typeface="Montserrat"/>
                <a:cs typeface="Montserrat"/>
                <a:sym typeface="Montserrat"/>
              </a:rPr>
              <a:t>Institutionalizing accountability to communities in Kenya Red Cross </a:t>
            </a:r>
            <a:endParaRPr dirty="0"/>
          </a:p>
        </p:txBody>
      </p:sp>
      <p:sp>
        <p:nvSpPr>
          <p:cNvPr id="605" name="Google Shape;605;p85"/>
          <p:cNvSpPr txBox="1"/>
          <p:nvPr/>
        </p:nvSpPr>
        <p:spPr>
          <a:xfrm>
            <a:off x="5285321" y="5144294"/>
            <a:ext cx="9144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333F"/>
              </a:buClr>
              <a:buSzPts val="2800"/>
              <a:buFont typeface="Arial"/>
              <a:buNone/>
            </a:pPr>
            <a:r>
              <a:rPr lang="en-GB" sz="2800" b="1" i="0" u="sng" strike="noStrike" cap="none" dirty="0">
                <a:solidFill>
                  <a:srgbClr val="F5333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https://www.youtube.com/watch?v=5Cct-_z75Jo</a:t>
            </a:r>
            <a:r>
              <a:rPr lang="en-GB" sz="2800" b="1" i="0" u="none" strike="noStrike" cap="none" dirty="0">
                <a:solidFill>
                  <a:srgbClr val="F5333F"/>
                </a:solidFill>
                <a:latin typeface="Montserrat"/>
                <a:ea typeface="Montserrat"/>
                <a:cs typeface="Montserrat"/>
                <a:sym typeface="Montserrat"/>
              </a:rPr>
              <a:t>   </a:t>
            </a:r>
            <a:endParaRPr sz="2800" b="1" i="0" u="none" strike="noStrike" cap="none" dirty="0">
              <a:solidFill>
                <a:srgbClr val="F5333F"/>
              </a:solidFill>
              <a:latin typeface="Roboto Black"/>
              <a:ea typeface="Roboto Black"/>
              <a:cs typeface="Roboto Black"/>
              <a:sym typeface="Roboto Black"/>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24" descr="A picture containing text, person&#10;&#10;Description automatically generated"/>
          <p:cNvPicPr preferRelativeResize="0">
            <a:picLocks noGrp="1"/>
          </p:cNvPicPr>
          <p:nvPr>
            <p:ph type="pic" idx="2"/>
          </p:nvPr>
        </p:nvPicPr>
        <p:blipFill rotWithShape="1">
          <a:blip r:embed="rId3">
            <a:alphaModFix/>
          </a:blip>
          <a:srcRect/>
          <a:stretch/>
        </p:blipFill>
        <p:spPr>
          <a:xfrm>
            <a:off x="0" y="0"/>
            <a:ext cx="7299325" cy="10288588"/>
          </a:xfrm>
          <a:prstGeom prst="rect">
            <a:avLst/>
          </a:prstGeom>
          <a:solidFill>
            <a:srgbClr val="353535">
              <a:alpha val="11372"/>
            </a:srgbClr>
          </a:solidFill>
          <a:ln>
            <a:noFill/>
          </a:ln>
        </p:spPr>
      </p:pic>
      <p:sp>
        <p:nvSpPr>
          <p:cNvPr id="612" name="Google Shape;612;p24"/>
          <p:cNvSpPr txBox="1">
            <a:spLocks noGrp="1"/>
          </p:cNvSpPr>
          <p:nvPr>
            <p:ph type="title"/>
          </p:nvPr>
        </p:nvSpPr>
        <p:spPr>
          <a:xfrm>
            <a:off x="8470232" y="2651336"/>
            <a:ext cx="7074568" cy="7588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fr-FR" sz="4800" b="1" i="0" u="none" strike="noStrike" cap="none">
                <a:solidFill>
                  <a:srgbClr val="33394B"/>
                </a:solidFill>
                <a:latin typeface="Montserrat"/>
                <a:ea typeface="Montserrat"/>
                <a:cs typeface="Montserrat"/>
                <a:sym typeface="Montserrat"/>
              </a:rPr>
              <a:t>Vous voulez en savoir plus ?</a:t>
            </a:r>
          </a:p>
        </p:txBody>
      </p:sp>
      <p:sp>
        <p:nvSpPr>
          <p:cNvPr id="613" name="Google Shape;613;p24"/>
          <p:cNvSpPr txBox="1">
            <a:spLocks noGrp="1"/>
          </p:cNvSpPr>
          <p:nvPr>
            <p:ph type="body" idx="1"/>
          </p:nvPr>
        </p:nvSpPr>
        <p:spPr>
          <a:xfrm>
            <a:off x="8470232" y="3738980"/>
            <a:ext cx="7315200" cy="4470400"/>
          </a:xfrm>
          <a:prstGeom prst="rect">
            <a:avLst/>
          </a:prstGeom>
          <a:noFill/>
          <a:ln>
            <a:noFill/>
          </a:ln>
        </p:spPr>
        <p:txBody>
          <a:bodyPr spcFirstLastPara="1" wrap="square" lIns="91425" tIns="45700" rIns="91425" bIns="45700" anchor="t" anchorCtr="0">
            <a:noAutofit/>
          </a:bodyPr>
          <a:lstStyle/>
          <a:p>
            <a:pPr marL="506573" marR="0" lvl="0" indent="-342900" algn="l" rtl="0">
              <a:lnSpc>
                <a:spcPct val="117142"/>
              </a:lnSpc>
              <a:spcBef>
                <a:spcPts val="0"/>
              </a:spcBef>
              <a:spcAft>
                <a:spcPts val="0"/>
              </a:spcAft>
              <a:buClr>
                <a:srgbClr val="FF0000"/>
              </a:buClr>
              <a:buSzPts val="1960"/>
              <a:buFont typeface="Arial"/>
              <a:buChar char="•"/>
            </a:pPr>
            <a:r>
              <a:rPr lang="fr-FR" sz="2800" b="0" i="0" u="none" strike="noStrike" cap="none">
                <a:solidFill>
                  <a:srgbClr val="000000"/>
                </a:solidFill>
                <a:latin typeface="Open Sans"/>
                <a:ea typeface="Open Sans"/>
                <a:cs typeface="Open Sans"/>
                <a:sym typeface="Open Sans"/>
              </a:rPr>
              <a:t>Croix-Rouge du Kenya : « Intégrer la redevabilité envers les communautés » - une étude de cas opérationnelle </a:t>
            </a:r>
          </a:p>
          <a:p>
            <a:pPr marL="506573" marR="0" lvl="0" indent="-342900" algn="l" rtl="0">
              <a:lnSpc>
                <a:spcPct val="117142"/>
              </a:lnSpc>
              <a:spcBef>
                <a:spcPts val="2400"/>
              </a:spcBef>
              <a:spcAft>
                <a:spcPts val="0"/>
              </a:spcAft>
              <a:buClr>
                <a:srgbClr val="FF0000"/>
              </a:buClr>
              <a:buSzPts val="1960"/>
              <a:buFont typeface="Arial"/>
              <a:buChar char="•"/>
            </a:pPr>
            <a:r>
              <a:rPr lang="fr-FR" sz="2800" b="0" i="0" u="none" strike="noStrike" cap="none">
                <a:solidFill>
                  <a:srgbClr val="000000"/>
                </a:solidFill>
                <a:latin typeface="Open Sans"/>
                <a:ea typeface="Open Sans"/>
                <a:cs typeface="Open Sans"/>
                <a:sym typeface="Open Sans"/>
              </a:rPr>
              <a:t>Disponible sur le hub d'engagement communautaire : </a:t>
            </a:r>
            <a:r>
              <a:rPr lang="fr-FR" sz="2800" b="0" i="0" u="sng" strike="noStrike" cap="none">
                <a:solidFill>
                  <a:srgbClr val="FF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https://communityengagementhub.org/resource/accountability-to-communities-pilot-review/</a:t>
            </a:r>
            <a:r>
              <a:rPr lang="fr-FR" sz="2800" b="0" i="0" u="none" strike="noStrike" cap="none">
                <a:solidFill>
                  <a:srgbClr val="FF0000"/>
                </a:solidFill>
                <a:latin typeface="Open Sans"/>
                <a:ea typeface="Open Sans"/>
                <a:cs typeface="Open Sans"/>
                <a:sym typeface="Open San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
          <p:cNvSpPr txBox="1">
            <a:spLocks noGrp="1"/>
          </p:cNvSpPr>
          <p:nvPr>
            <p:ph type="title"/>
          </p:nvPr>
        </p:nvSpPr>
        <p:spPr>
          <a:xfrm>
            <a:off x="640596" y="477915"/>
            <a:ext cx="15246810" cy="1876693"/>
          </a:xfrm>
          <a:prstGeom prst="rect">
            <a:avLst/>
          </a:prstGeom>
          <a:noFill/>
          <a:ln>
            <a:noFill/>
          </a:ln>
        </p:spPr>
        <p:txBody>
          <a:bodyPr spcFirstLastPara="1" wrap="square" lIns="137125" tIns="68550" rIns="137125" bIns="68550" anchor="ctr" anchorCtr="0">
            <a:normAutofit fontScale="90000"/>
          </a:bodyPr>
          <a:lstStyle/>
          <a:p>
            <a:pPr marL="0" marR="0" lvl="0" indent="0" algn="l" rtl="0">
              <a:lnSpc>
                <a:spcPct val="90000"/>
              </a:lnSpc>
              <a:spcBef>
                <a:spcPts val="0"/>
              </a:spcBef>
              <a:spcAft>
                <a:spcPts val="0"/>
              </a:spcAft>
              <a:buClr>
                <a:schemeClr val="lt2"/>
              </a:buClr>
              <a:buSzPts val="3200"/>
              <a:buFont typeface="Montserrat"/>
              <a:buNone/>
            </a:pPr>
            <a:r>
              <a:rPr lang="fr-FR" sz="4800" b="1" i="0" u="none" strike="noStrike" cap="none">
                <a:solidFill>
                  <a:schemeClr val="lt2"/>
                </a:solidFill>
                <a:latin typeface="Montserrat"/>
                <a:ea typeface="Montserrat"/>
                <a:cs typeface="Montserrat"/>
                <a:sym typeface="Montserrat"/>
              </a:rPr>
              <a:t>Qu'entendons-nous par « institutionnalisation » ?</a:t>
            </a:r>
            <a:br>
              <a:rPr lang="fr-FR" sz="4800" b="1" i="0" u="none" strike="noStrike" cap="none">
                <a:solidFill>
                  <a:schemeClr val="lt2"/>
                </a:solidFill>
                <a:latin typeface="Montserrat"/>
                <a:ea typeface="Montserrat"/>
                <a:cs typeface="Montserrat"/>
                <a:sym typeface="Montserrat"/>
              </a:rPr>
            </a:br>
            <a:endParaRPr lang="fr-FR" sz="4800" b="1" i="0" u="none" strike="noStrike" cap="none">
              <a:solidFill>
                <a:schemeClr val="lt2"/>
              </a:solidFill>
              <a:latin typeface="Montserrat"/>
              <a:ea typeface="Montserrat"/>
              <a:cs typeface="Montserrat"/>
              <a:sym typeface="Montserrat"/>
            </a:endParaRPr>
          </a:p>
        </p:txBody>
      </p:sp>
      <p:sp>
        <p:nvSpPr>
          <p:cNvPr id="476" name="Google Shape;476;p3"/>
          <p:cNvSpPr/>
          <p:nvPr/>
        </p:nvSpPr>
        <p:spPr>
          <a:xfrm>
            <a:off x="1868951" y="6654800"/>
            <a:ext cx="4006916" cy="2766124"/>
          </a:xfrm>
          <a:prstGeom prst="ellipse">
            <a:avLst/>
          </a:prstGeom>
          <a:solidFill>
            <a:srgbClr val="D9AAFF"/>
          </a:solidFill>
          <a:ln w="9525" cap="flat" cmpd="sng">
            <a:solidFill>
              <a:srgbClr val="7030A0"/>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Open Sans"/>
                <a:ea typeface="Open Sans"/>
                <a:cs typeface="Open Sans"/>
                <a:sym typeface="Open Sans"/>
              </a:rPr>
              <a:t>Faire du CEA une pratique standard</a:t>
            </a:r>
          </a:p>
        </p:txBody>
      </p:sp>
      <p:sp>
        <p:nvSpPr>
          <p:cNvPr id="477" name="Google Shape;477;p3"/>
          <p:cNvSpPr/>
          <p:nvPr/>
        </p:nvSpPr>
        <p:spPr>
          <a:xfrm>
            <a:off x="1868951" y="2556086"/>
            <a:ext cx="4006916" cy="2766124"/>
          </a:xfrm>
          <a:prstGeom prst="ellipse">
            <a:avLst/>
          </a:prstGeom>
          <a:solidFill>
            <a:srgbClr val="FBABB0"/>
          </a:solidFill>
          <a:ln w="9525" cap="flat" cmpd="sng">
            <a:solidFill>
              <a:srgbClr val="FEB8B9"/>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Open Sans"/>
                <a:ea typeface="Open Sans"/>
                <a:cs typeface="Open Sans"/>
                <a:sym typeface="Open Sans"/>
              </a:rPr>
              <a:t>Une partie de notre ADN ou de notre culture</a:t>
            </a:r>
          </a:p>
        </p:txBody>
      </p:sp>
      <p:sp>
        <p:nvSpPr>
          <p:cNvPr id="478" name="Google Shape;478;p3"/>
          <p:cNvSpPr/>
          <p:nvPr/>
        </p:nvSpPr>
        <p:spPr>
          <a:xfrm>
            <a:off x="12629473" y="6843071"/>
            <a:ext cx="4140622" cy="2766124"/>
          </a:xfrm>
          <a:prstGeom prst="ellipse">
            <a:avLst/>
          </a:prstGeom>
          <a:solidFill>
            <a:srgbClr val="8FC0FF"/>
          </a:solidFill>
          <a:ln w="9525" cap="flat" cmpd="sng">
            <a:solidFill>
              <a:srgbClr val="8FC0FF"/>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Open Sans"/>
                <a:ea typeface="Open Sans"/>
                <a:cs typeface="Open Sans"/>
                <a:sym typeface="Open Sans"/>
              </a:rPr>
              <a:t>Intégration dans les stratégies, les plans et les politiques</a:t>
            </a:r>
          </a:p>
        </p:txBody>
      </p:sp>
      <p:sp>
        <p:nvSpPr>
          <p:cNvPr id="479" name="Google Shape;479;p3"/>
          <p:cNvSpPr/>
          <p:nvPr/>
        </p:nvSpPr>
        <p:spPr>
          <a:xfrm>
            <a:off x="11972260" y="2677530"/>
            <a:ext cx="4797835" cy="2900310"/>
          </a:xfrm>
          <a:prstGeom prst="ellipse">
            <a:avLst/>
          </a:prstGeom>
          <a:solidFill>
            <a:srgbClr val="01C8C3"/>
          </a:solidFill>
          <a:ln w="9525" cap="flat" cmpd="sng">
            <a:solidFill>
              <a:srgbClr val="01C8C3"/>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dirty="0">
                <a:solidFill>
                  <a:schemeClr val="lt1"/>
                </a:solidFill>
                <a:latin typeface="Open Sans"/>
                <a:ea typeface="Open Sans"/>
                <a:cs typeface="Open Sans"/>
                <a:sym typeface="Open Sans"/>
              </a:rPr>
              <a:t>En faire une priorité organisationnelle</a:t>
            </a:r>
          </a:p>
        </p:txBody>
      </p:sp>
      <p:sp>
        <p:nvSpPr>
          <p:cNvPr id="480" name="Google Shape;480;p3"/>
          <p:cNvSpPr/>
          <p:nvPr/>
        </p:nvSpPr>
        <p:spPr>
          <a:xfrm>
            <a:off x="7140542" y="4720723"/>
            <a:ext cx="4006916" cy="2766124"/>
          </a:xfrm>
          <a:prstGeom prst="ellipse">
            <a:avLst/>
          </a:prstGeom>
          <a:solidFill>
            <a:srgbClr val="D8D8D8"/>
          </a:solidFill>
          <a:ln w="9525" cap="flat" cmpd="sng">
            <a:solidFill>
              <a:srgbClr val="D8D8D8"/>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Open Sans"/>
                <a:ea typeface="Open Sans"/>
                <a:cs typeface="Open Sans"/>
                <a:sym typeface="Open Sans"/>
              </a:rPr>
              <a:t>Une partie de tout ce que nous entreprenons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animBg="1"/>
      <p:bldP spid="477" grpId="0" animBg="1"/>
      <p:bldP spid="478" grpId="0" animBg="1"/>
      <p:bldP spid="479" grpId="0" animBg="1"/>
      <p:bldP spid="4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
          <p:cNvSpPr txBox="1"/>
          <p:nvPr/>
        </p:nvSpPr>
        <p:spPr>
          <a:xfrm>
            <a:off x="8534992" y="1829594"/>
            <a:ext cx="8804052" cy="170658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4800"/>
              <a:buFont typeface="Arial"/>
              <a:buNone/>
            </a:pPr>
            <a:r>
              <a:rPr lang="fr-FR" sz="4400" b="1" i="0" u="none" strike="noStrike" cap="none" dirty="0">
                <a:solidFill>
                  <a:schemeClr val="dk2"/>
                </a:solidFill>
                <a:latin typeface="Montserrat"/>
                <a:ea typeface="Montserrat"/>
                <a:cs typeface="Montserrat"/>
                <a:sym typeface="Montserrat"/>
              </a:rPr>
              <a:t>Pourquoi institutionnaliser le CEA ?</a:t>
            </a:r>
          </a:p>
          <a:p>
            <a:pPr marL="0" marR="0" lvl="0" indent="0" algn="l" rtl="0">
              <a:lnSpc>
                <a:spcPct val="80000"/>
              </a:lnSpc>
              <a:spcBef>
                <a:spcPts val="300"/>
              </a:spcBef>
              <a:spcAft>
                <a:spcPts val="0"/>
              </a:spcAft>
              <a:buClr>
                <a:srgbClr val="000000"/>
              </a:buClr>
              <a:buSzPts val="4000"/>
              <a:buFont typeface="Arial"/>
              <a:buNone/>
            </a:pPr>
            <a:r>
              <a:rPr lang="fr-FR" sz="3600" b="0" i="0" u="none" strike="noStrike" cap="none" dirty="0">
                <a:solidFill>
                  <a:schemeClr val="accent3"/>
                </a:solidFill>
                <a:latin typeface="Montserrat"/>
                <a:ea typeface="Montserrat"/>
                <a:cs typeface="Montserrat"/>
                <a:sym typeface="Montserrat"/>
              </a:rPr>
              <a:t>Discussion...</a:t>
            </a:r>
          </a:p>
        </p:txBody>
      </p:sp>
      <p:sp>
        <p:nvSpPr>
          <p:cNvPr id="487" name="Google Shape;487;p4"/>
          <p:cNvSpPr txBox="1"/>
          <p:nvPr/>
        </p:nvSpPr>
        <p:spPr>
          <a:xfrm>
            <a:off x="8378163" y="3536175"/>
            <a:ext cx="8804052" cy="6924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latin typeface="Open Sans"/>
                <a:ea typeface="Open Sans"/>
                <a:cs typeface="Open Sans"/>
                <a:sym typeface="Open Sans"/>
              </a:rPr>
              <a:t>Pour que l'engagement communautaire...</a:t>
            </a:r>
          </a:p>
          <a:p>
            <a:pPr marL="342900" marR="0" lvl="0" indent="-342900" algn="l" rtl="0">
              <a:lnSpc>
                <a:spcPct val="100000"/>
              </a:lnSpc>
              <a:spcBef>
                <a:spcPts val="24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soit toujours d'actualité, à un niveau de qualité élevé</a:t>
            </a:r>
          </a:p>
          <a:p>
            <a:pPr marL="342900" marR="0" lvl="0" indent="-342900" algn="l" rtl="0">
              <a:lnSpc>
                <a:spcPct val="100000"/>
              </a:lnSpc>
              <a:spcBef>
                <a:spcPts val="24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ne dépende pas des personnalités</a:t>
            </a:r>
          </a:p>
          <a:p>
            <a:pPr marL="342900" marR="0" lvl="0" indent="-342900" algn="l" rtl="0">
              <a:lnSpc>
                <a:spcPct val="100000"/>
              </a:lnSpc>
              <a:spcBef>
                <a:spcPts val="24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ne soit plus un choix, un complément ou « quelque chose de sympa »</a:t>
            </a:r>
          </a:p>
          <a:p>
            <a:pPr marL="342900" marR="0" lvl="0" indent="-342900" algn="l" rtl="0">
              <a:lnSpc>
                <a:spcPct val="100000"/>
              </a:lnSpc>
              <a:spcBef>
                <a:spcPts val="24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ne soit pas abandonné si les fonds ou le temps viennent à manquer</a:t>
            </a:r>
          </a:p>
          <a:p>
            <a:pPr marL="342900" marR="0" lvl="0" indent="-342900" algn="l" rtl="0">
              <a:lnSpc>
                <a:spcPct val="100000"/>
              </a:lnSpc>
              <a:spcBef>
                <a:spcPts val="24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ne se termine pas lorsque le programme ou l'opération se termine</a:t>
            </a:r>
          </a:p>
          <a:p>
            <a:pPr marL="342900" marR="0" lvl="0" indent="-342900" algn="l" rtl="0">
              <a:lnSpc>
                <a:spcPct val="100000"/>
              </a:lnSpc>
              <a:spcBef>
                <a:spcPts val="24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ne s'arrête pas lorsque ceux qui le défendent quittent l'organisation</a:t>
            </a:r>
          </a:p>
          <a:p>
            <a:pPr marL="342900" marR="0" lvl="0" indent="-342900" algn="l" rtl="0">
              <a:lnSpc>
                <a:spcPct val="100000"/>
              </a:lnSpc>
              <a:spcBef>
                <a:spcPts val="2400"/>
              </a:spcBef>
              <a:spcAft>
                <a:spcPts val="240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soit compris par tous les bénévoles et le personnel, y compris ce que l'on attend d'eux </a:t>
            </a:r>
          </a:p>
        </p:txBody>
      </p:sp>
      <p:pic>
        <p:nvPicPr>
          <p:cNvPr id="488" name="Google Shape;488;p4" descr="A group of people sitting on the ground writing on paper&#10;&#10;Description automatically generated with medium confidence"/>
          <p:cNvPicPr preferRelativeResize="0">
            <a:picLocks noGrp="1"/>
          </p:cNvPicPr>
          <p:nvPr>
            <p:ph type="pic" idx="2"/>
          </p:nvPr>
        </p:nvPicPr>
        <p:blipFill rotWithShape="1">
          <a:blip r:embed="rId3">
            <a:alphaModFix/>
          </a:blip>
          <a:srcRect/>
          <a:stretch/>
        </p:blipFill>
        <p:spPr>
          <a:xfrm>
            <a:off x="0" y="0"/>
            <a:ext cx="7942823" cy="10288588"/>
          </a:xfrm>
          <a:prstGeom prst="rect">
            <a:avLst/>
          </a:prstGeom>
          <a:solidFill>
            <a:srgbClr val="353535">
              <a:alpha val="11372"/>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
          <p:cNvSpPr txBox="1"/>
          <p:nvPr/>
        </p:nvSpPr>
        <p:spPr>
          <a:xfrm>
            <a:off x="1961498" y="4003276"/>
            <a:ext cx="14365003" cy="27649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8800"/>
              <a:buFont typeface="Arial"/>
              <a:buNone/>
            </a:pPr>
            <a:r>
              <a:rPr lang="fr-FR" sz="8800" b="1" i="0" u="none" strike="noStrike" cap="none">
                <a:solidFill>
                  <a:srgbClr val="F5333F"/>
                </a:solidFill>
                <a:latin typeface="Montserrat"/>
                <a:ea typeface="Montserrat"/>
                <a:cs typeface="Montserrat"/>
                <a:sym typeface="Montserrat"/>
              </a:rPr>
              <a:t>Actions minimales pour institutionnaliser le CEA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
          <p:cNvSpPr txBox="1"/>
          <p:nvPr/>
        </p:nvSpPr>
        <p:spPr>
          <a:xfrm>
            <a:off x="684707" y="836702"/>
            <a:ext cx="16750886"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fr-FR" sz="4400" b="1" i="0" u="none" strike="noStrike" cap="none" dirty="0">
                <a:solidFill>
                  <a:schemeClr val="dk2"/>
                </a:solidFill>
                <a:latin typeface="Montserrat"/>
                <a:ea typeface="Montserrat"/>
                <a:cs typeface="Montserrat"/>
                <a:sym typeface="Montserrat"/>
              </a:rPr>
              <a:t>Action 1 : </a:t>
            </a:r>
            <a:r>
              <a:rPr lang="fr-FR" sz="4400" b="1" i="0" u="none" strike="noStrike" cap="none" dirty="0">
                <a:solidFill>
                  <a:schemeClr val="accent4"/>
                </a:solidFill>
                <a:latin typeface="Montserrat"/>
                <a:ea typeface="Montserrat"/>
                <a:cs typeface="Montserrat"/>
                <a:sym typeface="Montserrat"/>
              </a:rPr>
              <a:t>Renforcer la compréhension et les capacités du CEA à tous les niveaux de la Société nationale </a:t>
            </a:r>
          </a:p>
        </p:txBody>
      </p:sp>
      <p:pic>
        <p:nvPicPr>
          <p:cNvPr id="501" name="Google Shape;501;p6"/>
          <p:cNvPicPr preferRelativeResize="0"/>
          <p:nvPr/>
        </p:nvPicPr>
        <p:blipFill rotWithShape="1">
          <a:blip r:embed="rId3">
            <a:alphaModFix/>
          </a:blip>
          <a:srcRect/>
          <a:stretch/>
        </p:blipFill>
        <p:spPr>
          <a:xfrm>
            <a:off x="684707" y="2881221"/>
            <a:ext cx="6662642" cy="6346377"/>
          </a:xfrm>
          <a:prstGeom prst="rect">
            <a:avLst/>
          </a:prstGeom>
          <a:noFill/>
          <a:ln>
            <a:noFill/>
          </a:ln>
        </p:spPr>
      </p:pic>
      <p:sp>
        <p:nvSpPr>
          <p:cNvPr id="502" name="Google Shape;502;p6"/>
          <p:cNvSpPr txBox="1"/>
          <p:nvPr/>
        </p:nvSpPr>
        <p:spPr>
          <a:xfrm>
            <a:off x="7591647" y="2881221"/>
            <a:ext cx="10159212" cy="672487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Obtenir l'adhésion des dirigeants et de la gouvernance</a:t>
            </a:r>
          </a:p>
          <a:p>
            <a:pPr marL="1030517" marR="0" lvl="1" indent="-342900" algn="l" rtl="0">
              <a:lnSpc>
                <a:spcPct val="100000"/>
              </a:lnSpc>
              <a:spcBef>
                <a:spcPts val="12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 Vendre » le CEA en fonction des priorités de l'organisation</a:t>
            </a:r>
          </a:p>
          <a:p>
            <a:pPr marL="1030517" marR="0" lvl="1" indent="-342900" algn="l" rtl="0">
              <a:lnSpc>
                <a:spcPct val="100000"/>
              </a:lnSpc>
              <a:spcBef>
                <a:spcPts val="18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v</a:t>
            </a:r>
          </a:p>
          <a:p>
            <a:pPr marL="342900" marR="0" lvl="0" indent="-342900" algn="l" rtl="0">
              <a:lnSpc>
                <a:spcPct val="100000"/>
              </a:lnSpc>
              <a:spcBef>
                <a:spcPts val="420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Développer une politique de CEA</a:t>
            </a:r>
          </a:p>
          <a:p>
            <a:pPr marL="1030517" marR="0" lvl="1" indent="-342900" algn="l" rtl="0">
              <a:lnSpc>
                <a:spcPct val="100000"/>
              </a:lnSpc>
              <a:spcBef>
                <a:spcPts val="12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Définir les engagements de l'organisation en matière de redevabilité</a:t>
            </a:r>
          </a:p>
          <a:p>
            <a:pPr marL="1030517" marR="0" lvl="1" indent="-342900" algn="l" rtl="0">
              <a:lnSpc>
                <a:spcPct val="100000"/>
              </a:lnSpc>
              <a:spcBef>
                <a:spcPts val="18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v</a:t>
            </a:r>
          </a:p>
          <a:p>
            <a:pPr marL="342900" marR="0" lvl="0" indent="-342900" algn="l" rtl="0">
              <a:lnSpc>
                <a:spcPct val="100000"/>
              </a:lnSpc>
              <a:spcBef>
                <a:spcPts val="420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Développer une stratégie ou un plan de CEA</a:t>
            </a:r>
          </a:p>
          <a:p>
            <a:pPr marL="1030517" marR="0" lvl="1" indent="-342900" algn="l" rtl="0">
              <a:lnSpc>
                <a:spcPct val="100000"/>
              </a:lnSpc>
              <a:spcBef>
                <a:spcPts val="12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Activités, calendrier, responsabilités, indicateurs et budget</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Le développement doit être collectif - ajouter un quatrième jour à la formation CEA</a:t>
            </a:r>
          </a:p>
          <a:p>
            <a:pPr marL="1030517" marR="0" lvl="1" indent="-342900" algn="l" rtl="0">
              <a:lnSpc>
                <a:spcPct val="100000"/>
              </a:lnSpc>
              <a:spcBef>
                <a:spcPts val="18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v</a:t>
            </a:r>
          </a:p>
          <a:p>
            <a:pPr marL="1030517" marR="0" lvl="1" indent="-190500" algn="l" rtl="0">
              <a:lnSpc>
                <a:spcPct val="100000"/>
              </a:lnSpc>
              <a:spcBef>
                <a:spcPts val="1800"/>
              </a:spcBef>
              <a:spcAft>
                <a:spcPts val="0"/>
              </a:spcAft>
              <a:buClr>
                <a:srgbClr val="FF0000"/>
              </a:buClr>
              <a:buSzPts val="2400"/>
              <a:buFont typeface="Arial"/>
              <a:buNone/>
            </a:pPr>
            <a:endParaRPr sz="2000" b="0" i="0" u="none" strike="noStrike" cap="none" dirty="0">
              <a:solidFill>
                <a:schemeClr val="lt1"/>
              </a:solidFill>
              <a:latin typeface="Open Sans"/>
              <a:ea typeface="Open Sans"/>
              <a:cs typeface="Open Sans"/>
              <a:sym typeface="Open Sans"/>
            </a:endParaRPr>
          </a:p>
        </p:txBody>
      </p:sp>
      <p:pic>
        <p:nvPicPr>
          <p:cNvPr id="503" name="Google Shape;503;p6"/>
          <p:cNvPicPr preferRelativeResize="0">
            <a:picLocks noChangeAspect="1"/>
          </p:cNvPicPr>
          <p:nvPr/>
        </p:nvPicPr>
        <p:blipFill rotWithShape="1">
          <a:blip r:embed="rId4">
            <a:alphaModFix/>
          </a:blip>
          <a:srcRect/>
          <a:stretch/>
        </p:blipFill>
        <p:spPr>
          <a:xfrm>
            <a:off x="8656568" y="3897843"/>
            <a:ext cx="4333355" cy="522261"/>
          </a:xfrm>
          <a:prstGeom prst="rect">
            <a:avLst/>
          </a:prstGeom>
          <a:noFill/>
          <a:ln>
            <a:noFill/>
          </a:ln>
        </p:spPr>
      </p:pic>
      <p:pic>
        <p:nvPicPr>
          <p:cNvPr id="504" name="Google Shape;504;p6"/>
          <p:cNvPicPr preferRelativeResize="0">
            <a:picLocks noChangeAspect="1"/>
          </p:cNvPicPr>
          <p:nvPr/>
        </p:nvPicPr>
        <p:blipFill rotWithShape="1">
          <a:blip r:embed="rId5">
            <a:alphaModFix/>
          </a:blip>
          <a:srcRect/>
          <a:stretch/>
        </p:blipFill>
        <p:spPr>
          <a:xfrm>
            <a:off x="8656568" y="5687538"/>
            <a:ext cx="3669946" cy="479916"/>
          </a:xfrm>
          <a:prstGeom prst="rect">
            <a:avLst/>
          </a:prstGeom>
          <a:noFill/>
          <a:ln>
            <a:noFill/>
          </a:ln>
        </p:spPr>
      </p:pic>
      <p:pic>
        <p:nvPicPr>
          <p:cNvPr id="505" name="Google Shape;505;p6"/>
          <p:cNvPicPr preferRelativeResize="0">
            <a:picLocks noChangeAspect="1"/>
          </p:cNvPicPr>
          <p:nvPr/>
        </p:nvPicPr>
        <p:blipFill rotWithShape="1">
          <a:blip r:embed="rId6">
            <a:alphaModFix/>
          </a:blip>
          <a:srcRect/>
          <a:stretch/>
        </p:blipFill>
        <p:spPr>
          <a:xfrm>
            <a:off x="8517437" y="8534400"/>
            <a:ext cx="9233422" cy="9174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
          <p:cNvSpPr txBox="1"/>
          <p:nvPr/>
        </p:nvSpPr>
        <p:spPr>
          <a:xfrm>
            <a:off x="756255" y="739954"/>
            <a:ext cx="9972070"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fr-FR" sz="4400" b="1" i="0" u="none" strike="noStrike" cap="none" dirty="0">
                <a:solidFill>
                  <a:schemeClr val="dk2"/>
                </a:solidFill>
                <a:latin typeface="Montserrat"/>
                <a:ea typeface="Montserrat"/>
                <a:cs typeface="Montserrat"/>
                <a:sym typeface="Montserrat"/>
              </a:rPr>
              <a:t>Action 1 : </a:t>
            </a:r>
            <a:r>
              <a:rPr lang="fr-FR" sz="4400" b="1" i="0" u="none" strike="noStrike" cap="none" dirty="0">
                <a:solidFill>
                  <a:schemeClr val="accent4"/>
                </a:solidFill>
                <a:latin typeface="Montserrat"/>
                <a:ea typeface="Montserrat"/>
                <a:cs typeface="Montserrat"/>
                <a:sym typeface="Montserrat"/>
              </a:rPr>
              <a:t>Renforcer la compréhension et la capacité du CEA (suite) </a:t>
            </a:r>
          </a:p>
        </p:txBody>
      </p:sp>
      <p:sp>
        <p:nvSpPr>
          <p:cNvPr id="512" name="Google Shape;512;p7"/>
          <p:cNvSpPr txBox="1"/>
          <p:nvPr/>
        </p:nvSpPr>
        <p:spPr>
          <a:xfrm>
            <a:off x="373483" y="3086815"/>
            <a:ext cx="9972070" cy="695571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Adopter les indicateurs clés de performance</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Aider les dirigeants à s'approprier, à diriger et à contrôler la redevabilité</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Ajouter à la stratégie et au plan de l'organisation</a:t>
            </a:r>
          </a:p>
          <a:p>
            <a:pPr marL="1030517" marR="0" lvl="1" indent="-342900" algn="l" rtl="0">
              <a:lnSpc>
                <a:spcPct val="100000"/>
              </a:lnSpc>
              <a:spcBef>
                <a:spcPts val="1800"/>
              </a:spcBef>
              <a:spcAft>
                <a:spcPts val="0"/>
              </a:spcAft>
              <a:buClr>
                <a:srgbClr val="FF0000"/>
              </a:buClr>
              <a:buSzPts val="2400"/>
              <a:buFont typeface="Arial"/>
              <a:buChar char="•"/>
            </a:pPr>
            <a:r>
              <a:rPr lang="fr-FR" sz="2000" b="0" i="0" u="none" strike="noStrike" cap="none" dirty="0">
                <a:solidFill>
                  <a:schemeClr val="lt1"/>
                </a:solidFill>
                <a:latin typeface="Open Sans"/>
                <a:ea typeface="Open Sans"/>
                <a:cs typeface="Open Sans"/>
                <a:sym typeface="Open Sans"/>
              </a:rPr>
              <a:t> </a:t>
            </a:r>
          </a:p>
          <a:p>
            <a:pPr marL="342900" marR="0" lvl="0" indent="-342900" algn="l" rtl="0">
              <a:lnSpc>
                <a:spcPct val="100000"/>
              </a:lnSpc>
              <a:spcBef>
                <a:spcPts val="420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Former le personnel et les bénévoles</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L'ensemble du personnel et des bénévoles doivent avoir les connaissances et les capacités nécessaires pour faire participer efficacement les communautés à leur travail </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Gamme de formations de CEA pour tous les niveaux sur le hub</a:t>
            </a:r>
          </a:p>
          <a:p>
            <a:pPr marL="1030517" marR="0" lvl="1" indent="-342900" algn="l" rtl="0">
              <a:lnSpc>
                <a:spcPct val="100000"/>
              </a:lnSpc>
              <a:spcBef>
                <a:spcPts val="1800"/>
              </a:spcBef>
              <a:spcAft>
                <a:spcPts val="0"/>
              </a:spcAft>
              <a:buClr>
                <a:srgbClr val="FF0000"/>
              </a:buClr>
              <a:buSzPts val="2400"/>
              <a:buFont typeface="Arial"/>
              <a:buChar char="•"/>
            </a:pPr>
            <a:r>
              <a:rPr lang="fr-FR" sz="2200" b="0" i="0" u="none" strike="noStrike" cap="none" dirty="0">
                <a:solidFill>
                  <a:schemeClr val="lt1"/>
                </a:solidFill>
                <a:latin typeface="Open Sans"/>
                <a:ea typeface="Open Sans"/>
                <a:cs typeface="Open Sans"/>
                <a:sym typeface="Open Sans"/>
              </a:rPr>
              <a:t>Formez le personnel de l'antenne et les bénévoles - ils sont en première ligne !</a:t>
            </a:r>
          </a:p>
          <a:p>
            <a:pPr marL="1030517" marR="0" lvl="1" indent="-342900" algn="l" rtl="0">
              <a:lnSpc>
                <a:spcPct val="100000"/>
              </a:lnSpc>
              <a:spcBef>
                <a:spcPts val="1800"/>
              </a:spcBef>
              <a:spcAft>
                <a:spcPts val="0"/>
              </a:spcAft>
              <a:buClr>
                <a:srgbClr val="FF0000"/>
              </a:buClr>
              <a:buSzPts val="2400"/>
              <a:buFont typeface="Arial"/>
              <a:buChar char="•"/>
            </a:pPr>
            <a:r>
              <a:rPr lang="fr-FR" sz="2200" b="1" i="0" u="none" strike="noStrike" cap="none" dirty="0">
                <a:solidFill>
                  <a:schemeClr val="lt1"/>
                </a:solidFill>
                <a:latin typeface="Open Sans"/>
                <a:ea typeface="Open Sans"/>
                <a:cs typeface="Open Sans"/>
                <a:sym typeface="Open Sans"/>
              </a:rPr>
              <a:t>Les formations ne suffisent pas ! </a:t>
            </a:r>
            <a:r>
              <a:rPr lang="fr-FR" sz="2200" b="0" i="0" u="none" strike="noStrike" cap="none" dirty="0">
                <a:solidFill>
                  <a:schemeClr val="lt1"/>
                </a:solidFill>
                <a:latin typeface="Open Sans"/>
                <a:ea typeface="Open Sans"/>
                <a:cs typeface="Open Sans"/>
                <a:sym typeface="Open Sans"/>
              </a:rPr>
              <a:t>Soutenez le personnel et les volontaires pour mettre en œuvre</a:t>
            </a:r>
          </a:p>
        </p:txBody>
      </p:sp>
      <p:pic>
        <p:nvPicPr>
          <p:cNvPr id="513" name="Google Shape;513;p7"/>
          <p:cNvPicPr preferRelativeResize="0">
            <a:picLocks noChangeAspect="1"/>
          </p:cNvPicPr>
          <p:nvPr/>
        </p:nvPicPr>
        <p:blipFill rotWithShape="1">
          <a:blip r:embed="rId3">
            <a:alphaModFix/>
          </a:blip>
          <a:srcRect/>
          <a:stretch/>
        </p:blipFill>
        <p:spPr>
          <a:xfrm>
            <a:off x="1527492" y="5144294"/>
            <a:ext cx="3401931" cy="605823"/>
          </a:xfrm>
          <a:prstGeom prst="rect">
            <a:avLst/>
          </a:prstGeom>
          <a:noFill/>
          <a:ln>
            <a:noFill/>
          </a:ln>
        </p:spPr>
      </p:pic>
      <p:pic>
        <p:nvPicPr>
          <p:cNvPr id="5" name="Picture 4" descr="A picture containing person, sky, outdoor, sport&#10;&#10;Description automatically generated">
            <a:extLst>
              <a:ext uri="{FF2B5EF4-FFF2-40B4-BE49-F238E27FC236}">
                <a16:creationId xmlns:a16="http://schemas.microsoft.com/office/drawing/2014/main" id="{33E7DA59-45CF-4448-985F-AF79D82A11F3}"/>
              </a:ext>
            </a:extLst>
          </p:cNvPr>
          <p:cNvPicPr>
            <a:picLocks noChangeAspect="1"/>
          </p:cNvPicPr>
          <p:nvPr/>
        </p:nvPicPr>
        <p:blipFill>
          <a:blip r:embed="rId4"/>
          <a:stretch>
            <a:fillRect/>
          </a:stretch>
        </p:blipFill>
        <p:spPr>
          <a:xfrm>
            <a:off x="11074400" y="794"/>
            <a:ext cx="7213600"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625F32-5D8C-5B4B-B8D6-98F805E44C06}"/>
              </a:ext>
            </a:extLst>
          </p:cNvPr>
          <p:cNvPicPr>
            <a:picLocks noChangeAspect="1"/>
          </p:cNvPicPr>
          <p:nvPr/>
        </p:nvPicPr>
        <p:blipFill>
          <a:blip r:embed="rId3"/>
          <a:stretch>
            <a:fillRect/>
          </a:stretch>
        </p:blipFill>
        <p:spPr>
          <a:xfrm>
            <a:off x="-1" y="0"/>
            <a:ext cx="18341317" cy="10288588"/>
          </a:xfrm>
          <a:prstGeom prst="rect">
            <a:avLst/>
          </a:prstGeom>
        </p:spPr>
      </p:pic>
      <p:grpSp>
        <p:nvGrpSpPr>
          <p:cNvPr id="9" name="Group 8">
            <a:extLst>
              <a:ext uri="{FF2B5EF4-FFF2-40B4-BE49-F238E27FC236}">
                <a16:creationId xmlns:a16="http://schemas.microsoft.com/office/drawing/2014/main" id="{203BB107-2A88-0A40-A44C-F6841293F339}"/>
              </a:ext>
            </a:extLst>
          </p:cNvPr>
          <p:cNvGrpSpPr/>
          <p:nvPr/>
        </p:nvGrpSpPr>
        <p:grpSpPr>
          <a:xfrm>
            <a:off x="-1" y="5479131"/>
            <a:ext cx="8629651" cy="4815433"/>
            <a:chOff x="9791701" y="5364830"/>
            <a:chExt cx="8153400" cy="4815433"/>
          </a:xfrm>
        </p:grpSpPr>
        <p:sp>
          <p:nvSpPr>
            <p:cNvPr id="10" name="Rectangle 9">
              <a:extLst>
                <a:ext uri="{FF2B5EF4-FFF2-40B4-BE49-F238E27FC236}">
                  <a16:creationId xmlns:a16="http://schemas.microsoft.com/office/drawing/2014/main" id="{1D3C61CB-3CA6-664B-9B73-CB2D0A5EB0A2}"/>
                </a:ext>
              </a:extLst>
            </p:cNvPr>
            <p:cNvSpPr/>
            <p:nvPr/>
          </p:nvSpPr>
          <p:spPr>
            <a:xfrm>
              <a:off x="9791701" y="5364830"/>
              <a:ext cx="8153400" cy="4809457"/>
            </a:xfrm>
            <a:prstGeom prst="rect">
              <a:avLst/>
            </a:prstGeom>
            <a:solidFill>
              <a:srgbClr val="232B36"/>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11" name="Freeform: Shape 56">
              <a:extLst>
                <a:ext uri="{FF2B5EF4-FFF2-40B4-BE49-F238E27FC236}">
                  <a16:creationId xmlns:a16="http://schemas.microsoft.com/office/drawing/2014/main" id="{5A48E162-39D2-8740-BC20-7226EA2467DD}"/>
                </a:ext>
              </a:extLst>
            </p:cNvPr>
            <p:cNvSpPr/>
            <p:nvPr/>
          </p:nvSpPr>
          <p:spPr>
            <a:xfrm>
              <a:off x="10134862" y="5646533"/>
              <a:ext cx="1154505" cy="907101"/>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rgbClr val="FFFFFF">
                <a:lumMod val="95000"/>
                <a:alpha val="51000"/>
              </a:srgbClr>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4522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796676E-34DD-C449-A7D1-E4AC823A0C44}"/>
                </a:ext>
              </a:extLst>
            </p:cNvPr>
            <p:cNvSpPr txBox="1"/>
            <p:nvPr/>
          </p:nvSpPr>
          <p:spPr>
            <a:xfrm>
              <a:off x="10134268" y="6779332"/>
              <a:ext cx="7468264" cy="3400931"/>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ts val="600"/>
                </a:spcAft>
                <a:buClrTx/>
                <a:buSzTx/>
                <a:buFontTx/>
                <a:buNone/>
                <a:tabLst/>
                <a:defRPr/>
              </a:pPr>
              <a:r>
                <a:rPr kumimoji="0" lang="fr-FR" sz="2100" b="1" i="1" u="none" strike="noStrike" cap="none" normalizeH="0" baseline="0" noProof="0" dirty="0">
                  <a:ln>
                    <a:noFill/>
                  </a:ln>
                  <a:solidFill>
                    <a:srgbClr val="FFFFFF"/>
                  </a:solidFill>
                  <a:uLnTx/>
                  <a:uFillTx/>
                  <a:latin typeface="Montserrat-SemiBoldItalic" panose="020B0604020202020204" charset="0"/>
                  <a:ea typeface="+mn-ea"/>
                  <a:cs typeface="+mn-cs"/>
                </a:rPr>
                <a:t>« Nous avions l'habitude de rester dans notre bureau et de réfléchir au problème de la communauté et d'essayer de le résoudre. Mais lorsque nous allions dans la communauté, nous nous rendions compte que les besoins les plus urgents n'étaient pas ceux que nous pensions. </a:t>
              </a:r>
              <a:r>
                <a:rPr lang="fr-FR" sz="2100" b="1" i="1" dirty="0">
                  <a:solidFill>
                    <a:srgbClr val="FFFFFF"/>
                  </a:solidFill>
                  <a:latin typeface="Montserrat-SemiBoldItalic" panose="020B0604020202020204" charset="0"/>
                  <a:ea typeface="+mn-ea"/>
                  <a:cs typeface="+mn-cs"/>
                </a:rPr>
                <a:t>Nous avions pour principe de considérer la communauté comme </a:t>
              </a:r>
              <a:r>
                <a:rPr kumimoji="0" lang="fr-FR" sz="2100" b="1" i="1" u="none" strike="noStrike" cap="none" normalizeH="0" baseline="0" noProof="0" dirty="0">
                  <a:ln>
                    <a:noFill/>
                  </a:ln>
                  <a:solidFill>
                    <a:srgbClr val="FFFFFF"/>
                  </a:solidFill>
                  <a:uLnTx/>
                  <a:uFillTx/>
                  <a:latin typeface="Montserrat-SemiBoldItalic" panose="020B0604020202020204" charset="0"/>
                  <a:ea typeface="+mn-ea"/>
                  <a:cs typeface="+mn-cs"/>
                </a:rPr>
                <a:t>le bénéficiaire. Mais maintenant, nous savons qu'ils sont partenaires et participants."  </a:t>
              </a:r>
              <a:br>
                <a:rPr kumimoji="0" lang="fr-FR" sz="2100" b="1" i="1" u="none" strike="noStrike" cap="none" normalizeH="0" baseline="0" noProof="0" dirty="0">
                  <a:ln>
                    <a:noFill/>
                  </a:ln>
                  <a:solidFill>
                    <a:srgbClr val="FFFFFF"/>
                  </a:solidFill>
                  <a:uLnTx/>
                  <a:uFillTx/>
                  <a:latin typeface="Montserrat-SemiBoldItalic" panose="020B0604020202020204" charset="0"/>
                  <a:ea typeface="+mn-ea"/>
                  <a:cs typeface="+mn-cs"/>
                </a:rPr>
              </a:br>
              <a:endParaRPr kumimoji="0" lang="fr-FR" sz="2100" b="1" i="1" u="none" strike="noStrike" cap="none" normalizeH="0" baseline="0" noProof="0" dirty="0">
                <a:ln>
                  <a:noFill/>
                </a:ln>
                <a:solidFill>
                  <a:srgbClr val="FFFFFF"/>
                </a:solidFill>
                <a:uLnTx/>
                <a:uFillTx/>
                <a:latin typeface="Montserrat-SemiBoldItalic" panose="020B0604020202020204" charset="0"/>
                <a:ea typeface="+mn-ea"/>
                <a:cs typeface="+mn-cs"/>
              </a:endParaRPr>
            </a:p>
            <a:p>
              <a:pPr marL="0" marR="0" lvl="0" indent="0" algn="r" defTabSz="914400" eaLnBrk="0" fontAlgn="base" latinLnBrk="0" hangingPunct="0">
                <a:lnSpc>
                  <a:spcPct val="100000"/>
                </a:lnSpc>
                <a:spcBef>
                  <a:spcPct val="0"/>
                </a:spcBef>
                <a:spcAft>
                  <a:spcPct val="0"/>
                </a:spcAft>
                <a:buClrTx/>
                <a:buSzTx/>
                <a:buFontTx/>
                <a:buNone/>
                <a:tabLst/>
                <a:defRPr/>
              </a:pPr>
              <a:r>
                <a:rPr kumimoji="0" lang="fr-FR" sz="2100" u="none" strike="noStrike" cap="none" normalizeH="0" baseline="0" noProof="0" dirty="0">
                  <a:ln>
                    <a:noFill/>
                  </a:ln>
                  <a:solidFill>
                    <a:srgbClr val="FFFFFF"/>
                  </a:solidFill>
                  <a:uLnTx/>
                  <a:uFillTx/>
                  <a:latin typeface="Montserrat-SemiBoldItalic" panose="020B0604020202020204" charset="0"/>
                  <a:ea typeface="+mn-ea"/>
                  <a:cs typeface="+mn-cs"/>
                </a:rPr>
                <a:t>Secrétaire de l'antenne de la Croix-Rouge du Burundi</a:t>
              </a:r>
            </a:p>
          </p:txBody>
        </p:sp>
      </p:grpSp>
    </p:spTree>
    <p:extLst>
      <p:ext uri="{BB962C8B-B14F-4D97-AF65-F5344CB8AC3E}">
        <p14:creationId xmlns:p14="http://schemas.microsoft.com/office/powerpoint/2010/main" val="408639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1"/>
          <p:cNvSpPr txBox="1"/>
          <p:nvPr/>
        </p:nvSpPr>
        <p:spPr>
          <a:xfrm>
            <a:off x="3485072" y="648484"/>
            <a:ext cx="11024558" cy="1983323"/>
          </a:xfrm>
          <a:prstGeom prst="rect">
            <a:avLst/>
          </a:prstGeom>
          <a:noFill/>
          <a:ln>
            <a:noFill/>
          </a:ln>
        </p:spPr>
        <p:txBody>
          <a:bodyPr spcFirstLastPara="1" wrap="square" lIns="91425" tIns="45700" rIns="91425" bIns="45700" anchor="t" anchorCtr="0">
            <a:spAutoFit/>
          </a:bodyPr>
          <a:lstStyle/>
          <a:p>
            <a:pPr marL="0" marR="0" lvl="0" indent="0" algn="l" rtl="0">
              <a:lnSpc>
                <a:spcPct val="128333"/>
              </a:lnSpc>
              <a:spcBef>
                <a:spcPts val="0"/>
              </a:spcBef>
              <a:spcAft>
                <a:spcPts val="0"/>
              </a:spcAft>
              <a:buClr>
                <a:srgbClr val="33394B"/>
              </a:buClr>
              <a:buSzPts val="4800"/>
              <a:buFont typeface="Arial"/>
              <a:buNone/>
            </a:pPr>
            <a:r>
              <a:rPr lang="fr-FR" sz="4800" b="1" i="0" u="none" strike="noStrike" cap="none">
                <a:solidFill>
                  <a:srgbClr val="33394B"/>
                </a:solidFill>
                <a:latin typeface="Montserrat"/>
                <a:ea typeface="Montserrat"/>
                <a:cs typeface="Montserrat"/>
                <a:sym typeface="Montserrat"/>
              </a:rPr>
              <a:t>Exercice de groupe (</a:t>
            </a:r>
            <a:r>
              <a:rPr lang="fr-FR" sz="4800" b="1">
                <a:solidFill>
                  <a:srgbClr val="33394B"/>
                </a:solidFill>
                <a:latin typeface="Montserrat"/>
                <a:ea typeface="Montserrat"/>
                <a:cs typeface="Montserrat"/>
                <a:sym typeface="Montserrat"/>
              </a:rPr>
              <a:t>5</a:t>
            </a:r>
            <a:r>
              <a:rPr lang="fr-FR" sz="4800" b="1" i="0" u="none" strike="noStrike" cap="none">
                <a:solidFill>
                  <a:srgbClr val="33394B"/>
                </a:solidFill>
                <a:latin typeface="Montserrat"/>
                <a:ea typeface="Montserrat"/>
                <a:cs typeface="Montserrat"/>
                <a:sym typeface="Montserrat"/>
              </a:rPr>
              <a:t> min)</a:t>
            </a:r>
          </a:p>
          <a:p>
            <a:pPr marL="0" marR="0" lvl="0" indent="0" algn="l" rtl="0">
              <a:lnSpc>
                <a:spcPct val="128333"/>
              </a:lnSpc>
              <a:spcBef>
                <a:spcPts val="0"/>
              </a:spcBef>
              <a:spcAft>
                <a:spcPts val="0"/>
              </a:spcAft>
              <a:buClr>
                <a:srgbClr val="F5333F"/>
              </a:buClr>
              <a:buSzPts val="4800"/>
              <a:buFont typeface="Arial"/>
              <a:buNone/>
            </a:pPr>
            <a:r>
              <a:rPr lang="fr-FR" sz="4800" b="1" i="0" u="none" strike="noStrike" cap="none">
                <a:solidFill>
                  <a:srgbClr val="F5333F"/>
                </a:solidFill>
                <a:latin typeface="Montserrat"/>
                <a:ea typeface="Montserrat"/>
                <a:cs typeface="Montserrat"/>
                <a:sym typeface="Montserrat"/>
              </a:rPr>
              <a:t>Obtenir l'adhésion des dirigeants</a:t>
            </a:r>
          </a:p>
        </p:txBody>
      </p:sp>
      <p:sp>
        <p:nvSpPr>
          <p:cNvPr id="522" name="Google Shape;522;p81"/>
          <p:cNvSpPr txBox="1"/>
          <p:nvPr/>
        </p:nvSpPr>
        <p:spPr>
          <a:xfrm>
            <a:off x="739035" y="3164959"/>
            <a:ext cx="14983968" cy="1015406"/>
          </a:xfrm>
          <a:prstGeom prst="rect">
            <a:avLst/>
          </a:prstGeom>
          <a:noFill/>
          <a:ln>
            <a:noFill/>
          </a:ln>
        </p:spPr>
        <p:txBody>
          <a:bodyPr spcFirstLastPara="1" wrap="square" lIns="91425" tIns="45700" rIns="91425" bIns="45700" anchor="t" anchorCtr="0">
            <a:spAutoFit/>
          </a:bodyPr>
          <a:lstStyle/>
          <a:p>
            <a:pPr marL="0" marR="0" lvl="0" indent="0" algn="l" rtl="0">
              <a:lnSpc>
                <a:spcPct val="130714"/>
              </a:lnSpc>
              <a:spcBef>
                <a:spcPts val="0"/>
              </a:spcBef>
              <a:spcAft>
                <a:spcPts val="0"/>
              </a:spcAft>
              <a:buClr>
                <a:srgbClr val="FF0000"/>
              </a:buClr>
              <a:buSzPts val="2800"/>
              <a:buFont typeface="Arial"/>
              <a:buNone/>
            </a:pPr>
            <a:r>
              <a:rPr lang="fr-FR" sz="2800" b="1" i="0" u="none" strike="noStrike" cap="none">
                <a:solidFill>
                  <a:srgbClr val="3F3F3F"/>
                </a:solidFill>
                <a:latin typeface="Open Sans"/>
                <a:ea typeface="Open Sans"/>
                <a:cs typeface="Open Sans"/>
                <a:sym typeface="Open Sans"/>
              </a:rPr>
              <a:t>Quels arguments utiliseriez-vous pour convaincre ces types de dirigeants d'investir dans l'institutionnalisation de l'engagement communautaire et de la redevabilité...</a:t>
            </a:r>
          </a:p>
        </p:txBody>
      </p:sp>
      <p:graphicFrame>
        <p:nvGraphicFramePr>
          <p:cNvPr id="523" name="Google Shape;523;p81"/>
          <p:cNvGraphicFramePr/>
          <p:nvPr/>
        </p:nvGraphicFramePr>
        <p:xfrm>
          <a:off x="739035" y="4590164"/>
          <a:ext cx="15599400" cy="5231845"/>
        </p:xfrm>
        <a:graphic>
          <a:graphicData uri="http://schemas.openxmlformats.org/drawingml/2006/table">
            <a:tbl>
              <a:tblPr firstRow="1" bandRow="1">
                <a:noFill/>
                <a:tableStyleId>{FA3A79C0-5B7E-49B9-8F04-6FAD011B0463}</a:tableStyleId>
              </a:tblPr>
              <a:tblGrid>
                <a:gridCol w="7799700">
                  <a:extLst>
                    <a:ext uri="{9D8B030D-6E8A-4147-A177-3AD203B41FA5}">
                      <a16:colId xmlns:a16="http://schemas.microsoft.com/office/drawing/2014/main" val="20000"/>
                    </a:ext>
                  </a:extLst>
                </a:gridCol>
                <a:gridCol w="7799700">
                  <a:extLst>
                    <a:ext uri="{9D8B030D-6E8A-4147-A177-3AD203B41FA5}">
                      <a16:colId xmlns:a16="http://schemas.microsoft.com/office/drawing/2014/main" val="20001"/>
                    </a:ext>
                  </a:extLst>
                </a:gridCol>
              </a:tblGrid>
              <a:tr h="2397225">
                <a:tc>
                  <a:txBody>
                    <a:bodyPr/>
                    <a:lstStyle/>
                    <a:p>
                      <a:pPr marL="0" marR="0" lvl="0" indent="0" algn="l" rtl="0">
                        <a:lnSpc>
                          <a:spcPct val="100000"/>
                        </a:lnSpc>
                        <a:spcBef>
                          <a:spcPts val="0"/>
                        </a:spcBef>
                        <a:spcAft>
                          <a:spcPts val="0"/>
                        </a:spcAft>
                        <a:buNone/>
                      </a:pPr>
                      <a:r>
                        <a:rPr lang="fr-FR" sz="2800" b="1" u="none" strike="noStrike" cap="none">
                          <a:solidFill>
                            <a:schemeClr val="accent3"/>
                          </a:solidFill>
                          <a:latin typeface="Open Sans"/>
                          <a:ea typeface="Open Sans"/>
                          <a:cs typeface="Open Sans"/>
                          <a:sym typeface="Open Sans"/>
                        </a:rPr>
                        <a:t>Groupe 1 </a:t>
                      </a:r>
                    </a:p>
                    <a:p>
                      <a:pPr marL="0" marR="0" lvl="0" indent="0" algn="l" rtl="0">
                        <a:lnSpc>
                          <a:spcPct val="100000"/>
                        </a:lnSpc>
                        <a:spcBef>
                          <a:spcPts val="1200"/>
                        </a:spcBef>
                        <a:spcAft>
                          <a:spcPts val="0"/>
                        </a:spcAft>
                        <a:buNone/>
                      </a:pPr>
                      <a:r>
                        <a:rPr lang="fr-FR" sz="2400" u="none" strike="noStrike" cap="none">
                          <a:latin typeface="Open Sans"/>
                          <a:ea typeface="Open Sans"/>
                          <a:cs typeface="Open Sans"/>
                          <a:sym typeface="Open Sans"/>
                        </a:rPr>
                        <a:t>Votre Secrétaire général se préoccupe surtout de collecter des fonds pour assurer la viabilité financière à long terme de la Société nationale </a:t>
                      </a: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800" b="1" u="none" strike="noStrike" cap="none">
                          <a:solidFill>
                            <a:schemeClr val="accent3"/>
                          </a:solidFill>
                          <a:latin typeface="Open Sans"/>
                          <a:ea typeface="Open Sans"/>
                          <a:cs typeface="Open Sans"/>
                          <a:sym typeface="Open Sans"/>
                        </a:rPr>
                        <a:t>Groupe 2</a:t>
                      </a:r>
                    </a:p>
                    <a:p>
                      <a:pPr marL="0" marR="0" lvl="0" indent="0" algn="l" rtl="0">
                        <a:lnSpc>
                          <a:spcPct val="100000"/>
                        </a:lnSpc>
                        <a:spcBef>
                          <a:spcPts val="1200"/>
                        </a:spcBef>
                        <a:spcAft>
                          <a:spcPts val="0"/>
                        </a:spcAft>
                        <a:buNone/>
                      </a:pPr>
                      <a:r>
                        <a:rPr lang="fr-FR" sz="2400" u="none" strike="noStrike" cap="none">
                          <a:latin typeface="Open Sans"/>
                          <a:ea typeface="Open Sans"/>
                          <a:cs typeface="Open Sans"/>
                          <a:sym typeface="Open Sans"/>
                        </a:rPr>
                        <a:t>Votre Secrétaire général se soucie avant tout de sa réputation et de celle de la Société nationale dans le pays et au sein du Mouvement</a:t>
                      </a: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50100">
                <a:tc>
                  <a:txBody>
                    <a:bodyPr/>
                    <a:lstStyle/>
                    <a:p>
                      <a:pPr marL="0" marR="0" lvl="0" indent="0" algn="l" rtl="0">
                        <a:lnSpc>
                          <a:spcPct val="100000"/>
                        </a:lnSpc>
                        <a:spcBef>
                          <a:spcPts val="0"/>
                        </a:spcBef>
                        <a:spcAft>
                          <a:spcPts val="0"/>
                        </a:spcAft>
                        <a:buNone/>
                      </a:pPr>
                      <a:r>
                        <a:rPr lang="fr-FR" sz="2800" b="1" u="none" strike="noStrike" cap="none">
                          <a:solidFill>
                            <a:schemeClr val="accent3"/>
                          </a:solidFill>
                          <a:latin typeface="Open Sans"/>
                          <a:ea typeface="Open Sans"/>
                          <a:cs typeface="Open Sans"/>
                          <a:sym typeface="Open Sans"/>
                        </a:rPr>
                        <a:t>Groupe 3</a:t>
                      </a:r>
                    </a:p>
                    <a:p>
                      <a:pPr marL="0" marR="0" lvl="0" indent="0" algn="l" rtl="0">
                        <a:lnSpc>
                          <a:spcPct val="100000"/>
                        </a:lnSpc>
                        <a:spcBef>
                          <a:spcPts val="1200"/>
                        </a:spcBef>
                        <a:spcAft>
                          <a:spcPts val="0"/>
                        </a:spcAft>
                        <a:buNone/>
                      </a:pPr>
                      <a:r>
                        <a:rPr lang="fr-FR" sz="2400" u="none" strike="noStrike" cap="none">
                          <a:latin typeface="Open Sans"/>
                          <a:ea typeface="Open Sans"/>
                          <a:cs typeface="Open Sans"/>
                          <a:sym typeface="Open Sans"/>
                        </a:rPr>
                        <a:t>Votre secrétaire général se soucie avant tout d'économiser de l'argent et est toujours à la recherche de moyens de réduire les dépenses</a:t>
                      </a: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800" b="1" u="none" strike="noStrike" cap="none" dirty="0">
                          <a:solidFill>
                            <a:schemeClr val="accent3"/>
                          </a:solidFill>
                          <a:latin typeface="Open Sans"/>
                          <a:ea typeface="Open Sans"/>
                          <a:cs typeface="Open Sans"/>
                          <a:sym typeface="Open Sans"/>
                        </a:rPr>
                        <a:t>Groupe 4</a:t>
                      </a:r>
                    </a:p>
                    <a:p>
                      <a:pPr marL="0" marR="0" lvl="0" indent="0" algn="l" rtl="0">
                        <a:lnSpc>
                          <a:spcPct val="100000"/>
                        </a:lnSpc>
                        <a:spcBef>
                          <a:spcPts val="1200"/>
                        </a:spcBef>
                        <a:spcAft>
                          <a:spcPts val="0"/>
                        </a:spcAft>
                        <a:buNone/>
                      </a:pPr>
                      <a:r>
                        <a:rPr lang="fr-FR" sz="2400" u="none" strike="noStrike" cap="none" dirty="0">
                          <a:latin typeface="Open Sans"/>
                          <a:ea typeface="Open Sans"/>
                          <a:cs typeface="Open Sans"/>
                          <a:sym typeface="Open Sans"/>
                        </a:rPr>
                        <a:t>Votre secrétaire général est très attaché au respect des délais, il veut que les projets soient terminés à temps et que tous les fonds soient dépensés comme prévu</a:t>
                      </a:r>
                    </a:p>
                    <a:p>
                      <a:pPr marL="0" marR="0" lvl="0" indent="0" algn="l" rtl="0">
                        <a:lnSpc>
                          <a:spcPct val="100000"/>
                        </a:lnSpc>
                        <a:spcBef>
                          <a:spcPts val="1200"/>
                        </a:spcBef>
                        <a:spcAft>
                          <a:spcPts val="0"/>
                        </a:spcAft>
                        <a:buNone/>
                      </a:pPr>
                      <a:endParaRPr sz="2400" u="none" strike="noStrike" cap="none" dirty="0">
                        <a:latin typeface="Open Sans"/>
                        <a:ea typeface="Open Sans"/>
                        <a:cs typeface="Open Sans"/>
                        <a:sym typeface="Open Sans"/>
                      </a:endParaRP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24" name="Google Shape;524;p81"/>
          <p:cNvGrpSpPr/>
          <p:nvPr/>
        </p:nvGrpSpPr>
        <p:grpSpPr>
          <a:xfrm>
            <a:off x="231082" y="0"/>
            <a:ext cx="3253990" cy="2932801"/>
            <a:chOff x="9331835" y="263026"/>
            <a:chExt cx="4363366" cy="4363366"/>
          </a:xfrm>
        </p:grpSpPr>
        <p:sp>
          <p:nvSpPr>
            <p:cNvPr id="525" name="Google Shape;525;p81"/>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F3F3F"/>
                </a:solidFill>
                <a:latin typeface="Calibri"/>
                <a:ea typeface="Calibri"/>
                <a:cs typeface="Calibri"/>
                <a:sym typeface="Calibri"/>
              </a:endParaRPr>
            </a:p>
          </p:txBody>
        </p:sp>
        <p:pic>
          <p:nvPicPr>
            <p:cNvPr id="526" name="Google Shape;526;p81"/>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SharedWithUsers xmlns="133e5729-7bb1-4685-bd1f-c5e580a2ee33">
      <UserInfo>
        <DisplayName/>
        <AccountId xsi:nil="true"/>
        <AccountType/>
      </UserInfo>
    </SharedWithUsers>
    <MediaLengthInSeconds xmlns="cf328f71-004c-4ec5-8aac-4c1fe87c00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988F8D-B614-43D6-A40B-1D82E0383C22}">
  <ds:schemaRefs>
    <ds:schemaRef ds:uri="http://schemas.microsoft.com/office/2006/metadata/properties"/>
    <ds:schemaRef ds:uri="http://schemas.microsoft.com/office/infopath/2007/PartnerControls"/>
    <ds:schemaRef ds:uri="http://schemas.microsoft.com/sharepoint/v3"/>
    <ds:schemaRef ds:uri="728a61b5-d4b1-4106-b4bc-8560b724855e"/>
    <ds:schemaRef ds:uri="1d4640d9-733a-4c6d-a542-95167bbe3566"/>
  </ds:schemaRefs>
</ds:datastoreItem>
</file>

<file path=customXml/itemProps2.xml><?xml version="1.0" encoding="utf-8"?>
<ds:datastoreItem xmlns:ds="http://schemas.openxmlformats.org/officeDocument/2006/customXml" ds:itemID="{AB15D4E0-3598-4624-86B5-D797A05EC3AA}"/>
</file>

<file path=customXml/itemProps3.xml><?xml version="1.0" encoding="utf-8"?>
<ds:datastoreItem xmlns:ds="http://schemas.openxmlformats.org/officeDocument/2006/customXml" ds:itemID="{8F17CEDF-079D-4655-BA09-A4E0EC6B8D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5757</Words>
  <Application>Microsoft Office PowerPoint</Application>
  <PresentationFormat>Custom</PresentationFormat>
  <Paragraphs>356</Paragraphs>
  <Slides>21</Slides>
  <Notes>21</Notes>
  <HiddenSlides>1</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2_Office Theme</vt:lpstr>
      <vt:lpstr>PowerPoint Presentation</vt:lpstr>
      <vt:lpstr>PowerPoint Presentation</vt:lpstr>
      <vt:lpstr>Qu'entendons-nous par « institutionnalisation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Institutionalizing accountability to communities in Kenya Red Cross </vt:lpstr>
      <vt:lpstr>Vous voulez en savoir plus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2022-10-26T15:30:20Z</dcterms:created>
  <dcterms:modified xsi:type="dcterms:W3CDTF">2022-10-28T02:59:25Z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y fmtid="{D5CDD505-2E9C-101B-9397-08002B2CF9AE}" pid="3" name="MSIP_Label_caf3f7fd-5cd4-4287-9002-aceb9af13c42_Enabled">
    <vt:lpwstr>true</vt:lpwstr>
  </property>
  <property fmtid="{D5CDD505-2E9C-101B-9397-08002B2CF9AE}" pid="4" name="MSIP_Label_caf3f7fd-5cd4-4287-9002-aceb9af13c42_SetDate">
    <vt:lpwstr>2022-10-28T02:59:23Z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9c83c44d-1d3e-4260-942e-7677dbba2f86</vt:lpwstr>
  </property>
  <property fmtid="{D5CDD505-2E9C-101B-9397-08002B2CF9AE}" pid="9" name="MSIP_Label_caf3f7fd-5cd4-4287-9002-aceb9af13c42_ContentBits">
    <vt:lpwstr>2</vt:lpwstr>
  </property>
  <property fmtid="{D5CDD505-2E9C-101B-9397-08002B2CF9AE}" pid="10" name="ClassificationContentMarkingFooterLocations">
    <vt:lpwstr>Office Theme:3\1_Office Theme:3\2_Office Theme:5</vt:lpwstr>
  </property>
  <property fmtid="{D5CDD505-2E9C-101B-9397-08002B2CF9AE}" pid="11" name="ClassificationContentMarkingFooterText">
    <vt:lpwstr>Public</vt:lpwstr>
  </property>
  <property fmtid="{D5CDD505-2E9C-101B-9397-08002B2CF9AE}" pid="12" name="MediaServiceImageTags">
    <vt:lpwstr/>
  </property>
  <property fmtid="{D5CDD505-2E9C-101B-9397-08002B2CF9AE}" pid="13" name="Order">
    <vt:r8>5830200</vt:r8>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