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91" r:id="rId5"/>
  </p:sldMasterIdLst>
  <p:notesMasterIdLst>
    <p:notesMasterId r:id="rId30"/>
  </p:notesMasterIdLst>
  <p:sldIdLst>
    <p:sldId id="256" r:id="rId6"/>
    <p:sldId id="257" r:id="rId7"/>
    <p:sldId id="258" r:id="rId8"/>
    <p:sldId id="4342" r:id="rId9"/>
    <p:sldId id="263" r:id="rId10"/>
    <p:sldId id="264" r:id="rId11"/>
    <p:sldId id="261" r:id="rId12"/>
    <p:sldId id="4346" r:id="rId13"/>
    <p:sldId id="4345" r:id="rId14"/>
    <p:sldId id="2076137756" r:id="rId15"/>
    <p:sldId id="4344"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4024" r:id="rId29"/>
  </p:sldIdLst>
  <p:sldSz cx="18288000" cy="10288588"/>
  <p:notesSz cx="6669088" cy="9926638"/>
  <p:embeddedFontLst>
    <p:embeddedFont>
      <p:font typeface="Calibri" panose="020F0502020204030204" pitchFamily="34" charset="0"/>
      <p:regular r:id="rId31"/>
      <p:bold r:id="rId32"/>
      <p:italic r:id="rId33"/>
      <p:boldItalic r:id="rId34"/>
    </p:embeddedFont>
    <p:embeddedFont>
      <p:font typeface="Montserrat" panose="00000500000000000000" pitchFamily="50" charset="0"/>
      <p:regular r:id="rId35"/>
      <p:bold r:id="rId36"/>
      <p:italic r:id="rId37"/>
      <p:boldItalic r:id="rId38"/>
    </p:embeddedFont>
    <p:embeddedFont>
      <p:font typeface="Montserrat SemiBold" panose="00000700000000000000" pitchFamily="2" charset="0"/>
      <p:regular r:id="rId39"/>
      <p:bold r:id="rId40"/>
      <p:italic r:id="rId41"/>
      <p:boldItalic r:id="rId42"/>
    </p:embeddedFont>
    <p:embeddedFont>
      <p:font typeface="Open Sans" panose="020B080603050402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Roboto Black" panose="02000000000000000000" pitchFamily="2" charset="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WuvN/8VfCgbXThubEDrGgFiIj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C2B00-AFDC-DE43-C893-5B1B58642409}" name="Sharon Reader" initials="SR" userId="ca5c8e1e0ed0967f" providerId="Windows Live"/>
  <p188:author id="{5E84FAFF-A465-F3D2-E8A9-1E8964DEEB9A}" name="Ombretta BAGGIO" initials="OB" userId="S::ombretta.baggio@ifrc.org::7b3fb4fe-2684-4892-9f38-a1ec0f997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A8D4F-D47C-49FB-8DF9-7C89CBC69B6B}" v="1" dt="2022-08-22T12:48:37.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9"/>
    <p:restoredTop sz="65693" autoAdjust="0"/>
  </p:normalViewPr>
  <p:slideViewPr>
    <p:cSldViewPr snapToGrid="0">
      <p:cViewPr varScale="1">
        <p:scale>
          <a:sx n="48" d="100"/>
          <a:sy n="48" d="100"/>
        </p:scale>
        <p:origin x="1812" y="66"/>
      </p:cViewPr>
      <p:guideLst/>
    </p:cSldViewPr>
  </p:slideViewPr>
  <p:notesTextViewPr>
    <p:cViewPr>
      <p:scale>
        <a:sx n="130" d="100"/>
        <a:sy n="130" d="100"/>
      </p:scale>
      <p:origin x="0" y="0"/>
    </p:cViewPr>
  </p:notesTextViewPr>
  <p:notesViewPr>
    <p:cSldViewPr snapToGrid="0">
      <p:cViewPr varScale="1">
        <p:scale>
          <a:sx n="100" d="100"/>
          <a:sy n="100" d="100"/>
        </p:scale>
        <p:origin x="0" y="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1.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bretta BAGGIO" userId="7b3fb4fe-2684-4892-9f38-a1ec0f997154" providerId="ADAL" clId="{BCBA8D4F-D47C-49FB-8DF9-7C89CBC69B6B}"/>
    <pc:docChg chg="modSld modNotesMaster">
      <pc:chgData name="Ombretta BAGGIO" userId="7b3fb4fe-2684-4892-9f38-a1ec0f997154" providerId="ADAL" clId="{BCBA8D4F-D47C-49FB-8DF9-7C89CBC69B6B}" dt="2022-08-22T12:48:37.112" v="0"/>
      <pc:docMkLst>
        <pc:docMk/>
      </pc:docMkLst>
      <pc:sldChg chg="modNotes">
        <pc:chgData name="Ombretta BAGGIO" userId="7b3fb4fe-2684-4892-9f38-a1ec0f997154" providerId="ADAL" clId="{BCBA8D4F-D47C-49FB-8DF9-7C89CBC69B6B}" dt="2022-08-22T12:48:37.112" v="0"/>
        <pc:sldMkLst>
          <pc:docMk/>
          <pc:sldMk cId="0" sldId="256"/>
        </pc:sldMkLst>
      </pc:sldChg>
      <pc:sldChg chg="modNotes">
        <pc:chgData name="Ombretta BAGGIO" userId="7b3fb4fe-2684-4892-9f38-a1ec0f997154" providerId="ADAL" clId="{BCBA8D4F-D47C-49FB-8DF9-7C89CBC69B6B}" dt="2022-08-22T12:48:37.112" v="0"/>
        <pc:sldMkLst>
          <pc:docMk/>
          <pc:sldMk cId="0" sldId="257"/>
        </pc:sldMkLst>
      </pc:sldChg>
      <pc:sldChg chg="modNotes">
        <pc:chgData name="Ombretta BAGGIO" userId="7b3fb4fe-2684-4892-9f38-a1ec0f997154" providerId="ADAL" clId="{BCBA8D4F-D47C-49FB-8DF9-7C89CBC69B6B}" dt="2022-08-22T12:48:37.112" v="0"/>
        <pc:sldMkLst>
          <pc:docMk/>
          <pc:sldMk cId="0" sldId="258"/>
        </pc:sldMkLst>
      </pc:sldChg>
      <pc:sldChg chg="modNotes">
        <pc:chgData name="Ombretta BAGGIO" userId="7b3fb4fe-2684-4892-9f38-a1ec0f997154" providerId="ADAL" clId="{BCBA8D4F-D47C-49FB-8DF9-7C89CBC69B6B}" dt="2022-08-22T12:48:37.112" v="0"/>
        <pc:sldMkLst>
          <pc:docMk/>
          <pc:sldMk cId="0" sldId="261"/>
        </pc:sldMkLst>
      </pc:sldChg>
      <pc:sldChg chg="modNotes">
        <pc:chgData name="Ombretta BAGGIO" userId="7b3fb4fe-2684-4892-9f38-a1ec0f997154" providerId="ADAL" clId="{BCBA8D4F-D47C-49FB-8DF9-7C89CBC69B6B}" dt="2022-08-22T12:48:37.112" v="0"/>
        <pc:sldMkLst>
          <pc:docMk/>
          <pc:sldMk cId="0" sldId="263"/>
        </pc:sldMkLst>
      </pc:sldChg>
      <pc:sldChg chg="modNotes">
        <pc:chgData name="Ombretta BAGGIO" userId="7b3fb4fe-2684-4892-9f38-a1ec0f997154" providerId="ADAL" clId="{BCBA8D4F-D47C-49FB-8DF9-7C89CBC69B6B}" dt="2022-08-22T12:48:37.112" v="0"/>
        <pc:sldMkLst>
          <pc:docMk/>
          <pc:sldMk cId="0" sldId="264"/>
        </pc:sldMkLst>
      </pc:sldChg>
      <pc:sldChg chg="modNotes">
        <pc:chgData name="Ombretta BAGGIO" userId="7b3fb4fe-2684-4892-9f38-a1ec0f997154" providerId="ADAL" clId="{BCBA8D4F-D47C-49FB-8DF9-7C89CBC69B6B}" dt="2022-08-22T12:48:37.112" v="0"/>
        <pc:sldMkLst>
          <pc:docMk/>
          <pc:sldMk cId="0" sldId="268"/>
        </pc:sldMkLst>
      </pc:sldChg>
      <pc:sldChg chg="modNotes">
        <pc:chgData name="Ombretta BAGGIO" userId="7b3fb4fe-2684-4892-9f38-a1ec0f997154" providerId="ADAL" clId="{BCBA8D4F-D47C-49FB-8DF9-7C89CBC69B6B}" dt="2022-08-22T12:48:37.112" v="0"/>
        <pc:sldMkLst>
          <pc:docMk/>
          <pc:sldMk cId="0" sldId="269"/>
        </pc:sldMkLst>
      </pc:sldChg>
      <pc:sldChg chg="modNotes">
        <pc:chgData name="Ombretta BAGGIO" userId="7b3fb4fe-2684-4892-9f38-a1ec0f997154" providerId="ADAL" clId="{BCBA8D4F-D47C-49FB-8DF9-7C89CBC69B6B}" dt="2022-08-22T12:48:37.112" v="0"/>
        <pc:sldMkLst>
          <pc:docMk/>
          <pc:sldMk cId="0" sldId="270"/>
        </pc:sldMkLst>
      </pc:sldChg>
      <pc:sldChg chg="modNotes">
        <pc:chgData name="Ombretta BAGGIO" userId="7b3fb4fe-2684-4892-9f38-a1ec0f997154" providerId="ADAL" clId="{BCBA8D4F-D47C-49FB-8DF9-7C89CBC69B6B}" dt="2022-08-22T12:48:37.112" v="0"/>
        <pc:sldMkLst>
          <pc:docMk/>
          <pc:sldMk cId="0" sldId="271"/>
        </pc:sldMkLst>
      </pc:sldChg>
      <pc:sldChg chg="modNotes">
        <pc:chgData name="Ombretta BAGGIO" userId="7b3fb4fe-2684-4892-9f38-a1ec0f997154" providerId="ADAL" clId="{BCBA8D4F-D47C-49FB-8DF9-7C89CBC69B6B}" dt="2022-08-22T12:48:37.112" v="0"/>
        <pc:sldMkLst>
          <pc:docMk/>
          <pc:sldMk cId="0" sldId="272"/>
        </pc:sldMkLst>
      </pc:sldChg>
      <pc:sldChg chg="modNotes">
        <pc:chgData name="Ombretta BAGGIO" userId="7b3fb4fe-2684-4892-9f38-a1ec0f997154" providerId="ADAL" clId="{BCBA8D4F-D47C-49FB-8DF9-7C89CBC69B6B}" dt="2022-08-22T12:48:37.112" v="0"/>
        <pc:sldMkLst>
          <pc:docMk/>
          <pc:sldMk cId="0" sldId="273"/>
        </pc:sldMkLst>
      </pc:sldChg>
      <pc:sldChg chg="modNotes">
        <pc:chgData name="Ombretta BAGGIO" userId="7b3fb4fe-2684-4892-9f38-a1ec0f997154" providerId="ADAL" clId="{BCBA8D4F-D47C-49FB-8DF9-7C89CBC69B6B}" dt="2022-08-22T12:48:37.112" v="0"/>
        <pc:sldMkLst>
          <pc:docMk/>
          <pc:sldMk cId="0" sldId="274"/>
        </pc:sldMkLst>
      </pc:sldChg>
      <pc:sldChg chg="modNotes">
        <pc:chgData name="Ombretta BAGGIO" userId="7b3fb4fe-2684-4892-9f38-a1ec0f997154" providerId="ADAL" clId="{BCBA8D4F-D47C-49FB-8DF9-7C89CBC69B6B}" dt="2022-08-22T12:48:37.112" v="0"/>
        <pc:sldMkLst>
          <pc:docMk/>
          <pc:sldMk cId="0" sldId="275"/>
        </pc:sldMkLst>
      </pc:sldChg>
      <pc:sldChg chg="modNotes">
        <pc:chgData name="Ombretta BAGGIO" userId="7b3fb4fe-2684-4892-9f38-a1ec0f997154" providerId="ADAL" clId="{BCBA8D4F-D47C-49FB-8DF9-7C89CBC69B6B}" dt="2022-08-22T12:48:37.112" v="0"/>
        <pc:sldMkLst>
          <pc:docMk/>
          <pc:sldMk cId="0" sldId="276"/>
        </pc:sldMkLst>
      </pc:sldChg>
      <pc:sldChg chg="modNotes">
        <pc:chgData name="Ombretta BAGGIO" userId="7b3fb4fe-2684-4892-9f38-a1ec0f997154" providerId="ADAL" clId="{BCBA8D4F-D47C-49FB-8DF9-7C89CBC69B6B}" dt="2022-08-22T12:48:37.112" v="0"/>
        <pc:sldMkLst>
          <pc:docMk/>
          <pc:sldMk cId="0" sldId="277"/>
        </pc:sldMkLst>
      </pc:sldChg>
      <pc:sldChg chg="modNotes">
        <pc:chgData name="Ombretta BAGGIO" userId="7b3fb4fe-2684-4892-9f38-a1ec0f997154" providerId="ADAL" clId="{BCBA8D4F-D47C-49FB-8DF9-7C89CBC69B6B}" dt="2022-08-22T12:48:37.112" v="0"/>
        <pc:sldMkLst>
          <pc:docMk/>
          <pc:sldMk cId="0" sldId="279"/>
        </pc:sldMkLst>
      </pc:sldChg>
      <pc:sldChg chg="modNotes">
        <pc:chgData name="Ombretta BAGGIO" userId="7b3fb4fe-2684-4892-9f38-a1ec0f997154" providerId="ADAL" clId="{BCBA8D4F-D47C-49FB-8DF9-7C89CBC69B6B}" dt="2022-08-22T12:48:37.112" v="0"/>
        <pc:sldMkLst>
          <pc:docMk/>
          <pc:sldMk cId="0" sldId="280"/>
        </pc:sldMkLst>
      </pc:sldChg>
      <pc:sldChg chg="modNotes">
        <pc:chgData name="Ombretta BAGGIO" userId="7b3fb4fe-2684-4892-9f38-a1ec0f997154" providerId="ADAL" clId="{BCBA8D4F-D47C-49FB-8DF9-7C89CBC69B6B}" dt="2022-08-22T12:48:37.112" v="0"/>
        <pc:sldMkLst>
          <pc:docMk/>
          <pc:sldMk cId="3833105094" sldId="4342"/>
        </pc:sldMkLst>
      </pc:sldChg>
      <pc:sldChg chg="modNotes">
        <pc:chgData name="Ombretta BAGGIO" userId="7b3fb4fe-2684-4892-9f38-a1ec0f997154" providerId="ADAL" clId="{BCBA8D4F-D47C-49FB-8DF9-7C89CBC69B6B}" dt="2022-08-22T12:48:37.112" v="0"/>
        <pc:sldMkLst>
          <pc:docMk/>
          <pc:sldMk cId="0" sldId="4344"/>
        </pc:sldMkLst>
      </pc:sldChg>
      <pc:sldChg chg="modNotes">
        <pc:chgData name="Ombretta BAGGIO" userId="7b3fb4fe-2684-4892-9f38-a1ec0f997154" providerId="ADAL" clId="{BCBA8D4F-D47C-49FB-8DF9-7C89CBC69B6B}" dt="2022-08-22T12:48:37.112" v="0"/>
        <pc:sldMkLst>
          <pc:docMk/>
          <pc:sldMk cId="0" sldId="4345"/>
        </pc:sldMkLst>
      </pc:sldChg>
      <pc:sldChg chg="modNotes">
        <pc:chgData name="Ombretta BAGGIO" userId="7b3fb4fe-2684-4892-9f38-a1ec0f997154" providerId="ADAL" clId="{BCBA8D4F-D47C-49FB-8DF9-7C89CBC69B6B}" dt="2022-08-22T12:48:37.112" v="0"/>
        <pc:sldMkLst>
          <pc:docMk/>
          <pc:sldMk cId="2950617990" sldId="4346"/>
        </pc:sldMkLst>
      </pc:sldChg>
      <pc:sldChg chg="modNotes">
        <pc:chgData name="Ombretta BAGGIO" userId="7b3fb4fe-2684-4892-9f38-a1ec0f997154" providerId="ADAL" clId="{BCBA8D4F-D47C-49FB-8DF9-7C89CBC69B6B}" dt="2022-08-22T12:48:37.112" v="0"/>
        <pc:sldMkLst>
          <pc:docMk/>
          <pc:sldMk cId="0" sldId="20761377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23B83-3CA7-C14C-B8EA-58044DA2FBD6}"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1B88B5FF-8479-B24B-865C-2884B7F3E53E}">
      <dgm:prSet phldrT="[Text]" custT="1"/>
      <dgm:spPr/>
      <dgm:t>
        <a:bodyPr/>
        <a:lstStyle/>
        <a:p>
          <a:r>
            <a:rPr lang="fr-FR" sz="3600">
              <a:solidFill>
                <a:schemeClr val="tx2"/>
              </a:solidFill>
              <a:latin typeface="Montserrat" pitchFamily="2" charset="77"/>
            </a:rPr>
            <a:t>Leadership</a:t>
          </a:r>
        </a:p>
      </dgm:t>
    </dgm:pt>
    <dgm:pt modelId="{5D8AF5C5-A5A6-E340-A929-D8BF1DA45E2E}" type="parTrans" cxnId="{673DC982-8B19-4146-9EA6-8354F7EEB016}">
      <dgm:prSet/>
      <dgm:spPr/>
      <dgm:t>
        <a:bodyPr/>
        <a:lstStyle/>
        <a:p>
          <a:endParaRPr lang="en-GB"/>
        </a:p>
      </dgm:t>
    </dgm:pt>
    <dgm:pt modelId="{6A96FE03-9781-8644-BCF4-BDF9ECF60F83}" type="sibTrans" cxnId="{673DC982-8B19-4146-9EA6-8354F7EEB016}">
      <dgm:prSet/>
      <dgm:spPr/>
      <dgm:t>
        <a:bodyPr/>
        <a:lstStyle/>
        <a:p>
          <a:endParaRPr lang="en-GB"/>
        </a:p>
      </dgm:t>
    </dgm:pt>
    <dgm:pt modelId="{1210D66A-3D59-774C-9BB2-5FA3BC923BE9}">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Inclure le CEA dans les politiques et la stratégie</a:t>
          </a:r>
        </a:p>
      </dgm:t>
    </dgm:pt>
    <dgm:pt modelId="{B20CB30C-9FBB-274C-AA73-778412DD250D}" type="parTrans" cxnId="{122F6D63-C78C-7D46-918B-3CB2E5FDC1A7}">
      <dgm:prSet/>
      <dgm:spPr/>
      <dgm:t>
        <a:bodyPr/>
        <a:lstStyle/>
        <a:p>
          <a:endParaRPr lang="en-GB"/>
        </a:p>
      </dgm:t>
    </dgm:pt>
    <dgm:pt modelId="{40F44E54-4D37-C94E-BE70-77296F8C2B46}" type="sibTrans" cxnId="{122F6D63-C78C-7D46-918B-3CB2E5FDC1A7}">
      <dgm:prSet/>
      <dgm:spPr/>
      <dgm:t>
        <a:bodyPr/>
        <a:lstStyle/>
        <a:p>
          <a:endParaRPr lang="en-GB"/>
        </a:p>
      </dgm:t>
    </dgm:pt>
    <dgm:pt modelId="{878D6105-8038-5544-99AE-FAD1CCAF6B5D}">
      <dgm:prSet phldrT="[Text]" custT="1"/>
      <dgm:spPr/>
      <dgm:t>
        <a:bodyPr/>
        <a:lstStyle/>
        <a:p>
          <a:r>
            <a:rPr lang="fr-FR" sz="3200" dirty="0">
              <a:solidFill>
                <a:schemeClr val="tx2"/>
              </a:solidFill>
              <a:latin typeface="Montserrat" pitchFamily="2" charset="77"/>
            </a:rPr>
            <a:t>Personnel chargé des programmes et des opérations</a:t>
          </a:r>
        </a:p>
      </dgm:t>
    </dgm:pt>
    <dgm:pt modelId="{C761AFEC-802E-4E4D-926F-353DB696CD7A}" type="parTrans" cxnId="{1667102F-15A4-CC46-8F13-1367C9FE83F6}">
      <dgm:prSet/>
      <dgm:spPr/>
      <dgm:t>
        <a:bodyPr/>
        <a:lstStyle/>
        <a:p>
          <a:endParaRPr lang="en-GB"/>
        </a:p>
      </dgm:t>
    </dgm:pt>
    <dgm:pt modelId="{95DCF98F-B9D9-094D-9590-793A971EBFF9}" type="sibTrans" cxnId="{1667102F-15A4-CC46-8F13-1367C9FE83F6}">
      <dgm:prSet/>
      <dgm:spPr/>
      <dgm:t>
        <a:bodyPr/>
        <a:lstStyle/>
        <a:p>
          <a:endParaRPr lang="en-GB"/>
        </a:p>
      </dgm:t>
    </dgm:pt>
    <dgm:pt modelId="{264E71B0-2304-0E4B-885B-79C1099DD4BC}">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Ajouter le CEA dans les plans et les budgets</a:t>
          </a:r>
        </a:p>
      </dgm:t>
    </dgm:pt>
    <dgm:pt modelId="{694C28CC-7BAF-DF42-BB37-509CEF3259B7}" type="parTrans" cxnId="{48BD6419-663A-A14C-BF61-EC9CA91BC042}">
      <dgm:prSet/>
      <dgm:spPr/>
      <dgm:t>
        <a:bodyPr/>
        <a:lstStyle/>
        <a:p>
          <a:endParaRPr lang="en-GB"/>
        </a:p>
      </dgm:t>
    </dgm:pt>
    <dgm:pt modelId="{2AE162A6-D43F-9245-8E54-C030F0DC9A59}" type="sibTrans" cxnId="{48BD6419-663A-A14C-BF61-EC9CA91BC042}">
      <dgm:prSet/>
      <dgm:spPr/>
      <dgm:t>
        <a:bodyPr/>
        <a:lstStyle/>
        <a:p>
          <a:endParaRPr lang="en-GB"/>
        </a:p>
      </dgm:t>
    </dgm:pt>
    <dgm:pt modelId="{4EDC94BA-68BE-5B4E-AFB3-8A83FB8C1F44}">
      <dgm:prSet phldrT="[Text]" custT="1"/>
      <dgm:spPr/>
      <dgm:t>
        <a:bodyPr/>
        <a:lstStyle/>
        <a:p>
          <a:r>
            <a:rPr lang="fr-FR" sz="3600">
              <a:solidFill>
                <a:schemeClr val="tx2"/>
              </a:solidFill>
              <a:latin typeface="Montserrat" pitchFamily="2" charset="77"/>
            </a:rPr>
            <a:t>Services de soutien</a:t>
          </a:r>
        </a:p>
      </dgm:t>
    </dgm:pt>
    <dgm:pt modelId="{B6A28A7E-8CF2-D74B-9DDB-A2B4A6A5C3EE}" type="parTrans" cxnId="{E7A02757-AC5D-F149-9A6B-8654B162AC0E}">
      <dgm:prSet/>
      <dgm:spPr/>
      <dgm:t>
        <a:bodyPr/>
        <a:lstStyle/>
        <a:p>
          <a:endParaRPr lang="en-GB"/>
        </a:p>
      </dgm:t>
    </dgm:pt>
    <dgm:pt modelId="{C1D1F0CC-9434-0748-AF67-C68F60039998}" type="sibTrans" cxnId="{E7A02757-AC5D-F149-9A6B-8654B162AC0E}">
      <dgm:prSet/>
      <dgm:spPr/>
      <dgm:t>
        <a:bodyPr/>
        <a:lstStyle/>
        <a:p>
          <a:endParaRPr lang="en-GB"/>
        </a:p>
      </dgm:t>
    </dgm:pt>
    <dgm:pt modelId="{08935DD8-EAB2-EB40-8B87-3C396026C9E9}">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Permettre une flexibilité suffisante pour répondre aux besoins de la communauté</a:t>
          </a:r>
        </a:p>
      </dgm:t>
    </dgm:pt>
    <dgm:pt modelId="{167B663F-90BF-1B47-A8D0-3013AA31631B}" type="parTrans" cxnId="{07104A4A-341F-9848-A8FB-18589AE99EFE}">
      <dgm:prSet/>
      <dgm:spPr/>
      <dgm:t>
        <a:bodyPr/>
        <a:lstStyle/>
        <a:p>
          <a:endParaRPr lang="en-GB"/>
        </a:p>
      </dgm:t>
    </dgm:pt>
    <dgm:pt modelId="{1B41FC3A-2D97-5241-B2B6-FC91527ADB77}" type="sibTrans" cxnId="{07104A4A-341F-9848-A8FB-18589AE99EFE}">
      <dgm:prSet/>
      <dgm:spPr/>
      <dgm:t>
        <a:bodyPr/>
        <a:lstStyle/>
        <a:p>
          <a:endParaRPr lang="en-GB"/>
        </a:p>
      </dgm:t>
    </dgm:pt>
    <dgm:pt modelId="{F28CDF80-0C03-5442-AE65-C87D56CF18F2}">
      <dgm:prSet phldrT="[Text]" custT="1"/>
      <dgm:spPr/>
      <dgm:t>
        <a:bodyPr/>
        <a:lstStyle/>
        <a:p>
          <a:r>
            <a:rPr lang="fr-FR" sz="3600">
              <a:solidFill>
                <a:schemeClr val="tx2"/>
              </a:solidFill>
              <a:latin typeface="Montserrat" pitchFamily="2" charset="77"/>
            </a:rPr>
            <a:t>Agences et bénévoles</a:t>
          </a:r>
        </a:p>
      </dgm:t>
    </dgm:pt>
    <dgm:pt modelId="{13768265-7898-9D43-A9E5-1E51BAFDE2B5}" type="parTrans" cxnId="{A3690388-F4DB-394E-A7D0-716BE0F14CBE}">
      <dgm:prSet/>
      <dgm:spPr/>
      <dgm:t>
        <a:bodyPr/>
        <a:lstStyle/>
        <a:p>
          <a:endParaRPr lang="en-GB"/>
        </a:p>
      </dgm:t>
    </dgm:pt>
    <dgm:pt modelId="{C8FC9D9C-6D46-8143-8CE1-8A6D6845A30A}" type="sibTrans" cxnId="{A3690388-F4DB-394E-A7D0-716BE0F14CBE}">
      <dgm:prSet/>
      <dgm:spPr/>
      <dgm:t>
        <a:bodyPr/>
        <a:lstStyle/>
        <a:p>
          <a:endParaRPr lang="en-GB"/>
        </a:p>
      </dgm:t>
    </dgm:pt>
    <dgm:pt modelId="{E288ADFB-09C3-9243-8757-6476E0068F82}">
      <dgm:prSet phldrT="[Text]" custT="1"/>
      <dgm:spPr/>
      <dgm:t>
        <a:bodyPr/>
        <a:lstStyle/>
        <a:p>
          <a:r>
            <a:rPr lang="fr-FR" sz="3600">
              <a:solidFill>
                <a:schemeClr val="tx2"/>
              </a:solidFill>
              <a:latin typeface="Montserrat" pitchFamily="2" charset="77"/>
            </a:rPr>
            <a:t>FICR, CICR &amp; SNP</a:t>
          </a:r>
        </a:p>
      </dgm:t>
    </dgm:pt>
    <dgm:pt modelId="{220531A5-D754-974A-A5EF-2A07D79194C6}" type="parTrans" cxnId="{40F9576D-6851-CB43-B8EB-630137F0F73B}">
      <dgm:prSet/>
      <dgm:spPr/>
      <dgm:t>
        <a:bodyPr/>
        <a:lstStyle/>
        <a:p>
          <a:endParaRPr lang="en-GB"/>
        </a:p>
      </dgm:t>
    </dgm:pt>
    <dgm:pt modelId="{1ED6230D-5285-5C42-8E62-56DC8DAA0188}" type="sibTrans" cxnId="{40F9576D-6851-CB43-B8EB-630137F0F73B}">
      <dgm:prSet/>
      <dgm:spPr/>
      <dgm:t>
        <a:bodyPr/>
        <a:lstStyle/>
        <a:p>
          <a:endParaRPr lang="en-GB"/>
        </a:p>
      </dgm:t>
    </dgm:pt>
    <dgm:pt modelId="{91ACE5F4-BA91-B84C-84AD-D5E8135096BE}">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Être le lien entre la SN et la communauté</a:t>
          </a:r>
        </a:p>
      </dgm:t>
    </dgm:pt>
    <dgm:pt modelId="{F992D81D-5AA3-E544-8DA0-8F2B5DB2546B}" type="parTrans" cxnId="{B1AABDB7-E127-DD4C-80F6-F0AFEFADC96C}">
      <dgm:prSet/>
      <dgm:spPr/>
      <dgm:t>
        <a:bodyPr/>
        <a:lstStyle/>
        <a:p>
          <a:endParaRPr lang="en-GB"/>
        </a:p>
      </dgm:t>
    </dgm:pt>
    <dgm:pt modelId="{5749551C-E284-C344-B1D4-9EA9D0B30022}" type="sibTrans" cxnId="{B1AABDB7-E127-DD4C-80F6-F0AFEFADC96C}">
      <dgm:prSet/>
      <dgm:spPr/>
      <dgm:t>
        <a:bodyPr/>
        <a:lstStyle/>
        <a:p>
          <a:endParaRPr lang="en-GB"/>
        </a:p>
      </dgm:t>
    </dgm:pt>
    <dgm:pt modelId="{78B308B9-9A21-C543-8729-10454842CBC7}">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Fournir un soutien et un financement à la SN pour le CEA</a:t>
          </a:r>
        </a:p>
      </dgm:t>
    </dgm:pt>
    <dgm:pt modelId="{9400E1C6-677B-0F44-9651-ECF2C69DB99B}" type="parTrans" cxnId="{D35819C2-51A0-AD48-8779-D5451331C9EF}">
      <dgm:prSet/>
      <dgm:spPr/>
      <dgm:t>
        <a:bodyPr/>
        <a:lstStyle/>
        <a:p>
          <a:endParaRPr lang="en-GB"/>
        </a:p>
      </dgm:t>
    </dgm:pt>
    <dgm:pt modelId="{A526BA78-3AE2-BF46-BABE-D0DD6F543F85}" type="sibTrans" cxnId="{D35819C2-51A0-AD48-8779-D5451331C9EF}">
      <dgm:prSet/>
      <dgm:spPr/>
      <dgm:t>
        <a:bodyPr/>
        <a:lstStyle/>
        <a:p>
          <a:endParaRPr lang="en-GB"/>
        </a:p>
      </dgm:t>
    </dgm:pt>
    <dgm:pt modelId="{7025DC0E-388C-D54F-B359-2CCEA342F0DA}">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Allouer du temps et des fonds au personnel pour l'engagement communautaire</a:t>
          </a:r>
        </a:p>
      </dgm:t>
    </dgm:pt>
    <dgm:pt modelId="{4DA0C8E9-6458-A24C-BA48-51763F785D55}" type="parTrans" cxnId="{91F221F9-F455-D64C-B7EB-698140180595}">
      <dgm:prSet/>
      <dgm:spPr/>
      <dgm:t>
        <a:bodyPr/>
        <a:lstStyle/>
        <a:p>
          <a:endParaRPr lang="en-GB"/>
        </a:p>
      </dgm:t>
    </dgm:pt>
    <dgm:pt modelId="{98C9E678-E5F0-AC47-A0F7-235A4ED4A997}" type="sibTrans" cxnId="{91F221F9-F455-D64C-B7EB-698140180595}">
      <dgm:prSet/>
      <dgm:spPr/>
      <dgm:t>
        <a:bodyPr/>
        <a:lstStyle/>
        <a:p>
          <a:endParaRPr lang="en-GB"/>
        </a:p>
      </dgm:t>
    </dgm:pt>
    <dgm:pt modelId="{1FDD345C-0F30-3B45-A38A-E0D1997F999B}">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Prendre des décisions et adapter les services en fonction des réactions de la communauté</a:t>
          </a:r>
        </a:p>
      </dgm:t>
    </dgm:pt>
    <dgm:pt modelId="{F7C1A048-34EB-EF49-99BD-19B2E5542AD3}" type="parTrans" cxnId="{9D342073-F791-D644-AB23-9A9C7C26CEE3}">
      <dgm:prSet/>
      <dgm:spPr/>
      <dgm:t>
        <a:bodyPr/>
        <a:lstStyle/>
        <a:p>
          <a:endParaRPr lang="en-GB"/>
        </a:p>
      </dgm:t>
    </dgm:pt>
    <dgm:pt modelId="{562361CE-3DB9-CB42-825C-F641DCDBE740}" type="sibTrans" cxnId="{9D342073-F791-D644-AB23-9A9C7C26CEE3}">
      <dgm:prSet/>
      <dgm:spPr/>
      <dgm:t>
        <a:bodyPr/>
        <a:lstStyle/>
        <a:p>
          <a:endParaRPr lang="en-GB"/>
        </a:p>
      </dgm:t>
    </dgm:pt>
    <dgm:pt modelId="{49DA1671-7E75-AF43-B1F6-7EC3A28E29BA}">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Intégrer le CEA dans les processus RH</a:t>
          </a:r>
        </a:p>
      </dgm:t>
    </dgm:pt>
    <dgm:pt modelId="{98583CDF-66D9-5E4D-A1CB-0AC1BC6F8956}" type="parTrans" cxnId="{88EF4D77-DAA2-8A4E-8433-B228D501F058}">
      <dgm:prSet/>
      <dgm:spPr/>
      <dgm:t>
        <a:bodyPr/>
        <a:lstStyle/>
        <a:p>
          <a:endParaRPr lang="en-GB"/>
        </a:p>
      </dgm:t>
    </dgm:pt>
    <dgm:pt modelId="{F0A0B09B-CEE2-5E4C-B170-AA083C70926B}" type="sibTrans" cxnId="{88EF4D77-DAA2-8A4E-8433-B228D501F058}">
      <dgm:prSet/>
      <dgm:spPr/>
      <dgm:t>
        <a:bodyPr/>
        <a:lstStyle/>
        <a:p>
          <a:endParaRPr lang="en-GB"/>
        </a:p>
      </dgm:t>
    </dgm:pt>
    <dgm:pt modelId="{F72591E4-BC8F-0D40-AF85-F60E8EDBFECC}">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Faire participer les communautés aux activités de l’antenne</a:t>
          </a:r>
        </a:p>
      </dgm:t>
    </dgm:pt>
    <dgm:pt modelId="{5F80AD0B-ABE6-444B-9EF0-5528C151CBD8}" type="parTrans" cxnId="{E4B8203B-DB6F-2E4E-A7BF-FA2CE0D65732}">
      <dgm:prSet/>
      <dgm:spPr/>
      <dgm:t>
        <a:bodyPr/>
        <a:lstStyle/>
        <a:p>
          <a:endParaRPr lang="en-GB"/>
        </a:p>
      </dgm:t>
    </dgm:pt>
    <dgm:pt modelId="{858FB5D8-F38F-F742-9872-3DB71CFC53A2}" type="sibTrans" cxnId="{E4B8203B-DB6F-2E4E-A7BF-FA2CE0D65732}">
      <dgm:prSet/>
      <dgm:spPr/>
      <dgm:t>
        <a:bodyPr/>
        <a:lstStyle/>
        <a:p>
          <a:endParaRPr lang="en-GB"/>
        </a:p>
      </dgm:t>
    </dgm:pt>
    <dgm:pt modelId="{6463A6EA-C7F0-7F48-A084-730ABF1482F2}">
      <dgm:prSet phldrT="[Text]" custT="1"/>
      <dgm:spPr/>
      <dgm:t>
        <a:bodyPr/>
        <a:lstStyle/>
        <a:p>
          <a:pPr>
            <a:buClr>
              <a:srgbClr val="000000"/>
            </a:buClr>
            <a:buSzPts val="3200"/>
            <a:buFont typeface="Calibri"/>
            <a:buChar char="•"/>
          </a:pPr>
          <a:r>
            <a:rPr kumimoji="0" lang="fr-FR" sz="2400" b="0" i="0" u="none" strike="noStrike"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Institutionnaliser le CEA dans votre propre organisation</a:t>
          </a:r>
        </a:p>
      </dgm:t>
    </dgm:pt>
    <dgm:pt modelId="{BB213232-A32D-A541-B3EE-D9EEDADD564D}" type="parTrans" cxnId="{8913A756-8CEE-5B4D-A8DD-CE157615BC5F}">
      <dgm:prSet/>
      <dgm:spPr/>
      <dgm:t>
        <a:bodyPr/>
        <a:lstStyle/>
        <a:p>
          <a:endParaRPr lang="en-GB"/>
        </a:p>
      </dgm:t>
    </dgm:pt>
    <dgm:pt modelId="{390CB3AD-4C02-6547-91C2-BF96CA74A57B}" type="sibTrans" cxnId="{8913A756-8CEE-5B4D-A8DD-CE157615BC5F}">
      <dgm:prSet/>
      <dgm:spPr/>
      <dgm:t>
        <a:bodyPr/>
        <a:lstStyle/>
        <a:p>
          <a:endParaRPr lang="en-GB"/>
        </a:p>
      </dgm:t>
    </dgm:pt>
    <dgm:pt modelId="{5970275B-AF05-9345-9C86-368A0497A936}" type="pres">
      <dgm:prSet presAssocID="{A6E23B83-3CA7-C14C-B8EA-58044DA2FBD6}" presName="Name0" presStyleCnt="0">
        <dgm:presLayoutVars>
          <dgm:dir/>
          <dgm:animLvl val="lvl"/>
          <dgm:resizeHandles val="exact"/>
        </dgm:presLayoutVars>
      </dgm:prSet>
      <dgm:spPr/>
    </dgm:pt>
    <dgm:pt modelId="{4A227DC8-8E01-0D4A-8D93-7E1EC04D6CDA}" type="pres">
      <dgm:prSet presAssocID="{1B88B5FF-8479-B24B-865C-2884B7F3E53E}" presName="linNode" presStyleCnt="0"/>
      <dgm:spPr/>
    </dgm:pt>
    <dgm:pt modelId="{11324AAF-BACA-8140-9213-AD1E2CB3D98A}" type="pres">
      <dgm:prSet presAssocID="{1B88B5FF-8479-B24B-865C-2884B7F3E53E}" presName="parentText" presStyleLbl="node1" presStyleIdx="0" presStyleCnt="5" custScaleX="88051">
        <dgm:presLayoutVars>
          <dgm:chMax val="1"/>
          <dgm:bulletEnabled val="1"/>
        </dgm:presLayoutVars>
      </dgm:prSet>
      <dgm:spPr/>
    </dgm:pt>
    <dgm:pt modelId="{BBF1BAD0-8AF4-F049-9EA2-40675A4D3B51}" type="pres">
      <dgm:prSet presAssocID="{1B88B5FF-8479-B24B-865C-2884B7F3E53E}" presName="descendantText" presStyleLbl="alignAccFollowNode1" presStyleIdx="0" presStyleCnt="5">
        <dgm:presLayoutVars>
          <dgm:bulletEnabled val="1"/>
        </dgm:presLayoutVars>
      </dgm:prSet>
      <dgm:spPr/>
    </dgm:pt>
    <dgm:pt modelId="{72F9C44B-4BE3-0A4B-A2F9-E87DD4A4F7F5}" type="pres">
      <dgm:prSet presAssocID="{6A96FE03-9781-8644-BCF4-BDF9ECF60F83}" presName="sp" presStyleCnt="0"/>
      <dgm:spPr/>
    </dgm:pt>
    <dgm:pt modelId="{4FB78175-C451-2141-BEE3-6DB49C10BB1E}" type="pres">
      <dgm:prSet presAssocID="{878D6105-8038-5544-99AE-FAD1CCAF6B5D}" presName="linNode" presStyleCnt="0"/>
      <dgm:spPr/>
    </dgm:pt>
    <dgm:pt modelId="{2AEF9590-4051-0B48-9C45-DD2D4DB640AA}" type="pres">
      <dgm:prSet presAssocID="{878D6105-8038-5544-99AE-FAD1CCAF6B5D}" presName="parentText" presStyleLbl="node1" presStyleIdx="1" presStyleCnt="5" custScaleX="88051">
        <dgm:presLayoutVars>
          <dgm:chMax val="1"/>
          <dgm:bulletEnabled val="1"/>
        </dgm:presLayoutVars>
      </dgm:prSet>
      <dgm:spPr/>
    </dgm:pt>
    <dgm:pt modelId="{141F92C7-6954-F24A-9789-90649355E1FF}" type="pres">
      <dgm:prSet presAssocID="{878D6105-8038-5544-99AE-FAD1CCAF6B5D}" presName="descendantText" presStyleLbl="alignAccFollowNode1" presStyleIdx="1" presStyleCnt="5">
        <dgm:presLayoutVars>
          <dgm:bulletEnabled val="1"/>
        </dgm:presLayoutVars>
      </dgm:prSet>
      <dgm:spPr/>
    </dgm:pt>
    <dgm:pt modelId="{0BA4C15E-FAEA-C547-A4A9-821B03862732}" type="pres">
      <dgm:prSet presAssocID="{95DCF98F-B9D9-094D-9590-793A971EBFF9}" presName="sp" presStyleCnt="0"/>
      <dgm:spPr/>
    </dgm:pt>
    <dgm:pt modelId="{AC0E75DB-D14E-DE47-AD3F-D5BF36DB91AC}" type="pres">
      <dgm:prSet presAssocID="{4EDC94BA-68BE-5B4E-AFB3-8A83FB8C1F44}" presName="linNode" presStyleCnt="0"/>
      <dgm:spPr/>
    </dgm:pt>
    <dgm:pt modelId="{0A22BD28-57ED-0F49-9E99-7980BCAFA0FB}" type="pres">
      <dgm:prSet presAssocID="{4EDC94BA-68BE-5B4E-AFB3-8A83FB8C1F44}" presName="parentText" presStyleLbl="node1" presStyleIdx="2" presStyleCnt="5" custScaleX="88051">
        <dgm:presLayoutVars>
          <dgm:chMax val="1"/>
          <dgm:bulletEnabled val="1"/>
        </dgm:presLayoutVars>
      </dgm:prSet>
      <dgm:spPr/>
    </dgm:pt>
    <dgm:pt modelId="{E3151D12-464D-FB4B-950F-5113C766EAB7}" type="pres">
      <dgm:prSet presAssocID="{4EDC94BA-68BE-5B4E-AFB3-8A83FB8C1F44}" presName="descendantText" presStyleLbl="alignAccFollowNode1" presStyleIdx="2" presStyleCnt="5">
        <dgm:presLayoutVars>
          <dgm:bulletEnabled val="1"/>
        </dgm:presLayoutVars>
      </dgm:prSet>
      <dgm:spPr/>
    </dgm:pt>
    <dgm:pt modelId="{CA37276F-435D-5040-9A0B-D2265E6FA736}" type="pres">
      <dgm:prSet presAssocID="{C1D1F0CC-9434-0748-AF67-C68F60039998}" presName="sp" presStyleCnt="0"/>
      <dgm:spPr/>
    </dgm:pt>
    <dgm:pt modelId="{E1C4726E-230B-B540-9857-DDE6966656E4}" type="pres">
      <dgm:prSet presAssocID="{F28CDF80-0C03-5442-AE65-C87D56CF18F2}" presName="linNode" presStyleCnt="0"/>
      <dgm:spPr/>
    </dgm:pt>
    <dgm:pt modelId="{E8183D82-9C16-7846-A863-A3F197E89D52}" type="pres">
      <dgm:prSet presAssocID="{F28CDF80-0C03-5442-AE65-C87D56CF18F2}" presName="parentText" presStyleLbl="node1" presStyleIdx="3" presStyleCnt="5" custScaleX="88051">
        <dgm:presLayoutVars>
          <dgm:chMax val="1"/>
          <dgm:bulletEnabled val="1"/>
        </dgm:presLayoutVars>
      </dgm:prSet>
      <dgm:spPr/>
    </dgm:pt>
    <dgm:pt modelId="{898E0D29-31A8-7146-A46B-C5FCBD724054}" type="pres">
      <dgm:prSet presAssocID="{F28CDF80-0C03-5442-AE65-C87D56CF18F2}" presName="descendantText" presStyleLbl="alignAccFollowNode1" presStyleIdx="3" presStyleCnt="5">
        <dgm:presLayoutVars>
          <dgm:bulletEnabled val="1"/>
        </dgm:presLayoutVars>
      </dgm:prSet>
      <dgm:spPr/>
    </dgm:pt>
    <dgm:pt modelId="{EB9F250F-B420-234C-A587-7553FF64C0DE}" type="pres">
      <dgm:prSet presAssocID="{C8FC9D9C-6D46-8143-8CE1-8A6D6845A30A}" presName="sp" presStyleCnt="0"/>
      <dgm:spPr/>
    </dgm:pt>
    <dgm:pt modelId="{986AAD5B-87C7-9741-94E2-B590B543471D}" type="pres">
      <dgm:prSet presAssocID="{E288ADFB-09C3-9243-8757-6476E0068F82}" presName="linNode" presStyleCnt="0"/>
      <dgm:spPr/>
    </dgm:pt>
    <dgm:pt modelId="{0A639337-4A64-9444-AA73-062957A2D4BA}" type="pres">
      <dgm:prSet presAssocID="{E288ADFB-09C3-9243-8757-6476E0068F82}" presName="parentText" presStyleLbl="node1" presStyleIdx="4" presStyleCnt="5" custScaleX="88051">
        <dgm:presLayoutVars>
          <dgm:chMax val="1"/>
          <dgm:bulletEnabled val="1"/>
        </dgm:presLayoutVars>
      </dgm:prSet>
      <dgm:spPr/>
    </dgm:pt>
    <dgm:pt modelId="{C6423980-1A24-6C45-9FAD-0C6E97443A17}" type="pres">
      <dgm:prSet presAssocID="{E288ADFB-09C3-9243-8757-6476E0068F82}" presName="descendantText" presStyleLbl="alignAccFollowNode1" presStyleIdx="4" presStyleCnt="5">
        <dgm:presLayoutVars>
          <dgm:bulletEnabled val="1"/>
        </dgm:presLayoutVars>
      </dgm:prSet>
      <dgm:spPr/>
    </dgm:pt>
  </dgm:ptLst>
  <dgm:cxnLst>
    <dgm:cxn modelId="{F9F65E00-64C3-F544-ABF5-5FDD9966C922}" type="presOf" srcId="{08935DD8-EAB2-EB40-8B87-3C396026C9E9}" destId="{E3151D12-464D-FB4B-950F-5113C766EAB7}" srcOrd="0" destOrd="0" presId="urn:microsoft.com/office/officeart/2005/8/layout/vList5"/>
    <dgm:cxn modelId="{48BD6419-663A-A14C-BF61-EC9CA91BC042}" srcId="{878D6105-8038-5544-99AE-FAD1CCAF6B5D}" destId="{264E71B0-2304-0E4B-885B-79C1099DD4BC}" srcOrd="0" destOrd="0" parTransId="{694C28CC-7BAF-DF42-BB37-509CEF3259B7}" sibTransId="{2AE162A6-D43F-9245-8E54-C030F0DC9A59}"/>
    <dgm:cxn modelId="{C5ED7819-3B2E-B346-8BD1-3AE6AC3B2119}" type="presOf" srcId="{1210D66A-3D59-774C-9BB2-5FA3BC923BE9}" destId="{BBF1BAD0-8AF4-F049-9EA2-40675A4D3B51}" srcOrd="0" destOrd="0" presId="urn:microsoft.com/office/officeart/2005/8/layout/vList5"/>
    <dgm:cxn modelId="{BF73AE1C-7271-3047-AC9A-68AB4CD59CA3}" type="presOf" srcId="{264E71B0-2304-0E4B-885B-79C1099DD4BC}" destId="{141F92C7-6954-F24A-9789-90649355E1FF}" srcOrd="0" destOrd="0" presId="urn:microsoft.com/office/officeart/2005/8/layout/vList5"/>
    <dgm:cxn modelId="{D0DC6621-DB50-884D-911A-793E4DE8B4BF}" type="presOf" srcId="{91ACE5F4-BA91-B84C-84AD-D5E8135096BE}" destId="{898E0D29-31A8-7146-A46B-C5FCBD724054}" srcOrd="0" destOrd="0" presId="urn:microsoft.com/office/officeart/2005/8/layout/vList5"/>
    <dgm:cxn modelId="{6CD19221-DF32-AB44-BC49-CBB1050842BB}" type="presOf" srcId="{7025DC0E-388C-D54F-B359-2CCEA342F0DA}" destId="{BBF1BAD0-8AF4-F049-9EA2-40675A4D3B51}" srcOrd="0" destOrd="1" presId="urn:microsoft.com/office/officeart/2005/8/layout/vList5"/>
    <dgm:cxn modelId="{2362F325-3EFE-3847-9E4C-97AE5E640270}" type="presOf" srcId="{E288ADFB-09C3-9243-8757-6476E0068F82}" destId="{0A639337-4A64-9444-AA73-062957A2D4BA}" srcOrd="0" destOrd="0" presId="urn:microsoft.com/office/officeart/2005/8/layout/vList5"/>
    <dgm:cxn modelId="{1667102F-15A4-CC46-8F13-1367C9FE83F6}" srcId="{A6E23B83-3CA7-C14C-B8EA-58044DA2FBD6}" destId="{878D6105-8038-5544-99AE-FAD1CCAF6B5D}" srcOrd="1" destOrd="0" parTransId="{C761AFEC-802E-4E4D-926F-353DB696CD7A}" sibTransId="{95DCF98F-B9D9-094D-9590-793A971EBFF9}"/>
    <dgm:cxn modelId="{E4B8203B-DB6F-2E4E-A7BF-FA2CE0D65732}" srcId="{F28CDF80-0C03-5442-AE65-C87D56CF18F2}" destId="{F72591E4-BC8F-0D40-AF85-F60E8EDBFECC}" srcOrd="1" destOrd="0" parTransId="{5F80AD0B-ABE6-444B-9EF0-5528C151CBD8}" sibTransId="{858FB5D8-F38F-F742-9872-3DB71CFC53A2}"/>
    <dgm:cxn modelId="{E524F33E-A4F9-F34E-AF27-6C0FB5D4310B}" type="presOf" srcId="{78B308B9-9A21-C543-8729-10454842CBC7}" destId="{C6423980-1A24-6C45-9FAD-0C6E97443A17}" srcOrd="0" destOrd="0" presId="urn:microsoft.com/office/officeart/2005/8/layout/vList5"/>
    <dgm:cxn modelId="{122F6D63-C78C-7D46-918B-3CB2E5FDC1A7}" srcId="{1B88B5FF-8479-B24B-865C-2884B7F3E53E}" destId="{1210D66A-3D59-774C-9BB2-5FA3BC923BE9}" srcOrd="0" destOrd="0" parTransId="{B20CB30C-9FBB-274C-AA73-778412DD250D}" sibTransId="{40F44E54-4D37-C94E-BE70-77296F8C2B46}"/>
    <dgm:cxn modelId="{07104A4A-341F-9848-A8FB-18589AE99EFE}" srcId="{4EDC94BA-68BE-5B4E-AFB3-8A83FB8C1F44}" destId="{08935DD8-EAB2-EB40-8B87-3C396026C9E9}" srcOrd="0" destOrd="0" parTransId="{167B663F-90BF-1B47-A8D0-3013AA31631B}" sibTransId="{1B41FC3A-2D97-5241-B2B6-FC91527ADB77}"/>
    <dgm:cxn modelId="{39BD8C4C-666B-F644-9999-6C251EF7F753}" type="presOf" srcId="{F28CDF80-0C03-5442-AE65-C87D56CF18F2}" destId="{E8183D82-9C16-7846-A863-A3F197E89D52}" srcOrd="0" destOrd="0" presId="urn:microsoft.com/office/officeart/2005/8/layout/vList5"/>
    <dgm:cxn modelId="{40F9576D-6851-CB43-B8EB-630137F0F73B}" srcId="{A6E23B83-3CA7-C14C-B8EA-58044DA2FBD6}" destId="{E288ADFB-09C3-9243-8757-6476E0068F82}" srcOrd="4" destOrd="0" parTransId="{220531A5-D754-974A-A5EF-2A07D79194C6}" sibTransId="{1ED6230D-5285-5C42-8E62-56DC8DAA0188}"/>
    <dgm:cxn modelId="{9D342073-F791-D644-AB23-9A9C7C26CEE3}" srcId="{878D6105-8038-5544-99AE-FAD1CCAF6B5D}" destId="{1FDD345C-0F30-3B45-A38A-E0D1997F999B}" srcOrd="1" destOrd="0" parTransId="{F7C1A048-34EB-EF49-99BD-19B2E5542AD3}" sibTransId="{562361CE-3DB9-CB42-825C-F641DCDBE740}"/>
    <dgm:cxn modelId="{8913A756-8CEE-5B4D-A8DD-CE157615BC5F}" srcId="{E288ADFB-09C3-9243-8757-6476E0068F82}" destId="{6463A6EA-C7F0-7F48-A084-730ABF1482F2}" srcOrd="1" destOrd="0" parTransId="{BB213232-A32D-A541-B3EE-D9EEDADD564D}" sibTransId="{390CB3AD-4C02-6547-91C2-BF96CA74A57B}"/>
    <dgm:cxn modelId="{E7A02757-AC5D-F149-9A6B-8654B162AC0E}" srcId="{A6E23B83-3CA7-C14C-B8EA-58044DA2FBD6}" destId="{4EDC94BA-68BE-5B4E-AFB3-8A83FB8C1F44}" srcOrd="2" destOrd="0" parTransId="{B6A28A7E-8CF2-D74B-9DDB-A2B4A6A5C3EE}" sibTransId="{C1D1F0CC-9434-0748-AF67-C68F60039998}"/>
    <dgm:cxn modelId="{88EF4D77-DAA2-8A4E-8433-B228D501F058}" srcId="{4EDC94BA-68BE-5B4E-AFB3-8A83FB8C1F44}" destId="{49DA1671-7E75-AF43-B1F6-7EC3A28E29BA}" srcOrd="1" destOrd="0" parTransId="{98583CDF-66D9-5E4D-A1CB-0AC1BC6F8956}" sibTransId="{F0A0B09B-CEE2-5E4C-B170-AA083C70926B}"/>
    <dgm:cxn modelId="{673DC982-8B19-4146-9EA6-8354F7EEB016}" srcId="{A6E23B83-3CA7-C14C-B8EA-58044DA2FBD6}" destId="{1B88B5FF-8479-B24B-865C-2884B7F3E53E}" srcOrd="0" destOrd="0" parTransId="{5D8AF5C5-A5A6-E340-A929-D8BF1DA45E2E}" sibTransId="{6A96FE03-9781-8644-BCF4-BDF9ECF60F83}"/>
    <dgm:cxn modelId="{A3690388-F4DB-394E-A7D0-716BE0F14CBE}" srcId="{A6E23B83-3CA7-C14C-B8EA-58044DA2FBD6}" destId="{F28CDF80-0C03-5442-AE65-C87D56CF18F2}" srcOrd="3" destOrd="0" parTransId="{13768265-7898-9D43-A9E5-1E51BAFDE2B5}" sibTransId="{C8FC9D9C-6D46-8143-8CE1-8A6D6845A30A}"/>
    <dgm:cxn modelId="{D7D0B58C-1DF1-3945-B8BC-5E566229C206}" type="presOf" srcId="{1FDD345C-0F30-3B45-A38A-E0D1997F999B}" destId="{141F92C7-6954-F24A-9789-90649355E1FF}" srcOrd="0" destOrd="1" presId="urn:microsoft.com/office/officeart/2005/8/layout/vList5"/>
    <dgm:cxn modelId="{7AE7DC95-9DC2-8B44-8AD3-1E5F99ED5851}" type="presOf" srcId="{F72591E4-BC8F-0D40-AF85-F60E8EDBFECC}" destId="{898E0D29-31A8-7146-A46B-C5FCBD724054}" srcOrd="0" destOrd="1" presId="urn:microsoft.com/office/officeart/2005/8/layout/vList5"/>
    <dgm:cxn modelId="{311E6FAC-C684-3244-A798-4E624C8599C6}" type="presOf" srcId="{A6E23B83-3CA7-C14C-B8EA-58044DA2FBD6}" destId="{5970275B-AF05-9345-9C86-368A0497A936}" srcOrd="0" destOrd="0" presId="urn:microsoft.com/office/officeart/2005/8/layout/vList5"/>
    <dgm:cxn modelId="{663150B0-E400-4D47-B4AB-323B177D0FA7}" type="presOf" srcId="{878D6105-8038-5544-99AE-FAD1CCAF6B5D}" destId="{2AEF9590-4051-0B48-9C45-DD2D4DB640AA}" srcOrd="0" destOrd="0" presId="urn:microsoft.com/office/officeart/2005/8/layout/vList5"/>
    <dgm:cxn modelId="{B1AABDB7-E127-DD4C-80F6-F0AFEFADC96C}" srcId="{F28CDF80-0C03-5442-AE65-C87D56CF18F2}" destId="{91ACE5F4-BA91-B84C-84AD-D5E8135096BE}" srcOrd="0" destOrd="0" parTransId="{F992D81D-5AA3-E544-8DA0-8F2B5DB2546B}" sibTransId="{5749551C-E284-C344-B1D4-9EA9D0B30022}"/>
    <dgm:cxn modelId="{D35819C2-51A0-AD48-8779-D5451331C9EF}" srcId="{E288ADFB-09C3-9243-8757-6476E0068F82}" destId="{78B308B9-9A21-C543-8729-10454842CBC7}" srcOrd="0" destOrd="0" parTransId="{9400E1C6-677B-0F44-9651-ECF2C69DB99B}" sibTransId="{A526BA78-3AE2-BF46-BABE-D0DD6F543F85}"/>
    <dgm:cxn modelId="{7055E3C2-3220-1146-8D24-613E596D9E5F}" type="presOf" srcId="{49DA1671-7E75-AF43-B1F6-7EC3A28E29BA}" destId="{E3151D12-464D-FB4B-950F-5113C766EAB7}" srcOrd="0" destOrd="1" presId="urn:microsoft.com/office/officeart/2005/8/layout/vList5"/>
    <dgm:cxn modelId="{64CD40D7-70D3-FC45-8328-4B0D09A1E817}" type="presOf" srcId="{4EDC94BA-68BE-5B4E-AFB3-8A83FB8C1F44}" destId="{0A22BD28-57ED-0F49-9E99-7980BCAFA0FB}" srcOrd="0" destOrd="0" presId="urn:microsoft.com/office/officeart/2005/8/layout/vList5"/>
    <dgm:cxn modelId="{D834D5DC-F324-1F42-9EFC-45910E11791D}" type="presOf" srcId="{6463A6EA-C7F0-7F48-A084-730ABF1482F2}" destId="{C6423980-1A24-6C45-9FAD-0C6E97443A17}" srcOrd="0" destOrd="1" presId="urn:microsoft.com/office/officeart/2005/8/layout/vList5"/>
    <dgm:cxn modelId="{C31216F7-7735-D64E-B7EE-B03A5D90D1B2}" type="presOf" srcId="{1B88B5FF-8479-B24B-865C-2884B7F3E53E}" destId="{11324AAF-BACA-8140-9213-AD1E2CB3D98A}" srcOrd="0" destOrd="0" presId="urn:microsoft.com/office/officeart/2005/8/layout/vList5"/>
    <dgm:cxn modelId="{91F221F9-F455-D64C-B7EB-698140180595}" srcId="{1B88B5FF-8479-B24B-865C-2884B7F3E53E}" destId="{7025DC0E-388C-D54F-B359-2CCEA342F0DA}" srcOrd="1" destOrd="0" parTransId="{4DA0C8E9-6458-A24C-BA48-51763F785D55}" sibTransId="{98C9E678-E5F0-AC47-A0F7-235A4ED4A997}"/>
    <dgm:cxn modelId="{84173EBD-8CBE-CB4E-BBDD-F36D09AD0F18}" type="presParOf" srcId="{5970275B-AF05-9345-9C86-368A0497A936}" destId="{4A227DC8-8E01-0D4A-8D93-7E1EC04D6CDA}" srcOrd="0" destOrd="0" presId="urn:microsoft.com/office/officeart/2005/8/layout/vList5"/>
    <dgm:cxn modelId="{885D18BC-1C56-6B4D-89D8-0608543824EE}" type="presParOf" srcId="{4A227DC8-8E01-0D4A-8D93-7E1EC04D6CDA}" destId="{11324AAF-BACA-8140-9213-AD1E2CB3D98A}" srcOrd="0" destOrd="0" presId="urn:microsoft.com/office/officeart/2005/8/layout/vList5"/>
    <dgm:cxn modelId="{3DA81C36-806A-BC44-B2CA-286B9D92191B}" type="presParOf" srcId="{4A227DC8-8E01-0D4A-8D93-7E1EC04D6CDA}" destId="{BBF1BAD0-8AF4-F049-9EA2-40675A4D3B51}" srcOrd="1" destOrd="0" presId="urn:microsoft.com/office/officeart/2005/8/layout/vList5"/>
    <dgm:cxn modelId="{7C72D898-1FE6-F043-90AB-B3102722665E}" type="presParOf" srcId="{5970275B-AF05-9345-9C86-368A0497A936}" destId="{72F9C44B-4BE3-0A4B-A2F9-E87DD4A4F7F5}" srcOrd="1" destOrd="0" presId="urn:microsoft.com/office/officeart/2005/8/layout/vList5"/>
    <dgm:cxn modelId="{56B48B0D-FD4B-4442-A415-ACF7E79E09D4}" type="presParOf" srcId="{5970275B-AF05-9345-9C86-368A0497A936}" destId="{4FB78175-C451-2141-BEE3-6DB49C10BB1E}" srcOrd="2" destOrd="0" presId="urn:microsoft.com/office/officeart/2005/8/layout/vList5"/>
    <dgm:cxn modelId="{ED185923-2FFE-4749-88FF-3F4CECA7E063}" type="presParOf" srcId="{4FB78175-C451-2141-BEE3-6DB49C10BB1E}" destId="{2AEF9590-4051-0B48-9C45-DD2D4DB640AA}" srcOrd="0" destOrd="0" presId="urn:microsoft.com/office/officeart/2005/8/layout/vList5"/>
    <dgm:cxn modelId="{9321B1E7-EEA3-A543-BFAE-14A1A0F83064}" type="presParOf" srcId="{4FB78175-C451-2141-BEE3-6DB49C10BB1E}" destId="{141F92C7-6954-F24A-9789-90649355E1FF}" srcOrd="1" destOrd="0" presId="urn:microsoft.com/office/officeart/2005/8/layout/vList5"/>
    <dgm:cxn modelId="{ACD2C0B9-6D42-1F42-AE61-65D6398D80F6}" type="presParOf" srcId="{5970275B-AF05-9345-9C86-368A0497A936}" destId="{0BA4C15E-FAEA-C547-A4A9-821B03862732}" srcOrd="3" destOrd="0" presId="urn:microsoft.com/office/officeart/2005/8/layout/vList5"/>
    <dgm:cxn modelId="{3BAD43F5-0FBE-D241-8128-C6070542F104}" type="presParOf" srcId="{5970275B-AF05-9345-9C86-368A0497A936}" destId="{AC0E75DB-D14E-DE47-AD3F-D5BF36DB91AC}" srcOrd="4" destOrd="0" presId="urn:microsoft.com/office/officeart/2005/8/layout/vList5"/>
    <dgm:cxn modelId="{38E7BEAE-0FB1-284D-850F-6EB6263623A3}" type="presParOf" srcId="{AC0E75DB-D14E-DE47-AD3F-D5BF36DB91AC}" destId="{0A22BD28-57ED-0F49-9E99-7980BCAFA0FB}" srcOrd="0" destOrd="0" presId="urn:microsoft.com/office/officeart/2005/8/layout/vList5"/>
    <dgm:cxn modelId="{58B08C57-AD19-4F40-9702-80B8A0B65D4D}" type="presParOf" srcId="{AC0E75DB-D14E-DE47-AD3F-D5BF36DB91AC}" destId="{E3151D12-464D-FB4B-950F-5113C766EAB7}" srcOrd="1" destOrd="0" presId="urn:microsoft.com/office/officeart/2005/8/layout/vList5"/>
    <dgm:cxn modelId="{19746FA4-E55C-B54A-BEE5-60409E6C98E2}" type="presParOf" srcId="{5970275B-AF05-9345-9C86-368A0497A936}" destId="{CA37276F-435D-5040-9A0B-D2265E6FA736}" srcOrd="5" destOrd="0" presId="urn:microsoft.com/office/officeart/2005/8/layout/vList5"/>
    <dgm:cxn modelId="{C49CBEA9-2360-3D4D-B833-C9E4B64AFE6B}" type="presParOf" srcId="{5970275B-AF05-9345-9C86-368A0497A936}" destId="{E1C4726E-230B-B540-9857-DDE6966656E4}" srcOrd="6" destOrd="0" presId="urn:microsoft.com/office/officeart/2005/8/layout/vList5"/>
    <dgm:cxn modelId="{6C86AC9A-ECAC-424E-9B66-E961712CDF4F}" type="presParOf" srcId="{E1C4726E-230B-B540-9857-DDE6966656E4}" destId="{E8183D82-9C16-7846-A863-A3F197E89D52}" srcOrd="0" destOrd="0" presId="urn:microsoft.com/office/officeart/2005/8/layout/vList5"/>
    <dgm:cxn modelId="{26507103-49A2-B449-A6D9-7A0EC347DECD}" type="presParOf" srcId="{E1C4726E-230B-B540-9857-DDE6966656E4}" destId="{898E0D29-31A8-7146-A46B-C5FCBD724054}" srcOrd="1" destOrd="0" presId="urn:microsoft.com/office/officeart/2005/8/layout/vList5"/>
    <dgm:cxn modelId="{FAC19560-2E3E-F044-93C3-5E7BEFC5BA88}" type="presParOf" srcId="{5970275B-AF05-9345-9C86-368A0497A936}" destId="{EB9F250F-B420-234C-A587-7553FF64C0DE}" srcOrd="7" destOrd="0" presId="urn:microsoft.com/office/officeart/2005/8/layout/vList5"/>
    <dgm:cxn modelId="{63A4F4E3-0072-D941-B512-720360FBF6E9}" type="presParOf" srcId="{5970275B-AF05-9345-9C86-368A0497A936}" destId="{986AAD5B-87C7-9741-94E2-B590B543471D}" srcOrd="8" destOrd="0" presId="urn:microsoft.com/office/officeart/2005/8/layout/vList5"/>
    <dgm:cxn modelId="{E6761F2B-4B5A-4E44-9F85-E483C84FACEC}" type="presParOf" srcId="{986AAD5B-87C7-9741-94E2-B590B543471D}" destId="{0A639337-4A64-9444-AA73-062957A2D4BA}" srcOrd="0" destOrd="0" presId="urn:microsoft.com/office/officeart/2005/8/layout/vList5"/>
    <dgm:cxn modelId="{FF116B61-E0D4-E946-9979-974EDAA4DF17}" type="presParOf" srcId="{986AAD5B-87C7-9741-94E2-B590B543471D}" destId="{C6423980-1A24-6C45-9FAD-0C6E97443A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1BAD0-8AF4-F049-9EA2-40675A4D3B51}">
      <dsp:nvSpPr>
        <dsp:cNvPr id="0" name=""/>
        <dsp:cNvSpPr/>
      </dsp:nvSpPr>
      <dsp:spPr>
        <a:xfrm rot="5400000">
          <a:off x="10752722" y="-4773360"/>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Inclure le CEA dans les politiques et la stratégie</a:t>
          </a:r>
        </a:p>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Allouer du temps et des fonds au personnel pour l'engagement communautaire</a:t>
          </a:r>
        </a:p>
      </dsp:txBody>
      <dsp:txXfrm rot="-5400000">
        <a:off x="5829198" y="207496"/>
        <a:ext cx="10964166" cy="1059785"/>
      </dsp:txXfrm>
    </dsp:sp>
    <dsp:sp modelId="{11324AAF-BACA-8140-9213-AD1E2CB3D98A}">
      <dsp:nvSpPr>
        <dsp:cNvPr id="0" name=""/>
        <dsp:cNvSpPr/>
      </dsp:nvSpPr>
      <dsp:spPr>
        <a:xfrm>
          <a:off x="370394" y="3357"/>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a:solidFill>
                <a:schemeClr val="tx2"/>
              </a:solidFill>
              <a:latin typeface="Montserrat" pitchFamily="2" charset="77"/>
            </a:rPr>
            <a:t>Leadership</a:t>
          </a:r>
        </a:p>
      </dsp:txBody>
      <dsp:txXfrm>
        <a:off x="442059" y="75022"/>
        <a:ext cx="5315473" cy="1324732"/>
      </dsp:txXfrm>
    </dsp:sp>
    <dsp:sp modelId="{141F92C7-6954-F24A-9789-90649355E1FF}">
      <dsp:nvSpPr>
        <dsp:cNvPr id="0" name=""/>
        <dsp:cNvSpPr/>
      </dsp:nvSpPr>
      <dsp:spPr>
        <a:xfrm rot="5400000">
          <a:off x="10752722" y="-3231895"/>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Ajouter le CEA dans les plans et les budgets</a:t>
          </a:r>
        </a:p>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Prendre des décisions et adapter les services en fonction des réactions de la communauté</a:t>
          </a:r>
        </a:p>
      </dsp:txBody>
      <dsp:txXfrm rot="-5400000">
        <a:off x="5829198" y="1748961"/>
        <a:ext cx="10964166" cy="1059785"/>
      </dsp:txXfrm>
    </dsp:sp>
    <dsp:sp modelId="{2AEF9590-4051-0B48-9C45-DD2D4DB640AA}">
      <dsp:nvSpPr>
        <dsp:cNvPr id="0" name=""/>
        <dsp:cNvSpPr/>
      </dsp:nvSpPr>
      <dsp:spPr>
        <a:xfrm>
          <a:off x="370394" y="1544822"/>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chemeClr val="tx2"/>
              </a:solidFill>
              <a:latin typeface="Montserrat" pitchFamily="2" charset="77"/>
            </a:rPr>
            <a:t>Personnel chargé des programmes et des opérations</a:t>
          </a:r>
        </a:p>
      </dsp:txBody>
      <dsp:txXfrm>
        <a:off x="442059" y="1616487"/>
        <a:ext cx="5315473" cy="1324732"/>
      </dsp:txXfrm>
    </dsp:sp>
    <dsp:sp modelId="{E3151D12-464D-FB4B-950F-5113C766EAB7}">
      <dsp:nvSpPr>
        <dsp:cNvPr id="0" name=""/>
        <dsp:cNvSpPr/>
      </dsp:nvSpPr>
      <dsp:spPr>
        <a:xfrm rot="5400000">
          <a:off x="10752722" y="-1690430"/>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Permettre une flexibilité suffisante pour répondre aux besoins de la communauté</a:t>
          </a:r>
        </a:p>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Intégrer le CEA dans les processus RH</a:t>
          </a:r>
        </a:p>
      </dsp:txBody>
      <dsp:txXfrm rot="-5400000">
        <a:off x="5829198" y="3290426"/>
        <a:ext cx="10964166" cy="1059785"/>
      </dsp:txXfrm>
    </dsp:sp>
    <dsp:sp modelId="{0A22BD28-57ED-0F49-9E99-7980BCAFA0FB}">
      <dsp:nvSpPr>
        <dsp:cNvPr id="0" name=""/>
        <dsp:cNvSpPr/>
      </dsp:nvSpPr>
      <dsp:spPr>
        <a:xfrm>
          <a:off x="370394" y="3086287"/>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a:solidFill>
                <a:schemeClr val="tx2"/>
              </a:solidFill>
              <a:latin typeface="Montserrat" pitchFamily="2" charset="77"/>
            </a:rPr>
            <a:t>Services de soutien</a:t>
          </a:r>
        </a:p>
      </dsp:txBody>
      <dsp:txXfrm>
        <a:off x="442059" y="3157952"/>
        <a:ext cx="5315473" cy="1324732"/>
      </dsp:txXfrm>
    </dsp:sp>
    <dsp:sp modelId="{898E0D29-31A8-7146-A46B-C5FCBD724054}">
      <dsp:nvSpPr>
        <dsp:cNvPr id="0" name=""/>
        <dsp:cNvSpPr/>
      </dsp:nvSpPr>
      <dsp:spPr>
        <a:xfrm rot="5400000">
          <a:off x="10752722" y="-148964"/>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Être le lien entre la SN et la communauté</a:t>
          </a:r>
        </a:p>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Faire participer les communautés aux activités de l’antenne</a:t>
          </a:r>
        </a:p>
      </dsp:txBody>
      <dsp:txXfrm rot="-5400000">
        <a:off x="5829198" y="4831892"/>
        <a:ext cx="10964166" cy="1059785"/>
      </dsp:txXfrm>
    </dsp:sp>
    <dsp:sp modelId="{E8183D82-9C16-7846-A863-A3F197E89D52}">
      <dsp:nvSpPr>
        <dsp:cNvPr id="0" name=""/>
        <dsp:cNvSpPr/>
      </dsp:nvSpPr>
      <dsp:spPr>
        <a:xfrm>
          <a:off x="370394" y="4627753"/>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a:solidFill>
                <a:schemeClr val="tx2"/>
              </a:solidFill>
              <a:latin typeface="Montserrat" pitchFamily="2" charset="77"/>
            </a:rPr>
            <a:t>Agences et bénévoles</a:t>
          </a:r>
        </a:p>
      </dsp:txBody>
      <dsp:txXfrm>
        <a:off x="442059" y="4699418"/>
        <a:ext cx="5315473" cy="1324732"/>
      </dsp:txXfrm>
    </dsp:sp>
    <dsp:sp modelId="{C6423980-1A24-6C45-9FAD-0C6E97443A17}">
      <dsp:nvSpPr>
        <dsp:cNvPr id="0" name=""/>
        <dsp:cNvSpPr/>
      </dsp:nvSpPr>
      <dsp:spPr>
        <a:xfrm rot="5400000">
          <a:off x="10752722" y="1392500"/>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Fournir un soutien et un financement à la SN pour le CEA</a:t>
          </a:r>
        </a:p>
        <a:p>
          <a:pPr marL="228600" lvl="1" indent="-228600" algn="l" defTabSz="1066800">
            <a:lnSpc>
              <a:spcPct val="90000"/>
            </a:lnSpc>
            <a:spcBef>
              <a:spcPct val="0"/>
            </a:spcBef>
            <a:spcAft>
              <a:spcPct val="15000"/>
            </a:spcAft>
            <a:buClr>
              <a:srgbClr val="000000"/>
            </a:buClr>
            <a:buSzPts val="3200"/>
            <a:buFont typeface="Calibri"/>
            <a:buChar char="•"/>
          </a:pPr>
          <a:r>
            <a:rPr kumimoji="0" lang="fr-FR" sz="2400" b="0" i="0" u="none" strike="noStrike" kern="1200" cap="none" normalizeH="0" baseline="0" noProof="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sym typeface="Calibri"/>
            </a:rPr>
            <a:t>Institutionnaliser le CEA dans votre propre organisation</a:t>
          </a:r>
        </a:p>
      </dsp:txBody>
      <dsp:txXfrm rot="-5400000">
        <a:off x="5829198" y="6373356"/>
        <a:ext cx="10964166" cy="1059785"/>
      </dsp:txXfrm>
    </dsp:sp>
    <dsp:sp modelId="{0A639337-4A64-9444-AA73-062957A2D4BA}">
      <dsp:nvSpPr>
        <dsp:cNvPr id="0" name=""/>
        <dsp:cNvSpPr/>
      </dsp:nvSpPr>
      <dsp:spPr>
        <a:xfrm>
          <a:off x="370394" y="6169218"/>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a:solidFill>
                <a:schemeClr val="tx2"/>
              </a:solidFill>
              <a:latin typeface="Montserrat" pitchFamily="2" charset="77"/>
            </a:rPr>
            <a:t>FICR, CICR &amp; SNP</a:t>
          </a:r>
        </a:p>
      </dsp:txBody>
      <dsp:txXfrm>
        <a:off x="442059" y="6240883"/>
        <a:ext cx="5315473" cy="13247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interagencystandingcommittee.org/about-the-grand-bargain" TargetMode="External"/><Relationship Id="rId4" Type="http://schemas.openxmlformats.org/officeDocument/2006/relationships/hyperlink" Target="https://interagencystandingcommittee.org/system/files/2020-11/IASC%20Revised%20AAP%20Commitments%20endorsed%20November%202017.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4" name="Google Shape;464;p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9: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800" b="1" dirty="0">
                <a:latin typeface="Calibri"/>
                <a:ea typeface="Calibri"/>
                <a:cs typeface="Calibri"/>
                <a:sym typeface="Calibri"/>
              </a:rPr>
              <a:t>NOTES POUR L’ANIMATEUR</a:t>
            </a:r>
          </a:p>
          <a:p>
            <a:pPr marL="0" lvl="0" indent="0" algn="l" rtl="0">
              <a:lnSpc>
                <a:spcPct val="100000"/>
              </a:lnSpc>
              <a:spcBef>
                <a:spcPts val="0"/>
              </a:spcBef>
              <a:spcAft>
                <a:spcPts val="0"/>
              </a:spcAft>
              <a:buSzPts val="1400"/>
              <a:buNone/>
            </a:pPr>
            <a:endParaRPr lang="en-GB" sz="1800" b="1" dirty="0">
              <a:latin typeface="Calibri"/>
              <a:ea typeface="Calibri"/>
              <a:cs typeface="Calibri"/>
              <a:sym typeface="Calibri"/>
            </a:endParaRPr>
          </a:p>
          <a:p>
            <a:pPr marL="285750" marR="0" lvl="0" indent="-285750" algn="l" rtl="0">
              <a:lnSpc>
                <a:spcPct val="100000"/>
              </a:lnSpc>
              <a:spcBef>
                <a:spcPts val="0"/>
              </a:spcBef>
              <a:spcAft>
                <a:spcPts val="0"/>
              </a:spcAft>
              <a:buClr>
                <a:srgbClr val="F5333F"/>
              </a:buClr>
              <a:buSzPts val="1800"/>
              <a:buFontTx/>
              <a:buChar char="-"/>
            </a:pPr>
            <a:r>
              <a:rPr lang="fr-FR" sz="1800" b="0" dirty="0">
                <a:solidFill>
                  <a:srgbClr val="F5333F"/>
                </a:solidFill>
                <a:latin typeface="Open Sans"/>
                <a:ea typeface="Open Sans"/>
                <a:cs typeface="Open Sans"/>
                <a:sym typeface="Open Sans"/>
              </a:rPr>
              <a:t>Demandez d'abord aux participants comment ils ont soutenu la participation communautaire dans leurs programmes ou opérations</a:t>
            </a:r>
          </a:p>
          <a:p>
            <a:pPr marL="285750" marR="0" lvl="0" indent="-285750" algn="l" rtl="0">
              <a:lnSpc>
                <a:spcPct val="100000"/>
              </a:lnSpc>
              <a:spcBef>
                <a:spcPts val="0"/>
              </a:spcBef>
              <a:spcAft>
                <a:spcPts val="0"/>
              </a:spcAft>
              <a:buClr>
                <a:srgbClr val="F5333F"/>
              </a:buClr>
              <a:buSzPts val="1800"/>
              <a:buFontTx/>
              <a:buChar char="-"/>
            </a:pPr>
            <a:endParaRPr lang="en-GB" sz="1800" b="0"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fr-FR" sz="1800" b="1" dirty="0">
                <a:solidFill>
                  <a:srgbClr val="F5333F"/>
                </a:solidFill>
                <a:latin typeface="Open Sans"/>
                <a:ea typeface="Open Sans"/>
                <a:cs typeface="Open Sans"/>
                <a:sym typeface="Open Sans"/>
              </a:rPr>
              <a:t>Expliquez que la </a:t>
            </a:r>
            <a:r>
              <a:rPr lang="fr-FR" sz="2000" b="1" i="0" u="none" strike="noStrike" cap="none" dirty="0">
                <a:solidFill>
                  <a:schemeClr val="dk1"/>
                </a:solidFill>
                <a:latin typeface="Calibri"/>
                <a:ea typeface="Calibri"/>
                <a:cs typeface="Calibri"/>
                <a:sym typeface="Calibri"/>
              </a:rPr>
              <a:t>participation</a:t>
            </a:r>
            <a:r>
              <a:rPr lang="fr-FR" sz="2000" b="0" dirty="0">
                <a:latin typeface="Calibri"/>
                <a:ea typeface="Calibri"/>
                <a:cs typeface="Calibri"/>
                <a:sym typeface="Calibri"/>
              </a:rPr>
              <a:t> consiste à prendre des décisions avec la communauté sur la façon dont les programmes et les opérations sont conçus, gérés et mis en œuvre. Dans la mesure du possible, nous aidons les communautés à mener et à façonner leurs propres solutions et changements, selon leurs propres termes. Par exemple :</a:t>
            </a:r>
          </a:p>
          <a:p>
            <a:pPr marL="742950" lvl="1" indent="-285750" algn="l" rtl="0">
              <a:lnSpc>
                <a:spcPct val="100000"/>
              </a:lnSpc>
              <a:spcBef>
                <a:spcPts val="0"/>
              </a:spcBef>
              <a:spcAft>
                <a:spcPts val="0"/>
              </a:spcAft>
              <a:buSzPts val="1400"/>
              <a:buFontTx/>
              <a:buChar char="-"/>
            </a:pPr>
            <a:r>
              <a:rPr lang="fr-FR" sz="2000" b="0" i="0" u="none" strike="noStrike" cap="none" dirty="0">
                <a:solidFill>
                  <a:schemeClr val="dk1"/>
                </a:solidFill>
                <a:latin typeface="Calibri"/>
                <a:ea typeface="Calibri"/>
                <a:cs typeface="Calibri"/>
                <a:sym typeface="Calibri"/>
              </a:rPr>
              <a:t>Travailler avec des comités de projet communautaires et se réunir régulièrement pour prendre des décisions concernant le programme</a:t>
            </a:r>
          </a:p>
          <a:p>
            <a:pPr marL="742950" lvl="1" indent="-285750" algn="l" rtl="0">
              <a:lnSpc>
                <a:spcPct val="100000"/>
              </a:lnSpc>
              <a:spcBef>
                <a:spcPts val="0"/>
              </a:spcBef>
              <a:spcAft>
                <a:spcPts val="0"/>
              </a:spcAft>
              <a:buSzPts val="1400"/>
              <a:buFontTx/>
              <a:buChar char="-"/>
            </a:pPr>
            <a:r>
              <a:rPr lang="fr-FR" sz="2000" b="0" i="0" u="none" strike="noStrike" cap="none" dirty="0">
                <a:solidFill>
                  <a:schemeClr val="dk1"/>
                </a:solidFill>
                <a:latin typeface="Calibri"/>
                <a:ea typeface="Calibri"/>
                <a:cs typeface="Calibri"/>
                <a:sym typeface="Calibri"/>
              </a:rPr>
              <a:t>Organiser régulièrement des réunions communautaires pour faire le point sur les progrès accomplis, recueillir les réactions et convenir des prochaines étapes avec la communauté </a:t>
            </a:r>
          </a:p>
          <a:p>
            <a:pPr marL="742950" lvl="1" indent="-285750" algn="l" rtl="0">
              <a:lnSpc>
                <a:spcPct val="100000"/>
              </a:lnSpc>
              <a:spcBef>
                <a:spcPts val="0"/>
              </a:spcBef>
              <a:spcAft>
                <a:spcPts val="0"/>
              </a:spcAft>
              <a:buSzPts val="1400"/>
              <a:buFontTx/>
              <a:buChar char="-"/>
            </a:pPr>
            <a:r>
              <a:rPr lang="fr-FR" sz="2000" b="0" i="0" u="none" strike="noStrike" cap="none" dirty="0">
                <a:solidFill>
                  <a:schemeClr val="dk1"/>
                </a:solidFill>
                <a:latin typeface="Calibri"/>
                <a:ea typeface="Calibri"/>
                <a:cs typeface="Calibri"/>
                <a:sym typeface="Calibri"/>
              </a:rPr>
              <a:t>Travailler avec les communautés pour convenir de critères de sélection et de vulnérabilité pour le soutien, puis décider ensemble qui peut bénéficier de ce soutien</a:t>
            </a:r>
          </a:p>
          <a:p>
            <a:pPr marL="742950" lvl="1" indent="-285750" algn="l" rtl="0">
              <a:lnSpc>
                <a:spcPct val="100000"/>
              </a:lnSpc>
              <a:spcBef>
                <a:spcPts val="0"/>
              </a:spcBef>
              <a:spcAft>
                <a:spcPts val="0"/>
              </a:spcAft>
              <a:buSzPts val="1400"/>
              <a:buFontTx/>
              <a:buChar char="-"/>
            </a:pPr>
            <a:r>
              <a:rPr lang="fr-FR" sz="2000" b="0" i="0" u="none" strike="noStrike" cap="none" dirty="0">
                <a:solidFill>
                  <a:schemeClr val="dk1"/>
                </a:solidFill>
                <a:latin typeface="Calibri"/>
                <a:ea typeface="Calibri"/>
                <a:cs typeface="Calibri"/>
                <a:sym typeface="Calibri"/>
              </a:rPr>
              <a:t>Soutenir les communautés pour qu'elles mettent en œuvre leurs propres activités avec seulement un financement ou un soutien technique de la part de la SN</a:t>
            </a:r>
          </a:p>
          <a:p>
            <a:pPr marL="285750" marR="0" lvl="0" indent="-285750" algn="l" defTabSz="914400" rtl="0" eaLnBrk="1" fontAlgn="auto" latinLnBrk="0" hangingPunct="1">
              <a:lnSpc>
                <a:spcPct val="100000"/>
              </a:lnSpc>
              <a:spcBef>
                <a:spcPts val="0"/>
              </a:spcBef>
              <a:spcAft>
                <a:spcPts val="0"/>
              </a:spcAft>
              <a:buClr>
                <a:srgbClr val="F5333F"/>
              </a:buClr>
              <a:buSzPts val="1800"/>
              <a:buFontTx/>
              <a:buChar char="-"/>
              <a:tabLst/>
              <a:defRPr/>
            </a:pPr>
            <a:endParaRPr lang="en-GB" sz="2000" b="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5333F"/>
              </a:buClr>
              <a:buSzPts val="1800"/>
              <a:buFontTx/>
              <a:buNone/>
              <a:tabLst/>
              <a:defRPr/>
            </a:pPr>
            <a:r>
              <a:rPr lang="fr-FR" sz="2000" b="1" dirty="0">
                <a:latin typeface="Calibri"/>
                <a:ea typeface="Calibri"/>
                <a:cs typeface="Calibri"/>
                <a:sym typeface="Calibri"/>
              </a:rPr>
              <a:t>Ces exemples sont tirés du guide CEA et peuvent être échangés contre ceux de votre région, pays ou Société nationale </a:t>
            </a:r>
          </a:p>
          <a:p>
            <a:pPr marL="0" lvl="0" indent="0" algn="l" rtl="0">
              <a:lnSpc>
                <a:spcPct val="100000"/>
              </a:lnSpc>
              <a:spcBef>
                <a:spcPts val="542"/>
              </a:spcBef>
              <a:spcAft>
                <a:spcPts val="0"/>
              </a:spcAft>
              <a:buSzPts val="1400"/>
              <a:buNone/>
            </a:pPr>
            <a:endParaRPr lang="en-GB" sz="2000" b="0" dirty="0">
              <a:latin typeface="Calibri"/>
              <a:cs typeface="Calibri"/>
              <a:sym typeface="Calibri"/>
            </a:endParaRPr>
          </a:p>
          <a:p>
            <a:pPr marL="0" lvl="0" indent="0" algn="l" rtl="0">
              <a:lnSpc>
                <a:spcPct val="100000"/>
              </a:lnSpc>
              <a:spcBef>
                <a:spcPts val="542"/>
              </a:spcBef>
              <a:spcAft>
                <a:spcPts val="0"/>
              </a:spcAft>
              <a:buSzPts val="1400"/>
              <a:buNone/>
            </a:pPr>
            <a:r>
              <a:rPr lang="fr-FR" b="1" dirty="0"/>
              <a:t>Les comités consultatifs renforcent les services et la cohésion sociale en Turquie</a:t>
            </a:r>
          </a:p>
          <a:p>
            <a:pPr marL="0" lvl="0" indent="0" algn="l" rtl="0">
              <a:lnSpc>
                <a:spcPct val="100000"/>
              </a:lnSpc>
              <a:spcBef>
                <a:spcPts val="542"/>
              </a:spcBef>
              <a:spcAft>
                <a:spcPts val="0"/>
              </a:spcAft>
              <a:buSzPts val="1400"/>
              <a:buNone/>
            </a:pPr>
            <a:r>
              <a:rPr lang="fr-FR" dirty="0"/>
              <a:t>Pour s'assurer que les centres communautaires de la Société du Croissant-Rouge turc (TRCS) fournissent des services adaptés aux besoins de la population, des comités consultatifs ont été formés dans chaque centre communautaire, comprenant des membres de la communauté locale, des migrants et d'autres groupes vulnérables. Ces comités se réunissent une fois par mois et rassemblent la Société nationale, le gouvernement local et les membres de la communauté. Ils sont l'occasion de discuter de la manière d'ajuster les activités des centres communautaires et de plaider pour des questions plus larges auprès des parties prenantes concernées. Lors de la première réunion, un document d'une page expliquant les objectifs, les responsabilités et les modalités de travail du comité a été discuté et approuvé.</a:t>
            </a:r>
          </a:p>
          <a:p>
            <a:pPr marL="0" lvl="0" indent="0" algn="l" rtl="0">
              <a:lnSpc>
                <a:spcPct val="100000"/>
              </a:lnSpc>
              <a:spcBef>
                <a:spcPts val="542"/>
              </a:spcBef>
              <a:spcAft>
                <a:spcPts val="0"/>
              </a:spcAft>
              <a:buSzPts val="1400"/>
              <a:buNone/>
            </a:pPr>
            <a:endParaRPr lang="en-GB" dirty="0"/>
          </a:p>
          <a:p>
            <a:pPr marL="0" lvl="0" indent="0" algn="l" rtl="0">
              <a:lnSpc>
                <a:spcPct val="100000"/>
              </a:lnSpc>
              <a:spcBef>
                <a:spcPts val="900"/>
              </a:spcBef>
              <a:spcAft>
                <a:spcPts val="0"/>
              </a:spcAft>
              <a:buSzPts val="1400"/>
              <a:buNone/>
            </a:pPr>
            <a:r>
              <a:rPr lang="fr-FR" sz="2000" b="1" dirty="0"/>
              <a:t>Les équipes d'action communautaire en Indonésie planifient leurs propres activités face à la COVID-19.</a:t>
            </a:r>
          </a:p>
          <a:p>
            <a:pPr marL="0" lvl="0" indent="0" algn="l" rtl="0">
              <a:lnSpc>
                <a:spcPct val="100000"/>
              </a:lnSpc>
              <a:spcBef>
                <a:spcPts val="900"/>
              </a:spcBef>
              <a:spcAft>
                <a:spcPts val="0"/>
              </a:spcAft>
              <a:buSzPts val="1400"/>
              <a:buNone/>
            </a:pPr>
            <a:r>
              <a:rPr lang="fr-FR" sz="2000" b="0" dirty="0" err="1"/>
              <a:t>Palang</a:t>
            </a:r>
            <a:r>
              <a:rPr lang="fr-FR" sz="2000" b="0" dirty="0"/>
              <a:t> Merah </a:t>
            </a:r>
            <a:r>
              <a:rPr lang="fr-FR" sz="2000" b="0" dirty="0" err="1"/>
              <a:t>Indonesia</a:t>
            </a:r>
            <a:r>
              <a:rPr lang="fr-FR" sz="2000" b="0" dirty="0"/>
              <a:t> (PMI) - la Croix-Rouge indonésienne - travaille régulièrement avec des équipes d'action communautaire (CBAT) dans les communautés. Ces groupes de bénévoles sont formés comme premiers intervenants en cas de catastrophe et font le lien entre la Société nationale et la communauté au sens large. Pour aider les communautés à faire face personnellement à la COVID-19, la PMI a fourni des subventions en espèces aux CBAT qu'elles pouvaient utiliser en fonction des besoins spécifiques de leur communauté. La PMI a fourni une large liste d'activités pour lesquelles les subventions pouvaient être utilisées, notamment la recherche des contacts, la promotion de la santé, la production de masques et de stations de lavage des mains, la désinfection ou la surveillance mais la décision sur l'utilisation des fonds revenait à la communauté. Les CBAT ont reçu des orientations et une formation en ligne, par le biais de Zoom et de WhatsApp, qui avait trait à des conseils sur la subvention, la budgétisation et le suivi, et la prévention de la COVID-19. Afin d'assurer la pleine participation de la communauté au processus, la PMI a également fourni une formation aux membres des CBAT sur la façon dont ils pouvaient prendre en compte les commentaires, les suggestions et les réclamations et sur l’utilisation des subventions par l'ensemble de la communauté.</a:t>
            </a:r>
          </a:p>
          <a:p>
            <a:pPr marL="0" lvl="0" indent="0" algn="l" rtl="0">
              <a:lnSpc>
                <a:spcPct val="100000"/>
              </a:lnSpc>
              <a:spcBef>
                <a:spcPts val="542"/>
              </a:spcBef>
              <a:spcAft>
                <a:spcPts val="0"/>
              </a:spcAft>
              <a:buSzPts val="1400"/>
              <a:buNone/>
            </a:pPr>
            <a:endParaRPr dirty="0"/>
          </a:p>
        </p:txBody>
      </p:sp>
      <p:sp>
        <p:nvSpPr>
          <p:cNvPr id="555" name="Google Shape;555;p9: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ts val="0"/>
                </a:spcBef>
                <a:spcAft>
                  <a:spcPts val="0"/>
                </a:spcAft>
                <a:buClrTx/>
                <a:buSzPts val="1400"/>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0: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1800"/>
              <a:buFont typeface="Open Sans"/>
              <a:buNone/>
            </a:pPr>
            <a:r>
              <a:rPr lang="fr-FR" sz="1800" b="1" dirty="0">
                <a:solidFill>
                  <a:srgbClr val="F5333F"/>
                </a:solidFill>
                <a:latin typeface="Open Sans"/>
                <a:ea typeface="Open Sans"/>
                <a:cs typeface="Open Sans"/>
                <a:sym typeface="Open Sans"/>
              </a:rPr>
              <a:t>NOTES DES ANIMATEURS </a:t>
            </a:r>
          </a:p>
          <a:p>
            <a:pPr marL="0" marR="0" lvl="0" indent="0" algn="l" rtl="0">
              <a:lnSpc>
                <a:spcPct val="100000"/>
              </a:lnSpc>
              <a:spcBef>
                <a:spcPts val="0"/>
              </a:spcBef>
              <a:spcAft>
                <a:spcPts val="0"/>
              </a:spcAft>
              <a:buClr>
                <a:srgbClr val="F5333F"/>
              </a:buClr>
              <a:buSzPts val="1800"/>
              <a:buFont typeface="Open Sans"/>
              <a:buNone/>
            </a:pPr>
            <a:endParaRPr lang="en-GB" sz="1800" b="1"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fr-FR" sz="2000" b="0" dirty="0">
                <a:solidFill>
                  <a:srgbClr val="F5333F"/>
                </a:solidFill>
                <a:latin typeface="Open Sans"/>
                <a:ea typeface="Open Sans"/>
                <a:cs typeface="Open Sans"/>
                <a:sym typeface="Open Sans"/>
              </a:rPr>
              <a:t>Demandez d'abord aux participants s'ils ont des exemples de mécanismes de retour d'information dans leurs programmes ou opérations</a:t>
            </a:r>
          </a:p>
          <a:p>
            <a:pPr marL="285750" marR="0" lvl="0" indent="-285750" algn="l" rtl="0">
              <a:lnSpc>
                <a:spcPct val="100000"/>
              </a:lnSpc>
              <a:spcBef>
                <a:spcPts val="0"/>
              </a:spcBef>
              <a:spcAft>
                <a:spcPts val="0"/>
              </a:spcAft>
              <a:buClr>
                <a:srgbClr val="F5333F"/>
              </a:buClr>
              <a:buSzPts val="1800"/>
              <a:buFontTx/>
              <a:buChar char="-"/>
            </a:pPr>
            <a:endParaRPr lang="en-GB" sz="2000" b="0" dirty="0">
              <a:solidFill>
                <a:srgbClr val="F5333F"/>
              </a:solidFill>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
                <a:srgbClr val="F5333F"/>
              </a:buClr>
              <a:buSzPts val="1800"/>
              <a:buFontTx/>
              <a:buChar char="-"/>
              <a:tabLst/>
              <a:defRPr/>
            </a:pPr>
            <a:r>
              <a:rPr lang="fr-FR" sz="2000" b="1" dirty="0">
                <a:solidFill>
                  <a:srgbClr val="F5333F"/>
                </a:solidFill>
                <a:latin typeface="Open Sans"/>
                <a:ea typeface="Open Sans"/>
                <a:cs typeface="Open Sans"/>
                <a:sym typeface="Open Sans"/>
              </a:rPr>
              <a:t>Expliquez </a:t>
            </a:r>
            <a:r>
              <a:rPr lang="fr-FR" sz="1800" b="1" dirty="0">
                <a:latin typeface="Calibri"/>
                <a:cs typeface="Calibri"/>
                <a:sym typeface="Calibri"/>
              </a:rPr>
              <a:t>que les mécanismes de retour d’information </a:t>
            </a:r>
            <a:r>
              <a:rPr lang="fr-FR" sz="1800" b="0" dirty="0">
                <a:latin typeface="Calibri"/>
                <a:ea typeface="Calibri"/>
                <a:cs typeface="Calibri"/>
                <a:sym typeface="Calibri"/>
              </a:rPr>
              <a:t>nous permettent de recevoir, d'analyser, de répondre et d'agir en fonction des questions, réclamations, demandes, suggestions, croyances, rumeurs et louanges de la communauté. Ils  peuvent porter sur </a:t>
            </a:r>
            <a:r>
              <a:rPr lang="fr-FR" sz="1800" b="0" i="0" u="none" strike="noStrike" cap="none" dirty="0">
                <a:solidFill>
                  <a:schemeClr val="dk1"/>
                </a:solidFill>
                <a:latin typeface="Calibri"/>
                <a:ea typeface="Calibri"/>
                <a:cs typeface="Calibri"/>
                <a:sym typeface="Calibri"/>
              </a:rPr>
              <a:t>les services et le soutien que nous fournissons, sur un sujet ou une question spécifique liée à notre travail (par exemple un problème de santé publique) ou sur le comportement et la conduite de notre personnel et de nos bénévoles. Exemples :</a:t>
            </a:r>
          </a:p>
          <a:p>
            <a:pPr marL="742950" lvl="1" indent="-285750" algn="l" rtl="0">
              <a:lnSpc>
                <a:spcPct val="100000"/>
              </a:lnSpc>
              <a:spcBef>
                <a:spcPts val="0"/>
              </a:spcBef>
              <a:spcAft>
                <a:spcPts val="0"/>
              </a:spcAft>
              <a:buSzPts val="1400"/>
              <a:buFontTx/>
              <a:buChar char="-"/>
            </a:pPr>
            <a:r>
              <a:rPr lang="fr-FR" sz="1800" b="0" dirty="0">
                <a:latin typeface="Calibri"/>
                <a:cs typeface="Calibri"/>
                <a:sym typeface="Calibri"/>
              </a:rPr>
              <a:t>Des lignes d'assistance téléphonique où les gens peuvent appeler pour poser des questions ou faire part de leurs préoccupations</a:t>
            </a:r>
          </a:p>
          <a:p>
            <a:pPr marL="742950" lvl="1" indent="-285750" algn="l" rtl="0">
              <a:lnSpc>
                <a:spcPct val="100000"/>
              </a:lnSpc>
              <a:spcBef>
                <a:spcPts val="0"/>
              </a:spcBef>
              <a:spcAft>
                <a:spcPts val="0"/>
              </a:spcAft>
              <a:buSzPts val="1400"/>
              <a:buFontTx/>
              <a:buChar char="-"/>
            </a:pPr>
            <a:r>
              <a:rPr lang="fr-FR" sz="1800" b="0" dirty="0">
                <a:latin typeface="Calibri"/>
                <a:cs typeface="Calibri"/>
                <a:sym typeface="Calibri"/>
              </a:rPr>
              <a:t>Des </a:t>
            </a:r>
            <a:r>
              <a:rPr lang="fr-FR" sz="1800" b="0" dirty="0" err="1">
                <a:latin typeface="Calibri"/>
                <a:cs typeface="Calibri"/>
                <a:sym typeface="Calibri"/>
              </a:rPr>
              <a:t>ervices</a:t>
            </a:r>
            <a:r>
              <a:rPr lang="fr-FR" sz="1800" b="0" dirty="0">
                <a:latin typeface="Calibri"/>
                <a:cs typeface="Calibri"/>
                <a:sym typeface="Calibri"/>
              </a:rPr>
              <a:t> d’assistance communautaires pendant les activités ou à des heures régulières</a:t>
            </a:r>
          </a:p>
          <a:p>
            <a:pPr marL="742950" lvl="1" indent="-285750" algn="l" rtl="0">
              <a:lnSpc>
                <a:spcPct val="100000"/>
              </a:lnSpc>
              <a:spcBef>
                <a:spcPts val="0"/>
              </a:spcBef>
              <a:spcAft>
                <a:spcPts val="0"/>
              </a:spcAft>
              <a:buSzPts val="1400"/>
              <a:buFontTx/>
              <a:buChar char="-"/>
            </a:pPr>
            <a:r>
              <a:rPr lang="fr-FR" sz="1800" b="0" dirty="0">
                <a:latin typeface="Calibri"/>
                <a:cs typeface="Calibri"/>
                <a:sym typeface="Calibri"/>
              </a:rPr>
              <a:t>Des boîtes à idées dans les communautés où les gens peuvent poster des retours d'information écrits</a:t>
            </a:r>
          </a:p>
          <a:p>
            <a:pPr marL="742950" lvl="1" indent="-285750" algn="l" rtl="0">
              <a:lnSpc>
                <a:spcPct val="100000"/>
              </a:lnSpc>
              <a:spcBef>
                <a:spcPts val="0"/>
              </a:spcBef>
              <a:spcAft>
                <a:spcPts val="0"/>
              </a:spcAft>
              <a:buSzPts val="1400"/>
              <a:buFontTx/>
              <a:buChar char="-"/>
            </a:pPr>
            <a:r>
              <a:rPr lang="fr-FR" sz="1800" b="0" dirty="0">
                <a:latin typeface="Calibri"/>
                <a:cs typeface="Calibri"/>
                <a:sym typeface="Calibri"/>
              </a:rPr>
              <a:t>La réalisation d'enquêtes, en face à face, en ligne ou par téléphone, afin de poser des questions sur la satisfaction des gens à l'égard d'un programme ou sur ce qu'ils pensent de certains sujets</a:t>
            </a:r>
          </a:p>
          <a:p>
            <a:pPr marL="742950" lvl="1" indent="-285750" algn="l" rtl="0">
              <a:lnSpc>
                <a:spcPct val="100000"/>
              </a:lnSpc>
              <a:spcBef>
                <a:spcPts val="0"/>
              </a:spcBef>
              <a:spcAft>
                <a:spcPts val="0"/>
              </a:spcAft>
              <a:buSzPts val="1400"/>
              <a:buFontTx/>
              <a:buChar char="-"/>
            </a:pPr>
            <a:r>
              <a:rPr lang="fr-FR" sz="1800" b="0" dirty="0">
                <a:latin typeface="Calibri"/>
                <a:cs typeface="Calibri"/>
                <a:sym typeface="Calibri"/>
              </a:rPr>
              <a:t>Les bénévoles sont formés pour écouter les réactions et/ou poser des questions lors d'activités telles que les visites à domicile ou les séances de promotion de la santé</a:t>
            </a:r>
          </a:p>
          <a:p>
            <a:pPr marL="742950" lvl="1" indent="-285750" algn="l" rtl="0">
              <a:lnSpc>
                <a:spcPct val="100000"/>
              </a:lnSpc>
              <a:spcBef>
                <a:spcPts val="0"/>
              </a:spcBef>
              <a:spcAft>
                <a:spcPts val="0"/>
              </a:spcAft>
              <a:buSzPts val="1400"/>
              <a:buFontTx/>
              <a:buChar char="-"/>
            </a:pPr>
            <a:r>
              <a:rPr lang="fr-FR" sz="1800" b="0" dirty="0">
                <a:latin typeface="Calibri"/>
                <a:cs typeface="Calibri"/>
                <a:sym typeface="Calibri"/>
              </a:rPr>
              <a:t>Les médias sociaux, tels que Facebook, Twitter ou WhatsApp, peuvent être utilisés pour recueillir des informations et poser des questions spécifiques</a:t>
            </a:r>
          </a:p>
          <a:p>
            <a:pPr marL="0" lvl="0" indent="0" algn="l" rtl="0">
              <a:lnSpc>
                <a:spcPct val="100000"/>
              </a:lnSpc>
              <a:spcBef>
                <a:spcPts val="1140"/>
              </a:spcBef>
              <a:spcAft>
                <a:spcPts val="0"/>
              </a:spcAft>
              <a:buSzPts val="1400"/>
              <a:buNone/>
            </a:pPr>
            <a:endParaRPr sz="1800" b="1"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F5333F"/>
              </a:buClr>
              <a:buSzPts val="1800"/>
              <a:buFontTx/>
              <a:buNone/>
              <a:tabLst/>
              <a:defRPr/>
            </a:pPr>
            <a:r>
              <a:rPr lang="fr-FR" sz="1800" b="1" dirty="0">
                <a:latin typeface="Calibri"/>
                <a:ea typeface="Calibri"/>
                <a:cs typeface="Calibri"/>
                <a:sym typeface="Calibri"/>
              </a:rPr>
              <a:t>Ces exemples sont tirés du guide CEA et peuvent être échangés contre ceux de votre région, pays ou Société nationale </a:t>
            </a:r>
          </a:p>
          <a:p>
            <a:pPr marL="0" lvl="0" indent="0" algn="l" rtl="0">
              <a:lnSpc>
                <a:spcPct val="100000"/>
              </a:lnSpc>
              <a:spcBef>
                <a:spcPts val="540"/>
              </a:spcBef>
              <a:spcAft>
                <a:spcPts val="0"/>
              </a:spcAft>
              <a:buSzPts val="1400"/>
              <a:buNone/>
            </a:pPr>
            <a:endParaRPr sz="1800" dirty="0"/>
          </a:p>
          <a:p>
            <a:pPr marL="0" lvl="0" indent="0" algn="l" rtl="0">
              <a:lnSpc>
                <a:spcPct val="100000"/>
              </a:lnSpc>
              <a:spcBef>
                <a:spcPts val="541"/>
              </a:spcBef>
              <a:spcAft>
                <a:spcPts val="0"/>
              </a:spcAft>
              <a:buSzPts val="1400"/>
              <a:buNone/>
            </a:pPr>
            <a:r>
              <a:rPr lang="fr-FR" sz="1804" b="1" dirty="0">
                <a:solidFill>
                  <a:schemeClr val="dk1"/>
                </a:solidFill>
                <a:latin typeface="Calibri"/>
                <a:ea typeface="Calibri"/>
                <a:cs typeface="Calibri"/>
                <a:sym typeface="Calibri"/>
              </a:rPr>
              <a:t>Développement d'un mécanisme pilote de retour d'information de la Société nationale</a:t>
            </a:r>
          </a:p>
          <a:p>
            <a:pPr marL="0" lvl="0" indent="0" algn="l" rtl="0">
              <a:lnSpc>
                <a:spcPct val="100000"/>
              </a:lnSpc>
              <a:spcBef>
                <a:spcPts val="541"/>
              </a:spcBef>
              <a:spcAft>
                <a:spcPts val="0"/>
              </a:spcAft>
              <a:buSzPts val="1400"/>
              <a:buNone/>
            </a:pPr>
            <a:r>
              <a:rPr lang="fr-FR" sz="1804" dirty="0">
                <a:solidFill>
                  <a:schemeClr val="dk1"/>
                </a:solidFill>
                <a:latin typeface="Calibri"/>
                <a:ea typeface="Calibri"/>
                <a:cs typeface="Calibri"/>
                <a:sym typeface="Calibri"/>
              </a:rPr>
              <a:t>En 2014, la Croix-Rouge libanaise (LRCS) a piloté une petite ligne d'assistance téléphonique pour soutenir un projet d'assistance en espèces et en bons (CVA), soutenu par la Croix-Rouge britannique. Initialement gérée par l'équipe de gestion des catastrophes, elle a rapidement été confiée à l'équipe PSER lorsque le nombre d'appels a augmenté. Le mécanisme a maintenant été systématisé et déployé pour couvrir la plupart des programmes et opérations de la LRCS et le nombre d'appels a augmenté chaque année. Les appels les plus fréquents sont des demandes d'assistance, des questions liées aux programmes, des demandes d'information, des retours positifs et négatifs et un nombre relativement faible de réclamations formelles. La LRCS fait de la publicité pour le mécanisme de retour d'information par le biais de divers canaux, notamment via les SMS, les activités dans les communautés, les affiches et les prospectus ainsi que par le biais d'organisations partenaires. Les principaux avantages du mécanisme de retour d'informations sont les suivants : la LRCS peut désormais répondre beaucoup plus rapidement aux problèmes tels que la perte de cartes de paiement ou les problèmes de liquidité avec les agents. Le personnel du programme indique également que les informations fournies par le mécanisme sont extrêmement utiles pour évaluer et adapter leurs services afin de mieux répondre aux besoins des gens. Une partie du succès du mécanisme de retour d'informations est attribuée au fait qu'il a commencé à petite échelle et qu'il a été continuellement amélioré et adapté en fonction de l'expérience. Lire l'étude de cas complète - https://communityengagementhub.org/wp-content/uploads/sites/2/2020/04/PMER_CRM-CaseStudy.docx </a:t>
            </a:r>
          </a:p>
          <a:p>
            <a:pPr marL="0" lvl="0" indent="0" algn="l" rtl="0">
              <a:lnSpc>
                <a:spcPct val="100000"/>
              </a:lnSpc>
              <a:spcBef>
                <a:spcPts val="541"/>
              </a:spcBef>
              <a:spcAft>
                <a:spcPts val="0"/>
              </a:spcAft>
              <a:buSzPts val="1400"/>
              <a:buNone/>
            </a:pP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0" b="1" i="0" u="none" strike="noStrike" cap="none" dirty="0">
                <a:solidFill>
                  <a:schemeClr val="dk1"/>
                </a:solidFill>
                <a:latin typeface="Calibri"/>
                <a:ea typeface="Calibri"/>
                <a:cs typeface="Calibri"/>
                <a:sym typeface="Calibri"/>
              </a:rPr>
              <a:t>Utilisation de WhatsApp au Pérou pour répondre aux questions et demandes liées à la COVID-19</a:t>
            </a:r>
          </a:p>
          <a:p>
            <a:pPr marL="0" lvl="0" indent="0" algn="l" rtl="0">
              <a:lnSpc>
                <a:spcPct val="100000"/>
              </a:lnSpc>
              <a:spcBef>
                <a:spcPts val="541"/>
              </a:spcBef>
              <a:spcAft>
                <a:spcPts val="0"/>
              </a:spcAft>
              <a:buSzPts val="1400"/>
              <a:buNone/>
            </a:pPr>
            <a:r>
              <a:rPr lang="fr-FR" sz="1800" b="0" i="0" u="none" strike="noStrike" cap="none" dirty="0">
                <a:solidFill>
                  <a:schemeClr val="dk1"/>
                </a:solidFill>
                <a:latin typeface="Calibri"/>
                <a:ea typeface="Calibri"/>
                <a:cs typeface="Calibri"/>
                <a:sym typeface="Calibri"/>
              </a:rPr>
              <a:t>Lorsque la pandémie de COVID-19 a contraint la Croix-Rouge péruvienne (CRP) et la FICR à suspendre les activités présentielles avec la population migrante vénézuélienne, elles ont dû trouver un nouveau moyen à distance pour fournir une assistance et répondre aux retours d’information. Une évaluation précédente avait révélé que 78 % des migrants vénézuéliens au Pérou ont accès à un téléphone portable et que 99 % utilisent WhatsApp et Facebook pour recevoir des informations. Une ligne commerciale WhatsApp a donc été mise en place pour répondre aux questions ou aux doutes sur la pandémie, fournir des informations sur la prévention, et identifier, surveiller et traiter les rumeurs ou les « fake news » liées à la COVID-19. Un ensemble de messages clés sur la prévention et aux interventions liées à la COVID-19, ainsi qu'une feuille de questions-réponses, ont été préparés à l'avance pour être utilisés par les opérateurs de la ligne WhatsApp. Au départ, la ligne a été lancée par deux opérateurs d'engagement communautaire, mais par la suite, c’est le personnel médical qui a été amené à répondre à certaines questions. Un groupe WhatsApp a également été créé entre les opérateurs pour aider à coordonner les réponses et des directives ont été élaborées pour enregistrer et suivre les réponses. Depuis son lancement, la ligne s'est avérée très populaire et répond désormais à un éventail beaucoup plus large de demandes, notamment pour soutenir la population péruvienne. </a:t>
            </a:r>
          </a:p>
          <a:p>
            <a:pPr marL="0" lvl="0" indent="0" algn="l" rtl="0">
              <a:lnSpc>
                <a:spcPct val="100000"/>
              </a:lnSpc>
              <a:spcBef>
                <a:spcPts val="540"/>
              </a:spcBef>
              <a:spcAft>
                <a:spcPts val="0"/>
              </a:spcAft>
              <a:buSzPts val="1400"/>
              <a:buNone/>
            </a:pPr>
            <a:endParaRPr sz="1800" dirty="0"/>
          </a:p>
        </p:txBody>
      </p:sp>
      <p:sp>
        <p:nvSpPr>
          <p:cNvPr id="563" name="Google Shape;563;p1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578" name="Google Shape;578;p12: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3: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1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2000" b="1">
                <a:latin typeface="Calibri"/>
                <a:ea typeface="Calibri"/>
                <a:cs typeface="Calibri"/>
                <a:sym typeface="Calibri"/>
              </a:rPr>
              <a:t>NOTES POUR L’ANIMATEUR</a:t>
            </a:r>
          </a:p>
          <a:p>
            <a:pPr marL="0" lvl="0" indent="0" algn="l" rtl="0">
              <a:lnSpc>
                <a:spcPct val="100000"/>
              </a:lnSpc>
              <a:spcBef>
                <a:spcPts val="1000"/>
              </a:spcBef>
              <a:spcAft>
                <a:spcPts val="0"/>
              </a:spcAft>
              <a:buSzPts val="1400"/>
              <a:buNone/>
            </a:pPr>
            <a:endParaRPr sz="2000" b="1" dirty="0">
              <a:latin typeface="Calibri"/>
              <a:ea typeface="Calibri"/>
              <a:cs typeface="Calibri"/>
              <a:sym typeface="Calibri"/>
            </a:endParaRPr>
          </a:p>
          <a:p>
            <a:pPr marL="0" lvl="0" indent="0" algn="l" rtl="0">
              <a:lnSpc>
                <a:spcPct val="100000"/>
              </a:lnSpc>
              <a:spcBef>
                <a:spcPts val="1000"/>
              </a:spcBef>
              <a:spcAft>
                <a:spcPts val="0"/>
              </a:spcAft>
              <a:buSzPts val="1400"/>
              <a:buNone/>
            </a:pPr>
            <a:r>
              <a:rPr lang="fr-FR" sz="2000" b="1">
                <a:latin typeface="Calibri"/>
                <a:ea typeface="Calibri"/>
                <a:cs typeface="Calibri"/>
                <a:sym typeface="Calibri"/>
              </a:rPr>
              <a:t>AVANT de montrer les réponses sur la diapositive :</a:t>
            </a:r>
          </a:p>
          <a:p>
            <a:pPr marL="0" lvl="0" indent="0" algn="l" rtl="0">
              <a:lnSpc>
                <a:spcPct val="100000"/>
              </a:lnSpc>
              <a:spcBef>
                <a:spcPts val="1000"/>
              </a:spcBef>
              <a:spcAft>
                <a:spcPts val="0"/>
              </a:spcAft>
              <a:buSzPts val="1400"/>
              <a:buNone/>
            </a:pPr>
            <a:endParaRPr sz="2000" dirty="0">
              <a:latin typeface="Calibri"/>
              <a:ea typeface="Calibri"/>
              <a:cs typeface="Calibri"/>
              <a:sym typeface="Calibri"/>
            </a:endParaRPr>
          </a:p>
          <a:p>
            <a:pPr marL="285750" marR="0" lvl="0" indent="-285750" algn="l" rtl="0">
              <a:lnSpc>
                <a:spcPct val="100000"/>
              </a:lnSpc>
              <a:spcBef>
                <a:spcPts val="1000"/>
              </a:spcBef>
              <a:spcAft>
                <a:spcPts val="0"/>
              </a:spcAft>
              <a:buClr>
                <a:schemeClr val="dk1"/>
              </a:buClr>
              <a:buSzPts val="2000"/>
              <a:buFont typeface="Arial"/>
              <a:buChar char="•"/>
            </a:pPr>
            <a:r>
              <a:rPr lang="fr-FR" sz="2000"/>
              <a:t>Demandez aux participants s'ils peuvent penser à cinq raisons pour lesquelles nous devons impliquer les communautés dans notre travail - cela peut être fait en petits groupes ou en discussion collective</a:t>
            </a:r>
          </a:p>
          <a:p>
            <a:pPr marL="285750" marR="0" lvl="0" indent="-158750" algn="l" rtl="0">
              <a:lnSpc>
                <a:spcPct val="100000"/>
              </a:lnSpc>
              <a:spcBef>
                <a:spcPts val="1000"/>
              </a:spcBef>
              <a:spcAft>
                <a:spcPts val="0"/>
              </a:spcAft>
              <a:buClr>
                <a:schemeClr val="dk1"/>
              </a:buClr>
              <a:buSzPts val="2000"/>
              <a:buFont typeface="Arial"/>
              <a:buNone/>
            </a:pPr>
            <a:endParaRPr sz="2000" dirty="0">
              <a:latin typeface="Calibri"/>
              <a:ea typeface="Calibri"/>
              <a:cs typeface="Calibri"/>
              <a:sym typeface="Calibri"/>
            </a:endParaRPr>
          </a:p>
          <a:p>
            <a:pPr marL="285750" lvl="0" indent="-285750" algn="l" rtl="0">
              <a:lnSpc>
                <a:spcPct val="100000"/>
              </a:lnSpc>
              <a:spcBef>
                <a:spcPts val="1000"/>
              </a:spcBef>
              <a:spcAft>
                <a:spcPts val="0"/>
              </a:spcAft>
              <a:buClr>
                <a:schemeClr val="dk1"/>
              </a:buClr>
              <a:buSzPts val="2000"/>
              <a:buFont typeface="Arial"/>
              <a:buChar char="•"/>
            </a:pPr>
            <a:r>
              <a:rPr lang="fr-FR" sz="2000">
                <a:latin typeface="Calibri"/>
                <a:ea typeface="Calibri"/>
                <a:cs typeface="Calibri"/>
                <a:sym typeface="Calibri"/>
              </a:rPr>
              <a:t>Écrivez les réponses des gens sur un tableau de conférence, puis passez en revue les réponses sur la diapositive, en expliquant chacune d'elles</a:t>
            </a:r>
          </a:p>
          <a:p>
            <a:pPr marL="285750" lvl="0" indent="-158750" algn="l" rtl="0">
              <a:lnSpc>
                <a:spcPct val="100000"/>
              </a:lnSpc>
              <a:spcBef>
                <a:spcPts val="1000"/>
              </a:spcBef>
              <a:spcAft>
                <a:spcPts val="0"/>
              </a:spcAft>
              <a:buClr>
                <a:schemeClr val="dk1"/>
              </a:buClr>
              <a:buSzPts val="2000"/>
              <a:buFont typeface="Arial"/>
              <a:buNone/>
            </a:pPr>
            <a:endParaRPr sz="2000" dirty="0">
              <a:latin typeface="Calibri"/>
              <a:ea typeface="Calibri"/>
              <a:cs typeface="Calibri"/>
              <a:sym typeface="Calibri"/>
            </a:endParaRPr>
          </a:p>
          <a:p>
            <a:pPr marL="285750" lvl="0" indent="-285750" algn="l" rtl="0">
              <a:lnSpc>
                <a:spcPct val="100000"/>
              </a:lnSpc>
              <a:spcBef>
                <a:spcPts val="1000"/>
              </a:spcBef>
              <a:spcAft>
                <a:spcPts val="0"/>
              </a:spcAft>
              <a:buClr>
                <a:schemeClr val="dk1"/>
              </a:buClr>
              <a:buSzPts val="2000"/>
              <a:buFont typeface="Arial"/>
              <a:buChar char="•"/>
            </a:pPr>
            <a:r>
              <a:rPr lang="fr-FR" sz="2000">
                <a:latin typeface="Calibri"/>
                <a:ea typeface="Calibri"/>
                <a:cs typeface="Calibri"/>
                <a:sym typeface="Calibri"/>
              </a:rPr>
              <a:t>Il pourrait y avoir d'autres raisons correctes que celles présentées sur la diapositive, mais les cinq qui y figurent sont les principales</a:t>
            </a:r>
          </a:p>
          <a:p>
            <a:pPr marL="285750" lvl="0" indent="-158750" algn="l" rtl="0">
              <a:lnSpc>
                <a:spcPct val="100000"/>
              </a:lnSpc>
              <a:spcBef>
                <a:spcPts val="1000"/>
              </a:spcBef>
              <a:spcAft>
                <a:spcPts val="0"/>
              </a:spcAft>
              <a:buClr>
                <a:schemeClr val="dk1"/>
              </a:buClr>
              <a:buSzPts val="2000"/>
              <a:buFont typeface="Arial"/>
              <a:buNone/>
            </a:pPr>
            <a:endParaRPr sz="2000" dirty="0">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a:solidFill>
                  <a:schemeClr val="dk1"/>
                </a:solidFill>
                <a:latin typeface="Calibri"/>
                <a:ea typeface="Calibri"/>
                <a:cs typeface="Calibri"/>
                <a:sym typeface="Calibri"/>
              </a:rPr>
              <a:t>Pourquoi devons-nous mobiliser les communautés ?</a:t>
            </a:r>
          </a:p>
          <a:p>
            <a:pPr marL="0" lvl="0" indent="0" algn="l" rtl="0">
              <a:lnSpc>
                <a:spcPct val="100000"/>
              </a:lnSpc>
              <a:spcBef>
                <a:spcPts val="542"/>
              </a:spcBef>
              <a:spcAft>
                <a:spcPts val="0"/>
              </a:spcAft>
              <a:buSzPts val="1400"/>
              <a:buNone/>
            </a:pPr>
            <a:endParaRPr sz="1804" b="1"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a:solidFill>
                  <a:schemeClr val="dk1"/>
                </a:solidFill>
                <a:latin typeface="Calibri"/>
                <a:ea typeface="Calibri"/>
                <a:cs typeface="Calibri"/>
                <a:sym typeface="Calibri"/>
              </a:rPr>
              <a:t>1. Pour saisir le contexte et les besoins de la communauté,</a:t>
            </a:r>
          </a:p>
          <a:p>
            <a:pPr marL="0" lvl="0" indent="0" algn="l" rtl="0">
              <a:lnSpc>
                <a:spcPct val="100000"/>
              </a:lnSpc>
              <a:spcBef>
                <a:spcPts val="541"/>
              </a:spcBef>
              <a:spcAft>
                <a:spcPts val="0"/>
              </a:spcAft>
              <a:buSzPts val="1400"/>
              <a:buNone/>
            </a:pPr>
            <a:r>
              <a:rPr lang="fr-FR" sz="1804">
                <a:solidFill>
                  <a:schemeClr val="dk1"/>
                </a:solidFill>
                <a:latin typeface="Calibri"/>
                <a:ea typeface="Calibri"/>
                <a:cs typeface="Calibri"/>
                <a:sym typeface="Calibri"/>
              </a:rPr>
              <a:t>nous devons nous engager auprès de tous les groupes et personnes de la communauté pour comprendre leurs besoins spécifiques, leurs préférences et leur situation. Si nous partons du principe que nous savons ce dont les gens ont besoin ou comment les choses fonctionnent dans leur communauté, nous risquons de nous tromper et de leur apporter un soutien qui ne les aidera pas, ou pire encore, qui leur nuira. Par exemple, en attisant les tensions existantes ou en excluant des groupes déjà marginalisés.</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a:solidFill>
                  <a:schemeClr val="dk1"/>
                </a:solidFill>
                <a:latin typeface="Calibri"/>
                <a:ea typeface="Calibri"/>
                <a:cs typeface="Calibri"/>
                <a:sym typeface="Calibri"/>
              </a:rPr>
              <a:t>2. Pour des programmes et des opérations de meilleure qualité et plus efficaces</a:t>
            </a:r>
          </a:p>
          <a:p>
            <a:pPr marL="0" lvl="0" indent="0" algn="l" rtl="0">
              <a:lnSpc>
                <a:spcPct val="100000"/>
              </a:lnSpc>
              <a:spcBef>
                <a:spcPts val="541"/>
              </a:spcBef>
              <a:spcAft>
                <a:spcPts val="0"/>
              </a:spcAft>
              <a:buSzPts val="1400"/>
              <a:buNone/>
            </a:pPr>
            <a:r>
              <a:rPr lang="fr-FR" sz="1804">
                <a:solidFill>
                  <a:schemeClr val="dk1"/>
                </a:solidFill>
                <a:latin typeface="Calibri"/>
                <a:ea typeface="Calibri"/>
                <a:cs typeface="Calibri"/>
                <a:sym typeface="Calibri"/>
              </a:rPr>
              <a:t>Personne ne connaît mieux la communauté que les personnes qui y vivent. Lorsque nous nous appuyons sur cette connaissance et cette expertise locales pour planifier et gérer les programmes et les opérations, nous avons beaucoup plus de chances de bien faire les choses et de fournir un soutien utile, opportun, pertinent et de grande qualité. Prêter attention aux retours de la communauté nous alerte rapidement lorsque les choses ne fonctionnent pas et nous donne des indications précieuses sur la manière dont nous pouvons progresser.</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a:solidFill>
                  <a:schemeClr val="dk1"/>
                </a:solidFill>
                <a:latin typeface="Calibri"/>
                <a:ea typeface="Calibri"/>
                <a:cs typeface="Calibri"/>
                <a:sym typeface="Calibri"/>
              </a:rPr>
              <a:t>3. Instaurer la confiance, l'accès et l'acceptation avec les communautés</a:t>
            </a:r>
          </a:p>
          <a:p>
            <a:pPr marL="0" lvl="0" indent="0" algn="l" rtl="0">
              <a:lnSpc>
                <a:spcPct val="100000"/>
              </a:lnSpc>
              <a:spcBef>
                <a:spcPts val="541"/>
              </a:spcBef>
              <a:spcAft>
                <a:spcPts val="0"/>
              </a:spcAft>
              <a:buSzPts val="1400"/>
              <a:buNone/>
            </a:pPr>
            <a:r>
              <a:rPr lang="fr-FR" sz="1804">
                <a:solidFill>
                  <a:schemeClr val="dk1"/>
                </a:solidFill>
                <a:latin typeface="Calibri"/>
                <a:ea typeface="Calibri"/>
                <a:cs typeface="Calibri"/>
                <a:sym typeface="Calibri"/>
              </a:rPr>
              <a:t>Une communication ouverte et honnête, l'écoute et la prise en compte de ce que les gens nous disent sont autant de marques de respect qui renforcent la confiance. Sans la confiance, les gens peuvent être susceptibles de ne pas s’adresser à nous, de ne pas utiliser nos services, de ne pas croire les informations que nous partageons ou de ne pas accueillir nos bénévoles et notre personnel en toute sécurité dans leur communauté. Lorsque les gens ne nous font pas confiance, notre capacité à les aider devient plus difficile voire impossible.</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a:solidFill>
                  <a:schemeClr val="dk1"/>
                </a:solidFill>
                <a:latin typeface="Calibri"/>
                <a:ea typeface="Calibri"/>
                <a:cs typeface="Calibri"/>
                <a:sym typeface="Calibri"/>
              </a:rPr>
              <a:t>4. Renforcer l'appropriation et la résilience des communautés</a:t>
            </a:r>
          </a:p>
          <a:p>
            <a:pPr marL="0" lvl="0" indent="0" algn="l" rtl="0">
              <a:lnSpc>
                <a:spcPct val="100000"/>
              </a:lnSpc>
              <a:spcBef>
                <a:spcPts val="541"/>
              </a:spcBef>
              <a:spcAft>
                <a:spcPts val="0"/>
              </a:spcAft>
              <a:buSzPts val="1400"/>
              <a:buNone/>
            </a:pPr>
            <a:r>
              <a:rPr lang="fr-FR" sz="1804">
                <a:solidFill>
                  <a:schemeClr val="dk1"/>
                </a:solidFill>
                <a:latin typeface="Calibri"/>
                <a:ea typeface="Calibri"/>
                <a:cs typeface="Calibri"/>
                <a:sym typeface="Calibri"/>
              </a:rPr>
              <a:t>Les personnes touchées par une crise ne sont pas impuissantes. Elles sont généralement les premières à intervenir dans le cadre d’une crise et possèdent des connaissances, des compétences et des capacités qui peuvent garantir une aide pertinente et durable. Lorsque nous concevons et gérons des programmes et des opérations en partenariat avec les communautés, l'appropriation locale et l'autonomie sont facilitées. Si nous ne les impliquons pas, nous les traitons comme des bénéficiaires passifs de l'aide, ce qui sapera nos efforts pour renforcer la résilience des communautés.</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a:solidFill>
                  <a:schemeClr val="dk1"/>
                </a:solidFill>
                <a:latin typeface="Calibri"/>
                <a:ea typeface="Calibri"/>
                <a:cs typeface="Calibri"/>
                <a:sym typeface="Calibri"/>
              </a:rPr>
              <a:t>5. Respecter nos propres engagements</a:t>
            </a:r>
          </a:p>
          <a:p>
            <a:pPr marL="0" lvl="0" indent="0" algn="l" rtl="0">
              <a:lnSpc>
                <a:spcPct val="100000"/>
              </a:lnSpc>
              <a:spcBef>
                <a:spcPts val="541"/>
              </a:spcBef>
              <a:spcAft>
                <a:spcPts val="0"/>
              </a:spcAft>
              <a:buSzPts val="1400"/>
              <a:buNone/>
            </a:pPr>
            <a:r>
              <a:rPr lang="fr-FR" sz="1804">
                <a:solidFill>
                  <a:schemeClr val="dk1"/>
                </a:solidFill>
                <a:latin typeface="Calibri"/>
                <a:ea typeface="Calibri"/>
                <a:cs typeface="Calibri"/>
                <a:sym typeface="Calibri"/>
              </a:rPr>
              <a:t>Le travail en partenariat avec les communautés est au cœur de notre identité. Nous nous engageons à faire participer les gens à la gestion de l'aide, à être redevables à l’égard de ceux que nous cherchons à aider et à renforcer les capacités locales dans le Code de conduite pour les opérations de secours du Mouvement international de la Croix-Rouge et du Croissant-Rouge. Les Principes et règles de l'assistance humanitaire de la Croix-Rouge et du Croissant-Rouge s'engagent à inclure des mécanismes de communication et de retour d'information transparents dans les interventions d'urgence. En décembre 2019, la première série d’"Engagements du Mouvement en matière de CEA" a été approuvée lors du Conseil des Délégués (voir page 21).</a:t>
            </a:r>
          </a:p>
          <a:p>
            <a:pPr marL="285750" lvl="0" indent="-158750" algn="l" rtl="0">
              <a:lnSpc>
                <a:spcPct val="100000"/>
              </a:lnSpc>
              <a:spcBef>
                <a:spcPts val="1000"/>
              </a:spcBef>
              <a:spcAft>
                <a:spcPts val="0"/>
              </a:spcAft>
              <a:buClr>
                <a:schemeClr val="dk1"/>
              </a:buClr>
              <a:buSzPts val="2000"/>
              <a:buFont typeface="Arial"/>
              <a:buNone/>
            </a:pPr>
            <a:endParaRPr sz="2000" dirty="0">
              <a:latin typeface="Calibri"/>
              <a:ea typeface="Calibri"/>
              <a:cs typeface="Calibri"/>
              <a:sym typeface="Calibri"/>
            </a:endParaRPr>
          </a:p>
        </p:txBody>
      </p:sp>
      <p:sp>
        <p:nvSpPr>
          <p:cNvPr id="584" name="Google Shape;584;p1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4: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1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2000" b="1" dirty="0">
                <a:latin typeface="Calibri"/>
                <a:ea typeface="Calibri"/>
                <a:cs typeface="Calibri"/>
                <a:sym typeface="Calibri"/>
              </a:rPr>
              <a:t>NOTES POUR L’ANIMATEUR</a:t>
            </a:r>
          </a:p>
          <a:p>
            <a:pPr marL="0" lvl="0" indent="0" algn="just" rtl="0">
              <a:lnSpc>
                <a:spcPct val="100000"/>
              </a:lnSpc>
              <a:spcBef>
                <a:spcPts val="542"/>
              </a:spcBef>
              <a:spcAft>
                <a:spcPts val="0"/>
              </a:spcAft>
              <a:buClr>
                <a:schemeClr val="dk1"/>
              </a:buClr>
              <a:buSzPts val="1805"/>
              <a:buFont typeface="Noto Sans Symbols"/>
              <a:buNone/>
            </a:pPr>
            <a:endParaRPr b="1" dirty="0">
              <a:latin typeface="Arial"/>
              <a:ea typeface="Arial"/>
              <a:cs typeface="Arial"/>
              <a:sym typeface="Arial"/>
            </a:endParaRPr>
          </a:p>
          <a:p>
            <a:pPr marL="171450" lvl="0" indent="-171450" algn="just" rtl="0">
              <a:lnSpc>
                <a:spcPct val="100000"/>
              </a:lnSpc>
              <a:spcBef>
                <a:spcPts val="540"/>
              </a:spcBef>
              <a:spcAft>
                <a:spcPts val="0"/>
              </a:spcAft>
              <a:buClr>
                <a:schemeClr val="dk1"/>
              </a:buClr>
              <a:buSzPts val="1800"/>
              <a:buFont typeface="Arial"/>
              <a:buChar char="•"/>
            </a:pPr>
            <a:r>
              <a:rPr lang="fr-FR" b="0" dirty="0">
                <a:latin typeface="Arial"/>
                <a:ea typeface="Arial"/>
                <a:cs typeface="Arial"/>
                <a:sym typeface="Arial"/>
              </a:rPr>
              <a:t>Au sein du Mouvement, il existe des engagements organisationnels en matière d'engagement communautaire et de redevabilité</a:t>
            </a:r>
          </a:p>
          <a:p>
            <a:pPr marL="171450" lvl="0" indent="-95250" algn="just" rtl="0">
              <a:lnSpc>
                <a:spcPct val="100000"/>
              </a:lnSpc>
              <a:spcBef>
                <a:spcPts val="360"/>
              </a:spcBef>
              <a:spcAft>
                <a:spcPts val="0"/>
              </a:spcAft>
              <a:buClr>
                <a:schemeClr val="dk1"/>
              </a:buClr>
              <a:buSzPts val="1200"/>
              <a:buFont typeface="Arial"/>
              <a:buNone/>
            </a:pPr>
            <a:endParaRPr sz="1200" b="1" dirty="0">
              <a:latin typeface="Arial"/>
              <a:ea typeface="Arial"/>
              <a:cs typeface="Arial"/>
              <a:sym typeface="Arial"/>
            </a:endParaRPr>
          </a:p>
          <a:p>
            <a:pPr marL="171450" lvl="0" indent="-171450" algn="just" rtl="0">
              <a:lnSpc>
                <a:spcPct val="100000"/>
              </a:lnSpc>
              <a:spcBef>
                <a:spcPts val="540"/>
              </a:spcBef>
              <a:spcAft>
                <a:spcPts val="0"/>
              </a:spcAft>
              <a:buClr>
                <a:schemeClr val="dk1"/>
              </a:buClr>
              <a:buSzPts val="1800"/>
              <a:buFont typeface="Arial"/>
              <a:buChar char="•"/>
            </a:pPr>
            <a:r>
              <a:rPr lang="fr-FR" b="1" dirty="0">
                <a:latin typeface="Arial"/>
                <a:ea typeface="Arial"/>
                <a:cs typeface="Arial"/>
                <a:sym typeface="Arial"/>
              </a:rPr>
              <a:t>Le Code de conduite du Mouvement international de la Croix-Rouge et du Croissant-Rouge et des ONG dans les programmes d'intervention en cas de catastrophe stipule que :</a:t>
            </a:r>
          </a:p>
          <a:p>
            <a:pPr marL="858844" lvl="1" indent="-171227" algn="just" rtl="0">
              <a:lnSpc>
                <a:spcPct val="100000"/>
              </a:lnSpc>
              <a:spcBef>
                <a:spcPts val="540"/>
              </a:spcBef>
              <a:spcAft>
                <a:spcPts val="0"/>
              </a:spcAft>
              <a:buClr>
                <a:schemeClr val="dk1"/>
              </a:buClr>
              <a:buSzPts val="1800"/>
              <a:buFont typeface="Arial"/>
              <a:buChar char="•"/>
            </a:pPr>
            <a:r>
              <a:rPr lang="fr-FR" dirty="0">
                <a:latin typeface="Arial"/>
                <a:ea typeface="Arial"/>
                <a:cs typeface="Arial"/>
                <a:sym typeface="Arial"/>
              </a:rPr>
              <a:t>« </a:t>
            </a:r>
            <a:r>
              <a:rPr lang="fr-FR" i="1" dirty="0">
                <a:latin typeface="Arial"/>
                <a:ea typeface="Arial"/>
                <a:cs typeface="Arial"/>
                <a:sym typeface="Arial"/>
              </a:rPr>
              <a:t>Des moyens doivent être envisagés pour associer les bénéficiaires du programme à la gestion de l'aide d'urgence ».</a:t>
            </a:r>
          </a:p>
          <a:p>
            <a:pPr marL="858844" lvl="1" indent="-171227" algn="just" rtl="0">
              <a:lnSpc>
                <a:spcPct val="100000"/>
              </a:lnSpc>
              <a:spcBef>
                <a:spcPts val="420"/>
              </a:spcBef>
              <a:spcAft>
                <a:spcPts val="0"/>
              </a:spcAft>
              <a:buClr>
                <a:schemeClr val="dk1"/>
              </a:buClr>
              <a:buSzPts val="1400"/>
              <a:buFont typeface="Arial"/>
              <a:buChar char="•"/>
            </a:pPr>
            <a:r>
              <a:rPr lang="fr-FR" sz="1400" dirty="0">
                <a:latin typeface="Arial"/>
                <a:ea typeface="Arial"/>
                <a:cs typeface="Arial"/>
                <a:sym typeface="Arial"/>
              </a:rPr>
              <a:t>« </a:t>
            </a:r>
            <a:r>
              <a:rPr lang="fr-FR" sz="1400" i="1" dirty="0">
                <a:latin typeface="Arial"/>
                <a:ea typeface="Arial"/>
                <a:cs typeface="Arial"/>
                <a:sym typeface="Arial"/>
              </a:rPr>
              <a:t>Nous nous tenons responsables à la fois de ceux que nous cherchons à aider et de ceux dont nous acceptons les ressources. »</a:t>
            </a:r>
          </a:p>
          <a:p>
            <a:pPr marL="0" lvl="0" indent="0" algn="l" rtl="0">
              <a:lnSpc>
                <a:spcPct val="100000"/>
              </a:lnSpc>
              <a:spcBef>
                <a:spcPts val="542"/>
              </a:spcBef>
              <a:spcAft>
                <a:spcPts val="0"/>
              </a:spcAft>
              <a:buSzPts val="1400"/>
              <a:buNone/>
            </a:pPr>
            <a:endParaRPr dirty="0"/>
          </a:p>
          <a:p>
            <a:pPr marL="171450" lvl="0" indent="-171450" algn="just" rtl="0">
              <a:lnSpc>
                <a:spcPct val="100000"/>
              </a:lnSpc>
              <a:spcBef>
                <a:spcPts val="541"/>
              </a:spcBef>
              <a:spcAft>
                <a:spcPts val="0"/>
              </a:spcAft>
              <a:buClr>
                <a:schemeClr val="dk1"/>
              </a:buClr>
              <a:buSzPts val="1804"/>
              <a:buFont typeface="Arial"/>
              <a:buChar char="•"/>
            </a:pPr>
            <a:r>
              <a:rPr lang="fr-FR" sz="1804" b="1" dirty="0">
                <a:solidFill>
                  <a:schemeClr val="dk1"/>
                </a:solidFill>
                <a:latin typeface="Arial"/>
                <a:ea typeface="Arial"/>
                <a:cs typeface="Arial"/>
                <a:sym typeface="Arial"/>
              </a:rPr>
              <a:t>Les Principes et Règles de l'Action Humanitaire du CREC déclarent :</a:t>
            </a:r>
          </a:p>
          <a:p>
            <a:pPr marL="858844" lvl="1" indent="-171227" algn="l" rtl="0">
              <a:lnSpc>
                <a:spcPct val="100000"/>
              </a:lnSpc>
              <a:spcBef>
                <a:spcPts val="540"/>
              </a:spcBef>
              <a:spcAft>
                <a:spcPts val="0"/>
              </a:spcAft>
              <a:buClr>
                <a:schemeClr val="dk1"/>
              </a:buClr>
              <a:buSzPts val="1800"/>
              <a:buFont typeface="Arial"/>
              <a:buChar char="•"/>
            </a:pPr>
            <a:r>
              <a:rPr lang="fr-FR" dirty="0"/>
              <a:t>Principe 9 Nous veillons à ce que notre aide soit appropriée, efficiente, efficace et responsable, et nous soutenons la transition entre les secours et le rétablissement des personnes touchées par la catastrophe.</a:t>
            </a:r>
          </a:p>
          <a:p>
            <a:pPr marL="858844" lvl="1" indent="-171227" algn="l" rtl="0">
              <a:lnSpc>
                <a:spcPct val="100000"/>
              </a:lnSpc>
              <a:spcBef>
                <a:spcPts val="540"/>
              </a:spcBef>
              <a:spcAft>
                <a:spcPts val="0"/>
              </a:spcAft>
              <a:buClr>
                <a:schemeClr val="dk1"/>
              </a:buClr>
              <a:buSzPts val="1800"/>
              <a:buFont typeface="Arial"/>
              <a:buChar char="•"/>
            </a:pPr>
            <a:r>
              <a:rPr lang="fr-FR" dirty="0"/>
              <a:t>La règle 5 sur la qualité et la redevabilité, qui stipule que :</a:t>
            </a:r>
          </a:p>
          <a:p>
            <a:pPr marL="1316268" lvl="2" indent="-171450" algn="l" rtl="0">
              <a:lnSpc>
                <a:spcPct val="100000"/>
              </a:lnSpc>
              <a:spcBef>
                <a:spcPts val="540"/>
              </a:spcBef>
              <a:spcAft>
                <a:spcPts val="0"/>
              </a:spcAft>
              <a:buClr>
                <a:schemeClr val="dk1"/>
              </a:buClr>
              <a:buSzPts val="1800"/>
              <a:buFont typeface="Arial"/>
              <a:buChar char="•"/>
            </a:pPr>
            <a:r>
              <a:rPr lang="fr-FR" dirty="0"/>
              <a:t>5.4 Les Sociétés nationales et la Fédération internationale se considèrent comme responsables envers les personnes touchées par une catastrophe et les feront participer à l'évaluation des besoins et à la prise de décisions afin que l'assistance soit appropriée et réponde à leurs besoins et priorités.</a:t>
            </a:r>
          </a:p>
          <a:p>
            <a:pPr marL="1316268" lvl="2" indent="-171450" algn="l" rtl="0">
              <a:lnSpc>
                <a:spcPct val="100000"/>
              </a:lnSpc>
              <a:spcBef>
                <a:spcPts val="540"/>
              </a:spcBef>
              <a:spcAft>
                <a:spcPts val="0"/>
              </a:spcAft>
              <a:buClr>
                <a:schemeClr val="dk1"/>
              </a:buClr>
              <a:buSzPts val="1800"/>
              <a:buFont typeface="Arial"/>
              <a:buChar char="•"/>
            </a:pPr>
            <a:r>
              <a:rPr lang="fr-FR" dirty="0"/>
              <a:t>5.5 Les Sociétés nationales et la Fédération internationale s'efforceront de mettre en place des mécanismes transparents de communication, de retour d'information et de réclamation qui invitent les personnes touchées par une catastrophe à faire part de leurs préoccupations concernant l'assistance fournie. Les Sociétés nationales et la Fédération internationale assureront un suivi approprié des retours d'information.</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Arial"/>
                <a:ea typeface="Arial"/>
                <a:cs typeface="Arial"/>
                <a:sym typeface="Arial"/>
              </a:rPr>
              <a:t>Les Engagements minimaux du Mouvement en matière de CEA (CR/19/R1) </a:t>
            </a:r>
            <a:r>
              <a:rPr lang="fr-FR" sz="1804" dirty="0">
                <a:solidFill>
                  <a:schemeClr val="dk1"/>
                </a:solidFill>
                <a:latin typeface="Calibri"/>
                <a:ea typeface="Calibri"/>
                <a:cs typeface="Calibri"/>
                <a:sym typeface="Calibri"/>
              </a:rPr>
              <a:t>ont été adoptés lors du Conseil des Délégués le 8 décembre 2019. Ces engagements stratégiques primordiaux visent à garantir une approche cohérente de la manière dont nous nous engageons et sommes redevables à l’égard des personnes et aux communautés dans l'ensemble du Mouvement. Tous les membres du Mouvement, y compris chaque Société nationale, délégation du CICR et bureau de la FICR, sont tenus de respecter et de faire respecter ces engagements et ils sont pertinents et applicables à tous les employés et volontaires de l'ensemble du Mouvement, quel que soit leur fonction.</a:t>
            </a:r>
          </a:p>
          <a:p>
            <a:pPr marL="285750" lvl="0" indent="-158750" algn="l" rtl="0">
              <a:lnSpc>
                <a:spcPct val="100000"/>
              </a:lnSpc>
              <a:spcBef>
                <a:spcPts val="1000"/>
              </a:spcBef>
              <a:spcAft>
                <a:spcPts val="0"/>
              </a:spcAft>
              <a:buClr>
                <a:schemeClr val="dk1"/>
              </a:buClr>
              <a:buSzPts val="2000"/>
              <a:buFont typeface="Arial"/>
              <a:buNone/>
            </a:pPr>
            <a:endParaRPr sz="2000" dirty="0">
              <a:latin typeface="Calibri"/>
              <a:ea typeface="Calibri"/>
              <a:cs typeface="Calibri"/>
              <a:sym typeface="Calibri"/>
            </a:endParaRPr>
          </a:p>
        </p:txBody>
      </p:sp>
      <p:sp>
        <p:nvSpPr>
          <p:cNvPr id="592" name="Google Shape;592;p14: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0: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7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228600" algn="l" rtl="0">
              <a:lnSpc>
                <a:spcPct val="100000"/>
              </a:lnSpc>
              <a:spcBef>
                <a:spcPts val="900"/>
              </a:spcBef>
              <a:spcAft>
                <a:spcPts val="0"/>
              </a:spcAft>
              <a:buSzPts val="1400"/>
              <a:buNone/>
            </a:pPr>
            <a:r>
              <a:rPr lang="fr-FR" sz="1800" b="1">
                <a:latin typeface="Calibri"/>
                <a:ea typeface="Calibri"/>
                <a:cs typeface="Calibri"/>
                <a:sym typeface="Calibri"/>
              </a:rPr>
              <a:t>NOTES POUR L’ANIMATEUR - DIAPOSITIVE FACULTATIVE </a:t>
            </a:r>
            <a:r>
              <a:rPr lang="fr-FR" sz="2000" b="1">
                <a:latin typeface="Calibri"/>
                <a:ea typeface="Calibri"/>
                <a:cs typeface="Calibri"/>
                <a:sym typeface="Calibri"/>
              </a:rPr>
              <a:t>ou à parcourir rapidement</a:t>
            </a:r>
          </a:p>
          <a:p>
            <a:pPr marL="0" lvl="0" indent="0" algn="l" rtl="0">
              <a:lnSpc>
                <a:spcPct val="100000"/>
              </a:lnSpc>
              <a:spcBef>
                <a:spcPts val="542"/>
              </a:spcBef>
              <a:spcAft>
                <a:spcPts val="0"/>
              </a:spcAft>
              <a:buClr>
                <a:srgbClr val="FF0000"/>
              </a:buClr>
              <a:buSzPts val="1400"/>
              <a:buFont typeface="Arial"/>
              <a:buNone/>
            </a:pPr>
            <a:endParaRPr sz="1800" dirty="0"/>
          </a:p>
          <a:p>
            <a:pPr marL="342900" lvl="0" indent="-342900" algn="l" rtl="0">
              <a:lnSpc>
                <a:spcPct val="100000"/>
              </a:lnSpc>
              <a:spcBef>
                <a:spcPts val="1742"/>
              </a:spcBef>
              <a:spcAft>
                <a:spcPts val="0"/>
              </a:spcAft>
              <a:buSzPts val="1400"/>
              <a:buFont typeface="Arial"/>
              <a:buChar char="•"/>
            </a:pPr>
            <a:r>
              <a:rPr lang="fr-FR"/>
              <a:t>Les engagements à l'échelle du Mouvement couvrent sept domaines clés </a:t>
            </a:r>
          </a:p>
          <a:p>
            <a:pPr marL="342900" lvl="0" indent="-254000" algn="l" rtl="0">
              <a:lnSpc>
                <a:spcPct val="100000"/>
              </a:lnSpc>
              <a:spcBef>
                <a:spcPts val="542"/>
              </a:spcBef>
              <a:spcAft>
                <a:spcPts val="0"/>
              </a:spcAft>
              <a:buSzPts val="1400"/>
              <a:buFont typeface="Arial"/>
              <a:buNone/>
            </a:pPr>
            <a:endParaRPr dirty="0"/>
          </a:p>
          <a:p>
            <a:pPr marL="342900" lvl="0" indent="-342900" algn="l" rtl="0">
              <a:lnSpc>
                <a:spcPct val="100000"/>
              </a:lnSpc>
              <a:spcBef>
                <a:spcPts val="542"/>
              </a:spcBef>
              <a:spcAft>
                <a:spcPts val="0"/>
              </a:spcAft>
              <a:buSzPts val="1400"/>
              <a:buFont typeface="Arial"/>
              <a:buChar char="•"/>
            </a:pPr>
            <a:r>
              <a:rPr lang="fr-FR"/>
              <a:t>Ces engagements constituent la base des 18 actions minimales pour l'engagement communautaire et la redevabilité sur lesquelles cette formation se concentre. Les actions définissent comment mettre en pratique ces engagements de haut niveau dans notre travail. </a:t>
            </a:r>
          </a:p>
          <a:p>
            <a:pPr marL="342900" lvl="0" indent="-254000" algn="l" rtl="0">
              <a:lnSpc>
                <a:spcPct val="100000"/>
              </a:lnSpc>
              <a:spcBef>
                <a:spcPts val="542"/>
              </a:spcBef>
              <a:spcAft>
                <a:spcPts val="0"/>
              </a:spcAft>
              <a:buSzPts val="1400"/>
              <a:buFont typeface="Arial"/>
              <a:buNone/>
            </a:pPr>
            <a:endParaRPr dirty="0"/>
          </a:p>
          <a:p>
            <a:pPr marL="0" lvl="0" indent="0" algn="l" rtl="0">
              <a:lnSpc>
                <a:spcPct val="100000"/>
              </a:lnSpc>
              <a:spcBef>
                <a:spcPts val="542"/>
              </a:spcBef>
              <a:spcAft>
                <a:spcPts val="0"/>
              </a:spcAft>
              <a:buSzPts val="1400"/>
              <a:buFont typeface="Arial"/>
              <a:buNone/>
            </a:pPr>
            <a:r>
              <a:rPr lang="fr-FR" b="1"/>
              <a:t>Intégralité des engagements</a:t>
            </a:r>
          </a:p>
          <a:p>
            <a:pPr marL="342900" lvl="0" indent="-342900" algn="l" rtl="0">
              <a:lnSpc>
                <a:spcPct val="100000"/>
              </a:lnSpc>
              <a:spcBef>
                <a:spcPts val="542"/>
              </a:spcBef>
              <a:spcAft>
                <a:spcPts val="0"/>
              </a:spcAft>
              <a:buSzPts val="1400"/>
              <a:buFont typeface="Arial" panose="020B0604020202020204" pitchFamily="34" charset="0"/>
              <a:buChar char="•"/>
            </a:pPr>
            <a:r>
              <a:rPr lang="fr-FR" sz="1804" b="1">
                <a:solidFill>
                  <a:schemeClr val="dk1"/>
                </a:solidFill>
                <a:latin typeface="Arial"/>
                <a:ea typeface="Arial"/>
                <a:cs typeface="Arial"/>
                <a:sym typeface="Arial"/>
              </a:rPr>
              <a:t>Engagement 1 :</a:t>
            </a:r>
            <a:r>
              <a:rPr lang="fr-FR" sz="1804">
                <a:solidFill>
                  <a:schemeClr val="dk1"/>
                </a:solidFill>
                <a:latin typeface="Arial"/>
                <a:ea typeface="Arial"/>
                <a:cs typeface="Arial"/>
                <a:sym typeface="Arial"/>
              </a:rPr>
              <a:t> Toutes les composantes du Mouvement </a:t>
            </a:r>
            <a:r>
              <a:rPr lang="fr-FR" sz="1804" b="1">
                <a:solidFill>
                  <a:schemeClr val="dk1"/>
                </a:solidFill>
                <a:latin typeface="Arial"/>
                <a:ea typeface="Arial"/>
                <a:cs typeface="Arial"/>
                <a:sym typeface="Arial"/>
              </a:rPr>
              <a:t>s'engagent à intégrer l'engagement communautaire et la redevabilité </a:t>
            </a:r>
            <a:r>
              <a:rPr lang="fr-FR" sz="1804">
                <a:solidFill>
                  <a:schemeClr val="dk1"/>
                </a:solidFill>
                <a:latin typeface="Arial"/>
                <a:ea typeface="Arial"/>
                <a:cs typeface="Arial"/>
                <a:sym typeface="Arial"/>
              </a:rPr>
              <a:t>dans leurs stratégies, leurs politiques et leurs procédures.</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1" dirty="0">
              <a:solidFill>
                <a:schemeClr val="dk1"/>
              </a:solidFill>
              <a:latin typeface="Arial"/>
              <a:ea typeface="Arial"/>
              <a:cs typeface="Arial"/>
              <a:sym typeface="Arial"/>
            </a:endParaRPr>
          </a:p>
          <a:p>
            <a:pPr marL="342900" lvl="0" indent="-342900" algn="l" rtl="0">
              <a:lnSpc>
                <a:spcPct val="100000"/>
              </a:lnSpc>
              <a:spcBef>
                <a:spcPts val="542"/>
              </a:spcBef>
              <a:spcAft>
                <a:spcPts val="0"/>
              </a:spcAft>
              <a:buSzPts val="1400"/>
              <a:buFont typeface="Arial" panose="020B0604020202020204" pitchFamily="34" charset="0"/>
              <a:buChar char="•"/>
            </a:pPr>
            <a:r>
              <a:rPr lang="fr-FR" sz="1804" b="1">
                <a:solidFill>
                  <a:schemeClr val="dk1"/>
                </a:solidFill>
                <a:latin typeface="Arial"/>
                <a:ea typeface="Arial"/>
                <a:cs typeface="Arial"/>
                <a:sym typeface="Arial"/>
              </a:rPr>
              <a:t>Engagement 2 :</a:t>
            </a:r>
            <a:r>
              <a:rPr lang="fr-FR" sz="1804">
                <a:solidFill>
                  <a:schemeClr val="dk1"/>
                </a:solidFill>
                <a:latin typeface="Arial"/>
                <a:ea typeface="Arial"/>
                <a:cs typeface="Arial"/>
                <a:sym typeface="Arial"/>
              </a:rPr>
              <a:t> Toutes les composantes du Mouvement </a:t>
            </a:r>
            <a:r>
              <a:rPr lang="fr-FR" sz="1804" b="1">
                <a:solidFill>
                  <a:schemeClr val="dk1"/>
                </a:solidFill>
                <a:latin typeface="Arial"/>
                <a:ea typeface="Arial"/>
                <a:cs typeface="Arial"/>
                <a:sym typeface="Arial"/>
              </a:rPr>
              <a:t>s’engagent à analyser régulièrement une analyse chacun des contextes</a:t>
            </a:r>
            <a:r>
              <a:rPr lang="fr-FR" sz="1804">
                <a:solidFill>
                  <a:schemeClr val="dk1"/>
                </a:solidFill>
                <a:latin typeface="Arial"/>
                <a:ea typeface="Arial"/>
                <a:cs typeface="Arial"/>
                <a:sym typeface="Arial"/>
              </a:rPr>
              <a:t> dans lesquels elles travaillent pour mieux comprendre et mieux prendre en compte la diversité des besoins, des vulnérabilités et des capacités des personnes et des communautés auxquelles elles entendent venir en aide et pour leur fournir une assistance appropriée</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1" dirty="0">
              <a:solidFill>
                <a:schemeClr val="dk1"/>
              </a:solidFill>
              <a:latin typeface="Arial"/>
              <a:ea typeface="Arial"/>
              <a:cs typeface="Arial"/>
              <a:sym typeface="Arial"/>
            </a:endParaRPr>
          </a:p>
          <a:p>
            <a:pPr marL="342900" lvl="0" indent="-342900" algn="l" rtl="0">
              <a:lnSpc>
                <a:spcPct val="100000"/>
              </a:lnSpc>
              <a:spcBef>
                <a:spcPts val="542"/>
              </a:spcBef>
              <a:spcAft>
                <a:spcPts val="0"/>
              </a:spcAft>
              <a:buSzPts val="1400"/>
              <a:buFont typeface="Arial" panose="020B0604020202020204" pitchFamily="34" charset="0"/>
              <a:buChar char="•"/>
            </a:pPr>
            <a:r>
              <a:rPr lang="fr-FR" sz="1804" b="1">
                <a:solidFill>
                  <a:schemeClr val="dk1"/>
                </a:solidFill>
                <a:latin typeface="Arial"/>
                <a:ea typeface="Arial"/>
                <a:cs typeface="Arial"/>
                <a:sym typeface="Arial"/>
              </a:rPr>
              <a:t>Engagement 3 :</a:t>
            </a:r>
            <a:r>
              <a:rPr lang="fr-FR" sz="1804">
                <a:solidFill>
                  <a:schemeClr val="dk1"/>
                </a:solidFill>
                <a:latin typeface="Arial"/>
                <a:ea typeface="Arial"/>
                <a:cs typeface="Arial"/>
                <a:sym typeface="Arial"/>
              </a:rPr>
              <a:t> Toutes les composantes du Mouvement</a:t>
            </a:r>
            <a:r>
              <a:rPr lang="fr-FR" sz="1804" b="1">
                <a:solidFill>
                  <a:schemeClr val="dk1"/>
                </a:solidFill>
                <a:latin typeface="Arial"/>
                <a:ea typeface="Arial"/>
                <a:cs typeface="Arial"/>
                <a:sym typeface="Arial"/>
              </a:rPr>
              <a:t> s'engagent à renforcer la participation</a:t>
            </a:r>
            <a:r>
              <a:rPr lang="fr-FR" sz="1804">
                <a:solidFill>
                  <a:schemeClr val="dk1"/>
                </a:solidFill>
                <a:latin typeface="Arial"/>
                <a:ea typeface="Arial"/>
                <a:cs typeface="Arial"/>
                <a:sym typeface="Arial"/>
              </a:rPr>
              <a:t> des personnes et des communautés locales, y compris des volontaires des Sociétés nationales, et à les encourager à mettre à profit leurs connaissances, leurs compétences et leurs capacités pour élaborer des solutions appropriées et efficaces en réponse aux problèmes qu’elles rencontrent.</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fr-FR" sz="1804" b="1">
                <a:solidFill>
                  <a:schemeClr val="dk1"/>
                </a:solidFill>
                <a:latin typeface="Arial"/>
                <a:ea typeface="Arial"/>
                <a:cs typeface="Arial"/>
                <a:sym typeface="Arial"/>
              </a:rPr>
              <a:t>Engagement 4 :</a:t>
            </a:r>
            <a:r>
              <a:rPr lang="fr-FR" sz="1804">
                <a:solidFill>
                  <a:schemeClr val="dk1"/>
                </a:solidFill>
                <a:latin typeface="Arial"/>
                <a:ea typeface="Arial"/>
                <a:cs typeface="Arial"/>
                <a:sym typeface="Arial"/>
              </a:rPr>
              <a:t> Toutes les composantes du Mouvement</a:t>
            </a:r>
            <a:r>
              <a:rPr lang="fr-FR" sz="1804" b="1">
                <a:solidFill>
                  <a:schemeClr val="dk1"/>
                </a:solidFill>
                <a:latin typeface="Arial"/>
                <a:ea typeface="Arial"/>
                <a:cs typeface="Arial"/>
                <a:sym typeface="Arial"/>
              </a:rPr>
              <a:t> s'engagent à recueillir les retours des personnes et des communautés qu’elles aident, à en tenir compte et à y donner suite</a:t>
            </a:r>
            <a:r>
              <a:rPr lang="fr-FR" sz="1804">
                <a:solidFill>
                  <a:schemeClr val="dk1"/>
                </a:solidFill>
                <a:latin typeface="Arial"/>
                <a:ea typeface="Arial"/>
                <a:cs typeface="Arial"/>
                <a:sym typeface="Arial"/>
              </a:rPr>
              <a:t>, et ce, </a:t>
            </a:r>
            <a:r>
              <a:rPr lang="fr-FR" sz="1804" b="1">
                <a:solidFill>
                  <a:schemeClr val="dk1"/>
                </a:solidFill>
                <a:latin typeface="Arial"/>
                <a:ea typeface="Arial"/>
                <a:cs typeface="Arial"/>
                <a:sym typeface="Arial"/>
              </a:rPr>
              <a:t>de manière systématique.</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fr-FR" sz="1804" b="1">
                <a:solidFill>
                  <a:schemeClr val="dk1"/>
                </a:solidFill>
                <a:latin typeface="Arial"/>
                <a:ea typeface="Arial"/>
                <a:cs typeface="Arial"/>
                <a:sym typeface="Arial"/>
              </a:rPr>
              <a:t>Engagement 5 :</a:t>
            </a:r>
            <a:r>
              <a:rPr lang="fr-FR" sz="1804">
                <a:solidFill>
                  <a:schemeClr val="dk1"/>
                </a:solidFill>
                <a:latin typeface="Arial"/>
                <a:ea typeface="Arial"/>
                <a:cs typeface="Arial"/>
                <a:sym typeface="Arial"/>
              </a:rPr>
              <a:t> Toutes les composantes du Mouvement </a:t>
            </a:r>
            <a:r>
              <a:rPr lang="fr-FR" sz="1804" b="1">
                <a:solidFill>
                  <a:schemeClr val="dk1"/>
                </a:solidFill>
                <a:latin typeface="Arial"/>
                <a:ea typeface="Arial"/>
                <a:cs typeface="Arial"/>
                <a:sym typeface="Arial"/>
              </a:rPr>
              <a:t>s'engagent à une plus grande transparence dans leurs communications</a:t>
            </a:r>
            <a:r>
              <a:rPr lang="fr-FR" sz="1804">
                <a:solidFill>
                  <a:schemeClr val="dk1"/>
                </a:solidFill>
                <a:latin typeface="Arial"/>
                <a:ea typeface="Arial"/>
                <a:cs typeface="Arial"/>
                <a:sym typeface="Arial"/>
              </a:rPr>
              <a:t> et leurs relations avec les personnes et les communautés que nous voulons servir.</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fr-FR" sz="1804" b="1">
                <a:solidFill>
                  <a:schemeClr val="dk1"/>
                </a:solidFill>
                <a:latin typeface="Arial"/>
                <a:ea typeface="Arial"/>
                <a:cs typeface="Arial"/>
                <a:sym typeface="Arial"/>
              </a:rPr>
              <a:t>Engagement 6 :</a:t>
            </a:r>
            <a:r>
              <a:rPr lang="fr-FR" sz="1804">
                <a:solidFill>
                  <a:schemeClr val="dk1"/>
                </a:solidFill>
                <a:latin typeface="Arial"/>
                <a:ea typeface="Arial"/>
                <a:cs typeface="Arial"/>
                <a:sym typeface="Arial"/>
              </a:rPr>
              <a:t> Toutes les composantes du Mouvement </a:t>
            </a:r>
            <a:r>
              <a:rPr lang="fr-FR" sz="1804" b="1">
                <a:solidFill>
                  <a:schemeClr val="dk1"/>
                </a:solidFill>
                <a:latin typeface="Arial"/>
                <a:ea typeface="Arial"/>
                <a:cs typeface="Arial"/>
                <a:sym typeface="Arial"/>
              </a:rPr>
              <a:t>s'engagent à renforcer les connaissances, les compétences et les capacités en matière de CEA à tous les niveaux</a:t>
            </a:r>
            <a:r>
              <a:rPr lang="fr-FR" sz="1804">
                <a:solidFill>
                  <a:schemeClr val="dk1"/>
                </a:solidFill>
                <a:latin typeface="Arial"/>
                <a:ea typeface="Arial"/>
                <a:cs typeface="Arial"/>
                <a:sym typeface="Arial"/>
              </a:rPr>
              <a:t> et à les utiliser systématiquement dans le cadre de leurs activités.</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fr-FR" sz="1804" b="1">
                <a:solidFill>
                  <a:schemeClr val="dk1"/>
                </a:solidFill>
                <a:latin typeface="Arial"/>
                <a:ea typeface="Arial"/>
                <a:cs typeface="Arial"/>
                <a:sym typeface="Arial"/>
              </a:rPr>
              <a:t>Engagement 7 :</a:t>
            </a:r>
            <a:r>
              <a:rPr lang="fr-FR" sz="1804">
                <a:solidFill>
                  <a:schemeClr val="dk1"/>
                </a:solidFill>
                <a:latin typeface="Arial"/>
                <a:ea typeface="Arial"/>
                <a:cs typeface="Arial"/>
                <a:sym typeface="Arial"/>
              </a:rPr>
              <a:t> Toutes les composantes du Mouvement </a:t>
            </a:r>
            <a:r>
              <a:rPr lang="fr-FR" sz="1804" b="1">
                <a:solidFill>
                  <a:schemeClr val="dk1"/>
                </a:solidFill>
                <a:latin typeface="Arial"/>
                <a:ea typeface="Arial"/>
                <a:cs typeface="Arial"/>
                <a:sym typeface="Arial"/>
              </a:rPr>
              <a:t>s'engagent à coordonner leurs approches en matière de CEA lorsqu'elles travaillent dans le même contexte</a:t>
            </a:r>
            <a:r>
              <a:rPr lang="fr-FR" sz="1804">
                <a:solidFill>
                  <a:schemeClr val="dk1"/>
                </a:solidFill>
                <a:latin typeface="Arial"/>
                <a:ea typeface="Arial"/>
                <a:cs typeface="Arial"/>
                <a:sym typeface="Arial"/>
              </a:rPr>
              <a:t>, et à faire de même avec des partenaires extérieurs le cas échéant, afin d’éviter les doublons et de renforcer la cohérence, l’efficacité et l’efficience de leur action.</a:t>
            </a:r>
          </a:p>
          <a:p>
            <a:pPr marL="0" lvl="0" indent="0" algn="l" rtl="0">
              <a:lnSpc>
                <a:spcPct val="100000"/>
              </a:lnSpc>
              <a:spcBef>
                <a:spcPts val="542"/>
              </a:spcBef>
              <a:spcAft>
                <a:spcPts val="0"/>
              </a:spcAft>
              <a:buSzPts val="1400"/>
              <a:buFont typeface="Arial"/>
              <a:buNone/>
            </a:pPr>
            <a:endParaRPr dirty="0"/>
          </a:p>
          <a:p>
            <a:pPr marL="342900" lvl="0" indent="-254000" algn="l" rtl="0">
              <a:lnSpc>
                <a:spcPct val="100000"/>
              </a:lnSpc>
              <a:spcBef>
                <a:spcPts val="542"/>
              </a:spcBef>
              <a:spcAft>
                <a:spcPts val="0"/>
              </a:spcAft>
              <a:buSzPts val="1400"/>
              <a:buFont typeface="Arial"/>
              <a:buNone/>
            </a:pPr>
            <a:endParaRPr dirty="0"/>
          </a:p>
        </p:txBody>
      </p:sp>
      <p:sp>
        <p:nvSpPr>
          <p:cNvPr id="602" name="Google Shape;602;p7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1: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7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FACILITATOR NOTES - OPTIONAL SLIDE, DEPEINDING ON PARTICIPANTS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The Movement is not alone in its efforts to strengthen community engagement and accountability. There are several global initiatives also working to support this aim. These shared commitments support joint working on improving community engagement across agencies and mean our partners are also working hard to improve accountability. These include:</a:t>
            </a:r>
            <a:endParaRPr b="0"/>
          </a:p>
          <a:p>
            <a:pPr marL="0" lvl="0" indent="0" algn="l" rtl="0">
              <a:lnSpc>
                <a:spcPct val="100000"/>
              </a:lnSpc>
              <a:spcBef>
                <a:spcPts val="0"/>
              </a:spcBef>
              <a:spcAft>
                <a:spcPts val="0"/>
              </a:spcAft>
              <a:buSzPts val="1400"/>
              <a:buNone/>
            </a:pPr>
            <a:br>
              <a:rPr lang="en-GB" b="0"/>
            </a:br>
            <a:r>
              <a:rPr lang="en-GB" sz="2000" b="1"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The Core Humanitarian Standard</a:t>
            </a:r>
            <a:r>
              <a:rPr lang="en-GB" sz="2000" b="1" i="0" u="none" strike="noStrike">
                <a:solidFill>
                  <a:schemeClr val="dk1"/>
                </a:solidFill>
                <a:latin typeface="Arial"/>
                <a:ea typeface="Arial"/>
                <a:cs typeface="Arial"/>
                <a:sym typeface="Arial"/>
              </a:rPr>
              <a:t> </a:t>
            </a:r>
            <a:endParaRPr b="0"/>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The Core Humanitarian Standard on Quality and Accountability (CHS) sets out nine commitments that organisations and individuals involved in humanitarian response can use to improve the quality and effectiveness of the assistance they provide. They cover the quality and relevance of humanitarian aid, accountability to affected people, coordination, learning, people management and prevention of sexual exploitation and abuse and fraud and corruption. The Red Cross Red Crescent minimum commitments and actions for community engagement and accountability are aligned with the CHS. </a:t>
            </a:r>
            <a:endParaRPr b="0"/>
          </a:p>
          <a:p>
            <a:pPr marL="0" lvl="0" indent="0" algn="l" rtl="0">
              <a:lnSpc>
                <a:spcPct val="100000"/>
              </a:lnSpc>
              <a:spcBef>
                <a:spcPts val="0"/>
              </a:spcBef>
              <a:spcAft>
                <a:spcPts val="0"/>
              </a:spcAft>
              <a:buSzPts val="1400"/>
              <a:buNone/>
            </a:pPr>
            <a:br>
              <a:rPr lang="en-GB" b="0"/>
            </a:br>
            <a:r>
              <a:rPr lang="en-GB" sz="2000" b="1" i="0" u="sng" strike="noStrik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Interagency Standing Committee Commitments on Accountability to Affected People</a:t>
            </a:r>
            <a:endParaRPr b="0"/>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The Inter-Agency Standing Committee (IASC) is the primary mechanism for coordinating the work of agencies involved in humanitarian assistance. Its Commitments on Accountability to Affected People bind responders to inform, as well as solicit, hear and act on the voices, priorities and feedback of affected people (including in relation to complaints and allegations of SEA), and to ensure that different groups within the affected population can play an active role in decision-making. </a:t>
            </a:r>
            <a:endParaRPr/>
          </a:p>
          <a:p>
            <a:pPr marL="0" lvl="0" indent="0" algn="l" rtl="0">
              <a:lnSpc>
                <a:spcPct val="100000"/>
              </a:lnSpc>
              <a:spcBef>
                <a:spcPts val="0"/>
              </a:spcBef>
              <a:spcAft>
                <a:spcPts val="0"/>
              </a:spcAft>
              <a:buSzPts val="1400"/>
              <a:buNone/>
            </a:pPr>
            <a:endParaRPr sz="2000" b="0" i="0" u="none" strike="noStrik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GB" sz="2000" b="1" i="0" u="sng" strike="noStrik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Grand Bargain Commitments</a:t>
            </a:r>
            <a:endParaRPr b="0"/>
          </a:p>
          <a:p>
            <a:pPr marL="457200" marR="0" lvl="0" indent="-228600" algn="l" rtl="0">
              <a:lnSpc>
                <a:spcPct val="100000"/>
              </a:lnSpc>
              <a:spcBef>
                <a:spcPts val="542"/>
              </a:spcBef>
              <a:spcAft>
                <a:spcPts val="0"/>
              </a:spcAft>
              <a:buSzPts val="1400"/>
              <a:buNone/>
            </a:pPr>
            <a:r>
              <a:rPr lang="en-GB" sz="1804">
                <a:solidFill>
                  <a:schemeClr val="dk1"/>
                </a:solidFill>
                <a:latin typeface="Arial"/>
                <a:ea typeface="Arial"/>
                <a:cs typeface="Arial"/>
                <a:sym typeface="Arial"/>
              </a:rPr>
              <a:t>The Grand Bargain, launched during the World Humanitarian Summit in Istanbul in May 2016, is a unique agreement between some of the largest donors and humanitarian organizations who have committed to better humanitarian outcomes for affected populations through enhanced efficiency, effectiveness, and greater accountability, in the spirit of Quid pro Quo as relevant to all. Originally the Grand Bargain had eight workstreams, with two focusing on localization and participation. In 2021, the Grand Bargain 2.0 framework was approved, which sees localization and the participation of affected communities as one of two enabling priorities and accountability and inclusion one of the four outcome pillars.</a:t>
            </a:r>
            <a:endParaRPr/>
          </a:p>
          <a:p>
            <a:pPr marL="0" lvl="0" indent="0" algn="l" rtl="0">
              <a:lnSpc>
                <a:spcPct val="100000"/>
              </a:lnSpc>
              <a:spcBef>
                <a:spcPts val="0"/>
              </a:spcBef>
              <a:spcAft>
                <a:spcPts val="0"/>
              </a:spcAft>
              <a:buSzPts val="1400"/>
              <a:buNone/>
            </a:pPr>
            <a:endParaRPr sz="2000" b="0" i="0" u="none" strike="noStrik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GB" sz="2000" b="1" i="0" u="sng" strike="noStrike">
                <a:solidFill>
                  <a:schemeClr val="dk1"/>
                </a:solidFill>
                <a:latin typeface="Arial"/>
                <a:ea typeface="Arial"/>
                <a:cs typeface="Arial"/>
                <a:sym typeface="Arial"/>
              </a:rPr>
              <a:t>OCHA</a:t>
            </a:r>
            <a:endParaRPr/>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Has four ‘non-negotiables’ which appear in the TOR for all humanitarian coordinators and must feature in all humanitarian response plans – this includes AAP, gender, PSEA and protection</a:t>
            </a:r>
            <a:endParaRPr/>
          </a:p>
          <a:p>
            <a:pPr marL="457200" marR="0" lvl="0" indent="-228600" algn="l" rtl="0">
              <a:lnSpc>
                <a:spcPct val="100000"/>
              </a:lnSpc>
              <a:spcBef>
                <a:spcPts val="542"/>
              </a:spcBef>
              <a:spcAft>
                <a:spcPts val="0"/>
              </a:spcAft>
              <a:buSzPts val="1400"/>
              <a:buNone/>
            </a:pPr>
            <a:endParaRPr/>
          </a:p>
        </p:txBody>
      </p:sp>
      <p:sp>
        <p:nvSpPr>
          <p:cNvPr id="610" name="Google Shape;610;p7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618" name="Google Shape;618;p17: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8: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1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a:t>NOTES POUR L’ANIMATEUR</a:t>
            </a:r>
          </a:p>
          <a:p>
            <a:pPr marL="0" lvl="0" indent="0" algn="l" rtl="0">
              <a:lnSpc>
                <a:spcPct val="100000"/>
              </a:lnSpc>
              <a:spcBef>
                <a:spcPts val="542"/>
              </a:spcBef>
              <a:spcAft>
                <a:spcPts val="0"/>
              </a:spcAft>
              <a:buSzPts val="1400"/>
              <a:buNone/>
            </a:pPr>
            <a:endParaRPr b="1" dirty="0"/>
          </a:p>
          <a:p>
            <a:pPr marL="342900" lvl="0" indent="-342900" algn="l" rtl="0">
              <a:lnSpc>
                <a:spcPct val="100000"/>
              </a:lnSpc>
              <a:spcBef>
                <a:spcPts val="540"/>
              </a:spcBef>
              <a:spcAft>
                <a:spcPts val="0"/>
              </a:spcAft>
              <a:buClr>
                <a:schemeClr val="dk1"/>
              </a:buClr>
              <a:buSzPts val="1800"/>
              <a:buFont typeface="Arial"/>
              <a:buChar char="•"/>
            </a:pPr>
            <a:r>
              <a:rPr lang="fr-FR" b="0"/>
              <a:t>Demandez d'abord aux participants qui, à leur avis, est responsable de l'engagement efficace des communautés dans notre travail - avec un peu de chance, ils répondront « chacun d’entre nous »</a:t>
            </a:r>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fr-FR" b="0"/>
              <a:t>Expliquez que tout le monde peut jouer un rôle en contribuant à renforcer l'engagement communautaire</a:t>
            </a:r>
          </a:p>
          <a:p>
            <a:pPr marL="342900" lvl="0" indent="-342900" algn="l" rtl="0">
              <a:lnSpc>
                <a:spcPct val="100000"/>
              </a:lnSpc>
              <a:spcBef>
                <a:spcPts val="540"/>
              </a:spcBef>
              <a:spcAft>
                <a:spcPts val="0"/>
              </a:spcAft>
              <a:buClr>
                <a:schemeClr val="dk1"/>
              </a:buClr>
              <a:buSzPts val="1800"/>
              <a:buFont typeface="Arial"/>
              <a:buChar char="•"/>
            </a:pPr>
            <a:endParaRPr lang="en-GB" b="0" dirty="0"/>
          </a:p>
          <a:p>
            <a:pPr marL="342900" marR="0" lvl="0" indent="-342900" algn="l" defTabSz="914400" rtl="0" eaLnBrk="1" fontAlgn="auto" latinLnBrk="0" hangingPunct="1">
              <a:lnSpc>
                <a:spcPct val="100000"/>
              </a:lnSpc>
              <a:spcBef>
                <a:spcPts val="540"/>
              </a:spcBef>
              <a:spcAft>
                <a:spcPts val="0"/>
              </a:spcAft>
              <a:buClr>
                <a:schemeClr val="dk1"/>
              </a:buClr>
              <a:buSzPts val="1800"/>
              <a:buFont typeface="Arial"/>
              <a:buChar char="•"/>
              <a:tabLst/>
              <a:defRPr/>
            </a:pPr>
            <a:r>
              <a:rPr lang="fr-FR" b="0"/>
              <a:t>Cliquez sur la liste et, si le temps le permet, faites une pause sur chaque case bleue et demandez des suggestions sur les responsabilités spécifiques de ce groupe au regard du CEA - comment peuvent-ils soutenir le CEA dans son rôle ?</a:t>
            </a:r>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fr-FR" b="0"/>
              <a:t>Cette liste n'est pas exhaustive, mais donne une idée de la manière dont les différents rôles et départements peuvent contribuer à améliorer la redevabilité</a:t>
            </a:r>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fr-FR" b="0"/>
              <a:t>Demandez si quelqu'un veut ajouter des rôles ou des responsabilités qui ne sont pas inclus ici</a:t>
            </a:r>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fr-FR" b="0"/>
              <a:t>Il existe une liste plus complète dans le guide CEA et tout au long de la formation, nous pouvons examiner comment les différents rôles et équipes peuvent jouer un rôle dans le renforcement de l'engagement communautaire et de la redevabilité</a:t>
            </a:r>
          </a:p>
          <a:p>
            <a:pPr marL="342900" lvl="0" indent="-228282" algn="l" rtl="0">
              <a:lnSpc>
                <a:spcPct val="100000"/>
              </a:lnSpc>
              <a:spcBef>
                <a:spcPts val="542"/>
              </a:spcBef>
              <a:spcAft>
                <a:spcPts val="0"/>
              </a:spcAft>
              <a:buClr>
                <a:schemeClr val="dk1"/>
              </a:buClr>
              <a:buSzPts val="1805"/>
              <a:buFont typeface="Arial"/>
              <a:buNone/>
            </a:pPr>
            <a:endParaRPr b="0" dirty="0"/>
          </a:p>
        </p:txBody>
      </p:sp>
      <p:sp>
        <p:nvSpPr>
          <p:cNvPr id="624" name="Google Shape;624;p1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650" name="Google Shape;650;p19: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r>
              <a:rPr lang="fr-FR"/>
              <a:t>NOTES POUR L’ANIMATEUR</a:t>
            </a:r>
          </a:p>
          <a:p>
            <a:pPr marL="0" lvl="0" indent="0" algn="l" rtl="0">
              <a:lnSpc>
                <a:spcPct val="100000"/>
              </a:lnSpc>
              <a:spcBef>
                <a:spcPts val="542"/>
              </a:spcBef>
              <a:spcAft>
                <a:spcPts val="0"/>
              </a:spcAft>
              <a:buSzPts val="1400"/>
              <a:buNone/>
            </a:pPr>
            <a:endParaRPr lang="en-GB" dirty="0"/>
          </a:p>
          <a:p>
            <a:pPr marL="0" lvl="0" indent="0" algn="l" rtl="0">
              <a:lnSpc>
                <a:spcPct val="100000"/>
              </a:lnSpc>
              <a:spcBef>
                <a:spcPts val="542"/>
              </a:spcBef>
              <a:spcAft>
                <a:spcPts val="0"/>
              </a:spcAft>
              <a:buSzPts val="1400"/>
              <a:buNone/>
            </a:pPr>
            <a:r>
              <a:rPr lang="fr-FR"/>
              <a:t>- Passez rapidement en revue les principaux sujets qui seront abordés au cours de cette session</a:t>
            </a:r>
          </a:p>
        </p:txBody>
      </p:sp>
      <p:sp>
        <p:nvSpPr>
          <p:cNvPr id="470" name="Google Shape;470;p2: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0: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2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NOTES POUR L’ANIMATEUR</a:t>
            </a:r>
          </a:p>
          <a:p>
            <a:pPr marL="0" lvl="0" indent="0" algn="l" rtl="0">
              <a:lnSpc>
                <a:spcPct val="100000"/>
              </a:lnSpc>
              <a:spcBef>
                <a:spcPts val="542"/>
              </a:spcBef>
              <a:spcAft>
                <a:spcPts val="0"/>
              </a:spcAft>
              <a:buSzPts val="1400"/>
              <a:buNone/>
            </a:pPr>
            <a:endParaRPr b="1" dirty="0"/>
          </a:p>
          <a:p>
            <a:pPr marL="342900" lvl="0" indent="-342900" algn="l" rtl="0">
              <a:lnSpc>
                <a:spcPct val="100000"/>
              </a:lnSpc>
              <a:spcBef>
                <a:spcPts val="541"/>
              </a:spcBef>
              <a:spcAft>
                <a:spcPts val="0"/>
              </a:spcAft>
              <a:buClr>
                <a:schemeClr val="dk1"/>
              </a:buClr>
              <a:buSzPts val="1800"/>
              <a:buFont typeface="Arial"/>
              <a:buChar char="•"/>
            </a:pPr>
            <a:r>
              <a:rPr lang="fr-FR" b="0" dirty="0"/>
              <a:t>Malheureusement, </a:t>
            </a:r>
            <a:r>
              <a:rPr lang="fr-FR" sz="1804" dirty="0">
                <a:solidFill>
                  <a:schemeClr val="dk1"/>
                </a:solidFill>
                <a:latin typeface="Calibri"/>
                <a:ea typeface="Calibri"/>
                <a:cs typeface="Calibri"/>
                <a:sym typeface="Calibri"/>
              </a:rPr>
              <a:t>les données mondiales montrent qu'il existe encore des lacunes importantes dans la manière dont les organisations d’aide humanitaire mobilisent les communautés malgré une sensibilisation accrue et des engagements au niveau de la redevabilité. </a:t>
            </a:r>
          </a:p>
          <a:p>
            <a:pPr marL="342900" lvl="0"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Les résultats présentés ici ont été recueillis par Ground Truth Solutions et représentent les opinions de près de 10 000 personnes dans 10 pays touchés par des catastrophes et des crises.</a:t>
            </a:r>
          </a:p>
          <a:p>
            <a:pPr marL="342900" lvl="0"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Ils suggèrent que :</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51 % de l'aide fournie ne répond pas aux besoins prioritaires des personnes - cela signifie que la moitié de ce que nous faisons ne répond pas aux principaux besoins des communautés. Cela représente un énorme gaspillage de temps, de ressources humaines et de fonds de la part des agences d'aide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61 % des personnes ont déclaré que les agences d'aide ne sont pas très bonnes pour partager les informations sur leurs plans et activités</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Bien que le nombre de mécanismes de retour d'information ait augmenté ces dernières années... ceux-ci ne conduisent pas toujours à une réponse ou à des changements dans nos programmes. Alors que 93 % du personnel des agences d'aide étaient convaincus que les gens recevraient une réponse en cas de réclamation, seuls 42 % des personnes ont effectivement reçu une réponse lorsqu'elles ont soumis une réclamation ou une suggestion, ce qui montre que nos mécanismes de retour d'information ne sont pas aussi efficaces que nous le pensons</a:t>
            </a:r>
          </a:p>
          <a:p>
            <a:pPr marL="342900" lvl="0"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lvl="0" indent="-228282" algn="l" rtl="0">
              <a:lnSpc>
                <a:spcPct val="100000"/>
              </a:lnSpc>
              <a:spcBef>
                <a:spcPts val="542"/>
              </a:spcBef>
              <a:spcAft>
                <a:spcPts val="0"/>
              </a:spcAft>
              <a:buClr>
                <a:schemeClr val="dk1"/>
              </a:buClr>
              <a:buSzPts val="1805"/>
              <a:buFont typeface="Arial"/>
              <a:buNone/>
            </a:pPr>
            <a:endParaRPr b="0" dirty="0"/>
          </a:p>
        </p:txBody>
      </p:sp>
      <p:sp>
        <p:nvSpPr>
          <p:cNvPr id="656" name="Google Shape;656;p2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1: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2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a:t>NOTES POUR L’ANIMATEUR</a:t>
            </a:r>
          </a:p>
          <a:p>
            <a:pPr marL="0" lvl="0" indent="0" algn="l" rtl="0">
              <a:lnSpc>
                <a:spcPct val="100000"/>
              </a:lnSpc>
              <a:spcBef>
                <a:spcPts val="542"/>
              </a:spcBef>
              <a:spcAft>
                <a:spcPts val="0"/>
              </a:spcAft>
              <a:buSzPts val="1400"/>
              <a:buNone/>
            </a:pPr>
            <a:endParaRPr dirty="0"/>
          </a:p>
          <a:p>
            <a:pPr marL="171450" lvl="0" indent="-171450" algn="l" rtl="0">
              <a:lnSpc>
                <a:spcPct val="100000"/>
              </a:lnSpc>
              <a:spcBef>
                <a:spcPts val="540"/>
              </a:spcBef>
              <a:spcAft>
                <a:spcPts val="0"/>
              </a:spcAft>
              <a:buClr>
                <a:schemeClr val="dk1"/>
              </a:buClr>
              <a:buSzPts val="1800"/>
              <a:buFont typeface="Arial"/>
              <a:buChar char="•"/>
            </a:pPr>
            <a:r>
              <a:rPr lang="fr-FR"/>
              <a:t>Montrez chaque commentaire un par un et demandez aux participants de lever la main s'ils ont déjà entendu cette déclaration ou s'ils l'ont déjà dite eux-mêmes</a:t>
            </a:r>
          </a:p>
          <a:p>
            <a:pPr marL="0" lvl="0" indent="0" algn="l" rtl="0">
              <a:lnSpc>
                <a:spcPct val="100000"/>
              </a:lnSpc>
              <a:spcBef>
                <a:spcPts val="542"/>
              </a:spcBef>
              <a:spcAft>
                <a:spcPts val="0"/>
              </a:spcAft>
              <a:buSzPts val="1400"/>
              <a:buNone/>
            </a:pPr>
            <a:endParaRPr dirty="0"/>
          </a:p>
          <a:p>
            <a:pPr marL="171450" lvl="0" indent="-171450" algn="l" rtl="0">
              <a:lnSpc>
                <a:spcPct val="100000"/>
              </a:lnSpc>
              <a:spcBef>
                <a:spcPts val="540"/>
              </a:spcBef>
              <a:spcAft>
                <a:spcPts val="0"/>
              </a:spcAft>
              <a:buClr>
                <a:schemeClr val="dk1"/>
              </a:buClr>
              <a:buSzPts val="1800"/>
              <a:buFont typeface="Arial"/>
              <a:buChar char="•"/>
            </a:pPr>
            <a:r>
              <a:rPr lang="fr-FR"/>
              <a:t>Discutez de chaque affirmation et demandez si les gens ont réussi à surmonter les défis que représentent la rigidité des donateurs, le manque de temps et l'idée que nous savons déjà ce dont les gens ont besoin</a:t>
            </a:r>
          </a:p>
          <a:p>
            <a:pPr marL="171450" lvl="0" indent="-56831" algn="l" rtl="0">
              <a:lnSpc>
                <a:spcPct val="100000"/>
              </a:lnSpc>
              <a:spcBef>
                <a:spcPts val="542"/>
              </a:spcBef>
              <a:spcAft>
                <a:spcPts val="0"/>
              </a:spcAft>
              <a:buClr>
                <a:schemeClr val="dk1"/>
              </a:buClr>
              <a:buSzPts val="1805"/>
              <a:buFont typeface="Arial"/>
              <a:buNone/>
            </a:pPr>
            <a:endParaRPr dirty="0"/>
          </a:p>
          <a:p>
            <a:pPr marL="171450" lvl="0" indent="-171450" algn="l" rtl="0">
              <a:lnSpc>
                <a:spcPct val="100000"/>
              </a:lnSpc>
              <a:spcBef>
                <a:spcPts val="540"/>
              </a:spcBef>
              <a:spcAft>
                <a:spcPts val="0"/>
              </a:spcAft>
              <a:buClr>
                <a:schemeClr val="dk1"/>
              </a:buClr>
              <a:buSzPts val="1800"/>
              <a:buFont typeface="Arial"/>
              <a:buChar char="•"/>
            </a:pPr>
            <a:r>
              <a:rPr lang="fr-FR"/>
              <a:t>Expliquez que cette formation tentera de fournir des solutions pratiques pour surmonter ces défis communs, mais demandez également aux participants de se remettre continuellement en question afin de ne pas faire d'hypothèses sur ce que les communautés pensent ou ont besoin</a:t>
            </a:r>
          </a:p>
          <a:p>
            <a:pPr marL="342900" lvl="0" indent="-228282" algn="l" rtl="0">
              <a:lnSpc>
                <a:spcPct val="100000"/>
              </a:lnSpc>
              <a:spcBef>
                <a:spcPts val="542"/>
              </a:spcBef>
              <a:spcAft>
                <a:spcPts val="0"/>
              </a:spcAft>
              <a:buClr>
                <a:schemeClr val="dk1"/>
              </a:buClr>
              <a:buSzPts val="1805"/>
              <a:buFont typeface="Arial"/>
              <a:buNone/>
            </a:pPr>
            <a:endParaRPr b="0" dirty="0"/>
          </a:p>
        </p:txBody>
      </p:sp>
      <p:sp>
        <p:nvSpPr>
          <p:cNvPr id="666" name="Google Shape;666;p2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3: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2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NOTES POUR L’ANIMATEUR</a:t>
            </a:r>
          </a:p>
          <a:p>
            <a:pPr marL="0" lvl="0" indent="0" algn="l" rtl="0">
              <a:lnSpc>
                <a:spcPct val="100000"/>
              </a:lnSpc>
              <a:spcBef>
                <a:spcPts val="542"/>
              </a:spcBef>
              <a:spcAft>
                <a:spcPts val="0"/>
              </a:spcAft>
              <a:buSzPts val="1400"/>
              <a:buNone/>
            </a:pPr>
            <a:endParaRPr dirty="0"/>
          </a:p>
          <a:p>
            <a:pPr marL="0" lvl="0" indent="0" algn="l" rtl="0">
              <a:lnSpc>
                <a:spcPct val="100000"/>
              </a:lnSpc>
              <a:spcBef>
                <a:spcPts val="540"/>
              </a:spcBef>
              <a:spcAft>
                <a:spcPts val="0"/>
              </a:spcAft>
              <a:buSzPts val="1400"/>
              <a:buNone/>
            </a:pPr>
            <a:r>
              <a:rPr lang="fr-FR" dirty="0"/>
              <a:t>Il existe de nombreuses sources de soutien en matière d'engagement communautaire et de redevabilité au sein du Mouvement. Les deux sources les plus utiles sont :</a:t>
            </a:r>
          </a:p>
          <a:p>
            <a:pPr marL="0" lvl="0" indent="0" algn="l" rtl="0">
              <a:lnSpc>
                <a:spcPct val="100000"/>
              </a:lnSpc>
              <a:spcBef>
                <a:spcPts val="542"/>
              </a:spcBef>
              <a:spcAft>
                <a:spcPts val="0"/>
              </a:spcAft>
              <a:buSzPts val="1400"/>
              <a:buNone/>
            </a:pPr>
            <a:endParaRPr dirty="0"/>
          </a:p>
          <a:p>
            <a:pPr marL="0" lvl="0" indent="0" algn="l" rtl="0">
              <a:lnSpc>
                <a:spcPct val="100000"/>
              </a:lnSpc>
              <a:spcBef>
                <a:spcPts val="541"/>
              </a:spcBef>
              <a:spcAft>
                <a:spcPts val="0"/>
              </a:spcAft>
              <a:buSzPts val="1400"/>
              <a:buNone/>
            </a:pPr>
            <a:r>
              <a:rPr lang="fr-FR" sz="1804" b="1" dirty="0">
                <a:solidFill>
                  <a:schemeClr val="dk1"/>
                </a:solidFill>
                <a:latin typeface="Calibri"/>
                <a:ea typeface="Calibri"/>
                <a:cs typeface="Calibri"/>
                <a:sym typeface="Calibri"/>
              </a:rPr>
              <a:t>Le hub d'engagement communautaire</a:t>
            </a: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Le centre d'engagement communautaire (Community Engagement Hub) est une plateforme en ligne gratuite, hébergée par la Croix-Rouge britannique, qui propose un "guichet unique" pour l'engagement communautaire et la redevabilité. </a:t>
            </a: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Le centre contient plus de 300 ressources et comprend des kits de formation, un jeu d'apprentissage en ligne, une carte interactive, un forum de discussion ainsi que des outils, des guides et des études de cas sur toute une série de sujets allant des mécanismes de retour d'information aux programmes radio. </a:t>
            </a: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Financé par le ministère britannique des affaires étrangères, du Commonwealth et du développement, le centre est disponible en anglais, français, espagnol et arabe. Si vous avez des questions ou des suggestions concernant le centre, veuillez contacter Laurel </a:t>
            </a:r>
            <a:r>
              <a:rPr lang="fr-FR" sz="1804" dirty="0" err="1">
                <a:solidFill>
                  <a:schemeClr val="dk1"/>
                </a:solidFill>
                <a:latin typeface="Calibri"/>
                <a:ea typeface="Calibri"/>
                <a:cs typeface="Calibri"/>
                <a:sym typeface="Calibri"/>
              </a:rPr>
              <a:t>Selby</a:t>
            </a:r>
            <a:r>
              <a:rPr lang="fr-FR" sz="1804" dirty="0">
                <a:solidFill>
                  <a:schemeClr val="dk1"/>
                </a:solidFill>
                <a:latin typeface="Calibri"/>
                <a:ea typeface="Calibri"/>
                <a:cs typeface="Calibri"/>
                <a:sym typeface="Calibri"/>
              </a:rPr>
              <a:t> LSelby@redcross.org.uk.</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dirty="0">
                <a:solidFill>
                  <a:schemeClr val="dk1"/>
                </a:solidFill>
                <a:latin typeface="Calibri"/>
                <a:ea typeface="Calibri"/>
                <a:cs typeface="Calibri"/>
                <a:sym typeface="Calibri"/>
              </a:rPr>
              <a:t>Le guide et la boîte à outils CEA</a:t>
            </a: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Cette formation est basée sur le guide et la boîte à outils CEA</a:t>
            </a: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Elle fournit des conseils et des outils pour adopter une approche plus systématique et plus fiable pour s'engager auprès des communautés tout en leur étant redevable. </a:t>
            </a: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Ils ne remplacent pas les bonnes pratiques existantes mais aident plutôt à combler les lacunes ou les faiblesses là où elles existent. </a:t>
            </a: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La boîte à outils CEA comprend des modèles, des listes de contrôle et des notes d'orientation détaillées sur des aspects spécifiques du CEA. Le guide s'accompagne d'outils pratiques et de modules de formation dont les liens sont indiqués tout au long du document.</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Le guide est organisé en sept modules qui peuvent être utilisés séparément selon les besoins :</a:t>
            </a:r>
          </a:p>
          <a:p>
            <a:pPr marL="1144817" lvl="1" indent="-457200" algn="l" rtl="0">
              <a:lnSpc>
                <a:spcPct val="100000"/>
              </a:lnSpc>
              <a:spcBef>
                <a:spcPts val="541"/>
              </a:spcBef>
              <a:spcAft>
                <a:spcPts val="0"/>
              </a:spcAft>
              <a:buClr>
                <a:schemeClr val="dk1"/>
              </a:buClr>
              <a:buSzPts val="1804"/>
              <a:buFont typeface="Calibri"/>
              <a:buAutoNum type="arabicPeriod"/>
            </a:pPr>
            <a:r>
              <a:rPr lang="fr-FR" sz="1804" dirty="0">
                <a:solidFill>
                  <a:schemeClr val="dk1"/>
                </a:solidFill>
                <a:latin typeface="Calibri"/>
                <a:ea typeface="Calibri"/>
                <a:cs typeface="Calibri"/>
                <a:sym typeface="Calibri"/>
              </a:rPr>
              <a:t>Une introduction</a:t>
            </a:r>
          </a:p>
          <a:p>
            <a:pPr marL="1144817" lvl="1" indent="-457200" algn="l" rtl="0">
              <a:lnSpc>
                <a:spcPct val="100000"/>
              </a:lnSpc>
              <a:spcBef>
                <a:spcPts val="541"/>
              </a:spcBef>
              <a:spcAft>
                <a:spcPts val="0"/>
              </a:spcAft>
              <a:buClr>
                <a:schemeClr val="dk1"/>
              </a:buClr>
              <a:buSzPts val="1804"/>
              <a:buFont typeface="Calibri"/>
              <a:buAutoNum type="arabicPeriod"/>
            </a:pPr>
            <a:r>
              <a:rPr lang="fr-FR" sz="1804" dirty="0">
                <a:solidFill>
                  <a:schemeClr val="dk1"/>
                </a:solidFill>
                <a:latin typeface="Calibri"/>
                <a:ea typeface="Calibri"/>
                <a:cs typeface="Calibri"/>
                <a:sym typeface="Calibri"/>
              </a:rPr>
              <a:t>Engagements à l'échelle du mouvement </a:t>
            </a:r>
          </a:p>
          <a:p>
            <a:pPr marL="1144817" lvl="1" indent="-457200" algn="l" rtl="0">
              <a:lnSpc>
                <a:spcPct val="100000"/>
              </a:lnSpc>
              <a:spcBef>
                <a:spcPts val="541"/>
              </a:spcBef>
              <a:spcAft>
                <a:spcPts val="0"/>
              </a:spcAft>
              <a:buClr>
                <a:schemeClr val="dk1"/>
              </a:buClr>
              <a:buSzPts val="1804"/>
              <a:buFont typeface="Calibri"/>
              <a:buAutoNum type="arabicPeriod"/>
            </a:pPr>
            <a:r>
              <a:rPr lang="fr-FR" sz="1804" dirty="0">
                <a:solidFill>
                  <a:schemeClr val="dk1"/>
                </a:solidFill>
                <a:latin typeface="Calibri"/>
                <a:ea typeface="Calibri"/>
                <a:cs typeface="Calibri"/>
                <a:sym typeface="Calibri"/>
              </a:rPr>
              <a:t>Institutionnalisation du CEA</a:t>
            </a:r>
          </a:p>
          <a:p>
            <a:pPr marL="1144817" lvl="1" indent="-457200" algn="l" rtl="0">
              <a:lnSpc>
                <a:spcPct val="100000"/>
              </a:lnSpc>
              <a:spcBef>
                <a:spcPts val="541"/>
              </a:spcBef>
              <a:spcAft>
                <a:spcPts val="0"/>
              </a:spcAft>
              <a:buClr>
                <a:schemeClr val="dk1"/>
              </a:buClr>
              <a:buSzPts val="1804"/>
              <a:buFont typeface="Calibri"/>
              <a:buAutoNum type="arabicPeriod"/>
            </a:pPr>
            <a:r>
              <a:rPr lang="fr-FR" sz="1804" dirty="0">
                <a:solidFill>
                  <a:schemeClr val="dk1"/>
                </a:solidFill>
                <a:latin typeface="Calibri"/>
                <a:ea typeface="Calibri"/>
                <a:cs typeface="Calibri"/>
                <a:sym typeface="Calibri"/>
              </a:rPr>
              <a:t>Actions minimales pour obtenir un bon engagement communautaire tout au long du cycle du programme</a:t>
            </a:r>
          </a:p>
          <a:p>
            <a:pPr marL="1144817" lvl="1" indent="-457200" algn="l" rtl="0">
              <a:lnSpc>
                <a:spcPct val="100000"/>
              </a:lnSpc>
              <a:spcBef>
                <a:spcPts val="541"/>
              </a:spcBef>
              <a:spcAft>
                <a:spcPts val="0"/>
              </a:spcAft>
              <a:buClr>
                <a:schemeClr val="dk1"/>
              </a:buClr>
              <a:buSzPts val="1804"/>
              <a:buFont typeface="Calibri"/>
              <a:buAutoNum type="arabicPeriod"/>
            </a:pPr>
            <a:r>
              <a:rPr lang="fr-FR" sz="1804" dirty="0">
                <a:solidFill>
                  <a:schemeClr val="dk1"/>
                </a:solidFill>
                <a:latin typeface="Calibri"/>
                <a:ea typeface="Calibri"/>
                <a:cs typeface="Calibri"/>
                <a:sym typeface="Calibri"/>
              </a:rPr>
              <a:t>L'engagement communautaire dans les situations d'urgence </a:t>
            </a:r>
          </a:p>
          <a:p>
            <a:pPr marL="1144817" lvl="1" indent="-457200" algn="l" rtl="0">
              <a:lnSpc>
                <a:spcPct val="100000"/>
              </a:lnSpc>
              <a:spcBef>
                <a:spcPts val="541"/>
              </a:spcBef>
              <a:spcAft>
                <a:spcPts val="0"/>
              </a:spcAft>
              <a:buClr>
                <a:schemeClr val="dk1"/>
              </a:buClr>
              <a:buSzPts val="1804"/>
              <a:buFont typeface="Calibri"/>
              <a:buAutoNum type="arabicPeriod"/>
            </a:pPr>
            <a:r>
              <a:rPr lang="fr-FR" sz="1804" dirty="0">
                <a:solidFill>
                  <a:schemeClr val="dk1"/>
                </a:solidFill>
                <a:latin typeface="Calibri"/>
                <a:ea typeface="Calibri"/>
                <a:cs typeface="Calibri"/>
                <a:sym typeface="Calibri"/>
              </a:rPr>
              <a:t>Mécanismes de retour d'information de la communauté </a:t>
            </a:r>
          </a:p>
          <a:p>
            <a:pPr marL="1144817" lvl="1" indent="-457200" algn="l" rtl="0">
              <a:lnSpc>
                <a:spcPct val="100000"/>
              </a:lnSpc>
              <a:spcBef>
                <a:spcPts val="541"/>
              </a:spcBef>
              <a:spcAft>
                <a:spcPts val="0"/>
              </a:spcAft>
              <a:buClr>
                <a:schemeClr val="dk1"/>
              </a:buClr>
              <a:buSzPts val="1804"/>
              <a:buFont typeface="Calibri"/>
              <a:buAutoNum type="arabicPeriod"/>
            </a:pPr>
            <a:r>
              <a:rPr lang="fr-FR" sz="1804" dirty="0">
                <a:solidFill>
                  <a:schemeClr val="dk1"/>
                </a:solidFill>
                <a:latin typeface="Calibri"/>
                <a:ea typeface="Calibri"/>
                <a:cs typeface="Calibri"/>
                <a:sym typeface="Calibri"/>
              </a:rPr>
              <a:t>Travailler avec la protection, le genre et l'inclusion, le changement de comportement et la communication des risques comme des domaines étroitement liés</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342900" lvl="0" indent="-228282" algn="l" rtl="0">
              <a:lnSpc>
                <a:spcPct val="100000"/>
              </a:lnSpc>
              <a:spcBef>
                <a:spcPts val="542"/>
              </a:spcBef>
              <a:spcAft>
                <a:spcPts val="0"/>
              </a:spcAft>
              <a:buClr>
                <a:schemeClr val="dk1"/>
              </a:buClr>
              <a:buSzPts val="1805"/>
              <a:buFont typeface="Arial"/>
              <a:buNone/>
            </a:pPr>
            <a:endParaRPr dirty="0"/>
          </a:p>
        </p:txBody>
      </p:sp>
      <p:sp>
        <p:nvSpPr>
          <p:cNvPr id="684" name="Google Shape;684;p2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693" name="Google Shape;693;p24: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fr-FR" b="1" dirty="0"/>
              <a:t>NOTES POUR L’ANIMATEUR – Voir les notes pour l'animateur et le document à l’usage des participants Introduction au scénario sur les services de bus sur le CEA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921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477" name="Google Shape;477;p3: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2: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2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a:t>NOTES POUR L’ANIMATEUR</a:t>
            </a:r>
          </a:p>
          <a:p>
            <a:pPr marL="0" lvl="0" indent="0" algn="l" rtl="0">
              <a:lnSpc>
                <a:spcPct val="100000"/>
              </a:lnSpc>
              <a:spcBef>
                <a:spcPts val="0"/>
              </a:spcBef>
              <a:spcAft>
                <a:spcPts val="0"/>
              </a:spcAft>
              <a:buSzPts val="1400"/>
              <a:buNone/>
            </a:pPr>
            <a:endParaRPr dirty="0"/>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1800" b="1">
                <a:latin typeface="Calibri"/>
                <a:ea typeface="Calibri"/>
                <a:cs typeface="Calibri"/>
                <a:sym typeface="Calibri"/>
              </a:rPr>
              <a:t>AVANT</a:t>
            </a:r>
            <a:r>
              <a:rPr lang="fr-FR" sz="1800" b="0">
                <a:latin typeface="Calibri"/>
                <a:ea typeface="Calibri"/>
                <a:cs typeface="Calibri"/>
                <a:sym typeface="Calibri"/>
              </a:rPr>
              <a:t> de montrer la définition, demandez si quelqu'un peut expliquer ce que l'engagement communautaire et la redevabilité signifient pour lui dans son travail ou son secteur</a:t>
            </a:r>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1800" b="0" dirty="0">
              <a:latin typeface="Calibri"/>
              <a:cs typeface="Calibri"/>
              <a:sym typeface="Calibri"/>
            </a:endParaRPr>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a:t>Montrez le diagramme sur la diapositive, qui présente les quatre approches fondamentales de l'engagement communautaire et de la redevabilité, et comment elles peuvent nous aider à rendre des comptes aux personnes que nous servons.</a:t>
            </a:r>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dirty="0"/>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a:t>Lisez la définition complète du CEA dans le guide CEA :</a:t>
            </a:r>
          </a:p>
          <a:p>
            <a:pPr marL="742950" marR="0" lvl="1"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1804" b="0" i="0" u="none" strike="noStrike" cap="none">
                <a:solidFill>
                  <a:schemeClr val="dk1"/>
                </a:solidFill>
                <a:latin typeface="Calibri"/>
                <a:ea typeface="Calibri"/>
                <a:cs typeface="Calibri"/>
                <a:sym typeface="Calibri"/>
              </a:rPr>
              <a:t>L'engagement communautaire et la redevabilité sont une méthode de travail qui reconnaît et valorise tous les membres de la communauté en tant que partenaires égaux, dont les divers besoins, priorités et préférences guident toutes nos actions. Nous y parvenons en intégrant dans nos programmes et nos opérations une participation significative de la communauté, une communication ouverte et honnête ainsi que des mécanismes permettant d'écouter les retours d'information et d'y donner suite. Les preuves, l'expérience et le bon sens nous disent que lorsque nous faisons réellement participer les communautés et qu'elles jouent un rôle actif dans la conception et la gestion des programmes et des opérations, les résultats sont plus efficaces, plus durables et de meilleure qualité.</a:t>
            </a:r>
          </a:p>
          <a:p>
            <a:pPr marL="742950" marR="0" lvl="1"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1804" b="0" i="0" u="none" strike="noStrike" cap="none" dirty="0">
              <a:solidFill>
                <a:schemeClr val="dk1"/>
              </a:solidFill>
              <a:effectLst/>
              <a:latin typeface="Calibri"/>
              <a:ea typeface="Calibri"/>
              <a:cs typeface="Calibri"/>
              <a:sym typeface="Calibri"/>
            </a:endParaRPr>
          </a:p>
          <a:p>
            <a:pPr marL="742950" marR="0" lvl="1"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1804" b="0" i="0" u="none" strike="noStrike" cap="none">
                <a:solidFill>
                  <a:schemeClr val="dk1"/>
                </a:solidFill>
                <a:latin typeface="Calibri"/>
                <a:ea typeface="Calibri"/>
                <a:cs typeface="Calibri"/>
                <a:sym typeface="Calibri"/>
              </a:rPr>
              <a:t>Expliquez que :</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2000" b="1" i="0" u="none" strike="noStrike" cap="none">
                <a:solidFill>
                  <a:schemeClr val="dk1"/>
                </a:solidFill>
                <a:latin typeface="Calibri"/>
                <a:ea typeface="Calibri"/>
                <a:cs typeface="Calibri"/>
                <a:sym typeface="Calibri"/>
              </a:rPr>
              <a:t>La participation</a:t>
            </a:r>
            <a:r>
              <a:rPr lang="fr-FR" sz="2000" b="0" i="0" u="none" strike="noStrike" cap="none">
                <a:solidFill>
                  <a:schemeClr val="dk1"/>
                </a:solidFill>
                <a:latin typeface="Calibri"/>
                <a:ea typeface="Calibri"/>
                <a:cs typeface="Calibri"/>
                <a:sym typeface="Calibri"/>
              </a:rPr>
              <a:t> </a:t>
            </a:r>
            <a:r>
              <a:rPr lang="fr-FR" sz="2000" b="0">
                <a:latin typeface="Calibri"/>
                <a:ea typeface="Calibri"/>
                <a:cs typeface="Calibri"/>
                <a:sym typeface="Calibri"/>
              </a:rPr>
              <a:t>consiste à prendre des décisions avec la communauté sur la façon dont les programmes et les opérations sont conçus, gérés et mis en œuvre. Dans la mesure du possible, nous aidons les communautés à mener et à façonner leurs propres solutions et changements, selon leurs propres termes</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b="0" dirty="0">
              <a:latin typeface="Calibri"/>
              <a:cs typeface="Calibri"/>
              <a:sym typeface="Calibri"/>
            </a:endParaRP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2000" b="1">
                <a:solidFill>
                  <a:schemeClr val="dk1"/>
                </a:solidFill>
                <a:latin typeface="Calibri"/>
                <a:cs typeface="Calibri"/>
                <a:sym typeface="Calibri"/>
              </a:rPr>
              <a:t>Une communication ouverte, honnête </a:t>
            </a:r>
            <a:r>
              <a:rPr lang="fr-FR" sz="2000" b="1">
                <a:latin typeface="Calibri"/>
                <a:cs typeface="Calibri"/>
                <a:sym typeface="Calibri"/>
              </a:rPr>
              <a:t>et régulière </a:t>
            </a:r>
            <a:r>
              <a:rPr lang="fr-FR" sz="2000" b="0">
                <a:latin typeface="Calibri"/>
                <a:cs typeface="Calibri"/>
                <a:sym typeface="Calibri"/>
              </a:rPr>
              <a:t>permet de s'assurer que les communautés comprennent qui nous sommes et ce que nous faisons dans leur communauté et qu'elles disposent des informations dont elles ont besoin pour prendre des décisions et agir afin de protéger et d'améliorer leur vie, leur communauté et leur santé</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b="0" dirty="0">
              <a:latin typeface="Calibri"/>
              <a:cs typeface="Calibri"/>
              <a:sym typeface="Calibri"/>
            </a:endParaRP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2000">
                <a:latin typeface="Calibri"/>
                <a:ea typeface="Calibri"/>
                <a:cs typeface="Calibri"/>
                <a:sym typeface="Calibri"/>
              </a:rPr>
              <a:t>Les </a:t>
            </a:r>
            <a:r>
              <a:rPr lang="fr-FR" sz="2000" b="1">
                <a:latin typeface="Calibri"/>
                <a:ea typeface="Calibri"/>
                <a:cs typeface="Calibri"/>
                <a:sym typeface="Calibri"/>
              </a:rPr>
              <a:t>mécanismes de retour d'information </a:t>
            </a:r>
            <a:r>
              <a:rPr lang="fr-FR" sz="2000" b="0">
                <a:latin typeface="Calibri"/>
                <a:ea typeface="Calibri"/>
                <a:cs typeface="Calibri"/>
                <a:sym typeface="Calibri"/>
              </a:rPr>
              <a:t>nous aident à recevoir, analyser, répondre et agir en fonction des questions, réclamations, demandes, suggestions, croyances, rumeurs et éloges de la communauté. Il peut s’agir </a:t>
            </a:r>
            <a:r>
              <a:rPr lang="fr-FR" sz="2000" b="0" i="0" u="none" strike="noStrike" cap="none">
                <a:solidFill>
                  <a:schemeClr val="dk1"/>
                </a:solidFill>
                <a:latin typeface="Calibri"/>
                <a:ea typeface="Calibri"/>
                <a:cs typeface="Calibri"/>
                <a:sym typeface="Calibri"/>
              </a:rPr>
              <a:t>des services et de l'aide que nous fournissons, des convictions sur un sujet ou une question spécifique liée à notre travail (par exemple une préoccupation de santé publique), ou du comportement et de la conduite de notre personnel et de nos bénévoles</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b="0" i="0" u="none" strike="noStrike" cap="none" dirty="0">
              <a:solidFill>
                <a:schemeClr val="dk1"/>
              </a:solidFill>
              <a:effectLst/>
              <a:latin typeface="Calibri"/>
              <a:ea typeface="Calibri"/>
              <a:cs typeface="Calibri"/>
              <a:sym typeface="Calibri"/>
            </a:endParaRP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2000" b="1" i="0" u="none" strike="noStrike" cap="none">
                <a:solidFill>
                  <a:schemeClr val="dk1"/>
                </a:solidFill>
                <a:latin typeface="Calibri"/>
                <a:ea typeface="Calibri"/>
                <a:cs typeface="Calibri"/>
                <a:sym typeface="Calibri"/>
              </a:rPr>
              <a:t>La compréhension des communautés </a:t>
            </a:r>
            <a:r>
              <a:rPr lang="fr-FR" sz="2000" b="0" i="0" u="none" strike="noStrike" cap="none">
                <a:solidFill>
                  <a:schemeClr val="dk1"/>
                </a:solidFill>
                <a:latin typeface="Calibri"/>
                <a:ea typeface="Calibri"/>
                <a:cs typeface="Calibri"/>
                <a:sym typeface="Calibri"/>
              </a:rPr>
              <a:t>consiste à s'assurer que nous </a:t>
            </a:r>
            <a:r>
              <a:rPr lang="fr-FR" sz="2000"/>
              <a:t>comprenons les communautés avec lesquelles nous travaillons, y compris la situation dans laquelle elles vivent, leurs besoins, leurs priorités, leurs opinions et leurs capacités, ainsi que les influences sociales, culturelles, politiques, économiques et environnementales plus larges qui affectent leur vie.</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dirty="0"/>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2000" b="1">
                <a:latin typeface="Calibri"/>
                <a:ea typeface="Calibri"/>
                <a:cs typeface="Calibri"/>
                <a:sym typeface="Calibri"/>
              </a:rPr>
              <a:t>Ensemble</a:t>
            </a:r>
            <a:r>
              <a:rPr lang="fr-FR" sz="2000" b="0">
                <a:latin typeface="Calibri"/>
                <a:ea typeface="Calibri"/>
                <a:cs typeface="Calibri"/>
                <a:sym typeface="Calibri"/>
              </a:rPr>
              <a:t>, ces quatre approches fondamentales de l'engagement communautaire nous aident à garantir</a:t>
            </a:r>
          </a:p>
          <a:p>
            <a:pPr marL="1714500" lvl="3" indent="-342900" algn="l" rtl="0">
              <a:lnSpc>
                <a:spcPct val="100000"/>
              </a:lnSpc>
              <a:spcBef>
                <a:spcPts val="540"/>
              </a:spcBef>
              <a:spcAft>
                <a:spcPts val="0"/>
              </a:spcAft>
              <a:buClr>
                <a:schemeClr val="dk1"/>
              </a:buClr>
              <a:buSzPts val="1800"/>
              <a:buFont typeface="Arial"/>
              <a:buChar char="•"/>
            </a:pPr>
            <a:r>
              <a:rPr lang="fr-FR"/>
              <a:t>Le soutien que nous apportons est pertinent, utile et opportun et répond aux besoins des personnes</a:t>
            </a:r>
          </a:p>
          <a:p>
            <a:pPr marL="1714500" lvl="3" indent="-342900" algn="l" rtl="0">
              <a:lnSpc>
                <a:spcPct val="100000"/>
              </a:lnSpc>
              <a:spcBef>
                <a:spcPts val="540"/>
              </a:spcBef>
              <a:spcAft>
                <a:spcPts val="0"/>
              </a:spcAft>
              <a:buClr>
                <a:schemeClr val="dk1"/>
              </a:buClr>
              <a:buSzPts val="1800"/>
              <a:buFont typeface="Arial"/>
              <a:buChar char="•"/>
            </a:pPr>
            <a:r>
              <a:rPr lang="fr-FR"/>
              <a:t>Nos programmes et opérations sont dirigés et détenus par les communautés </a:t>
            </a:r>
          </a:p>
          <a:p>
            <a:pPr marL="1714500" lvl="3" indent="-342900" algn="l" rtl="0">
              <a:lnSpc>
                <a:spcPct val="100000"/>
              </a:lnSpc>
              <a:spcBef>
                <a:spcPts val="540"/>
              </a:spcBef>
              <a:spcAft>
                <a:spcPts val="0"/>
              </a:spcAft>
              <a:buClr>
                <a:schemeClr val="dk1"/>
              </a:buClr>
              <a:buSzPts val="1800"/>
              <a:buFont typeface="Arial"/>
              <a:buChar char="•"/>
            </a:pPr>
            <a:r>
              <a:rPr lang="fr-FR"/>
              <a:t>Nous traitons les membres de la communauté avec dignité et respect, en les considérant comme des partenaires égaux dotés de connaissances et de capacités précieuses </a:t>
            </a:r>
          </a:p>
          <a:p>
            <a:pPr marL="1714500" lvl="3" indent="-342900" algn="l" rtl="0">
              <a:lnSpc>
                <a:spcPct val="100000"/>
              </a:lnSpc>
              <a:spcBef>
                <a:spcPts val="540"/>
              </a:spcBef>
              <a:spcAft>
                <a:spcPts val="0"/>
              </a:spcAft>
              <a:buClr>
                <a:schemeClr val="dk1"/>
              </a:buClr>
              <a:buSzPts val="1800"/>
              <a:buFont typeface="Arial"/>
              <a:buChar char="•"/>
            </a:pPr>
            <a:r>
              <a:rPr lang="fr-FR"/>
              <a:t>Nos interventions n'ont pas de conséquences négatives - comme endommager les marchés locaux par la distribution de l'aide ou alimenter les tensions entre différents groupes</a:t>
            </a:r>
          </a:p>
          <a:p>
            <a:pPr marL="342900" lvl="0" indent="-215900" algn="l" rtl="0">
              <a:lnSpc>
                <a:spcPct val="100000"/>
              </a:lnSpc>
              <a:spcBef>
                <a:spcPts val="1000"/>
              </a:spcBef>
              <a:spcAft>
                <a:spcPts val="0"/>
              </a:spcAft>
              <a:buClr>
                <a:schemeClr val="dk1"/>
              </a:buClr>
              <a:buSzPts val="2000"/>
              <a:buFont typeface="Arial"/>
              <a:buNone/>
            </a:pPr>
            <a:endParaRPr lang="en-GB" sz="2000" b="0" dirty="0">
              <a:latin typeface="Calibri"/>
              <a:ea typeface="Calibri"/>
              <a:cs typeface="Calibri"/>
              <a:sym typeface="Calibri"/>
            </a:endParaRPr>
          </a:p>
          <a:p>
            <a:pPr marL="342900" lvl="0" indent="-342900" algn="l" rtl="0">
              <a:lnSpc>
                <a:spcPct val="100000"/>
              </a:lnSpc>
              <a:spcBef>
                <a:spcPts val="1000"/>
              </a:spcBef>
              <a:spcAft>
                <a:spcPts val="0"/>
              </a:spcAft>
              <a:buClr>
                <a:schemeClr val="dk1"/>
              </a:buClr>
              <a:buSzPts val="2000"/>
              <a:buFont typeface="Arial"/>
              <a:buChar char="•"/>
            </a:pPr>
            <a:r>
              <a:rPr lang="fr-FR" sz="2000" b="1">
                <a:latin typeface="Calibri"/>
                <a:ea typeface="Calibri"/>
                <a:cs typeface="Calibri"/>
                <a:sym typeface="Calibri"/>
              </a:rPr>
              <a:t>Il est essentiel de souligner que la Croix-Rouge et le Croissant-Rouge ont été créés pour aider les communautés. Si nous ne répondons pas aux besoins, aux préférences et aux priorités des communautés, nous ne remplissons pas notre propre mandat.</a:t>
            </a:r>
          </a:p>
          <a:p>
            <a:pPr marL="342900" lvl="0" indent="-228282" algn="l" rtl="0">
              <a:lnSpc>
                <a:spcPct val="100000"/>
              </a:lnSpc>
              <a:spcBef>
                <a:spcPts val="542"/>
              </a:spcBef>
              <a:spcAft>
                <a:spcPts val="0"/>
              </a:spcAft>
              <a:buClr>
                <a:schemeClr val="dk1"/>
              </a:buClr>
              <a:buSzPts val="1805"/>
              <a:buFont typeface="Arial"/>
              <a:buNone/>
            </a:pPr>
            <a:endParaRPr dirty="0"/>
          </a:p>
        </p:txBody>
      </p:sp>
      <p:sp>
        <p:nvSpPr>
          <p:cNvPr id="677" name="Google Shape;677;p2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lang="en-GB"/>
          </a:p>
        </p:txBody>
      </p:sp>
    </p:spTree>
    <p:extLst>
      <p:ext uri="{BB962C8B-B14F-4D97-AF65-F5344CB8AC3E}">
        <p14:creationId xmlns:p14="http://schemas.microsoft.com/office/powerpoint/2010/main" val="393980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7: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NOTES POUR L’ANIMATEUR</a:t>
            </a:r>
          </a:p>
          <a:p>
            <a:pPr marL="171450" lvl="0" indent="-95250" algn="l" rtl="0">
              <a:lnSpc>
                <a:spcPct val="100000"/>
              </a:lnSpc>
              <a:spcBef>
                <a:spcPts val="360"/>
              </a:spcBef>
              <a:spcAft>
                <a:spcPts val="0"/>
              </a:spcAft>
              <a:buClr>
                <a:schemeClr val="dk1"/>
              </a:buClr>
              <a:buSzPts val="1200"/>
              <a:buFont typeface="Arial"/>
              <a:buNone/>
            </a:pPr>
            <a:endParaRPr sz="1200" b="0" i="0" u="none" strike="noStrik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Il existe de nombreux noms différents pour désigner l'engagement communautaire et la redevabilité, mais ils signifient tous la même chose : le processus de travail transparent et participatif avec les communautés qui améliore la qualité des programmes et des opérations. </a:t>
            </a:r>
          </a:p>
          <a:p>
            <a:pPr marL="171450" lvl="0" indent="-171450" algn="l" rtl="0">
              <a:lnSpc>
                <a:spcPct val="100000"/>
              </a:lnSpc>
              <a:spcBef>
                <a:spcPts val="36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Le Mouvement de la Croix-Rouge et du Croissant-Rouge a choisi d'utiliser le CEA - bien que le CICR utilise plus couramment la RPA</a:t>
            </a:r>
          </a:p>
          <a:p>
            <a:pPr marL="171450" lvl="0" indent="-171450" algn="l" rtl="0">
              <a:lnSpc>
                <a:spcPct val="100000"/>
              </a:lnSpc>
              <a:spcBef>
                <a:spcPts val="36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Au CICR et à l'ONU, vous entendrez plus souvent parler de RPA ou de redevabilité à l'égard des personnes affectées, ce qui est la même chose que le CEA </a:t>
            </a:r>
          </a:p>
          <a:p>
            <a:pPr marL="171450" lvl="0" indent="-171450" algn="l" rtl="0">
              <a:lnSpc>
                <a:spcPct val="100000"/>
              </a:lnSpc>
              <a:spcBef>
                <a:spcPts val="36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Communiquer avec les communautés est un terme ancien qui n'est plus utilisé - il a été largement abandonné parce que le terme suggérait une trop grande concentration sur le partage de l'information par opposition à la participation</a:t>
            </a:r>
          </a:p>
          <a:p>
            <a:pPr marL="171450" lvl="0" indent="-171450" algn="l" rtl="0">
              <a:lnSpc>
                <a:spcPct val="100000"/>
              </a:lnSpc>
              <a:spcBef>
                <a:spcPts val="36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La C4D ou communication pour le développement tend à être utilisée par l'UNICEF et est plus axée sur les approches participatives du changement de comportement dans les programmes de santé et WASH</a:t>
            </a:r>
          </a:p>
          <a:p>
            <a:pPr marL="171450" lvl="0" indent="-171450" algn="l" rtl="0">
              <a:lnSpc>
                <a:spcPct val="100000"/>
              </a:lnSpc>
              <a:spcBef>
                <a:spcPts val="360"/>
              </a:spcBef>
              <a:spcAft>
                <a:spcPts val="0"/>
              </a:spcAft>
              <a:buClr>
                <a:schemeClr val="dk1"/>
              </a:buClr>
              <a:buSzPts val="1200"/>
              <a:buFont typeface="Arial"/>
              <a:buChar char="•"/>
            </a:pPr>
            <a:r>
              <a:rPr lang="fr-FR" sz="1200" b="0" i="0" u="none" strike="noStrike" dirty="0">
                <a:solidFill>
                  <a:schemeClr val="dk1"/>
                </a:solidFill>
                <a:latin typeface="Calibri"/>
                <a:ea typeface="Calibri"/>
                <a:cs typeface="Calibri"/>
                <a:sym typeface="Calibri"/>
              </a:rPr>
              <a:t>La CREC est un terme utilisé principalement dans les urgences de santé publique par l'OMS et l'UNICEF. Elle a pris de l'importance depuis les épidémies d'EBOLA et de COVID. La FICR l'a adopté pour assurer l'alignement avec les principaux partenaires de la réponse aux épidémies, bien que l'approche de CREC soit fondée sur les approches de CEA. Il s'agit de l'engagement communautaire dans la riposte aux épidémies, y compris </a:t>
            </a:r>
            <a:r>
              <a:rPr lang="fr-FR" sz="1200" dirty="0"/>
              <a:t>les approches et les processus du CEA qui visent à fournir des informations opportunes, pertinentes et exploitables, et qui cherchent à garantir que nous travaillons en collaboration avec les communautés pour promouvoir les changements sociaux et comportementaux et encourager les solutions communautaires</a:t>
            </a:r>
          </a:p>
          <a:p>
            <a:pPr marL="171450" lvl="0" indent="-171450" algn="l" rtl="0">
              <a:lnSpc>
                <a:spcPct val="100000"/>
              </a:lnSpc>
              <a:spcBef>
                <a:spcPts val="360"/>
              </a:spcBef>
              <a:spcAft>
                <a:spcPts val="0"/>
              </a:spcAft>
              <a:buClr>
                <a:schemeClr val="dk1"/>
              </a:buClr>
              <a:buSzPts val="1200"/>
              <a:buFont typeface="Arial"/>
              <a:buChar char="•"/>
            </a:pPr>
            <a:endParaRPr lang="en-CH" sz="1200" b="0" i="0" u="none" strike="noStrike" dirty="0">
              <a:solidFill>
                <a:schemeClr val="dk1"/>
              </a:solidFill>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Arial"/>
              <a:buChar char="•"/>
            </a:pPr>
            <a:endParaRPr dirty="0"/>
          </a:p>
        </p:txBody>
      </p:sp>
      <p:sp>
        <p:nvSpPr>
          <p:cNvPr id="517" name="Google Shape;517;p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8: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2000" b="1" dirty="0">
                <a:latin typeface="Calibri"/>
                <a:ea typeface="Calibri"/>
                <a:cs typeface="Calibri"/>
                <a:sym typeface="Calibri"/>
              </a:rPr>
              <a:t>NOTES POUR L’ANIMATEUR</a:t>
            </a:r>
          </a:p>
          <a:p>
            <a:pPr marL="0" lvl="0" indent="0" algn="l" rtl="0">
              <a:lnSpc>
                <a:spcPct val="100000"/>
              </a:lnSpc>
              <a:spcBef>
                <a:spcPts val="1000"/>
              </a:spcBef>
              <a:spcAft>
                <a:spcPts val="0"/>
              </a:spcAft>
              <a:buSzPts val="1400"/>
              <a:buNone/>
            </a:pPr>
            <a:endParaRPr sz="2000" b="0" dirty="0">
              <a:latin typeface="Calibri"/>
              <a:ea typeface="Calibri"/>
              <a:cs typeface="Calibri"/>
              <a:sym typeface="Calibri"/>
            </a:endParaRPr>
          </a:p>
          <a:p>
            <a:pPr marL="342900" lvl="0" indent="-342900" algn="l" rtl="0">
              <a:lnSpc>
                <a:spcPct val="100000"/>
              </a:lnSpc>
              <a:spcBef>
                <a:spcPts val="540"/>
              </a:spcBef>
              <a:spcAft>
                <a:spcPts val="0"/>
              </a:spcAft>
              <a:buClr>
                <a:schemeClr val="dk1"/>
              </a:buClr>
              <a:buSzPts val="1800"/>
              <a:buFont typeface="Arial"/>
              <a:buChar char="•"/>
            </a:pPr>
            <a:r>
              <a:rPr lang="fr-FR" dirty="0"/>
              <a:t>Il importe tout d'abord de dissiper certaines idées fausses courantes sur l'engagement communautaire et la redevabilité :</a:t>
            </a:r>
          </a:p>
          <a:p>
            <a:pPr marL="342900" lvl="0" indent="-228282" algn="l" rtl="0">
              <a:lnSpc>
                <a:spcPct val="100000"/>
              </a:lnSpc>
              <a:spcBef>
                <a:spcPts val="542"/>
              </a:spcBef>
              <a:spcAft>
                <a:spcPts val="0"/>
              </a:spcAft>
              <a:buClr>
                <a:schemeClr val="dk1"/>
              </a:buClr>
              <a:buSzPts val="1805"/>
              <a:buFont typeface="Arial"/>
              <a:buNone/>
            </a:pPr>
            <a:endParaRPr dirty="0"/>
          </a:p>
          <a:p>
            <a:pPr marL="0" lvl="0" indent="0" algn="l" rtl="0">
              <a:lnSpc>
                <a:spcPct val="100000"/>
              </a:lnSpc>
              <a:spcBef>
                <a:spcPts val="541"/>
              </a:spcBef>
              <a:spcAft>
                <a:spcPts val="0"/>
              </a:spcAft>
              <a:buSzPts val="1400"/>
              <a:buNone/>
            </a:pPr>
            <a:r>
              <a:rPr lang="fr-FR" sz="1804" dirty="0">
                <a:solidFill>
                  <a:schemeClr val="dk1"/>
                </a:solidFill>
                <a:latin typeface="Calibri"/>
                <a:ea typeface="Calibri"/>
                <a:cs typeface="Calibri"/>
                <a:sym typeface="Calibri"/>
              </a:rPr>
              <a:t>L'engagement communautaire et la redevabilité ne sont pas...</a:t>
            </a: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Des nouveautés</a:t>
            </a:r>
            <a:r>
              <a:rPr lang="fr-FR" sz="1804" dirty="0">
                <a:solidFill>
                  <a:schemeClr val="dk1"/>
                </a:solidFill>
                <a:latin typeface="Calibri"/>
                <a:ea typeface="Calibri"/>
                <a:cs typeface="Calibri"/>
                <a:sym typeface="Calibri"/>
              </a:rPr>
              <a:t> - la Croix-Rouge et le Croissant-Rouge ont toujours travaillé avec les communautés mais nous ne sommes pas toujours aussi efficaces que nous le souhaiterions. L'adoption d'une approche plus systématique pourrait améliorer la qualité et prévenir les lacunes dans la façon dont nous associons les communautés</a:t>
            </a: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Un programme ou une activité à part </a:t>
            </a:r>
            <a:r>
              <a:rPr lang="fr-FR" sz="1804" dirty="0">
                <a:solidFill>
                  <a:schemeClr val="dk1"/>
                </a:solidFill>
                <a:latin typeface="Calibri"/>
                <a:ea typeface="Calibri"/>
                <a:cs typeface="Calibri"/>
                <a:sym typeface="Calibri"/>
              </a:rPr>
              <a:t> - l'engagement communautaire est un état d'esprit ou une façon de travailler qui devrait faire partie de tout ce que nous faisons, être intégré à l'ensemble de notre travail</a:t>
            </a: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L’affaire d'une seule personne </a:t>
            </a:r>
            <a:r>
              <a:rPr lang="fr-FR" sz="1804" dirty="0">
                <a:solidFill>
                  <a:schemeClr val="dk1"/>
                </a:solidFill>
                <a:latin typeface="Calibri"/>
                <a:ea typeface="Calibri"/>
                <a:cs typeface="Calibri"/>
                <a:sym typeface="Calibri"/>
              </a:rPr>
              <a:t>- la redevabilité ne peut être confiée à une seule personne ou à un seul service ; nous avons tous la responsabilité de veiller à ce que les communautés soient bien impliquées dans notre travail</a:t>
            </a: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Un fardeau supplémentaire ou une case à cocher</a:t>
            </a:r>
            <a:r>
              <a:rPr lang="fr-FR" sz="1804" dirty="0">
                <a:solidFill>
                  <a:schemeClr val="dk1"/>
                </a:solidFill>
                <a:latin typeface="Calibri"/>
                <a:ea typeface="Calibri"/>
                <a:cs typeface="Calibri"/>
                <a:sym typeface="Calibri"/>
              </a:rPr>
              <a:t> - cela fait partie de nos engagements fondamentaux et est essentiel pour la qualité de notre travail et notre impact potentiel.</a:t>
            </a:r>
          </a:p>
          <a:p>
            <a:pPr marL="342900" lvl="0" indent="-228282" algn="l" rtl="0">
              <a:lnSpc>
                <a:spcPct val="100000"/>
              </a:lnSpc>
              <a:spcBef>
                <a:spcPts val="542"/>
              </a:spcBef>
              <a:spcAft>
                <a:spcPts val="0"/>
              </a:spcAft>
              <a:buClr>
                <a:schemeClr val="dk1"/>
              </a:buClr>
              <a:buSzPts val="1805"/>
              <a:buFont typeface="Arial"/>
              <a:buNone/>
            </a:pPr>
            <a:endParaRPr dirty="0"/>
          </a:p>
        </p:txBody>
      </p:sp>
      <p:sp>
        <p:nvSpPr>
          <p:cNvPr id="532" name="Google Shape;532;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NOTES POUR L’ANIMATEUR</a:t>
            </a:r>
          </a:p>
          <a:p>
            <a:pPr marL="0" lvl="0" indent="0" algn="l" rtl="0">
              <a:lnSpc>
                <a:spcPct val="100000"/>
              </a:lnSpc>
              <a:spcBef>
                <a:spcPts val="542"/>
              </a:spcBef>
              <a:spcAft>
                <a:spcPts val="0"/>
              </a:spcAft>
              <a:buSzPts val="1400"/>
              <a:buNone/>
            </a:pPr>
            <a:endParaRPr dirty="0"/>
          </a:p>
          <a:p>
            <a:pPr marL="0" lvl="0" indent="0" algn="l" rtl="0">
              <a:lnSpc>
                <a:spcPct val="100000"/>
              </a:lnSpc>
              <a:spcBef>
                <a:spcPts val="540"/>
              </a:spcBef>
              <a:spcAft>
                <a:spcPts val="0"/>
              </a:spcAft>
              <a:buSzPts val="1400"/>
              <a:buNone/>
            </a:pPr>
            <a:r>
              <a:rPr lang="fr-FR" dirty="0"/>
              <a:t>Il s'agit d'un exercice de groupe visant à faire réfléchir les participants sur la manière dont l'engagement communautaire et la redevabilité sont liés à leur travail.</a:t>
            </a:r>
          </a:p>
          <a:p>
            <a:pPr marL="0" lvl="0" indent="0" algn="l" rtl="0">
              <a:lnSpc>
                <a:spcPct val="100000"/>
              </a:lnSpc>
              <a:spcBef>
                <a:spcPts val="542"/>
              </a:spcBef>
              <a:spcAft>
                <a:spcPts val="0"/>
              </a:spcAft>
              <a:buSzPts val="1400"/>
              <a:buNone/>
            </a:pPr>
            <a:endParaRPr dirty="0"/>
          </a:p>
          <a:p>
            <a:pPr marL="171450" lvl="0" indent="-171450" algn="l" rtl="0">
              <a:lnSpc>
                <a:spcPct val="100000"/>
              </a:lnSpc>
              <a:spcBef>
                <a:spcPts val="540"/>
              </a:spcBef>
              <a:spcAft>
                <a:spcPts val="0"/>
              </a:spcAft>
              <a:buClr>
                <a:schemeClr val="dk1"/>
              </a:buClr>
              <a:buSzPts val="1800"/>
              <a:buFont typeface="Arial"/>
              <a:buChar char="•"/>
            </a:pPr>
            <a:r>
              <a:rPr lang="fr-FR" dirty="0"/>
              <a:t>Demandez d'abord à chaque personne de partager une histoire tirée </a:t>
            </a:r>
            <a:r>
              <a:rPr lang="fr-FR" sz="1200" dirty="0">
                <a:solidFill>
                  <a:schemeClr val="dk1"/>
                </a:solidFill>
                <a:latin typeface="Times New Roman"/>
                <a:ea typeface="Times New Roman"/>
                <a:cs typeface="Times New Roman"/>
                <a:sym typeface="Times New Roman"/>
              </a:rPr>
              <a:t>de son propre travail où les choses ont mal tourné parce qu'il n'y avait pas assez d'engagement avec la communauté. Demandez à chaque participant de partager une expérience qui n'a pas fonctionné (5 min)</a:t>
            </a:r>
          </a:p>
          <a:p>
            <a:pPr marL="171450" lvl="0" indent="-95250" algn="l" rtl="0">
              <a:lnSpc>
                <a:spcPct val="100000"/>
              </a:lnSpc>
              <a:spcBef>
                <a:spcPts val="360"/>
              </a:spcBef>
              <a:spcAft>
                <a:spcPts val="0"/>
              </a:spcAft>
              <a:buClr>
                <a:schemeClr val="dk1"/>
              </a:buClr>
              <a:buSzPts val="1200"/>
              <a:buFont typeface="Arial"/>
              <a:buNone/>
            </a:pPr>
            <a:endParaRPr sz="1200" dirty="0">
              <a:solidFill>
                <a:schemeClr val="dk1"/>
              </a:solidFill>
              <a:latin typeface="Times New Roman"/>
              <a:ea typeface="Times New Roman"/>
              <a:cs typeface="Times New Roman"/>
              <a:sym typeface="Times New Roman"/>
            </a:endParaRPr>
          </a:p>
          <a:p>
            <a:pPr marL="171450" lvl="0" indent="-171450" algn="l" rtl="0">
              <a:lnSpc>
                <a:spcPct val="100000"/>
              </a:lnSpc>
              <a:spcBef>
                <a:spcPts val="360"/>
              </a:spcBef>
              <a:spcAft>
                <a:spcPts val="0"/>
              </a:spcAft>
              <a:buClr>
                <a:schemeClr val="dk1"/>
              </a:buClr>
              <a:buSzPts val="1200"/>
              <a:buFont typeface="Arial"/>
              <a:buChar char="•"/>
            </a:pPr>
            <a:r>
              <a:rPr lang="fr-FR" sz="1200" dirty="0">
                <a:solidFill>
                  <a:schemeClr val="dk1"/>
                </a:solidFill>
                <a:latin typeface="Times New Roman"/>
                <a:ea typeface="Times New Roman"/>
                <a:cs typeface="Times New Roman"/>
                <a:sym typeface="Times New Roman"/>
              </a:rPr>
              <a:t>Chaque groupe doit choisir un des exemples présentés et discuter des raisons pour lesquelles l'engagement communautaire n'a pas été aussi bon qu'il aurait dû l'être, des conséquences et de ce qui aurait pu être amélioré (5 min)</a:t>
            </a:r>
          </a:p>
          <a:p>
            <a:pPr marL="171450" lvl="0" indent="-95250" algn="l" rtl="0">
              <a:lnSpc>
                <a:spcPct val="100000"/>
              </a:lnSpc>
              <a:spcBef>
                <a:spcPts val="360"/>
              </a:spcBef>
              <a:spcAft>
                <a:spcPts val="0"/>
              </a:spcAft>
              <a:buClr>
                <a:schemeClr val="dk1"/>
              </a:buClr>
              <a:buSzPts val="1200"/>
              <a:buFont typeface="Arial"/>
              <a:buNone/>
            </a:pPr>
            <a:endParaRPr sz="1200" dirty="0">
              <a:solidFill>
                <a:schemeClr val="dk1"/>
              </a:solidFill>
              <a:latin typeface="Times New Roman"/>
              <a:ea typeface="Times New Roman"/>
              <a:cs typeface="Times New Roman"/>
              <a:sym typeface="Times New Roman"/>
            </a:endParaRPr>
          </a:p>
          <a:p>
            <a:pPr marL="171450" lvl="0" indent="-171450" algn="l" rtl="0">
              <a:lnSpc>
                <a:spcPct val="100000"/>
              </a:lnSpc>
              <a:spcBef>
                <a:spcPts val="360"/>
              </a:spcBef>
              <a:spcAft>
                <a:spcPts val="0"/>
              </a:spcAft>
              <a:buClr>
                <a:schemeClr val="dk1"/>
              </a:buClr>
              <a:buSzPts val="1200"/>
              <a:buFont typeface="Arial"/>
              <a:buChar char="•"/>
            </a:pPr>
            <a:r>
              <a:rPr lang="fr-FR" sz="1200" dirty="0">
                <a:solidFill>
                  <a:schemeClr val="dk1"/>
                </a:solidFill>
                <a:latin typeface="Times New Roman"/>
                <a:ea typeface="Times New Roman"/>
                <a:cs typeface="Times New Roman"/>
                <a:sym typeface="Times New Roman"/>
              </a:rPr>
              <a:t>Chaque groupe partage son exemple en réunion collective (5 min)</a:t>
            </a:r>
          </a:p>
        </p:txBody>
      </p:sp>
      <p:sp>
        <p:nvSpPr>
          <p:cNvPr id="498" name="Google Shape;498;p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r>
              <a:rPr lang="fr-FR"/>
              <a:t>Notes pour l'animateur</a:t>
            </a:r>
          </a:p>
          <a:p>
            <a:pPr marL="0" lvl="0" indent="0" algn="l" rtl="0">
              <a:lnSpc>
                <a:spcPct val="100000"/>
              </a:lnSpc>
              <a:spcBef>
                <a:spcPts val="542"/>
              </a:spcBef>
              <a:spcAft>
                <a:spcPts val="0"/>
              </a:spcAft>
              <a:buSzPts val="1400"/>
              <a:buNone/>
            </a:pPr>
            <a:endParaRPr lang="en-GB" dirty="0"/>
          </a:p>
          <a:p>
            <a:pPr marL="0" lvl="0" indent="0" algn="l" rtl="0">
              <a:lnSpc>
                <a:spcPct val="100000"/>
              </a:lnSpc>
              <a:spcBef>
                <a:spcPts val="542"/>
              </a:spcBef>
              <a:spcAft>
                <a:spcPts val="0"/>
              </a:spcAft>
              <a:buSzPts val="1400"/>
              <a:buNone/>
            </a:pPr>
            <a:r>
              <a:rPr lang="fr-FR"/>
              <a:t>- Les prochaines diapositives examinent plus en détail les approches du CEA dont nous avons discuté lors de la définition - communication ouverte et honnête, participation, réactions et griefs, et compréhension de la communauté. Expliquez ce dont il s'agit et donnez des exemples tirés du Mouvement pour leur donner vie</a:t>
            </a:r>
          </a:p>
        </p:txBody>
      </p:sp>
      <p:sp>
        <p:nvSpPr>
          <p:cNvPr id="477" name="Google Shape;477;p3: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121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1: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1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1800"/>
              <a:buFont typeface="Open Sans"/>
              <a:buNone/>
            </a:pPr>
            <a:r>
              <a:rPr lang="fr-FR" sz="1800" b="1" dirty="0">
                <a:solidFill>
                  <a:srgbClr val="F5333F"/>
                </a:solidFill>
                <a:latin typeface="Open Sans"/>
                <a:ea typeface="Open Sans"/>
                <a:cs typeface="Open Sans"/>
                <a:sym typeface="Open Sans"/>
              </a:rPr>
              <a:t>NOTES DES ANIMATEURS </a:t>
            </a:r>
          </a:p>
          <a:p>
            <a:pPr marL="0" marR="0" lvl="0" indent="0" algn="l" rtl="0">
              <a:lnSpc>
                <a:spcPct val="100000"/>
              </a:lnSpc>
              <a:spcBef>
                <a:spcPts val="0"/>
              </a:spcBef>
              <a:spcAft>
                <a:spcPts val="0"/>
              </a:spcAft>
              <a:buClr>
                <a:srgbClr val="F5333F"/>
              </a:buClr>
              <a:buSzPts val="1800"/>
              <a:buFont typeface="Open Sans"/>
              <a:buNone/>
            </a:pPr>
            <a:endParaRPr lang="en-GB" sz="1800" b="1"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fr-FR" sz="1800" b="0" dirty="0">
                <a:solidFill>
                  <a:srgbClr val="F5333F"/>
                </a:solidFill>
                <a:latin typeface="Open Sans"/>
                <a:ea typeface="Open Sans"/>
                <a:cs typeface="Open Sans"/>
                <a:sym typeface="Open Sans"/>
              </a:rPr>
              <a:t>Demandez d'abord aux participants comment ils ont intégré une communication ouverte et honnête avec les communautés dans leurs programmes ou opérations</a:t>
            </a:r>
          </a:p>
          <a:p>
            <a:pPr marL="285750" marR="0" lvl="0" indent="-285750" algn="l" rtl="0">
              <a:lnSpc>
                <a:spcPct val="100000"/>
              </a:lnSpc>
              <a:spcBef>
                <a:spcPts val="0"/>
              </a:spcBef>
              <a:spcAft>
                <a:spcPts val="0"/>
              </a:spcAft>
              <a:buClr>
                <a:srgbClr val="F5333F"/>
              </a:buClr>
              <a:buSzPts val="1800"/>
              <a:buFontTx/>
              <a:buChar char="-"/>
            </a:pPr>
            <a:endParaRPr lang="en-GB" sz="1800" b="0"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fr-FR" sz="1800" b="1" dirty="0">
                <a:solidFill>
                  <a:srgbClr val="F5333F"/>
                </a:solidFill>
                <a:latin typeface="Open Sans"/>
                <a:ea typeface="Open Sans"/>
                <a:cs typeface="Open Sans"/>
                <a:sym typeface="Open Sans"/>
              </a:rPr>
              <a:t>Expliquez que </a:t>
            </a:r>
            <a:r>
              <a:rPr lang="fr-FR" sz="1800" b="1" dirty="0">
                <a:latin typeface="Calibri"/>
                <a:ea typeface="Open Sans"/>
                <a:cs typeface="Calibri"/>
                <a:sym typeface="Calibri"/>
              </a:rPr>
              <a:t>la communication ouverte, honnête et régulière </a:t>
            </a:r>
            <a:r>
              <a:rPr lang="fr-FR" sz="1800" b="0" dirty="0">
                <a:latin typeface="Calibri"/>
                <a:cs typeface="Calibri"/>
                <a:sym typeface="Calibri"/>
              </a:rPr>
              <a:t>consiste à s'assurer que les communautés comprennent qui nous sommes et ce que nous faisons dans leur communauté et qu'elles disposent des informations dont elles ont besoin pour prendre des décisions et des mesures afin de protéger et d'améliorer leur vie, leur communauté et leur santé. Par exemple, </a:t>
            </a:r>
          </a:p>
          <a:p>
            <a:pPr marL="800100" marR="0" lvl="1" indent="-342900" algn="l" defTabSz="914400" rtl="0" eaLnBrk="1" fontAlgn="auto" latinLnBrk="0" hangingPunct="1">
              <a:lnSpc>
                <a:spcPct val="100000"/>
              </a:lnSpc>
              <a:spcBef>
                <a:spcPts val="542"/>
              </a:spcBef>
              <a:spcAft>
                <a:spcPts val="1800"/>
              </a:spcAft>
              <a:buClr>
                <a:srgbClr val="FF0000"/>
              </a:buClr>
              <a:buSzPts val="2200"/>
              <a:buFont typeface="Arial" panose="020B0604020202020204" pitchFamily="34" charset="0"/>
              <a:buChar char="•"/>
              <a:tabLst/>
              <a:defRPr/>
            </a:pPr>
            <a:r>
              <a:rPr lang="fr-FR" sz="1800" dirty="0">
                <a:solidFill>
                  <a:schemeClr val="tx1"/>
                </a:solidFill>
                <a:latin typeface="Open Sans"/>
                <a:ea typeface="Open Sans"/>
                <a:cs typeface="Open Sans"/>
                <a:sym typeface="Open Sans"/>
              </a:rPr>
              <a:t>des réunions communautaires pour présenter la Société nationale et expliquer les méthodes de travail</a:t>
            </a:r>
          </a:p>
          <a:p>
            <a:pPr marL="800100" lvl="1" indent="-342900">
              <a:spcAft>
                <a:spcPts val="1800"/>
              </a:spcAft>
              <a:buClr>
                <a:srgbClr val="FF0000"/>
              </a:buClr>
              <a:buSzPts val="2200"/>
              <a:buFont typeface="Arial" panose="020B0604020202020204" pitchFamily="34" charset="0"/>
              <a:buChar char="•"/>
            </a:pPr>
            <a:r>
              <a:rPr lang="fr-FR" sz="1800" dirty="0">
                <a:solidFill>
                  <a:schemeClr val="tx1"/>
                </a:solidFill>
                <a:latin typeface="Open Sans"/>
                <a:ea typeface="Open Sans"/>
                <a:cs typeface="Open Sans"/>
                <a:sym typeface="Open Sans"/>
              </a:rPr>
              <a:t>des panneaux d'affichage dans les communautés avec des informations sur les objectifs et le calendrier du programme</a:t>
            </a:r>
          </a:p>
          <a:p>
            <a:pPr marL="800100" lvl="1" indent="-342900">
              <a:spcAft>
                <a:spcPts val="1800"/>
              </a:spcAft>
              <a:buClr>
                <a:srgbClr val="FF0000"/>
              </a:buClr>
              <a:buSzPts val="2200"/>
              <a:buFont typeface="Arial" panose="020B0604020202020204" pitchFamily="34" charset="0"/>
              <a:buChar char="•"/>
            </a:pPr>
            <a:r>
              <a:rPr lang="fr-FR" sz="1800" dirty="0">
                <a:solidFill>
                  <a:schemeClr val="tx1"/>
                </a:solidFill>
                <a:latin typeface="Open Sans"/>
                <a:ea typeface="Open Sans"/>
                <a:cs typeface="Open Sans"/>
                <a:sym typeface="Open Sans"/>
              </a:rPr>
              <a:t>des envois de SMS contenant des informations sur les articles de secours que les gens peuvent s'attendre à recevoir</a:t>
            </a:r>
          </a:p>
          <a:p>
            <a:pPr marL="800100" marR="0" lvl="1" indent="-342900" algn="l" defTabSz="914400" rtl="0" eaLnBrk="1" fontAlgn="auto" latinLnBrk="0" hangingPunct="1">
              <a:lnSpc>
                <a:spcPct val="100000"/>
              </a:lnSpc>
              <a:spcBef>
                <a:spcPts val="542"/>
              </a:spcBef>
              <a:spcAft>
                <a:spcPts val="1800"/>
              </a:spcAft>
              <a:buClr>
                <a:srgbClr val="FF0000"/>
              </a:buClr>
              <a:buSzPts val="2200"/>
              <a:buFont typeface="Arial" panose="020B0604020202020204" pitchFamily="34" charset="0"/>
              <a:buChar char="•"/>
              <a:tabLst/>
              <a:defRPr/>
            </a:pPr>
            <a:r>
              <a:rPr lang="fr-FR" sz="1800" b="0" i="0" u="none" strike="noStrike" cap="none" dirty="0">
                <a:solidFill>
                  <a:schemeClr val="dk1"/>
                </a:solidFill>
                <a:latin typeface="Calibri"/>
                <a:ea typeface="Calibri"/>
                <a:cs typeface="Calibri"/>
                <a:sym typeface="Calibri"/>
              </a:rPr>
              <a:t>le partage d’informations précises et opportunes pendant une épidémie par les canaux les plus fiables, permet d'aider les gens à adopter des pratiques qui réduisent la propagation de l'infection et de réduire la peur, la stigmatisation et la panique en s'attaquant aux rumeurs et à la désinformation </a:t>
            </a:r>
          </a:p>
          <a:p>
            <a:pPr marL="800100" lvl="1" indent="-342900">
              <a:spcAft>
                <a:spcPts val="1800"/>
              </a:spcAft>
              <a:buClr>
                <a:srgbClr val="FF0000"/>
              </a:buClr>
              <a:buSzPts val="2200"/>
              <a:buFont typeface="Arial" panose="020B0604020202020204" pitchFamily="34" charset="0"/>
              <a:buChar char="•"/>
            </a:pPr>
            <a:r>
              <a:rPr lang="fr-FR" sz="2400" dirty="0">
                <a:solidFill>
                  <a:schemeClr val="lt1"/>
                </a:solidFill>
                <a:latin typeface="Open Sans"/>
                <a:ea typeface="Open Sans"/>
                <a:cs typeface="Open Sans"/>
                <a:sym typeface="Open Sans"/>
              </a:rPr>
              <a:t>des émissions de chat interactives à la radio pour encourager les pratiques sûres et répondre aux questions des gens</a:t>
            </a:r>
          </a:p>
          <a:p>
            <a:pPr marL="0" lvl="0" indent="0" algn="l" rtl="0">
              <a:lnSpc>
                <a:spcPct val="100000"/>
              </a:lnSpc>
              <a:spcBef>
                <a:spcPts val="1140"/>
              </a:spcBef>
              <a:spcAft>
                <a:spcPts val="0"/>
              </a:spcAft>
              <a:buSzPts val="1400"/>
              <a:buNone/>
            </a:pPr>
            <a:endParaRPr sz="1800" b="1" dirty="0">
              <a:solidFill>
                <a:srgbClr val="FF0000"/>
              </a:solidFill>
            </a:endParaRPr>
          </a:p>
          <a:p>
            <a:pPr marL="0" marR="0" lvl="0" indent="0" algn="l" rtl="0">
              <a:lnSpc>
                <a:spcPct val="100000"/>
              </a:lnSpc>
              <a:spcBef>
                <a:spcPts val="1140"/>
              </a:spcBef>
              <a:spcAft>
                <a:spcPts val="0"/>
              </a:spcAft>
              <a:buClr>
                <a:schemeClr val="dk1"/>
              </a:buClr>
              <a:buSzPts val="1800"/>
              <a:buFont typeface="Calibri"/>
              <a:buNone/>
            </a:pPr>
            <a:r>
              <a:rPr lang="fr-FR" sz="1800" b="1" dirty="0">
                <a:latin typeface="Calibri"/>
                <a:ea typeface="Calibri"/>
                <a:cs typeface="Calibri"/>
                <a:sym typeface="Calibri"/>
              </a:rPr>
              <a:t>Ces exemples sont tirés du guide CEA et peuvent être échangés contre ceux de votre région, pays ou Société nationale </a:t>
            </a:r>
          </a:p>
          <a:p>
            <a:pPr marL="0" marR="0" lvl="0" indent="0" algn="l" rtl="0">
              <a:lnSpc>
                <a:spcPct val="100000"/>
              </a:lnSpc>
              <a:spcBef>
                <a:spcPts val="540"/>
              </a:spcBef>
              <a:spcAft>
                <a:spcPts val="0"/>
              </a:spcAft>
              <a:buClr>
                <a:schemeClr val="dk1"/>
              </a:buClr>
              <a:buSzPts val="1800"/>
              <a:buFont typeface="Calibri"/>
              <a:buNone/>
            </a:pPr>
            <a:endParaRPr sz="1800" b="0" dirty="0">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dirty="0">
                <a:solidFill>
                  <a:schemeClr val="dk1"/>
                </a:solidFill>
                <a:latin typeface="Calibri"/>
                <a:ea typeface="Calibri"/>
                <a:cs typeface="Calibri"/>
                <a:sym typeface="Calibri"/>
              </a:rPr>
              <a:t>Une bonne communication au Malawi permet de lutter contre la corruption des dirigeants communautaires</a:t>
            </a:r>
          </a:p>
          <a:p>
            <a:pPr marL="0" lvl="0" indent="0" algn="l" rtl="0">
              <a:lnSpc>
                <a:spcPct val="100000"/>
              </a:lnSpc>
              <a:spcBef>
                <a:spcPts val="541"/>
              </a:spcBef>
              <a:spcAft>
                <a:spcPts val="0"/>
              </a:spcAft>
              <a:buSzPts val="1400"/>
              <a:buNone/>
            </a:pPr>
            <a:r>
              <a:rPr lang="fr-FR" sz="1804" dirty="0">
                <a:solidFill>
                  <a:schemeClr val="dk1"/>
                </a:solidFill>
                <a:latin typeface="Calibri"/>
                <a:ea typeface="Calibri"/>
                <a:cs typeface="Calibri"/>
                <a:sym typeface="Calibri"/>
              </a:rPr>
              <a:t>Au cours de discussions de groupe dirigées dans le cadre d'un programme de résilience, la Croix-Rouge du Malawi (MRCS) a été informée du fait que des dirigeants communautaires remplaçaient des noms sur les listes de distribution, ce à quoi il faut rajouter la tradition culturelle qui est de ne pas faire de réclamation au Malawi. Dans le cadre d'une intervention suite au cyclone, la Société nationale a donc mis en œuvre trois mesures simples pour mettre fin à cette pratique :</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dirty="0">
                <a:solidFill>
                  <a:schemeClr val="dk1"/>
                </a:solidFill>
                <a:latin typeface="Calibri"/>
                <a:ea typeface="Calibri"/>
                <a:cs typeface="Calibri"/>
                <a:sym typeface="Calibri"/>
              </a:rPr>
              <a:t>1. Les bénévoles ont été formés aux approches de l'engagement communautaire, y compris les droits des personnes, les informations à partager avec les communautés et la manière de recueillir et de répondre aux retours d’information.</a:t>
            </a:r>
          </a:p>
          <a:p>
            <a:pPr marL="0" lvl="0" indent="0" algn="l" rtl="0">
              <a:lnSpc>
                <a:spcPct val="100000"/>
              </a:lnSpc>
              <a:spcBef>
                <a:spcPts val="541"/>
              </a:spcBef>
              <a:spcAft>
                <a:spcPts val="0"/>
              </a:spcAft>
              <a:buSzPts val="1400"/>
              <a:buNone/>
            </a:pPr>
            <a:r>
              <a:rPr lang="fr-FR" sz="1804" dirty="0">
                <a:solidFill>
                  <a:schemeClr val="dk1"/>
                </a:solidFill>
                <a:latin typeface="Calibri"/>
                <a:ea typeface="Calibri"/>
                <a:cs typeface="Calibri"/>
                <a:sym typeface="Calibri"/>
              </a:rPr>
              <a:t>2. Des séances de sensibilisation ont été organisées pour expliquer les objectifs de l'intervention, les personnes qui bénéficieraient d'un soutien, les articles distribués et la manière dont les gens pouvaient faire part de leurs réclamation ou de leurs préoccupations en toute confidentialité. Ces informations ont également été communiquées par les bénévoles.</a:t>
            </a:r>
          </a:p>
          <a:p>
            <a:pPr marL="0" lvl="0" indent="0" algn="l" rtl="0">
              <a:lnSpc>
                <a:spcPct val="100000"/>
              </a:lnSpc>
              <a:spcBef>
                <a:spcPts val="541"/>
              </a:spcBef>
              <a:spcAft>
                <a:spcPts val="0"/>
              </a:spcAft>
              <a:buSzPts val="1400"/>
              <a:buNone/>
            </a:pPr>
            <a:r>
              <a:rPr lang="fr-FR" sz="1804" dirty="0">
                <a:solidFill>
                  <a:schemeClr val="dk1"/>
                </a:solidFill>
                <a:latin typeface="Calibri"/>
                <a:ea typeface="Calibri"/>
                <a:cs typeface="Calibri"/>
                <a:sym typeface="Calibri"/>
              </a:rPr>
              <a:t>3. Des systèmes de retour d'information et de réclamation ont été mis en place, notamment des boîtes à suggestions, une ligne téléphonique et des entretiens en face à face avec les bénévoles de la MRCS. Des bureaux d'assistance ont également été mis en place lors de toutes les distributions afin que tout problème survenant le jour même puisse être saisi et résolu rapidement.</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dirty="0">
                <a:solidFill>
                  <a:schemeClr val="dk1"/>
                </a:solidFill>
                <a:latin typeface="Calibri"/>
                <a:ea typeface="Calibri"/>
                <a:cs typeface="Calibri"/>
                <a:sym typeface="Calibri"/>
              </a:rPr>
              <a:t>En veillant à ce que les gens connaissent leurs droits et la manière dont ils peuvent réclamer en toute sécurité et en toute confidentialité, la MRCS a pu éviter plusieurs cas de corruption ou d'intimidation de la part des dirigeants communautaires. En plus de la formation de tous les bénévoles, la MRCS informe également les dirigeants communautaires afin de s'assurer qu'ils comprennent le mandat de la MRCS et son approche de tolérance zéro en matière de corruption. Lire l'étude de cas complète - https://communityengagementhub.org/wp-content/uploads/sites/2/2020/04/MRCS-fighting-corruption-case-study.pdf </a:t>
            </a:r>
          </a:p>
          <a:p>
            <a:pPr marL="0" lvl="0" indent="0" algn="l" rtl="0">
              <a:lnSpc>
                <a:spcPct val="100000"/>
              </a:lnSpc>
              <a:spcBef>
                <a:spcPts val="541"/>
              </a:spcBef>
              <a:spcAft>
                <a:spcPts val="0"/>
              </a:spcAft>
              <a:buSzPts val="1400"/>
              <a:buNone/>
            </a:pP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r>
              <a:rPr lang="fr-FR" sz="1804" b="1" i="0" u="none" strike="noStrike" cap="none" dirty="0">
                <a:solidFill>
                  <a:schemeClr val="dk1"/>
                </a:solidFill>
                <a:latin typeface="Calibri"/>
                <a:ea typeface="Calibri"/>
                <a:cs typeface="Calibri"/>
                <a:sym typeface="Calibri"/>
              </a:rPr>
              <a:t>Le Croissant-Rouge du Bangladesh surmonte les obstacles de la COVID-19 liés à la communication</a:t>
            </a:r>
          </a:p>
          <a:p>
            <a:pPr marL="0" marR="0" lvl="0" indent="0" algn="l" defTabSz="914400" rtl="0" eaLnBrk="1" fontAlgn="auto" latinLnBrk="0" hangingPunct="1">
              <a:lnSpc>
                <a:spcPct val="100000"/>
              </a:lnSpc>
              <a:spcBef>
                <a:spcPts val="1140"/>
              </a:spcBef>
              <a:spcAft>
                <a:spcPts val="0"/>
              </a:spcAft>
              <a:buClr>
                <a:schemeClr val="dk1"/>
              </a:buClr>
              <a:buSzPts val="1800"/>
              <a:buFontTx/>
              <a:buNone/>
              <a:tabLst/>
              <a:defRPr/>
            </a:pPr>
            <a:r>
              <a:rPr lang="fr-FR" sz="1804" b="0" i="0" u="none" strike="noStrike" cap="none" dirty="0">
                <a:solidFill>
                  <a:schemeClr val="dk1"/>
                </a:solidFill>
                <a:latin typeface="Calibri"/>
                <a:ea typeface="Calibri"/>
                <a:cs typeface="Calibri"/>
                <a:sym typeface="Calibri"/>
              </a:rPr>
              <a:t>Traditionnellement, le Croissant-Rouge du Bangladesh (BDCRS) communiquait directement avec les communautés. Cependant, la Société nationale a dû intensifier son utilisation des réseaux sociaux lorsque la COVID-19 a imposé des restrictions sur les rencontres entre les personnes. La Société nationale a suivi les commentaires sur ses comptes de réseaux sociaux pour comprendre les préoccupations spécifiques des gens et des messages de suivi ont été créés pour répondre à leurs questions. Par exemple, lorsque la BDRCS a annoncé la campagne de vaccination sur sa page Facebook, les gens ont posé de nombreuses questions sur les inscriptions et les critères d'éligibilité et une publication a été faite pour y répondre en détail. Avant d'être diffusés publiquement, les messages sont envoyés au personnel du BDRCS et de la FICR, aux bénévoles ainsi qu'à leur famille et à leurs amis, afin de vérifier s'ils sont bien compris et de les adapter si nécessaire. La page Facebook de la BDRCS est une source d'information sur la pandémie "vérifiée par Facebook", chaque publication s’adressant à une moyenne de 87 372 personnes. Les messages comprennent des images accompagnées de texte, des animations, des sessions Facebook live avec des experts et d'autres vidéos pour encourager les gens à s'inscrire pour se faire vacciner et fournir des informations. Les questions reçues du public reçoivent une réponse ou sont renvoyées au numéro d'assistance téléphonique du gouvernement du Bangladesh pour la vaccination.</a:t>
            </a:r>
          </a:p>
          <a:p>
            <a:pPr marL="0" marR="0" lvl="0" indent="0" algn="l" rtl="0">
              <a:lnSpc>
                <a:spcPct val="100000"/>
              </a:lnSpc>
              <a:spcBef>
                <a:spcPts val="1140"/>
              </a:spcBef>
              <a:spcAft>
                <a:spcPts val="0"/>
              </a:spcAft>
              <a:buClr>
                <a:schemeClr val="dk1"/>
              </a:buClr>
              <a:buSzPts val="1800"/>
              <a:buFontTx/>
              <a:buNone/>
            </a:pP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endParaRPr dirty="0"/>
          </a:p>
          <a:p>
            <a:pPr marL="0" marR="0" lvl="0" indent="0" algn="l" rtl="0">
              <a:lnSpc>
                <a:spcPct val="100000"/>
              </a:lnSpc>
              <a:spcBef>
                <a:spcPts val="540"/>
              </a:spcBef>
              <a:spcAft>
                <a:spcPts val="0"/>
              </a:spcAft>
              <a:buClr>
                <a:schemeClr val="dk1"/>
              </a:buClr>
              <a:buSzPts val="1800"/>
              <a:buFont typeface="Calibri"/>
              <a:buNone/>
            </a:pPr>
            <a:endParaRPr sz="1800" b="0" dirty="0">
              <a:latin typeface="Calibri"/>
              <a:ea typeface="Calibri"/>
              <a:cs typeface="Calibri"/>
              <a:sym typeface="Calibri"/>
            </a:endParaRPr>
          </a:p>
        </p:txBody>
      </p:sp>
      <p:sp>
        <p:nvSpPr>
          <p:cNvPr id="571" name="Google Shape;571;p1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2"/>
        <p:cNvGrpSpPr/>
        <p:nvPr/>
      </p:nvGrpSpPr>
      <p:grpSpPr>
        <a:xfrm>
          <a:off x="0" y="0"/>
          <a:ext cx="0" cy="0"/>
          <a:chOff x="0" y="0"/>
          <a:chExt cx="0" cy="0"/>
        </a:xfrm>
      </p:grpSpPr>
      <p:sp>
        <p:nvSpPr>
          <p:cNvPr id="13" name="Google Shape;13;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4" name="Google Shape;14;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8C9A5946-7684-C049-9DB9-51FDC86BB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53"/>
        <p:cNvGrpSpPr/>
        <p:nvPr/>
      </p:nvGrpSpPr>
      <p:grpSpPr>
        <a:xfrm>
          <a:off x="0" y="0"/>
          <a:ext cx="0" cy="0"/>
          <a:chOff x="0" y="0"/>
          <a:chExt cx="0" cy="0"/>
        </a:xfrm>
      </p:grpSpPr>
      <p:sp>
        <p:nvSpPr>
          <p:cNvPr id="54" name="Google Shape;54;p34"/>
          <p:cNvSpPr>
            <a:spLocks noGrp="1"/>
          </p:cNvSpPr>
          <p:nvPr>
            <p:ph type="pic" idx="2"/>
          </p:nvPr>
        </p:nvSpPr>
        <p:spPr>
          <a:xfrm>
            <a:off x="8180310" y="0"/>
            <a:ext cx="10107690" cy="10288588"/>
          </a:xfrm>
          <a:prstGeom prst="rect">
            <a:avLst/>
          </a:prstGeom>
          <a:solidFill>
            <a:srgbClr val="353535">
              <a:alpha val="11372"/>
            </a:srgbClr>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56"/>
        <p:cNvGrpSpPr/>
        <p:nvPr/>
      </p:nvGrpSpPr>
      <p:grpSpPr>
        <a:xfrm>
          <a:off x="0" y="0"/>
          <a:ext cx="0" cy="0"/>
          <a:chOff x="0" y="0"/>
          <a:chExt cx="0" cy="0"/>
        </a:xfrm>
      </p:grpSpPr>
      <p:sp>
        <p:nvSpPr>
          <p:cNvPr id="57" name="Google Shape;57;p37"/>
          <p:cNvSpPr>
            <a:spLocks noGrp="1"/>
          </p:cNvSpPr>
          <p:nvPr>
            <p:ph type="pic" idx="2"/>
          </p:nvPr>
        </p:nvSpPr>
        <p:spPr>
          <a:xfrm>
            <a:off x="702734" y="2263699"/>
            <a:ext cx="8156496" cy="5561868"/>
          </a:xfrm>
          <a:prstGeom prst="rect">
            <a:avLst/>
          </a:prstGeom>
          <a:solidFill>
            <a:srgbClr val="353535">
              <a:alpha val="11372"/>
            </a:srgbClr>
          </a:solidFill>
          <a:ln>
            <a:noFill/>
          </a:ln>
        </p:spPr>
      </p:sp>
      <p:sp>
        <p:nvSpPr>
          <p:cNvPr id="58" name="Google Shape;58;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59" name="Google Shape;59;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60" name="Google Shape;60;p37"/>
          <p:cNvSpPr>
            <a:spLocks noGrp="1"/>
          </p:cNvSpPr>
          <p:nvPr>
            <p:ph type="pic" idx="3"/>
          </p:nvPr>
        </p:nvSpPr>
        <p:spPr>
          <a:xfrm>
            <a:off x="9411837" y="2263699"/>
            <a:ext cx="8156496" cy="5561868"/>
          </a:xfrm>
          <a:prstGeom prst="rect">
            <a:avLst/>
          </a:prstGeom>
          <a:solidFill>
            <a:srgbClr val="353535">
              <a:alpha val="11372"/>
            </a:srgbClr>
          </a:solidFill>
          <a:ln>
            <a:noFill/>
          </a:ln>
        </p:spPr>
      </p:sp>
      <p:pic>
        <p:nvPicPr>
          <p:cNvPr id="61" name="Google Shape;61;p3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62"/>
        <p:cNvGrpSpPr/>
        <p:nvPr/>
      </p:nvGrpSpPr>
      <p:grpSpPr>
        <a:xfrm>
          <a:off x="0" y="0"/>
          <a:ext cx="0" cy="0"/>
          <a:chOff x="0" y="0"/>
          <a:chExt cx="0" cy="0"/>
        </a:xfrm>
      </p:grpSpPr>
      <p:pic>
        <p:nvPicPr>
          <p:cNvPr id="63" name="Google Shape;63;p3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64"/>
        <p:cNvGrpSpPr/>
        <p:nvPr/>
      </p:nvGrpSpPr>
      <p:grpSpPr>
        <a:xfrm>
          <a:off x="0" y="0"/>
          <a:ext cx="0" cy="0"/>
          <a:chOff x="0" y="0"/>
          <a:chExt cx="0" cy="0"/>
        </a:xfrm>
      </p:grpSpPr>
      <p:sp>
        <p:nvSpPr>
          <p:cNvPr id="65" name="Google Shape;65;p39"/>
          <p:cNvSpPr>
            <a:spLocks noGrp="1"/>
          </p:cNvSpPr>
          <p:nvPr>
            <p:ph type="pic" idx="2"/>
          </p:nvPr>
        </p:nvSpPr>
        <p:spPr>
          <a:xfrm>
            <a:off x="0" y="0"/>
            <a:ext cx="18288000" cy="10288588"/>
          </a:xfrm>
          <a:prstGeom prst="rect">
            <a:avLst/>
          </a:prstGeom>
          <a:solidFill>
            <a:srgbClr val="353535">
              <a:alpha val="11372"/>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66"/>
        <p:cNvGrpSpPr/>
        <p:nvPr/>
      </p:nvGrpSpPr>
      <p:grpSpPr>
        <a:xfrm>
          <a:off x="0" y="0"/>
          <a:ext cx="0" cy="0"/>
          <a:chOff x="0" y="0"/>
          <a:chExt cx="0" cy="0"/>
        </a:xfrm>
      </p:grpSpPr>
      <p:sp>
        <p:nvSpPr>
          <p:cNvPr id="67" name="Google Shape;67;p40"/>
          <p:cNvSpPr>
            <a:spLocks noGrp="1"/>
          </p:cNvSpPr>
          <p:nvPr>
            <p:ph type="pic" idx="2"/>
          </p:nvPr>
        </p:nvSpPr>
        <p:spPr>
          <a:xfrm>
            <a:off x="0" y="0"/>
            <a:ext cx="18288000" cy="10288588"/>
          </a:xfrm>
          <a:prstGeom prst="rect">
            <a:avLst/>
          </a:prstGeom>
          <a:solidFill>
            <a:srgbClr val="353535">
              <a:alpha val="11372"/>
            </a:srgbClr>
          </a:solidFill>
          <a:ln>
            <a:noFill/>
          </a:ln>
        </p:spPr>
      </p:sp>
      <p:sp>
        <p:nvSpPr>
          <p:cNvPr id="68" name="Google Shape;68;p4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69" name="Google Shape;69;p4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0" name="Google Shape;70;p4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71"/>
        <p:cNvGrpSpPr/>
        <p:nvPr/>
      </p:nvGrpSpPr>
      <p:grpSpPr>
        <a:xfrm>
          <a:off x="0" y="0"/>
          <a:ext cx="0" cy="0"/>
          <a:chOff x="0" y="0"/>
          <a:chExt cx="0" cy="0"/>
        </a:xfrm>
      </p:grpSpPr>
      <p:sp>
        <p:nvSpPr>
          <p:cNvPr id="72" name="Google Shape;72;p41"/>
          <p:cNvSpPr>
            <a:spLocks noGrp="1"/>
          </p:cNvSpPr>
          <p:nvPr>
            <p:ph type="pic" idx="2"/>
          </p:nvPr>
        </p:nvSpPr>
        <p:spPr>
          <a:xfrm>
            <a:off x="0" y="0"/>
            <a:ext cx="18288000" cy="10288588"/>
          </a:xfrm>
          <a:prstGeom prst="rect">
            <a:avLst/>
          </a:prstGeom>
          <a:solidFill>
            <a:srgbClr val="353535">
              <a:alpha val="11372"/>
            </a:srgbClr>
          </a:solidFill>
          <a:ln>
            <a:noFill/>
          </a:ln>
        </p:spPr>
      </p:sp>
      <p:sp>
        <p:nvSpPr>
          <p:cNvPr id="73" name="Google Shape;73;p4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4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p4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6" name="Google Shape;76;p4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4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11E41"/>
                </a:solidFill>
                <a:latin typeface="Montserrat SemiBold"/>
                <a:ea typeface="Montserrat SemiBold"/>
                <a:cs typeface="Montserrat SemiBold"/>
                <a:sym typeface="Montserrat SemiBold"/>
              </a:rPr>
              <a:t>31 January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78"/>
        <p:cNvGrpSpPr/>
        <p:nvPr/>
      </p:nvGrpSpPr>
      <p:grpSpPr>
        <a:xfrm>
          <a:off x="0" y="0"/>
          <a:ext cx="0" cy="0"/>
          <a:chOff x="0" y="0"/>
          <a:chExt cx="0" cy="0"/>
        </a:xfrm>
      </p:grpSpPr>
      <p:pic>
        <p:nvPicPr>
          <p:cNvPr id="79" name="Google Shape;79;p4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0" name="Google Shape;80;p4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4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chemeClr val="lt2"/>
                </a:solidFill>
                <a:latin typeface="Montserrat SemiBold"/>
                <a:ea typeface="Montserrat SemiBold"/>
                <a:cs typeface="Montserrat SemiBold"/>
                <a:sym typeface="Montserrat SemiBold"/>
              </a:rPr>
              <a:t>31 January 2022</a:t>
            </a:r>
            <a:endParaRPr sz="2400" b="1" i="0" u="none" strike="noStrike" cap="none">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82"/>
        <p:cNvGrpSpPr/>
        <p:nvPr/>
      </p:nvGrpSpPr>
      <p:grpSpPr>
        <a:xfrm>
          <a:off x="0" y="0"/>
          <a:ext cx="0" cy="0"/>
          <a:chOff x="0" y="0"/>
          <a:chExt cx="0" cy="0"/>
        </a:xfrm>
      </p:grpSpPr>
      <p:sp>
        <p:nvSpPr>
          <p:cNvPr id="83" name="Google Shape;83;p43"/>
          <p:cNvSpPr>
            <a:spLocks noGrp="1"/>
          </p:cNvSpPr>
          <p:nvPr>
            <p:ph type="pic" idx="2"/>
          </p:nvPr>
        </p:nvSpPr>
        <p:spPr>
          <a:xfrm>
            <a:off x="0" y="0"/>
            <a:ext cx="18288000" cy="10288588"/>
          </a:xfrm>
          <a:prstGeom prst="rect">
            <a:avLst/>
          </a:prstGeom>
          <a:solidFill>
            <a:srgbClr val="353535">
              <a:alpha val="11372"/>
            </a:srgbClr>
          </a:solidFill>
          <a:ln>
            <a:noFill/>
          </a:ln>
        </p:spPr>
      </p:sp>
      <p:sp>
        <p:nvSpPr>
          <p:cNvPr id="84" name="Google Shape;84;p4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4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4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87" name="Google Shape;87;p4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4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9" name="Google Shape;89;p4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4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11E41"/>
                </a:solidFill>
                <a:latin typeface="Montserrat SemiBold"/>
                <a:ea typeface="Montserrat SemiBold"/>
                <a:cs typeface="Montserrat SemiBold"/>
                <a:sym typeface="Montserrat SemiBold"/>
              </a:rPr>
              <a:t>31 January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91"/>
        <p:cNvGrpSpPr/>
        <p:nvPr/>
      </p:nvGrpSpPr>
      <p:grpSpPr>
        <a:xfrm>
          <a:off x="0" y="0"/>
          <a:ext cx="0" cy="0"/>
          <a:chOff x="0" y="0"/>
          <a:chExt cx="0" cy="0"/>
        </a:xfrm>
      </p:grpSpPr>
      <p:sp>
        <p:nvSpPr>
          <p:cNvPr id="92" name="Google Shape;92;p44"/>
          <p:cNvSpPr>
            <a:spLocks noGrp="1"/>
          </p:cNvSpPr>
          <p:nvPr>
            <p:ph type="pic" idx="2"/>
          </p:nvPr>
        </p:nvSpPr>
        <p:spPr>
          <a:xfrm>
            <a:off x="383056" y="338143"/>
            <a:ext cx="17521895" cy="9625008"/>
          </a:xfrm>
          <a:prstGeom prst="rect">
            <a:avLst/>
          </a:prstGeom>
          <a:solidFill>
            <a:srgbClr val="353535">
              <a:alpha val="11372"/>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6"/>
        <p:cNvGrpSpPr/>
        <p:nvPr/>
      </p:nvGrpSpPr>
      <p:grpSpPr>
        <a:xfrm>
          <a:off x="0" y="0"/>
          <a:ext cx="0" cy="0"/>
          <a:chOff x="0" y="0"/>
          <a:chExt cx="0" cy="0"/>
        </a:xfrm>
      </p:grpSpPr>
      <p:sp>
        <p:nvSpPr>
          <p:cNvPr id="17" name="Google Shape;17;p27"/>
          <p:cNvSpPr>
            <a:spLocks noGrp="1"/>
          </p:cNvSpPr>
          <p:nvPr>
            <p:ph type="pic" idx="2"/>
          </p:nvPr>
        </p:nvSpPr>
        <p:spPr>
          <a:xfrm>
            <a:off x="1818975" y="0"/>
            <a:ext cx="6662002" cy="10288588"/>
          </a:xfrm>
          <a:prstGeom prst="rect">
            <a:avLst/>
          </a:prstGeom>
          <a:solidFill>
            <a:srgbClr val="353535">
              <a:alpha val="11372"/>
            </a:srgbClr>
          </a:solidFill>
          <a:ln>
            <a:noFill/>
          </a:ln>
        </p:spPr>
      </p:sp>
      <p:sp>
        <p:nvSpPr>
          <p:cNvPr id="18" name="Google Shape;18;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 name="Google Shape;19;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BB8EF379-D6B3-0749-A717-52D363840F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93"/>
        <p:cNvGrpSpPr/>
        <p:nvPr/>
      </p:nvGrpSpPr>
      <p:grpSpPr>
        <a:xfrm>
          <a:off x="0" y="0"/>
          <a:ext cx="0" cy="0"/>
          <a:chOff x="0" y="0"/>
          <a:chExt cx="0" cy="0"/>
        </a:xfrm>
      </p:grpSpPr>
      <p:sp>
        <p:nvSpPr>
          <p:cNvPr id="94" name="Google Shape;94;p45"/>
          <p:cNvSpPr>
            <a:spLocks noGrp="1"/>
          </p:cNvSpPr>
          <p:nvPr>
            <p:ph type="pic" idx="2"/>
          </p:nvPr>
        </p:nvSpPr>
        <p:spPr>
          <a:xfrm>
            <a:off x="1935145" y="3120406"/>
            <a:ext cx="5715000" cy="5715000"/>
          </a:xfrm>
          <a:prstGeom prst="rect">
            <a:avLst/>
          </a:prstGeom>
          <a:solidFill>
            <a:srgbClr val="353535">
              <a:alpha val="11372"/>
            </a:srgbClr>
          </a:solidFill>
          <a:ln>
            <a:noFill/>
          </a:ln>
        </p:spPr>
      </p:sp>
      <p:sp>
        <p:nvSpPr>
          <p:cNvPr id="95" name="Google Shape;95;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96" name="Google Shape;96;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7" name="Google Shape;97;p4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98"/>
        <p:cNvGrpSpPr/>
        <p:nvPr/>
      </p:nvGrpSpPr>
      <p:grpSpPr>
        <a:xfrm>
          <a:off x="0" y="0"/>
          <a:ext cx="0" cy="0"/>
          <a:chOff x="0" y="0"/>
          <a:chExt cx="0" cy="0"/>
        </a:xfrm>
      </p:grpSpPr>
      <p:sp>
        <p:nvSpPr>
          <p:cNvPr id="99" name="Google Shape;99;p46"/>
          <p:cNvSpPr>
            <a:spLocks noGrp="1"/>
          </p:cNvSpPr>
          <p:nvPr>
            <p:ph type="pic" idx="2"/>
          </p:nvPr>
        </p:nvSpPr>
        <p:spPr>
          <a:xfrm>
            <a:off x="1610782" y="2576586"/>
            <a:ext cx="6363725" cy="6363727"/>
          </a:xfrm>
          <a:prstGeom prst="rect">
            <a:avLst/>
          </a:prstGeom>
          <a:solidFill>
            <a:srgbClr val="353535">
              <a:alpha val="11372"/>
            </a:srgbClr>
          </a:solidFill>
          <a:ln>
            <a:noFill/>
          </a:ln>
        </p:spPr>
      </p:sp>
      <p:sp>
        <p:nvSpPr>
          <p:cNvPr id="100" name="Google Shape;100;p4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01" name="Google Shape;101;p4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2" name="Google Shape;102;p4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103"/>
        <p:cNvGrpSpPr/>
        <p:nvPr/>
      </p:nvGrpSpPr>
      <p:grpSpPr>
        <a:xfrm>
          <a:off x="0" y="0"/>
          <a:ext cx="0" cy="0"/>
          <a:chOff x="0" y="0"/>
          <a:chExt cx="0" cy="0"/>
        </a:xfrm>
      </p:grpSpPr>
      <p:sp>
        <p:nvSpPr>
          <p:cNvPr id="104" name="Google Shape;104;p47"/>
          <p:cNvSpPr>
            <a:spLocks noGrp="1"/>
          </p:cNvSpPr>
          <p:nvPr>
            <p:ph type="pic" idx="2"/>
          </p:nvPr>
        </p:nvSpPr>
        <p:spPr>
          <a:xfrm flipH="1">
            <a:off x="-1" y="0"/>
            <a:ext cx="14712019" cy="4511040"/>
          </a:xfrm>
          <a:prstGeom prst="rect">
            <a:avLst/>
          </a:prstGeom>
          <a:solidFill>
            <a:srgbClr val="353535">
              <a:alpha val="11372"/>
            </a:srgbClr>
          </a:solidFill>
          <a:ln>
            <a:noFill/>
          </a:ln>
        </p:spPr>
      </p:sp>
      <p:sp>
        <p:nvSpPr>
          <p:cNvPr id="105" name="Google Shape;105;p4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06" name="Google Shape;106;p4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7" name="Google Shape;107;p4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108"/>
        <p:cNvGrpSpPr/>
        <p:nvPr/>
      </p:nvGrpSpPr>
      <p:grpSpPr>
        <a:xfrm>
          <a:off x="0" y="0"/>
          <a:ext cx="0" cy="0"/>
          <a:chOff x="0" y="0"/>
          <a:chExt cx="0" cy="0"/>
        </a:xfrm>
      </p:grpSpPr>
      <p:sp>
        <p:nvSpPr>
          <p:cNvPr id="109" name="Google Shape;109;p48"/>
          <p:cNvSpPr>
            <a:spLocks noGrp="1"/>
          </p:cNvSpPr>
          <p:nvPr>
            <p:ph type="pic" idx="2"/>
          </p:nvPr>
        </p:nvSpPr>
        <p:spPr>
          <a:xfrm>
            <a:off x="1553028" y="0"/>
            <a:ext cx="16734972" cy="5379495"/>
          </a:xfrm>
          <a:prstGeom prst="rect">
            <a:avLst/>
          </a:prstGeom>
          <a:solidFill>
            <a:srgbClr val="353535">
              <a:alpha val="11372"/>
            </a:srgbClr>
          </a:solidFill>
          <a:ln>
            <a:noFill/>
          </a:ln>
        </p:spPr>
      </p:sp>
      <p:sp>
        <p:nvSpPr>
          <p:cNvPr id="110" name="Google Shape;110;p4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11" name="Google Shape;111;p4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2" name="Google Shape;112;p4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13"/>
        <p:cNvGrpSpPr/>
        <p:nvPr/>
      </p:nvGrpSpPr>
      <p:grpSpPr>
        <a:xfrm>
          <a:off x="0" y="0"/>
          <a:ext cx="0" cy="0"/>
          <a:chOff x="0" y="0"/>
          <a:chExt cx="0" cy="0"/>
        </a:xfrm>
      </p:grpSpPr>
      <p:sp>
        <p:nvSpPr>
          <p:cNvPr id="114" name="Google Shape;114;p49"/>
          <p:cNvSpPr>
            <a:spLocks noGrp="1"/>
          </p:cNvSpPr>
          <p:nvPr>
            <p:ph type="pic" idx="2"/>
          </p:nvPr>
        </p:nvSpPr>
        <p:spPr>
          <a:xfrm>
            <a:off x="0" y="0"/>
            <a:ext cx="6698918" cy="6698919"/>
          </a:xfrm>
          <a:prstGeom prst="rect">
            <a:avLst/>
          </a:prstGeom>
          <a:solidFill>
            <a:srgbClr val="353535">
              <a:alpha val="11372"/>
            </a:srgbClr>
          </a:solidFill>
          <a:ln>
            <a:noFill/>
          </a:ln>
        </p:spPr>
      </p:sp>
      <p:sp>
        <p:nvSpPr>
          <p:cNvPr id="115" name="Google Shape;115;p49"/>
          <p:cNvSpPr>
            <a:spLocks noGrp="1"/>
          </p:cNvSpPr>
          <p:nvPr>
            <p:ph type="pic" idx="3"/>
          </p:nvPr>
        </p:nvSpPr>
        <p:spPr>
          <a:xfrm>
            <a:off x="4279192" y="4287009"/>
            <a:ext cx="4798110" cy="4798111"/>
          </a:xfrm>
          <a:prstGeom prst="rect">
            <a:avLst/>
          </a:prstGeom>
          <a:solidFill>
            <a:srgbClr val="353535">
              <a:alpha val="11372"/>
            </a:srgbClr>
          </a:solidFill>
          <a:ln>
            <a:noFill/>
          </a:ln>
        </p:spPr>
      </p:sp>
      <p:sp>
        <p:nvSpPr>
          <p:cNvPr id="116" name="Google Shape;116;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17" name="Google Shape;117;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8" name="Google Shape;118;p4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119"/>
        <p:cNvGrpSpPr/>
        <p:nvPr/>
      </p:nvGrpSpPr>
      <p:grpSpPr>
        <a:xfrm>
          <a:off x="0" y="0"/>
          <a:ext cx="0" cy="0"/>
          <a:chOff x="0" y="0"/>
          <a:chExt cx="0" cy="0"/>
        </a:xfrm>
      </p:grpSpPr>
      <p:sp>
        <p:nvSpPr>
          <p:cNvPr id="120" name="Google Shape;120;p50"/>
          <p:cNvSpPr>
            <a:spLocks noGrp="1"/>
          </p:cNvSpPr>
          <p:nvPr>
            <p:ph type="pic" idx="2"/>
          </p:nvPr>
        </p:nvSpPr>
        <p:spPr>
          <a:xfrm>
            <a:off x="6907700" y="3429529"/>
            <a:ext cx="3466042" cy="3429529"/>
          </a:xfrm>
          <a:prstGeom prst="rect">
            <a:avLst/>
          </a:prstGeom>
          <a:solidFill>
            <a:srgbClr val="353535">
              <a:alpha val="11372"/>
            </a:srgbClr>
          </a:solidFill>
          <a:ln>
            <a:noFill/>
          </a:ln>
        </p:spPr>
      </p:sp>
      <p:sp>
        <p:nvSpPr>
          <p:cNvPr id="121" name="Google Shape;121;p50"/>
          <p:cNvSpPr>
            <a:spLocks noGrp="1"/>
          </p:cNvSpPr>
          <p:nvPr>
            <p:ph type="pic" idx="3"/>
          </p:nvPr>
        </p:nvSpPr>
        <p:spPr>
          <a:xfrm>
            <a:off x="-24384" y="0"/>
            <a:ext cx="3466042" cy="3429529"/>
          </a:xfrm>
          <a:prstGeom prst="rect">
            <a:avLst/>
          </a:prstGeom>
          <a:solidFill>
            <a:srgbClr val="353535">
              <a:alpha val="11372"/>
            </a:srgbClr>
          </a:solidFill>
          <a:ln>
            <a:noFill/>
          </a:ln>
        </p:spPr>
      </p:sp>
      <p:sp>
        <p:nvSpPr>
          <p:cNvPr id="122" name="Google Shape;122;p50"/>
          <p:cNvSpPr>
            <a:spLocks noGrp="1"/>
          </p:cNvSpPr>
          <p:nvPr>
            <p:ph type="pic" idx="4"/>
          </p:nvPr>
        </p:nvSpPr>
        <p:spPr>
          <a:xfrm>
            <a:off x="3441658" y="3429529"/>
            <a:ext cx="3466042" cy="3429529"/>
          </a:xfrm>
          <a:prstGeom prst="rect">
            <a:avLst/>
          </a:prstGeom>
          <a:solidFill>
            <a:srgbClr val="353535">
              <a:alpha val="11372"/>
            </a:srgbClr>
          </a:solidFill>
          <a:ln>
            <a:noFill/>
          </a:ln>
        </p:spPr>
      </p:sp>
      <p:sp>
        <p:nvSpPr>
          <p:cNvPr id="123" name="Google Shape;123;p50"/>
          <p:cNvSpPr>
            <a:spLocks noGrp="1"/>
          </p:cNvSpPr>
          <p:nvPr>
            <p:ph type="pic" idx="5"/>
          </p:nvPr>
        </p:nvSpPr>
        <p:spPr>
          <a:xfrm>
            <a:off x="-24384" y="3429529"/>
            <a:ext cx="3466042" cy="3429529"/>
          </a:xfrm>
          <a:prstGeom prst="rect">
            <a:avLst/>
          </a:prstGeom>
          <a:solidFill>
            <a:srgbClr val="353535">
              <a:alpha val="11372"/>
            </a:srgbClr>
          </a:solidFill>
          <a:ln>
            <a:noFill/>
          </a:ln>
        </p:spPr>
      </p:sp>
      <p:sp>
        <p:nvSpPr>
          <p:cNvPr id="124" name="Google Shape;124;p50"/>
          <p:cNvSpPr>
            <a:spLocks noGrp="1"/>
          </p:cNvSpPr>
          <p:nvPr>
            <p:ph type="pic" idx="6"/>
          </p:nvPr>
        </p:nvSpPr>
        <p:spPr>
          <a:xfrm>
            <a:off x="3441658" y="6859059"/>
            <a:ext cx="3466042" cy="3429529"/>
          </a:xfrm>
          <a:prstGeom prst="rect">
            <a:avLst/>
          </a:prstGeom>
          <a:solidFill>
            <a:srgbClr val="353535">
              <a:alpha val="11372"/>
            </a:srgbClr>
          </a:solidFill>
          <a:ln>
            <a:noFill/>
          </a:ln>
        </p:spPr>
      </p:sp>
      <p:sp>
        <p:nvSpPr>
          <p:cNvPr id="125" name="Google Shape;125;p50"/>
          <p:cNvSpPr>
            <a:spLocks noGrp="1"/>
          </p:cNvSpPr>
          <p:nvPr>
            <p:ph type="pic" idx="7"/>
          </p:nvPr>
        </p:nvSpPr>
        <p:spPr>
          <a:xfrm>
            <a:off x="-24384" y="6859059"/>
            <a:ext cx="3466042" cy="3429529"/>
          </a:xfrm>
          <a:prstGeom prst="rect">
            <a:avLst/>
          </a:prstGeom>
          <a:solidFill>
            <a:srgbClr val="353535">
              <a:alpha val="11372"/>
            </a:srgbClr>
          </a:solidFill>
          <a:ln>
            <a:noFill/>
          </a:ln>
        </p:spPr>
      </p:sp>
      <p:sp>
        <p:nvSpPr>
          <p:cNvPr id="126" name="Google Shape;126;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27" name="Google Shape;127;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28" name="Google Shape;128;p5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29"/>
        <p:cNvGrpSpPr/>
        <p:nvPr/>
      </p:nvGrpSpPr>
      <p:grpSpPr>
        <a:xfrm>
          <a:off x="0" y="0"/>
          <a:ext cx="0" cy="0"/>
          <a:chOff x="0" y="0"/>
          <a:chExt cx="0" cy="0"/>
        </a:xfrm>
      </p:grpSpPr>
      <p:sp>
        <p:nvSpPr>
          <p:cNvPr id="130" name="Google Shape;130;p51"/>
          <p:cNvSpPr>
            <a:spLocks noGrp="1"/>
          </p:cNvSpPr>
          <p:nvPr>
            <p:ph type="pic" idx="2"/>
          </p:nvPr>
        </p:nvSpPr>
        <p:spPr>
          <a:xfrm>
            <a:off x="11359170" y="0"/>
            <a:ext cx="2271834" cy="2247901"/>
          </a:xfrm>
          <a:prstGeom prst="rect">
            <a:avLst/>
          </a:prstGeom>
          <a:solidFill>
            <a:srgbClr val="353535">
              <a:alpha val="11372"/>
            </a:srgbClr>
          </a:solidFill>
          <a:ln>
            <a:noFill/>
          </a:ln>
        </p:spPr>
      </p:sp>
      <p:sp>
        <p:nvSpPr>
          <p:cNvPr id="131" name="Google Shape;131;p51"/>
          <p:cNvSpPr>
            <a:spLocks noGrp="1"/>
          </p:cNvSpPr>
          <p:nvPr>
            <p:ph type="pic" idx="3"/>
          </p:nvPr>
        </p:nvSpPr>
        <p:spPr>
          <a:xfrm>
            <a:off x="9087336" y="0"/>
            <a:ext cx="2271834" cy="2247901"/>
          </a:xfrm>
          <a:prstGeom prst="rect">
            <a:avLst/>
          </a:prstGeom>
          <a:solidFill>
            <a:srgbClr val="353535">
              <a:alpha val="11372"/>
            </a:srgbClr>
          </a:solidFill>
          <a:ln>
            <a:noFill/>
          </a:ln>
        </p:spPr>
      </p:sp>
      <p:sp>
        <p:nvSpPr>
          <p:cNvPr id="132" name="Google Shape;132;p51"/>
          <p:cNvSpPr>
            <a:spLocks noGrp="1"/>
          </p:cNvSpPr>
          <p:nvPr>
            <p:ph type="pic" idx="4"/>
          </p:nvPr>
        </p:nvSpPr>
        <p:spPr>
          <a:xfrm>
            <a:off x="6815502" y="0"/>
            <a:ext cx="2271834" cy="2247901"/>
          </a:xfrm>
          <a:prstGeom prst="rect">
            <a:avLst/>
          </a:prstGeom>
          <a:solidFill>
            <a:srgbClr val="353535">
              <a:alpha val="11372"/>
            </a:srgbClr>
          </a:solidFill>
          <a:ln>
            <a:noFill/>
          </a:ln>
        </p:spPr>
      </p:sp>
      <p:sp>
        <p:nvSpPr>
          <p:cNvPr id="133" name="Google Shape;133;p51"/>
          <p:cNvSpPr>
            <a:spLocks noGrp="1"/>
          </p:cNvSpPr>
          <p:nvPr>
            <p:ph type="pic" idx="5"/>
          </p:nvPr>
        </p:nvSpPr>
        <p:spPr>
          <a:xfrm>
            <a:off x="4543668" y="0"/>
            <a:ext cx="2271834" cy="2247901"/>
          </a:xfrm>
          <a:prstGeom prst="rect">
            <a:avLst/>
          </a:prstGeom>
          <a:solidFill>
            <a:srgbClr val="353535">
              <a:alpha val="11372"/>
            </a:srgbClr>
          </a:solidFill>
          <a:ln>
            <a:noFill/>
          </a:ln>
        </p:spPr>
      </p:sp>
      <p:sp>
        <p:nvSpPr>
          <p:cNvPr id="134" name="Google Shape;134;p51"/>
          <p:cNvSpPr>
            <a:spLocks noGrp="1"/>
          </p:cNvSpPr>
          <p:nvPr>
            <p:ph type="pic" idx="6"/>
          </p:nvPr>
        </p:nvSpPr>
        <p:spPr>
          <a:xfrm>
            <a:off x="2271834" y="0"/>
            <a:ext cx="2271834" cy="2247901"/>
          </a:xfrm>
          <a:prstGeom prst="rect">
            <a:avLst/>
          </a:prstGeom>
          <a:solidFill>
            <a:srgbClr val="353535">
              <a:alpha val="11372"/>
            </a:srgbClr>
          </a:solidFill>
          <a:ln>
            <a:noFill/>
          </a:ln>
        </p:spPr>
      </p:sp>
      <p:sp>
        <p:nvSpPr>
          <p:cNvPr id="135" name="Google Shape;135;p51"/>
          <p:cNvSpPr>
            <a:spLocks noGrp="1"/>
          </p:cNvSpPr>
          <p:nvPr>
            <p:ph type="pic" idx="7"/>
          </p:nvPr>
        </p:nvSpPr>
        <p:spPr>
          <a:xfrm>
            <a:off x="0" y="0"/>
            <a:ext cx="2271834" cy="2247901"/>
          </a:xfrm>
          <a:prstGeom prst="rect">
            <a:avLst/>
          </a:prstGeom>
          <a:solidFill>
            <a:srgbClr val="353535">
              <a:alpha val="11372"/>
            </a:srgbClr>
          </a:solidFill>
          <a:ln>
            <a:noFill/>
          </a:ln>
        </p:spPr>
      </p:sp>
      <p:sp>
        <p:nvSpPr>
          <p:cNvPr id="136" name="Google Shape;136;p51"/>
          <p:cNvSpPr>
            <a:spLocks noGrp="1"/>
          </p:cNvSpPr>
          <p:nvPr>
            <p:ph type="pic" idx="8"/>
          </p:nvPr>
        </p:nvSpPr>
        <p:spPr>
          <a:xfrm>
            <a:off x="9087336" y="2247901"/>
            <a:ext cx="2271834" cy="2247901"/>
          </a:xfrm>
          <a:prstGeom prst="rect">
            <a:avLst/>
          </a:prstGeom>
          <a:solidFill>
            <a:srgbClr val="353535">
              <a:alpha val="11372"/>
            </a:srgbClr>
          </a:solidFill>
          <a:ln>
            <a:noFill/>
          </a:ln>
        </p:spPr>
      </p:sp>
      <p:sp>
        <p:nvSpPr>
          <p:cNvPr id="137" name="Google Shape;137;p51"/>
          <p:cNvSpPr>
            <a:spLocks noGrp="1"/>
          </p:cNvSpPr>
          <p:nvPr>
            <p:ph type="pic" idx="9"/>
          </p:nvPr>
        </p:nvSpPr>
        <p:spPr>
          <a:xfrm>
            <a:off x="6815502" y="2247901"/>
            <a:ext cx="2271834" cy="2247901"/>
          </a:xfrm>
          <a:prstGeom prst="rect">
            <a:avLst/>
          </a:prstGeom>
          <a:solidFill>
            <a:srgbClr val="353535">
              <a:alpha val="11372"/>
            </a:srgbClr>
          </a:solidFill>
          <a:ln>
            <a:noFill/>
          </a:ln>
        </p:spPr>
      </p:sp>
      <p:sp>
        <p:nvSpPr>
          <p:cNvPr id="138" name="Google Shape;138;p51"/>
          <p:cNvSpPr>
            <a:spLocks noGrp="1"/>
          </p:cNvSpPr>
          <p:nvPr>
            <p:ph type="pic" idx="13"/>
          </p:nvPr>
        </p:nvSpPr>
        <p:spPr>
          <a:xfrm>
            <a:off x="4543668" y="2247901"/>
            <a:ext cx="2271834" cy="2247901"/>
          </a:xfrm>
          <a:prstGeom prst="rect">
            <a:avLst/>
          </a:prstGeom>
          <a:solidFill>
            <a:srgbClr val="353535">
              <a:alpha val="11372"/>
            </a:srgbClr>
          </a:solidFill>
          <a:ln>
            <a:noFill/>
          </a:ln>
        </p:spPr>
      </p:sp>
      <p:sp>
        <p:nvSpPr>
          <p:cNvPr id="139" name="Google Shape;139;p51"/>
          <p:cNvSpPr>
            <a:spLocks noGrp="1"/>
          </p:cNvSpPr>
          <p:nvPr>
            <p:ph type="pic" idx="14"/>
          </p:nvPr>
        </p:nvSpPr>
        <p:spPr>
          <a:xfrm>
            <a:off x="2271834" y="2247901"/>
            <a:ext cx="2271834" cy="2247901"/>
          </a:xfrm>
          <a:prstGeom prst="rect">
            <a:avLst/>
          </a:prstGeom>
          <a:solidFill>
            <a:srgbClr val="353535">
              <a:alpha val="11372"/>
            </a:srgbClr>
          </a:solidFill>
          <a:ln>
            <a:noFill/>
          </a:ln>
        </p:spPr>
      </p:sp>
      <p:sp>
        <p:nvSpPr>
          <p:cNvPr id="140" name="Google Shape;140;p51"/>
          <p:cNvSpPr>
            <a:spLocks noGrp="1"/>
          </p:cNvSpPr>
          <p:nvPr>
            <p:ph type="pic" idx="15"/>
          </p:nvPr>
        </p:nvSpPr>
        <p:spPr>
          <a:xfrm>
            <a:off x="0" y="2247901"/>
            <a:ext cx="2271834" cy="2247901"/>
          </a:xfrm>
          <a:prstGeom prst="rect">
            <a:avLst/>
          </a:prstGeom>
          <a:solidFill>
            <a:srgbClr val="353535">
              <a:alpha val="11372"/>
            </a:srgbClr>
          </a:solidFill>
          <a:ln>
            <a:noFill/>
          </a:ln>
        </p:spPr>
      </p:sp>
      <p:sp>
        <p:nvSpPr>
          <p:cNvPr id="141" name="Google Shape;141;p51"/>
          <p:cNvSpPr>
            <a:spLocks noGrp="1"/>
          </p:cNvSpPr>
          <p:nvPr>
            <p:ph type="pic" idx="16"/>
          </p:nvPr>
        </p:nvSpPr>
        <p:spPr>
          <a:xfrm>
            <a:off x="4543668" y="4495802"/>
            <a:ext cx="2271834" cy="2247901"/>
          </a:xfrm>
          <a:prstGeom prst="rect">
            <a:avLst/>
          </a:prstGeom>
          <a:solidFill>
            <a:srgbClr val="353535">
              <a:alpha val="11372"/>
            </a:srgbClr>
          </a:solidFill>
          <a:ln>
            <a:noFill/>
          </a:ln>
        </p:spPr>
      </p:sp>
      <p:sp>
        <p:nvSpPr>
          <p:cNvPr id="142" name="Google Shape;142;p51"/>
          <p:cNvSpPr>
            <a:spLocks noGrp="1"/>
          </p:cNvSpPr>
          <p:nvPr>
            <p:ph type="pic" idx="17"/>
          </p:nvPr>
        </p:nvSpPr>
        <p:spPr>
          <a:xfrm>
            <a:off x="2271834" y="4495802"/>
            <a:ext cx="2271834" cy="2247901"/>
          </a:xfrm>
          <a:prstGeom prst="rect">
            <a:avLst/>
          </a:prstGeom>
          <a:solidFill>
            <a:srgbClr val="353535">
              <a:alpha val="11372"/>
            </a:srgbClr>
          </a:solidFill>
          <a:ln>
            <a:noFill/>
          </a:ln>
        </p:spPr>
      </p:sp>
      <p:sp>
        <p:nvSpPr>
          <p:cNvPr id="143" name="Google Shape;143;p51"/>
          <p:cNvSpPr>
            <a:spLocks noGrp="1"/>
          </p:cNvSpPr>
          <p:nvPr>
            <p:ph type="pic" idx="18"/>
          </p:nvPr>
        </p:nvSpPr>
        <p:spPr>
          <a:xfrm>
            <a:off x="0" y="4495802"/>
            <a:ext cx="2271834" cy="2247901"/>
          </a:xfrm>
          <a:prstGeom prst="rect">
            <a:avLst/>
          </a:prstGeom>
          <a:solidFill>
            <a:srgbClr val="353535">
              <a:alpha val="11372"/>
            </a:srgbClr>
          </a:solidFill>
          <a:ln>
            <a:noFill/>
          </a:ln>
        </p:spPr>
      </p:sp>
      <p:sp>
        <p:nvSpPr>
          <p:cNvPr id="144" name="Google Shape;144;p51"/>
          <p:cNvSpPr>
            <a:spLocks noGrp="1"/>
          </p:cNvSpPr>
          <p:nvPr>
            <p:ph type="pic" idx="19"/>
          </p:nvPr>
        </p:nvSpPr>
        <p:spPr>
          <a:xfrm>
            <a:off x="0" y="6743703"/>
            <a:ext cx="2271834" cy="2247901"/>
          </a:xfrm>
          <a:prstGeom prst="rect">
            <a:avLst/>
          </a:prstGeom>
          <a:solidFill>
            <a:srgbClr val="353535">
              <a:alpha val="11372"/>
            </a:srgbClr>
          </a:solidFill>
          <a:ln>
            <a:noFill/>
          </a:ln>
        </p:spPr>
      </p:sp>
      <p:sp>
        <p:nvSpPr>
          <p:cNvPr id="145" name="Google Shape;145;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46" name="Google Shape;146;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7" name="Google Shape;147;p5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48"/>
        <p:cNvGrpSpPr/>
        <p:nvPr/>
      </p:nvGrpSpPr>
      <p:grpSpPr>
        <a:xfrm>
          <a:off x="0" y="0"/>
          <a:ext cx="0" cy="0"/>
          <a:chOff x="0" y="0"/>
          <a:chExt cx="0" cy="0"/>
        </a:xfrm>
      </p:grpSpPr>
      <p:sp>
        <p:nvSpPr>
          <p:cNvPr id="149" name="Google Shape;149;p52"/>
          <p:cNvSpPr>
            <a:spLocks noGrp="1"/>
          </p:cNvSpPr>
          <p:nvPr>
            <p:ph type="pic" idx="2"/>
          </p:nvPr>
        </p:nvSpPr>
        <p:spPr>
          <a:xfrm>
            <a:off x="2076448" y="0"/>
            <a:ext cx="3975907" cy="10288588"/>
          </a:xfrm>
          <a:prstGeom prst="rect">
            <a:avLst/>
          </a:prstGeom>
          <a:solidFill>
            <a:srgbClr val="353535">
              <a:alpha val="11372"/>
            </a:srgbClr>
          </a:solidFill>
          <a:ln>
            <a:noFill/>
          </a:ln>
        </p:spPr>
      </p:sp>
      <p:sp>
        <p:nvSpPr>
          <p:cNvPr id="150" name="Google Shape;150;p52"/>
          <p:cNvSpPr>
            <a:spLocks noGrp="1"/>
          </p:cNvSpPr>
          <p:nvPr>
            <p:ph type="pic" idx="3"/>
          </p:nvPr>
        </p:nvSpPr>
        <p:spPr>
          <a:xfrm>
            <a:off x="6052354" y="0"/>
            <a:ext cx="3975907" cy="10288588"/>
          </a:xfrm>
          <a:prstGeom prst="rect">
            <a:avLst/>
          </a:prstGeom>
          <a:solidFill>
            <a:srgbClr val="353535">
              <a:alpha val="11372"/>
            </a:srgbClr>
          </a:solidFill>
          <a:ln>
            <a:noFill/>
          </a:ln>
        </p:spPr>
      </p:sp>
      <p:sp>
        <p:nvSpPr>
          <p:cNvPr id="151" name="Google Shape;151;p5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52" name="Google Shape;152;p5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3" name="Google Shape;153;p5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54"/>
        <p:cNvGrpSpPr/>
        <p:nvPr/>
      </p:nvGrpSpPr>
      <p:grpSpPr>
        <a:xfrm>
          <a:off x="0" y="0"/>
          <a:ext cx="0" cy="0"/>
          <a:chOff x="0" y="0"/>
          <a:chExt cx="0" cy="0"/>
        </a:xfrm>
      </p:grpSpPr>
      <p:sp>
        <p:nvSpPr>
          <p:cNvPr id="155" name="Google Shape;155;p53"/>
          <p:cNvSpPr>
            <a:spLocks noGrp="1"/>
          </p:cNvSpPr>
          <p:nvPr>
            <p:ph type="pic" idx="2"/>
          </p:nvPr>
        </p:nvSpPr>
        <p:spPr>
          <a:xfrm>
            <a:off x="2457449" y="0"/>
            <a:ext cx="5485374" cy="10288588"/>
          </a:xfrm>
          <a:prstGeom prst="rect">
            <a:avLst/>
          </a:prstGeom>
          <a:solidFill>
            <a:srgbClr val="353535">
              <a:alpha val="11372"/>
            </a:srgbClr>
          </a:solidFill>
          <a:ln>
            <a:noFill/>
          </a:ln>
        </p:spPr>
      </p:sp>
      <p:sp>
        <p:nvSpPr>
          <p:cNvPr id="156" name="Google Shape;156;p53"/>
          <p:cNvSpPr>
            <a:spLocks noGrp="1"/>
          </p:cNvSpPr>
          <p:nvPr>
            <p:ph type="pic" idx="3"/>
          </p:nvPr>
        </p:nvSpPr>
        <p:spPr>
          <a:xfrm>
            <a:off x="0" y="0"/>
            <a:ext cx="2457448" cy="10288588"/>
          </a:xfrm>
          <a:prstGeom prst="rect">
            <a:avLst/>
          </a:prstGeom>
          <a:solidFill>
            <a:srgbClr val="353535">
              <a:alpha val="11372"/>
            </a:srgbClr>
          </a:solidFill>
          <a:ln>
            <a:noFill/>
          </a:ln>
        </p:spPr>
      </p:sp>
      <p:sp>
        <p:nvSpPr>
          <p:cNvPr id="157" name="Google Shape;157;p5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58" name="Google Shape;158;p5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9" name="Google Shape;159;p5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160"/>
        <p:cNvGrpSpPr/>
        <p:nvPr/>
      </p:nvGrpSpPr>
      <p:grpSpPr>
        <a:xfrm>
          <a:off x="0" y="0"/>
          <a:ext cx="0" cy="0"/>
          <a:chOff x="0" y="0"/>
          <a:chExt cx="0" cy="0"/>
        </a:xfrm>
      </p:grpSpPr>
      <p:sp>
        <p:nvSpPr>
          <p:cNvPr id="161" name="Google Shape;161;p55"/>
          <p:cNvSpPr>
            <a:spLocks noGrp="1"/>
          </p:cNvSpPr>
          <p:nvPr>
            <p:ph type="pic" idx="2"/>
          </p:nvPr>
        </p:nvSpPr>
        <p:spPr>
          <a:xfrm>
            <a:off x="0" y="0"/>
            <a:ext cx="14831526" cy="10288588"/>
          </a:xfrm>
          <a:prstGeom prst="rect">
            <a:avLst/>
          </a:prstGeom>
          <a:solidFill>
            <a:srgbClr val="353535">
              <a:alpha val="11372"/>
            </a:srgbClr>
          </a:solidFill>
          <a:ln>
            <a:noFill/>
          </a:ln>
        </p:spPr>
      </p:sp>
      <p:sp>
        <p:nvSpPr>
          <p:cNvPr id="162" name="Google Shape;162;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63" name="Google Shape;163;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4" name="Google Shape;164;p5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1"/>
        <p:cNvGrpSpPr/>
        <p:nvPr/>
      </p:nvGrpSpPr>
      <p:grpSpPr>
        <a:xfrm>
          <a:off x="0" y="0"/>
          <a:ext cx="0" cy="0"/>
          <a:chOff x="0" y="0"/>
          <a:chExt cx="0" cy="0"/>
        </a:xfrm>
      </p:grpSpPr>
      <p:sp>
        <p:nvSpPr>
          <p:cNvPr id="22" name="Google Shape;22;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lt2"/>
                </a:solidFill>
                <a:latin typeface="Open Sans"/>
                <a:ea typeface="Open Sans"/>
                <a:cs typeface="Open Sans"/>
                <a:sym typeface="Open Sans"/>
              </a:rPr>
              <a:t>‹#›</a:t>
            </a:fld>
            <a:endParaRPr sz="1600" b="0" i="0" u="none" strike="noStrike" cap="none">
              <a:solidFill>
                <a:schemeClr val="lt2"/>
              </a:solidFill>
              <a:latin typeface="Open Sans"/>
              <a:ea typeface="Open Sans"/>
              <a:cs typeface="Open Sans"/>
              <a:sym typeface="Open Sans"/>
            </a:endParaRPr>
          </a:p>
        </p:txBody>
      </p:sp>
      <p:cxnSp>
        <p:nvCxnSpPr>
          <p:cNvPr id="23" name="Google Shape;23;p2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65"/>
        <p:cNvGrpSpPr/>
        <p:nvPr/>
      </p:nvGrpSpPr>
      <p:grpSpPr>
        <a:xfrm>
          <a:off x="0" y="0"/>
          <a:ext cx="0" cy="0"/>
          <a:chOff x="0" y="0"/>
          <a:chExt cx="0" cy="0"/>
        </a:xfrm>
      </p:grpSpPr>
      <p:sp>
        <p:nvSpPr>
          <p:cNvPr id="166" name="Google Shape;166;p56"/>
          <p:cNvSpPr>
            <a:spLocks noGrp="1"/>
          </p:cNvSpPr>
          <p:nvPr>
            <p:ph type="pic" idx="2"/>
          </p:nvPr>
        </p:nvSpPr>
        <p:spPr>
          <a:xfrm>
            <a:off x="-1" y="0"/>
            <a:ext cx="11799269" cy="10288588"/>
          </a:xfrm>
          <a:prstGeom prst="rect">
            <a:avLst/>
          </a:prstGeom>
          <a:solidFill>
            <a:srgbClr val="353535">
              <a:alpha val="11372"/>
            </a:srgbClr>
          </a:solidFill>
          <a:ln>
            <a:noFill/>
          </a:ln>
        </p:spPr>
      </p:sp>
      <p:sp>
        <p:nvSpPr>
          <p:cNvPr id="167" name="Google Shape;167;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68" name="Google Shape;168;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9" name="Google Shape;169;p5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70"/>
        <p:cNvGrpSpPr/>
        <p:nvPr/>
      </p:nvGrpSpPr>
      <p:grpSpPr>
        <a:xfrm>
          <a:off x="0" y="0"/>
          <a:ext cx="0" cy="0"/>
          <a:chOff x="0" y="0"/>
          <a:chExt cx="0" cy="0"/>
        </a:xfrm>
      </p:grpSpPr>
      <p:sp>
        <p:nvSpPr>
          <p:cNvPr id="171" name="Google Shape;171;p57"/>
          <p:cNvSpPr>
            <a:spLocks noGrp="1"/>
          </p:cNvSpPr>
          <p:nvPr>
            <p:ph type="pic" idx="2"/>
          </p:nvPr>
        </p:nvSpPr>
        <p:spPr>
          <a:xfrm>
            <a:off x="8655168" y="3482292"/>
            <a:ext cx="5777441" cy="5788744"/>
          </a:xfrm>
          <a:prstGeom prst="rect">
            <a:avLst/>
          </a:prstGeom>
          <a:solidFill>
            <a:srgbClr val="353535">
              <a:alpha val="11372"/>
            </a:srgbClr>
          </a:solidFill>
          <a:ln>
            <a:noFill/>
          </a:ln>
        </p:spPr>
      </p:sp>
      <p:sp>
        <p:nvSpPr>
          <p:cNvPr id="172" name="Google Shape;172;p57"/>
          <p:cNvSpPr>
            <a:spLocks noGrp="1"/>
          </p:cNvSpPr>
          <p:nvPr>
            <p:ph type="pic" idx="3"/>
          </p:nvPr>
        </p:nvSpPr>
        <p:spPr>
          <a:xfrm>
            <a:off x="11334720" y="0"/>
            <a:ext cx="6953280" cy="10288588"/>
          </a:xfrm>
          <a:prstGeom prst="rect">
            <a:avLst/>
          </a:prstGeom>
          <a:solidFill>
            <a:srgbClr val="353535">
              <a:alpha val="11372"/>
            </a:srgbClr>
          </a:solidFill>
          <a:ln>
            <a:noFill/>
          </a:ln>
        </p:spPr>
      </p:sp>
      <p:sp>
        <p:nvSpPr>
          <p:cNvPr id="173" name="Google Shape;173;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74" name="Google Shape;174;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5" name="Google Shape;175;p5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76"/>
        <p:cNvGrpSpPr/>
        <p:nvPr/>
      </p:nvGrpSpPr>
      <p:grpSpPr>
        <a:xfrm>
          <a:off x="0" y="0"/>
          <a:ext cx="0" cy="0"/>
          <a:chOff x="0" y="0"/>
          <a:chExt cx="0" cy="0"/>
        </a:xfrm>
      </p:grpSpPr>
      <p:sp>
        <p:nvSpPr>
          <p:cNvPr id="177" name="Google Shape;177;p58"/>
          <p:cNvSpPr>
            <a:spLocks noGrp="1"/>
          </p:cNvSpPr>
          <p:nvPr>
            <p:ph type="pic" idx="2"/>
          </p:nvPr>
        </p:nvSpPr>
        <p:spPr>
          <a:xfrm>
            <a:off x="11334720" y="0"/>
            <a:ext cx="6953280" cy="10288588"/>
          </a:xfrm>
          <a:prstGeom prst="rect">
            <a:avLst/>
          </a:prstGeom>
          <a:solidFill>
            <a:srgbClr val="353535">
              <a:alpha val="11372"/>
            </a:srgbClr>
          </a:solidFill>
          <a:ln>
            <a:noFill/>
          </a:ln>
        </p:spPr>
      </p:sp>
      <p:sp>
        <p:nvSpPr>
          <p:cNvPr id="178" name="Google Shape;178;p58"/>
          <p:cNvSpPr>
            <a:spLocks noGrp="1"/>
          </p:cNvSpPr>
          <p:nvPr>
            <p:ph type="pic" idx="3"/>
          </p:nvPr>
        </p:nvSpPr>
        <p:spPr>
          <a:xfrm>
            <a:off x="8937817" y="3459679"/>
            <a:ext cx="5212135" cy="5845278"/>
          </a:xfrm>
          <a:prstGeom prst="rect">
            <a:avLst/>
          </a:prstGeom>
          <a:solidFill>
            <a:srgbClr val="353535">
              <a:alpha val="11372"/>
            </a:srgbClr>
          </a:solidFill>
          <a:ln>
            <a:noFill/>
          </a:ln>
        </p:spPr>
      </p:sp>
      <p:sp>
        <p:nvSpPr>
          <p:cNvPr id="179" name="Google Shape;179;p5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80" name="Google Shape;180;p5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1" name="Google Shape;181;p5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82"/>
        <p:cNvGrpSpPr/>
        <p:nvPr/>
      </p:nvGrpSpPr>
      <p:grpSpPr>
        <a:xfrm>
          <a:off x="0" y="0"/>
          <a:ext cx="0" cy="0"/>
          <a:chOff x="0" y="0"/>
          <a:chExt cx="0" cy="0"/>
        </a:xfrm>
      </p:grpSpPr>
      <p:sp>
        <p:nvSpPr>
          <p:cNvPr id="183" name="Google Shape;183;p59"/>
          <p:cNvSpPr>
            <a:spLocks noGrp="1"/>
          </p:cNvSpPr>
          <p:nvPr>
            <p:ph type="pic" idx="2"/>
          </p:nvPr>
        </p:nvSpPr>
        <p:spPr>
          <a:xfrm>
            <a:off x="0" y="0"/>
            <a:ext cx="13279983" cy="10288588"/>
          </a:xfrm>
          <a:prstGeom prst="rect">
            <a:avLst/>
          </a:prstGeom>
          <a:solidFill>
            <a:srgbClr val="353535">
              <a:alpha val="11372"/>
            </a:srgbClr>
          </a:solidFill>
          <a:ln>
            <a:noFill/>
          </a:ln>
        </p:spPr>
      </p:sp>
      <p:sp>
        <p:nvSpPr>
          <p:cNvPr id="184" name="Google Shape;184;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85" name="Google Shape;185;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6" name="Google Shape;186;p5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87"/>
        <p:cNvGrpSpPr/>
        <p:nvPr/>
      </p:nvGrpSpPr>
      <p:grpSpPr>
        <a:xfrm>
          <a:off x="0" y="0"/>
          <a:ext cx="0" cy="0"/>
          <a:chOff x="0" y="0"/>
          <a:chExt cx="0" cy="0"/>
        </a:xfrm>
      </p:grpSpPr>
      <p:sp>
        <p:nvSpPr>
          <p:cNvPr id="188" name="Google Shape;188;p60"/>
          <p:cNvSpPr>
            <a:spLocks noGrp="1"/>
          </p:cNvSpPr>
          <p:nvPr>
            <p:ph type="pic" idx="2"/>
          </p:nvPr>
        </p:nvSpPr>
        <p:spPr>
          <a:xfrm>
            <a:off x="5008008" y="0"/>
            <a:ext cx="13279991" cy="10288588"/>
          </a:xfrm>
          <a:prstGeom prst="rect">
            <a:avLst/>
          </a:prstGeom>
          <a:solidFill>
            <a:srgbClr val="353535">
              <a:alpha val="11372"/>
            </a:srgbClr>
          </a:solidFill>
          <a:ln>
            <a:noFill/>
          </a:ln>
        </p:spPr>
      </p:sp>
      <p:sp>
        <p:nvSpPr>
          <p:cNvPr id="189" name="Google Shape;189;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0" name="Google Shape;190;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1" name="Google Shape;191;p6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92"/>
        <p:cNvGrpSpPr/>
        <p:nvPr/>
      </p:nvGrpSpPr>
      <p:grpSpPr>
        <a:xfrm>
          <a:off x="0" y="0"/>
          <a:ext cx="0" cy="0"/>
          <a:chOff x="0" y="0"/>
          <a:chExt cx="0" cy="0"/>
        </a:xfrm>
      </p:grpSpPr>
      <p:sp>
        <p:nvSpPr>
          <p:cNvPr id="193" name="Google Shape;193;p61"/>
          <p:cNvSpPr>
            <a:spLocks noGrp="1"/>
          </p:cNvSpPr>
          <p:nvPr>
            <p:ph type="pic" idx="2"/>
          </p:nvPr>
        </p:nvSpPr>
        <p:spPr>
          <a:xfrm>
            <a:off x="-17244" y="0"/>
            <a:ext cx="16075035" cy="10288588"/>
          </a:xfrm>
          <a:prstGeom prst="rect">
            <a:avLst/>
          </a:prstGeom>
          <a:solidFill>
            <a:srgbClr val="353535">
              <a:alpha val="11372"/>
            </a:srgbClr>
          </a:solidFill>
          <a:ln>
            <a:noFill/>
          </a:ln>
        </p:spPr>
      </p:sp>
      <p:sp>
        <p:nvSpPr>
          <p:cNvPr id="194" name="Google Shape;194;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5" name="Google Shape;195;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6" name="Google Shape;196;p6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97"/>
        <p:cNvGrpSpPr/>
        <p:nvPr/>
      </p:nvGrpSpPr>
      <p:grpSpPr>
        <a:xfrm>
          <a:off x="0" y="0"/>
          <a:ext cx="0" cy="0"/>
          <a:chOff x="0" y="0"/>
          <a:chExt cx="0" cy="0"/>
        </a:xfrm>
      </p:grpSpPr>
      <p:sp>
        <p:nvSpPr>
          <p:cNvPr id="198" name="Google Shape;198;p62"/>
          <p:cNvSpPr>
            <a:spLocks noGrp="1"/>
          </p:cNvSpPr>
          <p:nvPr>
            <p:ph type="pic" idx="2"/>
          </p:nvPr>
        </p:nvSpPr>
        <p:spPr>
          <a:xfrm>
            <a:off x="4797506" y="0"/>
            <a:ext cx="16075035" cy="10288588"/>
          </a:xfrm>
          <a:prstGeom prst="rect">
            <a:avLst/>
          </a:prstGeom>
          <a:solidFill>
            <a:srgbClr val="353535">
              <a:alpha val="11372"/>
            </a:srgbClr>
          </a:solidFill>
          <a:ln>
            <a:noFill/>
          </a:ln>
        </p:spPr>
      </p:sp>
      <p:sp>
        <p:nvSpPr>
          <p:cNvPr id="199" name="Google Shape;199;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00" name="Google Shape;200;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1" name="Google Shape;201;p6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202"/>
        <p:cNvGrpSpPr/>
        <p:nvPr/>
      </p:nvGrpSpPr>
      <p:grpSpPr>
        <a:xfrm>
          <a:off x="0" y="0"/>
          <a:ext cx="0" cy="0"/>
          <a:chOff x="0" y="0"/>
          <a:chExt cx="0" cy="0"/>
        </a:xfrm>
      </p:grpSpPr>
      <p:sp>
        <p:nvSpPr>
          <p:cNvPr id="203" name="Google Shape;203;p63"/>
          <p:cNvSpPr>
            <a:spLocks noGrp="1"/>
          </p:cNvSpPr>
          <p:nvPr>
            <p:ph type="pic" idx="2"/>
          </p:nvPr>
        </p:nvSpPr>
        <p:spPr>
          <a:xfrm>
            <a:off x="1237024" y="1307392"/>
            <a:ext cx="7696540" cy="7673803"/>
          </a:xfrm>
          <a:prstGeom prst="rect">
            <a:avLst/>
          </a:prstGeom>
          <a:solidFill>
            <a:srgbClr val="353535">
              <a:alpha val="11372"/>
            </a:srgbClr>
          </a:solidFill>
          <a:ln>
            <a:noFill/>
          </a:ln>
        </p:spPr>
      </p:sp>
      <p:sp>
        <p:nvSpPr>
          <p:cNvPr id="204" name="Google Shape;204;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05" name="Google Shape;205;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6" name="Google Shape;206;p6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207"/>
        <p:cNvGrpSpPr/>
        <p:nvPr/>
      </p:nvGrpSpPr>
      <p:grpSpPr>
        <a:xfrm>
          <a:off x="0" y="0"/>
          <a:ext cx="0" cy="0"/>
          <a:chOff x="0" y="0"/>
          <a:chExt cx="0" cy="0"/>
        </a:xfrm>
      </p:grpSpPr>
      <p:sp>
        <p:nvSpPr>
          <p:cNvPr id="208" name="Google Shape;208;p64"/>
          <p:cNvSpPr>
            <a:spLocks noGrp="1"/>
          </p:cNvSpPr>
          <p:nvPr>
            <p:ph type="pic" idx="2"/>
          </p:nvPr>
        </p:nvSpPr>
        <p:spPr>
          <a:xfrm>
            <a:off x="9401366" y="1401961"/>
            <a:ext cx="7507277" cy="7518587"/>
          </a:xfrm>
          <a:prstGeom prst="rect">
            <a:avLst/>
          </a:prstGeom>
          <a:solidFill>
            <a:srgbClr val="353535">
              <a:alpha val="11372"/>
            </a:srgbClr>
          </a:solidFill>
          <a:ln>
            <a:noFill/>
          </a:ln>
        </p:spPr>
      </p:sp>
      <p:sp>
        <p:nvSpPr>
          <p:cNvPr id="209" name="Google Shape;209;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10" name="Google Shape;210;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11" name="Google Shape;211;p6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212"/>
        <p:cNvGrpSpPr/>
        <p:nvPr/>
      </p:nvGrpSpPr>
      <p:grpSpPr>
        <a:xfrm>
          <a:off x="0" y="0"/>
          <a:ext cx="0" cy="0"/>
          <a:chOff x="0" y="0"/>
          <a:chExt cx="0" cy="0"/>
        </a:xfrm>
      </p:grpSpPr>
      <p:sp>
        <p:nvSpPr>
          <p:cNvPr id="213" name="Google Shape;213;p65"/>
          <p:cNvSpPr>
            <a:spLocks noGrp="1"/>
          </p:cNvSpPr>
          <p:nvPr>
            <p:ph type="pic" idx="2"/>
          </p:nvPr>
        </p:nvSpPr>
        <p:spPr>
          <a:xfrm>
            <a:off x="2188966" y="2589863"/>
            <a:ext cx="5107185" cy="5108862"/>
          </a:xfrm>
          <a:prstGeom prst="rect">
            <a:avLst/>
          </a:prstGeom>
          <a:solidFill>
            <a:srgbClr val="353535">
              <a:alpha val="11372"/>
            </a:srgbClr>
          </a:solidFill>
          <a:ln>
            <a:noFill/>
          </a:ln>
        </p:spPr>
      </p:sp>
      <p:sp>
        <p:nvSpPr>
          <p:cNvPr id="214" name="Google Shape;214;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15" name="Google Shape;215;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16" name="Google Shape;216;p6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25"/>
        <p:cNvGrpSpPr/>
        <p:nvPr/>
      </p:nvGrpSpPr>
      <p:grpSpPr>
        <a:xfrm>
          <a:off x="0" y="0"/>
          <a:ext cx="0" cy="0"/>
          <a:chOff x="0" y="0"/>
          <a:chExt cx="0" cy="0"/>
        </a:xfrm>
      </p:grpSpPr>
      <p:sp>
        <p:nvSpPr>
          <p:cNvPr id="26" name="Google Shape;26;p29"/>
          <p:cNvSpPr>
            <a:spLocks noGrp="1"/>
          </p:cNvSpPr>
          <p:nvPr>
            <p:ph type="pic" idx="2"/>
          </p:nvPr>
        </p:nvSpPr>
        <p:spPr>
          <a:xfrm>
            <a:off x="0" y="0"/>
            <a:ext cx="7942823" cy="10288588"/>
          </a:xfrm>
          <a:prstGeom prst="rect">
            <a:avLst/>
          </a:prstGeom>
          <a:solidFill>
            <a:srgbClr val="353535">
              <a:alpha val="11372"/>
            </a:srgbClr>
          </a:solidFill>
          <a:ln>
            <a:noFill/>
          </a:ln>
        </p:spPr>
      </p:sp>
      <p:sp>
        <p:nvSpPr>
          <p:cNvPr id="27" name="Google Shape;27;p2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8" name="Google Shape;28;p2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9A96F2D3-8A9C-8042-B09A-66327C6DB2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7"/>
        <p:cNvGrpSpPr/>
        <p:nvPr/>
      </p:nvGrpSpPr>
      <p:grpSpPr>
        <a:xfrm>
          <a:off x="0" y="0"/>
          <a:ext cx="0" cy="0"/>
          <a:chOff x="0" y="0"/>
          <a:chExt cx="0" cy="0"/>
        </a:xfrm>
      </p:grpSpPr>
      <p:sp>
        <p:nvSpPr>
          <p:cNvPr id="218" name="Google Shape;218;p66"/>
          <p:cNvSpPr>
            <a:spLocks noGrp="1"/>
          </p:cNvSpPr>
          <p:nvPr>
            <p:ph type="pic" idx="2"/>
          </p:nvPr>
        </p:nvSpPr>
        <p:spPr>
          <a:xfrm>
            <a:off x="0" y="0"/>
            <a:ext cx="5144294" cy="5144294"/>
          </a:xfrm>
          <a:prstGeom prst="rect">
            <a:avLst/>
          </a:prstGeom>
          <a:solidFill>
            <a:srgbClr val="353535">
              <a:alpha val="11372"/>
            </a:srgbClr>
          </a:solidFill>
          <a:ln>
            <a:noFill/>
          </a:ln>
        </p:spPr>
      </p:sp>
      <p:sp>
        <p:nvSpPr>
          <p:cNvPr id="219" name="Google Shape;219;p66"/>
          <p:cNvSpPr>
            <a:spLocks noGrp="1"/>
          </p:cNvSpPr>
          <p:nvPr>
            <p:ph type="pic" idx="3"/>
          </p:nvPr>
        </p:nvSpPr>
        <p:spPr>
          <a:xfrm>
            <a:off x="0" y="5144294"/>
            <a:ext cx="5144294" cy="5144294"/>
          </a:xfrm>
          <a:prstGeom prst="rect">
            <a:avLst/>
          </a:prstGeom>
          <a:solidFill>
            <a:srgbClr val="353535">
              <a:alpha val="11372"/>
            </a:srgbClr>
          </a:solidFill>
          <a:ln>
            <a:noFill/>
          </a:ln>
        </p:spPr>
      </p:sp>
      <p:sp>
        <p:nvSpPr>
          <p:cNvPr id="220" name="Google Shape;220;p66"/>
          <p:cNvSpPr>
            <a:spLocks noGrp="1"/>
          </p:cNvSpPr>
          <p:nvPr>
            <p:ph type="pic" idx="4"/>
          </p:nvPr>
        </p:nvSpPr>
        <p:spPr>
          <a:xfrm>
            <a:off x="5144294" y="0"/>
            <a:ext cx="5144294" cy="5144294"/>
          </a:xfrm>
          <a:prstGeom prst="rect">
            <a:avLst/>
          </a:prstGeom>
          <a:solidFill>
            <a:srgbClr val="353535">
              <a:alpha val="11372"/>
            </a:srgbClr>
          </a:solidFill>
          <a:ln>
            <a:noFill/>
          </a:ln>
        </p:spPr>
      </p:sp>
      <p:sp>
        <p:nvSpPr>
          <p:cNvPr id="221" name="Google Shape;221;p66"/>
          <p:cNvSpPr>
            <a:spLocks noGrp="1"/>
          </p:cNvSpPr>
          <p:nvPr>
            <p:ph type="pic" idx="5"/>
          </p:nvPr>
        </p:nvSpPr>
        <p:spPr>
          <a:xfrm>
            <a:off x="5144294" y="5144294"/>
            <a:ext cx="5144294" cy="5144294"/>
          </a:xfrm>
          <a:prstGeom prst="rect">
            <a:avLst/>
          </a:prstGeom>
          <a:solidFill>
            <a:srgbClr val="353535">
              <a:alpha val="11372"/>
            </a:srgbClr>
          </a:solidFill>
          <a:ln>
            <a:noFill/>
          </a:ln>
        </p:spPr>
      </p:sp>
      <p:sp>
        <p:nvSpPr>
          <p:cNvPr id="222" name="Google Shape;222;p66"/>
          <p:cNvSpPr>
            <a:spLocks noGrp="1"/>
          </p:cNvSpPr>
          <p:nvPr>
            <p:ph type="pic" idx="6"/>
          </p:nvPr>
        </p:nvSpPr>
        <p:spPr>
          <a:xfrm>
            <a:off x="10288588" y="0"/>
            <a:ext cx="7999412" cy="5144294"/>
          </a:xfrm>
          <a:prstGeom prst="rect">
            <a:avLst/>
          </a:prstGeom>
          <a:solidFill>
            <a:srgbClr val="353535">
              <a:alpha val="11372"/>
            </a:srgbClr>
          </a:solidFill>
          <a:ln>
            <a:noFill/>
          </a:ln>
        </p:spPr>
      </p:sp>
      <p:sp>
        <p:nvSpPr>
          <p:cNvPr id="223" name="Google Shape;223;p6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24" name="Google Shape;224;p6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25"/>
        <p:cNvGrpSpPr/>
        <p:nvPr/>
      </p:nvGrpSpPr>
      <p:grpSpPr>
        <a:xfrm>
          <a:off x="0" y="0"/>
          <a:ext cx="0" cy="0"/>
          <a:chOff x="0" y="0"/>
          <a:chExt cx="0" cy="0"/>
        </a:xfrm>
      </p:grpSpPr>
      <p:sp>
        <p:nvSpPr>
          <p:cNvPr id="226" name="Google Shape;226;p67"/>
          <p:cNvSpPr/>
          <p:nvPr/>
        </p:nvSpPr>
        <p:spPr>
          <a:xfrm>
            <a:off x="360000" y="360056"/>
            <a:ext cx="17568000" cy="8583725"/>
          </a:xfrm>
          <a:prstGeom prst="rect">
            <a:avLst/>
          </a:prstGeom>
          <a:solidFill>
            <a:schemeClr val="lt2">
              <a:alpha val="49019"/>
            </a:schemeClr>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7" name="Google Shape;227;p67"/>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8" name="Google Shape;228;p67"/>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9"/>
        <p:cNvGrpSpPr/>
        <p:nvPr/>
      </p:nvGrpSpPr>
      <p:grpSpPr>
        <a:xfrm>
          <a:off x="0" y="0"/>
          <a:ext cx="0" cy="0"/>
          <a:chOff x="0" y="0"/>
          <a:chExt cx="0" cy="0"/>
        </a:xfrm>
      </p:grpSpPr>
      <p:sp>
        <p:nvSpPr>
          <p:cNvPr id="230" name="Google Shape;230;p68"/>
          <p:cNvSpPr/>
          <p:nvPr/>
        </p:nvSpPr>
        <p:spPr>
          <a:xfrm>
            <a:off x="360000" y="360056"/>
            <a:ext cx="17568000" cy="8583725"/>
          </a:xfrm>
          <a:prstGeom prst="rect">
            <a:avLst/>
          </a:prstGeom>
          <a:solidFill>
            <a:schemeClr val="l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31" name="Google Shape;231;p68"/>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68"/>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236"/>
        <p:cNvGrpSpPr/>
        <p:nvPr/>
      </p:nvGrpSpPr>
      <p:grpSpPr>
        <a:xfrm>
          <a:off x="0" y="0"/>
          <a:ext cx="0" cy="0"/>
          <a:chOff x="0" y="0"/>
          <a:chExt cx="0" cy="0"/>
        </a:xfrm>
      </p:grpSpPr>
      <p:sp>
        <p:nvSpPr>
          <p:cNvPr id="237" name="Google Shape;237;p73"/>
          <p:cNvSpPr>
            <a:spLocks noGrp="1"/>
          </p:cNvSpPr>
          <p:nvPr>
            <p:ph type="pic" idx="2"/>
          </p:nvPr>
        </p:nvSpPr>
        <p:spPr>
          <a:xfrm>
            <a:off x="10460736" y="2301970"/>
            <a:ext cx="7827263" cy="7986618"/>
          </a:xfrm>
          <a:prstGeom prst="rect">
            <a:avLst/>
          </a:prstGeom>
          <a:solidFill>
            <a:srgbClr val="353535">
              <a:alpha val="11764"/>
            </a:srgbClr>
          </a:solidFill>
          <a:ln>
            <a:noFill/>
          </a:ln>
        </p:spPr>
      </p:sp>
      <p:sp>
        <p:nvSpPr>
          <p:cNvPr id="238" name="Google Shape;238;p7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39" name="Google Shape;239;p7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240"/>
        <p:cNvGrpSpPr/>
        <p:nvPr/>
      </p:nvGrpSpPr>
      <p:grpSpPr>
        <a:xfrm>
          <a:off x="0" y="0"/>
          <a:ext cx="0" cy="0"/>
          <a:chOff x="0" y="0"/>
          <a:chExt cx="0" cy="0"/>
        </a:xfrm>
      </p:grpSpPr>
      <p:sp>
        <p:nvSpPr>
          <p:cNvPr id="241" name="Google Shape;241;p74"/>
          <p:cNvSpPr>
            <a:spLocks noGrp="1"/>
          </p:cNvSpPr>
          <p:nvPr>
            <p:ph type="pic" idx="2"/>
          </p:nvPr>
        </p:nvSpPr>
        <p:spPr>
          <a:xfrm>
            <a:off x="9311054" y="1311513"/>
            <a:ext cx="7687902" cy="7699484"/>
          </a:xfrm>
          <a:prstGeom prst="rect">
            <a:avLst/>
          </a:prstGeom>
          <a:solidFill>
            <a:srgbClr val="353535">
              <a:alpha val="11764"/>
            </a:srgbClr>
          </a:solidFill>
          <a:ln>
            <a:noFill/>
          </a:ln>
        </p:spPr>
      </p:sp>
      <p:sp>
        <p:nvSpPr>
          <p:cNvPr id="242" name="Google Shape;242;p7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43" name="Google Shape;243;p7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4"/>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245"/>
        <p:cNvGrpSpPr/>
        <p:nvPr/>
      </p:nvGrpSpPr>
      <p:grpSpPr>
        <a:xfrm>
          <a:off x="0" y="0"/>
          <a:ext cx="0" cy="0"/>
          <a:chOff x="0" y="0"/>
          <a:chExt cx="0" cy="0"/>
        </a:xfrm>
      </p:grpSpPr>
      <p:pic>
        <p:nvPicPr>
          <p:cNvPr id="246" name="Google Shape;246;p7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247"/>
        <p:cNvGrpSpPr/>
        <p:nvPr/>
      </p:nvGrpSpPr>
      <p:grpSpPr>
        <a:xfrm>
          <a:off x="0" y="0"/>
          <a:ext cx="0" cy="0"/>
          <a:chOff x="0" y="0"/>
          <a:chExt cx="0" cy="0"/>
        </a:xfrm>
      </p:grpSpPr>
      <p:sp>
        <p:nvSpPr>
          <p:cNvPr id="248" name="Google Shape;248;p7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49" name="Google Shape;249;p7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50" name="Google Shape;250;p7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51"/>
        <p:cNvGrpSpPr/>
        <p:nvPr/>
      </p:nvGrpSpPr>
      <p:grpSpPr>
        <a:xfrm>
          <a:off x="0" y="0"/>
          <a:ext cx="0" cy="0"/>
          <a:chOff x="0" y="0"/>
          <a:chExt cx="0" cy="0"/>
        </a:xfrm>
      </p:grpSpPr>
      <p:sp>
        <p:nvSpPr>
          <p:cNvPr id="252" name="Google Shape;252;p7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chemeClr val="lt2"/>
                </a:solidFill>
                <a:latin typeface="Open Sans"/>
                <a:ea typeface="Open Sans"/>
                <a:cs typeface="Open Sans"/>
                <a:sym typeface="Open Sans"/>
              </a:rPr>
              <a:t>‹#›</a:t>
            </a:fld>
            <a:endParaRPr sz="1600" b="0" i="0" u="none" strike="noStrike" cap="none">
              <a:solidFill>
                <a:schemeClr val="lt2"/>
              </a:solidFill>
              <a:latin typeface="Open Sans"/>
              <a:ea typeface="Open Sans"/>
              <a:cs typeface="Open Sans"/>
              <a:sym typeface="Open Sans"/>
            </a:endParaRPr>
          </a:p>
        </p:txBody>
      </p:sp>
      <p:cxnSp>
        <p:nvCxnSpPr>
          <p:cNvPr id="253" name="Google Shape;253;p7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pic>
        <p:nvPicPr>
          <p:cNvPr id="254" name="Google Shape;254;p7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32171" y="0"/>
            <a:ext cx="2746587" cy="268323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255"/>
        <p:cNvGrpSpPr/>
        <p:nvPr/>
      </p:nvGrpSpPr>
      <p:grpSpPr>
        <a:xfrm>
          <a:off x="0" y="0"/>
          <a:ext cx="0" cy="0"/>
          <a:chOff x="0" y="0"/>
          <a:chExt cx="0" cy="0"/>
        </a:xfrm>
      </p:grpSpPr>
      <p:sp>
        <p:nvSpPr>
          <p:cNvPr id="256" name="Google Shape;256;p79"/>
          <p:cNvSpPr>
            <a:spLocks noGrp="1"/>
          </p:cNvSpPr>
          <p:nvPr>
            <p:ph type="pic" idx="2"/>
          </p:nvPr>
        </p:nvSpPr>
        <p:spPr>
          <a:xfrm>
            <a:off x="0" y="0"/>
            <a:ext cx="18288000" cy="10288588"/>
          </a:xfrm>
          <a:prstGeom prst="rect">
            <a:avLst/>
          </a:prstGeom>
          <a:solidFill>
            <a:srgbClr val="353535">
              <a:alpha val="11764"/>
            </a:srgbClr>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7841126" y="0"/>
            <a:ext cx="10446874" cy="10288588"/>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257"/>
        <p:cNvGrpSpPr/>
        <p:nvPr/>
      </p:nvGrpSpPr>
      <p:grpSpPr>
        <a:xfrm>
          <a:off x="0" y="0"/>
          <a:ext cx="0" cy="0"/>
          <a:chOff x="0" y="0"/>
          <a:chExt cx="0" cy="0"/>
        </a:xfrm>
      </p:grpSpPr>
      <p:sp>
        <p:nvSpPr>
          <p:cNvPr id="258" name="Google Shape;258;p80"/>
          <p:cNvSpPr>
            <a:spLocks noGrp="1"/>
          </p:cNvSpPr>
          <p:nvPr>
            <p:ph type="pic" idx="2"/>
          </p:nvPr>
        </p:nvSpPr>
        <p:spPr>
          <a:xfrm>
            <a:off x="0" y="0"/>
            <a:ext cx="18288000" cy="10288588"/>
          </a:xfrm>
          <a:prstGeom prst="rect">
            <a:avLst/>
          </a:prstGeom>
          <a:solidFill>
            <a:srgbClr val="353535">
              <a:alpha val="11764"/>
            </a:srgbClr>
          </a:solidFill>
          <a:ln>
            <a:noFill/>
          </a:ln>
        </p:spPr>
      </p:sp>
      <p:sp>
        <p:nvSpPr>
          <p:cNvPr id="259" name="Google Shape;259;p8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60" name="Google Shape;260;p8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61" name="Google Shape;261;p8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262"/>
        <p:cNvGrpSpPr/>
        <p:nvPr/>
      </p:nvGrpSpPr>
      <p:grpSpPr>
        <a:xfrm>
          <a:off x="0" y="0"/>
          <a:ext cx="0" cy="0"/>
          <a:chOff x="0" y="0"/>
          <a:chExt cx="0" cy="0"/>
        </a:xfrm>
      </p:grpSpPr>
      <p:sp>
        <p:nvSpPr>
          <p:cNvPr id="263" name="Google Shape;263;p81"/>
          <p:cNvSpPr>
            <a:spLocks noGrp="1"/>
          </p:cNvSpPr>
          <p:nvPr>
            <p:ph type="pic" idx="2"/>
          </p:nvPr>
        </p:nvSpPr>
        <p:spPr>
          <a:xfrm>
            <a:off x="0" y="0"/>
            <a:ext cx="18288000" cy="10288588"/>
          </a:xfrm>
          <a:prstGeom prst="rect">
            <a:avLst/>
          </a:prstGeom>
          <a:solidFill>
            <a:srgbClr val="353535">
              <a:alpha val="11764"/>
            </a:srgbClr>
          </a:solidFill>
          <a:ln>
            <a:noFill/>
          </a:ln>
        </p:spPr>
      </p:sp>
      <p:sp>
        <p:nvSpPr>
          <p:cNvPr id="264" name="Google Shape;264;p8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8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6" name="Google Shape;266;p8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267" name="Google Shape;267;p8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8" name="Google Shape;268;p8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rgbClr val="011E41"/>
                </a:solidFill>
                <a:latin typeface="Montserrat SemiBold"/>
                <a:ea typeface="Montserrat SemiBold"/>
                <a:cs typeface="Montserrat SemiBold"/>
                <a:sym typeface="Montserrat SemiBold"/>
              </a:rPr>
              <a:t>22 April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269"/>
        <p:cNvGrpSpPr/>
        <p:nvPr/>
      </p:nvGrpSpPr>
      <p:grpSpPr>
        <a:xfrm>
          <a:off x="0" y="0"/>
          <a:ext cx="0" cy="0"/>
          <a:chOff x="0" y="0"/>
          <a:chExt cx="0" cy="0"/>
        </a:xfrm>
      </p:grpSpPr>
      <p:pic>
        <p:nvPicPr>
          <p:cNvPr id="270" name="Google Shape;270;p8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271" name="Google Shape;271;p8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2" name="Google Shape;272;p8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chemeClr val="lt2"/>
                </a:solidFill>
                <a:latin typeface="Montserrat SemiBold"/>
                <a:ea typeface="Montserrat SemiBold"/>
                <a:cs typeface="Montserrat SemiBold"/>
                <a:sym typeface="Montserrat SemiBold"/>
              </a:rPr>
              <a:t>22 April 2022</a:t>
            </a:r>
            <a:endParaRPr sz="2400" b="1" i="0" u="none" strike="noStrike" cap="none">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273"/>
        <p:cNvGrpSpPr/>
        <p:nvPr/>
      </p:nvGrpSpPr>
      <p:grpSpPr>
        <a:xfrm>
          <a:off x="0" y="0"/>
          <a:ext cx="0" cy="0"/>
          <a:chOff x="0" y="0"/>
          <a:chExt cx="0" cy="0"/>
        </a:xfrm>
      </p:grpSpPr>
      <p:sp>
        <p:nvSpPr>
          <p:cNvPr id="274" name="Google Shape;274;p83"/>
          <p:cNvSpPr>
            <a:spLocks noGrp="1"/>
          </p:cNvSpPr>
          <p:nvPr>
            <p:ph type="pic" idx="2"/>
          </p:nvPr>
        </p:nvSpPr>
        <p:spPr>
          <a:xfrm>
            <a:off x="0" y="0"/>
            <a:ext cx="18288000" cy="10288588"/>
          </a:xfrm>
          <a:prstGeom prst="rect">
            <a:avLst/>
          </a:prstGeom>
          <a:solidFill>
            <a:srgbClr val="353535">
              <a:alpha val="11764"/>
            </a:srgbClr>
          </a:solidFill>
          <a:ln>
            <a:noFill/>
          </a:ln>
        </p:spPr>
      </p:sp>
      <p:sp>
        <p:nvSpPr>
          <p:cNvPr id="275" name="Google Shape;275;p8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8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8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278" name="Google Shape;278;p8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9" name="Google Shape;279;p8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280" name="Google Shape;280;p8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1" name="Google Shape;281;p8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rgbClr val="011E41"/>
                </a:solidFill>
                <a:latin typeface="Montserrat SemiBold"/>
                <a:ea typeface="Montserrat SemiBold"/>
                <a:cs typeface="Montserrat SemiBold"/>
                <a:sym typeface="Montserrat SemiBold"/>
              </a:rPr>
              <a:t>22 April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282"/>
        <p:cNvGrpSpPr/>
        <p:nvPr/>
      </p:nvGrpSpPr>
      <p:grpSpPr>
        <a:xfrm>
          <a:off x="0" y="0"/>
          <a:ext cx="0" cy="0"/>
          <a:chOff x="0" y="0"/>
          <a:chExt cx="0" cy="0"/>
        </a:xfrm>
      </p:grpSpPr>
      <p:sp>
        <p:nvSpPr>
          <p:cNvPr id="283" name="Google Shape;283;p84"/>
          <p:cNvSpPr>
            <a:spLocks noGrp="1"/>
          </p:cNvSpPr>
          <p:nvPr>
            <p:ph type="pic" idx="2"/>
          </p:nvPr>
        </p:nvSpPr>
        <p:spPr>
          <a:xfrm>
            <a:off x="383056" y="338143"/>
            <a:ext cx="17521895" cy="9625008"/>
          </a:xfrm>
          <a:prstGeom prst="rect">
            <a:avLst/>
          </a:prstGeom>
          <a:solidFill>
            <a:srgbClr val="353535">
              <a:alpha val="11764"/>
            </a:srgbClr>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284"/>
        <p:cNvGrpSpPr/>
        <p:nvPr/>
      </p:nvGrpSpPr>
      <p:grpSpPr>
        <a:xfrm>
          <a:off x="0" y="0"/>
          <a:ext cx="0" cy="0"/>
          <a:chOff x="0" y="0"/>
          <a:chExt cx="0" cy="0"/>
        </a:xfrm>
      </p:grpSpPr>
      <p:sp>
        <p:nvSpPr>
          <p:cNvPr id="285" name="Google Shape;285;p85"/>
          <p:cNvSpPr>
            <a:spLocks noGrp="1"/>
          </p:cNvSpPr>
          <p:nvPr>
            <p:ph type="pic" idx="2"/>
          </p:nvPr>
        </p:nvSpPr>
        <p:spPr>
          <a:xfrm>
            <a:off x="1935145" y="3120406"/>
            <a:ext cx="5715000" cy="5715000"/>
          </a:xfrm>
          <a:prstGeom prst="rect">
            <a:avLst/>
          </a:prstGeom>
          <a:solidFill>
            <a:srgbClr val="353535">
              <a:alpha val="11764"/>
            </a:srgbClr>
          </a:solidFill>
          <a:ln>
            <a:noFill/>
          </a:ln>
        </p:spPr>
      </p:sp>
      <p:sp>
        <p:nvSpPr>
          <p:cNvPr id="286" name="Google Shape;286;p8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87" name="Google Shape;287;p8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88" name="Google Shape;288;p8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289"/>
        <p:cNvGrpSpPr/>
        <p:nvPr/>
      </p:nvGrpSpPr>
      <p:grpSpPr>
        <a:xfrm>
          <a:off x="0" y="0"/>
          <a:ext cx="0" cy="0"/>
          <a:chOff x="0" y="0"/>
          <a:chExt cx="0" cy="0"/>
        </a:xfrm>
      </p:grpSpPr>
      <p:sp>
        <p:nvSpPr>
          <p:cNvPr id="290" name="Google Shape;290;p86"/>
          <p:cNvSpPr>
            <a:spLocks noGrp="1"/>
          </p:cNvSpPr>
          <p:nvPr>
            <p:ph type="pic" idx="2"/>
          </p:nvPr>
        </p:nvSpPr>
        <p:spPr>
          <a:xfrm>
            <a:off x="1610782" y="2576586"/>
            <a:ext cx="6363725" cy="6363727"/>
          </a:xfrm>
          <a:prstGeom prst="rect">
            <a:avLst/>
          </a:prstGeom>
          <a:solidFill>
            <a:srgbClr val="353535">
              <a:alpha val="11764"/>
            </a:srgbClr>
          </a:solidFill>
          <a:ln>
            <a:noFill/>
          </a:ln>
        </p:spPr>
      </p:sp>
      <p:sp>
        <p:nvSpPr>
          <p:cNvPr id="291" name="Google Shape;291;p8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92" name="Google Shape;292;p8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93" name="Google Shape;293;p8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294"/>
        <p:cNvGrpSpPr/>
        <p:nvPr/>
      </p:nvGrpSpPr>
      <p:grpSpPr>
        <a:xfrm>
          <a:off x="0" y="0"/>
          <a:ext cx="0" cy="0"/>
          <a:chOff x="0" y="0"/>
          <a:chExt cx="0" cy="0"/>
        </a:xfrm>
      </p:grpSpPr>
      <p:sp>
        <p:nvSpPr>
          <p:cNvPr id="295" name="Google Shape;295;p87"/>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296" name="Google Shape;296;p8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97" name="Google Shape;297;p8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98" name="Google Shape;298;p8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299"/>
        <p:cNvGrpSpPr/>
        <p:nvPr/>
      </p:nvGrpSpPr>
      <p:grpSpPr>
        <a:xfrm>
          <a:off x="0" y="0"/>
          <a:ext cx="0" cy="0"/>
          <a:chOff x="0" y="0"/>
          <a:chExt cx="0" cy="0"/>
        </a:xfrm>
      </p:grpSpPr>
      <p:sp>
        <p:nvSpPr>
          <p:cNvPr id="300" name="Google Shape;300;p88"/>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301" name="Google Shape;301;p8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02" name="Google Shape;302;p8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03" name="Google Shape;303;p8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304"/>
        <p:cNvGrpSpPr/>
        <p:nvPr/>
      </p:nvGrpSpPr>
      <p:grpSpPr>
        <a:xfrm>
          <a:off x="0" y="0"/>
          <a:ext cx="0" cy="0"/>
          <a:chOff x="0" y="0"/>
          <a:chExt cx="0" cy="0"/>
        </a:xfrm>
      </p:grpSpPr>
      <p:sp>
        <p:nvSpPr>
          <p:cNvPr id="305" name="Google Shape;305;p89"/>
          <p:cNvSpPr>
            <a:spLocks noGrp="1"/>
          </p:cNvSpPr>
          <p:nvPr>
            <p:ph type="pic" idx="2"/>
          </p:nvPr>
        </p:nvSpPr>
        <p:spPr>
          <a:xfrm>
            <a:off x="0" y="0"/>
            <a:ext cx="9601200" cy="10288588"/>
          </a:xfrm>
          <a:prstGeom prst="rect">
            <a:avLst/>
          </a:prstGeom>
          <a:solidFill>
            <a:srgbClr val="353535">
              <a:alpha val="11764"/>
            </a:srgbClr>
          </a:solidFill>
          <a:ln>
            <a:noFill/>
          </a:ln>
        </p:spPr>
      </p:sp>
      <p:sp>
        <p:nvSpPr>
          <p:cNvPr id="306" name="Google Shape;306;p8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07" name="Google Shape;307;p8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08" name="Google Shape;308;p8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3"/>
        <p:cNvGrpSpPr/>
        <p:nvPr/>
      </p:nvGrpSpPr>
      <p:grpSpPr>
        <a:xfrm>
          <a:off x="0" y="0"/>
          <a:ext cx="0" cy="0"/>
          <a:chOff x="0" y="0"/>
          <a:chExt cx="0" cy="0"/>
        </a:xfrm>
      </p:grpSpPr>
      <p:sp>
        <p:nvSpPr>
          <p:cNvPr id="34" name="Google Shape;34;p30"/>
          <p:cNvSpPr>
            <a:spLocks noGrp="1"/>
          </p:cNvSpPr>
          <p:nvPr>
            <p:ph type="pic" idx="2"/>
          </p:nvPr>
        </p:nvSpPr>
        <p:spPr>
          <a:xfrm>
            <a:off x="9570720" y="1700378"/>
            <a:ext cx="8717279" cy="8588210"/>
          </a:xfrm>
          <a:prstGeom prst="rect">
            <a:avLst/>
          </a:prstGeom>
          <a:solidFill>
            <a:srgbClr val="353535">
              <a:alpha val="11372"/>
            </a:srgbClr>
          </a:solidFill>
          <a:ln>
            <a:noFill/>
          </a:ln>
        </p:spPr>
      </p:sp>
      <p:sp>
        <p:nvSpPr>
          <p:cNvPr id="35" name="Google Shape;35;p3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36" name="Google Shape;36;p3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F7CCAD27-81E6-CD47-9679-F16D322AB1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293704" cy="210223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309"/>
        <p:cNvGrpSpPr/>
        <p:nvPr/>
      </p:nvGrpSpPr>
      <p:grpSpPr>
        <a:xfrm>
          <a:off x="0" y="0"/>
          <a:ext cx="0" cy="0"/>
          <a:chOff x="0" y="0"/>
          <a:chExt cx="0" cy="0"/>
        </a:xfrm>
      </p:grpSpPr>
      <p:sp>
        <p:nvSpPr>
          <p:cNvPr id="310" name="Google Shape;310;p90"/>
          <p:cNvSpPr>
            <a:spLocks noGrp="1"/>
          </p:cNvSpPr>
          <p:nvPr>
            <p:ph type="pic" idx="2"/>
          </p:nvPr>
        </p:nvSpPr>
        <p:spPr>
          <a:xfrm>
            <a:off x="0" y="0"/>
            <a:ext cx="6698918" cy="6698919"/>
          </a:xfrm>
          <a:prstGeom prst="rect">
            <a:avLst/>
          </a:prstGeom>
          <a:solidFill>
            <a:srgbClr val="353535">
              <a:alpha val="11764"/>
            </a:srgbClr>
          </a:solidFill>
          <a:ln>
            <a:noFill/>
          </a:ln>
        </p:spPr>
      </p:sp>
      <p:sp>
        <p:nvSpPr>
          <p:cNvPr id="311" name="Google Shape;311;p90"/>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312" name="Google Shape;312;p9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13" name="Google Shape;313;p9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14" name="Google Shape;314;p9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315"/>
        <p:cNvGrpSpPr/>
        <p:nvPr/>
      </p:nvGrpSpPr>
      <p:grpSpPr>
        <a:xfrm>
          <a:off x="0" y="0"/>
          <a:ext cx="0" cy="0"/>
          <a:chOff x="0" y="0"/>
          <a:chExt cx="0" cy="0"/>
        </a:xfrm>
      </p:grpSpPr>
      <p:sp>
        <p:nvSpPr>
          <p:cNvPr id="316" name="Google Shape;316;p91"/>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317" name="Google Shape;317;p91"/>
          <p:cNvSpPr>
            <a:spLocks noGrp="1"/>
          </p:cNvSpPr>
          <p:nvPr>
            <p:ph type="pic" idx="3"/>
          </p:nvPr>
        </p:nvSpPr>
        <p:spPr>
          <a:xfrm>
            <a:off x="-24384" y="0"/>
            <a:ext cx="3466042" cy="3429529"/>
          </a:xfrm>
          <a:prstGeom prst="rect">
            <a:avLst/>
          </a:prstGeom>
          <a:solidFill>
            <a:srgbClr val="353535">
              <a:alpha val="11764"/>
            </a:srgbClr>
          </a:solidFill>
          <a:ln>
            <a:noFill/>
          </a:ln>
        </p:spPr>
      </p:sp>
      <p:sp>
        <p:nvSpPr>
          <p:cNvPr id="318" name="Google Shape;318;p91"/>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319" name="Google Shape;319;p91"/>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320" name="Google Shape;320;p91"/>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321" name="Google Shape;321;p91"/>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322" name="Google Shape;322;p9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23" name="Google Shape;323;p9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24" name="Google Shape;324;p9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325"/>
        <p:cNvGrpSpPr/>
        <p:nvPr/>
      </p:nvGrpSpPr>
      <p:grpSpPr>
        <a:xfrm>
          <a:off x="0" y="0"/>
          <a:ext cx="0" cy="0"/>
          <a:chOff x="0" y="0"/>
          <a:chExt cx="0" cy="0"/>
        </a:xfrm>
      </p:grpSpPr>
      <p:sp>
        <p:nvSpPr>
          <p:cNvPr id="326" name="Google Shape;326;p92"/>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327" name="Google Shape;327;p92"/>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328" name="Google Shape;328;p92"/>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329" name="Google Shape;329;p92"/>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330" name="Google Shape;330;p92"/>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331" name="Google Shape;331;p92"/>
          <p:cNvSpPr>
            <a:spLocks noGrp="1"/>
          </p:cNvSpPr>
          <p:nvPr>
            <p:ph type="pic" idx="7"/>
          </p:nvPr>
        </p:nvSpPr>
        <p:spPr>
          <a:xfrm>
            <a:off x="0" y="0"/>
            <a:ext cx="2271834" cy="2247901"/>
          </a:xfrm>
          <a:prstGeom prst="rect">
            <a:avLst/>
          </a:prstGeom>
          <a:solidFill>
            <a:srgbClr val="353535">
              <a:alpha val="11764"/>
            </a:srgbClr>
          </a:solidFill>
          <a:ln>
            <a:noFill/>
          </a:ln>
        </p:spPr>
      </p:sp>
      <p:sp>
        <p:nvSpPr>
          <p:cNvPr id="332" name="Google Shape;332;p92"/>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333" name="Google Shape;333;p92"/>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334" name="Google Shape;334;p92"/>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335" name="Google Shape;335;p92"/>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336" name="Google Shape;336;p92"/>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337" name="Google Shape;337;p92"/>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338" name="Google Shape;338;p92"/>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339" name="Google Shape;339;p92"/>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340" name="Google Shape;340;p92"/>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341" name="Google Shape;341;p9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42" name="Google Shape;342;p9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43" name="Google Shape;343;p9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344"/>
        <p:cNvGrpSpPr/>
        <p:nvPr/>
      </p:nvGrpSpPr>
      <p:grpSpPr>
        <a:xfrm>
          <a:off x="0" y="0"/>
          <a:ext cx="0" cy="0"/>
          <a:chOff x="0" y="0"/>
          <a:chExt cx="0" cy="0"/>
        </a:xfrm>
      </p:grpSpPr>
      <p:sp>
        <p:nvSpPr>
          <p:cNvPr id="345" name="Google Shape;345;p93"/>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346" name="Google Shape;346;p93"/>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347" name="Google Shape;347;p9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48" name="Google Shape;348;p9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49" name="Google Shape;349;p9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350"/>
        <p:cNvGrpSpPr/>
        <p:nvPr/>
      </p:nvGrpSpPr>
      <p:grpSpPr>
        <a:xfrm>
          <a:off x="0" y="0"/>
          <a:ext cx="0" cy="0"/>
          <a:chOff x="0" y="0"/>
          <a:chExt cx="0" cy="0"/>
        </a:xfrm>
      </p:grpSpPr>
      <p:sp>
        <p:nvSpPr>
          <p:cNvPr id="351" name="Google Shape;351;p94"/>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352" name="Google Shape;352;p94"/>
          <p:cNvSpPr>
            <a:spLocks noGrp="1"/>
          </p:cNvSpPr>
          <p:nvPr>
            <p:ph type="pic" idx="3"/>
          </p:nvPr>
        </p:nvSpPr>
        <p:spPr>
          <a:xfrm>
            <a:off x="0" y="0"/>
            <a:ext cx="2457448" cy="10288588"/>
          </a:xfrm>
          <a:prstGeom prst="rect">
            <a:avLst/>
          </a:prstGeom>
          <a:solidFill>
            <a:srgbClr val="353535">
              <a:alpha val="11764"/>
            </a:srgbClr>
          </a:solidFill>
          <a:ln>
            <a:noFill/>
          </a:ln>
        </p:spPr>
      </p:sp>
      <p:sp>
        <p:nvSpPr>
          <p:cNvPr id="353" name="Google Shape;353;p9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54" name="Google Shape;354;p9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55" name="Google Shape;355;p9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356"/>
        <p:cNvGrpSpPr/>
        <p:nvPr/>
      </p:nvGrpSpPr>
      <p:grpSpPr>
        <a:xfrm>
          <a:off x="0" y="0"/>
          <a:ext cx="0" cy="0"/>
          <a:chOff x="0" y="0"/>
          <a:chExt cx="0" cy="0"/>
        </a:xfrm>
      </p:grpSpPr>
      <p:sp>
        <p:nvSpPr>
          <p:cNvPr id="357" name="Google Shape;357;p95"/>
          <p:cNvSpPr>
            <a:spLocks noGrp="1"/>
          </p:cNvSpPr>
          <p:nvPr>
            <p:ph type="pic" idx="2"/>
          </p:nvPr>
        </p:nvSpPr>
        <p:spPr>
          <a:xfrm>
            <a:off x="0" y="0"/>
            <a:ext cx="7942823" cy="10288588"/>
          </a:xfrm>
          <a:prstGeom prst="rect">
            <a:avLst/>
          </a:prstGeom>
          <a:solidFill>
            <a:srgbClr val="353535">
              <a:alpha val="11764"/>
            </a:srgbClr>
          </a:solidFill>
          <a:ln>
            <a:noFill/>
          </a:ln>
        </p:spPr>
      </p:sp>
      <p:sp>
        <p:nvSpPr>
          <p:cNvPr id="358" name="Google Shape;358;p9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59" name="Google Shape;359;p9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60" name="Google Shape;360;p9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361"/>
        <p:cNvGrpSpPr/>
        <p:nvPr/>
      </p:nvGrpSpPr>
      <p:grpSpPr>
        <a:xfrm>
          <a:off x="0" y="0"/>
          <a:ext cx="0" cy="0"/>
          <a:chOff x="0" y="0"/>
          <a:chExt cx="0" cy="0"/>
        </a:xfrm>
      </p:grpSpPr>
      <p:sp>
        <p:nvSpPr>
          <p:cNvPr id="362" name="Google Shape;362;p96"/>
          <p:cNvSpPr>
            <a:spLocks noGrp="1"/>
          </p:cNvSpPr>
          <p:nvPr>
            <p:ph type="pic" idx="2"/>
          </p:nvPr>
        </p:nvSpPr>
        <p:spPr>
          <a:xfrm>
            <a:off x="8180310" y="0"/>
            <a:ext cx="10107690" cy="10288588"/>
          </a:xfrm>
          <a:prstGeom prst="rect">
            <a:avLst/>
          </a:prstGeom>
          <a:solidFill>
            <a:srgbClr val="353535">
              <a:alpha val="11764"/>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63"/>
        <p:cNvGrpSpPr/>
        <p:nvPr/>
      </p:nvGrpSpPr>
      <p:grpSpPr>
        <a:xfrm>
          <a:off x="0" y="0"/>
          <a:ext cx="0" cy="0"/>
          <a:chOff x="0" y="0"/>
          <a:chExt cx="0" cy="0"/>
        </a:xfrm>
      </p:grpSpPr>
      <p:sp>
        <p:nvSpPr>
          <p:cNvPr id="364" name="Google Shape;364;p97"/>
          <p:cNvSpPr>
            <a:spLocks noGrp="1"/>
          </p:cNvSpPr>
          <p:nvPr>
            <p:ph type="pic" idx="2"/>
          </p:nvPr>
        </p:nvSpPr>
        <p:spPr>
          <a:xfrm>
            <a:off x="7841126" y="0"/>
            <a:ext cx="10446874" cy="10288588"/>
          </a:xfrm>
          <a:prstGeom prst="rect">
            <a:avLst/>
          </a:prstGeom>
          <a:solidFill>
            <a:srgbClr val="353535">
              <a:alpha val="11764"/>
            </a:srgbClr>
          </a:solidFill>
          <a:ln>
            <a:noFill/>
          </a:ln>
        </p:spPr>
      </p:sp>
      <p:pic>
        <p:nvPicPr>
          <p:cNvPr id="365" name="Google Shape;365;p9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366"/>
        <p:cNvGrpSpPr/>
        <p:nvPr/>
      </p:nvGrpSpPr>
      <p:grpSpPr>
        <a:xfrm>
          <a:off x="0" y="0"/>
          <a:ext cx="0" cy="0"/>
          <a:chOff x="0" y="0"/>
          <a:chExt cx="0" cy="0"/>
        </a:xfrm>
      </p:grpSpPr>
      <p:sp>
        <p:nvSpPr>
          <p:cNvPr id="367" name="Google Shape;367;p98"/>
          <p:cNvSpPr>
            <a:spLocks noGrp="1"/>
          </p:cNvSpPr>
          <p:nvPr>
            <p:ph type="pic" idx="2"/>
          </p:nvPr>
        </p:nvSpPr>
        <p:spPr>
          <a:xfrm>
            <a:off x="0" y="0"/>
            <a:ext cx="14831526" cy="10288588"/>
          </a:xfrm>
          <a:prstGeom prst="rect">
            <a:avLst/>
          </a:prstGeom>
          <a:solidFill>
            <a:srgbClr val="353535">
              <a:alpha val="11764"/>
            </a:srgbClr>
          </a:solidFill>
          <a:ln>
            <a:noFill/>
          </a:ln>
        </p:spPr>
      </p:sp>
      <p:sp>
        <p:nvSpPr>
          <p:cNvPr id="368" name="Google Shape;368;p9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69" name="Google Shape;369;p9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70" name="Google Shape;370;p9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371"/>
        <p:cNvGrpSpPr/>
        <p:nvPr/>
      </p:nvGrpSpPr>
      <p:grpSpPr>
        <a:xfrm>
          <a:off x="0" y="0"/>
          <a:ext cx="0" cy="0"/>
          <a:chOff x="0" y="0"/>
          <a:chExt cx="0" cy="0"/>
        </a:xfrm>
      </p:grpSpPr>
      <p:sp>
        <p:nvSpPr>
          <p:cNvPr id="372" name="Google Shape;372;p99"/>
          <p:cNvSpPr>
            <a:spLocks noGrp="1"/>
          </p:cNvSpPr>
          <p:nvPr>
            <p:ph type="pic" idx="2"/>
          </p:nvPr>
        </p:nvSpPr>
        <p:spPr>
          <a:xfrm>
            <a:off x="-1" y="0"/>
            <a:ext cx="11799269" cy="10288588"/>
          </a:xfrm>
          <a:prstGeom prst="rect">
            <a:avLst/>
          </a:prstGeom>
          <a:solidFill>
            <a:srgbClr val="353535">
              <a:alpha val="11764"/>
            </a:srgbClr>
          </a:solidFill>
          <a:ln>
            <a:noFill/>
          </a:ln>
        </p:spPr>
      </p:sp>
      <p:sp>
        <p:nvSpPr>
          <p:cNvPr id="373" name="Google Shape;373;p9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74" name="Google Shape;374;p9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75" name="Google Shape;375;p9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38"/>
        <p:cNvGrpSpPr/>
        <p:nvPr/>
      </p:nvGrpSpPr>
      <p:grpSpPr>
        <a:xfrm>
          <a:off x="0" y="0"/>
          <a:ext cx="0" cy="0"/>
          <a:chOff x="0" y="0"/>
          <a:chExt cx="0" cy="0"/>
        </a:xfrm>
      </p:grpSpPr>
      <p:sp>
        <p:nvSpPr>
          <p:cNvPr id="39" name="Google Shape;39;p31"/>
          <p:cNvSpPr>
            <a:spLocks noGrp="1"/>
          </p:cNvSpPr>
          <p:nvPr>
            <p:ph type="pic" idx="2"/>
          </p:nvPr>
        </p:nvSpPr>
        <p:spPr>
          <a:xfrm>
            <a:off x="1751932" y="3612397"/>
            <a:ext cx="1971656" cy="1973190"/>
          </a:xfrm>
          <a:prstGeom prst="rect">
            <a:avLst/>
          </a:prstGeom>
          <a:solidFill>
            <a:schemeClr val="dk1">
              <a:alpha val="11372"/>
            </a:schemeClr>
          </a:solidFill>
          <a:ln>
            <a:noFill/>
          </a:ln>
        </p:spPr>
      </p:sp>
      <p:sp>
        <p:nvSpPr>
          <p:cNvPr id="40" name="Google Shape;40;p31"/>
          <p:cNvSpPr>
            <a:spLocks noGrp="1"/>
          </p:cNvSpPr>
          <p:nvPr>
            <p:ph type="pic" idx="3"/>
          </p:nvPr>
        </p:nvSpPr>
        <p:spPr>
          <a:xfrm>
            <a:off x="6041343" y="3612397"/>
            <a:ext cx="1971656" cy="1973190"/>
          </a:xfrm>
          <a:prstGeom prst="rect">
            <a:avLst/>
          </a:prstGeom>
          <a:solidFill>
            <a:schemeClr val="dk1">
              <a:alpha val="11372"/>
            </a:schemeClr>
          </a:solidFill>
          <a:ln>
            <a:noFill/>
          </a:ln>
        </p:spPr>
      </p:sp>
      <p:sp>
        <p:nvSpPr>
          <p:cNvPr id="41" name="Google Shape;41;p31"/>
          <p:cNvSpPr>
            <a:spLocks noGrp="1"/>
          </p:cNvSpPr>
          <p:nvPr>
            <p:ph type="pic" idx="4"/>
          </p:nvPr>
        </p:nvSpPr>
        <p:spPr>
          <a:xfrm>
            <a:off x="10336545" y="3612397"/>
            <a:ext cx="1971656" cy="1973190"/>
          </a:xfrm>
          <a:prstGeom prst="rect">
            <a:avLst/>
          </a:prstGeom>
          <a:solidFill>
            <a:schemeClr val="dk1">
              <a:alpha val="11372"/>
            </a:schemeClr>
          </a:solidFill>
          <a:ln>
            <a:noFill/>
          </a:ln>
        </p:spPr>
      </p:sp>
      <p:sp>
        <p:nvSpPr>
          <p:cNvPr id="42" name="Google Shape;42;p31"/>
          <p:cNvSpPr>
            <a:spLocks noGrp="1"/>
          </p:cNvSpPr>
          <p:nvPr>
            <p:ph type="pic" idx="5"/>
          </p:nvPr>
        </p:nvSpPr>
        <p:spPr>
          <a:xfrm>
            <a:off x="14634815" y="3612397"/>
            <a:ext cx="1971656" cy="1973190"/>
          </a:xfrm>
          <a:prstGeom prst="rect">
            <a:avLst/>
          </a:prstGeom>
          <a:solidFill>
            <a:schemeClr val="dk1">
              <a:alpha val="11372"/>
            </a:schemeClr>
          </a:solidFill>
          <a:ln>
            <a:noFill/>
          </a:ln>
        </p:spPr>
      </p:sp>
      <p:pic>
        <p:nvPicPr>
          <p:cNvPr id="8" name="Picture 7">
            <a:extLst>
              <a:ext uri="{FF2B5EF4-FFF2-40B4-BE49-F238E27FC236}">
                <a16:creationId xmlns:a16="http://schemas.microsoft.com/office/drawing/2014/main" id="{FF40CC8D-4E69-1041-B24D-F6C8D3B88A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76"/>
        <p:cNvGrpSpPr/>
        <p:nvPr/>
      </p:nvGrpSpPr>
      <p:grpSpPr>
        <a:xfrm>
          <a:off x="0" y="0"/>
          <a:ext cx="0" cy="0"/>
          <a:chOff x="0" y="0"/>
          <a:chExt cx="0" cy="0"/>
        </a:xfrm>
      </p:grpSpPr>
      <p:sp>
        <p:nvSpPr>
          <p:cNvPr id="377" name="Google Shape;377;p100"/>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8" name="Google Shape;378;p10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79" name="Google Shape;379;p10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80" name="Google Shape;380;p10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381"/>
        <p:cNvGrpSpPr/>
        <p:nvPr/>
      </p:nvGrpSpPr>
      <p:grpSpPr>
        <a:xfrm>
          <a:off x="0" y="0"/>
          <a:ext cx="0" cy="0"/>
          <a:chOff x="0" y="0"/>
          <a:chExt cx="0" cy="0"/>
        </a:xfrm>
      </p:grpSpPr>
      <p:sp>
        <p:nvSpPr>
          <p:cNvPr id="382" name="Google Shape;382;p101"/>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383" name="Google Shape;383;p101"/>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384" name="Google Shape;384;p10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85" name="Google Shape;385;p10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86" name="Google Shape;386;p10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387"/>
        <p:cNvGrpSpPr/>
        <p:nvPr/>
      </p:nvGrpSpPr>
      <p:grpSpPr>
        <a:xfrm>
          <a:off x="0" y="0"/>
          <a:ext cx="0" cy="0"/>
          <a:chOff x="0" y="0"/>
          <a:chExt cx="0" cy="0"/>
        </a:xfrm>
      </p:grpSpPr>
      <p:sp>
        <p:nvSpPr>
          <p:cNvPr id="388" name="Google Shape;388;p102"/>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389" name="Google Shape;389;p102"/>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390" name="Google Shape;390;p10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91" name="Google Shape;391;p10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92" name="Google Shape;392;p10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393"/>
        <p:cNvGrpSpPr/>
        <p:nvPr/>
      </p:nvGrpSpPr>
      <p:grpSpPr>
        <a:xfrm>
          <a:off x="0" y="0"/>
          <a:ext cx="0" cy="0"/>
          <a:chOff x="0" y="0"/>
          <a:chExt cx="0" cy="0"/>
        </a:xfrm>
      </p:grpSpPr>
      <p:sp>
        <p:nvSpPr>
          <p:cNvPr id="394" name="Google Shape;394;p103"/>
          <p:cNvSpPr>
            <a:spLocks noGrp="1"/>
          </p:cNvSpPr>
          <p:nvPr>
            <p:ph type="pic" idx="2"/>
          </p:nvPr>
        </p:nvSpPr>
        <p:spPr>
          <a:xfrm>
            <a:off x="0" y="0"/>
            <a:ext cx="13279983" cy="10288588"/>
          </a:xfrm>
          <a:prstGeom prst="rect">
            <a:avLst/>
          </a:prstGeom>
          <a:solidFill>
            <a:srgbClr val="353535">
              <a:alpha val="11764"/>
            </a:srgbClr>
          </a:solidFill>
          <a:ln>
            <a:noFill/>
          </a:ln>
        </p:spPr>
      </p:sp>
      <p:sp>
        <p:nvSpPr>
          <p:cNvPr id="395" name="Google Shape;395;p10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96" name="Google Shape;396;p10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97" name="Google Shape;397;p10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398"/>
        <p:cNvGrpSpPr/>
        <p:nvPr/>
      </p:nvGrpSpPr>
      <p:grpSpPr>
        <a:xfrm>
          <a:off x="0" y="0"/>
          <a:ext cx="0" cy="0"/>
          <a:chOff x="0" y="0"/>
          <a:chExt cx="0" cy="0"/>
        </a:xfrm>
      </p:grpSpPr>
      <p:sp>
        <p:nvSpPr>
          <p:cNvPr id="399" name="Google Shape;399;p104"/>
          <p:cNvSpPr>
            <a:spLocks noGrp="1"/>
          </p:cNvSpPr>
          <p:nvPr>
            <p:ph type="pic" idx="2"/>
          </p:nvPr>
        </p:nvSpPr>
        <p:spPr>
          <a:xfrm>
            <a:off x="5008008" y="0"/>
            <a:ext cx="13279991" cy="10288588"/>
          </a:xfrm>
          <a:prstGeom prst="rect">
            <a:avLst/>
          </a:prstGeom>
          <a:solidFill>
            <a:srgbClr val="353535">
              <a:alpha val="11764"/>
            </a:srgbClr>
          </a:solidFill>
          <a:ln>
            <a:noFill/>
          </a:ln>
        </p:spPr>
      </p:sp>
      <p:sp>
        <p:nvSpPr>
          <p:cNvPr id="400" name="Google Shape;400;p10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01" name="Google Shape;401;p10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02" name="Google Shape;402;p10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403"/>
        <p:cNvGrpSpPr/>
        <p:nvPr/>
      </p:nvGrpSpPr>
      <p:grpSpPr>
        <a:xfrm>
          <a:off x="0" y="0"/>
          <a:ext cx="0" cy="0"/>
          <a:chOff x="0" y="0"/>
          <a:chExt cx="0" cy="0"/>
        </a:xfrm>
      </p:grpSpPr>
      <p:sp>
        <p:nvSpPr>
          <p:cNvPr id="404" name="Google Shape;404;p105"/>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405" name="Google Shape;405;p10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06" name="Google Shape;406;p10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07" name="Google Shape;407;p10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408"/>
        <p:cNvGrpSpPr/>
        <p:nvPr/>
      </p:nvGrpSpPr>
      <p:grpSpPr>
        <a:xfrm>
          <a:off x="0" y="0"/>
          <a:ext cx="0" cy="0"/>
          <a:chOff x="0" y="0"/>
          <a:chExt cx="0" cy="0"/>
        </a:xfrm>
      </p:grpSpPr>
      <p:sp>
        <p:nvSpPr>
          <p:cNvPr id="409" name="Google Shape;409;p106"/>
          <p:cNvSpPr>
            <a:spLocks noGrp="1"/>
          </p:cNvSpPr>
          <p:nvPr>
            <p:ph type="pic" idx="2"/>
          </p:nvPr>
        </p:nvSpPr>
        <p:spPr>
          <a:xfrm>
            <a:off x="4797506" y="0"/>
            <a:ext cx="16075035" cy="10288588"/>
          </a:xfrm>
          <a:prstGeom prst="rect">
            <a:avLst/>
          </a:prstGeom>
          <a:solidFill>
            <a:srgbClr val="353535">
              <a:alpha val="11764"/>
            </a:srgbClr>
          </a:solidFill>
          <a:ln>
            <a:noFill/>
          </a:ln>
        </p:spPr>
      </p:sp>
      <p:sp>
        <p:nvSpPr>
          <p:cNvPr id="410" name="Google Shape;410;p10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11" name="Google Shape;411;p10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12" name="Google Shape;412;p10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413"/>
        <p:cNvGrpSpPr/>
        <p:nvPr/>
      </p:nvGrpSpPr>
      <p:grpSpPr>
        <a:xfrm>
          <a:off x="0" y="0"/>
          <a:ext cx="0" cy="0"/>
          <a:chOff x="0" y="0"/>
          <a:chExt cx="0" cy="0"/>
        </a:xfrm>
      </p:grpSpPr>
      <p:sp>
        <p:nvSpPr>
          <p:cNvPr id="414" name="Google Shape;414;p107"/>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415" name="Google Shape;415;p10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16" name="Google Shape;416;p10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17" name="Google Shape;417;p10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418"/>
        <p:cNvGrpSpPr/>
        <p:nvPr/>
      </p:nvGrpSpPr>
      <p:grpSpPr>
        <a:xfrm>
          <a:off x="0" y="0"/>
          <a:ext cx="0" cy="0"/>
          <a:chOff x="0" y="0"/>
          <a:chExt cx="0" cy="0"/>
        </a:xfrm>
      </p:grpSpPr>
      <p:sp>
        <p:nvSpPr>
          <p:cNvPr id="419" name="Google Shape;419;p108"/>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420" name="Google Shape;420;p10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21" name="Google Shape;421;p10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22" name="Google Shape;422;p10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423"/>
        <p:cNvGrpSpPr/>
        <p:nvPr/>
      </p:nvGrpSpPr>
      <p:grpSpPr>
        <a:xfrm>
          <a:off x="0" y="0"/>
          <a:ext cx="0" cy="0"/>
          <a:chOff x="0" y="0"/>
          <a:chExt cx="0" cy="0"/>
        </a:xfrm>
      </p:grpSpPr>
      <p:sp>
        <p:nvSpPr>
          <p:cNvPr id="424" name="Google Shape;424;p109"/>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425" name="Google Shape;425;p10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26" name="Google Shape;426;p10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27" name="Google Shape;427;p10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44"/>
        <p:cNvGrpSpPr/>
        <p:nvPr/>
      </p:nvGrpSpPr>
      <p:grpSpPr>
        <a:xfrm>
          <a:off x="0" y="0"/>
          <a:ext cx="0" cy="0"/>
          <a:chOff x="0" y="0"/>
          <a:chExt cx="0" cy="0"/>
        </a:xfrm>
      </p:grpSpPr>
      <p:sp>
        <p:nvSpPr>
          <p:cNvPr id="45" name="Google Shape;45;p32"/>
          <p:cNvSpPr>
            <a:spLocks noGrp="1"/>
          </p:cNvSpPr>
          <p:nvPr>
            <p:ph type="pic" idx="2"/>
          </p:nvPr>
        </p:nvSpPr>
        <p:spPr>
          <a:xfrm>
            <a:off x="9311054" y="1311513"/>
            <a:ext cx="7687902" cy="7699484"/>
          </a:xfrm>
          <a:prstGeom prst="rect">
            <a:avLst/>
          </a:prstGeom>
          <a:solidFill>
            <a:srgbClr val="353535">
              <a:alpha val="11372"/>
            </a:srgbClr>
          </a:solidFill>
          <a:ln>
            <a:noFill/>
          </a:ln>
        </p:spPr>
      </p:sp>
      <p:sp>
        <p:nvSpPr>
          <p:cNvPr id="46" name="Google Shape;46;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47" name="Google Shape;47;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428"/>
        <p:cNvGrpSpPr/>
        <p:nvPr/>
      </p:nvGrpSpPr>
      <p:grpSpPr>
        <a:xfrm>
          <a:off x="0" y="0"/>
          <a:ext cx="0" cy="0"/>
          <a:chOff x="0" y="0"/>
          <a:chExt cx="0" cy="0"/>
        </a:xfrm>
      </p:grpSpPr>
      <p:sp>
        <p:nvSpPr>
          <p:cNvPr id="429" name="Google Shape;429;p110"/>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430" name="Google Shape;430;p11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31" name="Google Shape;431;p11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32" name="Google Shape;432;p11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433"/>
        <p:cNvGrpSpPr/>
        <p:nvPr/>
      </p:nvGrpSpPr>
      <p:grpSpPr>
        <a:xfrm>
          <a:off x="0" y="0"/>
          <a:ext cx="0" cy="0"/>
          <a:chOff x="0" y="0"/>
          <a:chExt cx="0" cy="0"/>
        </a:xfrm>
      </p:grpSpPr>
      <p:sp>
        <p:nvSpPr>
          <p:cNvPr id="434" name="Google Shape;434;p111"/>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435" name="Google Shape;435;p11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36" name="Google Shape;436;p11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437" name="Google Shape;437;p111"/>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438" name="Google Shape;438;p11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439"/>
        <p:cNvGrpSpPr/>
        <p:nvPr/>
      </p:nvGrpSpPr>
      <p:grpSpPr>
        <a:xfrm>
          <a:off x="0" y="0"/>
          <a:ext cx="0" cy="0"/>
          <a:chOff x="0" y="0"/>
          <a:chExt cx="0" cy="0"/>
        </a:xfrm>
      </p:grpSpPr>
      <p:sp>
        <p:nvSpPr>
          <p:cNvPr id="440" name="Google Shape;440;p112"/>
          <p:cNvSpPr>
            <a:spLocks noGrp="1"/>
          </p:cNvSpPr>
          <p:nvPr>
            <p:ph type="pic" idx="2"/>
          </p:nvPr>
        </p:nvSpPr>
        <p:spPr>
          <a:xfrm>
            <a:off x="0" y="0"/>
            <a:ext cx="5144294" cy="5144294"/>
          </a:xfrm>
          <a:prstGeom prst="rect">
            <a:avLst/>
          </a:prstGeom>
          <a:solidFill>
            <a:srgbClr val="353535">
              <a:alpha val="11764"/>
            </a:srgbClr>
          </a:solidFill>
          <a:ln>
            <a:noFill/>
          </a:ln>
        </p:spPr>
      </p:sp>
      <p:sp>
        <p:nvSpPr>
          <p:cNvPr id="441" name="Google Shape;441;p112"/>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442" name="Google Shape;442;p112"/>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443" name="Google Shape;443;p112"/>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444" name="Google Shape;444;p112"/>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445" name="Google Shape;445;p11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46" name="Google Shape;446;p11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447"/>
        <p:cNvGrpSpPr/>
        <p:nvPr/>
      </p:nvGrpSpPr>
      <p:grpSpPr>
        <a:xfrm>
          <a:off x="0" y="0"/>
          <a:ext cx="0" cy="0"/>
          <a:chOff x="0" y="0"/>
          <a:chExt cx="0" cy="0"/>
        </a:xfrm>
      </p:grpSpPr>
      <p:sp>
        <p:nvSpPr>
          <p:cNvPr id="448" name="Google Shape;448;p113"/>
          <p:cNvSpPr>
            <a:spLocks noGrp="1"/>
          </p:cNvSpPr>
          <p:nvPr>
            <p:ph type="pic" idx="2"/>
          </p:nvPr>
        </p:nvSpPr>
        <p:spPr>
          <a:xfrm>
            <a:off x="1751932" y="3612397"/>
            <a:ext cx="1971656" cy="1973190"/>
          </a:xfrm>
          <a:prstGeom prst="rect">
            <a:avLst/>
          </a:prstGeom>
          <a:solidFill>
            <a:schemeClr val="dk1">
              <a:alpha val="11764"/>
            </a:schemeClr>
          </a:solidFill>
          <a:ln>
            <a:noFill/>
          </a:ln>
        </p:spPr>
      </p:sp>
      <p:sp>
        <p:nvSpPr>
          <p:cNvPr id="449" name="Google Shape;449;p113"/>
          <p:cNvSpPr>
            <a:spLocks noGrp="1"/>
          </p:cNvSpPr>
          <p:nvPr>
            <p:ph type="pic" idx="3"/>
          </p:nvPr>
        </p:nvSpPr>
        <p:spPr>
          <a:xfrm>
            <a:off x="6041343" y="3612397"/>
            <a:ext cx="1971656" cy="1973190"/>
          </a:xfrm>
          <a:prstGeom prst="rect">
            <a:avLst/>
          </a:prstGeom>
          <a:solidFill>
            <a:schemeClr val="dk1">
              <a:alpha val="11764"/>
            </a:schemeClr>
          </a:solidFill>
          <a:ln>
            <a:noFill/>
          </a:ln>
        </p:spPr>
      </p:sp>
      <p:sp>
        <p:nvSpPr>
          <p:cNvPr id="450" name="Google Shape;450;p113"/>
          <p:cNvSpPr>
            <a:spLocks noGrp="1"/>
          </p:cNvSpPr>
          <p:nvPr>
            <p:ph type="pic" idx="4"/>
          </p:nvPr>
        </p:nvSpPr>
        <p:spPr>
          <a:xfrm>
            <a:off x="10336545" y="3612397"/>
            <a:ext cx="1971656" cy="1973190"/>
          </a:xfrm>
          <a:prstGeom prst="rect">
            <a:avLst/>
          </a:prstGeom>
          <a:solidFill>
            <a:schemeClr val="dk1">
              <a:alpha val="11764"/>
            </a:schemeClr>
          </a:solidFill>
          <a:ln>
            <a:noFill/>
          </a:ln>
        </p:spPr>
      </p:sp>
      <p:sp>
        <p:nvSpPr>
          <p:cNvPr id="451" name="Google Shape;451;p113"/>
          <p:cNvSpPr>
            <a:spLocks noGrp="1"/>
          </p:cNvSpPr>
          <p:nvPr>
            <p:ph type="pic" idx="5"/>
          </p:nvPr>
        </p:nvSpPr>
        <p:spPr>
          <a:xfrm>
            <a:off x="14634815" y="3612397"/>
            <a:ext cx="1971656" cy="1973190"/>
          </a:xfrm>
          <a:prstGeom prst="rect">
            <a:avLst/>
          </a:prstGeom>
          <a:solidFill>
            <a:schemeClr val="dk1">
              <a:alpha val="11764"/>
            </a:schemeClr>
          </a:solidFill>
          <a:ln>
            <a:noFill/>
          </a:ln>
        </p:spPr>
      </p:sp>
      <p:pic>
        <p:nvPicPr>
          <p:cNvPr id="452" name="Google Shape;452;p113" descr="A picture containing drawing&#10;&#10;Description automatically generated"/>
          <p:cNvPicPr preferRelativeResize="0"/>
          <p:nvPr/>
        </p:nvPicPr>
        <p:blipFill rotWithShape="1">
          <a:blip r:embed="rId2">
            <a:alphaModFix/>
          </a:blip>
          <a:srcRect/>
          <a:stretch/>
        </p:blipFill>
        <p:spPr>
          <a:xfrm>
            <a:off x="14433607" y="14992"/>
            <a:ext cx="3847684" cy="173648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453"/>
        <p:cNvGrpSpPr/>
        <p:nvPr/>
      </p:nvGrpSpPr>
      <p:grpSpPr>
        <a:xfrm>
          <a:off x="0" y="0"/>
          <a:ext cx="0" cy="0"/>
          <a:chOff x="0" y="0"/>
          <a:chExt cx="0" cy="0"/>
        </a:xfrm>
      </p:grpSpPr>
      <p:sp>
        <p:nvSpPr>
          <p:cNvPr id="454" name="Google Shape;454;p114"/>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455" name="Google Shape;455;p114"/>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56" name="Google Shape;456;p114"/>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457"/>
        <p:cNvGrpSpPr/>
        <p:nvPr/>
      </p:nvGrpSpPr>
      <p:grpSpPr>
        <a:xfrm>
          <a:off x="0" y="0"/>
          <a:ext cx="0" cy="0"/>
          <a:chOff x="0" y="0"/>
          <a:chExt cx="0" cy="0"/>
        </a:xfrm>
      </p:grpSpPr>
      <p:sp>
        <p:nvSpPr>
          <p:cNvPr id="458" name="Google Shape;458;p115"/>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0" i="0" u="none" strike="noStrike" cap="none">
              <a:solidFill>
                <a:schemeClr val="lt1"/>
              </a:solidFill>
              <a:latin typeface="Arial"/>
              <a:ea typeface="Arial"/>
              <a:cs typeface="Arial"/>
              <a:sym typeface="Arial"/>
            </a:endParaRPr>
          </a:p>
        </p:txBody>
      </p:sp>
      <p:sp>
        <p:nvSpPr>
          <p:cNvPr id="459" name="Google Shape;459;p115"/>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0" name="Google Shape;460;p115"/>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48"/>
        <p:cNvGrpSpPr/>
        <p:nvPr/>
      </p:nvGrpSpPr>
      <p:grpSpPr>
        <a:xfrm>
          <a:off x="0" y="0"/>
          <a:ext cx="0" cy="0"/>
          <a:chOff x="0" y="0"/>
          <a:chExt cx="0" cy="0"/>
        </a:xfrm>
      </p:grpSpPr>
      <p:sp>
        <p:nvSpPr>
          <p:cNvPr id="49" name="Google Shape;49;p33"/>
          <p:cNvSpPr>
            <a:spLocks noGrp="1"/>
          </p:cNvSpPr>
          <p:nvPr>
            <p:ph type="pic" idx="2"/>
          </p:nvPr>
        </p:nvSpPr>
        <p:spPr>
          <a:xfrm>
            <a:off x="0" y="0"/>
            <a:ext cx="9601200" cy="10288588"/>
          </a:xfrm>
          <a:prstGeom prst="rect">
            <a:avLst/>
          </a:prstGeom>
          <a:solidFill>
            <a:srgbClr val="353535">
              <a:alpha val="11372"/>
            </a:srgbClr>
          </a:solidFill>
          <a:ln>
            <a:noFill/>
          </a:ln>
        </p:spPr>
      </p:sp>
      <p:sp>
        <p:nvSpPr>
          <p:cNvPr id="50" name="Google Shape;50;p3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51" name="Google Shape;51;p3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ACB886E1-22A5-DA4A-BAB3-A4B20437D4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Public</a:t>
            </a:r>
            <a:endParaRPr sz="1400" b="0" i="0" u="none" strike="noStrike" cap="none">
              <a:solidFill>
                <a:srgbClr val="000000"/>
              </a:solidFill>
              <a:latin typeface="Arial"/>
              <a:ea typeface="Arial"/>
              <a:cs typeface="Arial"/>
              <a:sym typeface="Arial"/>
            </a:endParaRPr>
          </a:p>
        </p:txBody>
      </p:sp>
      <p:sp>
        <p:nvSpPr>
          <p:cNvPr id="11" name="Google Shape;11;p25" descr="{&quot;HashCode&quot;:-45436510,&quot;Placement&quot;:&quot;Footer&quot;,&quot;Top&quot;:789.467957,&quot;Left&quot;:0.0,&quot;SlideWidth&quot;:1440,&quot;SlideHeight&quot;:810}"/>
          <p:cNvSpPr txBox="1"/>
          <p:nvPr/>
        </p:nvSpPr>
        <p:spPr>
          <a:xfrm>
            <a:off x="0" y="10026243"/>
            <a:ext cx="581126" cy="262344"/>
          </a:xfrm>
          <a:prstGeom prst="rect">
            <a:avLst/>
          </a:prstGeom>
          <a:noFill/>
          <a:ln>
            <a:noFill/>
          </a:ln>
        </p:spPr>
        <p:txBody>
          <a:bodyPr spcFirstLastPara="1" wrap="square" lIns="0" tIns="0" rIns="0" bIns="0" anchor="ctr" anchorCtr="1">
            <a:spAutoFit/>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sz="1000" b="0" i="0" u="none" strike="noStrike" cap="none">
              <a:solidFill>
                <a:srgbClr val="000000"/>
              </a:solidFill>
              <a:latin typeface="Calibri"/>
              <a:ea typeface="Calibri"/>
              <a:cs typeface="Calibri"/>
              <a:sym typeface="Calibri"/>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75847C18-7D1B-4D0B-B5B5-958DDF597A73}"/>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sp>
        <p:nvSpPr>
          <p:cNvPr id="234" name="Google Shape;234;p72"/>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235" name="Google Shape;235;p72" descr="{&quot;HashCode&quot;:-45436510,&quot;Placement&quot;:&quot;Footer&quot;,&quot;Top&quot;:789.467957,&quot;Left&quot;:0.0,&quot;SlideWidth&quot;:1440,&quot;SlideHeight&quot;:810}"/>
          <p:cNvSpPr txBox="1"/>
          <p:nvPr/>
        </p:nvSpPr>
        <p:spPr>
          <a:xfrm>
            <a:off x="0" y="10026243"/>
            <a:ext cx="581126" cy="262344"/>
          </a:xfrm>
          <a:prstGeom prst="rect">
            <a:avLst/>
          </a:prstGeom>
          <a:noFill/>
          <a:ln>
            <a:noFill/>
          </a:ln>
        </p:spPr>
        <p:txBody>
          <a:bodyPr spcFirstLastPara="1" wrap="square" lIns="0" tIns="0" rIns="0" bIns="0" anchor="ctr" anchorCtr="1">
            <a:spAutoFit/>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sz="1000" b="0" i="0" u="none" strike="noStrike" cap="none">
              <a:solidFill>
                <a:srgbClr val="000000"/>
              </a:solidFill>
              <a:latin typeface="Calibri"/>
              <a:ea typeface="Calibri"/>
              <a:cs typeface="Calibri"/>
              <a:sym typeface="Calibri"/>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C0A8CF99-F2F2-4041-805E-AE421D443242}"/>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communityengagementhub.org/" TargetMode="Externa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file://localhost/http://thefiveminuteguide.files.wordpress.com/2013/10/the-5-minute-guide-to-catching-public-transport-africa-bus.jpg" TargetMode="Externa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
          <p:cNvSpPr/>
          <p:nvPr/>
        </p:nvSpPr>
        <p:spPr>
          <a:xfrm>
            <a:off x="10832966" y="2615615"/>
            <a:ext cx="6924682" cy="70172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fr-FR" sz="5400" b="1" i="0" u="none" strike="noStrike" cap="none" dirty="0">
                <a:solidFill>
                  <a:srgbClr val="F5333F"/>
                </a:solidFill>
                <a:latin typeface="Montserrat"/>
                <a:ea typeface="Montserrat"/>
                <a:cs typeface="Montserrat"/>
                <a:sym typeface="Montserrat"/>
              </a:rPr>
              <a:t>Formation d’initiation à l’engagement communautaire et à la redevabilité</a:t>
            </a:r>
            <a:br>
              <a:rPr lang="fr-FR" sz="3600" b="1" i="0" u="none" strike="noStrike" cap="none" dirty="0">
                <a:solidFill>
                  <a:schemeClr val="dk1"/>
                </a:solidFill>
                <a:latin typeface="Montserrat"/>
                <a:ea typeface="Montserrat"/>
                <a:cs typeface="Montserrat"/>
                <a:sym typeface="Montserrat"/>
              </a:rPr>
            </a:br>
            <a:endParaRPr lang="fr-FR" sz="3600" b="1" i="0" u="none" strike="noStrike" cap="none" dirty="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600"/>
              <a:buFont typeface="Arial"/>
              <a:buNone/>
            </a:pPr>
            <a:r>
              <a:rPr lang="fr-FR" sz="3600" b="1" i="0" u="none" strike="noStrike" cap="none" dirty="0">
                <a:solidFill>
                  <a:srgbClr val="0F2042"/>
                </a:solidFill>
                <a:latin typeface="Montserrat"/>
                <a:ea typeface="Montserrat"/>
                <a:cs typeface="Montserrat"/>
                <a:sym typeface="Montserrat"/>
              </a:rPr>
              <a:t>Module 1</a:t>
            </a:r>
          </a:p>
          <a:p>
            <a:pPr marL="0" marR="0" lvl="0" indent="0" algn="l" rtl="0">
              <a:lnSpc>
                <a:spcPct val="100000"/>
              </a:lnSpc>
              <a:spcBef>
                <a:spcPts val="0"/>
              </a:spcBef>
              <a:spcAft>
                <a:spcPts val="0"/>
              </a:spcAft>
              <a:buClr>
                <a:srgbClr val="000000"/>
              </a:buClr>
              <a:buSzPts val="3600"/>
              <a:buFont typeface="Arial"/>
              <a:buNone/>
            </a:pPr>
            <a:r>
              <a:rPr lang="fr-FR" sz="3600" b="0" i="0" u="none" strike="noStrike" cap="none" dirty="0">
                <a:solidFill>
                  <a:srgbClr val="0F2042"/>
                </a:solidFill>
                <a:latin typeface="Montserrat"/>
                <a:ea typeface="Montserrat"/>
                <a:cs typeface="Montserrat"/>
                <a:sym typeface="Montserrat"/>
              </a:rPr>
              <a:t>Introduction au CEA</a:t>
            </a:r>
          </a:p>
          <a:p>
            <a:pPr marL="0" marR="0" lvl="0" indent="0" algn="l" rtl="0">
              <a:lnSpc>
                <a:spcPct val="100000"/>
              </a:lnSpc>
              <a:spcBef>
                <a:spcPts val="0"/>
              </a:spcBef>
              <a:spcAft>
                <a:spcPts val="0"/>
              </a:spcAft>
              <a:buClr>
                <a:srgbClr val="000000"/>
              </a:buClr>
              <a:buSzPts val="3600"/>
              <a:buFont typeface="Arial"/>
              <a:buNone/>
            </a:pPr>
            <a:endParaRPr lang="en-GB" sz="3600" dirty="0">
              <a:solidFill>
                <a:srgbClr val="0F2042"/>
              </a:solidFill>
              <a:latin typeface="Montserrat"/>
              <a:sym typeface="Montserrat"/>
            </a:endParaRPr>
          </a:p>
          <a:p>
            <a:pPr marL="0" marR="0" lvl="0" indent="0" algn="l" rtl="0">
              <a:lnSpc>
                <a:spcPct val="100000"/>
              </a:lnSpc>
              <a:spcBef>
                <a:spcPts val="0"/>
              </a:spcBef>
              <a:spcAft>
                <a:spcPts val="0"/>
              </a:spcAft>
              <a:buClr>
                <a:srgbClr val="000000"/>
              </a:buClr>
              <a:buSzPts val="3600"/>
              <a:buFont typeface="Arial"/>
              <a:buNone/>
            </a:pPr>
            <a:r>
              <a:rPr lang="fr-FR" sz="2800" b="0" i="0" u="none" strike="noStrike" cap="none" dirty="0">
                <a:solidFill>
                  <a:srgbClr val="0F2042"/>
                </a:solidFill>
                <a:latin typeface="Montserrat"/>
                <a:ea typeface="Arial"/>
                <a:cs typeface="Arial"/>
                <a:sym typeface="Montserrat"/>
              </a:rPr>
              <a:t>Face à face</a:t>
            </a:r>
          </a:p>
        </p:txBody>
      </p:sp>
      <p:pic>
        <p:nvPicPr>
          <p:cNvPr id="467" name="Google Shape;467;p1"/>
          <p:cNvPicPr preferRelativeResize="0"/>
          <p:nvPr/>
        </p:nvPicPr>
        <p:blipFill rotWithShape="1">
          <a:blip r:embed="rId3">
            <a:alphaModFix/>
          </a:blip>
          <a:srcRect/>
          <a:stretch/>
        </p:blipFill>
        <p:spPr>
          <a:xfrm>
            <a:off x="0" y="0"/>
            <a:ext cx="10288588" cy="10288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9"/>
          <p:cNvSpPr txBox="1"/>
          <p:nvPr/>
        </p:nvSpPr>
        <p:spPr>
          <a:xfrm>
            <a:off x="9144000" y="534480"/>
            <a:ext cx="8408894" cy="1323385"/>
          </a:xfrm>
          <a:prstGeom prst="rect">
            <a:avLst/>
          </a:prstGeom>
          <a:noFill/>
          <a:ln>
            <a:noFill/>
          </a:ln>
        </p:spPr>
        <p:txBody>
          <a:bodyPr spcFirstLastPara="1" wrap="square" lIns="91412" tIns="45693" rIns="91412" bIns="45693" anchor="t" anchorCtr="0">
            <a:spAutoFit/>
          </a:bodyPr>
          <a:lstStyle/>
          <a:p>
            <a:pPr defTabSz="914309">
              <a:spcBef>
                <a:spcPts val="0"/>
              </a:spcBef>
              <a:spcAft>
                <a:spcPts val="0"/>
              </a:spcAft>
              <a:buClr>
                <a:srgbClr val="000000"/>
              </a:buClr>
              <a:buSzPts val="4800"/>
            </a:pPr>
            <a:r>
              <a:rPr lang="fr-FR" sz="4000" b="1" dirty="0">
                <a:solidFill>
                  <a:srgbClr val="33394B"/>
                </a:solidFill>
                <a:latin typeface="Montserrat"/>
                <a:ea typeface="Montserrat"/>
                <a:cs typeface="Montserrat"/>
                <a:sym typeface="Montserrat"/>
              </a:rPr>
              <a:t>Le CEA en action : </a:t>
            </a:r>
            <a:r>
              <a:rPr lang="fr-FR" sz="4000" b="1" dirty="0">
                <a:solidFill>
                  <a:srgbClr val="F5333F"/>
                </a:solidFill>
                <a:latin typeface="Montserrat"/>
                <a:ea typeface="Montserrat"/>
                <a:cs typeface="Montserrat"/>
                <a:sym typeface="Montserrat"/>
              </a:rPr>
              <a:t>Participation</a:t>
            </a:r>
          </a:p>
        </p:txBody>
      </p:sp>
      <p:sp>
        <p:nvSpPr>
          <p:cNvPr id="559" name="Google Shape;559;p9"/>
          <p:cNvSpPr txBox="1"/>
          <p:nvPr/>
        </p:nvSpPr>
        <p:spPr>
          <a:xfrm>
            <a:off x="9144000" y="1739508"/>
            <a:ext cx="8570912" cy="8568958"/>
          </a:xfrm>
          <a:prstGeom prst="rect">
            <a:avLst/>
          </a:prstGeom>
          <a:noFill/>
          <a:ln>
            <a:noFill/>
          </a:ln>
        </p:spPr>
        <p:txBody>
          <a:bodyPr spcFirstLastPara="1" wrap="square" lIns="91412" tIns="45693" rIns="91412" bIns="45693" anchor="t" anchorCtr="0">
            <a:spAutoFit/>
          </a:bodyPr>
          <a:lstStyle/>
          <a:p>
            <a:pPr lvl="0">
              <a:lnSpc>
                <a:spcPts val="3080"/>
              </a:lnSpc>
              <a:buSzPts val="2800"/>
              <a:defRPr/>
            </a:pPr>
            <a:r>
              <a:rPr lang="fr-F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Les comités consultatifs communautaires en Turquie</a:t>
            </a:r>
          </a:p>
          <a:p>
            <a:pPr marL="342900" lvl="0" indent="-342900">
              <a:lnSpc>
                <a:spcPts val="3080"/>
              </a:lnSpc>
              <a:spcBef>
                <a:spcPts val="1200"/>
              </a:spcBef>
              <a:buClr>
                <a:srgbClr val="FF0000"/>
              </a:buClr>
              <a:buSzPts val="2200"/>
              <a:buFont typeface="Arial"/>
              <a:buChar char="•"/>
              <a:defRPr/>
            </a:pPr>
            <a:r>
              <a:rPr lang="fr-FR" sz="1800" dirty="0">
                <a:solidFill>
                  <a:srgbClr val="3F3F3F"/>
                </a:solidFill>
                <a:latin typeface="Open Sans"/>
                <a:ea typeface="Open Sans"/>
                <a:cs typeface="Open Sans"/>
                <a:sym typeface="Open Sans"/>
              </a:rPr>
              <a:t>Le Croissant-Rouge turc crée des comités consultatifs pour superviser ses centres communautaires</a:t>
            </a:r>
          </a:p>
          <a:p>
            <a:pPr marL="342900" lvl="0" indent="-342900">
              <a:lnSpc>
                <a:spcPts val="3080"/>
              </a:lnSpc>
              <a:spcBef>
                <a:spcPts val="1200"/>
              </a:spcBef>
              <a:buClr>
                <a:srgbClr val="FF0000"/>
              </a:buClr>
              <a:buSzPts val="2200"/>
              <a:buFont typeface="Arial"/>
              <a:buChar char="•"/>
              <a:defRPr/>
            </a:pPr>
            <a:r>
              <a:rPr lang="fr-FR" sz="1800" dirty="0">
                <a:solidFill>
                  <a:srgbClr val="3F3F3F"/>
                </a:solidFill>
                <a:latin typeface="Open Sans"/>
                <a:ea typeface="Open Sans"/>
                <a:cs typeface="Open Sans"/>
                <a:sym typeface="Open Sans"/>
              </a:rPr>
              <a:t>Les membres comprennent la communauté locale, les migrants, le personnel de la TRCS (Société du Croissant-Rouge turc), les autorités locales et d'autres groupes vulnérables</a:t>
            </a:r>
          </a:p>
          <a:p>
            <a:pPr marL="342900" lvl="0" indent="-342900">
              <a:lnSpc>
                <a:spcPts val="3080"/>
              </a:lnSpc>
              <a:spcBef>
                <a:spcPts val="1200"/>
              </a:spcBef>
              <a:buClr>
                <a:srgbClr val="FF0000"/>
              </a:buClr>
              <a:buSzPts val="2200"/>
              <a:buFont typeface="Arial"/>
              <a:buChar char="•"/>
              <a:defRPr/>
            </a:pPr>
            <a:r>
              <a:rPr lang="fr-FR" sz="1800" dirty="0">
                <a:solidFill>
                  <a:srgbClr val="3F3F3F"/>
                </a:solidFill>
                <a:latin typeface="Open Sans"/>
                <a:ea typeface="Open Sans"/>
                <a:cs typeface="Open Sans"/>
                <a:sym typeface="Open Sans"/>
              </a:rPr>
              <a:t>Réunion tous les mois pour discuter des besoins et de la manière d'améliorer les services dans les centres communautaires</a:t>
            </a:r>
          </a:p>
          <a:p>
            <a:pPr marL="342900" lvl="0" indent="-342900">
              <a:lnSpc>
                <a:spcPts val="3080"/>
              </a:lnSpc>
              <a:spcBef>
                <a:spcPts val="1200"/>
              </a:spcBef>
              <a:buClr>
                <a:srgbClr val="FF0000"/>
              </a:buClr>
              <a:buSzPts val="2200"/>
              <a:buFont typeface="Arial"/>
              <a:buChar char="•"/>
              <a:defRPr/>
            </a:pPr>
            <a:endParaRPr lang="en-GB" sz="1800" dirty="0">
              <a:solidFill>
                <a:srgbClr val="3F3F3F"/>
              </a:solidFill>
              <a:latin typeface="Open Sans"/>
              <a:ea typeface="Open Sans"/>
              <a:cs typeface="Open Sans"/>
              <a:sym typeface="Open Sans"/>
            </a:endParaRPr>
          </a:p>
          <a:p>
            <a:pPr>
              <a:lnSpc>
                <a:spcPts val="3080"/>
              </a:lnSpc>
              <a:buSzPts val="2800"/>
              <a:defRPr/>
            </a:pPr>
            <a:r>
              <a:rPr lang="fr-F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Les équipes d'action communautaire (CBAT) dirigent la réponse au COVID-19 en Indonésie </a:t>
            </a:r>
          </a:p>
          <a:p>
            <a:pPr marL="342900" indent="-342900">
              <a:lnSpc>
                <a:spcPts val="3080"/>
              </a:lnSpc>
              <a:spcBef>
                <a:spcPts val="1200"/>
              </a:spcBef>
              <a:buClr>
                <a:srgbClr val="FF0000"/>
              </a:buClr>
              <a:buSzPts val="2200"/>
              <a:buFont typeface="Arial"/>
              <a:buChar char="•"/>
              <a:defRPr/>
            </a:pPr>
            <a:r>
              <a:rPr lang="fr-FR" sz="1800" dirty="0">
                <a:solidFill>
                  <a:srgbClr val="3F3F3F"/>
                </a:solidFill>
                <a:latin typeface="Open Sans"/>
                <a:ea typeface="Open Sans"/>
                <a:cs typeface="Open Sans"/>
                <a:sym typeface="Open Sans"/>
              </a:rPr>
              <a:t>La Croix-Rouge indonésienne a fourni à des groupes communautaires des subventions en espèces pour mettre en œuvre leurs propres actions liées au COVID-19</a:t>
            </a:r>
          </a:p>
          <a:p>
            <a:pPr marL="342900" indent="-342900">
              <a:lnSpc>
                <a:spcPts val="3080"/>
              </a:lnSpc>
              <a:spcBef>
                <a:spcPts val="1200"/>
              </a:spcBef>
              <a:buClr>
                <a:srgbClr val="FF0000"/>
              </a:buClr>
              <a:buSzPts val="2200"/>
              <a:buFont typeface="Arial"/>
              <a:buChar char="•"/>
              <a:defRPr/>
            </a:pPr>
            <a:r>
              <a:rPr lang="fr-FR" sz="1800" dirty="0">
                <a:solidFill>
                  <a:srgbClr val="3F3F3F"/>
                </a:solidFill>
                <a:latin typeface="Open Sans"/>
                <a:ea typeface="Open Sans"/>
                <a:cs typeface="Open Sans"/>
                <a:sym typeface="Open Sans"/>
              </a:rPr>
              <a:t>Les CBAT ont été formées sur le COVID-19 et l'engagement communautaire et ont décidé comment utiliser les fonds pour répondre aux besoins les plus importants de leur communauté, c'est-à-dire les points de lavage des mains, les masques, la recherche des contacts, etc.</a:t>
            </a:r>
          </a:p>
        </p:txBody>
      </p:sp>
      <p:pic>
        <p:nvPicPr>
          <p:cNvPr id="8" name="Picture Placeholder 7" descr="A picture containing person&#10;&#10;Description automatically generated">
            <a:extLst>
              <a:ext uri="{FF2B5EF4-FFF2-40B4-BE49-F238E27FC236}">
                <a16:creationId xmlns:a16="http://schemas.microsoft.com/office/drawing/2014/main" id="{7B3BFFFF-F1EB-BF44-9BF0-880FA8F13917}"/>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2690" b="18250"/>
          <a:stretch/>
        </p:blipFill>
        <p:spPr>
          <a:xfrm>
            <a:off x="0" y="1588"/>
            <a:ext cx="8570912"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10"/>
          <p:cNvPicPr preferRelativeResize="0">
            <a:picLocks noGrp="1"/>
          </p:cNvPicPr>
          <p:nvPr>
            <p:ph type="pic" idx="2"/>
          </p:nvPr>
        </p:nvPicPr>
        <p:blipFill rotWithShape="1">
          <a:blip r:embed="rId3">
            <a:alphaModFix/>
          </a:blip>
          <a:srcRect l="21949" r="21949"/>
          <a:stretch/>
        </p:blipFill>
        <p:spPr>
          <a:xfrm>
            <a:off x="8686800" y="0"/>
            <a:ext cx="9601200" cy="10288588"/>
          </a:xfrm>
          <a:prstGeom prst="rect">
            <a:avLst/>
          </a:prstGeom>
          <a:solidFill>
            <a:srgbClr val="353535">
              <a:alpha val="11372"/>
            </a:srgbClr>
          </a:solidFill>
          <a:ln>
            <a:noFill/>
          </a:ln>
        </p:spPr>
      </p:pic>
      <p:sp>
        <p:nvSpPr>
          <p:cNvPr id="566" name="Google Shape;566;p10"/>
          <p:cNvSpPr txBox="1"/>
          <p:nvPr/>
        </p:nvSpPr>
        <p:spPr>
          <a:xfrm>
            <a:off x="450767" y="2106628"/>
            <a:ext cx="8057127" cy="83330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fr-FR" sz="2000" b="1" i="0" u="none" strike="noStrike" cap="none" normalizeH="0" baseline="0" noProof="0" dirty="0">
                <a:ln>
                  <a:noFill/>
                </a:ln>
                <a:solidFill>
                  <a:srgbClr val="F5333F"/>
                </a:solidFill>
                <a:uLnTx/>
                <a:uFillTx/>
                <a:latin typeface="Open Sans" panose="020B0606030504020204" pitchFamily="34" charset="0"/>
                <a:ea typeface="Open Sans" panose="020B0606030504020204" pitchFamily="34" charset="0"/>
                <a:cs typeface="Open Sans" panose="020B0606030504020204" pitchFamily="34" charset="0"/>
                <a:sym typeface="Open Sans"/>
              </a:rPr>
              <a:t>Ligne d'assistance téléphonique pour gérer les retours d’information relatifs à l’argent liquide au Liban</a:t>
            </a:r>
          </a:p>
          <a:p>
            <a:pPr marL="342900" indent="-342900">
              <a:lnSpc>
                <a:spcPts val="3080"/>
              </a:lnSpc>
              <a:spcBef>
                <a:spcPts val="1200"/>
              </a:spcBef>
              <a:buClr>
                <a:srgbClr val="FF0000"/>
              </a:buClr>
              <a:buSzPts val="2200"/>
              <a:buFont typeface="Arial"/>
              <a:buChar char="•"/>
            </a:pPr>
            <a:r>
              <a:rPr lang="fr-FR" sz="1800" dirty="0">
                <a:solidFill>
                  <a:srgbClr val="3F3F3F"/>
                </a:solidFill>
                <a:latin typeface="Open Sans"/>
                <a:ea typeface="Open Sans"/>
                <a:cs typeface="Open Sans"/>
                <a:sym typeface="Open Sans"/>
              </a:rPr>
              <a:t>La Croix-Rouge libanaise (CRL) a mis en place une ligne d'assistance téléphonique pour répondre aux questions concernant un programme d'argent liquide</a:t>
            </a:r>
          </a:p>
          <a:p>
            <a:pPr marL="342900" indent="-342900">
              <a:lnSpc>
                <a:spcPts val="3080"/>
              </a:lnSpc>
              <a:spcBef>
                <a:spcPts val="1200"/>
              </a:spcBef>
              <a:buClr>
                <a:srgbClr val="FF0000"/>
              </a:buClr>
              <a:buSzPts val="2200"/>
              <a:buFont typeface="Arial"/>
              <a:buChar char="•"/>
            </a:pPr>
            <a:r>
              <a:rPr lang="fr-FR"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Deux opérateurs disposant d'un téléphone portable et faisant partie de l'équipe de gestion des catastrophes ont répondu aux questions relatives à l'éligibilité, aux cartes de paiement perdues, aux problèmes liés aux broches</a:t>
            </a:r>
          </a:p>
          <a:p>
            <a:pPr marL="342900" indent="-342900">
              <a:lnSpc>
                <a:spcPts val="3080"/>
              </a:lnSpc>
              <a:spcBef>
                <a:spcPts val="1200"/>
              </a:spcBef>
              <a:buClr>
                <a:srgbClr val="FF0000"/>
              </a:buClr>
              <a:buSzPts val="2200"/>
              <a:buFont typeface="Arial"/>
              <a:buChar char="•"/>
            </a:pPr>
            <a:r>
              <a:rPr lang="fr-FR"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La ligne d'assistance téléphonique a été élargie par l'équipe PSER pour couvrir davantage de programmes et de réponses de la CRL</a:t>
            </a:r>
          </a:p>
          <a:p>
            <a:pPr marL="342900" indent="-342900">
              <a:lnSpc>
                <a:spcPts val="3080"/>
              </a:lnSpc>
              <a:spcBef>
                <a:spcPts val="1200"/>
              </a:spcBef>
              <a:buClr>
                <a:srgbClr val="FF0000"/>
              </a:buClr>
              <a:buSzPts val="2200"/>
              <a:buFont typeface="Arial"/>
              <a:buChar char="•"/>
            </a:pPr>
            <a:endParaRPr lang="en-GB" sz="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a:p>
            <a:pPr>
              <a:buSzPts val="2800"/>
            </a:pPr>
            <a:r>
              <a:rPr lang="fr-F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WhatsApp au Pérou pour répondre aux retours d'information sur le COVID-19</a:t>
            </a:r>
          </a:p>
          <a:p>
            <a:pPr marL="342900" indent="-342900">
              <a:lnSpc>
                <a:spcPts val="3080"/>
              </a:lnSpc>
              <a:spcBef>
                <a:spcPts val="1200"/>
              </a:spcBef>
              <a:buClr>
                <a:srgbClr val="FF0000"/>
              </a:buClr>
              <a:buSzPts val="2200"/>
              <a:buFont typeface="Arial"/>
              <a:buChar char="•"/>
            </a:pPr>
            <a:r>
              <a:rPr lang="fr-FR" sz="1800" dirty="0">
                <a:solidFill>
                  <a:srgbClr val="3F3F3F"/>
                </a:solidFill>
                <a:latin typeface="Open Sans"/>
                <a:ea typeface="Open Sans"/>
                <a:cs typeface="Open Sans"/>
                <a:sym typeface="Open Sans"/>
              </a:rPr>
              <a:t>La Croix-Rouge péruvienne a utilisé une ligne commerciale WhatsApp pour répondre aux questions des migrants vénézuéliens sur la pandémie et aux demandes d'aide</a:t>
            </a:r>
          </a:p>
          <a:p>
            <a:pPr marL="342900" indent="-342900">
              <a:lnSpc>
                <a:spcPts val="3080"/>
              </a:lnSpc>
              <a:spcBef>
                <a:spcPts val="1200"/>
              </a:spcBef>
              <a:buClr>
                <a:srgbClr val="FF0000"/>
              </a:buClr>
              <a:buSzPts val="2200"/>
              <a:buFont typeface="Arial"/>
              <a:buChar char="•"/>
            </a:pPr>
            <a:r>
              <a:rPr lang="fr-FR" sz="1800" dirty="0">
                <a:solidFill>
                  <a:srgbClr val="3F3F3F"/>
                </a:solidFill>
                <a:latin typeface="Open Sans"/>
                <a:ea typeface="Open Sans"/>
                <a:cs typeface="Open Sans"/>
                <a:sym typeface="Open Sans"/>
              </a:rPr>
              <a:t>Des opérateurs équipés de FAQ et de messages clés pour répondre aux questions et à la désinformation</a:t>
            </a:r>
          </a:p>
        </p:txBody>
      </p:sp>
      <p:sp>
        <p:nvSpPr>
          <p:cNvPr id="567" name="Google Shape;567;p10"/>
          <p:cNvSpPr txBox="1"/>
          <p:nvPr/>
        </p:nvSpPr>
        <p:spPr>
          <a:xfrm>
            <a:off x="240486" y="313870"/>
            <a:ext cx="7551792" cy="17927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fr-FR" sz="3600" b="1" i="0" u="none" strike="noStrike" cap="none" normalizeH="0" baseline="0" noProof="0" dirty="0">
                <a:ln>
                  <a:noFill/>
                </a:ln>
                <a:solidFill>
                  <a:srgbClr val="33394B"/>
                </a:solidFill>
                <a:uLnTx/>
                <a:uFillTx/>
                <a:latin typeface="Montserrat"/>
                <a:ea typeface="Montserrat"/>
                <a:cs typeface="Montserrat"/>
                <a:sym typeface="Montserrat"/>
              </a:rPr>
              <a:t>Le </a:t>
            </a:r>
            <a:r>
              <a:rPr kumimoji="0" lang="fr-FR" sz="3200" b="1" i="0" u="none" strike="noStrike" cap="none" normalizeH="0" baseline="0" noProof="0" dirty="0">
                <a:ln>
                  <a:noFill/>
                </a:ln>
                <a:solidFill>
                  <a:srgbClr val="33394B"/>
                </a:solidFill>
                <a:uLnTx/>
                <a:uFillTx/>
                <a:latin typeface="Montserrat"/>
                <a:ea typeface="Montserrat"/>
                <a:cs typeface="Montserrat"/>
                <a:sym typeface="Montserrat"/>
              </a:rPr>
              <a:t>CEA</a:t>
            </a:r>
            <a:r>
              <a:rPr kumimoji="0" lang="fr-FR" sz="3600" b="1" i="0" u="none" strike="noStrike" cap="none" normalizeH="0" baseline="0" noProof="0" dirty="0">
                <a:ln>
                  <a:noFill/>
                </a:ln>
                <a:solidFill>
                  <a:srgbClr val="33394B"/>
                </a:solidFill>
                <a:uLnTx/>
                <a:uFillTx/>
                <a:latin typeface="Montserrat"/>
                <a:ea typeface="Montserrat"/>
                <a:cs typeface="Montserrat"/>
                <a:sym typeface="Montserrat"/>
              </a:rPr>
              <a:t> en action : </a:t>
            </a:r>
          </a:p>
          <a:p>
            <a:pPr marL="0" marR="0" lvl="0" indent="0" algn="l" defTabSz="914400" rtl="0" eaLnBrk="1" fontAlgn="auto" latinLnBrk="0" hangingPunct="1">
              <a:lnSpc>
                <a:spcPct val="100000"/>
              </a:lnSpc>
              <a:spcBef>
                <a:spcPts val="300"/>
              </a:spcBef>
              <a:spcAft>
                <a:spcPts val="0"/>
              </a:spcAft>
              <a:buClr>
                <a:srgbClr val="000000"/>
              </a:buClr>
              <a:buSzPts val="4800"/>
              <a:buFont typeface="Arial"/>
              <a:buNone/>
              <a:tabLst/>
              <a:defRPr/>
            </a:pPr>
            <a:r>
              <a:rPr kumimoji="0" lang="fr-FR" sz="3600" b="1" i="0" u="none" strike="noStrike" cap="none" normalizeH="0" baseline="0" noProof="0" dirty="0">
                <a:ln>
                  <a:noFill/>
                </a:ln>
                <a:solidFill>
                  <a:srgbClr val="F5333F"/>
                </a:solidFill>
                <a:uLnTx/>
                <a:uFillTx/>
                <a:latin typeface="Montserrat"/>
                <a:ea typeface="Montserrat"/>
                <a:cs typeface="Montserrat"/>
                <a:sym typeface="Montserrat"/>
              </a:rPr>
              <a:t>Mécanismes de retour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txBox="1"/>
          <p:nvPr/>
        </p:nvSpPr>
        <p:spPr>
          <a:xfrm>
            <a:off x="1961498" y="4551150"/>
            <a:ext cx="14365003" cy="11986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Pourquoi le CEA est-il important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1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624942" y="0"/>
            <a:ext cx="9663058" cy="10288588"/>
          </a:xfrm>
          <a:prstGeom prst="rect">
            <a:avLst/>
          </a:prstGeom>
          <a:solidFill>
            <a:srgbClr val="353535">
              <a:alpha val="11372"/>
            </a:srgbClr>
          </a:solidFill>
          <a:ln>
            <a:noFill/>
          </a:ln>
        </p:spPr>
      </p:pic>
      <p:sp>
        <p:nvSpPr>
          <p:cNvPr id="587" name="Google Shape;587;p13"/>
          <p:cNvSpPr txBox="1"/>
          <p:nvPr/>
        </p:nvSpPr>
        <p:spPr>
          <a:xfrm>
            <a:off x="671033" y="421747"/>
            <a:ext cx="8185100" cy="1869486"/>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4800"/>
              <a:buFont typeface="Arial"/>
              <a:buNone/>
            </a:pPr>
            <a:r>
              <a:rPr lang="fr-FR" sz="4800" b="1" i="0" u="none" strike="noStrike" cap="none" dirty="0">
                <a:solidFill>
                  <a:schemeClr val="dk2"/>
                </a:solidFill>
                <a:latin typeface="Montserrat"/>
                <a:ea typeface="Montserrat"/>
                <a:cs typeface="Montserrat"/>
                <a:sym typeface="Montserrat"/>
              </a:rPr>
              <a:t>Pourquoi devons-nous mobiliser les communautés ?</a:t>
            </a:r>
          </a:p>
          <a:p>
            <a:pPr marL="0" marR="0" lvl="0" indent="0" algn="l" rtl="0">
              <a:lnSpc>
                <a:spcPct val="80000"/>
              </a:lnSpc>
              <a:spcBef>
                <a:spcPts val="0"/>
              </a:spcBef>
              <a:spcAft>
                <a:spcPts val="0"/>
              </a:spcAft>
              <a:buClr>
                <a:srgbClr val="000000"/>
              </a:buClr>
              <a:buSzPts val="4800"/>
              <a:buFont typeface="Arial"/>
              <a:buNone/>
            </a:pPr>
            <a:r>
              <a:rPr lang="fr-FR" sz="4800" b="0" i="0" u="none" strike="noStrike" cap="none" dirty="0">
                <a:solidFill>
                  <a:schemeClr val="accent3"/>
                </a:solidFill>
                <a:latin typeface="Montserrat"/>
                <a:ea typeface="Montserrat"/>
                <a:cs typeface="Montserrat"/>
                <a:sym typeface="Montserrat"/>
              </a:rPr>
              <a:t>Discussion...</a:t>
            </a:r>
          </a:p>
        </p:txBody>
      </p:sp>
      <p:sp>
        <p:nvSpPr>
          <p:cNvPr id="588" name="Google Shape;588;p13"/>
          <p:cNvSpPr txBox="1"/>
          <p:nvPr/>
        </p:nvSpPr>
        <p:spPr>
          <a:xfrm>
            <a:off x="671033" y="2952230"/>
            <a:ext cx="7341075" cy="624782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3200"/>
              <a:buFont typeface="Calibri"/>
              <a:buAutoNum type="arabicPeriod"/>
            </a:pPr>
            <a:r>
              <a:rPr lang="fr-FR" sz="2800" b="0" i="0" u="none" strike="noStrike" cap="none" dirty="0">
                <a:solidFill>
                  <a:schemeClr val="lt1"/>
                </a:solidFill>
                <a:latin typeface="Open Sans"/>
                <a:ea typeface="Open Sans"/>
                <a:cs typeface="Open Sans"/>
                <a:sym typeface="Open Sans"/>
              </a:rPr>
              <a:t>Pour saisir le contexte et les besoins de la communauté, </a:t>
            </a:r>
          </a:p>
          <a:p>
            <a:pPr marL="457200" marR="0" lvl="0" indent="-457200" algn="l" rtl="0">
              <a:lnSpc>
                <a:spcPct val="100000"/>
              </a:lnSpc>
              <a:spcBef>
                <a:spcPts val="3600"/>
              </a:spcBef>
              <a:spcAft>
                <a:spcPts val="0"/>
              </a:spcAft>
              <a:buClr>
                <a:srgbClr val="FF0000"/>
              </a:buClr>
              <a:buSzPts val="3200"/>
              <a:buFont typeface="Calibri"/>
              <a:buAutoNum type="arabicPeriod"/>
            </a:pPr>
            <a:r>
              <a:rPr lang="fr-FR" sz="2800" b="0" i="0" u="none" strike="noStrike" cap="none" dirty="0">
                <a:solidFill>
                  <a:schemeClr val="lt1"/>
                </a:solidFill>
                <a:latin typeface="Open Sans"/>
                <a:ea typeface="Open Sans"/>
                <a:cs typeface="Open Sans"/>
                <a:sym typeface="Open Sans"/>
              </a:rPr>
              <a:t>Pour des programmes et des opérations de meilleure qualité et plus efficaces </a:t>
            </a:r>
          </a:p>
          <a:p>
            <a:pPr marL="457200" marR="0" lvl="0" indent="-457200" algn="l" rtl="0">
              <a:lnSpc>
                <a:spcPct val="100000"/>
              </a:lnSpc>
              <a:spcBef>
                <a:spcPts val="3600"/>
              </a:spcBef>
              <a:spcAft>
                <a:spcPts val="0"/>
              </a:spcAft>
              <a:buClr>
                <a:srgbClr val="FF0000"/>
              </a:buClr>
              <a:buSzPts val="3200"/>
              <a:buFont typeface="Calibri"/>
              <a:buAutoNum type="arabicPeriod"/>
            </a:pPr>
            <a:r>
              <a:rPr lang="fr-FR" sz="2800" b="0" i="0" u="none" strike="noStrike" cap="none" dirty="0">
                <a:solidFill>
                  <a:schemeClr val="lt1"/>
                </a:solidFill>
                <a:latin typeface="Open Sans"/>
                <a:ea typeface="Open Sans"/>
                <a:cs typeface="Open Sans"/>
                <a:sym typeface="Open Sans"/>
              </a:rPr>
              <a:t>Pour instaurer la confiance, l'accès et l'acceptation avec les communautés </a:t>
            </a:r>
          </a:p>
          <a:p>
            <a:pPr marL="457200" marR="0" lvl="0" indent="-457200" algn="l" rtl="0">
              <a:lnSpc>
                <a:spcPct val="100000"/>
              </a:lnSpc>
              <a:spcBef>
                <a:spcPts val="3600"/>
              </a:spcBef>
              <a:spcAft>
                <a:spcPts val="0"/>
              </a:spcAft>
              <a:buClr>
                <a:srgbClr val="FF0000"/>
              </a:buClr>
              <a:buSzPts val="3200"/>
              <a:buFont typeface="Calibri"/>
              <a:buAutoNum type="arabicPeriod"/>
            </a:pPr>
            <a:r>
              <a:rPr lang="fr-FR" sz="2800" b="0" i="0" u="none" strike="noStrike" cap="none" dirty="0">
                <a:solidFill>
                  <a:schemeClr val="lt1"/>
                </a:solidFill>
                <a:latin typeface="Open Sans"/>
                <a:ea typeface="Open Sans"/>
                <a:cs typeface="Open Sans"/>
                <a:sym typeface="Open Sans"/>
              </a:rPr>
              <a:t>Pour renforcer l'appropriation et la résilience des communautés et soutenir les solutions communautaires</a:t>
            </a:r>
          </a:p>
          <a:p>
            <a:pPr marL="457200" marR="0" lvl="0" indent="-457200" algn="l" rtl="0">
              <a:lnSpc>
                <a:spcPct val="100000"/>
              </a:lnSpc>
              <a:spcBef>
                <a:spcPts val="3600"/>
              </a:spcBef>
              <a:spcAft>
                <a:spcPts val="0"/>
              </a:spcAft>
              <a:buClr>
                <a:srgbClr val="FF0000"/>
              </a:buClr>
              <a:buSzPts val="3200"/>
              <a:buFont typeface="Calibri"/>
              <a:buAutoNum type="arabicPeriod"/>
            </a:pPr>
            <a:r>
              <a:rPr lang="fr-FR" sz="2800" b="0" i="0" u="none" strike="noStrike" cap="none" dirty="0">
                <a:solidFill>
                  <a:schemeClr val="lt1"/>
                </a:solidFill>
                <a:latin typeface="Open Sans"/>
                <a:ea typeface="Open Sans"/>
                <a:cs typeface="Open Sans"/>
                <a:sym typeface="Open Sans"/>
              </a:rPr>
              <a:t>Respecter nos propres engagements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4"/>
          <p:cNvSpPr txBox="1"/>
          <p:nvPr/>
        </p:nvSpPr>
        <p:spPr>
          <a:xfrm>
            <a:off x="742577" y="790707"/>
            <a:ext cx="9028952" cy="127855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4800"/>
              <a:buFont typeface="Arial"/>
              <a:buNone/>
            </a:pPr>
            <a:r>
              <a:rPr lang="fr-FR" sz="4800" b="1" i="0" u="none" strike="noStrike" cap="none" dirty="0">
                <a:solidFill>
                  <a:schemeClr val="dk2"/>
                </a:solidFill>
                <a:latin typeface="Montserrat"/>
                <a:ea typeface="Montserrat"/>
                <a:cs typeface="Montserrat"/>
                <a:sym typeface="Montserrat"/>
              </a:rPr>
              <a:t>Quels sont nos engagements ?</a:t>
            </a:r>
          </a:p>
        </p:txBody>
      </p:sp>
      <p:sp>
        <p:nvSpPr>
          <p:cNvPr id="595" name="Google Shape;595;p14"/>
          <p:cNvSpPr txBox="1"/>
          <p:nvPr/>
        </p:nvSpPr>
        <p:spPr>
          <a:xfrm>
            <a:off x="492735" y="2476459"/>
            <a:ext cx="8113381" cy="747893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2400"/>
              <a:buFont typeface="Arial"/>
              <a:buChar char="•"/>
            </a:pPr>
            <a:r>
              <a:rPr lang="fr-FR" sz="2400" b="1" i="0" u="none" strike="noStrike" cap="none" dirty="0">
                <a:solidFill>
                  <a:schemeClr val="accent3"/>
                </a:solidFill>
                <a:latin typeface="Open Sans"/>
                <a:ea typeface="Open Sans"/>
                <a:cs typeface="Open Sans"/>
                <a:sym typeface="Open Sans"/>
              </a:rPr>
              <a:t>Code de conduite pour les opérations de secours du Mouvement </a:t>
            </a:r>
          </a:p>
          <a:p>
            <a:pPr marL="457200" marR="0" lvl="0" indent="-457200" algn="l" rtl="0">
              <a:lnSpc>
                <a:spcPct val="100000"/>
              </a:lnSpc>
              <a:spcBef>
                <a:spcPts val="3600"/>
              </a:spcBef>
              <a:spcAft>
                <a:spcPts val="0"/>
              </a:spcAft>
              <a:buClr>
                <a:srgbClr val="FF0000"/>
              </a:buClr>
              <a:buSzPts val="2400"/>
              <a:buFont typeface="Arial"/>
              <a:buChar char="•"/>
            </a:pPr>
            <a:r>
              <a:rPr lang="fr-FR" sz="2400" b="1" i="0" u="none" strike="noStrike" cap="none" dirty="0">
                <a:solidFill>
                  <a:schemeClr val="accent3"/>
                </a:solidFill>
                <a:latin typeface="Open Sans"/>
                <a:ea typeface="Open Sans"/>
                <a:cs typeface="Open Sans"/>
                <a:sym typeface="Open Sans"/>
              </a:rPr>
              <a:t>Principes et règles de l'assistance humanitaire de la Croix-Rouge et du Croissant-Rouge </a:t>
            </a:r>
          </a:p>
          <a:p>
            <a:pPr marL="457200" marR="0" lvl="0" indent="-457200" algn="l" rtl="0">
              <a:lnSpc>
                <a:spcPct val="100000"/>
              </a:lnSpc>
              <a:spcBef>
                <a:spcPts val="3600"/>
              </a:spcBef>
              <a:spcAft>
                <a:spcPts val="0"/>
              </a:spcAft>
              <a:buClr>
                <a:srgbClr val="FF0000"/>
              </a:buClr>
              <a:buSzPts val="2400"/>
              <a:buFont typeface="Arial"/>
              <a:buChar char="•"/>
            </a:pPr>
            <a:r>
              <a:rPr lang="fr-FR" sz="2400" b="1" i="0" u="none" strike="noStrike" cap="none" dirty="0">
                <a:solidFill>
                  <a:schemeClr val="accent3"/>
                </a:solidFill>
                <a:latin typeface="Open Sans"/>
                <a:ea typeface="Open Sans"/>
                <a:cs typeface="Open Sans"/>
                <a:sym typeface="Open Sans"/>
              </a:rPr>
              <a:t>Engagements du Mouvement en matière de CEA </a:t>
            </a:r>
          </a:p>
          <a:p>
            <a:pPr marL="1144817" marR="0" lvl="1" indent="-457200" algn="l" rtl="0">
              <a:lnSpc>
                <a:spcPct val="100000"/>
              </a:lnSpc>
              <a:spcBef>
                <a:spcPts val="1800"/>
              </a:spcBef>
              <a:spcAft>
                <a:spcPts val="0"/>
              </a:spcAft>
              <a:buClr>
                <a:srgbClr val="FF0000"/>
              </a:buClr>
              <a:buSzPts val="2400"/>
              <a:buFont typeface="Arial"/>
              <a:buChar char="•"/>
            </a:pPr>
            <a:r>
              <a:rPr lang="fr-FR" sz="2400" b="0" i="0" u="none" strike="noStrike" cap="none" dirty="0">
                <a:solidFill>
                  <a:schemeClr val="lt1"/>
                </a:solidFill>
                <a:latin typeface="Open Sans"/>
                <a:ea typeface="Open Sans"/>
                <a:cs typeface="Open Sans"/>
                <a:sym typeface="Open Sans"/>
              </a:rPr>
              <a:t>Adopté lors du Conseil des Délégués 2019</a:t>
            </a:r>
          </a:p>
          <a:p>
            <a:pPr marL="1144817" marR="0" lvl="1" indent="-457200" algn="l" rtl="0">
              <a:lnSpc>
                <a:spcPct val="100000"/>
              </a:lnSpc>
              <a:spcBef>
                <a:spcPts val="1800"/>
              </a:spcBef>
              <a:spcAft>
                <a:spcPts val="0"/>
              </a:spcAft>
              <a:buClr>
                <a:srgbClr val="FF0000"/>
              </a:buClr>
              <a:buSzPts val="2400"/>
              <a:buFont typeface="Arial"/>
              <a:buChar char="•"/>
            </a:pPr>
            <a:r>
              <a:rPr lang="fr-FR" sz="2400" b="0" i="0" u="none" strike="noStrike" cap="none" dirty="0">
                <a:solidFill>
                  <a:schemeClr val="lt1"/>
                </a:solidFill>
                <a:latin typeface="Open Sans"/>
                <a:ea typeface="Open Sans"/>
                <a:cs typeface="Open Sans"/>
                <a:sym typeface="Open Sans"/>
              </a:rPr>
              <a:t>Sept engagements stratégiques primordiaux pour être plus responsable envers ceux que nous servons</a:t>
            </a:r>
          </a:p>
          <a:p>
            <a:pPr marL="1144817" marR="0" lvl="1" indent="-457200" algn="l" rtl="0">
              <a:lnSpc>
                <a:spcPct val="100000"/>
              </a:lnSpc>
              <a:spcBef>
                <a:spcPts val="1800"/>
              </a:spcBef>
              <a:spcAft>
                <a:spcPts val="0"/>
              </a:spcAft>
              <a:buClr>
                <a:srgbClr val="FF0000"/>
              </a:buClr>
              <a:buSzPts val="2400"/>
              <a:buFont typeface="Arial"/>
              <a:buChar char="•"/>
            </a:pPr>
            <a:r>
              <a:rPr lang="fr-FR" sz="2400" b="0" i="0" u="none" strike="noStrike" cap="none" dirty="0">
                <a:solidFill>
                  <a:schemeClr val="lt1"/>
                </a:solidFill>
                <a:latin typeface="Open Sans"/>
                <a:ea typeface="Open Sans"/>
                <a:cs typeface="Open Sans"/>
                <a:sym typeface="Open Sans"/>
              </a:rPr>
              <a:t>Tous les membres du Mouvement – chaque Société nationale, délégation du CICR et bureau de la FICR – sont responsables du respect de ces engagements.</a:t>
            </a:r>
          </a:p>
          <a:p>
            <a:pPr marL="1144817" marR="0" lvl="1" indent="-457200" algn="l" rtl="0">
              <a:lnSpc>
                <a:spcPct val="100000"/>
              </a:lnSpc>
              <a:spcBef>
                <a:spcPts val="1800"/>
              </a:spcBef>
              <a:spcAft>
                <a:spcPts val="0"/>
              </a:spcAft>
              <a:buClr>
                <a:srgbClr val="FF0000"/>
              </a:buClr>
              <a:buSzPts val="2400"/>
              <a:buFont typeface="Arial"/>
              <a:buChar char="•"/>
            </a:pPr>
            <a:r>
              <a:rPr lang="fr-FR" sz="2400" b="0" i="0" u="none" strike="noStrike" cap="none" dirty="0">
                <a:solidFill>
                  <a:schemeClr val="lt1"/>
                </a:solidFill>
                <a:latin typeface="Open Sans"/>
                <a:ea typeface="Open Sans"/>
                <a:cs typeface="Open Sans"/>
                <a:sym typeface="Open Sans"/>
              </a:rPr>
              <a:t>Applicable à l'ensemble du personnel et des bénévoles </a:t>
            </a:r>
          </a:p>
        </p:txBody>
      </p:sp>
      <p:pic>
        <p:nvPicPr>
          <p:cNvPr id="596" name="Google Shape;596;p14"/>
          <p:cNvPicPr preferRelativeResize="0"/>
          <p:nvPr/>
        </p:nvPicPr>
        <p:blipFill rotWithShape="1">
          <a:blip r:embed="rId3" cstate="screen">
            <a:alphaModFix/>
            <a:extLst>
              <a:ext uri="{28A0092B-C50C-407E-A947-70E740481C1C}">
                <a14:useLocalDpi xmlns:a14="http://schemas.microsoft.com/office/drawing/2010/main"/>
              </a:ext>
            </a:extLst>
          </a:blip>
          <a:srcRect l="8377" r="5564" b="36795"/>
          <a:stretch/>
        </p:blipFill>
        <p:spPr>
          <a:xfrm>
            <a:off x="11217339" y="1"/>
            <a:ext cx="7070662" cy="6974540"/>
          </a:xfrm>
          <a:prstGeom prst="rect">
            <a:avLst/>
          </a:prstGeom>
          <a:noFill/>
          <a:ln w="9525" cap="flat" cmpd="sng">
            <a:solidFill>
              <a:schemeClr val="dk1"/>
            </a:solidFill>
            <a:prstDash val="solid"/>
            <a:round/>
            <a:headEnd type="none" w="sm" len="sm"/>
            <a:tailEnd type="none" w="sm" len="sm"/>
          </a:ln>
        </p:spPr>
      </p:pic>
      <p:pic>
        <p:nvPicPr>
          <p:cNvPr id="597" name="Google Shape;597;p14"/>
          <p:cNvPicPr preferRelativeResize="0"/>
          <p:nvPr/>
        </p:nvPicPr>
        <p:blipFill rotWithShape="1">
          <a:blip r:embed="rId4">
            <a:alphaModFix/>
          </a:blip>
          <a:srcRect/>
          <a:stretch/>
        </p:blipFill>
        <p:spPr>
          <a:xfrm>
            <a:off x="9771529" y="4306429"/>
            <a:ext cx="8516471" cy="5982158"/>
          </a:xfrm>
          <a:prstGeom prst="rect">
            <a:avLst/>
          </a:prstGeom>
          <a:noFill/>
          <a:ln>
            <a:noFill/>
          </a:ln>
        </p:spPr>
      </p:pic>
      <p:pic>
        <p:nvPicPr>
          <p:cNvPr id="598" name="Google Shape;598;p14"/>
          <p:cNvPicPr preferRelativeResize="0"/>
          <p:nvPr/>
        </p:nvPicPr>
        <p:blipFill rotWithShape="1">
          <a:blip r:embed="rId5">
            <a:alphaModFix/>
          </a:blip>
          <a:srcRect/>
          <a:stretch/>
        </p:blipFill>
        <p:spPr>
          <a:xfrm>
            <a:off x="10319937" y="790707"/>
            <a:ext cx="6802651" cy="9164682"/>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0"/>
          <p:cNvSpPr txBox="1"/>
          <p:nvPr/>
        </p:nvSpPr>
        <p:spPr>
          <a:xfrm>
            <a:off x="309150" y="1995314"/>
            <a:ext cx="10696307" cy="127415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33394B"/>
              </a:buClr>
              <a:buSzPts val="4800"/>
              <a:buFont typeface="Arial"/>
              <a:buNone/>
            </a:pPr>
            <a:r>
              <a:rPr lang="fr-FR" sz="4800" b="1" i="0" u="none" strike="noStrike" cap="none" dirty="0">
                <a:solidFill>
                  <a:srgbClr val="33394B"/>
                </a:solidFill>
                <a:latin typeface="Montserrat"/>
                <a:ea typeface="Montserrat"/>
                <a:cs typeface="Montserrat"/>
                <a:sym typeface="Montserrat"/>
              </a:rPr>
              <a:t>Engagements de l'ensemble du Mouvement pour le CEA</a:t>
            </a:r>
          </a:p>
        </p:txBody>
      </p:sp>
      <p:sp>
        <p:nvSpPr>
          <p:cNvPr id="605" name="Google Shape;605;p70"/>
          <p:cNvSpPr txBox="1"/>
          <p:nvPr/>
        </p:nvSpPr>
        <p:spPr>
          <a:xfrm>
            <a:off x="309150" y="3640626"/>
            <a:ext cx="9585964" cy="63761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2400"/>
              <a:buFont typeface="Arial"/>
              <a:buNone/>
            </a:pPr>
            <a:r>
              <a:rPr lang="fr-FR" sz="2100" b="1" i="0" u="none" strike="noStrike" cap="none" dirty="0">
                <a:solidFill>
                  <a:srgbClr val="F5333F"/>
                </a:solidFill>
                <a:latin typeface="Open Sans"/>
                <a:ea typeface="Open Sans"/>
                <a:cs typeface="Open Sans"/>
                <a:sym typeface="Open Sans"/>
              </a:rPr>
              <a:t>Engagement 1 :</a:t>
            </a:r>
            <a:r>
              <a:rPr lang="fr-FR" sz="2100" b="0" i="0" u="none" strike="noStrike" cap="none" dirty="0">
                <a:solidFill>
                  <a:srgbClr val="F5333F"/>
                </a:solidFill>
                <a:latin typeface="Open Sans"/>
                <a:ea typeface="Open Sans"/>
                <a:cs typeface="Open Sans"/>
                <a:sym typeface="Open Sans"/>
              </a:rPr>
              <a:t> </a:t>
            </a:r>
            <a:r>
              <a:rPr lang="fr-FR" sz="2100" b="1" i="0" u="none" strike="noStrike" cap="none" dirty="0">
                <a:solidFill>
                  <a:srgbClr val="000000"/>
                </a:solidFill>
                <a:latin typeface="Open Sans"/>
                <a:ea typeface="Open Sans"/>
                <a:cs typeface="Open Sans"/>
                <a:sym typeface="Open Sans"/>
              </a:rPr>
              <a:t> </a:t>
            </a:r>
            <a:r>
              <a:rPr lang="fr-FR" sz="2100" b="1" i="0" u="none" strike="noStrike" cap="none" dirty="0">
                <a:solidFill>
                  <a:srgbClr val="3F3F3F"/>
                </a:solidFill>
                <a:latin typeface="Open Sans"/>
                <a:ea typeface="Open Sans"/>
                <a:cs typeface="Open Sans"/>
                <a:sym typeface="Open Sans"/>
              </a:rPr>
              <a:t>Intégrer l’engagement communautaire et la redevabilité</a:t>
            </a:r>
          </a:p>
          <a:p>
            <a:pPr marL="0" marR="0" lvl="0" indent="0" algn="l" rtl="0">
              <a:lnSpc>
                <a:spcPct val="100000"/>
              </a:lnSpc>
              <a:spcBef>
                <a:spcPts val="0"/>
              </a:spcBef>
              <a:spcAft>
                <a:spcPts val="0"/>
              </a:spcAft>
              <a:buClr>
                <a:srgbClr val="000000"/>
              </a:buClr>
              <a:buSzPts val="2400"/>
              <a:buFont typeface="Arial"/>
              <a:buNone/>
            </a:pPr>
            <a:endParaRPr sz="21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F5333F"/>
              </a:buClr>
              <a:buSzPts val="2400"/>
              <a:buFont typeface="Arial"/>
              <a:buNone/>
            </a:pPr>
            <a:r>
              <a:rPr lang="fr-FR" sz="2100" b="1" i="0" u="none" strike="noStrike" cap="none" dirty="0">
                <a:solidFill>
                  <a:srgbClr val="F5333F"/>
                </a:solidFill>
                <a:latin typeface="Open Sans"/>
                <a:ea typeface="Open Sans"/>
                <a:cs typeface="Open Sans"/>
                <a:sym typeface="Open Sans"/>
              </a:rPr>
              <a:t>Engagement 2 :</a:t>
            </a:r>
            <a:r>
              <a:rPr lang="fr-FR" sz="2100" b="0" i="0" u="none" strike="noStrike" cap="none" dirty="0">
                <a:solidFill>
                  <a:srgbClr val="F5333F"/>
                </a:solidFill>
                <a:latin typeface="Open Sans"/>
                <a:ea typeface="Open Sans"/>
                <a:cs typeface="Open Sans"/>
                <a:sym typeface="Open Sans"/>
              </a:rPr>
              <a:t> </a:t>
            </a:r>
            <a:r>
              <a:rPr lang="fr-FR" sz="2100" b="1" i="0" u="none" strike="noStrike" cap="none" dirty="0">
                <a:solidFill>
                  <a:srgbClr val="3F3F3F"/>
                </a:solidFill>
                <a:latin typeface="Open Sans"/>
                <a:ea typeface="Open Sans"/>
                <a:cs typeface="Open Sans"/>
                <a:sym typeface="Open Sans"/>
              </a:rPr>
              <a:t>Comprendre le contexte </a:t>
            </a:r>
          </a:p>
          <a:p>
            <a:pPr marL="0" marR="0" lvl="0" indent="0" algn="l" rtl="0">
              <a:lnSpc>
                <a:spcPct val="100000"/>
              </a:lnSpc>
              <a:spcBef>
                <a:spcPts val="0"/>
              </a:spcBef>
              <a:spcAft>
                <a:spcPts val="0"/>
              </a:spcAft>
              <a:buClr>
                <a:srgbClr val="000000"/>
              </a:buClr>
              <a:buSzPts val="2400"/>
              <a:buFont typeface="Arial"/>
              <a:buNone/>
            </a:pPr>
            <a:r>
              <a:rPr lang="fr-FR" sz="2100" b="0" i="0" u="none" strike="noStrike" cap="none" dirty="0">
                <a:solidFill>
                  <a:srgbClr val="000000"/>
                </a:solidFill>
                <a:latin typeface="Open Sans"/>
                <a:ea typeface="Open Sans"/>
                <a:cs typeface="Open Sans"/>
                <a:sym typeface="Open Sans"/>
              </a:rPr>
              <a:t> </a:t>
            </a:r>
          </a:p>
          <a:p>
            <a:pPr marL="0" marR="0" lvl="0" indent="0" algn="l" rtl="0">
              <a:lnSpc>
                <a:spcPct val="100000"/>
              </a:lnSpc>
              <a:spcBef>
                <a:spcPts val="0"/>
              </a:spcBef>
              <a:spcAft>
                <a:spcPts val="0"/>
              </a:spcAft>
              <a:buClr>
                <a:srgbClr val="F5333F"/>
              </a:buClr>
              <a:buSzPts val="2400"/>
              <a:buFont typeface="Arial"/>
              <a:buNone/>
            </a:pPr>
            <a:r>
              <a:rPr lang="fr-FR" sz="2100" b="1" i="0" u="none" strike="noStrike" cap="none" dirty="0">
                <a:solidFill>
                  <a:srgbClr val="F5333F"/>
                </a:solidFill>
                <a:latin typeface="Open Sans"/>
                <a:ea typeface="Open Sans"/>
                <a:cs typeface="Open Sans"/>
                <a:sym typeface="Open Sans"/>
              </a:rPr>
              <a:t>Engagement 3 : </a:t>
            </a:r>
            <a:r>
              <a:rPr lang="fr-FR" sz="2100" b="1" i="0" u="none" strike="noStrike" cap="none" dirty="0">
                <a:solidFill>
                  <a:srgbClr val="3F3F3F"/>
                </a:solidFill>
                <a:latin typeface="Open Sans"/>
                <a:ea typeface="Open Sans"/>
                <a:cs typeface="Open Sans"/>
                <a:sym typeface="Open Sans"/>
              </a:rPr>
              <a:t>Augmenter la participation</a:t>
            </a:r>
            <a:r>
              <a:rPr lang="fr-FR" sz="2100" b="0" i="0" u="none" strike="noStrike" cap="none" dirty="0">
                <a:solidFill>
                  <a:srgbClr val="3F3F3F"/>
                </a:solidFill>
                <a:latin typeface="Open Sans"/>
                <a:ea typeface="Open Sans"/>
                <a:cs typeface="Open Sans"/>
                <a:sym typeface="Open Sans"/>
              </a:rPr>
              <a:t> </a:t>
            </a:r>
          </a:p>
          <a:p>
            <a:pPr marL="0" marR="0" lvl="0" indent="0" algn="l" rtl="0">
              <a:lnSpc>
                <a:spcPct val="100000"/>
              </a:lnSpc>
              <a:spcBef>
                <a:spcPts val="0"/>
              </a:spcBef>
              <a:spcAft>
                <a:spcPts val="0"/>
              </a:spcAft>
              <a:buClr>
                <a:srgbClr val="000000"/>
              </a:buClr>
              <a:buSzPts val="2400"/>
              <a:buFont typeface="Arial"/>
              <a:buNone/>
            </a:pPr>
            <a:r>
              <a:rPr lang="fr-FR" sz="2100" b="0" i="0" u="none" strike="noStrike" cap="none" dirty="0">
                <a:solidFill>
                  <a:srgbClr val="000000"/>
                </a:solidFill>
                <a:latin typeface="Open Sans"/>
                <a:ea typeface="Open Sans"/>
                <a:cs typeface="Open Sans"/>
                <a:sym typeface="Open Sans"/>
              </a:rPr>
              <a:t> </a:t>
            </a:r>
          </a:p>
          <a:p>
            <a:pPr marL="0" marR="0" lvl="0" indent="0" algn="l" rtl="0">
              <a:lnSpc>
                <a:spcPct val="100000"/>
              </a:lnSpc>
              <a:spcBef>
                <a:spcPts val="0"/>
              </a:spcBef>
              <a:spcAft>
                <a:spcPts val="0"/>
              </a:spcAft>
              <a:buClr>
                <a:srgbClr val="F5333F"/>
              </a:buClr>
              <a:buSzPts val="2400"/>
              <a:buFont typeface="Arial"/>
              <a:buNone/>
            </a:pPr>
            <a:r>
              <a:rPr lang="fr-FR" sz="2100" b="1" i="0" u="none" strike="noStrike" cap="none" dirty="0">
                <a:solidFill>
                  <a:srgbClr val="F5333F"/>
                </a:solidFill>
                <a:latin typeface="Open Sans"/>
                <a:ea typeface="Open Sans"/>
                <a:cs typeface="Open Sans"/>
                <a:sym typeface="Open Sans"/>
              </a:rPr>
              <a:t>Engagement 4 :</a:t>
            </a:r>
            <a:r>
              <a:rPr lang="fr-FR" sz="2100" b="0" i="0" u="none" strike="noStrike" cap="none" dirty="0">
                <a:solidFill>
                  <a:srgbClr val="000000"/>
                </a:solidFill>
                <a:latin typeface="Open Sans"/>
                <a:ea typeface="Open Sans"/>
                <a:cs typeface="Open Sans"/>
                <a:sym typeface="Open Sans"/>
              </a:rPr>
              <a:t> </a:t>
            </a:r>
            <a:r>
              <a:rPr lang="fr-FR" sz="2100" b="1" i="0" u="none" strike="noStrike" cap="none" dirty="0">
                <a:solidFill>
                  <a:srgbClr val="3F3F3F"/>
                </a:solidFill>
                <a:latin typeface="Open Sans"/>
                <a:ea typeface="Open Sans"/>
                <a:cs typeface="Open Sans"/>
                <a:sym typeface="Open Sans"/>
              </a:rPr>
              <a:t>Écouter, répondre et agir en fonction du retour d'information </a:t>
            </a:r>
          </a:p>
          <a:p>
            <a:pPr marL="0" marR="0" lvl="0" indent="0" algn="l" rtl="0">
              <a:lnSpc>
                <a:spcPct val="100000"/>
              </a:lnSpc>
              <a:spcBef>
                <a:spcPts val="0"/>
              </a:spcBef>
              <a:spcAft>
                <a:spcPts val="0"/>
              </a:spcAft>
              <a:buClr>
                <a:srgbClr val="000000"/>
              </a:buClr>
              <a:buSzPts val="2400"/>
              <a:buFont typeface="Arial"/>
              <a:buNone/>
            </a:pPr>
            <a:r>
              <a:rPr lang="fr-FR" sz="2100" b="0" i="0" u="none" strike="noStrike" cap="none" dirty="0">
                <a:solidFill>
                  <a:srgbClr val="000000"/>
                </a:solidFill>
                <a:latin typeface="Open Sans"/>
                <a:ea typeface="Open Sans"/>
                <a:cs typeface="Open Sans"/>
                <a:sym typeface="Open Sans"/>
              </a:rPr>
              <a:t> </a:t>
            </a:r>
          </a:p>
          <a:p>
            <a:pPr marL="0" marR="0" lvl="0" indent="0" algn="l" rtl="0">
              <a:lnSpc>
                <a:spcPct val="100000"/>
              </a:lnSpc>
              <a:spcBef>
                <a:spcPts val="0"/>
              </a:spcBef>
              <a:spcAft>
                <a:spcPts val="0"/>
              </a:spcAft>
              <a:buClr>
                <a:srgbClr val="F5333F"/>
              </a:buClr>
              <a:buSzPts val="2400"/>
              <a:buFont typeface="Arial"/>
              <a:buNone/>
            </a:pPr>
            <a:r>
              <a:rPr lang="fr-FR" sz="2100" b="1" i="0" u="none" strike="noStrike" cap="none" dirty="0">
                <a:solidFill>
                  <a:srgbClr val="F5333F"/>
                </a:solidFill>
                <a:latin typeface="Open Sans"/>
                <a:ea typeface="Open Sans"/>
                <a:cs typeface="Open Sans"/>
                <a:sym typeface="Open Sans"/>
              </a:rPr>
              <a:t>Engagement 5 :</a:t>
            </a:r>
            <a:r>
              <a:rPr lang="fr-FR" sz="2100" b="0" i="0" u="none" strike="noStrike" cap="none" dirty="0">
                <a:solidFill>
                  <a:srgbClr val="F5333F"/>
                </a:solidFill>
                <a:latin typeface="Open Sans"/>
                <a:ea typeface="Open Sans"/>
                <a:cs typeface="Open Sans"/>
                <a:sym typeface="Open Sans"/>
              </a:rPr>
              <a:t> </a:t>
            </a:r>
            <a:r>
              <a:rPr lang="fr-FR" sz="2100" b="1" i="0" u="none" strike="noStrike" cap="none" dirty="0">
                <a:solidFill>
                  <a:srgbClr val="3F3F3F"/>
                </a:solidFill>
                <a:latin typeface="Open Sans"/>
                <a:ea typeface="Open Sans"/>
                <a:cs typeface="Open Sans"/>
                <a:sym typeface="Open Sans"/>
              </a:rPr>
              <a:t>Améliorer la transparence </a:t>
            </a:r>
          </a:p>
          <a:p>
            <a:pPr marL="0" marR="0" lvl="0" indent="0" algn="l" rtl="0">
              <a:lnSpc>
                <a:spcPct val="100000"/>
              </a:lnSpc>
              <a:spcBef>
                <a:spcPts val="0"/>
              </a:spcBef>
              <a:spcAft>
                <a:spcPts val="0"/>
              </a:spcAft>
              <a:buClr>
                <a:srgbClr val="000000"/>
              </a:buClr>
              <a:buSzPts val="2400"/>
              <a:buFont typeface="Arial"/>
              <a:buNone/>
            </a:pPr>
            <a:r>
              <a:rPr lang="fr-FR" sz="2100" b="0" i="0" u="none" strike="noStrike" cap="none" dirty="0">
                <a:solidFill>
                  <a:srgbClr val="000000"/>
                </a:solidFill>
                <a:latin typeface="Open Sans"/>
                <a:ea typeface="Open Sans"/>
                <a:cs typeface="Open Sans"/>
                <a:sym typeface="Open Sans"/>
              </a:rPr>
              <a:t> </a:t>
            </a:r>
          </a:p>
          <a:p>
            <a:pPr marL="0" marR="0" lvl="0" indent="0" algn="l" rtl="0">
              <a:lnSpc>
                <a:spcPct val="100000"/>
              </a:lnSpc>
              <a:spcBef>
                <a:spcPts val="0"/>
              </a:spcBef>
              <a:spcAft>
                <a:spcPts val="0"/>
              </a:spcAft>
              <a:buClr>
                <a:srgbClr val="F5333F"/>
              </a:buClr>
              <a:buSzPts val="2400"/>
              <a:buFont typeface="Arial"/>
              <a:buNone/>
            </a:pPr>
            <a:r>
              <a:rPr lang="fr-FR" sz="2100" b="1" i="0" u="none" strike="noStrike" cap="none" dirty="0">
                <a:solidFill>
                  <a:srgbClr val="F5333F"/>
                </a:solidFill>
                <a:latin typeface="Open Sans"/>
                <a:ea typeface="Open Sans"/>
                <a:cs typeface="Open Sans"/>
                <a:sym typeface="Open Sans"/>
              </a:rPr>
              <a:t>Engagement 6 :</a:t>
            </a:r>
            <a:r>
              <a:rPr lang="fr-FR" sz="2100" b="0" i="0" u="none" strike="noStrike" cap="none" dirty="0">
                <a:solidFill>
                  <a:srgbClr val="F5333F"/>
                </a:solidFill>
                <a:latin typeface="Open Sans"/>
                <a:ea typeface="Open Sans"/>
                <a:cs typeface="Open Sans"/>
                <a:sym typeface="Open Sans"/>
              </a:rPr>
              <a:t> </a:t>
            </a:r>
            <a:r>
              <a:rPr lang="fr-FR" sz="2100" b="1" i="0" u="none" strike="noStrike" cap="none" dirty="0">
                <a:solidFill>
                  <a:srgbClr val="3F3F3F"/>
                </a:solidFill>
                <a:latin typeface="Open Sans"/>
                <a:ea typeface="Open Sans"/>
                <a:cs typeface="Open Sans"/>
                <a:sym typeface="Open Sans"/>
              </a:rPr>
              <a:t>Renforcer les connaissances, les aptitudes et les compétences en matière d'engagement communautaire et de redevabilité</a:t>
            </a:r>
            <a:r>
              <a:rPr lang="fr-FR" sz="2100" b="0" i="0" u="none" strike="noStrike" cap="none" dirty="0">
                <a:solidFill>
                  <a:srgbClr val="3F3F3F"/>
                </a:solidFill>
                <a:latin typeface="Open Sans"/>
                <a:ea typeface="Open Sans"/>
                <a:cs typeface="Open Sans"/>
                <a:sym typeface="Open Sans"/>
              </a:rPr>
              <a:t> </a:t>
            </a:r>
            <a:r>
              <a:rPr lang="fr-FR" sz="2100" b="0" i="0" u="none" strike="noStrike" cap="none" dirty="0">
                <a:solidFill>
                  <a:srgbClr val="000000"/>
                </a:solidFill>
                <a:latin typeface="Open Sans"/>
                <a:ea typeface="Open Sans"/>
                <a:cs typeface="Open Sans"/>
                <a:sym typeface="Open Sans"/>
              </a:rPr>
              <a:t> </a:t>
            </a:r>
          </a:p>
          <a:p>
            <a:pPr marL="0" marR="0" lvl="0" indent="0" algn="l" rtl="0">
              <a:lnSpc>
                <a:spcPct val="100000"/>
              </a:lnSpc>
              <a:spcBef>
                <a:spcPts val="0"/>
              </a:spcBef>
              <a:spcAft>
                <a:spcPts val="0"/>
              </a:spcAft>
              <a:buClr>
                <a:srgbClr val="000000"/>
              </a:buClr>
              <a:buSzPts val="2400"/>
              <a:buFont typeface="Arial"/>
              <a:buNone/>
            </a:pPr>
            <a:endParaRPr sz="21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F5333F"/>
              </a:buClr>
              <a:buSzPts val="2400"/>
              <a:buFont typeface="Arial"/>
              <a:buNone/>
            </a:pPr>
            <a:r>
              <a:rPr lang="fr-FR" sz="2100" b="1" i="0" u="none" strike="noStrike" cap="none" dirty="0">
                <a:solidFill>
                  <a:srgbClr val="F5333F"/>
                </a:solidFill>
                <a:latin typeface="Open Sans"/>
                <a:ea typeface="Open Sans"/>
                <a:cs typeface="Open Sans"/>
                <a:sym typeface="Open Sans"/>
              </a:rPr>
              <a:t>Engagement 7 :</a:t>
            </a:r>
            <a:r>
              <a:rPr lang="fr-FR" sz="2100" b="0" i="0" u="none" strike="noStrike" cap="none" dirty="0">
                <a:solidFill>
                  <a:srgbClr val="F5333F"/>
                </a:solidFill>
                <a:latin typeface="Open Sans"/>
                <a:ea typeface="Open Sans"/>
                <a:cs typeface="Open Sans"/>
                <a:sym typeface="Open Sans"/>
              </a:rPr>
              <a:t> </a:t>
            </a:r>
            <a:r>
              <a:rPr lang="fr-FR" sz="2100" b="1" i="0" u="none" strike="noStrike" cap="none" dirty="0">
                <a:solidFill>
                  <a:srgbClr val="3F3F3F"/>
                </a:solidFill>
                <a:latin typeface="Open Sans"/>
                <a:ea typeface="Open Sans"/>
                <a:cs typeface="Open Sans"/>
                <a:sym typeface="Open Sans"/>
              </a:rPr>
              <a:t>Coordonner</a:t>
            </a:r>
            <a:r>
              <a:rPr lang="fr-FR" sz="2100" b="0" i="0" u="none" strike="noStrike" cap="none" dirty="0">
                <a:solidFill>
                  <a:srgbClr val="3F3F3F"/>
                </a:solidFill>
                <a:latin typeface="Open Sans"/>
                <a:ea typeface="Open Sans"/>
                <a:cs typeface="Open Sans"/>
                <a:sym typeface="Open Sans"/>
              </a:rPr>
              <a:t> </a:t>
            </a:r>
            <a:r>
              <a:rPr lang="fr-FR" sz="2100" b="1" i="0" u="none" strike="noStrike" cap="none" dirty="0">
                <a:solidFill>
                  <a:srgbClr val="3F3F3F"/>
                </a:solidFill>
                <a:latin typeface="Open Sans"/>
                <a:ea typeface="Open Sans"/>
                <a:cs typeface="Open Sans"/>
                <a:sym typeface="Open Sans"/>
              </a:rPr>
              <a:t>nos approches en matière d'engagement communautaire et de redevabilité interne et externe </a:t>
            </a:r>
          </a:p>
        </p:txBody>
      </p:sp>
      <p:pic>
        <p:nvPicPr>
          <p:cNvPr id="606" name="Google Shape;606;p7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0416536" y="0"/>
            <a:ext cx="7871464" cy="10288588"/>
          </a:xfrm>
          <a:prstGeom prst="rect">
            <a:avLst/>
          </a:prstGeom>
          <a:solidFill>
            <a:srgbClr val="353535">
              <a:alpha val="11764"/>
            </a:srgbClr>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611"/>
        <p:cNvGrpSpPr/>
        <p:nvPr/>
      </p:nvGrpSpPr>
      <p:grpSpPr>
        <a:xfrm>
          <a:off x="0" y="0"/>
          <a:ext cx="0" cy="0"/>
          <a:chOff x="0" y="0"/>
          <a:chExt cx="0" cy="0"/>
        </a:xfrm>
      </p:grpSpPr>
      <p:sp>
        <p:nvSpPr>
          <p:cNvPr id="612" name="Google Shape;612;p71"/>
          <p:cNvSpPr>
            <a:spLocks noGrp="1"/>
          </p:cNvSpPr>
          <p:nvPr>
            <p:ph type="pic" idx="2"/>
          </p:nvPr>
        </p:nvSpPr>
        <p:spPr>
          <a:xfrm>
            <a:off x="9311054" y="1311513"/>
            <a:ext cx="7687902" cy="7699484"/>
          </a:xfrm>
          <a:prstGeom prst="rect">
            <a:avLst/>
          </a:prstGeom>
          <a:solidFill>
            <a:srgbClr val="353535">
              <a:alpha val="11764"/>
            </a:srgbClr>
          </a:solidFill>
          <a:ln>
            <a:noFill/>
          </a:ln>
        </p:spPr>
      </p:sp>
      <p:pic>
        <p:nvPicPr>
          <p:cNvPr id="613" name="Google Shape;613;p71"/>
          <p:cNvPicPr preferRelativeResize="0"/>
          <p:nvPr/>
        </p:nvPicPr>
        <p:blipFill rotWithShape="1">
          <a:blip r:embed="rId3">
            <a:alphaModFix/>
          </a:blip>
          <a:srcRect/>
          <a:stretch/>
        </p:blipFill>
        <p:spPr>
          <a:xfrm>
            <a:off x="9144000" y="1105495"/>
            <a:ext cx="8312718" cy="8111520"/>
          </a:xfrm>
          <a:prstGeom prst="rect">
            <a:avLst/>
          </a:prstGeom>
          <a:noFill/>
          <a:ln>
            <a:noFill/>
          </a:ln>
        </p:spPr>
      </p:pic>
      <p:sp>
        <p:nvSpPr>
          <p:cNvPr id="614" name="Google Shape;614;p71"/>
          <p:cNvSpPr txBox="1"/>
          <p:nvPr/>
        </p:nvSpPr>
        <p:spPr>
          <a:xfrm>
            <a:off x="831282" y="1665909"/>
            <a:ext cx="8022010" cy="128669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33394B"/>
              </a:buClr>
              <a:buSzPts val="4800"/>
              <a:buFont typeface="Arial"/>
              <a:buNone/>
            </a:pPr>
            <a:r>
              <a:rPr lang="en-GB" sz="4800" b="1" i="0" u="none" strike="noStrike" cap="none" dirty="0">
                <a:solidFill>
                  <a:srgbClr val="33394B"/>
                </a:solidFill>
                <a:latin typeface="Montserrat"/>
                <a:ea typeface="Montserrat"/>
                <a:cs typeface="Montserrat"/>
                <a:sym typeface="Montserrat"/>
              </a:rPr>
              <a:t>What’s happening outside the Movement?</a:t>
            </a:r>
            <a:endParaRPr sz="4800" b="0" i="0" u="none" strike="noStrike" cap="none" dirty="0">
              <a:solidFill>
                <a:srgbClr val="33394B"/>
              </a:solidFill>
              <a:latin typeface="Roboto Black"/>
              <a:ea typeface="Roboto Black"/>
              <a:cs typeface="Roboto Black"/>
              <a:sym typeface="Roboto Black"/>
            </a:endParaRPr>
          </a:p>
        </p:txBody>
      </p:sp>
      <p:sp>
        <p:nvSpPr>
          <p:cNvPr id="615" name="Google Shape;615;p71"/>
          <p:cNvSpPr txBox="1"/>
          <p:nvPr/>
        </p:nvSpPr>
        <p:spPr>
          <a:xfrm>
            <a:off x="831282" y="3789532"/>
            <a:ext cx="7341075" cy="393954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3200"/>
              <a:buFont typeface="Arial"/>
              <a:buChar char="•"/>
            </a:pPr>
            <a:r>
              <a:rPr lang="en-GB" sz="3200" b="0" i="0" u="none" strike="noStrike" cap="none" dirty="0">
                <a:solidFill>
                  <a:srgbClr val="3F3F3F"/>
                </a:solidFill>
                <a:latin typeface="Open Sans"/>
                <a:ea typeface="Open Sans"/>
                <a:cs typeface="Open Sans"/>
                <a:sym typeface="Open Sans"/>
              </a:rPr>
              <a:t>The Core Humanitarian Standard</a:t>
            </a:r>
            <a:endParaRPr sz="2800" b="0" i="0" u="none" strike="noStrike" cap="none" dirty="0">
              <a:solidFill>
                <a:srgbClr val="3F3F3F"/>
              </a:solidFill>
              <a:latin typeface="Open Sans"/>
              <a:ea typeface="Open Sans"/>
              <a:cs typeface="Open Sans"/>
              <a:sym typeface="Open Sans"/>
            </a:endParaRPr>
          </a:p>
          <a:p>
            <a:pPr marL="457200" marR="0" lvl="0" indent="-457200" algn="l" rtl="0">
              <a:lnSpc>
                <a:spcPct val="100000"/>
              </a:lnSpc>
              <a:spcBef>
                <a:spcPts val="3600"/>
              </a:spcBef>
              <a:spcAft>
                <a:spcPts val="0"/>
              </a:spcAft>
              <a:buClr>
                <a:srgbClr val="FF0000"/>
              </a:buClr>
              <a:buSzPts val="3200"/>
              <a:buFont typeface="Arial"/>
              <a:buChar char="•"/>
            </a:pPr>
            <a:r>
              <a:rPr lang="en-GB" sz="3200" b="0" i="0" u="none" strike="noStrike" cap="none" dirty="0">
                <a:solidFill>
                  <a:srgbClr val="3F3F3F"/>
                </a:solidFill>
                <a:latin typeface="Open Sans"/>
                <a:ea typeface="Open Sans"/>
                <a:cs typeface="Open Sans"/>
                <a:sym typeface="Open Sans"/>
              </a:rPr>
              <a:t>IASC Commitments on Accountability to Affected People</a:t>
            </a:r>
            <a:endParaRPr dirty="0"/>
          </a:p>
          <a:p>
            <a:pPr marL="457200" marR="0" lvl="0" indent="-457200" algn="l" rtl="0">
              <a:lnSpc>
                <a:spcPct val="100000"/>
              </a:lnSpc>
              <a:spcBef>
                <a:spcPts val="3600"/>
              </a:spcBef>
              <a:spcAft>
                <a:spcPts val="0"/>
              </a:spcAft>
              <a:buClr>
                <a:srgbClr val="FF0000"/>
              </a:buClr>
              <a:buSzPts val="3200"/>
              <a:buFont typeface="Arial"/>
              <a:buChar char="•"/>
            </a:pPr>
            <a:r>
              <a:rPr lang="en-GB" sz="3200" b="0" i="0" u="none" strike="noStrike" cap="none" dirty="0">
                <a:solidFill>
                  <a:srgbClr val="3F3F3F"/>
                </a:solidFill>
                <a:latin typeface="Open Sans"/>
                <a:ea typeface="Open Sans"/>
                <a:cs typeface="Open Sans"/>
                <a:sym typeface="Open Sans"/>
              </a:rPr>
              <a:t>Grand Bargain</a:t>
            </a:r>
            <a:endParaRPr dirty="0"/>
          </a:p>
          <a:p>
            <a:pPr marL="457200" marR="0" lvl="0" indent="-457200" algn="l" rtl="0">
              <a:lnSpc>
                <a:spcPct val="100000"/>
              </a:lnSpc>
              <a:spcBef>
                <a:spcPts val="3600"/>
              </a:spcBef>
              <a:spcAft>
                <a:spcPts val="0"/>
              </a:spcAft>
              <a:buClr>
                <a:srgbClr val="FF0000"/>
              </a:buClr>
              <a:buSzPts val="3200"/>
              <a:buFont typeface="Arial"/>
              <a:buChar char="•"/>
            </a:pPr>
            <a:r>
              <a:rPr lang="en-GB" sz="3200" b="0" i="0" u="none" strike="noStrike" cap="none" dirty="0">
                <a:solidFill>
                  <a:srgbClr val="3F3F3F"/>
                </a:solidFill>
                <a:latin typeface="Open Sans"/>
                <a:ea typeface="Open Sans"/>
                <a:cs typeface="Open Sans"/>
                <a:sym typeface="Open Sans"/>
              </a:rPr>
              <a:t>OCHA’s four non-negotiables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7"/>
          <p:cNvSpPr txBox="1"/>
          <p:nvPr/>
        </p:nvSpPr>
        <p:spPr>
          <a:xfrm>
            <a:off x="1961498" y="4551150"/>
            <a:ext cx="14365003" cy="2282035"/>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Rôles et responsabilités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aphicFrame>
        <p:nvGraphicFramePr>
          <p:cNvPr id="24" name="Diagram 23">
            <a:extLst>
              <a:ext uri="{FF2B5EF4-FFF2-40B4-BE49-F238E27FC236}">
                <a16:creationId xmlns:a16="http://schemas.microsoft.com/office/drawing/2014/main" id="{657136C0-4B6B-CB4C-9A1B-BFC1F1607203}"/>
              </a:ext>
            </a:extLst>
          </p:cNvPr>
          <p:cNvGraphicFramePr/>
          <p:nvPr>
            <p:extLst>
              <p:ext uri="{D42A27DB-BD31-4B8C-83A1-F6EECF244321}">
                <p14:modId xmlns:p14="http://schemas.microsoft.com/office/powerpoint/2010/main" val="1665275801"/>
              </p:ext>
            </p:extLst>
          </p:nvPr>
        </p:nvGraphicFramePr>
        <p:xfrm>
          <a:off x="240158" y="2355710"/>
          <a:ext cx="17221091" cy="764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Google Shape;647;p18">
            <a:extLst>
              <a:ext uri="{FF2B5EF4-FFF2-40B4-BE49-F238E27FC236}">
                <a16:creationId xmlns:a16="http://schemas.microsoft.com/office/drawing/2014/main" id="{E517ED96-300D-FD49-826F-BADA9EF24952}"/>
              </a:ext>
            </a:extLst>
          </p:cNvPr>
          <p:cNvSpPr txBox="1"/>
          <p:nvPr/>
        </p:nvSpPr>
        <p:spPr>
          <a:xfrm>
            <a:off x="670323" y="629945"/>
            <a:ext cx="14477891" cy="12741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4800"/>
              <a:buFont typeface="Arial"/>
              <a:buNone/>
              <a:tabLst/>
              <a:defRPr/>
            </a:pPr>
            <a:r>
              <a:rPr kumimoji="0" lang="fr-FR" sz="4800" b="1" i="0" u="none" strike="noStrike" cap="none" normalizeH="0" baseline="0" noProof="0" dirty="0">
                <a:ln>
                  <a:noFill/>
                </a:ln>
                <a:solidFill>
                  <a:srgbClr val="33394B"/>
                </a:solidFill>
                <a:uLnTx/>
                <a:uFillTx/>
                <a:latin typeface="Montserrat"/>
                <a:ea typeface="Montserrat"/>
                <a:cs typeface="Montserrat"/>
                <a:sym typeface="Montserrat"/>
              </a:rPr>
              <a:t>Qui est responsable du CEA ?</a:t>
            </a:r>
          </a:p>
          <a:p>
            <a:pPr marL="0" marR="0" lvl="0" indent="0" algn="l" defTabSz="914400" rtl="0" eaLnBrk="1" fontAlgn="auto" latinLnBrk="0" hangingPunct="1">
              <a:lnSpc>
                <a:spcPct val="80000"/>
              </a:lnSpc>
              <a:spcBef>
                <a:spcPts val="0"/>
              </a:spcBef>
              <a:spcAft>
                <a:spcPts val="0"/>
              </a:spcAft>
              <a:buClr>
                <a:srgbClr val="000000"/>
              </a:buClr>
              <a:buSzPts val="4800"/>
              <a:buFont typeface="Arial"/>
              <a:buNone/>
              <a:tabLst/>
              <a:defRPr/>
            </a:pPr>
            <a:r>
              <a:rPr kumimoji="0" lang="fr-FR" sz="4800" b="0" i="0" u="none" strike="noStrike" cap="none" normalizeH="0" baseline="0" noProof="0" dirty="0">
                <a:ln>
                  <a:noFill/>
                </a:ln>
                <a:solidFill>
                  <a:srgbClr val="F5333F"/>
                </a:solidFill>
                <a:uLnTx/>
                <a:uFillTx/>
                <a:latin typeface="Montserrat"/>
                <a:ea typeface="Montserrat"/>
                <a:cs typeface="Montserrat"/>
                <a:sym typeface="Montserrat"/>
              </a:rPr>
              <a:t>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graphicEl>
                                              <a:dgm id="{11324AAF-BACA-8140-9213-AD1E2CB3D9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graphicEl>
                                              <a:dgm id="{BBF1BAD0-8AF4-F049-9EA2-40675A4D3B5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graphicEl>
                                              <a:dgm id="{2AEF9590-4051-0B48-9C45-DD2D4DB640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graphicEl>
                                              <a:dgm id="{141F92C7-6954-F24A-9789-90649355E1F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graphicEl>
                                              <a:dgm id="{0A22BD28-57ED-0F49-9E99-7980BCAFA0F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graphicEl>
                                              <a:dgm id="{E3151D12-464D-FB4B-950F-5113C766EAB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graphicEl>
                                              <a:dgm id="{E8183D82-9C16-7846-A863-A3F197E89D5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graphicEl>
                                              <a:dgm id="{898E0D29-31A8-7146-A46B-C5FCBD72405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graphicEl>
                                              <a:dgm id="{0A639337-4A64-9444-AA73-062957A2D4B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graphicEl>
                                              <a:dgm id="{C6423980-1A24-6C45-9FAD-0C6E97443A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9"/>
          <p:cNvSpPr txBox="1"/>
          <p:nvPr/>
        </p:nvSpPr>
        <p:spPr>
          <a:xfrm>
            <a:off x="1961498" y="4003276"/>
            <a:ext cx="14365003" cy="2282035"/>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Dans quelle mesure faisons-nous participer les communautés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
          <p:cNvSpPr txBox="1"/>
          <p:nvPr/>
        </p:nvSpPr>
        <p:spPr>
          <a:xfrm>
            <a:off x="8471818" y="2871106"/>
            <a:ext cx="9322406" cy="6877227"/>
          </a:xfrm>
          <a:prstGeom prst="rect">
            <a:avLst/>
          </a:prstGeom>
          <a:noFill/>
          <a:ln>
            <a:noFill/>
          </a:ln>
        </p:spPr>
        <p:txBody>
          <a:bodyPr spcFirstLastPara="1" wrap="square" lIns="91425" tIns="45700" rIns="91425" bIns="45700" anchor="t" anchorCtr="0">
            <a:spAutoFit/>
          </a:bodyPr>
          <a:lstStyle/>
          <a:p>
            <a:pPr marL="342900" marR="0" lvl="1" indent="-342900" algn="l" rtl="0">
              <a:lnSpc>
                <a:spcPct val="135000"/>
              </a:lnSpc>
              <a:spcBef>
                <a:spcPts val="0"/>
              </a:spcBef>
              <a:spcAft>
                <a:spcPts val="0"/>
              </a:spcAft>
              <a:buClr>
                <a:srgbClr val="FF0000"/>
              </a:buClr>
              <a:buSzPts val="2800"/>
              <a:buFont typeface="Arial"/>
              <a:buChar char="•"/>
            </a:pPr>
            <a:r>
              <a:rPr lang="fr-FR" sz="2600" b="0" i="0" u="none" strike="noStrike" cap="none" dirty="0">
                <a:solidFill>
                  <a:schemeClr val="lt1"/>
                </a:solidFill>
                <a:latin typeface="Open Sans"/>
                <a:ea typeface="Open Sans"/>
                <a:cs typeface="Open Sans"/>
                <a:sym typeface="Open Sans"/>
              </a:rPr>
              <a:t>Qu'est-ce que l'engagement communautaire et la redevabilité et pourquoi est-ce important ?</a:t>
            </a:r>
          </a:p>
          <a:p>
            <a:pPr marL="342900" lvl="1" indent="-342900">
              <a:lnSpc>
                <a:spcPct val="135000"/>
              </a:lnSpc>
              <a:spcBef>
                <a:spcPts val="3000"/>
              </a:spcBef>
              <a:buClr>
                <a:srgbClr val="FF0000"/>
              </a:buClr>
              <a:buSzPts val="2800"/>
              <a:buFont typeface="Arial"/>
              <a:buChar char="•"/>
            </a:pPr>
            <a:r>
              <a:rPr lang="fr-FR" sz="2600" dirty="0">
                <a:solidFill>
                  <a:schemeClr val="lt1"/>
                </a:solidFill>
                <a:latin typeface="Open Sans"/>
                <a:ea typeface="Open Sans"/>
                <a:cs typeface="Open Sans"/>
                <a:sym typeface="Open Sans"/>
              </a:rPr>
              <a:t>Exemples d'engagement communautaire en action</a:t>
            </a:r>
          </a:p>
          <a:p>
            <a:pPr marL="342900" marR="0" lvl="1" indent="-342900" algn="l" rtl="0">
              <a:lnSpc>
                <a:spcPct val="135000"/>
              </a:lnSpc>
              <a:spcBef>
                <a:spcPts val="3000"/>
              </a:spcBef>
              <a:spcAft>
                <a:spcPts val="0"/>
              </a:spcAft>
              <a:buClr>
                <a:srgbClr val="FF0000"/>
              </a:buClr>
              <a:buSzPts val="2800"/>
              <a:buFont typeface="Arial"/>
              <a:buChar char="•"/>
            </a:pPr>
            <a:r>
              <a:rPr lang="fr-FR" sz="2600" b="0" i="0" u="none" strike="noStrike" cap="none" dirty="0">
                <a:solidFill>
                  <a:schemeClr val="lt1"/>
                </a:solidFill>
                <a:latin typeface="Open Sans"/>
                <a:ea typeface="Open Sans"/>
                <a:cs typeface="Open Sans"/>
                <a:sym typeface="Open Sans"/>
              </a:rPr>
              <a:t>Engagements internes et externes en matière de redevabilité </a:t>
            </a:r>
          </a:p>
          <a:p>
            <a:pPr marL="342900" marR="0" lvl="1" indent="-342900" algn="l" rtl="0">
              <a:lnSpc>
                <a:spcPct val="135000"/>
              </a:lnSpc>
              <a:spcBef>
                <a:spcPts val="3000"/>
              </a:spcBef>
              <a:spcAft>
                <a:spcPts val="0"/>
              </a:spcAft>
              <a:buClr>
                <a:srgbClr val="FF0000"/>
              </a:buClr>
              <a:buSzPts val="2800"/>
              <a:buFont typeface="Arial"/>
              <a:buChar char="•"/>
            </a:pPr>
            <a:r>
              <a:rPr lang="fr-FR" sz="2600" b="0" i="0" u="none" strike="noStrike" cap="none" dirty="0">
                <a:solidFill>
                  <a:schemeClr val="lt1"/>
                </a:solidFill>
                <a:latin typeface="Open Sans"/>
                <a:ea typeface="Open Sans"/>
                <a:cs typeface="Open Sans"/>
                <a:sym typeface="Open Sans"/>
              </a:rPr>
              <a:t>Nos rôles et responsabilités en matière de CEA</a:t>
            </a:r>
          </a:p>
          <a:p>
            <a:pPr marL="342900" marR="0" lvl="1" indent="-342900" algn="l" rtl="0">
              <a:lnSpc>
                <a:spcPct val="135000"/>
              </a:lnSpc>
              <a:spcBef>
                <a:spcPts val="3000"/>
              </a:spcBef>
              <a:spcAft>
                <a:spcPts val="0"/>
              </a:spcAft>
              <a:buClr>
                <a:srgbClr val="FF0000"/>
              </a:buClr>
              <a:buSzPts val="2800"/>
              <a:buFont typeface="Arial"/>
              <a:buChar char="•"/>
            </a:pPr>
            <a:r>
              <a:rPr lang="fr-FR" sz="2600" b="0" i="0" u="none" strike="noStrike" cap="none" dirty="0">
                <a:solidFill>
                  <a:schemeClr val="lt1"/>
                </a:solidFill>
                <a:latin typeface="Open Sans"/>
                <a:ea typeface="Open Sans"/>
                <a:cs typeface="Open Sans"/>
                <a:sym typeface="Open Sans"/>
              </a:rPr>
              <a:t>Dans quelle mesure faisons-nous participer les communautés ?</a:t>
            </a:r>
          </a:p>
          <a:p>
            <a:pPr marL="342900" marR="0" lvl="1" indent="-342900" algn="l" rtl="0">
              <a:lnSpc>
                <a:spcPct val="135000"/>
              </a:lnSpc>
              <a:spcBef>
                <a:spcPts val="3000"/>
              </a:spcBef>
              <a:spcAft>
                <a:spcPts val="0"/>
              </a:spcAft>
              <a:buClr>
                <a:srgbClr val="FF0000"/>
              </a:buClr>
              <a:buSzPts val="2800"/>
              <a:buFont typeface="Arial"/>
              <a:buChar char="•"/>
            </a:pPr>
            <a:r>
              <a:rPr lang="fr-FR" sz="2600" b="0" i="0" u="none" strike="noStrike" cap="none" dirty="0">
                <a:solidFill>
                  <a:schemeClr val="lt1"/>
                </a:solidFill>
                <a:latin typeface="Open Sans"/>
                <a:ea typeface="Open Sans"/>
                <a:cs typeface="Open Sans"/>
                <a:sym typeface="Open Sans"/>
              </a:rPr>
              <a:t>Exercice de groupe</a:t>
            </a:r>
          </a:p>
        </p:txBody>
      </p:sp>
      <p:sp>
        <p:nvSpPr>
          <p:cNvPr id="473" name="Google Shape;473;p2"/>
          <p:cNvSpPr txBox="1"/>
          <p:nvPr/>
        </p:nvSpPr>
        <p:spPr>
          <a:xfrm>
            <a:off x="1288570" y="733995"/>
            <a:ext cx="15480375" cy="15032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Montserrat"/>
                <a:ea typeface="Montserrat"/>
                <a:cs typeface="Montserrat"/>
                <a:sym typeface="Montserrat"/>
              </a:rPr>
              <a:t>Introduction au CEA</a:t>
            </a:r>
          </a:p>
          <a:p>
            <a:pPr marL="0" marR="0" lvl="0" indent="0" algn="l" rtl="0">
              <a:lnSpc>
                <a:spcPct val="80000"/>
              </a:lnSpc>
              <a:spcBef>
                <a:spcPts val="600"/>
              </a:spcBef>
              <a:spcAft>
                <a:spcPts val="0"/>
              </a:spcAft>
              <a:buClr>
                <a:srgbClr val="000000"/>
              </a:buClr>
              <a:buSzPts val="4800"/>
              <a:buFont typeface="Arial"/>
              <a:buNone/>
            </a:pPr>
            <a:r>
              <a:rPr lang="fr-FR" sz="4800" b="0" i="0" u="none" strike="noStrike" cap="none">
                <a:solidFill>
                  <a:schemeClr val="accent3"/>
                </a:solidFill>
                <a:latin typeface="Montserrat"/>
                <a:ea typeface="Montserrat"/>
                <a:cs typeface="Montserrat"/>
                <a:sym typeface="Montserrat"/>
              </a:rPr>
              <a:t>Contenu de cette session</a:t>
            </a:r>
          </a:p>
        </p:txBody>
      </p:sp>
      <p:pic>
        <p:nvPicPr>
          <p:cNvPr id="474" name="Google Shape;474;p2"/>
          <p:cNvPicPr preferRelativeResize="0"/>
          <p:nvPr/>
        </p:nvPicPr>
        <p:blipFill rotWithShape="1">
          <a:blip r:embed="rId3">
            <a:alphaModFix/>
          </a:blip>
          <a:srcRect/>
          <a:stretch/>
        </p:blipFill>
        <p:spPr>
          <a:xfrm>
            <a:off x="1288570" y="2999125"/>
            <a:ext cx="6662642" cy="63463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20"/>
          <p:cNvSpPr txBox="1"/>
          <p:nvPr/>
        </p:nvSpPr>
        <p:spPr>
          <a:xfrm>
            <a:off x="1253256" y="586744"/>
            <a:ext cx="15194592" cy="76206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fr-FR" sz="5400" b="1" i="0" u="none" strike="noStrike" cap="none" dirty="0">
                <a:solidFill>
                  <a:schemeClr val="dk2"/>
                </a:solidFill>
                <a:latin typeface="Montserrat"/>
                <a:ea typeface="Montserrat"/>
                <a:cs typeface="Montserrat"/>
                <a:sym typeface="Montserrat"/>
              </a:rPr>
              <a:t>Des améliorations sont possibles...</a:t>
            </a:r>
          </a:p>
        </p:txBody>
      </p:sp>
      <p:pic>
        <p:nvPicPr>
          <p:cNvPr id="659" name="Google Shape;659;p20"/>
          <p:cNvPicPr preferRelativeResize="0">
            <a:picLocks noChangeAspect="1"/>
          </p:cNvPicPr>
          <p:nvPr/>
        </p:nvPicPr>
        <p:blipFill rotWithShape="1">
          <a:blip r:embed="rId3">
            <a:alphaModFix/>
          </a:blip>
          <a:srcRect/>
          <a:stretch/>
        </p:blipFill>
        <p:spPr>
          <a:xfrm>
            <a:off x="1253256" y="1974456"/>
            <a:ext cx="6957684" cy="4294016"/>
          </a:xfrm>
          <a:prstGeom prst="rect">
            <a:avLst/>
          </a:prstGeom>
          <a:noFill/>
          <a:ln>
            <a:noFill/>
          </a:ln>
        </p:spPr>
      </p:pic>
      <p:pic>
        <p:nvPicPr>
          <p:cNvPr id="660" name="Google Shape;660;p20"/>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253256" y="6887032"/>
            <a:ext cx="11707365" cy="3233537"/>
          </a:xfrm>
          <a:prstGeom prst="rect">
            <a:avLst/>
          </a:prstGeom>
          <a:noFill/>
          <a:ln>
            <a:noFill/>
          </a:ln>
        </p:spPr>
      </p:pic>
      <p:pic>
        <p:nvPicPr>
          <p:cNvPr id="661" name="Google Shape;661;p20"/>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9656189" y="2021029"/>
            <a:ext cx="6608864" cy="4283637"/>
          </a:xfrm>
          <a:prstGeom prst="rect">
            <a:avLst/>
          </a:prstGeom>
          <a:noFill/>
          <a:ln>
            <a:noFill/>
          </a:ln>
        </p:spPr>
      </p:pic>
      <p:sp>
        <p:nvSpPr>
          <p:cNvPr id="662" name="Google Shape;662;p20"/>
          <p:cNvSpPr txBox="1"/>
          <p:nvPr/>
        </p:nvSpPr>
        <p:spPr>
          <a:xfrm>
            <a:off x="13384560" y="8267559"/>
            <a:ext cx="4154388"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1" u="none" strike="noStrike" cap="none" dirty="0">
                <a:solidFill>
                  <a:schemeClr val="dk1"/>
                </a:solidFill>
                <a:latin typeface="Open Sans"/>
                <a:ea typeface="Open Sans"/>
                <a:cs typeface="Open Sans"/>
                <a:sym typeface="Open Sans"/>
              </a:rPr>
              <a:t>Données recueillies par Ground Truth Solutions pour les rapports « Grand </a:t>
            </a:r>
            <a:r>
              <a:rPr lang="fr-FR" sz="1600" b="0" i="1" u="none" strike="noStrike" cap="none" dirty="0" err="1">
                <a:solidFill>
                  <a:schemeClr val="dk1"/>
                </a:solidFill>
                <a:latin typeface="Open Sans"/>
                <a:ea typeface="Open Sans"/>
                <a:cs typeface="Open Sans"/>
                <a:sym typeface="Open Sans"/>
              </a:rPr>
              <a:t>Bargain</a:t>
            </a:r>
            <a:r>
              <a:rPr lang="fr-FR" sz="1600" b="0" i="1" u="none" strike="noStrike" cap="none" dirty="0">
                <a:solidFill>
                  <a:schemeClr val="dk1"/>
                </a:solidFill>
                <a:latin typeface="Open Sans"/>
                <a:ea typeface="Open Sans"/>
                <a:cs typeface="Open Sans"/>
                <a:sym typeface="Open Sans"/>
              </a:rPr>
              <a:t> 2018 Field Perspectives » (Grand </a:t>
            </a:r>
            <a:r>
              <a:rPr lang="fr-FR" sz="1600" b="0" i="1" u="none" strike="noStrike" cap="none" dirty="0" err="1">
                <a:solidFill>
                  <a:schemeClr val="dk1"/>
                </a:solidFill>
                <a:latin typeface="Open Sans"/>
                <a:ea typeface="Open Sans"/>
                <a:cs typeface="Open Sans"/>
                <a:sym typeface="Open Sans"/>
              </a:rPr>
              <a:t>Bargain</a:t>
            </a:r>
            <a:r>
              <a:rPr lang="fr-FR" sz="1600" b="0" i="1" u="none" strike="noStrike" cap="none" dirty="0">
                <a:solidFill>
                  <a:schemeClr val="dk1"/>
                </a:solidFill>
                <a:latin typeface="Open Sans"/>
                <a:ea typeface="Open Sans"/>
                <a:cs typeface="Open Sans"/>
                <a:sym typeface="Open Sans"/>
              </a:rPr>
              <a:t> 2018 Perspectives de terrain) et « State of the </a:t>
            </a:r>
            <a:r>
              <a:rPr lang="fr-FR" sz="1600" b="0" i="1" u="none" strike="noStrike" cap="none" dirty="0" err="1">
                <a:solidFill>
                  <a:schemeClr val="dk1"/>
                </a:solidFill>
                <a:latin typeface="Open Sans"/>
                <a:ea typeface="Open Sans"/>
                <a:cs typeface="Open Sans"/>
                <a:sym typeface="Open Sans"/>
              </a:rPr>
              <a:t>Humanitarian</a:t>
            </a:r>
            <a:r>
              <a:rPr lang="fr-FR" sz="1600" b="0" i="1" u="none" strike="noStrike" cap="none" dirty="0">
                <a:solidFill>
                  <a:schemeClr val="dk1"/>
                </a:solidFill>
                <a:latin typeface="Open Sans"/>
                <a:ea typeface="Open Sans"/>
                <a:cs typeface="Open Sans"/>
                <a:sym typeface="Open Sans"/>
              </a:rPr>
              <a:t> System 2018 » (État du système humanitaire en 2018)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1"/>
          <p:cNvSpPr txBox="1"/>
          <p:nvPr/>
        </p:nvSpPr>
        <p:spPr>
          <a:xfrm>
            <a:off x="984315" y="589318"/>
            <a:ext cx="14972861" cy="142686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fr-FR" sz="5400" b="1" i="0" u="none" strike="noStrike" cap="none">
                <a:solidFill>
                  <a:schemeClr val="dk2"/>
                </a:solidFill>
                <a:latin typeface="Montserrat"/>
                <a:ea typeface="Montserrat"/>
                <a:cs typeface="Montserrat"/>
                <a:sym typeface="Montserrat"/>
              </a:rPr>
              <a:t>Pourquoi y a-t-il un écart entre les engagements et la pratique ?</a:t>
            </a:r>
          </a:p>
        </p:txBody>
      </p:sp>
      <p:sp>
        <p:nvSpPr>
          <p:cNvPr id="669" name="Google Shape;669;p21"/>
          <p:cNvSpPr txBox="1"/>
          <p:nvPr/>
        </p:nvSpPr>
        <p:spPr>
          <a:xfrm>
            <a:off x="984315" y="2313129"/>
            <a:ext cx="1344886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FR" sz="3600" b="1" i="0" u="none" strike="noStrike" cap="none">
                <a:solidFill>
                  <a:schemeClr val="accent3"/>
                </a:solidFill>
                <a:latin typeface="Montserrat"/>
                <a:ea typeface="Montserrat"/>
                <a:cs typeface="Montserrat"/>
                <a:sym typeface="Montserrat"/>
              </a:rPr>
              <a:t>L'un d'entre eux vous semble-t-il familier ?</a:t>
            </a:r>
          </a:p>
        </p:txBody>
      </p:sp>
      <p:sp>
        <p:nvSpPr>
          <p:cNvPr id="670" name="Google Shape;670;p21"/>
          <p:cNvSpPr/>
          <p:nvPr/>
        </p:nvSpPr>
        <p:spPr>
          <a:xfrm>
            <a:off x="9966109" y="3781618"/>
            <a:ext cx="6313798" cy="1872208"/>
          </a:xfrm>
          <a:prstGeom prst="wedgeRoundRectCallout">
            <a:avLst>
              <a:gd name="adj1" fmla="val -37588"/>
              <a:gd name="adj2" fmla="val 77822"/>
              <a:gd name="adj3" fmla="val 16667"/>
            </a:avLst>
          </a:prstGeom>
          <a:solidFill>
            <a:schemeClr val="accent1"/>
          </a:solidFill>
          <a:ln w="9525" cap="flat" cmpd="sng">
            <a:solidFill>
              <a:srgbClr val="5E36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0" i="1" u="none" strike="noStrike" cap="none" dirty="0">
                <a:solidFill>
                  <a:schemeClr val="lt2"/>
                </a:solidFill>
                <a:latin typeface="Open Sans"/>
                <a:ea typeface="Open Sans"/>
                <a:cs typeface="Open Sans"/>
                <a:sym typeface="Open Sans"/>
              </a:rPr>
              <a:t>Nous savons ce dont les gens ont besoin en cas d'urgence. Nous devons agir rapidement pour sauver des vies !</a:t>
            </a:r>
          </a:p>
        </p:txBody>
      </p:sp>
      <p:sp>
        <p:nvSpPr>
          <p:cNvPr id="671" name="Google Shape;671;p21"/>
          <p:cNvSpPr/>
          <p:nvPr/>
        </p:nvSpPr>
        <p:spPr>
          <a:xfrm>
            <a:off x="1709316" y="3781618"/>
            <a:ext cx="6313798" cy="2762618"/>
          </a:xfrm>
          <a:prstGeom prst="wedgeEllipseCallout">
            <a:avLst>
              <a:gd name="adj1" fmla="val 40874"/>
              <a:gd name="adj2" fmla="val 60338"/>
            </a:avLst>
          </a:prstGeom>
          <a:solidFill>
            <a:srgbClr val="01C8C3"/>
          </a:solidFill>
          <a:ln w="9525" cap="flat" cmpd="sng">
            <a:solidFill>
              <a:srgbClr val="01C8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400" b="0" i="1" u="none" strike="noStrike" cap="none" dirty="0">
                <a:solidFill>
                  <a:schemeClr val="lt1"/>
                </a:solidFill>
                <a:latin typeface="Open Sans"/>
                <a:ea typeface="Open Sans"/>
                <a:cs typeface="Open Sans"/>
                <a:sym typeface="Open Sans"/>
              </a:rPr>
              <a:t>Nous ne pouvons pas changer le programme maintenant ; la proposition est déjà avec le donateur... il est trop tard pour faire des changements.</a:t>
            </a:r>
          </a:p>
        </p:txBody>
      </p:sp>
      <p:sp>
        <p:nvSpPr>
          <p:cNvPr id="672" name="Google Shape;672;p21"/>
          <p:cNvSpPr/>
          <p:nvPr/>
        </p:nvSpPr>
        <p:spPr>
          <a:xfrm>
            <a:off x="10368525" y="6651812"/>
            <a:ext cx="5911382" cy="2766730"/>
          </a:xfrm>
          <a:prstGeom prst="wedgeEllipseCallout">
            <a:avLst>
              <a:gd name="adj1" fmla="val -39941"/>
              <a:gd name="adj2" fmla="val 66388"/>
            </a:avLst>
          </a:prstGeom>
          <a:solidFill>
            <a:srgbClr val="01C8C3"/>
          </a:solidFill>
          <a:ln w="9525" cap="flat" cmpd="sng">
            <a:solidFill>
              <a:srgbClr val="01C8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1" u="none" strike="noStrike" cap="none" dirty="0">
                <a:solidFill>
                  <a:schemeClr val="lt1"/>
                </a:solidFill>
                <a:latin typeface="Open Sans"/>
                <a:ea typeface="Open Sans"/>
                <a:cs typeface="Open Sans"/>
                <a:sym typeface="Open Sans"/>
              </a:rPr>
              <a:t>Nous comprenons les communautés parce que nous avons des bénévoles basés dans la communauté</a:t>
            </a:r>
          </a:p>
        </p:txBody>
      </p:sp>
      <p:sp>
        <p:nvSpPr>
          <p:cNvPr id="673" name="Google Shape;673;p21"/>
          <p:cNvSpPr/>
          <p:nvPr/>
        </p:nvSpPr>
        <p:spPr>
          <a:xfrm>
            <a:off x="1530626" y="7336791"/>
            <a:ext cx="5042485" cy="1649046"/>
          </a:xfrm>
          <a:prstGeom prst="wedgeRoundRectCallout">
            <a:avLst>
              <a:gd name="adj1" fmla="val -7562"/>
              <a:gd name="adj2" fmla="val 79896"/>
              <a:gd name="adj3" fmla="val 16667"/>
            </a:avLst>
          </a:prstGeom>
          <a:solidFill>
            <a:schemeClr val="accent1"/>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400" b="0" i="1" u="none" strike="noStrike" cap="none" dirty="0">
                <a:solidFill>
                  <a:schemeClr val="lt2"/>
                </a:solidFill>
                <a:latin typeface="Open Sans"/>
                <a:ea typeface="Open Sans"/>
                <a:cs typeface="Open Sans"/>
                <a:sym typeface="Open Sans"/>
              </a:rPr>
              <a:t>Mais nous nous engageons toujours avec la communauté de toute façon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2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02733" y="2263695"/>
            <a:ext cx="7327900" cy="4996853"/>
          </a:xfrm>
          <a:prstGeom prst="rect">
            <a:avLst/>
          </a:prstGeom>
          <a:solidFill>
            <a:srgbClr val="353535">
              <a:alpha val="11372"/>
            </a:srgbClr>
          </a:solidFill>
          <a:ln w="9525" cap="flat" cmpd="sng">
            <a:solidFill>
              <a:schemeClr val="lt1"/>
            </a:solidFill>
            <a:prstDash val="solid"/>
            <a:round/>
            <a:headEnd type="none" w="sm" len="sm"/>
            <a:tailEnd type="none" w="sm" len="sm"/>
          </a:ln>
        </p:spPr>
      </p:pic>
      <p:pic>
        <p:nvPicPr>
          <p:cNvPr id="687" name="Google Shape;687;p23" descr="Application&#10;&#10;Description automatically generated with medium confidence"/>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9428772" y="2263694"/>
            <a:ext cx="6583477" cy="4996853"/>
          </a:xfrm>
          <a:prstGeom prst="rect">
            <a:avLst/>
          </a:prstGeom>
          <a:solidFill>
            <a:srgbClr val="353535">
              <a:alpha val="11372"/>
            </a:srgbClr>
          </a:solidFill>
          <a:ln w="9525" cap="flat" cmpd="sng">
            <a:solidFill>
              <a:schemeClr val="lt1"/>
            </a:solidFill>
            <a:prstDash val="solid"/>
            <a:round/>
            <a:headEnd type="none" w="sm" len="sm"/>
            <a:tailEnd type="none" w="sm" len="sm"/>
          </a:ln>
        </p:spPr>
      </p:pic>
      <p:sp>
        <p:nvSpPr>
          <p:cNvPr id="688" name="Google Shape;688;p23"/>
          <p:cNvSpPr txBox="1"/>
          <p:nvPr/>
        </p:nvSpPr>
        <p:spPr>
          <a:xfrm>
            <a:off x="702734" y="933564"/>
            <a:ext cx="15194592" cy="76206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fr-FR" sz="5400" b="1" i="0" u="none" strike="noStrike" cap="none">
                <a:solidFill>
                  <a:schemeClr val="dk2"/>
                </a:solidFill>
                <a:latin typeface="Montserrat"/>
                <a:ea typeface="Montserrat"/>
                <a:cs typeface="Montserrat"/>
                <a:sym typeface="Montserrat"/>
              </a:rPr>
              <a:t>Où trouver de l'aide...</a:t>
            </a:r>
          </a:p>
        </p:txBody>
      </p:sp>
      <p:sp>
        <p:nvSpPr>
          <p:cNvPr id="689" name="Google Shape;689;p23"/>
          <p:cNvSpPr txBox="1"/>
          <p:nvPr/>
        </p:nvSpPr>
        <p:spPr>
          <a:xfrm>
            <a:off x="702733" y="7499630"/>
            <a:ext cx="8156496" cy="190821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2200"/>
              <a:buFont typeface="Arial"/>
              <a:buChar char="•"/>
            </a:pPr>
            <a:r>
              <a:rPr lang="fr-FR" sz="2200" b="0" i="0" u="none" strike="noStrike" cap="none" dirty="0">
                <a:solidFill>
                  <a:schemeClr val="lt1"/>
                </a:solidFill>
                <a:latin typeface="Open Sans"/>
                <a:ea typeface="Open Sans"/>
                <a:cs typeface="Open Sans"/>
                <a:sym typeface="Open Sans"/>
              </a:rPr>
              <a:t>Plateforme en ligne hébergée par la Croix-Rouge britannique</a:t>
            </a:r>
          </a:p>
          <a:p>
            <a:pPr marL="457200" marR="0" lvl="0" indent="-457200" algn="l" rtl="0">
              <a:lnSpc>
                <a:spcPct val="100000"/>
              </a:lnSpc>
              <a:spcBef>
                <a:spcPts val="1200"/>
              </a:spcBef>
              <a:spcAft>
                <a:spcPts val="0"/>
              </a:spcAft>
              <a:buClr>
                <a:srgbClr val="FF0000"/>
              </a:buClr>
              <a:buSzPts val="2200"/>
              <a:buFont typeface="Arial"/>
              <a:buChar char="•"/>
            </a:pPr>
            <a:r>
              <a:rPr lang="fr-FR" sz="2200" b="0" i="0" u="none" strike="noStrike" cap="none" dirty="0">
                <a:solidFill>
                  <a:schemeClr val="lt1"/>
                </a:solidFill>
                <a:latin typeface="Open Sans"/>
                <a:ea typeface="Open Sans"/>
                <a:cs typeface="Open Sans"/>
                <a:sym typeface="Open Sans"/>
              </a:rPr>
              <a:t>Guichet unique pour les ressources du CEA</a:t>
            </a:r>
          </a:p>
          <a:p>
            <a:pPr marL="457200" marR="0" lvl="0" indent="-457200" algn="l" rtl="0">
              <a:lnSpc>
                <a:spcPct val="100000"/>
              </a:lnSpc>
              <a:spcBef>
                <a:spcPts val="1200"/>
              </a:spcBef>
              <a:spcAft>
                <a:spcPts val="0"/>
              </a:spcAft>
              <a:buClr>
                <a:srgbClr val="FF0000"/>
              </a:buClr>
              <a:buSzPts val="2200"/>
              <a:buFont typeface="Arial"/>
              <a:buChar char="•"/>
            </a:pPr>
            <a:r>
              <a:rPr lang="fr-FR" sz="2200" b="0" i="0" u="none" strike="noStrike" cap="none" dirty="0">
                <a:solidFill>
                  <a:schemeClr val="lt1"/>
                </a:solidFill>
                <a:latin typeface="Open Sans"/>
                <a:ea typeface="Open Sans"/>
                <a:cs typeface="Open Sans"/>
                <a:sym typeface="Open Sans"/>
              </a:rPr>
              <a:t>En anglais, français, espagnol et arabe</a:t>
            </a:r>
          </a:p>
          <a:p>
            <a:pPr marL="457200" marR="0" lvl="0" indent="-457200" algn="l" rtl="0">
              <a:lnSpc>
                <a:spcPct val="100000"/>
              </a:lnSpc>
              <a:spcBef>
                <a:spcPts val="1200"/>
              </a:spcBef>
              <a:spcAft>
                <a:spcPts val="0"/>
              </a:spcAft>
              <a:buClr>
                <a:srgbClr val="FF0000"/>
              </a:buClr>
              <a:buSzPts val="2200"/>
              <a:buFont typeface="Arial"/>
              <a:buChar char="•"/>
            </a:pPr>
            <a:r>
              <a:rPr lang="fr-FR" sz="2200" b="0" i="0" u="sng" strike="noStrike" cap="none" dirty="0">
                <a:solidFill>
                  <a:schemeClr val="accent3"/>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https://communityengagementhub.org/</a:t>
            </a:r>
            <a:r>
              <a:rPr lang="fr-FR" sz="2200" b="0" i="0" u="none" strike="noStrike" cap="none" dirty="0">
                <a:solidFill>
                  <a:schemeClr val="accent3"/>
                </a:solidFill>
                <a:latin typeface="Open Sans"/>
                <a:ea typeface="Open Sans"/>
                <a:cs typeface="Open Sans"/>
                <a:sym typeface="Open Sans"/>
              </a:rPr>
              <a:t> </a:t>
            </a:r>
          </a:p>
        </p:txBody>
      </p:sp>
      <p:sp>
        <p:nvSpPr>
          <p:cNvPr id="690" name="Google Shape;690;p23"/>
          <p:cNvSpPr txBox="1"/>
          <p:nvPr/>
        </p:nvSpPr>
        <p:spPr>
          <a:xfrm>
            <a:off x="9428772" y="7499630"/>
            <a:ext cx="7268967" cy="276994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2200"/>
              <a:buFont typeface="Arial"/>
              <a:buChar char="•"/>
            </a:pPr>
            <a:r>
              <a:rPr lang="fr-FR" sz="2200" b="0" i="0" u="none" strike="noStrike" cap="none" dirty="0">
                <a:solidFill>
                  <a:schemeClr val="lt1"/>
                </a:solidFill>
                <a:latin typeface="Open Sans"/>
                <a:ea typeface="Open Sans"/>
                <a:cs typeface="Open Sans"/>
                <a:sym typeface="Open Sans"/>
              </a:rPr>
              <a:t>Guide et boîte à outils CEA - révisé en 2021</a:t>
            </a:r>
          </a:p>
          <a:p>
            <a:pPr marL="457200" marR="0" lvl="0" indent="-457200" algn="l" rtl="0">
              <a:lnSpc>
                <a:spcPct val="100000"/>
              </a:lnSpc>
              <a:spcBef>
                <a:spcPts val="1200"/>
              </a:spcBef>
              <a:spcAft>
                <a:spcPts val="0"/>
              </a:spcAft>
              <a:buClr>
                <a:srgbClr val="FF0000"/>
              </a:buClr>
              <a:buSzPts val="2200"/>
              <a:buFont typeface="Arial"/>
              <a:buChar char="•"/>
            </a:pPr>
            <a:r>
              <a:rPr lang="fr-FR" sz="2200" b="0" i="0" u="none" strike="noStrike" cap="none" dirty="0">
                <a:solidFill>
                  <a:schemeClr val="lt1"/>
                </a:solidFill>
                <a:latin typeface="Open Sans"/>
                <a:ea typeface="Open Sans"/>
                <a:cs typeface="Open Sans"/>
                <a:sym typeface="Open Sans"/>
              </a:rPr>
              <a:t>Des conseils étape par étape pour renforcer l'engagement communautaire, avec des outils, des modèles et des listes de contrôle pour vous aider</a:t>
            </a:r>
          </a:p>
          <a:p>
            <a:pPr marL="457200" marR="0" lvl="0" indent="-457200" algn="l" rtl="0">
              <a:lnSpc>
                <a:spcPct val="100000"/>
              </a:lnSpc>
              <a:spcBef>
                <a:spcPts val="1200"/>
              </a:spcBef>
              <a:spcAft>
                <a:spcPts val="0"/>
              </a:spcAft>
              <a:buClr>
                <a:srgbClr val="FF0000"/>
              </a:buClr>
              <a:buSzPts val="2200"/>
              <a:buFont typeface="Arial"/>
              <a:buChar char="•"/>
            </a:pPr>
            <a:r>
              <a:rPr lang="fr-FR" sz="2200" b="0" i="0" u="none" strike="noStrike" cap="none" dirty="0">
                <a:solidFill>
                  <a:schemeClr val="lt1"/>
                </a:solidFill>
                <a:latin typeface="Open Sans"/>
                <a:ea typeface="Open Sans"/>
                <a:cs typeface="Open Sans"/>
                <a:sym typeface="Open Sans"/>
              </a:rPr>
              <a:t>Les deux se trouvent sur le hub d'engagement communautaire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4"/>
          <p:cNvSpPr txBox="1"/>
          <p:nvPr/>
        </p:nvSpPr>
        <p:spPr>
          <a:xfrm>
            <a:off x="1961498" y="4551150"/>
            <a:ext cx="14365003" cy="11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Des questions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3D697-24E8-D849-B386-8207BDA3763E}"/>
              </a:ext>
            </a:extLst>
          </p:cNvPr>
          <p:cNvSpPr txBox="1"/>
          <p:nvPr/>
        </p:nvSpPr>
        <p:spPr>
          <a:xfrm>
            <a:off x="3485072" y="648484"/>
            <a:ext cx="11024558" cy="1635832"/>
          </a:xfrm>
          <a:prstGeom prst="rect">
            <a:avLst/>
          </a:prstGeom>
          <a:noFill/>
        </p:spPr>
        <p:txBody>
          <a:bodyPr wrap="square" rtlCol="0">
            <a:spAutoFit/>
          </a:bodyPr>
          <a:lstStyle/>
          <a:p>
            <a:pPr marL="0" marR="0" lvl="0" indent="0" algn="l" defTabSz="914400" rtl="0" eaLnBrk="0" fontAlgn="base" latinLnBrk="0" hangingPunct="0">
              <a:lnSpc>
                <a:spcPts val="6160"/>
              </a:lnSpc>
              <a:spcBef>
                <a:spcPct val="0"/>
              </a:spcBef>
              <a:spcAft>
                <a:spcPct val="0"/>
              </a:spcAft>
              <a:buClrTx/>
              <a:buSzTx/>
              <a:buFontTx/>
              <a:buNone/>
              <a:tabLst/>
              <a:defRPr/>
            </a:pPr>
            <a:r>
              <a:rPr kumimoji="0" lang="fr-FR" sz="4800" b="1" i="0" u="none" strike="noStrike" cap="none" normalizeH="0" baseline="0" noProof="0">
                <a:ln>
                  <a:noFill/>
                </a:ln>
                <a:solidFill>
                  <a:srgbClr val="33394B"/>
                </a:solidFill>
                <a:uLnTx/>
                <a:uFillTx/>
                <a:latin typeface="Montserrat" pitchFamily="2" charset="77"/>
                <a:ea typeface="Roboto Black" panose="02000000000000000000" pitchFamily="2" charset="0"/>
                <a:cs typeface="Open Sans Light" panose="020B0306030504020204" pitchFamily="34" charset="0"/>
              </a:rPr>
              <a:t>Exercice de groupe (30 min)</a:t>
            </a:r>
          </a:p>
          <a:p>
            <a:pPr marL="0" marR="0" lvl="0" indent="0" algn="l" defTabSz="914400" rtl="0" eaLnBrk="0" fontAlgn="base" latinLnBrk="0" hangingPunct="0">
              <a:lnSpc>
                <a:spcPts val="6160"/>
              </a:lnSpc>
              <a:spcBef>
                <a:spcPct val="0"/>
              </a:spcBef>
              <a:spcAft>
                <a:spcPct val="0"/>
              </a:spcAft>
              <a:buClrTx/>
              <a:buSzTx/>
              <a:buFontTx/>
              <a:buNone/>
              <a:tabLst/>
              <a:defRPr/>
            </a:pPr>
            <a:r>
              <a:rPr kumimoji="0" lang="fr-FR" sz="4800" b="1" i="0" u="none" strike="noStrike" cap="none" normalizeH="0" baseline="0" noProof="0">
                <a:ln>
                  <a:noFill/>
                </a:ln>
                <a:solidFill>
                  <a:srgbClr val="F5333F"/>
                </a:solidFill>
                <a:uLnTx/>
                <a:uFillTx/>
                <a:latin typeface="Montserrat" pitchFamily="2" charset="77"/>
                <a:ea typeface="Roboto Black" panose="02000000000000000000" pitchFamily="2" charset="0"/>
                <a:cs typeface="Open Sans Light" panose="020B0306030504020204" pitchFamily="34" charset="0"/>
              </a:rPr>
              <a:t>Scénario sur les services de bus</a:t>
            </a:r>
          </a:p>
        </p:txBody>
      </p:sp>
      <p:grpSp>
        <p:nvGrpSpPr>
          <p:cNvPr id="8" name="Group 7">
            <a:extLst>
              <a:ext uri="{FF2B5EF4-FFF2-40B4-BE49-F238E27FC236}">
                <a16:creationId xmlns:a16="http://schemas.microsoft.com/office/drawing/2014/main" id="{5678EC11-4382-C54F-9485-6FB22C59C4CF}"/>
              </a:ext>
            </a:extLst>
          </p:cNvPr>
          <p:cNvGrpSpPr>
            <a:grpSpLocks noChangeAspect="1"/>
          </p:cNvGrpSpPr>
          <p:nvPr/>
        </p:nvGrpSpPr>
        <p:grpSpPr>
          <a:xfrm>
            <a:off x="231082" y="0"/>
            <a:ext cx="3253990" cy="2932801"/>
            <a:chOff x="9331835" y="263026"/>
            <a:chExt cx="4363366" cy="4363366"/>
          </a:xfrm>
        </p:grpSpPr>
        <p:sp>
          <p:nvSpPr>
            <p:cNvPr id="9" name="Oval 8">
              <a:extLst>
                <a:ext uri="{FF2B5EF4-FFF2-40B4-BE49-F238E27FC236}">
                  <a16:creationId xmlns:a16="http://schemas.microsoft.com/office/drawing/2014/main" id="{261D9580-638C-1A41-848E-B4DAC057C270}"/>
                </a:ext>
              </a:extLst>
            </p:cNvPr>
            <p:cNvSpPr/>
            <p:nvPr/>
          </p:nvSpPr>
          <p:spPr>
            <a:xfrm>
              <a:off x="10012964" y="944155"/>
              <a:ext cx="3001108" cy="3001108"/>
            </a:xfrm>
            <a:prstGeom prst="ellipse">
              <a:avLst/>
            </a:prstGeom>
            <a:solidFill>
              <a:srgbClr val="EB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82CE9CF-7A6C-F141-8617-DF428FD1A8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1835" y="263026"/>
              <a:ext cx="4363366" cy="4363366"/>
            </a:xfrm>
            <a:prstGeom prst="rect">
              <a:avLst/>
            </a:prstGeom>
          </p:spPr>
        </p:pic>
      </p:grpSp>
      <p:pic>
        <p:nvPicPr>
          <p:cNvPr id="11" name="Picture 10">
            <a:extLst>
              <a:ext uri="{FF2B5EF4-FFF2-40B4-BE49-F238E27FC236}">
                <a16:creationId xmlns:a16="http://schemas.microsoft.com/office/drawing/2014/main" id="{F51B4B3A-928D-0242-9913-10553DB1844C}"/>
              </a:ext>
            </a:extLst>
          </p:cNvPr>
          <p:cNvPicPr>
            <a:picLocks noChangeAspect="1"/>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a:off x="739035" y="3581285"/>
            <a:ext cx="9602692" cy="5304791"/>
          </a:xfrm>
          <a:prstGeom prst="rect">
            <a:avLst/>
          </a:prstGeom>
          <a:noFill/>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12" name="Google Shape;566;p10">
            <a:extLst>
              <a:ext uri="{FF2B5EF4-FFF2-40B4-BE49-F238E27FC236}">
                <a16:creationId xmlns:a16="http://schemas.microsoft.com/office/drawing/2014/main" id="{5EEE9559-8009-A14E-A432-4250D85ED497}"/>
              </a:ext>
            </a:extLst>
          </p:cNvPr>
          <p:cNvSpPr txBox="1"/>
          <p:nvPr/>
        </p:nvSpPr>
        <p:spPr>
          <a:xfrm>
            <a:off x="10717944" y="4017709"/>
            <a:ext cx="6198456" cy="4431942"/>
          </a:xfrm>
          <a:prstGeom prst="rect">
            <a:avLst/>
          </a:prstGeom>
          <a:noFill/>
          <a:ln>
            <a:noFill/>
          </a:ln>
        </p:spPr>
        <p:txBody>
          <a:bodyPr spcFirstLastPara="1" wrap="square" lIns="91425" tIns="45700" rIns="91425" bIns="45700" anchor="t" anchorCtr="0">
            <a:spAutoFit/>
          </a:bodyPr>
          <a:lstStyle/>
          <a:p>
            <a:pPr marL="342900" lvl="0" indent="-342900">
              <a:spcAft>
                <a:spcPts val="3600"/>
              </a:spcAft>
              <a:buClr>
                <a:srgbClr val="FF0000"/>
              </a:buClr>
              <a:buSzPts val="2200"/>
              <a:buFont typeface="Arial" panose="020B0604020202020204" pitchFamily="34" charset="0"/>
              <a:buChar char="•"/>
            </a:pPr>
            <a:r>
              <a:rPr lang="fr-FR" sz="3200">
                <a:solidFill>
                  <a:schemeClr val="lt1"/>
                </a:solidFill>
                <a:latin typeface="Open Sans"/>
                <a:ea typeface="Open Sans"/>
                <a:cs typeface="Open Sans"/>
                <a:sym typeface="Open Sans"/>
              </a:rPr>
              <a:t>Lisez le scénario sur les services de bus dans vos groupes</a:t>
            </a:r>
          </a:p>
          <a:p>
            <a:pPr marL="342900" indent="-342900">
              <a:spcAft>
                <a:spcPts val="3600"/>
              </a:spcAft>
              <a:buClr>
                <a:srgbClr val="FF0000"/>
              </a:buClr>
              <a:buSzPts val="2200"/>
              <a:buFont typeface="Arial" panose="020B0604020202020204" pitchFamily="34" charset="0"/>
              <a:buChar char="•"/>
            </a:pPr>
            <a:r>
              <a:rPr lang="fr-FR" sz="3200">
                <a:solidFill>
                  <a:schemeClr val="lt1"/>
                </a:solidFill>
                <a:latin typeface="Open Sans"/>
                <a:ea typeface="Open Sans"/>
                <a:cs typeface="Open Sans"/>
                <a:sym typeface="Open Sans"/>
              </a:rPr>
              <a:t>Répondez aux 3 questions au bas du scénario</a:t>
            </a:r>
          </a:p>
          <a:p>
            <a:pPr marL="342900" lvl="0" indent="-342900">
              <a:spcAft>
                <a:spcPts val="3600"/>
              </a:spcAft>
              <a:buClr>
                <a:srgbClr val="FF0000"/>
              </a:buClr>
              <a:buSzPts val="2200"/>
              <a:buFont typeface="Arial" panose="020B0604020202020204" pitchFamily="34" charset="0"/>
              <a:buChar char="•"/>
            </a:pPr>
            <a:r>
              <a:rPr lang="fr-FR" sz="3200">
                <a:solidFill>
                  <a:schemeClr val="lt1"/>
                </a:solidFill>
                <a:latin typeface="Open Sans"/>
                <a:ea typeface="Open Sans"/>
                <a:cs typeface="Open Sans"/>
                <a:sym typeface="Open Sans"/>
              </a:rPr>
              <a:t>Soyez prêt à donner votre avis sur votre travail en 30 minutes</a:t>
            </a:r>
          </a:p>
        </p:txBody>
      </p:sp>
    </p:spTree>
    <p:extLst>
      <p:ext uri="{BB962C8B-B14F-4D97-AF65-F5344CB8AC3E}">
        <p14:creationId xmlns:p14="http://schemas.microsoft.com/office/powerpoint/2010/main" val="111984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
          <p:cNvSpPr txBox="1"/>
          <p:nvPr/>
        </p:nvSpPr>
        <p:spPr>
          <a:xfrm>
            <a:off x="1961498" y="4551150"/>
            <a:ext cx="14365003" cy="11986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Qu'est-ce que la CEA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22"/>
          <p:cNvPicPr preferRelativeResize="0">
            <a:picLocks noChangeAspect="1"/>
          </p:cNvPicPr>
          <p:nvPr/>
        </p:nvPicPr>
        <p:blipFill rotWithShape="1">
          <a:blip r:embed="rId3">
            <a:alphaModFix/>
          </a:blip>
          <a:srcRect l="3497" r="3255"/>
          <a:stretch/>
        </p:blipFill>
        <p:spPr>
          <a:xfrm>
            <a:off x="625383" y="1985309"/>
            <a:ext cx="16141402" cy="7947111"/>
          </a:xfrm>
          <a:prstGeom prst="rect">
            <a:avLst/>
          </a:prstGeom>
          <a:noFill/>
          <a:ln>
            <a:noFill/>
          </a:ln>
        </p:spPr>
      </p:pic>
      <p:sp>
        <p:nvSpPr>
          <p:cNvPr id="680" name="Google Shape;680;p22"/>
          <p:cNvSpPr txBox="1"/>
          <p:nvPr/>
        </p:nvSpPr>
        <p:spPr>
          <a:xfrm>
            <a:off x="625383" y="709094"/>
            <a:ext cx="15194592" cy="18773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fr-FR" sz="5400" b="1" i="0" u="none" strike="noStrike" cap="none">
                <a:solidFill>
                  <a:schemeClr val="dk2"/>
                </a:solidFill>
                <a:latin typeface="Montserrat"/>
                <a:ea typeface="Montserrat"/>
                <a:cs typeface="Montserrat"/>
                <a:sym typeface="Montserrat"/>
              </a:rPr>
              <a:t>Qu'est-ce que la CEA ?</a:t>
            </a:r>
          </a:p>
          <a:p>
            <a:pPr>
              <a:buSzPts val="5400"/>
            </a:pPr>
            <a:r>
              <a:rPr lang="fr-FR" sz="4800">
                <a:solidFill>
                  <a:schemeClr val="accent3"/>
                </a:solidFill>
                <a:latin typeface="Montserrat"/>
                <a:ea typeface="Montserrat"/>
                <a:cs typeface="Montserrat"/>
                <a:sym typeface="Montserrat"/>
              </a:rPr>
              <a:t>Discussion...</a:t>
            </a:r>
            <a:r>
              <a:rPr lang="fr-FR" sz="4800">
                <a:solidFill>
                  <a:schemeClr val="dk2"/>
                </a:solidFill>
                <a:latin typeface="Montserrat"/>
                <a:ea typeface="Montserrat"/>
                <a:cs typeface="Montserrat"/>
                <a:sym typeface="Montserrat"/>
              </a:rPr>
              <a:t> </a:t>
            </a:r>
          </a:p>
          <a:p>
            <a:pPr marL="0" marR="0" lvl="0" indent="0" algn="l" rtl="0">
              <a:lnSpc>
                <a:spcPct val="100000"/>
              </a:lnSpc>
              <a:spcBef>
                <a:spcPts val="0"/>
              </a:spcBef>
              <a:spcAft>
                <a:spcPts val="0"/>
              </a:spcAft>
              <a:buClr>
                <a:srgbClr val="000000"/>
              </a:buClr>
              <a:buSzPts val="5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331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
          <p:cNvSpPr txBox="1">
            <a:spLocks noGrp="1"/>
          </p:cNvSpPr>
          <p:nvPr>
            <p:ph type="title"/>
          </p:nvPr>
        </p:nvSpPr>
        <p:spPr>
          <a:xfrm>
            <a:off x="525086" y="704001"/>
            <a:ext cx="17237075" cy="15017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4800"/>
              <a:buFont typeface="Montserrat"/>
              <a:buNone/>
            </a:pPr>
            <a:r>
              <a:rPr lang="fr-FR" sz="4800" b="1" i="0" u="none" strike="noStrike" cap="none">
                <a:solidFill>
                  <a:schemeClr val="lt2"/>
                </a:solidFill>
                <a:latin typeface="Montserrat"/>
                <a:ea typeface="Montserrat"/>
                <a:cs typeface="Montserrat"/>
                <a:sym typeface="Montserrat"/>
              </a:rPr>
              <a:t>Un nom différent, des objectifs identiques</a:t>
            </a:r>
          </a:p>
        </p:txBody>
      </p:sp>
      <p:sp>
        <p:nvSpPr>
          <p:cNvPr id="520" name="Google Shape;520;p7"/>
          <p:cNvSpPr txBox="1"/>
          <p:nvPr/>
        </p:nvSpPr>
        <p:spPr>
          <a:xfrm>
            <a:off x="525086" y="2769364"/>
            <a:ext cx="8433719" cy="8925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fr-FR" sz="2600" b="1" i="0" u="none" strike="noStrike" cap="none">
                <a:solidFill>
                  <a:srgbClr val="01C8C3"/>
                </a:solidFill>
                <a:latin typeface="Open Sans"/>
                <a:ea typeface="Open Sans"/>
                <a:cs typeface="Open Sans"/>
                <a:sym typeface="Open Sans"/>
              </a:rPr>
              <a:t>Engagement communautaire et redevabilité (CEA)</a:t>
            </a: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1C8C3"/>
              </a:solidFill>
              <a:latin typeface="Open Sans"/>
              <a:ea typeface="Open Sans"/>
              <a:cs typeface="Open Sans"/>
              <a:sym typeface="Open Sans"/>
            </a:endParaRPr>
          </a:p>
        </p:txBody>
      </p:sp>
      <p:sp>
        <p:nvSpPr>
          <p:cNvPr id="521" name="Google Shape;521;p7"/>
          <p:cNvSpPr txBox="1"/>
          <p:nvPr/>
        </p:nvSpPr>
        <p:spPr>
          <a:xfrm>
            <a:off x="593921" y="3825877"/>
            <a:ext cx="8618160" cy="12926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fr-FR" sz="2600" b="1" i="0" u="none" strike="noStrike" cap="none">
                <a:solidFill>
                  <a:srgbClr val="01C8C3"/>
                </a:solidFill>
                <a:latin typeface="Open Sans"/>
                <a:ea typeface="Open Sans"/>
                <a:cs typeface="Open Sans"/>
                <a:sym typeface="Open Sans"/>
              </a:rPr>
              <a:t>Redevabilité envers les personnes/populations affectées (RPA)</a:t>
            </a: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1C8C3"/>
              </a:solidFill>
              <a:latin typeface="Open Sans"/>
              <a:ea typeface="Open Sans"/>
              <a:cs typeface="Open Sans"/>
              <a:sym typeface="Open Sans"/>
            </a:endParaRPr>
          </a:p>
        </p:txBody>
      </p:sp>
      <p:sp>
        <p:nvSpPr>
          <p:cNvPr id="522" name="Google Shape;522;p7"/>
          <p:cNvSpPr txBox="1"/>
          <p:nvPr/>
        </p:nvSpPr>
        <p:spPr>
          <a:xfrm>
            <a:off x="621546" y="7599457"/>
            <a:ext cx="7480301" cy="8925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fr-FR" sz="2600" b="1" i="0" u="none" strike="noStrike" cap="none">
                <a:solidFill>
                  <a:schemeClr val="accent3"/>
                </a:solidFill>
                <a:latin typeface="Open Sans"/>
                <a:ea typeface="Open Sans"/>
                <a:cs typeface="Open Sans"/>
                <a:sym typeface="Open Sans"/>
              </a:rPr>
              <a:t>Communication pour le développement (C4D)</a:t>
            </a: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accent3"/>
              </a:solidFill>
              <a:latin typeface="Open Sans"/>
              <a:ea typeface="Open Sans"/>
              <a:cs typeface="Open Sans"/>
              <a:sym typeface="Open Sans"/>
            </a:endParaRPr>
          </a:p>
        </p:txBody>
      </p:sp>
      <p:sp>
        <p:nvSpPr>
          <p:cNvPr id="523" name="Google Shape;523;p7"/>
          <p:cNvSpPr txBox="1"/>
          <p:nvPr/>
        </p:nvSpPr>
        <p:spPr>
          <a:xfrm>
            <a:off x="621546" y="6122600"/>
            <a:ext cx="9017000" cy="12926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fr-FR" sz="2600" b="1" i="0" u="none" strike="noStrike" cap="none">
                <a:solidFill>
                  <a:schemeClr val="accent3"/>
                </a:solidFill>
                <a:latin typeface="Open Sans"/>
                <a:ea typeface="Open Sans"/>
                <a:cs typeface="Open Sans"/>
                <a:sym typeface="Open Sans"/>
              </a:rPr>
              <a:t>Communication des risques et engagement communautaire (CREC)</a:t>
            </a: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accent3"/>
              </a:solidFill>
              <a:latin typeface="Open Sans"/>
              <a:ea typeface="Open Sans"/>
              <a:cs typeface="Open Sans"/>
              <a:sym typeface="Open Sans"/>
            </a:endParaRPr>
          </a:p>
        </p:txBody>
      </p:sp>
      <p:sp>
        <p:nvSpPr>
          <p:cNvPr id="524" name="Google Shape;524;p7"/>
          <p:cNvSpPr txBox="1"/>
          <p:nvPr/>
        </p:nvSpPr>
        <p:spPr>
          <a:xfrm>
            <a:off x="621547" y="5162750"/>
            <a:ext cx="9017000" cy="8925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fr-FR" sz="2600" b="1" i="0" u="none" strike="noStrike" cap="none">
                <a:solidFill>
                  <a:srgbClr val="01C8C3"/>
                </a:solidFill>
                <a:latin typeface="Open Sans"/>
                <a:ea typeface="Open Sans"/>
                <a:cs typeface="Open Sans"/>
                <a:sym typeface="Open Sans"/>
              </a:rPr>
              <a:t>Communication avec les communautés (CWC)</a:t>
            </a: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1C8C3"/>
              </a:solidFill>
              <a:latin typeface="Open Sans"/>
              <a:ea typeface="Open Sans"/>
              <a:cs typeface="Open Sans"/>
              <a:sym typeface="Open Sans"/>
            </a:endParaRPr>
          </a:p>
        </p:txBody>
      </p:sp>
      <p:sp>
        <p:nvSpPr>
          <p:cNvPr id="525" name="Google Shape;525;p7"/>
          <p:cNvSpPr/>
          <p:nvPr/>
        </p:nvSpPr>
        <p:spPr>
          <a:xfrm>
            <a:off x="9752848" y="2707807"/>
            <a:ext cx="431800" cy="6059862"/>
          </a:xfrm>
          <a:prstGeom prst="rightBrace">
            <a:avLst>
              <a:gd name="adj1" fmla="val 8333"/>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Open Sans"/>
              <a:ea typeface="Open Sans"/>
              <a:cs typeface="Open Sans"/>
              <a:sym typeface="Open Sans"/>
            </a:endParaRPr>
          </a:p>
        </p:txBody>
      </p:sp>
      <p:sp>
        <p:nvSpPr>
          <p:cNvPr id="526" name="Google Shape;526;p7"/>
          <p:cNvSpPr txBox="1"/>
          <p:nvPr/>
        </p:nvSpPr>
        <p:spPr>
          <a:xfrm>
            <a:off x="10978691" y="2705533"/>
            <a:ext cx="6414787" cy="329316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fr-FR" sz="2600" b="0" i="0" u="none" strike="noStrike" cap="none" dirty="0">
                <a:solidFill>
                  <a:srgbClr val="01C8C3"/>
                </a:solidFill>
                <a:latin typeface="Open Sans"/>
                <a:ea typeface="Open Sans"/>
                <a:cs typeface="Open Sans"/>
                <a:sym typeface="Open Sans"/>
              </a:rPr>
              <a:t>Utiliser une participation significative de la communauté, une communication ouverte et honnête, et des mécanismes permettant d'écouter et d'agir en fonction du retour d'information pour améliorer la redevabilité envers les personnes que nous servons</a:t>
            </a:r>
          </a:p>
        </p:txBody>
      </p:sp>
      <p:sp>
        <p:nvSpPr>
          <p:cNvPr id="527" name="Google Shape;527;p7"/>
          <p:cNvSpPr/>
          <p:nvPr/>
        </p:nvSpPr>
        <p:spPr>
          <a:xfrm>
            <a:off x="10345771" y="6139941"/>
            <a:ext cx="431800" cy="2670410"/>
          </a:xfrm>
          <a:prstGeom prst="rightBrace">
            <a:avLst>
              <a:gd name="adj1" fmla="val 0"/>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Open Sans"/>
              <a:ea typeface="Open Sans"/>
              <a:cs typeface="Open Sans"/>
              <a:sym typeface="Open Sans"/>
            </a:endParaRPr>
          </a:p>
        </p:txBody>
      </p:sp>
      <p:sp>
        <p:nvSpPr>
          <p:cNvPr id="528" name="Google Shape;528;p7"/>
          <p:cNvSpPr txBox="1"/>
          <p:nvPr/>
        </p:nvSpPr>
        <p:spPr>
          <a:xfrm>
            <a:off x="10942693" y="6228671"/>
            <a:ext cx="6450785" cy="249295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fr-FR" sz="2600" b="0" i="0" u="none" strike="noStrike" cap="none" dirty="0">
                <a:solidFill>
                  <a:schemeClr val="accent3"/>
                </a:solidFill>
                <a:latin typeface="Open Sans"/>
                <a:ea typeface="Open Sans"/>
                <a:cs typeface="Open Sans"/>
                <a:sym typeface="Open Sans"/>
              </a:rPr>
              <a:t>Comme ci-dessus, avec un accent sur l'utilisation de la communication et des approches participatives pour encourager les comportements positifs et sains dans les programmes de santé ou les épidémies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8"/>
          <p:cNvSpPr/>
          <p:nvPr/>
        </p:nvSpPr>
        <p:spPr>
          <a:xfrm>
            <a:off x="1087528" y="2802093"/>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8"/>
          <p:cNvSpPr/>
          <p:nvPr/>
        </p:nvSpPr>
        <p:spPr>
          <a:xfrm>
            <a:off x="5273776" y="2802093"/>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6" name="Google Shape;536;p8"/>
          <p:cNvSpPr/>
          <p:nvPr/>
        </p:nvSpPr>
        <p:spPr>
          <a:xfrm>
            <a:off x="9612304" y="280457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8"/>
          <p:cNvSpPr/>
          <p:nvPr/>
        </p:nvSpPr>
        <p:spPr>
          <a:xfrm>
            <a:off x="13798552" y="280457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8" name="Google Shape;538;p8"/>
          <p:cNvSpPr/>
          <p:nvPr/>
        </p:nvSpPr>
        <p:spPr>
          <a:xfrm>
            <a:off x="2406323" y="6291997"/>
            <a:ext cx="13176000" cy="92277"/>
          </a:xfrm>
          <a:prstGeom prst="rect">
            <a:avLst/>
          </a:prstGeom>
          <a:gradFill>
            <a:gsLst>
              <a:gs pos="0">
                <a:schemeClr val="accent5"/>
              </a:gs>
              <a:gs pos="34000">
                <a:schemeClr val="accent4"/>
              </a:gs>
              <a:gs pos="70000">
                <a:schemeClr val="accent5"/>
              </a:gs>
              <a:gs pos="100000">
                <a:schemeClr val="accent4"/>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p8"/>
          <p:cNvSpPr/>
          <p:nvPr/>
        </p:nvSpPr>
        <p:spPr>
          <a:xfrm>
            <a:off x="2396938" y="6146991"/>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0" name="Google Shape;540;p8"/>
          <p:cNvSpPr/>
          <p:nvPr/>
        </p:nvSpPr>
        <p:spPr>
          <a:xfrm>
            <a:off x="6686349" y="6146991"/>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p8"/>
          <p:cNvSpPr/>
          <p:nvPr/>
        </p:nvSpPr>
        <p:spPr>
          <a:xfrm>
            <a:off x="10981551" y="6146991"/>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8"/>
          <p:cNvSpPr/>
          <p:nvPr/>
        </p:nvSpPr>
        <p:spPr>
          <a:xfrm>
            <a:off x="15279054" y="6146991"/>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8"/>
          <p:cNvSpPr txBox="1"/>
          <p:nvPr/>
        </p:nvSpPr>
        <p:spPr>
          <a:xfrm>
            <a:off x="940258" y="541019"/>
            <a:ext cx="13896670" cy="127855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4800"/>
              <a:buFont typeface="Arial"/>
              <a:buNone/>
            </a:pPr>
            <a:r>
              <a:rPr lang="fr-FR" sz="4800" b="1" i="0" u="none" strike="noStrike" cap="none">
                <a:solidFill>
                  <a:schemeClr val="dk2"/>
                </a:solidFill>
                <a:latin typeface="Montserrat"/>
                <a:ea typeface="Montserrat"/>
                <a:cs typeface="Montserrat"/>
                <a:sym typeface="Montserrat"/>
              </a:rPr>
              <a:t>L'engagement communautaire et la redevabilité ne sont</a:t>
            </a:r>
            <a:r>
              <a:rPr lang="fr-FR" sz="4800" b="1" i="0" u="none" strike="noStrike" cap="none">
                <a:latin typeface="Montserrat"/>
                <a:ea typeface="Montserrat"/>
                <a:cs typeface="Montserrat"/>
                <a:sym typeface="Montserrat"/>
              </a:rPr>
              <a:t> </a:t>
            </a:r>
            <a:r>
              <a:rPr lang="fr-FR" sz="4800" b="1" i="0" u="none" strike="noStrike" cap="none">
                <a:solidFill>
                  <a:schemeClr val="accent3"/>
                </a:solidFill>
                <a:latin typeface="Montserrat"/>
                <a:ea typeface="Montserrat"/>
                <a:cs typeface="Montserrat"/>
                <a:sym typeface="Montserrat"/>
              </a:rPr>
              <a:t>pas...</a:t>
            </a:r>
          </a:p>
        </p:txBody>
      </p:sp>
      <p:sp>
        <p:nvSpPr>
          <p:cNvPr id="544" name="Google Shape;544;p8"/>
          <p:cNvSpPr txBox="1"/>
          <p:nvPr/>
        </p:nvSpPr>
        <p:spPr>
          <a:xfrm>
            <a:off x="735496" y="7061081"/>
            <a:ext cx="3500412" cy="248987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fr-FR" sz="2800" b="1" i="0" u="none" strike="noStrike" cap="none" dirty="0">
                <a:solidFill>
                  <a:schemeClr val="lt1"/>
                </a:solidFill>
                <a:latin typeface="Open Sans"/>
                <a:ea typeface="Open Sans"/>
                <a:cs typeface="Open Sans"/>
                <a:sym typeface="Open Sans"/>
              </a:rPr>
              <a:t>Des nouveautés</a:t>
            </a:r>
          </a:p>
          <a:p>
            <a:pPr marL="0" marR="0" lvl="0" indent="0" algn="ctr" rtl="0">
              <a:lnSpc>
                <a:spcPct val="110000"/>
              </a:lnSpc>
              <a:spcBef>
                <a:spcPts val="1800"/>
              </a:spcBef>
              <a:spcAft>
                <a:spcPts val="0"/>
              </a:spcAft>
              <a:buClr>
                <a:srgbClr val="000000"/>
              </a:buClr>
              <a:buSzPts val="2000"/>
              <a:buFont typeface="Arial"/>
              <a:buNone/>
            </a:pPr>
            <a:r>
              <a:rPr lang="fr-FR" sz="2000" b="0" i="1" u="none" strike="noStrike" cap="none" dirty="0">
                <a:solidFill>
                  <a:schemeClr val="lt1"/>
                </a:solidFill>
                <a:latin typeface="Open Sans"/>
                <a:ea typeface="Open Sans"/>
                <a:cs typeface="Open Sans"/>
                <a:sym typeface="Open Sans"/>
              </a:rPr>
              <a:t>Nous nous sommes toujours engagés auprès des communautés, mais pas toujours aussi bien que nous le devrions</a:t>
            </a:r>
          </a:p>
        </p:txBody>
      </p:sp>
      <p:sp>
        <p:nvSpPr>
          <p:cNvPr id="545" name="Google Shape;545;p8"/>
          <p:cNvSpPr txBox="1"/>
          <p:nvPr/>
        </p:nvSpPr>
        <p:spPr>
          <a:xfrm>
            <a:off x="4913106" y="7082159"/>
            <a:ext cx="4026744" cy="2548350"/>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fr-FR" sz="2800" b="1" i="0" u="none" strike="noStrike" cap="none" dirty="0">
                <a:solidFill>
                  <a:schemeClr val="lt1"/>
                </a:solidFill>
                <a:latin typeface="Open Sans"/>
                <a:ea typeface="Open Sans"/>
                <a:cs typeface="Open Sans"/>
                <a:sym typeface="Open Sans"/>
              </a:rPr>
              <a:t>Un programme ou une activité à part</a:t>
            </a:r>
          </a:p>
          <a:p>
            <a:pPr marL="0" marR="0" lvl="0" indent="0" algn="ctr" rtl="0">
              <a:lnSpc>
                <a:spcPct val="110000"/>
              </a:lnSpc>
              <a:spcBef>
                <a:spcPts val="1200"/>
              </a:spcBef>
              <a:spcAft>
                <a:spcPts val="0"/>
              </a:spcAft>
              <a:buClr>
                <a:srgbClr val="000000"/>
              </a:buClr>
              <a:buSzPts val="2000"/>
              <a:buFont typeface="Arial"/>
              <a:buNone/>
            </a:pPr>
            <a:r>
              <a:rPr lang="fr-FR" sz="2000" b="0" i="1" u="none" strike="noStrike" cap="none" dirty="0">
                <a:solidFill>
                  <a:schemeClr val="lt1"/>
                </a:solidFill>
                <a:latin typeface="Open Sans"/>
                <a:ea typeface="Open Sans"/>
                <a:cs typeface="Open Sans"/>
                <a:sym typeface="Open Sans"/>
              </a:rPr>
              <a:t>Il s'agit d'une méthode de travail qui devrait faire partie de tous les programmes et opérations</a:t>
            </a:r>
          </a:p>
        </p:txBody>
      </p:sp>
      <p:sp>
        <p:nvSpPr>
          <p:cNvPr id="546" name="Google Shape;546;p8"/>
          <p:cNvSpPr txBox="1"/>
          <p:nvPr/>
        </p:nvSpPr>
        <p:spPr>
          <a:xfrm>
            <a:off x="9348151" y="7061081"/>
            <a:ext cx="4026743" cy="2886904"/>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fr-FR" sz="2800" b="1" i="0" u="none" strike="noStrike" cap="none" dirty="0">
                <a:solidFill>
                  <a:schemeClr val="lt1"/>
                </a:solidFill>
                <a:latin typeface="Open Sans"/>
                <a:ea typeface="Open Sans"/>
                <a:cs typeface="Open Sans"/>
                <a:sym typeface="Open Sans"/>
              </a:rPr>
              <a:t>L’affaire d’une seule personne</a:t>
            </a:r>
          </a:p>
          <a:p>
            <a:pPr marL="0" marR="0" lvl="0" indent="0" algn="ctr" rtl="0">
              <a:lnSpc>
                <a:spcPct val="110000"/>
              </a:lnSpc>
              <a:spcBef>
                <a:spcPts val="1200"/>
              </a:spcBef>
              <a:spcAft>
                <a:spcPts val="0"/>
              </a:spcAft>
              <a:buClr>
                <a:srgbClr val="000000"/>
              </a:buClr>
              <a:buSzPts val="2000"/>
              <a:buFont typeface="Arial"/>
              <a:buNone/>
            </a:pPr>
            <a:r>
              <a:rPr lang="fr-FR" sz="2000" b="0" i="1" u="none" strike="noStrike" cap="none" dirty="0">
                <a:solidFill>
                  <a:schemeClr val="lt1"/>
                </a:solidFill>
                <a:latin typeface="Open Sans"/>
                <a:ea typeface="Open Sans"/>
                <a:cs typeface="Open Sans"/>
                <a:sym typeface="Open Sans"/>
              </a:rPr>
              <a:t>Nous avons tous la responsabilité de nous assurer que nous impliquons bien les communautés dans notre travail</a:t>
            </a:r>
          </a:p>
        </p:txBody>
      </p:sp>
      <p:sp>
        <p:nvSpPr>
          <p:cNvPr id="547" name="Google Shape;547;p8"/>
          <p:cNvSpPr txBox="1"/>
          <p:nvPr/>
        </p:nvSpPr>
        <p:spPr>
          <a:xfrm>
            <a:off x="13679569" y="7082159"/>
            <a:ext cx="3581259" cy="1852880"/>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fr-FR" sz="2800" b="1" i="0" u="none" strike="noStrike" cap="none" dirty="0">
                <a:solidFill>
                  <a:schemeClr val="lt1"/>
                </a:solidFill>
                <a:latin typeface="Open Sans"/>
                <a:ea typeface="Open Sans"/>
                <a:cs typeface="Open Sans"/>
                <a:sym typeface="Open Sans"/>
              </a:rPr>
              <a:t>Un fardeau supplémentaire ou une case à cocher</a:t>
            </a:r>
          </a:p>
          <a:p>
            <a:pPr marL="0" marR="0" lvl="0" indent="0" algn="ctr" rtl="0">
              <a:lnSpc>
                <a:spcPct val="110000"/>
              </a:lnSpc>
              <a:spcBef>
                <a:spcPts val="1200"/>
              </a:spcBef>
              <a:spcAft>
                <a:spcPts val="0"/>
              </a:spcAft>
              <a:buClr>
                <a:srgbClr val="000000"/>
              </a:buClr>
              <a:buSzPts val="2000"/>
              <a:buFont typeface="Arial"/>
              <a:buNone/>
            </a:pPr>
            <a:r>
              <a:rPr lang="fr-FR" sz="2000" b="0" i="1" u="none" strike="noStrike" cap="none" dirty="0">
                <a:solidFill>
                  <a:schemeClr val="lt1"/>
                </a:solidFill>
                <a:latin typeface="Open Sans"/>
                <a:ea typeface="Open Sans"/>
                <a:cs typeface="Open Sans"/>
                <a:sym typeface="Open Sans"/>
              </a:rPr>
              <a:t>Ce sont des points essentiels pour la qualité et l'impact de notre action</a:t>
            </a:r>
          </a:p>
        </p:txBody>
      </p:sp>
      <p:pic>
        <p:nvPicPr>
          <p:cNvPr id="548" name="Google Shape;548;p8"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87141" y="3201706"/>
            <a:ext cx="2201881" cy="2201881"/>
          </a:xfrm>
          <a:prstGeom prst="rect">
            <a:avLst/>
          </a:prstGeom>
          <a:noFill/>
          <a:ln>
            <a:noFill/>
          </a:ln>
        </p:spPr>
      </p:pic>
      <p:pic>
        <p:nvPicPr>
          <p:cNvPr id="549" name="Google Shape;549;p8" descr="A picture containing text, sig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240336" y="3081511"/>
            <a:ext cx="2459723" cy="2459723"/>
          </a:xfrm>
          <a:prstGeom prst="rect">
            <a:avLst/>
          </a:prstGeom>
          <a:noFill/>
          <a:ln>
            <a:noFill/>
          </a:ln>
        </p:spPr>
      </p:pic>
      <p:pic>
        <p:nvPicPr>
          <p:cNvPr id="550" name="Google Shape;550;p8" descr="Ico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18127" y="3288169"/>
            <a:ext cx="2112406" cy="2112406"/>
          </a:xfrm>
          <a:prstGeom prst="rect">
            <a:avLst/>
          </a:prstGeom>
          <a:noFill/>
          <a:ln>
            <a:noFill/>
          </a:ln>
        </p:spPr>
      </p:pic>
      <p:pic>
        <p:nvPicPr>
          <p:cNvPr id="551" name="Google Shape;551;p8" descr="Icon&#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938889" y="3167329"/>
            <a:ext cx="2347938" cy="23479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5" descr="A picture containing person, outdoor&#10;&#10;Description automatically generated"/>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55280" y="0"/>
            <a:ext cx="10332720" cy="10288588"/>
          </a:xfrm>
          <a:prstGeom prst="rect">
            <a:avLst/>
          </a:prstGeom>
          <a:solidFill>
            <a:srgbClr val="353535">
              <a:alpha val="11372"/>
            </a:srgbClr>
          </a:solidFill>
          <a:ln>
            <a:noFill/>
          </a:ln>
        </p:spPr>
      </p:pic>
      <p:sp>
        <p:nvSpPr>
          <p:cNvPr id="501" name="Google Shape;501;p5"/>
          <p:cNvSpPr txBox="1">
            <a:spLocks noGrp="1"/>
          </p:cNvSpPr>
          <p:nvPr>
            <p:ph type="title" idx="4294967295"/>
          </p:nvPr>
        </p:nvSpPr>
        <p:spPr>
          <a:xfrm>
            <a:off x="784860" y="2488565"/>
            <a:ext cx="6934200" cy="2084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800"/>
              <a:buFont typeface="Montserrat"/>
              <a:buNone/>
            </a:pPr>
            <a:r>
              <a:rPr lang="fr-FR" sz="4800" b="1" i="0" u="none" strike="noStrike" cap="none" dirty="0">
                <a:solidFill>
                  <a:schemeClr val="dk2"/>
                </a:solidFill>
                <a:latin typeface="Montserrat"/>
                <a:ea typeface="Montserrat"/>
                <a:cs typeface="Montserrat"/>
                <a:sym typeface="Montserrat"/>
              </a:rPr>
              <a:t>Plantons le décor (10 min)</a:t>
            </a:r>
          </a:p>
        </p:txBody>
      </p:sp>
      <p:sp>
        <p:nvSpPr>
          <p:cNvPr id="502" name="Google Shape;502;p5"/>
          <p:cNvSpPr txBox="1">
            <a:spLocks noGrp="1"/>
          </p:cNvSpPr>
          <p:nvPr>
            <p:ph type="body" idx="4294967295"/>
          </p:nvPr>
        </p:nvSpPr>
        <p:spPr>
          <a:xfrm>
            <a:off x="784859" y="4298633"/>
            <a:ext cx="6589975" cy="51149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fr-FR" sz="2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Dans vos groupes, chaque personne doit partager un exemple d'un moment où quelque chose a mal tourné dans votre travail parce qu'il n'y avait pas assez d'engagement avec la communauté</a:t>
            </a:r>
          </a:p>
          <a:p>
            <a:pPr marL="342900" marR="0" lvl="0" indent="-342900" algn="l" rtl="0">
              <a:lnSpc>
                <a:spcPct val="90000"/>
              </a:lnSpc>
              <a:spcBef>
                <a:spcPts val="3300"/>
              </a:spcBef>
              <a:spcAft>
                <a:spcPts val="0"/>
              </a:spcAft>
              <a:buClr>
                <a:schemeClr val="dk1"/>
              </a:buClr>
              <a:buSzPts val="2800"/>
              <a:buFont typeface="Arial"/>
              <a:buChar char="•"/>
            </a:pPr>
            <a:r>
              <a:rPr lang="fr-FR" sz="2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Choisissez un exemple et discutez...</a:t>
            </a:r>
          </a:p>
          <a:p>
            <a:pPr marL="1028700" marR="0" lvl="1" indent="-342900" algn="l" rtl="0">
              <a:lnSpc>
                <a:spcPct val="90000"/>
              </a:lnSpc>
              <a:spcBef>
                <a:spcPts val="2550"/>
              </a:spcBef>
              <a:spcAft>
                <a:spcPts val="0"/>
              </a:spcAft>
              <a:buClr>
                <a:srgbClr val="FF0000"/>
              </a:buClr>
              <a:buSzPts val="2800"/>
              <a:buFont typeface="Arial"/>
              <a:buChar char="•"/>
            </a:pPr>
            <a:r>
              <a:rPr lang="fr-FR" sz="2600" b="0"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Open Sans"/>
              </a:rPr>
              <a:t>Pourquoi est-ce arrivé ?</a:t>
            </a:r>
          </a:p>
          <a:p>
            <a:pPr marL="1028700" marR="0" lvl="1" indent="-342900" algn="l" rtl="0">
              <a:lnSpc>
                <a:spcPct val="90000"/>
              </a:lnSpc>
              <a:spcBef>
                <a:spcPts val="2550"/>
              </a:spcBef>
              <a:spcAft>
                <a:spcPts val="0"/>
              </a:spcAft>
              <a:buClr>
                <a:srgbClr val="FF0000"/>
              </a:buClr>
              <a:buSzPts val="2800"/>
              <a:buFont typeface="Arial"/>
              <a:buChar char="•"/>
            </a:pPr>
            <a:r>
              <a:rPr lang="fr-FR" sz="2600" b="0"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Open Sans"/>
              </a:rPr>
              <a:t>Quelles furent les conséquences ?</a:t>
            </a:r>
          </a:p>
          <a:p>
            <a:pPr marL="1028700" marR="0" lvl="1" indent="-342900" algn="l" rtl="0">
              <a:lnSpc>
                <a:spcPct val="90000"/>
              </a:lnSpc>
              <a:spcBef>
                <a:spcPts val="2550"/>
              </a:spcBef>
              <a:spcAft>
                <a:spcPts val="0"/>
              </a:spcAft>
              <a:buClr>
                <a:srgbClr val="FF0000"/>
              </a:buClr>
              <a:buSzPts val="2800"/>
              <a:buFont typeface="Arial"/>
              <a:buChar char="•"/>
            </a:pPr>
            <a:r>
              <a:rPr lang="fr-FR" sz="2600" b="0"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Open Sans"/>
              </a:rPr>
              <a:t>Qu'aurait-on pu faire différemment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
          <p:cNvSpPr txBox="1"/>
          <p:nvPr/>
        </p:nvSpPr>
        <p:spPr>
          <a:xfrm>
            <a:off x="3789263" y="4014774"/>
            <a:ext cx="10709473" cy="225904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Exemples de CEA en action</a:t>
            </a:r>
          </a:p>
        </p:txBody>
      </p:sp>
    </p:spTree>
    <p:extLst>
      <p:ext uri="{BB962C8B-B14F-4D97-AF65-F5344CB8AC3E}">
        <p14:creationId xmlns:p14="http://schemas.microsoft.com/office/powerpoint/2010/main" val="295061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11"/>
          <p:cNvPicPr preferRelativeResize="0">
            <a:picLocks noGrp="1"/>
          </p:cNvPicPr>
          <p:nvPr>
            <p:ph type="pic" idx="2"/>
          </p:nvPr>
        </p:nvPicPr>
        <p:blipFill rotWithShape="1">
          <a:blip r:embed="rId3">
            <a:alphaModFix/>
          </a:blip>
          <a:srcRect l="4136" r="34989"/>
          <a:stretch/>
        </p:blipFill>
        <p:spPr>
          <a:xfrm>
            <a:off x="8857129" y="0"/>
            <a:ext cx="9430871" cy="10288588"/>
          </a:xfrm>
          <a:prstGeom prst="rect">
            <a:avLst/>
          </a:prstGeom>
          <a:solidFill>
            <a:srgbClr val="353535">
              <a:alpha val="11372"/>
            </a:srgbClr>
          </a:solidFill>
          <a:ln>
            <a:noFill/>
          </a:ln>
        </p:spPr>
      </p:pic>
      <p:sp>
        <p:nvSpPr>
          <p:cNvPr id="574" name="Google Shape;574;p11"/>
          <p:cNvSpPr txBox="1"/>
          <p:nvPr/>
        </p:nvSpPr>
        <p:spPr>
          <a:xfrm>
            <a:off x="443441" y="2271049"/>
            <a:ext cx="8163846" cy="80175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3080"/>
              </a:lnSpc>
              <a:spcBef>
                <a:spcPts val="0"/>
              </a:spcBef>
              <a:spcAft>
                <a:spcPts val="0"/>
              </a:spcAft>
              <a:buClr>
                <a:srgbClr val="000000"/>
              </a:buClr>
              <a:buSzPts val="2800"/>
              <a:buFont typeface="Arial"/>
              <a:buNone/>
              <a:tabLst/>
              <a:defRPr/>
            </a:pPr>
            <a:r>
              <a:rPr kumimoji="0" lang="fr-FR" sz="2400" b="1" i="0" u="none" strike="noStrike" cap="none" normalizeH="0" baseline="0" noProof="0" dirty="0">
                <a:ln>
                  <a:noFill/>
                </a:ln>
                <a:solidFill>
                  <a:srgbClr val="F5333F"/>
                </a:solidFill>
                <a:uLnTx/>
                <a:uFillTx/>
                <a:latin typeface="Open Sans" panose="020B0606030504020204" pitchFamily="34" charset="0"/>
                <a:ea typeface="Open Sans" panose="020B0606030504020204" pitchFamily="34" charset="0"/>
                <a:cs typeface="Open Sans" panose="020B0606030504020204" pitchFamily="34" charset="0"/>
                <a:sym typeface="Open Sans"/>
              </a:rPr>
              <a:t>La transparence prévient la corruption au Malawi</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lang="fr-FR"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La Croix-Rouge du Malawi a formé des bénévoles pour qu'ils indiquent clairement les articles de secours que les gens recevront et comment formuler des réclamations pour mettre fin à la corruption des dirigeants communautaires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lang="fr-FR"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Les équipes ont mis en place des visites à domicile, des réunions communautaires, des permanences téléphoniques, des service d’assistance et des boîtes à idées</a:t>
            </a:r>
          </a:p>
          <a:p>
            <a:pPr marR="0" lvl="0" algn="l" defTabSz="914400" rtl="0" eaLnBrk="1" fontAlgn="auto" latinLnBrk="0" hangingPunct="1">
              <a:lnSpc>
                <a:spcPts val="3080"/>
              </a:lnSpc>
              <a:buClr>
                <a:srgbClr val="FF0000"/>
              </a:buClr>
              <a:buSzPts val="2200"/>
              <a:tabLst/>
              <a:defRPr/>
            </a:pPr>
            <a:endParaRPr lang="en-GB"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a:p>
            <a:pPr>
              <a:lnSpc>
                <a:spcPts val="3080"/>
              </a:lnSpc>
              <a:spcBef>
                <a:spcPts val="1200"/>
              </a:spcBef>
              <a:buClr>
                <a:srgbClr val="FF0000"/>
              </a:buClr>
              <a:buSzPts val="2200"/>
            </a:pPr>
            <a:r>
              <a:rPr lang="fr-FR"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Utilisation des médias sociaux pour communiquer sur les vaccins au Bangladesh</a:t>
            </a:r>
          </a:p>
          <a:p>
            <a:pPr marL="342900" indent="-342900">
              <a:lnSpc>
                <a:spcPts val="3080"/>
              </a:lnSpc>
              <a:spcBef>
                <a:spcPts val="1200"/>
              </a:spcBef>
              <a:buClr>
                <a:srgbClr val="FF0000"/>
              </a:buClr>
              <a:buSzPts val="2200"/>
              <a:buFont typeface="Arial"/>
              <a:buChar char="•"/>
            </a:pPr>
            <a:r>
              <a:rPr lang="fr-FR"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Le Croissant-Rouge du Bangladesh a utilisé Facebook pour partager des informations fiables sur les vaccins COVID-19 avec ses plus de 87 000 abonnés </a:t>
            </a:r>
          </a:p>
          <a:p>
            <a:pPr marL="342900" indent="-342900">
              <a:lnSpc>
                <a:spcPts val="3080"/>
              </a:lnSpc>
              <a:spcBef>
                <a:spcPts val="1200"/>
              </a:spcBef>
              <a:buClr>
                <a:srgbClr val="FF0000"/>
              </a:buClr>
              <a:buSzPts val="2200"/>
              <a:buFont typeface="Arial"/>
              <a:buChar char="•"/>
            </a:pPr>
            <a:r>
              <a:rPr lang="fr-FR"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Les messages comprenaient des images, des sessions en direct avec des experts, des animations et des vidéos pour répondre aux questions sur les vaccins et encourager leur utilisation </a:t>
            </a:r>
          </a:p>
        </p:txBody>
      </p:sp>
      <p:sp>
        <p:nvSpPr>
          <p:cNvPr id="575" name="Google Shape;575;p11"/>
          <p:cNvSpPr txBox="1"/>
          <p:nvPr/>
        </p:nvSpPr>
        <p:spPr>
          <a:xfrm>
            <a:off x="443441" y="631332"/>
            <a:ext cx="7418310" cy="148498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fr-FR" sz="4400" b="1" i="0" u="none" strike="noStrike" cap="none" normalizeH="0" baseline="0" noProof="0" dirty="0">
                <a:ln>
                  <a:noFill/>
                </a:ln>
                <a:solidFill>
                  <a:srgbClr val="33394B"/>
                </a:solidFill>
                <a:uLnTx/>
                <a:uFillTx/>
                <a:latin typeface="Montserrat"/>
                <a:ea typeface="Montserrat"/>
                <a:cs typeface="Montserrat"/>
                <a:sym typeface="Montserrat"/>
              </a:rPr>
              <a:t>Le CEA en action :</a:t>
            </a:r>
          </a:p>
          <a:p>
            <a:pPr marL="0" marR="0" lvl="0" indent="0" algn="l" defTabSz="914400" rtl="0" eaLnBrk="1" fontAlgn="auto" latinLnBrk="0" hangingPunct="1">
              <a:lnSpc>
                <a:spcPct val="100000"/>
              </a:lnSpc>
              <a:spcBef>
                <a:spcPts val="300"/>
              </a:spcBef>
              <a:spcAft>
                <a:spcPts val="0"/>
              </a:spcAft>
              <a:buClr>
                <a:srgbClr val="000000"/>
              </a:buClr>
              <a:buSzPts val="4800"/>
              <a:buFont typeface="Arial"/>
              <a:buNone/>
              <a:tabLst/>
              <a:defRPr/>
            </a:pPr>
            <a:r>
              <a:rPr lang="fr-FR" sz="4400" b="1" dirty="0">
                <a:solidFill>
                  <a:srgbClr val="F5333F"/>
                </a:solidFill>
                <a:latin typeface="Montserrat"/>
                <a:ea typeface="Montserrat"/>
                <a:cs typeface="Montserrat"/>
                <a:sym typeface="Montserrat"/>
              </a:rPr>
              <a:t>Communication</a:t>
            </a:r>
            <a:r>
              <a:rPr kumimoji="0" lang="fr-FR" sz="4400" b="1" i="0" u="none" strike="noStrike" cap="none" normalizeH="0" baseline="0" noProof="0" dirty="0">
                <a:ln>
                  <a:noFill/>
                </a:ln>
                <a:solidFill>
                  <a:srgbClr val="F5333F"/>
                </a:solidFill>
                <a:uLnTx/>
                <a:uFillTx/>
                <a:latin typeface="Montserrat"/>
                <a:ea typeface="Montserrat"/>
                <a:cs typeface="Montserrat"/>
                <a:sym typeface="Montserra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SharedWithUsers xmlns="133e5729-7bb1-4685-bd1f-c5e580a2ee33">
      <UserInfo>
        <DisplayName/>
        <AccountId xsi:nil="true"/>
        <AccountType/>
      </UserInfo>
    </SharedWithUsers>
    <MediaLengthInSeconds xmlns="cf328f71-004c-4ec5-8aac-4c1fe87c002c" xsi:nil="true"/>
  </documentManagement>
</p:properties>
</file>

<file path=customXml/itemProps1.xml><?xml version="1.0" encoding="utf-8"?>
<ds:datastoreItem xmlns:ds="http://schemas.openxmlformats.org/officeDocument/2006/customXml" ds:itemID="{6C82DCE8-ACBF-4088-9AD0-9996CBA759F3}">
  <ds:schemaRefs>
    <ds:schemaRef ds:uri="http://schemas.microsoft.com/sharepoint/v3/contenttype/forms"/>
  </ds:schemaRefs>
</ds:datastoreItem>
</file>

<file path=customXml/itemProps2.xml><?xml version="1.0" encoding="utf-8"?>
<ds:datastoreItem xmlns:ds="http://schemas.openxmlformats.org/officeDocument/2006/customXml" ds:itemID="{BD98A597-6141-4E06-8D04-8EB080CB6D41}"/>
</file>

<file path=customXml/itemProps3.xml><?xml version="1.0" encoding="utf-8"?>
<ds:datastoreItem xmlns:ds="http://schemas.openxmlformats.org/officeDocument/2006/customXml" ds:itemID="{C5F07906-EFAE-4311-8E3C-CCEC0586DD37}">
  <ds:schemaRefs>
    <ds:schemaRef ds:uri="http://schemas.microsoft.com/office/2006/documentManagement/types"/>
    <ds:schemaRef ds:uri="http://schemas.microsoft.com/office/2006/metadata/properties"/>
    <ds:schemaRef ds:uri="http://purl.org/dc/elements/1.1/"/>
    <ds:schemaRef ds:uri="cf328f71-004c-4ec5-8aac-4c1fe87c002c"/>
    <ds:schemaRef ds:uri="http://schemas.microsoft.com/office/infopath/2007/PartnerControls"/>
    <ds:schemaRef ds:uri="http://schemas.openxmlformats.org/package/2006/metadata/core-properties"/>
    <ds:schemaRef ds:uri="http://purl.org/dc/terms/"/>
    <ds:schemaRef ds:uri="133e5729-7bb1-4685-bd1f-c5e580a2ee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3410</TotalTime>
  <Words>7732</Words>
  <Application>Microsoft Office PowerPoint</Application>
  <PresentationFormat>Custom</PresentationFormat>
  <Paragraphs>407</Paragraphs>
  <Slides>24</Slides>
  <Notes>24</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Noto Sans Symbols</vt:lpstr>
      <vt:lpstr>Calibri</vt:lpstr>
      <vt:lpstr>Roboto Black</vt:lpstr>
      <vt:lpstr>Roboto</vt:lpstr>
      <vt:lpstr>Montserrat</vt:lpstr>
      <vt:lpstr>Times New Roman</vt:lpstr>
      <vt:lpstr>Open Sans</vt:lpstr>
      <vt:lpstr>Arial</vt:lpstr>
      <vt:lpstr>Montserrat SemiBold</vt:lpstr>
      <vt:lpstr>Office Theme</vt:lpstr>
      <vt:lpstr>1_Office Theme</vt:lpstr>
      <vt:lpstr>PowerPoint Presentation</vt:lpstr>
      <vt:lpstr>PowerPoint Presentation</vt:lpstr>
      <vt:lpstr>PowerPoint Presentation</vt:lpstr>
      <vt:lpstr>PowerPoint Presentation</vt:lpstr>
      <vt:lpstr>Un nom différent, des objectifs identiques</vt:lpstr>
      <vt:lpstr>PowerPoint Presentation</vt:lpstr>
      <vt:lpstr>Plantons le décor (10 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Stacy Velasco</cp:lastModifiedBy>
  <cp:revision>17</cp:revision>
  <cp:lastPrinted>2022-08-22T12:48:38Z</cp:lastPrinted>
  <dcterms:created xsi:type="dcterms:W3CDTF">2015-02-25T15:20:40Z</dcterms:created>
  <dcterms:modified xsi:type="dcterms:W3CDTF">2022-10-26T13:10:03Z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vt:lpwstr>
  </property>
  <property fmtid="{D5CDD505-2E9C-101B-9397-08002B2CF9AE}" pid="3" name="ClassificationContentMarkingFooterText">
    <vt:lpwstr>Public</vt:lpwstr>
  </property>
  <property fmtid="{D5CDD505-2E9C-101B-9397-08002B2CF9AE}" pid="4" name="MSIP_Label_caf3f7fd-5cd4-4287-9002-aceb9af13c42_Enabled">
    <vt:lpwstr>true</vt:lpwstr>
  </property>
  <property fmtid="{D5CDD505-2E9C-101B-9397-08002B2CF9AE}" pid="5" name="MSIP_Label_caf3f7fd-5cd4-4287-9002-aceb9af13c42_SetDate">
    <vt:lpwstr>2022-04-23T11:19:30Z</vt:lpwstr>
  </property>
  <property fmtid="{D5CDD505-2E9C-101B-9397-08002B2CF9AE}" pid="6" name="MSIP_Label_caf3f7fd-5cd4-4287-9002-aceb9af13c42_Method">
    <vt:lpwstr>Privileged</vt:lpwstr>
  </property>
  <property fmtid="{D5CDD505-2E9C-101B-9397-08002B2CF9AE}" pid="7" name="MSIP_Label_caf3f7fd-5cd4-4287-9002-aceb9af13c42_Name">
    <vt:lpwstr>Public</vt:lpwstr>
  </property>
  <property fmtid="{D5CDD505-2E9C-101B-9397-08002B2CF9AE}" pid="8" name="MSIP_Label_caf3f7fd-5cd4-4287-9002-aceb9af13c42_SiteId">
    <vt:lpwstr>a2b53be5-734e-4e6c-ab0d-d184f60fd917</vt:lpwstr>
  </property>
  <property fmtid="{D5CDD505-2E9C-101B-9397-08002B2CF9AE}" pid="9" name="MSIP_Label_caf3f7fd-5cd4-4287-9002-aceb9af13c42_ActionId">
    <vt:lpwstr>e640bddf-d3e3-49ee-bfbf-0981556a7d2c</vt:lpwstr>
  </property>
  <property fmtid="{D5CDD505-2E9C-101B-9397-08002B2CF9AE}" pid="10" name="MSIP_Label_caf3f7fd-5cd4-4287-9002-aceb9af13c42_ContentBits">
    <vt:lpwstr>2</vt:lpwstr>
  </property>
  <property fmtid="{D5CDD505-2E9C-101B-9397-08002B2CF9AE}" pid="11" name="ContentTypeId">
    <vt:lpwstr>0x01010088EE9237482712449971AC4496F4F58A</vt:lpwstr>
  </property>
  <property fmtid="{D5CDD505-2E9C-101B-9397-08002B2CF9AE}" pid="12" name="MediaServiceImageTags">
    <vt:lpwstr/>
  </property>
  <property fmtid="{D5CDD505-2E9C-101B-9397-08002B2CF9AE}" pid="13" name="Order">
    <vt:r8>5830000</vt:r8>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