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91" r:id="rId5"/>
    <p:sldMasterId id="2147483735" r:id="rId6"/>
  </p:sldMasterIdLst>
  <p:notesMasterIdLst>
    <p:notesMasterId r:id="rId32"/>
  </p:notesMasterIdLst>
  <p:sldIdLst>
    <p:sldId id="256" r:id="rId7"/>
    <p:sldId id="257" r:id="rId8"/>
    <p:sldId id="258" r:id="rId9"/>
    <p:sldId id="4342" r:id="rId10"/>
    <p:sldId id="2076137761" r:id="rId11"/>
    <p:sldId id="263" r:id="rId12"/>
    <p:sldId id="264" r:id="rId13"/>
    <p:sldId id="261" r:id="rId14"/>
    <p:sldId id="4346" r:id="rId15"/>
    <p:sldId id="4345" r:id="rId16"/>
    <p:sldId id="2076137760" r:id="rId17"/>
    <p:sldId id="4344" r:id="rId18"/>
    <p:sldId id="268" r:id="rId19"/>
    <p:sldId id="269" r:id="rId20"/>
    <p:sldId id="270" r:id="rId21"/>
    <p:sldId id="271" r:id="rId22"/>
    <p:sldId id="272" r:id="rId23"/>
    <p:sldId id="273" r:id="rId24"/>
    <p:sldId id="274" r:id="rId25"/>
    <p:sldId id="275" r:id="rId26"/>
    <p:sldId id="276" r:id="rId27"/>
    <p:sldId id="277" r:id="rId28"/>
    <p:sldId id="279" r:id="rId29"/>
    <p:sldId id="280" r:id="rId30"/>
    <p:sldId id="4024" r:id="rId31"/>
  </p:sldIdLst>
  <p:sldSz cx="18288000" cy="10288588"/>
  <p:notesSz cx="6858000" cy="91440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Montserrat" panose="00000500000000000000" pitchFamily="2" charset="0"/>
      <p:regular r:id="rId39"/>
      <p:bold r:id="rId40"/>
      <p:italic r:id="rId41"/>
      <p:boldItalic r:id="rId42"/>
    </p:embeddedFont>
    <p:embeddedFont>
      <p:font typeface="Montserrat Light" panose="00000400000000000000" pitchFamily="2" charset="0"/>
      <p:regular r:id="rId43"/>
      <p:italic r:id="rId44"/>
    </p:embeddedFont>
    <p:embeddedFont>
      <p:font typeface="Montserrat SemiBold" panose="00000700000000000000" pitchFamily="2"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oboto Black" panose="02000000000000000000" pitchFamily="2" charset="0"/>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i+WuvN/8VfCgbXThubEDrGgFiIj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C2B00-AFDC-DE43-C893-5B1B58642409}" name="Sharon Reader" initials="SR" userId="ca5c8e1e0ed0967f" providerId="Windows Live"/>
  <p188:author id="{B8553448-769A-BA1E-B571-46465637DAA4}" name="Awais FAROOQ" initials="AF" userId="S::awais.farooq@ifrc.org::cb288362-03da-425c-be2d-6126fa00a029" providerId="AD"/>
  <p188:author id="{5CF3219A-09FD-68F2-34A3-C2B06F997523}" name="Sharon Reader" initials="SR" userId="S::sharon.reader@ifrc.org::192b71f1-1400-4988-a857-69de893750f9" providerId="AD"/>
  <p188:author id="{5E84FAFF-A465-F3D2-E8A9-1E8964DEEB9A}" name="Ombretta BAGGIO" initials="OB" userId="S::ombretta.baggio@ifrc.org::7b3fb4fe-2684-4892-9f38-a1ec0f99715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E1F66-741D-4E12-A2E8-415EAA0F7628}" v="2" dt="2022-09-29T09:02:55.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65493"/>
  </p:normalViewPr>
  <p:slideViewPr>
    <p:cSldViewPr snapToGrid="0">
      <p:cViewPr varScale="1">
        <p:scale>
          <a:sx n="48" d="100"/>
          <a:sy n="48" d="100"/>
        </p:scale>
        <p:origin x="2106" y="3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2.fntdata"/><Relationship Id="rId52" Type="http://schemas.openxmlformats.org/officeDocument/2006/relationships/font" Target="fonts/font20.fntdata"/><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bretta BAGGIO" userId="7b3fb4fe-2684-4892-9f38-a1ec0f997154" providerId="ADAL" clId="{E15E1F66-741D-4E12-A2E8-415EAA0F7628}"/>
    <pc:docChg chg="modSld">
      <pc:chgData name="Ombretta BAGGIO" userId="7b3fb4fe-2684-4892-9f38-a1ec0f997154" providerId="ADAL" clId="{E15E1F66-741D-4E12-A2E8-415EAA0F7628}" dt="2022-09-29T09:04:01.067" v="12" actId="20577"/>
      <pc:docMkLst>
        <pc:docMk/>
      </pc:docMkLst>
      <pc:sldChg chg="modNotesTx">
        <pc:chgData name="Ombretta BAGGIO" userId="7b3fb4fe-2684-4892-9f38-a1ec0f997154" providerId="ADAL" clId="{E15E1F66-741D-4E12-A2E8-415EAA0F7628}" dt="2022-09-29T09:04:01.067" v="12" actId="20577"/>
        <pc:sldMkLst>
          <pc:docMk/>
          <pc:sldMk cId="2372485913" sldId="20761377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23B83-3CA7-C14C-B8EA-58044DA2FBD6}"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1B88B5FF-8479-B24B-865C-2884B7F3E53E}">
      <dgm:prSet phldrT="[Text]" custT="1"/>
      <dgm:spPr/>
      <dgm:t>
        <a:bodyPr/>
        <a:lstStyle/>
        <a:p>
          <a:r>
            <a:rPr lang="en-GB" sz="3600" dirty="0">
              <a:solidFill>
                <a:schemeClr val="tx2"/>
              </a:solidFill>
              <a:latin typeface="Montserrat" pitchFamily="2" charset="77"/>
            </a:rPr>
            <a:t>Leadership</a:t>
          </a:r>
        </a:p>
      </dgm:t>
    </dgm:pt>
    <dgm:pt modelId="{5D8AF5C5-A5A6-E340-A929-D8BF1DA45E2E}" type="parTrans" cxnId="{673DC982-8B19-4146-9EA6-8354F7EEB016}">
      <dgm:prSet/>
      <dgm:spPr/>
      <dgm:t>
        <a:bodyPr/>
        <a:lstStyle/>
        <a:p>
          <a:endParaRPr lang="en-GB"/>
        </a:p>
      </dgm:t>
    </dgm:pt>
    <dgm:pt modelId="{6A96FE03-9781-8644-BCF4-BDF9ECF60F83}" type="sibTrans" cxnId="{673DC982-8B19-4146-9EA6-8354F7EEB016}">
      <dgm:prSet/>
      <dgm:spPr/>
      <dgm:t>
        <a:bodyPr/>
        <a:lstStyle/>
        <a:p>
          <a:endParaRPr lang="en-GB"/>
        </a:p>
      </dgm:t>
    </dgm:pt>
    <dgm:pt modelId="{1210D66A-3D59-774C-9BB2-5FA3BC923BE9}">
      <dgm:prSet phldrT="[Text]" custT="1"/>
      <dgm:spPr/>
      <dgm:t>
        <a:bodyPr/>
        <a:lstStyle/>
        <a:p>
          <a:pPr>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Include CEA in policies and strategy</a:t>
          </a:r>
          <a:endParaRPr lang="en-GB" sz="2400" kern="1200" dirty="0"/>
        </a:p>
      </dgm:t>
    </dgm:pt>
    <dgm:pt modelId="{B20CB30C-9FBB-274C-AA73-778412DD250D}" type="parTrans" cxnId="{122F6D63-C78C-7D46-918B-3CB2E5FDC1A7}">
      <dgm:prSet/>
      <dgm:spPr/>
      <dgm:t>
        <a:bodyPr/>
        <a:lstStyle/>
        <a:p>
          <a:endParaRPr lang="en-GB"/>
        </a:p>
      </dgm:t>
    </dgm:pt>
    <dgm:pt modelId="{40F44E54-4D37-C94E-BE70-77296F8C2B46}" type="sibTrans" cxnId="{122F6D63-C78C-7D46-918B-3CB2E5FDC1A7}">
      <dgm:prSet/>
      <dgm:spPr/>
      <dgm:t>
        <a:bodyPr/>
        <a:lstStyle/>
        <a:p>
          <a:endParaRPr lang="en-GB"/>
        </a:p>
      </dgm:t>
    </dgm:pt>
    <dgm:pt modelId="{878D6105-8038-5544-99AE-FAD1CCAF6B5D}">
      <dgm:prSet phldrT="[Text]" custT="1"/>
      <dgm:spPr/>
      <dgm:t>
        <a:bodyPr/>
        <a:lstStyle/>
        <a:p>
          <a:r>
            <a:rPr lang="en-GB" sz="3600" dirty="0">
              <a:solidFill>
                <a:schemeClr val="tx2"/>
              </a:solidFill>
              <a:latin typeface="Montserrat" pitchFamily="2" charset="77"/>
            </a:rPr>
            <a:t>Programme &amp; ops staff</a:t>
          </a:r>
        </a:p>
      </dgm:t>
    </dgm:pt>
    <dgm:pt modelId="{C761AFEC-802E-4E4D-926F-353DB696CD7A}" type="parTrans" cxnId="{1667102F-15A4-CC46-8F13-1367C9FE83F6}">
      <dgm:prSet/>
      <dgm:spPr/>
      <dgm:t>
        <a:bodyPr/>
        <a:lstStyle/>
        <a:p>
          <a:endParaRPr lang="en-GB"/>
        </a:p>
      </dgm:t>
    </dgm:pt>
    <dgm:pt modelId="{95DCF98F-B9D9-094D-9590-793A971EBFF9}" type="sibTrans" cxnId="{1667102F-15A4-CC46-8F13-1367C9FE83F6}">
      <dgm:prSet/>
      <dgm:spPr/>
      <dgm:t>
        <a:bodyPr/>
        <a:lstStyle/>
        <a:p>
          <a:endParaRPr lang="en-GB"/>
        </a:p>
      </dgm:t>
    </dgm:pt>
    <dgm:pt modelId="{264E71B0-2304-0E4B-885B-79C1099DD4BC}">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Add CEA to plans and budgets</a:t>
          </a:r>
          <a:endParaRPr lang="en-GB" sz="2400" dirty="0"/>
        </a:p>
      </dgm:t>
    </dgm:pt>
    <dgm:pt modelId="{694C28CC-7BAF-DF42-BB37-509CEF3259B7}" type="parTrans" cxnId="{48BD6419-663A-A14C-BF61-EC9CA91BC042}">
      <dgm:prSet/>
      <dgm:spPr/>
      <dgm:t>
        <a:bodyPr/>
        <a:lstStyle/>
        <a:p>
          <a:endParaRPr lang="en-GB"/>
        </a:p>
      </dgm:t>
    </dgm:pt>
    <dgm:pt modelId="{2AE162A6-D43F-9245-8E54-C030F0DC9A59}" type="sibTrans" cxnId="{48BD6419-663A-A14C-BF61-EC9CA91BC042}">
      <dgm:prSet/>
      <dgm:spPr/>
      <dgm:t>
        <a:bodyPr/>
        <a:lstStyle/>
        <a:p>
          <a:endParaRPr lang="en-GB"/>
        </a:p>
      </dgm:t>
    </dgm:pt>
    <dgm:pt modelId="{4EDC94BA-68BE-5B4E-AFB3-8A83FB8C1F44}">
      <dgm:prSet phldrT="[Text]" custT="1"/>
      <dgm:spPr/>
      <dgm:t>
        <a:bodyPr/>
        <a:lstStyle/>
        <a:p>
          <a:r>
            <a:rPr lang="en-GB" sz="3600" dirty="0">
              <a:solidFill>
                <a:schemeClr val="tx2"/>
              </a:solidFill>
              <a:latin typeface="Montserrat" pitchFamily="2" charset="77"/>
            </a:rPr>
            <a:t>Support services</a:t>
          </a:r>
        </a:p>
      </dgm:t>
    </dgm:pt>
    <dgm:pt modelId="{B6A28A7E-8CF2-D74B-9DDB-A2B4A6A5C3EE}" type="parTrans" cxnId="{E7A02757-AC5D-F149-9A6B-8654B162AC0E}">
      <dgm:prSet/>
      <dgm:spPr/>
      <dgm:t>
        <a:bodyPr/>
        <a:lstStyle/>
        <a:p>
          <a:endParaRPr lang="en-GB"/>
        </a:p>
      </dgm:t>
    </dgm:pt>
    <dgm:pt modelId="{C1D1F0CC-9434-0748-AF67-C68F60039998}" type="sibTrans" cxnId="{E7A02757-AC5D-F149-9A6B-8654B162AC0E}">
      <dgm:prSet/>
      <dgm:spPr/>
      <dgm:t>
        <a:bodyPr/>
        <a:lstStyle/>
        <a:p>
          <a:endParaRPr lang="en-GB"/>
        </a:p>
      </dgm:t>
    </dgm:pt>
    <dgm:pt modelId="{08935DD8-EAB2-EB40-8B87-3C396026C9E9}">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Allow enough flexibility to respond to community needs</a:t>
          </a:r>
          <a:endParaRPr lang="en-GB" sz="2400" dirty="0"/>
        </a:p>
      </dgm:t>
    </dgm:pt>
    <dgm:pt modelId="{167B663F-90BF-1B47-A8D0-3013AA31631B}" type="parTrans" cxnId="{07104A4A-341F-9848-A8FB-18589AE99EFE}">
      <dgm:prSet/>
      <dgm:spPr/>
      <dgm:t>
        <a:bodyPr/>
        <a:lstStyle/>
        <a:p>
          <a:endParaRPr lang="en-GB"/>
        </a:p>
      </dgm:t>
    </dgm:pt>
    <dgm:pt modelId="{1B41FC3A-2D97-5241-B2B6-FC91527ADB77}" type="sibTrans" cxnId="{07104A4A-341F-9848-A8FB-18589AE99EFE}">
      <dgm:prSet/>
      <dgm:spPr/>
      <dgm:t>
        <a:bodyPr/>
        <a:lstStyle/>
        <a:p>
          <a:endParaRPr lang="en-GB"/>
        </a:p>
      </dgm:t>
    </dgm:pt>
    <dgm:pt modelId="{F28CDF80-0C03-5442-AE65-C87D56CF18F2}">
      <dgm:prSet phldrT="[Text]" custT="1"/>
      <dgm:spPr/>
      <dgm:t>
        <a:bodyPr/>
        <a:lstStyle/>
        <a:p>
          <a:r>
            <a:rPr lang="en-GB" sz="3600" dirty="0">
              <a:solidFill>
                <a:schemeClr val="tx2"/>
              </a:solidFill>
              <a:latin typeface="Montserrat" pitchFamily="2" charset="77"/>
            </a:rPr>
            <a:t>Branches &amp; volunteers</a:t>
          </a:r>
        </a:p>
      </dgm:t>
    </dgm:pt>
    <dgm:pt modelId="{13768265-7898-9D43-A9E5-1E51BAFDE2B5}" type="parTrans" cxnId="{A3690388-F4DB-394E-A7D0-716BE0F14CBE}">
      <dgm:prSet/>
      <dgm:spPr/>
      <dgm:t>
        <a:bodyPr/>
        <a:lstStyle/>
        <a:p>
          <a:endParaRPr lang="en-GB"/>
        </a:p>
      </dgm:t>
    </dgm:pt>
    <dgm:pt modelId="{C8FC9D9C-6D46-8143-8CE1-8A6D6845A30A}" type="sibTrans" cxnId="{A3690388-F4DB-394E-A7D0-716BE0F14CBE}">
      <dgm:prSet/>
      <dgm:spPr/>
      <dgm:t>
        <a:bodyPr/>
        <a:lstStyle/>
        <a:p>
          <a:endParaRPr lang="en-GB"/>
        </a:p>
      </dgm:t>
    </dgm:pt>
    <dgm:pt modelId="{E288ADFB-09C3-9243-8757-6476E0068F82}">
      <dgm:prSet phldrT="[Text]" custT="1"/>
      <dgm:spPr/>
      <dgm:t>
        <a:bodyPr/>
        <a:lstStyle/>
        <a:p>
          <a:r>
            <a:rPr lang="en-GB" sz="3600" dirty="0">
              <a:solidFill>
                <a:schemeClr val="tx2"/>
              </a:solidFill>
              <a:latin typeface="Montserrat" pitchFamily="2" charset="77"/>
            </a:rPr>
            <a:t>IFRC, ICRC &amp; PNS</a:t>
          </a:r>
        </a:p>
      </dgm:t>
    </dgm:pt>
    <dgm:pt modelId="{220531A5-D754-974A-A5EF-2A07D79194C6}" type="parTrans" cxnId="{40F9576D-6851-CB43-B8EB-630137F0F73B}">
      <dgm:prSet/>
      <dgm:spPr/>
      <dgm:t>
        <a:bodyPr/>
        <a:lstStyle/>
        <a:p>
          <a:endParaRPr lang="en-GB"/>
        </a:p>
      </dgm:t>
    </dgm:pt>
    <dgm:pt modelId="{1ED6230D-5285-5C42-8E62-56DC8DAA0188}" type="sibTrans" cxnId="{40F9576D-6851-CB43-B8EB-630137F0F73B}">
      <dgm:prSet/>
      <dgm:spPr/>
      <dgm:t>
        <a:bodyPr/>
        <a:lstStyle/>
        <a:p>
          <a:endParaRPr lang="en-GB"/>
        </a:p>
      </dgm:t>
    </dgm:pt>
    <dgm:pt modelId="{91ACE5F4-BA91-B84C-84AD-D5E8135096BE}">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Be the link between the NS and the community</a:t>
          </a:r>
          <a:endParaRPr lang="en-GB" sz="2400" dirty="0"/>
        </a:p>
      </dgm:t>
    </dgm:pt>
    <dgm:pt modelId="{F992D81D-5AA3-E544-8DA0-8F2B5DB2546B}" type="parTrans" cxnId="{B1AABDB7-E127-DD4C-80F6-F0AFEFADC96C}">
      <dgm:prSet/>
      <dgm:spPr/>
      <dgm:t>
        <a:bodyPr/>
        <a:lstStyle/>
        <a:p>
          <a:endParaRPr lang="en-GB"/>
        </a:p>
      </dgm:t>
    </dgm:pt>
    <dgm:pt modelId="{5749551C-E284-C344-B1D4-9EA9D0B30022}" type="sibTrans" cxnId="{B1AABDB7-E127-DD4C-80F6-F0AFEFADC96C}">
      <dgm:prSet/>
      <dgm:spPr/>
      <dgm:t>
        <a:bodyPr/>
        <a:lstStyle/>
        <a:p>
          <a:endParaRPr lang="en-GB"/>
        </a:p>
      </dgm:t>
    </dgm:pt>
    <dgm:pt modelId="{78B308B9-9A21-C543-8729-10454842CBC7}">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Provide support and funding to NS for CEA</a:t>
          </a:r>
          <a:endParaRPr lang="en-GB" sz="2400" dirty="0"/>
        </a:p>
      </dgm:t>
    </dgm:pt>
    <dgm:pt modelId="{9400E1C6-677B-0F44-9651-ECF2C69DB99B}" type="parTrans" cxnId="{D35819C2-51A0-AD48-8779-D5451331C9EF}">
      <dgm:prSet/>
      <dgm:spPr/>
      <dgm:t>
        <a:bodyPr/>
        <a:lstStyle/>
        <a:p>
          <a:endParaRPr lang="en-GB"/>
        </a:p>
      </dgm:t>
    </dgm:pt>
    <dgm:pt modelId="{A526BA78-3AE2-BF46-BABE-D0DD6F543F85}" type="sibTrans" cxnId="{D35819C2-51A0-AD48-8779-D5451331C9EF}">
      <dgm:prSet/>
      <dgm:spPr/>
      <dgm:t>
        <a:bodyPr/>
        <a:lstStyle/>
        <a:p>
          <a:endParaRPr lang="en-GB"/>
        </a:p>
      </dgm:t>
    </dgm:pt>
    <dgm:pt modelId="{7025DC0E-388C-D54F-B359-2CCEA342F0DA}">
      <dgm:prSet phldrT="[Text]" custT="1"/>
      <dgm:spPr/>
      <dgm:t>
        <a:bodyPr/>
        <a:lstStyle/>
        <a:p>
          <a:pPr>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Allocate staff time and funding for community engagement</a:t>
          </a:r>
          <a:endParaRPr lang="en-GB" sz="2400" kern="1200" dirty="0"/>
        </a:p>
      </dgm:t>
    </dgm:pt>
    <dgm:pt modelId="{4DA0C8E9-6458-A24C-BA48-51763F785D55}" type="parTrans" cxnId="{91F221F9-F455-D64C-B7EB-698140180595}">
      <dgm:prSet/>
      <dgm:spPr/>
      <dgm:t>
        <a:bodyPr/>
        <a:lstStyle/>
        <a:p>
          <a:endParaRPr lang="en-GB"/>
        </a:p>
      </dgm:t>
    </dgm:pt>
    <dgm:pt modelId="{98C9E678-E5F0-AC47-A0F7-235A4ED4A997}" type="sibTrans" cxnId="{91F221F9-F455-D64C-B7EB-698140180595}">
      <dgm:prSet/>
      <dgm:spPr/>
      <dgm:t>
        <a:bodyPr/>
        <a:lstStyle/>
        <a:p>
          <a:endParaRPr lang="en-GB"/>
        </a:p>
      </dgm:t>
    </dgm:pt>
    <dgm:pt modelId="{1FDD345C-0F30-3B45-A38A-E0D1997F999B}">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Make decisions and adapt services based on community feedback</a:t>
          </a:r>
          <a:endParaRPr lang="en-GB" sz="2400" dirty="0"/>
        </a:p>
      </dgm:t>
    </dgm:pt>
    <dgm:pt modelId="{F7C1A048-34EB-EF49-99BD-19B2E5542AD3}" type="parTrans" cxnId="{9D342073-F791-D644-AB23-9A9C7C26CEE3}">
      <dgm:prSet/>
      <dgm:spPr/>
      <dgm:t>
        <a:bodyPr/>
        <a:lstStyle/>
        <a:p>
          <a:endParaRPr lang="en-GB"/>
        </a:p>
      </dgm:t>
    </dgm:pt>
    <dgm:pt modelId="{562361CE-3DB9-CB42-825C-F641DCDBE740}" type="sibTrans" cxnId="{9D342073-F791-D644-AB23-9A9C7C26CEE3}">
      <dgm:prSet/>
      <dgm:spPr/>
      <dgm:t>
        <a:bodyPr/>
        <a:lstStyle/>
        <a:p>
          <a:endParaRPr lang="en-GB"/>
        </a:p>
      </dgm:t>
    </dgm:pt>
    <dgm:pt modelId="{49DA1671-7E75-AF43-B1F6-7EC3A28E29BA}">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Integrate CEA into HR processes</a:t>
          </a:r>
          <a:endParaRPr lang="en-GB" sz="2400" dirty="0"/>
        </a:p>
      </dgm:t>
    </dgm:pt>
    <dgm:pt modelId="{98583CDF-66D9-5E4D-A1CB-0AC1BC6F8956}" type="parTrans" cxnId="{88EF4D77-DAA2-8A4E-8433-B228D501F058}">
      <dgm:prSet/>
      <dgm:spPr/>
      <dgm:t>
        <a:bodyPr/>
        <a:lstStyle/>
        <a:p>
          <a:endParaRPr lang="en-GB"/>
        </a:p>
      </dgm:t>
    </dgm:pt>
    <dgm:pt modelId="{F0A0B09B-CEE2-5E4C-B170-AA083C70926B}" type="sibTrans" cxnId="{88EF4D77-DAA2-8A4E-8433-B228D501F058}">
      <dgm:prSet/>
      <dgm:spPr/>
      <dgm:t>
        <a:bodyPr/>
        <a:lstStyle/>
        <a:p>
          <a:endParaRPr lang="en-GB"/>
        </a:p>
      </dgm:t>
    </dgm:pt>
    <dgm:pt modelId="{F72591E4-BC8F-0D40-AF85-F60E8EDBFECC}">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Engage communities in branch activities</a:t>
          </a:r>
          <a:endParaRPr lang="en-GB" sz="2400" dirty="0"/>
        </a:p>
      </dgm:t>
    </dgm:pt>
    <dgm:pt modelId="{5F80AD0B-ABE6-444B-9EF0-5528C151CBD8}" type="parTrans" cxnId="{E4B8203B-DB6F-2E4E-A7BF-FA2CE0D65732}">
      <dgm:prSet/>
      <dgm:spPr/>
      <dgm:t>
        <a:bodyPr/>
        <a:lstStyle/>
        <a:p>
          <a:endParaRPr lang="en-GB"/>
        </a:p>
      </dgm:t>
    </dgm:pt>
    <dgm:pt modelId="{858FB5D8-F38F-F742-9872-3DB71CFC53A2}" type="sibTrans" cxnId="{E4B8203B-DB6F-2E4E-A7BF-FA2CE0D65732}">
      <dgm:prSet/>
      <dgm:spPr/>
      <dgm:t>
        <a:bodyPr/>
        <a:lstStyle/>
        <a:p>
          <a:endParaRPr lang="en-GB"/>
        </a:p>
      </dgm:t>
    </dgm:pt>
    <dgm:pt modelId="{6463A6EA-C7F0-7F48-A084-730ABF1482F2}">
      <dgm:prSet phldrT="[Text]" custT="1"/>
      <dgm:spPr/>
      <dgm:t>
        <a:bodyPr/>
        <a:lstStyle/>
        <a:p>
          <a:pPr>
            <a:buClr>
              <a:srgbClr val="000000"/>
            </a:buClr>
            <a:buSzPts val="3200"/>
            <a:buFont typeface="Calibri"/>
            <a:buChar char="•"/>
          </a:pPr>
          <a:r>
            <a:rPr kumimoji="0" lang="en-GB" sz="2400" b="0" i="0" u="none" strike="noStrike"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Institutionalize CEA in your own organization</a:t>
          </a:r>
          <a:endParaRPr lang="en-GB" sz="2400" dirty="0"/>
        </a:p>
      </dgm:t>
    </dgm:pt>
    <dgm:pt modelId="{BB213232-A32D-A541-B3EE-D9EEDADD564D}" type="parTrans" cxnId="{8913A756-8CEE-5B4D-A8DD-CE157615BC5F}">
      <dgm:prSet/>
      <dgm:spPr/>
      <dgm:t>
        <a:bodyPr/>
        <a:lstStyle/>
        <a:p>
          <a:endParaRPr lang="en-GB"/>
        </a:p>
      </dgm:t>
    </dgm:pt>
    <dgm:pt modelId="{390CB3AD-4C02-6547-91C2-BF96CA74A57B}" type="sibTrans" cxnId="{8913A756-8CEE-5B4D-A8DD-CE157615BC5F}">
      <dgm:prSet/>
      <dgm:spPr/>
      <dgm:t>
        <a:bodyPr/>
        <a:lstStyle/>
        <a:p>
          <a:endParaRPr lang="en-GB"/>
        </a:p>
      </dgm:t>
    </dgm:pt>
    <dgm:pt modelId="{5970275B-AF05-9345-9C86-368A0497A936}" type="pres">
      <dgm:prSet presAssocID="{A6E23B83-3CA7-C14C-B8EA-58044DA2FBD6}" presName="Name0" presStyleCnt="0">
        <dgm:presLayoutVars>
          <dgm:dir/>
          <dgm:animLvl val="lvl"/>
          <dgm:resizeHandles val="exact"/>
        </dgm:presLayoutVars>
      </dgm:prSet>
      <dgm:spPr/>
    </dgm:pt>
    <dgm:pt modelId="{4A227DC8-8E01-0D4A-8D93-7E1EC04D6CDA}" type="pres">
      <dgm:prSet presAssocID="{1B88B5FF-8479-B24B-865C-2884B7F3E53E}" presName="linNode" presStyleCnt="0"/>
      <dgm:spPr/>
    </dgm:pt>
    <dgm:pt modelId="{11324AAF-BACA-8140-9213-AD1E2CB3D98A}" type="pres">
      <dgm:prSet presAssocID="{1B88B5FF-8479-B24B-865C-2884B7F3E53E}" presName="parentText" presStyleLbl="node1" presStyleIdx="0" presStyleCnt="5" custScaleX="88051">
        <dgm:presLayoutVars>
          <dgm:chMax val="1"/>
          <dgm:bulletEnabled val="1"/>
        </dgm:presLayoutVars>
      </dgm:prSet>
      <dgm:spPr/>
    </dgm:pt>
    <dgm:pt modelId="{BBF1BAD0-8AF4-F049-9EA2-40675A4D3B51}" type="pres">
      <dgm:prSet presAssocID="{1B88B5FF-8479-B24B-865C-2884B7F3E53E}" presName="descendantText" presStyleLbl="alignAccFollowNode1" presStyleIdx="0" presStyleCnt="5">
        <dgm:presLayoutVars>
          <dgm:bulletEnabled val="1"/>
        </dgm:presLayoutVars>
      </dgm:prSet>
      <dgm:spPr/>
    </dgm:pt>
    <dgm:pt modelId="{72F9C44B-4BE3-0A4B-A2F9-E87DD4A4F7F5}" type="pres">
      <dgm:prSet presAssocID="{6A96FE03-9781-8644-BCF4-BDF9ECF60F83}" presName="sp" presStyleCnt="0"/>
      <dgm:spPr/>
    </dgm:pt>
    <dgm:pt modelId="{4FB78175-C451-2141-BEE3-6DB49C10BB1E}" type="pres">
      <dgm:prSet presAssocID="{878D6105-8038-5544-99AE-FAD1CCAF6B5D}" presName="linNode" presStyleCnt="0"/>
      <dgm:spPr/>
    </dgm:pt>
    <dgm:pt modelId="{2AEF9590-4051-0B48-9C45-DD2D4DB640AA}" type="pres">
      <dgm:prSet presAssocID="{878D6105-8038-5544-99AE-FAD1CCAF6B5D}" presName="parentText" presStyleLbl="node1" presStyleIdx="1" presStyleCnt="5" custScaleX="88051">
        <dgm:presLayoutVars>
          <dgm:chMax val="1"/>
          <dgm:bulletEnabled val="1"/>
        </dgm:presLayoutVars>
      </dgm:prSet>
      <dgm:spPr/>
    </dgm:pt>
    <dgm:pt modelId="{141F92C7-6954-F24A-9789-90649355E1FF}" type="pres">
      <dgm:prSet presAssocID="{878D6105-8038-5544-99AE-FAD1CCAF6B5D}" presName="descendantText" presStyleLbl="alignAccFollowNode1" presStyleIdx="1" presStyleCnt="5">
        <dgm:presLayoutVars>
          <dgm:bulletEnabled val="1"/>
        </dgm:presLayoutVars>
      </dgm:prSet>
      <dgm:spPr/>
    </dgm:pt>
    <dgm:pt modelId="{0BA4C15E-FAEA-C547-A4A9-821B03862732}" type="pres">
      <dgm:prSet presAssocID="{95DCF98F-B9D9-094D-9590-793A971EBFF9}" presName="sp" presStyleCnt="0"/>
      <dgm:spPr/>
    </dgm:pt>
    <dgm:pt modelId="{AC0E75DB-D14E-DE47-AD3F-D5BF36DB91AC}" type="pres">
      <dgm:prSet presAssocID="{4EDC94BA-68BE-5B4E-AFB3-8A83FB8C1F44}" presName="linNode" presStyleCnt="0"/>
      <dgm:spPr/>
    </dgm:pt>
    <dgm:pt modelId="{0A22BD28-57ED-0F49-9E99-7980BCAFA0FB}" type="pres">
      <dgm:prSet presAssocID="{4EDC94BA-68BE-5B4E-AFB3-8A83FB8C1F44}" presName="parentText" presStyleLbl="node1" presStyleIdx="2" presStyleCnt="5" custScaleX="88051">
        <dgm:presLayoutVars>
          <dgm:chMax val="1"/>
          <dgm:bulletEnabled val="1"/>
        </dgm:presLayoutVars>
      </dgm:prSet>
      <dgm:spPr/>
    </dgm:pt>
    <dgm:pt modelId="{E3151D12-464D-FB4B-950F-5113C766EAB7}" type="pres">
      <dgm:prSet presAssocID="{4EDC94BA-68BE-5B4E-AFB3-8A83FB8C1F44}" presName="descendantText" presStyleLbl="alignAccFollowNode1" presStyleIdx="2" presStyleCnt="5">
        <dgm:presLayoutVars>
          <dgm:bulletEnabled val="1"/>
        </dgm:presLayoutVars>
      </dgm:prSet>
      <dgm:spPr/>
    </dgm:pt>
    <dgm:pt modelId="{CA37276F-435D-5040-9A0B-D2265E6FA736}" type="pres">
      <dgm:prSet presAssocID="{C1D1F0CC-9434-0748-AF67-C68F60039998}" presName="sp" presStyleCnt="0"/>
      <dgm:spPr/>
    </dgm:pt>
    <dgm:pt modelId="{E1C4726E-230B-B540-9857-DDE6966656E4}" type="pres">
      <dgm:prSet presAssocID="{F28CDF80-0C03-5442-AE65-C87D56CF18F2}" presName="linNode" presStyleCnt="0"/>
      <dgm:spPr/>
    </dgm:pt>
    <dgm:pt modelId="{E8183D82-9C16-7846-A863-A3F197E89D52}" type="pres">
      <dgm:prSet presAssocID="{F28CDF80-0C03-5442-AE65-C87D56CF18F2}" presName="parentText" presStyleLbl="node1" presStyleIdx="3" presStyleCnt="5" custScaleX="88051">
        <dgm:presLayoutVars>
          <dgm:chMax val="1"/>
          <dgm:bulletEnabled val="1"/>
        </dgm:presLayoutVars>
      </dgm:prSet>
      <dgm:spPr/>
    </dgm:pt>
    <dgm:pt modelId="{898E0D29-31A8-7146-A46B-C5FCBD724054}" type="pres">
      <dgm:prSet presAssocID="{F28CDF80-0C03-5442-AE65-C87D56CF18F2}" presName="descendantText" presStyleLbl="alignAccFollowNode1" presStyleIdx="3" presStyleCnt="5">
        <dgm:presLayoutVars>
          <dgm:bulletEnabled val="1"/>
        </dgm:presLayoutVars>
      </dgm:prSet>
      <dgm:spPr/>
    </dgm:pt>
    <dgm:pt modelId="{EB9F250F-B420-234C-A587-7553FF64C0DE}" type="pres">
      <dgm:prSet presAssocID="{C8FC9D9C-6D46-8143-8CE1-8A6D6845A30A}" presName="sp" presStyleCnt="0"/>
      <dgm:spPr/>
    </dgm:pt>
    <dgm:pt modelId="{986AAD5B-87C7-9741-94E2-B590B543471D}" type="pres">
      <dgm:prSet presAssocID="{E288ADFB-09C3-9243-8757-6476E0068F82}" presName="linNode" presStyleCnt="0"/>
      <dgm:spPr/>
    </dgm:pt>
    <dgm:pt modelId="{0A639337-4A64-9444-AA73-062957A2D4BA}" type="pres">
      <dgm:prSet presAssocID="{E288ADFB-09C3-9243-8757-6476E0068F82}" presName="parentText" presStyleLbl="node1" presStyleIdx="4" presStyleCnt="5" custScaleX="88051">
        <dgm:presLayoutVars>
          <dgm:chMax val="1"/>
          <dgm:bulletEnabled val="1"/>
        </dgm:presLayoutVars>
      </dgm:prSet>
      <dgm:spPr/>
    </dgm:pt>
    <dgm:pt modelId="{C6423980-1A24-6C45-9FAD-0C6E97443A17}" type="pres">
      <dgm:prSet presAssocID="{E288ADFB-09C3-9243-8757-6476E0068F82}" presName="descendantText" presStyleLbl="alignAccFollowNode1" presStyleIdx="4" presStyleCnt="5">
        <dgm:presLayoutVars>
          <dgm:bulletEnabled val="1"/>
        </dgm:presLayoutVars>
      </dgm:prSet>
      <dgm:spPr/>
    </dgm:pt>
  </dgm:ptLst>
  <dgm:cxnLst>
    <dgm:cxn modelId="{F9F65E00-64C3-F544-ABF5-5FDD9966C922}" type="presOf" srcId="{08935DD8-EAB2-EB40-8B87-3C396026C9E9}" destId="{E3151D12-464D-FB4B-950F-5113C766EAB7}" srcOrd="0" destOrd="0" presId="urn:microsoft.com/office/officeart/2005/8/layout/vList5"/>
    <dgm:cxn modelId="{48BD6419-663A-A14C-BF61-EC9CA91BC042}" srcId="{878D6105-8038-5544-99AE-FAD1CCAF6B5D}" destId="{264E71B0-2304-0E4B-885B-79C1099DD4BC}" srcOrd="0" destOrd="0" parTransId="{694C28CC-7BAF-DF42-BB37-509CEF3259B7}" sibTransId="{2AE162A6-D43F-9245-8E54-C030F0DC9A59}"/>
    <dgm:cxn modelId="{C5ED7819-3B2E-B346-8BD1-3AE6AC3B2119}" type="presOf" srcId="{1210D66A-3D59-774C-9BB2-5FA3BC923BE9}" destId="{BBF1BAD0-8AF4-F049-9EA2-40675A4D3B51}" srcOrd="0" destOrd="0" presId="urn:microsoft.com/office/officeart/2005/8/layout/vList5"/>
    <dgm:cxn modelId="{BF73AE1C-7271-3047-AC9A-68AB4CD59CA3}" type="presOf" srcId="{264E71B0-2304-0E4B-885B-79C1099DD4BC}" destId="{141F92C7-6954-F24A-9789-90649355E1FF}" srcOrd="0" destOrd="0" presId="urn:microsoft.com/office/officeart/2005/8/layout/vList5"/>
    <dgm:cxn modelId="{D0DC6621-DB50-884D-911A-793E4DE8B4BF}" type="presOf" srcId="{91ACE5F4-BA91-B84C-84AD-D5E8135096BE}" destId="{898E0D29-31A8-7146-A46B-C5FCBD724054}" srcOrd="0" destOrd="0" presId="urn:microsoft.com/office/officeart/2005/8/layout/vList5"/>
    <dgm:cxn modelId="{6CD19221-DF32-AB44-BC49-CBB1050842BB}" type="presOf" srcId="{7025DC0E-388C-D54F-B359-2CCEA342F0DA}" destId="{BBF1BAD0-8AF4-F049-9EA2-40675A4D3B51}" srcOrd="0" destOrd="1" presId="urn:microsoft.com/office/officeart/2005/8/layout/vList5"/>
    <dgm:cxn modelId="{2362F325-3EFE-3847-9E4C-97AE5E640270}" type="presOf" srcId="{E288ADFB-09C3-9243-8757-6476E0068F82}" destId="{0A639337-4A64-9444-AA73-062957A2D4BA}" srcOrd="0" destOrd="0" presId="urn:microsoft.com/office/officeart/2005/8/layout/vList5"/>
    <dgm:cxn modelId="{1667102F-15A4-CC46-8F13-1367C9FE83F6}" srcId="{A6E23B83-3CA7-C14C-B8EA-58044DA2FBD6}" destId="{878D6105-8038-5544-99AE-FAD1CCAF6B5D}" srcOrd="1" destOrd="0" parTransId="{C761AFEC-802E-4E4D-926F-353DB696CD7A}" sibTransId="{95DCF98F-B9D9-094D-9590-793A971EBFF9}"/>
    <dgm:cxn modelId="{E4B8203B-DB6F-2E4E-A7BF-FA2CE0D65732}" srcId="{F28CDF80-0C03-5442-AE65-C87D56CF18F2}" destId="{F72591E4-BC8F-0D40-AF85-F60E8EDBFECC}" srcOrd="1" destOrd="0" parTransId="{5F80AD0B-ABE6-444B-9EF0-5528C151CBD8}" sibTransId="{858FB5D8-F38F-F742-9872-3DB71CFC53A2}"/>
    <dgm:cxn modelId="{E524F33E-A4F9-F34E-AF27-6C0FB5D4310B}" type="presOf" srcId="{78B308B9-9A21-C543-8729-10454842CBC7}" destId="{C6423980-1A24-6C45-9FAD-0C6E97443A17}" srcOrd="0" destOrd="0" presId="urn:microsoft.com/office/officeart/2005/8/layout/vList5"/>
    <dgm:cxn modelId="{122F6D63-C78C-7D46-918B-3CB2E5FDC1A7}" srcId="{1B88B5FF-8479-B24B-865C-2884B7F3E53E}" destId="{1210D66A-3D59-774C-9BB2-5FA3BC923BE9}" srcOrd="0" destOrd="0" parTransId="{B20CB30C-9FBB-274C-AA73-778412DD250D}" sibTransId="{40F44E54-4D37-C94E-BE70-77296F8C2B46}"/>
    <dgm:cxn modelId="{07104A4A-341F-9848-A8FB-18589AE99EFE}" srcId="{4EDC94BA-68BE-5B4E-AFB3-8A83FB8C1F44}" destId="{08935DD8-EAB2-EB40-8B87-3C396026C9E9}" srcOrd="0" destOrd="0" parTransId="{167B663F-90BF-1B47-A8D0-3013AA31631B}" sibTransId="{1B41FC3A-2D97-5241-B2B6-FC91527ADB77}"/>
    <dgm:cxn modelId="{39BD8C4C-666B-F644-9999-6C251EF7F753}" type="presOf" srcId="{F28CDF80-0C03-5442-AE65-C87D56CF18F2}" destId="{E8183D82-9C16-7846-A863-A3F197E89D52}" srcOrd="0" destOrd="0" presId="urn:microsoft.com/office/officeart/2005/8/layout/vList5"/>
    <dgm:cxn modelId="{40F9576D-6851-CB43-B8EB-630137F0F73B}" srcId="{A6E23B83-3CA7-C14C-B8EA-58044DA2FBD6}" destId="{E288ADFB-09C3-9243-8757-6476E0068F82}" srcOrd="4" destOrd="0" parTransId="{220531A5-D754-974A-A5EF-2A07D79194C6}" sibTransId="{1ED6230D-5285-5C42-8E62-56DC8DAA0188}"/>
    <dgm:cxn modelId="{9D342073-F791-D644-AB23-9A9C7C26CEE3}" srcId="{878D6105-8038-5544-99AE-FAD1CCAF6B5D}" destId="{1FDD345C-0F30-3B45-A38A-E0D1997F999B}" srcOrd="1" destOrd="0" parTransId="{F7C1A048-34EB-EF49-99BD-19B2E5542AD3}" sibTransId="{562361CE-3DB9-CB42-825C-F641DCDBE740}"/>
    <dgm:cxn modelId="{8913A756-8CEE-5B4D-A8DD-CE157615BC5F}" srcId="{E288ADFB-09C3-9243-8757-6476E0068F82}" destId="{6463A6EA-C7F0-7F48-A084-730ABF1482F2}" srcOrd="1" destOrd="0" parTransId="{BB213232-A32D-A541-B3EE-D9EEDADD564D}" sibTransId="{390CB3AD-4C02-6547-91C2-BF96CA74A57B}"/>
    <dgm:cxn modelId="{E7A02757-AC5D-F149-9A6B-8654B162AC0E}" srcId="{A6E23B83-3CA7-C14C-B8EA-58044DA2FBD6}" destId="{4EDC94BA-68BE-5B4E-AFB3-8A83FB8C1F44}" srcOrd="2" destOrd="0" parTransId="{B6A28A7E-8CF2-D74B-9DDB-A2B4A6A5C3EE}" sibTransId="{C1D1F0CC-9434-0748-AF67-C68F60039998}"/>
    <dgm:cxn modelId="{88EF4D77-DAA2-8A4E-8433-B228D501F058}" srcId="{4EDC94BA-68BE-5B4E-AFB3-8A83FB8C1F44}" destId="{49DA1671-7E75-AF43-B1F6-7EC3A28E29BA}" srcOrd="1" destOrd="0" parTransId="{98583CDF-66D9-5E4D-A1CB-0AC1BC6F8956}" sibTransId="{F0A0B09B-CEE2-5E4C-B170-AA083C70926B}"/>
    <dgm:cxn modelId="{673DC982-8B19-4146-9EA6-8354F7EEB016}" srcId="{A6E23B83-3CA7-C14C-B8EA-58044DA2FBD6}" destId="{1B88B5FF-8479-B24B-865C-2884B7F3E53E}" srcOrd="0" destOrd="0" parTransId="{5D8AF5C5-A5A6-E340-A929-D8BF1DA45E2E}" sibTransId="{6A96FE03-9781-8644-BCF4-BDF9ECF60F83}"/>
    <dgm:cxn modelId="{A3690388-F4DB-394E-A7D0-716BE0F14CBE}" srcId="{A6E23B83-3CA7-C14C-B8EA-58044DA2FBD6}" destId="{F28CDF80-0C03-5442-AE65-C87D56CF18F2}" srcOrd="3" destOrd="0" parTransId="{13768265-7898-9D43-A9E5-1E51BAFDE2B5}" sibTransId="{C8FC9D9C-6D46-8143-8CE1-8A6D6845A30A}"/>
    <dgm:cxn modelId="{D7D0B58C-1DF1-3945-B8BC-5E566229C206}" type="presOf" srcId="{1FDD345C-0F30-3B45-A38A-E0D1997F999B}" destId="{141F92C7-6954-F24A-9789-90649355E1FF}" srcOrd="0" destOrd="1" presId="urn:microsoft.com/office/officeart/2005/8/layout/vList5"/>
    <dgm:cxn modelId="{7AE7DC95-9DC2-8B44-8AD3-1E5F99ED5851}" type="presOf" srcId="{F72591E4-BC8F-0D40-AF85-F60E8EDBFECC}" destId="{898E0D29-31A8-7146-A46B-C5FCBD724054}" srcOrd="0" destOrd="1" presId="urn:microsoft.com/office/officeart/2005/8/layout/vList5"/>
    <dgm:cxn modelId="{311E6FAC-C684-3244-A798-4E624C8599C6}" type="presOf" srcId="{A6E23B83-3CA7-C14C-B8EA-58044DA2FBD6}" destId="{5970275B-AF05-9345-9C86-368A0497A936}" srcOrd="0" destOrd="0" presId="urn:microsoft.com/office/officeart/2005/8/layout/vList5"/>
    <dgm:cxn modelId="{663150B0-E400-4D47-B4AB-323B177D0FA7}" type="presOf" srcId="{878D6105-8038-5544-99AE-FAD1CCAF6B5D}" destId="{2AEF9590-4051-0B48-9C45-DD2D4DB640AA}" srcOrd="0" destOrd="0" presId="urn:microsoft.com/office/officeart/2005/8/layout/vList5"/>
    <dgm:cxn modelId="{B1AABDB7-E127-DD4C-80F6-F0AFEFADC96C}" srcId="{F28CDF80-0C03-5442-AE65-C87D56CF18F2}" destId="{91ACE5F4-BA91-B84C-84AD-D5E8135096BE}" srcOrd="0" destOrd="0" parTransId="{F992D81D-5AA3-E544-8DA0-8F2B5DB2546B}" sibTransId="{5749551C-E284-C344-B1D4-9EA9D0B30022}"/>
    <dgm:cxn modelId="{D35819C2-51A0-AD48-8779-D5451331C9EF}" srcId="{E288ADFB-09C3-9243-8757-6476E0068F82}" destId="{78B308B9-9A21-C543-8729-10454842CBC7}" srcOrd="0" destOrd="0" parTransId="{9400E1C6-677B-0F44-9651-ECF2C69DB99B}" sibTransId="{A526BA78-3AE2-BF46-BABE-D0DD6F543F85}"/>
    <dgm:cxn modelId="{7055E3C2-3220-1146-8D24-613E596D9E5F}" type="presOf" srcId="{49DA1671-7E75-AF43-B1F6-7EC3A28E29BA}" destId="{E3151D12-464D-FB4B-950F-5113C766EAB7}" srcOrd="0" destOrd="1" presId="urn:microsoft.com/office/officeart/2005/8/layout/vList5"/>
    <dgm:cxn modelId="{64CD40D7-70D3-FC45-8328-4B0D09A1E817}" type="presOf" srcId="{4EDC94BA-68BE-5B4E-AFB3-8A83FB8C1F44}" destId="{0A22BD28-57ED-0F49-9E99-7980BCAFA0FB}" srcOrd="0" destOrd="0" presId="urn:microsoft.com/office/officeart/2005/8/layout/vList5"/>
    <dgm:cxn modelId="{D834D5DC-F324-1F42-9EFC-45910E11791D}" type="presOf" srcId="{6463A6EA-C7F0-7F48-A084-730ABF1482F2}" destId="{C6423980-1A24-6C45-9FAD-0C6E97443A17}" srcOrd="0" destOrd="1" presId="urn:microsoft.com/office/officeart/2005/8/layout/vList5"/>
    <dgm:cxn modelId="{C31216F7-7735-D64E-B7EE-B03A5D90D1B2}" type="presOf" srcId="{1B88B5FF-8479-B24B-865C-2884B7F3E53E}" destId="{11324AAF-BACA-8140-9213-AD1E2CB3D98A}" srcOrd="0" destOrd="0" presId="urn:microsoft.com/office/officeart/2005/8/layout/vList5"/>
    <dgm:cxn modelId="{91F221F9-F455-D64C-B7EB-698140180595}" srcId="{1B88B5FF-8479-B24B-865C-2884B7F3E53E}" destId="{7025DC0E-388C-D54F-B359-2CCEA342F0DA}" srcOrd="1" destOrd="0" parTransId="{4DA0C8E9-6458-A24C-BA48-51763F785D55}" sibTransId="{98C9E678-E5F0-AC47-A0F7-235A4ED4A997}"/>
    <dgm:cxn modelId="{84173EBD-8CBE-CB4E-BBDD-F36D09AD0F18}" type="presParOf" srcId="{5970275B-AF05-9345-9C86-368A0497A936}" destId="{4A227DC8-8E01-0D4A-8D93-7E1EC04D6CDA}" srcOrd="0" destOrd="0" presId="urn:microsoft.com/office/officeart/2005/8/layout/vList5"/>
    <dgm:cxn modelId="{885D18BC-1C56-6B4D-89D8-0608543824EE}" type="presParOf" srcId="{4A227DC8-8E01-0D4A-8D93-7E1EC04D6CDA}" destId="{11324AAF-BACA-8140-9213-AD1E2CB3D98A}" srcOrd="0" destOrd="0" presId="urn:microsoft.com/office/officeart/2005/8/layout/vList5"/>
    <dgm:cxn modelId="{3DA81C36-806A-BC44-B2CA-286B9D92191B}" type="presParOf" srcId="{4A227DC8-8E01-0D4A-8D93-7E1EC04D6CDA}" destId="{BBF1BAD0-8AF4-F049-9EA2-40675A4D3B51}" srcOrd="1" destOrd="0" presId="urn:microsoft.com/office/officeart/2005/8/layout/vList5"/>
    <dgm:cxn modelId="{7C72D898-1FE6-F043-90AB-B3102722665E}" type="presParOf" srcId="{5970275B-AF05-9345-9C86-368A0497A936}" destId="{72F9C44B-4BE3-0A4B-A2F9-E87DD4A4F7F5}" srcOrd="1" destOrd="0" presId="urn:microsoft.com/office/officeart/2005/8/layout/vList5"/>
    <dgm:cxn modelId="{56B48B0D-FD4B-4442-A415-ACF7E79E09D4}" type="presParOf" srcId="{5970275B-AF05-9345-9C86-368A0497A936}" destId="{4FB78175-C451-2141-BEE3-6DB49C10BB1E}" srcOrd="2" destOrd="0" presId="urn:microsoft.com/office/officeart/2005/8/layout/vList5"/>
    <dgm:cxn modelId="{ED185923-2FFE-4749-88FF-3F4CECA7E063}" type="presParOf" srcId="{4FB78175-C451-2141-BEE3-6DB49C10BB1E}" destId="{2AEF9590-4051-0B48-9C45-DD2D4DB640AA}" srcOrd="0" destOrd="0" presId="urn:microsoft.com/office/officeart/2005/8/layout/vList5"/>
    <dgm:cxn modelId="{9321B1E7-EEA3-A543-BFAE-14A1A0F83064}" type="presParOf" srcId="{4FB78175-C451-2141-BEE3-6DB49C10BB1E}" destId="{141F92C7-6954-F24A-9789-90649355E1FF}" srcOrd="1" destOrd="0" presId="urn:microsoft.com/office/officeart/2005/8/layout/vList5"/>
    <dgm:cxn modelId="{ACD2C0B9-6D42-1F42-AE61-65D6398D80F6}" type="presParOf" srcId="{5970275B-AF05-9345-9C86-368A0497A936}" destId="{0BA4C15E-FAEA-C547-A4A9-821B03862732}" srcOrd="3" destOrd="0" presId="urn:microsoft.com/office/officeart/2005/8/layout/vList5"/>
    <dgm:cxn modelId="{3BAD43F5-0FBE-D241-8128-C6070542F104}" type="presParOf" srcId="{5970275B-AF05-9345-9C86-368A0497A936}" destId="{AC0E75DB-D14E-DE47-AD3F-D5BF36DB91AC}" srcOrd="4" destOrd="0" presId="urn:microsoft.com/office/officeart/2005/8/layout/vList5"/>
    <dgm:cxn modelId="{38E7BEAE-0FB1-284D-850F-6EB6263623A3}" type="presParOf" srcId="{AC0E75DB-D14E-DE47-AD3F-D5BF36DB91AC}" destId="{0A22BD28-57ED-0F49-9E99-7980BCAFA0FB}" srcOrd="0" destOrd="0" presId="urn:microsoft.com/office/officeart/2005/8/layout/vList5"/>
    <dgm:cxn modelId="{58B08C57-AD19-4F40-9702-80B8A0B65D4D}" type="presParOf" srcId="{AC0E75DB-D14E-DE47-AD3F-D5BF36DB91AC}" destId="{E3151D12-464D-FB4B-950F-5113C766EAB7}" srcOrd="1" destOrd="0" presId="urn:microsoft.com/office/officeart/2005/8/layout/vList5"/>
    <dgm:cxn modelId="{19746FA4-E55C-B54A-BEE5-60409E6C98E2}" type="presParOf" srcId="{5970275B-AF05-9345-9C86-368A0497A936}" destId="{CA37276F-435D-5040-9A0B-D2265E6FA736}" srcOrd="5" destOrd="0" presId="urn:microsoft.com/office/officeart/2005/8/layout/vList5"/>
    <dgm:cxn modelId="{C49CBEA9-2360-3D4D-B833-C9E4B64AFE6B}" type="presParOf" srcId="{5970275B-AF05-9345-9C86-368A0497A936}" destId="{E1C4726E-230B-B540-9857-DDE6966656E4}" srcOrd="6" destOrd="0" presId="urn:microsoft.com/office/officeart/2005/8/layout/vList5"/>
    <dgm:cxn modelId="{6C86AC9A-ECAC-424E-9B66-E961712CDF4F}" type="presParOf" srcId="{E1C4726E-230B-B540-9857-DDE6966656E4}" destId="{E8183D82-9C16-7846-A863-A3F197E89D52}" srcOrd="0" destOrd="0" presId="urn:microsoft.com/office/officeart/2005/8/layout/vList5"/>
    <dgm:cxn modelId="{26507103-49A2-B449-A6D9-7A0EC347DECD}" type="presParOf" srcId="{E1C4726E-230B-B540-9857-DDE6966656E4}" destId="{898E0D29-31A8-7146-A46B-C5FCBD724054}" srcOrd="1" destOrd="0" presId="urn:microsoft.com/office/officeart/2005/8/layout/vList5"/>
    <dgm:cxn modelId="{FAC19560-2E3E-F044-93C3-5E7BEFC5BA88}" type="presParOf" srcId="{5970275B-AF05-9345-9C86-368A0497A936}" destId="{EB9F250F-B420-234C-A587-7553FF64C0DE}" srcOrd="7" destOrd="0" presId="urn:microsoft.com/office/officeart/2005/8/layout/vList5"/>
    <dgm:cxn modelId="{63A4F4E3-0072-D941-B512-720360FBF6E9}" type="presParOf" srcId="{5970275B-AF05-9345-9C86-368A0497A936}" destId="{986AAD5B-87C7-9741-94E2-B590B543471D}" srcOrd="8" destOrd="0" presId="urn:microsoft.com/office/officeart/2005/8/layout/vList5"/>
    <dgm:cxn modelId="{E6761F2B-4B5A-4E44-9F85-E483C84FACEC}" type="presParOf" srcId="{986AAD5B-87C7-9741-94E2-B590B543471D}" destId="{0A639337-4A64-9444-AA73-062957A2D4BA}" srcOrd="0" destOrd="0" presId="urn:microsoft.com/office/officeart/2005/8/layout/vList5"/>
    <dgm:cxn modelId="{FF116B61-E0D4-E946-9979-974EDAA4DF17}" type="presParOf" srcId="{986AAD5B-87C7-9741-94E2-B590B543471D}" destId="{C6423980-1A24-6C45-9FAD-0C6E97443A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1BAD0-8AF4-F049-9EA2-40675A4D3B51}">
      <dsp:nvSpPr>
        <dsp:cNvPr id="0" name=""/>
        <dsp:cNvSpPr/>
      </dsp:nvSpPr>
      <dsp:spPr>
        <a:xfrm rot="5400000">
          <a:off x="10752722" y="-4773360"/>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Include CEA in policies and strategy</a:t>
          </a:r>
          <a:endParaRPr lang="en-GB" sz="2400" kern="1200" dirty="0"/>
        </a:p>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Allocate staff time and funding for community engagement</a:t>
          </a:r>
          <a:endParaRPr lang="en-GB" sz="2400" kern="1200" dirty="0"/>
        </a:p>
      </dsp:txBody>
      <dsp:txXfrm rot="-5400000">
        <a:off x="5829198" y="207496"/>
        <a:ext cx="10964166" cy="1059785"/>
      </dsp:txXfrm>
    </dsp:sp>
    <dsp:sp modelId="{11324AAF-BACA-8140-9213-AD1E2CB3D98A}">
      <dsp:nvSpPr>
        <dsp:cNvPr id="0" name=""/>
        <dsp:cNvSpPr/>
      </dsp:nvSpPr>
      <dsp:spPr>
        <a:xfrm>
          <a:off x="370394" y="3357"/>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2"/>
              </a:solidFill>
              <a:latin typeface="Montserrat" pitchFamily="2" charset="77"/>
            </a:rPr>
            <a:t>Leadership</a:t>
          </a:r>
        </a:p>
      </dsp:txBody>
      <dsp:txXfrm>
        <a:off x="442059" y="75022"/>
        <a:ext cx="5315473" cy="1324732"/>
      </dsp:txXfrm>
    </dsp:sp>
    <dsp:sp modelId="{141F92C7-6954-F24A-9789-90649355E1FF}">
      <dsp:nvSpPr>
        <dsp:cNvPr id="0" name=""/>
        <dsp:cNvSpPr/>
      </dsp:nvSpPr>
      <dsp:spPr>
        <a:xfrm rot="5400000">
          <a:off x="10752722" y="-3231895"/>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Add CEA to plans and budgets</a:t>
          </a:r>
          <a:endParaRPr lang="en-GB" sz="2400" kern="1200" dirty="0"/>
        </a:p>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Make decisions and adapt services based on community feedback</a:t>
          </a:r>
          <a:endParaRPr lang="en-GB" sz="2400" kern="1200" dirty="0"/>
        </a:p>
      </dsp:txBody>
      <dsp:txXfrm rot="-5400000">
        <a:off x="5829198" y="1748961"/>
        <a:ext cx="10964166" cy="1059785"/>
      </dsp:txXfrm>
    </dsp:sp>
    <dsp:sp modelId="{2AEF9590-4051-0B48-9C45-DD2D4DB640AA}">
      <dsp:nvSpPr>
        <dsp:cNvPr id="0" name=""/>
        <dsp:cNvSpPr/>
      </dsp:nvSpPr>
      <dsp:spPr>
        <a:xfrm>
          <a:off x="370394" y="1544822"/>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2"/>
              </a:solidFill>
              <a:latin typeface="Montserrat" pitchFamily="2" charset="77"/>
            </a:rPr>
            <a:t>Programme &amp; ops staff</a:t>
          </a:r>
        </a:p>
      </dsp:txBody>
      <dsp:txXfrm>
        <a:off x="442059" y="1616487"/>
        <a:ext cx="5315473" cy="1324732"/>
      </dsp:txXfrm>
    </dsp:sp>
    <dsp:sp modelId="{E3151D12-464D-FB4B-950F-5113C766EAB7}">
      <dsp:nvSpPr>
        <dsp:cNvPr id="0" name=""/>
        <dsp:cNvSpPr/>
      </dsp:nvSpPr>
      <dsp:spPr>
        <a:xfrm rot="5400000">
          <a:off x="10752722" y="-1690430"/>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Allow enough flexibility to respond to community needs</a:t>
          </a:r>
          <a:endParaRPr lang="en-GB" sz="2400" kern="1200" dirty="0"/>
        </a:p>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Integrate CEA into HR processes</a:t>
          </a:r>
          <a:endParaRPr lang="en-GB" sz="2400" kern="1200" dirty="0"/>
        </a:p>
      </dsp:txBody>
      <dsp:txXfrm rot="-5400000">
        <a:off x="5829198" y="3290426"/>
        <a:ext cx="10964166" cy="1059785"/>
      </dsp:txXfrm>
    </dsp:sp>
    <dsp:sp modelId="{0A22BD28-57ED-0F49-9E99-7980BCAFA0FB}">
      <dsp:nvSpPr>
        <dsp:cNvPr id="0" name=""/>
        <dsp:cNvSpPr/>
      </dsp:nvSpPr>
      <dsp:spPr>
        <a:xfrm>
          <a:off x="370394" y="3086287"/>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2"/>
              </a:solidFill>
              <a:latin typeface="Montserrat" pitchFamily="2" charset="77"/>
            </a:rPr>
            <a:t>Support services</a:t>
          </a:r>
        </a:p>
      </dsp:txBody>
      <dsp:txXfrm>
        <a:off x="442059" y="3157952"/>
        <a:ext cx="5315473" cy="1324732"/>
      </dsp:txXfrm>
    </dsp:sp>
    <dsp:sp modelId="{898E0D29-31A8-7146-A46B-C5FCBD724054}">
      <dsp:nvSpPr>
        <dsp:cNvPr id="0" name=""/>
        <dsp:cNvSpPr/>
      </dsp:nvSpPr>
      <dsp:spPr>
        <a:xfrm rot="5400000">
          <a:off x="10752722" y="-148964"/>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Be the link between the NS and the community</a:t>
          </a:r>
          <a:endParaRPr lang="en-GB" sz="2400" kern="1200" dirty="0"/>
        </a:p>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Engage communities in branch activities</a:t>
          </a:r>
          <a:endParaRPr lang="en-GB" sz="2400" kern="1200" dirty="0"/>
        </a:p>
      </dsp:txBody>
      <dsp:txXfrm rot="-5400000">
        <a:off x="5829198" y="4831892"/>
        <a:ext cx="10964166" cy="1059785"/>
      </dsp:txXfrm>
    </dsp:sp>
    <dsp:sp modelId="{E8183D82-9C16-7846-A863-A3F197E89D52}">
      <dsp:nvSpPr>
        <dsp:cNvPr id="0" name=""/>
        <dsp:cNvSpPr/>
      </dsp:nvSpPr>
      <dsp:spPr>
        <a:xfrm>
          <a:off x="370394" y="4627753"/>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2"/>
              </a:solidFill>
              <a:latin typeface="Montserrat" pitchFamily="2" charset="77"/>
            </a:rPr>
            <a:t>Branches &amp; volunteers</a:t>
          </a:r>
        </a:p>
      </dsp:txBody>
      <dsp:txXfrm>
        <a:off x="442059" y="4699418"/>
        <a:ext cx="5315473" cy="1324732"/>
      </dsp:txXfrm>
    </dsp:sp>
    <dsp:sp modelId="{C6423980-1A24-6C45-9FAD-0C6E97443A17}">
      <dsp:nvSpPr>
        <dsp:cNvPr id="0" name=""/>
        <dsp:cNvSpPr/>
      </dsp:nvSpPr>
      <dsp:spPr>
        <a:xfrm rot="5400000">
          <a:off x="10752722" y="1392500"/>
          <a:ext cx="1174449" cy="110214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Provide support and funding to NS for CEA</a:t>
          </a:r>
          <a:endParaRPr lang="en-GB" sz="2400" kern="1200" dirty="0"/>
        </a:p>
        <a:p>
          <a:pPr marL="228600" lvl="1" indent="-228600" algn="l" defTabSz="1066800">
            <a:lnSpc>
              <a:spcPct val="90000"/>
            </a:lnSpc>
            <a:spcBef>
              <a:spcPct val="0"/>
            </a:spcBef>
            <a:spcAft>
              <a:spcPct val="15000"/>
            </a:spcAft>
            <a:buClr>
              <a:srgbClr val="000000"/>
            </a:buClr>
            <a:buSzPts val="3200"/>
            <a:buFont typeface="Calibri"/>
            <a:buChar cha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Institutionalize CEA in your own organization</a:t>
          </a:r>
          <a:endParaRPr lang="en-GB" sz="2400" kern="1200" dirty="0"/>
        </a:p>
      </dsp:txBody>
      <dsp:txXfrm rot="-5400000">
        <a:off x="5829198" y="6373356"/>
        <a:ext cx="10964166" cy="1059785"/>
      </dsp:txXfrm>
    </dsp:sp>
    <dsp:sp modelId="{0A639337-4A64-9444-AA73-062957A2D4BA}">
      <dsp:nvSpPr>
        <dsp:cNvPr id="0" name=""/>
        <dsp:cNvSpPr/>
      </dsp:nvSpPr>
      <dsp:spPr>
        <a:xfrm>
          <a:off x="370394" y="6169218"/>
          <a:ext cx="5458803" cy="1468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2"/>
              </a:solidFill>
              <a:latin typeface="Montserrat" pitchFamily="2" charset="77"/>
            </a:rPr>
            <a:t>IFRC, ICRC &amp; PNS</a:t>
          </a:r>
        </a:p>
      </dsp:txBody>
      <dsp:txXfrm>
        <a:off x="442059" y="6240883"/>
        <a:ext cx="5315473" cy="13247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42"/>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interagencystandingcommittee.org/about-the-grand-bargain" TargetMode="External"/><Relationship Id="rId4" Type="http://schemas.openxmlformats.org/officeDocument/2006/relationships/hyperlink" Target="https://interagencystandingcommittee.org/system/files/2020-11/IASC%20Revised%20AAP%20Commitments%20endorsed%20November%202017.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4" name="Google Shape;4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1800"/>
              <a:buFont typeface="Open Sans"/>
              <a:buNone/>
            </a:pPr>
            <a:r>
              <a:rPr lang="en-GB" sz="1800" b="1" dirty="0">
                <a:solidFill>
                  <a:srgbClr val="F5333F"/>
                </a:solidFill>
                <a:latin typeface="Open Sans"/>
                <a:ea typeface="Open Sans"/>
                <a:cs typeface="Open Sans"/>
                <a:sym typeface="Open Sans"/>
              </a:rPr>
              <a:t>FACILITATORS NOTES – Chat and verbal</a:t>
            </a:r>
          </a:p>
          <a:p>
            <a:pPr marL="0" marR="0" lvl="0" indent="0" algn="l" rtl="0">
              <a:lnSpc>
                <a:spcPct val="100000"/>
              </a:lnSpc>
              <a:spcBef>
                <a:spcPts val="0"/>
              </a:spcBef>
              <a:spcAft>
                <a:spcPts val="0"/>
              </a:spcAft>
              <a:buClr>
                <a:srgbClr val="F5333F"/>
              </a:buClr>
              <a:buSzPts val="1800"/>
              <a:buFont typeface="Open Sans"/>
              <a:buNone/>
            </a:pPr>
            <a:endParaRPr lang="en-GB" sz="1800" b="1"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en-GB" sz="1800" b="0" dirty="0">
                <a:solidFill>
                  <a:srgbClr val="F5333F"/>
                </a:solidFill>
                <a:latin typeface="Open Sans"/>
                <a:ea typeface="Open Sans"/>
                <a:cs typeface="Open Sans"/>
                <a:sym typeface="Open Sans"/>
              </a:rPr>
              <a:t>First ask participants of how they have included open, honest communication with communities in their programmes or operations</a:t>
            </a:r>
          </a:p>
          <a:p>
            <a:pPr marL="285750" indent="-285750">
              <a:spcBef>
                <a:spcPts val="0"/>
              </a:spcBef>
              <a:buFontTx/>
              <a:buChar char="-"/>
            </a:pPr>
            <a:r>
              <a:rPr lang="en-GB" sz="1800" dirty="0"/>
              <a:t>Take responses both verbally and in chat and if no one responds, ask someone yourself (and make a point that if no one responds, you will cold call people randomly. Also good to cold call people with their videos off to get them back on their toes).</a:t>
            </a:r>
            <a:endParaRPr lang="en-GB" sz="1800" b="0" dirty="0">
              <a:latin typeface="Calibri"/>
              <a:cs typeface="Calibri"/>
            </a:endParaRPr>
          </a:p>
          <a:p>
            <a:pPr marL="285750" indent="-285750">
              <a:spcBef>
                <a:spcPts val="0"/>
              </a:spcBef>
              <a:buFontTx/>
              <a:buChar char="-"/>
            </a:pPr>
            <a:r>
              <a:rPr lang="en-GB" sz="1800" dirty="0"/>
              <a:t>While someone is sharing verbally, see if there are responses in chat and read/respond to them when the verbal response is wrapped up</a:t>
            </a:r>
            <a:endParaRPr lang="en-GB" sz="1800" b="0"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endParaRPr lang="en-GB" sz="1800" b="0"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en-GB" sz="1800" b="1" dirty="0">
                <a:solidFill>
                  <a:srgbClr val="F5333F"/>
                </a:solidFill>
                <a:latin typeface="Open Sans"/>
                <a:ea typeface="Open Sans"/>
                <a:cs typeface="Open Sans"/>
                <a:sym typeface="Open Sans"/>
              </a:rPr>
              <a:t>Explain o</a:t>
            </a:r>
            <a:r>
              <a:rPr lang="en-GB" sz="1800" b="1" dirty="0">
                <a:solidFill>
                  <a:schemeClr val="dk1"/>
                </a:solidFill>
                <a:latin typeface="Calibri"/>
                <a:cs typeface="Calibri"/>
                <a:sym typeface="Calibri"/>
              </a:rPr>
              <a:t>pen, honest </a:t>
            </a:r>
            <a:r>
              <a:rPr lang="en-GB" sz="1800" b="1" dirty="0">
                <a:latin typeface="Calibri"/>
                <a:cs typeface="Calibri"/>
                <a:sym typeface="Calibri"/>
              </a:rPr>
              <a:t>regular communication </a:t>
            </a:r>
            <a:r>
              <a:rPr lang="en-GB" sz="1800" b="0" dirty="0">
                <a:latin typeface="Calibri"/>
                <a:cs typeface="Calibri"/>
                <a:sym typeface="Calibri"/>
              </a:rPr>
              <a:t>is about ensuring communities understand who we are and what we are doing in their community and have the information they need to make decisions and take action to protect and improve their lives, communities, and health. For example, </a:t>
            </a:r>
          </a:p>
          <a:p>
            <a:pPr marL="800100" marR="0" lvl="1" indent="-342900" algn="l" defTabSz="914400" rtl="0" eaLnBrk="1" fontAlgn="auto" latinLnBrk="0" hangingPunct="1">
              <a:lnSpc>
                <a:spcPct val="100000"/>
              </a:lnSpc>
              <a:spcBef>
                <a:spcPts val="542"/>
              </a:spcBef>
              <a:spcAft>
                <a:spcPts val="1800"/>
              </a:spcAft>
              <a:buClr>
                <a:srgbClr val="FF0000"/>
              </a:buClr>
              <a:buSzPts val="2200"/>
              <a:buFont typeface="Arial" panose="020B0604020202020204" pitchFamily="34" charset="0"/>
              <a:buChar char="•"/>
              <a:tabLst/>
              <a:defRPr/>
            </a:pPr>
            <a:r>
              <a:rPr lang="en-GB" sz="1800" dirty="0">
                <a:solidFill>
                  <a:schemeClr val="tx1"/>
                </a:solidFill>
                <a:latin typeface="Open Sans"/>
                <a:ea typeface="Open Sans"/>
                <a:cs typeface="Open Sans"/>
                <a:sym typeface="Open Sans"/>
              </a:rPr>
              <a:t>Community meetings to introduce the National Society and explain ways of working</a:t>
            </a:r>
          </a:p>
          <a:p>
            <a:pPr marL="800100" lvl="1" indent="-342900">
              <a:spcAft>
                <a:spcPts val="1800"/>
              </a:spcAft>
              <a:buClr>
                <a:srgbClr val="FF0000"/>
              </a:buClr>
              <a:buSzPts val="2200"/>
              <a:buFont typeface="Arial" panose="020B0604020202020204" pitchFamily="34" charset="0"/>
              <a:buChar char="•"/>
            </a:pPr>
            <a:r>
              <a:rPr lang="en-GB" sz="1800" dirty="0">
                <a:solidFill>
                  <a:schemeClr val="tx1"/>
                </a:solidFill>
                <a:latin typeface="Open Sans"/>
                <a:ea typeface="Open Sans"/>
                <a:cs typeface="Open Sans"/>
                <a:sym typeface="Open Sans"/>
              </a:rPr>
              <a:t>Noticeboards in communities with information on program aims and timelines</a:t>
            </a:r>
          </a:p>
          <a:p>
            <a:pPr marL="800100" lvl="1" indent="-342900">
              <a:spcAft>
                <a:spcPts val="1800"/>
              </a:spcAft>
              <a:buClr>
                <a:srgbClr val="FF0000"/>
              </a:buClr>
              <a:buSzPts val="2200"/>
              <a:buFont typeface="Arial" panose="020B0604020202020204" pitchFamily="34" charset="0"/>
              <a:buChar char="•"/>
            </a:pPr>
            <a:r>
              <a:rPr lang="en-GB" sz="1800" dirty="0">
                <a:solidFill>
                  <a:schemeClr val="tx1"/>
                </a:solidFill>
                <a:latin typeface="Open Sans"/>
                <a:ea typeface="Open Sans"/>
                <a:cs typeface="Open Sans"/>
                <a:sym typeface="Open Sans"/>
              </a:rPr>
              <a:t>Sending SMS with information on the aid items people can expect to receive</a:t>
            </a:r>
          </a:p>
          <a:p>
            <a:pPr marL="800100" marR="0" lvl="1" indent="-342900" algn="l" defTabSz="914400" rtl="0" eaLnBrk="1" fontAlgn="auto" latinLnBrk="0" hangingPunct="1">
              <a:lnSpc>
                <a:spcPct val="100000"/>
              </a:lnSpc>
              <a:spcBef>
                <a:spcPts val="542"/>
              </a:spcBef>
              <a:spcAft>
                <a:spcPts val="1800"/>
              </a:spcAft>
              <a:buClr>
                <a:srgbClr val="FF0000"/>
              </a:buClr>
              <a:buSzPts val="2200"/>
              <a:buFont typeface="Arial" panose="020B0604020202020204" pitchFamily="34" charset="0"/>
              <a:buChar char="•"/>
              <a:tabLst/>
              <a:defRPr/>
            </a:pPr>
            <a:r>
              <a:rPr lang="en-GB" sz="1800" b="0" i="0" u="none" strike="noStrike" cap="none" dirty="0">
                <a:solidFill>
                  <a:schemeClr val="dk1"/>
                </a:solidFill>
                <a:effectLst/>
                <a:latin typeface="Calibri"/>
                <a:ea typeface="Calibri"/>
                <a:cs typeface="Calibri"/>
                <a:sym typeface="Calibri"/>
              </a:rPr>
              <a:t>Sharing timely, accurate information during an epidemic epidemic through the most trusted channels, to support people to adopt practices that reduce the spread of infection and to reduce fear, stigma, and panic by addressing rumours and misinformation </a:t>
            </a:r>
          </a:p>
          <a:p>
            <a:pPr marL="800100" lvl="1" indent="-342900">
              <a:spcAft>
                <a:spcPts val="1800"/>
              </a:spcAft>
              <a:buClr>
                <a:srgbClr val="FF0000"/>
              </a:buClr>
              <a:buSzPts val="2200"/>
              <a:buFont typeface="Arial" panose="020B0604020202020204" pitchFamily="34" charset="0"/>
              <a:buChar char="•"/>
            </a:pPr>
            <a:r>
              <a:rPr lang="en-GB" sz="2400" dirty="0">
                <a:solidFill>
                  <a:schemeClr val="lt1"/>
                </a:solidFill>
                <a:latin typeface="Open Sans"/>
                <a:ea typeface="Open Sans"/>
                <a:cs typeface="Open Sans"/>
                <a:sym typeface="Open Sans"/>
              </a:rPr>
              <a:t>Interactive radio chat shows to encourage safe practices and answer people’s questions</a:t>
            </a:r>
            <a:endParaRPr lang="en-GB" sz="1800" dirty="0">
              <a:solidFill>
                <a:schemeClr val="tx1"/>
              </a:solidFill>
              <a:latin typeface="Open Sans"/>
              <a:ea typeface="Open Sans"/>
              <a:cs typeface="Open Sans"/>
              <a:sym typeface="Open Sans"/>
            </a:endParaRPr>
          </a:p>
          <a:p>
            <a:pPr marL="0" lvl="0" indent="0" algn="l" rtl="0">
              <a:lnSpc>
                <a:spcPct val="100000"/>
              </a:lnSpc>
              <a:spcBef>
                <a:spcPts val="1140"/>
              </a:spcBef>
              <a:spcAft>
                <a:spcPts val="0"/>
              </a:spcAft>
              <a:buSzPts val="1400"/>
              <a:buNone/>
            </a:pPr>
            <a:endParaRPr sz="1800" b="1" dirty="0">
              <a:solidFill>
                <a:srgbClr val="FF0000"/>
              </a:solidFill>
            </a:endParaRPr>
          </a:p>
          <a:p>
            <a:pPr marL="0" marR="0" lvl="0" indent="0" algn="l" rtl="0">
              <a:lnSpc>
                <a:spcPct val="100000"/>
              </a:lnSpc>
              <a:spcBef>
                <a:spcPts val="1140"/>
              </a:spcBef>
              <a:spcAft>
                <a:spcPts val="0"/>
              </a:spcAft>
              <a:buClr>
                <a:schemeClr val="dk1"/>
              </a:buClr>
              <a:buSzPts val="1800"/>
              <a:buFont typeface="Calibri"/>
              <a:buNone/>
            </a:pPr>
            <a:r>
              <a:rPr lang="en-GB" sz="1800" b="1" dirty="0">
                <a:latin typeface="Calibri"/>
                <a:ea typeface="Calibri"/>
                <a:cs typeface="Calibri"/>
                <a:sym typeface="Calibri"/>
              </a:rPr>
              <a:t>These examples are from the CEA Guide and can be exchanged for ones from your region, country or National Society </a:t>
            </a:r>
            <a:endParaRPr b="1" dirty="0"/>
          </a:p>
          <a:p>
            <a:pPr marL="0" marR="0" lvl="0" indent="0" algn="l" rtl="0">
              <a:lnSpc>
                <a:spcPct val="100000"/>
              </a:lnSpc>
              <a:spcBef>
                <a:spcPts val="540"/>
              </a:spcBef>
              <a:spcAft>
                <a:spcPts val="0"/>
              </a:spcAft>
              <a:buClr>
                <a:schemeClr val="dk1"/>
              </a:buClr>
              <a:buSzPts val="1800"/>
              <a:buFont typeface="Calibri"/>
              <a:buNone/>
            </a:pPr>
            <a:endParaRPr sz="1800" b="0" dirty="0">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dirty="0">
                <a:solidFill>
                  <a:schemeClr val="dk1"/>
                </a:solidFill>
                <a:latin typeface="Calibri"/>
                <a:ea typeface="Calibri"/>
                <a:cs typeface="Calibri"/>
                <a:sym typeface="Calibri"/>
              </a:rPr>
              <a:t>Good communication in Malawi helps tackle corruption by community leaders</a:t>
            </a:r>
            <a:endParaRPr dirty="0"/>
          </a:p>
          <a:p>
            <a:pPr marL="0" lvl="0" indent="0" algn="l" rtl="0">
              <a:lnSpc>
                <a:spcPct val="100000"/>
              </a:lnSpc>
              <a:spcBef>
                <a:spcPts val="541"/>
              </a:spcBef>
              <a:spcAft>
                <a:spcPts val="0"/>
              </a:spcAft>
              <a:buSzPts val="1400"/>
              <a:buNone/>
            </a:pPr>
            <a:r>
              <a:rPr lang="en-GB" sz="1804" dirty="0">
                <a:solidFill>
                  <a:schemeClr val="dk1"/>
                </a:solidFill>
                <a:latin typeface="Calibri"/>
                <a:ea typeface="Calibri"/>
                <a:cs typeface="Calibri"/>
                <a:sym typeface="Calibri"/>
              </a:rPr>
              <a:t>During focus group discussions for a resilience programme, Malawi Red Cross Society (MRCS) was made aware of issues with community leaders replacing names on distribution lists, made worse by a cultural reluctance to complain in Malawi. So as part of a cyclone response, the National Society implemented three simple measures to stop this practice happening:</a:t>
            </a:r>
            <a:endParaRPr dirty="0"/>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dirty="0">
                <a:solidFill>
                  <a:schemeClr val="dk1"/>
                </a:solidFill>
                <a:latin typeface="Calibri"/>
                <a:ea typeface="Calibri"/>
                <a:cs typeface="Calibri"/>
                <a:sym typeface="Calibri"/>
              </a:rPr>
              <a:t>1. Volunteers were trained on community engagement approaches, including people’s rights, what information to share with communities and how to collect and respond to feedback</a:t>
            </a:r>
            <a:endParaRPr dirty="0"/>
          </a:p>
          <a:p>
            <a:pPr marL="0" lvl="0" indent="0" algn="l" rtl="0">
              <a:lnSpc>
                <a:spcPct val="100000"/>
              </a:lnSpc>
              <a:spcBef>
                <a:spcPts val="541"/>
              </a:spcBef>
              <a:spcAft>
                <a:spcPts val="0"/>
              </a:spcAft>
              <a:buSzPts val="1400"/>
              <a:buNone/>
            </a:pPr>
            <a:r>
              <a:rPr lang="en-GB" sz="1804" dirty="0">
                <a:solidFill>
                  <a:schemeClr val="dk1"/>
                </a:solidFill>
                <a:latin typeface="Calibri"/>
                <a:ea typeface="Calibri"/>
                <a:cs typeface="Calibri"/>
                <a:sym typeface="Calibri"/>
              </a:rPr>
              <a:t>2. Awareness sessions were held to explain the objectives of the response, who would be supported, the items being distributed and how people could confidentially share any complaints or concerns. This information was also shared tent to tent by volunteers</a:t>
            </a:r>
            <a:endParaRPr dirty="0"/>
          </a:p>
          <a:p>
            <a:pPr marL="0" lvl="0" indent="0" algn="l" rtl="0">
              <a:lnSpc>
                <a:spcPct val="100000"/>
              </a:lnSpc>
              <a:spcBef>
                <a:spcPts val="541"/>
              </a:spcBef>
              <a:spcAft>
                <a:spcPts val="0"/>
              </a:spcAft>
              <a:buSzPts val="1400"/>
              <a:buNone/>
            </a:pPr>
            <a:r>
              <a:rPr lang="en-GB" sz="1804" dirty="0">
                <a:solidFill>
                  <a:schemeClr val="dk1"/>
                </a:solidFill>
                <a:latin typeface="Calibri"/>
                <a:ea typeface="Calibri"/>
                <a:cs typeface="Calibri"/>
                <a:sym typeface="Calibri"/>
              </a:rPr>
              <a:t>3. Feedback and complaints systems were set up including suggestion boxes, a telephone line and face to face with MRCS volunteers. Help desks were also established during all distributions so that any problems on the day could be captured and resolved quickly.</a:t>
            </a:r>
            <a:endParaRPr dirty="0"/>
          </a:p>
          <a:p>
            <a:pPr marL="0" lvl="0" indent="0" algn="l" rtl="0">
              <a:lnSpc>
                <a:spcPct val="100000"/>
              </a:lnSpc>
              <a:spcBef>
                <a:spcPts val="542"/>
              </a:spcBef>
              <a:spcAft>
                <a:spcPts val="0"/>
              </a:spcAft>
              <a:buSzPts val="1400"/>
              <a:buNone/>
            </a:pPr>
            <a:endParaRPr sz="1804" dirty="0">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dirty="0">
                <a:solidFill>
                  <a:schemeClr val="dk1"/>
                </a:solidFill>
                <a:latin typeface="Calibri"/>
                <a:ea typeface="Calibri"/>
                <a:cs typeface="Calibri"/>
                <a:sym typeface="Calibri"/>
              </a:rPr>
              <a:t>By ensuring people knew their rights and entitlements and how they could safely and confidentially complain, MRCS was able to prevent several cases of corruption or intimidation by community leaders. As well as rolling out training to all volunteers, MRCS is now briefing community leaders too, to ensure they understand MRCS’ mandate and zero-tolerance approach to corruption. Read the full case study - https://</a:t>
            </a:r>
            <a:r>
              <a:rPr lang="en-GB" sz="1804" dirty="0" err="1">
                <a:solidFill>
                  <a:schemeClr val="dk1"/>
                </a:solidFill>
                <a:latin typeface="Calibri"/>
                <a:ea typeface="Calibri"/>
                <a:cs typeface="Calibri"/>
                <a:sym typeface="Calibri"/>
              </a:rPr>
              <a:t>communityengagementhub.org</a:t>
            </a:r>
            <a:r>
              <a:rPr lang="en-GB" sz="1804" dirty="0">
                <a:solidFill>
                  <a:schemeClr val="dk1"/>
                </a:solidFill>
                <a:latin typeface="Calibri"/>
                <a:ea typeface="Calibri"/>
                <a:cs typeface="Calibri"/>
                <a:sym typeface="Calibri"/>
              </a:rPr>
              <a:t>/</a:t>
            </a:r>
            <a:r>
              <a:rPr lang="en-GB" sz="1804" dirty="0" err="1">
                <a:solidFill>
                  <a:schemeClr val="dk1"/>
                </a:solidFill>
                <a:latin typeface="Calibri"/>
                <a:ea typeface="Calibri"/>
                <a:cs typeface="Calibri"/>
                <a:sym typeface="Calibri"/>
              </a:rPr>
              <a:t>wp</a:t>
            </a:r>
            <a:r>
              <a:rPr lang="en-GB" sz="1804" dirty="0">
                <a:solidFill>
                  <a:schemeClr val="dk1"/>
                </a:solidFill>
                <a:latin typeface="Calibri"/>
                <a:ea typeface="Calibri"/>
                <a:cs typeface="Calibri"/>
                <a:sym typeface="Calibri"/>
              </a:rPr>
              <a:t>-content/uploads/sites/2/2020/04/MRCS-fighting-corruption-case-</a:t>
            </a:r>
            <a:r>
              <a:rPr lang="en-GB" sz="1804" dirty="0" err="1">
                <a:solidFill>
                  <a:schemeClr val="dk1"/>
                </a:solidFill>
                <a:latin typeface="Calibri"/>
                <a:ea typeface="Calibri"/>
                <a:cs typeface="Calibri"/>
                <a:sym typeface="Calibri"/>
              </a:rPr>
              <a:t>study.pdf</a:t>
            </a:r>
            <a:r>
              <a:rPr lang="en-GB" sz="1804" dirty="0">
                <a:solidFill>
                  <a:schemeClr val="dk1"/>
                </a:solidFill>
                <a:latin typeface="Calibri"/>
                <a:ea typeface="Calibri"/>
                <a:cs typeface="Calibri"/>
                <a:sym typeface="Calibri"/>
              </a:rPr>
              <a:t> </a:t>
            </a: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i="0" u="none" strike="noStrike" cap="none" dirty="0">
                <a:solidFill>
                  <a:schemeClr val="dk1"/>
                </a:solidFill>
                <a:effectLst/>
                <a:latin typeface="Calibri"/>
                <a:ea typeface="Calibri"/>
                <a:cs typeface="Calibri"/>
                <a:sym typeface="Calibri"/>
              </a:rPr>
              <a:t>Bangladesh Red Crescent Society overcomes COVID-19 barriers to communicating</a:t>
            </a:r>
          </a:p>
          <a:p>
            <a:pPr marL="0" marR="0" lvl="0" indent="0" algn="l" defTabSz="914400" rtl="0" eaLnBrk="1" fontAlgn="auto" latinLnBrk="0" hangingPunct="1">
              <a:lnSpc>
                <a:spcPct val="100000"/>
              </a:lnSpc>
              <a:spcBef>
                <a:spcPts val="1140"/>
              </a:spcBef>
              <a:spcAft>
                <a:spcPts val="0"/>
              </a:spcAft>
              <a:buClr>
                <a:schemeClr val="dk1"/>
              </a:buClr>
              <a:buSzPts val="1800"/>
              <a:buFontTx/>
              <a:buNone/>
              <a:tabLst/>
              <a:defRPr/>
            </a:pPr>
            <a:r>
              <a:rPr lang="en-GB" sz="1804" b="0" i="0" u="none" strike="noStrike" cap="none" dirty="0">
                <a:solidFill>
                  <a:schemeClr val="dk1"/>
                </a:solidFill>
                <a:effectLst/>
                <a:latin typeface="Calibri"/>
                <a:ea typeface="Calibri"/>
                <a:cs typeface="Calibri"/>
                <a:sym typeface="Calibri"/>
              </a:rPr>
              <a:t>Traditionally Bangladesh Red Crescent Society (BDCRS) would use face-to-face methods to communicate with communities. However, the National Society had to scale up its use of social media when COVID-19 placed limitations on how people could meet. The National Society monitored comments on its social media accounts to understand what specific concerns people had and follow up posts were created to address their questions. For example, when BDRCS’ announced the vaccination campaign on its Facebook page, people had many questions about registrations and eligibility criteria, so a follow-up post replied with all the details. Before sharing publicly, posts and messages are sent to BDRCS and IFRC staff, volunteers, and their family and friends, to test whether they are understood and adjusted if needed. BDRCS’ Facebook page is a ‘Facebook verified’ source of information on the pandemic, with each post having an average reach of 87,372 people. Posts include images with text, animation, Facebook live sessions with experts, and other videos to encourage people to register for vaccinations and provide information. Questions received from the public are either answered or referred to the Bangladesh Government’s vaccination hotline number.</a:t>
            </a:r>
          </a:p>
          <a:p>
            <a:pPr marL="0" marR="0" lvl="0" indent="0" algn="l" rtl="0">
              <a:lnSpc>
                <a:spcPct val="100000"/>
              </a:lnSpc>
              <a:spcBef>
                <a:spcPts val="1140"/>
              </a:spcBef>
              <a:spcAft>
                <a:spcPts val="0"/>
              </a:spcAft>
              <a:buClr>
                <a:schemeClr val="dk1"/>
              </a:buClr>
              <a:buSzPts val="1800"/>
              <a:buFontTx/>
              <a:buNone/>
            </a:pP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endParaRPr dirty="0"/>
          </a:p>
          <a:p>
            <a:pPr marL="0" marR="0" lvl="0" indent="0" algn="l" rtl="0">
              <a:lnSpc>
                <a:spcPct val="100000"/>
              </a:lnSpc>
              <a:spcBef>
                <a:spcPts val="540"/>
              </a:spcBef>
              <a:spcAft>
                <a:spcPts val="0"/>
              </a:spcAft>
              <a:buClr>
                <a:schemeClr val="dk1"/>
              </a:buClr>
              <a:buSzPts val="1800"/>
              <a:buFont typeface="Calibri"/>
              <a:buNone/>
            </a:pPr>
            <a:endParaRPr sz="1800" b="0" dirty="0">
              <a:latin typeface="Calibri"/>
              <a:ea typeface="Calibri"/>
              <a:cs typeface="Calibri"/>
              <a:sym typeface="Calibri"/>
            </a:endParaRPr>
          </a:p>
        </p:txBody>
      </p:sp>
      <p:sp>
        <p:nvSpPr>
          <p:cNvPr id="571" name="Google Shape;57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latin typeface="Calibri"/>
                <a:ea typeface="Calibri"/>
                <a:cs typeface="Calibri"/>
                <a:sym typeface="Calibri"/>
              </a:rPr>
              <a:t>FACILITATOR NOTES - </a:t>
            </a:r>
            <a:r>
              <a:rPr lang="en-GB" sz="1800" b="1" dirty="0">
                <a:solidFill>
                  <a:srgbClr val="F5333F"/>
                </a:solidFill>
                <a:latin typeface="Open Sans"/>
                <a:ea typeface="Open Sans"/>
                <a:cs typeface="Open Sans"/>
                <a:sym typeface="Open Sans"/>
              </a:rPr>
              <a:t>Chat and verbal</a:t>
            </a:r>
            <a:endParaRPr lang="en-GB" sz="1800" b="1"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GB" sz="1800" b="1" dirty="0">
              <a:latin typeface="Calibri"/>
              <a:ea typeface="Calibri"/>
              <a:cs typeface="Calibri"/>
              <a:sym typeface="Calibri"/>
            </a:endParaRPr>
          </a:p>
          <a:p>
            <a:pPr marL="285750" marR="0" lvl="0" indent="-285750" algn="l" rtl="0">
              <a:lnSpc>
                <a:spcPct val="100000"/>
              </a:lnSpc>
              <a:spcBef>
                <a:spcPts val="0"/>
              </a:spcBef>
              <a:spcAft>
                <a:spcPts val="0"/>
              </a:spcAft>
              <a:buClr>
                <a:srgbClr val="F5333F"/>
              </a:buClr>
              <a:buSzPts val="1800"/>
              <a:buFontTx/>
              <a:buChar char="-"/>
            </a:pPr>
            <a:r>
              <a:rPr lang="en-GB" sz="1800" b="0" dirty="0">
                <a:solidFill>
                  <a:srgbClr val="F5333F"/>
                </a:solidFill>
                <a:latin typeface="Open Sans"/>
                <a:ea typeface="Open Sans"/>
                <a:cs typeface="Open Sans"/>
                <a:sym typeface="Open Sans"/>
              </a:rPr>
              <a:t>First ask participants of how they have  supported community participation in their programmes or operations</a:t>
            </a:r>
          </a:p>
          <a:p>
            <a:pPr marL="285750" indent="-285750">
              <a:spcBef>
                <a:spcPts val="0"/>
              </a:spcBef>
              <a:buFontTx/>
              <a:buChar char="-"/>
            </a:pPr>
            <a:r>
              <a:rPr lang="en-GB" sz="1800" dirty="0"/>
              <a:t>Take responses both verbally and in chat and if no one responds, ask someone yourself (and make a point that if no one responds, you will cold call people randomly. Also good to cold call people with their videos off to get them back on their toes).</a:t>
            </a:r>
            <a:endParaRPr lang="en-GB" sz="1800" b="0" dirty="0">
              <a:latin typeface="Calibri"/>
              <a:cs typeface="Calibri"/>
            </a:endParaRPr>
          </a:p>
          <a:p>
            <a:pPr marL="285750" indent="-285750">
              <a:spcBef>
                <a:spcPts val="0"/>
              </a:spcBef>
              <a:buFontTx/>
              <a:buChar char="-"/>
            </a:pPr>
            <a:r>
              <a:rPr lang="en-GB" sz="1800" dirty="0"/>
              <a:t>While someone is sharing verbally, see if there are responses in chat and read/respond to them when the verbal response is wrapped up.</a:t>
            </a:r>
            <a:endParaRPr lang="en-GB" sz="1800" b="0"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endParaRPr lang="en-GB" sz="1800" b="0"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en-GB" sz="1800" b="1" dirty="0">
                <a:solidFill>
                  <a:srgbClr val="F5333F"/>
                </a:solidFill>
                <a:latin typeface="Open Sans"/>
                <a:ea typeface="Open Sans"/>
                <a:cs typeface="Open Sans"/>
                <a:sym typeface="Open Sans"/>
              </a:rPr>
              <a:t>Explain </a:t>
            </a:r>
            <a:r>
              <a:rPr lang="en-GB" sz="2000" b="1" i="0" u="none" strike="noStrike" cap="none" dirty="0">
                <a:solidFill>
                  <a:schemeClr val="dk1"/>
                </a:solidFill>
                <a:effectLst/>
                <a:latin typeface="Calibri"/>
                <a:ea typeface="Calibri"/>
                <a:cs typeface="Calibri"/>
                <a:sym typeface="Calibri"/>
              </a:rPr>
              <a:t>Participation</a:t>
            </a:r>
            <a:r>
              <a:rPr lang="en-GB" sz="2000" b="0" i="0" u="none" strike="noStrike" cap="none" dirty="0">
                <a:solidFill>
                  <a:schemeClr val="dk1"/>
                </a:solidFill>
                <a:effectLst/>
                <a:latin typeface="Calibri"/>
                <a:ea typeface="Calibri"/>
                <a:cs typeface="Calibri"/>
                <a:sym typeface="Calibri"/>
              </a:rPr>
              <a:t> is </a:t>
            </a:r>
            <a:r>
              <a:rPr lang="en-GB" sz="2000" b="0" dirty="0">
                <a:latin typeface="Calibri"/>
                <a:ea typeface="Calibri"/>
                <a:cs typeface="Calibri"/>
                <a:sym typeface="Calibri"/>
              </a:rPr>
              <a:t>is </a:t>
            </a:r>
            <a:r>
              <a:rPr lang="en-GB" sz="2000" b="0" dirty="0">
                <a:latin typeface="Calibri"/>
                <a:cs typeface="Calibri"/>
                <a:sym typeface="Calibri"/>
              </a:rPr>
              <a:t>about making decisions together with the community about how programmes and operations are designed, managed and implemented and where possible we support communities to lead and shape their own solutions and changes, on their own terms. For example:</a:t>
            </a:r>
          </a:p>
          <a:p>
            <a:pPr marL="742950" lvl="1" indent="-285750" algn="l" rtl="0">
              <a:lnSpc>
                <a:spcPct val="100000"/>
              </a:lnSpc>
              <a:spcBef>
                <a:spcPts val="0"/>
              </a:spcBef>
              <a:spcAft>
                <a:spcPts val="0"/>
              </a:spcAft>
              <a:buSzPts val="1400"/>
              <a:buFontTx/>
              <a:buChar char="-"/>
            </a:pPr>
            <a:r>
              <a:rPr lang="en-GB" sz="2000" b="0" i="0" u="none" strike="noStrike" cap="none" dirty="0">
                <a:solidFill>
                  <a:schemeClr val="dk1"/>
                </a:solidFill>
                <a:effectLst/>
                <a:latin typeface="Calibri"/>
                <a:ea typeface="Calibri"/>
                <a:cs typeface="Calibri"/>
                <a:sym typeface="Calibri"/>
              </a:rPr>
              <a:t>Working with community project committees and meeting regularly to make decisions about the programme</a:t>
            </a:r>
          </a:p>
          <a:p>
            <a:pPr marL="742950" lvl="1" indent="-285750" algn="l" rtl="0">
              <a:lnSpc>
                <a:spcPct val="100000"/>
              </a:lnSpc>
              <a:spcBef>
                <a:spcPts val="0"/>
              </a:spcBef>
              <a:spcAft>
                <a:spcPts val="0"/>
              </a:spcAft>
              <a:buSzPts val="1400"/>
              <a:buFontTx/>
              <a:buChar char="-"/>
            </a:pPr>
            <a:r>
              <a:rPr lang="en-GB" sz="2000" b="0" i="0" u="none" strike="noStrike" cap="none" dirty="0">
                <a:solidFill>
                  <a:schemeClr val="dk1"/>
                </a:solidFill>
                <a:effectLst/>
                <a:latin typeface="Calibri"/>
                <a:ea typeface="Calibri"/>
                <a:cs typeface="Calibri"/>
                <a:sym typeface="Calibri"/>
              </a:rPr>
              <a:t>Holding regular community meetings to update on progress, collect feedback, and agree on next steps with the community. </a:t>
            </a:r>
          </a:p>
          <a:p>
            <a:pPr marL="742950" lvl="1" indent="-285750" algn="l" rtl="0">
              <a:lnSpc>
                <a:spcPct val="100000"/>
              </a:lnSpc>
              <a:spcBef>
                <a:spcPts val="0"/>
              </a:spcBef>
              <a:spcAft>
                <a:spcPts val="0"/>
              </a:spcAft>
              <a:buSzPts val="1400"/>
              <a:buFontTx/>
              <a:buChar char="-"/>
            </a:pPr>
            <a:r>
              <a:rPr lang="en-GB" sz="2000" b="0" i="0" u="none" strike="noStrike" cap="none" dirty="0">
                <a:solidFill>
                  <a:schemeClr val="dk1"/>
                </a:solidFill>
                <a:effectLst/>
                <a:latin typeface="Calibri"/>
                <a:ea typeface="Calibri"/>
                <a:cs typeface="Calibri"/>
                <a:sym typeface="Calibri"/>
              </a:rPr>
              <a:t>Working with communities to agree selection and vulnerability criteria for support, and then agreeing together who qualifies for that support</a:t>
            </a:r>
          </a:p>
          <a:p>
            <a:pPr marL="742950" lvl="1" indent="-285750" algn="l" rtl="0">
              <a:lnSpc>
                <a:spcPct val="100000"/>
              </a:lnSpc>
              <a:spcBef>
                <a:spcPts val="0"/>
              </a:spcBef>
              <a:spcAft>
                <a:spcPts val="0"/>
              </a:spcAft>
              <a:buSzPts val="1400"/>
              <a:buFontTx/>
              <a:buChar char="-"/>
            </a:pPr>
            <a:r>
              <a:rPr lang="en-GB" sz="2000" b="0" i="0" u="none" strike="noStrike" cap="none" dirty="0">
                <a:solidFill>
                  <a:schemeClr val="dk1"/>
                </a:solidFill>
                <a:effectLst/>
                <a:latin typeface="Calibri"/>
                <a:ea typeface="Calibri"/>
                <a:cs typeface="Calibri"/>
                <a:sym typeface="Calibri"/>
              </a:rPr>
              <a:t>Supporting communities to implement their own activities with just funding or technical support from the NS</a:t>
            </a:r>
          </a:p>
          <a:p>
            <a:pPr marL="285750" marR="0" lvl="0" indent="-285750" algn="l" defTabSz="914400" rtl="0" eaLnBrk="1" fontAlgn="auto" latinLnBrk="0" hangingPunct="1">
              <a:lnSpc>
                <a:spcPct val="100000"/>
              </a:lnSpc>
              <a:spcBef>
                <a:spcPts val="0"/>
              </a:spcBef>
              <a:spcAft>
                <a:spcPts val="0"/>
              </a:spcAft>
              <a:buClr>
                <a:srgbClr val="F5333F"/>
              </a:buClr>
              <a:buSzPts val="1800"/>
              <a:buFontTx/>
              <a:buChar char="-"/>
              <a:tabLst/>
              <a:defRPr/>
            </a:pPr>
            <a:endParaRPr lang="en-GB" sz="2000" b="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5333F"/>
              </a:buClr>
              <a:buSzPts val="1800"/>
              <a:buFontTx/>
              <a:buNone/>
              <a:tabLst/>
              <a:defRPr/>
            </a:pPr>
            <a:r>
              <a:rPr lang="en-GB" sz="2000" b="1" dirty="0">
                <a:latin typeface="Calibri"/>
                <a:ea typeface="Calibri"/>
                <a:cs typeface="Calibri"/>
                <a:sym typeface="Calibri"/>
              </a:rPr>
              <a:t>These examples are from the CEA Guide and can be exchanged for ones from your region, country or National Society </a:t>
            </a:r>
            <a:endParaRPr lang="en-GB" sz="2000" b="1" dirty="0"/>
          </a:p>
          <a:p>
            <a:pPr marL="0" lvl="0" indent="0" algn="l" rtl="0">
              <a:lnSpc>
                <a:spcPct val="100000"/>
              </a:lnSpc>
              <a:spcBef>
                <a:spcPts val="542"/>
              </a:spcBef>
              <a:spcAft>
                <a:spcPts val="0"/>
              </a:spcAft>
              <a:buSzPts val="1400"/>
              <a:buNone/>
            </a:pPr>
            <a:endParaRPr lang="en-GB" sz="2000" b="0" dirty="0">
              <a:latin typeface="Calibri"/>
              <a:cs typeface="Calibri"/>
              <a:sym typeface="Calibri"/>
            </a:endParaRPr>
          </a:p>
          <a:p>
            <a:pPr marL="0" lvl="0" indent="0" algn="l" rtl="0">
              <a:lnSpc>
                <a:spcPct val="100000"/>
              </a:lnSpc>
              <a:spcBef>
                <a:spcPts val="542"/>
              </a:spcBef>
              <a:spcAft>
                <a:spcPts val="0"/>
              </a:spcAft>
              <a:buSzPts val="1400"/>
              <a:buNone/>
            </a:pPr>
            <a:r>
              <a:rPr lang="en-GB" b="1" dirty="0"/>
              <a:t>Advisory committees strengthen services and social cohesion in Turkey</a:t>
            </a:r>
          </a:p>
          <a:p>
            <a:pPr marL="0" lvl="0" indent="0" algn="l" rtl="0">
              <a:lnSpc>
                <a:spcPct val="100000"/>
              </a:lnSpc>
              <a:spcBef>
                <a:spcPts val="542"/>
              </a:spcBef>
              <a:spcAft>
                <a:spcPts val="0"/>
              </a:spcAft>
              <a:buSzPts val="1400"/>
              <a:buNone/>
            </a:pPr>
            <a:r>
              <a:rPr lang="en-GB" dirty="0"/>
              <a:t>To ensure Turkish Red Crescent Society (TRCS) community centres are providing services relevant to people’s needs, advisory committees have been formed at each community centre, comprising members of the local community, migrants, and other vulnerable groups. The committees meet once a month, and bring together the National Society, local government, and community members. They are an opportunity to discuss how to adjust community centre activities and to advocate on wider issues to relevant stakeholders. At the first meeting, a one-pager to explain the objectives, responsibilities and working modalities of the committee was discussed and agreed.</a:t>
            </a:r>
          </a:p>
          <a:p>
            <a:pPr marL="0" lvl="0" indent="0" algn="l" rtl="0">
              <a:lnSpc>
                <a:spcPct val="100000"/>
              </a:lnSpc>
              <a:spcBef>
                <a:spcPts val="542"/>
              </a:spcBef>
              <a:spcAft>
                <a:spcPts val="0"/>
              </a:spcAft>
              <a:buSzPts val="1400"/>
              <a:buNone/>
            </a:pPr>
            <a:endParaRPr lang="en-GB" dirty="0"/>
          </a:p>
          <a:p>
            <a:pPr marL="0" lvl="0" indent="0" algn="l" rtl="0">
              <a:lnSpc>
                <a:spcPct val="100000"/>
              </a:lnSpc>
              <a:spcBef>
                <a:spcPts val="900"/>
              </a:spcBef>
              <a:spcAft>
                <a:spcPts val="0"/>
              </a:spcAft>
              <a:buSzPts val="1400"/>
              <a:buNone/>
            </a:pPr>
            <a:r>
              <a:rPr lang="en-GB" sz="2000" b="1" dirty="0"/>
              <a:t>Community Based Action Teams in Indonesia plan their own COVID-19 response activities</a:t>
            </a:r>
            <a:endParaRPr lang="en-GB" dirty="0"/>
          </a:p>
          <a:p>
            <a:pPr marL="0" lvl="0" indent="0" algn="l" rtl="0">
              <a:lnSpc>
                <a:spcPct val="100000"/>
              </a:lnSpc>
              <a:spcBef>
                <a:spcPts val="900"/>
              </a:spcBef>
              <a:spcAft>
                <a:spcPts val="0"/>
              </a:spcAft>
              <a:buSzPts val="1400"/>
              <a:buNone/>
            </a:pPr>
            <a:r>
              <a:rPr lang="en-GB" sz="2000" b="0" dirty="0" err="1"/>
              <a:t>Palang</a:t>
            </a:r>
            <a:r>
              <a:rPr lang="en-GB" sz="2000" b="0" dirty="0"/>
              <a:t> Merah Indonesia (PMI) – the Indonesian Red Cross – regularly work through Community Based Action Teams (CBATs) in Communities. These volunteer groups are trained as first responders in a disaster and act as the link between the National Society and the wider community. To support communities to lead their own response to COVID-19, PMI provided cash grants to CBATs, which they could use depending on the specific needs in their community. PMI provided a broad list of activities the grants could be used for, including contact tracing, health promotion, mask and handwashing station production, disinfection, or surveillance, but the decision on how to use the funding sat with the community. CBATs received orientations and training online, using Zoom and WhatsApp, which covered guidance on the grant, budgeting and monitoring, and prevention of COVID-19. To ensure full community participation in the process, PMI also provided training to CBAT members on how they could receive input, suggestions, and complaints, on how the grants were being used from the wider community.</a:t>
            </a:r>
            <a:endParaRPr lang="en-GB" dirty="0"/>
          </a:p>
          <a:p>
            <a:pPr marL="0" lvl="0" indent="0" algn="l" rtl="0">
              <a:lnSpc>
                <a:spcPct val="100000"/>
              </a:lnSpc>
              <a:spcBef>
                <a:spcPts val="542"/>
              </a:spcBef>
              <a:spcAft>
                <a:spcPts val="0"/>
              </a:spcAft>
              <a:buSzPts val="1400"/>
              <a:buNone/>
            </a:pPr>
            <a:endParaRPr dirty="0"/>
          </a:p>
        </p:txBody>
      </p:sp>
      <p:sp>
        <p:nvSpPr>
          <p:cNvPr id="555" name="Google Shape;55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ts val="0"/>
                </a:spcBef>
                <a:spcAft>
                  <a:spcPts val="0"/>
                </a:spcAft>
                <a:buClrTx/>
                <a:buSzPts val="1400"/>
                <a:buFontTx/>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5333F"/>
              </a:buClr>
              <a:buSzPts val="1800"/>
              <a:buFont typeface="Open Sans"/>
              <a:buNone/>
              <a:tabLst/>
              <a:defRPr/>
            </a:pPr>
            <a:r>
              <a:rPr lang="en-GB" sz="1800" b="1" dirty="0">
                <a:solidFill>
                  <a:srgbClr val="F5333F"/>
                </a:solidFill>
                <a:latin typeface="Open Sans"/>
                <a:ea typeface="Open Sans"/>
                <a:cs typeface="Open Sans"/>
                <a:sym typeface="Open Sans"/>
              </a:rPr>
              <a:t>FACILITATORS NOTES - Chat and verbal</a:t>
            </a:r>
          </a:p>
          <a:p>
            <a:pPr marL="0" marR="0" lvl="0" indent="0" algn="l" rtl="0">
              <a:lnSpc>
                <a:spcPct val="100000"/>
              </a:lnSpc>
              <a:spcBef>
                <a:spcPts val="0"/>
              </a:spcBef>
              <a:spcAft>
                <a:spcPts val="0"/>
              </a:spcAft>
              <a:buClr>
                <a:srgbClr val="F5333F"/>
              </a:buClr>
              <a:buSzPts val="1800"/>
              <a:buFont typeface="Open Sans"/>
              <a:buNone/>
            </a:pPr>
            <a:endParaRPr lang="en-GB" sz="1800" b="1"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r>
              <a:rPr lang="en-GB" sz="2000" b="0" dirty="0">
                <a:solidFill>
                  <a:srgbClr val="F5333F"/>
                </a:solidFill>
                <a:latin typeface="Open Sans"/>
                <a:ea typeface="Open Sans"/>
                <a:cs typeface="Open Sans"/>
                <a:sym typeface="Open Sans"/>
              </a:rPr>
              <a:t>First ask participants if they have any examples of feedback mechanisms in their programmes or operations</a:t>
            </a:r>
          </a:p>
          <a:p>
            <a:pPr marL="285750" indent="-285750">
              <a:spcBef>
                <a:spcPts val="0"/>
              </a:spcBef>
              <a:buFontTx/>
              <a:buChar char="-"/>
            </a:pPr>
            <a:r>
              <a:rPr lang="en-GB" sz="2000" dirty="0"/>
              <a:t>Take responses both verbally and in chat and if no one responds, ask someone yourself (and make a point that if no one responds, you will cold call people randomly. Also good to cold call people with their videos off to get them back on their toes).</a:t>
            </a:r>
            <a:endParaRPr lang="en-GB" sz="2000" b="0" dirty="0">
              <a:latin typeface="Calibri"/>
              <a:cs typeface="Calibri"/>
            </a:endParaRPr>
          </a:p>
          <a:p>
            <a:pPr marL="285750" indent="-285750">
              <a:spcBef>
                <a:spcPts val="0"/>
              </a:spcBef>
              <a:buFontTx/>
              <a:buChar char="-"/>
            </a:pPr>
            <a:r>
              <a:rPr lang="en-GB" sz="2000" dirty="0"/>
              <a:t>While someone is sharing verbally, see if there are responses in chat and read/respond to them when the verbal response is wrapped up.</a:t>
            </a:r>
            <a:endParaRPr lang="en-GB" sz="2000" b="0" dirty="0">
              <a:solidFill>
                <a:srgbClr val="F5333F"/>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F5333F"/>
              </a:buClr>
              <a:buSzPts val="1800"/>
              <a:buFontTx/>
              <a:buChar char="-"/>
            </a:pPr>
            <a:endParaRPr lang="en-GB" sz="2000" b="0" dirty="0">
              <a:solidFill>
                <a:srgbClr val="F5333F"/>
              </a:solidFill>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
                <a:srgbClr val="F5333F"/>
              </a:buClr>
              <a:buSzPts val="1800"/>
              <a:buFontTx/>
              <a:buChar char="-"/>
              <a:tabLst/>
              <a:defRPr/>
            </a:pPr>
            <a:r>
              <a:rPr lang="en-GB" sz="2000" b="1" dirty="0">
                <a:solidFill>
                  <a:srgbClr val="F5333F"/>
                </a:solidFill>
                <a:latin typeface="Open Sans"/>
                <a:ea typeface="Open Sans"/>
                <a:cs typeface="Open Sans"/>
                <a:sym typeface="Open Sans"/>
              </a:rPr>
              <a:t>Explain </a:t>
            </a:r>
            <a:r>
              <a:rPr lang="en-GB" sz="1800" b="1" dirty="0">
                <a:solidFill>
                  <a:srgbClr val="F5333F"/>
                </a:solidFill>
                <a:latin typeface="Calibri"/>
                <a:ea typeface="Open Sans"/>
                <a:cs typeface="Calibri"/>
                <a:sym typeface="Calibri"/>
              </a:rPr>
              <a:t>f</a:t>
            </a:r>
            <a:r>
              <a:rPr lang="en-GB" sz="1800" b="1" dirty="0">
                <a:latin typeface="Calibri"/>
                <a:cs typeface="Calibri"/>
                <a:sym typeface="Calibri"/>
              </a:rPr>
              <a:t>eedback mechanisms </a:t>
            </a:r>
            <a:r>
              <a:rPr lang="en-GB" sz="1800" b="0" dirty="0">
                <a:latin typeface="Calibri"/>
                <a:cs typeface="Calibri"/>
                <a:sym typeface="Calibri"/>
              </a:rPr>
              <a:t>support us to receive, analyse, respond to, and act on, community questions, complaints, requests, suggestions, beliefs, rumours and praise. This can be about the </a:t>
            </a:r>
            <a:r>
              <a:rPr lang="en-GB" sz="1800" b="0" i="0" u="none" strike="noStrike" cap="none" dirty="0">
                <a:solidFill>
                  <a:schemeClr val="dk1"/>
                </a:solidFill>
                <a:effectLst/>
                <a:latin typeface="Calibri"/>
                <a:ea typeface="Calibri"/>
                <a:cs typeface="Calibri"/>
                <a:sym typeface="Calibri"/>
              </a:rPr>
              <a:t>services and support we provide, beliefs about a specific topic or issue related to our work (for example a public health concern), or about the behaviour and conduct of our staff and volunteers. Examples include:</a:t>
            </a:r>
          </a:p>
          <a:p>
            <a:pPr marL="742950" lvl="1" indent="-285750" algn="l" rtl="0">
              <a:lnSpc>
                <a:spcPct val="100000"/>
              </a:lnSpc>
              <a:spcBef>
                <a:spcPts val="0"/>
              </a:spcBef>
              <a:spcAft>
                <a:spcPts val="0"/>
              </a:spcAft>
              <a:buSzPts val="1400"/>
              <a:buFontTx/>
              <a:buChar char="-"/>
            </a:pPr>
            <a:r>
              <a:rPr lang="en-GB" sz="1800" b="0" dirty="0">
                <a:latin typeface="Calibri"/>
                <a:cs typeface="Calibri"/>
                <a:sym typeface="Calibri"/>
              </a:rPr>
              <a:t>Telephone hotlines where people can call and ask questions or share concerns</a:t>
            </a:r>
          </a:p>
          <a:p>
            <a:pPr marL="742950" lvl="1" indent="-285750" algn="l" rtl="0">
              <a:lnSpc>
                <a:spcPct val="100000"/>
              </a:lnSpc>
              <a:spcBef>
                <a:spcPts val="0"/>
              </a:spcBef>
              <a:spcAft>
                <a:spcPts val="0"/>
              </a:spcAft>
              <a:buSzPts val="1400"/>
              <a:buFontTx/>
              <a:buChar char="-"/>
            </a:pPr>
            <a:r>
              <a:rPr lang="en-GB" sz="1800" b="0" dirty="0">
                <a:latin typeface="Calibri"/>
                <a:cs typeface="Calibri"/>
                <a:sym typeface="Calibri"/>
              </a:rPr>
              <a:t>Community helpdesks during activities or at regular times</a:t>
            </a:r>
          </a:p>
          <a:p>
            <a:pPr marL="742950" lvl="1" indent="-285750" algn="l" rtl="0">
              <a:lnSpc>
                <a:spcPct val="100000"/>
              </a:lnSpc>
              <a:spcBef>
                <a:spcPts val="0"/>
              </a:spcBef>
              <a:spcAft>
                <a:spcPts val="0"/>
              </a:spcAft>
              <a:buSzPts val="1400"/>
              <a:buFontTx/>
              <a:buChar char="-"/>
            </a:pPr>
            <a:r>
              <a:rPr lang="en-GB" sz="1800" b="0" dirty="0">
                <a:latin typeface="Calibri"/>
                <a:cs typeface="Calibri"/>
                <a:sym typeface="Calibri"/>
              </a:rPr>
              <a:t>Suggestion boxes in communities where people can post written feedback</a:t>
            </a:r>
          </a:p>
          <a:p>
            <a:pPr marL="742950" lvl="1" indent="-285750" algn="l" rtl="0">
              <a:lnSpc>
                <a:spcPct val="100000"/>
              </a:lnSpc>
              <a:spcBef>
                <a:spcPts val="0"/>
              </a:spcBef>
              <a:spcAft>
                <a:spcPts val="0"/>
              </a:spcAft>
              <a:buSzPts val="1400"/>
              <a:buFontTx/>
              <a:buChar char="-"/>
            </a:pPr>
            <a:r>
              <a:rPr lang="en-GB" sz="1800" b="0" dirty="0">
                <a:latin typeface="Calibri"/>
                <a:cs typeface="Calibri"/>
                <a:sym typeface="Calibri"/>
              </a:rPr>
              <a:t>Running surveys either face to face or online or by phone to ask questions about people’s satisfaction with a programme or what they think about specific issues</a:t>
            </a:r>
          </a:p>
          <a:p>
            <a:pPr marL="742950" lvl="1" indent="-285750" algn="l" rtl="0">
              <a:lnSpc>
                <a:spcPct val="100000"/>
              </a:lnSpc>
              <a:spcBef>
                <a:spcPts val="0"/>
              </a:spcBef>
              <a:spcAft>
                <a:spcPts val="0"/>
              </a:spcAft>
              <a:buSzPts val="1400"/>
              <a:buFontTx/>
              <a:buChar char="-"/>
            </a:pPr>
            <a:r>
              <a:rPr lang="en-GB" sz="1800" b="0" dirty="0">
                <a:latin typeface="Calibri"/>
                <a:cs typeface="Calibri"/>
                <a:sym typeface="Calibri"/>
              </a:rPr>
              <a:t>Volunteers are trained to listen to feedback and/or ask questions during activities such as house-to-house visits or health promotion sessions</a:t>
            </a:r>
          </a:p>
          <a:p>
            <a:pPr marL="742950" lvl="1" indent="-285750" algn="l" rtl="0">
              <a:lnSpc>
                <a:spcPct val="100000"/>
              </a:lnSpc>
              <a:spcBef>
                <a:spcPts val="0"/>
              </a:spcBef>
              <a:spcAft>
                <a:spcPts val="0"/>
              </a:spcAft>
              <a:buSzPts val="1400"/>
              <a:buFontTx/>
              <a:buChar char="-"/>
            </a:pPr>
            <a:r>
              <a:rPr lang="en-GB" sz="1800" b="0" dirty="0">
                <a:latin typeface="Calibri"/>
                <a:cs typeface="Calibri"/>
                <a:sym typeface="Calibri"/>
              </a:rPr>
              <a:t>Social media, such as Facebook, Twitter or WhatsApp can be used to collect feedback and ask specific question</a:t>
            </a:r>
            <a:endParaRPr dirty="0"/>
          </a:p>
          <a:p>
            <a:pPr marL="0" lvl="0" indent="0" algn="l" rtl="0">
              <a:lnSpc>
                <a:spcPct val="100000"/>
              </a:lnSpc>
              <a:spcBef>
                <a:spcPts val="1140"/>
              </a:spcBef>
              <a:spcAft>
                <a:spcPts val="0"/>
              </a:spcAft>
              <a:buSzPts val="1400"/>
              <a:buNone/>
            </a:pPr>
            <a:endParaRPr sz="1800" b="1"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F5333F"/>
              </a:buClr>
              <a:buSzPts val="1800"/>
              <a:buFontTx/>
              <a:buNone/>
              <a:tabLst/>
              <a:defRPr/>
            </a:pPr>
            <a:r>
              <a:rPr lang="en-GB" sz="1800" b="1" dirty="0">
                <a:latin typeface="Calibri"/>
                <a:ea typeface="Calibri"/>
                <a:cs typeface="Calibri"/>
                <a:sym typeface="Calibri"/>
              </a:rPr>
              <a:t>These examples are from the CEA Guide and can be exchanged for ones from your region, country or National Society </a:t>
            </a:r>
            <a:endParaRPr lang="en-GB" sz="1800" b="1" dirty="0"/>
          </a:p>
          <a:p>
            <a:pPr marL="0" lvl="0" indent="0" algn="l" rtl="0">
              <a:lnSpc>
                <a:spcPct val="100000"/>
              </a:lnSpc>
              <a:spcBef>
                <a:spcPts val="540"/>
              </a:spcBef>
              <a:spcAft>
                <a:spcPts val="0"/>
              </a:spcAft>
              <a:buSzPts val="1400"/>
              <a:buNone/>
            </a:pPr>
            <a:endParaRPr sz="1800" dirty="0"/>
          </a:p>
          <a:p>
            <a:pPr marL="0" lvl="0" indent="0" algn="l" rtl="0">
              <a:lnSpc>
                <a:spcPct val="100000"/>
              </a:lnSpc>
              <a:spcBef>
                <a:spcPts val="541"/>
              </a:spcBef>
              <a:spcAft>
                <a:spcPts val="0"/>
              </a:spcAft>
              <a:buSzPts val="1400"/>
              <a:buNone/>
            </a:pPr>
            <a:r>
              <a:rPr lang="en-GB" sz="1804" b="1" dirty="0">
                <a:solidFill>
                  <a:schemeClr val="dk1"/>
                </a:solidFill>
                <a:latin typeface="Calibri"/>
                <a:ea typeface="Calibri"/>
                <a:cs typeface="Calibri"/>
                <a:sym typeface="Calibri"/>
              </a:rPr>
              <a:t>Growing a pilot National Society feedback mechanism</a:t>
            </a:r>
            <a:endParaRPr dirty="0"/>
          </a:p>
          <a:p>
            <a:pPr marL="0" lvl="0" indent="0" algn="l" rtl="0">
              <a:lnSpc>
                <a:spcPct val="100000"/>
              </a:lnSpc>
              <a:spcBef>
                <a:spcPts val="541"/>
              </a:spcBef>
              <a:spcAft>
                <a:spcPts val="0"/>
              </a:spcAft>
              <a:buSzPts val="1400"/>
              <a:buNone/>
            </a:pPr>
            <a:r>
              <a:rPr lang="en-GB" sz="1804" dirty="0">
                <a:solidFill>
                  <a:schemeClr val="dk1"/>
                </a:solidFill>
                <a:latin typeface="Calibri"/>
                <a:ea typeface="Calibri"/>
                <a:cs typeface="Calibri"/>
                <a:sym typeface="Calibri"/>
              </a:rPr>
              <a:t>In 2014, the Lebanese Red Cross Society (LRCS) piloted a small hotline to support a cash and voucher assistance (CVA) project, supported by British Red Cross. Initially managed by the disaster management team, it was soon handed over to the PMER team as the number of calls grew. The mechanism has now been systematized and rolled out to cover most LRCS programmes and operations and the number of calls has grown each year. The most common calls are requests for assistance, programme related issues, requests for information, positive and negative feedback, and a relatively small number of formal complaints. LRCS advertises the feedback mechanism through a variety of channels including SMS, during activities in communities, posters and flyers and through partner organizations. Key benefits from the feedback mechanism include LRCS can now respond much more quickly to problems, such as lost cash cards or liquidity issues with agents. Programme staff also report the information provided by the mechanism is extremely useful to assess and adapt their services to better meet peoples’ needs. Some of the feedback mechanism’s success is attributed to the fact it started small and has been continually improved and adapted based on experience. Read the full case study - https://</a:t>
            </a:r>
            <a:r>
              <a:rPr lang="en-GB" sz="1804" dirty="0" err="1">
                <a:solidFill>
                  <a:schemeClr val="dk1"/>
                </a:solidFill>
                <a:latin typeface="Calibri"/>
                <a:ea typeface="Calibri"/>
                <a:cs typeface="Calibri"/>
                <a:sym typeface="Calibri"/>
              </a:rPr>
              <a:t>communityengagementhub.org</a:t>
            </a:r>
            <a:r>
              <a:rPr lang="en-GB" sz="1804" dirty="0">
                <a:solidFill>
                  <a:schemeClr val="dk1"/>
                </a:solidFill>
                <a:latin typeface="Calibri"/>
                <a:ea typeface="Calibri"/>
                <a:cs typeface="Calibri"/>
                <a:sym typeface="Calibri"/>
              </a:rPr>
              <a:t>/</a:t>
            </a:r>
            <a:r>
              <a:rPr lang="en-GB" sz="1804" dirty="0" err="1">
                <a:solidFill>
                  <a:schemeClr val="dk1"/>
                </a:solidFill>
                <a:latin typeface="Calibri"/>
                <a:ea typeface="Calibri"/>
                <a:cs typeface="Calibri"/>
                <a:sym typeface="Calibri"/>
              </a:rPr>
              <a:t>wp</a:t>
            </a:r>
            <a:r>
              <a:rPr lang="en-GB" sz="1804" dirty="0">
                <a:solidFill>
                  <a:schemeClr val="dk1"/>
                </a:solidFill>
                <a:latin typeface="Calibri"/>
                <a:ea typeface="Calibri"/>
                <a:cs typeface="Calibri"/>
                <a:sym typeface="Calibri"/>
              </a:rPr>
              <a:t>-content/uploads/sites/2/2020/04/PMER_CRM-</a:t>
            </a:r>
            <a:r>
              <a:rPr lang="en-GB" sz="1804" dirty="0" err="1">
                <a:solidFill>
                  <a:schemeClr val="dk1"/>
                </a:solidFill>
                <a:latin typeface="Calibri"/>
                <a:ea typeface="Calibri"/>
                <a:cs typeface="Calibri"/>
                <a:sym typeface="Calibri"/>
              </a:rPr>
              <a:t>CaseStudy.docx</a:t>
            </a:r>
            <a:r>
              <a:rPr lang="en-GB" sz="1804" dirty="0">
                <a:solidFill>
                  <a:schemeClr val="dk1"/>
                </a:solidFill>
                <a:latin typeface="Calibri"/>
                <a:ea typeface="Calibri"/>
                <a:cs typeface="Calibri"/>
                <a:sym typeface="Calibri"/>
              </a:rPr>
              <a:t> </a:t>
            </a: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endParaRPr lang="en-GB" sz="1804"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0" b="1" i="0" u="none" strike="noStrike" cap="none" dirty="0">
                <a:solidFill>
                  <a:schemeClr val="dk1"/>
                </a:solidFill>
                <a:effectLst/>
                <a:latin typeface="Calibri"/>
                <a:ea typeface="Calibri"/>
                <a:cs typeface="Calibri"/>
                <a:sym typeface="Calibri"/>
              </a:rPr>
              <a:t>Using WhatsApp in Peru to respond to COVID-19 questions and requests</a:t>
            </a:r>
            <a:endParaRPr lang="en-GB" sz="18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0" b="0" i="0" u="none" strike="noStrike" cap="none" dirty="0">
                <a:solidFill>
                  <a:schemeClr val="dk1"/>
                </a:solidFill>
                <a:effectLst/>
                <a:latin typeface="Calibri"/>
                <a:ea typeface="Calibri"/>
                <a:cs typeface="Calibri"/>
                <a:sym typeface="Calibri"/>
              </a:rPr>
              <a:t>When the COVID-19 pandemic forced the Peruvian Red Cross (PRC) and IFRC to suspend face-to-face activities with the Venezuelan migrant population, they needed to find a new remote way to provide assistance and respond to feedback. A previous assessment had found that 78 percent of Venezuelan migrants in Peru have access to a mobile phone and 99% use WhatsApp and Facebook to receive information. So, a WhatsApp business line was set up to answer questions or doubts about the pandemic, provide information on prevention, and identify, monitor, and address rumours or fake news related to COVID-19. A set of key messages on COVID-19 prevention and response, along with a question-and-answer sheet, were prepared in advance to be used by the WhatsApp line operators. Initially the line was launched with two community engagement operators, but later medical staff were brought in to support with certain questions. A WhatsApp group was also created between operators to help coordinate replies and guidelines developed to log and track responses. Since its launch, the line has proven very popular and now responds to a much wider range of enquiries, including supporting the Peruvian population. </a:t>
            </a:r>
          </a:p>
          <a:p>
            <a:pPr marL="0" lvl="0" indent="0" algn="l" rtl="0">
              <a:lnSpc>
                <a:spcPct val="100000"/>
              </a:lnSpc>
              <a:spcBef>
                <a:spcPts val="540"/>
              </a:spcBef>
              <a:spcAft>
                <a:spcPts val="0"/>
              </a:spcAft>
              <a:buSzPts val="1400"/>
              <a:buNone/>
            </a:pPr>
            <a:endParaRPr sz="1800" dirty="0"/>
          </a:p>
        </p:txBody>
      </p:sp>
      <p:sp>
        <p:nvSpPr>
          <p:cNvPr id="563" name="Google Shape;5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578" name="Google Shape;578;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2000" b="1">
                <a:latin typeface="Calibri"/>
                <a:ea typeface="Calibri"/>
                <a:cs typeface="Calibri"/>
                <a:sym typeface="Calibri"/>
              </a:rPr>
              <a:t>FACILITATOR NOTES – Chat</a:t>
            </a:r>
            <a:endParaRPr/>
          </a:p>
          <a:p>
            <a:pPr marL="0" lvl="0" indent="0" algn="l" rtl="0">
              <a:lnSpc>
                <a:spcPct val="100000"/>
              </a:lnSpc>
              <a:spcBef>
                <a:spcPts val="1000"/>
              </a:spcBef>
              <a:spcAft>
                <a:spcPts val="0"/>
              </a:spcAft>
              <a:buSzPts val="1400"/>
              <a:buNone/>
            </a:pPr>
            <a:endParaRPr sz="2000" b="1">
              <a:latin typeface="Calibri"/>
              <a:ea typeface="Calibri"/>
              <a:cs typeface="Calibri"/>
              <a:sym typeface="Calibri"/>
            </a:endParaRPr>
          </a:p>
          <a:p>
            <a:pPr marL="0" lvl="0" indent="0" algn="l" rtl="0">
              <a:lnSpc>
                <a:spcPct val="100000"/>
              </a:lnSpc>
              <a:spcBef>
                <a:spcPts val="1000"/>
              </a:spcBef>
              <a:spcAft>
                <a:spcPts val="0"/>
              </a:spcAft>
              <a:buSzPts val="1400"/>
              <a:buNone/>
            </a:pPr>
            <a:r>
              <a:rPr lang="en-GB" sz="2000" b="1">
                <a:latin typeface="Calibri"/>
                <a:ea typeface="Calibri"/>
                <a:cs typeface="Calibri"/>
                <a:sym typeface="Calibri"/>
              </a:rPr>
              <a:t>BEFORE showing the answers on the slide:</a:t>
            </a:r>
            <a:endParaRPr/>
          </a:p>
          <a:p>
            <a:pPr marL="0" lvl="0" indent="0" algn="l" rtl="0">
              <a:lnSpc>
                <a:spcPct val="100000"/>
              </a:lnSpc>
              <a:spcBef>
                <a:spcPts val="1000"/>
              </a:spcBef>
              <a:spcAft>
                <a:spcPts val="0"/>
              </a:spcAft>
              <a:buSzPts val="1400"/>
              <a:buNone/>
            </a:pPr>
            <a:endParaRPr sz="2000">
              <a:latin typeface="Calibri"/>
              <a:ea typeface="Calibri"/>
              <a:cs typeface="Calibri"/>
              <a:sym typeface="Calibri"/>
            </a:endParaRPr>
          </a:p>
          <a:p>
            <a:pPr marL="285750" marR="0" lvl="0" indent="-285750" algn="l" rtl="0">
              <a:lnSpc>
                <a:spcPct val="100000"/>
              </a:lnSpc>
              <a:spcBef>
                <a:spcPts val="1000"/>
              </a:spcBef>
              <a:spcAft>
                <a:spcPts val="0"/>
              </a:spcAft>
              <a:buClr>
                <a:schemeClr val="dk1"/>
              </a:buClr>
              <a:buSzPts val="2000"/>
              <a:buFont typeface="Arial"/>
              <a:buChar char="•"/>
            </a:pPr>
            <a:r>
              <a:rPr lang="en-GB" sz="2000"/>
              <a:t>Ask participants if they can think of reasons why we need to engage communities in our work</a:t>
            </a:r>
            <a:endParaRPr>
              <a:latin typeface="Calibri"/>
              <a:ea typeface="Calibri"/>
              <a:cs typeface="Calibri"/>
            </a:endParaRPr>
          </a:p>
          <a:p>
            <a:pPr marL="285750" indent="-285750">
              <a:spcBef>
                <a:spcPts val="1000"/>
              </a:spcBef>
              <a:buClr>
                <a:schemeClr val="dk1"/>
              </a:buClr>
              <a:buSzPts val="2000"/>
              <a:buChar char="•"/>
            </a:pPr>
            <a:r>
              <a:rPr lang="en-GB" sz="2000"/>
              <a:t>Ask them to type their reasons in the chat box but NOT press the send button</a:t>
            </a:r>
          </a:p>
          <a:p>
            <a:pPr marL="285750" indent="-285750">
              <a:spcBef>
                <a:spcPts val="1000"/>
              </a:spcBef>
              <a:buClr>
                <a:schemeClr val="dk1"/>
              </a:buClr>
              <a:buSzPts val="2000"/>
              <a:buChar char="•"/>
            </a:pPr>
            <a:r>
              <a:rPr lang="en-GB" sz="2000"/>
              <a:t>After some time, check with everyone and when enough people have typed, ask them to press the send button</a:t>
            </a:r>
          </a:p>
          <a:p>
            <a:pPr marL="285750" indent="-285750">
              <a:spcBef>
                <a:spcPts val="1000"/>
              </a:spcBef>
              <a:buClr>
                <a:schemeClr val="dk1"/>
              </a:buClr>
              <a:buSzPts val="2000"/>
              <a:buChar char="•"/>
            </a:pPr>
            <a:r>
              <a:rPr lang="en-GB" sz="2000"/>
              <a:t>Go through the list and debrief</a:t>
            </a:r>
          </a:p>
          <a:p>
            <a:pPr marL="285750" lvl="0" indent="-285750" algn="l" rtl="0">
              <a:lnSpc>
                <a:spcPct val="100000"/>
              </a:lnSpc>
              <a:spcBef>
                <a:spcPts val="1000"/>
              </a:spcBef>
              <a:spcAft>
                <a:spcPts val="0"/>
              </a:spcAft>
              <a:buClr>
                <a:schemeClr val="dk1"/>
              </a:buClr>
              <a:buSzPts val="2000"/>
              <a:buFont typeface="Arial"/>
              <a:buChar char="•"/>
            </a:pPr>
            <a:r>
              <a:rPr lang="en-GB" sz="2000">
                <a:latin typeface="Calibri"/>
                <a:ea typeface="Calibri"/>
                <a:cs typeface="Calibri"/>
                <a:sym typeface="Calibri"/>
              </a:rPr>
              <a:t>There could be more correct reasons than those on the slide, but the five on the slide are the main ones</a:t>
            </a:r>
            <a:endParaRPr/>
          </a:p>
          <a:p>
            <a:pPr marL="285750" lvl="0" indent="-158750" algn="l" rtl="0">
              <a:lnSpc>
                <a:spcPct val="100000"/>
              </a:lnSpc>
              <a:spcBef>
                <a:spcPts val="1000"/>
              </a:spcBef>
              <a:spcAft>
                <a:spcPts val="0"/>
              </a:spcAft>
              <a:buClr>
                <a:schemeClr val="dk1"/>
              </a:buClr>
              <a:buSzPts val="2000"/>
              <a:buFont typeface="Arial"/>
              <a:buNone/>
            </a:pPr>
            <a:endParaRPr sz="2000">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Why do we need to engage communities?</a:t>
            </a:r>
            <a:endParaRPr/>
          </a:p>
          <a:p>
            <a:pPr marL="0" lvl="0" indent="0" algn="l" rtl="0">
              <a:lnSpc>
                <a:spcPct val="100000"/>
              </a:lnSpc>
              <a:spcBef>
                <a:spcPts val="542"/>
              </a:spcBef>
              <a:spcAft>
                <a:spcPts val="0"/>
              </a:spcAft>
              <a:buSzPts val="1400"/>
              <a:buNone/>
            </a:pPr>
            <a:endParaRPr sz="1804" b="1">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1. To understand the community context and needs</a:t>
            </a:r>
            <a:endParaRPr/>
          </a:p>
          <a:p>
            <a:pPr marL="0" lvl="0" indent="0" algn="l" rtl="0">
              <a:lnSpc>
                <a:spcPct val="100000"/>
              </a:lnSpc>
              <a:spcBef>
                <a:spcPts val="541"/>
              </a:spcBef>
              <a:spcAft>
                <a:spcPts val="0"/>
              </a:spcAft>
              <a:buSzPts val="1400"/>
              <a:buNone/>
            </a:pPr>
            <a:r>
              <a:rPr lang="en-GB" sz="1804">
                <a:solidFill>
                  <a:schemeClr val="dk1"/>
                </a:solidFill>
                <a:latin typeface="Calibri"/>
                <a:ea typeface="Calibri"/>
                <a:cs typeface="Calibri"/>
                <a:sym typeface="Calibri"/>
              </a:rPr>
              <a:t>We need to engage with all groups and individuals in the community to understand their specific needs, preferences, and context. If we assume we know what people need or how things work in their community, we risk getting it wrong and providing support that doesn’t help, or even worse, doing harm. For example, by inflaming existing tensions or excluding already marginalized groups.</a:t>
            </a:r>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2. For better, more effective programmes and operations</a:t>
            </a:r>
            <a:endParaRPr/>
          </a:p>
          <a:p>
            <a:pPr marL="0" lvl="0" indent="0" algn="l" rtl="0">
              <a:lnSpc>
                <a:spcPct val="100000"/>
              </a:lnSpc>
              <a:spcBef>
                <a:spcPts val="541"/>
              </a:spcBef>
              <a:spcAft>
                <a:spcPts val="0"/>
              </a:spcAft>
              <a:buSzPts val="1400"/>
              <a:buNone/>
            </a:pPr>
            <a:r>
              <a:rPr lang="en-GB" sz="1804">
                <a:solidFill>
                  <a:schemeClr val="dk1"/>
                </a:solidFill>
                <a:latin typeface="Calibri"/>
                <a:ea typeface="Calibri"/>
                <a:cs typeface="Calibri"/>
                <a:sym typeface="Calibri"/>
              </a:rPr>
              <a:t>Nobody knows the community better than the people who live there. When we draw on that local knowledge and expertise to plan and manage programmes and operations, we’re much more likely to get it right and provide support that is useful, timely, relevant and of a high quality. Listening to community feedback gives us an early warning when things aren’t working and provides valuable insights on how we can improve.</a:t>
            </a:r>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3. To build trust, access, and acceptance with communities</a:t>
            </a:r>
            <a:endParaRPr/>
          </a:p>
          <a:p>
            <a:pPr marL="0" lvl="0" indent="0" algn="l" rtl="0">
              <a:lnSpc>
                <a:spcPct val="100000"/>
              </a:lnSpc>
              <a:spcBef>
                <a:spcPts val="541"/>
              </a:spcBef>
              <a:spcAft>
                <a:spcPts val="0"/>
              </a:spcAft>
              <a:buSzPts val="1400"/>
              <a:buNone/>
            </a:pPr>
            <a:r>
              <a:rPr lang="en-GB" sz="1804">
                <a:solidFill>
                  <a:schemeClr val="dk1"/>
                </a:solidFill>
                <a:latin typeface="Calibri"/>
                <a:ea typeface="Calibri"/>
                <a:cs typeface="Calibri"/>
                <a:sym typeface="Calibri"/>
              </a:rPr>
              <a:t>Open, honest communication and listening and acting on what people tell us, is a mark of respect which builds trust. Without trust people may not want to speak to us, use our services, believe the information we share or welcome our volunteers and staff safely into their community. When people don’t trust us, our ability to help them becomes harder and even impossible.</a:t>
            </a:r>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4. To strengthen community ownership and resilience</a:t>
            </a:r>
            <a:endParaRPr/>
          </a:p>
          <a:p>
            <a:pPr marL="0" lvl="0" indent="0" algn="l" rtl="0">
              <a:lnSpc>
                <a:spcPct val="100000"/>
              </a:lnSpc>
              <a:spcBef>
                <a:spcPts val="541"/>
              </a:spcBef>
              <a:spcAft>
                <a:spcPts val="0"/>
              </a:spcAft>
              <a:buSzPts val="1400"/>
              <a:buNone/>
            </a:pPr>
            <a:r>
              <a:rPr lang="en-GB" sz="1804">
                <a:solidFill>
                  <a:schemeClr val="dk1"/>
                </a:solidFill>
                <a:latin typeface="Calibri"/>
                <a:ea typeface="Calibri"/>
                <a:cs typeface="Calibri"/>
                <a:sym typeface="Calibri"/>
              </a:rPr>
              <a:t>People affected by crisis are not helpless. They are usually the first responders in a crisis and have knowledge, skills and capacities which can help to ensure aid is relevant and sustainable. When we design and manage programmes and operations in partnership with communities, it facilitates local ownership and self-reliance. When we don’t engage them, we are treating them as passive recipients of aid, which undermines our efforts to strengthen community resilience.</a:t>
            </a:r>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5. To uphold our own commitments</a:t>
            </a:r>
            <a:endParaRPr/>
          </a:p>
          <a:p>
            <a:pPr marL="0" lvl="0" indent="0" algn="l" rtl="0">
              <a:lnSpc>
                <a:spcPct val="100000"/>
              </a:lnSpc>
              <a:spcBef>
                <a:spcPts val="541"/>
              </a:spcBef>
              <a:spcAft>
                <a:spcPts val="0"/>
              </a:spcAft>
              <a:buSzPts val="1400"/>
              <a:buNone/>
            </a:pPr>
            <a:r>
              <a:rPr lang="en-GB" sz="1804">
                <a:solidFill>
                  <a:schemeClr val="dk1"/>
                </a:solidFill>
                <a:latin typeface="Calibri"/>
                <a:ea typeface="Calibri"/>
                <a:cs typeface="Calibri"/>
                <a:sym typeface="Calibri"/>
              </a:rPr>
              <a:t>Working in partnership with communities is at the core of who we are. We commit to involving people in the management of aid, holding ourselves accountable to those we seek to assist, and building on local capacity in the International Red Cross and Red Crescent Movement’s Code of Conduct in Disaster Relief. The Principles and Rules for Red Cross and Red Crescent Humanitarian Assistance commit to including transparent communication and feedback mechanisms in emergency responses. In December 2019, the first set of ‘Movement-wide Commitments for Community Engagement and Accountability’ was approved at the Council of Delegates (see page 21).</a:t>
            </a:r>
            <a:endParaRPr/>
          </a:p>
          <a:p>
            <a:pPr marL="285750" lvl="0" indent="-158750" algn="l" rtl="0">
              <a:lnSpc>
                <a:spcPct val="100000"/>
              </a:lnSpc>
              <a:spcBef>
                <a:spcPts val="1000"/>
              </a:spcBef>
              <a:spcAft>
                <a:spcPts val="0"/>
              </a:spcAft>
              <a:buClr>
                <a:schemeClr val="dk1"/>
              </a:buClr>
              <a:buSzPts val="2000"/>
              <a:buFont typeface="Arial"/>
              <a:buNone/>
            </a:pPr>
            <a:endParaRPr sz="2000">
              <a:latin typeface="Calibri"/>
              <a:ea typeface="Calibri"/>
              <a:cs typeface="Calibri"/>
              <a:sym typeface="Calibri"/>
            </a:endParaRPr>
          </a:p>
        </p:txBody>
      </p:sp>
      <p:sp>
        <p:nvSpPr>
          <p:cNvPr id="584" name="Google Shape;5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2000" b="1">
                <a:latin typeface="Calibri"/>
                <a:ea typeface="Calibri"/>
                <a:cs typeface="Calibri"/>
                <a:sym typeface="Calibri"/>
              </a:rPr>
              <a:t>FACILITATOR NOTES</a:t>
            </a:r>
            <a:endParaRPr/>
          </a:p>
          <a:p>
            <a:pPr marL="0" lvl="0" indent="0" algn="just" rtl="0">
              <a:lnSpc>
                <a:spcPct val="100000"/>
              </a:lnSpc>
              <a:spcBef>
                <a:spcPts val="542"/>
              </a:spcBef>
              <a:spcAft>
                <a:spcPts val="0"/>
              </a:spcAft>
              <a:buClr>
                <a:schemeClr val="dk1"/>
              </a:buClr>
              <a:buSzPts val="1805"/>
              <a:buFont typeface="Noto Sans Symbols"/>
              <a:buNone/>
            </a:pPr>
            <a:endParaRPr b="1">
              <a:latin typeface="Arial"/>
              <a:ea typeface="Arial"/>
              <a:cs typeface="Arial"/>
              <a:sym typeface="Arial"/>
            </a:endParaRPr>
          </a:p>
          <a:p>
            <a:pPr marL="171450" lvl="0" indent="-171450" algn="just" rtl="0">
              <a:lnSpc>
                <a:spcPct val="100000"/>
              </a:lnSpc>
              <a:spcBef>
                <a:spcPts val="540"/>
              </a:spcBef>
              <a:spcAft>
                <a:spcPts val="0"/>
              </a:spcAft>
              <a:buClr>
                <a:schemeClr val="dk1"/>
              </a:buClr>
              <a:buSzPts val="1800"/>
              <a:buFont typeface="Arial"/>
              <a:buChar char="•"/>
            </a:pPr>
            <a:r>
              <a:rPr lang="en-GB" b="0">
                <a:latin typeface="Arial"/>
                <a:ea typeface="Arial"/>
                <a:cs typeface="Arial"/>
                <a:sym typeface="Arial"/>
              </a:rPr>
              <a:t>Within the Movement there are organisational commitments to community engagement and accountability</a:t>
            </a:r>
            <a:endParaRPr/>
          </a:p>
          <a:p>
            <a:pPr marL="171450" lvl="0" indent="-95250" algn="just" rtl="0">
              <a:lnSpc>
                <a:spcPct val="100000"/>
              </a:lnSpc>
              <a:spcBef>
                <a:spcPts val="360"/>
              </a:spcBef>
              <a:spcAft>
                <a:spcPts val="0"/>
              </a:spcAft>
              <a:buClr>
                <a:schemeClr val="dk1"/>
              </a:buClr>
              <a:buSzPts val="1200"/>
              <a:buFont typeface="Arial"/>
              <a:buNone/>
            </a:pPr>
            <a:endParaRPr sz="1200" b="1">
              <a:latin typeface="Arial"/>
              <a:ea typeface="Arial"/>
              <a:cs typeface="Arial"/>
              <a:sym typeface="Arial"/>
            </a:endParaRPr>
          </a:p>
          <a:p>
            <a:pPr marL="171450" lvl="0" indent="-171450" algn="just" rtl="0">
              <a:lnSpc>
                <a:spcPct val="100000"/>
              </a:lnSpc>
              <a:spcBef>
                <a:spcPts val="540"/>
              </a:spcBef>
              <a:spcAft>
                <a:spcPts val="0"/>
              </a:spcAft>
              <a:buClr>
                <a:schemeClr val="dk1"/>
              </a:buClr>
              <a:buSzPts val="1800"/>
              <a:buFont typeface="Arial"/>
              <a:buChar char="•"/>
            </a:pPr>
            <a:r>
              <a:rPr lang="en-GB" b="1">
                <a:latin typeface="Arial"/>
                <a:ea typeface="Arial"/>
                <a:cs typeface="Arial"/>
                <a:sym typeface="Arial"/>
              </a:rPr>
              <a:t>The Code of Conduct for the International RCRC Movement and NGOs in Disaster Response Programmes states:</a:t>
            </a:r>
            <a:endParaRPr/>
          </a:p>
          <a:p>
            <a:pPr marL="858844" lvl="1" indent="-171227" algn="just" rtl="0">
              <a:lnSpc>
                <a:spcPct val="100000"/>
              </a:lnSpc>
              <a:spcBef>
                <a:spcPts val="540"/>
              </a:spcBef>
              <a:spcAft>
                <a:spcPts val="0"/>
              </a:spcAft>
              <a:buClr>
                <a:schemeClr val="dk1"/>
              </a:buClr>
              <a:buSzPts val="1800"/>
              <a:buFont typeface="Arial"/>
              <a:buChar char="•"/>
            </a:pPr>
            <a:r>
              <a:rPr lang="en-GB">
                <a:latin typeface="Arial"/>
                <a:ea typeface="Arial"/>
                <a:cs typeface="Arial"/>
                <a:sym typeface="Arial"/>
              </a:rPr>
              <a:t>“</a:t>
            </a:r>
            <a:r>
              <a:rPr lang="en-GB" i="1">
                <a:latin typeface="Arial"/>
                <a:ea typeface="Arial"/>
                <a:cs typeface="Arial"/>
                <a:sym typeface="Arial"/>
              </a:rPr>
              <a:t>Ways shall be found to involve programme beneficiaries in the management of relief aid”</a:t>
            </a:r>
            <a:endParaRPr/>
          </a:p>
          <a:p>
            <a:pPr marL="858844" lvl="1" indent="-171227" algn="just" rtl="0">
              <a:lnSpc>
                <a:spcPct val="100000"/>
              </a:lnSpc>
              <a:spcBef>
                <a:spcPts val="420"/>
              </a:spcBef>
              <a:spcAft>
                <a:spcPts val="0"/>
              </a:spcAft>
              <a:buClr>
                <a:schemeClr val="dk1"/>
              </a:buClr>
              <a:buSzPts val="1400"/>
              <a:buFont typeface="Arial"/>
              <a:buChar char="•"/>
            </a:pPr>
            <a:r>
              <a:rPr lang="en-GB" sz="1400">
                <a:latin typeface="Arial"/>
                <a:ea typeface="Arial"/>
                <a:cs typeface="Arial"/>
                <a:sym typeface="Arial"/>
              </a:rPr>
              <a:t>“</a:t>
            </a:r>
            <a:r>
              <a:rPr lang="en-GB" sz="1400" i="1">
                <a:latin typeface="Arial"/>
                <a:ea typeface="Arial"/>
                <a:cs typeface="Arial"/>
                <a:sym typeface="Arial"/>
              </a:rPr>
              <a:t>We hold ourselves accountable to both those we seek to assist and those from whom we accept resources”</a:t>
            </a:r>
            <a:endParaRPr/>
          </a:p>
          <a:p>
            <a:pPr marL="0" lvl="0" indent="0" algn="l" rtl="0">
              <a:lnSpc>
                <a:spcPct val="100000"/>
              </a:lnSpc>
              <a:spcBef>
                <a:spcPts val="542"/>
              </a:spcBef>
              <a:spcAft>
                <a:spcPts val="0"/>
              </a:spcAft>
              <a:buSzPts val="1400"/>
              <a:buNone/>
            </a:pPr>
            <a:endParaRPr/>
          </a:p>
          <a:p>
            <a:pPr marL="171450" lvl="0" indent="-171450" algn="just" rtl="0">
              <a:lnSpc>
                <a:spcPct val="100000"/>
              </a:lnSpc>
              <a:spcBef>
                <a:spcPts val="541"/>
              </a:spcBef>
              <a:spcAft>
                <a:spcPts val="0"/>
              </a:spcAft>
              <a:buClr>
                <a:schemeClr val="dk1"/>
              </a:buClr>
              <a:buSzPts val="1804"/>
              <a:buFont typeface="Arial"/>
              <a:buChar char="•"/>
            </a:pPr>
            <a:r>
              <a:rPr lang="en-GB" sz="1804" b="1">
                <a:solidFill>
                  <a:schemeClr val="dk1"/>
                </a:solidFill>
                <a:latin typeface="Arial"/>
                <a:ea typeface="Arial"/>
                <a:cs typeface="Arial"/>
                <a:sym typeface="Arial"/>
              </a:rPr>
              <a:t>The Principles and Rules for RCRC Humanitarian Action state:</a:t>
            </a:r>
            <a:endParaRPr/>
          </a:p>
          <a:p>
            <a:pPr marL="858844" lvl="1" indent="-171227" algn="l" rtl="0">
              <a:lnSpc>
                <a:spcPct val="100000"/>
              </a:lnSpc>
              <a:spcBef>
                <a:spcPts val="540"/>
              </a:spcBef>
              <a:spcAft>
                <a:spcPts val="0"/>
              </a:spcAft>
              <a:buClr>
                <a:schemeClr val="dk1"/>
              </a:buClr>
              <a:buSzPts val="1800"/>
              <a:buFont typeface="Arial"/>
              <a:buChar char="•"/>
            </a:pPr>
            <a:r>
              <a:rPr lang="en-GB"/>
              <a:t>Principle 9. We ensure that our assistance is appropriate, efficient, effective, and accountable, and we support the transition from relief to recovery for disaster affected people.</a:t>
            </a:r>
            <a:endParaRPr/>
          </a:p>
          <a:p>
            <a:pPr marL="858844" lvl="1" indent="-171227" algn="l" rtl="0">
              <a:lnSpc>
                <a:spcPct val="100000"/>
              </a:lnSpc>
              <a:spcBef>
                <a:spcPts val="540"/>
              </a:spcBef>
              <a:spcAft>
                <a:spcPts val="0"/>
              </a:spcAft>
              <a:buClr>
                <a:schemeClr val="dk1"/>
              </a:buClr>
              <a:buSzPts val="1800"/>
              <a:buFont typeface="Arial"/>
              <a:buChar char="•"/>
            </a:pPr>
            <a:r>
              <a:rPr lang="en-GB"/>
              <a:t>Rule 5 on Quality and Accountability, which includes:</a:t>
            </a:r>
            <a:endParaRPr/>
          </a:p>
          <a:p>
            <a:pPr marL="1316268" lvl="2" indent="-171450" algn="l" rtl="0">
              <a:lnSpc>
                <a:spcPct val="100000"/>
              </a:lnSpc>
              <a:spcBef>
                <a:spcPts val="540"/>
              </a:spcBef>
              <a:spcAft>
                <a:spcPts val="0"/>
              </a:spcAft>
              <a:buClr>
                <a:schemeClr val="dk1"/>
              </a:buClr>
              <a:buSzPts val="1800"/>
              <a:buFont typeface="Arial"/>
              <a:buChar char="•"/>
            </a:pPr>
            <a:r>
              <a:rPr lang="en-GB"/>
              <a:t>5.4 National Societies and the International Federation consider themselves as accountable to disaster-affected people and shall involve them in needs assessment and decision-making to ensure that assistance is appropriate and meets their needs and priorities.</a:t>
            </a:r>
            <a:endParaRPr/>
          </a:p>
          <a:p>
            <a:pPr marL="1316268" lvl="2" indent="-171450" algn="l" rtl="0">
              <a:lnSpc>
                <a:spcPct val="100000"/>
              </a:lnSpc>
              <a:spcBef>
                <a:spcPts val="540"/>
              </a:spcBef>
              <a:spcAft>
                <a:spcPts val="0"/>
              </a:spcAft>
              <a:buClr>
                <a:schemeClr val="dk1"/>
              </a:buClr>
              <a:buSzPts val="1800"/>
              <a:buFont typeface="Arial"/>
              <a:buChar char="•"/>
            </a:pPr>
            <a:r>
              <a:rPr lang="en-GB"/>
              <a:t>5.5 National Societies and the International Federation shall work to put in place transparent communication, feedback and complaints mechanisms which invite disaster affected people to share concerns regarding the assistance provided. The National Societies and the International Federation shall ensure appropriate follow up on feedback.</a:t>
            </a:r>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en-GB" sz="1804" b="1">
                <a:solidFill>
                  <a:schemeClr val="dk1"/>
                </a:solidFill>
                <a:latin typeface="Arial"/>
                <a:ea typeface="Arial"/>
                <a:cs typeface="Arial"/>
                <a:sym typeface="Arial"/>
              </a:rPr>
              <a:t>The Movement-wide Minimum Commitments for Community Engagement and Accountability (CR/19/R1) </a:t>
            </a:r>
            <a:r>
              <a:rPr lang="en-GB" sz="1804">
                <a:solidFill>
                  <a:schemeClr val="dk1"/>
                </a:solidFill>
                <a:latin typeface="Calibri"/>
                <a:ea typeface="Calibri"/>
                <a:cs typeface="Calibri"/>
                <a:sym typeface="Calibri"/>
              </a:rPr>
              <a:t>were adopted at the Council of Delegates on 08 December 2019. These overarching, strategic commitments aim to ensure a consistent approach to how we engage with and are accountable to people and communities across the Movement. All members of the Movement, including every National Society, ICRC delegation and IFRC office, is responsible for meeting and upholding these commitments and they are relevant and applicable to all staff and volunteers throughout the Movement regardless of their role</a:t>
            </a:r>
            <a:endParaRPr/>
          </a:p>
          <a:p>
            <a:pPr marL="285750" lvl="0" indent="-158750" algn="l" rtl="0">
              <a:lnSpc>
                <a:spcPct val="100000"/>
              </a:lnSpc>
              <a:spcBef>
                <a:spcPts val="1000"/>
              </a:spcBef>
              <a:spcAft>
                <a:spcPts val="0"/>
              </a:spcAft>
              <a:buClr>
                <a:schemeClr val="dk1"/>
              </a:buClr>
              <a:buSzPts val="2000"/>
              <a:buFont typeface="Arial"/>
              <a:buNone/>
            </a:pPr>
            <a:endParaRPr sz="2000">
              <a:latin typeface="Calibri"/>
              <a:ea typeface="Calibri"/>
              <a:cs typeface="Calibri"/>
              <a:sym typeface="Calibri"/>
            </a:endParaRPr>
          </a:p>
        </p:txBody>
      </p:sp>
      <p:sp>
        <p:nvSpPr>
          <p:cNvPr id="592" name="Google Shape;5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228600" algn="l" rtl="0">
              <a:lnSpc>
                <a:spcPct val="100000"/>
              </a:lnSpc>
              <a:spcBef>
                <a:spcPts val="900"/>
              </a:spcBef>
              <a:spcAft>
                <a:spcPts val="0"/>
              </a:spcAft>
              <a:buSzPts val="1400"/>
              <a:buNone/>
            </a:pPr>
            <a:r>
              <a:rPr lang="en-GB" sz="1800" b="1" dirty="0">
                <a:latin typeface="Calibri"/>
                <a:ea typeface="Calibri"/>
                <a:cs typeface="Calibri"/>
                <a:sym typeface="Calibri"/>
              </a:rPr>
              <a:t>FACILITATOR NOTES – OPTIONAL SLIDE or go through quickly</a:t>
            </a:r>
          </a:p>
          <a:p>
            <a:pPr marL="0" lvl="0" indent="-228600" algn="l" rtl="0">
              <a:lnSpc>
                <a:spcPct val="100000"/>
              </a:lnSpc>
              <a:spcBef>
                <a:spcPts val="900"/>
              </a:spcBef>
              <a:spcAft>
                <a:spcPts val="0"/>
              </a:spcAft>
              <a:buSzPts val="1400"/>
              <a:buNone/>
            </a:pPr>
            <a:endParaRPr sz="1800" dirty="0"/>
          </a:p>
          <a:p>
            <a:pPr marL="342900" lvl="0" indent="-342900" algn="l" rtl="0">
              <a:lnSpc>
                <a:spcPct val="100000"/>
              </a:lnSpc>
              <a:spcBef>
                <a:spcPts val="1742"/>
              </a:spcBef>
              <a:spcAft>
                <a:spcPts val="0"/>
              </a:spcAft>
              <a:buSzPts val="1400"/>
              <a:buFont typeface="Arial"/>
              <a:buChar char="•"/>
            </a:pPr>
            <a:r>
              <a:rPr lang="en-GB" dirty="0"/>
              <a:t>The Movement-wide commitments cover seven key areas </a:t>
            </a:r>
            <a:endParaRPr dirty="0"/>
          </a:p>
          <a:p>
            <a:pPr marL="342900" lvl="0" indent="-254000" algn="l" rtl="0">
              <a:lnSpc>
                <a:spcPct val="100000"/>
              </a:lnSpc>
              <a:spcBef>
                <a:spcPts val="542"/>
              </a:spcBef>
              <a:spcAft>
                <a:spcPts val="0"/>
              </a:spcAft>
              <a:buSzPts val="1400"/>
              <a:buFont typeface="Arial"/>
              <a:buNone/>
            </a:pPr>
            <a:endParaRPr dirty="0"/>
          </a:p>
          <a:p>
            <a:pPr marL="342900" lvl="0" indent="-342900" algn="l" rtl="0">
              <a:lnSpc>
                <a:spcPct val="100000"/>
              </a:lnSpc>
              <a:spcBef>
                <a:spcPts val="542"/>
              </a:spcBef>
              <a:spcAft>
                <a:spcPts val="0"/>
              </a:spcAft>
              <a:buSzPts val="1400"/>
              <a:buFont typeface="Arial"/>
              <a:buChar char="•"/>
            </a:pPr>
            <a:r>
              <a:rPr lang="en-GB" dirty="0"/>
              <a:t>These commitments are the basis for the 18 minimum actions for community engagement and accountability which this training focuses on. The actions set out how to put these high-level commitments into practice in our work. </a:t>
            </a:r>
            <a:endParaRPr dirty="0"/>
          </a:p>
          <a:p>
            <a:pPr marL="342900" lvl="0" indent="-254000" algn="l" rtl="0">
              <a:lnSpc>
                <a:spcPct val="100000"/>
              </a:lnSpc>
              <a:spcBef>
                <a:spcPts val="542"/>
              </a:spcBef>
              <a:spcAft>
                <a:spcPts val="0"/>
              </a:spcAft>
              <a:buSzPts val="1400"/>
              <a:buFont typeface="Arial"/>
              <a:buNone/>
            </a:pPr>
            <a:endParaRPr dirty="0"/>
          </a:p>
          <a:p>
            <a:pPr marL="0" lvl="0" indent="0" algn="l" rtl="0">
              <a:lnSpc>
                <a:spcPct val="100000"/>
              </a:lnSpc>
              <a:spcBef>
                <a:spcPts val="542"/>
              </a:spcBef>
              <a:spcAft>
                <a:spcPts val="0"/>
              </a:spcAft>
              <a:buSzPts val="1400"/>
              <a:buFont typeface="Arial"/>
              <a:buNone/>
            </a:pPr>
            <a:r>
              <a:rPr lang="en-GB" b="1" dirty="0"/>
              <a:t>The commitments in full</a:t>
            </a:r>
          </a:p>
          <a:p>
            <a:pPr marL="342900" lvl="0" indent="-342900" algn="l" rtl="0">
              <a:lnSpc>
                <a:spcPct val="100000"/>
              </a:lnSpc>
              <a:spcBef>
                <a:spcPts val="542"/>
              </a:spcBef>
              <a:spcAft>
                <a:spcPts val="0"/>
              </a:spcAft>
              <a:buSzPts val="1400"/>
              <a:buFont typeface="Arial" panose="020B0604020202020204" pitchFamily="34" charset="0"/>
              <a:buChar char="•"/>
            </a:pPr>
            <a:r>
              <a:rPr lang="en-GB" sz="1804" b="1" dirty="0">
                <a:solidFill>
                  <a:schemeClr val="dk1"/>
                </a:solidFill>
                <a:latin typeface="Arial"/>
                <a:ea typeface="Arial"/>
                <a:cs typeface="Arial"/>
                <a:sym typeface="Arial"/>
              </a:rPr>
              <a:t>Commitment 1:</a:t>
            </a:r>
            <a:r>
              <a:rPr lang="en-GB" sz="1804" dirty="0">
                <a:solidFill>
                  <a:schemeClr val="dk1"/>
                </a:solidFill>
                <a:latin typeface="Arial"/>
                <a:ea typeface="Arial"/>
                <a:cs typeface="Arial"/>
                <a:sym typeface="Arial"/>
              </a:rPr>
              <a:t> All Movement components </a:t>
            </a:r>
            <a:r>
              <a:rPr lang="en-GB" sz="1804" b="1" dirty="0">
                <a:solidFill>
                  <a:schemeClr val="dk1"/>
                </a:solidFill>
                <a:latin typeface="Arial"/>
                <a:ea typeface="Arial"/>
                <a:cs typeface="Arial"/>
                <a:sym typeface="Arial"/>
              </a:rPr>
              <a:t>commit to integrating community engagement and accountability</a:t>
            </a:r>
            <a:r>
              <a:rPr lang="en-GB" sz="1804" dirty="0">
                <a:solidFill>
                  <a:schemeClr val="dk1"/>
                </a:solidFill>
                <a:latin typeface="Arial"/>
                <a:ea typeface="Arial"/>
                <a:cs typeface="Arial"/>
                <a:sym typeface="Arial"/>
              </a:rPr>
              <a:t> in their strategies, policies and procedures</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1" dirty="0">
              <a:solidFill>
                <a:schemeClr val="dk1"/>
              </a:solidFill>
              <a:latin typeface="Arial"/>
              <a:ea typeface="Arial"/>
              <a:cs typeface="Arial"/>
              <a:sym typeface="Arial"/>
            </a:endParaRPr>
          </a:p>
          <a:p>
            <a:pPr marL="342900" lvl="0" indent="-342900" algn="l" rtl="0">
              <a:lnSpc>
                <a:spcPct val="100000"/>
              </a:lnSpc>
              <a:spcBef>
                <a:spcPts val="542"/>
              </a:spcBef>
              <a:spcAft>
                <a:spcPts val="0"/>
              </a:spcAft>
              <a:buSzPts val="1400"/>
              <a:buFont typeface="Arial" panose="020B0604020202020204" pitchFamily="34" charset="0"/>
              <a:buChar char="•"/>
            </a:pPr>
            <a:r>
              <a:rPr lang="en-GB" sz="1804" b="1" dirty="0">
                <a:solidFill>
                  <a:schemeClr val="dk1"/>
                </a:solidFill>
                <a:latin typeface="Arial"/>
                <a:ea typeface="Arial"/>
                <a:cs typeface="Arial"/>
                <a:sym typeface="Arial"/>
              </a:rPr>
              <a:t>Commitment 2:</a:t>
            </a:r>
            <a:r>
              <a:rPr lang="en-GB" sz="1804" dirty="0">
                <a:solidFill>
                  <a:schemeClr val="dk1"/>
                </a:solidFill>
                <a:latin typeface="Arial"/>
                <a:ea typeface="Arial"/>
                <a:cs typeface="Arial"/>
                <a:sym typeface="Arial"/>
              </a:rPr>
              <a:t> All Movement components </a:t>
            </a:r>
            <a:r>
              <a:rPr lang="en-GB" sz="1804" b="1" dirty="0">
                <a:solidFill>
                  <a:schemeClr val="dk1"/>
                </a:solidFill>
                <a:latin typeface="Arial"/>
                <a:ea typeface="Arial"/>
                <a:cs typeface="Arial"/>
                <a:sym typeface="Arial"/>
              </a:rPr>
              <a:t>commit to regularly conducting an analysis of the contexts</a:t>
            </a:r>
            <a:r>
              <a:rPr lang="en-GB" sz="1804" dirty="0">
                <a:solidFill>
                  <a:schemeClr val="dk1"/>
                </a:solidFill>
                <a:latin typeface="Arial"/>
                <a:ea typeface="Arial"/>
                <a:cs typeface="Arial"/>
                <a:sym typeface="Arial"/>
              </a:rPr>
              <a:t> they work in to better understand and address the diversity of needs, vulnerabilities and capacities of the people and communities they seek to serve and assist</a:t>
            </a: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1" dirty="0">
              <a:solidFill>
                <a:schemeClr val="dk1"/>
              </a:solidFill>
              <a:latin typeface="Arial"/>
              <a:ea typeface="Arial"/>
              <a:cs typeface="Arial"/>
              <a:sym typeface="Arial"/>
            </a:endParaRPr>
          </a:p>
          <a:p>
            <a:pPr marL="342900" lvl="0" indent="-342900" algn="l" rtl="0">
              <a:lnSpc>
                <a:spcPct val="100000"/>
              </a:lnSpc>
              <a:spcBef>
                <a:spcPts val="542"/>
              </a:spcBef>
              <a:spcAft>
                <a:spcPts val="0"/>
              </a:spcAft>
              <a:buSzPts val="1400"/>
              <a:buFont typeface="Arial" panose="020B0604020202020204" pitchFamily="34" charset="0"/>
              <a:buChar char="•"/>
            </a:pPr>
            <a:r>
              <a:rPr lang="en-GB" sz="1804" b="1" dirty="0">
                <a:solidFill>
                  <a:schemeClr val="dk1"/>
                </a:solidFill>
                <a:latin typeface="Arial"/>
                <a:ea typeface="Arial"/>
                <a:cs typeface="Arial"/>
                <a:sym typeface="Arial"/>
              </a:rPr>
              <a:t>Commitment 3:</a:t>
            </a:r>
            <a:r>
              <a:rPr lang="en-GB" sz="1804" dirty="0">
                <a:solidFill>
                  <a:schemeClr val="dk1"/>
                </a:solidFill>
                <a:latin typeface="Arial"/>
                <a:ea typeface="Arial"/>
                <a:cs typeface="Arial"/>
                <a:sym typeface="Arial"/>
              </a:rPr>
              <a:t> All Movement components </a:t>
            </a:r>
            <a:r>
              <a:rPr lang="en-GB" sz="1804" b="1" dirty="0">
                <a:solidFill>
                  <a:schemeClr val="dk1"/>
                </a:solidFill>
                <a:latin typeface="Arial"/>
                <a:ea typeface="Arial"/>
                <a:cs typeface="Arial"/>
                <a:sym typeface="Arial"/>
              </a:rPr>
              <a:t>commit to facilitating greater participation</a:t>
            </a:r>
            <a:r>
              <a:rPr lang="en-GB" sz="1804" dirty="0">
                <a:solidFill>
                  <a:schemeClr val="dk1"/>
                </a:solidFill>
                <a:latin typeface="Arial"/>
                <a:ea typeface="Arial"/>
                <a:cs typeface="Arial"/>
                <a:sym typeface="Arial"/>
              </a:rPr>
              <a:t> of local people and communities, including National Society volunteers, and helping them to apply their knowledge, skills and capacities to find appropriate and effective solutions to their problems.</a:t>
            </a: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en-GB" sz="1804" b="1" dirty="0">
                <a:solidFill>
                  <a:schemeClr val="dk1"/>
                </a:solidFill>
                <a:latin typeface="Arial"/>
                <a:ea typeface="Arial"/>
                <a:cs typeface="Arial"/>
                <a:sym typeface="Arial"/>
              </a:rPr>
              <a:t>Commitment 4:</a:t>
            </a:r>
            <a:r>
              <a:rPr lang="en-GB" sz="1804" dirty="0">
                <a:solidFill>
                  <a:schemeClr val="dk1"/>
                </a:solidFill>
                <a:latin typeface="Arial"/>
                <a:ea typeface="Arial"/>
                <a:cs typeface="Arial"/>
                <a:sym typeface="Arial"/>
              </a:rPr>
              <a:t> All Movement components </a:t>
            </a:r>
            <a:r>
              <a:rPr lang="en-GB" sz="1804" b="1" dirty="0">
                <a:solidFill>
                  <a:schemeClr val="dk1"/>
                </a:solidFill>
                <a:latin typeface="Arial"/>
                <a:ea typeface="Arial"/>
                <a:cs typeface="Arial"/>
                <a:sym typeface="Arial"/>
              </a:rPr>
              <a:t>commit to systematically listening to, responding to and acting on feedback</a:t>
            </a:r>
            <a:r>
              <a:rPr lang="en-GB" sz="1804" dirty="0">
                <a:solidFill>
                  <a:schemeClr val="dk1"/>
                </a:solidFill>
                <a:latin typeface="Arial"/>
                <a:ea typeface="Arial"/>
                <a:cs typeface="Arial"/>
                <a:sym typeface="Arial"/>
              </a:rPr>
              <a:t> from the people and communities we aim to serve.</a:t>
            </a: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en-GB" sz="1804" b="1" dirty="0">
                <a:solidFill>
                  <a:schemeClr val="dk1"/>
                </a:solidFill>
                <a:latin typeface="Arial"/>
                <a:ea typeface="Arial"/>
                <a:cs typeface="Arial"/>
                <a:sym typeface="Arial"/>
              </a:rPr>
              <a:t>Commitment 5:</a:t>
            </a:r>
            <a:r>
              <a:rPr lang="en-GB" sz="1804" dirty="0">
                <a:solidFill>
                  <a:schemeClr val="dk1"/>
                </a:solidFill>
                <a:latin typeface="Arial"/>
                <a:ea typeface="Arial"/>
                <a:cs typeface="Arial"/>
                <a:sym typeface="Arial"/>
              </a:rPr>
              <a:t> All Movement components </a:t>
            </a:r>
            <a:r>
              <a:rPr lang="en-GB" sz="1804" b="1" dirty="0">
                <a:solidFill>
                  <a:schemeClr val="dk1"/>
                </a:solidFill>
                <a:latin typeface="Arial"/>
                <a:ea typeface="Arial"/>
                <a:cs typeface="Arial"/>
                <a:sym typeface="Arial"/>
              </a:rPr>
              <a:t>commit to greater transparency in our communications </a:t>
            </a:r>
            <a:r>
              <a:rPr lang="en-GB" sz="1804" dirty="0">
                <a:solidFill>
                  <a:schemeClr val="dk1"/>
                </a:solidFill>
                <a:latin typeface="Arial"/>
                <a:ea typeface="Arial"/>
                <a:cs typeface="Arial"/>
                <a:sym typeface="Arial"/>
              </a:rPr>
              <a:t>and relationships with people and communities we aim to serve.</a:t>
            </a: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en-GB" sz="1804" b="1" dirty="0">
                <a:solidFill>
                  <a:schemeClr val="dk1"/>
                </a:solidFill>
                <a:latin typeface="Arial"/>
                <a:ea typeface="Arial"/>
                <a:cs typeface="Arial"/>
                <a:sym typeface="Arial"/>
              </a:rPr>
              <a:t>Commitment 6:</a:t>
            </a:r>
            <a:r>
              <a:rPr lang="en-GB" sz="1804" dirty="0">
                <a:solidFill>
                  <a:schemeClr val="dk1"/>
                </a:solidFill>
                <a:latin typeface="Arial"/>
                <a:ea typeface="Arial"/>
                <a:cs typeface="Arial"/>
                <a:sym typeface="Arial"/>
              </a:rPr>
              <a:t> All Movement components </a:t>
            </a:r>
            <a:r>
              <a:rPr lang="en-GB" sz="1804" b="1" dirty="0">
                <a:solidFill>
                  <a:schemeClr val="dk1"/>
                </a:solidFill>
                <a:latin typeface="Arial"/>
                <a:ea typeface="Arial"/>
                <a:cs typeface="Arial"/>
                <a:sym typeface="Arial"/>
              </a:rPr>
              <a:t>commit to strengthening knowledge, skills and competencies in community engagement and accountability at all levels</a:t>
            </a:r>
            <a:r>
              <a:rPr lang="en-GB" sz="1804" dirty="0">
                <a:solidFill>
                  <a:schemeClr val="dk1"/>
                </a:solidFill>
                <a:latin typeface="Arial"/>
                <a:ea typeface="Arial"/>
                <a:cs typeface="Arial"/>
                <a:sym typeface="Arial"/>
              </a:rPr>
              <a:t>, and systematically incorporating this learning into our work.</a:t>
            </a: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endParaRPr lang="en-GB" sz="1804" b="0" dirty="0">
              <a:solidFill>
                <a:schemeClr val="dk1"/>
              </a:solidFill>
              <a:latin typeface="Calibri"/>
              <a:ea typeface="Arial"/>
              <a:cs typeface="Calibri"/>
              <a:sym typeface="Calibri"/>
            </a:endParaRPr>
          </a:p>
          <a:p>
            <a:pPr marL="342900" lvl="0" indent="-342900" algn="l" rtl="0">
              <a:lnSpc>
                <a:spcPct val="100000"/>
              </a:lnSpc>
              <a:spcBef>
                <a:spcPts val="542"/>
              </a:spcBef>
              <a:spcAft>
                <a:spcPts val="0"/>
              </a:spcAft>
              <a:buSzPts val="1400"/>
              <a:buFont typeface="Arial" panose="020B0604020202020204" pitchFamily="34" charset="0"/>
              <a:buChar char="•"/>
            </a:pPr>
            <a:r>
              <a:rPr lang="en-GB" sz="1804" b="1" dirty="0">
                <a:solidFill>
                  <a:schemeClr val="dk1"/>
                </a:solidFill>
                <a:latin typeface="Arial"/>
                <a:ea typeface="Arial"/>
                <a:cs typeface="Arial"/>
                <a:sym typeface="Arial"/>
              </a:rPr>
              <a:t>Commitment 7:</a:t>
            </a:r>
            <a:r>
              <a:rPr lang="en-GB" sz="1804" dirty="0">
                <a:solidFill>
                  <a:schemeClr val="dk1"/>
                </a:solidFill>
                <a:latin typeface="Arial"/>
                <a:ea typeface="Arial"/>
                <a:cs typeface="Arial"/>
                <a:sym typeface="Arial"/>
              </a:rPr>
              <a:t> All Movement components </a:t>
            </a:r>
            <a:r>
              <a:rPr lang="en-GB" sz="1804" b="1" dirty="0">
                <a:solidFill>
                  <a:schemeClr val="dk1"/>
                </a:solidFill>
                <a:latin typeface="Arial"/>
                <a:ea typeface="Arial"/>
                <a:cs typeface="Arial"/>
                <a:sym typeface="Arial"/>
              </a:rPr>
              <a:t>commit to coordinating their approaches to community engagement and accountability when working in the same context</a:t>
            </a:r>
            <a:r>
              <a:rPr lang="en-GB" sz="1804" dirty="0">
                <a:solidFill>
                  <a:schemeClr val="dk1"/>
                </a:solidFill>
                <a:latin typeface="Arial"/>
                <a:ea typeface="Arial"/>
                <a:cs typeface="Arial"/>
                <a:sym typeface="Arial"/>
              </a:rPr>
              <a:t>, including with relevant external partners, in order to increase coherence and consistency, avoid duplication and improve effectiveness and efficiency.</a:t>
            </a:r>
            <a:endParaRPr dirty="0"/>
          </a:p>
          <a:p>
            <a:pPr marL="0" lvl="0" indent="0" algn="l" rtl="0">
              <a:lnSpc>
                <a:spcPct val="100000"/>
              </a:lnSpc>
              <a:spcBef>
                <a:spcPts val="542"/>
              </a:spcBef>
              <a:spcAft>
                <a:spcPts val="0"/>
              </a:spcAft>
              <a:buSzPts val="1400"/>
              <a:buFont typeface="Arial"/>
              <a:buNone/>
            </a:pPr>
            <a:endParaRPr dirty="0"/>
          </a:p>
          <a:p>
            <a:pPr marL="342900" lvl="0" indent="-254000" algn="l" rtl="0">
              <a:lnSpc>
                <a:spcPct val="100000"/>
              </a:lnSpc>
              <a:spcBef>
                <a:spcPts val="542"/>
              </a:spcBef>
              <a:spcAft>
                <a:spcPts val="0"/>
              </a:spcAft>
              <a:buSzPts val="1400"/>
              <a:buFont typeface="Arial"/>
              <a:buNone/>
            </a:pPr>
            <a:endParaRPr dirty="0"/>
          </a:p>
        </p:txBody>
      </p:sp>
      <p:sp>
        <p:nvSpPr>
          <p:cNvPr id="602" name="Google Shape;602;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FACILITATOR NOTES - OPTIONAL SLIDE, DEPEINDING ON PARTICIPANTS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The Movement is not alone in its efforts to strengthen community engagement and accountability. There are several global initiatives also working to support this aim. These shared commitments support joint working on improving community engagement across agencies and mean our partners are also working hard to improve accountability. These include:</a:t>
            </a:r>
            <a:endParaRPr b="0"/>
          </a:p>
          <a:p>
            <a:pPr marL="0" lvl="0" indent="0" algn="l" rtl="0">
              <a:lnSpc>
                <a:spcPct val="100000"/>
              </a:lnSpc>
              <a:spcBef>
                <a:spcPts val="0"/>
              </a:spcBef>
              <a:spcAft>
                <a:spcPts val="0"/>
              </a:spcAft>
              <a:buSzPts val="1400"/>
              <a:buNone/>
            </a:pPr>
            <a:br>
              <a:rPr lang="en-GB" b="0"/>
            </a:br>
            <a:r>
              <a:rPr lang="en-GB" sz="2000" b="1" i="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The Core Humanitarian Standard</a:t>
            </a:r>
            <a:r>
              <a:rPr lang="en-GB" sz="2000" b="1" i="0" u="none" strike="noStrike">
                <a:solidFill>
                  <a:schemeClr val="dk1"/>
                </a:solidFill>
                <a:latin typeface="Arial"/>
                <a:ea typeface="Arial"/>
                <a:cs typeface="Arial"/>
                <a:sym typeface="Arial"/>
              </a:rPr>
              <a:t> </a:t>
            </a:r>
            <a:endParaRPr b="0"/>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The Core Humanitarian Standard on Quality and Accountability (CHS) sets out nine commitments that organisations and individuals involved in humanitarian response can use to improve the quality and effectiveness of the assistance they provide. They cover the quality and relevance of humanitarian aid, accountability to affected people, coordination, learning, people management and prevention of sexual exploitation and abuse and fraud and corruption. The Red Cross Red Crescent minimum commitments and actions for community engagement and accountability are aligned with the CHS. </a:t>
            </a:r>
            <a:endParaRPr b="0"/>
          </a:p>
          <a:p>
            <a:pPr marL="0" lvl="0" indent="0" algn="l" rtl="0">
              <a:lnSpc>
                <a:spcPct val="100000"/>
              </a:lnSpc>
              <a:spcBef>
                <a:spcPts val="0"/>
              </a:spcBef>
              <a:spcAft>
                <a:spcPts val="0"/>
              </a:spcAft>
              <a:buSzPts val="1400"/>
              <a:buNone/>
            </a:pPr>
            <a:br>
              <a:rPr lang="en-GB" b="0"/>
            </a:br>
            <a:r>
              <a:rPr lang="en-GB" sz="2000" b="1" i="0" u="sng" strike="noStrik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Interagency Standing Committee Commitments on Accountability to Affected People</a:t>
            </a:r>
            <a:endParaRPr b="0"/>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The Inter-Agency Standing Committee (IASC) is the primary mechanism for coordinating the work of agencies involved in humanitarian assistance. Its Commitments on Accountability to Affected People bind responders to inform, as well as solicit, hear and act on the voices, priorities and feedback of affected people (including in relation to complaints and allegations of SEA), and to ensure that different groups within the affected population can play an active role in decision-making. </a:t>
            </a:r>
            <a:endParaRPr/>
          </a:p>
          <a:p>
            <a:pPr marL="0" lvl="0" indent="0" algn="l" rtl="0">
              <a:lnSpc>
                <a:spcPct val="100000"/>
              </a:lnSpc>
              <a:spcBef>
                <a:spcPts val="0"/>
              </a:spcBef>
              <a:spcAft>
                <a:spcPts val="0"/>
              </a:spcAft>
              <a:buSzPts val="1400"/>
              <a:buNone/>
            </a:pPr>
            <a:endParaRPr sz="2000" b="0" i="0" u="none" strike="noStrik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GB" sz="2000" b="1" i="0" u="sng" strike="noStrik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Grand Bargain Commitments</a:t>
            </a:r>
            <a:endParaRPr b="0"/>
          </a:p>
          <a:p>
            <a:pPr marL="457200" marR="0" lvl="0" indent="-228600" algn="l" rtl="0">
              <a:lnSpc>
                <a:spcPct val="100000"/>
              </a:lnSpc>
              <a:spcBef>
                <a:spcPts val="542"/>
              </a:spcBef>
              <a:spcAft>
                <a:spcPts val="0"/>
              </a:spcAft>
              <a:buSzPts val="1400"/>
              <a:buNone/>
            </a:pPr>
            <a:r>
              <a:rPr lang="en-GB" sz="1804">
                <a:solidFill>
                  <a:schemeClr val="dk1"/>
                </a:solidFill>
                <a:latin typeface="Arial"/>
                <a:ea typeface="Arial"/>
                <a:cs typeface="Arial"/>
                <a:sym typeface="Arial"/>
              </a:rPr>
              <a:t>The Grand Bargain, launched during the World Humanitarian Summit in Istanbul in May 2016, is a unique agreement between some of the largest donors and humanitarian organizations who have committed to better humanitarian outcomes for affected populations through enhanced efficiency, effectiveness, and greater accountability, in the spirit of Quid pro Quo as relevant to all. Originally the Grand Bargain had eight workstreams, with two focusing on localization and participation. In 2021, the Grand Bargain 2.0 framework was approved, which sees localization and the participation of affected communities as one of two enabling priorities and accountability and inclusion one of the four outcome pillars.</a:t>
            </a:r>
            <a:endParaRPr/>
          </a:p>
          <a:p>
            <a:pPr marL="0" lvl="0" indent="0" algn="l" rtl="0">
              <a:lnSpc>
                <a:spcPct val="100000"/>
              </a:lnSpc>
              <a:spcBef>
                <a:spcPts val="0"/>
              </a:spcBef>
              <a:spcAft>
                <a:spcPts val="0"/>
              </a:spcAft>
              <a:buSzPts val="1400"/>
              <a:buNone/>
            </a:pPr>
            <a:endParaRPr sz="2000" b="0" i="0" u="none" strike="noStrik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GB" sz="2000" b="1" i="0" u="sng" strike="noStrike">
                <a:solidFill>
                  <a:schemeClr val="dk1"/>
                </a:solidFill>
                <a:latin typeface="Arial"/>
                <a:ea typeface="Arial"/>
                <a:cs typeface="Arial"/>
                <a:sym typeface="Arial"/>
              </a:rPr>
              <a:t>OCHA</a:t>
            </a:r>
            <a:endParaRPr/>
          </a:p>
          <a:p>
            <a:pPr marL="0" lvl="0" indent="0" algn="l" rtl="0">
              <a:lnSpc>
                <a:spcPct val="100000"/>
              </a:lnSpc>
              <a:spcBef>
                <a:spcPts val="0"/>
              </a:spcBef>
              <a:spcAft>
                <a:spcPts val="0"/>
              </a:spcAft>
              <a:buSzPts val="1400"/>
              <a:buNone/>
            </a:pPr>
            <a:r>
              <a:rPr lang="en-GB" sz="2000" b="0" i="0" u="none" strike="noStrike">
                <a:solidFill>
                  <a:schemeClr val="dk1"/>
                </a:solidFill>
                <a:latin typeface="Arial"/>
                <a:ea typeface="Arial"/>
                <a:cs typeface="Arial"/>
                <a:sym typeface="Arial"/>
              </a:rPr>
              <a:t>Has four ‘non-negotiables’ which appear in the TOR for all humanitarian coordinators and must feature in all humanitarian response plans – this includes AAP, gender, PSEA and protection</a:t>
            </a:r>
            <a:endParaRPr/>
          </a:p>
          <a:p>
            <a:pPr marL="457200" marR="0" lvl="0" indent="-228600" algn="l" rtl="0">
              <a:lnSpc>
                <a:spcPct val="100000"/>
              </a:lnSpc>
              <a:spcBef>
                <a:spcPts val="542"/>
              </a:spcBef>
              <a:spcAft>
                <a:spcPts val="0"/>
              </a:spcAft>
              <a:buSzPts val="1400"/>
              <a:buNone/>
            </a:pPr>
            <a:endParaRPr/>
          </a:p>
        </p:txBody>
      </p:sp>
      <p:sp>
        <p:nvSpPr>
          <p:cNvPr id="610" name="Google Shape;610;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618" name="Google Shape;618;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FACILITATOR NOTES – Zoom poll &amp; chat or verbal</a:t>
            </a:r>
            <a:endParaRPr dirty="0"/>
          </a:p>
          <a:p>
            <a:pPr marL="0" lvl="0" indent="0" algn="l" rtl="0">
              <a:lnSpc>
                <a:spcPct val="100000"/>
              </a:lnSpc>
              <a:spcBef>
                <a:spcPts val="542"/>
              </a:spcBef>
              <a:spcAft>
                <a:spcPts val="0"/>
              </a:spcAft>
              <a:buSzPts val="1400"/>
              <a:buNone/>
            </a:pPr>
            <a:endParaRPr b="1" dirty="0"/>
          </a:p>
          <a:p>
            <a:pPr marL="342900" lvl="0" indent="-342900" algn="l" rtl="0">
              <a:lnSpc>
                <a:spcPct val="100000"/>
              </a:lnSpc>
              <a:spcBef>
                <a:spcPts val="540"/>
              </a:spcBef>
              <a:spcAft>
                <a:spcPts val="0"/>
              </a:spcAft>
              <a:buClr>
                <a:schemeClr val="dk1"/>
              </a:buClr>
              <a:buSzPts val="1800"/>
              <a:buFont typeface="Arial"/>
              <a:buChar char="•"/>
            </a:pPr>
            <a:r>
              <a:rPr lang="en-GB" b="0" dirty="0"/>
              <a:t>Launch the zoom poll:</a:t>
            </a:r>
          </a:p>
          <a:p>
            <a:pPr marL="800100" lvl="1" indent="-342900" algn="l" rtl="0">
              <a:lnSpc>
                <a:spcPct val="100000"/>
              </a:lnSpc>
              <a:spcBef>
                <a:spcPts val="540"/>
              </a:spcBef>
              <a:spcAft>
                <a:spcPts val="0"/>
              </a:spcAft>
              <a:buClr>
                <a:schemeClr val="dk1"/>
              </a:buClr>
              <a:buSzPts val="1800"/>
              <a:buFont typeface="Arial"/>
              <a:buChar char="•"/>
            </a:pPr>
            <a:r>
              <a:rPr lang="en-GB" b="0" dirty="0"/>
              <a:t>Who is responsible engaging communities?</a:t>
            </a:r>
          </a:p>
          <a:p>
            <a:pPr marL="1257300" lvl="2" indent="-342900" algn="l" rtl="0">
              <a:lnSpc>
                <a:spcPct val="100000"/>
              </a:lnSpc>
              <a:spcBef>
                <a:spcPts val="540"/>
              </a:spcBef>
              <a:spcAft>
                <a:spcPts val="0"/>
              </a:spcAft>
              <a:buClr>
                <a:schemeClr val="dk1"/>
              </a:buClr>
              <a:buSzPts val="1800"/>
              <a:buFont typeface="Arial"/>
              <a:buChar char="•"/>
            </a:pPr>
            <a:r>
              <a:rPr lang="en-GB" b="0" dirty="0"/>
              <a:t>Only programmes and operations staff</a:t>
            </a:r>
          </a:p>
          <a:p>
            <a:pPr marL="1257300" lvl="2" indent="-342900" algn="l" rtl="0">
              <a:lnSpc>
                <a:spcPct val="100000"/>
              </a:lnSpc>
              <a:spcBef>
                <a:spcPts val="540"/>
              </a:spcBef>
              <a:spcAft>
                <a:spcPts val="0"/>
              </a:spcAft>
              <a:buClr>
                <a:schemeClr val="dk1"/>
              </a:buClr>
              <a:buSzPts val="1800"/>
              <a:buFont typeface="Arial"/>
              <a:buChar char="•"/>
            </a:pPr>
            <a:r>
              <a:rPr lang="en-GB" b="0" dirty="0"/>
              <a:t>PMER </a:t>
            </a:r>
          </a:p>
          <a:p>
            <a:pPr marL="1257300" lvl="2" indent="-342900" algn="l" rtl="0">
              <a:lnSpc>
                <a:spcPct val="100000"/>
              </a:lnSpc>
              <a:spcBef>
                <a:spcPts val="540"/>
              </a:spcBef>
              <a:spcAft>
                <a:spcPts val="0"/>
              </a:spcAft>
              <a:buClr>
                <a:schemeClr val="dk1"/>
              </a:buClr>
              <a:buSzPts val="1800"/>
              <a:buFont typeface="Arial"/>
              <a:buChar char="•"/>
            </a:pPr>
            <a:r>
              <a:rPr lang="en-GB" b="0" dirty="0"/>
              <a:t>Leadership</a:t>
            </a:r>
          </a:p>
          <a:p>
            <a:pPr marL="1257300" lvl="2" indent="-342900" algn="l" rtl="0">
              <a:lnSpc>
                <a:spcPct val="100000"/>
              </a:lnSpc>
              <a:spcBef>
                <a:spcPts val="540"/>
              </a:spcBef>
              <a:spcAft>
                <a:spcPts val="0"/>
              </a:spcAft>
              <a:buClr>
                <a:schemeClr val="dk1"/>
              </a:buClr>
              <a:buSzPts val="1800"/>
              <a:buFont typeface="Arial"/>
              <a:buChar char="•"/>
            </a:pPr>
            <a:r>
              <a:rPr lang="en-GB" b="0" dirty="0"/>
              <a:t>Volunteers</a:t>
            </a:r>
          </a:p>
          <a:p>
            <a:pPr marL="1257300" lvl="2" indent="-342900" algn="l" rtl="0">
              <a:lnSpc>
                <a:spcPct val="100000"/>
              </a:lnSpc>
              <a:spcBef>
                <a:spcPts val="540"/>
              </a:spcBef>
              <a:spcAft>
                <a:spcPts val="0"/>
              </a:spcAft>
              <a:buClr>
                <a:schemeClr val="dk1"/>
              </a:buClr>
              <a:buSzPts val="1800"/>
              <a:buFont typeface="Arial"/>
              <a:buChar char="•"/>
            </a:pPr>
            <a:r>
              <a:rPr lang="en-GB" b="1" dirty="0"/>
              <a:t>All of us (correct answer)</a:t>
            </a:r>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en-GB" b="0" dirty="0"/>
              <a:t>Explain that everyone can play a role in helping to strengthen community engagement </a:t>
            </a:r>
          </a:p>
          <a:p>
            <a:pPr marL="342900" lvl="0" indent="-342900" algn="l" rtl="0">
              <a:lnSpc>
                <a:spcPct val="100000"/>
              </a:lnSpc>
              <a:spcBef>
                <a:spcPts val="540"/>
              </a:spcBef>
              <a:spcAft>
                <a:spcPts val="0"/>
              </a:spcAft>
              <a:buClr>
                <a:schemeClr val="dk1"/>
              </a:buClr>
              <a:buSzPts val="1800"/>
              <a:buFont typeface="Arial"/>
              <a:buChar char="•"/>
            </a:pPr>
            <a:endParaRPr lang="en-GB" b="0" dirty="0"/>
          </a:p>
          <a:p>
            <a:pPr marL="342900" lvl="0" indent="-342900" algn="l" rtl="0">
              <a:lnSpc>
                <a:spcPct val="100000"/>
              </a:lnSpc>
              <a:spcBef>
                <a:spcPts val="540"/>
              </a:spcBef>
              <a:spcAft>
                <a:spcPts val="0"/>
              </a:spcAft>
              <a:buClr>
                <a:schemeClr val="dk1"/>
              </a:buClr>
              <a:buSzPts val="1800"/>
              <a:buFont typeface="Arial"/>
              <a:buChar char="•"/>
            </a:pPr>
            <a:r>
              <a:rPr lang="en-GB" b="0" dirty="0"/>
              <a:t>Click through the list and if time allows pause on each blue box and ask for suggestions on what that group’s specific responsibilities might be to CEA – how can they support CEA in their role?</a:t>
            </a:r>
            <a:endParaRPr dirty="0"/>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en-GB" b="0" dirty="0"/>
              <a:t>This list is not exhaustive, but just gives an idea of how different roles and departments can help improve accountability</a:t>
            </a:r>
            <a:endParaRPr dirty="0"/>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en-GB" b="0" dirty="0"/>
              <a:t>Ask if anyone wants to add any roles of responsibilities not included here</a:t>
            </a:r>
            <a:endParaRPr dirty="0"/>
          </a:p>
          <a:p>
            <a:pPr marL="342900" lvl="0" indent="-228282" algn="l" rtl="0">
              <a:lnSpc>
                <a:spcPct val="100000"/>
              </a:lnSpc>
              <a:spcBef>
                <a:spcPts val="542"/>
              </a:spcBef>
              <a:spcAft>
                <a:spcPts val="0"/>
              </a:spcAft>
              <a:buClr>
                <a:schemeClr val="dk1"/>
              </a:buClr>
              <a:buSzPts val="1805"/>
              <a:buFont typeface="Arial"/>
              <a:buNone/>
            </a:pPr>
            <a:endParaRPr b="0" dirty="0"/>
          </a:p>
          <a:p>
            <a:pPr marL="342900" lvl="0" indent="-342900" algn="l" rtl="0">
              <a:lnSpc>
                <a:spcPct val="100000"/>
              </a:lnSpc>
              <a:spcBef>
                <a:spcPts val="540"/>
              </a:spcBef>
              <a:spcAft>
                <a:spcPts val="0"/>
              </a:spcAft>
              <a:buClr>
                <a:schemeClr val="dk1"/>
              </a:buClr>
              <a:buSzPts val="1800"/>
              <a:buFont typeface="Arial"/>
              <a:buChar char="•"/>
            </a:pPr>
            <a:r>
              <a:rPr lang="en-GB" b="0" dirty="0"/>
              <a:t>There is a more comprehensive list in the CEA Guide and throughout the training we can look at how different roles and teams can play a part in strengthening community engagement and accountability</a:t>
            </a:r>
            <a:endParaRPr dirty="0"/>
          </a:p>
          <a:p>
            <a:pPr marL="342900" lvl="0" indent="-228282" algn="l" rtl="0">
              <a:lnSpc>
                <a:spcPct val="100000"/>
              </a:lnSpc>
              <a:spcBef>
                <a:spcPts val="542"/>
              </a:spcBef>
              <a:spcAft>
                <a:spcPts val="0"/>
              </a:spcAft>
              <a:buClr>
                <a:schemeClr val="dk1"/>
              </a:buClr>
              <a:buSzPts val="1805"/>
              <a:buFont typeface="Arial"/>
              <a:buNone/>
            </a:pPr>
            <a:endParaRPr b="0" dirty="0"/>
          </a:p>
        </p:txBody>
      </p:sp>
      <p:sp>
        <p:nvSpPr>
          <p:cNvPr id="624" name="Google Shape;62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r>
              <a:rPr lang="en-GB"/>
              <a:t>FACILITATOR NOTES</a:t>
            </a:r>
          </a:p>
          <a:p>
            <a:pPr marL="0" lvl="0" indent="0" algn="l" rtl="0">
              <a:lnSpc>
                <a:spcPct val="100000"/>
              </a:lnSpc>
              <a:spcBef>
                <a:spcPts val="542"/>
              </a:spcBef>
              <a:spcAft>
                <a:spcPts val="0"/>
              </a:spcAft>
              <a:buSzPts val="1400"/>
              <a:buNone/>
            </a:pPr>
            <a:endParaRPr lang="en-GB"/>
          </a:p>
          <a:p>
            <a:pPr marL="0" lvl="0" indent="0" algn="l" rtl="0">
              <a:lnSpc>
                <a:spcPct val="100000"/>
              </a:lnSpc>
              <a:spcBef>
                <a:spcPts val="542"/>
              </a:spcBef>
              <a:spcAft>
                <a:spcPts val="0"/>
              </a:spcAft>
              <a:buSzPts val="1400"/>
              <a:buNone/>
            </a:pPr>
            <a:r>
              <a:rPr lang="en-GB"/>
              <a:t>- Quickly run through the main topics that will be covered in this session</a:t>
            </a:r>
            <a:endParaRPr/>
          </a:p>
        </p:txBody>
      </p:sp>
      <p:sp>
        <p:nvSpPr>
          <p:cNvPr id="470" name="Google Shape;470;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650" name="Google Shape;650;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FACILITATOR NOTES</a:t>
            </a:r>
            <a:endParaRPr/>
          </a:p>
          <a:p>
            <a:pPr marL="0" lvl="0" indent="0" algn="l" rtl="0">
              <a:lnSpc>
                <a:spcPct val="100000"/>
              </a:lnSpc>
              <a:spcBef>
                <a:spcPts val="542"/>
              </a:spcBef>
              <a:spcAft>
                <a:spcPts val="0"/>
              </a:spcAft>
              <a:buSzPts val="1400"/>
              <a:buNone/>
            </a:pPr>
            <a:endParaRPr b="1"/>
          </a:p>
          <a:p>
            <a:pPr marL="342900" lvl="0" indent="-342900" algn="l" rtl="0">
              <a:lnSpc>
                <a:spcPct val="100000"/>
              </a:lnSpc>
              <a:spcBef>
                <a:spcPts val="541"/>
              </a:spcBef>
              <a:spcAft>
                <a:spcPts val="0"/>
              </a:spcAft>
              <a:buClr>
                <a:schemeClr val="dk1"/>
              </a:buClr>
              <a:buSzPts val="1800"/>
              <a:buFont typeface="Arial"/>
              <a:buChar char="•"/>
            </a:pPr>
            <a:r>
              <a:rPr lang="en-GB" b="0"/>
              <a:t>Unfortunately, g</a:t>
            </a:r>
            <a:r>
              <a:rPr lang="en-GB" sz="1804">
                <a:solidFill>
                  <a:schemeClr val="dk1"/>
                </a:solidFill>
                <a:latin typeface="Calibri"/>
                <a:ea typeface="Calibri"/>
                <a:cs typeface="Calibri"/>
                <a:sym typeface="Calibri"/>
              </a:rPr>
              <a:t>lobal evidence shows there are still significant gaps in how aid organisations engage communities, despite increased awareness and commitments to accountability. </a:t>
            </a:r>
            <a:endParaRPr/>
          </a:p>
          <a:p>
            <a:pPr marL="342900" lvl="0" indent="-228282" algn="l" rtl="0">
              <a:lnSpc>
                <a:spcPct val="100000"/>
              </a:lnSpc>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The findings here were collected by Ground Truth Solutions and represent the views of nearly 10,000 people across 10 countries affected by disaster and crisis.</a:t>
            </a:r>
            <a:endParaRPr/>
          </a:p>
          <a:p>
            <a:pPr marL="342900" lvl="0" indent="-228282" algn="l" rtl="0">
              <a:lnSpc>
                <a:spcPct val="100000"/>
              </a:lnSpc>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As they suggest:</a:t>
            </a:r>
            <a:endParaRPr/>
          </a:p>
          <a:p>
            <a:pPr marL="1030517" lvl="1"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51% of aid provided does not meet people’s priority needs – that means half of what we do is not meeting the main needs in communities. This represents a massive waste of time, human resource and funding on the part of aid agencies</a:t>
            </a:r>
            <a:endParaRPr/>
          </a:p>
          <a:p>
            <a:pPr marL="1030517" lvl="1"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61% of people said that aid agencies are not very good at sharing information about their plans and activities</a:t>
            </a:r>
            <a:endParaRPr/>
          </a:p>
          <a:p>
            <a:pPr marL="1030517" lvl="1"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While the number of feedback mechanisms have increased in recent years…these do not always lead to a response or changes in our programmes. While 93% of aid agency staff were confident people would receive a reply if someone complained – only 42% of people actually did get a response when they submitted a complaint or suggestion, showing our feedback mechanisms are not as effective as we think</a:t>
            </a:r>
            <a:endParaRPr/>
          </a:p>
          <a:p>
            <a:pPr marL="342900" lvl="0" indent="-228282" algn="l" rtl="0">
              <a:lnSpc>
                <a:spcPct val="100000"/>
              </a:lnSpc>
              <a:spcBef>
                <a:spcPts val="542"/>
              </a:spcBef>
              <a:spcAft>
                <a:spcPts val="0"/>
              </a:spcAft>
              <a:buClr>
                <a:schemeClr val="dk1"/>
              </a:buClr>
              <a:buSzPts val="1805"/>
              <a:buFont typeface="Arial"/>
              <a:buNone/>
            </a:pPr>
            <a:endParaRPr sz="1804">
              <a:solidFill>
                <a:schemeClr val="dk1"/>
              </a:solidFill>
              <a:latin typeface="Calibri"/>
              <a:ea typeface="Calibri"/>
              <a:cs typeface="Calibri"/>
              <a:sym typeface="Calibri"/>
            </a:endParaRPr>
          </a:p>
          <a:p>
            <a:pPr marL="342900" lvl="0" indent="-228282" algn="l" rtl="0">
              <a:lnSpc>
                <a:spcPct val="100000"/>
              </a:lnSpc>
              <a:spcBef>
                <a:spcPts val="542"/>
              </a:spcBef>
              <a:spcAft>
                <a:spcPts val="0"/>
              </a:spcAft>
              <a:buClr>
                <a:schemeClr val="dk1"/>
              </a:buClr>
              <a:buSzPts val="1805"/>
              <a:buFont typeface="Arial"/>
              <a:buNone/>
            </a:pPr>
            <a:endParaRPr b="0"/>
          </a:p>
        </p:txBody>
      </p:sp>
      <p:sp>
        <p:nvSpPr>
          <p:cNvPr id="656" name="Google Shape;65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FACILITATOR NOTES – Raise hands</a:t>
            </a:r>
            <a:endParaRPr/>
          </a:p>
          <a:p>
            <a:pPr marL="0" lvl="0" indent="0" algn="l" rtl="0">
              <a:lnSpc>
                <a:spcPct val="100000"/>
              </a:lnSpc>
              <a:spcBef>
                <a:spcPts val="542"/>
              </a:spcBef>
              <a:spcAft>
                <a:spcPts val="0"/>
              </a:spcAft>
              <a:buSzPts val="1400"/>
              <a:buNone/>
            </a:pPr>
            <a:endParaRPr/>
          </a:p>
          <a:p>
            <a:pPr marL="171450" indent="-171450">
              <a:spcBef>
                <a:spcPts val="540"/>
              </a:spcBef>
              <a:buClr>
                <a:schemeClr val="dk1"/>
              </a:buClr>
              <a:buSzPts val="1800"/>
              <a:buFont typeface="Arial"/>
              <a:buChar char="•"/>
            </a:pPr>
            <a:r>
              <a:rPr lang="en-GB" sz="1800"/>
              <a:t>Show each comment one by one and ask participants to raise their hand (virtually, using the hand raise button) if they have ever heard the statement, or said it themselves</a:t>
            </a:r>
            <a:endParaRPr sz="1800"/>
          </a:p>
          <a:p>
            <a:pPr marL="0" lvl="0" indent="0" algn="l" rtl="0">
              <a:lnSpc>
                <a:spcPct val="100000"/>
              </a:lnSpc>
              <a:spcBef>
                <a:spcPts val="542"/>
              </a:spcBef>
              <a:spcAft>
                <a:spcPts val="0"/>
              </a:spcAft>
              <a:buSzPts val="1400"/>
              <a:buNone/>
            </a:pPr>
            <a:endParaRPr/>
          </a:p>
          <a:p>
            <a:pPr marL="171450" lvl="0" indent="-171450" algn="l" rtl="0">
              <a:lnSpc>
                <a:spcPct val="100000"/>
              </a:lnSpc>
              <a:spcBef>
                <a:spcPts val="540"/>
              </a:spcBef>
              <a:spcAft>
                <a:spcPts val="0"/>
              </a:spcAft>
              <a:buClr>
                <a:schemeClr val="dk1"/>
              </a:buClr>
              <a:buSzPts val="1800"/>
              <a:buFont typeface="Arial"/>
              <a:buChar char="•"/>
            </a:pPr>
            <a:r>
              <a:rPr lang="en-GB"/>
              <a:t>Discuss each statement and ask if people have managed to overcome these challenges of rigid donors, lack of time, and assumptions that we already know what people need</a:t>
            </a:r>
            <a:endParaRPr/>
          </a:p>
          <a:p>
            <a:pPr marL="171450" lvl="0" indent="-56831" algn="l" rtl="0">
              <a:lnSpc>
                <a:spcPct val="100000"/>
              </a:lnSpc>
              <a:spcBef>
                <a:spcPts val="542"/>
              </a:spcBef>
              <a:spcAft>
                <a:spcPts val="0"/>
              </a:spcAft>
              <a:buClr>
                <a:schemeClr val="dk1"/>
              </a:buClr>
              <a:buSzPts val="1805"/>
              <a:buFont typeface="Arial"/>
              <a:buNone/>
            </a:pPr>
            <a:endParaRPr/>
          </a:p>
          <a:p>
            <a:pPr marL="171450" lvl="0" indent="-171450" algn="l" rtl="0">
              <a:lnSpc>
                <a:spcPct val="100000"/>
              </a:lnSpc>
              <a:spcBef>
                <a:spcPts val="540"/>
              </a:spcBef>
              <a:spcAft>
                <a:spcPts val="0"/>
              </a:spcAft>
              <a:buClr>
                <a:schemeClr val="dk1"/>
              </a:buClr>
              <a:buSzPts val="1800"/>
              <a:buFont typeface="Arial"/>
              <a:buChar char="•"/>
            </a:pPr>
            <a:r>
              <a:rPr lang="en-GB"/>
              <a:t>Explain this training will try to provide practical solutions to overcome these common challenges, but also ask participants to continually challenge themselves not to make assumptions about what communities think or need</a:t>
            </a:r>
            <a:endParaRPr/>
          </a:p>
          <a:p>
            <a:pPr marL="342900" lvl="0" indent="-228282" algn="l" rtl="0">
              <a:lnSpc>
                <a:spcPct val="100000"/>
              </a:lnSpc>
              <a:spcBef>
                <a:spcPts val="542"/>
              </a:spcBef>
              <a:spcAft>
                <a:spcPts val="0"/>
              </a:spcAft>
              <a:buClr>
                <a:schemeClr val="dk1"/>
              </a:buClr>
              <a:buSzPts val="1805"/>
              <a:buFont typeface="Arial"/>
              <a:buNone/>
            </a:pPr>
            <a:endParaRPr b="0"/>
          </a:p>
        </p:txBody>
      </p:sp>
      <p:sp>
        <p:nvSpPr>
          <p:cNvPr id="666" name="Google Shape;66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FACILITATOR NOTES</a:t>
            </a:r>
            <a:endParaRPr/>
          </a:p>
          <a:p>
            <a:pPr marL="0" lvl="0" indent="0" algn="l" rtl="0">
              <a:lnSpc>
                <a:spcPct val="100000"/>
              </a:lnSpc>
              <a:spcBef>
                <a:spcPts val="542"/>
              </a:spcBef>
              <a:spcAft>
                <a:spcPts val="0"/>
              </a:spcAft>
              <a:buSzPts val="1400"/>
              <a:buNone/>
            </a:pPr>
            <a:endParaRPr/>
          </a:p>
          <a:p>
            <a:pPr marL="0" lvl="0" indent="0" algn="l" rtl="0">
              <a:lnSpc>
                <a:spcPct val="100000"/>
              </a:lnSpc>
              <a:spcBef>
                <a:spcPts val="540"/>
              </a:spcBef>
              <a:spcAft>
                <a:spcPts val="0"/>
              </a:spcAft>
              <a:buSzPts val="1400"/>
              <a:buNone/>
            </a:pPr>
            <a:r>
              <a:rPr lang="en-GB"/>
              <a:t>There are lots of sources of support on community engagement and accountability within the Movement. Two of the most useful are:</a:t>
            </a:r>
            <a:endParaRPr/>
          </a:p>
          <a:p>
            <a:pPr marL="0" lvl="0" indent="0" algn="l" rtl="0">
              <a:lnSpc>
                <a:spcPct val="100000"/>
              </a:lnSpc>
              <a:spcBef>
                <a:spcPts val="542"/>
              </a:spcBef>
              <a:spcAft>
                <a:spcPts val="0"/>
              </a:spcAft>
              <a:buSzPts val="1400"/>
              <a:buNone/>
            </a:pPr>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The Community Engagement Hub</a:t>
            </a:r>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The Community Engagement Hub is a free online platform, hosted by British Red Cross, that provides a ‘one stop shop’ for community engagement and accountability. </a:t>
            </a:r>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The hub contains over 300 resources and includes training packages, an e-learning game, an interactive map, a chat forum as well as tools, guides, and case studies on a range of topics from feedback mechanisms to radio programmes. </a:t>
            </a:r>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Funded by the UK Foreign, Commonwealth and Development Office, the Hub is available in English, French, Spanish, and Arabic. If you have any questions or suggestions about the hub, please contact Laurel Selby LSelby@redcross.org.uk</a:t>
            </a:r>
            <a:endParaRPr sz="1804">
              <a:solidFill>
                <a:schemeClr val="dk1"/>
              </a:solidFill>
              <a:latin typeface="Calibri"/>
              <a:ea typeface="Calibri"/>
              <a:cs typeface="Calibri"/>
              <a:sym typeface="Calibri"/>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0" lvl="0" indent="0" algn="l" rtl="0">
              <a:lnSpc>
                <a:spcPct val="100000"/>
              </a:lnSpc>
              <a:spcBef>
                <a:spcPts val="541"/>
              </a:spcBef>
              <a:spcAft>
                <a:spcPts val="0"/>
              </a:spcAft>
              <a:buSzPts val="1400"/>
              <a:buNone/>
            </a:pPr>
            <a:r>
              <a:rPr lang="en-GB" sz="1804" b="1">
                <a:solidFill>
                  <a:schemeClr val="dk1"/>
                </a:solidFill>
                <a:latin typeface="Calibri"/>
                <a:ea typeface="Calibri"/>
                <a:cs typeface="Calibri"/>
                <a:sym typeface="Calibri"/>
              </a:rPr>
              <a:t>The CEA Guide and toolkit</a:t>
            </a:r>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This training is based on the CEA Guide and toolkit</a:t>
            </a:r>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They provide guidance and tools to adopt a more systematic and reliable approach to engaging with and being accountable to communities. </a:t>
            </a:r>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They do not replace existing good practices, but rather help to address any gaps or weaknesses where they exist. </a:t>
            </a:r>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The CEA toolkit includes templates, checklists, and detailed guidance notes on specific aspects of CEA. Practical tools and training packages support the guide, which are linked to throughout.</a:t>
            </a:r>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342900" lvl="0" indent="-342900" algn="l" rtl="0">
              <a:lnSpc>
                <a:spcPct val="100000"/>
              </a:lnSpc>
              <a:spcBef>
                <a:spcPts val="541"/>
              </a:spcBef>
              <a:spcAft>
                <a:spcPts val="0"/>
              </a:spcAft>
              <a:buClr>
                <a:schemeClr val="dk1"/>
              </a:buClr>
              <a:buSzPts val="1804"/>
              <a:buFont typeface="Arial"/>
              <a:buChar char="•"/>
            </a:pPr>
            <a:r>
              <a:rPr lang="en-GB" sz="1804">
                <a:solidFill>
                  <a:schemeClr val="dk1"/>
                </a:solidFill>
                <a:latin typeface="Calibri"/>
                <a:ea typeface="Calibri"/>
                <a:cs typeface="Calibri"/>
                <a:sym typeface="Calibri"/>
              </a:rPr>
              <a:t>The guide is organized in seven modules, which can be used individually as needed:</a:t>
            </a:r>
            <a:endParaRPr/>
          </a:p>
          <a:p>
            <a:pPr marL="1144817" lvl="1" indent="-457200" algn="l" rtl="0">
              <a:lnSpc>
                <a:spcPct val="100000"/>
              </a:lnSpc>
              <a:spcBef>
                <a:spcPts val="541"/>
              </a:spcBef>
              <a:spcAft>
                <a:spcPts val="0"/>
              </a:spcAft>
              <a:buClr>
                <a:schemeClr val="dk1"/>
              </a:buClr>
              <a:buSzPts val="1804"/>
              <a:buFont typeface="Calibri"/>
              <a:buAutoNum type="arabicPeriod"/>
            </a:pPr>
            <a:r>
              <a:rPr lang="en-GB" sz="1804">
                <a:solidFill>
                  <a:schemeClr val="dk1"/>
                </a:solidFill>
                <a:latin typeface="Calibri"/>
                <a:ea typeface="Calibri"/>
                <a:cs typeface="Calibri"/>
                <a:sym typeface="Calibri"/>
              </a:rPr>
              <a:t>An introduction</a:t>
            </a:r>
            <a:endParaRPr/>
          </a:p>
          <a:p>
            <a:pPr marL="1144817" lvl="1" indent="-457200" algn="l" rtl="0">
              <a:lnSpc>
                <a:spcPct val="100000"/>
              </a:lnSpc>
              <a:spcBef>
                <a:spcPts val="541"/>
              </a:spcBef>
              <a:spcAft>
                <a:spcPts val="0"/>
              </a:spcAft>
              <a:buClr>
                <a:schemeClr val="dk1"/>
              </a:buClr>
              <a:buSzPts val="1804"/>
              <a:buFont typeface="Calibri"/>
              <a:buAutoNum type="arabicPeriod"/>
            </a:pPr>
            <a:r>
              <a:rPr lang="en-GB" sz="1804">
                <a:solidFill>
                  <a:schemeClr val="dk1"/>
                </a:solidFill>
                <a:latin typeface="Calibri"/>
                <a:ea typeface="Calibri"/>
                <a:cs typeface="Calibri"/>
                <a:sym typeface="Calibri"/>
              </a:rPr>
              <a:t>Movement-wide commitments </a:t>
            </a:r>
            <a:endParaRPr/>
          </a:p>
          <a:p>
            <a:pPr marL="1144817" lvl="1" indent="-457200" algn="l" rtl="0">
              <a:lnSpc>
                <a:spcPct val="100000"/>
              </a:lnSpc>
              <a:spcBef>
                <a:spcPts val="541"/>
              </a:spcBef>
              <a:spcAft>
                <a:spcPts val="0"/>
              </a:spcAft>
              <a:buClr>
                <a:schemeClr val="dk1"/>
              </a:buClr>
              <a:buSzPts val="1804"/>
              <a:buFont typeface="Calibri"/>
              <a:buAutoNum type="arabicPeriod"/>
            </a:pPr>
            <a:r>
              <a:rPr lang="en-GB" sz="1804">
                <a:solidFill>
                  <a:schemeClr val="dk1"/>
                </a:solidFill>
                <a:latin typeface="Calibri"/>
                <a:ea typeface="Calibri"/>
                <a:cs typeface="Calibri"/>
                <a:sym typeface="Calibri"/>
              </a:rPr>
              <a:t>Institutionalization of CEA</a:t>
            </a:r>
            <a:endParaRPr/>
          </a:p>
          <a:p>
            <a:pPr marL="1144817" lvl="1" indent="-457200" algn="l" rtl="0">
              <a:lnSpc>
                <a:spcPct val="100000"/>
              </a:lnSpc>
              <a:spcBef>
                <a:spcPts val="541"/>
              </a:spcBef>
              <a:spcAft>
                <a:spcPts val="0"/>
              </a:spcAft>
              <a:buClr>
                <a:schemeClr val="dk1"/>
              </a:buClr>
              <a:buSzPts val="1804"/>
              <a:buFont typeface="Calibri"/>
              <a:buAutoNum type="arabicPeriod"/>
            </a:pPr>
            <a:r>
              <a:rPr lang="en-GB" sz="1804">
                <a:solidFill>
                  <a:schemeClr val="dk1"/>
                </a:solidFill>
                <a:latin typeface="Calibri"/>
                <a:ea typeface="Calibri"/>
                <a:cs typeface="Calibri"/>
                <a:sym typeface="Calibri"/>
              </a:rPr>
              <a:t>Minimum actions to achieve good community engagement throughout the programme cycle</a:t>
            </a:r>
            <a:endParaRPr/>
          </a:p>
          <a:p>
            <a:pPr marL="1144817" lvl="1" indent="-457200" algn="l" rtl="0">
              <a:lnSpc>
                <a:spcPct val="100000"/>
              </a:lnSpc>
              <a:spcBef>
                <a:spcPts val="541"/>
              </a:spcBef>
              <a:spcAft>
                <a:spcPts val="0"/>
              </a:spcAft>
              <a:buClr>
                <a:schemeClr val="dk1"/>
              </a:buClr>
              <a:buSzPts val="1804"/>
              <a:buFont typeface="Calibri"/>
              <a:buAutoNum type="arabicPeriod"/>
            </a:pPr>
            <a:r>
              <a:rPr lang="en-GB" sz="1804">
                <a:solidFill>
                  <a:schemeClr val="dk1"/>
                </a:solidFill>
                <a:latin typeface="Calibri"/>
                <a:ea typeface="Calibri"/>
                <a:cs typeface="Calibri"/>
                <a:sym typeface="Calibri"/>
              </a:rPr>
              <a:t>Community engagement in emergencies </a:t>
            </a:r>
            <a:endParaRPr/>
          </a:p>
          <a:p>
            <a:pPr marL="1144817" lvl="1" indent="-457200" algn="l" rtl="0">
              <a:lnSpc>
                <a:spcPct val="100000"/>
              </a:lnSpc>
              <a:spcBef>
                <a:spcPts val="541"/>
              </a:spcBef>
              <a:spcAft>
                <a:spcPts val="0"/>
              </a:spcAft>
              <a:buClr>
                <a:schemeClr val="dk1"/>
              </a:buClr>
              <a:buSzPts val="1804"/>
              <a:buFont typeface="Calibri"/>
              <a:buAutoNum type="arabicPeriod"/>
            </a:pPr>
            <a:r>
              <a:rPr lang="en-GB" sz="1804">
                <a:solidFill>
                  <a:schemeClr val="dk1"/>
                </a:solidFill>
                <a:latin typeface="Calibri"/>
                <a:ea typeface="Calibri"/>
                <a:cs typeface="Calibri"/>
                <a:sym typeface="Calibri"/>
              </a:rPr>
              <a:t>Community feedback mechanisms </a:t>
            </a:r>
            <a:endParaRPr/>
          </a:p>
          <a:p>
            <a:pPr marL="1144817" lvl="1" indent="-457200" algn="l" rtl="0">
              <a:lnSpc>
                <a:spcPct val="100000"/>
              </a:lnSpc>
              <a:spcBef>
                <a:spcPts val="541"/>
              </a:spcBef>
              <a:spcAft>
                <a:spcPts val="0"/>
              </a:spcAft>
              <a:buClr>
                <a:schemeClr val="dk1"/>
              </a:buClr>
              <a:buSzPts val="1804"/>
              <a:buFont typeface="Calibri"/>
              <a:buAutoNum type="arabicPeriod"/>
            </a:pPr>
            <a:r>
              <a:rPr lang="en-GB" sz="1804">
                <a:solidFill>
                  <a:schemeClr val="dk1"/>
                </a:solidFill>
                <a:latin typeface="Calibri"/>
                <a:ea typeface="Calibri"/>
                <a:cs typeface="Calibri"/>
                <a:sym typeface="Calibri"/>
              </a:rPr>
              <a:t>Working with protection, gender and inclusion and behaviour change and risk communication as closely-related areas</a:t>
            </a:r>
            <a:endParaRPr/>
          </a:p>
          <a:p>
            <a:pPr marL="0" lvl="0" indent="0" algn="l" rtl="0">
              <a:lnSpc>
                <a:spcPct val="100000"/>
              </a:lnSpc>
              <a:spcBef>
                <a:spcPts val="542"/>
              </a:spcBef>
              <a:spcAft>
                <a:spcPts val="0"/>
              </a:spcAft>
              <a:buSzPts val="1400"/>
              <a:buNone/>
            </a:pPr>
            <a:endParaRPr sz="1804">
              <a:solidFill>
                <a:schemeClr val="dk1"/>
              </a:solidFill>
              <a:latin typeface="Calibri"/>
              <a:ea typeface="Calibri"/>
              <a:cs typeface="Calibri"/>
              <a:sym typeface="Calibri"/>
            </a:endParaRPr>
          </a:p>
          <a:p>
            <a:pPr marL="342900" lvl="0" indent="-228282" algn="l" rtl="0">
              <a:lnSpc>
                <a:spcPct val="100000"/>
              </a:lnSpc>
              <a:spcBef>
                <a:spcPts val="542"/>
              </a:spcBef>
              <a:spcAft>
                <a:spcPts val="0"/>
              </a:spcAft>
              <a:buClr>
                <a:schemeClr val="dk1"/>
              </a:buClr>
              <a:buSzPts val="1805"/>
              <a:buFont typeface="Arial"/>
              <a:buNone/>
            </a:pPr>
            <a:endParaRPr/>
          </a:p>
        </p:txBody>
      </p:sp>
      <p:sp>
        <p:nvSpPr>
          <p:cNvPr id="684" name="Google Shape;68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693" name="Google Shape;693;p2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FACILITATOR NOTES – Breakout rooms and Jamboard</a:t>
            </a:r>
          </a:p>
          <a:p>
            <a:endParaRPr lang="en-GB" b="1" dirty="0"/>
          </a:p>
          <a:p>
            <a:r>
              <a:rPr lang="en-GB" b="1" dirty="0"/>
              <a:t>See the separate Intro to CEA Bus Service Scenario facilitator notes and participant handout</a:t>
            </a:r>
          </a:p>
          <a:p>
            <a:endParaRPr lang="en-GB" b="1" dirty="0"/>
          </a:p>
          <a:p>
            <a:endParaRPr lang="en-GB" b="1" dirty="0"/>
          </a:p>
          <a:p>
            <a:pPr lvl="0"/>
            <a:endParaRPr lang="en-GB" b="1" i="0" u="none" strike="noStrike" cap="none" dirty="0">
              <a:solidFill>
                <a:schemeClr val="dk1"/>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921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endParaRPr/>
          </a:p>
        </p:txBody>
      </p:sp>
      <p:sp>
        <p:nvSpPr>
          <p:cNvPr id="477" name="Google Shape;477;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FACILITATOR NOTES – Chat and verbal</a:t>
            </a:r>
          </a:p>
          <a:p>
            <a:pPr marL="0" lvl="0" indent="0" algn="l" rtl="0">
              <a:lnSpc>
                <a:spcPct val="100000"/>
              </a:lnSpc>
              <a:spcBef>
                <a:spcPts val="0"/>
              </a:spcBef>
              <a:spcAft>
                <a:spcPts val="0"/>
              </a:spcAft>
              <a:buSzPts val="1400"/>
              <a:buNone/>
            </a:pPr>
            <a:endParaRPr dirty="0"/>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1800" b="1" dirty="0">
                <a:latin typeface="Calibri"/>
                <a:ea typeface="Calibri"/>
                <a:cs typeface="Calibri"/>
                <a:sym typeface="Calibri"/>
              </a:rPr>
              <a:t>BEFORE</a:t>
            </a:r>
            <a:r>
              <a:rPr lang="en-GB" sz="1800" b="0" dirty="0">
                <a:latin typeface="Calibri"/>
                <a:ea typeface="Calibri"/>
                <a:cs typeface="Calibri"/>
                <a:sym typeface="Calibri"/>
              </a:rPr>
              <a:t> showing the definition, ask if anyone can explain what community engagement and accountability means to them in their work or sector. </a:t>
            </a:r>
            <a:r>
              <a:rPr lang="en-GB" sz="1800" dirty="0"/>
              <a:t>Ask participants to post in chat or verbally</a:t>
            </a:r>
            <a:endParaRPr lang="en-GB" sz="1800" b="0" dirty="0">
              <a:latin typeface="Calibri"/>
              <a:ea typeface="Calibri"/>
              <a:cs typeface="Calibri"/>
              <a:sym typeface="Calibri"/>
            </a:endParaRPr>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1800" b="0" dirty="0">
              <a:latin typeface="Calibri"/>
              <a:cs typeface="Calibri"/>
              <a:sym typeface="Calibri"/>
            </a:endParaRPr>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dirty="0"/>
              <a:t>Show the diagram on the slide, which presents the four core community engagement and accountability approaches, and how they can help us be accountable to the people we serve.</a:t>
            </a:r>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dirty="0"/>
          </a:p>
          <a:p>
            <a:pPr marL="285750" marR="0" lvl="0"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dirty="0"/>
              <a:t>Read the full definition of CEA from the CEA Guide:</a:t>
            </a:r>
          </a:p>
          <a:p>
            <a:pPr marL="742950" marR="0" lvl="1"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1804" b="0" i="0" u="none" strike="noStrike" cap="none" dirty="0">
                <a:solidFill>
                  <a:schemeClr val="dk1"/>
                </a:solidFill>
                <a:effectLst/>
                <a:latin typeface="Calibri"/>
                <a:ea typeface="Calibri"/>
                <a:cs typeface="Calibri"/>
                <a:sym typeface="Calibri"/>
              </a:rPr>
              <a:t>Community engagement and accountability is a way of working that recognises and values all community members as equal partners, whose diverse needs, priorities, and preferences guide everything we do. We achieve this by integrating meaningful community participation, open and honest communication, and mechanisms to listen to and act on feedback, within our programmes and operations. Evidence, experience, and common sense tells us when we truly engage communities and they play an active role in designing and managing programmes and operations, the outcomes are more effective, sustainable, and of a higher quality.</a:t>
            </a:r>
          </a:p>
          <a:p>
            <a:pPr marL="742950" marR="0" lvl="1"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1804" b="0" i="0" u="none" strike="noStrike" cap="none" dirty="0">
              <a:solidFill>
                <a:schemeClr val="dk1"/>
              </a:solidFill>
              <a:effectLst/>
              <a:latin typeface="Calibri"/>
              <a:ea typeface="Calibri"/>
              <a:cs typeface="Calibri"/>
              <a:sym typeface="Calibri"/>
            </a:endParaRPr>
          </a:p>
          <a:p>
            <a:pPr marL="742950" marR="0" lvl="1"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1804" b="0" i="0" u="none" strike="noStrike" cap="none" dirty="0">
                <a:solidFill>
                  <a:schemeClr val="dk1"/>
                </a:solidFill>
                <a:effectLst/>
                <a:latin typeface="Calibri"/>
                <a:ea typeface="Calibri"/>
                <a:cs typeface="Calibri"/>
                <a:sym typeface="Calibri"/>
              </a:rPr>
              <a:t>Explain:</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2000" b="1" i="0" u="none" strike="noStrike" cap="none" dirty="0">
                <a:solidFill>
                  <a:schemeClr val="dk1"/>
                </a:solidFill>
                <a:effectLst/>
                <a:latin typeface="Calibri"/>
                <a:ea typeface="Calibri"/>
                <a:cs typeface="Calibri"/>
                <a:sym typeface="Calibri"/>
              </a:rPr>
              <a:t>Participation</a:t>
            </a:r>
            <a:r>
              <a:rPr lang="en-GB" sz="2000" b="0" i="0" u="none" strike="noStrike" cap="none" dirty="0">
                <a:solidFill>
                  <a:schemeClr val="dk1"/>
                </a:solidFill>
                <a:effectLst/>
                <a:latin typeface="Calibri"/>
                <a:ea typeface="Calibri"/>
                <a:cs typeface="Calibri"/>
                <a:sym typeface="Calibri"/>
              </a:rPr>
              <a:t> is </a:t>
            </a:r>
            <a:r>
              <a:rPr lang="en-GB" sz="2000" b="0" dirty="0">
                <a:latin typeface="Calibri"/>
                <a:ea typeface="Calibri"/>
                <a:cs typeface="Calibri"/>
                <a:sym typeface="Calibri"/>
              </a:rPr>
              <a:t>is </a:t>
            </a:r>
            <a:r>
              <a:rPr lang="en-GB" sz="2000" b="0" dirty="0">
                <a:latin typeface="Calibri"/>
                <a:cs typeface="Calibri"/>
                <a:sym typeface="Calibri"/>
              </a:rPr>
              <a:t>about making decisions together with the community about how programmes and operations are designed, managed and implemented and where possible we support communities to lead and shape their own solutions and changes, on their own terms</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b="0" dirty="0">
              <a:latin typeface="Calibri"/>
              <a:cs typeface="Calibri"/>
              <a:sym typeface="Calibri"/>
            </a:endParaRP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2000" b="1" dirty="0">
                <a:solidFill>
                  <a:schemeClr val="dk1"/>
                </a:solidFill>
                <a:latin typeface="Calibri"/>
                <a:cs typeface="Calibri"/>
                <a:sym typeface="Calibri"/>
              </a:rPr>
              <a:t>Open, honest </a:t>
            </a:r>
            <a:r>
              <a:rPr lang="en-GB" sz="2000" b="1" dirty="0">
                <a:latin typeface="Calibri"/>
                <a:cs typeface="Calibri"/>
                <a:sym typeface="Calibri"/>
              </a:rPr>
              <a:t>regular communication </a:t>
            </a:r>
            <a:r>
              <a:rPr lang="en-GB" sz="2000" b="0" dirty="0">
                <a:latin typeface="Calibri"/>
                <a:cs typeface="Calibri"/>
                <a:sym typeface="Calibri"/>
              </a:rPr>
              <a:t>is about ensuring communities understand who we are and what we are doing in their community and have the information they need to make decisions and take action to protect and improve their lives, communities, and health</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b="0" dirty="0">
              <a:latin typeface="Calibri"/>
              <a:cs typeface="Calibri"/>
              <a:sym typeface="Calibri"/>
            </a:endParaRP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2000" b="1" dirty="0">
                <a:latin typeface="Calibri"/>
                <a:cs typeface="Calibri"/>
                <a:sym typeface="Calibri"/>
              </a:rPr>
              <a:t>Feedback mechanisms </a:t>
            </a:r>
            <a:r>
              <a:rPr lang="en-GB" sz="2000" b="0" dirty="0">
                <a:latin typeface="Calibri"/>
                <a:cs typeface="Calibri"/>
                <a:sym typeface="Calibri"/>
              </a:rPr>
              <a:t>support us to receive, analyse, respond to, and act on, community questions, complaints, requests, suggestions, beliefs, rumours and praise. This can be about the </a:t>
            </a:r>
            <a:r>
              <a:rPr lang="en-GB" sz="2000" b="0" i="0" u="none" strike="noStrike" cap="none" dirty="0">
                <a:solidFill>
                  <a:schemeClr val="dk1"/>
                </a:solidFill>
                <a:effectLst/>
                <a:latin typeface="Calibri"/>
                <a:ea typeface="Calibri"/>
                <a:cs typeface="Calibri"/>
                <a:sym typeface="Calibri"/>
              </a:rPr>
              <a:t>services and support we provide, beliefs about a specific topic or issue related to our work (for example a public health concern), or about the behaviour and conduct of our staff and volunteers</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b="0" i="0" u="none" strike="noStrike" cap="none" dirty="0">
              <a:solidFill>
                <a:schemeClr val="dk1"/>
              </a:solidFill>
              <a:effectLst/>
              <a:latin typeface="Calibri"/>
              <a:ea typeface="Calibri"/>
              <a:cs typeface="Calibri"/>
              <a:sym typeface="Calibri"/>
            </a:endParaRP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2000" b="1" i="0" u="none" strike="noStrike" cap="none" dirty="0">
                <a:solidFill>
                  <a:schemeClr val="dk1"/>
                </a:solidFill>
                <a:effectLst/>
                <a:latin typeface="Calibri"/>
                <a:ea typeface="Calibri"/>
                <a:cs typeface="Calibri"/>
                <a:sym typeface="Calibri"/>
              </a:rPr>
              <a:t>Community understanding </a:t>
            </a:r>
            <a:r>
              <a:rPr lang="en-GB" sz="2000" b="0" i="0" u="none" strike="noStrike" cap="none" dirty="0">
                <a:solidFill>
                  <a:schemeClr val="dk1"/>
                </a:solidFill>
                <a:effectLst/>
                <a:latin typeface="Calibri"/>
                <a:ea typeface="Calibri"/>
                <a:cs typeface="Calibri"/>
                <a:sym typeface="Calibri"/>
              </a:rPr>
              <a:t>is about ensuring we </a:t>
            </a:r>
            <a:r>
              <a:rPr lang="en-GB" sz="2000" dirty="0"/>
              <a:t>understand the communities we are working with, including the situation they live in and their needs, priorities, opinions and capacities – and the wider social, cultural, political, economic and environmental influences that affect their lives.</a:t>
            </a:r>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endParaRPr lang="en-GB" sz="2000" dirty="0"/>
          </a:p>
          <a:p>
            <a:pPr marL="1200150" marR="0" lvl="2" indent="-28575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en-GB" sz="2000" b="1" dirty="0">
                <a:latin typeface="Calibri"/>
                <a:ea typeface="Calibri"/>
                <a:cs typeface="Calibri"/>
                <a:sym typeface="Calibri"/>
              </a:rPr>
              <a:t>Together </a:t>
            </a:r>
            <a:r>
              <a:rPr lang="en-GB" sz="2000" b="0" dirty="0">
                <a:latin typeface="Calibri"/>
                <a:ea typeface="Calibri"/>
                <a:cs typeface="Calibri"/>
                <a:sym typeface="Calibri"/>
              </a:rPr>
              <a:t>these four core community engagement approaches help us to ensure</a:t>
            </a:r>
          </a:p>
          <a:p>
            <a:pPr marL="1714500" lvl="3" indent="-342900" algn="l" rtl="0">
              <a:lnSpc>
                <a:spcPct val="100000"/>
              </a:lnSpc>
              <a:spcBef>
                <a:spcPts val="540"/>
              </a:spcBef>
              <a:spcAft>
                <a:spcPts val="0"/>
              </a:spcAft>
              <a:buClr>
                <a:schemeClr val="dk1"/>
              </a:buClr>
              <a:buSzPts val="1800"/>
              <a:buFont typeface="Arial"/>
              <a:buChar char="•"/>
            </a:pPr>
            <a:r>
              <a:rPr lang="en-GB" dirty="0"/>
              <a:t>The support we provide is relevant, useful and timely and meet people’s needs</a:t>
            </a:r>
          </a:p>
          <a:p>
            <a:pPr marL="1714500" lvl="3" indent="-342900" algn="l" rtl="0">
              <a:lnSpc>
                <a:spcPct val="100000"/>
              </a:lnSpc>
              <a:spcBef>
                <a:spcPts val="540"/>
              </a:spcBef>
              <a:spcAft>
                <a:spcPts val="0"/>
              </a:spcAft>
              <a:buClr>
                <a:schemeClr val="dk1"/>
              </a:buClr>
              <a:buSzPts val="1800"/>
              <a:buFont typeface="Arial"/>
              <a:buChar char="•"/>
            </a:pPr>
            <a:r>
              <a:rPr lang="en-GB" dirty="0"/>
              <a:t>Our programmes and operations are driven and owned by communities </a:t>
            </a:r>
          </a:p>
          <a:p>
            <a:pPr marL="1714500" lvl="3" indent="-342900" algn="l" rtl="0">
              <a:lnSpc>
                <a:spcPct val="100000"/>
              </a:lnSpc>
              <a:spcBef>
                <a:spcPts val="540"/>
              </a:spcBef>
              <a:spcAft>
                <a:spcPts val="0"/>
              </a:spcAft>
              <a:buClr>
                <a:schemeClr val="dk1"/>
              </a:buClr>
              <a:buSzPts val="1800"/>
              <a:buFont typeface="Arial"/>
              <a:buChar char="•"/>
            </a:pPr>
            <a:r>
              <a:rPr lang="en-GB" dirty="0"/>
              <a:t>That we treat community members with dignity and respect, seeing them as equal partners with valuable knowledge and capacities </a:t>
            </a:r>
          </a:p>
          <a:p>
            <a:pPr marL="1714500" lvl="3" indent="-342900" algn="l" rtl="0">
              <a:lnSpc>
                <a:spcPct val="100000"/>
              </a:lnSpc>
              <a:spcBef>
                <a:spcPts val="540"/>
              </a:spcBef>
              <a:spcAft>
                <a:spcPts val="0"/>
              </a:spcAft>
              <a:buClr>
                <a:schemeClr val="dk1"/>
              </a:buClr>
              <a:buSzPts val="1800"/>
              <a:buFont typeface="Arial"/>
              <a:buChar char="•"/>
            </a:pPr>
            <a:r>
              <a:rPr lang="en-GB" dirty="0"/>
              <a:t>Our interventions do not have negative consequences – such as damaging local markets through aid distributions or fuel tensions between different groups</a:t>
            </a:r>
            <a:endParaRPr lang="en-GB" sz="2000" b="0" dirty="0">
              <a:latin typeface="Calibri"/>
              <a:ea typeface="Calibri"/>
              <a:cs typeface="Calibri"/>
              <a:sym typeface="Calibri"/>
            </a:endParaRPr>
          </a:p>
          <a:p>
            <a:pPr marL="342900" lvl="0" indent="-215900" algn="l" rtl="0">
              <a:lnSpc>
                <a:spcPct val="100000"/>
              </a:lnSpc>
              <a:spcBef>
                <a:spcPts val="1000"/>
              </a:spcBef>
              <a:spcAft>
                <a:spcPts val="0"/>
              </a:spcAft>
              <a:buClr>
                <a:schemeClr val="dk1"/>
              </a:buClr>
              <a:buSzPts val="2000"/>
              <a:buFont typeface="Arial"/>
              <a:buNone/>
            </a:pPr>
            <a:endParaRPr lang="en-GB" sz="2000" b="0" dirty="0">
              <a:latin typeface="Calibri"/>
              <a:ea typeface="Calibri"/>
              <a:cs typeface="Calibri"/>
              <a:sym typeface="Calibri"/>
            </a:endParaRPr>
          </a:p>
          <a:p>
            <a:pPr marL="342900" lvl="0" indent="-342900" algn="l" rtl="0">
              <a:lnSpc>
                <a:spcPct val="100000"/>
              </a:lnSpc>
              <a:spcBef>
                <a:spcPts val="1000"/>
              </a:spcBef>
              <a:spcAft>
                <a:spcPts val="0"/>
              </a:spcAft>
              <a:buClr>
                <a:schemeClr val="dk1"/>
              </a:buClr>
              <a:buSzPts val="2000"/>
              <a:buFont typeface="Arial"/>
              <a:buChar char="•"/>
            </a:pPr>
            <a:r>
              <a:rPr lang="en-GB" sz="2000" b="1" dirty="0">
                <a:latin typeface="Calibri"/>
                <a:ea typeface="Calibri"/>
                <a:cs typeface="Calibri"/>
                <a:sym typeface="Calibri"/>
              </a:rPr>
              <a:t>A key point to make is that the Red Cross Red Crescent was started to help communities, so if we are not meeting community needs, preferences and priorities, we are not meeting our own mandate.</a:t>
            </a:r>
            <a:endParaRPr lang="en-GB" b="1" dirty="0"/>
          </a:p>
          <a:p>
            <a:pPr marL="342900" lvl="0" indent="-228282" algn="l" rtl="0">
              <a:lnSpc>
                <a:spcPct val="100000"/>
              </a:lnSpc>
              <a:spcBef>
                <a:spcPts val="542"/>
              </a:spcBef>
              <a:spcAft>
                <a:spcPts val="0"/>
              </a:spcAft>
              <a:buClr>
                <a:schemeClr val="dk1"/>
              </a:buClr>
              <a:buSzPts val="1805"/>
              <a:buFont typeface="Arial"/>
              <a:buNone/>
            </a:pPr>
            <a:endParaRPr dirty="0"/>
          </a:p>
        </p:txBody>
      </p:sp>
      <p:sp>
        <p:nvSpPr>
          <p:cNvPr id="677" name="Google Shape;6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980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Community engagement</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encompasses</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multiple</a:t>
            </a:r>
            <a:r>
              <a:rPr kumimoji="0" lang="en-CH"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approaches and </a:t>
            </a:r>
            <a:r>
              <a:rPr kumimoji="0" lang="fr-FR" sz="24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ways</a:t>
            </a:r>
            <a:r>
              <a:rPr kumimoji="0" lang="fr-FR"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a:t>
            </a:r>
            <a:r>
              <a:rPr kumimoji="0" lang="en-CH"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working</a:t>
            </a:r>
            <a:r>
              <a:rPr kumimoji="0" lang="fr-FR"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collaboratively</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with</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people and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communities</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entails an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iterative</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process</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that</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integrates</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meaningful</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participation</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open and</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honest</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communication</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mechanisms</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listen</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act</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on </a:t>
            </a:r>
            <a:r>
              <a:rPr kumimoji="0" lang="fr-FR"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feedback</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promotes</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community</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action in support</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health</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humanitarian</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a:t>
            </a:r>
            <a:r>
              <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development</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outcomes</a:t>
            </a:r>
            <a:r>
              <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866" marR="0" lvl="0" indent="-342866" algn="l" defTabSz="914309" rtl="0" eaLnBrk="0" fontAlgn="base" latinLnBrk="0" hangingPunct="0">
              <a:lnSpc>
                <a:spcPts val="3380"/>
              </a:lnSpc>
              <a:spcBef>
                <a:spcPct val="0"/>
              </a:spcBef>
              <a:spcAft>
                <a:spcPts val="600"/>
              </a:spcAft>
              <a:buClr>
                <a:srgbClr val="FF0000"/>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How?</a:t>
            </a:r>
          </a:p>
          <a:p>
            <a:pPr marL="1144703" marR="0" lvl="1" indent="-457155" algn="l" defTabSz="914309" rtl="0" eaLnBrk="0" fontAlgn="base" latinLnBrk="0" hangingPunct="0">
              <a:lnSpc>
                <a:spcPts val="3380"/>
              </a:lnSpc>
              <a:spcBef>
                <a:spcPct val="0"/>
              </a:spcBef>
              <a:spcAft>
                <a:spcPts val="600"/>
              </a:spcAft>
              <a:buClr>
                <a:srgbClr val="FF0000"/>
              </a:buClr>
              <a:buSzTx/>
              <a:buFont typeface="+mj-lt"/>
              <a:buAutoNum type="arabicPeriod"/>
              <a:tabLst/>
              <a:defRPr/>
            </a:pPr>
            <a:r>
              <a:rPr kumimoji="0" lang="en-US"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Understand the context, challenges faced in implementing prevention measures, and local capacities</a:t>
            </a:r>
          </a:p>
          <a:p>
            <a:pPr marL="1144703" marR="0" lvl="1" indent="-457155" algn="l" defTabSz="914309" rtl="0" eaLnBrk="0" fontAlgn="base" latinLnBrk="0" hangingPunct="0">
              <a:lnSpc>
                <a:spcPts val="3380"/>
              </a:lnSpc>
              <a:spcBef>
                <a:spcPct val="0"/>
              </a:spcBef>
              <a:spcAft>
                <a:spcPts val="600"/>
              </a:spcAft>
              <a:buClr>
                <a:srgbClr val="FF0000"/>
              </a:buClr>
              <a:buSzTx/>
              <a:buFont typeface="+mj-lt"/>
              <a:buAutoNum type="arabicPeriod"/>
              <a:tabLst/>
              <a:defRPr/>
            </a:pPr>
            <a:r>
              <a:rPr kumimoji="0" lang="en-US"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Engage community leaders and groups to identify, plan and implement local solutions</a:t>
            </a:r>
            <a:r>
              <a:rPr kumimoji="0" lang="en-CH"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Agree roles &amp; responsibilities</a:t>
            </a:r>
            <a:endParaRPr kumimoji="0" lang="en-CH"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4703" marR="0" lvl="1" indent="-457155" algn="l" defTabSz="914309" rtl="0" eaLnBrk="0" fontAlgn="base" latinLnBrk="0" hangingPunct="0">
              <a:lnSpc>
                <a:spcPts val="3380"/>
              </a:lnSpc>
              <a:spcBef>
                <a:spcPct val="0"/>
              </a:spcBef>
              <a:spcAft>
                <a:spcPts val="600"/>
              </a:spcAft>
              <a:buClr>
                <a:srgbClr val="FF0000"/>
              </a:buClr>
              <a:buSzTx/>
              <a:buFont typeface="+mj-lt"/>
              <a:buAutoNum type="arabicPeriod"/>
              <a:tabLst/>
              <a:defRPr/>
            </a:pPr>
            <a:r>
              <a:rPr kumimoji="0" lang="en-CH"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Ensure communities have the information they need about the programme or the issue of concern, so that they can take action</a:t>
            </a:r>
            <a:endParaRPr kumimoji="0" lang="en-US"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4703" marR="0" lvl="1" indent="-457155" algn="l" defTabSz="914309" rtl="0" eaLnBrk="0" fontAlgn="base" latinLnBrk="0" hangingPunct="0">
              <a:lnSpc>
                <a:spcPts val="3380"/>
              </a:lnSpc>
              <a:spcBef>
                <a:spcPct val="0"/>
              </a:spcBef>
              <a:spcAft>
                <a:spcPts val="600"/>
              </a:spcAft>
              <a:buClr>
                <a:srgbClr val="FF0000"/>
              </a:buClr>
              <a:buSzTx/>
              <a:buFont typeface="+mj-lt"/>
              <a:buAutoNum type="arabicPeriod"/>
              <a:tabLst/>
              <a:defRPr/>
            </a:pPr>
            <a:r>
              <a:rPr kumimoji="0" lang="en-US"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Support community groups to communicate, monitor and improve solutions being implemented</a:t>
            </a:r>
            <a:endParaRPr kumimoji="0" lang="en-CH"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4703" marR="0" lvl="1" indent="-457155" algn="l" defTabSz="914309" rtl="0" eaLnBrk="0" fontAlgn="base" latinLnBrk="0" hangingPunct="0">
              <a:lnSpc>
                <a:spcPts val="3380"/>
              </a:lnSpc>
              <a:spcBef>
                <a:spcPct val="0"/>
              </a:spcBef>
              <a:spcAft>
                <a:spcPts val="600"/>
              </a:spcAft>
              <a:buClr>
                <a:srgbClr val="FF0000"/>
              </a:buClr>
              <a:buSzTx/>
              <a:buFont typeface="+mj-lt"/>
              <a:buAutoNum type="arabicPeriod"/>
              <a:tabLst/>
              <a:defRPr/>
            </a:pPr>
            <a:r>
              <a:rPr kumimoji="0" lang="en-CH"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Listen to people insights and take action to respond to needs, concerns and perceptions</a:t>
            </a:r>
          </a:p>
          <a:p>
            <a:pPr marL="1144703" marR="0" lvl="1" indent="-457155" algn="l" defTabSz="914309" rtl="0" eaLnBrk="0" fontAlgn="base" latinLnBrk="0" hangingPunct="0">
              <a:lnSpc>
                <a:spcPts val="3380"/>
              </a:lnSpc>
              <a:spcBef>
                <a:spcPct val="0"/>
              </a:spcBef>
              <a:spcAft>
                <a:spcPts val="600"/>
              </a:spcAft>
              <a:buClr>
                <a:srgbClr val="FF0000"/>
              </a:buClr>
              <a:buSzTx/>
              <a:buFont typeface="+mj-lt"/>
              <a:buAutoNum type="arabicPeriod"/>
              <a:tabLst/>
              <a:defRPr/>
            </a:pPr>
            <a:r>
              <a:rPr kumimoji="0" lang="en-CH"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Support communities to lead their way </a:t>
            </a:r>
            <a:r>
              <a:rPr kumimoji="0" lang="en-CH" sz="2000" b="0" i="0" u="none" strike="noStrike" kern="1200" cap="none" spc="0" normalizeH="0" baseline="0" noProof="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to live </a:t>
            </a:r>
            <a:r>
              <a:rPr kumimoji="0" lang="en-CH"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rPr>
              <a:t>positively and healthy</a:t>
            </a:r>
          </a:p>
          <a:p>
            <a:pPr marL="1144703" marR="0" lvl="1" indent="-457155" algn="l" defTabSz="914309" rtl="0" eaLnBrk="0" fontAlgn="base" latinLnBrk="0" hangingPunct="0">
              <a:lnSpc>
                <a:spcPts val="3380"/>
              </a:lnSpc>
              <a:spcBef>
                <a:spcPct val="0"/>
              </a:spcBef>
              <a:spcAft>
                <a:spcPts val="600"/>
              </a:spcAft>
              <a:buClr>
                <a:srgbClr val="FF0000"/>
              </a:buClr>
              <a:buSzTx/>
              <a:buFont typeface="+mj-lt"/>
              <a:buAutoNum type="arabicPeriod"/>
              <a:tabLst/>
              <a:defRPr/>
            </a:pPr>
            <a:endParaRPr kumimoji="0" lang="en-US" sz="20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5469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FACILITATOR NOTES</a:t>
            </a:r>
            <a:endParaRPr/>
          </a:p>
          <a:p>
            <a:pPr marL="171450" lvl="0" indent="-95250" algn="l" rtl="0">
              <a:lnSpc>
                <a:spcPct val="100000"/>
              </a:lnSpc>
              <a:spcBef>
                <a:spcPts val="36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There are lots of different names for community engagement and accountability, but they largely all mean the same thing - the process of working in a transparent and participatory way with communities that improves the quality of programmes and operations. </a:t>
            </a:r>
            <a:endParaRPr/>
          </a:p>
          <a:p>
            <a:pPr marL="171450" lvl="0" indent="-171450" algn="l" rtl="0">
              <a:lnSpc>
                <a:spcPct val="100000"/>
              </a:lnSpc>
              <a:spcBef>
                <a:spcPts val="36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The Red Cross and Red Crescent Movement has chosen to use CEA</a:t>
            </a:r>
            <a:endParaRPr/>
          </a:p>
          <a:p>
            <a:pPr marL="171450" lvl="0" indent="-171450" algn="l" rtl="0">
              <a:lnSpc>
                <a:spcPct val="100000"/>
              </a:lnSpc>
              <a:spcBef>
                <a:spcPts val="36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In the UN you’ll more commonly hear it called AAP or accountability to affected people, which is the same thing as CEA </a:t>
            </a:r>
            <a:endParaRPr/>
          </a:p>
          <a:p>
            <a:pPr marL="171450" lvl="0" indent="-171450" algn="l" rtl="0">
              <a:lnSpc>
                <a:spcPct val="100000"/>
              </a:lnSpc>
              <a:spcBef>
                <a:spcPts val="36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Communicating with Communities is an older term which is not used anymore – it largely died out because the term suggested too much focus on information sharing as opposed to participation</a:t>
            </a:r>
            <a:endParaRPr/>
          </a:p>
          <a:p>
            <a:pPr marL="171450" lvl="0" indent="-171450" algn="l" rtl="0">
              <a:lnSpc>
                <a:spcPct val="100000"/>
              </a:lnSpc>
              <a:spcBef>
                <a:spcPts val="36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C4D or communication for development tends to be used by UNICEF and is more focused on participatory approaches to behaviour change in health and WASH programmes</a:t>
            </a:r>
            <a:endParaRPr/>
          </a:p>
          <a:p>
            <a:pPr marL="171450" lvl="0" indent="-171450" algn="l" rtl="0">
              <a:lnSpc>
                <a:spcPct val="100000"/>
              </a:lnSpc>
              <a:spcBef>
                <a:spcPts val="36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RCCE </a:t>
            </a:r>
            <a:r>
              <a:rPr lang="en-US" sz="1200" b="0" i="0" u="none" strike="noStrike">
                <a:solidFill>
                  <a:schemeClr val="dk1"/>
                </a:solidFill>
                <a:latin typeface="Calibri"/>
                <a:ea typeface="Calibri"/>
                <a:cs typeface="Calibri"/>
                <a:sym typeface="Calibri"/>
              </a:rPr>
              <a:t>This is a term used primarily in public health emergencies by WHO and UNICEF. </a:t>
            </a:r>
            <a:r>
              <a:rPr lang="en-CH" sz="1200" b="0" i="0" u="none" strike="noStrike">
                <a:solidFill>
                  <a:schemeClr val="dk1"/>
                </a:solidFill>
                <a:latin typeface="Calibri"/>
                <a:ea typeface="Calibri"/>
                <a:cs typeface="Calibri"/>
                <a:sym typeface="Calibri"/>
              </a:rPr>
              <a:t>It </a:t>
            </a:r>
            <a:r>
              <a:rPr lang="en-GB" sz="1200" b="0" i="0" u="none" strike="noStrike">
                <a:solidFill>
                  <a:schemeClr val="dk1"/>
                </a:solidFill>
                <a:latin typeface="Calibri"/>
                <a:ea typeface="Calibri"/>
                <a:cs typeface="Calibri"/>
                <a:sym typeface="Calibri"/>
              </a:rPr>
              <a:t>has grown in prominence since </a:t>
            </a:r>
            <a:r>
              <a:rPr lang="en-CH" sz="1200" b="0" i="0" u="none" strike="noStrike">
                <a:solidFill>
                  <a:schemeClr val="dk1"/>
                </a:solidFill>
                <a:latin typeface="Calibri"/>
                <a:ea typeface="Calibri"/>
                <a:cs typeface="Calibri"/>
                <a:sym typeface="Calibri"/>
              </a:rPr>
              <a:t>EBOLA and </a:t>
            </a:r>
            <a:r>
              <a:rPr lang="en-GB" sz="1200" b="0" i="0" u="none" strike="noStrike">
                <a:solidFill>
                  <a:schemeClr val="dk1"/>
                </a:solidFill>
                <a:latin typeface="Calibri"/>
                <a:ea typeface="Calibri"/>
                <a:cs typeface="Calibri"/>
                <a:sym typeface="Calibri"/>
              </a:rPr>
              <a:t>COVID</a:t>
            </a:r>
            <a:r>
              <a:rPr lang="en-CH" sz="1200" b="0" i="0" u="none" strike="noStrike">
                <a:solidFill>
                  <a:schemeClr val="dk1"/>
                </a:solidFill>
                <a:latin typeface="Calibri"/>
                <a:ea typeface="Calibri"/>
                <a:cs typeface="Calibri"/>
                <a:sym typeface="Calibri"/>
              </a:rPr>
              <a:t>. IFRC has adopted it to ensure alignment with the main partners in epidemics response, although RCCE approach is grounded on CEA </a:t>
            </a:r>
            <a:r>
              <a:rPr lang="en-GB" sz="1200" b="0" i="0" u="none" strike="noStrike">
                <a:solidFill>
                  <a:schemeClr val="dk1"/>
                </a:solidFill>
                <a:latin typeface="Calibri"/>
                <a:ea typeface="Calibri"/>
                <a:cs typeface="Calibri"/>
                <a:sym typeface="Calibri"/>
              </a:rPr>
              <a:t>approaches</a:t>
            </a:r>
            <a:r>
              <a:rPr lang="en-CH" sz="1200" b="0" i="0" u="none" strike="noStrike">
                <a:solidFill>
                  <a:schemeClr val="dk1"/>
                </a:solidFill>
                <a:latin typeface="Calibri"/>
                <a:ea typeface="Calibri"/>
                <a:cs typeface="Calibri"/>
                <a:sym typeface="Calibri"/>
              </a:rPr>
              <a:t>. It </a:t>
            </a:r>
            <a:r>
              <a:rPr lang="en-GB" sz="1200" b="0" i="0" u="none" strike="noStrike">
                <a:solidFill>
                  <a:schemeClr val="dk1"/>
                </a:solidFill>
                <a:latin typeface="Calibri"/>
                <a:ea typeface="Calibri"/>
                <a:cs typeface="Calibri"/>
                <a:sym typeface="Calibri"/>
              </a:rPr>
              <a:t>refers to community engagement in epidemic response</a:t>
            </a:r>
            <a:r>
              <a:rPr lang="en-CH" sz="1200" b="0" i="0" u="none" strike="noStrike">
                <a:solidFill>
                  <a:schemeClr val="dk1"/>
                </a:solidFill>
                <a:latin typeface="Calibri"/>
                <a:ea typeface="Calibri"/>
                <a:cs typeface="Calibri"/>
                <a:sym typeface="Calibri"/>
              </a:rPr>
              <a:t>, including </a:t>
            </a:r>
            <a:r>
              <a:rPr lang="en-US" sz="1200"/>
              <a:t>CEA approaches and processes that aim at providing timely, relevant and actionable information, seeks to ensure we work collaboratively with communities to promote social and behaviour changes and to encourage community-led solutions</a:t>
            </a:r>
          </a:p>
          <a:p>
            <a:pPr marL="171450" lvl="0" indent="-171450" algn="l" rtl="0">
              <a:lnSpc>
                <a:spcPct val="100000"/>
              </a:lnSpc>
              <a:spcBef>
                <a:spcPts val="360"/>
              </a:spcBef>
              <a:spcAft>
                <a:spcPts val="0"/>
              </a:spcAft>
              <a:buClr>
                <a:schemeClr val="dk1"/>
              </a:buClr>
              <a:buSzPts val="1200"/>
              <a:buFont typeface="Arial"/>
              <a:buChar char="•"/>
            </a:pPr>
            <a:endParaRPr lang="en-CH" sz="1200" b="0" i="0" u="none" strike="noStrike">
              <a:solidFill>
                <a:schemeClr val="dk1"/>
              </a:solidFill>
              <a:latin typeface="Calibri"/>
              <a:ea typeface="Calibri"/>
              <a:cs typeface="Calibri"/>
              <a:sym typeface="Calibri"/>
            </a:endParaRPr>
          </a:p>
          <a:p>
            <a:pPr marL="171450" lvl="0" indent="-171450" algn="l" rtl="0">
              <a:lnSpc>
                <a:spcPct val="100000"/>
              </a:lnSpc>
              <a:spcBef>
                <a:spcPts val="360"/>
              </a:spcBef>
              <a:spcAft>
                <a:spcPts val="0"/>
              </a:spcAft>
              <a:buClr>
                <a:schemeClr val="dk1"/>
              </a:buClr>
              <a:buSzPts val="1200"/>
              <a:buFont typeface="Arial"/>
              <a:buChar char="•"/>
            </a:pPr>
            <a:endParaRPr/>
          </a:p>
        </p:txBody>
      </p:sp>
      <p:sp>
        <p:nvSpPr>
          <p:cNvPr id="517" name="Google Shape;5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2000" b="1">
                <a:latin typeface="Calibri"/>
                <a:ea typeface="Calibri"/>
                <a:cs typeface="Calibri"/>
                <a:sym typeface="Calibri"/>
              </a:rPr>
              <a:t>FACILITATOR NOTES</a:t>
            </a:r>
            <a:endParaRPr/>
          </a:p>
          <a:p>
            <a:pPr marL="0" lvl="0" indent="0" algn="l" rtl="0">
              <a:lnSpc>
                <a:spcPct val="100000"/>
              </a:lnSpc>
              <a:spcBef>
                <a:spcPts val="1000"/>
              </a:spcBef>
              <a:spcAft>
                <a:spcPts val="0"/>
              </a:spcAft>
              <a:buSzPts val="1400"/>
              <a:buNone/>
            </a:pPr>
            <a:endParaRPr sz="2000" b="0">
              <a:latin typeface="Calibri"/>
              <a:ea typeface="Calibri"/>
              <a:cs typeface="Calibri"/>
              <a:sym typeface="Calibri"/>
            </a:endParaRPr>
          </a:p>
          <a:p>
            <a:pPr marL="342900" lvl="0" indent="-342900" algn="l" rtl="0">
              <a:lnSpc>
                <a:spcPct val="100000"/>
              </a:lnSpc>
              <a:spcBef>
                <a:spcPts val="540"/>
              </a:spcBef>
              <a:spcAft>
                <a:spcPts val="0"/>
              </a:spcAft>
              <a:buClr>
                <a:schemeClr val="dk1"/>
              </a:buClr>
              <a:buSzPts val="1800"/>
              <a:buFont typeface="Arial"/>
              <a:buChar char="•"/>
            </a:pPr>
            <a:r>
              <a:rPr lang="en-GB"/>
              <a:t>It is important to clear up some common misconceptions about community engagement and accountability first:</a:t>
            </a:r>
            <a:endParaRPr/>
          </a:p>
          <a:p>
            <a:pPr marL="342900" lvl="0" indent="-228282" algn="l" rtl="0">
              <a:lnSpc>
                <a:spcPct val="100000"/>
              </a:lnSpc>
              <a:spcBef>
                <a:spcPts val="542"/>
              </a:spcBef>
              <a:spcAft>
                <a:spcPts val="0"/>
              </a:spcAft>
              <a:buClr>
                <a:schemeClr val="dk1"/>
              </a:buClr>
              <a:buSzPts val="1805"/>
              <a:buFont typeface="Arial"/>
              <a:buNone/>
            </a:pPr>
            <a:endParaRPr/>
          </a:p>
          <a:p>
            <a:pPr marL="0" lvl="0" indent="0" algn="l" rtl="0">
              <a:lnSpc>
                <a:spcPct val="100000"/>
              </a:lnSpc>
              <a:spcBef>
                <a:spcPts val="541"/>
              </a:spcBef>
              <a:spcAft>
                <a:spcPts val="0"/>
              </a:spcAft>
              <a:buSzPts val="1400"/>
              <a:buNone/>
            </a:pPr>
            <a:r>
              <a:rPr lang="en-GB" sz="1804">
                <a:solidFill>
                  <a:schemeClr val="dk1"/>
                </a:solidFill>
                <a:latin typeface="Calibri"/>
                <a:ea typeface="Calibri"/>
                <a:cs typeface="Calibri"/>
                <a:sym typeface="Calibri"/>
              </a:rPr>
              <a:t>Community engagement and accountability is not…</a:t>
            </a:r>
            <a:endParaRPr/>
          </a:p>
          <a:p>
            <a:pPr marL="342900" lvl="0" indent="-342900" algn="l" rtl="0">
              <a:lnSpc>
                <a:spcPct val="100000"/>
              </a:lnSpc>
              <a:spcBef>
                <a:spcPts val="541"/>
              </a:spcBef>
              <a:spcAft>
                <a:spcPts val="0"/>
              </a:spcAft>
              <a:buClr>
                <a:schemeClr val="dk1"/>
              </a:buClr>
              <a:buSzPts val="1804"/>
              <a:buFont typeface="Arial"/>
              <a:buChar char="•"/>
            </a:pPr>
            <a:r>
              <a:rPr lang="en-GB" sz="1804" b="1">
                <a:solidFill>
                  <a:schemeClr val="dk1"/>
                </a:solidFill>
                <a:latin typeface="Calibri"/>
                <a:ea typeface="Calibri"/>
                <a:cs typeface="Calibri"/>
                <a:sym typeface="Calibri"/>
              </a:rPr>
              <a:t>Something new </a:t>
            </a:r>
            <a:r>
              <a:rPr lang="en-GB" sz="1804">
                <a:solidFill>
                  <a:schemeClr val="dk1"/>
                </a:solidFill>
                <a:latin typeface="Calibri"/>
                <a:ea typeface="Calibri"/>
                <a:cs typeface="Calibri"/>
                <a:sym typeface="Calibri"/>
              </a:rPr>
              <a:t>– the Red Cross Red Crescent has always worked with communities, but we don’t always do it as well as we should and adopting a more systematic approach could improve quality and prevent gaps in how we engage communities</a:t>
            </a:r>
            <a:endParaRPr/>
          </a:p>
          <a:p>
            <a:pPr marL="342900" lvl="0" indent="-342900" algn="l" rtl="0">
              <a:lnSpc>
                <a:spcPct val="100000"/>
              </a:lnSpc>
              <a:spcBef>
                <a:spcPts val="541"/>
              </a:spcBef>
              <a:spcAft>
                <a:spcPts val="0"/>
              </a:spcAft>
              <a:buClr>
                <a:schemeClr val="dk1"/>
              </a:buClr>
              <a:buSzPts val="1804"/>
              <a:buFont typeface="Arial"/>
              <a:buChar char="•"/>
            </a:pPr>
            <a:r>
              <a:rPr lang="en-GB" sz="1804" b="1">
                <a:solidFill>
                  <a:schemeClr val="dk1"/>
                </a:solidFill>
                <a:latin typeface="Calibri"/>
                <a:ea typeface="Calibri"/>
                <a:cs typeface="Calibri"/>
                <a:sym typeface="Calibri"/>
              </a:rPr>
              <a:t>A separate programme or activity </a:t>
            </a:r>
            <a:r>
              <a:rPr lang="en-GB" sz="1804">
                <a:solidFill>
                  <a:schemeClr val="dk1"/>
                </a:solidFill>
                <a:latin typeface="Calibri"/>
                <a:ea typeface="Calibri"/>
                <a:cs typeface="Calibri"/>
                <a:sym typeface="Calibri"/>
              </a:rPr>
              <a:t>– community engagement is a mindset or a way of working that should be part of everything we do, integrated within all our work</a:t>
            </a:r>
            <a:endParaRPr/>
          </a:p>
          <a:p>
            <a:pPr marL="342900" lvl="0" indent="-342900" algn="l" rtl="0">
              <a:lnSpc>
                <a:spcPct val="100000"/>
              </a:lnSpc>
              <a:spcBef>
                <a:spcPts val="541"/>
              </a:spcBef>
              <a:spcAft>
                <a:spcPts val="0"/>
              </a:spcAft>
              <a:buClr>
                <a:schemeClr val="dk1"/>
              </a:buClr>
              <a:buSzPts val="1804"/>
              <a:buFont typeface="Arial"/>
              <a:buChar char="•"/>
            </a:pPr>
            <a:r>
              <a:rPr lang="en-GB" sz="1804" b="1">
                <a:solidFill>
                  <a:schemeClr val="dk1"/>
                </a:solidFill>
                <a:latin typeface="Calibri"/>
                <a:ea typeface="Calibri"/>
                <a:cs typeface="Calibri"/>
                <a:sym typeface="Calibri"/>
              </a:rPr>
              <a:t>One person’s job </a:t>
            </a:r>
            <a:r>
              <a:rPr lang="en-GB" sz="1804">
                <a:solidFill>
                  <a:schemeClr val="dk1"/>
                </a:solidFill>
                <a:latin typeface="Calibri"/>
                <a:ea typeface="Calibri"/>
                <a:cs typeface="Calibri"/>
                <a:sym typeface="Calibri"/>
              </a:rPr>
              <a:t>– accountability cannot be outsourced to one person or department; we all have a responsibility to ensure we engage communities well in our work</a:t>
            </a:r>
            <a:endParaRPr/>
          </a:p>
          <a:p>
            <a:pPr marL="342900" lvl="0" indent="-342900" algn="l" rtl="0">
              <a:lnSpc>
                <a:spcPct val="100000"/>
              </a:lnSpc>
              <a:spcBef>
                <a:spcPts val="541"/>
              </a:spcBef>
              <a:spcAft>
                <a:spcPts val="0"/>
              </a:spcAft>
              <a:buClr>
                <a:schemeClr val="dk1"/>
              </a:buClr>
              <a:buSzPts val="1804"/>
              <a:buFont typeface="Arial"/>
              <a:buChar char="•"/>
            </a:pPr>
            <a:r>
              <a:rPr lang="en-GB" sz="1804" b="1">
                <a:solidFill>
                  <a:schemeClr val="dk1"/>
                </a:solidFill>
                <a:latin typeface="Calibri"/>
                <a:ea typeface="Calibri"/>
                <a:cs typeface="Calibri"/>
                <a:sym typeface="Calibri"/>
              </a:rPr>
              <a:t>An extra burden or box to be ticked </a:t>
            </a:r>
            <a:r>
              <a:rPr lang="en-GB" sz="1804">
                <a:solidFill>
                  <a:schemeClr val="dk1"/>
                </a:solidFill>
                <a:latin typeface="Calibri"/>
                <a:ea typeface="Calibri"/>
                <a:cs typeface="Calibri"/>
                <a:sym typeface="Calibri"/>
              </a:rPr>
              <a:t>– it’s part of our core commitments and critical to the quality of our work and the impact we can have.</a:t>
            </a:r>
            <a:endParaRPr/>
          </a:p>
          <a:p>
            <a:pPr marL="342900" lvl="0" indent="-228282" algn="l" rtl="0">
              <a:lnSpc>
                <a:spcPct val="100000"/>
              </a:lnSpc>
              <a:spcBef>
                <a:spcPts val="542"/>
              </a:spcBef>
              <a:spcAft>
                <a:spcPts val="0"/>
              </a:spcAft>
              <a:buClr>
                <a:schemeClr val="dk1"/>
              </a:buClr>
              <a:buSzPts val="1805"/>
              <a:buFont typeface="Arial"/>
              <a:buNone/>
            </a:pPr>
            <a:endParaRPr/>
          </a:p>
        </p:txBody>
      </p:sp>
      <p:sp>
        <p:nvSpPr>
          <p:cNvPr id="532" name="Google Shape;5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FACILITATOR NOTES – Breakout rooms – 10mins in the breakout room / 5 mins plenary </a:t>
            </a:r>
            <a:endParaRPr dirty="0"/>
          </a:p>
          <a:p>
            <a:pPr marL="0" lvl="0" indent="0" algn="l" rtl="0">
              <a:lnSpc>
                <a:spcPct val="100000"/>
              </a:lnSpc>
              <a:spcBef>
                <a:spcPts val="542"/>
              </a:spcBef>
              <a:spcAft>
                <a:spcPts val="0"/>
              </a:spcAft>
              <a:buSzPts val="1400"/>
              <a:buNone/>
            </a:pPr>
            <a:endParaRPr dirty="0"/>
          </a:p>
          <a:p>
            <a:pPr marL="0" lvl="0" indent="0" algn="l" rtl="0">
              <a:lnSpc>
                <a:spcPct val="100000"/>
              </a:lnSpc>
              <a:spcBef>
                <a:spcPts val="540"/>
              </a:spcBef>
              <a:spcAft>
                <a:spcPts val="0"/>
              </a:spcAft>
              <a:buSzPts val="1400"/>
              <a:buNone/>
            </a:pPr>
            <a:r>
              <a:rPr lang="en-GB" dirty="0"/>
              <a:t>This is a group exercise to get participants thinking about how community engagement and accountability relates to their work. </a:t>
            </a:r>
            <a:endParaRPr dirty="0"/>
          </a:p>
          <a:p>
            <a:pPr marL="0" lvl="0" indent="0" algn="l" rtl="0">
              <a:lnSpc>
                <a:spcPct val="100000"/>
              </a:lnSpc>
              <a:spcBef>
                <a:spcPts val="542"/>
              </a:spcBef>
              <a:spcAft>
                <a:spcPts val="0"/>
              </a:spcAft>
              <a:buSzPts val="1400"/>
              <a:buNone/>
            </a:pPr>
            <a:endParaRPr dirty="0"/>
          </a:p>
          <a:p>
            <a:pPr marL="171450" indent="-171450">
              <a:spcBef>
                <a:spcPts val="540"/>
              </a:spcBef>
              <a:buClr>
                <a:schemeClr val="dk1"/>
              </a:buClr>
              <a:buSzPts val="1800"/>
              <a:buFont typeface="Arial"/>
              <a:buChar char="•"/>
            </a:pPr>
            <a:r>
              <a:rPr lang="en-GB" sz="1800" dirty="0"/>
              <a:t>Participants will need to go into their relevant breakout rooms for this activity so be careful in managing their time. Instruct everyone to take a screenshot or picture of this slide before going into their breakout rooms. Facilitators can also drop the instructions and questions into the chat.</a:t>
            </a:r>
          </a:p>
          <a:p>
            <a:pPr marL="171450" indent="-171450">
              <a:spcBef>
                <a:spcPts val="540"/>
              </a:spcBef>
              <a:buClr>
                <a:schemeClr val="dk1"/>
              </a:buClr>
              <a:buSzPts val="1800"/>
              <a:buFont typeface="Arial"/>
              <a:buChar char="•"/>
            </a:pPr>
            <a:r>
              <a:rPr lang="en-GB" sz="1800" dirty="0"/>
              <a:t>Everyone should limit their response to 60 seconds SHARP to ensure everyone gets to share.</a:t>
            </a:r>
          </a:p>
          <a:p>
            <a:pPr marL="171450" lvl="0" indent="-171450" algn="l">
              <a:lnSpc>
                <a:spcPct val="100000"/>
              </a:lnSpc>
              <a:spcBef>
                <a:spcPts val="540"/>
              </a:spcBef>
              <a:spcAft>
                <a:spcPts val="0"/>
              </a:spcAft>
              <a:buClr>
                <a:schemeClr val="dk1"/>
              </a:buClr>
              <a:buSzPts val="1800"/>
              <a:buFont typeface="Arial"/>
              <a:buChar char="•"/>
            </a:pPr>
            <a:r>
              <a:rPr lang="en-GB" sz="1800" dirty="0"/>
              <a:t>First ask each person to share a story from </a:t>
            </a:r>
            <a:r>
              <a:rPr lang="en-GB" sz="1200" dirty="0">
                <a:solidFill>
                  <a:schemeClr val="dk1"/>
                </a:solidFill>
                <a:latin typeface="Times New Roman"/>
                <a:ea typeface="Times New Roman"/>
                <a:cs typeface="Times New Roman"/>
                <a:sym typeface="Times New Roman"/>
              </a:rPr>
              <a:t>their own work when things have gone wrong because there was not enough engagement with the community. Ask each participant to share an experience of what went wrong (5mins)</a:t>
            </a:r>
            <a:endParaRPr sz="1800" dirty="0"/>
          </a:p>
          <a:p>
            <a:pPr marL="171450" lvl="0" indent="-171450" algn="l" rtl="0">
              <a:lnSpc>
                <a:spcPct val="100000"/>
              </a:lnSpc>
              <a:spcBef>
                <a:spcPts val="360"/>
              </a:spcBef>
              <a:spcAft>
                <a:spcPts val="0"/>
              </a:spcAft>
              <a:buClr>
                <a:schemeClr val="dk1"/>
              </a:buClr>
              <a:buSzPts val="1200"/>
              <a:buFont typeface="Arial"/>
              <a:buChar char="•"/>
            </a:pPr>
            <a:r>
              <a:rPr lang="en-GB" sz="1200" dirty="0">
                <a:solidFill>
                  <a:schemeClr val="dk1"/>
                </a:solidFill>
                <a:latin typeface="Times New Roman"/>
                <a:ea typeface="Times New Roman"/>
                <a:cs typeface="Times New Roman"/>
                <a:sym typeface="Times New Roman"/>
              </a:rPr>
              <a:t>Each group should select one of the examples shared and then discuss the reasons why community engagement was not as good as it should have been, what the consequences were and what they could have done better (5mins)</a:t>
            </a:r>
            <a:endParaRPr dirty="0"/>
          </a:p>
          <a:p>
            <a:pPr marL="171450" indent="-171450">
              <a:spcBef>
                <a:spcPts val="360"/>
              </a:spcBef>
              <a:buClr>
                <a:schemeClr val="dk1"/>
              </a:buClr>
              <a:buSzPts val="1200"/>
              <a:buFont typeface="Arial"/>
              <a:buChar char="•"/>
            </a:pPr>
            <a:r>
              <a:rPr lang="en-GB" sz="1200" dirty="0">
                <a:solidFill>
                  <a:schemeClr val="dk1"/>
                </a:solidFill>
                <a:latin typeface="Times New Roman"/>
                <a:ea typeface="Times New Roman"/>
                <a:cs typeface="Times New Roman"/>
                <a:sym typeface="Times New Roman"/>
              </a:rPr>
              <a:t>Each group to share their example in plenary</a:t>
            </a:r>
            <a:r>
              <a:rPr lang="en-GB" sz="1200" dirty="0">
                <a:latin typeface="Times New Roman"/>
                <a:ea typeface="Times New Roman"/>
                <a:cs typeface="Times New Roman"/>
                <a:sym typeface="Times New Roman"/>
              </a:rPr>
              <a:t> (60 seconds each)</a:t>
            </a:r>
            <a:r>
              <a:rPr lang="en-GB" sz="1200" dirty="0">
                <a:solidFill>
                  <a:schemeClr val="dk1"/>
                </a:solidFill>
                <a:latin typeface="Times New Roman"/>
                <a:ea typeface="Times New Roman"/>
                <a:cs typeface="Times New Roman"/>
                <a:sym typeface="Times New Roman"/>
              </a:rPr>
              <a:t> (5mins)</a:t>
            </a:r>
            <a:endParaRPr dirty="0"/>
          </a:p>
        </p:txBody>
      </p:sp>
      <p:sp>
        <p:nvSpPr>
          <p:cNvPr id="498" name="Google Shape;49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2"/>
              </a:spcBef>
              <a:spcAft>
                <a:spcPts val="0"/>
              </a:spcAft>
              <a:buSzPts val="1400"/>
              <a:buNone/>
            </a:pPr>
            <a:r>
              <a:rPr lang="en-GB" dirty="0"/>
              <a:t>Facilitator notes</a:t>
            </a:r>
          </a:p>
          <a:p>
            <a:pPr marL="0" lvl="0" indent="0" algn="l" rtl="0">
              <a:lnSpc>
                <a:spcPct val="100000"/>
              </a:lnSpc>
              <a:spcBef>
                <a:spcPts val="542"/>
              </a:spcBef>
              <a:spcAft>
                <a:spcPts val="0"/>
              </a:spcAft>
              <a:buSzPts val="1400"/>
              <a:buNone/>
            </a:pPr>
            <a:endParaRPr lang="en-GB" dirty="0"/>
          </a:p>
          <a:p>
            <a:pPr marL="0" lvl="0" indent="0" algn="l" rtl="0">
              <a:lnSpc>
                <a:spcPct val="100000"/>
              </a:lnSpc>
              <a:spcBef>
                <a:spcPts val="542"/>
              </a:spcBef>
              <a:spcAft>
                <a:spcPts val="0"/>
              </a:spcAft>
              <a:buSzPts val="1400"/>
              <a:buNone/>
            </a:pPr>
            <a:r>
              <a:rPr lang="en-GB" dirty="0"/>
              <a:t>- The next few slides will look at the CEA approaches we discussed during the definition – Open, honest communication, Participation, Feedback and complaints, and Community understanding in more detail. Explaining what these are and giving examples from around the Movement to bring them to life</a:t>
            </a:r>
            <a:endParaRPr dirty="0"/>
          </a:p>
        </p:txBody>
      </p:sp>
      <p:sp>
        <p:nvSpPr>
          <p:cNvPr id="477" name="Google Shape;477;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1210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2"/>
        <p:cNvGrpSpPr/>
        <p:nvPr/>
      </p:nvGrpSpPr>
      <p:grpSpPr>
        <a:xfrm>
          <a:off x="0" y="0"/>
          <a:ext cx="0" cy="0"/>
          <a:chOff x="0" y="0"/>
          <a:chExt cx="0" cy="0"/>
        </a:xfrm>
      </p:grpSpPr>
      <p:sp>
        <p:nvSpPr>
          <p:cNvPr id="13" name="Google Shape;13;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4" name="Google Shape;14;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8C9A5946-7684-C049-9DB9-51FDC86BB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53"/>
        <p:cNvGrpSpPr/>
        <p:nvPr/>
      </p:nvGrpSpPr>
      <p:grpSpPr>
        <a:xfrm>
          <a:off x="0" y="0"/>
          <a:ext cx="0" cy="0"/>
          <a:chOff x="0" y="0"/>
          <a:chExt cx="0" cy="0"/>
        </a:xfrm>
      </p:grpSpPr>
      <p:sp>
        <p:nvSpPr>
          <p:cNvPr id="54" name="Google Shape;54;p34"/>
          <p:cNvSpPr>
            <a:spLocks noGrp="1"/>
          </p:cNvSpPr>
          <p:nvPr>
            <p:ph type="pic" idx="2"/>
          </p:nvPr>
        </p:nvSpPr>
        <p:spPr>
          <a:xfrm>
            <a:off x="8180310" y="0"/>
            <a:ext cx="10107690" cy="10288588"/>
          </a:xfrm>
          <a:prstGeom prst="rect">
            <a:avLst/>
          </a:prstGeom>
          <a:solidFill>
            <a:srgbClr val="353535">
              <a:alpha val="11372"/>
            </a:srgbClr>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56"/>
        <p:cNvGrpSpPr/>
        <p:nvPr/>
      </p:nvGrpSpPr>
      <p:grpSpPr>
        <a:xfrm>
          <a:off x="0" y="0"/>
          <a:ext cx="0" cy="0"/>
          <a:chOff x="0" y="0"/>
          <a:chExt cx="0" cy="0"/>
        </a:xfrm>
      </p:grpSpPr>
      <p:sp>
        <p:nvSpPr>
          <p:cNvPr id="57" name="Google Shape;57;p37"/>
          <p:cNvSpPr>
            <a:spLocks noGrp="1"/>
          </p:cNvSpPr>
          <p:nvPr>
            <p:ph type="pic" idx="2"/>
          </p:nvPr>
        </p:nvSpPr>
        <p:spPr>
          <a:xfrm>
            <a:off x="702734" y="2263699"/>
            <a:ext cx="8156496" cy="5561868"/>
          </a:xfrm>
          <a:prstGeom prst="rect">
            <a:avLst/>
          </a:prstGeom>
          <a:solidFill>
            <a:srgbClr val="353535">
              <a:alpha val="11372"/>
            </a:srgbClr>
          </a:solidFill>
          <a:ln>
            <a:noFill/>
          </a:ln>
        </p:spPr>
      </p:sp>
      <p:sp>
        <p:nvSpPr>
          <p:cNvPr id="58" name="Google Shape;58;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59" name="Google Shape;59;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60" name="Google Shape;60;p37"/>
          <p:cNvSpPr>
            <a:spLocks noGrp="1"/>
          </p:cNvSpPr>
          <p:nvPr>
            <p:ph type="pic" idx="3"/>
          </p:nvPr>
        </p:nvSpPr>
        <p:spPr>
          <a:xfrm>
            <a:off x="9411837" y="2263699"/>
            <a:ext cx="8156496" cy="5561868"/>
          </a:xfrm>
          <a:prstGeom prst="rect">
            <a:avLst/>
          </a:prstGeom>
          <a:solidFill>
            <a:srgbClr val="353535">
              <a:alpha val="11372"/>
            </a:srgbClr>
          </a:solidFill>
          <a:ln>
            <a:noFill/>
          </a:ln>
        </p:spPr>
      </p:sp>
      <p:pic>
        <p:nvPicPr>
          <p:cNvPr id="61" name="Google Shape;61;p3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62"/>
        <p:cNvGrpSpPr/>
        <p:nvPr/>
      </p:nvGrpSpPr>
      <p:grpSpPr>
        <a:xfrm>
          <a:off x="0" y="0"/>
          <a:ext cx="0" cy="0"/>
          <a:chOff x="0" y="0"/>
          <a:chExt cx="0" cy="0"/>
        </a:xfrm>
      </p:grpSpPr>
      <p:pic>
        <p:nvPicPr>
          <p:cNvPr id="63" name="Google Shape;63;p3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64"/>
        <p:cNvGrpSpPr/>
        <p:nvPr/>
      </p:nvGrpSpPr>
      <p:grpSpPr>
        <a:xfrm>
          <a:off x="0" y="0"/>
          <a:ext cx="0" cy="0"/>
          <a:chOff x="0" y="0"/>
          <a:chExt cx="0" cy="0"/>
        </a:xfrm>
      </p:grpSpPr>
      <p:sp>
        <p:nvSpPr>
          <p:cNvPr id="65" name="Google Shape;65;p39"/>
          <p:cNvSpPr>
            <a:spLocks noGrp="1"/>
          </p:cNvSpPr>
          <p:nvPr>
            <p:ph type="pic" idx="2"/>
          </p:nvPr>
        </p:nvSpPr>
        <p:spPr>
          <a:xfrm>
            <a:off x="0" y="0"/>
            <a:ext cx="18288000" cy="10288588"/>
          </a:xfrm>
          <a:prstGeom prst="rect">
            <a:avLst/>
          </a:prstGeom>
          <a:solidFill>
            <a:srgbClr val="353535">
              <a:alpha val="11372"/>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66"/>
        <p:cNvGrpSpPr/>
        <p:nvPr/>
      </p:nvGrpSpPr>
      <p:grpSpPr>
        <a:xfrm>
          <a:off x="0" y="0"/>
          <a:ext cx="0" cy="0"/>
          <a:chOff x="0" y="0"/>
          <a:chExt cx="0" cy="0"/>
        </a:xfrm>
      </p:grpSpPr>
      <p:sp>
        <p:nvSpPr>
          <p:cNvPr id="67" name="Google Shape;67;p40"/>
          <p:cNvSpPr>
            <a:spLocks noGrp="1"/>
          </p:cNvSpPr>
          <p:nvPr>
            <p:ph type="pic" idx="2"/>
          </p:nvPr>
        </p:nvSpPr>
        <p:spPr>
          <a:xfrm>
            <a:off x="0" y="0"/>
            <a:ext cx="18288000" cy="10288588"/>
          </a:xfrm>
          <a:prstGeom prst="rect">
            <a:avLst/>
          </a:prstGeom>
          <a:solidFill>
            <a:srgbClr val="353535">
              <a:alpha val="11372"/>
            </a:srgbClr>
          </a:solidFill>
          <a:ln>
            <a:noFill/>
          </a:ln>
        </p:spPr>
      </p:sp>
      <p:sp>
        <p:nvSpPr>
          <p:cNvPr id="68" name="Google Shape;68;p4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69" name="Google Shape;69;p4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0" name="Google Shape;70;p4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71"/>
        <p:cNvGrpSpPr/>
        <p:nvPr/>
      </p:nvGrpSpPr>
      <p:grpSpPr>
        <a:xfrm>
          <a:off x="0" y="0"/>
          <a:ext cx="0" cy="0"/>
          <a:chOff x="0" y="0"/>
          <a:chExt cx="0" cy="0"/>
        </a:xfrm>
      </p:grpSpPr>
      <p:sp>
        <p:nvSpPr>
          <p:cNvPr id="72" name="Google Shape;72;p41"/>
          <p:cNvSpPr>
            <a:spLocks noGrp="1"/>
          </p:cNvSpPr>
          <p:nvPr>
            <p:ph type="pic" idx="2"/>
          </p:nvPr>
        </p:nvSpPr>
        <p:spPr>
          <a:xfrm>
            <a:off x="0" y="0"/>
            <a:ext cx="18288000" cy="10288588"/>
          </a:xfrm>
          <a:prstGeom prst="rect">
            <a:avLst/>
          </a:prstGeom>
          <a:solidFill>
            <a:srgbClr val="353535">
              <a:alpha val="11372"/>
            </a:srgbClr>
          </a:solidFill>
          <a:ln>
            <a:noFill/>
          </a:ln>
        </p:spPr>
      </p:sp>
      <p:sp>
        <p:nvSpPr>
          <p:cNvPr id="73" name="Google Shape;73;p4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4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p4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6" name="Google Shape;76;p4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4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11E41"/>
                </a:solidFill>
                <a:latin typeface="Montserrat SemiBold"/>
                <a:ea typeface="Montserrat SemiBold"/>
                <a:cs typeface="Montserrat SemiBold"/>
                <a:sym typeface="Montserrat SemiBold"/>
              </a:rPr>
              <a:t>31 January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78"/>
        <p:cNvGrpSpPr/>
        <p:nvPr/>
      </p:nvGrpSpPr>
      <p:grpSpPr>
        <a:xfrm>
          <a:off x="0" y="0"/>
          <a:ext cx="0" cy="0"/>
          <a:chOff x="0" y="0"/>
          <a:chExt cx="0" cy="0"/>
        </a:xfrm>
      </p:grpSpPr>
      <p:pic>
        <p:nvPicPr>
          <p:cNvPr id="79" name="Google Shape;79;p4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0" name="Google Shape;80;p4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4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chemeClr val="lt2"/>
                </a:solidFill>
                <a:latin typeface="Montserrat SemiBold"/>
                <a:ea typeface="Montserrat SemiBold"/>
                <a:cs typeface="Montserrat SemiBold"/>
                <a:sym typeface="Montserrat SemiBold"/>
              </a:rPr>
              <a:t>31 January 2022</a:t>
            </a:r>
            <a:endParaRPr sz="2400" b="1" i="0" u="none" strike="noStrike" cap="none">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82"/>
        <p:cNvGrpSpPr/>
        <p:nvPr/>
      </p:nvGrpSpPr>
      <p:grpSpPr>
        <a:xfrm>
          <a:off x="0" y="0"/>
          <a:ext cx="0" cy="0"/>
          <a:chOff x="0" y="0"/>
          <a:chExt cx="0" cy="0"/>
        </a:xfrm>
      </p:grpSpPr>
      <p:sp>
        <p:nvSpPr>
          <p:cNvPr id="83" name="Google Shape;83;p43"/>
          <p:cNvSpPr>
            <a:spLocks noGrp="1"/>
          </p:cNvSpPr>
          <p:nvPr>
            <p:ph type="pic" idx="2"/>
          </p:nvPr>
        </p:nvSpPr>
        <p:spPr>
          <a:xfrm>
            <a:off x="0" y="0"/>
            <a:ext cx="18288000" cy="10288588"/>
          </a:xfrm>
          <a:prstGeom prst="rect">
            <a:avLst/>
          </a:prstGeom>
          <a:solidFill>
            <a:srgbClr val="353535">
              <a:alpha val="11372"/>
            </a:srgbClr>
          </a:solidFill>
          <a:ln>
            <a:noFill/>
          </a:ln>
        </p:spPr>
      </p:sp>
      <p:sp>
        <p:nvSpPr>
          <p:cNvPr id="84" name="Google Shape;84;p4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4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4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87" name="Google Shape;87;p4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4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9" name="Google Shape;89;p4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4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11E41"/>
                </a:solidFill>
                <a:latin typeface="Montserrat SemiBold"/>
                <a:ea typeface="Montserrat SemiBold"/>
                <a:cs typeface="Montserrat SemiBold"/>
                <a:sym typeface="Montserrat SemiBold"/>
              </a:rPr>
              <a:t>31 January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91"/>
        <p:cNvGrpSpPr/>
        <p:nvPr/>
      </p:nvGrpSpPr>
      <p:grpSpPr>
        <a:xfrm>
          <a:off x="0" y="0"/>
          <a:ext cx="0" cy="0"/>
          <a:chOff x="0" y="0"/>
          <a:chExt cx="0" cy="0"/>
        </a:xfrm>
      </p:grpSpPr>
      <p:sp>
        <p:nvSpPr>
          <p:cNvPr id="92" name="Google Shape;92;p44"/>
          <p:cNvSpPr>
            <a:spLocks noGrp="1"/>
          </p:cNvSpPr>
          <p:nvPr>
            <p:ph type="pic" idx="2"/>
          </p:nvPr>
        </p:nvSpPr>
        <p:spPr>
          <a:xfrm>
            <a:off x="383056" y="338143"/>
            <a:ext cx="17521895" cy="9625008"/>
          </a:xfrm>
          <a:prstGeom prst="rect">
            <a:avLst/>
          </a:prstGeom>
          <a:solidFill>
            <a:srgbClr val="353535">
              <a:alpha val="11372"/>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6"/>
        <p:cNvGrpSpPr/>
        <p:nvPr/>
      </p:nvGrpSpPr>
      <p:grpSpPr>
        <a:xfrm>
          <a:off x="0" y="0"/>
          <a:ext cx="0" cy="0"/>
          <a:chOff x="0" y="0"/>
          <a:chExt cx="0" cy="0"/>
        </a:xfrm>
      </p:grpSpPr>
      <p:sp>
        <p:nvSpPr>
          <p:cNvPr id="17" name="Google Shape;17;p27"/>
          <p:cNvSpPr>
            <a:spLocks noGrp="1"/>
          </p:cNvSpPr>
          <p:nvPr>
            <p:ph type="pic" idx="2"/>
          </p:nvPr>
        </p:nvSpPr>
        <p:spPr>
          <a:xfrm>
            <a:off x="1818975" y="0"/>
            <a:ext cx="6662002" cy="10288588"/>
          </a:xfrm>
          <a:prstGeom prst="rect">
            <a:avLst/>
          </a:prstGeom>
          <a:solidFill>
            <a:srgbClr val="353535">
              <a:alpha val="11372"/>
            </a:srgbClr>
          </a:solidFill>
          <a:ln>
            <a:noFill/>
          </a:ln>
        </p:spPr>
      </p:sp>
      <p:sp>
        <p:nvSpPr>
          <p:cNvPr id="18" name="Google Shape;18;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 name="Google Shape;19;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BB8EF379-D6B3-0749-A717-52D363840F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93"/>
        <p:cNvGrpSpPr/>
        <p:nvPr/>
      </p:nvGrpSpPr>
      <p:grpSpPr>
        <a:xfrm>
          <a:off x="0" y="0"/>
          <a:ext cx="0" cy="0"/>
          <a:chOff x="0" y="0"/>
          <a:chExt cx="0" cy="0"/>
        </a:xfrm>
      </p:grpSpPr>
      <p:sp>
        <p:nvSpPr>
          <p:cNvPr id="94" name="Google Shape;94;p45"/>
          <p:cNvSpPr>
            <a:spLocks noGrp="1"/>
          </p:cNvSpPr>
          <p:nvPr>
            <p:ph type="pic" idx="2"/>
          </p:nvPr>
        </p:nvSpPr>
        <p:spPr>
          <a:xfrm>
            <a:off x="1935145" y="3120406"/>
            <a:ext cx="5715000" cy="5715000"/>
          </a:xfrm>
          <a:prstGeom prst="rect">
            <a:avLst/>
          </a:prstGeom>
          <a:solidFill>
            <a:srgbClr val="353535">
              <a:alpha val="11372"/>
            </a:srgbClr>
          </a:solidFill>
          <a:ln>
            <a:noFill/>
          </a:ln>
        </p:spPr>
      </p:sp>
      <p:sp>
        <p:nvSpPr>
          <p:cNvPr id="95" name="Google Shape;95;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96" name="Google Shape;96;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7" name="Google Shape;97;p4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98"/>
        <p:cNvGrpSpPr/>
        <p:nvPr/>
      </p:nvGrpSpPr>
      <p:grpSpPr>
        <a:xfrm>
          <a:off x="0" y="0"/>
          <a:ext cx="0" cy="0"/>
          <a:chOff x="0" y="0"/>
          <a:chExt cx="0" cy="0"/>
        </a:xfrm>
      </p:grpSpPr>
      <p:sp>
        <p:nvSpPr>
          <p:cNvPr id="99" name="Google Shape;99;p46"/>
          <p:cNvSpPr>
            <a:spLocks noGrp="1"/>
          </p:cNvSpPr>
          <p:nvPr>
            <p:ph type="pic" idx="2"/>
          </p:nvPr>
        </p:nvSpPr>
        <p:spPr>
          <a:xfrm>
            <a:off x="1610782" y="2576586"/>
            <a:ext cx="6363725" cy="6363727"/>
          </a:xfrm>
          <a:prstGeom prst="rect">
            <a:avLst/>
          </a:prstGeom>
          <a:solidFill>
            <a:srgbClr val="353535">
              <a:alpha val="11372"/>
            </a:srgbClr>
          </a:solidFill>
          <a:ln>
            <a:noFill/>
          </a:ln>
        </p:spPr>
      </p:sp>
      <p:sp>
        <p:nvSpPr>
          <p:cNvPr id="100" name="Google Shape;100;p4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01" name="Google Shape;101;p4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2" name="Google Shape;102;p4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103"/>
        <p:cNvGrpSpPr/>
        <p:nvPr/>
      </p:nvGrpSpPr>
      <p:grpSpPr>
        <a:xfrm>
          <a:off x="0" y="0"/>
          <a:ext cx="0" cy="0"/>
          <a:chOff x="0" y="0"/>
          <a:chExt cx="0" cy="0"/>
        </a:xfrm>
      </p:grpSpPr>
      <p:sp>
        <p:nvSpPr>
          <p:cNvPr id="104" name="Google Shape;104;p47"/>
          <p:cNvSpPr>
            <a:spLocks noGrp="1"/>
          </p:cNvSpPr>
          <p:nvPr>
            <p:ph type="pic" idx="2"/>
          </p:nvPr>
        </p:nvSpPr>
        <p:spPr>
          <a:xfrm flipH="1">
            <a:off x="-1" y="0"/>
            <a:ext cx="14712019" cy="4511040"/>
          </a:xfrm>
          <a:prstGeom prst="rect">
            <a:avLst/>
          </a:prstGeom>
          <a:solidFill>
            <a:srgbClr val="353535">
              <a:alpha val="11372"/>
            </a:srgbClr>
          </a:solidFill>
          <a:ln>
            <a:noFill/>
          </a:ln>
        </p:spPr>
      </p:sp>
      <p:sp>
        <p:nvSpPr>
          <p:cNvPr id="105" name="Google Shape;105;p4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06" name="Google Shape;106;p4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7" name="Google Shape;107;p4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108"/>
        <p:cNvGrpSpPr/>
        <p:nvPr/>
      </p:nvGrpSpPr>
      <p:grpSpPr>
        <a:xfrm>
          <a:off x="0" y="0"/>
          <a:ext cx="0" cy="0"/>
          <a:chOff x="0" y="0"/>
          <a:chExt cx="0" cy="0"/>
        </a:xfrm>
      </p:grpSpPr>
      <p:sp>
        <p:nvSpPr>
          <p:cNvPr id="109" name="Google Shape;109;p48"/>
          <p:cNvSpPr>
            <a:spLocks noGrp="1"/>
          </p:cNvSpPr>
          <p:nvPr>
            <p:ph type="pic" idx="2"/>
          </p:nvPr>
        </p:nvSpPr>
        <p:spPr>
          <a:xfrm>
            <a:off x="1553028" y="0"/>
            <a:ext cx="16734972" cy="5379495"/>
          </a:xfrm>
          <a:prstGeom prst="rect">
            <a:avLst/>
          </a:prstGeom>
          <a:solidFill>
            <a:srgbClr val="353535">
              <a:alpha val="11372"/>
            </a:srgbClr>
          </a:solidFill>
          <a:ln>
            <a:noFill/>
          </a:ln>
        </p:spPr>
      </p:sp>
      <p:sp>
        <p:nvSpPr>
          <p:cNvPr id="110" name="Google Shape;110;p4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11" name="Google Shape;111;p4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2" name="Google Shape;112;p4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13"/>
        <p:cNvGrpSpPr/>
        <p:nvPr/>
      </p:nvGrpSpPr>
      <p:grpSpPr>
        <a:xfrm>
          <a:off x="0" y="0"/>
          <a:ext cx="0" cy="0"/>
          <a:chOff x="0" y="0"/>
          <a:chExt cx="0" cy="0"/>
        </a:xfrm>
      </p:grpSpPr>
      <p:sp>
        <p:nvSpPr>
          <p:cNvPr id="114" name="Google Shape;114;p49"/>
          <p:cNvSpPr>
            <a:spLocks noGrp="1"/>
          </p:cNvSpPr>
          <p:nvPr>
            <p:ph type="pic" idx="2"/>
          </p:nvPr>
        </p:nvSpPr>
        <p:spPr>
          <a:xfrm>
            <a:off x="0" y="0"/>
            <a:ext cx="6698918" cy="6698919"/>
          </a:xfrm>
          <a:prstGeom prst="rect">
            <a:avLst/>
          </a:prstGeom>
          <a:solidFill>
            <a:srgbClr val="353535">
              <a:alpha val="11372"/>
            </a:srgbClr>
          </a:solidFill>
          <a:ln>
            <a:noFill/>
          </a:ln>
        </p:spPr>
      </p:sp>
      <p:sp>
        <p:nvSpPr>
          <p:cNvPr id="115" name="Google Shape;115;p49"/>
          <p:cNvSpPr>
            <a:spLocks noGrp="1"/>
          </p:cNvSpPr>
          <p:nvPr>
            <p:ph type="pic" idx="3"/>
          </p:nvPr>
        </p:nvSpPr>
        <p:spPr>
          <a:xfrm>
            <a:off x="4279192" y="4287009"/>
            <a:ext cx="4798110" cy="4798111"/>
          </a:xfrm>
          <a:prstGeom prst="rect">
            <a:avLst/>
          </a:prstGeom>
          <a:solidFill>
            <a:srgbClr val="353535">
              <a:alpha val="11372"/>
            </a:srgbClr>
          </a:solidFill>
          <a:ln>
            <a:noFill/>
          </a:ln>
        </p:spPr>
      </p:sp>
      <p:sp>
        <p:nvSpPr>
          <p:cNvPr id="116" name="Google Shape;116;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17" name="Google Shape;117;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8" name="Google Shape;118;p4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119"/>
        <p:cNvGrpSpPr/>
        <p:nvPr/>
      </p:nvGrpSpPr>
      <p:grpSpPr>
        <a:xfrm>
          <a:off x="0" y="0"/>
          <a:ext cx="0" cy="0"/>
          <a:chOff x="0" y="0"/>
          <a:chExt cx="0" cy="0"/>
        </a:xfrm>
      </p:grpSpPr>
      <p:sp>
        <p:nvSpPr>
          <p:cNvPr id="120" name="Google Shape;120;p50"/>
          <p:cNvSpPr>
            <a:spLocks noGrp="1"/>
          </p:cNvSpPr>
          <p:nvPr>
            <p:ph type="pic" idx="2"/>
          </p:nvPr>
        </p:nvSpPr>
        <p:spPr>
          <a:xfrm>
            <a:off x="6907700" y="3429529"/>
            <a:ext cx="3466042" cy="3429529"/>
          </a:xfrm>
          <a:prstGeom prst="rect">
            <a:avLst/>
          </a:prstGeom>
          <a:solidFill>
            <a:srgbClr val="353535">
              <a:alpha val="11372"/>
            </a:srgbClr>
          </a:solidFill>
          <a:ln>
            <a:noFill/>
          </a:ln>
        </p:spPr>
      </p:sp>
      <p:sp>
        <p:nvSpPr>
          <p:cNvPr id="121" name="Google Shape;121;p50"/>
          <p:cNvSpPr>
            <a:spLocks noGrp="1"/>
          </p:cNvSpPr>
          <p:nvPr>
            <p:ph type="pic" idx="3"/>
          </p:nvPr>
        </p:nvSpPr>
        <p:spPr>
          <a:xfrm>
            <a:off x="-24384" y="0"/>
            <a:ext cx="3466042" cy="3429529"/>
          </a:xfrm>
          <a:prstGeom prst="rect">
            <a:avLst/>
          </a:prstGeom>
          <a:solidFill>
            <a:srgbClr val="353535">
              <a:alpha val="11372"/>
            </a:srgbClr>
          </a:solidFill>
          <a:ln>
            <a:noFill/>
          </a:ln>
        </p:spPr>
      </p:sp>
      <p:sp>
        <p:nvSpPr>
          <p:cNvPr id="122" name="Google Shape;122;p50"/>
          <p:cNvSpPr>
            <a:spLocks noGrp="1"/>
          </p:cNvSpPr>
          <p:nvPr>
            <p:ph type="pic" idx="4"/>
          </p:nvPr>
        </p:nvSpPr>
        <p:spPr>
          <a:xfrm>
            <a:off x="3441658" y="3429529"/>
            <a:ext cx="3466042" cy="3429529"/>
          </a:xfrm>
          <a:prstGeom prst="rect">
            <a:avLst/>
          </a:prstGeom>
          <a:solidFill>
            <a:srgbClr val="353535">
              <a:alpha val="11372"/>
            </a:srgbClr>
          </a:solidFill>
          <a:ln>
            <a:noFill/>
          </a:ln>
        </p:spPr>
      </p:sp>
      <p:sp>
        <p:nvSpPr>
          <p:cNvPr id="123" name="Google Shape;123;p50"/>
          <p:cNvSpPr>
            <a:spLocks noGrp="1"/>
          </p:cNvSpPr>
          <p:nvPr>
            <p:ph type="pic" idx="5"/>
          </p:nvPr>
        </p:nvSpPr>
        <p:spPr>
          <a:xfrm>
            <a:off x="-24384" y="3429529"/>
            <a:ext cx="3466042" cy="3429529"/>
          </a:xfrm>
          <a:prstGeom prst="rect">
            <a:avLst/>
          </a:prstGeom>
          <a:solidFill>
            <a:srgbClr val="353535">
              <a:alpha val="11372"/>
            </a:srgbClr>
          </a:solidFill>
          <a:ln>
            <a:noFill/>
          </a:ln>
        </p:spPr>
      </p:sp>
      <p:sp>
        <p:nvSpPr>
          <p:cNvPr id="124" name="Google Shape;124;p50"/>
          <p:cNvSpPr>
            <a:spLocks noGrp="1"/>
          </p:cNvSpPr>
          <p:nvPr>
            <p:ph type="pic" idx="6"/>
          </p:nvPr>
        </p:nvSpPr>
        <p:spPr>
          <a:xfrm>
            <a:off x="3441658" y="6859059"/>
            <a:ext cx="3466042" cy="3429529"/>
          </a:xfrm>
          <a:prstGeom prst="rect">
            <a:avLst/>
          </a:prstGeom>
          <a:solidFill>
            <a:srgbClr val="353535">
              <a:alpha val="11372"/>
            </a:srgbClr>
          </a:solidFill>
          <a:ln>
            <a:noFill/>
          </a:ln>
        </p:spPr>
      </p:sp>
      <p:sp>
        <p:nvSpPr>
          <p:cNvPr id="125" name="Google Shape;125;p50"/>
          <p:cNvSpPr>
            <a:spLocks noGrp="1"/>
          </p:cNvSpPr>
          <p:nvPr>
            <p:ph type="pic" idx="7"/>
          </p:nvPr>
        </p:nvSpPr>
        <p:spPr>
          <a:xfrm>
            <a:off x="-24384" y="6859059"/>
            <a:ext cx="3466042" cy="3429529"/>
          </a:xfrm>
          <a:prstGeom prst="rect">
            <a:avLst/>
          </a:prstGeom>
          <a:solidFill>
            <a:srgbClr val="353535">
              <a:alpha val="11372"/>
            </a:srgbClr>
          </a:solidFill>
          <a:ln>
            <a:noFill/>
          </a:ln>
        </p:spPr>
      </p:sp>
      <p:sp>
        <p:nvSpPr>
          <p:cNvPr id="126" name="Google Shape;126;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27" name="Google Shape;127;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28" name="Google Shape;128;p5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29"/>
        <p:cNvGrpSpPr/>
        <p:nvPr/>
      </p:nvGrpSpPr>
      <p:grpSpPr>
        <a:xfrm>
          <a:off x="0" y="0"/>
          <a:ext cx="0" cy="0"/>
          <a:chOff x="0" y="0"/>
          <a:chExt cx="0" cy="0"/>
        </a:xfrm>
      </p:grpSpPr>
      <p:sp>
        <p:nvSpPr>
          <p:cNvPr id="130" name="Google Shape;130;p51"/>
          <p:cNvSpPr>
            <a:spLocks noGrp="1"/>
          </p:cNvSpPr>
          <p:nvPr>
            <p:ph type="pic" idx="2"/>
          </p:nvPr>
        </p:nvSpPr>
        <p:spPr>
          <a:xfrm>
            <a:off x="11359170" y="0"/>
            <a:ext cx="2271834" cy="2247901"/>
          </a:xfrm>
          <a:prstGeom prst="rect">
            <a:avLst/>
          </a:prstGeom>
          <a:solidFill>
            <a:srgbClr val="353535">
              <a:alpha val="11372"/>
            </a:srgbClr>
          </a:solidFill>
          <a:ln>
            <a:noFill/>
          </a:ln>
        </p:spPr>
      </p:sp>
      <p:sp>
        <p:nvSpPr>
          <p:cNvPr id="131" name="Google Shape;131;p51"/>
          <p:cNvSpPr>
            <a:spLocks noGrp="1"/>
          </p:cNvSpPr>
          <p:nvPr>
            <p:ph type="pic" idx="3"/>
          </p:nvPr>
        </p:nvSpPr>
        <p:spPr>
          <a:xfrm>
            <a:off x="9087336" y="0"/>
            <a:ext cx="2271834" cy="2247901"/>
          </a:xfrm>
          <a:prstGeom prst="rect">
            <a:avLst/>
          </a:prstGeom>
          <a:solidFill>
            <a:srgbClr val="353535">
              <a:alpha val="11372"/>
            </a:srgbClr>
          </a:solidFill>
          <a:ln>
            <a:noFill/>
          </a:ln>
        </p:spPr>
      </p:sp>
      <p:sp>
        <p:nvSpPr>
          <p:cNvPr id="132" name="Google Shape;132;p51"/>
          <p:cNvSpPr>
            <a:spLocks noGrp="1"/>
          </p:cNvSpPr>
          <p:nvPr>
            <p:ph type="pic" idx="4"/>
          </p:nvPr>
        </p:nvSpPr>
        <p:spPr>
          <a:xfrm>
            <a:off x="6815502" y="0"/>
            <a:ext cx="2271834" cy="2247901"/>
          </a:xfrm>
          <a:prstGeom prst="rect">
            <a:avLst/>
          </a:prstGeom>
          <a:solidFill>
            <a:srgbClr val="353535">
              <a:alpha val="11372"/>
            </a:srgbClr>
          </a:solidFill>
          <a:ln>
            <a:noFill/>
          </a:ln>
        </p:spPr>
      </p:sp>
      <p:sp>
        <p:nvSpPr>
          <p:cNvPr id="133" name="Google Shape;133;p51"/>
          <p:cNvSpPr>
            <a:spLocks noGrp="1"/>
          </p:cNvSpPr>
          <p:nvPr>
            <p:ph type="pic" idx="5"/>
          </p:nvPr>
        </p:nvSpPr>
        <p:spPr>
          <a:xfrm>
            <a:off x="4543668" y="0"/>
            <a:ext cx="2271834" cy="2247901"/>
          </a:xfrm>
          <a:prstGeom prst="rect">
            <a:avLst/>
          </a:prstGeom>
          <a:solidFill>
            <a:srgbClr val="353535">
              <a:alpha val="11372"/>
            </a:srgbClr>
          </a:solidFill>
          <a:ln>
            <a:noFill/>
          </a:ln>
        </p:spPr>
      </p:sp>
      <p:sp>
        <p:nvSpPr>
          <p:cNvPr id="134" name="Google Shape;134;p51"/>
          <p:cNvSpPr>
            <a:spLocks noGrp="1"/>
          </p:cNvSpPr>
          <p:nvPr>
            <p:ph type="pic" idx="6"/>
          </p:nvPr>
        </p:nvSpPr>
        <p:spPr>
          <a:xfrm>
            <a:off x="2271834" y="0"/>
            <a:ext cx="2271834" cy="2247901"/>
          </a:xfrm>
          <a:prstGeom prst="rect">
            <a:avLst/>
          </a:prstGeom>
          <a:solidFill>
            <a:srgbClr val="353535">
              <a:alpha val="11372"/>
            </a:srgbClr>
          </a:solidFill>
          <a:ln>
            <a:noFill/>
          </a:ln>
        </p:spPr>
      </p:sp>
      <p:sp>
        <p:nvSpPr>
          <p:cNvPr id="135" name="Google Shape;135;p51"/>
          <p:cNvSpPr>
            <a:spLocks noGrp="1"/>
          </p:cNvSpPr>
          <p:nvPr>
            <p:ph type="pic" idx="7"/>
          </p:nvPr>
        </p:nvSpPr>
        <p:spPr>
          <a:xfrm>
            <a:off x="0" y="0"/>
            <a:ext cx="2271834" cy="2247901"/>
          </a:xfrm>
          <a:prstGeom prst="rect">
            <a:avLst/>
          </a:prstGeom>
          <a:solidFill>
            <a:srgbClr val="353535">
              <a:alpha val="11372"/>
            </a:srgbClr>
          </a:solidFill>
          <a:ln>
            <a:noFill/>
          </a:ln>
        </p:spPr>
      </p:sp>
      <p:sp>
        <p:nvSpPr>
          <p:cNvPr id="136" name="Google Shape;136;p51"/>
          <p:cNvSpPr>
            <a:spLocks noGrp="1"/>
          </p:cNvSpPr>
          <p:nvPr>
            <p:ph type="pic" idx="8"/>
          </p:nvPr>
        </p:nvSpPr>
        <p:spPr>
          <a:xfrm>
            <a:off x="9087336" y="2247901"/>
            <a:ext cx="2271834" cy="2247901"/>
          </a:xfrm>
          <a:prstGeom prst="rect">
            <a:avLst/>
          </a:prstGeom>
          <a:solidFill>
            <a:srgbClr val="353535">
              <a:alpha val="11372"/>
            </a:srgbClr>
          </a:solidFill>
          <a:ln>
            <a:noFill/>
          </a:ln>
        </p:spPr>
      </p:sp>
      <p:sp>
        <p:nvSpPr>
          <p:cNvPr id="137" name="Google Shape;137;p51"/>
          <p:cNvSpPr>
            <a:spLocks noGrp="1"/>
          </p:cNvSpPr>
          <p:nvPr>
            <p:ph type="pic" idx="9"/>
          </p:nvPr>
        </p:nvSpPr>
        <p:spPr>
          <a:xfrm>
            <a:off x="6815502" y="2247901"/>
            <a:ext cx="2271834" cy="2247901"/>
          </a:xfrm>
          <a:prstGeom prst="rect">
            <a:avLst/>
          </a:prstGeom>
          <a:solidFill>
            <a:srgbClr val="353535">
              <a:alpha val="11372"/>
            </a:srgbClr>
          </a:solidFill>
          <a:ln>
            <a:noFill/>
          </a:ln>
        </p:spPr>
      </p:sp>
      <p:sp>
        <p:nvSpPr>
          <p:cNvPr id="138" name="Google Shape;138;p51"/>
          <p:cNvSpPr>
            <a:spLocks noGrp="1"/>
          </p:cNvSpPr>
          <p:nvPr>
            <p:ph type="pic" idx="13"/>
          </p:nvPr>
        </p:nvSpPr>
        <p:spPr>
          <a:xfrm>
            <a:off x="4543668" y="2247901"/>
            <a:ext cx="2271834" cy="2247901"/>
          </a:xfrm>
          <a:prstGeom prst="rect">
            <a:avLst/>
          </a:prstGeom>
          <a:solidFill>
            <a:srgbClr val="353535">
              <a:alpha val="11372"/>
            </a:srgbClr>
          </a:solidFill>
          <a:ln>
            <a:noFill/>
          </a:ln>
        </p:spPr>
      </p:sp>
      <p:sp>
        <p:nvSpPr>
          <p:cNvPr id="139" name="Google Shape;139;p51"/>
          <p:cNvSpPr>
            <a:spLocks noGrp="1"/>
          </p:cNvSpPr>
          <p:nvPr>
            <p:ph type="pic" idx="14"/>
          </p:nvPr>
        </p:nvSpPr>
        <p:spPr>
          <a:xfrm>
            <a:off x="2271834" y="2247901"/>
            <a:ext cx="2271834" cy="2247901"/>
          </a:xfrm>
          <a:prstGeom prst="rect">
            <a:avLst/>
          </a:prstGeom>
          <a:solidFill>
            <a:srgbClr val="353535">
              <a:alpha val="11372"/>
            </a:srgbClr>
          </a:solidFill>
          <a:ln>
            <a:noFill/>
          </a:ln>
        </p:spPr>
      </p:sp>
      <p:sp>
        <p:nvSpPr>
          <p:cNvPr id="140" name="Google Shape;140;p51"/>
          <p:cNvSpPr>
            <a:spLocks noGrp="1"/>
          </p:cNvSpPr>
          <p:nvPr>
            <p:ph type="pic" idx="15"/>
          </p:nvPr>
        </p:nvSpPr>
        <p:spPr>
          <a:xfrm>
            <a:off x="0" y="2247901"/>
            <a:ext cx="2271834" cy="2247901"/>
          </a:xfrm>
          <a:prstGeom prst="rect">
            <a:avLst/>
          </a:prstGeom>
          <a:solidFill>
            <a:srgbClr val="353535">
              <a:alpha val="11372"/>
            </a:srgbClr>
          </a:solidFill>
          <a:ln>
            <a:noFill/>
          </a:ln>
        </p:spPr>
      </p:sp>
      <p:sp>
        <p:nvSpPr>
          <p:cNvPr id="141" name="Google Shape;141;p51"/>
          <p:cNvSpPr>
            <a:spLocks noGrp="1"/>
          </p:cNvSpPr>
          <p:nvPr>
            <p:ph type="pic" idx="16"/>
          </p:nvPr>
        </p:nvSpPr>
        <p:spPr>
          <a:xfrm>
            <a:off x="4543668" y="4495802"/>
            <a:ext cx="2271834" cy="2247901"/>
          </a:xfrm>
          <a:prstGeom prst="rect">
            <a:avLst/>
          </a:prstGeom>
          <a:solidFill>
            <a:srgbClr val="353535">
              <a:alpha val="11372"/>
            </a:srgbClr>
          </a:solidFill>
          <a:ln>
            <a:noFill/>
          </a:ln>
        </p:spPr>
      </p:sp>
      <p:sp>
        <p:nvSpPr>
          <p:cNvPr id="142" name="Google Shape;142;p51"/>
          <p:cNvSpPr>
            <a:spLocks noGrp="1"/>
          </p:cNvSpPr>
          <p:nvPr>
            <p:ph type="pic" idx="17"/>
          </p:nvPr>
        </p:nvSpPr>
        <p:spPr>
          <a:xfrm>
            <a:off x="2271834" y="4495802"/>
            <a:ext cx="2271834" cy="2247901"/>
          </a:xfrm>
          <a:prstGeom prst="rect">
            <a:avLst/>
          </a:prstGeom>
          <a:solidFill>
            <a:srgbClr val="353535">
              <a:alpha val="11372"/>
            </a:srgbClr>
          </a:solidFill>
          <a:ln>
            <a:noFill/>
          </a:ln>
        </p:spPr>
      </p:sp>
      <p:sp>
        <p:nvSpPr>
          <p:cNvPr id="143" name="Google Shape;143;p51"/>
          <p:cNvSpPr>
            <a:spLocks noGrp="1"/>
          </p:cNvSpPr>
          <p:nvPr>
            <p:ph type="pic" idx="18"/>
          </p:nvPr>
        </p:nvSpPr>
        <p:spPr>
          <a:xfrm>
            <a:off x="0" y="4495802"/>
            <a:ext cx="2271834" cy="2247901"/>
          </a:xfrm>
          <a:prstGeom prst="rect">
            <a:avLst/>
          </a:prstGeom>
          <a:solidFill>
            <a:srgbClr val="353535">
              <a:alpha val="11372"/>
            </a:srgbClr>
          </a:solidFill>
          <a:ln>
            <a:noFill/>
          </a:ln>
        </p:spPr>
      </p:sp>
      <p:sp>
        <p:nvSpPr>
          <p:cNvPr id="144" name="Google Shape;144;p51"/>
          <p:cNvSpPr>
            <a:spLocks noGrp="1"/>
          </p:cNvSpPr>
          <p:nvPr>
            <p:ph type="pic" idx="19"/>
          </p:nvPr>
        </p:nvSpPr>
        <p:spPr>
          <a:xfrm>
            <a:off x="0" y="6743703"/>
            <a:ext cx="2271834" cy="2247901"/>
          </a:xfrm>
          <a:prstGeom prst="rect">
            <a:avLst/>
          </a:prstGeom>
          <a:solidFill>
            <a:srgbClr val="353535">
              <a:alpha val="11372"/>
            </a:srgbClr>
          </a:solidFill>
          <a:ln>
            <a:noFill/>
          </a:ln>
        </p:spPr>
      </p:sp>
      <p:sp>
        <p:nvSpPr>
          <p:cNvPr id="145" name="Google Shape;145;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46" name="Google Shape;146;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7" name="Google Shape;147;p5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48"/>
        <p:cNvGrpSpPr/>
        <p:nvPr/>
      </p:nvGrpSpPr>
      <p:grpSpPr>
        <a:xfrm>
          <a:off x="0" y="0"/>
          <a:ext cx="0" cy="0"/>
          <a:chOff x="0" y="0"/>
          <a:chExt cx="0" cy="0"/>
        </a:xfrm>
      </p:grpSpPr>
      <p:sp>
        <p:nvSpPr>
          <p:cNvPr id="149" name="Google Shape;149;p52"/>
          <p:cNvSpPr>
            <a:spLocks noGrp="1"/>
          </p:cNvSpPr>
          <p:nvPr>
            <p:ph type="pic" idx="2"/>
          </p:nvPr>
        </p:nvSpPr>
        <p:spPr>
          <a:xfrm>
            <a:off x="2076448" y="0"/>
            <a:ext cx="3975907" cy="10288588"/>
          </a:xfrm>
          <a:prstGeom prst="rect">
            <a:avLst/>
          </a:prstGeom>
          <a:solidFill>
            <a:srgbClr val="353535">
              <a:alpha val="11372"/>
            </a:srgbClr>
          </a:solidFill>
          <a:ln>
            <a:noFill/>
          </a:ln>
        </p:spPr>
      </p:sp>
      <p:sp>
        <p:nvSpPr>
          <p:cNvPr id="150" name="Google Shape;150;p52"/>
          <p:cNvSpPr>
            <a:spLocks noGrp="1"/>
          </p:cNvSpPr>
          <p:nvPr>
            <p:ph type="pic" idx="3"/>
          </p:nvPr>
        </p:nvSpPr>
        <p:spPr>
          <a:xfrm>
            <a:off x="6052354" y="0"/>
            <a:ext cx="3975907" cy="10288588"/>
          </a:xfrm>
          <a:prstGeom prst="rect">
            <a:avLst/>
          </a:prstGeom>
          <a:solidFill>
            <a:srgbClr val="353535">
              <a:alpha val="11372"/>
            </a:srgbClr>
          </a:solidFill>
          <a:ln>
            <a:noFill/>
          </a:ln>
        </p:spPr>
      </p:sp>
      <p:sp>
        <p:nvSpPr>
          <p:cNvPr id="151" name="Google Shape;151;p5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52" name="Google Shape;152;p5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3" name="Google Shape;153;p5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54"/>
        <p:cNvGrpSpPr/>
        <p:nvPr/>
      </p:nvGrpSpPr>
      <p:grpSpPr>
        <a:xfrm>
          <a:off x="0" y="0"/>
          <a:ext cx="0" cy="0"/>
          <a:chOff x="0" y="0"/>
          <a:chExt cx="0" cy="0"/>
        </a:xfrm>
      </p:grpSpPr>
      <p:sp>
        <p:nvSpPr>
          <p:cNvPr id="155" name="Google Shape;155;p53"/>
          <p:cNvSpPr>
            <a:spLocks noGrp="1"/>
          </p:cNvSpPr>
          <p:nvPr>
            <p:ph type="pic" idx="2"/>
          </p:nvPr>
        </p:nvSpPr>
        <p:spPr>
          <a:xfrm>
            <a:off x="2457449" y="0"/>
            <a:ext cx="5485374" cy="10288588"/>
          </a:xfrm>
          <a:prstGeom prst="rect">
            <a:avLst/>
          </a:prstGeom>
          <a:solidFill>
            <a:srgbClr val="353535">
              <a:alpha val="11372"/>
            </a:srgbClr>
          </a:solidFill>
          <a:ln>
            <a:noFill/>
          </a:ln>
        </p:spPr>
      </p:sp>
      <p:sp>
        <p:nvSpPr>
          <p:cNvPr id="156" name="Google Shape;156;p53"/>
          <p:cNvSpPr>
            <a:spLocks noGrp="1"/>
          </p:cNvSpPr>
          <p:nvPr>
            <p:ph type="pic" idx="3"/>
          </p:nvPr>
        </p:nvSpPr>
        <p:spPr>
          <a:xfrm>
            <a:off x="0" y="0"/>
            <a:ext cx="2457448" cy="10288588"/>
          </a:xfrm>
          <a:prstGeom prst="rect">
            <a:avLst/>
          </a:prstGeom>
          <a:solidFill>
            <a:srgbClr val="353535">
              <a:alpha val="11372"/>
            </a:srgbClr>
          </a:solidFill>
          <a:ln>
            <a:noFill/>
          </a:ln>
        </p:spPr>
      </p:sp>
      <p:sp>
        <p:nvSpPr>
          <p:cNvPr id="157" name="Google Shape;157;p5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58" name="Google Shape;158;p5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9" name="Google Shape;159;p5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160"/>
        <p:cNvGrpSpPr/>
        <p:nvPr/>
      </p:nvGrpSpPr>
      <p:grpSpPr>
        <a:xfrm>
          <a:off x="0" y="0"/>
          <a:ext cx="0" cy="0"/>
          <a:chOff x="0" y="0"/>
          <a:chExt cx="0" cy="0"/>
        </a:xfrm>
      </p:grpSpPr>
      <p:sp>
        <p:nvSpPr>
          <p:cNvPr id="161" name="Google Shape;161;p55"/>
          <p:cNvSpPr>
            <a:spLocks noGrp="1"/>
          </p:cNvSpPr>
          <p:nvPr>
            <p:ph type="pic" idx="2"/>
          </p:nvPr>
        </p:nvSpPr>
        <p:spPr>
          <a:xfrm>
            <a:off x="0" y="0"/>
            <a:ext cx="14831526" cy="10288588"/>
          </a:xfrm>
          <a:prstGeom prst="rect">
            <a:avLst/>
          </a:prstGeom>
          <a:solidFill>
            <a:srgbClr val="353535">
              <a:alpha val="11372"/>
            </a:srgbClr>
          </a:solidFill>
          <a:ln>
            <a:noFill/>
          </a:ln>
        </p:spPr>
      </p:sp>
      <p:sp>
        <p:nvSpPr>
          <p:cNvPr id="162" name="Google Shape;162;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63" name="Google Shape;163;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4" name="Google Shape;164;p5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1"/>
        <p:cNvGrpSpPr/>
        <p:nvPr/>
      </p:nvGrpSpPr>
      <p:grpSpPr>
        <a:xfrm>
          <a:off x="0" y="0"/>
          <a:ext cx="0" cy="0"/>
          <a:chOff x="0" y="0"/>
          <a:chExt cx="0" cy="0"/>
        </a:xfrm>
      </p:grpSpPr>
      <p:sp>
        <p:nvSpPr>
          <p:cNvPr id="22" name="Google Shape;22;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lt2"/>
                </a:solidFill>
                <a:latin typeface="Open Sans"/>
                <a:ea typeface="Open Sans"/>
                <a:cs typeface="Open Sans"/>
                <a:sym typeface="Open Sans"/>
              </a:rPr>
              <a:t>‹#›</a:t>
            </a:fld>
            <a:endParaRPr sz="1600" b="0" i="0" u="none" strike="noStrike" cap="none">
              <a:solidFill>
                <a:schemeClr val="lt2"/>
              </a:solidFill>
              <a:latin typeface="Open Sans"/>
              <a:ea typeface="Open Sans"/>
              <a:cs typeface="Open Sans"/>
              <a:sym typeface="Open Sans"/>
            </a:endParaRPr>
          </a:p>
        </p:txBody>
      </p:sp>
      <p:cxnSp>
        <p:nvCxnSpPr>
          <p:cNvPr id="23" name="Google Shape;23;p2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65"/>
        <p:cNvGrpSpPr/>
        <p:nvPr/>
      </p:nvGrpSpPr>
      <p:grpSpPr>
        <a:xfrm>
          <a:off x="0" y="0"/>
          <a:ext cx="0" cy="0"/>
          <a:chOff x="0" y="0"/>
          <a:chExt cx="0" cy="0"/>
        </a:xfrm>
      </p:grpSpPr>
      <p:sp>
        <p:nvSpPr>
          <p:cNvPr id="166" name="Google Shape;166;p56"/>
          <p:cNvSpPr>
            <a:spLocks noGrp="1"/>
          </p:cNvSpPr>
          <p:nvPr>
            <p:ph type="pic" idx="2"/>
          </p:nvPr>
        </p:nvSpPr>
        <p:spPr>
          <a:xfrm>
            <a:off x="-1" y="0"/>
            <a:ext cx="11799269" cy="10288588"/>
          </a:xfrm>
          <a:prstGeom prst="rect">
            <a:avLst/>
          </a:prstGeom>
          <a:solidFill>
            <a:srgbClr val="353535">
              <a:alpha val="11372"/>
            </a:srgbClr>
          </a:solidFill>
          <a:ln>
            <a:noFill/>
          </a:ln>
        </p:spPr>
      </p:sp>
      <p:sp>
        <p:nvSpPr>
          <p:cNvPr id="167" name="Google Shape;167;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68" name="Google Shape;168;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9" name="Google Shape;169;p5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70"/>
        <p:cNvGrpSpPr/>
        <p:nvPr/>
      </p:nvGrpSpPr>
      <p:grpSpPr>
        <a:xfrm>
          <a:off x="0" y="0"/>
          <a:ext cx="0" cy="0"/>
          <a:chOff x="0" y="0"/>
          <a:chExt cx="0" cy="0"/>
        </a:xfrm>
      </p:grpSpPr>
      <p:sp>
        <p:nvSpPr>
          <p:cNvPr id="171" name="Google Shape;171;p57"/>
          <p:cNvSpPr>
            <a:spLocks noGrp="1"/>
          </p:cNvSpPr>
          <p:nvPr>
            <p:ph type="pic" idx="2"/>
          </p:nvPr>
        </p:nvSpPr>
        <p:spPr>
          <a:xfrm>
            <a:off x="8655168" y="3482292"/>
            <a:ext cx="5777441" cy="5788744"/>
          </a:xfrm>
          <a:prstGeom prst="rect">
            <a:avLst/>
          </a:prstGeom>
          <a:solidFill>
            <a:srgbClr val="353535">
              <a:alpha val="11372"/>
            </a:srgbClr>
          </a:solidFill>
          <a:ln>
            <a:noFill/>
          </a:ln>
        </p:spPr>
      </p:sp>
      <p:sp>
        <p:nvSpPr>
          <p:cNvPr id="172" name="Google Shape;172;p57"/>
          <p:cNvSpPr>
            <a:spLocks noGrp="1"/>
          </p:cNvSpPr>
          <p:nvPr>
            <p:ph type="pic" idx="3"/>
          </p:nvPr>
        </p:nvSpPr>
        <p:spPr>
          <a:xfrm>
            <a:off x="11334720" y="0"/>
            <a:ext cx="6953280" cy="10288588"/>
          </a:xfrm>
          <a:prstGeom prst="rect">
            <a:avLst/>
          </a:prstGeom>
          <a:solidFill>
            <a:srgbClr val="353535">
              <a:alpha val="11372"/>
            </a:srgbClr>
          </a:solidFill>
          <a:ln>
            <a:noFill/>
          </a:ln>
        </p:spPr>
      </p:sp>
      <p:sp>
        <p:nvSpPr>
          <p:cNvPr id="173" name="Google Shape;173;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74" name="Google Shape;174;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5" name="Google Shape;175;p5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76"/>
        <p:cNvGrpSpPr/>
        <p:nvPr/>
      </p:nvGrpSpPr>
      <p:grpSpPr>
        <a:xfrm>
          <a:off x="0" y="0"/>
          <a:ext cx="0" cy="0"/>
          <a:chOff x="0" y="0"/>
          <a:chExt cx="0" cy="0"/>
        </a:xfrm>
      </p:grpSpPr>
      <p:sp>
        <p:nvSpPr>
          <p:cNvPr id="177" name="Google Shape;177;p58"/>
          <p:cNvSpPr>
            <a:spLocks noGrp="1"/>
          </p:cNvSpPr>
          <p:nvPr>
            <p:ph type="pic" idx="2"/>
          </p:nvPr>
        </p:nvSpPr>
        <p:spPr>
          <a:xfrm>
            <a:off x="11334720" y="0"/>
            <a:ext cx="6953280" cy="10288588"/>
          </a:xfrm>
          <a:prstGeom prst="rect">
            <a:avLst/>
          </a:prstGeom>
          <a:solidFill>
            <a:srgbClr val="353535">
              <a:alpha val="11372"/>
            </a:srgbClr>
          </a:solidFill>
          <a:ln>
            <a:noFill/>
          </a:ln>
        </p:spPr>
      </p:sp>
      <p:sp>
        <p:nvSpPr>
          <p:cNvPr id="178" name="Google Shape;178;p58"/>
          <p:cNvSpPr>
            <a:spLocks noGrp="1"/>
          </p:cNvSpPr>
          <p:nvPr>
            <p:ph type="pic" idx="3"/>
          </p:nvPr>
        </p:nvSpPr>
        <p:spPr>
          <a:xfrm>
            <a:off x="8937817" y="3459679"/>
            <a:ext cx="5212135" cy="5845278"/>
          </a:xfrm>
          <a:prstGeom prst="rect">
            <a:avLst/>
          </a:prstGeom>
          <a:solidFill>
            <a:srgbClr val="353535">
              <a:alpha val="11372"/>
            </a:srgbClr>
          </a:solidFill>
          <a:ln>
            <a:noFill/>
          </a:ln>
        </p:spPr>
      </p:sp>
      <p:sp>
        <p:nvSpPr>
          <p:cNvPr id="179" name="Google Shape;179;p5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80" name="Google Shape;180;p5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1" name="Google Shape;181;p5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82"/>
        <p:cNvGrpSpPr/>
        <p:nvPr/>
      </p:nvGrpSpPr>
      <p:grpSpPr>
        <a:xfrm>
          <a:off x="0" y="0"/>
          <a:ext cx="0" cy="0"/>
          <a:chOff x="0" y="0"/>
          <a:chExt cx="0" cy="0"/>
        </a:xfrm>
      </p:grpSpPr>
      <p:sp>
        <p:nvSpPr>
          <p:cNvPr id="183" name="Google Shape;183;p59"/>
          <p:cNvSpPr>
            <a:spLocks noGrp="1"/>
          </p:cNvSpPr>
          <p:nvPr>
            <p:ph type="pic" idx="2"/>
          </p:nvPr>
        </p:nvSpPr>
        <p:spPr>
          <a:xfrm>
            <a:off x="0" y="0"/>
            <a:ext cx="13279983" cy="10288588"/>
          </a:xfrm>
          <a:prstGeom prst="rect">
            <a:avLst/>
          </a:prstGeom>
          <a:solidFill>
            <a:srgbClr val="353535">
              <a:alpha val="11372"/>
            </a:srgbClr>
          </a:solidFill>
          <a:ln>
            <a:noFill/>
          </a:ln>
        </p:spPr>
      </p:sp>
      <p:sp>
        <p:nvSpPr>
          <p:cNvPr id="184" name="Google Shape;184;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85" name="Google Shape;185;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6" name="Google Shape;186;p5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87"/>
        <p:cNvGrpSpPr/>
        <p:nvPr/>
      </p:nvGrpSpPr>
      <p:grpSpPr>
        <a:xfrm>
          <a:off x="0" y="0"/>
          <a:ext cx="0" cy="0"/>
          <a:chOff x="0" y="0"/>
          <a:chExt cx="0" cy="0"/>
        </a:xfrm>
      </p:grpSpPr>
      <p:sp>
        <p:nvSpPr>
          <p:cNvPr id="188" name="Google Shape;188;p60"/>
          <p:cNvSpPr>
            <a:spLocks noGrp="1"/>
          </p:cNvSpPr>
          <p:nvPr>
            <p:ph type="pic" idx="2"/>
          </p:nvPr>
        </p:nvSpPr>
        <p:spPr>
          <a:xfrm>
            <a:off x="5008008" y="0"/>
            <a:ext cx="13279991" cy="10288588"/>
          </a:xfrm>
          <a:prstGeom prst="rect">
            <a:avLst/>
          </a:prstGeom>
          <a:solidFill>
            <a:srgbClr val="353535">
              <a:alpha val="11372"/>
            </a:srgbClr>
          </a:solidFill>
          <a:ln>
            <a:noFill/>
          </a:ln>
        </p:spPr>
      </p:sp>
      <p:sp>
        <p:nvSpPr>
          <p:cNvPr id="189" name="Google Shape;189;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0" name="Google Shape;190;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1" name="Google Shape;191;p6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92"/>
        <p:cNvGrpSpPr/>
        <p:nvPr/>
      </p:nvGrpSpPr>
      <p:grpSpPr>
        <a:xfrm>
          <a:off x="0" y="0"/>
          <a:ext cx="0" cy="0"/>
          <a:chOff x="0" y="0"/>
          <a:chExt cx="0" cy="0"/>
        </a:xfrm>
      </p:grpSpPr>
      <p:sp>
        <p:nvSpPr>
          <p:cNvPr id="193" name="Google Shape;193;p61"/>
          <p:cNvSpPr>
            <a:spLocks noGrp="1"/>
          </p:cNvSpPr>
          <p:nvPr>
            <p:ph type="pic" idx="2"/>
          </p:nvPr>
        </p:nvSpPr>
        <p:spPr>
          <a:xfrm>
            <a:off x="-17244" y="0"/>
            <a:ext cx="16075035" cy="10288588"/>
          </a:xfrm>
          <a:prstGeom prst="rect">
            <a:avLst/>
          </a:prstGeom>
          <a:solidFill>
            <a:srgbClr val="353535">
              <a:alpha val="11372"/>
            </a:srgbClr>
          </a:solidFill>
          <a:ln>
            <a:noFill/>
          </a:ln>
        </p:spPr>
      </p:sp>
      <p:sp>
        <p:nvSpPr>
          <p:cNvPr id="194" name="Google Shape;194;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95" name="Google Shape;195;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6" name="Google Shape;196;p6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97"/>
        <p:cNvGrpSpPr/>
        <p:nvPr/>
      </p:nvGrpSpPr>
      <p:grpSpPr>
        <a:xfrm>
          <a:off x="0" y="0"/>
          <a:ext cx="0" cy="0"/>
          <a:chOff x="0" y="0"/>
          <a:chExt cx="0" cy="0"/>
        </a:xfrm>
      </p:grpSpPr>
      <p:sp>
        <p:nvSpPr>
          <p:cNvPr id="198" name="Google Shape;198;p62"/>
          <p:cNvSpPr>
            <a:spLocks noGrp="1"/>
          </p:cNvSpPr>
          <p:nvPr>
            <p:ph type="pic" idx="2"/>
          </p:nvPr>
        </p:nvSpPr>
        <p:spPr>
          <a:xfrm>
            <a:off x="4797506" y="0"/>
            <a:ext cx="16075035" cy="10288588"/>
          </a:xfrm>
          <a:prstGeom prst="rect">
            <a:avLst/>
          </a:prstGeom>
          <a:solidFill>
            <a:srgbClr val="353535">
              <a:alpha val="11372"/>
            </a:srgbClr>
          </a:solidFill>
          <a:ln>
            <a:noFill/>
          </a:ln>
        </p:spPr>
      </p:sp>
      <p:sp>
        <p:nvSpPr>
          <p:cNvPr id="199" name="Google Shape;199;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00" name="Google Shape;200;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1" name="Google Shape;201;p6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202"/>
        <p:cNvGrpSpPr/>
        <p:nvPr/>
      </p:nvGrpSpPr>
      <p:grpSpPr>
        <a:xfrm>
          <a:off x="0" y="0"/>
          <a:ext cx="0" cy="0"/>
          <a:chOff x="0" y="0"/>
          <a:chExt cx="0" cy="0"/>
        </a:xfrm>
      </p:grpSpPr>
      <p:sp>
        <p:nvSpPr>
          <p:cNvPr id="203" name="Google Shape;203;p63"/>
          <p:cNvSpPr>
            <a:spLocks noGrp="1"/>
          </p:cNvSpPr>
          <p:nvPr>
            <p:ph type="pic" idx="2"/>
          </p:nvPr>
        </p:nvSpPr>
        <p:spPr>
          <a:xfrm>
            <a:off x="1237024" y="1307392"/>
            <a:ext cx="7696540" cy="7673803"/>
          </a:xfrm>
          <a:prstGeom prst="rect">
            <a:avLst/>
          </a:prstGeom>
          <a:solidFill>
            <a:srgbClr val="353535">
              <a:alpha val="11372"/>
            </a:srgbClr>
          </a:solidFill>
          <a:ln>
            <a:noFill/>
          </a:ln>
        </p:spPr>
      </p:sp>
      <p:sp>
        <p:nvSpPr>
          <p:cNvPr id="204" name="Google Shape;204;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05" name="Google Shape;205;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6" name="Google Shape;206;p6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207"/>
        <p:cNvGrpSpPr/>
        <p:nvPr/>
      </p:nvGrpSpPr>
      <p:grpSpPr>
        <a:xfrm>
          <a:off x="0" y="0"/>
          <a:ext cx="0" cy="0"/>
          <a:chOff x="0" y="0"/>
          <a:chExt cx="0" cy="0"/>
        </a:xfrm>
      </p:grpSpPr>
      <p:sp>
        <p:nvSpPr>
          <p:cNvPr id="208" name="Google Shape;208;p64"/>
          <p:cNvSpPr>
            <a:spLocks noGrp="1"/>
          </p:cNvSpPr>
          <p:nvPr>
            <p:ph type="pic" idx="2"/>
          </p:nvPr>
        </p:nvSpPr>
        <p:spPr>
          <a:xfrm>
            <a:off x="9401366" y="1401961"/>
            <a:ext cx="7507277" cy="7518587"/>
          </a:xfrm>
          <a:prstGeom prst="rect">
            <a:avLst/>
          </a:prstGeom>
          <a:solidFill>
            <a:srgbClr val="353535">
              <a:alpha val="11372"/>
            </a:srgbClr>
          </a:solidFill>
          <a:ln>
            <a:noFill/>
          </a:ln>
        </p:spPr>
      </p:sp>
      <p:sp>
        <p:nvSpPr>
          <p:cNvPr id="209" name="Google Shape;209;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10" name="Google Shape;210;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11" name="Google Shape;211;p6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212"/>
        <p:cNvGrpSpPr/>
        <p:nvPr/>
      </p:nvGrpSpPr>
      <p:grpSpPr>
        <a:xfrm>
          <a:off x="0" y="0"/>
          <a:ext cx="0" cy="0"/>
          <a:chOff x="0" y="0"/>
          <a:chExt cx="0" cy="0"/>
        </a:xfrm>
      </p:grpSpPr>
      <p:sp>
        <p:nvSpPr>
          <p:cNvPr id="213" name="Google Shape;213;p65"/>
          <p:cNvSpPr>
            <a:spLocks noGrp="1"/>
          </p:cNvSpPr>
          <p:nvPr>
            <p:ph type="pic" idx="2"/>
          </p:nvPr>
        </p:nvSpPr>
        <p:spPr>
          <a:xfrm>
            <a:off x="2188966" y="2589863"/>
            <a:ext cx="5107185" cy="5108862"/>
          </a:xfrm>
          <a:prstGeom prst="rect">
            <a:avLst/>
          </a:prstGeom>
          <a:solidFill>
            <a:srgbClr val="353535">
              <a:alpha val="11372"/>
            </a:srgbClr>
          </a:solidFill>
          <a:ln>
            <a:noFill/>
          </a:ln>
        </p:spPr>
      </p:sp>
      <p:sp>
        <p:nvSpPr>
          <p:cNvPr id="214" name="Google Shape;214;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15" name="Google Shape;215;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16" name="Google Shape;216;p6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25"/>
        <p:cNvGrpSpPr/>
        <p:nvPr/>
      </p:nvGrpSpPr>
      <p:grpSpPr>
        <a:xfrm>
          <a:off x="0" y="0"/>
          <a:ext cx="0" cy="0"/>
          <a:chOff x="0" y="0"/>
          <a:chExt cx="0" cy="0"/>
        </a:xfrm>
      </p:grpSpPr>
      <p:sp>
        <p:nvSpPr>
          <p:cNvPr id="26" name="Google Shape;26;p29"/>
          <p:cNvSpPr>
            <a:spLocks noGrp="1"/>
          </p:cNvSpPr>
          <p:nvPr>
            <p:ph type="pic" idx="2"/>
          </p:nvPr>
        </p:nvSpPr>
        <p:spPr>
          <a:xfrm>
            <a:off x="0" y="0"/>
            <a:ext cx="7942823" cy="10288588"/>
          </a:xfrm>
          <a:prstGeom prst="rect">
            <a:avLst/>
          </a:prstGeom>
          <a:solidFill>
            <a:srgbClr val="353535">
              <a:alpha val="11372"/>
            </a:srgbClr>
          </a:solidFill>
          <a:ln>
            <a:noFill/>
          </a:ln>
        </p:spPr>
      </p:sp>
      <p:sp>
        <p:nvSpPr>
          <p:cNvPr id="27" name="Google Shape;27;p2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8" name="Google Shape;28;p2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9A96F2D3-8A9C-8042-B09A-66327C6DB2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7"/>
        <p:cNvGrpSpPr/>
        <p:nvPr/>
      </p:nvGrpSpPr>
      <p:grpSpPr>
        <a:xfrm>
          <a:off x="0" y="0"/>
          <a:ext cx="0" cy="0"/>
          <a:chOff x="0" y="0"/>
          <a:chExt cx="0" cy="0"/>
        </a:xfrm>
      </p:grpSpPr>
      <p:sp>
        <p:nvSpPr>
          <p:cNvPr id="218" name="Google Shape;218;p66"/>
          <p:cNvSpPr>
            <a:spLocks noGrp="1"/>
          </p:cNvSpPr>
          <p:nvPr>
            <p:ph type="pic" idx="2"/>
          </p:nvPr>
        </p:nvSpPr>
        <p:spPr>
          <a:xfrm>
            <a:off x="0" y="0"/>
            <a:ext cx="5144294" cy="5144294"/>
          </a:xfrm>
          <a:prstGeom prst="rect">
            <a:avLst/>
          </a:prstGeom>
          <a:solidFill>
            <a:srgbClr val="353535">
              <a:alpha val="11372"/>
            </a:srgbClr>
          </a:solidFill>
          <a:ln>
            <a:noFill/>
          </a:ln>
        </p:spPr>
      </p:sp>
      <p:sp>
        <p:nvSpPr>
          <p:cNvPr id="219" name="Google Shape;219;p66"/>
          <p:cNvSpPr>
            <a:spLocks noGrp="1"/>
          </p:cNvSpPr>
          <p:nvPr>
            <p:ph type="pic" idx="3"/>
          </p:nvPr>
        </p:nvSpPr>
        <p:spPr>
          <a:xfrm>
            <a:off x="0" y="5144294"/>
            <a:ext cx="5144294" cy="5144294"/>
          </a:xfrm>
          <a:prstGeom prst="rect">
            <a:avLst/>
          </a:prstGeom>
          <a:solidFill>
            <a:srgbClr val="353535">
              <a:alpha val="11372"/>
            </a:srgbClr>
          </a:solidFill>
          <a:ln>
            <a:noFill/>
          </a:ln>
        </p:spPr>
      </p:sp>
      <p:sp>
        <p:nvSpPr>
          <p:cNvPr id="220" name="Google Shape;220;p66"/>
          <p:cNvSpPr>
            <a:spLocks noGrp="1"/>
          </p:cNvSpPr>
          <p:nvPr>
            <p:ph type="pic" idx="4"/>
          </p:nvPr>
        </p:nvSpPr>
        <p:spPr>
          <a:xfrm>
            <a:off x="5144294" y="0"/>
            <a:ext cx="5144294" cy="5144294"/>
          </a:xfrm>
          <a:prstGeom prst="rect">
            <a:avLst/>
          </a:prstGeom>
          <a:solidFill>
            <a:srgbClr val="353535">
              <a:alpha val="11372"/>
            </a:srgbClr>
          </a:solidFill>
          <a:ln>
            <a:noFill/>
          </a:ln>
        </p:spPr>
      </p:sp>
      <p:sp>
        <p:nvSpPr>
          <p:cNvPr id="221" name="Google Shape;221;p66"/>
          <p:cNvSpPr>
            <a:spLocks noGrp="1"/>
          </p:cNvSpPr>
          <p:nvPr>
            <p:ph type="pic" idx="5"/>
          </p:nvPr>
        </p:nvSpPr>
        <p:spPr>
          <a:xfrm>
            <a:off x="5144294" y="5144294"/>
            <a:ext cx="5144294" cy="5144294"/>
          </a:xfrm>
          <a:prstGeom prst="rect">
            <a:avLst/>
          </a:prstGeom>
          <a:solidFill>
            <a:srgbClr val="353535">
              <a:alpha val="11372"/>
            </a:srgbClr>
          </a:solidFill>
          <a:ln>
            <a:noFill/>
          </a:ln>
        </p:spPr>
      </p:sp>
      <p:sp>
        <p:nvSpPr>
          <p:cNvPr id="222" name="Google Shape;222;p66"/>
          <p:cNvSpPr>
            <a:spLocks noGrp="1"/>
          </p:cNvSpPr>
          <p:nvPr>
            <p:ph type="pic" idx="6"/>
          </p:nvPr>
        </p:nvSpPr>
        <p:spPr>
          <a:xfrm>
            <a:off x="10288588" y="0"/>
            <a:ext cx="7999412" cy="5144294"/>
          </a:xfrm>
          <a:prstGeom prst="rect">
            <a:avLst/>
          </a:prstGeom>
          <a:solidFill>
            <a:srgbClr val="353535">
              <a:alpha val="11372"/>
            </a:srgbClr>
          </a:solidFill>
          <a:ln>
            <a:noFill/>
          </a:ln>
        </p:spPr>
      </p:sp>
      <p:sp>
        <p:nvSpPr>
          <p:cNvPr id="223" name="Google Shape;223;p6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224" name="Google Shape;224;p6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25"/>
        <p:cNvGrpSpPr/>
        <p:nvPr/>
      </p:nvGrpSpPr>
      <p:grpSpPr>
        <a:xfrm>
          <a:off x="0" y="0"/>
          <a:ext cx="0" cy="0"/>
          <a:chOff x="0" y="0"/>
          <a:chExt cx="0" cy="0"/>
        </a:xfrm>
      </p:grpSpPr>
      <p:sp>
        <p:nvSpPr>
          <p:cNvPr id="226" name="Google Shape;226;p67"/>
          <p:cNvSpPr/>
          <p:nvPr/>
        </p:nvSpPr>
        <p:spPr>
          <a:xfrm>
            <a:off x="360000" y="360056"/>
            <a:ext cx="17568000" cy="8583725"/>
          </a:xfrm>
          <a:prstGeom prst="rect">
            <a:avLst/>
          </a:prstGeom>
          <a:solidFill>
            <a:schemeClr val="lt2">
              <a:alpha val="49019"/>
            </a:schemeClr>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7" name="Google Shape;227;p67"/>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8" name="Google Shape;228;p67"/>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9"/>
        <p:cNvGrpSpPr/>
        <p:nvPr/>
      </p:nvGrpSpPr>
      <p:grpSpPr>
        <a:xfrm>
          <a:off x="0" y="0"/>
          <a:ext cx="0" cy="0"/>
          <a:chOff x="0" y="0"/>
          <a:chExt cx="0" cy="0"/>
        </a:xfrm>
      </p:grpSpPr>
      <p:sp>
        <p:nvSpPr>
          <p:cNvPr id="230" name="Google Shape;230;p68"/>
          <p:cNvSpPr/>
          <p:nvPr/>
        </p:nvSpPr>
        <p:spPr>
          <a:xfrm>
            <a:off x="360000" y="360056"/>
            <a:ext cx="17568000" cy="8583725"/>
          </a:xfrm>
          <a:prstGeom prst="rect">
            <a:avLst/>
          </a:prstGeom>
          <a:solidFill>
            <a:schemeClr val="l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31" name="Google Shape;231;p68"/>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68"/>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236"/>
        <p:cNvGrpSpPr/>
        <p:nvPr/>
      </p:nvGrpSpPr>
      <p:grpSpPr>
        <a:xfrm>
          <a:off x="0" y="0"/>
          <a:ext cx="0" cy="0"/>
          <a:chOff x="0" y="0"/>
          <a:chExt cx="0" cy="0"/>
        </a:xfrm>
      </p:grpSpPr>
      <p:sp>
        <p:nvSpPr>
          <p:cNvPr id="237" name="Google Shape;237;p73"/>
          <p:cNvSpPr>
            <a:spLocks noGrp="1"/>
          </p:cNvSpPr>
          <p:nvPr>
            <p:ph type="pic" idx="2"/>
          </p:nvPr>
        </p:nvSpPr>
        <p:spPr>
          <a:xfrm>
            <a:off x="10460736" y="2301970"/>
            <a:ext cx="7827263" cy="7986618"/>
          </a:xfrm>
          <a:prstGeom prst="rect">
            <a:avLst/>
          </a:prstGeom>
          <a:solidFill>
            <a:srgbClr val="353535">
              <a:alpha val="11764"/>
            </a:srgbClr>
          </a:solidFill>
          <a:ln>
            <a:noFill/>
          </a:ln>
        </p:spPr>
      </p:sp>
      <p:sp>
        <p:nvSpPr>
          <p:cNvPr id="238" name="Google Shape;238;p7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39" name="Google Shape;239;p7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240"/>
        <p:cNvGrpSpPr/>
        <p:nvPr/>
      </p:nvGrpSpPr>
      <p:grpSpPr>
        <a:xfrm>
          <a:off x="0" y="0"/>
          <a:ext cx="0" cy="0"/>
          <a:chOff x="0" y="0"/>
          <a:chExt cx="0" cy="0"/>
        </a:xfrm>
      </p:grpSpPr>
      <p:sp>
        <p:nvSpPr>
          <p:cNvPr id="241" name="Google Shape;241;p74"/>
          <p:cNvSpPr>
            <a:spLocks noGrp="1"/>
          </p:cNvSpPr>
          <p:nvPr>
            <p:ph type="pic" idx="2"/>
          </p:nvPr>
        </p:nvSpPr>
        <p:spPr>
          <a:xfrm>
            <a:off x="9311054" y="1311513"/>
            <a:ext cx="7687902" cy="7699484"/>
          </a:xfrm>
          <a:prstGeom prst="rect">
            <a:avLst/>
          </a:prstGeom>
          <a:solidFill>
            <a:srgbClr val="353535">
              <a:alpha val="11764"/>
            </a:srgbClr>
          </a:solidFill>
          <a:ln>
            <a:noFill/>
          </a:ln>
        </p:spPr>
      </p:sp>
      <p:sp>
        <p:nvSpPr>
          <p:cNvPr id="242" name="Google Shape;242;p7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43" name="Google Shape;243;p7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4"/>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245"/>
        <p:cNvGrpSpPr/>
        <p:nvPr/>
      </p:nvGrpSpPr>
      <p:grpSpPr>
        <a:xfrm>
          <a:off x="0" y="0"/>
          <a:ext cx="0" cy="0"/>
          <a:chOff x="0" y="0"/>
          <a:chExt cx="0" cy="0"/>
        </a:xfrm>
      </p:grpSpPr>
      <p:pic>
        <p:nvPicPr>
          <p:cNvPr id="246" name="Google Shape;246;p7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247"/>
        <p:cNvGrpSpPr/>
        <p:nvPr/>
      </p:nvGrpSpPr>
      <p:grpSpPr>
        <a:xfrm>
          <a:off x="0" y="0"/>
          <a:ext cx="0" cy="0"/>
          <a:chOff x="0" y="0"/>
          <a:chExt cx="0" cy="0"/>
        </a:xfrm>
      </p:grpSpPr>
      <p:sp>
        <p:nvSpPr>
          <p:cNvPr id="248" name="Google Shape;248;p7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49" name="Google Shape;249;p7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50" name="Google Shape;250;p7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51"/>
        <p:cNvGrpSpPr/>
        <p:nvPr/>
      </p:nvGrpSpPr>
      <p:grpSpPr>
        <a:xfrm>
          <a:off x="0" y="0"/>
          <a:ext cx="0" cy="0"/>
          <a:chOff x="0" y="0"/>
          <a:chExt cx="0" cy="0"/>
        </a:xfrm>
      </p:grpSpPr>
      <p:sp>
        <p:nvSpPr>
          <p:cNvPr id="252" name="Google Shape;252;p7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chemeClr val="lt2"/>
                </a:solidFill>
                <a:latin typeface="Open Sans"/>
                <a:ea typeface="Open Sans"/>
                <a:cs typeface="Open Sans"/>
                <a:sym typeface="Open Sans"/>
              </a:rPr>
              <a:t>‹#›</a:t>
            </a:fld>
            <a:endParaRPr sz="1600" b="0" i="0" u="none" strike="noStrike" cap="none">
              <a:solidFill>
                <a:schemeClr val="lt2"/>
              </a:solidFill>
              <a:latin typeface="Open Sans"/>
              <a:ea typeface="Open Sans"/>
              <a:cs typeface="Open Sans"/>
              <a:sym typeface="Open Sans"/>
            </a:endParaRPr>
          </a:p>
        </p:txBody>
      </p:sp>
      <p:cxnSp>
        <p:nvCxnSpPr>
          <p:cNvPr id="253" name="Google Shape;253;p7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pic>
        <p:nvPicPr>
          <p:cNvPr id="254" name="Google Shape;254;p7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32171" y="0"/>
            <a:ext cx="2746587" cy="268323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255"/>
        <p:cNvGrpSpPr/>
        <p:nvPr/>
      </p:nvGrpSpPr>
      <p:grpSpPr>
        <a:xfrm>
          <a:off x="0" y="0"/>
          <a:ext cx="0" cy="0"/>
          <a:chOff x="0" y="0"/>
          <a:chExt cx="0" cy="0"/>
        </a:xfrm>
      </p:grpSpPr>
      <p:sp>
        <p:nvSpPr>
          <p:cNvPr id="256" name="Google Shape;256;p79"/>
          <p:cNvSpPr>
            <a:spLocks noGrp="1"/>
          </p:cNvSpPr>
          <p:nvPr>
            <p:ph type="pic" idx="2"/>
          </p:nvPr>
        </p:nvSpPr>
        <p:spPr>
          <a:xfrm>
            <a:off x="0" y="0"/>
            <a:ext cx="18288000" cy="10288588"/>
          </a:xfrm>
          <a:prstGeom prst="rect">
            <a:avLst/>
          </a:prstGeom>
          <a:solidFill>
            <a:srgbClr val="353535">
              <a:alpha val="11764"/>
            </a:srgbClr>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7841126" y="0"/>
            <a:ext cx="10446874" cy="10288588"/>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257"/>
        <p:cNvGrpSpPr/>
        <p:nvPr/>
      </p:nvGrpSpPr>
      <p:grpSpPr>
        <a:xfrm>
          <a:off x="0" y="0"/>
          <a:ext cx="0" cy="0"/>
          <a:chOff x="0" y="0"/>
          <a:chExt cx="0" cy="0"/>
        </a:xfrm>
      </p:grpSpPr>
      <p:sp>
        <p:nvSpPr>
          <p:cNvPr id="258" name="Google Shape;258;p80"/>
          <p:cNvSpPr>
            <a:spLocks noGrp="1"/>
          </p:cNvSpPr>
          <p:nvPr>
            <p:ph type="pic" idx="2"/>
          </p:nvPr>
        </p:nvSpPr>
        <p:spPr>
          <a:xfrm>
            <a:off x="0" y="0"/>
            <a:ext cx="18288000" cy="10288588"/>
          </a:xfrm>
          <a:prstGeom prst="rect">
            <a:avLst/>
          </a:prstGeom>
          <a:solidFill>
            <a:srgbClr val="353535">
              <a:alpha val="11764"/>
            </a:srgbClr>
          </a:solidFill>
          <a:ln>
            <a:noFill/>
          </a:ln>
        </p:spPr>
      </p:sp>
      <p:sp>
        <p:nvSpPr>
          <p:cNvPr id="259" name="Google Shape;259;p8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60" name="Google Shape;260;p8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61" name="Google Shape;261;p8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262"/>
        <p:cNvGrpSpPr/>
        <p:nvPr/>
      </p:nvGrpSpPr>
      <p:grpSpPr>
        <a:xfrm>
          <a:off x="0" y="0"/>
          <a:ext cx="0" cy="0"/>
          <a:chOff x="0" y="0"/>
          <a:chExt cx="0" cy="0"/>
        </a:xfrm>
      </p:grpSpPr>
      <p:sp>
        <p:nvSpPr>
          <p:cNvPr id="263" name="Google Shape;263;p81"/>
          <p:cNvSpPr>
            <a:spLocks noGrp="1"/>
          </p:cNvSpPr>
          <p:nvPr>
            <p:ph type="pic" idx="2"/>
          </p:nvPr>
        </p:nvSpPr>
        <p:spPr>
          <a:xfrm>
            <a:off x="0" y="0"/>
            <a:ext cx="18288000" cy="10288588"/>
          </a:xfrm>
          <a:prstGeom prst="rect">
            <a:avLst/>
          </a:prstGeom>
          <a:solidFill>
            <a:srgbClr val="353535">
              <a:alpha val="11764"/>
            </a:srgbClr>
          </a:solidFill>
          <a:ln>
            <a:noFill/>
          </a:ln>
        </p:spPr>
      </p:sp>
      <p:sp>
        <p:nvSpPr>
          <p:cNvPr id="264" name="Google Shape;264;p8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8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6" name="Google Shape;266;p8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267" name="Google Shape;267;p8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8" name="Google Shape;268;p8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rgbClr val="011E41"/>
                </a:solidFill>
                <a:latin typeface="Montserrat SemiBold"/>
                <a:ea typeface="Montserrat SemiBold"/>
                <a:cs typeface="Montserrat SemiBold"/>
                <a:sym typeface="Montserrat SemiBold"/>
              </a:rPr>
              <a:t>22 April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269"/>
        <p:cNvGrpSpPr/>
        <p:nvPr/>
      </p:nvGrpSpPr>
      <p:grpSpPr>
        <a:xfrm>
          <a:off x="0" y="0"/>
          <a:ext cx="0" cy="0"/>
          <a:chOff x="0" y="0"/>
          <a:chExt cx="0" cy="0"/>
        </a:xfrm>
      </p:grpSpPr>
      <p:pic>
        <p:nvPicPr>
          <p:cNvPr id="270" name="Google Shape;270;p8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271" name="Google Shape;271;p8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2" name="Google Shape;272;p8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chemeClr val="lt2"/>
                </a:solidFill>
                <a:latin typeface="Montserrat SemiBold"/>
                <a:ea typeface="Montserrat SemiBold"/>
                <a:cs typeface="Montserrat SemiBold"/>
                <a:sym typeface="Montserrat SemiBold"/>
              </a:rPr>
              <a:t>22 April 2022</a:t>
            </a:r>
            <a:endParaRPr sz="2400" b="1" i="0" u="none" strike="noStrike" cap="none">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273"/>
        <p:cNvGrpSpPr/>
        <p:nvPr/>
      </p:nvGrpSpPr>
      <p:grpSpPr>
        <a:xfrm>
          <a:off x="0" y="0"/>
          <a:ext cx="0" cy="0"/>
          <a:chOff x="0" y="0"/>
          <a:chExt cx="0" cy="0"/>
        </a:xfrm>
      </p:grpSpPr>
      <p:sp>
        <p:nvSpPr>
          <p:cNvPr id="274" name="Google Shape;274;p83"/>
          <p:cNvSpPr>
            <a:spLocks noGrp="1"/>
          </p:cNvSpPr>
          <p:nvPr>
            <p:ph type="pic" idx="2"/>
          </p:nvPr>
        </p:nvSpPr>
        <p:spPr>
          <a:xfrm>
            <a:off x="0" y="0"/>
            <a:ext cx="18288000" cy="10288588"/>
          </a:xfrm>
          <a:prstGeom prst="rect">
            <a:avLst/>
          </a:prstGeom>
          <a:solidFill>
            <a:srgbClr val="353535">
              <a:alpha val="11764"/>
            </a:srgbClr>
          </a:solidFill>
          <a:ln>
            <a:noFill/>
          </a:ln>
        </p:spPr>
      </p:sp>
      <p:sp>
        <p:nvSpPr>
          <p:cNvPr id="275" name="Google Shape;275;p8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8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8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278" name="Google Shape;278;p8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9" name="Google Shape;279;p8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280" name="Google Shape;280;p8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1" name="Google Shape;281;p8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400" b="1" i="0" u="none" strike="noStrike" cap="none">
                <a:solidFill>
                  <a:srgbClr val="011E41"/>
                </a:solidFill>
                <a:latin typeface="Montserrat SemiBold"/>
                <a:ea typeface="Montserrat SemiBold"/>
                <a:cs typeface="Montserrat SemiBold"/>
                <a:sym typeface="Montserrat SemiBold"/>
              </a:rPr>
              <a:t>22 April 2022</a:t>
            </a:r>
            <a:endParaRPr sz="2400" b="1" i="0" u="none" strike="noStrike" cap="none">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282"/>
        <p:cNvGrpSpPr/>
        <p:nvPr/>
      </p:nvGrpSpPr>
      <p:grpSpPr>
        <a:xfrm>
          <a:off x="0" y="0"/>
          <a:ext cx="0" cy="0"/>
          <a:chOff x="0" y="0"/>
          <a:chExt cx="0" cy="0"/>
        </a:xfrm>
      </p:grpSpPr>
      <p:sp>
        <p:nvSpPr>
          <p:cNvPr id="283" name="Google Shape;283;p84"/>
          <p:cNvSpPr>
            <a:spLocks noGrp="1"/>
          </p:cNvSpPr>
          <p:nvPr>
            <p:ph type="pic" idx="2"/>
          </p:nvPr>
        </p:nvSpPr>
        <p:spPr>
          <a:xfrm>
            <a:off x="383056" y="338143"/>
            <a:ext cx="17521895" cy="9625008"/>
          </a:xfrm>
          <a:prstGeom prst="rect">
            <a:avLst/>
          </a:prstGeom>
          <a:solidFill>
            <a:srgbClr val="353535">
              <a:alpha val="11764"/>
            </a:srgbClr>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284"/>
        <p:cNvGrpSpPr/>
        <p:nvPr/>
      </p:nvGrpSpPr>
      <p:grpSpPr>
        <a:xfrm>
          <a:off x="0" y="0"/>
          <a:ext cx="0" cy="0"/>
          <a:chOff x="0" y="0"/>
          <a:chExt cx="0" cy="0"/>
        </a:xfrm>
      </p:grpSpPr>
      <p:sp>
        <p:nvSpPr>
          <p:cNvPr id="285" name="Google Shape;285;p85"/>
          <p:cNvSpPr>
            <a:spLocks noGrp="1"/>
          </p:cNvSpPr>
          <p:nvPr>
            <p:ph type="pic" idx="2"/>
          </p:nvPr>
        </p:nvSpPr>
        <p:spPr>
          <a:xfrm>
            <a:off x="1935145" y="3120406"/>
            <a:ext cx="5715000" cy="5715000"/>
          </a:xfrm>
          <a:prstGeom prst="rect">
            <a:avLst/>
          </a:prstGeom>
          <a:solidFill>
            <a:srgbClr val="353535">
              <a:alpha val="11764"/>
            </a:srgbClr>
          </a:solidFill>
          <a:ln>
            <a:noFill/>
          </a:ln>
        </p:spPr>
      </p:sp>
      <p:sp>
        <p:nvSpPr>
          <p:cNvPr id="286" name="Google Shape;286;p8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87" name="Google Shape;287;p8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88" name="Google Shape;288;p8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289"/>
        <p:cNvGrpSpPr/>
        <p:nvPr/>
      </p:nvGrpSpPr>
      <p:grpSpPr>
        <a:xfrm>
          <a:off x="0" y="0"/>
          <a:ext cx="0" cy="0"/>
          <a:chOff x="0" y="0"/>
          <a:chExt cx="0" cy="0"/>
        </a:xfrm>
      </p:grpSpPr>
      <p:sp>
        <p:nvSpPr>
          <p:cNvPr id="290" name="Google Shape;290;p86"/>
          <p:cNvSpPr>
            <a:spLocks noGrp="1"/>
          </p:cNvSpPr>
          <p:nvPr>
            <p:ph type="pic" idx="2"/>
          </p:nvPr>
        </p:nvSpPr>
        <p:spPr>
          <a:xfrm>
            <a:off x="1610782" y="2576586"/>
            <a:ext cx="6363725" cy="6363727"/>
          </a:xfrm>
          <a:prstGeom prst="rect">
            <a:avLst/>
          </a:prstGeom>
          <a:solidFill>
            <a:srgbClr val="353535">
              <a:alpha val="11764"/>
            </a:srgbClr>
          </a:solidFill>
          <a:ln>
            <a:noFill/>
          </a:ln>
        </p:spPr>
      </p:sp>
      <p:sp>
        <p:nvSpPr>
          <p:cNvPr id="291" name="Google Shape;291;p8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92" name="Google Shape;292;p8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93" name="Google Shape;293;p8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294"/>
        <p:cNvGrpSpPr/>
        <p:nvPr/>
      </p:nvGrpSpPr>
      <p:grpSpPr>
        <a:xfrm>
          <a:off x="0" y="0"/>
          <a:ext cx="0" cy="0"/>
          <a:chOff x="0" y="0"/>
          <a:chExt cx="0" cy="0"/>
        </a:xfrm>
      </p:grpSpPr>
      <p:sp>
        <p:nvSpPr>
          <p:cNvPr id="295" name="Google Shape;295;p87"/>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296" name="Google Shape;296;p8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297" name="Google Shape;297;p8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98" name="Google Shape;298;p8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299"/>
        <p:cNvGrpSpPr/>
        <p:nvPr/>
      </p:nvGrpSpPr>
      <p:grpSpPr>
        <a:xfrm>
          <a:off x="0" y="0"/>
          <a:ext cx="0" cy="0"/>
          <a:chOff x="0" y="0"/>
          <a:chExt cx="0" cy="0"/>
        </a:xfrm>
      </p:grpSpPr>
      <p:sp>
        <p:nvSpPr>
          <p:cNvPr id="300" name="Google Shape;300;p88"/>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301" name="Google Shape;301;p8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02" name="Google Shape;302;p8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03" name="Google Shape;303;p8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304"/>
        <p:cNvGrpSpPr/>
        <p:nvPr/>
      </p:nvGrpSpPr>
      <p:grpSpPr>
        <a:xfrm>
          <a:off x="0" y="0"/>
          <a:ext cx="0" cy="0"/>
          <a:chOff x="0" y="0"/>
          <a:chExt cx="0" cy="0"/>
        </a:xfrm>
      </p:grpSpPr>
      <p:sp>
        <p:nvSpPr>
          <p:cNvPr id="305" name="Google Shape;305;p89"/>
          <p:cNvSpPr>
            <a:spLocks noGrp="1"/>
          </p:cNvSpPr>
          <p:nvPr>
            <p:ph type="pic" idx="2"/>
          </p:nvPr>
        </p:nvSpPr>
        <p:spPr>
          <a:xfrm>
            <a:off x="0" y="0"/>
            <a:ext cx="9601200" cy="10288588"/>
          </a:xfrm>
          <a:prstGeom prst="rect">
            <a:avLst/>
          </a:prstGeom>
          <a:solidFill>
            <a:srgbClr val="353535">
              <a:alpha val="11764"/>
            </a:srgbClr>
          </a:solidFill>
          <a:ln>
            <a:noFill/>
          </a:ln>
        </p:spPr>
      </p:sp>
      <p:sp>
        <p:nvSpPr>
          <p:cNvPr id="306" name="Google Shape;306;p8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07" name="Google Shape;307;p8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08" name="Google Shape;308;p8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3"/>
        <p:cNvGrpSpPr/>
        <p:nvPr/>
      </p:nvGrpSpPr>
      <p:grpSpPr>
        <a:xfrm>
          <a:off x="0" y="0"/>
          <a:ext cx="0" cy="0"/>
          <a:chOff x="0" y="0"/>
          <a:chExt cx="0" cy="0"/>
        </a:xfrm>
      </p:grpSpPr>
      <p:sp>
        <p:nvSpPr>
          <p:cNvPr id="34" name="Google Shape;34;p30"/>
          <p:cNvSpPr>
            <a:spLocks noGrp="1"/>
          </p:cNvSpPr>
          <p:nvPr>
            <p:ph type="pic" idx="2"/>
          </p:nvPr>
        </p:nvSpPr>
        <p:spPr>
          <a:xfrm>
            <a:off x="9570720" y="1700378"/>
            <a:ext cx="8717279" cy="8588210"/>
          </a:xfrm>
          <a:prstGeom prst="rect">
            <a:avLst/>
          </a:prstGeom>
          <a:solidFill>
            <a:srgbClr val="353535">
              <a:alpha val="11372"/>
            </a:srgbClr>
          </a:solidFill>
          <a:ln>
            <a:noFill/>
          </a:ln>
        </p:spPr>
      </p:sp>
      <p:sp>
        <p:nvSpPr>
          <p:cNvPr id="35" name="Google Shape;35;p3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36" name="Google Shape;36;p3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F7CCAD27-81E6-CD47-9679-F16D322AB1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293704" cy="210223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309"/>
        <p:cNvGrpSpPr/>
        <p:nvPr/>
      </p:nvGrpSpPr>
      <p:grpSpPr>
        <a:xfrm>
          <a:off x="0" y="0"/>
          <a:ext cx="0" cy="0"/>
          <a:chOff x="0" y="0"/>
          <a:chExt cx="0" cy="0"/>
        </a:xfrm>
      </p:grpSpPr>
      <p:sp>
        <p:nvSpPr>
          <p:cNvPr id="310" name="Google Shape;310;p90"/>
          <p:cNvSpPr>
            <a:spLocks noGrp="1"/>
          </p:cNvSpPr>
          <p:nvPr>
            <p:ph type="pic" idx="2"/>
          </p:nvPr>
        </p:nvSpPr>
        <p:spPr>
          <a:xfrm>
            <a:off x="0" y="0"/>
            <a:ext cx="6698918" cy="6698919"/>
          </a:xfrm>
          <a:prstGeom prst="rect">
            <a:avLst/>
          </a:prstGeom>
          <a:solidFill>
            <a:srgbClr val="353535">
              <a:alpha val="11764"/>
            </a:srgbClr>
          </a:solidFill>
          <a:ln>
            <a:noFill/>
          </a:ln>
        </p:spPr>
      </p:sp>
      <p:sp>
        <p:nvSpPr>
          <p:cNvPr id="311" name="Google Shape;311;p90"/>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312" name="Google Shape;312;p9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13" name="Google Shape;313;p9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14" name="Google Shape;314;p9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315"/>
        <p:cNvGrpSpPr/>
        <p:nvPr/>
      </p:nvGrpSpPr>
      <p:grpSpPr>
        <a:xfrm>
          <a:off x="0" y="0"/>
          <a:ext cx="0" cy="0"/>
          <a:chOff x="0" y="0"/>
          <a:chExt cx="0" cy="0"/>
        </a:xfrm>
      </p:grpSpPr>
      <p:sp>
        <p:nvSpPr>
          <p:cNvPr id="316" name="Google Shape;316;p91"/>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317" name="Google Shape;317;p91"/>
          <p:cNvSpPr>
            <a:spLocks noGrp="1"/>
          </p:cNvSpPr>
          <p:nvPr>
            <p:ph type="pic" idx="3"/>
          </p:nvPr>
        </p:nvSpPr>
        <p:spPr>
          <a:xfrm>
            <a:off x="-24384" y="0"/>
            <a:ext cx="3466042" cy="3429529"/>
          </a:xfrm>
          <a:prstGeom prst="rect">
            <a:avLst/>
          </a:prstGeom>
          <a:solidFill>
            <a:srgbClr val="353535">
              <a:alpha val="11764"/>
            </a:srgbClr>
          </a:solidFill>
          <a:ln>
            <a:noFill/>
          </a:ln>
        </p:spPr>
      </p:sp>
      <p:sp>
        <p:nvSpPr>
          <p:cNvPr id="318" name="Google Shape;318;p91"/>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319" name="Google Shape;319;p91"/>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320" name="Google Shape;320;p91"/>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321" name="Google Shape;321;p91"/>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322" name="Google Shape;322;p9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23" name="Google Shape;323;p9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24" name="Google Shape;324;p9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325"/>
        <p:cNvGrpSpPr/>
        <p:nvPr/>
      </p:nvGrpSpPr>
      <p:grpSpPr>
        <a:xfrm>
          <a:off x="0" y="0"/>
          <a:ext cx="0" cy="0"/>
          <a:chOff x="0" y="0"/>
          <a:chExt cx="0" cy="0"/>
        </a:xfrm>
      </p:grpSpPr>
      <p:sp>
        <p:nvSpPr>
          <p:cNvPr id="326" name="Google Shape;326;p92"/>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327" name="Google Shape;327;p92"/>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328" name="Google Shape;328;p92"/>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329" name="Google Shape;329;p92"/>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330" name="Google Shape;330;p92"/>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331" name="Google Shape;331;p92"/>
          <p:cNvSpPr>
            <a:spLocks noGrp="1"/>
          </p:cNvSpPr>
          <p:nvPr>
            <p:ph type="pic" idx="7"/>
          </p:nvPr>
        </p:nvSpPr>
        <p:spPr>
          <a:xfrm>
            <a:off x="0" y="0"/>
            <a:ext cx="2271834" cy="2247901"/>
          </a:xfrm>
          <a:prstGeom prst="rect">
            <a:avLst/>
          </a:prstGeom>
          <a:solidFill>
            <a:srgbClr val="353535">
              <a:alpha val="11764"/>
            </a:srgbClr>
          </a:solidFill>
          <a:ln>
            <a:noFill/>
          </a:ln>
        </p:spPr>
      </p:sp>
      <p:sp>
        <p:nvSpPr>
          <p:cNvPr id="332" name="Google Shape;332;p92"/>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333" name="Google Shape;333;p92"/>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334" name="Google Shape;334;p92"/>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335" name="Google Shape;335;p92"/>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336" name="Google Shape;336;p92"/>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337" name="Google Shape;337;p92"/>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338" name="Google Shape;338;p92"/>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339" name="Google Shape;339;p92"/>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340" name="Google Shape;340;p92"/>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341" name="Google Shape;341;p9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42" name="Google Shape;342;p9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43" name="Google Shape;343;p9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344"/>
        <p:cNvGrpSpPr/>
        <p:nvPr/>
      </p:nvGrpSpPr>
      <p:grpSpPr>
        <a:xfrm>
          <a:off x="0" y="0"/>
          <a:ext cx="0" cy="0"/>
          <a:chOff x="0" y="0"/>
          <a:chExt cx="0" cy="0"/>
        </a:xfrm>
      </p:grpSpPr>
      <p:sp>
        <p:nvSpPr>
          <p:cNvPr id="345" name="Google Shape;345;p93"/>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346" name="Google Shape;346;p93"/>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347" name="Google Shape;347;p9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48" name="Google Shape;348;p9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49" name="Google Shape;349;p9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350"/>
        <p:cNvGrpSpPr/>
        <p:nvPr/>
      </p:nvGrpSpPr>
      <p:grpSpPr>
        <a:xfrm>
          <a:off x="0" y="0"/>
          <a:ext cx="0" cy="0"/>
          <a:chOff x="0" y="0"/>
          <a:chExt cx="0" cy="0"/>
        </a:xfrm>
      </p:grpSpPr>
      <p:sp>
        <p:nvSpPr>
          <p:cNvPr id="351" name="Google Shape;351;p94"/>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352" name="Google Shape;352;p94"/>
          <p:cNvSpPr>
            <a:spLocks noGrp="1"/>
          </p:cNvSpPr>
          <p:nvPr>
            <p:ph type="pic" idx="3"/>
          </p:nvPr>
        </p:nvSpPr>
        <p:spPr>
          <a:xfrm>
            <a:off x="0" y="0"/>
            <a:ext cx="2457448" cy="10288588"/>
          </a:xfrm>
          <a:prstGeom prst="rect">
            <a:avLst/>
          </a:prstGeom>
          <a:solidFill>
            <a:srgbClr val="353535">
              <a:alpha val="11764"/>
            </a:srgbClr>
          </a:solidFill>
          <a:ln>
            <a:noFill/>
          </a:ln>
        </p:spPr>
      </p:sp>
      <p:sp>
        <p:nvSpPr>
          <p:cNvPr id="353" name="Google Shape;353;p9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54" name="Google Shape;354;p9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55" name="Google Shape;355;p9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356"/>
        <p:cNvGrpSpPr/>
        <p:nvPr/>
      </p:nvGrpSpPr>
      <p:grpSpPr>
        <a:xfrm>
          <a:off x="0" y="0"/>
          <a:ext cx="0" cy="0"/>
          <a:chOff x="0" y="0"/>
          <a:chExt cx="0" cy="0"/>
        </a:xfrm>
      </p:grpSpPr>
      <p:sp>
        <p:nvSpPr>
          <p:cNvPr id="357" name="Google Shape;357;p95"/>
          <p:cNvSpPr>
            <a:spLocks noGrp="1"/>
          </p:cNvSpPr>
          <p:nvPr>
            <p:ph type="pic" idx="2"/>
          </p:nvPr>
        </p:nvSpPr>
        <p:spPr>
          <a:xfrm>
            <a:off x="0" y="0"/>
            <a:ext cx="7942823" cy="10288588"/>
          </a:xfrm>
          <a:prstGeom prst="rect">
            <a:avLst/>
          </a:prstGeom>
          <a:solidFill>
            <a:srgbClr val="353535">
              <a:alpha val="11764"/>
            </a:srgbClr>
          </a:solidFill>
          <a:ln>
            <a:noFill/>
          </a:ln>
        </p:spPr>
      </p:sp>
      <p:sp>
        <p:nvSpPr>
          <p:cNvPr id="358" name="Google Shape;358;p9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59" name="Google Shape;359;p9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60" name="Google Shape;360;p9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361"/>
        <p:cNvGrpSpPr/>
        <p:nvPr/>
      </p:nvGrpSpPr>
      <p:grpSpPr>
        <a:xfrm>
          <a:off x="0" y="0"/>
          <a:ext cx="0" cy="0"/>
          <a:chOff x="0" y="0"/>
          <a:chExt cx="0" cy="0"/>
        </a:xfrm>
      </p:grpSpPr>
      <p:sp>
        <p:nvSpPr>
          <p:cNvPr id="362" name="Google Shape;362;p96"/>
          <p:cNvSpPr>
            <a:spLocks noGrp="1"/>
          </p:cNvSpPr>
          <p:nvPr>
            <p:ph type="pic" idx="2"/>
          </p:nvPr>
        </p:nvSpPr>
        <p:spPr>
          <a:xfrm>
            <a:off x="8180310" y="0"/>
            <a:ext cx="10107690" cy="10288588"/>
          </a:xfrm>
          <a:prstGeom prst="rect">
            <a:avLst/>
          </a:prstGeom>
          <a:solidFill>
            <a:srgbClr val="353535">
              <a:alpha val="11764"/>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63"/>
        <p:cNvGrpSpPr/>
        <p:nvPr/>
      </p:nvGrpSpPr>
      <p:grpSpPr>
        <a:xfrm>
          <a:off x="0" y="0"/>
          <a:ext cx="0" cy="0"/>
          <a:chOff x="0" y="0"/>
          <a:chExt cx="0" cy="0"/>
        </a:xfrm>
      </p:grpSpPr>
      <p:sp>
        <p:nvSpPr>
          <p:cNvPr id="364" name="Google Shape;364;p97"/>
          <p:cNvSpPr>
            <a:spLocks noGrp="1"/>
          </p:cNvSpPr>
          <p:nvPr>
            <p:ph type="pic" idx="2"/>
          </p:nvPr>
        </p:nvSpPr>
        <p:spPr>
          <a:xfrm>
            <a:off x="7841126" y="0"/>
            <a:ext cx="10446874" cy="10288588"/>
          </a:xfrm>
          <a:prstGeom prst="rect">
            <a:avLst/>
          </a:prstGeom>
          <a:solidFill>
            <a:srgbClr val="353535">
              <a:alpha val="11764"/>
            </a:srgbClr>
          </a:solidFill>
          <a:ln>
            <a:noFill/>
          </a:ln>
        </p:spPr>
      </p:sp>
      <p:pic>
        <p:nvPicPr>
          <p:cNvPr id="365" name="Google Shape;365;p9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366"/>
        <p:cNvGrpSpPr/>
        <p:nvPr/>
      </p:nvGrpSpPr>
      <p:grpSpPr>
        <a:xfrm>
          <a:off x="0" y="0"/>
          <a:ext cx="0" cy="0"/>
          <a:chOff x="0" y="0"/>
          <a:chExt cx="0" cy="0"/>
        </a:xfrm>
      </p:grpSpPr>
      <p:sp>
        <p:nvSpPr>
          <p:cNvPr id="367" name="Google Shape;367;p98"/>
          <p:cNvSpPr>
            <a:spLocks noGrp="1"/>
          </p:cNvSpPr>
          <p:nvPr>
            <p:ph type="pic" idx="2"/>
          </p:nvPr>
        </p:nvSpPr>
        <p:spPr>
          <a:xfrm>
            <a:off x="0" y="0"/>
            <a:ext cx="14831526" cy="10288588"/>
          </a:xfrm>
          <a:prstGeom prst="rect">
            <a:avLst/>
          </a:prstGeom>
          <a:solidFill>
            <a:srgbClr val="353535">
              <a:alpha val="11764"/>
            </a:srgbClr>
          </a:solidFill>
          <a:ln>
            <a:noFill/>
          </a:ln>
        </p:spPr>
      </p:sp>
      <p:sp>
        <p:nvSpPr>
          <p:cNvPr id="368" name="Google Shape;368;p9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69" name="Google Shape;369;p9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70" name="Google Shape;370;p9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371"/>
        <p:cNvGrpSpPr/>
        <p:nvPr/>
      </p:nvGrpSpPr>
      <p:grpSpPr>
        <a:xfrm>
          <a:off x="0" y="0"/>
          <a:ext cx="0" cy="0"/>
          <a:chOff x="0" y="0"/>
          <a:chExt cx="0" cy="0"/>
        </a:xfrm>
      </p:grpSpPr>
      <p:sp>
        <p:nvSpPr>
          <p:cNvPr id="372" name="Google Shape;372;p99"/>
          <p:cNvSpPr>
            <a:spLocks noGrp="1"/>
          </p:cNvSpPr>
          <p:nvPr>
            <p:ph type="pic" idx="2"/>
          </p:nvPr>
        </p:nvSpPr>
        <p:spPr>
          <a:xfrm>
            <a:off x="-1" y="0"/>
            <a:ext cx="11799269" cy="10288588"/>
          </a:xfrm>
          <a:prstGeom prst="rect">
            <a:avLst/>
          </a:prstGeom>
          <a:solidFill>
            <a:srgbClr val="353535">
              <a:alpha val="11764"/>
            </a:srgbClr>
          </a:solidFill>
          <a:ln>
            <a:noFill/>
          </a:ln>
        </p:spPr>
      </p:sp>
      <p:sp>
        <p:nvSpPr>
          <p:cNvPr id="373" name="Google Shape;373;p9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74" name="Google Shape;374;p9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75" name="Google Shape;375;p9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38"/>
        <p:cNvGrpSpPr/>
        <p:nvPr/>
      </p:nvGrpSpPr>
      <p:grpSpPr>
        <a:xfrm>
          <a:off x="0" y="0"/>
          <a:ext cx="0" cy="0"/>
          <a:chOff x="0" y="0"/>
          <a:chExt cx="0" cy="0"/>
        </a:xfrm>
      </p:grpSpPr>
      <p:sp>
        <p:nvSpPr>
          <p:cNvPr id="39" name="Google Shape;39;p31"/>
          <p:cNvSpPr>
            <a:spLocks noGrp="1"/>
          </p:cNvSpPr>
          <p:nvPr>
            <p:ph type="pic" idx="2"/>
          </p:nvPr>
        </p:nvSpPr>
        <p:spPr>
          <a:xfrm>
            <a:off x="1751932" y="3612397"/>
            <a:ext cx="1971656" cy="1973190"/>
          </a:xfrm>
          <a:prstGeom prst="rect">
            <a:avLst/>
          </a:prstGeom>
          <a:solidFill>
            <a:schemeClr val="dk1">
              <a:alpha val="11372"/>
            </a:schemeClr>
          </a:solidFill>
          <a:ln>
            <a:noFill/>
          </a:ln>
        </p:spPr>
      </p:sp>
      <p:sp>
        <p:nvSpPr>
          <p:cNvPr id="40" name="Google Shape;40;p31"/>
          <p:cNvSpPr>
            <a:spLocks noGrp="1"/>
          </p:cNvSpPr>
          <p:nvPr>
            <p:ph type="pic" idx="3"/>
          </p:nvPr>
        </p:nvSpPr>
        <p:spPr>
          <a:xfrm>
            <a:off x="6041343" y="3612397"/>
            <a:ext cx="1971656" cy="1973190"/>
          </a:xfrm>
          <a:prstGeom prst="rect">
            <a:avLst/>
          </a:prstGeom>
          <a:solidFill>
            <a:schemeClr val="dk1">
              <a:alpha val="11372"/>
            </a:schemeClr>
          </a:solidFill>
          <a:ln>
            <a:noFill/>
          </a:ln>
        </p:spPr>
      </p:sp>
      <p:sp>
        <p:nvSpPr>
          <p:cNvPr id="41" name="Google Shape;41;p31"/>
          <p:cNvSpPr>
            <a:spLocks noGrp="1"/>
          </p:cNvSpPr>
          <p:nvPr>
            <p:ph type="pic" idx="4"/>
          </p:nvPr>
        </p:nvSpPr>
        <p:spPr>
          <a:xfrm>
            <a:off x="10336545" y="3612397"/>
            <a:ext cx="1971656" cy="1973190"/>
          </a:xfrm>
          <a:prstGeom prst="rect">
            <a:avLst/>
          </a:prstGeom>
          <a:solidFill>
            <a:schemeClr val="dk1">
              <a:alpha val="11372"/>
            </a:schemeClr>
          </a:solidFill>
          <a:ln>
            <a:noFill/>
          </a:ln>
        </p:spPr>
      </p:sp>
      <p:sp>
        <p:nvSpPr>
          <p:cNvPr id="42" name="Google Shape;42;p31"/>
          <p:cNvSpPr>
            <a:spLocks noGrp="1"/>
          </p:cNvSpPr>
          <p:nvPr>
            <p:ph type="pic" idx="5"/>
          </p:nvPr>
        </p:nvSpPr>
        <p:spPr>
          <a:xfrm>
            <a:off x="14634815" y="3612397"/>
            <a:ext cx="1971656" cy="1973190"/>
          </a:xfrm>
          <a:prstGeom prst="rect">
            <a:avLst/>
          </a:prstGeom>
          <a:solidFill>
            <a:schemeClr val="dk1">
              <a:alpha val="11372"/>
            </a:schemeClr>
          </a:solidFill>
          <a:ln>
            <a:noFill/>
          </a:ln>
        </p:spPr>
      </p:sp>
      <p:pic>
        <p:nvPicPr>
          <p:cNvPr id="8" name="Picture 7">
            <a:extLst>
              <a:ext uri="{FF2B5EF4-FFF2-40B4-BE49-F238E27FC236}">
                <a16:creationId xmlns:a16="http://schemas.microsoft.com/office/drawing/2014/main" id="{FF40CC8D-4E69-1041-B24D-F6C8D3B88A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76"/>
        <p:cNvGrpSpPr/>
        <p:nvPr/>
      </p:nvGrpSpPr>
      <p:grpSpPr>
        <a:xfrm>
          <a:off x="0" y="0"/>
          <a:ext cx="0" cy="0"/>
          <a:chOff x="0" y="0"/>
          <a:chExt cx="0" cy="0"/>
        </a:xfrm>
      </p:grpSpPr>
      <p:sp>
        <p:nvSpPr>
          <p:cNvPr id="377" name="Google Shape;377;p100"/>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8" name="Google Shape;378;p10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79" name="Google Shape;379;p10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80" name="Google Shape;380;p10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381"/>
        <p:cNvGrpSpPr/>
        <p:nvPr/>
      </p:nvGrpSpPr>
      <p:grpSpPr>
        <a:xfrm>
          <a:off x="0" y="0"/>
          <a:ext cx="0" cy="0"/>
          <a:chOff x="0" y="0"/>
          <a:chExt cx="0" cy="0"/>
        </a:xfrm>
      </p:grpSpPr>
      <p:sp>
        <p:nvSpPr>
          <p:cNvPr id="382" name="Google Shape;382;p101"/>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383" name="Google Shape;383;p101"/>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384" name="Google Shape;384;p10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85" name="Google Shape;385;p10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86" name="Google Shape;386;p10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387"/>
        <p:cNvGrpSpPr/>
        <p:nvPr/>
      </p:nvGrpSpPr>
      <p:grpSpPr>
        <a:xfrm>
          <a:off x="0" y="0"/>
          <a:ext cx="0" cy="0"/>
          <a:chOff x="0" y="0"/>
          <a:chExt cx="0" cy="0"/>
        </a:xfrm>
      </p:grpSpPr>
      <p:sp>
        <p:nvSpPr>
          <p:cNvPr id="388" name="Google Shape;388;p102"/>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389" name="Google Shape;389;p102"/>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390" name="Google Shape;390;p10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91" name="Google Shape;391;p10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92" name="Google Shape;392;p10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393"/>
        <p:cNvGrpSpPr/>
        <p:nvPr/>
      </p:nvGrpSpPr>
      <p:grpSpPr>
        <a:xfrm>
          <a:off x="0" y="0"/>
          <a:ext cx="0" cy="0"/>
          <a:chOff x="0" y="0"/>
          <a:chExt cx="0" cy="0"/>
        </a:xfrm>
      </p:grpSpPr>
      <p:sp>
        <p:nvSpPr>
          <p:cNvPr id="394" name="Google Shape;394;p103"/>
          <p:cNvSpPr>
            <a:spLocks noGrp="1"/>
          </p:cNvSpPr>
          <p:nvPr>
            <p:ph type="pic" idx="2"/>
          </p:nvPr>
        </p:nvSpPr>
        <p:spPr>
          <a:xfrm>
            <a:off x="0" y="0"/>
            <a:ext cx="13279983" cy="10288588"/>
          </a:xfrm>
          <a:prstGeom prst="rect">
            <a:avLst/>
          </a:prstGeom>
          <a:solidFill>
            <a:srgbClr val="353535">
              <a:alpha val="11764"/>
            </a:srgbClr>
          </a:solidFill>
          <a:ln>
            <a:noFill/>
          </a:ln>
        </p:spPr>
      </p:sp>
      <p:sp>
        <p:nvSpPr>
          <p:cNvPr id="395" name="Google Shape;395;p10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396" name="Google Shape;396;p10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397" name="Google Shape;397;p10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398"/>
        <p:cNvGrpSpPr/>
        <p:nvPr/>
      </p:nvGrpSpPr>
      <p:grpSpPr>
        <a:xfrm>
          <a:off x="0" y="0"/>
          <a:ext cx="0" cy="0"/>
          <a:chOff x="0" y="0"/>
          <a:chExt cx="0" cy="0"/>
        </a:xfrm>
      </p:grpSpPr>
      <p:sp>
        <p:nvSpPr>
          <p:cNvPr id="399" name="Google Shape;399;p104"/>
          <p:cNvSpPr>
            <a:spLocks noGrp="1"/>
          </p:cNvSpPr>
          <p:nvPr>
            <p:ph type="pic" idx="2"/>
          </p:nvPr>
        </p:nvSpPr>
        <p:spPr>
          <a:xfrm>
            <a:off x="5008008" y="0"/>
            <a:ext cx="13279991" cy="10288588"/>
          </a:xfrm>
          <a:prstGeom prst="rect">
            <a:avLst/>
          </a:prstGeom>
          <a:solidFill>
            <a:srgbClr val="353535">
              <a:alpha val="11764"/>
            </a:srgbClr>
          </a:solidFill>
          <a:ln>
            <a:noFill/>
          </a:ln>
        </p:spPr>
      </p:sp>
      <p:sp>
        <p:nvSpPr>
          <p:cNvPr id="400" name="Google Shape;400;p10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01" name="Google Shape;401;p10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02" name="Google Shape;402;p10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403"/>
        <p:cNvGrpSpPr/>
        <p:nvPr/>
      </p:nvGrpSpPr>
      <p:grpSpPr>
        <a:xfrm>
          <a:off x="0" y="0"/>
          <a:ext cx="0" cy="0"/>
          <a:chOff x="0" y="0"/>
          <a:chExt cx="0" cy="0"/>
        </a:xfrm>
      </p:grpSpPr>
      <p:sp>
        <p:nvSpPr>
          <p:cNvPr id="404" name="Google Shape;404;p105"/>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405" name="Google Shape;405;p10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06" name="Google Shape;406;p10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07" name="Google Shape;407;p10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408"/>
        <p:cNvGrpSpPr/>
        <p:nvPr/>
      </p:nvGrpSpPr>
      <p:grpSpPr>
        <a:xfrm>
          <a:off x="0" y="0"/>
          <a:ext cx="0" cy="0"/>
          <a:chOff x="0" y="0"/>
          <a:chExt cx="0" cy="0"/>
        </a:xfrm>
      </p:grpSpPr>
      <p:sp>
        <p:nvSpPr>
          <p:cNvPr id="409" name="Google Shape;409;p106"/>
          <p:cNvSpPr>
            <a:spLocks noGrp="1"/>
          </p:cNvSpPr>
          <p:nvPr>
            <p:ph type="pic" idx="2"/>
          </p:nvPr>
        </p:nvSpPr>
        <p:spPr>
          <a:xfrm>
            <a:off x="4797506" y="0"/>
            <a:ext cx="16075035" cy="10288588"/>
          </a:xfrm>
          <a:prstGeom prst="rect">
            <a:avLst/>
          </a:prstGeom>
          <a:solidFill>
            <a:srgbClr val="353535">
              <a:alpha val="11764"/>
            </a:srgbClr>
          </a:solidFill>
          <a:ln>
            <a:noFill/>
          </a:ln>
        </p:spPr>
      </p:sp>
      <p:sp>
        <p:nvSpPr>
          <p:cNvPr id="410" name="Google Shape;410;p10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11" name="Google Shape;411;p10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12" name="Google Shape;412;p10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413"/>
        <p:cNvGrpSpPr/>
        <p:nvPr/>
      </p:nvGrpSpPr>
      <p:grpSpPr>
        <a:xfrm>
          <a:off x="0" y="0"/>
          <a:ext cx="0" cy="0"/>
          <a:chOff x="0" y="0"/>
          <a:chExt cx="0" cy="0"/>
        </a:xfrm>
      </p:grpSpPr>
      <p:sp>
        <p:nvSpPr>
          <p:cNvPr id="414" name="Google Shape;414;p107"/>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415" name="Google Shape;415;p10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16" name="Google Shape;416;p10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17" name="Google Shape;417;p10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418"/>
        <p:cNvGrpSpPr/>
        <p:nvPr/>
      </p:nvGrpSpPr>
      <p:grpSpPr>
        <a:xfrm>
          <a:off x="0" y="0"/>
          <a:ext cx="0" cy="0"/>
          <a:chOff x="0" y="0"/>
          <a:chExt cx="0" cy="0"/>
        </a:xfrm>
      </p:grpSpPr>
      <p:sp>
        <p:nvSpPr>
          <p:cNvPr id="419" name="Google Shape;419;p108"/>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420" name="Google Shape;420;p10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21" name="Google Shape;421;p10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22" name="Google Shape;422;p10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423"/>
        <p:cNvGrpSpPr/>
        <p:nvPr/>
      </p:nvGrpSpPr>
      <p:grpSpPr>
        <a:xfrm>
          <a:off x="0" y="0"/>
          <a:ext cx="0" cy="0"/>
          <a:chOff x="0" y="0"/>
          <a:chExt cx="0" cy="0"/>
        </a:xfrm>
      </p:grpSpPr>
      <p:sp>
        <p:nvSpPr>
          <p:cNvPr id="424" name="Google Shape;424;p109"/>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425" name="Google Shape;425;p10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26" name="Google Shape;426;p10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27" name="Google Shape;427;p10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44"/>
        <p:cNvGrpSpPr/>
        <p:nvPr/>
      </p:nvGrpSpPr>
      <p:grpSpPr>
        <a:xfrm>
          <a:off x="0" y="0"/>
          <a:ext cx="0" cy="0"/>
          <a:chOff x="0" y="0"/>
          <a:chExt cx="0" cy="0"/>
        </a:xfrm>
      </p:grpSpPr>
      <p:sp>
        <p:nvSpPr>
          <p:cNvPr id="45" name="Google Shape;45;p32"/>
          <p:cNvSpPr>
            <a:spLocks noGrp="1"/>
          </p:cNvSpPr>
          <p:nvPr>
            <p:ph type="pic" idx="2"/>
          </p:nvPr>
        </p:nvSpPr>
        <p:spPr>
          <a:xfrm>
            <a:off x="9311054" y="1311513"/>
            <a:ext cx="7687902" cy="7699484"/>
          </a:xfrm>
          <a:prstGeom prst="rect">
            <a:avLst/>
          </a:prstGeom>
          <a:solidFill>
            <a:srgbClr val="353535">
              <a:alpha val="11372"/>
            </a:srgbClr>
          </a:solidFill>
          <a:ln>
            <a:noFill/>
          </a:ln>
        </p:spPr>
      </p:sp>
      <p:sp>
        <p:nvSpPr>
          <p:cNvPr id="46" name="Google Shape;46;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47" name="Google Shape;47;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428"/>
        <p:cNvGrpSpPr/>
        <p:nvPr/>
      </p:nvGrpSpPr>
      <p:grpSpPr>
        <a:xfrm>
          <a:off x="0" y="0"/>
          <a:ext cx="0" cy="0"/>
          <a:chOff x="0" y="0"/>
          <a:chExt cx="0" cy="0"/>
        </a:xfrm>
      </p:grpSpPr>
      <p:sp>
        <p:nvSpPr>
          <p:cNvPr id="429" name="Google Shape;429;p110"/>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430" name="Google Shape;430;p11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31" name="Google Shape;431;p11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432" name="Google Shape;432;p11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433"/>
        <p:cNvGrpSpPr/>
        <p:nvPr/>
      </p:nvGrpSpPr>
      <p:grpSpPr>
        <a:xfrm>
          <a:off x="0" y="0"/>
          <a:ext cx="0" cy="0"/>
          <a:chOff x="0" y="0"/>
          <a:chExt cx="0" cy="0"/>
        </a:xfrm>
      </p:grpSpPr>
      <p:sp>
        <p:nvSpPr>
          <p:cNvPr id="434" name="Google Shape;434;p111"/>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435" name="Google Shape;435;p11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36" name="Google Shape;436;p11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437" name="Google Shape;437;p111"/>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438" name="Google Shape;438;p11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439"/>
        <p:cNvGrpSpPr/>
        <p:nvPr/>
      </p:nvGrpSpPr>
      <p:grpSpPr>
        <a:xfrm>
          <a:off x="0" y="0"/>
          <a:ext cx="0" cy="0"/>
          <a:chOff x="0" y="0"/>
          <a:chExt cx="0" cy="0"/>
        </a:xfrm>
      </p:grpSpPr>
      <p:sp>
        <p:nvSpPr>
          <p:cNvPr id="440" name="Google Shape;440;p112"/>
          <p:cNvSpPr>
            <a:spLocks noGrp="1"/>
          </p:cNvSpPr>
          <p:nvPr>
            <p:ph type="pic" idx="2"/>
          </p:nvPr>
        </p:nvSpPr>
        <p:spPr>
          <a:xfrm>
            <a:off x="0" y="0"/>
            <a:ext cx="5144294" cy="5144294"/>
          </a:xfrm>
          <a:prstGeom prst="rect">
            <a:avLst/>
          </a:prstGeom>
          <a:solidFill>
            <a:srgbClr val="353535">
              <a:alpha val="11764"/>
            </a:srgbClr>
          </a:solidFill>
          <a:ln>
            <a:noFill/>
          </a:ln>
        </p:spPr>
      </p:sp>
      <p:sp>
        <p:nvSpPr>
          <p:cNvPr id="441" name="Google Shape;441;p112"/>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442" name="Google Shape;442;p112"/>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443" name="Google Shape;443;p112"/>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444" name="Google Shape;444;p112"/>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445" name="Google Shape;445;p11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600" b="0" i="0" u="none" strike="noStrike" cap="none">
                <a:solidFill>
                  <a:srgbClr val="000000"/>
                </a:solidFill>
                <a:latin typeface="Open Sans"/>
                <a:ea typeface="Open Sans"/>
                <a:cs typeface="Open Sans"/>
                <a:sym typeface="Open Sans"/>
              </a:rPr>
              <a:t>‹#›</a:t>
            </a:fld>
            <a:endParaRPr sz="1600" b="0" i="0" u="none" strike="noStrike" cap="none">
              <a:solidFill>
                <a:srgbClr val="000000"/>
              </a:solidFill>
              <a:latin typeface="Open Sans"/>
              <a:ea typeface="Open Sans"/>
              <a:cs typeface="Open Sans"/>
              <a:sym typeface="Open Sans"/>
            </a:endParaRPr>
          </a:p>
        </p:txBody>
      </p:sp>
      <p:cxnSp>
        <p:nvCxnSpPr>
          <p:cNvPr id="446" name="Google Shape;446;p11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447"/>
        <p:cNvGrpSpPr/>
        <p:nvPr/>
      </p:nvGrpSpPr>
      <p:grpSpPr>
        <a:xfrm>
          <a:off x="0" y="0"/>
          <a:ext cx="0" cy="0"/>
          <a:chOff x="0" y="0"/>
          <a:chExt cx="0" cy="0"/>
        </a:xfrm>
      </p:grpSpPr>
      <p:sp>
        <p:nvSpPr>
          <p:cNvPr id="448" name="Google Shape;448;p113"/>
          <p:cNvSpPr>
            <a:spLocks noGrp="1"/>
          </p:cNvSpPr>
          <p:nvPr>
            <p:ph type="pic" idx="2"/>
          </p:nvPr>
        </p:nvSpPr>
        <p:spPr>
          <a:xfrm>
            <a:off x="1751932" y="3612397"/>
            <a:ext cx="1971656" cy="1973190"/>
          </a:xfrm>
          <a:prstGeom prst="rect">
            <a:avLst/>
          </a:prstGeom>
          <a:solidFill>
            <a:schemeClr val="dk1">
              <a:alpha val="11764"/>
            </a:schemeClr>
          </a:solidFill>
          <a:ln>
            <a:noFill/>
          </a:ln>
        </p:spPr>
      </p:sp>
      <p:sp>
        <p:nvSpPr>
          <p:cNvPr id="449" name="Google Shape;449;p113"/>
          <p:cNvSpPr>
            <a:spLocks noGrp="1"/>
          </p:cNvSpPr>
          <p:nvPr>
            <p:ph type="pic" idx="3"/>
          </p:nvPr>
        </p:nvSpPr>
        <p:spPr>
          <a:xfrm>
            <a:off x="6041343" y="3612397"/>
            <a:ext cx="1971656" cy="1973190"/>
          </a:xfrm>
          <a:prstGeom prst="rect">
            <a:avLst/>
          </a:prstGeom>
          <a:solidFill>
            <a:schemeClr val="dk1">
              <a:alpha val="11764"/>
            </a:schemeClr>
          </a:solidFill>
          <a:ln>
            <a:noFill/>
          </a:ln>
        </p:spPr>
      </p:sp>
      <p:sp>
        <p:nvSpPr>
          <p:cNvPr id="450" name="Google Shape;450;p113"/>
          <p:cNvSpPr>
            <a:spLocks noGrp="1"/>
          </p:cNvSpPr>
          <p:nvPr>
            <p:ph type="pic" idx="4"/>
          </p:nvPr>
        </p:nvSpPr>
        <p:spPr>
          <a:xfrm>
            <a:off x="10336545" y="3612397"/>
            <a:ext cx="1971656" cy="1973190"/>
          </a:xfrm>
          <a:prstGeom prst="rect">
            <a:avLst/>
          </a:prstGeom>
          <a:solidFill>
            <a:schemeClr val="dk1">
              <a:alpha val="11764"/>
            </a:schemeClr>
          </a:solidFill>
          <a:ln>
            <a:noFill/>
          </a:ln>
        </p:spPr>
      </p:sp>
      <p:sp>
        <p:nvSpPr>
          <p:cNvPr id="451" name="Google Shape;451;p113"/>
          <p:cNvSpPr>
            <a:spLocks noGrp="1"/>
          </p:cNvSpPr>
          <p:nvPr>
            <p:ph type="pic" idx="5"/>
          </p:nvPr>
        </p:nvSpPr>
        <p:spPr>
          <a:xfrm>
            <a:off x="14634815" y="3612397"/>
            <a:ext cx="1971656" cy="1973190"/>
          </a:xfrm>
          <a:prstGeom prst="rect">
            <a:avLst/>
          </a:prstGeom>
          <a:solidFill>
            <a:schemeClr val="dk1">
              <a:alpha val="11764"/>
            </a:schemeClr>
          </a:solidFill>
          <a:ln>
            <a:noFill/>
          </a:ln>
        </p:spPr>
      </p:sp>
      <p:pic>
        <p:nvPicPr>
          <p:cNvPr id="452" name="Google Shape;452;p113" descr="A picture containing drawing&#10;&#10;Description automatically generated"/>
          <p:cNvPicPr preferRelativeResize="0"/>
          <p:nvPr/>
        </p:nvPicPr>
        <p:blipFill rotWithShape="1">
          <a:blip r:embed="rId2">
            <a:alphaModFix/>
          </a:blip>
          <a:srcRect/>
          <a:stretch/>
        </p:blipFill>
        <p:spPr>
          <a:xfrm>
            <a:off x="14433607" y="14992"/>
            <a:ext cx="3847684" cy="1736484"/>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453"/>
        <p:cNvGrpSpPr/>
        <p:nvPr/>
      </p:nvGrpSpPr>
      <p:grpSpPr>
        <a:xfrm>
          <a:off x="0" y="0"/>
          <a:ext cx="0" cy="0"/>
          <a:chOff x="0" y="0"/>
          <a:chExt cx="0" cy="0"/>
        </a:xfrm>
      </p:grpSpPr>
      <p:sp>
        <p:nvSpPr>
          <p:cNvPr id="454" name="Google Shape;454;p114"/>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455" name="Google Shape;455;p114"/>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56" name="Google Shape;456;p114"/>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457"/>
        <p:cNvGrpSpPr/>
        <p:nvPr/>
      </p:nvGrpSpPr>
      <p:grpSpPr>
        <a:xfrm>
          <a:off x="0" y="0"/>
          <a:ext cx="0" cy="0"/>
          <a:chOff x="0" y="0"/>
          <a:chExt cx="0" cy="0"/>
        </a:xfrm>
      </p:grpSpPr>
      <p:sp>
        <p:nvSpPr>
          <p:cNvPr id="458" name="Google Shape;458;p115"/>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600" b="0" i="0" u="none" strike="noStrike" cap="none">
              <a:solidFill>
                <a:schemeClr val="lt1"/>
              </a:solidFill>
              <a:latin typeface="Arial"/>
              <a:ea typeface="Arial"/>
              <a:cs typeface="Arial"/>
              <a:sym typeface="Arial"/>
            </a:endParaRPr>
          </a:p>
        </p:txBody>
      </p:sp>
      <p:sp>
        <p:nvSpPr>
          <p:cNvPr id="459" name="Google Shape;459;p115"/>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0" name="Google Shape;460;p115"/>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endParaRPr lang="en-US"/>
          </a:p>
        </p:txBody>
      </p:sp>
      <p:sp>
        <p:nvSpPr>
          <p:cNvPr id="3" name="Subtitle 2"/>
          <p:cNvSpPr>
            <a:spLocks noGrp="1"/>
          </p:cNvSpPr>
          <p:nvPr>
            <p:ph type="subTitle" idx="1"/>
          </p:nvPr>
        </p:nvSpPr>
        <p:spPr>
          <a:xfrm>
            <a:off x="2286000" y="5403890"/>
            <a:ext cx="13716000" cy="2484028"/>
          </a:xfrm>
        </p:spPr>
        <p:txBody>
          <a:bodyPr/>
          <a:lstStyle>
            <a:lvl1pPr marL="0" indent="0" algn="ctr">
              <a:buNone/>
              <a:defRPr sz="3600"/>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0D79CCE1-2B2F-994A-B8C1-C7E3FDAF76D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3191164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79CCE1-2B2F-994A-B8C1-C7E3FDAF76D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12913363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5007"/>
            <a:ext cx="15773400" cy="4279766"/>
          </a:xfrm>
        </p:spPr>
        <p:txBody>
          <a:bodyPr anchor="b"/>
          <a:lstStyle>
            <a:lvl1pPr>
              <a:defRPr sz="9000"/>
            </a:lvl1pPr>
          </a:lstStyle>
          <a:p>
            <a:r>
              <a:rPr lang="fr-FR"/>
              <a:t>Modifiez le style du titre</a:t>
            </a:r>
            <a:endParaRPr lang="en-US"/>
          </a:p>
        </p:txBody>
      </p:sp>
      <p:sp>
        <p:nvSpPr>
          <p:cNvPr id="3" name="Text Placeholder 2"/>
          <p:cNvSpPr>
            <a:spLocks noGrp="1"/>
          </p:cNvSpPr>
          <p:nvPr>
            <p:ph type="body" idx="1"/>
          </p:nvPr>
        </p:nvSpPr>
        <p:spPr>
          <a:xfrm>
            <a:off x="1247777" y="6885259"/>
            <a:ext cx="15773400" cy="2250628"/>
          </a:xfrm>
        </p:spPr>
        <p:txBody>
          <a:bodyPr/>
          <a:lstStyle>
            <a:lvl1pPr marL="0" indent="0">
              <a:buNone/>
              <a:defRPr sz="3600">
                <a:solidFill>
                  <a:schemeClr val="tx1">
                    <a:tint val="75000"/>
                  </a:schemeClr>
                </a:solidFill>
              </a:defRPr>
            </a:lvl1pPr>
            <a:lvl2pPr marL="685784" indent="0">
              <a:buNone/>
              <a:defRPr sz="3000">
                <a:solidFill>
                  <a:schemeClr val="tx1">
                    <a:tint val="75000"/>
                  </a:schemeClr>
                </a:solidFill>
              </a:defRPr>
            </a:lvl2pPr>
            <a:lvl3pPr marL="1371566" indent="0">
              <a:buNone/>
              <a:defRPr sz="2700">
                <a:solidFill>
                  <a:schemeClr val="tx1">
                    <a:tint val="75000"/>
                  </a:schemeClr>
                </a:solidFill>
              </a:defRPr>
            </a:lvl3pPr>
            <a:lvl4pPr marL="2057349" indent="0">
              <a:buNone/>
              <a:defRPr sz="2400">
                <a:solidFill>
                  <a:schemeClr val="tx1">
                    <a:tint val="75000"/>
                  </a:schemeClr>
                </a:solidFill>
              </a:defRPr>
            </a:lvl4pPr>
            <a:lvl5pPr marL="2743131" indent="0">
              <a:buNone/>
              <a:defRPr sz="2400">
                <a:solidFill>
                  <a:schemeClr val="tx1">
                    <a:tint val="75000"/>
                  </a:schemeClr>
                </a:solidFill>
              </a:defRPr>
            </a:lvl5pPr>
            <a:lvl6pPr marL="3428915" indent="0">
              <a:buNone/>
              <a:defRPr sz="2400">
                <a:solidFill>
                  <a:schemeClr val="tx1">
                    <a:tint val="75000"/>
                  </a:schemeClr>
                </a:solidFill>
              </a:defRPr>
            </a:lvl6pPr>
            <a:lvl7pPr marL="4114697" indent="0">
              <a:buNone/>
              <a:defRPr sz="2400">
                <a:solidFill>
                  <a:schemeClr val="tx1">
                    <a:tint val="75000"/>
                  </a:schemeClr>
                </a:solidFill>
              </a:defRPr>
            </a:lvl7pPr>
            <a:lvl8pPr marL="4800480" indent="0">
              <a:buNone/>
              <a:defRPr sz="2400">
                <a:solidFill>
                  <a:schemeClr val="tx1">
                    <a:tint val="75000"/>
                  </a:schemeClr>
                </a:solidFill>
              </a:defRPr>
            </a:lvl8pPr>
            <a:lvl9pPr marL="5486264" indent="0">
              <a:buNone/>
              <a:defRPr sz="2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D79CCE1-2B2F-994A-B8C1-C7E3FDAF76D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3308348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257300" y="2738861"/>
            <a:ext cx="7772400" cy="65280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9258300" y="2738861"/>
            <a:ext cx="7772400" cy="65280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0D79CCE1-2B2F-994A-B8C1-C7E3FDAF76D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9376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48"/>
        <p:cNvGrpSpPr/>
        <p:nvPr/>
      </p:nvGrpSpPr>
      <p:grpSpPr>
        <a:xfrm>
          <a:off x="0" y="0"/>
          <a:ext cx="0" cy="0"/>
          <a:chOff x="0" y="0"/>
          <a:chExt cx="0" cy="0"/>
        </a:xfrm>
      </p:grpSpPr>
      <p:sp>
        <p:nvSpPr>
          <p:cNvPr id="49" name="Google Shape;49;p33"/>
          <p:cNvSpPr>
            <a:spLocks noGrp="1"/>
          </p:cNvSpPr>
          <p:nvPr>
            <p:ph type="pic" idx="2"/>
          </p:nvPr>
        </p:nvSpPr>
        <p:spPr>
          <a:xfrm>
            <a:off x="0" y="0"/>
            <a:ext cx="9601200" cy="10288588"/>
          </a:xfrm>
          <a:prstGeom prst="rect">
            <a:avLst/>
          </a:prstGeom>
          <a:solidFill>
            <a:srgbClr val="353535">
              <a:alpha val="11372"/>
            </a:srgbClr>
          </a:solidFill>
          <a:ln>
            <a:noFill/>
          </a:ln>
        </p:spPr>
      </p:sp>
      <p:sp>
        <p:nvSpPr>
          <p:cNvPr id="50" name="Google Shape;50;p3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51" name="Google Shape;51;p3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ACB886E1-22A5-DA4A-BAB3-A4B20437D4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fr-FR"/>
              <a:t>Modifiez le style du titre</a:t>
            </a:r>
            <a:endParaRPr lang="en-US"/>
          </a:p>
        </p:txBody>
      </p:sp>
      <p:sp>
        <p:nvSpPr>
          <p:cNvPr id="3" name="Text Placeholder 2"/>
          <p:cNvSpPr>
            <a:spLocks noGrp="1"/>
          </p:cNvSpPr>
          <p:nvPr>
            <p:ph type="body" idx="1"/>
          </p:nvPr>
        </p:nvSpPr>
        <p:spPr>
          <a:xfrm>
            <a:off x="1259684" y="2522134"/>
            <a:ext cx="7736681" cy="1236059"/>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fr-FR"/>
              <a:t>Cliquez pour modifier les styles du texte du masque</a:t>
            </a:r>
          </a:p>
        </p:txBody>
      </p:sp>
      <p:sp>
        <p:nvSpPr>
          <p:cNvPr id="4" name="Content Placeholder 3"/>
          <p:cNvSpPr>
            <a:spLocks noGrp="1"/>
          </p:cNvSpPr>
          <p:nvPr>
            <p:ph sz="half" idx="2"/>
          </p:nvPr>
        </p:nvSpPr>
        <p:spPr>
          <a:xfrm>
            <a:off x="1259684"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9258302" y="2522134"/>
            <a:ext cx="7774782" cy="1236059"/>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fr-FR"/>
              <a:t>Cliquez pour modifier les styles du texte du masque</a:t>
            </a:r>
          </a:p>
        </p:txBody>
      </p:sp>
      <p:sp>
        <p:nvSpPr>
          <p:cNvPr id="6" name="Content Placeholder 5"/>
          <p:cNvSpPr>
            <a:spLocks noGrp="1"/>
          </p:cNvSpPr>
          <p:nvPr>
            <p:ph sz="quarter" idx="4"/>
          </p:nvPr>
        </p:nvSpPr>
        <p:spPr>
          <a:xfrm>
            <a:off x="9258302"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0D79CCE1-2B2F-994A-B8C1-C7E3FDAF76D3}"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29516366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D79CCE1-2B2F-994A-B8C1-C7E3FDAF76D3}"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11851845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9CCE1-2B2F-994A-B8C1-C7E3FDAF76D3}"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3138969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a:p>
        </p:txBody>
      </p:sp>
      <p:sp>
        <p:nvSpPr>
          <p:cNvPr id="3" name="Content Placeholder 2"/>
          <p:cNvSpPr>
            <a:spLocks noGrp="1"/>
          </p:cNvSpPr>
          <p:nvPr>
            <p:ph idx="1"/>
          </p:nvPr>
        </p:nvSpPr>
        <p:spPr>
          <a:xfrm>
            <a:off x="7774782" y="1481368"/>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259683" y="3086578"/>
            <a:ext cx="5898356" cy="5718265"/>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D79CCE1-2B2F-994A-B8C1-C7E3FDAF76D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44376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a:p>
        </p:txBody>
      </p:sp>
      <p:sp>
        <p:nvSpPr>
          <p:cNvPr id="3" name="Picture Placeholder 2"/>
          <p:cNvSpPr>
            <a:spLocks noGrp="1" noChangeAspect="1"/>
          </p:cNvSpPr>
          <p:nvPr>
            <p:ph type="pic" idx="1"/>
          </p:nvPr>
        </p:nvSpPr>
        <p:spPr>
          <a:xfrm>
            <a:off x="7774782" y="1481368"/>
            <a:ext cx="9258300" cy="7311566"/>
          </a:xfrm>
        </p:spPr>
        <p:txBody>
          <a:bodyPr anchor="t"/>
          <a:lstStyle>
            <a:lvl1pPr marL="0" indent="0">
              <a:buNone/>
              <a:defRPr sz="4800"/>
            </a:lvl1pPr>
            <a:lvl2pPr marL="685784" indent="0">
              <a:buNone/>
              <a:defRPr sz="4200"/>
            </a:lvl2pPr>
            <a:lvl3pPr marL="1371566" indent="0">
              <a:buNone/>
              <a:defRPr sz="3600"/>
            </a:lvl3pPr>
            <a:lvl4pPr marL="2057349" indent="0">
              <a:buNone/>
              <a:defRPr sz="3000"/>
            </a:lvl4pPr>
            <a:lvl5pPr marL="2743131" indent="0">
              <a:buNone/>
              <a:defRPr sz="3000"/>
            </a:lvl5pPr>
            <a:lvl6pPr marL="3428915" indent="0">
              <a:buNone/>
              <a:defRPr sz="3000"/>
            </a:lvl6pPr>
            <a:lvl7pPr marL="4114697" indent="0">
              <a:buNone/>
              <a:defRPr sz="3000"/>
            </a:lvl7pPr>
            <a:lvl8pPr marL="4800480" indent="0">
              <a:buNone/>
              <a:defRPr sz="3000"/>
            </a:lvl8pPr>
            <a:lvl9pPr marL="5486264" indent="0">
              <a:buNone/>
              <a:defRPr sz="3000"/>
            </a:lvl9pPr>
          </a:lstStyle>
          <a:p>
            <a:r>
              <a:rPr lang="fr-FR"/>
              <a:t>Cliquez sur l'icône pour ajouter une image</a:t>
            </a:r>
            <a:endParaRPr lang="en-US"/>
          </a:p>
        </p:txBody>
      </p:sp>
      <p:sp>
        <p:nvSpPr>
          <p:cNvPr id="4" name="Text Placeholder 3"/>
          <p:cNvSpPr>
            <a:spLocks noGrp="1"/>
          </p:cNvSpPr>
          <p:nvPr>
            <p:ph type="body" sz="half" idx="2"/>
          </p:nvPr>
        </p:nvSpPr>
        <p:spPr>
          <a:xfrm>
            <a:off x="1259683" y="3086578"/>
            <a:ext cx="5898356" cy="5718265"/>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D79CCE1-2B2F-994A-B8C1-C7E3FDAF76D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13182499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79CCE1-2B2F-994A-B8C1-C7E3FDAF76D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38786917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547774"/>
            <a:ext cx="3943350" cy="8719104"/>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257302" y="547774"/>
            <a:ext cx="11601450" cy="871910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D79CCE1-2B2F-994A-B8C1-C7E3FDAF76D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545E5-D6A7-8148-9FF5-E4C81F40FF87}" type="slidenum">
              <a:rPr lang="en-US" smtClean="0"/>
              <a:t>‹#›</a:t>
            </a:fld>
            <a:endParaRPr lang="en-US"/>
          </a:p>
        </p:txBody>
      </p:sp>
    </p:spTree>
    <p:extLst>
      <p:ext uri="{BB962C8B-B14F-4D97-AF65-F5344CB8AC3E}">
        <p14:creationId xmlns:p14="http://schemas.microsoft.com/office/powerpoint/2010/main" val="67553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Public</a:t>
            </a:r>
            <a:endParaRPr sz="1400" b="0" i="0" u="none" strike="noStrike" cap="none">
              <a:solidFill>
                <a:srgbClr val="000000"/>
              </a:solidFill>
              <a:latin typeface="Arial"/>
              <a:ea typeface="Arial"/>
              <a:cs typeface="Arial"/>
              <a:sym typeface="Arial"/>
            </a:endParaRPr>
          </a:p>
        </p:txBody>
      </p:sp>
      <p:sp>
        <p:nvSpPr>
          <p:cNvPr id="11" name="Google Shape;11;p25" descr="{&quot;HashCode&quot;:-45436510,&quot;Placement&quot;:&quot;Footer&quot;,&quot;Top&quot;:789.467957,&quot;Left&quot;:0.0,&quot;SlideWidth&quot;:1440,&quot;SlideHeight&quot;:810}"/>
          <p:cNvSpPr txBox="1"/>
          <p:nvPr/>
        </p:nvSpPr>
        <p:spPr>
          <a:xfrm>
            <a:off x="0" y="10026243"/>
            <a:ext cx="581126" cy="262344"/>
          </a:xfrm>
          <a:prstGeom prst="rect">
            <a:avLst/>
          </a:prstGeom>
          <a:noFill/>
          <a:ln>
            <a:noFill/>
          </a:ln>
        </p:spPr>
        <p:txBody>
          <a:bodyPr spcFirstLastPara="1" wrap="square" lIns="0" tIns="0" rIns="0" bIns="0" anchor="ctr" anchorCtr="1">
            <a:spAutoFit/>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sz="1000" b="0" i="0" u="none" strike="noStrike" cap="none">
              <a:solidFill>
                <a:srgbClr val="000000"/>
              </a:solidFill>
              <a:latin typeface="Calibri"/>
              <a:ea typeface="Calibri"/>
              <a:cs typeface="Calibri"/>
              <a:sym typeface="Calibri"/>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75847C18-7D1B-4D0B-B5B5-958DDF597A73}"/>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sp>
        <p:nvSpPr>
          <p:cNvPr id="234" name="Google Shape;234;p72"/>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235" name="Google Shape;235;p72" descr="{&quot;HashCode&quot;:-45436510,&quot;Placement&quot;:&quot;Footer&quot;,&quot;Top&quot;:789.467957,&quot;Left&quot;:0.0,&quot;SlideWidth&quot;:1440,&quot;SlideHeight&quot;:810}"/>
          <p:cNvSpPr txBox="1"/>
          <p:nvPr/>
        </p:nvSpPr>
        <p:spPr>
          <a:xfrm>
            <a:off x="0" y="10026243"/>
            <a:ext cx="581126" cy="262344"/>
          </a:xfrm>
          <a:prstGeom prst="rect">
            <a:avLst/>
          </a:prstGeom>
          <a:noFill/>
          <a:ln>
            <a:noFill/>
          </a:ln>
        </p:spPr>
        <p:txBody>
          <a:bodyPr spcFirstLastPara="1" wrap="square" lIns="0" tIns="0" rIns="0" bIns="0" anchor="ctr" anchorCtr="1">
            <a:spAutoFit/>
          </a:bodyPr>
          <a:lstStyle/>
          <a:p>
            <a:pPr marL="0" marR="0" lvl="0" indent="0" algn="l" rtl="0">
              <a:lnSpc>
                <a:spcPct val="100000"/>
              </a:lnSpc>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sz="1000" b="0" i="0" u="none" strike="noStrike" cap="none">
              <a:solidFill>
                <a:srgbClr val="000000"/>
              </a:solidFill>
              <a:latin typeface="Calibri"/>
              <a:ea typeface="Calibri"/>
              <a:cs typeface="Calibri"/>
              <a:sym typeface="Calibri"/>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C0A8CF99-F2F2-4041-805E-AE421D443242}"/>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257300" y="2738861"/>
            <a:ext cx="15773400" cy="65280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257300" y="9535999"/>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0D79CCE1-2B2F-994A-B8C1-C7E3FDAF76D3}" type="datetimeFigureOut">
              <a:rPr lang="en-US" smtClean="0"/>
              <a:t>9/29/2022</a:t>
            </a:fld>
            <a:endParaRPr lang="en-US"/>
          </a:p>
        </p:txBody>
      </p:sp>
      <p:sp>
        <p:nvSpPr>
          <p:cNvPr id="5" name="Footer Placeholder 4"/>
          <p:cNvSpPr>
            <a:spLocks noGrp="1"/>
          </p:cNvSpPr>
          <p:nvPr>
            <p:ph type="ftr" sz="quarter" idx="3"/>
          </p:nvPr>
        </p:nvSpPr>
        <p:spPr>
          <a:xfrm>
            <a:off x="6057900" y="9535999"/>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5999"/>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8A9545E5-D6A7-8148-9FF5-E4C81F40FF87}" type="slidenum">
              <a:rPr lang="en-US" smtClean="0"/>
              <a:t>‹#›</a:t>
            </a:fld>
            <a:endParaRPr lang="en-US"/>
          </a:p>
        </p:txBody>
      </p:sp>
    </p:spTree>
    <p:extLst>
      <p:ext uri="{BB962C8B-B14F-4D97-AF65-F5344CB8AC3E}">
        <p14:creationId xmlns:p14="http://schemas.microsoft.com/office/powerpoint/2010/main" val="121855391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5" indent="-342891" algn="l" defTabSz="137156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24"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https://communityengagementhub.org/" TargetMode="Externa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file://localhost/http://thefiveminuteguide.files.wordpress.com/2013/10/the-5-minute-guide-to-catching-public-transport-africa-bus.jpg" TargetMode="Externa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
          <p:cNvSpPr/>
          <p:nvPr/>
        </p:nvSpPr>
        <p:spPr>
          <a:xfrm>
            <a:off x="10942694" y="2798495"/>
            <a:ext cx="6617018" cy="66479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dirty="0">
                <a:solidFill>
                  <a:srgbClr val="F5333F"/>
                </a:solidFill>
                <a:latin typeface="Montserrat"/>
                <a:ea typeface="Montserrat"/>
                <a:cs typeface="Montserrat"/>
                <a:sym typeface="Montserrat"/>
              </a:rPr>
              <a:t>Community Engagement and Accountability Foundation</a:t>
            </a:r>
          </a:p>
          <a:p>
            <a:pPr marL="0" marR="0" lvl="0" indent="0" algn="l" rtl="0">
              <a:lnSpc>
                <a:spcPct val="100000"/>
              </a:lnSpc>
              <a:spcBef>
                <a:spcPts val="0"/>
              </a:spcBef>
              <a:spcAft>
                <a:spcPts val="0"/>
              </a:spcAft>
              <a:buClr>
                <a:srgbClr val="000000"/>
              </a:buClr>
              <a:buSzPts val="5400"/>
              <a:buFont typeface="Arial"/>
              <a:buNone/>
            </a:pPr>
            <a:r>
              <a:rPr lang="en-GB" sz="5400" b="1" i="0" u="none" strike="noStrike" cap="none" dirty="0">
                <a:solidFill>
                  <a:srgbClr val="F5333F"/>
                </a:solidFill>
                <a:latin typeface="Montserrat"/>
                <a:ea typeface="Montserrat"/>
                <a:cs typeface="Montserrat"/>
                <a:sym typeface="Montserrat"/>
              </a:rPr>
              <a:t>Training</a:t>
            </a:r>
            <a:br>
              <a:rPr lang="en-GB" sz="3600" b="1" i="0" u="none" strike="noStrike" cap="none" dirty="0">
                <a:solidFill>
                  <a:schemeClr val="dk1"/>
                </a:solidFill>
                <a:latin typeface="Montserrat"/>
                <a:ea typeface="Montserrat"/>
                <a:cs typeface="Montserrat"/>
                <a:sym typeface="Montserrat"/>
              </a:rPr>
            </a:br>
            <a:endParaRPr sz="3600" b="1" i="0" u="none" strike="noStrike" cap="none" dirty="0">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0F2042"/>
                </a:solidFill>
                <a:latin typeface="Montserrat"/>
                <a:ea typeface="Montserrat"/>
                <a:cs typeface="Montserrat"/>
                <a:sym typeface="Montserrat"/>
              </a:rPr>
              <a:t>Module 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rgbClr val="0F2042"/>
                </a:solidFill>
                <a:latin typeface="Montserrat"/>
                <a:ea typeface="Montserrat"/>
                <a:cs typeface="Montserrat"/>
                <a:sym typeface="Montserrat"/>
              </a:rPr>
              <a:t>Introduction to CEA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lang="en-GB" sz="2400" b="0" i="0" u="none" strike="noStrike" cap="none" dirty="0">
              <a:solidFill>
                <a:srgbClr val="0F2042"/>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rgbClr val="0F2042"/>
                </a:solidFill>
                <a:latin typeface="Montserrat"/>
                <a:ea typeface="Montserrat"/>
                <a:cs typeface="Montserrat"/>
                <a:sym typeface="Montserrat"/>
              </a:rPr>
              <a:t>Online</a:t>
            </a:r>
            <a:endParaRPr sz="2800" b="0" i="0" u="none" strike="noStrike" cap="none" dirty="0">
              <a:solidFill>
                <a:srgbClr val="0F2042"/>
              </a:solidFill>
              <a:latin typeface="Montserrat"/>
              <a:ea typeface="Montserrat"/>
              <a:cs typeface="Montserrat"/>
              <a:sym typeface="Montserrat"/>
            </a:endParaRPr>
          </a:p>
        </p:txBody>
      </p:sp>
      <p:pic>
        <p:nvPicPr>
          <p:cNvPr id="467" name="Google Shape;467;p1"/>
          <p:cNvPicPr preferRelativeResize="0"/>
          <p:nvPr/>
        </p:nvPicPr>
        <p:blipFill rotWithShape="1">
          <a:blip r:embed="rId3">
            <a:alphaModFix/>
          </a:blip>
          <a:srcRect/>
          <a:stretch/>
        </p:blipFill>
        <p:spPr>
          <a:xfrm>
            <a:off x="0" y="0"/>
            <a:ext cx="10288588" cy="10288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11"/>
          <p:cNvPicPr preferRelativeResize="0">
            <a:picLocks noGrp="1"/>
          </p:cNvPicPr>
          <p:nvPr>
            <p:ph type="pic" idx="2"/>
          </p:nvPr>
        </p:nvPicPr>
        <p:blipFill rotWithShape="1">
          <a:blip r:embed="rId3">
            <a:alphaModFix/>
          </a:blip>
          <a:srcRect l="4136" r="34989"/>
          <a:stretch/>
        </p:blipFill>
        <p:spPr>
          <a:xfrm>
            <a:off x="8857129" y="0"/>
            <a:ext cx="9430871" cy="10288588"/>
          </a:xfrm>
          <a:prstGeom prst="rect">
            <a:avLst/>
          </a:prstGeom>
          <a:solidFill>
            <a:srgbClr val="353535">
              <a:alpha val="11372"/>
            </a:srgbClr>
          </a:solidFill>
          <a:ln>
            <a:noFill/>
          </a:ln>
        </p:spPr>
      </p:pic>
      <p:sp>
        <p:nvSpPr>
          <p:cNvPr id="574" name="Google Shape;574;p11"/>
          <p:cNvSpPr txBox="1"/>
          <p:nvPr/>
        </p:nvSpPr>
        <p:spPr>
          <a:xfrm>
            <a:off x="443440" y="2696303"/>
            <a:ext cx="7935449" cy="68249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3080"/>
              </a:lnSpc>
              <a:spcBef>
                <a:spcPts val="0"/>
              </a:spcBef>
              <a:spcAft>
                <a:spcPts val="0"/>
              </a:spcAft>
              <a:buClr>
                <a:srgbClr val="000000"/>
              </a:buClr>
              <a:buSzPts val="2800"/>
              <a:buFont typeface="Arial"/>
              <a:buNone/>
              <a:tabLst/>
              <a:defRPr/>
            </a:pPr>
            <a:r>
              <a:rPr kumimoji="0" lang="en-GB" sz="2600"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Transparency prevents corruption in Malawi</a:t>
            </a:r>
            <a:endParaRPr kumimoji="0" sz="2600" b="1"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Malawi Red Cross trained volunteers to communicate clearly what aid items people would receive and how to complain to stop corruption by community leaders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They used house visits, community meetings, telephone hotline, helpdesks and suggestion boxes</a:t>
            </a:r>
          </a:p>
          <a:p>
            <a:pPr marL="0" marR="0" lvl="0" indent="0" algn="l" defTabSz="914400" rtl="0" eaLnBrk="1" fontAlgn="auto" latinLnBrk="0" hangingPunct="1">
              <a:lnSpc>
                <a:spcPts val="3080"/>
              </a:lnSpc>
              <a:spcBef>
                <a:spcPts val="0"/>
              </a:spcBef>
              <a:spcAft>
                <a:spcPts val="0"/>
              </a:spcAft>
              <a:buClr>
                <a:srgbClr val="FF0000"/>
              </a:buClr>
              <a:buSzPts val="2200"/>
              <a:buFont typeface="Arial"/>
              <a:buNone/>
              <a:tabLst/>
              <a:defRPr/>
            </a:pPr>
            <a:endParaRPr kumimoji="0" lang="en-GB" sz="24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defTabSz="914400" rtl="0" eaLnBrk="1" fontAlgn="auto" latinLnBrk="0" hangingPunct="1">
              <a:lnSpc>
                <a:spcPts val="3080"/>
              </a:lnSpc>
              <a:spcBef>
                <a:spcPts val="1200"/>
              </a:spcBef>
              <a:spcAft>
                <a:spcPts val="0"/>
              </a:spcAft>
              <a:buClr>
                <a:srgbClr val="FF0000"/>
              </a:buClr>
              <a:buSzPts val="2200"/>
              <a:buFont typeface="Arial"/>
              <a:buNone/>
              <a:tabLst/>
              <a:defRPr/>
            </a:pPr>
            <a:r>
              <a:rPr kumimoji="0" lang="en-GB" sz="2600"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Using social media to communicate about vaccines in Bangladesh</a:t>
            </a:r>
            <a:endParaRPr kumimoji="0" lang="en-GB" sz="2600" b="1"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Bangladesh Red Crescent used Facebook to share trusted information about COVID-19 vaccines with it’s 87,000+ followers </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Posts included images, live sessions with experts, animations and videos to answer vaccine questions and encourage uptake </a:t>
            </a:r>
          </a:p>
        </p:txBody>
      </p:sp>
      <p:sp>
        <p:nvSpPr>
          <p:cNvPr id="575" name="Google Shape;575;p11"/>
          <p:cNvSpPr txBox="1"/>
          <p:nvPr/>
        </p:nvSpPr>
        <p:spPr>
          <a:xfrm>
            <a:off x="443441" y="770479"/>
            <a:ext cx="7418310" cy="16080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CEA in Action: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300"/>
              </a:spcBef>
              <a:spcAft>
                <a:spcPts val="0"/>
              </a:spcAft>
              <a:buClr>
                <a:srgbClr val="000000"/>
              </a:buClr>
              <a:buSzPts val="4800"/>
              <a:buFont typeface="Arial"/>
              <a:buNone/>
              <a:tabLst/>
              <a:defRPr/>
            </a:pPr>
            <a:r>
              <a:rPr kumimoji="0" lang="en-GB" sz="4800" b="1" i="0" u="none" strike="noStrike" kern="0" cap="none" spc="0" normalizeH="0" baseline="0" noProof="0" dirty="0">
                <a:ln>
                  <a:noFill/>
                </a:ln>
                <a:solidFill>
                  <a:srgbClr val="F5333F"/>
                </a:solidFill>
                <a:effectLst/>
                <a:uLnTx/>
                <a:uFillTx/>
                <a:latin typeface="Montserrat"/>
                <a:ea typeface="Montserrat"/>
                <a:cs typeface="Montserrat"/>
                <a:sym typeface="Montserrat"/>
              </a:rPr>
              <a:t>Communication </a:t>
            </a:r>
            <a:endParaRPr kumimoji="0" sz="4800" b="0"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9"/>
          <p:cNvSpPr txBox="1"/>
          <p:nvPr/>
        </p:nvSpPr>
        <p:spPr>
          <a:xfrm>
            <a:off x="9144000" y="534480"/>
            <a:ext cx="8408894" cy="1569606"/>
          </a:xfrm>
          <a:prstGeom prst="rect">
            <a:avLst/>
          </a:prstGeom>
          <a:noFill/>
          <a:ln>
            <a:noFill/>
          </a:ln>
        </p:spPr>
        <p:txBody>
          <a:bodyPr spcFirstLastPara="1" wrap="square" lIns="91412" tIns="45693" rIns="91412" bIns="45693" anchor="t" anchorCtr="0">
            <a:spAutoFit/>
          </a:bodyPr>
          <a:lstStyle/>
          <a:p>
            <a:pPr marL="0" marR="0" lvl="0" indent="0" algn="l" defTabSz="914309" rtl="0" eaLnBrk="1" fontAlgn="auto" latinLnBrk="0" hangingPunct="1">
              <a:lnSpc>
                <a:spcPct val="100000"/>
              </a:lnSpc>
              <a:spcBef>
                <a:spcPts val="0"/>
              </a:spcBef>
              <a:spcAft>
                <a:spcPts val="0"/>
              </a:spcAft>
              <a:buClr>
                <a:srgbClr val="000000"/>
              </a:buClr>
              <a:buSzPts val="4800"/>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CEA in action: </a:t>
            </a:r>
            <a:r>
              <a:rPr kumimoji="0" lang="en-GB" sz="4800" b="1" i="0" u="none" strike="noStrike" kern="0" cap="none" spc="0" normalizeH="0" baseline="0" noProof="0" dirty="0">
                <a:ln>
                  <a:noFill/>
                </a:ln>
                <a:solidFill>
                  <a:srgbClr val="F5333F"/>
                </a:solidFill>
                <a:effectLst/>
                <a:uLnTx/>
                <a:uFillTx/>
                <a:latin typeface="Montserrat"/>
                <a:ea typeface="Montserrat"/>
                <a:cs typeface="Montserrat"/>
                <a:sym typeface="Montserrat"/>
              </a:rPr>
              <a:t>Participation</a:t>
            </a:r>
            <a:endParaRPr kumimoji="0" sz="4800" b="0"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
        <p:nvSpPr>
          <p:cNvPr id="559" name="Google Shape;559;p9"/>
          <p:cNvSpPr txBox="1"/>
          <p:nvPr/>
        </p:nvSpPr>
        <p:spPr>
          <a:xfrm>
            <a:off x="9144000" y="2575007"/>
            <a:ext cx="8570912" cy="7376324"/>
          </a:xfrm>
          <a:prstGeom prst="rect">
            <a:avLst/>
          </a:prstGeom>
          <a:noFill/>
          <a:ln>
            <a:noFill/>
          </a:ln>
        </p:spPr>
        <p:txBody>
          <a:bodyPr spcFirstLastPara="1" wrap="square" lIns="91412" tIns="45693" rIns="91412" bIns="45693" anchor="t" anchorCtr="0">
            <a:spAutoFit/>
          </a:bodyPr>
          <a:lstStyle/>
          <a:p>
            <a:pPr marL="0" marR="0" lvl="0" indent="0" algn="l" defTabSz="914400" rtl="0" eaLnBrk="1" fontAlgn="auto" latinLnBrk="0" hangingPunct="1">
              <a:lnSpc>
                <a:spcPts val="3080"/>
              </a:lnSpc>
              <a:spcBef>
                <a:spcPts val="0"/>
              </a:spcBef>
              <a:spcAft>
                <a:spcPts val="0"/>
              </a:spcAft>
              <a:buClr>
                <a:srgbClr val="000000"/>
              </a:buClr>
              <a:buSzPts val="2800"/>
              <a:buFont typeface="Arial"/>
              <a:buNone/>
              <a:tabLst/>
              <a:defRPr/>
            </a:pPr>
            <a:r>
              <a:rPr kumimoji="0" lang="en-GB" sz="2600"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Community advisory committees in Turkey</a:t>
            </a:r>
            <a:endParaRPr kumimoji="0" lang="en-GB" sz="2600" b="1"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Turkish Red Crescent establishes Advisory Committees to oversee their community centres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Members include the local community, migrants, TRCS staff, local authorities and other vulnerable groups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Meet monthly to discuss needs and how to improve services at the community centres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endPar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endParaRPr>
          </a:p>
          <a:p>
            <a:pPr marL="0" marR="0" lvl="0" indent="0" algn="l" defTabSz="914400" rtl="0" eaLnBrk="1" fontAlgn="auto" latinLnBrk="0" hangingPunct="1">
              <a:lnSpc>
                <a:spcPts val="3080"/>
              </a:lnSpc>
              <a:spcBef>
                <a:spcPts val="0"/>
              </a:spcBef>
              <a:spcAft>
                <a:spcPts val="0"/>
              </a:spcAft>
              <a:buClr>
                <a:srgbClr val="000000"/>
              </a:buClr>
              <a:buSzPts val="2800"/>
              <a:buFont typeface="Arial"/>
              <a:buNone/>
              <a:tabLst/>
              <a:defRPr/>
            </a:pPr>
            <a:r>
              <a:rPr kumimoji="0" lang="en-GB" sz="2600"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Community-based Action Teams (CBATs) lead COVID-19 response in Indonesia </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Indonesian Red Cross provided community groups with cash grants to implement their own COVID-19 activities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CBATs trained on COVID-19 and community engagement and decided how to use funding to meet the most important needs in their community  i.e., handwashing points, masks, contact tracing etc</a:t>
            </a:r>
          </a:p>
        </p:txBody>
      </p:sp>
      <p:pic>
        <p:nvPicPr>
          <p:cNvPr id="8" name="Picture Placeholder 7" descr="A picture containing person&#10;&#10;Description automatically generated">
            <a:extLst>
              <a:ext uri="{FF2B5EF4-FFF2-40B4-BE49-F238E27FC236}">
                <a16:creationId xmlns:a16="http://schemas.microsoft.com/office/drawing/2014/main" id="{7B3BFFFF-F1EB-BF44-9BF0-880FA8F13917}"/>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2690" b="18250"/>
          <a:stretch/>
        </p:blipFill>
        <p:spPr>
          <a:xfrm>
            <a:off x="0" y="1588"/>
            <a:ext cx="8570912"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10"/>
          <p:cNvPicPr preferRelativeResize="0">
            <a:picLocks noGrp="1"/>
          </p:cNvPicPr>
          <p:nvPr>
            <p:ph type="pic" idx="2"/>
          </p:nvPr>
        </p:nvPicPr>
        <p:blipFill rotWithShape="1">
          <a:blip r:embed="rId3">
            <a:alphaModFix/>
          </a:blip>
          <a:srcRect l="21949" r="21949"/>
          <a:stretch/>
        </p:blipFill>
        <p:spPr>
          <a:xfrm>
            <a:off x="8686800" y="0"/>
            <a:ext cx="9601200" cy="10288588"/>
          </a:xfrm>
          <a:prstGeom prst="rect">
            <a:avLst/>
          </a:prstGeom>
          <a:solidFill>
            <a:srgbClr val="353535">
              <a:alpha val="11372"/>
            </a:srgbClr>
          </a:solidFill>
          <a:ln>
            <a:noFill/>
          </a:ln>
        </p:spPr>
      </p:pic>
      <p:sp>
        <p:nvSpPr>
          <p:cNvPr id="566" name="Google Shape;566;p10"/>
          <p:cNvSpPr txBox="1"/>
          <p:nvPr/>
        </p:nvSpPr>
        <p:spPr>
          <a:xfrm>
            <a:off x="439270" y="2660626"/>
            <a:ext cx="7987554" cy="73840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2600"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Hotline to manage cash feedback in Lebanon</a:t>
            </a:r>
            <a:endParaRPr kumimoji="0" sz="26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Lebanese Red Cross (LRC) set up a feedback hotline to answer questions about a cash programme</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Two operators with mobile phones in the disaster management team responded to queries about eligibility, lost cash cards, challenges with pins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Hotline was expanded by PMER team to cover more LRC programmes and responses</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endParaRPr kumimoji="0" lang="en-GB" sz="2400" b="0" i="0" u="none" strike="noStrike" kern="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2600" b="1" i="0" u="none" strike="noStrike" kern="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WhatsApp in Peru to respond to COVID-19 feedback</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Peru Red Cross used a WhatsApp business line to answer Venezuelan migrant questions about the pandemic and respond to requests for help</a:t>
            </a:r>
          </a:p>
          <a:p>
            <a:pPr marL="342900" marR="0" lvl="0" indent="-342900" algn="l" defTabSz="914400" rtl="0" eaLnBrk="1" fontAlgn="auto" latinLnBrk="0" hangingPunct="1">
              <a:lnSpc>
                <a:spcPts val="3080"/>
              </a:lnSpc>
              <a:spcBef>
                <a:spcPts val="1200"/>
              </a:spcBef>
              <a:spcAft>
                <a:spcPts val="0"/>
              </a:spcAft>
              <a:buClr>
                <a:srgbClr val="FF0000"/>
              </a:buClr>
              <a:buSzPts val="2200"/>
              <a:buFont typeface="Arial"/>
              <a:buChar char="•"/>
              <a:tabLst/>
              <a:defRPr/>
            </a:pPr>
            <a:r>
              <a:rPr kumimoji="0" lang="en-GB" sz="2300" b="0" i="0" u="none" strike="noStrike" kern="0" cap="none" spc="0" normalizeH="0" baseline="0" noProof="0" dirty="0">
                <a:ln>
                  <a:noFill/>
                </a:ln>
                <a:solidFill>
                  <a:srgbClr val="3F3F3F"/>
                </a:solidFill>
                <a:effectLst/>
                <a:uLnTx/>
                <a:uFillTx/>
                <a:latin typeface="Open Sans"/>
                <a:ea typeface="Open Sans"/>
                <a:cs typeface="Open Sans"/>
                <a:sym typeface="Open Sans"/>
              </a:rPr>
              <a:t>Operators equipped with FAQ and key messages to answer questions and respond to misinformation</a:t>
            </a:r>
          </a:p>
        </p:txBody>
      </p:sp>
      <p:sp>
        <p:nvSpPr>
          <p:cNvPr id="567" name="Google Shape;567;p10"/>
          <p:cNvSpPr txBox="1"/>
          <p:nvPr/>
        </p:nvSpPr>
        <p:spPr>
          <a:xfrm>
            <a:off x="439270" y="694712"/>
            <a:ext cx="7664824" cy="16080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CEA in action: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300"/>
              </a:spcBef>
              <a:spcAft>
                <a:spcPts val="0"/>
              </a:spcAft>
              <a:buClr>
                <a:srgbClr val="000000"/>
              </a:buClr>
              <a:buSzPts val="4800"/>
              <a:buFont typeface="Arial"/>
              <a:buNone/>
              <a:tabLst/>
              <a:defRPr/>
            </a:pPr>
            <a:r>
              <a:rPr kumimoji="0" lang="en-GB" sz="4800" b="1" i="0" u="none" strike="noStrike" kern="0" cap="none" spc="0" normalizeH="0" baseline="0" noProof="0" dirty="0">
                <a:ln>
                  <a:noFill/>
                </a:ln>
                <a:solidFill>
                  <a:srgbClr val="F5333F"/>
                </a:solidFill>
                <a:effectLst/>
                <a:uLnTx/>
                <a:uFillTx/>
                <a:latin typeface="Montserrat"/>
                <a:ea typeface="Montserrat"/>
                <a:cs typeface="Montserrat"/>
                <a:sym typeface="Montserrat"/>
              </a:rPr>
              <a:t>Feedback mechanisms</a:t>
            </a:r>
            <a:endParaRPr kumimoji="0" sz="4800" b="0"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txBox="1"/>
          <p:nvPr/>
        </p:nvSpPr>
        <p:spPr>
          <a:xfrm>
            <a:off x="1961498" y="4551150"/>
            <a:ext cx="14365003" cy="11986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en-GB" sz="8800" b="1" i="0" u="none" strike="noStrike" cap="none">
                <a:solidFill>
                  <a:srgbClr val="F5333F"/>
                </a:solidFill>
                <a:latin typeface="Montserrat"/>
                <a:ea typeface="Montserrat"/>
                <a:cs typeface="Montserrat"/>
                <a:sym typeface="Montserrat"/>
              </a:rPr>
              <a:t>Why is CEA important?</a:t>
            </a:r>
            <a:endParaRPr sz="8800" b="0" i="0" u="none" strike="noStrike" cap="none">
              <a:solidFill>
                <a:srgbClr val="F5333F"/>
              </a:solidFill>
              <a:latin typeface="Roboto Black"/>
              <a:ea typeface="Roboto Black"/>
              <a:cs typeface="Roboto Black"/>
              <a:sym typeface="Robo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1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624942" y="0"/>
            <a:ext cx="9663058" cy="10288588"/>
          </a:xfrm>
          <a:prstGeom prst="rect">
            <a:avLst/>
          </a:prstGeom>
          <a:solidFill>
            <a:srgbClr val="353535">
              <a:alpha val="11372"/>
            </a:srgbClr>
          </a:solidFill>
          <a:ln>
            <a:noFill/>
          </a:ln>
        </p:spPr>
      </p:pic>
      <p:sp>
        <p:nvSpPr>
          <p:cNvPr id="587" name="Google Shape;587;p13"/>
          <p:cNvSpPr txBox="1"/>
          <p:nvPr/>
        </p:nvSpPr>
        <p:spPr>
          <a:xfrm>
            <a:off x="512007" y="799434"/>
            <a:ext cx="8185100" cy="1869486"/>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4800"/>
              <a:buFont typeface="Arial"/>
              <a:buNone/>
            </a:pPr>
            <a:r>
              <a:rPr lang="en-GB" sz="4800" b="1" i="0" u="none" strike="noStrike" cap="none">
                <a:solidFill>
                  <a:schemeClr val="dk2"/>
                </a:solidFill>
                <a:latin typeface="Montserrat"/>
                <a:ea typeface="Montserrat"/>
                <a:cs typeface="Montserrat"/>
                <a:sym typeface="Montserrat"/>
              </a:rPr>
              <a:t>Why do we need to engage communities?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4800"/>
              <a:buFont typeface="Arial"/>
              <a:buNone/>
            </a:pPr>
            <a:r>
              <a:rPr lang="en-GB" sz="4800" b="0" i="0" u="none" strike="noStrike" cap="none">
                <a:solidFill>
                  <a:schemeClr val="accent3"/>
                </a:solidFill>
                <a:latin typeface="Montserrat"/>
                <a:ea typeface="Montserrat"/>
                <a:cs typeface="Montserrat"/>
                <a:sym typeface="Montserrat"/>
              </a:rPr>
              <a:t>Discuss…</a:t>
            </a:r>
            <a:endParaRPr sz="4800" b="0" i="0" u="none" strike="noStrike" cap="none">
              <a:solidFill>
                <a:schemeClr val="dk2"/>
              </a:solidFill>
              <a:latin typeface="Montserrat"/>
              <a:ea typeface="Montserrat"/>
              <a:cs typeface="Montserrat"/>
              <a:sym typeface="Montserrat"/>
            </a:endParaRPr>
          </a:p>
        </p:txBody>
      </p:sp>
      <p:sp>
        <p:nvSpPr>
          <p:cNvPr id="588" name="Google Shape;588;p13"/>
          <p:cNvSpPr txBox="1"/>
          <p:nvPr/>
        </p:nvSpPr>
        <p:spPr>
          <a:xfrm>
            <a:off x="512007" y="3190769"/>
            <a:ext cx="7341075" cy="624782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3200"/>
              <a:buFont typeface="Calibri"/>
              <a:buAutoNum type="arabicPeriod"/>
            </a:pPr>
            <a:r>
              <a:rPr lang="en-GB" sz="2800" b="0" i="0" u="none" strike="noStrike" cap="none">
                <a:solidFill>
                  <a:schemeClr val="lt1"/>
                </a:solidFill>
                <a:latin typeface="Open Sans"/>
                <a:ea typeface="Open Sans"/>
                <a:cs typeface="Open Sans"/>
                <a:sym typeface="Open Sans"/>
              </a:rPr>
              <a:t>To understand the community context and needs </a:t>
            </a:r>
            <a:endParaRPr sz="2800" b="0" i="0" u="none" strike="noStrike" cap="none">
              <a:solidFill>
                <a:schemeClr val="lt1"/>
              </a:solidFill>
              <a:latin typeface="Open Sans"/>
              <a:ea typeface="Open Sans"/>
              <a:cs typeface="Open Sans"/>
              <a:sym typeface="Open Sans"/>
            </a:endParaRPr>
          </a:p>
          <a:p>
            <a:pPr marL="457200" marR="0" lvl="0" indent="-457200" algn="l" rtl="0">
              <a:lnSpc>
                <a:spcPct val="100000"/>
              </a:lnSpc>
              <a:spcBef>
                <a:spcPts val="3600"/>
              </a:spcBef>
              <a:spcAft>
                <a:spcPts val="0"/>
              </a:spcAft>
              <a:buClr>
                <a:srgbClr val="FF0000"/>
              </a:buClr>
              <a:buSzPts val="3200"/>
              <a:buFont typeface="Calibri"/>
              <a:buAutoNum type="arabicPeriod"/>
            </a:pPr>
            <a:r>
              <a:rPr lang="en-GB" sz="2800" b="0" i="0" u="none" strike="noStrike" cap="none">
                <a:solidFill>
                  <a:schemeClr val="lt1"/>
                </a:solidFill>
                <a:latin typeface="Open Sans"/>
                <a:ea typeface="Open Sans"/>
                <a:cs typeface="Open Sans"/>
                <a:sym typeface="Open Sans"/>
              </a:rPr>
              <a:t>For better, more effective programmes and operations </a:t>
            </a:r>
            <a:endParaRPr sz="2800" b="0" i="0" u="none" strike="noStrike" cap="none">
              <a:solidFill>
                <a:srgbClr val="000000"/>
              </a:solidFill>
              <a:sym typeface="Arial"/>
            </a:endParaRPr>
          </a:p>
          <a:p>
            <a:pPr marL="457200" marR="0" lvl="0" indent="-457200" algn="l" rtl="0">
              <a:lnSpc>
                <a:spcPct val="100000"/>
              </a:lnSpc>
              <a:spcBef>
                <a:spcPts val="3600"/>
              </a:spcBef>
              <a:spcAft>
                <a:spcPts val="0"/>
              </a:spcAft>
              <a:buClr>
                <a:srgbClr val="FF0000"/>
              </a:buClr>
              <a:buSzPts val="3200"/>
              <a:buFont typeface="Calibri"/>
              <a:buAutoNum type="arabicPeriod"/>
            </a:pPr>
            <a:r>
              <a:rPr lang="en-GB" sz="2800" b="0" i="0" u="none" strike="noStrike" cap="none">
                <a:solidFill>
                  <a:schemeClr val="lt1"/>
                </a:solidFill>
                <a:latin typeface="Open Sans"/>
                <a:ea typeface="Open Sans"/>
                <a:cs typeface="Open Sans"/>
                <a:sym typeface="Open Sans"/>
              </a:rPr>
              <a:t>To build trust, access and acceptance with communities </a:t>
            </a:r>
            <a:endParaRPr sz="2800" b="0" i="0" u="none" strike="noStrike" cap="none">
              <a:solidFill>
                <a:srgbClr val="000000"/>
              </a:solidFill>
              <a:sym typeface="Arial"/>
            </a:endParaRPr>
          </a:p>
          <a:p>
            <a:pPr marL="457200" marR="0" lvl="0" indent="-457200" algn="l" rtl="0">
              <a:lnSpc>
                <a:spcPct val="100000"/>
              </a:lnSpc>
              <a:spcBef>
                <a:spcPts val="3600"/>
              </a:spcBef>
              <a:spcAft>
                <a:spcPts val="0"/>
              </a:spcAft>
              <a:buClr>
                <a:srgbClr val="FF0000"/>
              </a:buClr>
              <a:buSzPts val="3200"/>
              <a:buFont typeface="Calibri"/>
              <a:buAutoNum type="arabicPeriod"/>
            </a:pPr>
            <a:r>
              <a:rPr lang="en-GB" sz="2800" b="0" i="0" u="none" strike="noStrike" cap="none">
                <a:solidFill>
                  <a:schemeClr val="lt1"/>
                </a:solidFill>
                <a:latin typeface="Open Sans"/>
                <a:ea typeface="Open Sans"/>
                <a:cs typeface="Open Sans"/>
                <a:sym typeface="Open Sans"/>
              </a:rPr>
              <a:t>To strengthen community ownership and resilience and and support community-led solutions</a:t>
            </a:r>
          </a:p>
          <a:p>
            <a:pPr marL="457200" marR="0" lvl="0" indent="-457200" algn="l" rtl="0">
              <a:lnSpc>
                <a:spcPct val="100000"/>
              </a:lnSpc>
              <a:spcBef>
                <a:spcPts val="3600"/>
              </a:spcBef>
              <a:spcAft>
                <a:spcPts val="0"/>
              </a:spcAft>
              <a:buClr>
                <a:srgbClr val="FF0000"/>
              </a:buClr>
              <a:buSzPts val="3200"/>
              <a:buFont typeface="Calibri"/>
              <a:buAutoNum type="arabicPeriod"/>
            </a:pPr>
            <a:r>
              <a:rPr lang="en-GB" sz="2800" b="0" i="0" u="none" strike="noStrike" cap="none">
                <a:solidFill>
                  <a:schemeClr val="lt1"/>
                </a:solidFill>
                <a:latin typeface="Open Sans"/>
                <a:ea typeface="Open Sans"/>
                <a:cs typeface="Open Sans"/>
                <a:sym typeface="Open Sans"/>
              </a:rPr>
              <a:t>To uphold our own commitments</a:t>
            </a:r>
            <a:endParaRPr sz="2800" b="0" i="0" u="none" strike="noStrike" cap="none">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4"/>
          <p:cNvSpPr txBox="1"/>
          <p:nvPr/>
        </p:nvSpPr>
        <p:spPr>
          <a:xfrm>
            <a:off x="492735" y="899885"/>
            <a:ext cx="8346465" cy="127855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4800"/>
              <a:buFont typeface="Arial"/>
              <a:buNone/>
            </a:pPr>
            <a:r>
              <a:rPr lang="en-GB" sz="4800" b="1" i="0" u="none" strike="noStrike" cap="none">
                <a:solidFill>
                  <a:schemeClr val="dk2"/>
                </a:solidFill>
                <a:latin typeface="Montserrat"/>
                <a:ea typeface="Montserrat"/>
                <a:cs typeface="Montserrat"/>
                <a:sym typeface="Montserrat"/>
              </a:rPr>
              <a:t>What are our commitments?</a:t>
            </a:r>
            <a:endParaRPr sz="1400" b="0" i="0" u="none" strike="noStrike" cap="none">
              <a:solidFill>
                <a:srgbClr val="000000"/>
              </a:solidFill>
              <a:latin typeface="Arial"/>
              <a:ea typeface="Arial"/>
              <a:cs typeface="Arial"/>
              <a:sym typeface="Arial"/>
            </a:endParaRPr>
          </a:p>
        </p:txBody>
      </p:sp>
      <p:sp>
        <p:nvSpPr>
          <p:cNvPr id="595" name="Google Shape;595;p14"/>
          <p:cNvSpPr txBox="1"/>
          <p:nvPr/>
        </p:nvSpPr>
        <p:spPr>
          <a:xfrm>
            <a:off x="492735" y="2648396"/>
            <a:ext cx="7844441" cy="674030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2400"/>
              <a:buFont typeface="Arial"/>
              <a:buChar char="•"/>
            </a:pPr>
            <a:r>
              <a:rPr lang="en-GB" sz="2400" b="1" i="0" u="none" strike="noStrike" cap="none">
                <a:solidFill>
                  <a:schemeClr val="accent3"/>
                </a:solidFill>
                <a:latin typeface="Open Sans"/>
                <a:ea typeface="Open Sans"/>
                <a:cs typeface="Open Sans"/>
                <a:sym typeface="Open Sans"/>
              </a:rPr>
              <a:t>Movement Code of Conduct in Disaster Relief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3600"/>
              </a:spcBef>
              <a:spcAft>
                <a:spcPts val="0"/>
              </a:spcAft>
              <a:buClr>
                <a:srgbClr val="FF0000"/>
              </a:buClr>
              <a:buSzPts val="2400"/>
              <a:buFont typeface="Arial"/>
              <a:buChar char="•"/>
            </a:pPr>
            <a:r>
              <a:rPr lang="en-GB" sz="2400" b="1" i="0" u="none" strike="noStrike" cap="none">
                <a:solidFill>
                  <a:schemeClr val="accent3"/>
                </a:solidFill>
                <a:latin typeface="Open Sans"/>
                <a:ea typeface="Open Sans"/>
                <a:cs typeface="Open Sans"/>
                <a:sym typeface="Open Sans"/>
              </a:rPr>
              <a:t>Principles and Rules for Red Cross Red Crescent Humanitarian Assistance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3600"/>
              </a:spcBef>
              <a:spcAft>
                <a:spcPts val="0"/>
              </a:spcAft>
              <a:buClr>
                <a:srgbClr val="FF0000"/>
              </a:buClr>
              <a:buSzPts val="2400"/>
              <a:buFont typeface="Arial"/>
              <a:buChar char="•"/>
            </a:pPr>
            <a:r>
              <a:rPr lang="en-GB" sz="2400" b="1" i="0" u="none" strike="noStrike" cap="none">
                <a:solidFill>
                  <a:schemeClr val="accent3"/>
                </a:solidFill>
                <a:latin typeface="Open Sans"/>
                <a:ea typeface="Open Sans"/>
                <a:cs typeface="Open Sans"/>
                <a:sym typeface="Open Sans"/>
              </a:rPr>
              <a:t>Movement-wide Commitments for Community Engagement and Accountability </a:t>
            </a:r>
            <a:endParaRPr sz="1400" b="0" i="0" u="none" strike="noStrike" cap="none">
              <a:solidFill>
                <a:srgbClr val="000000"/>
              </a:solidFill>
              <a:latin typeface="Arial"/>
              <a:ea typeface="Arial"/>
              <a:cs typeface="Arial"/>
              <a:sym typeface="Arial"/>
            </a:endParaRPr>
          </a:p>
          <a:p>
            <a:pPr marL="1144817" marR="0" lvl="1" indent="-457200" algn="l" rtl="0">
              <a:lnSpc>
                <a:spcPct val="100000"/>
              </a:lnSpc>
              <a:spcBef>
                <a:spcPts val="18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Adopted at the 2019 Council of Delegates</a:t>
            </a:r>
            <a:endParaRPr sz="1400" b="0" i="0" u="none" strike="noStrike" cap="none">
              <a:solidFill>
                <a:srgbClr val="000000"/>
              </a:solidFill>
              <a:latin typeface="Arial"/>
              <a:ea typeface="Arial"/>
              <a:cs typeface="Arial"/>
              <a:sym typeface="Arial"/>
            </a:endParaRPr>
          </a:p>
          <a:p>
            <a:pPr marL="1144817" marR="0" lvl="1" indent="-457200" algn="l" rtl="0">
              <a:lnSpc>
                <a:spcPct val="100000"/>
              </a:lnSpc>
              <a:spcBef>
                <a:spcPts val="18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Seven overarching, strategic commitments to be more accountable to those we serve</a:t>
            </a:r>
            <a:endParaRPr sz="1400" b="0" i="0" u="none" strike="noStrike" cap="none">
              <a:solidFill>
                <a:srgbClr val="000000"/>
              </a:solidFill>
              <a:latin typeface="Arial"/>
              <a:ea typeface="Arial"/>
              <a:cs typeface="Arial"/>
              <a:sym typeface="Arial"/>
            </a:endParaRPr>
          </a:p>
          <a:p>
            <a:pPr marL="1144817" marR="0" lvl="1" indent="-457200" algn="l" rtl="0">
              <a:lnSpc>
                <a:spcPct val="100000"/>
              </a:lnSpc>
              <a:spcBef>
                <a:spcPts val="18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All members of the Movement – every National Society, ICRC Delegation and IFRC office – is responsible for upholding these commitments</a:t>
            </a:r>
            <a:endParaRPr sz="1400" b="0" i="0" u="none" strike="noStrike" cap="none">
              <a:solidFill>
                <a:srgbClr val="000000"/>
              </a:solidFill>
              <a:latin typeface="Arial"/>
              <a:ea typeface="Arial"/>
              <a:cs typeface="Arial"/>
              <a:sym typeface="Arial"/>
            </a:endParaRPr>
          </a:p>
          <a:p>
            <a:pPr marL="1144817" marR="0" lvl="1" indent="-457200" algn="l" rtl="0">
              <a:lnSpc>
                <a:spcPct val="100000"/>
              </a:lnSpc>
              <a:spcBef>
                <a:spcPts val="1800"/>
              </a:spcBef>
              <a:spcAft>
                <a:spcPts val="0"/>
              </a:spcAft>
              <a:buClr>
                <a:srgbClr val="FF0000"/>
              </a:buClr>
              <a:buSzPts val="2400"/>
              <a:buFont typeface="Arial"/>
              <a:buChar char="•"/>
            </a:pPr>
            <a:r>
              <a:rPr lang="en-GB" sz="2400" b="0" i="0" u="none" strike="noStrike" cap="none">
                <a:solidFill>
                  <a:schemeClr val="lt1"/>
                </a:solidFill>
                <a:latin typeface="Open Sans"/>
                <a:ea typeface="Open Sans"/>
                <a:cs typeface="Open Sans"/>
                <a:sym typeface="Open Sans"/>
              </a:rPr>
              <a:t>Applicable to all staff and volunteers </a:t>
            </a:r>
            <a:endParaRPr sz="1400" b="0" i="0" u="none" strike="noStrike" cap="none">
              <a:solidFill>
                <a:srgbClr val="000000"/>
              </a:solidFill>
              <a:latin typeface="Arial"/>
              <a:ea typeface="Arial"/>
              <a:cs typeface="Arial"/>
              <a:sym typeface="Arial"/>
            </a:endParaRPr>
          </a:p>
        </p:txBody>
      </p:sp>
      <p:pic>
        <p:nvPicPr>
          <p:cNvPr id="596" name="Google Shape;596;p14"/>
          <p:cNvPicPr preferRelativeResize="0"/>
          <p:nvPr/>
        </p:nvPicPr>
        <p:blipFill rotWithShape="1">
          <a:blip r:embed="rId3" cstate="screen">
            <a:alphaModFix/>
            <a:extLst>
              <a:ext uri="{28A0092B-C50C-407E-A947-70E740481C1C}">
                <a14:useLocalDpi xmlns:a14="http://schemas.microsoft.com/office/drawing/2010/main"/>
              </a:ext>
            </a:extLst>
          </a:blip>
          <a:srcRect l="8377" r="5564" b="36795"/>
          <a:stretch/>
        </p:blipFill>
        <p:spPr>
          <a:xfrm>
            <a:off x="11217339" y="1"/>
            <a:ext cx="7070662" cy="6974540"/>
          </a:xfrm>
          <a:prstGeom prst="rect">
            <a:avLst/>
          </a:prstGeom>
          <a:noFill/>
          <a:ln w="9525" cap="flat" cmpd="sng">
            <a:solidFill>
              <a:schemeClr val="dk1"/>
            </a:solidFill>
            <a:prstDash val="solid"/>
            <a:round/>
            <a:headEnd type="none" w="sm" len="sm"/>
            <a:tailEnd type="none" w="sm" len="sm"/>
          </a:ln>
        </p:spPr>
      </p:pic>
      <p:pic>
        <p:nvPicPr>
          <p:cNvPr id="597" name="Google Shape;597;p14"/>
          <p:cNvPicPr preferRelativeResize="0"/>
          <p:nvPr/>
        </p:nvPicPr>
        <p:blipFill rotWithShape="1">
          <a:blip r:embed="rId4">
            <a:alphaModFix/>
          </a:blip>
          <a:srcRect/>
          <a:stretch/>
        </p:blipFill>
        <p:spPr>
          <a:xfrm>
            <a:off x="9771529" y="4306429"/>
            <a:ext cx="8516471" cy="5982158"/>
          </a:xfrm>
          <a:prstGeom prst="rect">
            <a:avLst/>
          </a:prstGeom>
          <a:noFill/>
          <a:ln>
            <a:noFill/>
          </a:ln>
        </p:spPr>
      </p:pic>
      <p:pic>
        <p:nvPicPr>
          <p:cNvPr id="598" name="Google Shape;598;p14"/>
          <p:cNvPicPr preferRelativeResize="0"/>
          <p:nvPr/>
        </p:nvPicPr>
        <p:blipFill rotWithShape="1">
          <a:blip r:embed="rId5">
            <a:alphaModFix/>
          </a:blip>
          <a:srcRect/>
          <a:stretch/>
        </p:blipFill>
        <p:spPr>
          <a:xfrm>
            <a:off x="10319937" y="790707"/>
            <a:ext cx="6802651" cy="9164682"/>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0"/>
          <p:cNvSpPr txBox="1"/>
          <p:nvPr/>
        </p:nvSpPr>
        <p:spPr>
          <a:xfrm>
            <a:off x="309150" y="2094705"/>
            <a:ext cx="10696307" cy="12741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33394B"/>
              </a:buClr>
              <a:buSzPts val="4800"/>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The Movement-wide Commitments for CEA</a:t>
            </a:r>
            <a:endParaRPr kumimoji="0" sz="4800" b="0" i="0" u="none" strike="noStrike" kern="0" cap="none" spc="0" normalizeH="0" baseline="0" noProof="0" dirty="0">
              <a:ln>
                <a:noFill/>
              </a:ln>
              <a:solidFill>
                <a:srgbClr val="33394B"/>
              </a:solidFill>
              <a:effectLst/>
              <a:uLnTx/>
              <a:uFillTx/>
              <a:latin typeface="Roboto Black"/>
              <a:ea typeface="Roboto Black"/>
              <a:cs typeface="Roboto Black"/>
              <a:sym typeface="Roboto Black"/>
            </a:endParaRPr>
          </a:p>
        </p:txBody>
      </p:sp>
      <p:sp>
        <p:nvSpPr>
          <p:cNvPr id="605" name="Google Shape;605;p70"/>
          <p:cNvSpPr txBox="1"/>
          <p:nvPr/>
        </p:nvSpPr>
        <p:spPr>
          <a:xfrm>
            <a:off x="309150" y="3640626"/>
            <a:ext cx="9585964" cy="63761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5333F"/>
              </a:buClr>
              <a:buSzPts val="2400"/>
              <a:buFont typeface="Arial"/>
              <a:buNone/>
              <a:tabLst/>
              <a:defRPr/>
            </a:pPr>
            <a:r>
              <a:rPr kumimoji="0" lang="en-GB" sz="2400" b="1" i="0" u="none" strike="noStrike" kern="0" cap="none" spc="0" normalizeH="0" baseline="0" noProof="0" dirty="0">
                <a:ln>
                  <a:noFill/>
                </a:ln>
                <a:solidFill>
                  <a:srgbClr val="F5333F"/>
                </a:solidFill>
                <a:effectLst/>
                <a:uLnTx/>
                <a:uFillTx/>
                <a:latin typeface="Open Sans"/>
                <a:ea typeface="Open Sans"/>
                <a:cs typeface="Open Sans"/>
                <a:sym typeface="Open Sans"/>
              </a:rPr>
              <a:t>Commitment 1:</a:t>
            </a:r>
            <a:r>
              <a:rPr kumimoji="0" lang="en-GB" sz="2400" b="0" i="0" u="none" strike="noStrike" kern="0" cap="none" spc="0" normalizeH="0" baseline="0" noProof="0" dirty="0">
                <a:ln>
                  <a:noFill/>
                </a:ln>
                <a:solidFill>
                  <a:srgbClr val="F5333F"/>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Integrate community engagement and accountability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F5333F"/>
              </a:buClr>
              <a:buSzPts val="2400"/>
              <a:buFont typeface="Arial"/>
              <a:buNone/>
              <a:tabLst/>
              <a:defRPr/>
            </a:pPr>
            <a:r>
              <a:rPr kumimoji="0" lang="en-GB" sz="2400" b="1" i="0" u="none" strike="noStrike" kern="0" cap="none" spc="0" normalizeH="0" baseline="0" noProof="0" dirty="0">
                <a:ln>
                  <a:noFill/>
                </a:ln>
                <a:solidFill>
                  <a:srgbClr val="F5333F"/>
                </a:solidFill>
                <a:effectLst/>
                <a:uLnTx/>
                <a:uFillTx/>
                <a:latin typeface="Open Sans"/>
                <a:ea typeface="Open Sans"/>
                <a:cs typeface="Open Sans"/>
                <a:sym typeface="Open Sans"/>
              </a:rPr>
              <a:t>Commitment 2:</a:t>
            </a:r>
            <a:r>
              <a:rPr kumimoji="0" lang="en-GB" sz="2400" b="0" i="0" u="none" strike="noStrike" kern="0" cap="none" spc="0" normalizeH="0" baseline="0" noProof="0" dirty="0">
                <a:ln>
                  <a:noFill/>
                </a:ln>
                <a:solidFill>
                  <a:srgbClr val="F5333F"/>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Understand the context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0" i="0" u="none" strike="noStrike" kern="0" cap="none" spc="0" normalizeH="0" baseline="0" noProof="0" dirty="0">
                <a:ln>
                  <a:noFill/>
                </a:ln>
                <a:solidFill>
                  <a:srgbClr val="000000"/>
                </a:solidFill>
                <a:effectLst/>
                <a:uLnTx/>
                <a:uFillTx/>
                <a:latin typeface="Open Sans"/>
                <a:ea typeface="Open Sans"/>
                <a:cs typeface="Open Sans"/>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5333F"/>
              </a:buClr>
              <a:buSzPts val="2400"/>
              <a:buFont typeface="Arial"/>
              <a:buNone/>
              <a:tabLst/>
              <a:defRPr/>
            </a:pPr>
            <a:r>
              <a:rPr kumimoji="0" lang="en-GB" sz="2400" b="1" i="0" u="none" strike="noStrike" kern="0" cap="none" spc="0" normalizeH="0" baseline="0" noProof="0" dirty="0">
                <a:ln>
                  <a:noFill/>
                </a:ln>
                <a:solidFill>
                  <a:srgbClr val="F5333F"/>
                </a:solidFill>
                <a:effectLst/>
                <a:uLnTx/>
                <a:uFillTx/>
                <a:latin typeface="Open Sans"/>
                <a:ea typeface="Open Sans"/>
                <a:cs typeface="Open Sans"/>
                <a:sym typeface="Open Sans"/>
              </a:rPr>
              <a:t>Commitment 3: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Greater participation</a:t>
            </a: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0" i="0" u="none" strike="noStrike" kern="0" cap="none" spc="0" normalizeH="0" baseline="0" noProof="0" dirty="0">
                <a:ln>
                  <a:noFill/>
                </a:ln>
                <a:solidFill>
                  <a:srgbClr val="000000"/>
                </a:solidFill>
                <a:effectLst/>
                <a:uLnTx/>
                <a:uFillTx/>
                <a:latin typeface="Open Sans"/>
                <a:ea typeface="Open Sans"/>
                <a:cs typeface="Open Sans"/>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5333F"/>
              </a:buClr>
              <a:buSzPts val="2400"/>
              <a:buFont typeface="Arial"/>
              <a:buNone/>
              <a:tabLst/>
              <a:defRPr/>
            </a:pPr>
            <a:r>
              <a:rPr kumimoji="0" lang="en-GB" sz="2400" b="1" i="0" u="none" strike="noStrike" kern="0" cap="none" spc="0" normalizeH="0" baseline="0" noProof="0" dirty="0">
                <a:ln>
                  <a:noFill/>
                </a:ln>
                <a:solidFill>
                  <a:srgbClr val="F5333F"/>
                </a:solidFill>
                <a:effectLst/>
                <a:uLnTx/>
                <a:uFillTx/>
                <a:latin typeface="Open Sans"/>
                <a:ea typeface="Open Sans"/>
                <a:cs typeface="Open Sans"/>
                <a:sym typeface="Open Sans"/>
              </a:rPr>
              <a:t>Commitment 4:</a:t>
            </a:r>
            <a:r>
              <a:rPr kumimoji="0" lang="en-GB" sz="24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Listen to, respond, and act on feedback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0" i="0" u="none" strike="noStrike" kern="0" cap="none" spc="0" normalizeH="0" baseline="0" noProof="0" dirty="0">
                <a:ln>
                  <a:noFill/>
                </a:ln>
                <a:solidFill>
                  <a:srgbClr val="000000"/>
                </a:solidFill>
                <a:effectLst/>
                <a:uLnTx/>
                <a:uFillTx/>
                <a:latin typeface="Open Sans"/>
                <a:ea typeface="Open Sans"/>
                <a:cs typeface="Open Sans"/>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5333F"/>
              </a:buClr>
              <a:buSzPts val="2400"/>
              <a:buFont typeface="Arial"/>
              <a:buNone/>
              <a:tabLst/>
              <a:defRPr/>
            </a:pPr>
            <a:r>
              <a:rPr kumimoji="0" lang="en-GB" sz="2400" b="1" i="0" u="none" strike="noStrike" kern="0" cap="none" spc="0" normalizeH="0" baseline="0" noProof="0" dirty="0">
                <a:ln>
                  <a:noFill/>
                </a:ln>
                <a:solidFill>
                  <a:srgbClr val="F5333F"/>
                </a:solidFill>
                <a:effectLst/>
                <a:uLnTx/>
                <a:uFillTx/>
                <a:latin typeface="Open Sans"/>
                <a:ea typeface="Open Sans"/>
                <a:cs typeface="Open Sans"/>
                <a:sym typeface="Open Sans"/>
              </a:rPr>
              <a:t>Commitment 5:</a:t>
            </a:r>
            <a:r>
              <a:rPr kumimoji="0" lang="en-GB" sz="2400" b="0" i="0" u="none" strike="noStrike" kern="0" cap="none" spc="0" normalizeH="0" baseline="0" noProof="0" dirty="0">
                <a:ln>
                  <a:noFill/>
                </a:ln>
                <a:solidFill>
                  <a:srgbClr val="F5333F"/>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Greater transparency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0" i="0" u="none" strike="noStrike" kern="0" cap="none" spc="0" normalizeH="0" baseline="0" noProof="0" dirty="0">
                <a:ln>
                  <a:noFill/>
                </a:ln>
                <a:solidFill>
                  <a:srgbClr val="000000"/>
                </a:solidFill>
                <a:effectLst/>
                <a:uLnTx/>
                <a:uFillTx/>
                <a:latin typeface="Open Sans"/>
                <a:ea typeface="Open Sans"/>
                <a:cs typeface="Open Sans"/>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5333F"/>
              </a:buClr>
              <a:buSzPts val="2400"/>
              <a:buFont typeface="Arial"/>
              <a:buNone/>
              <a:tabLst/>
              <a:defRPr/>
            </a:pPr>
            <a:r>
              <a:rPr kumimoji="0" lang="en-GB" sz="2400" b="1" i="0" u="none" strike="noStrike" kern="0" cap="none" spc="0" normalizeH="0" baseline="0" noProof="0" dirty="0">
                <a:ln>
                  <a:noFill/>
                </a:ln>
                <a:solidFill>
                  <a:srgbClr val="F5333F"/>
                </a:solidFill>
                <a:effectLst/>
                <a:uLnTx/>
                <a:uFillTx/>
                <a:latin typeface="Open Sans"/>
                <a:ea typeface="Open Sans"/>
                <a:cs typeface="Open Sans"/>
                <a:sym typeface="Open Sans"/>
              </a:rPr>
              <a:t>Commitment 6:</a:t>
            </a:r>
            <a:r>
              <a:rPr kumimoji="0" lang="en-GB" sz="2400" b="0" i="0" u="none" strike="noStrike" kern="0" cap="none" spc="0" normalizeH="0" baseline="0" noProof="0" dirty="0">
                <a:ln>
                  <a:noFill/>
                </a:ln>
                <a:solidFill>
                  <a:srgbClr val="F5333F"/>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Strengthen knowledge, skills and competencies in community engagement and accountability</a:t>
            </a: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 </a:t>
            </a:r>
            <a:r>
              <a:rPr kumimoji="0" lang="en-GB" sz="2400" b="0" i="0" u="none" strike="noStrike" kern="0" cap="none" spc="0" normalizeH="0" baseline="0" noProof="0" dirty="0">
                <a:ln>
                  <a:noFill/>
                </a:ln>
                <a:solidFill>
                  <a:srgbClr val="000000"/>
                </a:solidFill>
                <a:effectLst/>
                <a:uLnTx/>
                <a:uFillTx/>
                <a:latin typeface="Open Sans"/>
                <a:ea typeface="Open Sans"/>
                <a:cs typeface="Open Sans"/>
                <a:sym typeface="Open Sans"/>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F5333F"/>
              </a:buClr>
              <a:buSzPts val="2400"/>
              <a:buFont typeface="Arial"/>
              <a:buNone/>
              <a:tabLst/>
              <a:defRPr/>
            </a:pPr>
            <a:r>
              <a:rPr kumimoji="0" lang="en-GB" sz="2400" b="1" i="0" u="none" strike="noStrike" kern="0" cap="none" spc="0" normalizeH="0" baseline="0" noProof="0" dirty="0">
                <a:ln>
                  <a:noFill/>
                </a:ln>
                <a:solidFill>
                  <a:srgbClr val="F5333F"/>
                </a:solidFill>
                <a:effectLst/>
                <a:uLnTx/>
                <a:uFillTx/>
                <a:latin typeface="Open Sans"/>
                <a:ea typeface="Open Sans"/>
                <a:cs typeface="Open Sans"/>
                <a:sym typeface="Open Sans"/>
              </a:rPr>
              <a:t>Commitment 7:</a:t>
            </a:r>
            <a:r>
              <a:rPr kumimoji="0" lang="en-GB" sz="2400" b="0" i="0" u="none" strike="noStrike" kern="0" cap="none" spc="0" normalizeH="0" baseline="0" noProof="0" dirty="0">
                <a:ln>
                  <a:noFill/>
                </a:ln>
                <a:solidFill>
                  <a:srgbClr val="F5333F"/>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Coordinate</a:t>
            </a:r>
            <a:r>
              <a:rPr kumimoji="0" lang="en-GB" sz="2400" b="0" i="0" u="none" strike="noStrike" kern="0" cap="none" spc="0" normalizeH="0" baseline="0" noProof="0" dirty="0">
                <a:ln>
                  <a:noFill/>
                </a:ln>
                <a:solidFill>
                  <a:srgbClr val="3F3F3F"/>
                </a:solidFill>
                <a:effectLst/>
                <a:uLnTx/>
                <a:uFillTx/>
                <a:latin typeface="Open Sans"/>
                <a:ea typeface="Open Sans"/>
                <a:cs typeface="Open Sans"/>
                <a:sym typeface="Open Sans"/>
              </a:rPr>
              <a:t> </a:t>
            </a:r>
            <a:r>
              <a:rPr kumimoji="0" lang="en-GB" sz="2400" b="1" i="0" u="none" strike="noStrike" kern="0" cap="none" spc="0" normalizeH="0" baseline="0" noProof="0" dirty="0">
                <a:ln>
                  <a:noFill/>
                </a:ln>
                <a:solidFill>
                  <a:srgbClr val="3F3F3F"/>
                </a:solidFill>
                <a:effectLst/>
                <a:uLnTx/>
                <a:uFillTx/>
                <a:latin typeface="Open Sans"/>
                <a:ea typeface="Open Sans"/>
                <a:cs typeface="Open Sans"/>
                <a:sym typeface="Open Sans"/>
              </a:rPr>
              <a:t>our approaches to community engagement and accountability internally and externally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06" name="Google Shape;606;p7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0416536" y="0"/>
            <a:ext cx="7871464" cy="10288588"/>
          </a:xfrm>
          <a:prstGeom prst="rect">
            <a:avLst/>
          </a:prstGeom>
          <a:solidFill>
            <a:srgbClr val="353535">
              <a:alpha val="11764"/>
            </a:srgbClr>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611"/>
        <p:cNvGrpSpPr/>
        <p:nvPr/>
      </p:nvGrpSpPr>
      <p:grpSpPr>
        <a:xfrm>
          <a:off x="0" y="0"/>
          <a:ext cx="0" cy="0"/>
          <a:chOff x="0" y="0"/>
          <a:chExt cx="0" cy="0"/>
        </a:xfrm>
      </p:grpSpPr>
      <p:sp>
        <p:nvSpPr>
          <p:cNvPr id="612" name="Google Shape;612;p71"/>
          <p:cNvSpPr>
            <a:spLocks noGrp="1"/>
          </p:cNvSpPr>
          <p:nvPr>
            <p:ph type="pic" idx="2"/>
          </p:nvPr>
        </p:nvSpPr>
        <p:spPr>
          <a:xfrm>
            <a:off x="9311054" y="1311513"/>
            <a:ext cx="7687902" cy="7699484"/>
          </a:xfrm>
          <a:prstGeom prst="rect">
            <a:avLst/>
          </a:prstGeom>
          <a:solidFill>
            <a:srgbClr val="353535">
              <a:alpha val="11764"/>
            </a:srgbClr>
          </a:solidFill>
          <a:ln>
            <a:noFill/>
          </a:ln>
        </p:spPr>
      </p:sp>
      <p:pic>
        <p:nvPicPr>
          <p:cNvPr id="613" name="Google Shape;613;p71"/>
          <p:cNvPicPr preferRelativeResize="0"/>
          <p:nvPr/>
        </p:nvPicPr>
        <p:blipFill rotWithShape="1">
          <a:blip r:embed="rId3">
            <a:alphaModFix/>
          </a:blip>
          <a:srcRect/>
          <a:stretch/>
        </p:blipFill>
        <p:spPr>
          <a:xfrm>
            <a:off x="9144000" y="1105495"/>
            <a:ext cx="8312718" cy="8111520"/>
          </a:xfrm>
          <a:prstGeom prst="rect">
            <a:avLst/>
          </a:prstGeom>
          <a:noFill/>
          <a:ln>
            <a:noFill/>
          </a:ln>
        </p:spPr>
      </p:pic>
      <p:sp>
        <p:nvSpPr>
          <p:cNvPr id="614" name="Google Shape;614;p71"/>
          <p:cNvSpPr txBox="1"/>
          <p:nvPr/>
        </p:nvSpPr>
        <p:spPr>
          <a:xfrm>
            <a:off x="831282" y="1665909"/>
            <a:ext cx="8022010" cy="128669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33394B"/>
              </a:buClr>
              <a:buSzPts val="4800"/>
              <a:buFont typeface="Arial"/>
              <a:buNone/>
            </a:pPr>
            <a:r>
              <a:rPr lang="en-GB" sz="4800" b="1" i="0" u="none" strike="noStrike" cap="none">
                <a:solidFill>
                  <a:srgbClr val="33394B"/>
                </a:solidFill>
                <a:latin typeface="Montserrat"/>
                <a:ea typeface="Montserrat"/>
                <a:cs typeface="Montserrat"/>
                <a:sym typeface="Montserrat"/>
              </a:rPr>
              <a:t>What’s happening outside the Movement?</a:t>
            </a:r>
            <a:endParaRPr sz="4800" b="0" i="0" u="none" strike="noStrike" cap="none">
              <a:solidFill>
                <a:srgbClr val="33394B"/>
              </a:solidFill>
              <a:latin typeface="Roboto Black"/>
              <a:ea typeface="Roboto Black"/>
              <a:cs typeface="Roboto Black"/>
              <a:sym typeface="Roboto Black"/>
            </a:endParaRPr>
          </a:p>
        </p:txBody>
      </p:sp>
      <p:sp>
        <p:nvSpPr>
          <p:cNvPr id="615" name="Google Shape;615;p71"/>
          <p:cNvSpPr txBox="1"/>
          <p:nvPr/>
        </p:nvSpPr>
        <p:spPr>
          <a:xfrm>
            <a:off x="831282" y="3789532"/>
            <a:ext cx="7341075" cy="393954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3200"/>
              <a:buFont typeface="Arial"/>
              <a:buChar char="•"/>
            </a:pPr>
            <a:r>
              <a:rPr lang="en-GB" sz="3200" b="0" i="0" u="none" strike="noStrike" cap="none">
                <a:solidFill>
                  <a:srgbClr val="3F3F3F"/>
                </a:solidFill>
                <a:latin typeface="Open Sans"/>
                <a:ea typeface="Open Sans"/>
                <a:cs typeface="Open Sans"/>
                <a:sym typeface="Open Sans"/>
              </a:rPr>
              <a:t>The Core Humanitarian Standard</a:t>
            </a:r>
            <a:endParaRPr sz="2800" b="0" i="0" u="none" strike="noStrike" cap="none">
              <a:solidFill>
                <a:srgbClr val="3F3F3F"/>
              </a:solidFill>
              <a:latin typeface="Open Sans"/>
              <a:ea typeface="Open Sans"/>
              <a:cs typeface="Open Sans"/>
              <a:sym typeface="Open Sans"/>
            </a:endParaRPr>
          </a:p>
          <a:p>
            <a:pPr marL="457200" marR="0" lvl="0" indent="-457200" algn="l" rtl="0">
              <a:lnSpc>
                <a:spcPct val="100000"/>
              </a:lnSpc>
              <a:spcBef>
                <a:spcPts val="3600"/>
              </a:spcBef>
              <a:spcAft>
                <a:spcPts val="0"/>
              </a:spcAft>
              <a:buClr>
                <a:srgbClr val="FF0000"/>
              </a:buClr>
              <a:buSzPts val="3200"/>
              <a:buFont typeface="Arial"/>
              <a:buChar char="•"/>
            </a:pPr>
            <a:r>
              <a:rPr lang="en-GB" sz="3200" b="0" i="0" u="none" strike="noStrike" cap="none">
                <a:solidFill>
                  <a:srgbClr val="3F3F3F"/>
                </a:solidFill>
                <a:latin typeface="Open Sans"/>
                <a:ea typeface="Open Sans"/>
                <a:cs typeface="Open Sans"/>
                <a:sym typeface="Open Sans"/>
              </a:rPr>
              <a:t>IASC Commitments on Accountability to Affected People</a:t>
            </a:r>
            <a:endParaRPr/>
          </a:p>
          <a:p>
            <a:pPr marL="457200" marR="0" lvl="0" indent="-457200" algn="l" rtl="0">
              <a:lnSpc>
                <a:spcPct val="100000"/>
              </a:lnSpc>
              <a:spcBef>
                <a:spcPts val="3600"/>
              </a:spcBef>
              <a:spcAft>
                <a:spcPts val="0"/>
              </a:spcAft>
              <a:buClr>
                <a:srgbClr val="FF0000"/>
              </a:buClr>
              <a:buSzPts val="3200"/>
              <a:buFont typeface="Arial"/>
              <a:buChar char="•"/>
            </a:pPr>
            <a:r>
              <a:rPr lang="en-GB" sz="3200" b="0" i="0" u="none" strike="noStrike" cap="none">
                <a:solidFill>
                  <a:srgbClr val="3F3F3F"/>
                </a:solidFill>
                <a:latin typeface="Open Sans"/>
                <a:ea typeface="Open Sans"/>
                <a:cs typeface="Open Sans"/>
                <a:sym typeface="Open Sans"/>
              </a:rPr>
              <a:t>Grand Bargain</a:t>
            </a:r>
            <a:endParaRPr/>
          </a:p>
          <a:p>
            <a:pPr marL="457200" marR="0" lvl="0" indent="-457200" algn="l" rtl="0">
              <a:lnSpc>
                <a:spcPct val="100000"/>
              </a:lnSpc>
              <a:spcBef>
                <a:spcPts val="3600"/>
              </a:spcBef>
              <a:spcAft>
                <a:spcPts val="0"/>
              </a:spcAft>
              <a:buClr>
                <a:srgbClr val="FF0000"/>
              </a:buClr>
              <a:buSzPts val="3200"/>
              <a:buFont typeface="Arial"/>
              <a:buChar char="•"/>
            </a:pPr>
            <a:r>
              <a:rPr lang="en-GB" sz="3200" b="0" i="0" u="none" strike="noStrike" cap="none">
                <a:solidFill>
                  <a:srgbClr val="3F3F3F"/>
                </a:solidFill>
                <a:latin typeface="Open Sans"/>
                <a:ea typeface="Open Sans"/>
                <a:cs typeface="Open Sans"/>
                <a:sym typeface="Open Sans"/>
              </a:rPr>
              <a:t>OCHA’s four non-negotiables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7"/>
          <p:cNvSpPr txBox="1"/>
          <p:nvPr/>
        </p:nvSpPr>
        <p:spPr>
          <a:xfrm>
            <a:off x="1961498" y="4003276"/>
            <a:ext cx="14365003" cy="22820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8800"/>
              <a:buFont typeface="Arial"/>
              <a:buNone/>
              <a:tabLst/>
              <a:defRPr/>
            </a:pPr>
            <a:r>
              <a:rPr kumimoji="0" lang="en-GB" sz="8800" b="1" i="0" u="none" strike="noStrike" kern="0" cap="none" spc="0" normalizeH="0" baseline="0" noProof="0" dirty="0">
                <a:ln>
                  <a:noFill/>
                </a:ln>
                <a:solidFill>
                  <a:srgbClr val="F5333F"/>
                </a:solidFill>
                <a:effectLst/>
                <a:uLnTx/>
                <a:uFillTx/>
                <a:latin typeface="Montserrat"/>
                <a:ea typeface="Montserrat"/>
                <a:cs typeface="Montserrat"/>
                <a:sym typeface="Montserrat"/>
              </a:rPr>
              <a:t>Roles and responsibilities</a:t>
            </a:r>
            <a:endParaRPr kumimoji="0" sz="8800" b="0"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47" name="Google Shape;647;p18"/>
          <p:cNvSpPr txBox="1"/>
          <p:nvPr/>
        </p:nvSpPr>
        <p:spPr>
          <a:xfrm>
            <a:off x="628759" y="463690"/>
            <a:ext cx="14477891" cy="12741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4800"/>
              <a:buFont typeface="Arial"/>
              <a:buNone/>
              <a:tabLst/>
              <a:defRPr/>
            </a:pPr>
            <a:r>
              <a:rPr kumimoji="0" lang="en-GB" sz="4800" b="1" i="0" u="none" strike="noStrike" kern="0" cap="none" spc="0" normalizeH="0" baseline="0" noProof="0" dirty="0">
                <a:ln>
                  <a:noFill/>
                </a:ln>
                <a:solidFill>
                  <a:srgbClr val="33394B"/>
                </a:solidFill>
                <a:effectLst/>
                <a:uLnTx/>
                <a:uFillTx/>
                <a:latin typeface="Montserrat"/>
                <a:ea typeface="Montserrat"/>
                <a:cs typeface="Montserrat"/>
                <a:sym typeface="Montserrat"/>
              </a:rPr>
              <a:t>Who is responsible for CEA?</a:t>
            </a:r>
            <a:endParaRPr kumimoji="0" sz="4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Pts val="4800"/>
              <a:buFont typeface="Arial"/>
              <a:buNone/>
              <a:tabLst/>
              <a:defRPr/>
            </a:pPr>
            <a:r>
              <a:rPr kumimoji="0" lang="en-GB" sz="4800" b="0" i="0" u="none" strike="noStrike" kern="0" cap="none" spc="0" normalizeH="0" baseline="0" noProof="0" dirty="0">
                <a:ln>
                  <a:noFill/>
                </a:ln>
                <a:solidFill>
                  <a:srgbClr val="F5333F"/>
                </a:solidFill>
                <a:effectLst/>
                <a:uLnTx/>
                <a:uFillTx/>
                <a:latin typeface="Montserrat"/>
                <a:ea typeface="Montserrat"/>
                <a:cs typeface="Montserrat"/>
                <a:sym typeface="Montserrat"/>
              </a:rPr>
              <a:t>Zoom poll…</a:t>
            </a:r>
            <a:endParaRPr kumimoji="0" sz="4800" b="0" i="0" u="none" strike="noStrike" kern="0" cap="none" spc="0" normalizeH="0" baseline="0" noProof="0" dirty="0">
              <a:ln>
                <a:noFill/>
              </a:ln>
              <a:solidFill>
                <a:srgbClr val="33394B"/>
              </a:solidFill>
              <a:effectLst/>
              <a:uLnTx/>
              <a:uFillTx/>
              <a:latin typeface="Roboto Black"/>
              <a:ea typeface="Roboto Black"/>
              <a:cs typeface="Roboto Black"/>
              <a:sym typeface="Roboto Black"/>
            </a:endParaRPr>
          </a:p>
        </p:txBody>
      </p:sp>
      <p:graphicFrame>
        <p:nvGraphicFramePr>
          <p:cNvPr id="2" name="Diagram 1">
            <a:extLst>
              <a:ext uri="{FF2B5EF4-FFF2-40B4-BE49-F238E27FC236}">
                <a16:creationId xmlns:a16="http://schemas.microsoft.com/office/drawing/2014/main" id="{52B197A8-D07B-D74B-BE27-300103472390}"/>
              </a:ext>
            </a:extLst>
          </p:cNvPr>
          <p:cNvGraphicFramePr/>
          <p:nvPr>
            <p:extLst>
              <p:ext uri="{D42A27DB-BD31-4B8C-83A1-F6EECF244321}">
                <p14:modId xmlns:p14="http://schemas.microsoft.com/office/powerpoint/2010/main" val="1372208942"/>
              </p:ext>
            </p:extLst>
          </p:nvPr>
        </p:nvGraphicFramePr>
        <p:xfrm>
          <a:off x="323850" y="2031860"/>
          <a:ext cx="17221091" cy="764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1324AAF-BACA-8140-9213-AD1E2CB3D98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BF1BAD0-8AF4-F049-9EA2-40675A4D3B5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AEF9590-4051-0B48-9C45-DD2D4DB640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141F92C7-6954-F24A-9789-90649355E1F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0A22BD28-57ED-0F49-9E99-7980BCAFA0F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E3151D12-464D-FB4B-950F-5113C766EAB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E8183D82-9C16-7846-A863-A3F197E89D5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898E0D29-31A8-7146-A46B-C5FCBD72405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0A639337-4A64-9444-AA73-062957A2D4B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C6423980-1A24-6C45-9FAD-0C6E97443A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
          <p:cNvSpPr txBox="1"/>
          <p:nvPr/>
        </p:nvSpPr>
        <p:spPr>
          <a:xfrm>
            <a:off x="8435242" y="2837575"/>
            <a:ext cx="8740237" cy="6669478"/>
          </a:xfrm>
          <a:prstGeom prst="rect">
            <a:avLst/>
          </a:prstGeom>
          <a:noFill/>
          <a:ln>
            <a:noFill/>
          </a:ln>
        </p:spPr>
        <p:txBody>
          <a:bodyPr spcFirstLastPara="1" wrap="square" lIns="91425" tIns="45700" rIns="91425" bIns="45700" anchor="t" anchorCtr="0">
            <a:spAutoFit/>
          </a:bodyPr>
          <a:lstStyle/>
          <a:p>
            <a:pPr marL="342900" marR="0" lvl="1" indent="-342900" algn="l" rtl="0">
              <a:lnSpc>
                <a:spcPct val="135000"/>
              </a:lnSpc>
              <a:spcBef>
                <a:spcPts val="0"/>
              </a:spcBef>
              <a:spcAft>
                <a:spcPts val="0"/>
              </a:spcAft>
              <a:buClr>
                <a:srgbClr val="FF0000"/>
              </a:buClr>
              <a:buSzPts val="2800"/>
              <a:buFont typeface="Arial"/>
              <a:buChar char="•"/>
            </a:pPr>
            <a:r>
              <a:rPr lang="en-GB" sz="2800" b="0" i="0" u="none" strike="noStrike" cap="none">
                <a:solidFill>
                  <a:schemeClr val="lt1"/>
                </a:solidFill>
                <a:latin typeface="Open Sans"/>
                <a:ea typeface="Open Sans"/>
                <a:cs typeface="Open Sans"/>
                <a:sym typeface="Open Sans"/>
              </a:rPr>
              <a:t>What is community engagement and accountability and why is it important?</a:t>
            </a:r>
            <a:endParaRPr sz="1400" b="0" i="0" u="none" strike="noStrike" cap="none">
              <a:solidFill>
                <a:srgbClr val="000000"/>
              </a:solidFill>
              <a:latin typeface="Arial"/>
              <a:ea typeface="Arial"/>
              <a:cs typeface="Arial"/>
              <a:sym typeface="Arial"/>
            </a:endParaRPr>
          </a:p>
          <a:p>
            <a:pPr marL="342900" marR="0" lvl="1" indent="-342900" algn="l" rtl="0">
              <a:lnSpc>
                <a:spcPct val="135000"/>
              </a:lnSpc>
              <a:spcBef>
                <a:spcPts val="3000"/>
              </a:spcBef>
              <a:spcAft>
                <a:spcPts val="0"/>
              </a:spcAft>
              <a:buClr>
                <a:srgbClr val="FF0000"/>
              </a:buClr>
              <a:buSzPts val="2800"/>
              <a:buFont typeface="Arial"/>
              <a:buChar char="•"/>
            </a:pPr>
            <a:r>
              <a:rPr lang="en-GB" sz="2800" b="0" i="0" u="none" strike="noStrike" cap="none">
                <a:solidFill>
                  <a:schemeClr val="lt1"/>
                </a:solidFill>
                <a:latin typeface="Open Sans"/>
                <a:ea typeface="Open Sans"/>
                <a:cs typeface="Open Sans"/>
                <a:sym typeface="Open Sans"/>
              </a:rPr>
              <a:t>Examples of community engagement in action</a:t>
            </a:r>
            <a:endParaRPr sz="1400" b="0" i="0" u="none" strike="noStrike" cap="none">
              <a:solidFill>
                <a:srgbClr val="000000"/>
              </a:solidFill>
              <a:latin typeface="Arial"/>
              <a:ea typeface="Arial"/>
              <a:cs typeface="Arial"/>
              <a:sym typeface="Arial"/>
            </a:endParaRPr>
          </a:p>
          <a:p>
            <a:pPr marL="342900" marR="0" lvl="1" indent="-342900" algn="l" rtl="0">
              <a:lnSpc>
                <a:spcPct val="135000"/>
              </a:lnSpc>
              <a:spcBef>
                <a:spcPts val="3000"/>
              </a:spcBef>
              <a:spcAft>
                <a:spcPts val="0"/>
              </a:spcAft>
              <a:buClr>
                <a:srgbClr val="FF0000"/>
              </a:buClr>
              <a:buSzPts val="2800"/>
              <a:buFont typeface="Arial"/>
              <a:buChar char="•"/>
            </a:pPr>
            <a:r>
              <a:rPr lang="en-GB" sz="2800" b="0" i="0" u="none" strike="noStrike" cap="none">
                <a:solidFill>
                  <a:schemeClr val="lt1"/>
                </a:solidFill>
                <a:latin typeface="Open Sans"/>
                <a:ea typeface="Open Sans"/>
                <a:cs typeface="Open Sans"/>
                <a:sym typeface="Open Sans"/>
              </a:rPr>
              <a:t>Internal and external commitments to accountability </a:t>
            </a:r>
            <a:endParaRPr sz="1400" b="0" i="0" u="none" strike="noStrike" cap="none">
              <a:solidFill>
                <a:srgbClr val="000000"/>
              </a:solidFill>
              <a:latin typeface="Arial"/>
              <a:ea typeface="Arial"/>
              <a:cs typeface="Arial"/>
              <a:sym typeface="Arial"/>
            </a:endParaRPr>
          </a:p>
          <a:p>
            <a:pPr marL="342900" marR="0" lvl="1" indent="-342900" algn="l" rtl="0">
              <a:lnSpc>
                <a:spcPct val="135000"/>
              </a:lnSpc>
              <a:spcBef>
                <a:spcPts val="3000"/>
              </a:spcBef>
              <a:spcAft>
                <a:spcPts val="0"/>
              </a:spcAft>
              <a:buClr>
                <a:srgbClr val="FF0000"/>
              </a:buClr>
              <a:buSzPts val="2800"/>
              <a:buFont typeface="Arial"/>
              <a:buChar char="•"/>
            </a:pPr>
            <a:r>
              <a:rPr lang="en-GB" sz="2800" b="0" i="0" u="none" strike="noStrike" cap="none">
                <a:solidFill>
                  <a:schemeClr val="lt1"/>
                </a:solidFill>
                <a:latin typeface="Open Sans"/>
                <a:ea typeface="Open Sans"/>
                <a:cs typeface="Open Sans"/>
                <a:sym typeface="Open Sans"/>
              </a:rPr>
              <a:t>Different roles and responsibilities</a:t>
            </a:r>
            <a:endParaRPr sz="1400" b="0" i="0" u="none" strike="noStrike" cap="none">
              <a:solidFill>
                <a:srgbClr val="000000"/>
              </a:solidFill>
              <a:latin typeface="Arial"/>
              <a:ea typeface="Arial"/>
              <a:cs typeface="Arial"/>
              <a:sym typeface="Arial"/>
            </a:endParaRPr>
          </a:p>
          <a:p>
            <a:pPr marL="342900" marR="0" lvl="1" indent="-342900" algn="l" rtl="0">
              <a:lnSpc>
                <a:spcPct val="135000"/>
              </a:lnSpc>
              <a:spcBef>
                <a:spcPts val="3000"/>
              </a:spcBef>
              <a:spcAft>
                <a:spcPts val="0"/>
              </a:spcAft>
              <a:buClr>
                <a:srgbClr val="FF0000"/>
              </a:buClr>
              <a:buSzPts val="2800"/>
              <a:buFont typeface="Arial"/>
              <a:buChar char="•"/>
            </a:pPr>
            <a:r>
              <a:rPr lang="en-GB" sz="2800" b="0" i="0" u="none" strike="noStrike" cap="none">
                <a:solidFill>
                  <a:schemeClr val="lt1"/>
                </a:solidFill>
                <a:latin typeface="Open Sans"/>
                <a:ea typeface="Open Sans"/>
                <a:cs typeface="Open Sans"/>
                <a:sym typeface="Open Sans"/>
              </a:rPr>
              <a:t>How well are we engaging communities?</a:t>
            </a:r>
            <a:endParaRPr sz="1400" b="0" i="0" u="none" strike="noStrike" cap="none">
              <a:solidFill>
                <a:srgbClr val="000000"/>
              </a:solidFill>
              <a:latin typeface="Arial"/>
              <a:ea typeface="Arial"/>
              <a:cs typeface="Arial"/>
              <a:sym typeface="Arial"/>
            </a:endParaRPr>
          </a:p>
          <a:p>
            <a:pPr marL="342900" marR="0" lvl="1" indent="-342900" algn="l" rtl="0">
              <a:lnSpc>
                <a:spcPct val="135000"/>
              </a:lnSpc>
              <a:spcBef>
                <a:spcPts val="3000"/>
              </a:spcBef>
              <a:spcAft>
                <a:spcPts val="0"/>
              </a:spcAft>
              <a:buClr>
                <a:srgbClr val="FF0000"/>
              </a:buClr>
              <a:buSzPts val="2800"/>
              <a:buFont typeface="Arial"/>
              <a:buChar char="•"/>
            </a:pPr>
            <a:r>
              <a:rPr lang="en-GB" sz="2800" b="0" i="0" u="none" strike="noStrike" cap="none">
                <a:solidFill>
                  <a:schemeClr val="lt1"/>
                </a:solidFill>
                <a:latin typeface="Open Sans"/>
                <a:ea typeface="Open Sans"/>
                <a:cs typeface="Open Sans"/>
                <a:sym typeface="Open Sans"/>
              </a:rPr>
              <a:t>Group exercise</a:t>
            </a:r>
            <a:endParaRPr sz="2800" b="0" i="0" u="none" strike="noStrike" cap="none">
              <a:solidFill>
                <a:schemeClr val="lt1"/>
              </a:solidFill>
              <a:latin typeface="Open Sans"/>
              <a:ea typeface="Open Sans"/>
              <a:cs typeface="Open Sans"/>
              <a:sym typeface="Open Sans"/>
            </a:endParaRPr>
          </a:p>
        </p:txBody>
      </p:sp>
      <p:sp>
        <p:nvSpPr>
          <p:cNvPr id="473" name="Google Shape;473;p2"/>
          <p:cNvSpPr txBox="1"/>
          <p:nvPr/>
        </p:nvSpPr>
        <p:spPr>
          <a:xfrm>
            <a:off x="1288570" y="733995"/>
            <a:ext cx="15480375" cy="15032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chemeClr val="dk2"/>
                </a:solidFill>
                <a:latin typeface="Montserrat"/>
                <a:ea typeface="Montserrat"/>
                <a:cs typeface="Montserrat"/>
                <a:sym typeface="Montserrat"/>
              </a:rPr>
              <a:t>Introduction to CEA</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600"/>
              </a:spcBef>
              <a:spcAft>
                <a:spcPts val="0"/>
              </a:spcAft>
              <a:buClr>
                <a:srgbClr val="000000"/>
              </a:buClr>
              <a:buSzPts val="4800"/>
              <a:buFont typeface="Arial"/>
              <a:buNone/>
            </a:pPr>
            <a:r>
              <a:rPr lang="en-GB" sz="4800" b="0" i="0" u="none" strike="noStrike" cap="none">
                <a:solidFill>
                  <a:schemeClr val="accent3"/>
                </a:solidFill>
                <a:latin typeface="Montserrat"/>
                <a:ea typeface="Montserrat"/>
                <a:cs typeface="Montserrat"/>
                <a:sym typeface="Montserrat"/>
              </a:rPr>
              <a:t>Contents of this session</a:t>
            </a:r>
            <a:endParaRPr sz="4800" b="0" i="0" u="none" strike="noStrike" cap="none">
              <a:solidFill>
                <a:schemeClr val="accent3"/>
              </a:solidFill>
              <a:latin typeface="Montserrat"/>
              <a:ea typeface="Montserrat"/>
              <a:cs typeface="Montserrat"/>
              <a:sym typeface="Montserrat"/>
            </a:endParaRPr>
          </a:p>
        </p:txBody>
      </p:sp>
      <p:pic>
        <p:nvPicPr>
          <p:cNvPr id="474" name="Google Shape;474;p2"/>
          <p:cNvPicPr preferRelativeResize="0"/>
          <p:nvPr/>
        </p:nvPicPr>
        <p:blipFill rotWithShape="1">
          <a:blip r:embed="rId3">
            <a:alphaModFix/>
          </a:blip>
          <a:srcRect/>
          <a:stretch/>
        </p:blipFill>
        <p:spPr>
          <a:xfrm>
            <a:off x="1288570" y="2999125"/>
            <a:ext cx="6662642" cy="63463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9"/>
          <p:cNvSpPr txBox="1"/>
          <p:nvPr/>
        </p:nvSpPr>
        <p:spPr>
          <a:xfrm>
            <a:off x="1961498" y="4003276"/>
            <a:ext cx="14365003" cy="2282035"/>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en-GB" sz="8800" b="1" i="0" u="none" strike="noStrike" cap="none">
                <a:solidFill>
                  <a:srgbClr val="F5333F"/>
                </a:solidFill>
                <a:latin typeface="Montserrat"/>
                <a:ea typeface="Montserrat"/>
                <a:cs typeface="Montserrat"/>
                <a:sym typeface="Montserrat"/>
              </a:rPr>
              <a:t>How well are we engaging communities?</a:t>
            </a:r>
            <a:endParaRPr sz="8800" b="0" i="0" u="none" strike="noStrike" cap="none">
              <a:solidFill>
                <a:srgbClr val="F5333F"/>
              </a:solidFill>
              <a:latin typeface="Roboto Black"/>
              <a:ea typeface="Roboto Black"/>
              <a:cs typeface="Roboto Black"/>
              <a:sym typeface="Robo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20"/>
          <p:cNvSpPr txBox="1"/>
          <p:nvPr/>
        </p:nvSpPr>
        <p:spPr>
          <a:xfrm>
            <a:off x="1253256" y="676595"/>
            <a:ext cx="15194592" cy="76206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en-GB" sz="5400" b="1" i="0" u="none" strike="noStrike" cap="none">
                <a:solidFill>
                  <a:schemeClr val="dk2"/>
                </a:solidFill>
                <a:latin typeface="Montserrat"/>
                <a:ea typeface="Montserrat"/>
                <a:cs typeface="Montserrat"/>
                <a:sym typeface="Montserrat"/>
              </a:rPr>
              <a:t>Some room for improvement…</a:t>
            </a:r>
            <a:endParaRPr sz="1400" b="0" i="0" u="none" strike="noStrike" cap="none">
              <a:solidFill>
                <a:srgbClr val="000000"/>
              </a:solidFill>
              <a:latin typeface="Arial"/>
              <a:ea typeface="Arial"/>
              <a:cs typeface="Arial"/>
              <a:sym typeface="Arial"/>
            </a:endParaRPr>
          </a:p>
        </p:txBody>
      </p:sp>
      <p:pic>
        <p:nvPicPr>
          <p:cNvPr id="659" name="Google Shape;659;p20"/>
          <p:cNvPicPr preferRelativeResize="0"/>
          <p:nvPr/>
        </p:nvPicPr>
        <p:blipFill rotWithShape="1">
          <a:blip r:embed="rId3">
            <a:alphaModFix/>
          </a:blip>
          <a:srcRect/>
          <a:stretch/>
        </p:blipFill>
        <p:spPr>
          <a:xfrm>
            <a:off x="1253256" y="1775801"/>
            <a:ext cx="7292497" cy="4500650"/>
          </a:xfrm>
          <a:prstGeom prst="rect">
            <a:avLst/>
          </a:prstGeom>
          <a:noFill/>
          <a:ln>
            <a:noFill/>
          </a:ln>
        </p:spPr>
      </p:pic>
      <p:pic>
        <p:nvPicPr>
          <p:cNvPr id="660" name="Google Shape;660;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587133" y="6613588"/>
            <a:ext cx="12526837" cy="3459873"/>
          </a:xfrm>
          <a:prstGeom prst="rect">
            <a:avLst/>
          </a:prstGeom>
          <a:noFill/>
          <a:ln>
            <a:noFill/>
          </a:ln>
        </p:spPr>
      </p:pic>
      <p:pic>
        <p:nvPicPr>
          <p:cNvPr id="661" name="Google Shape;661;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742249" y="1775800"/>
            <a:ext cx="6943676" cy="4500651"/>
          </a:xfrm>
          <a:prstGeom prst="rect">
            <a:avLst/>
          </a:prstGeom>
          <a:noFill/>
          <a:ln>
            <a:noFill/>
          </a:ln>
        </p:spPr>
      </p:pic>
      <p:sp>
        <p:nvSpPr>
          <p:cNvPr id="662" name="Google Shape;662;p20"/>
          <p:cNvSpPr txBox="1"/>
          <p:nvPr/>
        </p:nvSpPr>
        <p:spPr>
          <a:xfrm>
            <a:off x="15437223" y="8503801"/>
            <a:ext cx="2750405"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chemeClr val="dk1"/>
                </a:solidFill>
                <a:latin typeface="Open Sans"/>
                <a:ea typeface="Open Sans"/>
                <a:cs typeface="Open Sans"/>
                <a:sym typeface="Open Sans"/>
              </a:rPr>
              <a:t>Data collected by Ground Truth Solutions for the ‘Grand Bargain 2018 Field Perspectives’ and the ‘State of the Humanitarian System 2018’ reports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1"/>
          <p:cNvSpPr txBox="1"/>
          <p:nvPr/>
        </p:nvSpPr>
        <p:spPr>
          <a:xfrm>
            <a:off x="984315" y="384483"/>
            <a:ext cx="14972861" cy="142686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en-GB" sz="5400" b="1" i="0" u="none" strike="noStrike" cap="none" dirty="0">
                <a:solidFill>
                  <a:schemeClr val="dk2"/>
                </a:solidFill>
                <a:latin typeface="Montserrat"/>
                <a:ea typeface="Montserrat"/>
                <a:cs typeface="Montserrat"/>
                <a:sym typeface="Montserrat"/>
              </a:rPr>
              <a:t>Why is there a gap between commitments and practice?</a:t>
            </a:r>
            <a:endParaRPr sz="1400" b="0" i="0" u="none" strike="noStrike" cap="none" dirty="0">
              <a:solidFill>
                <a:srgbClr val="000000"/>
              </a:solidFill>
              <a:latin typeface="Arial"/>
              <a:ea typeface="Arial"/>
              <a:cs typeface="Arial"/>
              <a:sym typeface="Arial"/>
            </a:endParaRPr>
          </a:p>
        </p:txBody>
      </p:sp>
      <p:sp>
        <p:nvSpPr>
          <p:cNvPr id="669" name="Google Shape;669;p21"/>
          <p:cNvSpPr txBox="1"/>
          <p:nvPr/>
        </p:nvSpPr>
        <p:spPr>
          <a:xfrm>
            <a:off x="984315" y="1943128"/>
            <a:ext cx="1344886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accent3"/>
                </a:solidFill>
                <a:latin typeface="Montserrat"/>
                <a:ea typeface="Montserrat"/>
                <a:cs typeface="Montserrat"/>
                <a:sym typeface="Montserrat"/>
              </a:rPr>
              <a:t>Do any of these sound familiar?</a:t>
            </a:r>
            <a:endParaRPr sz="1400" b="0" i="0" u="none" strike="noStrike" cap="none">
              <a:solidFill>
                <a:srgbClr val="000000"/>
              </a:solidFill>
              <a:latin typeface="Arial"/>
              <a:ea typeface="Arial"/>
              <a:cs typeface="Arial"/>
              <a:sym typeface="Arial"/>
            </a:endParaRPr>
          </a:p>
        </p:txBody>
      </p:sp>
      <p:sp>
        <p:nvSpPr>
          <p:cNvPr id="670" name="Google Shape;670;p21"/>
          <p:cNvSpPr/>
          <p:nvPr/>
        </p:nvSpPr>
        <p:spPr>
          <a:xfrm>
            <a:off x="9966109" y="3781618"/>
            <a:ext cx="6313798" cy="1872208"/>
          </a:xfrm>
          <a:prstGeom prst="wedgeRoundRectCallout">
            <a:avLst>
              <a:gd name="adj1" fmla="val -37588"/>
              <a:gd name="adj2" fmla="val 77822"/>
              <a:gd name="adj3" fmla="val 16667"/>
            </a:avLst>
          </a:prstGeom>
          <a:solidFill>
            <a:schemeClr val="accent1"/>
          </a:solidFill>
          <a:ln w="9525" cap="flat" cmpd="sng">
            <a:solidFill>
              <a:srgbClr val="5E36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1" u="none" strike="noStrike" cap="none">
                <a:solidFill>
                  <a:schemeClr val="lt2"/>
                </a:solidFill>
                <a:latin typeface="Open Sans"/>
                <a:ea typeface="Open Sans"/>
                <a:cs typeface="Open Sans"/>
                <a:sym typeface="Open Sans"/>
              </a:rPr>
              <a:t>We know what people need in an emergency. We must act quickly to save lives!</a:t>
            </a:r>
            <a:endParaRPr sz="1400" b="0" i="0" u="none" strike="noStrike" cap="none">
              <a:solidFill>
                <a:srgbClr val="000000"/>
              </a:solidFill>
              <a:latin typeface="Arial"/>
              <a:ea typeface="Arial"/>
              <a:cs typeface="Arial"/>
              <a:sym typeface="Arial"/>
            </a:endParaRPr>
          </a:p>
        </p:txBody>
      </p:sp>
      <p:sp>
        <p:nvSpPr>
          <p:cNvPr id="671" name="Google Shape;671;p21"/>
          <p:cNvSpPr/>
          <p:nvPr/>
        </p:nvSpPr>
        <p:spPr>
          <a:xfrm>
            <a:off x="1709316" y="3781618"/>
            <a:ext cx="6313798" cy="2762618"/>
          </a:xfrm>
          <a:prstGeom prst="wedgeEllipseCallout">
            <a:avLst>
              <a:gd name="adj1" fmla="val 40874"/>
              <a:gd name="adj2" fmla="val 60338"/>
            </a:avLst>
          </a:prstGeom>
          <a:solidFill>
            <a:srgbClr val="01C8C3"/>
          </a:solidFill>
          <a:ln w="9525" cap="flat" cmpd="sng">
            <a:solidFill>
              <a:srgbClr val="01C8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1" u="none" strike="noStrike" cap="none">
                <a:solidFill>
                  <a:schemeClr val="lt1"/>
                </a:solidFill>
                <a:latin typeface="Open Sans"/>
                <a:ea typeface="Open Sans"/>
                <a:cs typeface="Open Sans"/>
                <a:sym typeface="Open Sans"/>
              </a:rPr>
              <a:t>We can’t change the programme now; the proposal is already with the donor…it’s too late to make changes.</a:t>
            </a:r>
            <a:endParaRPr sz="1400" b="0" i="0" u="none" strike="noStrike" cap="none">
              <a:solidFill>
                <a:srgbClr val="000000"/>
              </a:solidFill>
              <a:latin typeface="Arial"/>
              <a:ea typeface="Arial"/>
              <a:cs typeface="Arial"/>
              <a:sym typeface="Arial"/>
            </a:endParaRPr>
          </a:p>
        </p:txBody>
      </p:sp>
      <p:sp>
        <p:nvSpPr>
          <p:cNvPr id="672" name="Google Shape;672;p21"/>
          <p:cNvSpPr/>
          <p:nvPr/>
        </p:nvSpPr>
        <p:spPr>
          <a:xfrm>
            <a:off x="10368525" y="6651812"/>
            <a:ext cx="5911382" cy="2766730"/>
          </a:xfrm>
          <a:prstGeom prst="wedgeEllipseCallout">
            <a:avLst>
              <a:gd name="adj1" fmla="val -39941"/>
              <a:gd name="adj2" fmla="val 66388"/>
            </a:avLst>
          </a:prstGeom>
          <a:solidFill>
            <a:srgbClr val="01C8C3"/>
          </a:solidFill>
          <a:ln w="9525" cap="flat" cmpd="sng">
            <a:solidFill>
              <a:srgbClr val="01C8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1" u="none" strike="noStrike" cap="none">
                <a:solidFill>
                  <a:schemeClr val="lt1"/>
                </a:solidFill>
                <a:latin typeface="Open Sans"/>
                <a:ea typeface="Open Sans"/>
                <a:cs typeface="Open Sans"/>
                <a:sym typeface="Open Sans"/>
              </a:rPr>
              <a:t>We understand communities because we have community-based volunteers</a:t>
            </a:r>
            <a:endParaRPr sz="1400" b="0" i="0" u="none" strike="noStrike" cap="none">
              <a:solidFill>
                <a:srgbClr val="000000"/>
              </a:solidFill>
              <a:latin typeface="Arial"/>
              <a:ea typeface="Arial"/>
              <a:cs typeface="Arial"/>
              <a:sym typeface="Arial"/>
            </a:endParaRPr>
          </a:p>
        </p:txBody>
      </p:sp>
      <p:sp>
        <p:nvSpPr>
          <p:cNvPr id="673" name="Google Shape;673;p21"/>
          <p:cNvSpPr/>
          <p:nvPr/>
        </p:nvSpPr>
        <p:spPr>
          <a:xfrm>
            <a:off x="1709316" y="7336791"/>
            <a:ext cx="4863795" cy="1649046"/>
          </a:xfrm>
          <a:prstGeom prst="wedgeRoundRectCallout">
            <a:avLst>
              <a:gd name="adj1" fmla="val -7562"/>
              <a:gd name="adj2" fmla="val 79896"/>
              <a:gd name="adj3" fmla="val 16667"/>
            </a:avLst>
          </a:prstGeom>
          <a:solidFill>
            <a:schemeClr val="accent1"/>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1" u="none" strike="noStrike" cap="none">
                <a:solidFill>
                  <a:schemeClr val="lt2"/>
                </a:solidFill>
                <a:latin typeface="Open Sans"/>
                <a:ea typeface="Open Sans"/>
                <a:cs typeface="Open Sans"/>
                <a:sym typeface="Open Sans"/>
              </a:rPr>
              <a:t>But we always engage with the community anyway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2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02733" y="2263695"/>
            <a:ext cx="7327900" cy="4996853"/>
          </a:xfrm>
          <a:prstGeom prst="rect">
            <a:avLst/>
          </a:prstGeom>
          <a:solidFill>
            <a:srgbClr val="353535">
              <a:alpha val="11372"/>
            </a:srgbClr>
          </a:solidFill>
          <a:ln w="9525" cap="flat" cmpd="sng">
            <a:solidFill>
              <a:schemeClr val="lt1"/>
            </a:solidFill>
            <a:prstDash val="solid"/>
            <a:round/>
            <a:headEnd type="none" w="sm" len="sm"/>
            <a:tailEnd type="none" w="sm" len="sm"/>
          </a:ln>
        </p:spPr>
      </p:pic>
      <p:pic>
        <p:nvPicPr>
          <p:cNvPr id="687" name="Google Shape;687;p23" descr="Application&#10;&#10;Description automatically generated with medium confidence"/>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9428772" y="2263694"/>
            <a:ext cx="6583477" cy="4996853"/>
          </a:xfrm>
          <a:prstGeom prst="rect">
            <a:avLst/>
          </a:prstGeom>
          <a:solidFill>
            <a:srgbClr val="353535">
              <a:alpha val="11372"/>
            </a:srgbClr>
          </a:solidFill>
          <a:ln w="9525" cap="flat" cmpd="sng">
            <a:solidFill>
              <a:schemeClr val="lt1"/>
            </a:solidFill>
            <a:prstDash val="solid"/>
            <a:round/>
            <a:headEnd type="none" w="sm" len="sm"/>
            <a:tailEnd type="none" w="sm" len="sm"/>
          </a:ln>
        </p:spPr>
      </p:pic>
      <p:sp>
        <p:nvSpPr>
          <p:cNvPr id="688" name="Google Shape;688;p23"/>
          <p:cNvSpPr txBox="1"/>
          <p:nvPr/>
        </p:nvSpPr>
        <p:spPr>
          <a:xfrm>
            <a:off x="702734" y="933564"/>
            <a:ext cx="15194592" cy="76206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5400"/>
              <a:buFont typeface="Arial"/>
              <a:buNone/>
            </a:pPr>
            <a:r>
              <a:rPr lang="en-GB" sz="5400" b="1" i="0" u="none" strike="noStrike" cap="none">
                <a:solidFill>
                  <a:schemeClr val="dk2"/>
                </a:solidFill>
                <a:latin typeface="Montserrat"/>
                <a:ea typeface="Montserrat"/>
                <a:cs typeface="Montserrat"/>
                <a:sym typeface="Montserrat"/>
              </a:rPr>
              <a:t>Where to get help…</a:t>
            </a:r>
            <a:endParaRPr sz="1400" b="0" i="0" u="none" strike="noStrike" cap="none">
              <a:solidFill>
                <a:srgbClr val="000000"/>
              </a:solidFill>
              <a:latin typeface="Arial"/>
              <a:ea typeface="Arial"/>
              <a:cs typeface="Arial"/>
              <a:sym typeface="Arial"/>
            </a:endParaRPr>
          </a:p>
        </p:txBody>
      </p:sp>
      <p:sp>
        <p:nvSpPr>
          <p:cNvPr id="689" name="Google Shape;689;p23"/>
          <p:cNvSpPr txBox="1"/>
          <p:nvPr/>
        </p:nvSpPr>
        <p:spPr>
          <a:xfrm>
            <a:off x="702733" y="7673878"/>
            <a:ext cx="8156496" cy="190821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2200"/>
              <a:buFont typeface="Arial"/>
              <a:buChar char="•"/>
            </a:pPr>
            <a:r>
              <a:rPr lang="en-GB" sz="2200" b="0" i="0" u="none" strike="noStrike" cap="none">
                <a:solidFill>
                  <a:schemeClr val="lt1"/>
                </a:solidFill>
                <a:latin typeface="Open Sans"/>
                <a:ea typeface="Open Sans"/>
                <a:cs typeface="Open Sans"/>
                <a:sym typeface="Open Sans"/>
              </a:rPr>
              <a:t>Online platform hosted by British Red Cross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FF0000"/>
              </a:buClr>
              <a:buSzPts val="2200"/>
              <a:buFont typeface="Arial"/>
              <a:buChar char="•"/>
            </a:pPr>
            <a:r>
              <a:rPr lang="en-GB" sz="2200" b="0" i="0" u="none" strike="noStrike" cap="none">
                <a:solidFill>
                  <a:schemeClr val="lt1"/>
                </a:solidFill>
                <a:latin typeface="Open Sans"/>
                <a:ea typeface="Open Sans"/>
                <a:cs typeface="Open Sans"/>
                <a:sym typeface="Open Sans"/>
              </a:rPr>
              <a:t>One-stop shop for CEA resources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FF0000"/>
              </a:buClr>
              <a:buSzPts val="2200"/>
              <a:buFont typeface="Arial"/>
              <a:buChar char="•"/>
            </a:pPr>
            <a:r>
              <a:rPr lang="en-GB" sz="2200" b="0" i="0" u="none" strike="noStrike" cap="none">
                <a:solidFill>
                  <a:schemeClr val="lt1"/>
                </a:solidFill>
                <a:latin typeface="Open Sans"/>
                <a:ea typeface="Open Sans"/>
                <a:cs typeface="Open Sans"/>
                <a:sym typeface="Open Sans"/>
              </a:rPr>
              <a:t>In English, French, Spanish and Arabic</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FF0000"/>
              </a:buClr>
              <a:buSzPts val="2200"/>
              <a:buFont typeface="Arial"/>
              <a:buChar char="•"/>
            </a:pPr>
            <a:r>
              <a:rPr lang="en-GB" sz="2200" b="0" i="0" u="sng" strike="noStrike" cap="none">
                <a:solidFill>
                  <a:schemeClr val="accent3"/>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https://communityengagementhub.org/</a:t>
            </a:r>
            <a:r>
              <a:rPr lang="en-GB" sz="2200" b="0" i="0" u="none" strike="noStrike" cap="none">
                <a:solidFill>
                  <a:schemeClr val="accent3"/>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690" name="Google Shape;690;p23"/>
          <p:cNvSpPr txBox="1"/>
          <p:nvPr/>
        </p:nvSpPr>
        <p:spPr>
          <a:xfrm>
            <a:off x="9428772" y="7673878"/>
            <a:ext cx="6583477" cy="209288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F0000"/>
              </a:buClr>
              <a:buSzPts val="2200"/>
              <a:buFont typeface="Arial"/>
              <a:buChar char="•"/>
            </a:pPr>
            <a:r>
              <a:rPr lang="en-GB" sz="2200" b="0" i="0" u="none" strike="noStrike" cap="none">
                <a:solidFill>
                  <a:schemeClr val="lt1"/>
                </a:solidFill>
                <a:latin typeface="Open Sans"/>
                <a:ea typeface="Open Sans"/>
                <a:cs typeface="Open Sans"/>
                <a:sym typeface="Open Sans"/>
              </a:rPr>
              <a:t>CEA Guide &amp; toolkit – revised in 2021</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FF0000"/>
              </a:buClr>
              <a:buSzPts val="2200"/>
              <a:buFont typeface="Arial"/>
              <a:buChar char="•"/>
            </a:pPr>
            <a:r>
              <a:rPr lang="en-GB" sz="2200" b="0" i="0" u="none" strike="noStrike" cap="none">
                <a:solidFill>
                  <a:schemeClr val="lt1"/>
                </a:solidFill>
                <a:latin typeface="Open Sans"/>
                <a:ea typeface="Open Sans"/>
                <a:cs typeface="Open Sans"/>
                <a:sym typeface="Open Sans"/>
              </a:rPr>
              <a:t>Step-by-step guidance to strengthen community engagement, with tools, templates and checklists to help you</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rgbClr val="FF0000"/>
              </a:buClr>
              <a:buSzPts val="2200"/>
              <a:buFont typeface="Arial"/>
              <a:buChar char="•"/>
            </a:pPr>
            <a:r>
              <a:rPr lang="en-GB" sz="2200" b="0" i="0" u="none" strike="noStrike" cap="none">
                <a:solidFill>
                  <a:schemeClr val="lt1"/>
                </a:solidFill>
                <a:latin typeface="Open Sans"/>
                <a:ea typeface="Open Sans"/>
                <a:cs typeface="Open Sans"/>
                <a:sym typeface="Open Sans"/>
              </a:rPr>
              <a:t>Both on the community engagement hub</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4"/>
          <p:cNvSpPr txBox="1"/>
          <p:nvPr/>
        </p:nvSpPr>
        <p:spPr>
          <a:xfrm>
            <a:off x="1961498" y="4551150"/>
            <a:ext cx="14365003" cy="11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en-GB" sz="8800" b="1" i="0" u="none" strike="noStrike" cap="none">
                <a:solidFill>
                  <a:srgbClr val="F5333F"/>
                </a:solidFill>
                <a:latin typeface="Montserrat"/>
                <a:ea typeface="Montserrat"/>
                <a:cs typeface="Montserrat"/>
                <a:sym typeface="Montserrat"/>
              </a:rPr>
              <a:t>Questions?</a:t>
            </a:r>
            <a:endParaRPr sz="8800" b="0" i="0" u="none" strike="noStrike" cap="none">
              <a:solidFill>
                <a:srgbClr val="F5333F"/>
              </a:solidFill>
              <a:latin typeface="Roboto Black"/>
              <a:ea typeface="Roboto Black"/>
              <a:cs typeface="Roboto Black"/>
              <a:sym typeface="Roboto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3D697-24E8-D849-B386-8207BDA3763E}"/>
              </a:ext>
            </a:extLst>
          </p:cNvPr>
          <p:cNvSpPr txBox="1"/>
          <p:nvPr/>
        </p:nvSpPr>
        <p:spPr>
          <a:xfrm>
            <a:off x="3485072" y="648484"/>
            <a:ext cx="11024558" cy="1635832"/>
          </a:xfrm>
          <a:prstGeom prst="rect">
            <a:avLst/>
          </a:prstGeom>
          <a:noFill/>
        </p:spPr>
        <p:txBody>
          <a:bodyPr wrap="square" rtlCol="0">
            <a:spAutoFit/>
          </a:bodyPr>
          <a:lstStyle/>
          <a:p>
            <a:pPr marL="0" marR="0" lvl="0" indent="0" algn="l" defTabSz="914400" rtl="0" eaLnBrk="0" fontAlgn="base" latinLnBrk="0" hangingPunct="0">
              <a:lnSpc>
                <a:spcPts val="616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33394B"/>
                </a:solidFill>
                <a:effectLst/>
                <a:uLnTx/>
                <a:uFillTx/>
                <a:latin typeface="Montserrat" pitchFamily="2" charset="77"/>
                <a:ea typeface="Roboto Black" panose="02000000000000000000" pitchFamily="2" charset="0"/>
                <a:cs typeface="Open Sans Light" panose="020B0306030504020204" pitchFamily="34" charset="0"/>
              </a:rPr>
              <a:t>Group exercise (</a:t>
            </a:r>
            <a:r>
              <a:rPr lang="en-US" sz="4800" b="1" kern="1200" dirty="0">
                <a:solidFill>
                  <a:srgbClr val="33394B"/>
                </a:solidFill>
                <a:latin typeface="Montserrat" pitchFamily="2" charset="77"/>
                <a:ea typeface="Roboto Black" panose="02000000000000000000" pitchFamily="2" charset="0"/>
                <a:cs typeface="Open Sans Light" panose="020B0306030504020204" pitchFamily="34" charset="0"/>
              </a:rPr>
              <a:t>25</a:t>
            </a:r>
            <a:r>
              <a:rPr kumimoji="0" lang="en-US" sz="4800" b="1" i="0" u="none" strike="noStrike" kern="1200" cap="none" spc="0" normalizeH="0" baseline="0" noProof="0" dirty="0">
                <a:ln>
                  <a:noFill/>
                </a:ln>
                <a:solidFill>
                  <a:srgbClr val="33394B"/>
                </a:solidFill>
                <a:effectLst/>
                <a:uLnTx/>
                <a:uFillTx/>
                <a:latin typeface="Montserrat" pitchFamily="2" charset="77"/>
                <a:ea typeface="Roboto Black" panose="02000000000000000000" pitchFamily="2" charset="0"/>
                <a:cs typeface="Open Sans Light" panose="020B0306030504020204" pitchFamily="34" charset="0"/>
              </a:rPr>
              <a:t> mins)</a:t>
            </a:r>
          </a:p>
          <a:p>
            <a:pPr marL="0" marR="0" lvl="0" indent="0" algn="l" defTabSz="914400" rtl="0" eaLnBrk="0" fontAlgn="base" latinLnBrk="0" hangingPunct="0">
              <a:lnSpc>
                <a:spcPts val="616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Bus service scenario</a:t>
            </a:r>
          </a:p>
        </p:txBody>
      </p:sp>
      <p:grpSp>
        <p:nvGrpSpPr>
          <p:cNvPr id="8" name="Group 7">
            <a:extLst>
              <a:ext uri="{FF2B5EF4-FFF2-40B4-BE49-F238E27FC236}">
                <a16:creationId xmlns:a16="http://schemas.microsoft.com/office/drawing/2014/main" id="{5678EC11-4382-C54F-9485-6FB22C59C4CF}"/>
              </a:ext>
            </a:extLst>
          </p:cNvPr>
          <p:cNvGrpSpPr>
            <a:grpSpLocks noChangeAspect="1"/>
          </p:cNvGrpSpPr>
          <p:nvPr/>
        </p:nvGrpSpPr>
        <p:grpSpPr>
          <a:xfrm>
            <a:off x="231082" y="0"/>
            <a:ext cx="3253990" cy="2932801"/>
            <a:chOff x="9331835" y="263026"/>
            <a:chExt cx="4363366" cy="4363366"/>
          </a:xfrm>
        </p:grpSpPr>
        <p:sp>
          <p:nvSpPr>
            <p:cNvPr id="9" name="Oval 8">
              <a:extLst>
                <a:ext uri="{FF2B5EF4-FFF2-40B4-BE49-F238E27FC236}">
                  <a16:creationId xmlns:a16="http://schemas.microsoft.com/office/drawing/2014/main" id="{261D9580-638C-1A41-848E-B4DAC057C270}"/>
                </a:ext>
              </a:extLst>
            </p:cNvPr>
            <p:cNvSpPr/>
            <p:nvPr/>
          </p:nvSpPr>
          <p:spPr>
            <a:xfrm>
              <a:off x="10012964" y="944155"/>
              <a:ext cx="3001108" cy="3001108"/>
            </a:xfrm>
            <a:prstGeom prst="ellipse">
              <a:avLst/>
            </a:prstGeom>
            <a:solidFill>
              <a:srgbClr val="EB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82CE9CF-7A6C-F141-8617-DF428FD1A8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1835" y="263026"/>
              <a:ext cx="4363366" cy="4363366"/>
            </a:xfrm>
            <a:prstGeom prst="rect">
              <a:avLst/>
            </a:prstGeom>
          </p:spPr>
        </p:pic>
      </p:grpSp>
      <p:pic>
        <p:nvPicPr>
          <p:cNvPr id="11" name="Picture 10">
            <a:extLst>
              <a:ext uri="{FF2B5EF4-FFF2-40B4-BE49-F238E27FC236}">
                <a16:creationId xmlns:a16="http://schemas.microsoft.com/office/drawing/2014/main" id="{F51B4B3A-928D-0242-9913-10553DB1844C}"/>
              </a:ext>
            </a:extLst>
          </p:cNvPr>
          <p:cNvPicPr>
            <a:picLocks noChangeAspect="1"/>
          </p:cNvPicPr>
          <p:nvPr/>
        </p:nvPicPr>
        <p:blipFill rotWithShape="1">
          <a:blip r:embed="rId4" r:link="rId5" cstate="screen">
            <a:extLst>
              <a:ext uri="{28A0092B-C50C-407E-A947-70E740481C1C}">
                <a14:useLocalDpi xmlns:a14="http://schemas.microsoft.com/office/drawing/2010/main"/>
              </a:ext>
            </a:extLst>
          </a:blip>
          <a:srcRect/>
          <a:stretch>
            <a:fillRect/>
          </a:stretch>
        </p:blipFill>
        <p:spPr bwMode="auto">
          <a:xfrm>
            <a:off x="739035" y="3218723"/>
            <a:ext cx="9602692" cy="5304791"/>
          </a:xfrm>
          <a:prstGeom prst="rect">
            <a:avLst/>
          </a:prstGeom>
          <a:noFill/>
          <a:ln>
            <a:noFill/>
          </a:ln>
          <a:extLst>
            <a:ext uri="{53640926-AAD7-44d8-BBD7-CCE9431645EC}">
              <a14:shadowObscured xmlns=""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2" name="Google Shape;566;p10">
            <a:extLst>
              <a:ext uri="{FF2B5EF4-FFF2-40B4-BE49-F238E27FC236}">
                <a16:creationId xmlns:a16="http://schemas.microsoft.com/office/drawing/2014/main" id="{5EEE9559-8009-A14E-A432-4250D85ED497}"/>
              </a:ext>
            </a:extLst>
          </p:cNvPr>
          <p:cNvSpPr txBox="1"/>
          <p:nvPr/>
        </p:nvSpPr>
        <p:spPr>
          <a:xfrm>
            <a:off x="10717944" y="3885979"/>
            <a:ext cx="6198456" cy="4924385"/>
          </a:xfrm>
          <a:prstGeom prst="rect">
            <a:avLst/>
          </a:prstGeom>
          <a:noFill/>
          <a:ln>
            <a:noFill/>
          </a:ln>
        </p:spPr>
        <p:txBody>
          <a:bodyPr spcFirstLastPara="1" wrap="square" lIns="91425" tIns="45700" rIns="91425" bIns="45700" anchor="t" anchorCtr="0">
            <a:spAutoFit/>
          </a:bodyPr>
          <a:lstStyle/>
          <a:p>
            <a:pPr marL="342900" lvl="0" indent="-342900">
              <a:spcAft>
                <a:spcPts val="3600"/>
              </a:spcAft>
              <a:buClr>
                <a:srgbClr val="FF0000"/>
              </a:buClr>
              <a:buSzPts val="2200"/>
              <a:buFont typeface="Arial" panose="020B0604020202020204" pitchFamily="34" charset="0"/>
              <a:buChar char="•"/>
            </a:pPr>
            <a:r>
              <a:rPr lang="en-GB" sz="3200" dirty="0">
                <a:solidFill>
                  <a:schemeClr val="lt1"/>
                </a:solidFill>
                <a:latin typeface="Open Sans"/>
                <a:ea typeface="Open Sans"/>
                <a:cs typeface="Open Sans"/>
                <a:sym typeface="Open Sans"/>
              </a:rPr>
              <a:t>Read through the bus service scenario in your groups</a:t>
            </a:r>
          </a:p>
          <a:p>
            <a:pPr marL="342900" indent="-342900">
              <a:spcAft>
                <a:spcPts val="3600"/>
              </a:spcAft>
              <a:buClr>
                <a:srgbClr val="FF0000"/>
              </a:buClr>
              <a:buSzPts val="2200"/>
              <a:buFont typeface="Arial" panose="020B0604020202020204" pitchFamily="34" charset="0"/>
              <a:buChar char="•"/>
            </a:pPr>
            <a:r>
              <a:rPr lang="en-GB" sz="3200" dirty="0">
                <a:solidFill>
                  <a:schemeClr val="lt1"/>
                </a:solidFill>
                <a:latin typeface="Open Sans"/>
                <a:ea typeface="Open Sans"/>
                <a:cs typeface="Open Sans"/>
                <a:sym typeface="Open Sans"/>
              </a:rPr>
              <a:t>Answer the 3 questions at the bottom of the scenario – on your group’s Jamboard</a:t>
            </a:r>
          </a:p>
          <a:p>
            <a:pPr marL="342900" lvl="0" indent="-342900">
              <a:spcAft>
                <a:spcPts val="3600"/>
              </a:spcAft>
              <a:buClr>
                <a:srgbClr val="FF0000"/>
              </a:buClr>
              <a:buSzPts val="2200"/>
              <a:buFont typeface="Arial" panose="020B0604020202020204" pitchFamily="34" charset="0"/>
              <a:buChar char="•"/>
            </a:pPr>
            <a:r>
              <a:rPr lang="en-GB" sz="3200">
                <a:solidFill>
                  <a:schemeClr val="lt1"/>
                </a:solidFill>
                <a:latin typeface="Open Sans"/>
                <a:ea typeface="Open Sans"/>
                <a:cs typeface="Open Sans"/>
                <a:sym typeface="Open Sans"/>
              </a:rPr>
              <a:t>Be ready to feedback on your work in 25 minutes</a:t>
            </a:r>
          </a:p>
        </p:txBody>
      </p:sp>
    </p:spTree>
    <p:extLst>
      <p:ext uri="{BB962C8B-B14F-4D97-AF65-F5344CB8AC3E}">
        <p14:creationId xmlns:p14="http://schemas.microsoft.com/office/powerpoint/2010/main" val="111984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
          <p:cNvSpPr txBox="1"/>
          <p:nvPr/>
        </p:nvSpPr>
        <p:spPr>
          <a:xfrm>
            <a:off x="1961498" y="4551150"/>
            <a:ext cx="14365003" cy="11986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8800"/>
              <a:buFont typeface="Arial"/>
              <a:buNone/>
            </a:pPr>
            <a:r>
              <a:rPr lang="en-GB" sz="8800" b="1" i="0" u="none" strike="noStrike" cap="none">
                <a:solidFill>
                  <a:srgbClr val="F5333F"/>
                </a:solidFill>
                <a:latin typeface="Montserrat"/>
                <a:ea typeface="Montserrat"/>
                <a:cs typeface="Montserrat"/>
                <a:sym typeface="Montserrat"/>
              </a:rPr>
              <a:t>What is CEA?</a:t>
            </a:r>
            <a:endParaRPr sz="8800" b="0" i="0" u="none" strike="noStrike" cap="none">
              <a:solidFill>
                <a:srgbClr val="F5333F"/>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22"/>
          <p:cNvPicPr preferRelativeResize="0">
            <a:picLocks noChangeAspect="1"/>
          </p:cNvPicPr>
          <p:nvPr/>
        </p:nvPicPr>
        <p:blipFill rotWithShape="1">
          <a:blip r:embed="rId3">
            <a:alphaModFix/>
          </a:blip>
          <a:srcRect l="3497" r="3255"/>
          <a:stretch/>
        </p:blipFill>
        <p:spPr>
          <a:xfrm>
            <a:off x="625383" y="1985309"/>
            <a:ext cx="16141402" cy="7947111"/>
          </a:xfrm>
          <a:prstGeom prst="rect">
            <a:avLst/>
          </a:prstGeom>
          <a:noFill/>
          <a:ln>
            <a:noFill/>
          </a:ln>
        </p:spPr>
      </p:pic>
      <p:sp>
        <p:nvSpPr>
          <p:cNvPr id="680" name="Google Shape;680;p22"/>
          <p:cNvSpPr txBox="1"/>
          <p:nvPr/>
        </p:nvSpPr>
        <p:spPr>
          <a:xfrm>
            <a:off x="625383" y="709094"/>
            <a:ext cx="15194592" cy="18773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GB" sz="5400" b="1" i="0" u="none" strike="noStrike" kern="0" cap="none" spc="0" normalizeH="0" baseline="0" noProof="0" dirty="0">
                <a:ln>
                  <a:noFill/>
                </a:ln>
                <a:solidFill>
                  <a:srgbClr val="33394B"/>
                </a:solidFill>
                <a:effectLst/>
                <a:uLnTx/>
                <a:uFillTx/>
                <a:latin typeface="Montserrat"/>
                <a:ea typeface="Montserrat"/>
                <a:cs typeface="Montserrat"/>
                <a:sym typeface="Montserrat"/>
              </a:rPr>
              <a:t>What is CEA?</a:t>
            </a:r>
          </a:p>
          <a:p>
            <a:pPr marL="0" marR="0" lvl="0" indent="0" algn="l"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GB" sz="4800" b="0" i="0" u="none" strike="noStrike" kern="0" cap="none" spc="0" normalizeH="0" baseline="0" noProof="0" dirty="0">
                <a:ln>
                  <a:noFill/>
                </a:ln>
                <a:solidFill>
                  <a:srgbClr val="F5333F"/>
                </a:solidFill>
                <a:effectLst/>
                <a:uLnTx/>
                <a:uFillTx/>
                <a:latin typeface="Montserrat"/>
                <a:ea typeface="Montserrat"/>
                <a:cs typeface="Montserrat"/>
                <a:sym typeface="Montserrat"/>
              </a:rPr>
              <a:t>Discuss…</a:t>
            </a:r>
            <a:r>
              <a:rPr kumimoji="0" lang="en-GB" sz="4800" b="0" i="0" u="none" strike="noStrike" kern="0" cap="none" spc="0" normalizeH="0" baseline="0" noProof="0" dirty="0">
                <a:ln>
                  <a:noFill/>
                </a:ln>
                <a:solidFill>
                  <a:srgbClr val="33394B"/>
                </a:solidFill>
                <a:effectLst/>
                <a:uLnTx/>
                <a:uFillTx/>
                <a:latin typeface="Montserrat"/>
                <a:ea typeface="Montserrat"/>
                <a:cs typeface="Montserrat"/>
                <a:sym typeface="Montserrat"/>
              </a:rPr>
              <a:t> </a:t>
            </a:r>
            <a:endParaRPr kumimoji="0" lang="en-GB" sz="4800" b="0" i="0" u="none" strike="noStrike" kern="0" cap="none" spc="0" normalizeH="0" baseline="0" noProof="0" dirty="0">
              <a:ln>
                <a:noFill/>
              </a:ln>
              <a:solidFill>
                <a:srgbClr val="F5333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5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331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163A80-A01B-A27B-EDF1-AE902B3B1B8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7423" y="-537634"/>
            <a:ext cx="16966254" cy="11363855"/>
          </a:xfrm>
          <a:prstGeom prst="rect">
            <a:avLst/>
          </a:prstGeom>
        </p:spPr>
      </p:pic>
      <p:sp>
        <p:nvSpPr>
          <p:cNvPr id="7" name="ZoneTexte 6">
            <a:extLst>
              <a:ext uri="{FF2B5EF4-FFF2-40B4-BE49-F238E27FC236}">
                <a16:creationId xmlns:a16="http://schemas.microsoft.com/office/drawing/2014/main" id="{26B9A57A-52A6-EAEA-E237-878B4CFEA7EA}"/>
              </a:ext>
            </a:extLst>
          </p:cNvPr>
          <p:cNvSpPr txBox="1"/>
          <p:nvPr/>
        </p:nvSpPr>
        <p:spPr>
          <a:xfrm>
            <a:off x="382961" y="499620"/>
            <a:ext cx="6237239" cy="83099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3394B"/>
                </a:solidFill>
                <a:effectLst/>
                <a:uLnTx/>
                <a:uFillTx/>
                <a:latin typeface="Montserrat SemiBold" pitchFamily="2" charset="77"/>
                <a:ea typeface="+mn-ea"/>
                <a:cs typeface="+mn-cs"/>
              </a:rPr>
              <a:t>COMMUNITY ENGAGEMENT</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3394B"/>
                </a:solidFill>
                <a:effectLst/>
                <a:uLnTx/>
                <a:uFillTx/>
                <a:latin typeface="Montserrat SemiBold" pitchFamily="2" charset="77"/>
                <a:ea typeface="+mn-ea"/>
                <a:cs typeface="+mn-cs"/>
              </a:rPr>
              <a:t>AND ACCOUNTABILITY</a:t>
            </a:r>
          </a:p>
        </p:txBody>
      </p:sp>
      <p:cxnSp>
        <p:nvCxnSpPr>
          <p:cNvPr id="9" name="Connecteur droit 8">
            <a:extLst>
              <a:ext uri="{FF2B5EF4-FFF2-40B4-BE49-F238E27FC236}">
                <a16:creationId xmlns:a16="http://schemas.microsoft.com/office/drawing/2014/main" id="{0D95681B-23A3-482B-8603-88954EDF4860}"/>
              </a:ext>
            </a:extLst>
          </p:cNvPr>
          <p:cNvCxnSpPr/>
          <p:nvPr/>
        </p:nvCxnSpPr>
        <p:spPr>
          <a:xfrm>
            <a:off x="502402" y="1330617"/>
            <a:ext cx="3843581" cy="0"/>
          </a:xfrm>
          <a:prstGeom prst="line">
            <a:avLst/>
          </a:prstGeom>
          <a:ln>
            <a:solidFill>
              <a:srgbClr val="050A24"/>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D5833466-3F72-99A5-3CEE-C0BEDF1058FF}"/>
              </a:ext>
            </a:extLst>
          </p:cNvPr>
          <p:cNvSpPr txBox="1"/>
          <p:nvPr/>
        </p:nvSpPr>
        <p:spPr>
          <a:xfrm>
            <a:off x="8003234" y="623680"/>
            <a:ext cx="1918795" cy="1046825"/>
          </a:xfrm>
          <a:prstGeom prst="rect">
            <a:avLst/>
          </a:prstGeom>
          <a:noFill/>
        </p:spPr>
        <p:txBody>
          <a:bodyPr wrap="none" lIns="0" tIns="0" rIns="0" bIns="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50A24"/>
                </a:solidFill>
                <a:effectLst/>
                <a:uLnTx/>
                <a:uFillTx/>
                <a:latin typeface="Montserrat" pitchFamily="2" charset="77"/>
                <a:ea typeface="+mn-ea"/>
                <a:cs typeface="+mn-cs"/>
              </a:rPr>
              <a:t>UNDERSTAND</a:t>
            </a:r>
            <a:endParaRPr kumimoji="0" lang="fr-FR" sz="1601" b="1" i="0" u="none" strike="noStrike" kern="1200" cap="none" spc="0" normalizeH="0" baseline="0" noProof="0" dirty="0">
              <a:ln>
                <a:noFill/>
              </a:ln>
              <a:solidFill>
                <a:srgbClr val="050A24"/>
              </a:solidFill>
              <a:effectLst/>
              <a:uLnTx/>
              <a:uFillTx/>
              <a:latin typeface="Montserrat" pitchFamily="2" charset="77"/>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err="1">
                <a:ln>
                  <a:noFill/>
                </a:ln>
                <a:solidFill>
                  <a:srgbClr val="FF1C48"/>
                </a:solidFill>
                <a:effectLst/>
                <a:uLnTx/>
                <a:uFillTx/>
                <a:latin typeface="Montserrat SemiBold" pitchFamily="2" charset="77"/>
                <a:ea typeface="+mn-ea"/>
                <a:cs typeface="+mn-cs"/>
              </a:rPr>
              <a:t>people’s</a:t>
            </a: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 </a:t>
            </a:r>
            <a:r>
              <a:rPr kumimoji="0" lang="fr-FR" sz="1601" b="1" i="0" u="none" strike="noStrike" kern="1200" cap="none" spc="0" normalizeH="0" baseline="0" noProof="0" dirty="0" err="1">
                <a:ln>
                  <a:noFill/>
                </a:ln>
                <a:solidFill>
                  <a:srgbClr val="FF1C48"/>
                </a:solidFill>
                <a:effectLst/>
                <a:uLnTx/>
                <a:uFillTx/>
                <a:latin typeface="Montserrat SemiBold" pitchFamily="2" charset="77"/>
                <a:ea typeface="+mn-ea"/>
                <a:cs typeface="+mn-cs"/>
              </a:rPr>
              <a:t>needs</a:t>
            </a: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err="1">
                <a:ln>
                  <a:noFill/>
                </a:ln>
                <a:solidFill>
                  <a:srgbClr val="FF1C48"/>
                </a:solidFill>
                <a:effectLst/>
                <a:uLnTx/>
                <a:uFillTx/>
                <a:latin typeface="Montserrat SemiBold" pitchFamily="2" charset="77"/>
                <a:ea typeface="+mn-ea"/>
                <a:cs typeface="+mn-cs"/>
              </a:rPr>
              <a:t>capacities</a:t>
            </a: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and </a:t>
            </a:r>
            <a:r>
              <a:rPr kumimoji="0" lang="fr-FR" sz="1601" b="1" i="0" u="none" strike="noStrike" kern="1200" cap="none" spc="0" normalizeH="0" baseline="0" noProof="0" dirty="0" err="1">
                <a:ln>
                  <a:noFill/>
                </a:ln>
                <a:solidFill>
                  <a:srgbClr val="FF1C48"/>
                </a:solidFill>
                <a:effectLst/>
                <a:uLnTx/>
                <a:uFillTx/>
                <a:latin typeface="Montserrat SemiBold" pitchFamily="2" charset="77"/>
                <a:ea typeface="+mn-ea"/>
                <a:cs typeface="+mn-cs"/>
              </a:rPr>
              <a:t>context</a:t>
            </a:r>
            <a:endPar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endParaRPr>
          </a:p>
        </p:txBody>
      </p:sp>
      <p:sp>
        <p:nvSpPr>
          <p:cNvPr id="11" name="ZoneTexte 10">
            <a:extLst>
              <a:ext uri="{FF2B5EF4-FFF2-40B4-BE49-F238E27FC236}">
                <a16:creationId xmlns:a16="http://schemas.microsoft.com/office/drawing/2014/main" id="{522A61BB-9723-5677-E4AF-30DEA9502ADF}"/>
              </a:ext>
            </a:extLst>
          </p:cNvPr>
          <p:cNvSpPr txBox="1"/>
          <p:nvPr/>
        </p:nvSpPr>
        <p:spPr>
          <a:xfrm>
            <a:off x="11708198" y="2424968"/>
            <a:ext cx="1796946" cy="1538883"/>
          </a:xfrm>
          <a:prstGeom prst="rect">
            <a:avLst/>
          </a:prstGeom>
          <a:noFill/>
        </p:spPr>
        <p:txBody>
          <a:bodyPr wrap="square" lIns="0" tIns="0" rIns="0" bIns="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50A24"/>
                </a:solidFill>
                <a:effectLst/>
                <a:uLnTx/>
                <a:uFillTx/>
                <a:latin typeface="Montserrat" pitchFamily="2" charset="77"/>
                <a:ea typeface="+mn-ea"/>
                <a:cs typeface="+mn-cs"/>
              </a:rPr>
              <a:t>ENGAGE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FF1C48"/>
                </a:solidFill>
                <a:effectLst/>
                <a:uLnTx/>
                <a:uFillTx/>
                <a:latin typeface="Montserrat SemiBold" pitchFamily="2" charset="77"/>
                <a:ea typeface="+mn-ea"/>
                <a:cs typeface="+mn-cs"/>
              </a:rPr>
              <a:t>communities</a:t>
            </a:r>
            <a: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t> in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60" normalizeH="0" baseline="0" noProof="0" dirty="0" err="1">
                <a:ln>
                  <a:noFill/>
                </a:ln>
                <a:solidFill>
                  <a:srgbClr val="FF1C48"/>
                </a:solidFill>
                <a:effectLst/>
                <a:uLnTx/>
                <a:uFillTx/>
                <a:latin typeface="Montserrat SemiBold" pitchFamily="2" charset="77"/>
                <a:ea typeface="+mn-ea"/>
                <a:cs typeface="+mn-cs"/>
              </a:rPr>
              <a:t>creating</a:t>
            </a:r>
            <a:r>
              <a:rPr kumimoji="0" lang="fr-FR" sz="2000" b="1" i="0" u="none" strike="noStrike" kern="1200" cap="none" spc="-60" normalizeH="0" baseline="0" noProof="0" dirty="0">
                <a:ln>
                  <a:noFill/>
                </a:ln>
                <a:solidFill>
                  <a:srgbClr val="FF1C48"/>
                </a:solidFill>
                <a:effectLst/>
                <a:uLnTx/>
                <a:uFillTx/>
                <a:latin typeface="Montserrat SemiBold" pitchFamily="2" charset="77"/>
                <a:ea typeface="+mn-ea"/>
                <a:cs typeface="+mn-cs"/>
              </a:rPr>
              <a:t> solutions</a:t>
            </a:r>
          </a:p>
        </p:txBody>
      </p:sp>
      <p:sp>
        <p:nvSpPr>
          <p:cNvPr id="12" name="ZoneTexte 11">
            <a:extLst>
              <a:ext uri="{FF2B5EF4-FFF2-40B4-BE49-F238E27FC236}">
                <a16:creationId xmlns:a16="http://schemas.microsoft.com/office/drawing/2014/main" id="{70D9C464-51E9-57DF-FDEA-F4CFC688CC35}"/>
              </a:ext>
            </a:extLst>
          </p:cNvPr>
          <p:cNvSpPr txBox="1"/>
          <p:nvPr/>
        </p:nvSpPr>
        <p:spPr>
          <a:xfrm>
            <a:off x="11708198" y="6609591"/>
            <a:ext cx="2101537" cy="923330"/>
          </a:xfrm>
          <a:prstGeom prst="rect">
            <a:avLst/>
          </a:prstGeom>
          <a:noFill/>
        </p:spPr>
        <p:txBody>
          <a:bodyPr wrap="none" lIns="0" tIns="0" rIns="0" bIns="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50A24"/>
                </a:solidFill>
                <a:effectLst/>
                <a:uLnTx/>
                <a:uFillTx/>
                <a:latin typeface="Montserrat" pitchFamily="2" charset="77"/>
                <a:ea typeface="+mn-ea"/>
                <a:cs typeface="+mn-cs"/>
              </a:rPr>
              <a:t>COMMUNICATE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FF1C48"/>
                </a:solidFill>
                <a:effectLst/>
                <a:uLnTx/>
                <a:uFillTx/>
                <a:latin typeface="Montserrat SemiBold" pitchFamily="2" charset="77"/>
                <a:ea typeface="+mn-ea"/>
                <a:cs typeface="+mn-cs"/>
              </a:rPr>
              <a:t>often</a:t>
            </a:r>
            <a: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t>, </a:t>
            </a:r>
            <a:r>
              <a:rPr kumimoji="0" lang="fr-FR" sz="2000" b="1" i="0" u="none" strike="noStrike" kern="1200" cap="none" spc="0" normalizeH="0" baseline="0" noProof="0" dirty="0" err="1">
                <a:ln>
                  <a:noFill/>
                </a:ln>
                <a:solidFill>
                  <a:srgbClr val="FF1C48"/>
                </a:solidFill>
                <a:effectLst/>
                <a:uLnTx/>
                <a:uFillTx/>
                <a:latin typeface="Montserrat SemiBold" pitchFamily="2" charset="77"/>
                <a:ea typeface="+mn-ea"/>
                <a:cs typeface="+mn-cs"/>
              </a:rPr>
              <a:t>openly</a:t>
            </a:r>
            <a: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t>,</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t>and </a:t>
            </a:r>
            <a:r>
              <a:rPr kumimoji="0" lang="fr-FR" sz="2000" b="1" i="0" u="none" strike="noStrike" kern="1200" cap="none" spc="0" normalizeH="0" baseline="0" noProof="0" dirty="0" err="1">
                <a:ln>
                  <a:noFill/>
                </a:ln>
                <a:solidFill>
                  <a:srgbClr val="FF1C48"/>
                </a:solidFill>
                <a:effectLst/>
                <a:uLnTx/>
                <a:uFillTx/>
                <a:latin typeface="Montserrat SemiBold" pitchFamily="2" charset="77"/>
                <a:ea typeface="+mn-ea"/>
                <a:cs typeface="+mn-cs"/>
              </a:rPr>
              <a:t>honestly</a:t>
            </a:r>
            <a:endPar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endParaRPr>
          </a:p>
        </p:txBody>
      </p:sp>
      <p:sp>
        <p:nvSpPr>
          <p:cNvPr id="13" name="ZoneTexte 12">
            <a:extLst>
              <a:ext uri="{FF2B5EF4-FFF2-40B4-BE49-F238E27FC236}">
                <a16:creationId xmlns:a16="http://schemas.microsoft.com/office/drawing/2014/main" id="{B912F11A-B53D-9203-E744-7C184444A31E}"/>
              </a:ext>
            </a:extLst>
          </p:cNvPr>
          <p:cNvSpPr txBox="1"/>
          <p:nvPr/>
        </p:nvSpPr>
        <p:spPr>
          <a:xfrm>
            <a:off x="8003234" y="8760720"/>
            <a:ext cx="1699183" cy="1108252"/>
          </a:xfrm>
          <a:prstGeom prst="rect">
            <a:avLst/>
          </a:prstGeom>
          <a:noFill/>
        </p:spPr>
        <p:txBody>
          <a:bodyPr wrap="none" lIns="0" tIns="0" rIns="0" bIns="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50A24"/>
                </a:solidFill>
                <a:effectLst/>
                <a:uLnTx/>
                <a:uFillTx/>
                <a:latin typeface="Montserrat" pitchFamily="2" charset="77"/>
                <a:ea typeface="+mn-ea"/>
                <a:cs typeface="+mn-cs"/>
              </a:rPr>
              <a:t>LISTEN</a:t>
            </a:r>
            <a:endParaRPr kumimoji="0" lang="fr-FR" sz="1601" b="1" i="0" u="none" strike="noStrike" kern="1200" cap="none" spc="0" normalizeH="0" baseline="0" noProof="0" dirty="0">
              <a:ln>
                <a:noFill/>
              </a:ln>
              <a:solidFill>
                <a:srgbClr val="050A24"/>
              </a:solidFill>
              <a:effectLst/>
              <a:uLnTx/>
              <a:uFillTx/>
              <a:latin typeface="Montserrat" pitchFamily="2" charset="77"/>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to feedback</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and </a:t>
            </a:r>
            <a:r>
              <a:rPr kumimoji="0" lang="fr-FR" sz="1601" b="1" i="0" u="none" strike="noStrike" kern="1200" cap="none" spc="0" normalizeH="0" baseline="0" noProof="0" dirty="0" err="1">
                <a:ln>
                  <a:noFill/>
                </a:ln>
                <a:solidFill>
                  <a:srgbClr val="FF1C48"/>
                </a:solidFill>
                <a:effectLst/>
                <a:uLnTx/>
                <a:uFillTx/>
                <a:latin typeface="Montserrat SemiBold" pitchFamily="2" charset="77"/>
                <a:ea typeface="+mn-ea"/>
                <a:cs typeface="+mn-cs"/>
              </a:rPr>
              <a:t>understand</a:t>
            </a:r>
            <a:endPar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t>perceptions</a:t>
            </a:r>
          </a:p>
        </p:txBody>
      </p:sp>
      <p:sp>
        <p:nvSpPr>
          <p:cNvPr id="14" name="ZoneTexte 13">
            <a:extLst>
              <a:ext uri="{FF2B5EF4-FFF2-40B4-BE49-F238E27FC236}">
                <a16:creationId xmlns:a16="http://schemas.microsoft.com/office/drawing/2014/main" id="{7F5EA3D9-7154-6E13-AF24-6FB88D795799}"/>
              </a:ext>
            </a:extLst>
          </p:cNvPr>
          <p:cNvSpPr txBox="1"/>
          <p:nvPr/>
        </p:nvSpPr>
        <p:spPr>
          <a:xfrm>
            <a:off x="4190680" y="6368571"/>
            <a:ext cx="1776128" cy="923330"/>
          </a:xfrm>
          <a:prstGeom prst="rect">
            <a:avLst/>
          </a:prstGeom>
          <a:noFill/>
        </p:spPr>
        <p:txBody>
          <a:bodyPr wrap="none" lIns="0" tIns="0" rIns="0" bIns="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50A24"/>
                </a:solidFill>
                <a:effectLst/>
                <a:uLnTx/>
                <a:uFillTx/>
                <a:latin typeface="Montserrat" pitchFamily="2" charset="77"/>
                <a:ea typeface="+mn-ea"/>
                <a:cs typeface="+mn-cs"/>
              </a:rPr>
              <a:t>ACT</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t>on </a:t>
            </a:r>
            <a:r>
              <a:rPr kumimoji="0" lang="fr-FR" sz="2000" b="1" i="0" u="none" strike="noStrike" kern="1200" cap="none" spc="0" normalizeH="0" baseline="0" noProof="0" dirty="0" err="1">
                <a:ln>
                  <a:noFill/>
                </a:ln>
                <a:solidFill>
                  <a:srgbClr val="FF1C48"/>
                </a:solidFill>
                <a:effectLst/>
                <a:uLnTx/>
                <a:uFillTx/>
                <a:latin typeface="Montserrat SemiBold" pitchFamily="2" charset="77"/>
                <a:ea typeface="+mn-ea"/>
                <a:cs typeface="+mn-cs"/>
              </a:rPr>
              <a:t>what</a:t>
            </a:r>
            <a:b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br>
            <a:r>
              <a:rPr kumimoji="0" lang="fr-FR" sz="2000" b="1" i="0" u="none" strike="noStrike" kern="1200" cap="none" spc="0" normalizeH="0" baseline="0" noProof="0" dirty="0">
                <a:ln>
                  <a:noFill/>
                </a:ln>
                <a:solidFill>
                  <a:srgbClr val="FF1C48"/>
                </a:solidFill>
                <a:effectLst/>
                <a:uLnTx/>
                <a:uFillTx/>
                <a:latin typeface="Montserrat SemiBold" pitchFamily="2" charset="77"/>
                <a:ea typeface="+mn-ea"/>
                <a:cs typeface="+mn-cs"/>
              </a:rPr>
              <a:t>people tell us</a:t>
            </a:r>
          </a:p>
        </p:txBody>
      </p:sp>
      <p:sp>
        <p:nvSpPr>
          <p:cNvPr id="15" name="ZoneTexte 14">
            <a:extLst>
              <a:ext uri="{FF2B5EF4-FFF2-40B4-BE49-F238E27FC236}">
                <a16:creationId xmlns:a16="http://schemas.microsoft.com/office/drawing/2014/main" id="{D16BB55A-BD4D-B0DA-FFE5-8511182D884A}"/>
              </a:ext>
            </a:extLst>
          </p:cNvPr>
          <p:cNvSpPr txBox="1"/>
          <p:nvPr/>
        </p:nvSpPr>
        <p:spPr>
          <a:xfrm>
            <a:off x="4190680" y="2802768"/>
            <a:ext cx="1697580" cy="1046825"/>
          </a:xfrm>
          <a:prstGeom prst="rect">
            <a:avLst/>
          </a:prstGeom>
          <a:noFill/>
        </p:spPr>
        <p:txBody>
          <a:bodyPr wrap="none" lIns="0" tIns="0" rIns="0" bIns="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50A24"/>
                </a:solidFill>
                <a:effectLst/>
                <a:uLnTx/>
                <a:uFillTx/>
                <a:latin typeface="Montserrat" pitchFamily="2" charset="77"/>
                <a:ea typeface="+mn-ea"/>
                <a:cs typeface="+mn-cs"/>
              </a:rPr>
              <a:t>ENABLE</a:t>
            </a:r>
            <a:endParaRPr kumimoji="0" lang="fr-FR" sz="1601" b="1" i="0" u="none" strike="noStrike" kern="1200" cap="none" spc="0" normalizeH="0" baseline="0" noProof="0" dirty="0">
              <a:ln>
                <a:noFill/>
              </a:ln>
              <a:solidFill>
                <a:srgbClr val="050A24"/>
              </a:solidFill>
              <a:effectLst/>
              <a:uLnTx/>
              <a:uFillTx/>
              <a:latin typeface="Montserrat" pitchFamily="2" charset="77"/>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err="1">
                <a:ln>
                  <a:noFill/>
                </a:ln>
                <a:solidFill>
                  <a:srgbClr val="FF1C48"/>
                </a:solidFill>
                <a:effectLst/>
                <a:uLnTx/>
                <a:uFillTx/>
                <a:latin typeface="Montserrat SemiBold" pitchFamily="2" charset="77"/>
                <a:ea typeface="+mn-ea"/>
                <a:cs typeface="+mn-cs"/>
              </a:rPr>
              <a:t>communities</a:t>
            </a:r>
            <a:endPar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to drive positive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1" b="1" i="0" u="none" strike="noStrike" kern="1200" cap="none" spc="0" normalizeH="0" baseline="0" noProof="0" dirty="0">
                <a:ln>
                  <a:noFill/>
                </a:ln>
                <a:solidFill>
                  <a:srgbClr val="FF1C48"/>
                </a:solidFill>
                <a:effectLst/>
                <a:uLnTx/>
                <a:uFillTx/>
                <a:latin typeface="Montserrat SemiBold" pitchFamily="2" charset="77"/>
                <a:ea typeface="+mn-ea"/>
                <a:cs typeface="+mn-cs"/>
              </a:rPr>
              <a:t>changes</a:t>
            </a:r>
          </a:p>
        </p:txBody>
      </p:sp>
      <p:sp>
        <p:nvSpPr>
          <p:cNvPr id="16" name="Rectangle 15">
            <a:extLst>
              <a:ext uri="{FF2B5EF4-FFF2-40B4-BE49-F238E27FC236}">
                <a16:creationId xmlns:a16="http://schemas.microsoft.com/office/drawing/2014/main" id="{7B043E54-4128-34B5-C75F-75627F98FFEC}"/>
              </a:ext>
            </a:extLst>
          </p:cNvPr>
          <p:cNvSpPr/>
          <p:nvPr/>
        </p:nvSpPr>
        <p:spPr>
          <a:xfrm rot="18418443">
            <a:off x="6574127" y="3698220"/>
            <a:ext cx="2348837" cy="1850400"/>
          </a:xfrm>
          <a:prstGeom prst="rect">
            <a:avLst/>
          </a:prstGeom>
          <a:noFill/>
          <a:effectLst/>
        </p:spPr>
        <p:txBody>
          <a:bodyPr spcFirstLastPara="1" wrap="none" lIns="182880" tIns="91440" rIns="182880" bIns="91440" numCol="1">
            <a:prstTxWarp prst="textArchUp">
              <a:avLst/>
            </a:prstTxWarp>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Montserrat" pitchFamily="2" charset="77"/>
                <a:ea typeface="+mn-ea"/>
                <a:cs typeface="+mn-cs"/>
              </a:rPr>
              <a:t>PARTICIPATION</a:t>
            </a:r>
            <a:endParaRPr kumimoji="0" lang="fr-FR" sz="12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855B126-E62C-C164-B2F7-1B308586999D}"/>
              </a:ext>
            </a:extLst>
          </p:cNvPr>
          <p:cNvSpPr/>
          <p:nvPr/>
        </p:nvSpPr>
        <p:spPr>
          <a:xfrm rot="3436423">
            <a:off x="8747611" y="3654010"/>
            <a:ext cx="2348837" cy="1850400"/>
          </a:xfrm>
          <a:prstGeom prst="rect">
            <a:avLst/>
          </a:prstGeom>
          <a:noFill/>
          <a:effectLst/>
        </p:spPr>
        <p:txBody>
          <a:bodyPr spcFirstLastPara="1" wrap="none" lIns="182880" tIns="91440" rIns="182880" bIns="91440" numCol="1">
            <a:prstTxWarp prst="textArchUp">
              <a:avLst/>
            </a:prstTxWarp>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Montserrat" pitchFamily="2" charset="77"/>
                <a:ea typeface="+mn-ea"/>
                <a:cs typeface="+mn-cs"/>
              </a:rPr>
              <a:t>FEEDBACK</a:t>
            </a:r>
            <a:endParaRPr kumimoji="0" lang="fr-FR" sz="18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Montserrat" pitchFamily="2" charset="77"/>
              <a:ea typeface="+mn-ea"/>
              <a:cs typeface="+mn-cs"/>
            </a:endParaRPr>
          </a:p>
        </p:txBody>
      </p:sp>
      <p:sp>
        <p:nvSpPr>
          <p:cNvPr id="18" name="Rectangle 17">
            <a:extLst>
              <a:ext uri="{FF2B5EF4-FFF2-40B4-BE49-F238E27FC236}">
                <a16:creationId xmlns:a16="http://schemas.microsoft.com/office/drawing/2014/main" id="{A6AF1EEB-7C38-0B49-A55F-DD2EAF5A2F0D}"/>
              </a:ext>
            </a:extLst>
          </p:cNvPr>
          <p:cNvSpPr/>
          <p:nvPr/>
        </p:nvSpPr>
        <p:spPr>
          <a:xfrm>
            <a:off x="7678406" y="5206006"/>
            <a:ext cx="2348837" cy="1850400"/>
          </a:xfrm>
          <a:prstGeom prst="rect">
            <a:avLst/>
          </a:prstGeom>
          <a:noFill/>
          <a:effectLst/>
        </p:spPr>
        <p:txBody>
          <a:bodyPr spcFirstLastPara="1" wrap="none" lIns="182880" tIns="91440" rIns="182880" bIns="91440" numCol="1">
            <a:prstTxWarp prst="textArchDown">
              <a:avLst/>
            </a:prstTxWarp>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Montserrat" pitchFamily="2" charset="77"/>
                <a:ea typeface="+mn-ea"/>
                <a:cs typeface="+mn-cs"/>
              </a:rPr>
              <a:t>COMMUNICATION</a:t>
            </a:r>
            <a:endParaRPr kumimoji="0" lang="fr-FR" sz="16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Montserrat" pitchFamily="2" charset="77"/>
              <a:ea typeface="+mn-ea"/>
              <a:cs typeface="+mn-cs"/>
            </a:endParaRPr>
          </a:p>
        </p:txBody>
      </p:sp>
      <p:sp>
        <p:nvSpPr>
          <p:cNvPr id="2" name="TextBox 1">
            <a:extLst>
              <a:ext uri="{FF2B5EF4-FFF2-40B4-BE49-F238E27FC236}">
                <a16:creationId xmlns:a16="http://schemas.microsoft.com/office/drawing/2014/main" id="{41EFF566-A572-690B-7588-65DDF13D5750}"/>
              </a:ext>
            </a:extLst>
          </p:cNvPr>
          <p:cNvSpPr txBox="1"/>
          <p:nvPr/>
        </p:nvSpPr>
        <p:spPr>
          <a:xfrm>
            <a:off x="13809735" y="7624116"/>
            <a:ext cx="4114146"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community-centred approach requires </a:t>
            </a:r>
            <a:r>
              <a:rPr kumimoji="0" lang="en-CH"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interventions</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be sensitive to context,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agile</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receptive to change.</a:t>
            </a:r>
            <a:endParaRPr kumimoji="0" lang="en-CH"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H"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H"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H"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Community engagement is an </a:t>
            </a:r>
            <a:r>
              <a:rPr kumimoji="0" lang="en-CH"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iterative process</a:t>
            </a:r>
          </a:p>
        </p:txBody>
      </p:sp>
      <p:sp>
        <p:nvSpPr>
          <p:cNvPr id="3" name="ZoneTexte 5">
            <a:extLst>
              <a:ext uri="{FF2B5EF4-FFF2-40B4-BE49-F238E27FC236}">
                <a16:creationId xmlns:a16="http://schemas.microsoft.com/office/drawing/2014/main" id="{83FA132A-F374-73C3-944D-9AB2966FF993}"/>
              </a:ext>
            </a:extLst>
          </p:cNvPr>
          <p:cNvSpPr txBox="1"/>
          <p:nvPr/>
        </p:nvSpPr>
        <p:spPr>
          <a:xfrm>
            <a:off x="386169" y="1512300"/>
            <a:ext cx="3499920"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Community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encompasses</a:t>
            </a: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multiple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approaches</a:t>
            </a: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ways</a:t>
            </a: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working</a:t>
            </a: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collaboratively</a:t>
            </a: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with</a:t>
            </a:r>
            <a:endPar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people and </a:t>
            </a:r>
            <a:r>
              <a:rPr kumimoji="0" lang="fr-FR"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communities</a:t>
            </a:r>
            <a:r>
              <a:rPr kumimoji="0" lang="fr-FR"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CH"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237248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
          <p:cNvSpPr txBox="1">
            <a:spLocks noGrp="1"/>
          </p:cNvSpPr>
          <p:nvPr>
            <p:ph type="title"/>
          </p:nvPr>
        </p:nvSpPr>
        <p:spPr>
          <a:xfrm>
            <a:off x="525086" y="704001"/>
            <a:ext cx="17237075" cy="15017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4800"/>
              <a:buFont typeface="Montserrat"/>
              <a:buNone/>
            </a:pPr>
            <a:r>
              <a:rPr lang="en-GB" sz="4800" b="1" i="0" u="none" strike="noStrike" cap="none">
                <a:solidFill>
                  <a:schemeClr val="lt2"/>
                </a:solidFill>
                <a:latin typeface="Montserrat"/>
                <a:ea typeface="Montserrat"/>
                <a:cs typeface="Montserrat"/>
                <a:sym typeface="Montserrat"/>
              </a:rPr>
              <a:t>Different name – same aims</a:t>
            </a:r>
            <a:endParaRPr sz="1400" b="0" i="0" u="none" strike="noStrike" cap="none">
              <a:solidFill>
                <a:srgbClr val="000000"/>
              </a:solidFill>
              <a:latin typeface="Arial"/>
              <a:ea typeface="Arial"/>
              <a:cs typeface="Arial"/>
              <a:sym typeface="Arial"/>
            </a:endParaRPr>
          </a:p>
        </p:txBody>
      </p:sp>
      <p:sp>
        <p:nvSpPr>
          <p:cNvPr id="520" name="Google Shape;520;p7"/>
          <p:cNvSpPr txBox="1"/>
          <p:nvPr/>
        </p:nvSpPr>
        <p:spPr>
          <a:xfrm>
            <a:off x="525086" y="2769364"/>
            <a:ext cx="8433719" cy="8925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rgbClr val="01C8C3"/>
                </a:solidFill>
                <a:latin typeface="Open Sans"/>
                <a:ea typeface="Open Sans"/>
                <a:cs typeface="Open Sans"/>
                <a:sym typeface="Open Sans"/>
              </a:rPr>
              <a:t>Community engagement and accountability (CEA)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1C8C3"/>
              </a:solidFill>
              <a:latin typeface="Open Sans"/>
              <a:ea typeface="Open Sans"/>
              <a:cs typeface="Open Sans"/>
              <a:sym typeface="Open Sans"/>
            </a:endParaRPr>
          </a:p>
        </p:txBody>
      </p:sp>
      <p:sp>
        <p:nvSpPr>
          <p:cNvPr id="521" name="Google Shape;521;p7"/>
          <p:cNvSpPr txBox="1"/>
          <p:nvPr/>
        </p:nvSpPr>
        <p:spPr>
          <a:xfrm>
            <a:off x="593921" y="3825877"/>
            <a:ext cx="8618160" cy="12926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rgbClr val="01C8C3"/>
                </a:solidFill>
                <a:latin typeface="Open Sans"/>
                <a:ea typeface="Open Sans"/>
                <a:cs typeface="Open Sans"/>
                <a:sym typeface="Open Sans"/>
              </a:rPr>
              <a:t>Accountability to Affected People/Populations (AAP)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1C8C3"/>
              </a:solidFill>
              <a:latin typeface="Open Sans"/>
              <a:ea typeface="Open Sans"/>
              <a:cs typeface="Open Sans"/>
              <a:sym typeface="Open Sans"/>
            </a:endParaRPr>
          </a:p>
        </p:txBody>
      </p:sp>
      <p:sp>
        <p:nvSpPr>
          <p:cNvPr id="522" name="Google Shape;522;p7"/>
          <p:cNvSpPr txBox="1"/>
          <p:nvPr/>
        </p:nvSpPr>
        <p:spPr>
          <a:xfrm>
            <a:off x="621546" y="7599457"/>
            <a:ext cx="7480301" cy="8925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chemeClr val="accent3"/>
                </a:solidFill>
                <a:latin typeface="Open Sans"/>
                <a:ea typeface="Open Sans"/>
                <a:cs typeface="Open Sans"/>
                <a:sym typeface="Open Sans"/>
              </a:rPr>
              <a:t>Communication for development (C4D)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accent3"/>
              </a:solidFill>
              <a:latin typeface="Open Sans"/>
              <a:ea typeface="Open Sans"/>
              <a:cs typeface="Open Sans"/>
              <a:sym typeface="Open Sans"/>
            </a:endParaRPr>
          </a:p>
        </p:txBody>
      </p:sp>
      <p:sp>
        <p:nvSpPr>
          <p:cNvPr id="523" name="Google Shape;523;p7"/>
          <p:cNvSpPr txBox="1"/>
          <p:nvPr/>
        </p:nvSpPr>
        <p:spPr>
          <a:xfrm>
            <a:off x="621546" y="6122600"/>
            <a:ext cx="9017000" cy="12926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chemeClr val="accent3"/>
                </a:solidFill>
                <a:latin typeface="Open Sans"/>
                <a:ea typeface="Open Sans"/>
                <a:cs typeface="Open Sans"/>
                <a:sym typeface="Open Sans"/>
              </a:rPr>
              <a:t>Risk communication and community engagement (RCCE)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accent3"/>
              </a:solidFill>
              <a:latin typeface="Open Sans"/>
              <a:ea typeface="Open Sans"/>
              <a:cs typeface="Open Sans"/>
              <a:sym typeface="Open Sans"/>
            </a:endParaRPr>
          </a:p>
        </p:txBody>
      </p:sp>
      <p:sp>
        <p:nvSpPr>
          <p:cNvPr id="524" name="Google Shape;524;p7"/>
          <p:cNvSpPr txBox="1"/>
          <p:nvPr/>
        </p:nvSpPr>
        <p:spPr>
          <a:xfrm>
            <a:off x="621547" y="5162750"/>
            <a:ext cx="9017000" cy="8925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rgbClr val="01C8C3"/>
                </a:solidFill>
                <a:latin typeface="Open Sans"/>
                <a:ea typeface="Open Sans"/>
                <a:cs typeface="Open Sans"/>
                <a:sym typeface="Open Sans"/>
              </a:rPr>
              <a:t>Communication with communities (CWC)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1C8C3"/>
              </a:solidFill>
              <a:latin typeface="Open Sans"/>
              <a:ea typeface="Open Sans"/>
              <a:cs typeface="Open Sans"/>
              <a:sym typeface="Open Sans"/>
            </a:endParaRPr>
          </a:p>
        </p:txBody>
      </p:sp>
      <p:sp>
        <p:nvSpPr>
          <p:cNvPr id="525" name="Google Shape;525;p7"/>
          <p:cNvSpPr/>
          <p:nvPr/>
        </p:nvSpPr>
        <p:spPr>
          <a:xfrm>
            <a:off x="9752848" y="2707807"/>
            <a:ext cx="431800" cy="6059862"/>
          </a:xfrm>
          <a:prstGeom prst="rightBrace">
            <a:avLst>
              <a:gd name="adj1" fmla="val 8333"/>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Open Sans"/>
              <a:ea typeface="Open Sans"/>
              <a:cs typeface="Open Sans"/>
              <a:sym typeface="Open Sans"/>
            </a:endParaRPr>
          </a:p>
        </p:txBody>
      </p:sp>
      <p:sp>
        <p:nvSpPr>
          <p:cNvPr id="526" name="Google Shape;526;p7"/>
          <p:cNvSpPr txBox="1"/>
          <p:nvPr/>
        </p:nvSpPr>
        <p:spPr>
          <a:xfrm>
            <a:off x="10978691" y="3244788"/>
            <a:ext cx="6110867" cy="249295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rgbClr val="01C8C3"/>
                </a:solidFill>
                <a:latin typeface="Open Sans"/>
                <a:ea typeface="Open Sans"/>
                <a:cs typeface="Open Sans"/>
                <a:sym typeface="Open Sans"/>
              </a:rPr>
              <a:t>Using meaningful community participation, open and honest communication, and mechanisms to listen to and act on feedback to improve accountability to the people we serve</a:t>
            </a:r>
            <a:endParaRPr sz="1400" b="0" i="0" u="none" strike="noStrike" cap="none">
              <a:solidFill>
                <a:srgbClr val="000000"/>
              </a:solidFill>
              <a:latin typeface="Arial"/>
              <a:ea typeface="Arial"/>
              <a:cs typeface="Arial"/>
              <a:sym typeface="Arial"/>
            </a:endParaRPr>
          </a:p>
        </p:txBody>
      </p:sp>
      <p:sp>
        <p:nvSpPr>
          <p:cNvPr id="527" name="Google Shape;527;p7"/>
          <p:cNvSpPr/>
          <p:nvPr/>
        </p:nvSpPr>
        <p:spPr>
          <a:xfrm>
            <a:off x="10345771" y="6139941"/>
            <a:ext cx="431800" cy="2670410"/>
          </a:xfrm>
          <a:prstGeom prst="rightBrace">
            <a:avLst>
              <a:gd name="adj1" fmla="val 0"/>
              <a:gd name="adj2" fmla="val 50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Open Sans"/>
              <a:ea typeface="Open Sans"/>
              <a:cs typeface="Open Sans"/>
              <a:sym typeface="Open Sans"/>
            </a:endParaRPr>
          </a:p>
        </p:txBody>
      </p:sp>
      <p:sp>
        <p:nvSpPr>
          <p:cNvPr id="528" name="Google Shape;528;p7"/>
          <p:cNvSpPr txBox="1"/>
          <p:nvPr/>
        </p:nvSpPr>
        <p:spPr>
          <a:xfrm>
            <a:off x="10942693" y="6428726"/>
            <a:ext cx="6110867" cy="209284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accent3"/>
                </a:solidFill>
                <a:latin typeface="Open Sans"/>
                <a:ea typeface="Open Sans"/>
                <a:cs typeface="Open Sans"/>
                <a:sym typeface="Open Sans"/>
              </a:rPr>
              <a:t>As above, with a focus on using communication and participatory approaches to encourage positive and healthy behaviours in health programmes or epidemics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8"/>
          <p:cNvSpPr/>
          <p:nvPr/>
        </p:nvSpPr>
        <p:spPr>
          <a:xfrm>
            <a:off x="1087528" y="2802093"/>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8"/>
          <p:cNvSpPr/>
          <p:nvPr/>
        </p:nvSpPr>
        <p:spPr>
          <a:xfrm>
            <a:off x="5273776" y="2802093"/>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6" name="Google Shape;536;p8"/>
          <p:cNvSpPr/>
          <p:nvPr/>
        </p:nvSpPr>
        <p:spPr>
          <a:xfrm>
            <a:off x="9612304" y="280457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8"/>
          <p:cNvSpPr/>
          <p:nvPr/>
        </p:nvSpPr>
        <p:spPr>
          <a:xfrm>
            <a:off x="13798552" y="280457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8" name="Google Shape;538;p8"/>
          <p:cNvSpPr/>
          <p:nvPr/>
        </p:nvSpPr>
        <p:spPr>
          <a:xfrm>
            <a:off x="2406323" y="6291997"/>
            <a:ext cx="13176000" cy="92277"/>
          </a:xfrm>
          <a:prstGeom prst="rect">
            <a:avLst/>
          </a:prstGeom>
          <a:gradFill>
            <a:gsLst>
              <a:gs pos="0">
                <a:schemeClr val="accent5"/>
              </a:gs>
              <a:gs pos="34000">
                <a:schemeClr val="accent4"/>
              </a:gs>
              <a:gs pos="70000">
                <a:schemeClr val="accent5"/>
              </a:gs>
              <a:gs pos="100000">
                <a:schemeClr val="accent4"/>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p8"/>
          <p:cNvSpPr/>
          <p:nvPr/>
        </p:nvSpPr>
        <p:spPr>
          <a:xfrm>
            <a:off x="2396938" y="6146991"/>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0" name="Google Shape;540;p8"/>
          <p:cNvSpPr/>
          <p:nvPr/>
        </p:nvSpPr>
        <p:spPr>
          <a:xfrm>
            <a:off x="6686349" y="6146991"/>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p8"/>
          <p:cNvSpPr/>
          <p:nvPr/>
        </p:nvSpPr>
        <p:spPr>
          <a:xfrm>
            <a:off x="10981551" y="6146991"/>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8"/>
          <p:cNvSpPr/>
          <p:nvPr/>
        </p:nvSpPr>
        <p:spPr>
          <a:xfrm>
            <a:off x="15279054" y="6146991"/>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8"/>
          <p:cNvSpPr txBox="1"/>
          <p:nvPr/>
        </p:nvSpPr>
        <p:spPr>
          <a:xfrm>
            <a:off x="940258" y="541019"/>
            <a:ext cx="13896670" cy="127855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4800"/>
              <a:buFont typeface="Arial"/>
              <a:buNone/>
            </a:pPr>
            <a:r>
              <a:rPr lang="en-GB" sz="4800" b="1" i="0" u="none" strike="noStrike" cap="none">
                <a:solidFill>
                  <a:schemeClr val="dk2"/>
                </a:solidFill>
                <a:latin typeface="Montserrat"/>
                <a:ea typeface="Montserrat"/>
                <a:cs typeface="Montserrat"/>
                <a:sym typeface="Montserrat"/>
              </a:rPr>
              <a:t>What community engagement and accountability is </a:t>
            </a:r>
            <a:r>
              <a:rPr lang="en-GB" sz="4800" b="1" i="0" u="none" strike="noStrike" cap="none">
                <a:solidFill>
                  <a:schemeClr val="accent3"/>
                </a:solidFill>
                <a:latin typeface="Montserrat"/>
                <a:ea typeface="Montserrat"/>
                <a:cs typeface="Montserrat"/>
                <a:sym typeface="Montserrat"/>
              </a:rPr>
              <a:t>not…</a:t>
            </a:r>
            <a:endParaRPr sz="1400" b="0" i="0" u="none" strike="noStrike" cap="none">
              <a:solidFill>
                <a:srgbClr val="000000"/>
              </a:solidFill>
              <a:latin typeface="Arial"/>
              <a:ea typeface="Arial"/>
              <a:cs typeface="Arial"/>
              <a:sym typeface="Arial"/>
            </a:endParaRPr>
          </a:p>
        </p:txBody>
      </p:sp>
      <p:sp>
        <p:nvSpPr>
          <p:cNvPr id="544" name="Google Shape;544;p8"/>
          <p:cNvSpPr txBox="1"/>
          <p:nvPr/>
        </p:nvSpPr>
        <p:spPr>
          <a:xfrm>
            <a:off x="940258" y="7061081"/>
            <a:ext cx="3295650" cy="213289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Something new</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8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We’ve always engaged with communities, but we don’t always do it as well as we should</a:t>
            </a:r>
            <a:endParaRPr sz="2800" b="0" i="1" u="none" strike="noStrike" cap="none">
              <a:solidFill>
                <a:schemeClr val="lt1"/>
              </a:solidFill>
              <a:latin typeface="Open Sans"/>
              <a:ea typeface="Open Sans"/>
              <a:cs typeface="Open Sans"/>
              <a:sym typeface="Open Sans"/>
            </a:endParaRPr>
          </a:p>
        </p:txBody>
      </p:sp>
      <p:sp>
        <p:nvSpPr>
          <p:cNvPr id="545" name="Google Shape;545;p8"/>
          <p:cNvSpPr txBox="1"/>
          <p:nvPr/>
        </p:nvSpPr>
        <p:spPr>
          <a:xfrm>
            <a:off x="4913105" y="7082159"/>
            <a:ext cx="3926095" cy="2665410"/>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A separate programme or activity</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2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It’s a way of working that should be part of all programmes and operations</a:t>
            </a:r>
            <a:endParaRPr sz="1400" b="0" i="0" u="none" strike="noStrike" cap="none">
              <a:solidFill>
                <a:srgbClr val="000000"/>
              </a:solidFill>
              <a:latin typeface="Arial"/>
              <a:ea typeface="Arial"/>
              <a:cs typeface="Arial"/>
              <a:sym typeface="Arial"/>
            </a:endParaRPr>
          </a:p>
        </p:txBody>
      </p:sp>
      <p:sp>
        <p:nvSpPr>
          <p:cNvPr id="546" name="Google Shape;546;p8"/>
          <p:cNvSpPr txBox="1"/>
          <p:nvPr/>
        </p:nvSpPr>
        <p:spPr>
          <a:xfrm>
            <a:off x="9519080" y="7061081"/>
            <a:ext cx="3295650" cy="205594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One person’s job</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2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We all have a responsibility to ensure we engage communities well in our work</a:t>
            </a:r>
            <a:endParaRPr sz="2000" b="0" i="1" u="none" strike="noStrike" cap="none">
              <a:solidFill>
                <a:schemeClr val="lt1"/>
              </a:solidFill>
              <a:latin typeface="Open Sans"/>
              <a:ea typeface="Open Sans"/>
              <a:cs typeface="Open Sans"/>
              <a:sym typeface="Open Sans"/>
            </a:endParaRPr>
          </a:p>
        </p:txBody>
      </p:sp>
      <p:sp>
        <p:nvSpPr>
          <p:cNvPr id="547" name="Google Shape;547;p8"/>
          <p:cNvSpPr txBox="1"/>
          <p:nvPr/>
        </p:nvSpPr>
        <p:spPr>
          <a:xfrm>
            <a:off x="13679569" y="7082159"/>
            <a:ext cx="3581259" cy="1852880"/>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An extra burden or box to be ticked</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2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It’s critical to the quality and impact of what we do</a:t>
            </a:r>
            <a:endParaRPr sz="2000" b="0" i="1" u="none" strike="noStrike" cap="none">
              <a:solidFill>
                <a:schemeClr val="lt1"/>
              </a:solidFill>
              <a:latin typeface="Open Sans"/>
              <a:ea typeface="Open Sans"/>
              <a:cs typeface="Open Sans"/>
              <a:sym typeface="Open Sans"/>
            </a:endParaRPr>
          </a:p>
        </p:txBody>
      </p:sp>
      <p:pic>
        <p:nvPicPr>
          <p:cNvPr id="548" name="Google Shape;548;p8"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87141" y="3201706"/>
            <a:ext cx="2201881" cy="2201881"/>
          </a:xfrm>
          <a:prstGeom prst="rect">
            <a:avLst/>
          </a:prstGeom>
          <a:noFill/>
          <a:ln>
            <a:noFill/>
          </a:ln>
        </p:spPr>
      </p:pic>
      <p:pic>
        <p:nvPicPr>
          <p:cNvPr id="549" name="Google Shape;549;p8" descr="A picture containing text, sig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240336" y="3081511"/>
            <a:ext cx="2459723" cy="2459723"/>
          </a:xfrm>
          <a:prstGeom prst="rect">
            <a:avLst/>
          </a:prstGeom>
          <a:noFill/>
          <a:ln>
            <a:noFill/>
          </a:ln>
        </p:spPr>
      </p:pic>
      <p:pic>
        <p:nvPicPr>
          <p:cNvPr id="550" name="Google Shape;550;p8" descr="Ico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18127" y="3288169"/>
            <a:ext cx="2112406" cy="2112406"/>
          </a:xfrm>
          <a:prstGeom prst="rect">
            <a:avLst/>
          </a:prstGeom>
          <a:noFill/>
          <a:ln>
            <a:noFill/>
          </a:ln>
        </p:spPr>
      </p:pic>
      <p:pic>
        <p:nvPicPr>
          <p:cNvPr id="551" name="Google Shape;551;p8" descr="Icon&#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938889" y="3167329"/>
            <a:ext cx="2347938" cy="23479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5" descr="A picture containing person, outdoor&#10;&#10;Description automatically generated"/>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955280" y="0"/>
            <a:ext cx="10332720" cy="10288588"/>
          </a:xfrm>
          <a:prstGeom prst="rect">
            <a:avLst/>
          </a:prstGeom>
          <a:solidFill>
            <a:srgbClr val="353535">
              <a:alpha val="11372"/>
            </a:srgbClr>
          </a:solidFill>
          <a:ln>
            <a:noFill/>
          </a:ln>
        </p:spPr>
      </p:pic>
      <p:sp>
        <p:nvSpPr>
          <p:cNvPr id="501" name="Google Shape;501;p5"/>
          <p:cNvSpPr txBox="1">
            <a:spLocks noGrp="1"/>
          </p:cNvSpPr>
          <p:nvPr>
            <p:ph type="title" idx="4294967295"/>
          </p:nvPr>
        </p:nvSpPr>
        <p:spPr>
          <a:xfrm>
            <a:off x="784860" y="2488565"/>
            <a:ext cx="6934200" cy="2084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800"/>
              <a:buFont typeface="Montserrat"/>
              <a:buNone/>
            </a:pPr>
            <a:r>
              <a:rPr lang="en-GB" sz="4800" b="1" i="0" u="none" strike="noStrike" cap="none" dirty="0">
                <a:solidFill>
                  <a:schemeClr val="dk2"/>
                </a:solidFill>
                <a:latin typeface="Montserrat"/>
                <a:ea typeface="Montserrat"/>
                <a:cs typeface="Montserrat"/>
                <a:sym typeface="Montserrat"/>
              </a:rPr>
              <a:t>Setting the scene (10mins)</a:t>
            </a:r>
            <a:endParaRPr sz="1400" b="0" i="0" u="none" strike="noStrike" cap="none" dirty="0">
              <a:solidFill>
                <a:srgbClr val="000000"/>
              </a:solidFill>
              <a:latin typeface="Arial"/>
              <a:ea typeface="Arial"/>
              <a:cs typeface="Arial"/>
              <a:sym typeface="Arial"/>
            </a:endParaRPr>
          </a:p>
        </p:txBody>
      </p:sp>
      <p:sp>
        <p:nvSpPr>
          <p:cNvPr id="502" name="Google Shape;502;p5"/>
          <p:cNvSpPr txBox="1">
            <a:spLocks noGrp="1"/>
          </p:cNvSpPr>
          <p:nvPr>
            <p:ph type="body" idx="4294967295"/>
          </p:nvPr>
        </p:nvSpPr>
        <p:spPr>
          <a:xfrm>
            <a:off x="784860" y="4298633"/>
            <a:ext cx="6332220" cy="51149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GB" sz="2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In your groups, each person has 1 minute to share an example of a time when something went wrong in your work because there was not enough engagement with the community</a:t>
            </a:r>
            <a:endParaRPr sz="26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lnSpc>
                <a:spcPct val="90000"/>
              </a:lnSpc>
              <a:spcBef>
                <a:spcPts val="3300"/>
              </a:spcBef>
              <a:spcAft>
                <a:spcPts val="0"/>
              </a:spcAft>
              <a:buClr>
                <a:schemeClr val="dk1"/>
              </a:buClr>
              <a:buSzPts val="2800"/>
              <a:buFont typeface="Arial"/>
              <a:buChar char="•"/>
            </a:pPr>
            <a:r>
              <a:rPr lang="en-GB" sz="2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Select one example and discuss…</a:t>
            </a:r>
            <a:endParaRPr sz="26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1028700" marR="0" lvl="1" indent="-342900" algn="l" rtl="0">
              <a:lnSpc>
                <a:spcPct val="90000"/>
              </a:lnSpc>
              <a:spcBef>
                <a:spcPts val="2550"/>
              </a:spcBef>
              <a:spcAft>
                <a:spcPts val="0"/>
              </a:spcAft>
              <a:buClr>
                <a:srgbClr val="FF0000"/>
              </a:buClr>
              <a:buSzPts val="2800"/>
              <a:buFont typeface="Arial"/>
              <a:buChar char="•"/>
            </a:pPr>
            <a:r>
              <a:rPr lang="en-GB" sz="2600" b="0"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Open Sans"/>
              </a:rPr>
              <a:t>Why did this happen?</a:t>
            </a:r>
            <a:endParaRPr sz="26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1028700" marR="0" lvl="1" indent="-342900" algn="l" rtl="0">
              <a:lnSpc>
                <a:spcPct val="90000"/>
              </a:lnSpc>
              <a:spcBef>
                <a:spcPts val="2550"/>
              </a:spcBef>
              <a:spcAft>
                <a:spcPts val="0"/>
              </a:spcAft>
              <a:buClr>
                <a:srgbClr val="FF0000"/>
              </a:buClr>
              <a:buSzPts val="2800"/>
              <a:buFont typeface="Arial"/>
              <a:buChar char="•"/>
            </a:pPr>
            <a:r>
              <a:rPr lang="en-GB" sz="2600" b="0"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Open Sans"/>
              </a:rPr>
              <a:t>What were the consequences?</a:t>
            </a:r>
            <a:endParaRPr sz="26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1028700" marR="0" lvl="1" indent="-342900" algn="l" rtl="0">
              <a:lnSpc>
                <a:spcPct val="90000"/>
              </a:lnSpc>
              <a:spcBef>
                <a:spcPts val="2550"/>
              </a:spcBef>
              <a:spcAft>
                <a:spcPts val="0"/>
              </a:spcAft>
              <a:buClr>
                <a:srgbClr val="FF0000"/>
              </a:buClr>
              <a:buSzPts val="2800"/>
              <a:buFont typeface="Arial"/>
              <a:buChar char="•"/>
            </a:pPr>
            <a:r>
              <a:rPr lang="en-GB" sz="2600" b="0"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Open Sans"/>
              </a:rPr>
              <a:t>What could have been done differently?</a:t>
            </a:r>
            <a:endParaRPr sz="26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
          <p:cNvSpPr txBox="1"/>
          <p:nvPr/>
        </p:nvSpPr>
        <p:spPr>
          <a:xfrm>
            <a:off x="3789263" y="4014774"/>
            <a:ext cx="10709473" cy="22590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8800"/>
              <a:buFont typeface="Arial"/>
              <a:buNone/>
              <a:tabLst/>
              <a:defRPr/>
            </a:pPr>
            <a:r>
              <a:rPr kumimoji="0" lang="en-GB" sz="8800" b="1" i="0" u="none" strike="noStrike" kern="0" cap="none" spc="0" normalizeH="0" baseline="0" noProof="0" dirty="0">
                <a:ln>
                  <a:noFill/>
                </a:ln>
                <a:solidFill>
                  <a:srgbClr val="F5333F"/>
                </a:solidFill>
                <a:effectLst/>
                <a:uLnTx/>
                <a:uFillTx/>
                <a:latin typeface="Montserrat"/>
                <a:ea typeface="Montserrat"/>
                <a:cs typeface="Montserrat"/>
                <a:sym typeface="Montserrat"/>
              </a:rPr>
              <a:t>Examples of CEA in Action</a:t>
            </a:r>
            <a:endParaRPr kumimoji="0" sz="8800" b="0" i="0" u="none" strike="noStrike" kern="0" cap="none" spc="0" normalizeH="0" baseline="0" noProof="0" dirty="0">
              <a:ln>
                <a:noFill/>
              </a:ln>
              <a:solidFill>
                <a:srgbClr val="F5333F"/>
              </a:solidFill>
              <a:effectLst/>
              <a:uLnTx/>
              <a:uFillTx/>
              <a:latin typeface="Roboto Black"/>
              <a:ea typeface="Roboto Black"/>
              <a:cs typeface="Roboto Black"/>
              <a:sym typeface="Roboto Black"/>
            </a:endParaRPr>
          </a:p>
        </p:txBody>
      </p:sp>
    </p:spTree>
    <p:extLst>
      <p:ext uri="{BB962C8B-B14F-4D97-AF65-F5344CB8AC3E}">
        <p14:creationId xmlns:p14="http://schemas.microsoft.com/office/powerpoint/2010/main" val="295061799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B6C9DC6-AA7C-4D8D-A2C5-DD9B33D19417}">
  <ds:schemaRefs>
    <ds:schemaRef ds:uri="http://schemas.microsoft.com/sharepoint/v3/contenttype/forms"/>
  </ds:schemaRefs>
</ds:datastoreItem>
</file>

<file path=customXml/itemProps2.xml><?xml version="1.0" encoding="utf-8"?>
<ds:datastoreItem xmlns:ds="http://schemas.openxmlformats.org/officeDocument/2006/customXml" ds:itemID="{E512AE1A-96B8-4730-B390-7606E1839F01}"/>
</file>

<file path=customXml/itemProps3.xml><?xml version="1.0" encoding="utf-8"?>
<ds:datastoreItem xmlns:ds="http://schemas.openxmlformats.org/officeDocument/2006/customXml" ds:itemID="{1FD78064-BF08-4B93-8CCA-93642F7FA038}">
  <ds:schemaRefs>
    <ds:schemaRef ds:uri="14070bb9-770a-4ba7-b4e6-b3c6698f33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bc38c16-c136-4add-8336-327481ccc776"/>
    <ds:schemaRef ds:uri="64d19b65-f133-4308-9fd3-9a8c5f11f0e8"/>
    <ds:schemaRef ds:uri="133e5729-7bb1-4685-bd1f-c5e580a2ee33"/>
    <ds:schemaRef ds:uri="cf328f71-004c-4ec5-8aac-4c1fe87c002c"/>
  </ds:schemaRefs>
</ds:datastoreItem>
</file>

<file path=docProps/app.xml><?xml version="1.0" encoding="utf-8"?>
<Properties xmlns="http://schemas.openxmlformats.org/officeDocument/2006/extended-properties" xmlns:vt="http://schemas.openxmlformats.org/officeDocument/2006/docPropsVTypes">
  <TotalTime>24</TotalTime>
  <Words>6983</Words>
  <Application>Microsoft Office PowerPoint</Application>
  <PresentationFormat>Custom</PresentationFormat>
  <Paragraphs>470</Paragraphs>
  <Slides>25</Slides>
  <Notes>25</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Times New Roman</vt:lpstr>
      <vt:lpstr>Montserrat</vt:lpstr>
      <vt:lpstr>Montserrat Light</vt:lpstr>
      <vt:lpstr>Montserrat SemiBold</vt:lpstr>
      <vt:lpstr>Arial</vt:lpstr>
      <vt:lpstr>Open Sans</vt:lpstr>
      <vt:lpstr>Noto Sans Symbols</vt:lpstr>
      <vt:lpstr>Calibri</vt:lpstr>
      <vt:lpstr>Roboto Black</vt:lpstr>
      <vt:lpstr>Calibri Light</vt:lpstr>
      <vt:lpstr>Roboto</vt:lpstr>
      <vt:lpstr>Office Theme</vt:lpstr>
      <vt:lpstr>1_Office Theme</vt:lpstr>
      <vt:lpstr>Thème Office</vt:lpstr>
      <vt:lpstr>PowerPoint Presentation</vt:lpstr>
      <vt:lpstr>PowerPoint Presentation</vt:lpstr>
      <vt:lpstr>PowerPoint Presentation</vt:lpstr>
      <vt:lpstr>PowerPoint Presentation</vt:lpstr>
      <vt:lpstr>PowerPoint Presentation</vt:lpstr>
      <vt:lpstr>Different name – same aims</vt:lpstr>
      <vt:lpstr>PowerPoint Presentation</vt:lpstr>
      <vt:lpstr>Setting the scene (10mins)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Ombretta BAGGIO</cp:lastModifiedBy>
  <cp:revision>4</cp:revision>
  <dcterms:created xsi:type="dcterms:W3CDTF">2015-02-25T15:20:40Z</dcterms:created>
  <dcterms:modified xsi:type="dcterms:W3CDTF">2022-09-29T09:04:06Z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vt:lpwstr>
  </property>
  <property fmtid="{D5CDD505-2E9C-101B-9397-08002B2CF9AE}" pid="3" name="ClassificationContentMarkingFooterText">
    <vt:lpwstr>Public</vt:lpwstr>
  </property>
  <property fmtid="{D5CDD505-2E9C-101B-9397-08002B2CF9AE}" pid="4" name="MSIP_Label_caf3f7fd-5cd4-4287-9002-aceb9af13c42_Enabled">
    <vt:lpwstr>true</vt:lpwstr>
  </property>
  <property fmtid="{D5CDD505-2E9C-101B-9397-08002B2CF9AE}" pid="5" name="MSIP_Label_caf3f7fd-5cd4-4287-9002-aceb9af13c42_SetDate">
    <vt:lpwstr>2022-04-23T11:19:30Z</vt:lpwstr>
  </property>
  <property fmtid="{D5CDD505-2E9C-101B-9397-08002B2CF9AE}" pid="6" name="MSIP_Label_caf3f7fd-5cd4-4287-9002-aceb9af13c42_Method">
    <vt:lpwstr>Privileged</vt:lpwstr>
  </property>
  <property fmtid="{D5CDD505-2E9C-101B-9397-08002B2CF9AE}" pid="7" name="MSIP_Label_caf3f7fd-5cd4-4287-9002-aceb9af13c42_Name">
    <vt:lpwstr>Public</vt:lpwstr>
  </property>
  <property fmtid="{D5CDD505-2E9C-101B-9397-08002B2CF9AE}" pid="8" name="MSIP_Label_caf3f7fd-5cd4-4287-9002-aceb9af13c42_SiteId">
    <vt:lpwstr>a2b53be5-734e-4e6c-ab0d-d184f60fd917</vt:lpwstr>
  </property>
  <property fmtid="{D5CDD505-2E9C-101B-9397-08002B2CF9AE}" pid="9" name="MSIP_Label_caf3f7fd-5cd4-4287-9002-aceb9af13c42_ActionId">
    <vt:lpwstr>e640bddf-d3e3-49ee-bfbf-0981556a7d2c</vt:lpwstr>
  </property>
  <property fmtid="{D5CDD505-2E9C-101B-9397-08002B2CF9AE}" pid="10" name="MSIP_Label_caf3f7fd-5cd4-4287-9002-aceb9af13c42_ContentBits">
    <vt:lpwstr>2</vt:lpwstr>
  </property>
  <property fmtid="{D5CDD505-2E9C-101B-9397-08002B2CF9AE}" pid="11" name="ContentTypeId">
    <vt:lpwstr>0x01010088EE9237482712449971AC4496F4F58A</vt:lpwstr>
  </property>
  <property fmtid="{D5CDD505-2E9C-101B-9397-08002B2CF9AE}" pid="12" name="MediaServiceImageTags">
    <vt:lpwstr/>
  </property>
</Properties>
</file>