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2.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heme/themeOverride3.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heme/themeOverride4.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87" r:id="rId5"/>
  </p:sldMasterIdLst>
  <p:notesMasterIdLst>
    <p:notesMasterId r:id="rId36"/>
  </p:notesMasterIdLst>
  <p:sldIdLst>
    <p:sldId id="256" r:id="rId6"/>
    <p:sldId id="257" r:id="rId7"/>
    <p:sldId id="259" r:id="rId8"/>
    <p:sldId id="274" r:id="rId9"/>
    <p:sldId id="260" r:id="rId10"/>
    <p:sldId id="4208" r:id="rId11"/>
    <p:sldId id="318" r:id="rId12"/>
    <p:sldId id="265" r:id="rId13"/>
    <p:sldId id="317" r:id="rId14"/>
    <p:sldId id="4199" r:id="rId15"/>
    <p:sldId id="4209" r:id="rId16"/>
    <p:sldId id="264" r:id="rId17"/>
    <p:sldId id="268" r:id="rId18"/>
    <p:sldId id="4218" r:id="rId19"/>
    <p:sldId id="4213" r:id="rId20"/>
    <p:sldId id="4221" r:id="rId21"/>
    <p:sldId id="4222" r:id="rId22"/>
    <p:sldId id="4223" r:id="rId23"/>
    <p:sldId id="261" r:id="rId24"/>
    <p:sldId id="4225" r:id="rId25"/>
    <p:sldId id="4153" r:id="rId26"/>
    <p:sldId id="4151" r:id="rId27"/>
    <p:sldId id="4226" r:id="rId28"/>
    <p:sldId id="4224" r:id="rId29"/>
    <p:sldId id="4152" r:id="rId30"/>
    <p:sldId id="4227" r:id="rId31"/>
    <p:sldId id="4228" r:id="rId32"/>
    <p:sldId id="4229" r:id="rId33"/>
    <p:sldId id="4230" r:id="rId34"/>
    <p:sldId id="273" r:id="rId35"/>
  </p:sldIdLst>
  <p:sldSz cx="18288000" cy="10288588"/>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7" roundtripDataSignature="AMtx7miDZAftG+ThxtM4NoVKsh32Kn9bp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04162B8-0F60-4E30-AB6B-170DAE284273}">
  <a:tblStyle styleId="{504162B8-0F60-4E30-AB6B-170DAE28427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7E8"/>
          </a:solidFill>
        </a:fill>
      </a:tcStyle>
    </a:wholeTbl>
    <a:band1H>
      <a:tcTxStyle/>
      <a:tcStyle>
        <a:tcBdr/>
        <a:fill>
          <a:solidFill>
            <a:srgbClr val="CECBCF"/>
          </a:solidFill>
        </a:fill>
      </a:tcStyle>
    </a:band1H>
    <a:band2H>
      <a:tcTxStyle/>
      <a:tcStyle>
        <a:tcBdr/>
      </a:tcStyle>
    </a:band2H>
    <a:band1V>
      <a:tcTxStyle/>
      <a:tcStyle>
        <a:tcBdr/>
        <a:fill>
          <a:solidFill>
            <a:srgbClr val="CECBCF"/>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AD02782A-AFB7-4E47-BD6D-7CBB54991361}"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78"/>
    <p:restoredTop sz="76190" autoAdjust="0"/>
  </p:normalViewPr>
  <p:slideViewPr>
    <p:cSldViewPr snapToGrid="0">
      <p:cViewPr varScale="1">
        <p:scale>
          <a:sx n="64" d="100"/>
          <a:sy n="64" d="100"/>
        </p:scale>
        <p:origin x="1872" y="168"/>
      </p:cViewPr>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 Reader" userId="192b71f1-1400-4988-a857-69de893750f9" providerId="ADAL" clId="{54DCEB7C-AE9F-674A-B4DF-2A7CFB33D869}"/>
    <pc:docChg chg="modSld">
      <pc:chgData name="Sharon Reader" userId="192b71f1-1400-4988-a857-69de893750f9" providerId="ADAL" clId="{54DCEB7C-AE9F-674A-B4DF-2A7CFB33D869}" dt="2025-03-18T18:22:16.808" v="0" actId="729"/>
      <pc:docMkLst>
        <pc:docMk/>
      </pc:docMkLst>
      <pc:sldChg chg="mod modShow">
        <pc:chgData name="Sharon Reader" userId="192b71f1-1400-4988-a857-69de893750f9" providerId="ADAL" clId="{54DCEB7C-AE9F-674A-B4DF-2A7CFB33D869}" dt="2025-03-18T18:22:16.808" v="0" actId="729"/>
        <pc:sldMkLst>
          <pc:docMk/>
          <pc:sldMk cId="0" sldId="26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542"/>
              </a:spcBef>
              <a:spcAft>
                <a:spcPts val="0"/>
              </a:spcAft>
              <a:buSzPts val="1400"/>
              <a:buNone/>
              <a:defRPr sz="1804" b="0" i="0" u="none" strike="noStrike" cap="none">
                <a:solidFill>
                  <a:schemeClr val="dk1"/>
                </a:solidFill>
                <a:latin typeface="Arial"/>
                <a:ea typeface="Arial"/>
                <a:cs typeface="Arial"/>
                <a:sym typeface="Arial"/>
              </a:defRPr>
            </a:lvl1pPr>
            <a:lvl2pPr marL="914400" marR="0" lvl="1" indent="-228600" algn="l" rtl="0">
              <a:spcBef>
                <a:spcPts val="542"/>
              </a:spcBef>
              <a:spcAft>
                <a:spcPts val="0"/>
              </a:spcAft>
              <a:buSzPts val="1400"/>
              <a:buNone/>
              <a:defRPr sz="1804" b="0" i="0" u="none" strike="noStrike" cap="none">
                <a:solidFill>
                  <a:schemeClr val="dk1"/>
                </a:solidFill>
                <a:latin typeface="Arial"/>
                <a:ea typeface="Arial"/>
                <a:cs typeface="Arial"/>
                <a:sym typeface="Arial"/>
              </a:defRPr>
            </a:lvl2pPr>
            <a:lvl3pPr marL="1371600" marR="0" lvl="2" indent="-228600" algn="l" rtl="0">
              <a:spcBef>
                <a:spcPts val="542"/>
              </a:spcBef>
              <a:spcAft>
                <a:spcPts val="0"/>
              </a:spcAft>
              <a:buSzPts val="1400"/>
              <a:buNone/>
              <a:defRPr sz="1804" b="0" i="0" u="none" strike="noStrike" cap="none">
                <a:solidFill>
                  <a:schemeClr val="dk1"/>
                </a:solidFill>
                <a:latin typeface="Arial"/>
                <a:ea typeface="Arial"/>
                <a:cs typeface="Arial"/>
                <a:sym typeface="Arial"/>
              </a:defRPr>
            </a:lvl3pPr>
            <a:lvl4pPr marL="1828800" marR="0" lvl="3" indent="-228600" algn="l" rtl="0">
              <a:spcBef>
                <a:spcPts val="542"/>
              </a:spcBef>
              <a:spcAft>
                <a:spcPts val="0"/>
              </a:spcAft>
              <a:buSzPts val="1400"/>
              <a:buNone/>
              <a:defRPr sz="1804" b="0" i="0" u="none" strike="noStrike" cap="none">
                <a:solidFill>
                  <a:schemeClr val="dk1"/>
                </a:solidFill>
                <a:latin typeface="Arial"/>
                <a:ea typeface="Arial"/>
                <a:cs typeface="Arial"/>
                <a:sym typeface="Arial"/>
              </a:defRPr>
            </a:lvl4pPr>
            <a:lvl5pPr marL="2286000" marR="0" lvl="4" indent="-228600" algn="l" rtl="0">
              <a:spcBef>
                <a:spcPts val="542"/>
              </a:spcBef>
              <a:spcAft>
                <a:spcPts val="0"/>
              </a:spcAft>
              <a:buSzPts val="1400"/>
              <a:buNone/>
              <a:defRPr sz="1804"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804"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804"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804"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804"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5"/>
              <a:buFont typeface="Arial"/>
              <a:buNone/>
            </a:pPr>
            <a:endParaRPr/>
          </a:p>
        </p:txBody>
      </p:sp>
      <p:sp>
        <p:nvSpPr>
          <p:cNvPr id="154" name="Google Shape;15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spcBef>
                <a:spcPts val="1000"/>
              </a:spcBef>
              <a:spcAft>
                <a:spcPts val="0"/>
              </a:spcAft>
              <a:buClr>
                <a:schemeClr val="dk1"/>
              </a:buClr>
              <a:buSzPts val="2000"/>
              <a:buFont typeface="Arial"/>
              <a:buChar char="•"/>
            </a:pPr>
            <a:r>
              <a:rPr lang="fr-FR" sz="2000" dirty="0">
                <a:latin typeface="Calibri"/>
                <a:ea typeface="Calibri"/>
                <a:cs typeface="Calibri"/>
                <a:sym typeface="Calibri"/>
              </a:rPr>
              <a:t>Il peut y avoir d'autres raisons correctes que celles qui figurent sur la diapositive mais les cinq qui figurent sur la diapositive sont les principales</a:t>
            </a:r>
          </a:p>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0" lvl="0" indent="0" algn="l" rtl="0">
              <a:spcBef>
                <a:spcPts val="541"/>
              </a:spcBef>
              <a:spcAft>
                <a:spcPts val="0"/>
              </a:spcAft>
              <a:buNone/>
            </a:pPr>
            <a:r>
              <a:rPr lang="fr-FR" sz="1804" b="1" dirty="0">
                <a:solidFill>
                  <a:schemeClr val="dk1"/>
                </a:solidFill>
                <a:latin typeface="Calibri"/>
                <a:ea typeface="Calibri"/>
                <a:cs typeface="Calibri"/>
                <a:sym typeface="Calibri"/>
              </a:rPr>
              <a:t>Pourquoi devons-nous mobiliser les communautés ?</a:t>
            </a:r>
          </a:p>
          <a:p>
            <a:pPr marL="0" lvl="0" indent="0" algn="l" rtl="0">
              <a:spcBef>
                <a:spcPts val="542"/>
              </a:spcBef>
              <a:spcAft>
                <a:spcPts val="0"/>
              </a:spcAft>
              <a:buNone/>
            </a:pPr>
            <a:endParaRPr sz="1804" b="1" dirty="0">
              <a:solidFill>
                <a:schemeClr val="dk1"/>
              </a:solidFill>
              <a:latin typeface="Calibri"/>
              <a:ea typeface="Calibri"/>
              <a:cs typeface="Calibri"/>
              <a:sym typeface="Calibri"/>
            </a:endParaRPr>
          </a:p>
          <a:p>
            <a:pPr marL="0" lvl="0" indent="0" algn="l" rtl="0">
              <a:spcBef>
                <a:spcPts val="541"/>
              </a:spcBef>
              <a:spcAft>
                <a:spcPts val="0"/>
              </a:spcAft>
              <a:buNone/>
            </a:pPr>
            <a:r>
              <a:rPr lang="fr-FR" sz="1804" b="1" dirty="0">
                <a:solidFill>
                  <a:schemeClr val="dk1"/>
                </a:solidFill>
                <a:latin typeface="Calibri"/>
                <a:ea typeface="Calibri"/>
                <a:cs typeface="Calibri"/>
                <a:sym typeface="Calibri"/>
              </a:rPr>
              <a:t>1. Pour saisir le contexte et les besoins de la communauté</a:t>
            </a:r>
          </a:p>
          <a:p>
            <a:pPr marL="0" lvl="0" indent="0" algn="l" rtl="0">
              <a:spcBef>
                <a:spcPts val="541"/>
              </a:spcBef>
              <a:spcAft>
                <a:spcPts val="0"/>
              </a:spcAft>
              <a:buNone/>
            </a:pPr>
            <a:r>
              <a:rPr lang="fr-FR" sz="1804" dirty="0">
                <a:solidFill>
                  <a:schemeClr val="dk1"/>
                </a:solidFill>
                <a:latin typeface="Calibri"/>
                <a:ea typeface="Calibri"/>
                <a:cs typeface="Calibri"/>
                <a:sym typeface="Calibri"/>
              </a:rPr>
              <a:t>nous devons nous engager auprès de tous les groupes et personnes de la communauté pour comprendre leurs besoins spécifiques, leurs préférences et leur situation. Si nous partons du principe que nous savons ce dont les gens ont besoin ou comment les choses fonctionnent dans leur communauté, nous risquons de nous tromper et de leur apporter un soutien qui ne les aidera pas, ou pire encore, qui leur nuira. Par exemple, en attisant les tensions existantes ou en excluant des groupes déjà marginalisés.</a:t>
            </a:r>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0" lvl="0" indent="0" algn="l" rtl="0">
              <a:spcBef>
                <a:spcPts val="541"/>
              </a:spcBef>
              <a:spcAft>
                <a:spcPts val="0"/>
              </a:spcAft>
              <a:buNone/>
            </a:pPr>
            <a:r>
              <a:rPr lang="fr-FR" sz="1804" b="1" dirty="0">
                <a:solidFill>
                  <a:schemeClr val="dk1"/>
                </a:solidFill>
                <a:latin typeface="Calibri"/>
                <a:ea typeface="Calibri"/>
                <a:cs typeface="Calibri"/>
                <a:sym typeface="Calibri"/>
              </a:rPr>
              <a:t>2. Pour des programmes et des opérations de meilleure qualité et plus efficaces</a:t>
            </a:r>
          </a:p>
          <a:p>
            <a:pPr marL="0" lvl="0" indent="0" algn="l" rtl="0">
              <a:spcBef>
                <a:spcPts val="541"/>
              </a:spcBef>
              <a:spcAft>
                <a:spcPts val="0"/>
              </a:spcAft>
              <a:buNone/>
            </a:pPr>
            <a:r>
              <a:rPr lang="fr-FR" sz="1804" dirty="0">
                <a:solidFill>
                  <a:schemeClr val="dk1"/>
                </a:solidFill>
                <a:latin typeface="Calibri"/>
                <a:ea typeface="Calibri"/>
                <a:cs typeface="Calibri"/>
                <a:sym typeface="Calibri"/>
              </a:rPr>
              <a:t>Personne ne connaît mieux la communauté que les personnes qui y vivent. Lorsque nous nous appuyons sur cette connaissance et cette expertise locales pour planifier et gérer les programmes et les opérations, nous avons beaucoup plus de chances de bien faire les choses et de fournir un soutien utile, opportun, pertinent et de grande qualité. Prêter attention aux retours de la communauté nous alerte rapidement lorsque les choses ne fonctionnent pas et nous donne des indications précieuses sur la manière dont nous pouvons progresser.</a:t>
            </a:r>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0" lvl="0" indent="0" algn="l" rtl="0">
              <a:spcBef>
                <a:spcPts val="541"/>
              </a:spcBef>
              <a:spcAft>
                <a:spcPts val="0"/>
              </a:spcAft>
              <a:buNone/>
            </a:pPr>
            <a:r>
              <a:rPr lang="fr-FR" sz="1804" b="1" dirty="0">
                <a:solidFill>
                  <a:schemeClr val="dk1"/>
                </a:solidFill>
                <a:latin typeface="Calibri"/>
                <a:ea typeface="Calibri"/>
                <a:cs typeface="Calibri"/>
                <a:sym typeface="Calibri"/>
              </a:rPr>
              <a:t>3. Instaurer la confiance, l'accès et l'acceptation avec les communautés</a:t>
            </a:r>
          </a:p>
          <a:p>
            <a:pPr marL="0" lvl="0" indent="0" algn="l" rtl="0">
              <a:spcBef>
                <a:spcPts val="541"/>
              </a:spcBef>
              <a:spcAft>
                <a:spcPts val="0"/>
              </a:spcAft>
              <a:buNone/>
            </a:pPr>
            <a:r>
              <a:rPr lang="fr-FR" sz="1804" dirty="0">
                <a:solidFill>
                  <a:schemeClr val="dk1"/>
                </a:solidFill>
                <a:latin typeface="Calibri"/>
                <a:ea typeface="Calibri"/>
                <a:cs typeface="Calibri"/>
                <a:sym typeface="Calibri"/>
              </a:rPr>
              <a:t>Une communication ouverte et honnête, l'écoute et la prise en compte de ce que les gens nous disent sont autant de marques de respect qui renforcent la confiance. Sans la confiance, les gens peuvent être susceptibles de ne pas s’adresser à nous, de ne pas utiliser nos services, de ne pas croire les informations que nous partageons ou de ne pas accueillir nos bénévoles et notre personnel en toute sécurité dans leur communauté. Lorsque les gens ne nous font pas confiance, notre capacité à les aider devient plus difficile voire impossible.</a:t>
            </a:r>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0" lvl="0" indent="0" algn="l" rtl="0">
              <a:spcBef>
                <a:spcPts val="541"/>
              </a:spcBef>
              <a:spcAft>
                <a:spcPts val="0"/>
              </a:spcAft>
              <a:buNone/>
            </a:pPr>
            <a:r>
              <a:rPr lang="fr-FR" sz="1804" b="1" dirty="0">
                <a:solidFill>
                  <a:schemeClr val="dk1"/>
                </a:solidFill>
                <a:latin typeface="Calibri"/>
                <a:ea typeface="Calibri"/>
                <a:cs typeface="Calibri"/>
                <a:sym typeface="Calibri"/>
              </a:rPr>
              <a:t>4. Renforcer l'appropriation et la résilience des communautés</a:t>
            </a:r>
          </a:p>
          <a:p>
            <a:pPr marL="0" lvl="0" indent="0" algn="l" rtl="0">
              <a:spcBef>
                <a:spcPts val="541"/>
              </a:spcBef>
              <a:spcAft>
                <a:spcPts val="0"/>
              </a:spcAft>
              <a:buNone/>
            </a:pPr>
            <a:r>
              <a:rPr lang="fr-FR" sz="1804" dirty="0">
                <a:solidFill>
                  <a:schemeClr val="dk1"/>
                </a:solidFill>
                <a:latin typeface="Calibri"/>
                <a:ea typeface="Calibri"/>
                <a:cs typeface="Calibri"/>
                <a:sym typeface="Calibri"/>
              </a:rPr>
              <a:t>Les personnes touchées par une crise ne sont pas impuissantes. Elles sont généralement les premières à intervenir dans le cadre d’une crise et possèdent des connaissances, des compétences et des capacités qui peuvent garantir une aide pertinente et durable. Lorsque nous concevons et gérons des programmes et des opérations en partenariat avec les communautés, l'appropriation locale et l'autonomie sont facilitées. Si nous ne les impliquons pas, nous les traitons comme des bénéficiaires passifs de l'aide, ce qui sapera nos efforts pour renforcer la résilience des communautés.</a:t>
            </a:r>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0" lvl="0" indent="0" algn="l" rtl="0">
              <a:spcBef>
                <a:spcPts val="541"/>
              </a:spcBef>
              <a:spcAft>
                <a:spcPts val="0"/>
              </a:spcAft>
              <a:buNone/>
            </a:pPr>
            <a:r>
              <a:rPr lang="fr-FR" sz="1804" b="1" dirty="0">
                <a:solidFill>
                  <a:schemeClr val="dk1"/>
                </a:solidFill>
                <a:latin typeface="Calibri"/>
                <a:ea typeface="Calibri"/>
                <a:cs typeface="Calibri"/>
                <a:sym typeface="Calibri"/>
              </a:rPr>
              <a:t>5. Pour respecter nos propres engagements</a:t>
            </a:r>
          </a:p>
          <a:p>
            <a:pPr marL="0" lvl="0" indent="0" algn="l" rtl="0">
              <a:spcBef>
                <a:spcPts val="541"/>
              </a:spcBef>
              <a:spcAft>
                <a:spcPts val="0"/>
              </a:spcAft>
              <a:buNone/>
            </a:pPr>
            <a:r>
              <a:rPr lang="fr-FR" sz="1804" dirty="0">
                <a:solidFill>
                  <a:schemeClr val="dk1"/>
                </a:solidFill>
                <a:latin typeface="Calibri"/>
                <a:ea typeface="Calibri"/>
                <a:cs typeface="Calibri"/>
                <a:sym typeface="Calibri"/>
              </a:rPr>
              <a:t>Le travail en partenariat avec les communautés est au cœur de notre identité. </a:t>
            </a:r>
            <a:br>
              <a:rPr lang="fr-FR" sz="1804" dirty="0">
                <a:solidFill>
                  <a:schemeClr val="dk1"/>
                </a:solidFill>
                <a:latin typeface="Calibri"/>
                <a:ea typeface="Calibri"/>
                <a:cs typeface="Calibri"/>
                <a:sym typeface="Calibri"/>
              </a:rPr>
            </a:br>
            <a:br>
              <a:rPr lang="fr-FR" sz="1804" dirty="0">
                <a:solidFill>
                  <a:schemeClr val="dk1"/>
                </a:solidFill>
                <a:latin typeface="Calibri"/>
                <a:ea typeface="Calibri"/>
                <a:cs typeface="Calibri"/>
                <a:sym typeface="Calibri"/>
              </a:rPr>
            </a:br>
            <a:r>
              <a:rPr lang="fr-FR" sz="1804" dirty="0">
                <a:solidFill>
                  <a:schemeClr val="dk1"/>
                </a:solidFill>
                <a:latin typeface="Calibri"/>
                <a:ea typeface="Calibri"/>
                <a:cs typeface="Calibri"/>
                <a:sym typeface="Calibri"/>
              </a:rPr>
              <a:t>Les Principes et règles de l'assistance humanitaire de la Croix-Rouge et du Croissant-Rouge s'engagent à inclure des mécanismes de retour dans les interventions d'urgence. </a:t>
            </a:r>
            <a:br>
              <a:rPr lang="fr-FR" sz="1804" dirty="0">
                <a:solidFill>
                  <a:schemeClr val="dk1"/>
                </a:solidFill>
                <a:latin typeface="Calibri"/>
                <a:ea typeface="Calibri"/>
                <a:cs typeface="Calibri"/>
                <a:sym typeface="Calibri"/>
              </a:rPr>
            </a:br>
            <a:br>
              <a:rPr lang="fr-FR" sz="1804" dirty="0">
                <a:solidFill>
                  <a:schemeClr val="dk1"/>
                </a:solidFill>
                <a:latin typeface="Calibri"/>
                <a:ea typeface="Calibri"/>
                <a:cs typeface="Calibri"/>
                <a:sym typeface="Calibri"/>
              </a:rPr>
            </a:br>
            <a:r>
              <a:rPr lang="fr-FR" sz="1804" dirty="0">
                <a:solidFill>
                  <a:schemeClr val="dk1"/>
                </a:solidFill>
                <a:latin typeface="Calibri"/>
                <a:ea typeface="Calibri"/>
                <a:cs typeface="Calibri"/>
                <a:sym typeface="Calibri"/>
              </a:rPr>
              <a:t>En décembre 2019, la première série d' « Engagements du Mouvement en faveur de la participation communautaire et de la redevabilité » a été approuvée par le Conseil des délégués (voir page 21). Au cœur de ces engagements se trouve la mise en place de systèmes permettant de recueillir, d'analyser et d'exploiter systématiquement le retour d'information des communautés.</a:t>
            </a:r>
          </a:p>
          <a:p>
            <a:pPr marL="0" lvl="0" indent="0" algn="l" rtl="0">
              <a:spcBef>
                <a:spcPts val="541"/>
              </a:spcBef>
              <a:spcAft>
                <a:spcPts val="0"/>
              </a:spcAft>
              <a:buNone/>
            </a:pPr>
            <a:endParaRPr lang="en-GB" sz="1804" dirty="0">
              <a:solidFill>
                <a:schemeClr val="dk1"/>
              </a:solidFill>
              <a:latin typeface="Calibri"/>
              <a:cs typeface="Calibri"/>
              <a:sym typeface="Calibri"/>
            </a:endParaRPr>
          </a:p>
          <a:p>
            <a:pPr marL="0" lvl="0" indent="0" algn="l" rtl="0">
              <a:spcBef>
                <a:spcPts val="541"/>
              </a:spcBef>
              <a:spcAft>
                <a:spcPts val="0"/>
              </a:spcAft>
              <a:buNone/>
            </a:pPr>
            <a:r>
              <a:rPr lang="fr-FR" sz="1804" b="1" dirty="0">
                <a:solidFill>
                  <a:schemeClr val="dk1"/>
                </a:solidFill>
                <a:latin typeface="Calibri"/>
                <a:cs typeface="Calibri"/>
                <a:sym typeface="Calibri"/>
              </a:rPr>
              <a:t>6. Pour aider à la collecte de fonds</a:t>
            </a:r>
          </a:p>
          <a:p>
            <a:pPr marL="0" lvl="0" indent="0" algn="l" rtl="0">
              <a:spcBef>
                <a:spcPts val="541"/>
              </a:spcBef>
              <a:spcAft>
                <a:spcPts val="0"/>
              </a:spcAft>
              <a:buNone/>
            </a:pPr>
            <a:r>
              <a:rPr lang="fr-FR" dirty="0"/>
              <a:t>Les systèmes de retour d'information sont de plus en plus souvent exigés par les donateurs. Un système de retour d'information nous aide à remplir les critères de ce type de mécanisme et à rendre des comptes à nos donateurs.</a:t>
            </a:r>
          </a:p>
          <a:p>
            <a:pPr marL="0" lvl="0" indent="0" algn="l" rtl="0">
              <a:spcBef>
                <a:spcPts val="541"/>
              </a:spcBef>
              <a:spcAft>
                <a:spcPts val="0"/>
              </a:spcAft>
              <a:buNone/>
            </a:pPr>
            <a:r>
              <a:rPr lang="fr-FR" dirty="0"/>
              <a:t>Il nous permet également de mettre en valeur notre avantage comparatif. La plupart des autres organisations n'ont pas de lien direct avec les communautés. Les informations que les membres des communautés partagent avec nous sont pertinentes pour diverses autres parties prenantes. Un système de retour d'information nous permet de jouer un rôle actif dans les structures de coordination inter-agences et de défendre les intérêts des communautés que nous ciblons.</a:t>
            </a:r>
          </a:p>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352" name="Google Shape;3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259" name="Google Shape;259;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307" name="Google Shape;30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85750" lvl="0" indent="-158750" algn="l" rtl="0">
              <a:spcBef>
                <a:spcPts val="1000"/>
              </a:spcBef>
              <a:spcAft>
                <a:spcPts val="0"/>
              </a:spcAft>
              <a:buClr>
                <a:schemeClr val="dk1"/>
              </a:buClr>
              <a:buSzPts val="2000"/>
              <a:buFont typeface="Arial"/>
              <a:buNone/>
            </a:pPr>
            <a:endParaRPr lang="en-US" sz="2000" dirty="0">
              <a:latin typeface="Calibri"/>
              <a:ea typeface="Calibri"/>
              <a:cs typeface="Calibri"/>
              <a:sym typeface="Calibri"/>
            </a:endParaRPr>
          </a:p>
          <a:p>
            <a:pPr marL="0" marR="0">
              <a:lnSpc>
                <a:spcPct val="107000"/>
              </a:lnSpc>
              <a:spcBef>
                <a:spcPts val="0"/>
              </a:spcBef>
              <a:spcAft>
                <a:spcPts val="800"/>
              </a:spcAft>
              <a:tabLst>
                <a:tab pos="4050665" algn="l"/>
              </a:tabLst>
            </a:pPr>
            <a:r>
              <a:rPr lang="fr-FR" sz="1800" dirty="0">
                <a:effectLst/>
                <a:latin typeface="Roboto" panose="02000000000000000000" pitchFamily="2" charset="0"/>
                <a:ea typeface="Roboto" panose="02000000000000000000" pitchFamily="2" charset="0"/>
                <a:cs typeface="Roboto" panose="02000000000000000000" pitchFamily="2" charset="0"/>
              </a:rPr>
              <a:t>NOTES DU FORMATEUR :</a:t>
            </a:r>
          </a:p>
          <a:p>
            <a:pPr marL="0" marR="0">
              <a:lnSpc>
                <a:spcPct val="107000"/>
              </a:lnSpc>
              <a:spcBef>
                <a:spcPts val="0"/>
              </a:spcBef>
              <a:spcAft>
                <a:spcPts val="800"/>
              </a:spcAft>
              <a:tabLst>
                <a:tab pos="4050665" algn="l"/>
              </a:tabLst>
            </a:pPr>
            <a:r>
              <a:rPr lang="fr-FR" sz="1800" dirty="0">
                <a:effectLst/>
                <a:latin typeface="Roboto" panose="02000000000000000000" pitchFamily="2" charset="0"/>
                <a:ea typeface="Roboto" panose="02000000000000000000" pitchFamily="2" charset="0"/>
                <a:cs typeface="Roboto" panose="02000000000000000000" pitchFamily="2" charset="0"/>
              </a:rPr>
              <a:t>Mettre à jour cette diapositive pour tenir compte de toutes les activités et réalisations pertinentes :</a:t>
            </a:r>
          </a:p>
          <a:p>
            <a:pPr marL="342900" marR="0" lvl="0" indent="-342900">
              <a:lnSpc>
                <a:spcPct val="107000"/>
              </a:lnSpc>
              <a:spcBef>
                <a:spcPts val="0"/>
              </a:spcBef>
              <a:spcAft>
                <a:spcPts val="800"/>
              </a:spcAft>
              <a:buFont typeface="+mj-lt"/>
              <a:buAutoNum type="arabicPeriod"/>
              <a:tabLst>
                <a:tab pos="4050665" algn="l"/>
                <a:tab pos="457200" algn="l"/>
                <a:tab pos="4050665" algn="l"/>
              </a:tabLst>
            </a:pPr>
            <a:r>
              <a:rPr lang="fr-FR" sz="1800" dirty="0">
                <a:effectLst/>
                <a:latin typeface="Roboto" panose="02000000000000000000" pitchFamily="2" charset="0"/>
                <a:ea typeface="Roboto" panose="02000000000000000000" pitchFamily="2" charset="0"/>
                <a:cs typeface="Roboto" panose="02000000000000000000" pitchFamily="2" charset="0"/>
              </a:rPr>
              <a:t>[systèmes de retour d'information existants ou antérieurs]</a:t>
            </a:r>
          </a:p>
          <a:p>
            <a:pPr marL="342900" marR="0" lvl="0" indent="-342900">
              <a:lnSpc>
                <a:spcPct val="107000"/>
              </a:lnSpc>
              <a:spcBef>
                <a:spcPts val="0"/>
              </a:spcBef>
              <a:spcAft>
                <a:spcPts val="800"/>
              </a:spcAft>
              <a:buFont typeface="+mj-lt"/>
              <a:buAutoNum type="arabicPeriod"/>
              <a:tabLst>
                <a:tab pos="4050665" algn="l"/>
                <a:tab pos="457200" algn="l"/>
                <a:tab pos="4050665" algn="l"/>
              </a:tabLst>
            </a:pPr>
            <a:r>
              <a:rPr lang="fr-FR" sz="1800" dirty="0">
                <a:effectLst/>
                <a:latin typeface="Roboto" panose="02000000000000000000" pitchFamily="2" charset="0"/>
                <a:ea typeface="Roboto" panose="02000000000000000000" pitchFamily="2" charset="0"/>
                <a:cs typeface="Roboto" panose="02000000000000000000" pitchFamily="2" charset="0"/>
              </a:rPr>
              <a:t>[personnel actuel ou antérieur qui soutient le processus de retour d'information]</a:t>
            </a:r>
          </a:p>
          <a:p>
            <a:pPr marL="342900" marR="0" lvl="0" indent="-342900">
              <a:lnSpc>
                <a:spcPct val="107000"/>
              </a:lnSpc>
              <a:spcBef>
                <a:spcPts val="0"/>
              </a:spcBef>
              <a:spcAft>
                <a:spcPts val="800"/>
              </a:spcAft>
              <a:buFont typeface="+mj-lt"/>
              <a:buAutoNum type="arabicPeriod"/>
              <a:tabLst>
                <a:tab pos="4050665" algn="l"/>
                <a:tab pos="457200" algn="l"/>
                <a:tab pos="4050665" algn="l"/>
              </a:tabLst>
            </a:pPr>
            <a:r>
              <a:rPr lang="fr-FR" sz="1800" dirty="0">
                <a:effectLst/>
                <a:latin typeface="Roboto" panose="02000000000000000000" pitchFamily="2" charset="0"/>
                <a:ea typeface="Roboto" panose="02000000000000000000" pitchFamily="2" charset="0"/>
                <a:cs typeface="Roboto" panose="02000000000000000000" pitchFamily="2" charset="0"/>
              </a:rPr>
              <a:t>[outils existants]</a:t>
            </a:r>
          </a:p>
          <a:p>
            <a:pPr marL="342900" marR="0" lvl="0" indent="-342900">
              <a:lnSpc>
                <a:spcPct val="107000"/>
              </a:lnSpc>
              <a:spcBef>
                <a:spcPts val="0"/>
              </a:spcBef>
              <a:spcAft>
                <a:spcPts val="800"/>
              </a:spcAft>
              <a:buFont typeface="+mj-lt"/>
              <a:buAutoNum type="arabicPeriod"/>
              <a:tabLst>
                <a:tab pos="4050665" algn="l"/>
                <a:tab pos="457200" algn="l"/>
                <a:tab pos="4050665" algn="l"/>
              </a:tabLst>
            </a:pPr>
            <a:r>
              <a:rPr lang="fr-FR" sz="1800" dirty="0">
                <a:effectLst/>
                <a:latin typeface="Roboto" panose="02000000000000000000" pitchFamily="2" charset="0"/>
                <a:ea typeface="Roboto" panose="02000000000000000000" pitchFamily="2" charset="0"/>
                <a:cs typeface="Roboto" panose="02000000000000000000" pitchFamily="2" charset="0"/>
              </a:rPr>
              <a:t>[relations avec d'autres partenaires chargés de recueillir le retour d'information]</a:t>
            </a:r>
          </a:p>
          <a:p>
            <a:pPr marL="342900" marR="0" lvl="0" indent="-342900">
              <a:lnSpc>
                <a:spcPct val="107000"/>
              </a:lnSpc>
              <a:spcBef>
                <a:spcPts val="0"/>
              </a:spcBef>
              <a:spcAft>
                <a:spcPts val="800"/>
              </a:spcAft>
              <a:buFont typeface="+mj-lt"/>
              <a:buAutoNum type="arabicPeriod"/>
              <a:tabLst>
                <a:tab pos="4050665" algn="l"/>
                <a:tab pos="457200" algn="l"/>
                <a:tab pos="4050665" algn="l"/>
              </a:tabLst>
            </a:pPr>
            <a:r>
              <a:rPr lang="fr-FR" sz="1800" dirty="0">
                <a:effectLst/>
                <a:latin typeface="Roboto" panose="02000000000000000000" pitchFamily="2" charset="0"/>
                <a:ea typeface="Roboto" panose="02000000000000000000" pitchFamily="2" charset="0"/>
                <a:cs typeface="Roboto" panose="02000000000000000000" pitchFamily="2" charset="0"/>
              </a:rPr>
              <a:t>[formations ou ateliers organisés]</a:t>
            </a:r>
          </a:p>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352" name="Google Shape;3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lang="en-GB"/>
          </a:p>
        </p:txBody>
      </p:sp>
    </p:spTree>
    <p:extLst>
      <p:ext uri="{BB962C8B-B14F-4D97-AF65-F5344CB8AC3E}">
        <p14:creationId xmlns:p14="http://schemas.microsoft.com/office/powerpoint/2010/main" val="3305297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nSpc>
                <a:spcPct val="107000"/>
              </a:lnSpc>
              <a:spcBef>
                <a:spcPts val="0"/>
              </a:spcBef>
              <a:spcAft>
                <a:spcPts val="0"/>
              </a:spcAft>
              <a:tabLst>
                <a:tab pos="4050665" algn="l"/>
              </a:tabLst>
            </a:pPr>
            <a:r>
              <a:rPr lang="fr-FR" sz="1800">
                <a:effectLst/>
                <a:latin typeface="Roboto" panose="02000000000000000000" pitchFamily="2" charset="0"/>
                <a:ea typeface="Roboto" panose="02000000000000000000" pitchFamily="2" charset="0"/>
                <a:cs typeface="Roboto" panose="02000000000000000000" pitchFamily="2" charset="0"/>
              </a:rPr>
              <a:t>NOTES DU FORMATEUR :</a:t>
            </a:r>
          </a:p>
          <a:p>
            <a:pPr marL="0" marR="0">
              <a:lnSpc>
                <a:spcPct val="107000"/>
              </a:lnSpc>
              <a:spcBef>
                <a:spcPts val="0"/>
              </a:spcBef>
              <a:spcAft>
                <a:spcPts val="0"/>
              </a:spcAft>
              <a:tabLst>
                <a:tab pos="4050665" algn="l"/>
              </a:tabLst>
            </a:pPr>
            <a:r>
              <a:rPr lang="fr-FR" sz="1800">
                <a:effectLst/>
                <a:latin typeface="Roboto" panose="02000000000000000000" pitchFamily="2" charset="0"/>
                <a:ea typeface="Roboto" panose="02000000000000000000" pitchFamily="2" charset="0"/>
                <a:cs typeface="Roboto" panose="02000000000000000000" pitchFamily="2" charset="0"/>
              </a:rPr>
              <a:t>Si un système de retour d'information est déjà en place, expliquer son fonctionnement :</a:t>
            </a:r>
          </a:p>
          <a:p>
            <a:pPr marL="0" marR="0">
              <a:lnSpc>
                <a:spcPct val="107000"/>
              </a:lnSpc>
              <a:spcBef>
                <a:spcPts val="0"/>
              </a:spcBef>
              <a:spcAft>
                <a:spcPts val="0"/>
              </a:spcAft>
              <a:tabLst>
                <a:tab pos="4050665" algn="l"/>
              </a:tabLst>
            </a:pPr>
            <a:r>
              <a:rPr lang="fr-FR" sz="1800" b="1">
                <a:effectLst/>
                <a:latin typeface="Roboto" panose="02000000000000000000" pitchFamily="2" charset="0"/>
                <a:ea typeface="Roboto" panose="02000000000000000000" pitchFamily="2" charset="0"/>
                <a:cs typeface="Roboto" panose="02000000000000000000" pitchFamily="2" charset="0"/>
              </a:rPr>
              <a:t> </a:t>
            </a:r>
          </a:p>
          <a:p>
            <a:pPr marL="0" marR="0">
              <a:lnSpc>
                <a:spcPct val="107000"/>
              </a:lnSpc>
              <a:spcBef>
                <a:spcPts val="0"/>
              </a:spcBef>
              <a:spcAft>
                <a:spcPts val="0"/>
              </a:spcAft>
              <a:tabLst>
                <a:tab pos="4050665" algn="l"/>
              </a:tabLst>
            </a:pPr>
            <a:r>
              <a:rPr lang="fr-FR" sz="1800" b="1">
                <a:effectLst/>
                <a:latin typeface="Roboto" panose="02000000000000000000" pitchFamily="2" charset="0"/>
                <a:ea typeface="Roboto" panose="02000000000000000000" pitchFamily="2" charset="0"/>
                <a:cs typeface="Roboto" panose="02000000000000000000" pitchFamily="2" charset="0"/>
              </a:rPr>
              <a:t>RECUEIL</a:t>
            </a:r>
          </a:p>
          <a:p>
            <a:pPr marL="0" marR="0">
              <a:lnSpc>
                <a:spcPct val="107000"/>
              </a:lnSpc>
              <a:spcBef>
                <a:spcPts val="0"/>
              </a:spcBef>
              <a:spcAft>
                <a:spcPts val="0"/>
              </a:spcAft>
              <a:tabLst>
                <a:tab pos="4050665" algn="l"/>
              </a:tabLst>
            </a:pPr>
            <a:r>
              <a:rPr lang="fr-FR" sz="1800">
                <a:effectLst/>
                <a:latin typeface="Roboto" panose="02000000000000000000" pitchFamily="2" charset="0"/>
                <a:ea typeface="Roboto" panose="02000000000000000000" pitchFamily="2" charset="0"/>
                <a:cs typeface="Roboto" panose="02000000000000000000" pitchFamily="2" charset="0"/>
              </a:rPr>
              <a:t>[Par exemple : Le retour d'information peut être recueilli par n'importe quel canal et saisi à l'aide d'un formulaire KoBo].</a:t>
            </a:r>
          </a:p>
          <a:p>
            <a:pPr marL="0" marR="0">
              <a:lnSpc>
                <a:spcPct val="107000"/>
              </a:lnSpc>
              <a:spcBef>
                <a:spcPts val="0"/>
              </a:spcBef>
              <a:spcAft>
                <a:spcPts val="0"/>
              </a:spcAft>
              <a:tabLst>
                <a:tab pos="4050665" algn="l"/>
              </a:tabLst>
            </a:pPr>
            <a:r>
              <a:rPr lang="fr-FR" sz="1800" b="1">
                <a:effectLst/>
                <a:latin typeface="Roboto" panose="02000000000000000000" pitchFamily="2" charset="0"/>
                <a:ea typeface="Roboto" panose="02000000000000000000" pitchFamily="2" charset="0"/>
                <a:cs typeface="Roboto" panose="02000000000000000000" pitchFamily="2" charset="0"/>
              </a:rPr>
              <a:t>Renvoi et action individuelle</a:t>
            </a:r>
          </a:p>
          <a:p>
            <a:pPr marL="0" marR="0">
              <a:lnSpc>
                <a:spcPct val="107000"/>
              </a:lnSpc>
              <a:spcBef>
                <a:spcPts val="0"/>
              </a:spcBef>
              <a:spcAft>
                <a:spcPts val="0"/>
              </a:spcAft>
              <a:tabLst>
                <a:tab pos="4050665" algn="l"/>
              </a:tabLst>
            </a:pPr>
            <a:r>
              <a:rPr lang="fr-FR" sz="1800">
                <a:effectLst/>
                <a:latin typeface="Roboto" panose="02000000000000000000" pitchFamily="2" charset="0"/>
                <a:ea typeface="Roboto" panose="02000000000000000000" pitchFamily="2" charset="0"/>
                <a:cs typeface="Roboto" panose="02000000000000000000" pitchFamily="2" charset="0"/>
              </a:rPr>
              <a:t>[Par exemple : Le système envoie un e-mail au point focal pour qu'il l'examine et prenne des mesures.]</a:t>
            </a:r>
          </a:p>
          <a:p>
            <a:pPr marL="0" marR="0">
              <a:lnSpc>
                <a:spcPct val="107000"/>
              </a:lnSpc>
              <a:spcBef>
                <a:spcPts val="0"/>
              </a:spcBef>
              <a:spcAft>
                <a:spcPts val="0"/>
              </a:spcAft>
              <a:tabLst>
                <a:tab pos="4050665" algn="l"/>
              </a:tabLst>
            </a:pPr>
            <a:r>
              <a:rPr lang="fr-FR" sz="1800" b="1">
                <a:effectLst/>
                <a:latin typeface="Roboto" panose="02000000000000000000" pitchFamily="2" charset="0"/>
                <a:ea typeface="Roboto" panose="02000000000000000000" pitchFamily="2" charset="0"/>
                <a:cs typeface="Roboto" panose="02000000000000000000" pitchFamily="2" charset="0"/>
              </a:rPr>
              <a:t>Analyse</a:t>
            </a:r>
          </a:p>
          <a:p>
            <a:pPr marL="0" marR="0">
              <a:lnSpc>
                <a:spcPct val="107000"/>
              </a:lnSpc>
              <a:spcBef>
                <a:spcPts val="0"/>
              </a:spcBef>
              <a:spcAft>
                <a:spcPts val="0"/>
              </a:spcAft>
              <a:tabLst>
                <a:tab pos="4050665" algn="l"/>
              </a:tabLst>
            </a:pPr>
            <a:r>
              <a:rPr lang="fr-FR" sz="1800">
                <a:effectLst/>
                <a:latin typeface="Roboto" panose="02000000000000000000" pitchFamily="2" charset="0"/>
                <a:ea typeface="Roboto" panose="02000000000000000000" pitchFamily="2" charset="0"/>
                <a:cs typeface="Roboto" panose="02000000000000000000" pitchFamily="2" charset="0"/>
              </a:rPr>
              <a:t>[Par exemple : Tous les commentaires sont conservés dans des bases de données centrales et visualisés dans un tableau de bord PowerBI.]</a:t>
            </a:r>
          </a:p>
          <a:p>
            <a:pPr marL="0" marR="0">
              <a:lnSpc>
                <a:spcPct val="107000"/>
              </a:lnSpc>
              <a:spcBef>
                <a:spcPts val="0"/>
              </a:spcBef>
              <a:spcAft>
                <a:spcPts val="0"/>
              </a:spcAft>
              <a:tabLst>
                <a:tab pos="4050665" algn="l"/>
              </a:tabLst>
            </a:pPr>
            <a:r>
              <a:rPr lang="fr-FR" sz="1800" b="1">
                <a:effectLst/>
                <a:latin typeface="Roboto" panose="02000000000000000000" pitchFamily="2" charset="0"/>
                <a:ea typeface="Roboto" panose="02000000000000000000" pitchFamily="2" charset="0"/>
                <a:cs typeface="Roboto" panose="02000000000000000000" pitchFamily="2" charset="0"/>
              </a:rPr>
              <a:t>Partage &amp; action</a:t>
            </a:r>
          </a:p>
          <a:p>
            <a:pPr marL="0" marR="0">
              <a:lnSpc>
                <a:spcPct val="107000"/>
              </a:lnSpc>
              <a:spcBef>
                <a:spcPts val="0"/>
              </a:spcBef>
              <a:spcAft>
                <a:spcPts val="0"/>
              </a:spcAft>
              <a:tabLst>
                <a:tab pos="4050665" algn="l"/>
              </a:tabLst>
            </a:pPr>
            <a:r>
              <a:rPr lang="fr-FR" sz="1800">
                <a:effectLst/>
                <a:latin typeface="Roboto" panose="02000000000000000000" pitchFamily="2" charset="0"/>
                <a:ea typeface="Roboto" panose="02000000000000000000" pitchFamily="2" charset="0"/>
                <a:cs typeface="Roboto" panose="02000000000000000000" pitchFamily="2" charset="0"/>
              </a:rPr>
              <a:t>[Par exemple : Le tableau de bord peut être utilisé pour discuter des tendances générales et partager les points forts avec l'extérieur.]</a:t>
            </a:r>
          </a:p>
          <a:p>
            <a:pPr marL="0" marR="0">
              <a:lnSpc>
                <a:spcPct val="107000"/>
              </a:lnSpc>
              <a:spcBef>
                <a:spcPts val="0"/>
              </a:spcBef>
              <a:spcAft>
                <a:spcPts val="0"/>
              </a:spcAft>
              <a:tabLst>
                <a:tab pos="4050665" algn="l"/>
              </a:tabLst>
            </a:pPr>
            <a:r>
              <a:rPr lang="fr-FR" sz="1800" b="1">
                <a:effectLst/>
                <a:latin typeface="Roboto" panose="02000000000000000000" pitchFamily="2" charset="0"/>
                <a:ea typeface="Roboto" panose="02000000000000000000" pitchFamily="2" charset="0"/>
                <a:cs typeface="Roboto" panose="02000000000000000000" pitchFamily="2" charset="0"/>
              </a:rPr>
              <a:t>Boucler la boucle</a:t>
            </a:r>
          </a:p>
          <a:p>
            <a:pPr marL="0" marR="0">
              <a:lnSpc>
                <a:spcPct val="107000"/>
              </a:lnSpc>
              <a:spcBef>
                <a:spcPts val="0"/>
              </a:spcBef>
              <a:spcAft>
                <a:spcPts val="0"/>
              </a:spcAft>
              <a:tabLst>
                <a:tab pos="4050665" algn="l"/>
              </a:tabLst>
            </a:pPr>
            <a:r>
              <a:rPr lang="fr-FR" sz="1800">
                <a:effectLst/>
                <a:latin typeface="Roboto" panose="02000000000000000000" pitchFamily="2" charset="0"/>
                <a:ea typeface="Roboto" panose="02000000000000000000" pitchFamily="2" charset="0"/>
                <a:cs typeface="Roboto" panose="02000000000000000000" pitchFamily="2" charset="0"/>
              </a:rPr>
              <a:t>[Par exemple : Les communautés sont informées de la manière dont les SN tiennent compte de leurs retours d’information.]</a:t>
            </a:r>
          </a:p>
          <a:p>
            <a:pPr marL="285750" lvl="0" indent="-158750" algn="l" rtl="0">
              <a:spcBef>
                <a:spcPts val="1000"/>
              </a:spcBef>
              <a:spcAft>
                <a:spcPts val="0"/>
              </a:spcAft>
              <a:buClr>
                <a:schemeClr val="dk1"/>
              </a:buClr>
              <a:buSzPts val="2000"/>
              <a:buFont typeface="Arial"/>
              <a:buNone/>
            </a:pPr>
            <a:endParaRPr lang="en-US" sz="2000" dirty="0">
              <a:latin typeface="Calibri"/>
              <a:ea typeface="Calibri"/>
              <a:cs typeface="Calibri"/>
              <a:sym typeface="Calibri"/>
            </a:endParaRPr>
          </a:p>
        </p:txBody>
      </p:sp>
      <p:sp>
        <p:nvSpPr>
          <p:cNvPr id="352" name="Google Shape;3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lang="en-GB"/>
          </a:p>
        </p:txBody>
      </p:sp>
    </p:spTree>
    <p:extLst>
      <p:ext uri="{BB962C8B-B14F-4D97-AF65-F5344CB8AC3E}">
        <p14:creationId xmlns:p14="http://schemas.microsoft.com/office/powerpoint/2010/main" val="9724836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307" name="Google Shape;30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839411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NOTES DU FORMATEUR :</a:t>
            </a:r>
          </a:p>
          <a:p>
            <a:endParaRPr lang="en-US" dirty="0"/>
          </a:p>
          <a:p>
            <a:r>
              <a:rPr lang="fr-FR"/>
              <a:t>Imprimer l'outil « Déterminer l'échelle d'un système de retour d'information pour les participants à l'atelier »</a:t>
            </a:r>
          </a:p>
          <a:p>
            <a:endParaRPr lang="en-US" dirty="0"/>
          </a:p>
          <a:p>
            <a:r>
              <a:rPr lang="fr-FR"/>
              <a:t>Parcourir ensemble l'arbre de décision et discuter du niveau atteint</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733169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307" name="Google Shape;30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30253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SzPts val="1400"/>
              <a:buNone/>
            </a:pPr>
            <a:r>
              <a:rPr lang="fr-FR" sz="1800" dirty="0">
                <a:latin typeface="Open Sans"/>
                <a:ea typeface="Open Sans"/>
                <a:cs typeface="Open Sans"/>
                <a:sym typeface="Open Sans"/>
              </a:rPr>
              <a:t>NOTES DU FORMATEUR</a:t>
            </a:r>
          </a:p>
          <a:p>
            <a:pPr marL="0" marR="0" lvl="0" indent="0" algn="l" rtl="0">
              <a:lnSpc>
                <a:spcPct val="107000"/>
              </a:lnSpc>
              <a:spcBef>
                <a:spcPts val="800"/>
              </a:spcBef>
              <a:spcAft>
                <a:spcPts val="0"/>
              </a:spcAft>
              <a:buSzPts val="1400"/>
              <a:buNone/>
            </a:pPr>
            <a:endParaRPr sz="1800" dirty="0">
              <a:latin typeface="Open Sans"/>
              <a:ea typeface="Open Sans"/>
              <a:cs typeface="Open Sans"/>
              <a:sym typeface="Open Sans"/>
            </a:endParaRPr>
          </a:p>
          <a:p>
            <a:pPr marL="0" marR="0" algn="just">
              <a:spcBef>
                <a:spcPts val="0"/>
              </a:spcBef>
              <a:spcAft>
                <a:spcPts val="0"/>
              </a:spcAft>
            </a:pPr>
            <a:r>
              <a:rPr lang="fr-FR" sz="1800" dirty="0">
                <a:solidFill>
                  <a:srgbClr val="000000"/>
                </a:solidFill>
                <a:effectLst/>
                <a:latin typeface="Helvetica Neue Light"/>
                <a:ea typeface="Calibri" panose="020F0502020204030204" pitchFamily="34" charset="0"/>
                <a:cs typeface="Arial" panose="020B0604020202020204" pitchFamily="34" charset="0"/>
              </a:rPr>
              <a:t>En fonction de l'étape à laquelle vous vous trouvez dans le processus de retour d'information, vous aurez besoin de canaux pour fournir des informations, pour recevoir le retour d'information de la communauté et pour répondre au retour d'information de la communauté :</a:t>
            </a:r>
          </a:p>
          <a:p>
            <a:pPr marL="0" lvl="0" indent="0" algn="l" rtl="0">
              <a:lnSpc>
                <a:spcPct val="100000"/>
              </a:lnSpc>
              <a:spcBef>
                <a:spcPts val="1342"/>
              </a:spcBef>
              <a:spcAft>
                <a:spcPts val="0"/>
              </a:spcAft>
              <a:buClr>
                <a:schemeClr val="dk1"/>
              </a:buClr>
              <a:buSzPts val="1805"/>
              <a:buFont typeface="Calibri"/>
              <a:buNone/>
            </a:pPr>
            <a:endParaRPr lang="en-US" dirty="0"/>
          </a:p>
          <a:p>
            <a:pPr marL="0" marR="0" lvl="0" indent="0" algn="l" defTabSz="914400" rtl="0" eaLnBrk="1" fontAlgn="auto" latinLnBrk="0" hangingPunct="1">
              <a:lnSpc>
                <a:spcPct val="100000"/>
              </a:lnSpc>
              <a:spcBef>
                <a:spcPts val="1342"/>
              </a:spcBef>
              <a:spcAft>
                <a:spcPts val="0"/>
              </a:spcAft>
              <a:buClr>
                <a:schemeClr val="dk1"/>
              </a:buClr>
              <a:buSzPts val="1805"/>
              <a:buFont typeface="Calibri"/>
              <a:buNone/>
              <a:tabLst/>
              <a:defRPr/>
            </a:pPr>
            <a:r>
              <a:rPr lang="fr-FR" sz="2000" b="1" dirty="0">
                <a:solidFill>
                  <a:srgbClr val="FFFFFF"/>
                </a:solidFill>
                <a:effectLst/>
                <a:latin typeface="Helvetica Neue"/>
                <a:ea typeface="Calibri" panose="020F0502020204030204" pitchFamily="34" charset="0"/>
                <a:cs typeface="Arial" panose="020B0604020202020204" pitchFamily="34" charset="0"/>
              </a:rPr>
              <a:t>CANAUX DE TRANSMISSION DES INFORMATIONS</a:t>
            </a:r>
          </a:p>
          <a:p>
            <a:pPr marL="0" marR="0" lvl="0" indent="0" algn="l" defTabSz="914400" rtl="0" eaLnBrk="1" fontAlgn="auto" latinLnBrk="0" hangingPunct="1">
              <a:lnSpc>
                <a:spcPct val="100000"/>
              </a:lnSpc>
              <a:spcBef>
                <a:spcPts val="1342"/>
              </a:spcBef>
              <a:spcAft>
                <a:spcPts val="0"/>
              </a:spcAft>
              <a:buClr>
                <a:schemeClr val="dk1"/>
              </a:buClr>
              <a:buSzPts val="1805"/>
              <a:buFont typeface="Calibri"/>
              <a:buNone/>
              <a:tabLst/>
              <a:defRPr/>
            </a:pPr>
            <a:r>
              <a:rPr lang="fr-FR" sz="2000" dirty="0">
                <a:solidFill>
                  <a:srgbClr val="000000"/>
                </a:solidFill>
                <a:effectLst/>
                <a:latin typeface="Helvetica Neue Light"/>
                <a:ea typeface="Calibri" panose="020F0502020204030204" pitchFamily="34" charset="0"/>
                <a:cs typeface="Arial" panose="020B0604020202020204" pitchFamily="34" charset="0"/>
              </a:rPr>
              <a:t>Canaux via lesquels </a:t>
            </a:r>
            <a:r>
              <a:rPr lang="fr-FR" sz="2000" b="1" dirty="0">
                <a:solidFill>
                  <a:srgbClr val="000000"/>
                </a:solidFill>
                <a:effectLst/>
                <a:latin typeface="Helvetica Neue Light"/>
                <a:ea typeface="Calibri" panose="020F0502020204030204" pitchFamily="34" charset="0"/>
                <a:cs typeface="Arial" panose="020B0604020202020204" pitchFamily="34" charset="0"/>
              </a:rPr>
              <a:t>nous pouvons partager des informations sur notre organisation, nos partenaires, nos programmes et nos plans d'intervention avec la communauté</a:t>
            </a:r>
            <a:r>
              <a:rPr lang="fr-FR" sz="2000" dirty="0">
                <a:solidFill>
                  <a:srgbClr val="000000"/>
                </a:solidFill>
                <a:effectLst/>
                <a:latin typeface="Helvetica Neue Light"/>
                <a:ea typeface="Calibri" panose="020F0502020204030204" pitchFamily="34" charset="0"/>
                <a:cs typeface="Arial" panose="020B0604020202020204" pitchFamily="34" charset="0"/>
              </a:rPr>
              <a:t> dans les zones où nous travaillons. Ces canaux peuvent être utilisés pour faire connaître le système de retour d'informations ainsi que pour partager les informations demandées.</a:t>
            </a:r>
          </a:p>
          <a:p>
            <a:pPr marL="0" lvl="0" indent="0" algn="l" rtl="0">
              <a:lnSpc>
                <a:spcPct val="100000"/>
              </a:lnSpc>
              <a:spcBef>
                <a:spcPts val="1342"/>
              </a:spcBef>
              <a:spcAft>
                <a:spcPts val="0"/>
              </a:spcAft>
              <a:buClr>
                <a:schemeClr val="dk1"/>
              </a:buClr>
              <a:buSzPts val="1805"/>
              <a:buFont typeface="Calibri"/>
              <a:buNone/>
            </a:pPr>
            <a:endParaRPr lang="en-US" dirty="0"/>
          </a:p>
          <a:p>
            <a:pPr marL="0" marR="0" lvl="0" indent="0" algn="l" defTabSz="914400" rtl="0" eaLnBrk="1" fontAlgn="auto" latinLnBrk="0" hangingPunct="1">
              <a:lnSpc>
                <a:spcPct val="100000"/>
              </a:lnSpc>
              <a:spcBef>
                <a:spcPts val="1342"/>
              </a:spcBef>
              <a:spcAft>
                <a:spcPts val="0"/>
              </a:spcAft>
              <a:buClr>
                <a:schemeClr val="dk1"/>
              </a:buClr>
              <a:buSzPts val="1805"/>
              <a:buFont typeface="Calibri"/>
              <a:buNone/>
              <a:tabLst/>
              <a:defRPr/>
            </a:pPr>
            <a:r>
              <a:rPr lang="fr-FR" sz="2000" b="1" dirty="0">
                <a:solidFill>
                  <a:srgbClr val="FFFFFF"/>
                </a:solidFill>
                <a:effectLst/>
                <a:latin typeface="Helvetica Neue"/>
                <a:ea typeface="Calibri" panose="020F0502020204030204" pitchFamily="34" charset="0"/>
                <a:cs typeface="Arial" panose="020B0604020202020204" pitchFamily="34" charset="0"/>
              </a:rPr>
              <a:t>CANAUX DE RETOUR D'INFORMATION</a:t>
            </a:r>
          </a:p>
          <a:p>
            <a:pPr marL="0" marR="0" lvl="0" indent="0" algn="l" defTabSz="914400" rtl="0" eaLnBrk="1" fontAlgn="auto" latinLnBrk="0" hangingPunct="1">
              <a:lnSpc>
                <a:spcPct val="100000"/>
              </a:lnSpc>
              <a:spcBef>
                <a:spcPts val="1342"/>
              </a:spcBef>
              <a:spcAft>
                <a:spcPts val="0"/>
              </a:spcAft>
              <a:buClr>
                <a:schemeClr val="dk1"/>
              </a:buClr>
              <a:buSzPts val="1805"/>
              <a:buFont typeface="Calibri"/>
              <a:buNone/>
              <a:tabLst/>
              <a:defRPr/>
            </a:pPr>
            <a:r>
              <a:rPr lang="fr-FR" sz="2000" dirty="0">
                <a:solidFill>
                  <a:srgbClr val="000000"/>
                </a:solidFill>
                <a:effectLst/>
                <a:latin typeface="Helvetica Neue Light"/>
                <a:ea typeface="Calibri" panose="020F0502020204030204" pitchFamily="34" charset="0"/>
                <a:cs typeface="Arial" panose="020B0604020202020204" pitchFamily="34" charset="0"/>
              </a:rPr>
              <a:t>Il s’agit de canaux via lesquels </a:t>
            </a:r>
            <a:r>
              <a:rPr lang="fr-FR" sz="2000" b="1" dirty="0">
                <a:solidFill>
                  <a:srgbClr val="000000"/>
                </a:solidFill>
                <a:effectLst/>
                <a:latin typeface="Helvetica Neue Light"/>
                <a:ea typeface="Calibri" panose="020F0502020204030204" pitchFamily="34" charset="0"/>
                <a:cs typeface="Arial" panose="020B0604020202020204" pitchFamily="34" charset="0"/>
              </a:rPr>
              <a:t>nous recueillons des informations auprès des communautés sur notre travail et nos services, sur des problématiques spécifiques, y compris les réclamations ainsi que sur tout autre élément important pour la communauté</a:t>
            </a:r>
            <a:r>
              <a:rPr lang="fr-FR" sz="2000" dirty="0">
                <a:solidFill>
                  <a:srgbClr val="000000"/>
                </a:solidFill>
                <a:effectLst/>
                <a:latin typeface="Helvetica Neue Light"/>
                <a:ea typeface="Calibri" panose="020F0502020204030204" pitchFamily="34" charset="0"/>
                <a:cs typeface="Arial" panose="020B0604020202020204" pitchFamily="34" charset="0"/>
              </a:rPr>
              <a:t>. Il peut s'agir d'informations générales sur les conditions culturelles et contextuelles de la population cible et d'informations erronées se propageant sous forme de rumeurs au sein de la communauté.  </a:t>
            </a:r>
          </a:p>
          <a:p>
            <a:pPr marL="0" lvl="0" indent="0" algn="l" rtl="0">
              <a:lnSpc>
                <a:spcPct val="100000"/>
              </a:lnSpc>
              <a:spcBef>
                <a:spcPts val="1342"/>
              </a:spcBef>
              <a:spcAft>
                <a:spcPts val="0"/>
              </a:spcAft>
              <a:buClr>
                <a:schemeClr val="dk1"/>
              </a:buClr>
              <a:buSzPts val="1805"/>
              <a:buFont typeface="Calibri"/>
              <a:buNone/>
            </a:pPr>
            <a:endParaRPr lang="en-US" dirty="0"/>
          </a:p>
          <a:p>
            <a:pPr marL="0" marR="0" lvl="0" indent="0" algn="l" defTabSz="914400" rtl="0" eaLnBrk="1" fontAlgn="auto" latinLnBrk="0" hangingPunct="1">
              <a:lnSpc>
                <a:spcPct val="100000"/>
              </a:lnSpc>
              <a:spcBef>
                <a:spcPts val="1342"/>
              </a:spcBef>
              <a:spcAft>
                <a:spcPts val="0"/>
              </a:spcAft>
              <a:buClr>
                <a:schemeClr val="dk1"/>
              </a:buClr>
              <a:buSzPts val="1805"/>
              <a:buFont typeface="Calibri"/>
              <a:buNone/>
              <a:tabLst/>
              <a:defRPr/>
            </a:pPr>
            <a:r>
              <a:rPr lang="fr-FR" sz="2000" b="1" dirty="0">
                <a:solidFill>
                  <a:srgbClr val="FFFFFF"/>
                </a:solidFill>
                <a:effectLst/>
                <a:latin typeface="Helvetica Neue"/>
                <a:ea typeface="Calibri" panose="020F0502020204030204" pitchFamily="34" charset="0"/>
                <a:cs typeface="Arial" panose="020B0604020202020204" pitchFamily="34" charset="0"/>
              </a:rPr>
              <a:t>CANAUX DE RÉPONSE</a:t>
            </a:r>
          </a:p>
          <a:p>
            <a:pPr marL="0" marR="0" lvl="0" indent="0" algn="l" defTabSz="914400" rtl="0" eaLnBrk="1" fontAlgn="auto" latinLnBrk="0" hangingPunct="1">
              <a:lnSpc>
                <a:spcPct val="100000"/>
              </a:lnSpc>
              <a:spcBef>
                <a:spcPts val="1342"/>
              </a:spcBef>
              <a:spcAft>
                <a:spcPts val="0"/>
              </a:spcAft>
              <a:buClr>
                <a:schemeClr val="dk1"/>
              </a:buClr>
              <a:buSzPts val="1805"/>
              <a:buFont typeface="Calibri"/>
              <a:buNone/>
              <a:tabLst/>
              <a:defRPr/>
            </a:pPr>
            <a:r>
              <a:rPr lang="fr-FR" sz="2000" dirty="0">
                <a:solidFill>
                  <a:srgbClr val="000000"/>
                </a:solidFill>
                <a:effectLst/>
                <a:latin typeface="Helvetica Neue Light"/>
                <a:ea typeface="Calibri" panose="020F0502020204030204" pitchFamily="34" charset="0"/>
                <a:cs typeface="Arial" panose="020B0604020202020204" pitchFamily="34" charset="0"/>
              </a:rPr>
              <a:t>Canaux via lesquels </a:t>
            </a:r>
            <a:r>
              <a:rPr lang="fr-FR" sz="2000" b="1" dirty="0">
                <a:solidFill>
                  <a:srgbClr val="000000"/>
                </a:solidFill>
                <a:effectLst/>
                <a:latin typeface="Helvetica Neue Light"/>
                <a:ea typeface="Calibri" panose="020F0502020204030204" pitchFamily="34" charset="0"/>
                <a:cs typeface="Arial" panose="020B0604020202020204" pitchFamily="34" charset="0"/>
              </a:rPr>
              <a:t>nous répondons aux retours d'informations de la communauté, généralement au cours de notre processus de « bouclage de la boucle »</a:t>
            </a:r>
            <a:r>
              <a:rPr lang="fr-FR" sz="2000" dirty="0">
                <a:solidFill>
                  <a:srgbClr val="000000"/>
                </a:solidFill>
                <a:effectLst/>
                <a:latin typeface="Helvetica Neue Light"/>
                <a:ea typeface="Calibri" panose="020F0502020204030204" pitchFamily="34" charset="0"/>
                <a:cs typeface="Arial" panose="020B0604020202020204" pitchFamily="34" charset="0"/>
              </a:rPr>
              <a:t>. Il est important de se rappeler que les canaux de collecte des retours d'informations ne sont pas toujours les canaux appropriés pour répondre à ces retours. </a:t>
            </a:r>
          </a:p>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19</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SzPts val="1400"/>
              <a:buNone/>
            </a:pPr>
            <a:r>
              <a:rPr lang="fr-FR" sz="1800" dirty="0">
                <a:latin typeface="Open Sans"/>
                <a:ea typeface="Open Sans"/>
                <a:cs typeface="Open Sans"/>
                <a:sym typeface="Open Sans"/>
              </a:rPr>
              <a:t>NOTES DU FORMATEUR</a:t>
            </a:r>
          </a:p>
          <a:p>
            <a:pPr marL="0" marR="0" lvl="0" indent="0" algn="l" rtl="0">
              <a:lnSpc>
                <a:spcPct val="107000"/>
              </a:lnSpc>
              <a:spcBef>
                <a:spcPts val="800"/>
              </a:spcBef>
              <a:spcAft>
                <a:spcPts val="0"/>
              </a:spcAft>
              <a:buSzPts val="1400"/>
              <a:buNone/>
            </a:pPr>
            <a:endParaRPr sz="1800" dirty="0">
              <a:latin typeface="Open Sans"/>
              <a:ea typeface="Open Sans"/>
              <a:cs typeface="Open Sans"/>
              <a:sym typeface="Open Sans"/>
            </a:endParaRPr>
          </a:p>
          <a:p>
            <a:pPr marL="0" marR="0" algn="just">
              <a:spcBef>
                <a:spcPts val="0"/>
              </a:spcBef>
              <a:spcAft>
                <a:spcPts val="0"/>
              </a:spcAft>
            </a:pPr>
            <a:r>
              <a:rPr lang="fr-FR" sz="1800" dirty="0">
                <a:solidFill>
                  <a:srgbClr val="000000"/>
                </a:solidFill>
                <a:effectLst/>
                <a:latin typeface="Helvetica Neue Light"/>
                <a:ea typeface="Calibri" panose="020F0502020204030204" pitchFamily="34" charset="0"/>
                <a:cs typeface="Arial" panose="020B0604020202020204" pitchFamily="34" charset="0"/>
              </a:rPr>
              <a:t>Chaque canal sera plus ou moins accessible aux différents groupes d'une communauté. Par conséquent, seule une combinaison de ces canaux peut garantir que le processus est inclusif, et que tous les groupes communautaires peuvent être entendus et peuvent contribuer.</a:t>
            </a:r>
          </a:p>
          <a:p>
            <a:pPr marL="0" marR="0" lvl="0" indent="0" algn="l" rtl="0">
              <a:lnSpc>
                <a:spcPct val="107000"/>
              </a:lnSpc>
              <a:spcBef>
                <a:spcPts val="800"/>
              </a:spcBef>
              <a:spcAft>
                <a:spcPts val="0"/>
              </a:spcAft>
              <a:buSzPts val="1400"/>
              <a:buNone/>
            </a:pPr>
            <a:endParaRPr sz="1800" dirty="0">
              <a:latin typeface="Open Sans"/>
              <a:ea typeface="Open Sans"/>
              <a:cs typeface="Open Sans"/>
              <a:sym typeface="Open Sans"/>
            </a:endParaRPr>
          </a:p>
          <a:p>
            <a:pPr marL="0" marR="0" lvl="0" indent="0" algn="l" rtl="0">
              <a:lnSpc>
                <a:spcPct val="107000"/>
              </a:lnSpc>
              <a:spcBef>
                <a:spcPts val="800"/>
              </a:spcBef>
              <a:spcAft>
                <a:spcPts val="0"/>
              </a:spcAft>
              <a:buSzPts val="1400"/>
              <a:buNone/>
            </a:pPr>
            <a:r>
              <a:rPr lang="fr-FR" sz="1800" dirty="0">
                <a:latin typeface="Open Sans"/>
                <a:ea typeface="Open Sans"/>
                <a:cs typeface="Open Sans"/>
                <a:sym typeface="Open Sans"/>
              </a:rPr>
              <a:t>Passez en revue les différents moyens et mentionnez les canaux spécifiques :</a:t>
            </a:r>
          </a:p>
          <a:p>
            <a:pPr marL="0" marR="0" lvl="0" indent="0" algn="l" rtl="0">
              <a:lnSpc>
                <a:spcPct val="107000"/>
              </a:lnSpc>
              <a:spcBef>
                <a:spcPts val="800"/>
              </a:spcBef>
              <a:spcAft>
                <a:spcPts val="0"/>
              </a:spcAft>
              <a:buSzPts val="1400"/>
              <a:buNone/>
            </a:pPr>
            <a:endParaRPr sz="1800" dirty="0">
              <a:latin typeface="Calibri"/>
              <a:ea typeface="Calibri"/>
              <a:cs typeface="Calibri"/>
              <a:sym typeface="Calibri"/>
            </a:endParaRPr>
          </a:p>
          <a:p>
            <a:pPr marL="0" marR="0" lvl="0" indent="0" algn="l" rtl="0">
              <a:lnSpc>
                <a:spcPct val="107000"/>
              </a:lnSpc>
              <a:spcBef>
                <a:spcPts val="800"/>
              </a:spcBef>
              <a:spcAft>
                <a:spcPts val="0"/>
              </a:spcAft>
              <a:buSzPts val="1400"/>
              <a:buNone/>
            </a:pPr>
            <a:r>
              <a:rPr lang="fr-FR" sz="1800" dirty="0">
                <a:latin typeface="Open Sans"/>
                <a:ea typeface="Open Sans"/>
                <a:cs typeface="Open Sans"/>
                <a:sym typeface="Open Sans"/>
              </a:rPr>
              <a:t>Les canaux peuvent comprendre :</a:t>
            </a:r>
          </a:p>
          <a:p>
            <a:pPr marL="342900" marR="0" lvl="0" indent="-342900" algn="l" rtl="0">
              <a:lnSpc>
                <a:spcPct val="107000"/>
              </a:lnSpc>
              <a:spcBef>
                <a:spcPts val="800"/>
              </a:spcBef>
              <a:spcAft>
                <a:spcPts val="0"/>
              </a:spcAft>
              <a:buClr>
                <a:schemeClr val="dk1"/>
              </a:buClr>
              <a:buSzPts val="1800"/>
              <a:buFont typeface="Open Sans"/>
              <a:buChar char="∙"/>
            </a:pPr>
            <a:r>
              <a:rPr lang="fr-FR" sz="1800" b="1" dirty="0">
                <a:latin typeface="Open Sans"/>
                <a:ea typeface="Open Sans"/>
                <a:cs typeface="Open Sans"/>
                <a:sym typeface="Open Sans"/>
              </a:rPr>
              <a:t>Des interactions en face à face</a:t>
            </a:r>
            <a:r>
              <a:rPr lang="fr-FR" sz="1800" dirty="0">
                <a:latin typeface="Open Sans"/>
                <a:ea typeface="Open Sans"/>
                <a:cs typeface="Open Sans"/>
                <a:sym typeface="Open Sans"/>
              </a:rPr>
              <a:t>, p. ex. par le biais d'un service d'assistance, lors de réunions communautaires ou de discussions de groupe, d'enquêtes ou d'entretiens en personne.</a:t>
            </a:r>
          </a:p>
          <a:p>
            <a:pPr marL="342900" marR="0" lvl="0" indent="-342900" algn="l" rtl="0">
              <a:lnSpc>
                <a:spcPct val="107000"/>
              </a:lnSpc>
              <a:spcBef>
                <a:spcPts val="0"/>
              </a:spcBef>
              <a:spcAft>
                <a:spcPts val="0"/>
              </a:spcAft>
              <a:buClr>
                <a:srgbClr val="000000"/>
              </a:buClr>
              <a:buSzPts val="1800"/>
              <a:buFont typeface="Open Sans"/>
              <a:buChar char="∙"/>
            </a:pPr>
            <a:r>
              <a:rPr lang="fr-FR" sz="1800" b="1" dirty="0">
                <a:solidFill>
                  <a:srgbClr val="000000"/>
                </a:solidFill>
                <a:latin typeface="Open Sans"/>
                <a:ea typeface="Open Sans"/>
                <a:cs typeface="Open Sans"/>
                <a:sym typeface="Open Sans"/>
              </a:rPr>
              <a:t>Des appels téléphoniques</a:t>
            </a:r>
            <a:r>
              <a:rPr lang="fr-FR" sz="1800" dirty="0">
                <a:solidFill>
                  <a:srgbClr val="000000"/>
                </a:solidFill>
                <a:latin typeface="Open Sans"/>
                <a:ea typeface="Open Sans"/>
                <a:cs typeface="Open Sans"/>
                <a:sym typeface="Open Sans"/>
              </a:rPr>
              <a:t>, p. ex. par le biais d'une ligne d'assistance téléphonique, d'enquêtes ou d'entretiens par téléphone, d'une émission de radio avec appel ou d'une réponse vocale interactive.</a:t>
            </a:r>
          </a:p>
          <a:p>
            <a:pPr marL="342900" marR="0" lvl="0" indent="-342900" algn="l" rtl="0">
              <a:lnSpc>
                <a:spcPct val="107000"/>
              </a:lnSpc>
              <a:spcBef>
                <a:spcPts val="0"/>
              </a:spcBef>
              <a:spcAft>
                <a:spcPts val="0"/>
              </a:spcAft>
              <a:buClr>
                <a:srgbClr val="000000"/>
              </a:buClr>
              <a:buSzPts val="1800"/>
              <a:buFont typeface="Open Sans"/>
              <a:buChar char="∙"/>
            </a:pPr>
            <a:r>
              <a:rPr lang="fr-FR" sz="1800" b="1" dirty="0">
                <a:solidFill>
                  <a:srgbClr val="000000"/>
                </a:solidFill>
                <a:latin typeface="Open Sans"/>
                <a:ea typeface="Open Sans"/>
                <a:cs typeface="Open Sans"/>
                <a:sym typeface="Open Sans"/>
              </a:rPr>
              <a:t>L’enregistreur</a:t>
            </a:r>
            <a:r>
              <a:rPr lang="fr-FR" sz="1800" dirty="0">
                <a:solidFill>
                  <a:srgbClr val="000000"/>
                </a:solidFill>
                <a:latin typeface="Open Sans"/>
                <a:ea typeface="Open Sans"/>
                <a:cs typeface="Open Sans"/>
                <a:sym typeface="Open Sans"/>
              </a:rPr>
              <a:t> est placé dans un endroit sûr pour que les membres de la communauté puissent les utiliser de manière indépendante.</a:t>
            </a:r>
          </a:p>
          <a:p>
            <a:pPr marL="342900" marR="0" lvl="0" indent="-342900" algn="l" rtl="0">
              <a:lnSpc>
                <a:spcPct val="107000"/>
              </a:lnSpc>
              <a:spcBef>
                <a:spcPts val="0"/>
              </a:spcBef>
              <a:spcAft>
                <a:spcPts val="0"/>
              </a:spcAft>
              <a:buClr>
                <a:srgbClr val="000000"/>
              </a:buClr>
              <a:buSzPts val="1800"/>
              <a:buFont typeface="Open Sans"/>
              <a:buChar char="∙"/>
            </a:pPr>
            <a:r>
              <a:rPr lang="fr-FR" sz="1800" b="1" dirty="0">
                <a:solidFill>
                  <a:srgbClr val="000000"/>
                </a:solidFill>
                <a:latin typeface="Open Sans"/>
                <a:ea typeface="Open Sans"/>
                <a:cs typeface="Open Sans"/>
                <a:sym typeface="Open Sans"/>
              </a:rPr>
              <a:t>Une communication écrite</a:t>
            </a:r>
            <a:r>
              <a:rPr lang="fr-FR" sz="1800" dirty="0">
                <a:solidFill>
                  <a:srgbClr val="000000"/>
                </a:solidFill>
                <a:latin typeface="Open Sans"/>
                <a:ea typeface="Open Sans"/>
                <a:cs typeface="Open Sans"/>
                <a:sym typeface="Open Sans"/>
              </a:rPr>
              <a:t>, qui peut être en ligne, p. ex., des e-mails, des réseaux sociaux, des </a:t>
            </a:r>
            <a:r>
              <a:rPr lang="fr-FR" sz="1800" dirty="0" err="1">
                <a:solidFill>
                  <a:srgbClr val="000000"/>
                </a:solidFill>
                <a:latin typeface="Open Sans"/>
                <a:ea typeface="Open Sans"/>
                <a:cs typeface="Open Sans"/>
                <a:sym typeface="Open Sans"/>
              </a:rPr>
              <a:t>chatbots</a:t>
            </a:r>
            <a:r>
              <a:rPr lang="fr-FR" sz="1800" dirty="0">
                <a:solidFill>
                  <a:srgbClr val="000000"/>
                </a:solidFill>
                <a:latin typeface="Open Sans"/>
                <a:ea typeface="Open Sans"/>
                <a:cs typeface="Open Sans"/>
                <a:sym typeface="Open Sans"/>
              </a:rPr>
              <a:t> ou d'autres applications de messagerie en ligne, ou hors ligne, p. ex. des lettres, des boîtes à suggestions des messages SMS</a:t>
            </a:r>
          </a:p>
          <a:p>
            <a:pPr marL="0" marR="0" lvl="0" indent="0" algn="l" rtl="0">
              <a:lnSpc>
                <a:spcPct val="107000"/>
              </a:lnSpc>
              <a:spcBef>
                <a:spcPts val="0"/>
              </a:spcBef>
              <a:spcAft>
                <a:spcPts val="0"/>
              </a:spcAft>
              <a:buClr>
                <a:srgbClr val="000000"/>
              </a:buClr>
              <a:buSzPts val="1800"/>
              <a:buFont typeface="Open Sans"/>
              <a:buNone/>
            </a:pPr>
            <a:endParaRPr lang="en-US" sz="1800" dirty="0">
              <a:solidFill>
                <a:srgbClr val="000000"/>
              </a:solidFill>
              <a:latin typeface="Open Sans"/>
              <a:ea typeface="Open Sans"/>
              <a:cs typeface="Open Sans"/>
              <a:sym typeface="Open Sans"/>
            </a:endParaRPr>
          </a:p>
          <a:p>
            <a:pPr marL="0" marR="0" lvl="0" indent="0" algn="l" rtl="0">
              <a:lnSpc>
                <a:spcPct val="107000"/>
              </a:lnSpc>
              <a:spcBef>
                <a:spcPts val="0"/>
              </a:spcBef>
              <a:spcAft>
                <a:spcPts val="0"/>
              </a:spcAft>
              <a:buClr>
                <a:srgbClr val="000000"/>
              </a:buClr>
              <a:buSzPts val="1800"/>
              <a:buFont typeface="Open Sans"/>
              <a:buNone/>
            </a:pPr>
            <a:r>
              <a:rPr lang="fr-FR" sz="1800" dirty="0">
                <a:solidFill>
                  <a:srgbClr val="000000"/>
                </a:solidFill>
                <a:latin typeface="Open Sans"/>
                <a:ea typeface="Open Sans"/>
                <a:cs typeface="Open Sans"/>
                <a:sym typeface="Open Sans"/>
              </a:rPr>
              <a:t>Discutez des avantages et des inconvénients des différentes méthodes de collecte du retour d'information.</a:t>
            </a:r>
          </a:p>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20</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07733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200"/>
              </a:spcBef>
              <a:spcAft>
                <a:spcPts val="0"/>
              </a:spcAft>
              <a:buClr>
                <a:srgbClr val="CF1C21"/>
              </a:buClr>
              <a:buSzPts val="2790"/>
              <a:buFont typeface="Noto Sans Symbols"/>
              <a:buNone/>
            </a:pPr>
            <a:r>
              <a:rPr lang="fr-FR" sz="1800" b="1" i="0" u="none" strike="noStrike" cap="none" dirty="0">
                <a:solidFill>
                  <a:srgbClr val="F5333F"/>
                </a:solidFill>
                <a:latin typeface="Arial"/>
                <a:ea typeface="Arial"/>
                <a:cs typeface="Arial"/>
                <a:sym typeface="Arial"/>
              </a:rPr>
              <a:t>NOTES DU FORMATEUR :</a:t>
            </a:r>
          </a:p>
          <a:p>
            <a:pPr marL="0" marR="0" lvl="0" indent="0" algn="l" rtl="0">
              <a:lnSpc>
                <a:spcPct val="110000"/>
              </a:lnSpc>
              <a:spcBef>
                <a:spcPts val="1200"/>
              </a:spcBef>
              <a:spcAft>
                <a:spcPts val="0"/>
              </a:spcAft>
              <a:buClr>
                <a:srgbClr val="CF1C21"/>
              </a:buClr>
              <a:buSzPts val="2790"/>
              <a:buFont typeface="Noto Sans Symbols"/>
              <a:buNone/>
            </a:pPr>
            <a:endParaRPr lang="en-GB" sz="1800" b="1" i="0" u="none" strike="noStrike" cap="none" dirty="0">
              <a:solidFill>
                <a:srgbClr val="F5333F"/>
              </a:solidFill>
              <a:effectLst/>
              <a:latin typeface="Arial"/>
              <a:ea typeface="Arial"/>
              <a:cs typeface="Arial"/>
              <a:sym typeface="Arial"/>
            </a:endParaRPr>
          </a:p>
          <a:p>
            <a:pPr marL="0" marR="0" lvl="0" indent="0" algn="l" rtl="0">
              <a:lnSpc>
                <a:spcPct val="110000"/>
              </a:lnSpc>
              <a:spcBef>
                <a:spcPts val="1200"/>
              </a:spcBef>
              <a:spcAft>
                <a:spcPts val="0"/>
              </a:spcAft>
              <a:buClr>
                <a:srgbClr val="CF1C21"/>
              </a:buClr>
              <a:buSzPts val="2790"/>
              <a:buFont typeface="Noto Sans Symbols"/>
              <a:buNone/>
            </a:pPr>
            <a:r>
              <a:rPr lang="fr-FR" sz="2000" b="0" i="0" u="none" strike="noStrike" cap="none" dirty="0">
                <a:solidFill>
                  <a:schemeClr val="dk1"/>
                </a:solidFill>
                <a:effectLst/>
                <a:latin typeface="Arial"/>
                <a:ea typeface="Arial"/>
                <a:cs typeface="Arial"/>
                <a:sym typeface="Arial"/>
              </a:rPr>
              <a:t>Expliquer l'objectif de l'atelier d'auto-évaluation et de planification :</a:t>
            </a:r>
          </a:p>
          <a:p>
            <a:pPr marL="342900" marR="0" lvl="0" indent="-342900" algn="l" rtl="0">
              <a:lnSpc>
                <a:spcPct val="110000"/>
              </a:lnSpc>
              <a:spcBef>
                <a:spcPts val="0"/>
              </a:spcBef>
              <a:spcAft>
                <a:spcPts val="0"/>
              </a:spcAft>
              <a:buFont typeface="Arial" panose="020B0604020202020204" pitchFamily="34" charset="0"/>
              <a:buChar char="•"/>
            </a:pPr>
            <a:r>
              <a:rPr lang="fr-FR" sz="2000" b="0" i="0" u="none" strike="noStrike" cap="none" dirty="0">
                <a:solidFill>
                  <a:schemeClr val="dk1"/>
                </a:solidFill>
                <a:effectLst/>
                <a:latin typeface="Arial"/>
                <a:ea typeface="Arial"/>
                <a:cs typeface="Arial"/>
                <a:sym typeface="Arial"/>
              </a:rPr>
              <a:t>Préciser ce que nous entendons par système de retour d'information et pourquoi nous en avons besoin.</a:t>
            </a:r>
          </a:p>
          <a:p>
            <a:pPr marL="342900" marR="0" lvl="0" indent="-342900" algn="l" rtl="0">
              <a:lnSpc>
                <a:spcPct val="110000"/>
              </a:lnSpc>
              <a:spcBef>
                <a:spcPts val="0"/>
              </a:spcBef>
              <a:spcAft>
                <a:spcPts val="0"/>
              </a:spcAft>
              <a:buFont typeface="Arial" panose="020B0604020202020204" pitchFamily="34" charset="0"/>
              <a:buChar char="•"/>
            </a:pPr>
            <a:r>
              <a:rPr lang="fr-FR" sz="2000" b="0" i="0" u="none" strike="noStrike" cap="none" dirty="0">
                <a:solidFill>
                  <a:schemeClr val="dk1"/>
                </a:solidFill>
                <a:effectLst/>
                <a:latin typeface="Arial"/>
                <a:cs typeface="Arial"/>
                <a:sym typeface="Arial"/>
              </a:rPr>
              <a:t>Comprendre ce que nous avons déjà accompli et ce sur quoi nous pouvons nous appuyer et déterminer dans quelle direction nous voulons aller</a:t>
            </a:r>
          </a:p>
          <a:p>
            <a:pPr marL="342900" marR="0" lvl="0" indent="-342900" algn="l" defTabSz="914400" rtl="0" eaLnBrk="1" fontAlgn="auto" latinLnBrk="0" hangingPunct="1">
              <a:lnSpc>
                <a:spcPct val="110000"/>
              </a:lnSpc>
              <a:spcBef>
                <a:spcPts val="0"/>
              </a:spcBef>
              <a:spcAft>
                <a:spcPts val="0"/>
              </a:spcAft>
              <a:buClr>
                <a:srgbClr val="000000"/>
              </a:buClr>
              <a:buSzPts val="1400"/>
              <a:buFont typeface="Arial" panose="020B0604020202020204" pitchFamily="34" charset="0"/>
              <a:buChar char="•"/>
              <a:tabLst/>
              <a:defRPr/>
            </a:pPr>
            <a:r>
              <a:rPr lang="fr-FR" sz="2000" b="0" i="0" u="none" strike="noStrike" cap="none" dirty="0">
                <a:solidFill>
                  <a:schemeClr val="lt1"/>
                </a:solidFill>
                <a:latin typeface="Arial"/>
                <a:ea typeface="Arial"/>
                <a:cs typeface="Arial"/>
                <a:sym typeface="Arial"/>
              </a:rPr>
              <a:t>Se mettre d'accord sur les rôles et responsabilités spécifiques et sur la manière de travailler ensemble</a:t>
            </a:r>
          </a:p>
          <a:p>
            <a:pPr marL="342900" marR="0" lvl="0" indent="-342900" algn="l" defTabSz="914400" rtl="0" eaLnBrk="1" fontAlgn="auto" latinLnBrk="0" hangingPunct="1">
              <a:lnSpc>
                <a:spcPct val="110000"/>
              </a:lnSpc>
              <a:spcBef>
                <a:spcPts val="0"/>
              </a:spcBef>
              <a:spcAft>
                <a:spcPts val="0"/>
              </a:spcAft>
              <a:buClr>
                <a:srgbClr val="000000"/>
              </a:buClr>
              <a:buSzPts val="1400"/>
              <a:buFont typeface="Arial" panose="020B0604020202020204" pitchFamily="34" charset="0"/>
              <a:buChar char="•"/>
              <a:tabLst/>
              <a:defRPr/>
            </a:pPr>
            <a:r>
              <a:rPr lang="fr-FR" sz="2000" b="0" i="0" u="none" strike="noStrike" cap="none" dirty="0">
                <a:solidFill>
                  <a:schemeClr val="lt1"/>
                </a:solidFill>
                <a:latin typeface="Arial"/>
                <a:ea typeface="Arial"/>
                <a:cs typeface="Arial"/>
                <a:sym typeface="Arial"/>
              </a:rPr>
              <a:t>Élaborer un plan d'action pour la mise en place ou la consolidation d'un mécanisme de retour d'information</a:t>
            </a:r>
          </a:p>
          <a:p>
            <a:pPr marL="342900" marR="0" lvl="0" indent="-342900" algn="l" rtl="0">
              <a:lnSpc>
                <a:spcPct val="110000"/>
              </a:lnSpc>
              <a:spcBef>
                <a:spcPts val="0"/>
              </a:spcBef>
              <a:spcAft>
                <a:spcPts val="0"/>
              </a:spcAft>
              <a:buFont typeface="Arial" panose="020B0604020202020204" pitchFamily="34" charset="0"/>
              <a:buChar char="•"/>
            </a:pPr>
            <a:endParaRPr lang="en-US" sz="2000" b="0" i="0" u="none" strike="noStrike" cap="none" dirty="0">
              <a:solidFill>
                <a:schemeClr val="dk1"/>
              </a:solidFill>
              <a:effectLst/>
              <a:latin typeface="Arial"/>
              <a:cs typeface="Arial"/>
              <a:sym typeface="Arial"/>
            </a:endParaRPr>
          </a:p>
          <a:p>
            <a:pPr marL="342900" marR="0" lvl="0" indent="-342900" algn="l" rtl="0">
              <a:lnSpc>
                <a:spcPct val="110000"/>
              </a:lnSpc>
              <a:spcBef>
                <a:spcPts val="0"/>
              </a:spcBef>
              <a:spcAft>
                <a:spcPts val="0"/>
              </a:spcAft>
              <a:buFont typeface="Arial" panose="020B0604020202020204" pitchFamily="34" charset="0"/>
              <a:buChar char="•"/>
            </a:pPr>
            <a:endParaRPr lang="en-US" sz="2000" b="0" i="0" u="none" strike="noStrike" cap="none" dirty="0">
              <a:solidFill>
                <a:schemeClr val="dk1"/>
              </a:solidFill>
              <a:effectLst/>
              <a:latin typeface="Arial"/>
              <a:cs typeface="Arial"/>
              <a:sym typeface="Arial"/>
            </a:endParaRPr>
          </a:p>
          <a:p>
            <a:pPr marL="342900" marR="0" lvl="0" indent="-342900" algn="l" rtl="0">
              <a:lnSpc>
                <a:spcPct val="110000"/>
              </a:lnSpc>
              <a:spcBef>
                <a:spcPts val="0"/>
              </a:spcBef>
              <a:spcAft>
                <a:spcPts val="0"/>
              </a:spcAft>
              <a:buFont typeface="Arial" panose="020B0604020202020204" pitchFamily="34" charset="0"/>
              <a:buChar char="•"/>
            </a:pPr>
            <a:endParaRPr lang="en-US" sz="2000" b="0" i="0" u="none" strike="noStrike" cap="none" dirty="0">
              <a:solidFill>
                <a:schemeClr val="dk1"/>
              </a:solidFill>
              <a:effectLst/>
              <a:latin typeface="Arial"/>
              <a:cs typeface="Arial"/>
              <a:sym typeface="Arial"/>
            </a:endParaRPr>
          </a:p>
          <a:p>
            <a:pPr marL="0" lvl="0" indent="0" algn="l" rtl="0">
              <a:spcBef>
                <a:spcPts val="1742"/>
              </a:spcBef>
              <a:spcAft>
                <a:spcPts val="0"/>
              </a:spcAft>
              <a:buNone/>
            </a:pPr>
            <a:endParaRPr dirty="0"/>
          </a:p>
        </p:txBody>
      </p:sp>
      <p:sp>
        <p:nvSpPr>
          <p:cNvPr id="161" name="Google Shape;16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fr-FR" sz="1800" b="1" dirty="0">
                <a:solidFill>
                  <a:srgbClr val="873174"/>
                </a:solidFill>
                <a:effectLst/>
                <a:latin typeface="Helvetica Neue Medium"/>
                <a:ea typeface="Calibri" panose="020F0502020204030204" pitchFamily="34" charset="0"/>
                <a:cs typeface="Arial" panose="020B0604020202020204" pitchFamily="34" charset="0"/>
              </a:rPr>
              <a:t>Tenir compte de la sensibilité et de la nature critique du retour d'information</a:t>
            </a:r>
          </a:p>
          <a:p>
            <a:pPr marL="0" marR="0" algn="just">
              <a:spcBef>
                <a:spcPts val="0"/>
              </a:spcBef>
              <a:spcAft>
                <a:spcPts val="0"/>
              </a:spcAft>
            </a:pPr>
            <a:r>
              <a:rPr lang="fr-FR" sz="1800" dirty="0">
                <a:solidFill>
                  <a:srgbClr val="000000"/>
                </a:solidFill>
                <a:effectLst/>
                <a:latin typeface="Helvetica Neue Light"/>
                <a:ea typeface="Calibri" panose="020F0502020204030204" pitchFamily="34" charset="0"/>
                <a:cs typeface="Arial" panose="020B0604020202020204" pitchFamily="34" charset="0"/>
              </a:rPr>
              <a:t>Lorsque vous réfléchissez à vos canaux de communication, vous devez également tenir compte de la sensibilité et de la nature critique du retour d'information que vous partagerez, recevrez et auquel vous répondrez. Voici ce que nous entendons par là :</a:t>
            </a:r>
          </a:p>
          <a:p>
            <a:pPr marL="0" marR="0" algn="just">
              <a:spcBef>
                <a:spcPts val="0"/>
              </a:spcBef>
              <a:spcAft>
                <a:spcPts val="0"/>
              </a:spcAft>
            </a:pPr>
            <a:r>
              <a:rPr lang="fr-FR" sz="1800" dirty="0">
                <a:solidFill>
                  <a:srgbClr val="000000"/>
                </a:solidFill>
                <a:effectLst/>
                <a:latin typeface="Helvetica Neue Light"/>
                <a:ea typeface="Calibri" panose="020F0502020204030204" pitchFamily="34" charset="0"/>
                <a:cs typeface="Arial" panose="020B0604020202020204" pitchFamily="34" charset="0"/>
              </a:rPr>
              <a:t> </a:t>
            </a:r>
          </a:p>
          <a:p>
            <a:pPr marL="0" marR="0" algn="just">
              <a:spcBef>
                <a:spcPts val="0"/>
              </a:spcBef>
              <a:spcAft>
                <a:spcPts val="0"/>
              </a:spcAft>
            </a:pPr>
            <a:r>
              <a:rPr lang="fr-FR" sz="1800" dirty="0">
                <a:solidFill>
                  <a:srgbClr val="D7337F"/>
                </a:solidFill>
                <a:effectLst/>
                <a:latin typeface="Helvetica Neue Medium"/>
                <a:ea typeface="Calibri" panose="020F0502020204030204" pitchFamily="34" charset="0"/>
                <a:cs typeface="Arial" panose="020B0604020202020204" pitchFamily="34" charset="0"/>
              </a:rPr>
              <a:t>Retours d'informations sensibles </a:t>
            </a:r>
            <a:r>
              <a:rPr lang="fr-FR" sz="1800" dirty="0">
                <a:solidFill>
                  <a:srgbClr val="000000"/>
                </a:solidFill>
                <a:effectLst/>
                <a:latin typeface="Helvetica Neue Light"/>
                <a:ea typeface="Calibri" panose="020F0502020204030204" pitchFamily="34" charset="0"/>
                <a:cs typeface="Arial" panose="020B0604020202020204" pitchFamily="34" charset="0"/>
              </a:rPr>
              <a:t>–</a:t>
            </a:r>
            <a:r>
              <a:rPr lang="fr-FR" sz="1800" dirty="0">
                <a:effectLst/>
              </a:rPr>
              <a:t> informations qui peuvent mettre en danger la personne qui les partage ou d'autres personnes qui y sont liées et qui doivent être traitées avec précaution.</a:t>
            </a:r>
            <a:r>
              <a:rPr lang="fr-FR" sz="1800" dirty="0">
                <a:solidFill>
                  <a:srgbClr val="000000"/>
                </a:solidFill>
                <a:effectLst/>
                <a:latin typeface="Helvetica Neue Light"/>
                <a:ea typeface="Calibri" panose="020F0502020204030204" pitchFamily="34" charset="0"/>
                <a:cs typeface="Arial" panose="020B0604020202020204" pitchFamily="34" charset="0"/>
              </a:rPr>
              <a:t> Il s'agit de toute présomption de violation grave du droit national ou international relatif aux droits de l'individu, de toute violation du code de conduite ou des politiques de protection et/ou de menaces pour la sûreté et la sécurité de la communauté humanitaire. Le retour d'informations sensibles peut être reçu comme n'importe quel type de retour d'informations, tel qu'une plainte, une question ou une suggestion, car cela dépend de la situation spécifique si elle met une personne en danger si elle est partagée avec d'autres.</a:t>
            </a:r>
          </a:p>
          <a:p>
            <a:pPr marL="0" marR="0" algn="just">
              <a:spcBef>
                <a:spcPts val="0"/>
              </a:spcBef>
              <a:spcAft>
                <a:spcPts val="0"/>
              </a:spcAft>
            </a:pPr>
            <a:r>
              <a:rPr lang="fr-FR" sz="1800" baseline="30000" dirty="0">
                <a:solidFill>
                  <a:srgbClr val="000000"/>
                </a:solidFill>
                <a:effectLst/>
                <a:latin typeface="Helvetica Neue Light"/>
                <a:ea typeface="Calibri" panose="020F0502020204030204" pitchFamily="34" charset="0"/>
                <a:cs typeface="Arial" panose="020B0604020202020204" pitchFamily="34" charset="0"/>
              </a:rPr>
              <a:t> </a:t>
            </a:r>
          </a:p>
          <a:p>
            <a:pPr marL="0" marR="0" algn="just">
              <a:spcBef>
                <a:spcPts val="0"/>
              </a:spcBef>
              <a:spcAft>
                <a:spcPts val="0"/>
              </a:spcAft>
            </a:pPr>
            <a:r>
              <a:rPr lang="fr-FR" sz="1800" b="1" dirty="0">
                <a:solidFill>
                  <a:srgbClr val="D7337F"/>
                </a:solidFill>
                <a:effectLst/>
                <a:latin typeface="Helvetica Neue Medium"/>
                <a:ea typeface="Calibri" panose="020F0502020204030204" pitchFamily="34" charset="0"/>
                <a:cs typeface="Arial" panose="020B0604020202020204" pitchFamily="34" charset="0"/>
              </a:rPr>
              <a:t>Retour d'information critique</a:t>
            </a:r>
            <a:r>
              <a:rPr lang="fr-FR" sz="1800" dirty="0">
                <a:effectLst/>
              </a:rPr>
              <a:t> – Tout retour d'information nécessitant un suivi urgent/rapide.</a:t>
            </a:r>
            <a:r>
              <a:rPr lang="fr-FR" sz="1800" dirty="0">
                <a:solidFill>
                  <a:srgbClr val="000000"/>
                </a:solidFill>
                <a:effectLst/>
                <a:latin typeface="Helvetica Neue Light"/>
                <a:ea typeface="Calibri" panose="020F0502020204030204" pitchFamily="34" charset="0"/>
                <a:cs typeface="Arial" panose="020B0604020202020204" pitchFamily="34" charset="0"/>
              </a:rPr>
              <a:t> Il peut s'agir de problèmes tels que la livraison de nourriture avariée, de risques potentiels pour la sécurité, de signes d'une épidémie ou de nouvelles rumeurs dans la communauté qui pourraient menacer directement la programmation à venir. Les commentaires de retour d'informations critiques doivent être partagés avec la personne la mieux placée pour y répondre. </a:t>
            </a:r>
            <a:r>
              <a:rPr lang="fr-FR" sz="1800" b="1" dirty="0">
                <a:solidFill>
                  <a:srgbClr val="000000"/>
                </a:solidFill>
                <a:effectLst/>
                <a:latin typeface="Helvetica Neue Light"/>
                <a:ea typeface="Calibri" panose="020F0502020204030204" pitchFamily="34" charset="0"/>
                <a:cs typeface="Arial" panose="020B0604020202020204" pitchFamily="34" charset="0"/>
              </a:rPr>
              <a:t> </a:t>
            </a:r>
          </a:p>
          <a:p>
            <a:pPr marL="0" marR="0" algn="just">
              <a:spcBef>
                <a:spcPts val="0"/>
              </a:spcBef>
              <a:spcAft>
                <a:spcPts val="0"/>
              </a:spcAft>
            </a:pPr>
            <a:r>
              <a:rPr lang="fr-FR" sz="1800" dirty="0">
                <a:solidFill>
                  <a:srgbClr val="000000"/>
                </a:solidFill>
                <a:effectLst/>
                <a:latin typeface="Helvetica Neue Light"/>
                <a:ea typeface="Calibri" panose="020F0502020204030204" pitchFamily="34" charset="0"/>
                <a:cs typeface="Arial" panose="020B0604020202020204" pitchFamily="34" charset="0"/>
              </a:rPr>
              <a:t> </a:t>
            </a:r>
          </a:p>
          <a:p>
            <a:pPr marL="0" marR="0" algn="just">
              <a:spcBef>
                <a:spcPts val="0"/>
              </a:spcBef>
              <a:spcAft>
                <a:spcPts val="0"/>
              </a:spcAft>
            </a:pPr>
            <a:r>
              <a:rPr lang="fr-FR" sz="1800" dirty="0">
                <a:solidFill>
                  <a:srgbClr val="000000"/>
                </a:solidFill>
                <a:effectLst/>
                <a:latin typeface="Helvetica Neue Light"/>
                <a:ea typeface="Calibri" panose="020F0502020204030204" pitchFamily="34" charset="0"/>
                <a:cs typeface="Arial" panose="020B0604020202020204" pitchFamily="34" charset="0"/>
              </a:rPr>
              <a:t>Tout canal de retour d'information que vous ouvrez peut recevoir des commentaires de nature sensible et/ou qui doivent être traités de manière urgente mais certains canaux peuvent être mieux adaptés que d'autres. Là encore, la diversité des canaux nous aide à traiter de manière appropriée tous les types de retour d'information de la communauté</a:t>
            </a:r>
          </a:p>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21</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269536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Clr>
                <a:srgbClr val="943482"/>
              </a:buClr>
              <a:buFont typeface="Helvetica Neue"/>
              <a:buNone/>
            </a:pPr>
            <a:r>
              <a:rPr lang="fr-FR" sz="1800" b="0" dirty="0">
                <a:solidFill>
                  <a:srgbClr val="873174"/>
                </a:solidFill>
                <a:effectLst/>
                <a:latin typeface="Helvetica Neue Medium"/>
                <a:ea typeface="Calibri" panose="020F0502020204030204" pitchFamily="34" charset="0"/>
                <a:cs typeface="Helvetica Neue"/>
              </a:rPr>
              <a:t>NOTES DU FORMATEUR :</a:t>
            </a:r>
          </a:p>
          <a:p>
            <a:pPr marL="0" marR="0" lvl="0" indent="0" rtl="0">
              <a:spcBef>
                <a:spcPts val="0"/>
              </a:spcBef>
              <a:spcAft>
                <a:spcPts val="0"/>
              </a:spcAft>
              <a:buClr>
                <a:srgbClr val="943482"/>
              </a:buClr>
              <a:buFont typeface="Helvetica Neue"/>
              <a:buNone/>
            </a:pPr>
            <a:endParaRPr lang="en-GB" sz="1800" b="1" dirty="0">
              <a:solidFill>
                <a:srgbClr val="873174"/>
              </a:solidFill>
              <a:effectLst/>
              <a:latin typeface="Helvetica Neue Medium"/>
              <a:ea typeface="Calibri" panose="020F0502020204030204" pitchFamily="34" charset="0"/>
              <a:cs typeface="Helvetica Neue"/>
            </a:endParaRPr>
          </a:p>
          <a:p>
            <a:pPr marL="0" marR="0" lvl="0" indent="0" rtl="0">
              <a:spcBef>
                <a:spcPts val="0"/>
              </a:spcBef>
              <a:spcAft>
                <a:spcPts val="0"/>
              </a:spcAft>
              <a:buClr>
                <a:srgbClr val="943482"/>
              </a:buClr>
              <a:buFont typeface="Helvetica Neue"/>
              <a:buNone/>
            </a:pPr>
            <a:r>
              <a:rPr lang="fr-FR" sz="1800" b="0" dirty="0">
                <a:solidFill>
                  <a:srgbClr val="873174"/>
                </a:solidFill>
                <a:effectLst/>
                <a:latin typeface="Helvetica Neue Medium"/>
                <a:ea typeface="Calibri" panose="020F0502020204030204" pitchFamily="34" charset="0"/>
                <a:cs typeface="Helvetica Neue"/>
              </a:rPr>
              <a:t>Répartir les participants en groupes ou organiser une discussion en séance plénière. Discuter des questions suivantes.</a:t>
            </a:r>
          </a:p>
          <a:p>
            <a:pPr marL="0" marR="0" lvl="0" indent="0" rtl="0">
              <a:spcBef>
                <a:spcPts val="0"/>
              </a:spcBef>
              <a:spcAft>
                <a:spcPts val="0"/>
              </a:spcAft>
              <a:buClr>
                <a:srgbClr val="943482"/>
              </a:buClr>
              <a:buFont typeface="Helvetica Neue"/>
              <a:buNone/>
            </a:pPr>
            <a:endParaRPr lang="en-GB" sz="1800" b="1" dirty="0">
              <a:solidFill>
                <a:srgbClr val="873174"/>
              </a:solidFill>
              <a:effectLst/>
              <a:latin typeface="Helvetica Neue Medium"/>
              <a:ea typeface="Calibri" panose="020F0502020204030204" pitchFamily="34" charset="0"/>
              <a:cs typeface="Helvetica Neue"/>
            </a:endParaRPr>
          </a:p>
          <a:p>
            <a:pPr marL="0" marR="0" lvl="0" indent="0" rtl="0">
              <a:spcBef>
                <a:spcPts val="0"/>
              </a:spcBef>
              <a:spcAft>
                <a:spcPts val="0"/>
              </a:spcAft>
              <a:buClr>
                <a:srgbClr val="943482"/>
              </a:buClr>
              <a:buFont typeface="Helvetica Neue"/>
              <a:buNone/>
            </a:pPr>
            <a:endParaRPr lang="en-GB" sz="1800" b="1" dirty="0">
              <a:solidFill>
                <a:srgbClr val="873174"/>
              </a:solidFill>
              <a:effectLst/>
              <a:latin typeface="Helvetica Neue Medium"/>
              <a:ea typeface="Calibri" panose="020F0502020204030204" pitchFamily="34" charset="0"/>
              <a:cs typeface="Helvetica Neue"/>
            </a:endParaRPr>
          </a:p>
          <a:p>
            <a:pPr marL="0" marR="0" lvl="0" indent="0" rtl="0">
              <a:spcBef>
                <a:spcPts val="0"/>
              </a:spcBef>
              <a:spcAft>
                <a:spcPts val="0"/>
              </a:spcAft>
              <a:buClr>
                <a:srgbClr val="943482"/>
              </a:buClr>
              <a:buFont typeface="Helvetica Neue"/>
              <a:buNone/>
            </a:pPr>
            <a:r>
              <a:rPr lang="fr-FR" sz="1800" b="1" dirty="0">
                <a:solidFill>
                  <a:srgbClr val="873174"/>
                </a:solidFill>
                <a:effectLst/>
                <a:latin typeface="Helvetica Neue Medium"/>
                <a:ea typeface="Calibri" panose="020F0502020204030204" pitchFamily="34" charset="0"/>
                <a:cs typeface="Helvetica Neue"/>
              </a:rPr>
              <a:t>Quels canaux utilisez-vous actuellement pour partager des informations, recevoir des retours d'information et répondre aux communautés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Quels sont les collègues qui sont déjà en contact régulier avec les communautés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Existe-t-il des canaux de retour d'information pour des programmes et des opérations spécifiques ?</a:t>
            </a:r>
          </a:p>
          <a:p>
            <a:pPr marL="1143000" marR="0">
              <a:spcBef>
                <a:spcPts val="0"/>
              </a:spcBef>
              <a:spcAft>
                <a:spcPts val="0"/>
              </a:spcAft>
            </a:pPr>
            <a:r>
              <a:rPr lang="fr-FR"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p>
          <a:p>
            <a:pPr marL="0" marR="0" lvl="0" indent="0">
              <a:spcBef>
                <a:spcPts val="0"/>
              </a:spcBef>
              <a:spcAft>
                <a:spcPts val="0"/>
              </a:spcAft>
              <a:buClr>
                <a:srgbClr val="943482"/>
              </a:buClr>
              <a:buFont typeface="Helvetica Neue"/>
              <a:buNone/>
            </a:pPr>
            <a:r>
              <a:rPr lang="fr-FR" sz="1800" b="1" dirty="0">
                <a:solidFill>
                  <a:srgbClr val="873174"/>
                </a:solidFill>
                <a:effectLst/>
                <a:latin typeface="Helvetica Neue Medium"/>
                <a:ea typeface="Calibri" panose="020F0502020204030204" pitchFamily="34" charset="0"/>
                <a:cs typeface="Helvetica Neue"/>
              </a:rPr>
              <a:t>Existe-t-il des structures gérées par la communauté ou d'autres partenaires que vous pouvez utiliser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Les partenaires disposent-ils de canaux de retour d'information ?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Le gouvernement dispose-t-il de systèmes de retour d'information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Quelles sont les structures de la communauté en place pour communiquer et gérer les plaintes ?</a:t>
            </a:r>
          </a:p>
          <a:p>
            <a:pPr marL="1143000" marR="0">
              <a:spcBef>
                <a:spcPts val="0"/>
              </a:spcBef>
              <a:spcAft>
                <a:spcPts val="0"/>
              </a:spcAft>
            </a:pPr>
            <a:r>
              <a:rPr lang="fr-FR"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p>
          <a:p>
            <a:pPr marL="0" marR="0" lvl="0" indent="0">
              <a:spcBef>
                <a:spcPts val="0"/>
              </a:spcBef>
              <a:spcAft>
                <a:spcPts val="0"/>
              </a:spcAft>
              <a:buClr>
                <a:srgbClr val="943482"/>
              </a:buClr>
              <a:buFont typeface="Helvetica Neue"/>
              <a:buNone/>
            </a:pPr>
            <a:r>
              <a:rPr lang="fr-FR" sz="1800" b="1" dirty="0">
                <a:solidFill>
                  <a:srgbClr val="873174"/>
                </a:solidFill>
                <a:effectLst/>
                <a:latin typeface="Helvetica Neue Medium"/>
                <a:ea typeface="Calibri" panose="020F0502020204030204" pitchFamily="34" charset="0"/>
                <a:cs typeface="Helvetica Neue"/>
              </a:rPr>
              <a:t>Ces canaux sont-ils adaptés et fonctionnent-ils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Sont-ils utilisés par la communauté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Ces canaux sont-ils les canaux préférés et fiables de la communauté ? Quel est le degré de satisfaction des membres de la communauté à l'égard de ces canaux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Ces canaux sont-ils adaptés à un retour d'information qui pourrait être sensible ou critique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Le retour d'information est-il traité de manière confidentielle ? Les canaux sont-ils accessibles à tout moment afin que les informations urgentes puissent être partagées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Y a-t-il des groupes de la communauté qui pourraient ne pas avoir accès aux canaux existants ?</a:t>
            </a:r>
          </a:p>
          <a:p>
            <a:pPr marL="1143000" marR="0">
              <a:spcBef>
                <a:spcPts val="0"/>
              </a:spcBef>
              <a:spcAft>
                <a:spcPts val="0"/>
              </a:spcAft>
            </a:pPr>
            <a:r>
              <a:rPr lang="fr-FR"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p>
          <a:p>
            <a:pPr marL="0" marR="0" lvl="0" indent="0">
              <a:spcBef>
                <a:spcPts val="0"/>
              </a:spcBef>
              <a:spcAft>
                <a:spcPts val="0"/>
              </a:spcAft>
              <a:buClr>
                <a:srgbClr val="943482"/>
              </a:buClr>
              <a:buFont typeface="Helvetica Neue"/>
              <a:buNone/>
            </a:pPr>
            <a:r>
              <a:rPr lang="fr-FR" sz="1800" b="1" dirty="0">
                <a:solidFill>
                  <a:srgbClr val="873174"/>
                </a:solidFill>
                <a:effectLst/>
                <a:latin typeface="Helvetica Neue Medium"/>
                <a:ea typeface="Calibri" panose="020F0502020204030204" pitchFamily="34" charset="0"/>
                <a:cs typeface="Helvetica Neue"/>
              </a:rPr>
              <a:t>Avons-vous besoin de canaux supplémentaires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Les canaux actuels peuvent-ils être consolidés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Des canaux supplémentaires sont-ils nécessaires pour combler les lacunes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Le contexte a-t-il changé et nécessite-t-il de nouveaux canaux ?</a:t>
            </a:r>
          </a:p>
          <a:p>
            <a:pPr marL="342900" marR="0" lvl="0" indent="-342900" algn="just">
              <a:spcBef>
                <a:spcPts val="0"/>
              </a:spcBef>
              <a:spcAft>
                <a:spcPts val="0"/>
              </a:spcAft>
              <a:buClr>
                <a:srgbClr val="873174"/>
              </a:buClr>
              <a:buFont typeface="Symbol" panose="05050102010706020507" pitchFamily="18" charset="2"/>
              <a:buChar char=""/>
            </a:pPr>
            <a:r>
              <a:rPr lang="fr-FR" sz="1800" dirty="0">
                <a:solidFill>
                  <a:srgbClr val="000000"/>
                </a:solidFill>
                <a:effectLst/>
                <a:latin typeface="Helvetica Neue Light"/>
                <a:ea typeface="Calibri" panose="020F0502020204030204" pitchFamily="34" charset="0"/>
                <a:cs typeface="Symbol" panose="05050102010706020507" pitchFamily="18" charset="2"/>
              </a:rPr>
              <a:t>Les rôles peuvent-ils être assumés par la communauté ?</a:t>
            </a:r>
          </a:p>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22</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55069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Clr>
                <a:srgbClr val="943482"/>
              </a:buClr>
              <a:buFont typeface="Helvetica Neue"/>
              <a:buNone/>
            </a:pPr>
            <a:r>
              <a:rPr lang="fr-FR" sz="1800" b="0">
                <a:solidFill>
                  <a:srgbClr val="873174"/>
                </a:solidFill>
                <a:effectLst/>
                <a:latin typeface="Helvetica Neue Medium"/>
                <a:ea typeface="Calibri" panose="020F0502020204030204" pitchFamily="34" charset="0"/>
                <a:cs typeface="Helvetica Neue"/>
              </a:rPr>
              <a:t>NOTES DU FORMATEUR :</a:t>
            </a:r>
          </a:p>
          <a:p>
            <a:pPr marL="0" marR="0" lvl="0" indent="0" rtl="0">
              <a:spcBef>
                <a:spcPts val="0"/>
              </a:spcBef>
              <a:spcAft>
                <a:spcPts val="0"/>
              </a:spcAft>
              <a:buClr>
                <a:srgbClr val="943482"/>
              </a:buClr>
              <a:buFont typeface="Helvetica Neue"/>
              <a:buNone/>
            </a:pPr>
            <a:endParaRPr lang="en-GB" sz="1800" b="1" dirty="0">
              <a:solidFill>
                <a:srgbClr val="873174"/>
              </a:solidFill>
              <a:effectLst/>
              <a:latin typeface="Helvetica Neue Medium"/>
              <a:ea typeface="Calibri" panose="020F0502020204030204" pitchFamily="34" charset="0"/>
              <a:cs typeface="Helvetica Neue"/>
            </a:endParaRPr>
          </a:p>
          <a:p>
            <a:pPr marL="0" lvl="0" indent="0" algn="l" rtl="0">
              <a:lnSpc>
                <a:spcPct val="100000"/>
              </a:lnSpc>
              <a:spcBef>
                <a:spcPts val="1342"/>
              </a:spcBef>
              <a:spcAft>
                <a:spcPts val="0"/>
              </a:spcAft>
              <a:buClr>
                <a:schemeClr val="dk1"/>
              </a:buClr>
              <a:buSzPts val="1805"/>
              <a:buFont typeface="Calibri"/>
              <a:buNone/>
            </a:pPr>
            <a:r>
              <a:rPr lang="fr-FR"/>
              <a:t>Présenter les données collectées à l'aide de l'outil « Définir les canaux d'un système de retour d'information ».</a:t>
            </a:r>
          </a:p>
          <a:p>
            <a:pPr marL="0" lvl="0" indent="0" algn="l" rtl="0">
              <a:lnSpc>
                <a:spcPct val="100000"/>
              </a:lnSpc>
              <a:spcBef>
                <a:spcPts val="1342"/>
              </a:spcBef>
              <a:spcAft>
                <a:spcPts val="0"/>
              </a:spcAft>
              <a:buClr>
                <a:schemeClr val="dk1"/>
              </a:buClr>
              <a:buSzPts val="1805"/>
              <a:buFont typeface="Calibri"/>
              <a:buNone/>
            </a:pPr>
            <a:endParaRPr lang="en-US" dirty="0"/>
          </a:p>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23</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752195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307" name="Google Shape;30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157293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25</a:t>
            </a:fld>
            <a:endParaRPr lang="en-US"/>
          </a:p>
        </p:txBody>
      </p:sp>
    </p:spTree>
    <p:extLst>
      <p:ext uri="{BB962C8B-B14F-4D97-AF65-F5344CB8AC3E}">
        <p14:creationId xmlns:p14="http://schemas.microsoft.com/office/powerpoint/2010/main" val="40395335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26</a:t>
            </a:fld>
            <a:endParaRPr lang="en-US"/>
          </a:p>
        </p:txBody>
      </p:sp>
    </p:spTree>
    <p:extLst>
      <p:ext uri="{BB962C8B-B14F-4D97-AF65-F5344CB8AC3E}">
        <p14:creationId xmlns:p14="http://schemas.microsoft.com/office/powerpoint/2010/main" val="24269536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27</a:t>
            </a:fld>
            <a:endParaRPr lang="en-US"/>
          </a:p>
        </p:txBody>
      </p:sp>
    </p:spTree>
    <p:extLst>
      <p:ext uri="{BB962C8B-B14F-4D97-AF65-F5344CB8AC3E}">
        <p14:creationId xmlns:p14="http://schemas.microsoft.com/office/powerpoint/2010/main" val="24134431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28</a:t>
            </a:fld>
            <a:endParaRPr lang="en-US"/>
          </a:p>
        </p:txBody>
      </p:sp>
    </p:spTree>
    <p:extLst>
      <p:ext uri="{BB962C8B-B14F-4D97-AF65-F5344CB8AC3E}">
        <p14:creationId xmlns:p14="http://schemas.microsoft.com/office/powerpoint/2010/main" val="33233520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r>
              <a:rPr lang="fr-FR"/>
              <a:t>NOTES DU FORMATEUR</a:t>
            </a:r>
          </a:p>
          <a:p>
            <a:pPr marL="0" lvl="0" indent="0" algn="l" rtl="0">
              <a:spcBef>
                <a:spcPts val="542"/>
              </a:spcBef>
              <a:spcAft>
                <a:spcPts val="0"/>
              </a:spcAft>
              <a:buNone/>
            </a:pPr>
            <a:endParaRPr lang="en-US" dirty="0"/>
          </a:p>
          <a:p>
            <a:pPr marL="0" lvl="0" indent="0" algn="l" rtl="0">
              <a:spcBef>
                <a:spcPts val="542"/>
              </a:spcBef>
              <a:spcAft>
                <a:spcPts val="0"/>
              </a:spcAft>
              <a:buNone/>
            </a:pPr>
            <a:r>
              <a:rPr lang="fr-FR"/>
              <a:t>Ouvrir l'outil «Cartographie et définition des rôles, des responsabilités et des ressources pour un système de retour d'informations » et le projeter sur un écran.</a:t>
            </a:r>
          </a:p>
          <a:p>
            <a:pPr marL="0" lvl="0" indent="0" algn="l" rtl="0">
              <a:spcBef>
                <a:spcPts val="542"/>
              </a:spcBef>
              <a:spcAft>
                <a:spcPts val="0"/>
              </a:spcAft>
              <a:buNone/>
            </a:pPr>
            <a:endParaRPr lang="en-GB" sz="1800" dirty="0">
              <a:effectLst/>
              <a:latin typeface="Roboto" panose="02000000000000000000" pitchFamily="2" charset="0"/>
              <a:ea typeface="Roboto" panose="02000000000000000000" pitchFamily="2" charset="0"/>
            </a:endParaRPr>
          </a:p>
          <a:p>
            <a:pPr marL="0" lvl="0" indent="0" algn="l" rtl="0">
              <a:spcBef>
                <a:spcPts val="542"/>
              </a:spcBef>
              <a:spcAft>
                <a:spcPts val="0"/>
              </a:spcAft>
              <a:buNone/>
            </a:pPr>
            <a:r>
              <a:rPr lang="fr-FR" sz="1800">
                <a:effectLst/>
                <a:latin typeface="Roboto" panose="02000000000000000000" pitchFamily="2" charset="0"/>
                <a:ea typeface="Roboto" panose="02000000000000000000" pitchFamily="2" charset="0"/>
              </a:rPr>
              <a:t>Revoir et adapter les tâches si nécessaire, désigner un point focal pour chaque tâche et identifier les ressources et le soutien nécessaires à la mise en œuvre des tâches.</a:t>
            </a:r>
          </a:p>
        </p:txBody>
      </p:sp>
      <p:sp>
        <p:nvSpPr>
          <p:cNvPr id="307" name="Google Shape;30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0790063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9" name="Google Shape;34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2000"/>
              <a:buFont typeface="Arial"/>
              <a:buNone/>
            </a:pPr>
            <a:r>
              <a:rPr lang="fr-FR" sz="2000" b="1">
                <a:solidFill>
                  <a:srgbClr val="F5333F"/>
                </a:solidFill>
                <a:latin typeface="Arial"/>
                <a:ea typeface="Arial"/>
                <a:cs typeface="Arial"/>
                <a:sym typeface="Arial"/>
              </a:rPr>
              <a:t>NOTES DES ORATEURS </a:t>
            </a:r>
          </a:p>
          <a:p>
            <a:pPr marL="0" lvl="0" indent="0" algn="l" rtl="0">
              <a:spcBef>
                <a:spcPts val="542"/>
              </a:spcBef>
              <a:spcAft>
                <a:spcPts val="0"/>
              </a:spcAft>
              <a:buNone/>
            </a:pPr>
            <a:endParaRPr/>
          </a:p>
          <a:p>
            <a:pPr marL="0" lvl="0" indent="0" algn="l" rtl="0">
              <a:spcBef>
                <a:spcPts val="540"/>
              </a:spcBef>
              <a:spcAft>
                <a:spcPts val="0"/>
              </a:spcAft>
              <a:buNone/>
            </a:pPr>
            <a:r>
              <a:rPr lang="fr-FR"/>
              <a:t>Demander si quelqu'un a des questions.</a:t>
            </a:r>
          </a:p>
        </p:txBody>
      </p:sp>
      <p:sp>
        <p:nvSpPr>
          <p:cNvPr id="350" name="Google Shape;35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Arial"/>
              <a:buNone/>
            </a:pPr>
            <a:r>
              <a:rPr lang="fr-FR" sz="1800" b="1" dirty="0">
                <a:solidFill>
                  <a:srgbClr val="F5333F"/>
                </a:solidFill>
                <a:latin typeface="Arial"/>
                <a:ea typeface="Arial"/>
                <a:cs typeface="Arial"/>
                <a:sym typeface="Arial"/>
              </a:rPr>
              <a:t>NOTES DU FORMATEUR  </a:t>
            </a:r>
          </a:p>
          <a:p>
            <a:pPr marL="0" marR="0" lvl="0" indent="0" algn="l" rtl="0">
              <a:lnSpc>
                <a:spcPct val="100000"/>
              </a:lnSpc>
              <a:spcBef>
                <a:spcPts val="540"/>
              </a:spcBef>
              <a:spcAft>
                <a:spcPts val="0"/>
              </a:spcAft>
              <a:buClr>
                <a:schemeClr val="dk1"/>
              </a:buClr>
              <a:buSzPts val="1800"/>
              <a:buFont typeface="Arial"/>
              <a:buNone/>
            </a:pPr>
            <a:endParaRPr sz="1800" b="1" dirty="0">
              <a:solidFill>
                <a:srgbClr val="F5333F"/>
              </a:solidFill>
              <a:latin typeface="Arial"/>
              <a:ea typeface="Arial"/>
              <a:cs typeface="Arial"/>
              <a:sym typeface="Arial"/>
            </a:endParaRPr>
          </a:p>
          <a:p>
            <a:pPr marL="285750" marR="0" lvl="0" indent="-285750" algn="l" rtl="0">
              <a:lnSpc>
                <a:spcPct val="100000"/>
              </a:lnSpc>
              <a:spcBef>
                <a:spcPts val="540"/>
              </a:spcBef>
              <a:spcAft>
                <a:spcPts val="0"/>
              </a:spcAft>
              <a:buClr>
                <a:srgbClr val="F5333F"/>
              </a:buClr>
              <a:buSzPts val="1800"/>
              <a:buFont typeface="Arial"/>
              <a:buChar char="•"/>
            </a:pPr>
            <a:r>
              <a:rPr lang="fr-FR" sz="1800" b="0" dirty="0">
                <a:solidFill>
                  <a:srgbClr val="F5333F"/>
                </a:solidFill>
                <a:latin typeface="Arial"/>
                <a:ea typeface="Arial"/>
                <a:cs typeface="Arial"/>
                <a:sym typeface="Arial"/>
              </a:rPr>
              <a:t>Demander aux participants de discuter avec leur voisin des questions figurant sur la diapositive - donnez-leur 5 minutes.</a:t>
            </a:r>
          </a:p>
          <a:p>
            <a:pPr marL="285750" marR="0" lvl="0" indent="-285750" algn="l" rtl="0">
              <a:lnSpc>
                <a:spcPct val="100000"/>
              </a:lnSpc>
              <a:spcBef>
                <a:spcPts val="540"/>
              </a:spcBef>
              <a:spcAft>
                <a:spcPts val="0"/>
              </a:spcAft>
              <a:buClr>
                <a:srgbClr val="F5333F"/>
              </a:buClr>
              <a:buSzPts val="1800"/>
              <a:buFont typeface="Arial"/>
              <a:buChar char="•"/>
            </a:pPr>
            <a:r>
              <a:rPr lang="fr-FR" sz="1800" b="0" dirty="0">
                <a:solidFill>
                  <a:srgbClr val="F5333F"/>
                </a:solidFill>
                <a:latin typeface="Arial"/>
                <a:ea typeface="Arial"/>
                <a:cs typeface="Arial"/>
                <a:sym typeface="Arial"/>
              </a:rPr>
              <a:t>Demander ensuite à chaque binôme de parler d'une chose qui les a surpris ou avec laquelle ils sont vraiment d'accord - demander aux participants de le faire rapidement  </a:t>
            </a:r>
          </a:p>
          <a:p>
            <a:pPr marL="0" lvl="0" indent="0" algn="l" rtl="0">
              <a:spcBef>
                <a:spcPts val="542"/>
              </a:spcBef>
              <a:spcAft>
                <a:spcPts val="0"/>
              </a:spcAft>
              <a:buNone/>
            </a:pPr>
            <a:endParaRPr dirty="0"/>
          </a:p>
        </p:txBody>
      </p:sp>
      <p:sp>
        <p:nvSpPr>
          <p:cNvPr id="197" name="Google Shape;19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259" name="Google Shape;259;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1029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Arial"/>
              <a:buNone/>
            </a:pPr>
            <a:r>
              <a:rPr lang="fr-FR" sz="1800" b="1">
                <a:solidFill>
                  <a:srgbClr val="F5333F"/>
                </a:solidFill>
                <a:latin typeface="Arial"/>
                <a:ea typeface="Arial"/>
                <a:cs typeface="Arial"/>
                <a:sym typeface="Arial"/>
              </a:rPr>
              <a:t>NOTES DES ORATEURS </a:t>
            </a:r>
          </a:p>
          <a:p>
            <a:pPr marL="0" lvl="0" indent="0" algn="l" rtl="0">
              <a:spcBef>
                <a:spcPts val="542"/>
              </a:spcBef>
              <a:spcAft>
                <a:spcPts val="0"/>
              </a:spcAft>
              <a:buNone/>
            </a:pPr>
            <a:endParaRPr dirty="0"/>
          </a:p>
        </p:txBody>
      </p:sp>
      <p:sp>
        <p:nvSpPr>
          <p:cNvPr id="218" name="Google Shape;21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5</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2000" b="1" dirty="0">
                <a:latin typeface="Calibri"/>
                <a:ea typeface="Calibri"/>
                <a:cs typeface="Calibri"/>
                <a:sym typeface="Calibri"/>
              </a:rPr>
              <a:t>NOTES DU FORMATEUR </a:t>
            </a:r>
          </a:p>
          <a:p>
            <a:pPr marL="0" lvl="0" indent="0" algn="l" rtl="0">
              <a:spcBef>
                <a:spcPts val="1000"/>
              </a:spcBef>
              <a:spcAft>
                <a:spcPts val="0"/>
              </a:spcAft>
              <a:buNone/>
            </a:pPr>
            <a:endParaRPr sz="2000" b="0" dirty="0">
              <a:latin typeface="Calibri"/>
              <a:ea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fr-FR" sz="2000" b="0" dirty="0">
                <a:latin typeface="Calibri"/>
                <a:ea typeface="Calibri"/>
                <a:cs typeface="Calibri"/>
                <a:sym typeface="Calibri"/>
              </a:rPr>
              <a:t>Ces exemples peuvent être remplacés par ceux de votre pays ou région.</a:t>
            </a:r>
          </a:p>
          <a:p>
            <a:pPr marL="342900" lvl="0" indent="-342900" algn="l" rtl="0">
              <a:spcBef>
                <a:spcPts val="1000"/>
              </a:spcBef>
              <a:spcAft>
                <a:spcPts val="0"/>
              </a:spcAft>
              <a:buClr>
                <a:schemeClr val="dk1"/>
              </a:buClr>
              <a:buSzPts val="2000"/>
              <a:buFont typeface="Arial"/>
              <a:buChar char="•"/>
            </a:pPr>
            <a:r>
              <a:rPr lang="fr-FR" sz="2000" b="1" dirty="0">
                <a:latin typeface="Calibri"/>
                <a:ea typeface="Calibri"/>
                <a:cs typeface="Calibri"/>
                <a:sym typeface="Calibri"/>
              </a:rPr>
              <a:t>AVANT</a:t>
            </a:r>
            <a:r>
              <a:rPr lang="fr-FR" sz="2000" dirty="0">
                <a:latin typeface="Calibri"/>
                <a:ea typeface="Calibri"/>
                <a:cs typeface="Calibri"/>
                <a:sym typeface="Calibri"/>
              </a:rPr>
              <a:t> de montrer le contenu, demandez si quelqu'un dans la salle a un exemple de mécanisme de retour d'information qu'il peut partager.</a:t>
            </a:r>
          </a:p>
          <a:p>
            <a:pPr marL="342900" lvl="0" indent="-215900" algn="l" rtl="0">
              <a:spcBef>
                <a:spcPts val="1000"/>
              </a:spcBef>
              <a:spcAft>
                <a:spcPts val="0"/>
              </a:spcAft>
              <a:buClr>
                <a:schemeClr val="dk1"/>
              </a:buClr>
              <a:buSzPts val="2000"/>
              <a:buFont typeface="Arial"/>
              <a:buNone/>
            </a:pPr>
            <a:endParaRPr lang="en-US" sz="2000" b="0" dirty="0">
              <a:latin typeface="Calibri"/>
              <a:ea typeface="Calibri"/>
              <a:cs typeface="Calibri"/>
              <a:sym typeface="Calibri"/>
            </a:endParaRPr>
          </a:p>
          <a:p>
            <a:pPr marL="342900" lvl="0" indent="-215900" algn="l" rtl="0">
              <a:spcBef>
                <a:spcPts val="1000"/>
              </a:spcBef>
              <a:spcAft>
                <a:spcPts val="0"/>
              </a:spcAft>
              <a:buClr>
                <a:schemeClr val="dk1"/>
              </a:buClr>
              <a:buSzPts val="2000"/>
              <a:buFont typeface="Arial"/>
              <a:buNone/>
            </a:pPr>
            <a:r>
              <a:rPr lang="fr-FR" sz="2000" b="1" dirty="0">
                <a:latin typeface="Calibri"/>
                <a:ea typeface="Calibri"/>
                <a:cs typeface="Calibri"/>
                <a:sym typeface="Calibri"/>
              </a:rPr>
              <a:t>WhatsApp au Pérou pour le COVID-19</a:t>
            </a:r>
          </a:p>
          <a:p>
            <a:pPr marL="469900" lvl="0" indent="-342900" algn="l" rtl="0">
              <a:spcBef>
                <a:spcPts val="1000"/>
              </a:spcBef>
              <a:spcAft>
                <a:spcPts val="0"/>
              </a:spcAft>
              <a:buClr>
                <a:schemeClr val="dk1"/>
              </a:buClr>
              <a:buSzPts val="2000"/>
              <a:buFont typeface="Arial" panose="020B0604020202020204" pitchFamily="34" charset="0"/>
              <a:buChar char="•"/>
            </a:pPr>
            <a:r>
              <a:rPr lang="fr-FR" sz="2000" dirty="0"/>
              <a:t>Lorsque la pandémie de COVID-19 a contraint la Croix-Rouge péruvienne (CRP) et la FICR à suspendre les activités présentielles avec la population migrante vénézuélienne, elles ont dû trouver un nouveau moyen à distance pour fournir une assistance et répondre aux retours d’information. Une évaluation précédente avait révélé que 78 % des migrants vénézuéliens au Pérou ont accès à un téléphone portable et que 99 % utilisent WhatsApp et Facebook pour recevoir des informations. </a:t>
            </a:r>
          </a:p>
          <a:p>
            <a:pPr marL="469900" lvl="0" indent="-342900" algn="l" rtl="0">
              <a:spcBef>
                <a:spcPts val="1000"/>
              </a:spcBef>
              <a:spcAft>
                <a:spcPts val="0"/>
              </a:spcAft>
              <a:buClr>
                <a:schemeClr val="dk1"/>
              </a:buClr>
              <a:buSzPts val="2000"/>
              <a:buFont typeface="Arial" panose="020B0604020202020204" pitchFamily="34" charset="0"/>
              <a:buChar char="•"/>
            </a:pPr>
            <a:r>
              <a:rPr lang="fr-FR" sz="2000" dirty="0"/>
              <a:t>Une ligne commerciale WhatsApp a donc été mise en place pour répondre aux questions ou aux doutes sur la pandémie, fournir des informations sur la prévention, et identifier, surveiller et traiter les rumeurs ou les « fake news » liées à la COVID-19. </a:t>
            </a:r>
          </a:p>
          <a:p>
            <a:pPr marL="469900" lvl="0" indent="-342900" algn="l" rtl="0">
              <a:spcBef>
                <a:spcPts val="1000"/>
              </a:spcBef>
              <a:spcAft>
                <a:spcPts val="0"/>
              </a:spcAft>
              <a:buClr>
                <a:schemeClr val="dk1"/>
              </a:buClr>
              <a:buSzPts val="2000"/>
              <a:buFont typeface="Arial" panose="020B0604020202020204" pitchFamily="34" charset="0"/>
              <a:buChar char="•"/>
            </a:pPr>
            <a:r>
              <a:rPr lang="fr-FR" sz="2000" dirty="0"/>
              <a:t>Un ensemble de messages clés sur la prévention et aux interventions liées à la COVID-19, ainsi qu'une feuille de questions-réponses, ont été préparés à l'avance pour être utilisés par les opérateurs de la ligne WhatsApp. Au départ, la ligne a été lancée par deux opérateurs d'engagement communautaire, mais par la suite, c’est le personnel médical qui a été amené à répondre à certaines questions. </a:t>
            </a:r>
          </a:p>
          <a:p>
            <a:pPr marL="469900" lvl="0" indent="-342900" algn="l" rtl="0">
              <a:spcBef>
                <a:spcPts val="1000"/>
              </a:spcBef>
              <a:spcAft>
                <a:spcPts val="0"/>
              </a:spcAft>
              <a:buClr>
                <a:schemeClr val="dk1"/>
              </a:buClr>
              <a:buSzPts val="2000"/>
              <a:buFont typeface="Arial" panose="020B0604020202020204" pitchFamily="34" charset="0"/>
              <a:buChar char="•"/>
            </a:pPr>
            <a:r>
              <a:rPr lang="fr-FR" sz="2000" dirty="0"/>
              <a:t>Un groupe WhatsApp a également été créé entre les opérateurs pour aider à coordonner les réponses et des directives ont été élaborées pour enregistrer et suivre les réponses. Depuis son lancement, la ligne s'est avérée très populaire et répond désormais à un éventail beaucoup plus large de demandes, notamment pour soutenir la population péruvienne</a:t>
            </a:r>
          </a:p>
          <a:p>
            <a:pPr marL="0" lvl="0" indent="0" algn="l" rtl="0">
              <a:spcBef>
                <a:spcPts val="542"/>
              </a:spcBef>
              <a:spcAft>
                <a:spcPts val="0"/>
              </a:spcAft>
              <a:buNone/>
            </a:pPr>
            <a:endParaRPr lang="en-US" b="1" dirty="0"/>
          </a:p>
          <a:p>
            <a:pPr marL="0" lvl="0" indent="0" algn="l" rtl="0">
              <a:spcBef>
                <a:spcPts val="542"/>
              </a:spcBef>
              <a:spcAft>
                <a:spcPts val="0"/>
              </a:spcAft>
              <a:buFont typeface="Arial" panose="020B0604020202020204" pitchFamily="34" charset="0"/>
              <a:buNone/>
            </a:pPr>
            <a:r>
              <a:rPr lang="fr-FR" b="1" dirty="0"/>
              <a:t>Retour d'information en face à face en RDC pour la lutte contre le virus Ebola</a:t>
            </a:r>
          </a:p>
          <a:p>
            <a:pPr marL="342900" indent="-342900">
              <a:buFont typeface="Arial" panose="020B0604020202020204" pitchFamily="34" charset="0"/>
              <a:buChar char="•"/>
            </a:pPr>
            <a:r>
              <a:rPr lang="fr-FR" dirty="0"/>
              <a:t>La Croix-Rouge de la RDC et la FICR, avec le soutien des Centres américains de contrôle des maladies, ont mis en place un système permettant de collecter, d'analyser et d'agir de manière systématique sur les retours des communautés concernant l'opération Ebola dans l'est du Congo. </a:t>
            </a:r>
          </a:p>
          <a:p>
            <a:pPr marL="342900" indent="-342900">
              <a:buFont typeface="Arial" panose="020B0604020202020204" pitchFamily="34" charset="0"/>
              <a:buChar char="•"/>
            </a:pPr>
            <a:r>
              <a:rPr lang="fr-FR" dirty="0"/>
              <a:t>Lors de visites à domicile et de réunions communautaires, les bénévoles recueillent les préoccupations, les rumeurs et les questions à l'aide de formulaires papier. </a:t>
            </a:r>
          </a:p>
          <a:p>
            <a:pPr marL="342900" indent="-342900">
              <a:buFont typeface="Arial" panose="020B0604020202020204" pitchFamily="34" charset="0"/>
              <a:buChar char="•"/>
            </a:pPr>
            <a:r>
              <a:rPr lang="fr-FR" dirty="0"/>
              <a:t>Les données recueillies sont codées et analysées localement, puis partagées avec les commissions de communication des risques dirigées par le gouvernement local, les responsables des interventions face au </a:t>
            </a:r>
            <a:r>
              <a:rPr lang="fr-FR" dirty="0" err="1"/>
              <a:t>au</a:t>
            </a:r>
            <a:r>
              <a:rPr lang="fr-FR" dirty="0"/>
              <a:t> virus Ebola et les partenaires régionaux et mondiaux, afin d'alimenter les discussions et les décisions stratégiques.</a:t>
            </a:r>
          </a:p>
          <a:p>
            <a:pPr marL="342900" indent="-342900">
              <a:buFont typeface="Arial" panose="020B0604020202020204" pitchFamily="34" charset="0"/>
              <a:buChar char="•"/>
            </a:pPr>
            <a:r>
              <a:rPr lang="fr-FR" dirty="0"/>
              <a:t> À la fin des interventions face au virus Ebola, plus d'un million de commentaires avaient été recueillis par plus de 800 volontaires de la Croix-Rouge. Ces données ont aidé l'opération de la Croix-Rouge à répondre aux préoccupations et aux suggestions de la communauté en temps réel, ce qui a renforcé la confiance et l'acceptation des interventions sanitaires. Par exemple, les retours reçus sur le besoin des familles de confirmer visuellement que leur proche était dans le sac mortuaire ont conduit la Croix-Rouge à acquérir des sacs transparents. L'utilisation de sacs transparents a également permis de dissiper l'impression que les sacs étaient remplis de pierres ou de saletés parce que les parties du corps avaient été enlevées et vendues</a:t>
            </a:r>
          </a:p>
          <a:p>
            <a:pPr marL="0" lvl="0" indent="0" algn="l" rtl="0">
              <a:spcBef>
                <a:spcPts val="542"/>
              </a:spcBef>
              <a:spcAft>
                <a:spcPts val="0"/>
              </a:spcAft>
              <a:buFont typeface="Arial" panose="020B0604020202020204" pitchFamily="34" charset="0"/>
              <a:buNone/>
            </a:pPr>
            <a:endParaRPr b="1" dirty="0"/>
          </a:p>
        </p:txBody>
      </p:sp>
      <p:sp>
        <p:nvSpPr>
          <p:cNvPr id="369" name="Google Shape;36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Google Shape;38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2000" b="1" dirty="0">
                <a:latin typeface="Calibri"/>
                <a:ea typeface="Calibri"/>
                <a:cs typeface="Calibri"/>
                <a:sym typeface="Calibri"/>
              </a:rPr>
              <a:t>NOTES DU FORMATEUR - diapositive optionnelle avec une vidéo documentant un mécanisme de retour d'information au Bangladesh. La vidéo dure 10 minutes</a:t>
            </a:r>
          </a:p>
          <a:p>
            <a:pPr marL="342900" lvl="0" indent="-215900" algn="l" rtl="0">
              <a:spcBef>
                <a:spcPts val="1000"/>
              </a:spcBef>
              <a:spcAft>
                <a:spcPts val="0"/>
              </a:spcAft>
              <a:buClr>
                <a:schemeClr val="dk1"/>
              </a:buClr>
              <a:buSzPts val="2000"/>
              <a:buFont typeface="Arial"/>
              <a:buNone/>
            </a:pPr>
            <a:endParaRPr sz="2000" b="0" dirty="0">
              <a:latin typeface="Calibri"/>
              <a:ea typeface="Calibri"/>
              <a:cs typeface="Calibri"/>
              <a:sym typeface="Calibri"/>
            </a:endParaRPr>
          </a:p>
          <a:p>
            <a:pPr marL="0" lvl="0" indent="0" algn="l" rtl="0">
              <a:spcBef>
                <a:spcPts val="542"/>
              </a:spcBef>
              <a:spcAft>
                <a:spcPts val="0"/>
              </a:spcAft>
              <a:buNone/>
            </a:pPr>
            <a:endParaRPr dirty="0"/>
          </a:p>
        </p:txBody>
      </p:sp>
      <p:sp>
        <p:nvSpPr>
          <p:cNvPr id="381" name="Google Shape;38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r>
              <a:rPr lang="fr-FR" dirty="0"/>
              <a:t>NOTES DU FORMATEUR</a:t>
            </a:r>
          </a:p>
          <a:p>
            <a:pPr marL="0" lvl="0" indent="0" algn="l" rtl="0">
              <a:spcBef>
                <a:spcPts val="542"/>
              </a:spcBef>
              <a:spcAft>
                <a:spcPts val="0"/>
              </a:spcAft>
              <a:buNone/>
            </a:pPr>
            <a:endParaRPr lang="en-US" dirty="0"/>
          </a:p>
          <a:p>
            <a:pPr marL="0" lvl="0" indent="0" algn="l" rtl="0">
              <a:spcBef>
                <a:spcPts val="542"/>
              </a:spcBef>
              <a:spcAft>
                <a:spcPts val="0"/>
              </a:spcAft>
              <a:buNone/>
            </a:pPr>
            <a:r>
              <a:rPr lang="fr-FR" dirty="0"/>
              <a:t>Il y a deux façons principales de recueillir les retours de la communauté. Grâce à un système réactif où les gens viennent nous voir lorsqu'ils ont un retour d'information à partager (par exemple, une ligne d'assistance téléphonique, un service d'assistance. un système de SMS, des boîtes à idées), ou un système proactif, dans lequel nous sollicitons activement un retour d'information (par exemple, des groupes de discussion, des visites à domicile, des enquêtes, des entretiens individuels).</a:t>
            </a:r>
            <a:r>
              <a:rPr lang="fr-FR" b="1" dirty="0"/>
              <a:t> </a:t>
            </a:r>
            <a:r>
              <a:rPr lang="fr-FR" b="0" dirty="0"/>
              <a:t>Toutefois, certains canaux peuvent être réactifs ou proactifs (par exemple, les bénévoles dans les communautés, les comités communautaires, les réseaux sociaux, etc.)</a:t>
            </a:r>
          </a:p>
          <a:p>
            <a:pPr marL="0" lvl="0" indent="0" algn="l" rtl="0">
              <a:spcBef>
                <a:spcPts val="542"/>
              </a:spcBef>
              <a:spcAft>
                <a:spcPts val="0"/>
              </a:spcAft>
              <a:buNone/>
            </a:pPr>
            <a:endParaRPr lang="en-US" b="1" dirty="0"/>
          </a:p>
          <a:p>
            <a:pPr marL="0" lvl="0" indent="0" algn="l" rtl="0">
              <a:spcBef>
                <a:spcPts val="542"/>
              </a:spcBef>
              <a:spcAft>
                <a:spcPts val="0"/>
              </a:spcAft>
              <a:buNone/>
            </a:pPr>
            <a:r>
              <a:rPr lang="fr-FR" b="0" dirty="0"/>
              <a:t>Avantages/inconvénients :</a:t>
            </a:r>
          </a:p>
          <a:p>
            <a:pPr marL="0" lvl="0" indent="0" algn="l" rtl="0">
              <a:spcBef>
                <a:spcPts val="542"/>
              </a:spcBef>
              <a:spcAft>
                <a:spcPts val="0"/>
              </a:spcAft>
              <a:buNone/>
            </a:pPr>
            <a:r>
              <a:rPr lang="fr-FR" b="1" dirty="0"/>
              <a:t>Canaux réactifs :</a:t>
            </a:r>
          </a:p>
          <a:p>
            <a:pPr marL="342900" lvl="0" indent="-342900" algn="l" rtl="0">
              <a:spcBef>
                <a:spcPts val="542"/>
              </a:spcBef>
              <a:spcAft>
                <a:spcPts val="0"/>
              </a:spcAft>
              <a:buFont typeface="Arial" panose="020B0604020202020204" pitchFamily="34" charset="0"/>
              <a:buChar char="•"/>
            </a:pPr>
            <a:r>
              <a:rPr lang="fr-FR" b="0" dirty="0"/>
              <a:t>Ils sont disponibles lorsque les gens en ont besoin et peuvent recueillir tout type de retour d'information que les gens souhaitent partager. </a:t>
            </a:r>
          </a:p>
          <a:p>
            <a:pPr marL="342900" lvl="0" indent="-342900" algn="l" rtl="0">
              <a:spcBef>
                <a:spcPts val="542"/>
              </a:spcBef>
              <a:spcAft>
                <a:spcPts val="0"/>
              </a:spcAft>
              <a:buFont typeface="Arial" panose="020B0604020202020204" pitchFamily="34" charset="0"/>
              <a:buChar char="•"/>
            </a:pPr>
            <a:r>
              <a:rPr lang="fr-FR" b="0" dirty="0"/>
              <a:t>Ils sont souvent plus structurés, ce qui facilite leur suivi lorsque des problèmes sont soulevés.</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b="0" dirty="0"/>
              <a:t>Toutefois, le système doit faire l'objet d'une campagne de publicité et être bien expliqué, faute de quoi les gens risquent de ne pas savoir comment partager leur retour d'information. </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b="0" dirty="0"/>
              <a:t>Si les gens n'utilisent pas le système, nous ne recevrons aucun retour d'information. </a:t>
            </a:r>
          </a:p>
          <a:p>
            <a:pPr marL="342900" lvl="0" indent="-342900" algn="l" rtl="0">
              <a:spcBef>
                <a:spcPts val="542"/>
              </a:spcBef>
              <a:spcAft>
                <a:spcPts val="0"/>
              </a:spcAft>
              <a:buFont typeface="Arial" panose="020B0604020202020204" pitchFamily="34" charset="0"/>
              <a:buChar char="•"/>
            </a:pPr>
            <a:endParaRPr lang="en-US" b="0" dirty="0"/>
          </a:p>
          <a:p>
            <a:pPr marL="0" lvl="0" indent="0" algn="l" rtl="0">
              <a:spcBef>
                <a:spcPts val="542"/>
              </a:spcBef>
              <a:spcAft>
                <a:spcPts val="0"/>
              </a:spcAft>
              <a:buFont typeface="Arial" panose="020B0604020202020204" pitchFamily="34" charset="0"/>
              <a:buNone/>
            </a:pPr>
            <a:endParaRPr lang="en-US" b="0" dirty="0"/>
          </a:p>
          <a:p>
            <a:pPr marL="0" lvl="0" indent="0" algn="l" rtl="0">
              <a:spcBef>
                <a:spcPts val="542"/>
              </a:spcBef>
              <a:spcAft>
                <a:spcPts val="0"/>
              </a:spcAft>
              <a:buNone/>
            </a:pPr>
            <a:r>
              <a:rPr lang="fr-FR" b="1" dirty="0"/>
              <a:t>Canaux proactifs</a:t>
            </a:r>
            <a:r>
              <a:rPr lang="fr-FR" b="0" dirty="0"/>
              <a:t> </a:t>
            </a:r>
          </a:p>
          <a:p>
            <a:pPr marL="342900" lvl="0" indent="-342900" algn="l" rtl="0">
              <a:spcBef>
                <a:spcPts val="542"/>
              </a:spcBef>
              <a:spcAft>
                <a:spcPts val="0"/>
              </a:spcAft>
              <a:buFont typeface="Arial" panose="020B0604020202020204" pitchFamily="34" charset="0"/>
              <a:buChar char="•"/>
            </a:pPr>
            <a:r>
              <a:rPr lang="fr-FR" b="0" dirty="0"/>
              <a:t>Ces canaux peuvent être utilisés pour recueillir un retour d'information sur des questions spécifiques sur lesquelles nous voulons en savoir plus. </a:t>
            </a:r>
          </a:p>
          <a:p>
            <a:pPr marL="342900" lvl="0" indent="-342900" algn="l" rtl="0">
              <a:spcBef>
                <a:spcPts val="542"/>
              </a:spcBef>
              <a:spcAft>
                <a:spcPts val="0"/>
              </a:spcAft>
              <a:buFont typeface="Arial" panose="020B0604020202020204" pitchFamily="34" charset="0"/>
              <a:buChar char="•"/>
            </a:pPr>
            <a:r>
              <a:rPr lang="fr-FR" b="0" dirty="0"/>
              <a:t>Ils fonctionnent également bien avec les gens et dans les cultures où ils peuvent se sentir mal à l'aise à l'idée de faire un retour sans qu'on le leur demande.</a:t>
            </a:r>
          </a:p>
          <a:p>
            <a:pPr marL="342900" lvl="0" indent="-342900" algn="l" rtl="0">
              <a:spcBef>
                <a:spcPts val="542"/>
              </a:spcBef>
              <a:spcAft>
                <a:spcPts val="0"/>
              </a:spcAft>
              <a:buFont typeface="Arial" panose="020B0604020202020204" pitchFamily="34" charset="0"/>
              <a:buChar char="•"/>
            </a:pPr>
            <a:r>
              <a:rPr lang="fr-FR" b="0" dirty="0"/>
              <a:t>Toutefois, en posant des questions spécifiques, nous risquons de manquer le retour d'information sur d'autres sujets. </a:t>
            </a:r>
          </a:p>
          <a:p>
            <a:pPr marL="342900" lvl="0" indent="-342900" algn="l" rtl="0">
              <a:spcBef>
                <a:spcPts val="542"/>
              </a:spcBef>
              <a:spcAft>
                <a:spcPts val="0"/>
              </a:spcAft>
              <a:buFont typeface="Arial" panose="020B0604020202020204" pitchFamily="34" charset="0"/>
              <a:buChar char="•"/>
            </a:pPr>
            <a:r>
              <a:rPr lang="fr-FR" b="0" dirty="0"/>
              <a:t>Si les gens n'ont pas un accès régulier aux canaux, ils risquent de ne pas pouvoir signaler les problèmes lorsqu'ils en ont besoin. </a:t>
            </a:r>
          </a:p>
          <a:p>
            <a:pPr marL="342900" lvl="0" indent="-342900" algn="l" rtl="0">
              <a:spcBef>
                <a:spcPts val="542"/>
              </a:spcBef>
              <a:spcAft>
                <a:spcPts val="0"/>
              </a:spcAft>
              <a:buFont typeface="Arial" panose="020B0604020202020204" pitchFamily="34" charset="0"/>
              <a:buChar char="•"/>
            </a:pPr>
            <a:r>
              <a:rPr lang="fr-FR" b="0" dirty="0"/>
              <a:t>Les canaux proactifs sont souvent utilisés lorsque nous voulons avoir une compréhension plus approfondie de la communauté pour suivre, par exemple, ses perceptions d'une maladie et il peut donc être plus difficile de suivre les problèmes et d'en assurer le suivi.</a:t>
            </a:r>
          </a:p>
          <a:p>
            <a:pPr marL="0" lvl="0" indent="0" algn="l" rtl="0">
              <a:spcBef>
                <a:spcPts val="542"/>
              </a:spcBef>
              <a:spcAft>
                <a:spcPts val="0"/>
              </a:spcAft>
              <a:buNone/>
            </a:pPr>
            <a:endParaRPr lang="en-US" b="1" dirty="0"/>
          </a:p>
          <a:p>
            <a:pPr marL="0" lvl="0" indent="0" algn="l" rtl="0">
              <a:spcBef>
                <a:spcPts val="542"/>
              </a:spcBef>
              <a:spcAft>
                <a:spcPts val="0"/>
              </a:spcAft>
              <a:buNone/>
            </a:pPr>
            <a:r>
              <a:rPr lang="fr-FR" b="1" dirty="0"/>
              <a:t>Les deux sont importants et les meilleurs mécanismes de retour d'informations utiliseront un mélange de méthodes proactives et réactives.</a:t>
            </a:r>
          </a:p>
        </p:txBody>
      </p:sp>
      <p:sp>
        <p:nvSpPr>
          <p:cNvPr id="348" name="Google Shape;348;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228282" algn="l" rtl="0">
              <a:lnSpc>
                <a:spcPct val="100000"/>
              </a:lnSpc>
              <a:spcBef>
                <a:spcPts val="0"/>
              </a:spcBef>
              <a:spcAft>
                <a:spcPts val="0"/>
              </a:spcAft>
              <a:buClr>
                <a:schemeClr val="dk1"/>
              </a:buClr>
              <a:buSzPts val="1805"/>
              <a:buFont typeface="Arial"/>
              <a:buNone/>
            </a:pPr>
            <a:r>
              <a:rPr lang="fr-FR" b="1" dirty="0"/>
              <a:t>NOTES DU FORMATEUR</a:t>
            </a:r>
          </a:p>
          <a:p>
            <a:pPr marL="342900" lvl="0" indent="-228282" algn="l" rtl="0">
              <a:lnSpc>
                <a:spcPct val="100000"/>
              </a:lnSpc>
              <a:spcBef>
                <a:spcPts val="0"/>
              </a:spcBef>
              <a:spcAft>
                <a:spcPts val="0"/>
              </a:spcAft>
              <a:buClr>
                <a:schemeClr val="dk1"/>
              </a:buClr>
              <a:buSzPts val="1805"/>
              <a:buFont typeface="Arial"/>
              <a:buNone/>
            </a:pPr>
            <a:endParaRPr lang="en-US" dirty="0"/>
          </a:p>
          <a:p>
            <a:pPr marL="342900" lvl="0" indent="-228282" algn="l" rtl="0">
              <a:lnSpc>
                <a:spcPct val="100000"/>
              </a:lnSpc>
              <a:spcBef>
                <a:spcPts val="0"/>
              </a:spcBef>
              <a:spcAft>
                <a:spcPts val="0"/>
              </a:spcAft>
              <a:buClr>
                <a:schemeClr val="dk1"/>
              </a:buClr>
              <a:buSzPts val="1805"/>
              <a:buFont typeface="Arial"/>
              <a:buNone/>
            </a:pPr>
            <a:r>
              <a:rPr lang="fr-FR" dirty="0"/>
              <a:t>Les étapes d'un cycle de retour d'information :</a:t>
            </a:r>
          </a:p>
          <a:p>
            <a:pPr marL="342900" lvl="0" indent="-228282" algn="l" rtl="0">
              <a:lnSpc>
                <a:spcPct val="100000"/>
              </a:lnSpc>
              <a:spcBef>
                <a:spcPts val="0"/>
              </a:spcBef>
              <a:spcAft>
                <a:spcPts val="0"/>
              </a:spcAft>
              <a:buClr>
                <a:schemeClr val="dk1"/>
              </a:buClr>
              <a:buSzPts val="1805"/>
              <a:buFont typeface="Arial"/>
              <a:buNone/>
            </a:pPr>
            <a:endParaRPr lang="en-US" dirty="0"/>
          </a:p>
          <a:p>
            <a:pPr marL="342900" marR="0" lvl="0" indent="-342900">
              <a:lnSpc>
                <a:spcPct val="107000"/>
              </a:lnSpc>
              <a:spcBef>
                <a:spcPts val="0"/>
              </a:spcBef>
              <a:spcAft>
                <a:spcPts val="0"/>
              </a:spcAft>
              <a:buFont typeface="+mj-lt"/>
              <a:buAutoNum type="arabicPeriod"/>
            </a:pPr>
            <a:r>
              <a:rPr lang="fr-FR" sz="1800" b="1" dirty="0">
                <a:solidFill>
                  <a:srgbClr val="000000"/>
                </a:solidFill>
                <a:effectLst/>
                <a:latin typeface="Calibri" panose="020F0502020204030204" pitchFamily="34" charset="0"/>
                <a:ea typeface="Calibri" panose="020F0502020204030204" pitchFamily="34" charset="0"/>
              </a:rPr>
              <a:t>Construire le mécanisme de retour d'information : </a:t>
            </a:r>
            <a:r>
              <a:rPr lang="fr-FR" sz="1800" dirty="0">
                <a:solidFill>
                  <a:srgbClr val="000000"/>
                </a:solidFill>
                <a:effectLst/>
                <a:latin typeface="Calibri" panose="020F0502020204030204" pitchFamily="34" charset="0"/>
                <a:ea typeface="Calibri" panose="020F0502020204030204" pitchFamily="34" charset="0"/>
              </a:rPr>
              <a:t>Déterminer quel type d'information est déjà reçu par la communauté, quels canaux supplémentaires pourraient être nécessaires (en fonction du contexte et des préférences de la communauté) et planifier le processus de retour d'informations avec la communauté. Identifier clairement les processus de collecte, de gestion et de partage des retours d'informations de la communauté ainsi que les rôles et responsabilités de toutes les personnes impliquées. </a:t>
            </a:r>
          </a:p>
          <a:p>
            <a:pPr marL="342900" marR="0" lvl="0" indent="-342900">
              <a:lnSpc>
                <a:spcPct val="107000"/>
              </a:lnSpc>
              <a:spcBef>
                <a:spcPts val="0"/>
              </a:spcBef>
              <a:spcAft>
                <a:spcPts val="0"/>
              </a:spcAft>
              <a:buFont typeface="+mj-lt"/>
              <a:buAutoNum type="arabicPeriod"/>
            </a:pPr>
            <a:endParaRPr lang="en-US" sz="1800" dirty="0">
              <a:solidFill>
                <a:srgbClr val="000000"/>
              </a:solidFill>
              <a:effectLst/>
              <a:latin typeface="Open Sans" panose="020B0606030504020204" pitchFamily="34" charset="0"/>
              <a:ea typeface="Open Sans" panose="020B0606030504020204" pitchFamily="34" charset="0"/>
            </a:endParaRPr>
          </a:p>
          <a:p>
            <a:pPr marL="342900" marR="0" lvl="0" indent="-342900">
              <a:lnSpc>
                <a:spcPct val="107000"/>
              </a:lnSpc>
              <a:spcBef>
                <a:spcPts val="0"/>
              </a:spcBef>
              <a:spcAft>
                <a:spcPts val="0"/>
              </a:spcAft>
              <a:buFont typeface="+mj-lt"/>
              <a:buAutoNum type="arabicPeriod"/>
            </a:pPr>
            <a:r>
              <a:rPr lang="fr-FR" sz="1800" b="1" dirty="0">
                <a:effectLst/>
                <a:latin typeface="Calibri" panose="020F0502020204030204" pitchFamily="34" charset="0"/>
                <a:ea typeface="Calibri" panose="020F0502020204030204" pitchFamily="34" charset="0"/>
              </a:rPr>
              <a:t>Collecte de retours d’information :</a:t>
            </a:r>
            <a:r>
              <a:rPr lang="fr-FR" sz="1800" dirty="0">
                <a:solidFill>
                  <a:srgbClr val="000000"/>
                </a:solidFill>
                <a:effectLst/>
                <a:latin typeface="Calibri" panose="020F0502020204030204" pitchFamily="34" charset="0"/>
                <a:ea typeface="Calibri" panose="020F0502020204030204" pitchFamily="34" charset="0"/>
              </a:rPr>
              <a:t> Le retour d'informations de la part de la communauté peut se faire par un canal formel (comme une ligne d'assistance téléphonique ou une boîte à idées) ou par des canaux informels (comme des conversations avec le personnel pendant d'autres activités). Quelle que soit la forme du retour d'informations, il doit être collecté, enregistré et traité. Cela signifie également qu'il faut consigner des informations sur le moment et le lieu de la collecte, ainsi que des informations sur la provenance du retour d'informations. </a:t>
            </a:r>
          </a:p>
          <a:p>
            <a:pPr marL="342900" marR="0" lvl="0" indent="-342900">
              <a:lnSpc>
                <a:spcPct val="107000"/>
              </a:lnSpc>
              <a:spcBef>
                <a:spcPts val="0"/>
              </a:spcBef>
              <a:spcAft>
                <a:spcPts val="0"/>
              </a:spcAft>
              <a:buFont typeface="+mj-lt"/>
              <a:buAutoNum type="arabicPeriod"/>
            </a:pPr>
            <a:endParaRPr lang="en-US" sz="1800" dirty="0">
              <a:effectLst/>
              <a:latin typeface="Open Sans" panose="020B0606030504020204" pitchFamily="34" charset="0"/>
              <a:ea typeface="Open Sans" panose="020B0606030504020204" pitchFamily="34" charset="0"/>
            </a:endParaRPr>
          </a:p>
          <a:p>
            <a:pPr marL="342900" marR="0" lvl="0" indent="-342900">
              <a:lnSpc>
                <a:spcPct val="107000"/>
              </a:lnSpc>
              <a:spcBef>
                <a:spcPts val="0"/>
              </a:spcBef>
              <a:spcAft>
                <a:spcPts val="0"/>
              </a:spcAft>
              <a:buFont typeface="+mj-lt"/>
              <a:buAutoNum type="arabicPeriod"/>
            </a:pPr>
            <a:r>
              <a:rPr lang="fr-FR" sz="1800" b="1" dirty="0">
                <a:solidFill>
                  <a:srgbClr val="000000"/>
                </a:solidFill>
                <a:effectLst/>
                <a:latin typeface="Calibri" panose="020F0502020204030204" pitchFamily="34" charset="0"/>
                <a:ea typeface="Calibri" panose="020F0502020204030204" pitchFamily="34" charset="0"/>
              </a:rPr>
              <a:t>Analyse du retour d'information :</a:t>
            </a:r>
            <a:r>
              <a:rPr lang="fr-FR" sz="1800" dirty="0">
                <a:solidFill>
                  <a:srgbClr val="000000"/>
                </a:solidFill>
                <a:effectLst/>
                <a:latin typeface="Calibri" panose="020F0502020204030204" pitchFamily="34" charset="0"/>
                <a:ea typeface="Calibri" panose="020F0502020204030204" pitchFamily="34" charset="0"/>
              </a:rPr>
              <a:t> Certains retours d'informations peuvent être traités immédiatement, d'autres doivent être transmis aux équipes de programme ou à la direction. Une fois le retour d'informations enregistré, vous devez trier et traiter les différents types de retour d'informations en fonction de leur nature (niveau de sensibilité ou de criticité). </a:t>
            </a:r>
            <a:r>
              <a:rPr lang="fr-FR" sz="1800" dirty="0">
                <a:effectLst/>
                <a:latin typeface="Calibri" panose="020F0502020204030204" pitchFamily="34" charset="0"/>
                <a:ea typeface="Calibri" panose="020F0502020204030204" pitchFamily="34" charset="0"/>
              </a:rPr>
              <a:t>Le retour d'information doit également être analysé afin de prendre des mesures immédiates et de comprendre les tendances à long terme.</a:t>
            </a:r>
            <a:r>
              <a:rPr lang="fr-FR" sz="1800" dirty="0">
                <a:solidFill>
                  <a:srgbClr val="000000"/>
                </a:solidFill>
                <a:effectLst/>
                <a:latin typeface="Calibri" panose="020F0502020204030204" pitchFamily="34" charset="0"/>
                <a:ea typeface="Calibri" panose="020F0502020204030204" pitchFamily="34" charset="0"/>
              </a:rPr>
              <a:t> </a:t>
            </a:r>
          </a:p>
          <a:p>
            <a:pPr marL="342900" marR="0" lvl="0" indent="-342900">
              <a:lnSpc>
                <a:spcPct val="107000"/>
              </a:lnSpc>
              <a:spcBef>
                <a:spcPts val="0"/>
              </a:spcBef>
              <a:spcAft>
                <a:spcPts val="0"/>
              </a:spcAft>
              <a:buFont typeface="+mj-lt"/>
              <a:buAutoNum type="arabicPeriod"/>
            </a:pPr>
            <a:endParaRPr lang="en-US" sz="1800" dirty="0">
              <a:effectLst/>
              <a:latin typeface="Open Sans" panose="020B0606030504020204" pitchFamily="34" charset="0"/>
              <a:ea typeface="Open Sans" panose="020B0606030504020204" pitchFamily="34" charset="0"/>
            </a:endParaRPr>
          </a:p>
          <a:p>
            <a:pPr marL="342900" marR="0" lvl="0" indent="-342900">
              <a:lnSpc>
                <a:spcPct val="107000"/>
              </a:lnSpc>
              <a:spcBef>
                <a:spcPts val="0"/>
              </a:spcBef>
              <a:spcAft>
                <a:spcPts val="0"/>
              </a:spcAft>
              <a:buFont typeface="+mj-lt"/>
              <a:buAutoNum type="arabicPeriod"/>
            </a:pPr>
            <a:r>
              <a:rPr lang="fr-FR" sz="1800" b="1" dirty="0">
                <a:effectLst/>
                <a:latin typeface="Calibri" panose="020F0502020204030204" pitchFamily="34" charset="0"/>
                <a:ea typeface="Calibri" panose="020F0502020204030204" pitchFamily="34" charset="0"/>
              </a:rPr>
              <a:t>Partager le retour d'information et agir en conséquence :</a:t>
            </a:r>
            <a:r>
              <a:rPr lang="fr-FR" sz="1800" b="1" dirty="0">
                <a:solidFill>
                  <a:srgbClr val="000000"/>
                </a:solidFill>
                <a:effectLst/>
                <a:latin typeface="Calibri" panose="020F0502020204030204" pitchFamily="34" charset="0"/>
                <a:ea typeface="Calibri" panose="020F0502020204030204" pitchFamily="34" charset="0"/>
              </a:rPr>
              <a:t> </a:t>
            </a:r>
            <a:r>
              <a:rPr lang="fr-FR" sz="1800" dirty="0">
                <a:solidFill>
                  <a:srgbClr val="000000"/>
                </a:solidFill>
                <a:effectLst/>
                <a:latin typeface="Calibri" panose="020F0502020204030204" pitchFamily="34" charset="0"/>
                <a:ea typeface="Calibri" panose="020F0502020204030204" pitchFamily="34" charset="0"/>
              </a:rPr>
              <a:t>L'étape la plus importante du cycle de retour d'informations consiste </a:t>
            </a:r>
            <a:r>
              <a:rPr lang="fr-FR" sz="1800" dirty="0">
                <a:effectLst/>
                <a:latin typeface="Calibri" panose="020F0502020204030204" pitchFamily="34" charset="0"/>
                <a:ea typeface="Calibri" panose="020F0502020204030204" pitchFamily="34" charset="0"/>
              </a:rPr>
              <a:t>à se réunir </a:t>
            </a:r>
            <a:r>
              <a:rPr lang="fr-FR" sz="1800" dirty="0">
                <a:solidFill>
                  <a:srgbClr val="000000"/>
                </a:solidFill>
                <a:effectLst/>
                <a:latin typeface="Calibri" panose="020F0502020204030204" pitchFamily="34" charset="0"/>
                <a:ea typeface="Calibri" panose="020F0502020204030204" pitchFamily="34" charset="0"/>
              </a:rPr>
              <a:t> pour discuter de ce que vous avez entendu, de ce que </a:t>
            </a:r>
            <a:r>
              <a:rPr lang="fr-FR" sz="1800" dirty="0">
                <a:effectLst/>
                <a:latin typeface="Calibri" panose="020F0502020204030204" pitchFamily="34" charset="0"/>
                <a:ea typeface="Calibri" panose="020F0502020204030204" pitchFamily="34" charset="0"/>
              </a:rPr>
              <a:t>cela </a:t>
            </a:r>
            <a:r>
              <a:rPr lang="fr-FR" sz="1800" dirty="0">
                <a:solidFill>
                  <a:srgbClr val="000000"/>
                </a:solidFill>
                <a:effectLst/>
                <a:latin typeface="Calibri" panose="020F0502020204030204" pitchFamily="34" charset="0"/>
                <a:ea typeface="Calibri" panose="020F0502020204030204" pitchFamily="34" charset="0"/>
              </a:rPr>
              <a:t>signifie et de ce que vous pouvez faire pour y remédier. Pour faciliter ce processus, vous devez partager et discuter les résultats avec ceux qui sont en mesure d'y donner suite. Cela comprend des discussions internes, des discussions externes (avec des pairs et d'autres personnes) et, surtout, des réunions avec la communauté. </a:t>
            </a:r>
          </a:p>
          <a:p>
            <a:pPr marL="342900" marR="0" lvl="0" indent="-342900">
              <a:lnSpc>
                <a:spcPct val="107000"/>
              </a:lnSpc>
              <a:spcBef>
                <a:spcPts val="0"/>
              </a:spcBef>
              <a:spcAft>
                <a:spcPts val="0"/>
              </a:spcAft>
              <a:buFont typeface="+mj-lt"/>
              <a:buAutoNum type="arabicPeriod"/>
            </a:pPr>
            <a:endParaRPr lang="en-US" sz="1800" dirty="0">
              <a:effectLst/>
              <a:latin typeface="Open Sans" panose="020B0606030504020204" pitchFamily="34" charset="0"/>
              <a:ea typeface="Open Sans" panose="020B0606030504020204" pitchFamily="34" charset="0"/>
            </a:endParaRPr>
          </a:p>
          <a:p>
            <a:pPr marL="342900" marR="0" lvl="0" indent="-342900">
              <a:lnSpc>
                <a:spcPct val="107000"/>
              </a:lnSpc>
              <a:spcBef>
                <a:spcPts val="0"/>
              </a:spcBef>
              <a:spcAft>
                <a:spcPts val="0"/>
              </a:spcAft>
              <a:buFont typeface="+mj-lt"/>
              <a:buAutoNum type="arabicPeriod"/>
            </a:pPr>
            <a:r>
              <a:rPr lang="fr-FR" sz="1800" b="1" dirty="0">
                <a:solidFill>
                  <a:srgbClr val="000000"/>
                </a:solidFill>
                <a:effectLst/>
                <a:latin typeface="Calibri" panose="020F0502020204030204" pitchFamily="34" charset="0"/>
                <a:ea typeface="Calibri" panose="020F0502020204030204" pitchFamily="34" charset="0"/>
              </a:rPr>
              <a:t>Boucler la boucle :</a:t>
            </a:r>
            <a:r>
              <a:rPr lang="fr-FR" sz="1800" dirty="0">
                <a:effectLst/>
                <a:latin typeface="Calibri" panose="020F0502020204030204" pitchFamily="34" charset="0"/>
                <a:ea typeface="Calibri" panose="020F0502020204030204" pitchFamily="34" charset="0"/>
              </a:rPr>
              <a:t> Un mécanisme de retour d'informations pleinement opérationnel est un mécanisme dans lequel la communauté sait ce qu'il advient du retour d'informations qu'elle a fourni, un processus appelé « bouclage de la boucle de retour d'informations ». Pour clore le cycle de retour d'informations, vous documentez les points d'action convenus et fournissez des mises à jour sur ce qui a été fait avec le retour d'informations à la communauté. </a:t>
            </a:r>
          </a:p>
          <a:p>
            <a:pPr marL="342900" marR="0" lvl="0" indent="-342900">
              <a:lnSpc>
                <a:spcPct val="107000"/>
              </a:lnSpc>
              <a:spcBef>
                <a:spcPts val="0"/>
              </a:spcBef>
              <a:spcAft>
                <a:spcPts val="0"/>
              </a:spcAft>
              <a:buFont typeface="+mj-lt"/>
              <a:buAutoNum type="arabicPeriod"/>
            </a:pPr>
            <a:endParaRPr lang="en-US" sz="1800" dirty="0">
              <a:effectLst/>
              <a:latin typeface="Open Sans" panose="020B0606030504020204" pitchFamily="34" charset="0"/>
              <a:ea typeface="Open Sans" panose="020B0606030504020204" pitchFamily="34" charset="0"/>
            </a:endParaRPr>
          </a:p>
          <a:p>
            <a:pPr marL="342900" marR="0" lvl="0" indent="-342900">
              <a:lnSpc>
                <a:spcPct val="107000"/>
              </a:lnSpc>
              <a:spcBef>
                <a:spcPts val="0"/>
              </a:spcBef>
              <a:spcAft>
                <a:spcPts val="800"/>
              </a:spcAft>
              <a:buFont typeface="+mj-lt"/>
              <a:buAutoNum type="arabicPeriod"/>
            </a:pPr>
            <a:r>
              <a:rPr lang="fr-FR" sz="1800" b="1" dirty="0">
                <a:effectLst/>
                <a:latin typeface="Calibri" panose="020F0502020204030204" pitchFamily="34" charset="0"/>
                <a:ea typeface="Calibri" panose="020F0502020204030204" pitchFamily="34" charset="0"/>
              </a:rPr>
              <a:t>Révision et adaptation du mécanisme :</a:t>
            </a:r>
            <a:r>
              <a:rPr lang="fr-FR" sz="1800" dirty="0">
                <a:effectLst/>
                <a:latin typeface="Calibri" panose="020F0502020204030204" pitchFamily="34" charset="0"/>
                <a:ea typeface="Calibri" panose="020F0502020204030204" pitchFamily="34" charset="0"/>
              </a:rPr>
              <a:t> Effectuez des contrôles réguliers pour vous assurer que le système de retour d'informations fonctionne et que les gens l’utilisent toujours aussi facilement. Il s'agit notamment d'examiner qui a utilisé le mécanisme de retour d'information et qui pourrait ne pas avoir accès au système ou ne pas lui faire confiance. Cette étape nous permet d'apporter des améliorations au processus et de nous adapter aux changements du contexte et de la programmation. </a:t>
            </a:r>
          </a:p>
          <a:p>
            <a:pPr marL="342900" lvl="0" indent="-228282" algn="l" rtl="0">
              <a:lnSpc>
                <a:spcPct val="100000"/>
              </a:lnSpc>
              <a:spcBef>
                <a:spcPts val="0"/>
              </a:spcBef>
              <a:spcAft>
                <a:spcPts val="0"/>
              </a:spcAft>
              <a:buClr>
                <a:schemeClr val="dk1"/>
              </a:buClr>
              <a:buSzPts val="1805"/>
              <a:buFont typeface="Arial"/>
              <a:buNone/>
            </a:pPr>
            <a:endParaRPr dirty="0"/>
          </a:p>
        </p:txBody>
      </p:sp>
      <p:sp>
        <p:nvSpPr>
          <p:cNvPr id="144" name="Google Shape;14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lang="en-US"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777601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2"/>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40"/>
        <p:cNvGrpSpPr/>
        <p:nvPr/>
      </p:nvGrpSpPr>
      <p:grpSpPr>
        <a:xfrm>
          <a:off x="0" y="0"/>
          <a:ext cx="0" cy="0"/>
          <a:chOff x="0" y="0"/>
          <a:chExt cx="0" cy="0"/>
        </a:xfrm>
      </p:grpSpPr>
      <p:sp>
        <p:nvSpPr>
          <p:cNvPr id="41" name="Google Shape;41;p31"/>
          <p:cNvSpPr>
            <a:spLocks noGrp="1"/>
          </p:cNvSpPr>
          <p:nvPr>
            <p:ph type="pic" idx="2"/>
          </p:nvPr>
        </p:nvSpPr>
        <p:spPr>
          <a:xfrm>
            <a:off x="1553028" y="0"/>
            <a:ext cx="16734972" cy="5379495"/>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42" name="Google Shape;42;p31"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3"/>
        <p:cNvGrpSpPr/>
        <p:nvPr/>
      </p:nvGrpSpPr>
      <p:grpSpPr>
        <a:xfrm>
          <a:off x="0" y="0"/>
          <a:ext cx="0" cy="0"/>
          <a:chOff x="0" y="0"/>
          <a:chExt cx="0" cy="0"/>
        </a:xfrm>
      </p:grpSpPr>
      <p:sp>
        <p:nvSpPr>
          <p:cNvPr id="44" name="Google Shape;44;p32"/>
          <p:cNvSpPr>
            <a:spLocks noGrp="1"/>
          </p:cNvSpPr>
          <p:nvPr>
            <p:ph type="pic" idx="2"/>
          </p:nvPr>
        </p:nvSpPr>
        <p:spPr>
          <a:xfrm>
            <a:off x="0" y="0"/>
            <a:ext cx="9601200"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45" name="Google Shape;45;p32"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15">
  <p:cSld name="1_15">
    <p:spTree>
      <p:nvGrpSpPr>
        <p:cNvPr id="1" name="Shape 46"/>
        <p:cNvGrpSpPr/>
        <p:nvPr/>
      </p:nvGrpSpPr>
      <p:grpSpPr>
        <a:xfrm>
          <a:off x="0" y="0"/>
          <a:ext cx="0" cy="0"/>
          <a:chOff x="0" y="0"/>
          <a:chExt cx="0" cy="0"/>
        </a:xfrm>
      </p:grpSpPr>
      <p:sp>
        <p:nvSpPr>
          <p:cNvPr id="47" name="Google Shape;47;p33"/>
          <p:cNvSpPr>
            <a:spLocks noGrp="1"/>
          </p:cNvSpPr>
          <p:nvPr>
            <p:ph type="pic" idx="2"/>
          </p:nvPr>
        </p:nvSpPr>
        <p:spPr>
          <a:xfrm>
            <a:off x="0" y="2317897"/>
            <a:ext cx="10994065" cy="686863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48" name="Google Shape;48;p3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49"/>
        <p:cNvGrpSpPr/>
        <p:nvPr/>
      </p:nvGrpSpPr>
      <p:grpSpPr>
        <a:xfrm>
          <a:off x="0" y="0"/>
          <a:ext cx="0" cy="0"/>
          <a:chOff x="0" y="0"/>
          <a:chExt cx="0" cy="0"/>
        </a:xfrm>
      </p:grpSpPr>
      <p:sp>
        <p:nvSpPr>
          <p:cNvPr id="50" name="Google Shape;50;p34"/>
          <p:cNvSpPr>
            <a:spLocks noGrp="1"/>
          </p:cNvSpPr>
          <p:nvPr>
            <p:ph type="pic" idx="2"/>
          </p:nvPr>
        </p:nvSpPr>
        <p:spPr>
          <a:xfrm>
            <a:off x="0" y="0"/>
            <a:ext cx="6698918" cy="669891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1" name="Google Shape;51;p34"/>
          <p:cNvSpPr>
            <a:spLocks noGrp="1"/>
          </p:cNvSpPr>
          <p:nvPr>
            <p:ph type="pic" idx="3"/>
          </p:nvPr>
        </p:nvSpPr>
        <p:spPr>
          <a:xfrm>
            <a:off x="4279192" y="4287009"/>
            <a:ext cx="4798110" cy="479811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52" name="Google Shape;52;p34"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53"/>
        <p:cNvGrpSpPr/>
        <p:nvPr/>
      </p:nvGrpSpPr>
      <p:grpSpPr>
        <a:xfrm>
          <a:off x="0" y="0"/>
          <a:ext cx="0" cy="0"/>
          <a:chOff x="0" y="0"/>
          <a:chExt cx="0" cy="0"/>
        </a:xfrm>
      </p:grpSpPr>
      <p:sp>
        <p:nvSpPr>
          <p:cNvPr id="54" name="Google Shape;54;p35"/>
          <p:cNvSpPr>
            <a:spLocks noGrp="1"/>
          </p:cNvSpPr>
          <p:nvPr>
            <p:ph type="pic" idx="2"/>
          </p:nvPr>
        </p:nvSpPr>
        <p:spPr>
          <a:xfrm>
            <a:off x="6907700"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5" name="Google Shape;55;p35"/>
          <p:cNvSpPr>
            <a:spLocks noGrp="1"/>
          </p:cNvSpPr>
          <p:nvPr>
            <p:ph type="pic" idx="3"/>
          </p:nvPr>
        </p:nvSpPr>
        <p:spPr>
          <a:xfrm>
            <a:off x="-24384" y="0"/>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6" name="Google Shape;56;p35"/>
          <p:cNvSpPr>
            <a:spLocks noGrp="1"/>
          </p:cNvSpPr>
          <p:nvPr>
            <p:ph type="pic" idx="4"/>
          </p:nvPr>
        </p:nvSpPr>
        <p:spPr>
          <a:xfrm>
            <a:off x="3441658"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7" name="Google Shape;57;p35"/>
          <p:cNvSpPr>
            <a:spLocks noGrp="1"/>
          </p:cNvSpPr>
          <p:nvPr>
            <p:ph type="pic" idx="5"/>
          </p:nvPr>
        </p:nvSpPr>
        <p:spPr>
          <a:xfrm>
            <a:off x="-24384"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8" name="Google Shape;58;p35"/>
          <p:cNvSpPr>
            <a:spLocks noGrp="1"/>
          </p:cNvSpPr>
          <p:nvPr>
            <p:ph type="pic" idx="6"/>
          </p:nvPr>
        </p:nvSpPr>
        <p:spPr>
          <a:xfrm>
            <a:off x="3441658" y="685905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9" name="Google Shape;59;p35"/>
          <p:cNvSpPr>
            <a:spLocks noGrp="1"/>
          </p:cNvSpPr>
          <p:nvPr>
            <p:ph type="pic" idx="7"/>
          </p:nvPr>
        </p:nvSpPr>
        <p:spPr>
          <a:xfrm>
            <a:off x="-24384" y="685905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60" name="Google Shape;60;p35"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61"/>
        <p:cNvGrpSpPr/>
        <p:nvPr/>
      </p:nvGrpSpPr>
      <p:grpSpPr>
        <a:xfrm>
          <a:off x="0" y="0"/>
          <a:ext cx="0" cy="0"/>
          <a:chOff x="0" y="0"/>
          <a:chExt cx="0" cy="0"/>
        </a:xfrm>
      </p:grpSpPr>
      <p:sp>
        <p:nvSpPr>
          <p:cNvPr id="62" name="Google Shape;62;p36"/>
          <p:cNvSpPr>
            <a:spLocks noGrp="1"/>
          </p:cNvSpPr>
          <p:nvPr>
            <p:ph type="pic" idx="2"/>
          </p:nvPr>
        </p:nvSpPr>
        <p:spPr>
          <a:xfrm>
            <a:off x="11359170"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3" name="Google Shape;63;p36"/>
          <p:cNvSpPr>
            <a:spLocks noGrp="1"/>
          </p:cNvSpPr>
          <p:nvPr>
            <p:ph type="pic" idx="3"/>
          </p:nvPr>
        </p:nvSpPr>
        <p:spPr>
          <a:xfrm>
            <a:off x="9087336"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4" name="Google Shape;64;p36"/>
          <p:cNvSpPr>
            <a:spLocks noGrp="1"/>
          </p:cNvSpPr>
          <p:nvPr>
            <p:ph type="pic" idx="4"/>
          </p:nvPr>
        </p:nvSpPr>
        <p:spPr>
          <a:xfrm>
            <a:off x="6815502"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5" name="Google Shape;65;p36"/>
          <p:cNvSpPr>
            <a:spLocks noGrp="1"/>
          </p:cNvSpPr>
          <p:nvPr>
            <p:ph type="pic" idx="5"/>
          </p:nvPr>
        </p:nvSpPr>
        <p:spPr>
          <a:xfrm>
            <a:off x="4543668"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6" name="Google Shape;66;p36"/>
          <p:cNvSpPr>
            <a:spLocks noGrp="1"/>
          </p:cNvSpPr>
          <p:nvPr>
            <p:ph type="pic" idx="6"/>
          </p:nvPr>
        </p:nvSpPr>
        <p:spPr>
          <a:xfrm>
            <a:off x="2271834"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7" name="Google Shape;67;p36"/>
          <p:cNvSpPr>
            <a:spLocks noGrp="1"/>
          </p:cNvSpPr>
          <p:nvPr>
            <p:ph type="pic" idx="7"/>
          </p:nvPr>
        </p:nvSpPr>
        <p:spPr>
          <a:xfrm>
            <a:off x="0"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8" name="Google Shape;68;p36"/>
          <p:cNvSpPr>
            <a:spLocks noGrp="1"/>
          </p:cNvSpPr>
          <p:nvPr>
            <p:ph type="pic" idx="8"/>
          </p:nvPr>
        </p:nvSpPr>
        <p:spPr>
          <a:xfrm>
            <a:off x="9087336"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9" name="Google Shape;69;p36"/>
          <p:cNvSpPr>
            <a:spLocks noGrp="1"/>
          </p:cNvSpPr>
          <p:nvPr>
            <p:ph type="pic" idx="9"/>
          </p:nvPr>
        </p:nvSpPr>
        <p:spPr>
          <a:xfrm>
            <a:off x="6815502"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0" name="Google Shape;70;p36"/>
          <p:cNvSpPr>
            <a:spLocks noGrp="1"/>
          </p:cNvSpPr>
          <p:nvPr>
            <p:ph type="pic" idx="13"/>
          </p:nvPr>
        </p:nvSpPr>
        <p:spPr>
          <a:xfrm>
            <a:off x="4543668"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1" name="Google Shape;71;p36"/>
          <p:cNvSpPr>
            <a:spLocks noGrp="1"/>
          </p:cNvSpPr>
          <p:nvPr>
            <p:ph type="pic" idx="14"/>
          </p:nvPr>
        </p:nvSpPr>
        <p:spPr>
          <a:xfrm>
            <a:off x="2271834"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2" name="Google Shape;72;p36"/>
          <p:cNvSpPr>
            <a:spLocks noGrp="1"/>
          </p:cNvSpPr>
          <p:nvPr>
            <p:ph type="pic" idx="15"/>
          </p:nvPr>
        </p:nvSpPr>
        <p:spPr>
          <a:xfrm>
            <a:off x="0"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3" name="Google Shape;73;p36"/>
          <p:cNvSpPr>
            <a:spLocks noGrp="1"/>
          </p:cNvSpPr>
          <p:nvPr>
            <p:ph type="pic" idx="16"/>
          </p:nvPr>
        </p:nvSpPr>
        <p:spPr>
          <a:xfrm>
            <a:off x="4543668"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4" name="Google Shape;74;p36"/>
          <p:cNvSpPr>
            <a:spLocks noGrp="1"/>
          </p:cNvSpPr>
          <p:nvPr>
            <p:ph type="pic" idx="17"/>
          </p:nvPr>
        </p:nvSpPr>
        <p:spPr>
          <a:xfrm>
            <a:off x="2271834"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5" name="Google Shape;75;p36"/>
          <p:cNvSpPr>
            <a:spLocks noGrp="1"/>
          </p:cNvSpPr>
          <p:nvPr>
            <p:ph type="pic" idx="18"/>
          </p:nvPr>
        </p:nvSpPr>
        <p:spPr>
          <a:xfrm>
            <a:off x="0"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6" name="Google Shape;76;p36"/>
          <p:cNvSpPr>
            <a:spLocks noGrp="1"/>
          </p:cNvSpPr>
          <p:nvPr>
            <p:ph type="pic" idx="19"/>
          </p:nvPr>
        </p:nvSpPr>
        <p:spPr>
          <a:xfrm>
            <a:off x="0" y="6743703"/>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77" name="Google Shape;77;p36"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78"/>
        <p:cNvGrpSpPr/>
        <p:nvPr/>
      </p:nvGrpSpPr>
      <p:grpSpPr>
        <a:xfrm>
          <a:off x="0" y="0"/>
          <a:ext cx="0" cy="0"/>
          <a:chOff x="0" y="0"/>
          <a:chExt cx="0" cy="0"/>
        </a:xfrm>
      </p:grpSpPr>
      <p:sp>
        <p:nvSpPr>
          <p:cNvPr id="79" name="Google Shape;79;p37"/>
          <p:cNvSpPr>
            <a:spLocks noGrp="1"/>
          </p:cNvSpPr>
          <p:nvPr>
            <p:ph type="pic" idx="2"/>
          </p:nvPr>
        </p:nvSpPr>
        <p:spPr>
          <a:xfrm>
            <a:off x="2076448" y="0"/>
            <a:ext cx="3975907"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80" name="Google Shape;80;p37"/>
          <p:cNvSpPr>
            <a:spLocks noGrp="1"/>
          </p:cNvSpPr>
          <p:nvPr>
            <p:ph type="pic" idx="3"/>
          </p:nvPr>
        </p:nvSpPr>
        <p:spPr>
          <a:xfrm>
            <a:off x="6052354" y="0"/>
            <a:ext cx="3975907"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81" name="Google Shape;81;p37"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82"/>
        <p:cNvGrpSpPr/>
        <p:nvPr/>
      </p:nvGrpSpPr>
      <p:grpSpPr>
        <a:xfrm>
          <a:off x="0" y="0"/>
          <a:ext cx="0" cy="0"/>
          <a:chOff x="0" y="0"/>
          <a:chExt cx="0" cy="0"/>
        </a:xfrm>
      </p:grpSpPr>
      <p:sp>
        <p:nvSpPr>
          <p:cNvPr id="83" name="Google Shape;83;p38"/>
          <p:cNvSpPr>
            <a:spLocks noGrp="1"/>
          </p:cNvSpPr>
          <p:nvPr>
            <p:ph type="pic" idx="2"/>
          </p:nvPr>
        </p:nvSpPr>
        <p:spPr>
          <a:xfrm>
            <a:off x="2457449" y="0"/>
            <a:ext cx="5485374"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84" name="Google Shape;84;p38"/>
          <p:cNvSpPr>
            <a:spLocks noGrp="1"/>
          </p:cNvSpPr>
          <p:nvPr>
            <p:ph type="pic" idx="3"/>
          </p:nvPr>
        </p:nvSpPr>
        <p:spPr>
          <a:xfrm>
            <a:off x="0" y="0"/>
            <a:ext cx="2457448"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85" name="Google Shape;85;p38"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86"/>
        <p:cNvGrpSpPr/>
        <p:nvPr/>
      </p:nvGrpSpPr>
      <p:grpSpPr>
        <a:xfrm>
          <a:off x="0" y="0"/>
          <a:ext cx="0" cy="0"/>
          <a:chOff x="0" y="0"/>
          <a:chExt cx="0" cy="0"/>
        </a:xfrm>
      </p:grpSpPr>
      <p:sp>
        <p:nvSpPr>
          <p:cNvPr id="87" name="Google Shape;87;p39"/>
          <p:cNvSpPr>
            <a:spLocks noGrp="1"/>
          </p:cNvSpPr>
          <p:nvPr>
            <p:ph type="pic" idx="2"/>
          </p:nvPr>
        </p:nvSpPr>
        <p:spPr>
          <a:xfrm>
            <a:off x="8180310" y="0"/>
            <a:ext cx="10107690"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88" name="Google Shape;88;p39"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89"/>
        <p:cNvGrpSpPr/>
        <p:nvPr/>
      </p:nvGrpSpPr>
      <p:grpSpPr>
        <a:xfrm>
          <a:off x="0" y="0"/>
          <a:ext cx="0" cy="0"/>
          <a:chOff x="0" y="0"/>
          <a:chExt cx="0" cy="0"/>
        </a:xfrm>
      </p:grpSpPr>
      <p:sp>
        <p:nvSpPr>
          <p:cNvPr id="90" name="Google Shape;90;p40"/>
          <p:cNvSpPr>
            <a:spLocks noGrp="1"/>
          </p:cNvSpPr>
          <p:nvPr>
            <p:ph type="pic" idx="2"/>
          </p:nvPr>
        </p:nvSpPr>
        <p:spPr>
          <a:xfrm>
            <a:off x="0" y="0"/>
            <a:ext cx="14831526"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1" name="Google Shape;91;p4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55">
  <p:cSld name="55">
    <p:spTree>
      <p:nvGrpSpPr>
        <p:cNvPr id="1" name="Shape 13"/>
        <p:cNvGrpSpPr/>
        <p:nvPr/>
      </p:nvGrpSpPr>
      <p:grpSpPr>
        <a:xfrm>
          <a:off x="0" y="0"/>
          <a:ext cx="0" cy="0"/>
          <a:chOff x="0" y="0"/>
          <a:chExt cx="0" cy="0"/>
        </a:xfrm>
      </p:grpSpPr>
      <p:sp>
        <p:nvSpPr>
          <p:cNvPr id="14" name="Google Shape;14;p21"/>
          <p:cNvSpPr>
            <a:spLocks noGrp="1"/>
          </p:cNvSpPr>
          <p:nvPr>
            <p:ph type="pic" idx="2"/>
          </p:nvPr>
        </p:nvSpPr>
        <p:spPr>
          <a:xfrm>
            <a:off x="9523978" y="3282109"/>
            <a:ext cx="3449405" cy="344940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5" name="Google Shape;15;p21"/>
          <p:cNvSpPr>
            <a:spLocks noGrp="1"/>
          </p:cNvSpPr>
          <p:nvPr>
            <p:ph type="pic" idx="3"/>
          </p:nvPr>
        </p:nvSpPr>
        <p:spPr>
          <a:xfrm>
            <a:off x="5314618" y="3282109"/>
            <a:ext cx="3449405" cy="344940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92"/>
        <p:cNvGrpSpPr/>
        <p:nvPr/>
      </p:nvGrpSpPr>
      <p:grpSpPr>
        <a:xfrm>
          <a:off x="0" y="0"/>
          <a:ext cx="0" cy="0"/>
          <a:chOff x="0" y="0"/>
          <a:chExt cx="0" cy="0"/>
        </a:xfrm>
      </p:grpSpPr>
      <p:sp>
        <p:nvSpPr>
          <p:cNvPr id="93" name="Google Shape;93;p41"/>
          <p:cNvSpPr>
            <a:spLocks noGrp="1"/>
          </p:cNvSpPr>
          <p:nvPr>
            <p:ph type="pic" idx="2"/>
          </p:nvPr>
        </p:nvSpPr>
        <p:spPr>
          <a:xfrm>
            <a:off x="-1" y="0"/>
            <a:ext cx="11799269"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4" name="Google Shape;94;p41"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6">
  <p:cSld name="26">
    <p:spTree>
      <p:nvGrpSpPr>
        <p:cNvPr id="1" name="Shape 95"/>
        <p:cNvGrpSpPr/>
        <p:nvPr/>
      </p:nvGrpSpPr>
      <p:grpSpPr>
        <a:xfrm>
          <a:off x="0" y="0"/>
          <a:ext cx="0" cy="0"/>
          <a:chOff x="0" y="0"/>
          <a:chExt cx="0" cy="0"/>
        </a:xfrm>
      </p:grpSpPr>
      <p:sp>
        <p:nvSpPr>
          <p:cNvPr id="96" name="Google Shape;96;p42"/>
          <p:cNvSpPr>
            <a:spLocks noGrp="1"/>
          </p:cNvSpPr>
          <p:nvPr>
            <p:ph type="pic" idx="2"/>
          </p:nvPr>
        </p:nvSpPr>
        <p:spPr>
          <a:xfrm>
            <a:off x="10460736" y="2301970"/>
            <a:ext cx="7827263" cy="798661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7" name="Google Shape;97;p42"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98"/>
        <p:cNvGrpSpPr/>
        <p:nvPr/>
      </p:nvGrpSpPr>
      <p:grpSpPr>
        <a:xfrm>
          <a:off x="0" y="0"/>
          <a:ext cx="0" cy="0"/>
          <a:chOff x="0" y="0"/>
          <a:chExt cx="0" cy="0"/>
        </a:xfrm>
      </p:grpSpPr>
      <p:sp>
        <p:nvSpPr>
          <p:cNvPr id="99" name="Google Shape;99;p43"/>
          <p:cNvSpPr>
            <a:spLocks noGrp="1"/>
          </p:cNvSpPr>
          <p:nvPr>
            <p:ph type="pic" idx="2"/>
          </p:nvPr>
        </p:nvSpPr>
        <p:spPr>
          <a:xfrm>
            <a:off x="9570720" y="1700378"/>
            <a:ext cx="8717279" cy="8588210"/>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0" name="Google Shape;100;p4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01"/>
        <p:cNvGrpSpPr/>
        <p:nvPr/>
      </p:nvGrpSpPr>
      <p:grpSpPr>
        <a:xfrm>
          <a:off x="0" y="0"/>
          <a:ext cx="0" cy="0"/>
          <a:chOff x="0" y="0"/>
          <a:chExt cx="0" cy="0"/>
        </a:xfrm>
      </p:grpSpPr>
      <p:sp>
        <p:nvSpPr>
          <p:cNvPr id="102" name="Google Shape;102;p44"/>
          <p:cNvSpPr>
            <a:spLocks noGrp="1"/>
          </p:cNvSpPr>
          <p:nvPr>
            <p:ph type="pic" idx="2"/>
          </p:nvPr>
        </p:nvSpPr>
        <p:spPr>
          <a:xfrm>
            <a:off x="8655168" y="3482292"/>
            <a:ext cx="5777441" cy="578874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03" name="Google Shape;103;p44"/>
          <p:cNvSpPr>
            <a:spLocks noGrp="1"/>
          </p:cNvSpPr>
          <p:nvPr>
            <p:ph type="pic" idx="3"/>
          </p:nvPr>
        </p:nvSpPr>
        <p:spPr>
          <a:xfrm>
            <a:off x="11334720" y="0"/>
            <a:ext cx="6953280"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4" name="Google Shape;104;p44"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05"/>
        <p:cNvGrpSpPr/>
        <p:nvPr/>
      </p:nvGrpSpPr>
      <p:grpSpPr>
        <a:xfrm>
          <a:off x="0" y="0"/>
          <a:ext cx="0" cy="0"/>
          <a:chOff x="0" y="0"/>
          <a:chExt cx="0" cy="0"/>
        </a:xfrm>
      </p:grpSpPr>
      <p:sp>
        <p:nvSpPr>
          <p:cNvPr id="106" name="Google Shape;106;p45"/>
          <p:cNvSpPr>
            <a:spLocks noGrp="1"/>
          </p:cNvSpPr>
          <p:nvPr>
            <p:ph type="pic" idx="2"/>
          </p:nvPr>
        </p:nvSpPr>
        <p:spPr>
          <a:xfrm>
            <a:off x="0" y="0"/>
            <a:ext cx="13279983"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7" name="Google Shape;107;p45"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08"/>
        <p:cNvGrpSpPr/>
        <p:nvPr/>
      </p:nvGrpSpPr>
      <p:grpSpPr>
        <a:xfrm>
          <a:off x="0" y="0"/>
          <a:ext cx="0" cy="0"/>
          <a:chOff x="0" y="0"/>
          <a:chExt cx="0" cy="0"/>
        </a:xfrm>
      </p:grpSpPr>
      <p:sp>
        <p:nvSpPr>
          <p:cNvPr id="109" name="Google Shape;109;p46"/>
          <p:cNvSpPr>
            <a:spLocks noGrp="1"/>
          </p:cNvSpPr>
          <p:nvPr>
            <p:ph type="pic" idx="2"/>
          </p:nvPr>
        </p:nvSpPr>
        <p:spPr>
          <a:xfrm>
            <a:off x="5008008" y="0"/>
            <a:ext cx="13279992"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0" name="Google Shape;110;p46"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11"/>
        <p:cNvGrpSpPr/>
        <p:nvPr/>
      </p:nvGrpSpPr>
      <p:grpSpPr>
        <a:xfrm>
          <a:off x="0" y="0"/>
          <a:ext cx="0" cy="0"/>
          <a:chOff x="0" y="0"/>
          <a:chExt cx="0" cy="0"/>
        </a:xfrm>
      </p:grpSpPr>
      <p:sp>
        <p:nvSpPr>
          <p:cNvPr id="112" name="Google Shape;112;p47"/>
          <p:cNvSpPr>
            <a:spLocks noGrp="1"/>
          </p:cNvSpPr>
          <p:nvPr>
            <p:ph type="pic" idx="2"/>
          </p:nvPr>
        </p:nvSpPr>
        <p:spPr>
          <a:xfrm>
            <a:off x="-17244" y="0"/>
            <a:ext cx="16075035"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3" name="Google Shape;113;p47"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14"/>
        <p:cNvGrpSpPr/>
        <p:nvPr/>
      </p:nvGrpSpPr>
      <p:grpSpPr>
        <a:xfrm>
          <a:off x="0" y="0"/>
          <a:ext cx="0" cy="0"/>
          <a:chOff x="0" y="0"/>
          <a:chExt cx="0" cy="0"/>
        </a:xfrm>
      </p:grpSpPr>
      <p:sp>
        <p:nvSpPr>
          <p:cNvPr id="115" name="Google Shape;115;p48"/>
          <p:cNvSpPr>
            <a:spLocks noGrp="1"/>
          </p:cNvSpPr>
          <p:nvPr>
            <p:ph type="pic" idx="2"/>
          </p:nvPr>
        </p:nvSpPr>
        <p:spPr>
          <a:xfrm>
            <a:off x="4797506" y="0"/>
            <a:ext cx="16075035"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6" name="Google Shape;116;p48"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17"/>
        <p:cNvGrpSpPr/>
        <p:nvPr/>
      </p:nvGrpSpPr>
      <p:grpSpPr>
        <a:xfrm>
          <a:off x="0" y="0"/>
          <a:ext cx="0" cy="0"/>
          <a:chOff x="0" y="0"/>
          <a:chExt cx="0" cy="0"/>
        </a:xfrm>
      </p:grpSpPr>
      <p:sp>
        <p:nvSpPr>
          <p:cNvPr id="118" name="Google Shape;118;p49"/>
          <p:cNvSpPr>
            <a:spLocks noGrp="1"/>
          </p:cNvSpPr>
          <p:nvPr>
            <p:ph type="pic" idx="2"/>
          </p:nvPr>
        </p:nvSpPr>
        <p:spPr>
          <a:xfrm>
            <a:off x="1818975" y="0"/>
            <a:ext cx="6662002"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9" name="Google Shape;119;p49"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120"/>
        <p:cNvGrpSpPr/>
        <p:nvPr/>
      </p:nvGrpSpPr>
      <p:grpSpPr>
        <a:xfrm>
          <a:off x="0" y="0"/>
          <a:ext cx="0" cy="0"/>
          <a:chOff x="0" y="0"/>
          <a:chExt cx="0" cy="0"/>
        </a:xfrm>
      </p:grpSpPr>
      <p:sp>
        <p:nvSpPr>
          <p:cNvPr id="121" name="Google Shape;121;p50"/>
          <p:cNvSpPr>
            <a:spLocks noGrp="1"/>
          </p:cNvSpPr>
          <p:nvPr>
            <p:ph type="pic" idx="2"/>
          </p:nvPr>
        </p:nvSpPr>
        <p:spPr>
          <a:xfrm>
            <a:off x="1237024" y="1307392"/>
            <a:ext cx="7696540" cy="767380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22" name="Google Shape;122;p5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16"/>
        <p:cNvGrpSpPr/>
        <p:nvPr/>
      </p:nvGrpSpPr>
      <p:grpSpPr>
        <a:xfrm>
          <a:off x="0" y="0"/>
          <a:ext cx="0" cy="0"/>
          <a:chOff x="0" y="0"/>
          <a:chExt cx="0" cy="0"/>
        </a:xfrm>
      </p:grpSpPr>
      <p:sp>
        <p:nvSpPr>
          <p:cNvPr id="17" name="Google Shape;17;p22"/>
          <p:cNvSpPr>
            <a:spLocks noGrp="1"/>
          </p:cNvSpPr>
          <p:nvPr>
            <p:ph type="pic" idx="2"/>
          </p:nvPr>
        </p:nvSpPr>
        <p:spPr>
          <a:xfrm>
            <a:off x="0" y="0"/>
            <a:ext cx="7942823"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8" name="Google Shape;18;p22"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123"/>
        <p:cNvGrpSpPr/>
        <p:nvPr/>
      </p:nvGrpSpPr>
      <p:grpSpPr>
        <a:xfrm>
          <a:off x="0" y="0"/>
          <a:ext cx="0" cy="0"/>
          <a:chOff x="0" y="0"/>
          <a:chExt cx="0" cy="0"/>
        </a:xfrm>
      </p:grpSpPr>
      <p:sp>
        <p:nvSpPr>
          <p:cNvPr id="124" name="Google Shape;124;p51"/>
          <p:cNvSpPr>
            <a:spLocks noGrp="1"/>
          </p:cNvSpPr>
          <p:nvPr>
            <p:ph type="pic" idx="2"/>
          </p:nvPr>
        </p:nvSpPr>
        <p:spPr>
          <a:xfrm>
            <a:off x="9401366" y="1401961"/>
            <a:ext cx="7507277" cy="7518587"/>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25" name="Google Shape;125;p51"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126"/>
        <p:cNvGrpSpPr/>
        <p:nvPr/>
      </p:nvGrpSpPr>
      <p:grpSpPr>
        <a:xfrm>
          <a:off x="0" y="0"/>
          <a:ext cx="0" cy="0"/>
          <a:chOff x="0" y="0"/>
          <a:chExt cx="0" cy="0"/>
        </a:xfrm>
      </p:grpSpPr>
      <p:sp>
        <p:nvSpPr>
          <p:cNvPr id="127" name="Google Shape;127;p52"/>
          <p:cNvSpPr>
            <a:spLocks noGrp="1"/>
          </p:cNvSpPr>
          <p:nvPr>
            <p:ph type="pic" idx="2"/>
          </p:nvPr>
        </p:nvSpPr>
        <p:spPr>
          <a:xfrm>
            <a:off x="9311054" y="1311513"/>
            <a:ext cx="7687902" cy="769948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28" name="Google Shape;128;p52"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129"/>
        <p:cNvGrpSpPr/>
        <p:nvPr/>
      </p:nvGrpSpPr>
      <p:grpSpPr>
        <a:xfrm>
          <a:off x="0" y="0"/>
          <a:ext cx="0" cy="0"/>
          <a:chOff x="0" y="0"/>
          <a:chExt cx="0" cy="0"/>
        </a:xfrm>
      </p:grpSpPr>
      <p:sp>
        <p:nvSpPr>
          <p:cNvPr id="130" name="Google Shape;130;p53"/>
          <p:cNvSpPr>
            <a:spLocks noGrp="1"/>
          </p:cNvSpPr>
          <p:nvPr>
            <p:ph type="pic" idx="2"/>
          </p:nvPr>
        </p:nvSpPr>
        <p:spPr>
          <a:xfrm>
            <a:off x="2188966" y="2589863"/>
            <a:ext cx="5107185" cy="5108862"/>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31" name="Google Shape;131;p5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132"/>
        <p:cNvGrpSpPr/>
        <p:nvPr/>
      </p:nvGrpSpPr>
      <p:grpSpPr>
        <a:xfrm>
          <a:off x="0" y="0"/>
          <a:ext cx="0" cy="0"/>
          <a:chOff x="0" y="0"/>
          <a:chExt cx="0" cy="0"/>
        </a:xfrm>
      </p:grpSpPr>
      <p:sp>
        <p:nvSpPr>
          <p:cNvPr id="133" name="Google Shape;133;p54"/>
          <p:cNvSpPr>
            <a:spLocks noGrp="1"/>
          </p:cNvSpPr>
          <p:nvPr>
            <p:ph type="pic" idx="2"/>
          </p:nvPr>
        </p:nvSpPr>
        <p:spPr>
          <a:xfrm>
            <a:off x="1751932" y="3612397"/>
            <a:ext cx="1971656" cy="1973190"/>
          </a:xfrm>
          <a:prstGeom prst="rect">
            <a:avLst/>
          </a:prstGeom>
          <a:solidFill>
            <a:schemeClr val="dk1">
              <a:alpha val="11764"/>
            </a:scheme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34" name="Google Shape;134;p54"/>
          <p:cNvSpPr>
            <a:spLocks noGrp="1"/>
          </p:cNvSpPr>
          <p:nvPr>
            <p:ph type="pic" idx="3"/>
          </p:nvPr>
        </p:nvSpPr>
        <p:spPr>
          <a:xfrm>
            <a:off x="6041343" y="3612397"/>
            <a:ext cx="1971656" cy="1973190"/>
          </a:xfrm>
          <a:prstGeom prst="rect">
            <a:avLst/>
          </a:prstGeom>
          <a:solidFill>
            <a:schemeClr val="dk1">
              <a:alpha val="11764"/>
            </a:scheme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35" name="Google Shape;135;p54"/>
          <p:cNvSpPr>
            <a:spLocks noGrp="1"/>
          </p:cNvSpPr>
          <p:nvPr>
            <p:ph type="pic" idx="4"/>
          </p:nvPr>
        </p:nvSpPr>
        <p:spPr>
          <a:xfrm>
            <a:off x="10336545" y="3612397"/>
            <a:ext cx="1971656" cy="1973190"/>
          </a:xfrm>
          <a:prstGeom prst="rect">
            <a:avLst/>
          </a:prstGeom>
          <a:solidFill>
            <a:schemeClr val="dk1">
              <a:alpha val="11764"/>
            </a:scheme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36" name="Google Shape;136;p54"/>
          <p:cNvSpPr>
            <a:spLocks noGrp="1"/>
          </p:cNvSpPr>
          <p:nvPr>
            <p:ph type="pic" idx="5"/>
          </p:nvPr>
        </p:nvSpPr>
        <p:spPr>
          <a:xfrm>
            <a:off x="14634816" y="3612397"/>
            <a:ext cx="1971656" cy="1973190"/>
          </a:xfrm>
          <a:prstGeom prst="rect">
            <a:avLst/>
          </a:prstGeom>
          <a:solidFill>
            <a:schemeClr val="dk1">
              <a:alpha val="11764"/>
            </a:scheme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37" name="Google Shape;137;p54"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138"/>
        <p:cNvGrpSpPr/>
        <p:nvPr/>
      </p:nvGrpSpPr>
      <p:grpSpPr>
        <a:xfrm>
          <a:off x="0" y="0"/>
          <a:ext cx="0" cy="0"/>
          <a:chOff x="0" y="0"/>
          <a:chExt cx="0" cy="0"/>
        </a:xfrm>
      </p:grpSpPr>
      <p:sp>
        <p:nvSpPr>
          <p:cNvPr id="139" name="Google Shape;139;p55"/>
          <p:cNvSpPr>
            <a:spLocks noGrp="1"/>
          </p:cNvSpPr>
          <p:nvPr>
            <p:ph type="pic" idx="2"/>
          </p:nvPr>
        </p:nvSpPr>
        <p:spPr>
          <a:xfrm>
            <a:off x="0" y="0"/>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0" name="Google Shape;140;p55"/>
          <p:cNvSpPr>
            <a:spLocks noGrp="1"/>
          </p:cNvSpPr>
          <p:nvPr>
            <p:ph type="pic" idx="3"/>
          </p:nvPr>
        </p:nvSpPr>
        <p:spPr>
          <a:xfrm>
            <a:off x="0" y="5144294"/>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1" name="Google Shape;141;p55"/>
          <p:cNvSpPr>
            <a:spLocks noGrp="1"/>
          </p:cNvSpPr>
          <p:nvPr>
            <p:ph type="pic" idx="4"/>
          </p:nvPr>
        </p:nvSpPr>
        <p:spPr>
          <a:xfrm>
            <a:off x="5144294" y="0"/>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2" name="Google Shape;142;p55"/>
          <p:cNvSpPr>
            <a:spLocks noGrp="1"/>
          </p:cNvSpPr>
          <p:nvPr>
            <p:ph type="pic" idx="5"/>
          </p:nvPr>
        </p:nvSpPr>
        <p:spPr>
          <a:xfrm>
            <a:off x="5144294" y="5144294"/>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3" name="Google Shape;143;p55"/>
          <p:cNvSpPr>
            <a:spLocks noGrp="1"/>
          </p:cNvSpPr>
          <p:nvPr>
            <p:ph type="pic" idx="6"/>
          </p:nvPr>
        </p:nvSpPr>
        <p:spPr>
          <a:xfrm>
            <a:off x="10288588" y="0"/>
            <a:ext cx="7999412"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标题和内容">
  <p:cSld name="标题和内容">
    <p:spTree>
      <p:nvGrpSpPr>
        <p:cNvPr id="1" name="Shape 144"/>
        <p:cNvGrpSpPr/>
        <p:nvPr/>
      </p:nvGrpSpPr>
      <p:grpSpPr>
        <a:xfrm>
          <a:off x="0" y="0"/>
          <a:ext cx="0" cy="0"/>
          <a:chOff x="0" y="0"/>
          <a:chExt cx="0" cy="0"/>
        </a:xfrm>
      </p:grpSpPr>
      <p:sp>
        <p:nvSpPr>
          <p:cNvPr id="145" name="Google Shape;145;p56"/>
          <p:cNvSpPr/>
          <p:nvPr/>
        </p:nvSpPr>
        <p:spPr>
          <a:xfrm>
            <a:off x="0" y="3640846"/>
            <a:ext cx="18288000" cy="6647744"/>
          </a:xfrm>
          <a:custGeom>
            <a:avLst/>
            <a:gdLst/>
            <a:ahLst/>
            <a:cxnLst/>
            <a:rect l="l" t="t" r="r" b="b"/>
            <a:pathLst>
              <a:path w="9144000" h="4431145" extrusionOk="0">
                <a:moveTo>
                  <a:pt x="0" y="0"/>
                </a:moveTo>
                <a:cubicBezTo>
                  <a:pt x="665399" y="762209"/>
                  <a:pt x="1434980" y="1458693"/>
                  <a:pt x="2286817" y="2064940"/>
                </a:cubicBezTo>
                <a:cubicBezTo>
                  <a:pt x="4374993" y="3551080"/>
                  <a:pt x="6813587" y="4392563"/>
                  <a:pt x="9144000" y="4431142"/>
                </a:cubicBezTo>
                <a:lnTo>
                  <a:pt x="9144000" y="4431143"/>
                </a:lnTo>
                <a:lnTo>
                  <a:pt x="9143998" y="4431145"/>
                </a:lnTo>
                <a:lnTo>
                  <a:pt x="0" y="4431145"/>
                </a:lnTo>
                <a:close/>
              </a:path>
            </a:pathLst>
          </a:custGeom>
          <a:solidFill>
            <a:srgbClr val="E7E3D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46" name="Google Shape;146;p56"/>
          <p:cNvGrpSpPr/>
          <p:nvPr/>
        </p:nvGrpSpPr>
        <p:grpSpPr>
          <a:xfrm>
            <a:off x="308583" y="467744"/>
            <a:ext cx="2000930" cy="1379350"/>
            <a:chOff x="115148" y="402460"/>
            <a:chExt cx="1000465" cy="919425"/>
          </a:xfrm>
        </p:grpSpPr>
        <p:sp>
          <p:nvSpPr>
            <p:cNvPr id="147" name="Google Shape;147;p56"/>
            <p:cNvSpPr/>
            <p:nvPr/>
          </p:nvSpPr>
          <p:spPr>
            <a:xfrm>
              <a:off x="115148" y="423335"/>
              <a:ext cx="629401" cy="629401"/>
            </a:xfrm>
            <a:prstGeom prst="ellipse">
              <a:avLst/>
            </a:prstGeom>
            <a:solidFill>
              <a:srgbClr val="A5D66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8" name="Google Shape;148;p56"/>
            <p:cNvSpPr/>
            <p:nvPr/>
          </p:nvSpPr>
          <p:spPr>
            <a:xfrm>
              <a:off x="179512" y="692696"/>
              <a:ext cx="573103" cy="573103"/>
            </a:xfrm>
            <a:prstGeom prst="ellipse">
              <a:avLst/>
            </a:prstGeom>
            <a:solidFill>
              <a:srgbClr val="F4823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9" name="Google Shape;149;p56"/>
            <p:cNvSpPr/>
            <p:nvPr/>
          </p:nvSpPr>
          <p:spPr>
            <a:xfrm rot="-2283256">
              <a:off x="454002" y="660274"/>
              <a:ext cx="550463" cy="550463"/>
            </a:xfrm>
            <a:prstGeom prst="ellipse">
              <a:avLst/>
            </a:prstGeom>
            <a:solidFill>
              <a:srgbClr val="FFC936"/>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0" name="Google Shape;150;p56"/>
            <p:cNvSpPr/>
            <p:nvPr/>
          </p:nvSpPr>
          <p:spPr>
            <a:xfrm rot="-2283256">
              <a:off x="404498" y="485634"/>
              <a:ext cx="411920" cy="411920"/>
            </a:xfrm>
            <a:prstGeom prst="ellipse">
              <a:avLst/>
            </a:prstGeom>
            <a:solidFill>
              <a:srgbClr val="4CB8F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pic>
        <p:nvPicPr>
          <p:cNvPr id="13" name="Google Shape;13;p20" descr="A picture containing drawing&#10;&#10;Description automatically generated"/>
          <p:cNvPicPr preferRelativeResize="0"/>
          <p:nvPr/>
        </p:nvPicPr>
        <p:blipFill rotWithShape="1">
          <a:blip r:embed="rId2">
            <a:alphaModFix/>
          </a:blip>
          <a:srcRect/>
          <a:stretch/>
        </p:blipFill>
        <p:spPr>
          <a:xfrm>
            <a:off x="14440316" y="1"/>
            <a:ext cx="3847685" cy="1736484"/>
          </a:xfrm>
          <a:prstGeom prst="rect">
            <a:avLst/>
          </a:prstGeom>
          <a:noFill/>
          <a:ln>
            <a:noFill/>
          </a:ln>
        </p:spPr>
      </p:pic>
    </p:spTree>
    <p:extLst>
      <p:ext uri="{BB962C8B-B14F-4D97-AF65-F5344CB8AC3E}">
        <p14:creationId xmlns:p14="http://schemas.microsoft.com/office/powerpoint/2010/main" val="16425341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21"/>
        <p:cNvGrpSpPr/>
        <p:nvPr/>
      </p:nvGrpSpPr>
      <p:grpSpPr>
        <a:xfrm>
          <a:off x="0" y="0"/>
          <a:ext cx="0" cy="0"/>
          <a:chOff x="0" y="0"/>
          <a:chExt cx="0" cy="0"/>
        </a:xfrm>
      </p:grpSpPr>
      <p:sp>
        <p:nvSpPr>
          <p:cNvPr id="22" name="Google Shape;22;p49"/>
          <p:cNvSpPr>
            <a:spLocks noGrp="1"/>
          </p:cNvSpPr>
          <p:nvPr>
            <p:ph type="pic" idx="2"/>
          </p:nvPr>
        </p:nvSpPr>
        <p:spPr>
          <a:xfrm>
            <a:off x="1935145" y="3120406"/>
            <a:ext cx="5715000" cy="5715000"/>
          </a:xfrm>
          <a:prstGeom prst="rect">
            <a:avLst/>
          </a:prstGeom>
          <a:solidFill>
            <a:srgbClr val="353535">
              <a:alpha val="10980"/>
            </a:srgbClr>
          </a:solidFill>
          <a:ln>
            <a:noFill/>
          </a:ln>
        </p:spPr>
      </p:sp>
      <p:sp>
        <p:nvSpPr>
          <p:cNvPr id="23" name="Google Shape;23;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dk1"/>
              </a:buClr>
              <a:buSzPts val="1600"/>
              <a:buFont typeface="Open Sans"/>
              <a:buNone/>
            </a:pPr>
            <a:fld id="{00000000-1234-1234-1234-123412341234}" type="slidenum">
              <a:rPr lang="en-US"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4" name="Google Shape;24;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5" name="Google Shape;25;p49"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9318658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30"/>
        <p:cNvGrpSpPr/>
        <p:nvPr/>
      </p:nvGrpSpPr>
      <p:grpSpPr>
        <a:xfrm>
          <a:off x="0" y="0"/>
          <a:ext cx="0" cy="0"/>
          <a:chOff x="0" y="0"/>
          <a:chExt cx="0" cy="0"/>
        </a:xfrm>
      </p:grpSpPr>
      <p:sp>
        <p:nvSpPr>
          <p:cNvPr id="31" name="Google Shape;31;p27"/>
          <p:cNvSpPr>
            <a:spLocks noGrp="1"/>
          </p:cNvSpPr>
          <p:nvPr>
            <p:ph type="pic" idx="2"/>
          </p:nvPr>
        </p:nvSpPr>
        <p:spPr>
          <a:xfrm>
            <a:off x="0" y="0"/>
            <a:ext cx="18288001"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7205429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2"/>
        <p:cNvGrpSpPr/>
        <p:nvPr/>
      </p:nvGrpSpPr>
      <p:grpSpPr>
        <a:xfrm>
          <a:off x="0" y="0"/>
          <a:ext cx="0" cy="0"/>
          <a:chOff x="0" y="0"/>
          <a:chExt cx="0" cy="0"/>
        </a:xfrm>
      </p:grpSpPr>
      <p:sp>
        <p:nvSpPr>
          <p:cNvPr id="33" name="Google Shape;33;p28"/>
          <p:cNvSpPr>
            <a:spLocks noGrp="1"/>
          </p:cNvSpPr>
          <p:nvPr>
            <p:ph type="pic" idx="2"/>
          </p:nvPr>
        </p:nvSpPr>
        <p:spPr>
          <a:xfrm>
            <a:off x="0" y="0"/>
            <a:ext cx="18288001"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34" name="Google Shape;34;p28" descr="A picture containing drawing&#10;&#10;Description automatically generated"/>
          <p:cNvPicPr preferRelativeResize="0"/>
          <p:nvPr/>
        </p:nvPicPr>
        <p:blipFill rotWithShape="1">
          <a:blip r:embed="rId2">
            <a:alphaModFix/>
          </a:blip>
          <a:srcRect/>
          <a:stretch/>
        </p:blipFill>
        <p:spPr>
          <a:xfrm>
            <a:off x="0" y="0"/>
            <a:ext cx="1813942" cy="1769190"/>
          </a:xfrm>
          <a:prstGeom prst="rect">
            <a:avLst/>
          </a:prstGeom>
          <a:noFill/>
          <a:ln>
            <a:noFill/>
          </a:ln>
        </p:spPr>
      </p:pic>
    </p:spTree>
    <p:extLst>
      <p:ext uri="{BB962C8B-B14F-4D97-AF65-F5344CB8AC3E}">
        <p14:creationId xmlns:p14="http://schemas.microsoft.com/office/powerpoint/2010/main" val="1901158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242D38"/>
        </a:solidFill>
        <a:effectLst/>
      </p:bgPr>
    </p:bg>
    <p:spTree>
      <p:nvGrpSpPr>
        <p:cNvPr id="1" name="Shape 25"/>
        <p:cNvGrpSpPr/>
        <p:nvPr/>
      </p:nvGrpSpPr>
      <p:grpSpPr>
        <a:xfrm>
          <a:off x="0" y="0"/>
          <a:ext cx="0" cy="0"/>
          <a:chOff x="0" y="0"/>
          <a:chExt cx="0" cy="0"/>
        </a:xfrm>
      </p:grpSpPr>
      <p:sp>
        <p:nvSpPr>
          <p:cNvPr id="26" name="Google Shape;26;p25"/>
          <p:cNvSpPr txBox="1">
            <a:spLocks noGrp="1"/>
          </p:cNvSpPr>
          <p:nvPr>
            <p:ph type="body" idx="1"/>
          </p:nvPr>
        </p:nvSpPr>
        <p:spPr>
          <a:xfrm>
            <a:off x="3827462" y="2656682"/>
            <a:ext cx="10633075" cy="24876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500"/>
              </a:spcBef>
              <a:spcAft>
                <a:spcPts val="0"/>
              </a:spcAft>
              <a:buClr>
                <a:srgbClr val="F5333F"/>
              </a:buClr>
              <a:buSzPts val="8800"/>
              <a:buFont typeface="Arial"/>
              <a:buNone/>
              <a:defRPr sz="8800" b="1" i="0" u="none" strike="noStrike" cap="none">
                <a:solidFill>
                  <a:srgbClr val="F5333F"/>
                </a:solidFill>
                <a:latin typeface="Arial"/>
                <a:ea typeface="Arial"/>
                <a:cs typeface="Arial"/>
                <a:sym typeface="Arial"/>
              </a:defRPr>
            </a:lvl1pPr>
            <a:lvl2pPr marL="914400" marR="0" lvl="1" indent="-457200"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19100"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L="1828800" marR="0" lvl="3"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L="2286000" marR="0" lvl="4"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L="2743200" marR="0" lvl="5"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L="3200400" marR="0" lvl="6"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L="3657600" marR="0" lvl="7"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L="4114800" marR="0" lvl="8"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27" name="Google Shape;27;p25"/>
          <p:cNvSpPr txBox="1">
            <a:spLocks noGrp="1"/>
          </p:cNvSpPr>
          <p:nvPr>
            <p:ph type="body" idx="2"/>
          </p:nvPr>
        </p:nvSpPr>
        <p:spPr>
          <a:xfrm>
            <a:off x="3827462" y="5464065"/>
            <a:ext cx="10633075" cy="14684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500"/>
              </a:spcBef>
              <a:spcAft>
                <a:spcPts val="0"/>
              </a:spcAft>
              <a:buClr>
                <a:schemeClr val="lt2"/>
              </a:buClr>
              <a:buSzPts val="4200"/>
              <a:buFont typeface="Arial"/>
              <a:buNone/>
              <a:defRPr sz="4200" b="1" i="0" u="none" strike="noStrike" cap="none">
                <a:solidFill>
                  <a:schemeClr val="lt2"/>
                </a:solidFill>
                <a:latin typeface="Arial"/>
                <a:ea typeface="Arial"/>
                <a:cs typeface="Arial"/>
                <a:sym typeface="Arial"/>
              </a:defRPr>
            </a:lvl1pPr>
            <a:lvl2pPr marL="914400" marR="0" lvl="1" indent="-457200"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19100"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L="1828800" marR="0" lvl="3"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L="2286000" marR="0" lvl="4"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L="2743200" marR="0" lvl="5"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L="3200400" marR="0" lvl="6"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L="3657600" marR="0" lvl="7"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L="4114800" marR="0" lvl="8"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35"/>
        <p:cNvGrpSpPr/>
        <p:nvPr/>
      </p:nvGrpSpPr>
      <p:grpSpPr>
        <a:xfrm>
          <a:off x="0" y="0"/>
          <a:ext cx="0" cy="0"/>
          <a:chOff x="0" y="0"/>
          <a:chExt cx="0" cy="0"/>
        </a:xfrm>
      </p:grpSpPr>
      <p:sp>
        <p:nvSpPr>
          <p:cNvPr id="36" name="Google Shape;36;p29"/>
          <p:cNvSpPr>
            <a:spLocks noGrp="1"/>
          </p:cNvSpPr>
          <p:nvPr>
            <p:ph type="pic" idx="2"/>
          </p:nvPr>
        </p:nvSpPr>
        <p:spPr>
          <a:xfrm>
            <a:off x="383056" y="338143"/>
            <a:ext cx="17521894" cy="962500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5565370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37"/>
        <p:cNvGrpSpPr/>
        <p:nvPr/>
      </p:nvGrpSpPr>
      <p:grpSpPr>
        <a:xfrm>
          <a:off x="0" y="0"/>
          <a:ext cx="0" cy="0"/>
          <a:chOff x="0" y="0"/>
          <a:chExt cx="0" cy="0"/>
        </a:xfrm>
      </p:grpSpPr>
      <p:sp>
        <p:nvSpPr>
          <p:cNvPr id="38" name="Google Shape;38;p30"/>
          <p:cNvSpPr>
            <a:spLocks noGrp="1"/>
          </p:cNvSpPr>
          <p:nvPr>
            <p:ph type="pic" idx="2"/>
          </p:nvPr>
        </p:nvSpPr>
        <p:spPr>
          <a:xfrm flipH="1">
            <a:off x="-1" y="0"/>
            <a:ext cx="14712019" cy="4511040"/>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39" name="Google Shape;39;p3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36734654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40"/>
        <p:cNvGrpSpPr/>
        <p:nvPr/>
      </p:nvGrpSpPr>
      <p:grpSpPr>
        <a:xfrm>
          <a:off x="0" y="0"/>
          <a:ext cx="0" cy="0"/>
          <a:chOff x="0" y="0"/>
          <a:chExt cx="0" cy="0"/>
        </a:xfrm>
      </p:grpSpPr>
      <p:sp>
        <p:nvSpPr>
          <p:cNvPr id="41" name="Google Shape;41;p31"/>
          <p:cNvSpPr>
            <a:spLocks noGrp="1"/>
          </p:cNvSpPr>
          <p:nvPr>
            <p:ph type="pic" idx="2"/>
          </p:nvPr>
        </p:nvSpPr>
        <p:spPr>
          <a:xfrm>
            <a:off x="1553028" y="0"/>
            <a:ext cx="16734972" cy="5379495"/>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42" name="Google Shape;42;p31"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5504392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15">
  <p:cSld name="1_15">
    <p:spTree>
      <p:nvGrpSpPr>
        <p:cNvPr id="1" name="Shape 46"/>
        <p:cNvGrpSpPr/>
        <p:nvPr/>
      </p:nvGrpSpPr>
      <p:grpSpPr>
        <a:xfrm>
          <a:off x="0" y="0"/>
          <a:ext cx="0" cy="0"/>
          <a:chOff x="0" y="0"/>
          <a:chExt cx="0" cy="0"/>
        </a:xfrm>
      </p:grpSpPr>
      <p:sp>
        <p:nvSpPr>
          <p:cNvPr id="47" name="Google Shape;47;p33"/>
          <p:cNvSpPr>
            <a:spLocks noGrp="1"/>
          </p:cNvSpPr>
          <p:nvPr>
            <p:ph type="pic" idx="2"/>
          </p:nvPr>
        </p:nvSpPr>
        <p:spPr>
          <a:xfrm>
            <a:off x="0" y="2317897"/>
            <a:ext cx="10994065" cy="686863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48" name="Google Shape;48;p3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36529853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49"/>
        <p:cNvGrpSpPr/>
        <p:nvPr/>
      </p:nvGrpSpPr>
      <p:grpSpPr>
        <a:xfrm>
          <a:off x="0" y="0"/>
          <a:ext cx="0" cy="0"/>
          <a:chOff x="0" y="0"/>
          <a:chExt cx="0" cy="0"/>
        </a:xfrm>
      </p:grpSpPr>
      <p:sp>
        <p:nvSpPr>
          <p:cNvPr id="50" name="Google Shape;50;p34"/>
          <p:cNvSpPr>
            <a:spLocks noGrp="1"/>
          </p:cNvSpPr>
          <p:nvPr>
            <p:ph type="pic" idx="2"/>
          </p:nvPr>
        </p:nvSpPr>
        <p:spPr>
          <a:xfrm>
            <a:off x="0" y="0"/>
            <a:ext cx="6698918" cy="669891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1" name="Google Shape;51;p34"/>
          <p:cNvSpPr>
            <a:spLocks noGrp="1"/>
          </p:cNvSpPr>
          <p:nvPr>
            <p:ph type="pic" idx="3"/>
          </p:nvPr>
        </p:nvSpPr>
        <p:spPr>
          <a:xfrm>
            <a:off x="4279192" y="4287009"/>
            <a:ext cx="4798110" cy="479811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52" name="Google Shape;52;p34"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21930430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53"/>
        <p:cNvGrpSpPr/>
        <p:nvPr/>
      </p:nvGrpSpPr>
      <p:grpSpPr>
        <a:xfrm>
          <a:off x="0" y="0"/>
          <a:ext cx="0" cy="0"/>
          <a:chOff x="0" y="0"/>
          <a:chExt cx="0" cy="0"/>
        </a:xfrm>
      </p:grpSpPr>
      <p:sp>
        <p:nvSpPr>
          <p:cNvPr id="54" name="Google Shape;54;p35"/>
          <p:cNvSpPr>
            <a:spLocks noGrp="1"/>
          </p:cNvSpPr>
          <p:nvPr>
            <p:ph type="pic" idx="2"/>
          </p:nvPr>
        </p:nvSpPr>
        <p:spPr>
          <a:xfrm>
            <a:off x="6907700"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5" name="Google Shape;55;p35"/>
          <p:cNvSpPr>
            <a:spLocks noGrp="1"/>
          </p:cNvSpPr>
          <p:nvPr>
            <p:ph type="pic" idx="3"/>
          </p:nvPr>
        </p:nvSpPr>
        <p:spPr>
          <a:xfrm>
            <a:off x="-24384" y="0"/>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6" name="Google Shape;56;p35"/>
          <p:cNvSpPr>
            <a:spLocks noGrp="1"/>
          </p:cNvSpPr>
          <p:nvPr>
            <p:ph type="pic" idx="4"/>
          </p:nvPr>
        </p:nvSpPr>
        <p:spPr>
          <a:xfrm>
            <a:off x="3441658"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7" name="Google Shape;57;p35"/>
          <p:cNvSpPr>
            <a:spLocks noGrp="1"/>
          </p:cNvSpPr>
          <p:nvPr>
            <p:ph type="pic" idx="5"/>
          </p:nvPr>
        </p:nvSpPr>
        <p:spPr>
          <a:xfrm>
            <a:off x="-24384"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8" name="Google Shape;58;p35"/>
          <p:cNvSpPr>
            <a:spLocks noGrp="1"/>
          </p:cNvSpPr>
          <p:nvPr>
            <p:ph type="pic" idx="6"/>
          </p:nvPr>
        </p:nvSpPr>
        <p:spPr>
          <a:xfrm>
            <a:off x="3441658" y="685905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9" name="Google Shape;59;p35"/>
          <p:cNvSpPr>
            <a:spLocks noGrp="1"/>
          </p:cNvSpPr>
          <p:nvPr>
            <p:ph type="pic" idx="7"/>
          </p:nvPr>
        </p:nvSpPr>
        <p:spPr>
          <a:xfrm>
            <a:off x="-24384" y="685905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60" name="Google Shape;60;p35"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5106033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61"/>
        <p:cNvGrpSpPr/>
        <p:nvPr/>
      </p:nvGrpSpPr>
      <p:grpSpPr>
        <a:xfrm>
          <a:off x="0" y="0"/>
          <a:ext cx="0" cy="0"/>
          <a:chOff x="0" y="0"/>
          <a:chExt cx="0" cy="0"/>
        </a:xfrm>
      </p:grpSpPr>
      <p:sp>
        <p:nvSpPr>
          <p:cNvPr id="62" name="Google Shape;62;p36"/>
          <p:cNvSpPr>
            <a:spLocks noGrp="1"/>
          </p:cNvSpPr>
          <p:nvPr>
            <p:ph type="pic" idx="2"/>
          </p:nvPr>
        </p:nvSpPr>
        <p:spPr>
          <a:xfrm>
            <a:off x="11359170"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3" name="Google Shape;63;p36"/>
          <p:cNvSpPr>
            <a:spLocks noGrp="1"/>
          </p:cNvSpPr>
          <p:nvPr>
            <p:ph type="pic" idx="3"/>
          </p:nvPr>
        </p:nvSpPr>
        <p:spPr>
          <a:xfrm>
            <a:off x="9087336"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4" name="Google Shape;64;p36"/>
          <p:cNvSpPr>
            <a:spLocks noGrp="1"/>
          </p:cNvSpPr>
          <p:nvPr>
            <p:ph type="pic" idx="4"/>
          </p:nvPr>
        </p:nvSpPr>
        <p:spPr>
          <a:xfrm>
            <a:off x="6815502"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5" name="Google Shape;65;p36"/>
          <p:cNvSpPr>
            <a:spLocks noGrp="1"/>
          </p:cNvSpPr>
          <p:nvPr>
            <p:ph type="pic" idx="5"/>
          </p:nvPr>
        </p:nvSpPr>
        <p:spPr>
          <a:xfrm>
            <a:off x="4543668"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6" name="Google Shape;66;p36"/>
          <p:cNvSpPr>
            <a:spLocks noGrp="1"/>
          </p:cNvSpPr>
          <p:nvPr>
            <p:ph type="pic" idx="6"/>
          </p:nvPr>
        </p:nvSpPr>
        <p:spPr>
          <a:xfrm>
            <a:off x="2271834"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7" name="Google Shape;67;p36"/>
          <p:cNvSpPr>
            <a:spLocks noGrp="1"/>
          </p:cNvSpPr>
          <p:nvPr>
            <p:ph type="pic" idx="7"/>
          </p:nvPr>
        </p:nvSpPr>
        <p:spPr>
          <a:xfrm>
            <a:off x="0"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8" name="Google Shape;68;p36"/>
          <p:cNvSpPr>
            <a:spLocks noGrp="1"/>
          </p:cNvSpPr>
          <p:nvPr>
            <p:ph type="pic" idx="8"/>
          </p:nvPr>
        </p:nvSpPr>
        <p:spPr>
          <a:xfrm>
            <a:off x="9087336"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9" name="Google Shape;69;p36"/>
          <p:cNvSpPr>
            <a:spLocks noGrp="1"/>
          </p:cNvSpPr>
          <p:nvPr>
            <p:ph type="pic" idx="9"/>
          </p:nvPr>
        </p:nvSpPr>
        <p:spPr>
          <a:xfrm>
            <a:off x="6815502"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0" name="Google Shape;70;p36"/>
          <p:cNvSpPr>
            <a:spLocks noGrp="1"/>
          </p:cNvSpPr>
          <p:nvPr>
            <p:ph type="pic" idx="13"/>
          </p:nvPr>
        </p:nvSpPr>
        <p:spPr>
          <a:xfrm>
            <a:off x="4543668"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1" name="Google Shape;71;p36"/>
          <p:cNvSpPr>
            <a:spLocks noGrp="1"/>
          </p:cNvSpPr>
          <p:nvPr>
            <p:ph type="pic" idx="14"/>
          </p:nvPr>
        </p:nvSpPr>
        <p:spPr>
          <a:xfrm>
            <a:off x="2271834"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2" name="Google Shape;72;p36"/>
          <p:cNvSpPr>
            <a:spLocks noGrp="1"/>
          </p:cNvSpPr>
          <p:nvPr>
            <p:ph type="pic" idx="15"/>
          </p:nvPr>
        </p:nvSpPr>
        <p:spPr>
          <a:xfrm>
            <a:off x="0"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3" name="Google Shape;73;p36"/>
          <p:cNvSpPr>
            <a:spLocks noGrp="1"/>
          </p:cNvSpPr>
          <p:nvPr>
            <p:ph type="pic" idx="16"/>
          </p:nvPr>
        </p:nvSpPr>
        <p:spPr>
          <a:xfrm>
            <a:off x="4543668"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4" name="Google Shape;74;p36"/>
          <p:cNvSpPr>
            <a:spLocks noGrp="1"/>
          </p:cNvSpPr>
          <p:nvPr>
            <p:ph type="pic" idx="17"/>
          </p:nvPr>
        </p:nvSpPr>
        <p:spPr>
          <a:xfrm>
            <a:off x="2271834"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5" name="Google Shape;75;p36"/>
          <p:cNvSpPr>
            <a:spLocks noGrp="1"/>
          </p:cNvSpPr>
          <p:nvPr>
            <p:ph type="pic" idx="18"/>
          </p:nvPr>
        </p:nvSpPr>
        <p:spPr>
          <a:xfrm>
            <a:off x="0"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6" name="Google Shape;76;p36"/>
          <p:cNvSpPr>
            <a:spLocks noGrp="1"/>
          </p:cNvSpPr>
          <p:nvPr>
            <p:ph type="pic" idx="19"/>
          </p:nvPr>
        </p:nvSpPr>
        <p:spPr>
          <a:xfrm>
            <a:off x="0" y="6743703"/>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77" name="Google Shape;77;p36"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29461377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78"/>
        <p:cNvGrpSpPr/>
        <p:nvPr/>
      </p:nvGrpSpPr>
      <p:grpSpPr>
        <a:xfrm>
          <a:off x="0" y="0"/>
          <a:ext cx="0" cy="0"/>
          <a:chOff x="0" y="0"/>
          <a:chExt cx="0" cy="0"/>
        </a:xfrm>
      </p:grpSpPr>
      <p:sp>
        <p:nvSpPr>
          <p:cNvPr id="79" name="Google Shape;79;p37"/>
          <p:cNvSpPr>
            <a:spLocks noGrp="1"/>
          </p:cNvSpPr>
          <p:nvPr>
            <p:ph type="pic" idx="2"/>
          </p:nvPr>
        </p:nvSpPr>
        <p:spPr>
          <a:xfrm>
            <a:off x="2076448" y="0"/>
            <a:ext cx="3975907"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80" name="Google Shape;80;p37"/>
          <p:cNvSpPr>
            <a:spLocks noGrp="1"/>
          </p:cNvSpPr>
          <p:nvPr>
            <p:ph type="pic" idx="3"/>
          </p:nvPr>
        </p:nvSpPr>
        <p:spPr>
          <a:xfrm>
            <a:off x="6052354" y="0"/>
            <a:ext cx="3975907"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81" name="Google Shape;81;p37"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40815518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82"/>
        <p:cNvGrpSpPr/>
        <p:nvPr/>
      </p:nvGrpSpPr>
      <p:grpSpPr>
        <a:xfrm>
          <a:off x="0" y="0"/>
          <a:ext cx="0" cy="0"/>
          <a:chOff x="0" y="0"/>
          <a:chExt cx="0" cy="0"/>
        </a:xfrm>
      </p:grpSpPr>
      <p:sp>
        <p:nvSpPr>
          <p:cNvPr id="83" name="Google Shape;83;p38"/>
          <p:cNvSpPr>
            <a:spLocks noGrp="1"/>
          </p:cNvSpPr>
          <p:nvPr>
            <p:ph type="pic" idx="2"/>
          </p:nvPr>
        </p:nvSpPr>
        <p:spPr>
          <a:xfrm>
            <a:off x="2457449" y="0"/>
            <a:ext cx="5485374"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84" name="Google Shape;84;p38"/>
          <p:cNvSpPr>
            <a:spLocks noGrp="1"/>
          </p:cNvSpPr>
          <p:nvPr>
            <p:ph type="pic" idx="3"/>
          </p:nvPr>
        </p:nvSpPr>
        <p:spPr>
          <a:xfrm>
            <a:off x="0" y="0"/>
            <a:ext cx="2457448"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85" name="Google Shape;85;p38"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7009707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89"/>
        <p:cNvGrpSpPr/>
        <p:nvPr/>
      </p:nvGrpSpPr>
      <p:grpSpPr>
        <a:xfrm>
          <a:off x="0" y="0"/>
          <a:ext cx="0" cy="0"/>
          <a:chOff x="0" y="0"/>
          <a:chExt cx="0" cy="0"/>
        </a:xfrm>
      </p:grpSpPr>
      <p:sp>
        <p:nvSpPr>
          <p:cNvPr id="90" name="Google Shape;90;p40"/>
          <p:cNvSpPr>
            <a:spLocks noGrp="1"/>
          </p:cNvSpPr>
          <p:nvPr>
            <p:ph type="pic" idx="2"/>
          </p:nvPr>
        </p:nvSpPr>
        <p:spPr>
          <a:xfrm>
            <a:off x="0" y="0"/>
            <a:ext cx="14831526"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1" name="Google Shape;91;p4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971210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3">
  <p:cSld name="03">
    <p:spTree>
      <p:nvGrpSpPr>
        <p:cNvPr id="1" name="Shape 28"/>
        <p:cNvGrpSpPr/>
        <p:nvPr/>
      </p:nvGrpSpPr>
      <p:grpSpPr>
        <a:xfrm>
          <a:off x="0" y="0"/>
          <a:ext cx="0" cy="0"/>
          <a:chOff x="0" y="0"/>
          <a:chExt cx="0" cy="0"/>
        </a:xfrm>
      </p:grpSpPr>
      <p:pic>
        <p:nvPicPr>
          <p:cNvPr id="29" name="Google Shape;29;p26"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92"/>
        <p:cNvGrpSpPr/>
        <p:nvPr/>
      </p:nvGrpSpPr>
      <p:grpSpPr>
        <a:xfrm>
          <a:off x="0" y="0"/>
          <a:ext cx="0" cy="0"/>
          <a:chOff x="0" y="0"/>
          <a:chExt cx="0" cy="0"/>
        </a:xfrm>
      </p:grpSpPr>
      <p:sp>
        <p:nvSpPr>
          <p:cNvPr id="93" name="Google Shape;93;p41"/>
          <p:cNvSpPr>
            <a:spLocks noGrp="1"/>
          </p:cNvSpPr>
          <p:nvPr>
            <p:ph type="pic" idx="2"/>
          </p:nvPr>
        </p:nvSpPr>
        <p:spPr>
          <a:xfrm>
            <a:off x="-1" y="0"/>
            <a:ext cx="11799269"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4" name="Google Shape;94;p41"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648885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26">
  <p:cSld name="26">
    <p:spTree>
      <p:nvGrpSpPr>
        <p:cNvPr id="1" name="Shape 95"/>
        <p:cNvGrpSpPr/>
        <p:nvPr/>
      </p:nvGrpSpPr>
      <p:grpSpPr>
        <a:xfrm>
          <a:off x="0" y="0"/>
          <a:ext cx="0" cy="0"/>
          <a:chOff x="0" y="0"/>
          <a:chExt cx="0" cy="0"/>
        </a:xfrm>
      </p:grpSpPr>
      <p:sp>
        <p:nvSpPr>
          <p:cNvPr id="96" name="Google Shape;96;p42"/>
          <p:cNvSpPr>
            <a:spLocks noGrp="1"/>
          </p:cNvSpPr>
          <p:nvPr>
            <p:ph type="pic" idx="2"/>
          </p:nvPr>
        </p:nvSpPr>
        <p:spPr>
          <a:xfrm>
            <a:off x="10460736" y="2301970"/>
            <a:ext cx="7827263" cy="798661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7" name="Google Shape;97;p42"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3715449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98"/>
        <p:cNvGrpSpPr/>
        <p:nvPr/>
      </p:nvGrpSpPr>
      <p:grpSpPr>
        <a:xfrm>
          <a:off x="0" y="0"/>
          <a:ext cx="0" cy="0"/>
          <a:chOff x="0" y="0"/>
          <a:chExt cx="0" cy="0"/>
        </a:xfrm>
      </p:grpSpPr>
      <p:sp>
        <p:nvSpPr>
          <p:cNvPr id="99" name="Google Shape;99;p43"/>
          <p:cNvSpPr>
            <a:spLocks noGrp="1"/>
          </p:cNvSpPr>
          <p:nvPr>
            <p:ph type="pic" idx="2"/>
          </p:nvPr>
        </p:nvSpPr>
        <p:spPr>
          <a:xfrm>
            <a:off x="9570720" y="1700378"/>
            <a:ext cx="8717279" cy="8588210"/>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0" name="Google Shape;100;p4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41369310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01"/>
        <p:cNvGrpSpPr/>
        <p:nvPr/>
      </p:nvGrpSpPr>
      <p:grpSpPr>
        <a:xfrm>
          <a:off x="0" y="0"/>
          <a:ext cx="0" cy="0"/>
          <a:chOff x="0" y="0"/>
          <a:chExt cx="0" cy="0"/>
        </a:xfrm>
      </p:grpSpPr>
      <p:sp>
        <p:nvSpPr>
          <p:cNvPr id="102" name="Google Shape;102;p44"/>
          <p:cNvSpPr>
            <a:spLocks noGrp="1"/>
          </p:cNvSpPr>
          <p:nvPr>
            <p:ph type="pic" idx="2"/>
          </p:nvPr>
        </p:nvSpPr>
        <p:spPr>
          <a:xfrm>
            <a:off x="8655168" y="3482292"/>
            <a:ext cx="5777441" cy="578874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03" name="Google Shape;103;p44"/>
          <p:cNvSpPr>
            <a:spLocks noGrp="1"/>
          </p:cNvSpPr>
          <p:nvPr>
            <p:ph type="pic" idx="3"/>
          </p:nvPr>
        </p:nvSpPr>
        <p:spPr>
          <a:xfrm>
            <a:off x="11334720" y="0"/>
            <a:ext cx="6953280"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4" name="Google Shape;104;p44"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extLst>
      <p:ext uri="{BB962C8B-B14F-4D97-AF65-F5344CB8AC3E}">
        <p14:creationId xmlns:p14="http://schemas.microsoft.com/office/powerpoint/2010/main" val="26240116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05"/>
        <p:cNvGrpSpPr/>
        <p:nvPr/>
      </p:nvGrpSpPr>
      <p:grpSpPr>
        <a:xfrm>
          <a:off x="0" y="0"/>
          <a:ext cx="0" cy="0"/>
          <a:chOff x="0" y="0"/>
          <a:chExt cx="0" cy="0"/>
        </a:xfrm>
      </p:grpSpPr>
      <p:sp>
        <p:nvSpPr>
          <p:cNvPr id="106" name="Google Shape;106;p45"/>
          <p:cNvSpPr>
            <a:spLocks noGrp="1"/>
          </p:cNvSpPr>
          <p:nvPr>
            <p:ph type="pic" idx="2"/>
          </p:nvPr>
        </p:nvSpPr>
        <p:spPr>
          <a:xfrm>
            <a:off x="0" y="0"/>
            <a:ext cx="13279983"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7" name="Google Shape;107;p45"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7888427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08"/>
        <p:cNvGrpSpPr/>
        <p:nvPr/>
      </p:nvGrpSpPr>
      <p:grpSpPr>
        <a:xfrm>
          <a:off x="0" y="0"/>
          <a:ext cx="0" cy="0"/>
          <a:chOff x="0" y="0"/>
          <a:chExt cx="0" cy="0"/>
        </a:xfrm>
      </p:grpSpPr>
      <p:sp>
        <p:nvSpPr>
          <p:cNvPr id="109" name="Google Shape;109;p46"/>
          <p:cNvSpPr>
            <a:spLocks noGrp="1"/>
          </p:cNvSpPr>
          <p:nvPr>
            <p:ph type="pic" idx="2"/>
          </p:nvPr>
        </p:nvSpPr>
        <p:spPr>
          <a:xfrm>
            <a:off x="5008008" y="0"/>
            <a:ext cx="13279992"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0" name="Google Shape;110;p46"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extLst>
      <p:ext uri="{BB962C8B-B14F-4D97-AF65-F5344CB8AC3E}">
        <p14:creationId xmlns:p14="http://schemas.microsoft.com/office/powerpoint/2010/main" val="17340214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11"/>
        <p:cNvGrpSpPr/>
        <p:nvPr/>
      </p:nvGrpSpPr>
      <p:grpSpPr>
        <a:xfrm>
          <a:off x="0" y="0"/>
          <a:ext cx="0" cy="0"/>
          <a:chOff x="0" y="0"/>
          <a:chExt cx="0" cy="0"/>
        </a:xfrm>
      </p:grpSpPr>
      <p:sp>
        <p:nvSpPr>
          <p:cNvPr id="112" name="Google Shape;112;p47"/>
          <p:cNvSpPr>
            <a:spLocks noGrp="1"/>
          </p:cNvSpPr>
          <p:nvPr>
            <p:ph type="pic" idx="2"/>
          </p:nvPr>
        </p:nvSpPr>
        <p:spPr>
          <a:xfrm>
            <a:off x="-17244" y="0"/>
            <a:ext cx="16075035"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3" name="Google Shape;113;p47"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3571535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14"/>
        <p:cNvGrpSpPr/>
        <p:nvPr/>
      </p:nvGrpSpPr>
      <p:grpSpPr>
        <a:xfrm>
          <a:off x="0" y="0"/>
          <a:ext cx="0" cy="0"/>
          <a:chOff x="0" y="0"/>
          <a:chExt cx="0" cy="0"/>
        </a:xfrm>
      </p:grpSpPr>
      <p:sp>
        <p:nvSpPr>
          <p:cNvPr id="115" name="Google Shape;115;p48"/>
          <p:cNvSpPr>
            <a:spLocks noGrp="1"/>
          </p:cNvSpPr>
          <p:nvPr>
            <p:ph type="pic" idx="2"/>
          </p:nvPr>
        </p:nvSpPr>
        <p:spPr>
          <a:xfrm>
            <a:off x="4797506" y="0"/>
            <a:ext cx="16075035"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6" name="Google Shape;116;p48"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extLst>
      <p:ext uri="{BB962C8B-B14F-4D97-AF65-F5344CB8AC3E}">
        <p14:creationId xmlns:p14="http://schemas.microsoft.com/office/powerpoint/2010/main" val="515530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17"/>
        <p:cNvGrpSpPr/>
        <p:nvPr/>
      </p:nvGrpSpPr>
      <p:grpSpPr>
        <a:xfrm>
          <a:off x="0" y="0"/>
          <a:ext cx="0" cy="0"/>
          <a:chOff x="0" y="0"/>
          <a:chExt cx="0" cy="0"/>
        </a:xfrm>
      </p:grpSpPr>
      <p:sp>
        <p:nvSpPr>
          <p:cNvPr id="118" name="Google Shape;118;p49"/>
          <p:cNvSpPr>
            <a:spLocks noGrp="1"/>
          </p:cNvSpPr>
          <p:nvPr>
            <p:ph type="pic" idx="2"/>
          </p:nvPr>
        </p:nvSpPr>
        <p:spPr>
          <a:xfrm>
            <a:off x="1818975" y="0"/>
            <a:ext cx="6662002"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9" name="Google Shape;119;p49"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266849448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120"/>
        <p:cNvGrpSpPr/>
        <p:nvPr/>
      </p:nvGrpSpPr>
      <p:grpSpPr>
        <a:xfrm>
          <a:off x="0" y="0"/>
          <a:ext cx="0" cy="0"/>
          <a:chOff x="0" y="0"/>
          <a:chExt cx="0" cy="0"/>
        </a:xfrm>
      </p:grpSpPr>
      <p:sp>
        <p:nvSpPr>
          <p:cNvPr id="121" name="Google Shape;121;p50"/>
          <p:cNvSpPr>
            <a:spLocks noGrp="1"/>
          </p:cNvSpPr>
          <p:nvPr>
            <p:ph type="pic" idx="2"/>
          </p:nvPr>
        </p:nvSpPr>
        <p:spPr>
          <a:xfrm>
            <a:off x="1237024" y="1307392"/>
            <a:ext cx="7696540" cy="767380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22" name="Google Shape;122;p5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370578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30"/>
        <p:cNvGrpSpPr/>
        <p:nvPr/>
      </p:nvGrpSpPr>
      <p:grpSpPr>
        <a:xfrm>
          <a:off x="0" y="0"/>
          <a:ext cx="0" cy="0"/>
          <a:chOff x="0" y="0"/>
          <a:chExt cx="0" cy="0"/>
        </a:xfrm>
      </p:grpSpPr>
      <p:sp>
        <p:nvSpPr>
          <p:cNvPr id="31" name="Google Shape;31;p27"/>
          <p:cNvSpPr>
            <a:spLocks noGrp="1"/>
          </p:cNvSpPr>
          <p:nvPr>
            <p:ph type="pic" idx="2"/>
          </p:nvPr>
        </p:nvSpPr>
        <p:spPr>
          <a:xfrm>
            <a:off x="0" y="0"/>
            <a:ext cx="18288001"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123"/>
        <p:cNvGrpSpPr/>
        <p:nvPr/>
      </p:nvGrpSpPr>
      <p:grpSpPr>
        <a:xfrm>
          <a:off x="0" y="0"/>
          <a:ext cx="0" cy="0"/>
          <a:chOff x="0" y="0"/>
          <a:chExt cx="0" cy="0"/>
        </a:xfrm>
      </p:grpSpPr>
      <p:sp>
        <p:nvSpPr>
          <p:cNvPr id="124" name="Google Shape;124;p51"/>
          <p:cNvSpPr>
            <a:spLocks noGrp="1"/>
          </p:cNvSpPr>
          <p:nvPr>
            <p:ph type="pic" idx="2"/>
          </p:nvPr>
        </p:nvSpPr>
        <p:spPr>
          <a:xfrm>
            <a:off x="9401366" y="1401961"/>
            <a:ext cx="7507277" cy="7518587"/>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25" name="Google Shape;125;p51"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extLst>
      <p:ext uri="{BB962C8B-B14F-4D97-AF65-F5344CB8AC3E}">
        <p14:creationId xmlns:p14="http://schemas.microsoft.com/office/powerpoint/2010/main" val="8664524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129"/>
        <p:cNvGrpSpPr/>
        <p:nvPr/>
      </p:nvGrpSpPr>
      <p:grpSpPr>
        <a:xfrm>
          <a:off x="0" y="0"/>
          <a:ext cx="0" cy="0"/>
          <a:chOff x="0" y="0"/>
          <a:chExt cx="0" cy="0"/>
        </a:xfrm>
      </p:grpSpPr>
      <p:sp>
        <p:nvSpPr>
          <p:cNvPr id="130" name="Google Shape;130;p53"/>
          <p:cNvSpPr>
            <a:spLocks noGrp="1"/>
          </p:cNvSpPr>
          <p:nvPr>
            <p:ph type="pic" idx="2"/>
          </p:nvPr>
        </p:nvSpPr>
        <p:spPr>
          <a:xfrm>
            <a:off x="2188966" y="2589863"/>
            <a:ext cx="5107185" cy="5108862"/>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31" name="Google Shape;131;p5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16941212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138"/>
        <p:cNvGrpSpPr/>
        <p:nvPr/>
      </p:nvGrpSpPr>
      <p:grpSpPr>
        <a:xfrm>
          <a:off x="0" y="0"/>
          <a:ext cx="0" cy="0"/>
          <a:chOff x="0" y="0"/>
          <a:chExt cx="0" cy="0"/>
        </a:xfrm>
      </p:grpSpPr>
      <p:sp>
        <p:nvSpPr>
          <p:cNvPr id="139" name="Google Shape;139;p55"/>
          <p:cNvSpPr>
            <a:spLocks noGrp="1"/>
          </p:cNvSpPr>
          <p:nvPr>
            <p:ph type="pic" idx="2"/>
          </p:nvPr>
        </p:nvSpPr>
        <p:spPr>
          <a:xfrm>
            <a:off x="0" y="0"/>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0" name="Google Shape;140;p55"/>
          <p:cNvSpPr>
            <a:spLocks noGrp="1"/>
          </p:cNvSpPr>
          <p:nvPr>
            <p:ph type="pic" idx="3"/>
          </p:nvPr>
        </p:nvSpPr>
        <p:spPr>
          <a:xfrm>
            <a:off x="0" y="5144294"/>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1" name="Google Shape;141;p55"/>
          <p:cNvSpPr>
            <a:spLocks noGrp="1"/>
          </p:cNvSpPr>
          <p:nvPr>
            <p:ph type="pic" idx="4"/>
          </p:nvPr>
        </p:nvSpPr>
        <p:spPr>
          <a:xfrm>
            <a:off x="5144294" y="0"/>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2" name="Google Shape;142;p55"/>
          <p:cNvSpPr>
            <a:spLocks noGrp="1"/>
          </p:cNvSpPr>
          <p:nvPr>
            <p:ph type="pic" idx="5"/>
          </p:nvPr>
        </p:nvSpPr>
        <p:spPr>
          <a:xfrm>
            <a:off x="5144294" y="5144294"/>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3" name="Google Shape;143;p55"/>
          <p:cNvSpPr>
            <a:spLocks noGrp="1"/>
          </p:cNvSpPr>
          <p:nvPr>
            <p:ph type="pic" idx="6"/>
          </p:nvPr>
        </p:nvSpPr>
        <p:spPr>
          <a:xfrm>
            <a:off x="10288588" y="0"/>
            <a:ext cx="7999412"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87986004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标题和内容">
  <p:cSld name="标题和内容">
    <p:spTree>
      <p:nvGrpSpPr>
        <p:cNvPr id="1" name="Shape 144"/>
        <p:cNvGrpSpPr/>
        <p:nvPr/>
      </p:nvGrpSpPr>
      <p:grpSpPr>
        <a:xfrm>
          <a:off x="0" y="0"/>
          <a:ext cx="0" cy="0"/>
          <a:chOff x="0" y="0"/>
          <a:chExt cx="0" cy="0"/>
        </a:xfrm>
      </p:grpSpPr>
      <p:sp>
        <p:nvSpPr>
          <p:cNvPr id="145" name="Google Shape;145;p56"/>
          <p:cNvSpPr/>
          <p:nvPr/>
        </p:nvSpPr>
        <p:spPr>
          <a:xfrm>
            <a:off x="0" y="3640846"/>
            <a:ext cx="18288000" cy="6647744"/>
          </a:xfrm>
          <a:custGeom>
            <a:avLst/>
            <a:gdLst/>
            <a:ahLst/>
            <a:cxnLst/>
            <a:rect l="l" t="t" r="r" b="b"/>
            <a:pathLst>
              <a:path w="9144000" h="4431145" extrusionOk="0">
                <a:moveTo>
                  <a:pt x="0" y="0"/>
                </a:moveTo>
                <a:cubicBezTo>
                  <a:pt x="665399" y="762209"/>
                  <a:pt x="1434980" y="1458693"/>
                  <a:pt x="2286817" y="2064940"/>
                </a:cubicBezTo>
                <a:cubicBezTo>
                  <a:pt x="4374993" y="3551080"/>
                  <a:pt x="6813587" y="4392563"/>
                  <a:pt x="9144000" y="4431142"/>
                </a:cubicBezTo>
                <a:lnTo>
                  <a:pt x="9144000" y="4431143"/>
                </a:lnTo>
                <a:lnTo>
                  <a:pt x="9143998" y="4431145"/>
                </a:lnTo>
                <a:lnTo>
                  <a:pt x="0" y="4431145"/>
                </a:lnTo>
                <a:close/>
              </a:path>
            </a:pathLst>
          </a:custGeom>
          <a:solidFill>
            <a:srgbClr val="E7E3D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46" name="Google Shape;146;p56"/>
          <p:cNvGrpSpPr/>
          <p:nvPr/>
        </p:nvGrpSpPr>
        <p:grpSpPr>
          <a:xfrm>
            <a:off x="308583" y="467744"/>
            <a:ext cx="2000930" cy="1379350"/>
            <a:chOff x="115148" y="402460"/>
            <a:chExt cx="1000465" cy="919425"/>
          </a:xfrm>
        </p:grpSpPr>
        <p:sp>
          <p:nvSpPr>
            <p:cNvPr id="147" name="Google Shape;147;p56"/>
            <p:cNvSpPr/>
            <p:nvPr/>
          </p:nvSpPr>
          <p:spPr>
            <a:xfrm>
              <a:off x="115148" y="423335"/>
              <a:ext cx="629401" cy="629401"/>
            </a:xfrm>
            <a:prstGeom prst="ellipse">
              <a:avLst/>
            </a:prstGeom>
            <a:solidFill>
              <a:srgbClr val="A5D66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8" name="Google Shape;148;p56"/>
            <p:cNvSpPr/>
            <p:nvPr/>
          </p:nvSpPr>
          <p:spPr>
            <a:xfrm>
              <a:off x="179512" y="692696"/>
              <a:ext cx="573103" cy="573103"/>
            </a:xfrm>
            <a:prstGeom prst="ellipse">
              <a:avLst/>
            </a:prstGeom>
            <a:solidFill>
              <a:srgbClr val="F4823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9" name="Google Shape;149;p56"/>
            <p:cNvSpPr/>
            <p:nvPr/>
          </p:nvSpPr>
          <p:spPr>
            <a:xfrm rot="-2283256">
              <a:off x="454002" y="660274"/>
              <a:ext cx="550463" cy="550463"/>
            </a:xfrm>
            <a:prstGeom prst="ellipse">
              <a:avLst/>
            </a:prstGeom>
            <a:solidFill>
              <a:srgbClr val="FFC936"/>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0" name="Google Shape;150;p56"/>
            <p:cNvSpPr/>
            <p:nvPr/>
          </p:nvSpPr>
          <p:spPr>
            <a:xfrm rot="-2283256">
              <a:off x="404498" y="485634"/>
              <a:ext cx="411920" cy="411920"/>
            </a:xfrm>
            <a:prstGeom prst="ellipse">
              <a:avLst/>
            </a:prstGeom>
            <a:solidFill>
              <a:srgbClr val="4CB8F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130011086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1"/>
        <p:cNvGrpSpPr/>
        <p:nvPr/>
      </p:nvGrpSpPr>
      <p:grpSpPr>
        <a:xfrm>
          <a:off x="0" y="0"/>
          <a:ext cx="0" cy="0"/>
          <a:chOff x="0" y="0"/>
          <a:chExt cx="0" cy="0"/>
        </a:xfrm>
      </p:grpSpPr>
      <p:sp>
        <p:nvSpPr>
          <p:cNvPr id="12" name="Google Shape;12;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3" name="Google Shape;13;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 name="Google Shape;14;p26"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010678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21"/>
        <p:cNvGrpSpPr/>
        <p:nvPr/>
      </p:nvGrpSpPr>
      <p:grpSpPr>
        <a:xfrm>
          <a:off x="0" y="0"/>
          <a:ext cx="0" cy="0"/>
          <a:chOff x="0" y="0"/>
          <a:chExt cx="0" cy="0"/>
        </a:xfrm>
      </p:grpSpPr>
      <p:sp>
        <p:nvSpPr>
          <p:cNvPr id="22" name="Google Shape;22;p49"/>
          <p:cNvSpPr>
            <a:spLocks noGrp="1"/>
          </p:cNvSpPr>
          <p:nvPr>
            <p:ph type="pic" idx="2"/>
          </p:nvPr>
        </p:nvSpPr>
        <p:spPr>
          <a:xfrm>
            <a:off x="1935145" y="3120406"/>
            <a:ext cx="5715000" cy="5715000"/>
          </a:xfrm>
          <a:prstGeom prst="rect">
            <a:avLst/>
          </a:prstGeom>
          <a:solidFill>
            <a:srgbClr val="353535">
              <a:alpha val="10980"/>
            </a:srgbClr>
          </a:solidFill>
          <a:ln>
            <a:noFill/>
          </a:ln>
        </p:spPr>
      </p:sp>
      <p:sp>
        <p:nvSpPr>
          <p:cNvPr id="23" name="Google Shape;23;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dk1"/>
              </a:buClr>
              <a:buSzPts val="1600"/>
              <a:buFont typeface="Open Sans"/>
              <a:buNone/>
            </a:pPr>
            <a:fld id="{00000000-1234-1234-1234-123412341234}" type="slidenum">
              <a:rPr lang="en-US"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4" name="Google Shape;24;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5" name="Google Shape;25;p49"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9354953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88"/>
        <p:cNvGrpSpPr/>
        <p:nvPr/>
      </p:nvGrpSpPr>
      <p:grpSpPr>
        <a:xfrm>
          <a:off x="0" y="0"/>
          <a:ext cx="0" cy="0"/>
          <a:chOff x="0" y="0"/>
          <a:chExt cx="0" cy="0"/>
        </a:xfrm>
      </p:grpSpPr>
      <p:sp>
        <p:nvSpPr>
          <p:cNvPr id="89" name="Google Shape;89;p40"/>
          <p:cNvSpPr>
            <a:spLocks noGrp="1"/>
          </p:cNvSpPr>
          <p:nvPr>
            <p:ph type="pic" idx="2"/>
          </p:nvPr>
        </p:nvSpPr>
        <p:spPr>
          <a:xfrm>
            <a:off x="2" y="0"/>
            <a:ext cx="7942823" cy="10288588"/>
          </a:xfrm>
          <a:prstGeom prst="rect">
            <a:avLst/>
          </a:prstGeom>
          <a:solidFill>
            <a:srgbClr val="353535">
              <a:alpha val="10980"/>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50" b="0" i="0" u="none" strike="noStrike" cap="none">
                <a:solidFill>
                  <a:schemeClr val="dk1"/>
                </a:solidFill>
                <a:latin typeface="Calibri"/>
                <a:ea typeface="Calibri"/>
                <a:cs typeface="Calibri"/>
                <a:sym typeface="Calibri"/>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Calibri"/>
                <a:ea typeface="Calibri"/>
                <a:cs typeface="Calibri"/>
                <a:sym typeface="Calibri"/>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284044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2"/>
        <p:cNvGrpSpPr/>
        <p:nvPr/>
      </p:nvGrpSpPr>
      <p:grpSpPr>
        <a:xfrm>
          <a:off x="0" y="0"/>
          <a:ext cx="0" cy="0"/>
          <a:chOff x="0" y="0"/>
          <a:chExt cx="0" cy="0"/>
        </a:xfrm>
      </p:grpSpPr>
      <p:sp>
        <p:nvSpPr>
          <p:cNvPr id="33" name="Google Shape;33;p28"/>
          <p:cNvSpPr>
            <a:spLocks noGrp="1"/>
          </p:cNvSpPr>
          <p:nvPr>
            <p:ph type="pic" idx="2"/>
          </p:nvPr>
        </p:nvSpPr>
        <p:spPr>
          <a:xfrm>
            <a:off x="0" y="0"/>
            <a:ext cx="18288001"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34" name="Google Shape;34;p28" descr="A picture containing drawing&#10;&#10;Description automatically generated"/>
          <p:cNvPicPr preferRelativeResize="0"/>
          <p:nvPr/>
        </p:nvPicPr>
        <p:blipFill rotWithShape="1">
          <a:blip r:embed="rId2">
            <a:alphaModFix/>
          </a:blip>
          <a:srcRect/>
          <a:stretch/>
        </p:blipFill>
        <p:spPr>
          <a:xfrm>
            <a:off x="0" y="0"/>
            <a:ext cx="1813942" cy="176919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35"/>
        <p:cNvGrpSpPr/>
        <p:nvPr/>
      </p:nvGrpSpPr>
      <p:grpSpPr>
        <a:xfrm>
          <a:off x="0" y="0"/>
          <a:ext cx="0" cy="0"/>
          <a:chOff x="0" y="0"/>
          <a:chExt cx="0" cy="0"/>
        </a:xfrm>
      </p:grpSpPr>
      <p:sp>
        <p:nvSpPr>
          <p:cNvPr id="36" name="Google Shape;36;p29"/>
          <p:cNvSpPr>
            <a:spLocks noGrp="1"/>
          </p:cNvSpPr>
          <p:nvPr>
            <p:ph type="pic" idx="2"/>
          </p:nvPr>
        </p:nvSpPr>
        <p:spPr>
          <a:xfrm>
            <a:off x="383056" y="338143"/>
            <a:ext cx="17521894" cy="962500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37"/>
        <p:cNvGrpSpPr/>
        <p:nvPr/>
      </p:nvGrpSpPr>
      <p:grpSpPr>
        <a:xfrm>
          <a:off x="0" y="0"/>
          <a:ext cx="0" cy="0"/>
          <a:chOff x="0" y="0"/>
          <a:chExt cx="0" cy="0"/>
        </a:xfrm>
      </p:grpSpPr>
      <p:sp>
        <p:nvSpPr>
          <p:cNvPr id="38" name="Google Shape;38;p30"/>
          <p:cNvSpPr>
            <a:spLocks noGrp="1"/>
          </p:cNvSpPr>
          <p:nvPr>
            <p:ph type="pic" idx="2"/>
          </p:nvPr>
        </p:nvSpPr>
        <p:spPr>
          <a:xfrm flipH="1">
            <a:off x="-1" y="0"/>
            <a:ext cx="14712019" cy="4511040"/>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39" name="Google Shape;39;p3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29" Type="http://schemas.openxmlformats.org/officeDocument/2006/relationships/slideLayout" Target="../slideLayouts/slideLayout66.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28" Type="http://schemas.openxmlformats.org/officeDocument/2006/relationships/slideLayout" Target="../slideLayouts/slideLayout65.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slideLayout" Target="../slideLayouts/slideLayout64.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cxnSp>
        <p:nvCxnSpPr>
          <p:cNvPr id="10" name="Google Shape;10;p1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11" name="Google Shape;11;p19"/>
          <p:cNvSpPr txBox="1"/>
          <p:nvPr/>
        </p:nvSpPr>
        <p:spPr>
          <a:xfrm>
            <a:off x="16859166"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1600" b="0" i="0" u="none" strike="noStrike" cap="none">
                <a:solidFill>
                  <a:schemeClr val="dk1"/>
                </a:solidFill>
                <a:latin typeface="Arial"/>
                <a:ea typeface="Arial"/>
                <a:cs typeface="Arial"/>
                <a:sym typeface="Arial"/>
              </a:rPr>
              <a:t>‹#›</a:t>
            </a:fld>
            <a:endParaRPr sz="1600" b="0" i="0" u="none" strike="noStrike" cap="none">
              <a:solidFill>
                <a:schemeClr val="dk1"/>
              </a:solidFill>
              <a:latin typeface="Arial"/>
              <a:ea typeface="Arial"/>
              <a:cs typeface="Arial"/>
              <a:sym typeface="Arial"/>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EB238512-0742-4201-873B-6C81F4348B78}"/>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2" r:id="rId32"/>
    <p:sldLayoutId id="2147483683" r:id="rId33"/>
    <p:sldLayoutId id="2147483684" r:id="rId34"/>
    <p:sldLayoutId id="2147483685" r:id="rId35"/>
    <p:sldLayoutId id="2147483686" r:id="rId36"/>
    <p:sldLayoutId id="2147483717" r:id="rId3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cxnSp>
        <p:nvCxnSpPr>
          <p:cNvPr id="10" name="Google Shape;10;p1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11" name="Google Shape;11;p19"/>
          <p:cNvSpPr txBox="1"/>
          <p:nvPr/>
        </p:nvSpPr>
        <p:spPr>
          <a:xfrm>
            <a:off x="16859166"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1600" b="0" i="0" u="none" strike="noStrike" cap="none">
                <a:solidFill>
                  <a:schemeClr val="dk1"/>
                </a:solidFill>
                <a:latin typeface="Arial"/>
                <a:ea typeface="Arial"/>
                <a:cs typeface="Arial"/>
                <a:sym typeface="Arial"/>
              </a:rPr>
              <a:t>‹#›</a:t>
            </a:fld>
            <a:endParaRPr sz="1600" b="0" i="0" u="none" strike="noStrike" cap="none">
              <a:solidFill>
                <a:schemeClr val="dk1"/>
              </a:solidFill>
              <a:latin typeface="Arial"/>
              <a:ea typeface="Arial"/>
              <a:cs typeface="Arial"/>
              <a:sym typeface="Arial"/>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DA17C980-7C03-4D93-9CD8-CA23D68A5CD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p>
        </p:txBody>
      </p:sp>
    </p:spTree>
    <p:extLst>
      <p:ext uri="{BB962C8B-B14F-4D97-AF65-F5344CB8AC3E}">
        <p14:creationId xmlns:p14="http://schemas.microsoft.com/office/powerpoint/2010/main" val="2953520190"/>
      </p:ext>
    </p:extLst>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 id="2147483714" r:id="rId27"/>
    <p:sldLayoutId id="2147483715" r:id="rId28"/>
    <p:sldLayoutId id="2147483716"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6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6.xml"/><Relationship Id="rId5" Type="http://schemas.openxmlformats.org/officeDocument/2006/relationships/image" Target="../media/image12.jpe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DcxccMPe3AE&amp;list=PLrI6tpZ6pQmTuWgH38XkEoLGjZytfUdAR&amp;index=21" TargetMode="External"/><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
          <p:cNvSpPr txBox="1"/>
          <p:nvPr/>
        </p:nvSpPr>
        <p:spPr>
          <a:xfrm>
            <a:off x="1029898" y="3360976"/>
            <a:ext cx="16228203" cy="5324494"/>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fr-FR" sz="8000" b="1">
                <a:solidFill>
                  <a:schemeClr val="accent3">
                    <a:lumMod val="75000"/>
                  </a:schemeClr>
                </a:solidFill>
              </a:rPr>
              <a:t>Atelier de conception sur le retour d'information de la communauté</a:t>
            </a:r>
          </a:p>
          <a:p>
            <a:pPr marL="0" marR="0" lvl="0" indent="0" algn="ctr" rtl="0">
              <a:lnSpc>
                <a:spcPct val="80000"/>
              </a:lnSpc>
              <a:spcBef>
                <a:spcPts val="600"/>
              </a:spcBef>
              <a:spcAft>
                <a:spcPts val="0"/>
              </a:spcAft>
              <a:buNone/>
            </a:pPr>
            <a:endParaRPr sz="6000" b="1" i="0" u="none" strike="noStrike" cap="none" dirty="0">
              <a:solidFill>
                <a:srgbClr val="FF0000"/>
              </a:solidFill>
              <a:latin typeface="Arial"/>
              <a:ea typeface="Arial"/>
              <a:cs typeface="Arial"/>
              <a:sym typeface="Arial"/>
            </a:endParaRPr>
          </a:p>
          <a:p>
            <a:pPr marL="0" marR="0" lvl="0" indent="0" algn="ctr" rtl="0">
              <a:lnSpc>
                <a:spcPct val="80000"/>
              </a:lnSpc>
              <a:spcBef>
                <a:spcPts val="600"/>
              </a:spcBef>
              <a:spcAft>
                <a:spcPts val="0"/>
              </a:spcAft>
              <a:buNone/>
            </a:pPr>
            <a:r>
              <a:rPr lang="fr-FR" sz="6000" b="1" i="0" u="none" strike="noStrike" cap="none">
                <a:solidFill>
                  <a:schemeClr val="lt1"/>
                </a:solidFill>
                <a:latin typeface="Arial"/>
                <a:ea typeface="Arial"/>
                <a:cs typeface="Arial"/>
                <a:sym typeface="Arial"/>
              </a:rPr>
              <a:t>[date]</a:t>
            </a:r>
          </a:p>
          <a:p>
            <a:pPr marL="0" marR="0" lvl="0" indent="0" algn="ctr" rtl="0">
              <a:lnSpc>
                <a:spcPct val="80000"/>
              </a:lnSpc>
              <a:spcBef>
                <a:spcPts val="600"/>
              </a:spcBef>
              <a:spcAft>
                <a:spcPts val="0"/>
              </a:spcAft>
              <a:buNone/>
            </a:pPr>
            <a:endParaRPr sz="6000" b="1" i="0" u="none" strike="noStrike" cap="none" dirty="0">
              <a:solidFill>
                <a:schemeClr val="lt1"/>
              </a:solidFill>
              <a:latin typeface="Arial"/>
              <a:ea typeface="Arial"/>
              <a:cs typeface="Arial"/>
              <a:sym typeface="Arial"/>
            </a:endParaRPr>
          </a:p>
          <a:p>
            <a:pPr marL="0" marR="0" lvl="0" indent="0" algn="ctr" rtl="0">
              <a:lnSpc>
                <a:spcPct val="80000"/>
              </a:lnSpc>
              <a:spcBef>
                <a:spcPts val="600"/>
              </a:spcBef>
              <a:spcAft>
                <a:spcPts val="0"/>
              </a:spcAft>
              <a:buNone/>
            </a:pPr>
            <a:endParaRPr sz="6000" b="1" i="0" u="none" strike="noStrike" cap="none" dirty="0">
              <a:solidFill>
                <a:schemeClr val="lt1"/>
              </a:solidFill>
              <a:latin typeface="Arial"/>
              <a:ea typeface="Arial"/>
              <a:cs typeface="Arial"/>
              <a:sym typeface="Arial"/>
            </a:endParaRPr>
          </a:p>
        </p:txBody>
      </p:sp>
      <p:pic>
        <p:nvPicPr>
          <p:cNvPr id="157" name="Google Shape;157;p1" descr="A picture containing drawing&#10;&#10;Description automatically generated"/>
          <p:cNvPicPr preferRelativeResize="0"/>
          <p:nvPr/>
        </p:nvPicPr>
        <p:blipFill rotWithShape="1">
          <a:blip r:embed="rId3">
            <a:alphaModFix/>
          </a:blip>
          <a:srcRect/>
          <a:stretch/>
        </p:blipFill>
        <p:spPr>
          <a:xfrm>
            <a:off x="13034962" y="257287"/>
            <a:ext cx="4757240" cy="139734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3" name="image1.png">
            <a:extLst>
              <a:ext uri="{FF2B5EF4-FFF2-40B4-BE49-F238E27FC236}">
                <a16:creationId xmlns:a16="http://schemas.microsoft.com/office/drawing/2014/main" id="{D36CA104-B896-9496-AE37-457B4C652767}"/>
              </a:ext>
            </a:extLst>
          </p:cNvPr>
          <p:cNvPicPr/>
          <p:nvPr/>
        </p:nvPicPr>
        <p:blipFill rotWithShape="1">
          <a:blip r:embed="rId3"/>
          <a:srcRect l="15037" t="8614"/>
          <a:stretch/>
        </p:blipFill>
        <p:spPr>
          <a:xfrm>
            <a:off x="1350818" y="461366"/>
            <a:ext cx="13386263" cy="9485520"/>
          </a:xfrm>
          <a:prstGeom prst="rect">
            <a:avLst/>
          </a:prstGeom>
          <a:ln/>
        </p:spPr>
      </p:pic>
    </p:spTree>
    <p:extLst>
      <p:ext uri="{BB962C8B-B14F-4D97-AF65-F5344CB8AC3E}">
        <p14:creationId xmlns:p14="http://schemas.microsoft.com/office/powerpoint/2010/main" val="1267279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13"/>
          <p:cNvPicPr preferRelativeResize="0">
            <a:picLocks noGrp="1"/>
          </p:cNvPicPr>
          <p:nvPr>
            <p:ph type="pic" idx="2"/>
          </p:nvPr>
        </p:nvPicPr>
        <p:blipFill>
          <a:blip r:embed="rId3">
            <a:extLst>
              <a:ext uri="{28A0092B-C50C-407E-A947-70E740481C1C}">
                <a14:useLocalDpi xmlns:a14="http://schemas.microsoft.com/office/drawing/2010/main" val="0"/>
              </a:ext>
            </a:extLst>
          </a:blip>
          <a:srcRect l="1368" r="1368"/>
          <a:stretch/>
        </p:blipFill>
        <p:spPr>
          <a:xfrm>
            <a:off x="8625023" y="794"/>
            <a:ext cx="9661568" cy="10287000"/>
          </a:xfrm>
          <a:prstGeom prst="rect">
            <a:avLst/>
          </a:prstGeom>
          <a:solidFill>
            <a:srgbClr val="353535">
              <a:alpha val="11764"/>
            </a:srgbClr>
          </a:solidFill>
          <a:ln>
            <a:noFill/>
          </a:ln>
        </p:spPr>
      </p:pic>
      <p:sp>
        <p:nvSpPr>
          <p:cNvPr id="355" name="Google Shape;355;p13"/>
          <p:cNvSpPr txBox="1"/>
          <p:nvPr/>
        </p:nvSpPr>
        <p:spPr>
          <a:xfrm>
            <a:off x="513340" y="506238"/>
            <a:ext cx="8183837" cy="1569606"/>
          </a:xfrm>
          <a:prstGeom prst="rect">
            <a:avLst/>
          </a:prstGeom>
          <a:noFill/>
          <a:ln>
            <a:noFill/>
          </a:ln>
        </p:spPr>
        <p:txBody>
          <a:bodyPr spcFirstLastPara="1" wrap="square" lIns="91412" tIns="45693" rIns="91412" bIns="45693" anchor="t" anchorCtr="0">
            <a:spAutoFit/>
          </a:bodyPr>
          <a:lstStyle/>
          <a:p>
            <a:pPr>
              <a:lnSpc>
                <a:spcPct val="80000"/>
              </a:lnSpc>
            </a:pPr>
            <a:r>
              <a:rPr lang="fr-FR" sz="4000" b="1" dirty="0">
                <a:solidFill>
                  <a:schemeClr val="dk2"/>
                </a:solidFill>
                <a:latin typeface="Montserrat"/>
                <a:ea typeface="Montserrat"/>
                <a:cs typeface="Montserrat"/>
                <a:sym typeface="Montserrat"/>
              </a:rPr>
              <a:t>Pourquoi avons-nous besoin d'un mécanisme central de retour d'information ?</a:t>
            </a:r>
          </a:p>
        </p:txBody>
      </p:sp>
      <p:sp>
        <p:nvSpPr>
          <p:cNvPr id="356" name="Google Shape;356;p13"/>
          <p:cNvSpPr txBox="1"/>
          <p:nvPr/>
        </p:nvSpPr>
        <p:spPr>
          <a:xfrm>
            <a:off x="513340" y="2900997"/>
            <a:ext cx="7339943" cy="6924918"/>
          </a:xfrm>
          <a:prstGeom prst="rect">
            <a:avLst/>
          </a:prstGeom>
          <a:noFill/>
          <a:ln>
            <a:noFill/>
          </a:ln>
        </p:spPr>
        <p:txBody>
          <a:bodyPr spcFirstLastPara="1" wrap="square" lIns="91412" tIns="45693" rIns="91412" bIns="45693" anchor="t" anchorCtr="0">
            <a:spAutoFit/>
          </a:bodyPr>
          <a:lstStyle/>
          <a:p>
            <a:pPr marL="685800" indent="-685800">
              <a:buClr>
                <a:srgbClr val="FF0000"/>
              </a:buClr>
              <a:buSzPts val="3200"/>
              <a:buFont typeface="+mj-lt"/>
              <a:buAutoNum type="arabicPeriod"/>
            </a:pPr>
            <a:r>
              <a:rPr lang="fr-FR" sz="3200" dirty="0">
                <a:solidFill>
                  <a:schemeClr val="lt1"/>
                </a:solidFill>
                <a:latin typeface="+mj-lt"/>
                <a:ea typeface="Open Sans"/>
                <a:cs typeface="Open Sans"/>
                <a:sym typeface="Open Sans"/>
              </a:rPr>
              <a:t>Pour comprendre plus systématiquement le contexte et les besoins de la communauté </a:t>
            </a:r>
          </a:p>
          <a:p>
            <a:pPr marL="685800" indent="-685800">
              <a:spcBef>
                <a:spcPts val="1800"/>
              </a:spcBef>
              <a:buClr>
                <a:srgbClr val="FF0000"/>
              </a:buClr>
              <a:buSzPts val="3200"/>
              <a:buFont typeface="+mj-lt"/>
              <a:buAutoNum type="arabicPeriod"/>
            </a:pPr>
            <a:r>
              <a:rPr lang="fr-FR" sz="3200" dirty="0">
                <a:solidFill>
                  <a:schemeClr val="lt1"/>
                </a:solidFill>
                <a:latin typeface="+mj-lt"/>
                <a:ea typeface="Open Sans"/>
                <a:cs typeface="Open Sans"/>
                <a:sym typeface="Open Sans"/>
              </a:rPr>
              <a:t>Pour des programmes et des opérations de meilleure qualité et plus efficaces </a:t>
            </a:r>
          </a:p>
          <a:p>
            <a:pPr marL="685800" indent="-685800">
              <a:spcBef>
                <a:spcPts val="1800"/>
              </a:spcBef>
              <a:buClr>
                <a:srgbClr val="FF0000"/>
              </a:buClr>
              <a:buSzPts val="3200"/>
              <a:buFont typeface="+mj-lt"/>
              <a:buAutoNum type="arabicPeriod"/>
            </a:pPr>
            <a:r>
              <a:rPr lang="fr-FR" sz="3200" dirty="0">
                <a:solidFill>
                  <a:schemeClr val="lt1"/>
                </a:solidFill>
                <a:latin typeface="+mj-lt"/>
                <a:ea typeface="Open Sans"/>
                <a:cs typeface="Open Sans"/>
                <a:sym typeface="Open Sans"/>
              </a:rPr>
              <a:t>Pour instaurer la confiance, l'accès et l'acceptation avec les communautés </a:t>
            </a:r>
          </a:p>
          <a:p>
            <a:pPr marL="685800" indent="-685800">
              <a:spcBef>
                <a:spcPts val="1800"/>
              </a:spcBef>
              <a:buClr>
                <a:srgbClr val="FF0000"/>
              </a:buClr>
              <a:buSzPts val="3200"/>
              <a:buFont typeface="+mj-lt"/>
              <a:buAutoNum type="arabicPeriod"/>
            </a:pPr>
            <a:r>
              <a:rPr lang="fr-FR" sz="3200" dirty="0">
                <a:solidFill>
                  <a:schemeClr val="lt1"/>
                </a:solidFill>
                <a:latin typeface="+mj-lt"/>
                <a:ea typeface="Open Sans"/>
                <a:cs typeface="Open Sans"/>
                <a:sym typeface="Open Sans"/>
              </a:rPr>
              <a:t>Pour respecter nos propres engagements</a:t>
            </a:r>
          </a:p>
          <a:p>
            <a:pPr marL="685800" indent="-685800">
              <a:spcBef>
                <a:spcPts val="1800"/>
              </a:spcBef>
              <a:buClr>
                <a:srgbClr val="FF0000"/>
              </a:buClr>
              <a:buSzPts val="3200"/>
              <a:buFont typeface="+mj-lt"/>
              <a:buAutoNum type="arabicPeriod"/>
            </a:pPr>
            <a:r>
              <a:rPr lang="fr-FR" sz="3200" dirty="0">
                <a:solidFill>
                  <a:schemeClr val="lt1"/>
                </a:solidFill>
                <a:latin typeface="+mj-lt"/>
                <a:ea typeface="Open Sans"/>
                <a:cs typeface="Open Sans"/>
                <a:sym typeface="Open Sans"/>
              </a:rPr>
              <a:t>Pour aider à la collecte de fonds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9"/>
          <p:cNvSpPr txBox="1">
            <a:spLocks noGrp="1"/>
          </p:cNvSpPr>
          <p:nvPr>
            <p:ph type="body" idx="1"/>
          </p:nvPr>
        </p:nvSpPr>
        <p:spPr>
          <a:xfrm>
            <a:off x="4010342" y="3900488"/>
            <a:ext cx="10633075" cy="24876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5333F"/>
              </a:buClr>
              <a:buSzPts val="8800"/>
              <a:buNone/>
            </a:pPr>
            <a:r>
              <a:rPr lang="fr-FR"/>
              <a:t>DES QUESTIONS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08"/>
        <p:cNvGrpSpPr/>
        <p:nvPr/>
      </p:nvGrpSpPr>
      <p:grpSpPr>
        <a:xfrm>
          <a:off x="0" y="0"/>
          <a:ext cx="0" cy="0"/>
          <a:chOff x="0" y="0"/>
          <a:chExt cx="0" cy="0"/>
        </a:xfrm>
      </p:grpSpPr>
      <p:sp>
        <p:nvSpPr>
          <p:cNvPr id="309" name="Google Shape;309;p13"/>
          <p:cNvSpPr txBox="1"/>
          <p:nvPr/>
        </p:nvSpPr>
        <p:spPr>
          <a:xfrm>
            <a:off x="1961498" y="400946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FFFFFF"/>
              </a:buClr>
              <a:buSzPts val="8800"/>
              <a:buFont typeface="Arial"/>
              <a:buNone/>
            </a:pPr>
            <a:r>
              <a:rPr lang="fr-FR" sz="8800" b="1" i="0" u="none" strike="noStrike" cap="none">
                <a:solidFill>
                  <a:srgbClr val="FFFFFF"/>
                </a:solidFill>
                <a:latin typeface="Arial"/>
                <a:ea typeface="Arial"/>
                <a:cs typeface="Arial"/>
                <a:sym typeface="Arial"/>
              </a:rPr>
              <a:t>Aperçu des initiatives précédentes et celles en cours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13"/>
          <p:cNvPicPr preferRelativeResize="0">
            <a:picLocks noGrp="1"/>
          </p:cNvPicPr>
          <p:nvPr>
            <p:ph type="pic" idx="2"/>
          </p:nvPr>
        </p:nvPicPr>
        <p:blipFill>
          <a:blip r:embed="rId3">
            <a:extLst>
              <a:ext uri="{28A0092B-C50C-407E-A947-70E740481C1C}">
                <a14:useLocalDpi xmlns:a14="http://schemas.microsoft.com/office/drawing/2010/main" val="0"/>
              </a:ext>
            </a:extLst>
          </a:blip>
          <a:srcRect l="23585" r="23585"/>
          <a:stretch/>
        </p:blipFill>
        <p:spPr>
          <a:xfrm>
            <a:off x="1" y="794"/>
            <a:ext cx="9661568" cy="10287000"/>
          </a:xfrm>
          <a:prstGeom prst="rect">
            <a:avLst/>
          </a:prstGeom>
          <a:solidFill>
            <a:srgbClr val="353535">
              <a:alpha val="11764"/>
            </a:srgbClr>
          </a:solidFill>
          <a:ln>
            <a:noFill/>
          </a:ln>
        </p:spPr>
      </p:pic>
      <p:sp>
        <p:nvSpPr>
          <p:cNvPr id="355" name="Google Shape;355;p13"/>
          <p:cNvSpPr txBox="1"/>
          <p:nvPr/>
        </p:nvSpPr>
        <p:spPr>
          <a:xfrm>
            <a:off x="10104164" y="1643111"/>
            <a:ext cx="8183837" cy="1274140"/>
          </a:xfrm>
          <a:prstGeom prst="rect">
            <a:avLst/>
          </a:prstGeom>
          <a:noFill/>
          <a:ln>
            <a:noFill/>
          </a:ln>
        </p:spPr>
        <p:txBody>
          <a:bodyPr spcFirstLastPara="1" wrap="square" lIns="91412" tIns="45693" rIns="91412" bIns="45693" anchor="t" anchorCtr="0">
            <a:spAutoFit/>
          </a:bodyPr>
          <a:lstStyle/>
          <a:p>
            <a:pPr>
              <a:lnSpc>
                <a:spcPct val="80000"/>
              </a:lnSpc>
            </a:pPr>
            <a:r>
              <a:rPr lang="fr-FR" sz="4800" b="1">
                <a:solidFill>
                  <a:schemeClr val="dk2"/>
                </a:solidFill>
                <a:latin typeface="Montserrat"/>
                <a:sym typeface="Montserrat"/>
              </a:rPr>
              <a:t>Activités précédentes et en cours</a:t>
            </a:r>
          </a:p>
        </p:txBody>
      </p:sp>
      <p:sp>
        <p:nvSpPr>
          <p:cNvPr id="356" name="Google Shape;356;p13"/>
          <p:cNvSpPr txBox="1"/>
          <p:nvPr/>
        </p:nvSpPr>
        <p:spPr>
          <a:xfrm>
            <a:off x="10104164" y="3520755"/>
            <a:ext cx="7769057" cy="6155477"/>
          </a:xfrm>
          <a:prstGeom prst="rect">
            <a:avLst/>
          </a:prstGeom>
          <a:noFill/>
          <a:ln>
            <a:noFill/>
          </a:ln>
        </p:spPr>
        <p:txBody>
          <a:bodyPr spcFirstLastPara="1" wrap="square" lIns="91412" tIns="45693" rIns="91412" bIns="45693" anchor="t" anchorCtr="0">
            <a:spAutoFit/>
          </a:bodyPr>
          <a:lstStyle/>
          <a:p>
            <a:pPr marL="685800" indent="-685800">
              <a:spcAft>
                <a:spcPts val="1800"/>
              </a:spcAft>
              <a:buClr>
                <a:srgbClr val="FF0000"/>
              </a:buClr>
              <a:buSzPct val="130000"/>
              <a:buFont typeface="+mj-lt"/>
              <a:buAutoNum type="arabicPeriod"/>
            </a:pPr>
            <a:r>
              <a:rPr lang="fr-FR" sz="2800" dirty="0">
                <a:solidFill>
                  <a:schemeClr val="lt1"/>
                </a:solidFill>
                <a:highlight>
                  <a:srgbClr val="FFFF00"/>
                </a:highlight>
                <a:latin typeface="Open Sans"/>
                <a:ea typeface="Open Sans"/>
                <a:cs typeface="Open Sans"/>
                <a:sym typeface="Open Sans"/>
              </a:rPr>
              <a:t>[systèmes de retour d'information existants ou antérieurs]</a:t>
            </a:r>
          </a:p>
          <a:p>
            <a:pPr marL="685800" indent="-685800">
              <a:spcAft>
                <a:spcPts val="1800"/>
              </a:spcAft>
              <a:buClr>
                <a:srgbClr val="FF0000"/>
              </a:buClr>
              <a:buSzPct val="130000"/>
              <a:buFont typeface="+mj-lt"/>
              <a:buAutoNum type="arabicPeriod"/>
            </a:pPr>
            <a:r>
              <a:rPr lang="fr-FR" sz="2800" dirty="0">
                <a:solidFill>
                  <a:schemeClr val="lt1"/>
                </a:solidFill>
                <a:highlight>
                  <a:srgbClr val="FFFF00"/>
                </a:highlight>
                <a:latin typeface="Open Sans"/>
                <a:ea typeface="Open Sans"/>
                <a:cs typeface="Open Sans"/>
                <a:sym typeface="Open Sans"/>
              </a:rPr>
              <a:t>[personnel actuel ou antérieur qui soutient le processus de retour d'information]</a:t>
            </a:r>
          </a:p>
          <a:p>
            <a:pPr marL="685800" indent="-685800">
              <a:spcAft>
                <a:spcPts val="1800"/>
              </a:spcAft>
              <a:buClr>
                <a:srgbClr val="FF0000"/>
              </a:buClr>
              <a:buSzPct val="130000"/>
              <a:buFont typeface="+mj-lt"/>
              <a:buAutoNum type="arabicPeriod"/>
            </a:pPr>
            <a:r>
              <a:rPr lang="fr-FR" sz="2800" dirty="0">
                <a:solidFill>
                  <a:schemeClr val="lt1"/>
                </a:solidFill>
                <a:highlight>
                  <a:srgbClr val="FFFF00"/>
                </a:highlight>
                <a:latin typeface="Open Sans"/>
                <a:ea typeface="Open Sans"/>
                <a:cs typeface="Open Sans"/>
                <a:sym typeface="Open Sans"/>
              </a:rPr>
              <a:t>[outils existants]</a:t>
            </a:r>
          </a:p>
          <a:p>
            <a:pPr marL="685800" indent="-685800">
              <a:spcAft>
                <a:spcPts val="1800"/>
              </a:spcAft>
              <a:buClr>
                <a:srgbClr val="FF0000"/>
              </a:buClr>
              <a:buSzPct val="130000"/>
              <a:buFont typeface="+mj-lt"/>
              <a:buAutoNum type="arabicPeriod"/>
            </a:pPr>
            <a:r>
              <a:rPr lang="fr-FR" sz="2800" dirty="0">
                <a:solidFill>
                  <a:schemeClr val="lt1"/>
                </a:solidFill>
                <a:highlight>
                  <a:srgbClr val="FFFF00"/>
                </a:highlight>
                <a:latin typeface="Open Sans"/>
                <a:ea typeface="Open Sans"/>
                <a:cs typeface="Open Sans"/>
                <a:sym typeface="Open Sans"/>
              </a:rPr>
              <a:t>[relations avec d'autres partenaires chargés de recueillir le retour d'information]</a:t>
            </a:r>
          </a:p>
          <a:p>
            <a:pPr marL="685800" indent="-685800">
              <a:spcAft>
                <a:spcPts val="1800"/>
              </a:spcAft>
              <a:buClr>
                <a:srgbClr val="FF0000"/>
              </a:buClr>
              <a:buSzPct val="130000"/>
              <a:buFont typeface="+mj-lt"/>
              <a:buAutoNum type="arabicPeriod"/>
            </a:pPr>
            <a:r>
              <a:rPr lang="fr-FR" sz="2800" dirty="0">
                <a:solidFill>
                  <a:schemeClr val="lt1"/>
                </a:solidFill>
                <a:highlight>
                  <a:srgbClr val="FFFF00"/>
                </a:highlight>
                <a:latin typeface="Open Sans"/>
                <a:ea typeface="Open Sans"/>
                <a:cs typeface="Open Sans"/>
                <a:sym typeface="Open Sans"/>
              </a:rPr>
              <a:t>[formations ou ateliers organisés]</a:t>
            </a:r>
          </a:p>
          <a:p>
            <a:pPr>
              <a:spcAft>
                <a:spcPts val="1800"/>
              </a:spcAft>
              <a:buClr>
                <a:srgbClr val="FF0000"/>
              </a:buClr>
              <a:buSzPct val="130000"/>
            </a:pPr>
            <a:endParaRPr lang="en-US" sz="2000" dirty="0">
              <a:solidFill>
                <a:schemeClr val="lt1"/>
              </a:solidFill>
              <a:latin typeface="Open Sans"/>
              <a:ea typeface="Open Sans"/>
              <a:cs typeface="Open Sans"/>
              <a:sym typeface="Open Sans"/>
            </a:endParaRPr>
          </a:p>
        </p:txBody>
      </p:sp>
    </p:spTree>
    <p:extLst>
      <p:ext uri="{BB962C8B-B14F-4D97-AF65-F5344CB8AC3E}">
        <p14:creationId xmlns:p14="http://schemas.microsoft.com/office/powerpoint/2010/main" val="3998135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13"/>
          <p:cNvPicPr preferRelativeResize="0">
            <a:picLocks noGrp="1"/>
          </p:cNvPicPr>
          <p:nvPr>
            <p:ph type="pic" idx="2"/>
          </p:nvPr>
        </p:nvPicPr>
        <p:blipFill rotWithShape="1">
          <a:blip r:embed="rId3">
            <a:extLst>
              <a:ext uri="{28A0092B-C50C-407E-A947-70E740481C1C}">
                <a14:useLocalDpi xmlns:a14="http://schemas.microsoft.com/office/drawing/2010/main" val="0"/>
              </a:ext>
            </a:extLst>
          </a:blip>
          <a:srcRect l="9595" r="21267"/>
          <a:stretch/>
        </p:blipFill>
        <p:spPr>
          <a:xfrm>
            <a:off x="10650701" y="794"/>
            <a:ext cx="7637300" cy="10287000"/>
          </a:xfrm>
          <a:prstGeom prst="rect">
            <a:avLst/>
          </a:prstGeom>
          <a:solidFill>
            <a:srgbClr val="353535">
              <a:alpha val="11764"/>
            </a:srgbClr>
          </a:solidFill>
          <a:ln>
            <a:noFill/>
          </a:ln>
        </p:spPr>
      </p:pic>
      <p:sp>
        <p:nvSpPr>
          <p:cNvPr id="355" name="Google Shape;355;p13"/>
          <p:cNvSpPr txBox="1"/>
          <p:nvPr/>
        </p:nvSpPr>
        <p:spPr>
          <a:xfrm>
            <a:off x="513340" y="506237"/>
            <a:ext cx="8183837" cy="978675"/>
          </a:xfrm>
          <a:prstGeom prst="rect">
            <a:avLst/>
          </a:prstGeom>
          <a:noFill/>
          <a:ln>
            <a:noFill/>
          </a:ln>
        </p:spPr>
        <p:txBody>
          <a:bodyPr spcFirstLastPara="1" wrap="square" lIns="91412" tIns="45693" rIns="91412" bIns="45693" anchor="t" anchorCtr="0">
            <a:spAutoFit/>
          </a:bodyPr>
          <a:lstStyle/>
          <a:p>
            <a:pPr>
              <a:lnSpc>
                <a:spcPct val="80000"/>
              </a:lnSpc>
            </a:pPr>
            <a:r>
              <a:rPr lang="fr-FR" sz="3600" b="1" dirty="0">
                <a:solidFill>
                  <a:schemeClr val="dk2"/>
                </a:solidFill>
                <a:latin typeface="Montserrat"/>
                <a:ea typeface="Montserrat"/>
                <a:cs typeface="Montserrat"/>
                <a:sym typeface="Montserrat"/>
              </a:rPr>
              <a:t>Principales étapes du système de retour d'information :</a:t>
            </a:r>
          </a:p>
        </p:txBody>
      </p:sp>
      <p:sp>
        <p:nvSpPr>
          <p:cNvPr id="356" name="Google Shape;356;p13"/>
          <p:cNvSpPr txBox="1"/>
          <p:nvPr/>
        </p:nvSpPr>
        <p:spPr>
          <a:xfrm>
            <a:off x="1703604" y="2241880"/>
            <a:ext cx="8630661" cy="7540471"/>
          </a:xfrm>
          <a:prstGeom prst="rect">
            <a:avLst/>
          </a:prstGeom>
          <a:noFill/>
          <a:ln>
            <a:noFill/>
          </a:ln>
        </p:spPr>
        <p:txBody>
          <a:bodyPr spcFirstLastPara="1" wrap="square" lIns="91412" tIns="45693" rIns="91412" bIns="45693" anchor="t" anchorCtr="0">
            <a:spAutoFit/>
          </a:bodyPr>
          <a:lstStyle/>
          <a:p>
            <a:pPr>
              <a:buClr>
                <a:srgbClr val="FF0000"/>
              </a:buClr>
              <a:buSzPts val="3200"/>
            </a:pPr>
            <a:r>
              <a:rPr lang="fr-FR" sz="2200" b="1" dirty="0">
                <a:solidFill>
                  <a:srgbClr val="FF0000"/>
                </a:solidFill>
                <a:latin typeface="Open Sans"/>
                <a:ea typeface="Open Sans"/>
                <a:cs typeface="Open Sans"/>
                <a:sym typeface="Open Sans"/>
              </a:rPr>
              <a:t>RECUEIL</a:t>
            </a:r>
          </a:p>
          <a:p>
            <a:pPr>
              <a:buClr>
                <a:srgbClr val="FF0000"/>
              </a:buClr>
              <a:buSzPts val="3200"/>
            </a:pPr>
            <a:r>
              <a:rPr lang="fr-FR" sz="2200" dirty="0">
                <a:solidFill>
                  <a:schemeClr val="lt1"/>
                </a:solidFill>
                <a:highlight>
                  <a:srgbClr val="FFFF00"/>
                </a:highlight>
                <a:latin typeface="Open Sans"/>
                <a:ea typeface="Open Sans"/>
                <a:cs typeface="Open Sans"/>
                <a:sym typeface="Open Sans"/>
              </a:rPr>
              <a:t>[Par exemple : Le retour d'information peut être recueilli par n'importe quel canal et saisi à l'aide d'un formulaire </a:t>
            </a:r>
            <a:r>
              <a:rPr lang="fr-FR" sz="2200" dirty="0" err="1">
                <a:solidFill>
                  <a:schemeClr val="lt1"/>
                </a:solidFill>
                <a:highlight>
                  <a:srgbClr val="FFFF00"/>
                </a:highlight>
                <a:latin typeface="Open Sans"/>
                <a:ea typeface="Open Sans"/>
                <a:cs typeface="Open Sans"/>
                <a:sym typeface="Open Sans"/>
              </a:rPr>
              <a:t>KoBo</a:t>
            </a:r>
            <a:r>
              <a:rPr lang="fr-FR" sz="2200" dirty="0">
                <a:solidFill>
                  <a:schemeClr val="lt1"/>
                </a:solidFill>
                <a:highlight>
                  <a:srgbClr val="FFFF00"/>
                </a:highlight>
                <a:latin typeface="Open Sans"/>
                <a:ea typeface="Open Sans"/>
                <a:cs typeface="Open Sans"/>
                <a:sym typeface="Open Sans"/>
              </a:rPr>
              <a:t>].</a:t>
            </a:r>
          </a:p>
          <a:p>
            <a:pPr>
              <a:buClr>
                <a:srgbClr val="FF0000"/>
              </a:buClr>
              <a:buSzPts val="3200"/>
            </a:pPr>
            <a:endParaRPr lang="en-US" sz="2200" dirty="0">
              <a:solidFill>
                <a:schemeClr val="lt1"/>
              </a:solidFill>
              <a:latin typeface="Open Sans"/>
              <a:ea typeface="Open Sans"/>
              <a:cs typeface="Open Sans"/>
              <a:sym typeface="Open Sans"/>
            </a:endParaRPr>
          </a:p>
          <a:p>
            <a:pPr>
              <a:buClr>
                <a:srgbClr val="FF0000"/>
              </a:buClr>
              <a:buSzPts val="3200"/>
            </a:pPr>
            <a:r>
              <a:rPr lang="fr-FR" sz="2200" b="1" dirty="0">
                <a:solidFill>
                  <a:srgbClr val="FF0000"/>
                </a:solidFill>
                <a:latin typeface="Open Sans"/>
                <a:ea typeface="Open Sans"/>
                <a:cs typeface="Open Sans"/>
                <a:sym typeface="Open Sans"/>
              </a:rPr>
              <a:t>Renvoi et action individuelle</a:t>
            </a:r>
          </a:p>
          <a:p>
            <a:pPr>
              <a:buClr>
                <a:srgbClr val="FF0000"/>
              </a:buClr>
              <a:buSzPts val="3200"/>
            </a:pPr>
            <a:r>
              <a:rPr lang="fr-FR" sz="2200" dirty="0">
                <a:solidFill>
                  <a:schemeClr val="lt1"/>
                </a:solidFill>
                <a:highlight>
                  <a:srgbClr val="FFFF00"/>
                </a:highlight>
                <a:latin typeface="Open Sans"/>
                <a:ea typeface="Open Sans"/>
                <a:cs typeface="Open Sans"/>
                <a:sym typeface="Open Sans"/>
              </a:rPr>
              <a:t>[Par exemple : Le système envoie un e-mail au point focal pour qu'il l'examine et prenne des mesures.]</a:t>
            </a:r>
          </a:p>
          <a:p>
            <a:pPr>
              <a:buClr>
                <a:srgbClr val="FF0000"/>
              </a:buClr>
              <a:buSzPts val="3200"/>
            </a:pPr>
            <a:endParaRPr lang="en-US" sz="2200" b="1" dirty="0">
              <a:solidFill>
                <a:srgbClr val="FF0000"/>
              </a:solidFill>
              <a:latin typeface="Open Sans"/>
              <a:ea typeface="Open Sans"/>
              <a:cs typeface="Open Sans"/>
              <a:sym typeface="Open Sans"/>
            </a:endParaRPr>
          </a:p>
          <a:p>
            <a:pPr>
              <a:buClr>
                <a:srgbClr val="FF0000"/>
              </a:buClr>
              <a:buSzPts val="3200"/>
            </a:pPr>
            <a:r>
              <a:rPr lang="fr-FR" sz="2200" b="1" dirty="0">
                <a:solidFill>
                  <a:srgbClr val="FF0000"/>
                </a:solidFill>
                <a:latin typeface="Open Sans"/>
                <a:ea typeface="Open Sans"/>
                <a:cs typeface="Open Sans"/>
                <a:sym typeface="Open Sans"/>
              </a:rPr>
              <a:t>Analyse</a:t>
            </a:r>
          </a:p>
          <a:p>
            <a:pPr>
              <a:buClr>
                <a:srgbClr val="FF0000"/>
              </a:buClr>
              <a:buSzPts val="3200"/>
            </a:pPr>
            <a:r>
              <a:rPr lang="fr-FR" sz="2200" dirty="0">
                <a:solidFill>
                  <a:schemeClr val="lt1"/>
                </a:solidFill>
                <a:highlight>
                  <a:srgbClr val="FFFF00"/>
                </a:highlight>
                <a:latin typeface="Open Sans"/>
                <a:ea typeface="Open Sans"/>
                <a:cs typeface="Open Sans"/>
                <a:sym typeface="Open Sans"/>
              </a:rPr>
              <a:t>[Par exemple : Tous les commentaires sont conservés dans des bases de données centrales et visualisés dans un tableau de bord </a:t>
            </a:r>
            <a:r>
              <a:rPr lang="fr-FR" sz="2200" dirty="0" err="1">
                <a:solidFill>
                  <a:schemeClr val="lt1"/>
                </a:solidFill>
                <a:highlight>
                  <a:srgbClr val="FFFF00"/>
                </a:highlight>
                <a:latin typeface="Open Sans"/>
                <a:ea typeface="Open Sans"/>
                <a:cs typeface="Open Sans"/>
                <a:sym typeface="Open Sans"/>
              </a:rPr>
              <a:t>PowerBI</a:t>
            </a:r>
            <a:r>
              <a:rPr lang="fr-FR" sz="2200" dirty="0">
                <a:solidFill>
                  <a:schemeClr val="lt1"/>
                </a:solidFill>
                <a:highlight>
                  <a:srgbClr val="FFFF00"/>
                </a:highlight>
                <a:latin typeface="Open Sans"/>
                <a:ea typeface="Open Sans"/>
                <a:cs typeface="Open Sans"/>
                <a:sym typeface="Open Sans"/>
              </a:rPr>
              <a:t>.]</a:t>
            </a:r>
          </a:p>
          <a:p>
            <a:pPr>
              <a:buClr>
                <a:srgbClr val="FF0000"/>
              </a:buClr>
              <a:buSzPts val="3200"/>
            </a:pPr>
            <a:endParaRPr lang="en-US" sz="2200" b="1" dirty="0">
              <a:solidFill>
                <a:srgbClr val="FF0000"/>
              </a:solidFill>
              <a:latin typeface="Open Sans"/>
              <a:ea typeface="Open Sans"/>
              <a:cs typeface="Open Sans"/>
              <a:sym typeface="Open Sans"/>
            </a:endParaRPr>
          </a:p>
          <a:p>
            <a:pPr>
              <a:buClr>
                <a:srgbClr val="FF0000"/>
              </a:buClr>
              <a:buSzPts val="3200"/>
            </a:pPr>
            <a:r>
              <a:rPr lang="fr-FR" sz="2200" b="1" dirty="0">
                <a:solidFill>
                  <a:srgbClr val="FF0000"/>
                </a:solidFill>
                <a:latin typeface="Open Sans"/>
                <a:ea typeface="Open Sans"/>
                <a:cs typeface="Open Sans"/>
                <a:sym typeface="Open Sans"/>
              </a:rPr>
              <a:t>Partage &amp; action</a:t>
            </a:r>
          </a:p>
          <a:p>
            <a:pPr>
              <a:buClr>
                <a:srgbClr val="FF0000"/>
              </a:buClr>
              <a:buSzPts val="3200"/>
            </a:pPr>
            <a:r>
              <a:rPr lang="fr-FR" sz="2200" dirty="0">
                <a:solidFill>
                  <a:schemeClr val="lt1"/>
                </a:solidFill>
                <a:highlight>
                  <a:srgbClr val="FFFF00"/>
                </a:highlight>
                <a:latin typeface="Open Sans"/>
                <a:ea typeface="Open Sans"/>
                <a:cs typeface="Open Sans"/>
                <a:sym typeface="Open Sans"/>
              </a:rPr>
              <a:t>[Par exemple : Le tableau de bord peut être utilisé pour discuter des tendances générales et partager les points forts avec l'extérieur.]</a:t>
            </a:r>
          </a:p>
          <a:p>
            <a:pPr>
              <a:buClr>
                <a:srgbClr val="FF0000"/>
              </a:buClr>
              <a:buSzPts val="3200"/>
            </a:pPr>
            <a:endParaRPr lang="en-US" sz="2200" b="1" dirty="0">
              <a:solidFill>
                <a:srgbClr val="FF0000"/>
              </a:solidFill>
              <a:latin typeface="Open Sans"/>
              <a:ea typeface="Open Sans"/>
              <a:cs typeface="Open Sans"/>
              <a:sym typeface="Open Sans"/>
            </a:endParaRPr>
          </a:p>
          <a:p>
            <a:pPr>
              <a:buClr>
                <a:srgbClr val="FF0000"/>
              </a:buClr>
              <a:buSzPts val="3200"/>
            </a:pPr>
            <a:r>
              <a:rPr lang="fr-FR" sz="2200" b="1" dirty="0">
                <a:solidFill>
                  <a:srgbClr val="FF0000"/>
                </a:solidFill>
                <a:latin typeface="Open Sans"/>
                <a:ea typeface="Open Sans"/>
                <a:cs typeface="Open Sans"/>
                <a:sym typeface="Open Sans"/>
              </a:rPr>
              <a:t>Boucler la boucle</a:t>
            </a:r>
          </a:p>
          <a:p>
            <a:pPr>
              <a:buClr>
                <a:srgbClr val="FF0000"/>
              </a:buClr>
              <a:buSzPts val="3200"/>
            </a:pPr>
            <a:r>
              <a:rPr lang="fr-FR" sz="2200" dirty="0">
                <a:solidFill>
                  <a:schemeClr val="lt1"/>
                </a:solidFill>
                <a:highlight>
                  <a:srgbClr val="FFFF00"/>
                </a:highlight>
                <a:latin typeface="Open Sans"/>
                <a:ea typeface="Open Sans"/>
                <a:cs typeface="Open Sans"/>
                <a:sym typeface="Open Sans"/>
              </a:rPr>
              <a:t>[Par exemple : Les communautés sont informées de la manière dont les SN tiennent compte de leurs retours d’information.]</a:t>
            </a:r>
          </a:p>
          <a:p>
            <a:pPr>
              <a:buClr>
                <a:srgbClr val="FF0000"/>
              </a:buClr>
              <a:buSzPts val="3200"/>
            </a:pPr>
            <a:endParaRPr sz="2200" dirty="0">
              <a:solidFill>
                <a:schemeClr val="lt1"/>
              </a:solidFill>
              <a:latin typeface="Open Sans"/>
              <a:ea typeface="Open Sans"/>
              <a:cs typeface="Open Sans"/>
              <a:sym typeface="Open Sans"/>
            </a:endParaRPr>
          </a:p>
        </p:txBody>
      </p:sp>
      <p:sp>
        <p:nvSpPr>
          <p:cNvPr id="2" name="TextBox 1">
            <a:extLst>
              <a:ext uri="{FF2B5EF4-FFF2-40B4-BE49-F238E27FC236}">
                <a16:creationId xmlns:a16="http://schemas.microsoft.com/office/drawing/2014/main" id="{B6EACAD1-6F54-472D-8E1A-8C1F7FB77300}"/>
              </a:ext>
            </a:extLst>
          </p:cNvPr>
          <p:cNvSpPr txBox="1"/>
          <p:nvPr/>
        </p:nvSpPr>
        <p:spPr>
          <a:xfrm>
            <a:off x="747640" y="2141321"/>
            <a:ext cx="955964" cy="830997"/>
          </a:xfrm>
          <a:prstGeom prst="rect">
            <a:avLst/>
          </a:prstGeom>
          <a:noFill/>
        </p:spPr>
        <p:txBody>
          <a:bodyPr wrap="square" rtlCol="0">
            <a:spAutoFit/>
          </a:bodyPr>
          <a:lstStyle/>
          <a:p>
            <a:r>
              <a:rPr lang="fr-FR" sz="4800" b="1">
                <a:solidFill>
                  <a:schemeClr val="tx2"/>
                </a:solidFill>
                <a:highlight>
                  <a:srgbClr val="FF0000"/>
                </a:highlight>
              </a:rPr>
              <a:t> 1.  </a:t>
            </a:r>
          </a:p>
        </p:txBody>
      </p:sp>
      <p:sp>
        <p:nvSpPr>
          <p:cNvPr id="6" name="TextBox 5">
            <a:extLst>
              <a:ext uri="{FF2B5EF4-FFF2-40B4-BE49-F238E27FC236}">
                <a16:creationId xmlns:a16="http://schemas.microsoft.com/office/drawing/2014/main" id="{EEA15B69-75E2-41D7-A565-C12EADC34FFB}"/>
              </a:ext>
            </a:extLst>
          </p:cNvPr>
          <p:cNvSpPr txBox="1"/>
          <p:nvPr/>
        </p:nvSpPr>
        <p:spPr>
          <a:xfrm>
            <a:off x="747640" y="3723701"/>
            <a:ext cx="955964" cy="830997"/>
          </a:xfrm>
          <a:prstGeom prst="rect">
            <a:avLst/>
          </a:prstGeom>
          <a:noFill/>
        </p:spPr>
        <p:txBody>
          <a:bodyPr wrap="square" rtlCol="0">
            <a:spAutoFit/>
          </a:bodyPr>
          <a:lstStyle/>
          <a:p>
            <a:r>
              <a:rPr lang="fr-FR" sz="4800" b="1">
                <a:solidFill>
                  <a:schemeClr val="tx2"/>
                </a:solidFill>
                <a:highlight>
                  <a:srgbClr val="FF0000"/>
                </a:highlight>
              </a:rPr>
              <a:t> 2.</a:t>
            </a:r>
          </a:p>
        </p:txBody>
      </p:sp>
      <p:sp>
        <p:nvSpPr>
          <p:cNvPr id="7" name="TextBox 6">
            <a:extLst>
              <a:ext uri="{FF2B5EF4-FFF2-40B4-BE49-F238E27FC236}">
                <a16:creationId xmlns:a16="http://schemas.microsoft.com/office/drawing/2014/main" id="{D2459AF0-70B5-4F8F-8E7A-A1B3F176DAE7}"/>
              </a:ext>
            </a:extLst>
          </p:cNvPr>
          <p:cNvSpPr txBox="1"/>
          <p:nvPr/>
        </p:nvSpPr>
        <p:spPr>
          <a:xfrm>
            <a:off x="747640" y="5306081"/>
            <a:ext cx="955964" cy="830997"/>
          </a:xfrm>
          <a:prstGeom prst="rect">
            <a:avLst/>
          </a:prstGeom>
          <a:noFill/>
        </p:spPr>
        <p:txBody>
          <a:bodyPr wrap="square" rtlCol="0">
            <a:spAutoFit/>
          </a:bodyPr>
          <a:lstStyle/>
          <a:p>
            <a:r>
              <a:rPr lang="fr-FR" sz="4800" b="1">
                <a:solidFill>
                  <a:schemeClr val="tx2"/>
                </a:solidFill>
                <a:highlight>
                  <a:srgbClr val="FF0000"/>
                </a:highlight>
              </a:rPr>
              <a:t> 3.</a:t>
            </a:r>
          </a:p>
        </p:txBody>
      </p:sp>
      <p:sp>
        <p:nvSpPr>
          <p:cNvPr id="8" name="TextBox 7">
            <a:extLst>
              <a:ext uri="{FF2B5EF4-FFF2-40B4-BE49-F238E27FC236}">
                <a16:creationId xmlns:a16="http://schemas.microsoft.com/office/drawing/2014/main" id="{2F0D5806-2271-4D4B-B0C0-C67D5CBE8CE8}"/>
              </a:ext>
            </a:extLst>
          </p:cNvPr>
          <p:cNvSpPr txBox="1"/>
          <p:nvPr/>
        </p:nvSpPr>
        <p:spPr>
          <a:xfrm>
            <a:off x="747640" y="8470843"/>
            <a:ext cx="955964" cy="830997"/>
          </a:xfrm>
          <a:prstGeom prst="rect">
            <a:avLst/>
          </a:prstGeom>
          <a:noFill/>
        </p:spPr>
        <p:txBody>
          <a:bodyPr wrap="square" rtlCol="0">
            <a:spAutoFit/>
          </a:bodyPr>
          <a:lstStyle/>
          <a:p>
            <a:r>
              <a:rPr lang="fr-FR" sz="4800" b="1">
                <a:solidFill>
                  <a:schemeClr val="tx2"/>
                </a:solidFill>
                <a:highlight>
                  <a:srgbClr val="FF0000"/>
                </a:highlight>
              </a:rPr>
              <a:t> 5.</a:t>
            </a:r>
          </a:p>
        </p:txBody>
      </p:sp>
      <p:sp>
        <p:nvSpPr>
          <p:cNvPr id="9" name="TextBox 8">
            <a:extLst>
              <a:ext uri="{FF2B5EF4-FFF2-40B4-BE49-F238E27FC236}">
                <a16:creationId xmlns:a16="http://schemas.microsoft.com/office/drawing/2014/main" id="{7D1AB0CA-A4D3-4F31-92E9-602A75D8EC7D}"/>
              </a:ext>
            </a:extLst>
          </p:cNvPr>
          <p:cNvSpPr txBox="1"/>
          <p:nvPr/>
        </p:nvSpPr>
        <p:spPr>
          <a:xfrm>
            <a:off x="747640" y="6888461"/>
            <a:ext cx="955964" cy="830997"/>
          </a:xfrm>
          <a:prstGeom prst="rect">
            <a:avLst/>
          </a:prstGeom>
          <a:noFill/>
        </p:spPr>
        <p:txBody>
          <a:bodyPr wrap="square" rtlCol="0">
            <a:spAutoFit/>
          </a:bodyPr>
          <a:lstStyle/>
          <a:p>
            <a:r>
              <a:rPr lang="fr-FR" sz="4800" b="1">
                <a:solidFill>
                  <a:schemeClr val="tx2"/>
                </a:solidFill>
                <a:highlight>
                  <a:srgbClr val="FF0000"/>
                </a:highlight>
              </a:rPr>
              <a:t> 4.</a:t>
            </a:r>
          </a:p>
        </p:txBody>
      </p:sp>
    </p:spTree>
    <p:extLst>
      <p:ext uri="{BB962C8B-B14F-4D97-AF65-F5344CB8AC3E}">
        <p14:creationId xmlns:p14="http://schemas.microsoft.com/office/powerpoint/2010/main" val="45486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5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6">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56">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56">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6">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56">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08"/>
        <p:cNvGrpSpPr/>
        <p:nvPr/>
      </p:nvGrpSpPr>
      <p:grpSpPr>
        <a:xfrm>
          <a:off x="0" y="0"/>
          <a:ext cx="0" cy="0"/>
          <a:chOff x="0" y="0"/>
          <a:chExt cx="0" cy="0"/>
        </a:xfrm>
      </p:grpSpPr>
      <p:sp>
        <p:nvSpPr>
          <p:cNvPr id="309" name="Google Shape;309;p13"/>
          <p:cNvSpPr txBox="1"/>
          <p:nvPr/>
        </p:nvSpPr>
        <p:spPr>
          <a:xfrm>
            <a:off x="1961498" y="4009464"/>
            <a:ext cx="14365003" cy="225904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80000"/>
              </a:lnSpc>
              <a:spcBef>
                <a:spcPts val="0"/>
              </a:spcBef>
              <a:spcAft>
                <a:spcPts val="0"/>
              </a:spcAft>
              <a:buClr>
                <a:srgbClr val="FFFFFF"/>
              </a:buClr>
              <a:buSzPts val="8800"/>
              <a:buFont typeface="Arial"/>
              <a:buNone/>
              <a:tabLst/>
              <a:defRPr/>
            </a:pPr>
            <a:r>
              <a:rPr kumimoji="0" lang="fr-FR" sz="8800" b="1" i="0" u="none" strike="noStrike" cap="none" normalizeH="0" baseline="0" noProof="0">
                <a:ln>
                  <a:noFill/>
                </a:ln>
                <a:solidFill>
                  <a:srgbClr val="FFFFFF"/>
                </a:solidFill>
                <a:effectLst/>
                <a:uLnTx/>
                <a:uFillTx/>
                <a:latin typeface="Arial"/>
                <a:ea typeface="Arial"/>
                <a:cs typeface="Arial"/>
                <a:sym typeface="Arial"/>
              </a:rPr>
              <a:t>Déterminer l'ampleur d'un système de retour d'informations</a:t>
            </a:r>
          </a:p>
        </p:txBody>
      </p:sp>
    </p:spTree>
    <p:extLst>
      <p:ext uri="{BB962C8B-B14F-4D97-AF65-F5344CB8AC3E}">
        <p14:creationId xmlns:p14="http://schemas.microsoft.com/office/powerpoint/2010/main" val="331947139"/>
      </p:ext>
    </p:extLst>
  </p:cSld>
  <p:clrMapOvr>
    <a:overrideClrMapping bg1="lt1" tx1="dk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1344CC3-4F9A-08AC-5DF7-5FC59563C754}"/>
              </a:ext>
            </a:extLst>
          </p:cNvPr>
          <p:cNvPicPr>
            <a:picLocks noChangeAspect="1"/>
          </p:cNvPicPr>
          <p:nvPr/>
        </p:nvPicPr>
        <p:blipFill rotWithShape="1">
          <a:blip r:embed="rId3">
            <a:extLst>
              <a:ext uri="{28A0092B-C50C-407E-A947-70E740481C1C}">
                <a14:useLocalDpi xmlns:a14="http://schemas.microsoft.com/office/drawing/2010/main" val="0"/>
              </a:ext>
            </a:extLst>
          </a:blip>
          <a:srcRect t="8088"/>
          <a:stretch/>
        </p:blipFill>
        <p:spPr bwMode="auto">
          <a:xfrm>
            <a:off x="850229" y="-79627"/>
            <a:ext cx="14710612" cy="1044784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09851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08"/>
        <p:cNvGrpSpPr/>
        <p:nvPr/>
      </p:nvGrpSpPr>
      <p:grpSpPr>
        <a:xfrm>
          <a:off x="0" y="0"/>
          <a:ext cx="0" cy="0"/>
          <a:chOff x="0" y="0"/>
          <a:chExt cx="0" cy="0"/>
        </a:xfrm>
      </p:grpSpPr>
      <p:sp>
        <p:nvSpPr>
          <p:cNvPr id="309" name="Google Shape;309;p13"/>
          <p:cNvSpPr txBox="1"/>
          <p:nvPr/>
        </p:nvSpPr>
        <p:spPr>
          <a:xfrm>
            <a:off x="1961498" y="4009464"/>
            <a:ext cx="14365003" cy="225904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80000"/>
              </a:lnSpc>
              <a:spcBef>
                <a:spcPts val="0"/>
              </a:spcBef>
              <a:spcAft>
                <a:spcPts val="0"/>
              </a:spcAft>
              <a:buClr>
                <a:srgbClr val="FFFFFF"/>
              </a:buClr>
              <a:buSzPts val="8800"/>
              <a:buFont typeface="Arial"/>
              <a:buNone/>
              <a:tabLst/>
              <a:defRPr/>
            </a:pPr>
            <a:r>
              <a:rPr kumimoji="0" lang="fr-FR" sz="8800" b="1" i="0" u="none" strike="noStrike" cap="none" normalizeH="0" baseline="0" noProof="0">
                <a:ln>
                  <a:noFill/>
                </a:ln>
                <a:solidFill>
                  <a:srgbClr val="FFFFFF"/>
                </a:solidFill>
                <a:effectLst/>
                <a:uLnTx/>
                <a:uFillTx/>
                <a:latin typeface="Arial"/>
                <a:ea typeface="Arial"/>
                <a:cs typeface="Arial"/>
                <a:sym typeface="Arial"/>
              </a:rPr>
              <a:t>Définir les canaux de retour d'information</a:t>
            </a:r>
          </a:p>
        </p:txBody>
      </p:sp>
    </p:spTree>
    <p:extLst>
      <p:ext uri="{BB962C8B-B14F-4D97-AF65-F5344CB8AC3E}">
        <p14:creationId xmlns:p14="http://schemas.microsoft.com/office/powerpoint/2010/main" val="3870819602"/>
      </p:ext>
    </p:extLst>
  </p:cSld>
  <p:clrMapOvr>
    <a:overrideClrMapping bg1="lt1" tx1="dk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947196" y="588761"/>
            <a:ext cx="15480375" cy="156962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33394B"/>
              </a:buClr>
              <a:buSzPts val="4800"/>
              <a:buFont typeface="Montserrat"/>
              <a:buNone/>
              <a:tabLst/>
              <a:defRPr/>
            </a:pPr>
            <a:r>
              <a:rPr kumimoji="0" lang="fr-FR" sz="4800" b="1" i="0" u="none" strike="noStrike" cap="none" normalizeH="0" baseline="0" noProof="0">
                <a:ln>
                  <a:noFill/>
                </a:ln>
                <a:solidFill>
                  <a:srgbClr val="33394B"/>
                </a:solidFill>
                <a:effectLst/>
                <a:uLnTx/>
                <a:uFillTx/>
                <a:latin typeface="Montserrat"/>
                <a:ea typeface="Montserrat"/>
                <a:cs typeface="Montserrat"/>
                <a:sym typeface="Montserrat"/>
              </a:rPr>
              <a:t>Canaux de communication pour un mécanisme de retour d'informations</a:t>
            </a:r>
          </a:p>
        </p:txBody>
      </p:sp>
      <p:graphicFrame>
        <p:nvGraphicFramePr>
          <p:cNvPr id="3" name="Table 2">
            <a:extLst>
              <a:ext uri="{FF2B5EF4-FFF2-40B4-BE49-F238E27FC236}">
                <a16:creationId xmlns:a16="http://schemas.microsoft.com/office/drawing/2014/main" id="{9F9B9131-C11C-96E3-245B-043B75A1E233}"/>
              </a:ext>
            </a:extLst>
          </p:cNvPr>
          <p:cNvGraphicFramePr>
            <a:graphicFrameLocks noGrp="1"/>
          </p:cNvGraphicFramePr>
          <p:nvPr>
            <p:extLst>
              <p:ext uri="{D42A27DB-BD31-4B8C-83A1-F6EECF244321}">
                <p14:modId xmlns:p14="http://schemas.microsoft.com/office/powerpoint/2010/main" val="681544353"/>
              </p:ext>
            </p:extLst>
          </p:nvPr>
        </p:nvGraphicFramePr>
        <p:xfrm>
          <a:off x="1171601" y="2578607"/>
          <a:ext cx="15031567" cy="7537808"/>
        </p:xfrm>
        <a:graphic>
          <a:graphicData uri="http://schemas.openxmlformats.org/drawingml/2006/table">
            <a:tbl>
              <a:tblPr firstRow="1" firstCol="1" bandRow="1"/>
              <a:tblGrid>
                <a:gridCol w="5009497">
                  <a:extLst>
                    <a:ext uri="{9D8B030D-6E8A-4147-A177-3AD203B41FA5}">
                      <a16:colId xmlns:a16="http://schemas.microsoft.com/office/drawing/2014/main" val="2104005879"/>
                    </a:ext>
                  </a:extLst>
                </a:gridCol>
                <a:gridCol w="5011035">
                  <a:extLst>
                    <a:ext uri="{9D8B030D-6E8A-4147-A177-3AD203B41FA5}">
                      <a16:colId xmlns:a16="http://schemas.microsoft.com/office/drawing/2014/main" val="1875510522"/>
                    </a:ext>
                  </a:extLst>
                </a:gridCol>
                <a:gridCol w="5011035">
                  <a:extLst>
                    <a:ext uri="{9D8B030D-6E8A-4147-A177-3AD203B41FA5}">
                      <a16:colId xmlns:a16="http://schemas.microsoft.com/office/drawing/2014/main" val="1121009867"/>
                    </a:ext>
                  </a:extLst>
                </a:gridCol>
              </a:tblGrid>
              <a:tr h="1431049">
                <a:tc>
                  <a:txBody>
                    <a:bodyPr/>
                    <a:lstStyle/>
                    <a:p>
                      <a:pPr marL="0" marR="0">
                        <a:spcBef>
                          <a:spcPts val="0"/>
                        </a:spcBef>
                        <a:spcAft>
                          <a:spcPts val="0"/>
                        </a:spcAft>
                      </a:pPr>
                      <a:r>
                        <a:rPr lang="fr-FR" sz="3000" b="1">
                          <a:solidFill>
                            <a:srgbClr val="FFFFFF"/>
                          </a:solidFill>
                          <a:effectLst/>
                          <a:latin typeface="Helvetica Neue"/>
                          <a:ea typeface="Calibri" panose="020F0502020204030204" pitchFamily="34" charset="0"/>
                          <a:cs typeface="Arial" panose="020B0604020202020204" pitchFamily="34" charset="0"/>
                        </a:rPr>
                        <a:t>CANAUX DE TRANSMISSION DES INFORMATIONS</a:t>
                      </a:r>
                    </a:p>
                  </a:txBody>
                  <a:tcPr marL="166061" marR="166061" marT="261392" marB="261392">
                    <a:lnL w="12700" cap="flat" cmpd="sng" algn="ctr">
                      <a:solidFill>
                        <a:srgbClr val="873174"/>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943482"/>
                    </a:solidFill>
                  </a:tcPr>
                </a:tc>
                <a:tc>
                  <a:txBody>
                    <a:bodyPr/>
                    <a:lstStyle/>
                    <a:p>
                      <a:pPr marL="0" marR="0">
                        <a:spcBef>
                          <a:spcPts val="0"/>
                        </a:spcBef>
                        <a:spcAft>
                          <a:spcPts val="0"/>
                        </a:spcAft>
                      </a:pPr>
                      <a:r>
                        <a:rPr lang="fr-FR" sz="3000" b="1">
                          <a:solidFill>
                            <a:srgbClr val="FFFFFF"/>
                          </a:solidFill>
                          <a:effectLst/>
                          <a:latin typeface="Helvetica Neue"/>
                          <a:ea typeface="Calibri" panose="020F0502020204030204" pitchFamily="34" charset="0"/>
                          <a:cs typeface="Arial" panose="020B0604020202020204" pitchFamily="34" charset="0"/>
                        </a:rPr>
                        <a:t>CANAUX DE RETOUR D'INFORMATION</a:t>
                      </a:r>
                    </a:p>
                  </a:txBody>
                  <a:tcPr marL="166061" marR="166061" marT="261392" marB="26139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943482"/>
                    </a:solidFill>
                  </a:tcPr>
                </a:tc>
                <a:tc>
                  <a:txBody>
                    <a:bodyPr/>
                    <a:lstStyle/>
                    <a:p>
                      <a:pPr marL="0" marR="0">
                        <a:spcBef>
                          <a:spcPts val="0"/>
                        </a:spcBef>
                        <a:spcAft>
                          <a:spcPts val="0"/>
                        </a:spcAft>
                      </a:pPr>
                      <a:r>
                        <a:rPr lang="fr-FR" sz="3000" b="1">
                          <a:solidFill>
                            <a:srgbClr val="FFFFFF"/>
                          </a:solidFill>
                          <a:effectLst/>
                          <a:latin typeface="Helvetica Neue"/>
                          <a:ea typeface="Calibri" panose="020F0502020204030204" pitchFamily="34" charset="0"/>
                          <a:cs typeface="Arial" panose="020B0604020202020204" pitchFamily="34" charset="0"/>
                        </a:rPr>
                        <a:t>CANAUX DE RÉPONSE</a:t>
                      </a:r>
                    </a:p>
                  </a:txBody>
                  <a:tcPr marL="166061" marR="166061" marT="261392" marB="261392">
                    <a:lnL w="12700" cap="flat" cmpd="sng" algn="ctr">
                      <a:solidFill>
                        <a:srgbClr val="FFFFFF"/>
                      </a:solidFill>
                      <a:prstDash val="solid"/>
                      <a:round/>
                      <a:headEnd type="none" w="med" len="med"/>
                      <a:tailEnd type="none" w="med" len="med"/>
                    </a:lnL>
                    <a:lnR w="12700" cap="flat" cmpd="sng" algn="ctr">
                      <a:solidFill>
                        <a:srgbClr val="873174"/>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943482"/>
                    </a:solidFill>
                  </a:tcPr>
                </a:tc>
                <a:extLst>
                  <a:ext uri="{0D108BD9-81ED-4DB2-BD59-A6C34878D82A}">
                    <a16:rowId xmlns:a16="http://schemas.microsoft.com/office/drawing/2014/main" val="3515995490"/>
                  </a:ext>
                </a:extLst>
              </a:tr>
              <a:tr h="4582045">
                <a:tc>
                  <a:txBody>
                    <a:bodyPr/>
                    <a:lstStyle/>
                    <a:p>
                      <a:pPr marL="0" marR="0" algn="l">
                        <a:spcBef>
                          <a:spcPts val="0"/>
                        </a:spcBef>
                        <a:spcAft>
                          <a:spcPts val="0"/>
                        </a:spcAft>
                      </a:pPr>
                      <a:r>
                        <a:rPr lang="fr-FR" sz="2400">
                          <a:solidFill>
                            <a:srgbClr val="000000"/>
                          </a:solidFill>
                          <a:effectLst/>
                          <a:latin typeface="Helvetica Neue Light"/>
                          <a:ea typeface="Calibri" panose="020F0502020204030204" pitchFamily="34" charset="0"/>
                          <a:cs typeface="Arial" panose="020B0604020202020204" pitchFamily="34" charset="0"/>
                        </a:rPr>
                        <a:t>Canaux via lesquels </a:t>
                      </a:r>
                      <a:r>
                        <a:rPr lang="fr-FR" sz="2400" b="1">
                          <a:solidFill>
                            <a:srgbClr val="000000"/>
                          </a:solidFill>
                          <a:effectLst/>
                          <a:latin typeface="Helvetica Neue Light"/>
                          <a:ea typeface="Calibri" panose="020F0502020204030204" pitchFamily="34" charset="0"/>
                          <a:cs typeface="Arial" panose="020B0604020202020204" pitchFamily="34" charset="0"/>
                        </a:rPr>
                        <a:t>nous pouvons partager des informations sur notre organisation, nos partenaires, nos programmes et nos plans d'intervention avec la communauté</a:t>
                      </a:r>
                      <a:r>
                        <a:rPr lang="fr-FR" sz="2400">
                          <a:solidFill>
                            <a:srgbClr val="000000"/>
                          </a:solidFill>
                          <a:effectLst/>
                          <a:latin typeface="Helvetica Neue Light"/>
                          <a:ea typeface="Calibri" panose="020F0502020204030204" pitchFamily="34" charset="0"/>
                          <a:cs typeface="Arial" panose="020B0604020202020204" pitchFamily="34" charset="0"/>
                        </a:rPr>
                        <a:t> dans les zones où nous travaillons. Ces canaux peuvent être utilisés pour faire connaître le système de retour d'informations ainsi que pour partager les informations demandées.</a:t>
                      </a:r>
                    </a:p>
                  </a:txBody>
                  <a:tcPr marL="166061" marR="166061" marT="261392" marB="261392">
                    <a:lnL w="12700" cap="flat" cmpd="sng" algn="ctr">
                      <a:solidFill>
                        <a:srgbClr val="873174"/>
                      </a:solidFill>
                      <a:prstDash val="solid"/>
                      <a:round/>
                      <a:headEnd type="none" w="med" len="med"/>
                      <a:tailEnd type="none" w="med" len="med"/>
                    </a:lnL>
                    <a:lnR w="12700" cap="flat" cmpd="sng" algn="ctr">
                      <a:solidFill>
                        <a:srgbClr val="873174"/>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EADDEB"/>
                    </a:solidFill>
                  </a:tcPr>
                </a:tc>
                <a:tc>
                  <a:txBody>
                    <a:bodyPr/>
                    <a:lstStyle/>
                    <a:p>
                      <a:pPr marL="0" marR="0" algn="l">
                        <a:spcBef>
                          <a:spcPts val="0"/>
                        </a:spcBef>
                        <a:spcAft>
                          <a:spcPts val="0"/>
                        </a:spcAft>
                      </a:pPr>
                      <a:r>
                        <a:rPr lang="fr-FR" sz="2400">
                          <a:solidFill>
                            <a:srgbClr val="000000"/>
                          </a:solidFill>
                          <a:effectLst/>
                          <a:latin typeface="Helvetica Neue Light"/>
                          <a:ea typeface="Calibri" panose="020F0502020204030204" pitchFamily="34" charset="0"/>
                          <a:cs typeface="Arial" panose="020B0604020202020204" pitchFamily="34" charset="0"/>
                        </a:rPr>
                        <a:t>Il s’agit de canaux via lesquels </a:t>
                      </a:r>
                      <a:r>
                        <a:rPr lang="fr-FR" sz="2400" b="1">
                          <a:solidFill>
                            <a:srgbClr val="000000"/>
                          </a:solidFill>
                          <a:effectLst/>
                          <a:latin typeface="Helvetica Neue Light"/>
                          <a:ea typeface="Calibri" panose="020F0502020204030204" pitchFamily="34" charset="0"/>
                          <a:cs typeface="Arial" panose="020B0604020202020204" pitchFamily="34" charset="0"/>
                        </a:rPr>
                        <a:t>nous recueillons des informations auprès des communautés sur notre travail et nos services, sur des problématiques spécifiques, y compris les réclamations ainsi que sur tout autre élément important pour la communauté</a:t>
                      </a:r>
                      <a:r>
                        <a:rPr lang="fr-FR" sz="2400">
                          <a:solidFill>
                            <a:srgbClr val="000000"/>
                          </a:solidFill>
                          <a:effectLst/>
                          <a:latin typeface="Helvetica Neue Light"/>
                          <a:ea typeface="Calibri" panose="020F0502020204030204" pitchFamily="34" charset="0"/>
                          <a:cs typeface="Arial" panose="020B0604020202020204" pitchFamily="34" charset="0"/>
                        </a:rPr>
                        <a:t>. Il peut s'agir d'informations générales sur les conditions culturelles et contextuelles de la population cible et d'informations erronées se propageant sous forme de rumeurs au sein de la communauté.  </a:t>
                      </a:r>
                    </a:p>
                  </a:txBody>
                  <a:tcPr marL="166061" marR="166061" marT="261392" marB="261392">
                    <a:lnL w="12700" cap="flat" cmpd="sng" algn="ctr">
                      <a:solidFill>
                        <a:srgbClr val="873174"/>
                      </a:solidFill>
                      <a:prstDash val="solid"/>
                      <a:round/>
                      <a:headEnd type="none" w="med" len="med"/>
                      <a:tailEnd type="none" w="med" len="med"/>
                    </a:lnL>
                    <a:lnR w="12700" cap="flat" cmpd="sng" algn="ctr">
                      <a:solidFill>
                        <a:srgbClr val="873174"/>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CAA7C8"/>
                    </a:solidFill>
                  </a:tcPr>
                </a:tc>
                <a:tc>
                  <a:txBody>
                    <a:bodyPr/>
                    <a:lstStyle/>
                    <a:p>
                      <a:pPr marL="0" marR="0" algn="l">
                        <a:spcBef>
                          <a:spcPts val="0"/>
                        </a:spcBef>
                        <a:spcAft>
                          <a:spcPts val="0"/>
                        </a:spcAft>
                      </a:pPr>
                      <a:r>
                        <a:rPr lang="fr-FR" sz="2400">
                          <a:solidFill>
                            <a:srgbClr val="000000"/>
                          </a:solidFill>
                          <a:effectLst/>
                          <a:latin typeface="Helvetica Neue Light"/>
                          <a:ea typeface="Calibri" panose="020F0502020204030204" pitchFamily="34" charset="0"/>
                          <a:cs typeface="Arial" panose="020B0604020202020204" pitchFamily="34" charset="0"/>
                        </a:rPr>
                        <a:t>Canaux via lesquels </a:t>
                      </a:r>
                      <a:r>
                        <a:rPr lang="fr-FR" sz="2400" b="1">
                          <a:solidFill>
                            <a:srgbClr val="000000"/>
                          </a:solidFill>
                          <a:effectLst/>
                          <a:latin typeface="Helvetica Neue Light"/>
                          <a:ea typeface="Calibri" panose="020F0502020204030204" pitchFamily="34" charset="0"/>
                          <a:cs typeface="Arial" panose="020B0604020202020204" pitchFamily="34" charset="0"/>
                        </a:rPr>
                        <a:t>nous répondons aux retours d'informations de la communauté, généralement au cours de notre processus de « bouclage de la boucle »</a:t>
                      </a:r>
                      <a:r>
                        <a:rPr lang="fr-FR" sz="2400">
                          <a:solidFill>
                            <a:srgbClr val="000000"/>
                          </a:solidFill>
                          <a:effectLst/>
                          <a:latin typeface="Helvetica Neue Light"/>
                          <a:ea typeface="Calibri" panose="020F0502020204030204" pitchFamily="34" charset="0"/>
                          <a:cs typeface="Arial" panose="020B0604020202020204" pitchFamily="34" charset="0"/>
                        </a:rPr>
                        <a:t>. Il est important de se rappeler que les canaux de collecte des retours d'informations ne sont pas toujours les canaux appropriés pour répondre à ces retours. </a:t>
                      </a:r>
                    </a:p>
                  </a:txBody>
                  <a:tcPr marL="166061" marR="166061" marT="261392" marB="261392">
                    <a:lnL w="12700" cap="flat" cmpd="sng" algn="ctr">
                      <a:solidFill>
                        <a:srgbClr val="873174"/>
                      </a:solidFill>
                      <a:prstDash val="solid"/>
                      <a:round/>
                      <a:headEnd type="none" w="med" len="med"/>
                      <a:tailEnd type="none" w="med" len="med"/>
                    </a:lnL>
                    <a:lnR w="12700" cap="flat" cmpd="sng" algn="ctr">
                      <a:solidFill>
                        <a:srgbClr val="873174"/>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EADDEB"/>
                    </a:solidFill>
                  </a:tcPr>
                </a:tc>
                <a:extLst>
                  <a:ext uri="{0D108BD9-81ED-4DB2-BD59-A6C34878D82A}">
                    <a16:rowId xmlns:a16="http://schemas.microsoft.com/office/drawing/2014/main" val="35473649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
          <p:cNvSpPr/>
          <p:nvPr/>
        </p:nvSpPr>
        <p:spPr>
          <a:xfrm>
            <a:off x="1237205" y="2772490"/>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4" name="Google Shape;164;p2"/>
          <p:cNvSpPr/>
          <p:nvPr/>
        </p:nvSpPr>
        <p:spPr>
          <a:xfrm>
            <a:off x="5423453" y="2772490"/>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5" name="Google Shape;165;p2"/>
          <p:cNvSpPr/>
          <p:nvPr/>
        </p:nvSpPr>
        <p:spPr>
          <a:xfrm>
            <a:off x="9761981" y="2774972"/>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6" name="Google Shape;166;p2"/>
          <p:cNvSpPr/>
          <p:nvPr/>
        </p:nvSpPr>
        <p:spPr>
          <a:xfrm>
            <a:off x="13948230" y="2774972"/>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7" name="Google Shape;167;p2"/>
          <p:cNvSpPr/>
          <p:nvPr/>
        </p:nvSpPr>
        <p:spPr>
          <a:xfrm>
            <a:off x="2556000" y="6262394"/>
            <a:ext cx="13176001" cy="92277"/>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8" name="Google Shape;168;p2"/>
          <p:cNvSpPr/>
          <p:nvPr/>
        </p:nvSpPr>
        <p:spPr>
          <a:xfrm>
            <a:off x="2546615" y="6117388"/>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9" name="Google Shape;169;p2"/>
          <p:cNvSpPr/>
          <p:nvPr/>
        </p:nvSpPr>
        <p:spPr>
          <a:xfrm>
            <a:off x="6836026" y="6117388"/>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0" name="Google Shape;170;p2"/>
          <p:cNvSpPr/>
          <p:nvPr/>
        </p:nvSpPr>
        <p:spPr>
          <a:xfrm>
            <a:off x="11131228" y="6117388"/>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1" name="Google Shape;171;p2"/>
          <p:cNvSpPr/>
          <p:nvPr/>
        </p:nvSpPr>
        <p:spPr>
          <a:xfrm>
            <a:off x="15428731" y="6117388"/>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2" name="Google Shape;172;p2"/>
          <p:cNvSpPr txBox="1"/>
          <p:nvPr/>
        </p:nvSpPr>
        <p:spPr>
          <a:xfrm>
            <a:off x="702733" y="805986"/>
            <a:ext cx="11605467"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fr-FR" sz="5400" b="1" i="0" u="none" strike="noStrike" cap="none">
                <a:solidFill>
                  <a:schemeClr val="lt1"/>
                </a:solidFill>
                <a:latin typeface="Arial"/>
                <a:ea typeface="Arial"/>
                <a:cs typeface="Arial"/>
                <a:sym typeface="Arial"/>
              </a:rPr>
              <a:t>Objectif de cet atelier</a:t>
            </a:r>
          </a:p>
        </p:txBody>
      </p:sp>
      <p:sp>
        <p:nvSpPr>
          <p:cNvPr id="173" name="Google Shape;173;p2"/>
          <p:cNvSpPr txBox="1"/>
          <p:nvPr/>
        </p:nvSpPr>
        <p:spPr>
          <a:xfrm>
            <a:off x="973757" y="6978033"/>
            <a:ext cx="3869175" cy="1209522"/>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None/>
            </a:pPr>
            <a:r>
              <a:rPr lang="fr-FR" sz="2200" b="1" i="0" u="none" strike="noStrike" cap="none">
                <a:solidFill>
                  <a:schemeClr val="lt1"/>
                </a:solidFill>
                <a:latin typeface="Arial"/>
                <a:ea typeface="Arial"/>
                <a:cs typeface="Arial"/>
                <a:sym typeface="Arial"/>
              </a:rPr>
              <a:t>Préciser ce que nous entendons par système de retour d'information et pourquoi nous en avons besoin.</a:t>
            </a:r>
          </a:p>
        </p:txBody>
      </p:sp>
      <p:sp>
        <p:nvSpPr>
          <p:cNvPr id="174" name="Google Shape;174;p2"/>
          <p:cNvSpPr txBox="1"/>
          <p:nvPr/>
        </p:nvSpPr>
        <p:spPr>
          <a:xfrm>
            <a:off x="5294034" y="6978033"/>
            <a:ext cx="3528000" cy="1581931"/>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None/>
            </a:pPr>
            <a:r>
              <a:rPr lang="fr-FR" sz="2200" b="1">
                <a:solidFill>
                  <a:schemeClr val="lt1"/>
                </a:solidFill>
              </a:rPr>
              <a:t>Passer en revue ce qui a été réalisé et ce qui peut être développé, et déterminer dans quelle direction nous voulons aller.</a:t>
            </a:r>
          </a:p>
        </p:txBody>
      </p:sp>
      <p:sp>
        <p:nvSpPr>
          <p:cNvPr id="175" name="Google Shape;175;p2"/>
          <p:cNvSpPr txBox="1"/>
          <p:nvPr/>
        </p:nvSpPr>
        <p:spPr>
          <a:xfrm>
            <a:off x="9558372" y="6978033"/>
            <a:ext cx="3869175" cy="1209522"/>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None/>
            </a:pPr>
            <a:r>
              <a:rPr lang="fr-FR" sz="2200" b="1" i="0" u="none" strike="noStrike" cap="none">
                <a:solidFill>
                  <a:schemeClr val="lt1"/>
                </a:solidFill>
                <a:latin typeface="Arial"/>
                <a:ea typeface="Arial"/>
                <a:cs typeface="Arial"/>
                <a:sym typeface="Arial"/>
              </a:rPr>
              <a:t>Se mettre d'accord sur les rôles et responsabilités spécifiques et sur la manière de travailler ensemble</a:t>
            </a:r>
          </a:p>
        </p:txBody>
      </p:sp>
      <p:sp>
        <p:nvSpPr>
          <p:cNvPr id="176" name="Google Shape;176;p2"/>
          <p:cNvSpPr txBox="1"/>
          <p:nvPr/>
        </p:nvSpPr>
        <p:spPr>
          <a:xfrm>
            <a:off x="14163884" y="6978033"/>
            <a:ext cx="3219991" cy="837112"/>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None/>
            </a:pPr>
            <a:r>
              <a:rPr lang="fr-FR" sz="2200" b="1" i="0" u="none" strike="noStrike" cap="none">
                <a:solidFill>
                  <a:schemeClr val="lt1"/>
                </a:solidFill>
                <a:latin typeface="Arial"/>
                <a:ea typeface="Arial"/>
                <a:cs typeface="Arial"/>
                <a:sym typeface="Arial"/>
              </a:rPr>
              <a:t>Élaborer un plan d'action</a:t>
            </a:r>
          </a:p>
        </p:txBody>
      </p:sp>
      <p:pic>
        <p:nvPicPr>
          <p:cNvPr id="177" name="Google Shape;177;p2"/>
          <p:cNvPicPr preferRelativeResize="0"/>
          <p:nvPr/>
        </p:nvPicPr>
        <p:blipFill rotWithShape="1">
          <a:blip r:embed="rId3">
            <a:alphaModFix/>
          </a:blip>
          <a:srcRect/>
          <a:stretch/>
        </p:blipFill>
        <p:spPr>
          <a:xfrm>
            <a:off x="337907" y="1873192"/>
            <a:ext cx="4799703" cy="4799703"/>
          </a:xfrm>
          <a:prstGeom prst="rect">
            <a:avLst/>
          </a:prstGeom>
          <a:noFill/>
          <a:ln>
            <a:noFill/>
          </a:ln>
        </p:spPr>
      </p:pic>
      <p:pic>
        <p:nvPicPr>
          <p:cNvPr id="178" name="Google Shape;178;p2"/>
          <p:cNvPicPr preferRelativeResize="0"/>
          <p:nvPr/>
        </p:nvPicPr>
        <p:blipFill rotWithShape="1">
          <a:blip r:embed="rId4">
            <a:alphaModFix/>
          </a:blip>
          <a:srcRect/>
          <a:stretch/>
        </p:blipFill>
        <p:spPr>
          <a:xfrm>
            <a:off x="13306148" y="2136312"/>
            <a:ext cx="4363366" cy="4363366"/>
          </a:xfrm>
          <a:prstGeom prst="rect">
            <a:avLst/>
          </a:prstGeom>
          <a:noFill/>
          <a:ln>
            <a:noFill/>
          </a:ln>
        </p:spPr>
      </p:pic>
      <p:pic>
        <p:nvPicPr>
          <p:cNvPr id="179" name="Google Shape;179;p2"/>
          <p:cNvPicPr preferRelativeResize="0"/>
          <p:nvPr/>
        </p:nvPicPr>
        <p:blipFill rotWithShape="1">
          <a:blip r:embed="rId5">
            <a:alphaModFix/>
          </a:blip>
          <a:srcRect/>
          <a:stretch/>
        </p:blipFill>
        <p:spPr>
          <a:xfrm>
            <a:off x="9080852" y="2136312"/>
            <a:ext cx="4363366" cy="4363366"/>
          </a:xfrm>
          <a:prstGeom prst="rect">
            <a:avLst/>
          </a:prstGeom>
          <a:noFill/>
          <a:ln>
            <a:noFill/>
          </a:ln>
        </p:spPr>
      </p:pic>
      <p:pic>
        <p:nvPicPr>
          <p:cNvPr id="180" name="Google Shape;180;p2"/>
          <p:cNvPicPr preferRelativeResize="0"/>
          <p:nvPr/>
        </p:nvPicPr>
        <p:blipFill rotWithShape="1">
          <a:blip r:embed="rId6">
            <a:alphaModFix/>
          </a:blip>
          <a:srcRect/>
          <a:stretch/>
        </p:blipFill>
        <p:spPr>
          <a:xfrm>
            <a:off x="4658183" y="1918143"/>
            <a:ext cx="4799703" cy="479970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6"/>
          <p:cNvSpPr/>
          <p:nvPr/>
        </p:nvSpPr>
        <p:spPr>
          <a:xfrm>
            <a:off x="13401613" y="3657601"/>
            <a:ext cx="3867912" cy="3865418"/>
          </a:xfrm>
          <a:prstGeom prst="rect">
            <a:avLst/>
          </a:prstGeom>
          <a:solidFill>
            <a:srgbClr val="D0D3E0"/>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3F3F3F"/>
              </a:solidFill>
              <a:effectLst/>
              <a:uLnTx/>
              <a:uFillTx/>
              <a:latin typeface="Calibri"/>
              <a:ea typeface="Calibri"/>
              <a:cs typeface="Calibri"/>
              <a:sym typeface="Calibri"/>
            </a:endParaRPr>
          </a:p>
        </p:txBody>
      </p:sp>
      <p:sp>
        <p:nvSpPr>
          <p:cNvPr id="310" name="Google Shape;310;p6"/>
          <p:cNvSpPr/>
          <p:nvPr/>
        </p:nvSpPr>
        <p:spPr>
          <a:xfrm>
            <a:off x="9248420" y="3657601"/>
            <a:ext cx="3867912" cy="3865418"/>
          </a:xfrm>
          <a:prstGeom prst="rect">
            <a:avLst/>
          </a:prstGeom>
          <a:solidFill>
            <a:srgbClr val="D0D3E0"/>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3F3F3F"/>
              </a:solidFill>
              <a:effectLst/>
              <a:uLnTx/>
              <a:uFillTx/>
              <a:latin typeface="Calibri"/>
              <a:ea typeface="Calibri"/>
              <a:cs typeface="Calibri"/>
              <a:sym typeface="Calibri"/>
            </a:endParaRPr>
          </a:p>
        </p:txBody>
      </p:sp>
      <p:sp>
        <p:nvSpPr>
          <p:cNvPr id="311" name="Google Shape;311;p6"/>
          <p:cNvSpPr/>
          <p:nvPr/>
        </p:nvSpPr>
        <p:spPr>
          <a:xfrm>
            <a:off x="5095226" y="3657601"/>
            <a:ext cx="3867912" cy="3865418"/>
          </a:xfrm>
          <a:prstGeom prst="rect">
            <a:avLst/>
          </a:prstGeom>
          <a:solidFill>
            <a:srgbClr val="D0D3E0"/>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3F3F3F"/>
              </a:solidFill>
              <a:effectLst/>
              <a:uLnTx/>
              <a:uFillTx/>
              <a:latin typeface="Calibri"/>
              <a:ea typeface="Calibri"/>
              <a:cs typeface="Calibri"/>
              <a:sym typeface="Calibri"/>
            </a:endParaRPr>
          </a:p>
        </p:txBody>
      </p:sp>
      <p:sp>
        <p:nvSpPr>
          <p:cNvPr id="312" name="Google Shape;312;p6"/>
          <p:cNvSpPr/>
          <p:nvPr/>
        </p:nvSpPr>
        <p:spPr>
          <a:xfrm>
            <a:off x="942032" y="3657601"/>
            <a:ext cx="3867912" cy="3865418"/>
          </a:xfrm>
          <a:prstGeom prst="rect">
            <a:avLst/>
          </a:prstGeom>
          <a:solidFill>
            <a:srgbClr val="D0D3E0"/>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3F3F3F"/>
              </a:solidFill>
              <a:effectLst/>
              <a:uLnTx/>
              <a:uFillTx/>
              <a:latin typeface="Calibri"/>
              <a:ea typeface="Calibri"/>
              <a:cs typeface="Calibri"/>
              <a:sym typeface="Calibri"/>
            </a:endParaRPr>
          </a:p>
        </p:txBody>
      </p:sp>
      <p:pic>
        <p:nvPicPr>
          <p:cNvPr id="313" name="Google Shape;313;p6" descr="Chat outline"/>
          <p:cNvPicPr preferRelativeResize="0"/>
          <p:nvPr/>
        </p:nvPicPr>
        <p:blipFill rotWithShape="1">
          <a:blip r:embed="rId3">
            <a:alphaModFix/>
          </a:blip>
          <a:srcRect/>
          <a:stretch/>
        </p:blipFill>
        <p:spPr>
          <a:xfrm>
            <a:off x="1766455" y="4094812"/>
            <a:ext cx="2098964" cy="2098964"/>
          </a:xfrm>
          <a:prstGeom prst="rect">
            <a:avLst/>
          </a:prstGeom>
          <a:noFill/>
          <a:ln>
            <a:noFill/>
          </a:ln>
        </p:spPr>
      </p:pic>
      <p:sp>
        <p:nvSpPr>
          <p:cNvPr id="314" name="Google Shape;314;p6"/>
          <p:cNvSpPr txBox="1"/>
          <p:nvPr/>
        </p:nvSpPr>
        <p:spPr>
          <a:xfrm>
            <a:off x="1205346" y="6502346"/>
            <a:ext cx="3221182" cy="58477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200"/>
              <a:buFont typeface="Arial"/>
              <a:buNone/>
              <a:tabLst/>
              <a:defRPr/>
            </a:pPr>
            <a:r>
              <a:rPr kumimoji="0" lang="fr-FR" sz="3200" b="1" i="0" u="none" strike="noStrike" cap="none" normalizeH="0" baseline="0" noProof="0">
                <a:ln>
                  <a:noFill/>
                </a:ln>
                <a:solidFill>
                  <a:srgbClr val="000000"/>
                </a:solidFill>
                <a:effectLst/>
                <a:uLnTx/>
                <a:uFillTx/>
                <a:latin typeface="Open Sans"/>
                <a:ea typeface="Open Sans"/>
                <a:cs typeface="Open Sans"/>
                <a:sym typeface="Open Sans"/>
              </a:rPr>
              <a:t>face à face</a:t>
            </a:r>
          </a:p>
        </p:txBody>
      </p:sp>
      <p:sp>
        <p:nvSpPr>
          <p:cNvPr id="315" name="Google Shape;315;p6"/>
          <p:cNvSpPr txBox="1"/>
          <p:nvPr/>
        </p:nvSpPr>
        <p:spPr>
          <a:xfrm>
            <a:off x="5389419" y="6502346"/>
            <a:ext cx="3221182" cy="58477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200"/>
              <a:buFont typeface="Arial"/>
              <a:buNone/>
              <a:tabLst/>
              <a:defRPr/>
            </a:pPr>
            <a:r>
              <a:rPr kumimoji="0" lang="fr-FR" sz="3200" b="1" i="0" u="none" strike="noStrike" cap="none" normalizeH="0" baseline="0" noProof="0">
                <a:ln>
                  <a:noFill/>
                </a:ln>
                <a:solidFill>
                  <a:srgbClr val="000000"/>
                </a:solidFill>
                <a:effectLst/>
                <a:uLnTx/>
                <a:uFillTx/>
                <a:latin typeface="Open Sans"/>
                <a:ea typeface="Open Sans"/>
                <a:cs typeface="Open Sans"/>
                <a:sym typeface="Open Sans"/>
              </a:rPr>
              <a:t>appels téléphoniques</a:t>
            </a:r>
          </a:p>
        </p:txBody>
      </p:sp>
      <p:pic>
        <p:nvPicPr>
          <p:cNvPr id="316" name="Google Shape;316;p6" descr="Speaker phone with solid fill"/>
          <p:cNvPicPr preferRelativeResize="0"/>
          <p:nvPr/>
        </p:nvPicPr>
        <p:blipFill rotWithShape="1">
          <a:blip r:embed="rId4">
            <a:alphaModFix/>
          </a:blip>
          <a:srcRect/>
          <a:stretch/>
        </p:blipFill>
        <p:spPr>
          <a:xfrm>
            <a:off x="6096001" y="4240285"/>
            <a:ext cx="1808018" cy="1808018"/>
          </a:xfrm>
          <a:prstGeom prst="rect">
            <a:avLst/>
          </a:prstGeom>
          <a:noFill/>
          <a:ln>
            <a:noFill/>
          </a:ln>
        </p:spPr>
      </p:pic>
      <p:sp>
        <p:nvSpPr>
          <p:cNvPr id="317" name="Google Shape;317;p6"/>
          <p:cNvSpPr txBox="1"/>
          <p:nvPr/>
        </p:nvSpPr>
        <p:spPr>
          <a:xfrm>
            <a:off x="9583882" y="6502346"/>
            <a:ext cx="3221182" cy="58477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200"/>
              <a:buFont typeface="Arial"/>
              <a:buNone/>
              <a:tabLst/>
              <a:defRPr/>
            </a:pPr>
            <a:r>
              <a:rPr kumimoji="0" lang="fr-FR" sz="3200" b="1" i="0" u="none" strike="noStrike" cap="none" normalizeH="0" baseline="0" noProof="0">
                <a:ln>
                  <a:noFill/>
                </a:ln>
                <a:solidFill>
                  <a:srgbClr val="000000"/>
                </a:solidFill>
                <a:effectLst/>
                <a:uLnTx/>
                <a:uFillTx/>
                <a:latin typeface="Open Sans"/>
                <a:ea typeface="Open Sans"/>
                <a:cs typeface="Open Sans"/>
                <a:sym typeface="Open Sans"/>
              </a:rPr>
              <a:t>dictaphone</a:t>
            </a:r>
          </a:p>
        </p:txBody>
      </p:sp>
      <p:pic>
        <p:nvPicPr>
          <p:cNvPr id="318" name="Google Shape;318;p6" descr="Radio microphone with solid fill"/>
          <p:cNvPicPr preferRelativeResize="0"/>
          <p:nvPr/>
        </p:nvPicPr>
        <p:blipFill rotWithShape="1">
          <a:blip r:embed="rId5">
            <a:alphaModFix/>
          </a:blip>
          <a:srcRect/>
          <a:stretch/>
        </p:blipFill>
        <p:spPr>
          <a:xfrm>
            <a:off x="10342417" y="4441315"/>
            <a:ext cx="1405959" cy="1405959"/>
          </a:xfrm>
          <a:prstGeom prst="rect">
            <a:avLst/>
          </a:prstGeom>
          <a:noFill/>
          <a:ln>
            <a:noFill/>
          </a:ln>
        </p:spPr>
      </p:pic>
      <p:sp>
        <p:nvSpPr>
          <p:cNvPr id="319" name="Google Shape;319;p6"/>
          <p:cNvSpPr txBox="1"/>
          <p:nvPr/>
        </p:nvSpPr>
        <p:spPr>
          <a:xfrm>
            <a:off x="13575298" y="6256124"/>
            <a:ext cx="3486576" cy="1077218"/>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200"/>
              <a:buFont typeface="Arial"/>
              <a:buNone/>
              <a:tabLst/>
              <a:defRPr/>
            </a:pPr>
            <a:r>
              <a:rPr kumimoji="0" lang="fr-FR" sz="3200" b="1" i="0" u="none" strike="noStrike" cap="none" normalizeH="0" baseline="0" noProof="0">
                <a:ln>
                  <a:noFill/>
                </a:ln>
                <a:solidFill>
                  <a:srgbClr val="000000"/>
                </a:solidFill>
                <a:effectLst/>
                <a:uLnTx/>
                <a:uFillTx/>
                <a:latin typeface="Open Sans"/>
                <a:ea typeface="Open Sans"/>
                <a:cs typeface="Open Sans"/>
                <a:sym typeface="Open Sans"/>
              </a:rPr>
              <a:t>communication écrite</a:t>
            </a:r>
          </a:p>
        </p:txBody>
      </p:sp>
      <p:pic>
        <p:nvPicPr>
          <p:cNvPr id="320" name="Google Shape;320;p6" descr="Envelope with solid fill"/>
          <p:cNvPicPr preferRelativeResize="0"/>
          <p:nvPr/>
        </p:nvPicPr>
        <p:blipFill rotWithShape="1">
          <a:blip r:embed="rId6">
            <a:alphaModFix/>
          </a:blip>
          <a:srcRect/>
          <a:stretch/>
        </p:blipFill>
        <p:spPr>
          <a:xfrm>
            <a:off x="14542191" y="4367900"/>
            <a:ext cx="1552789" cy="1552789"/>
          </a:xfrm>
          <a:prstGeom prst="rect">
            <a:avLst/>
          </a:prstGeom>
          <a:noFill/>
          <a:ln>
            <a:noFill/>
          </a:ln>
        </p:spPr>
      </p:pic>
      <p:sp>
        <p:nvSpPr>
          <p:cNvPr id="321" name="Google Shape;321;p6"/>
          <p:cNvSpPr txBox="1"/>
          <p:nvPr/>
        </p:nvSpPr>
        <p:spPr>
          <a:xfrm>
            <a:off x="858904" y="1228841"/>
            <a:ext cx="15480375" cy="8309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33394B"/>
              </a:buClr>
              <a:buSzPts val="4800"/>
              <a:buFont typeface="Montserrat"/>
              <a:buNone/>
              <a:tabLst/>
              <a:defRPr/>
            </a:pPr>
            <a:r>
              <a:rPr kumimoji="0" lang="fr-FR" sz="4800" b="1" i="0" u="none" strike="noStrike" cap="none" normalizeH="0" baseline="0" noProof="0">
                <a:ln>
                  <a:noFill/>
                </a:ln>
                <a:solidFill>
                  <a:srgbClr val="33394B"/>
                </a:solidFill>
                <a:effectLst/>
                <a:uLnTx/>
                <a:uFillTx/>
                <a:latin typeface="Montserrat"/>
                <a:ea typeface="Montserrat"/>
                <a:cs typeface="Montserrat"/>
                <a:sym typeface="Montserrat"/>
              </a:rPr>
              <a:t>Moyens de recueillir le retour d'information de la communauté</a:t>
            </a:r>
          </a:p>
        </p:txBody>
      </p:sp>
    </p:spTree>
    <p:extLst>
      <p:ext uri="{BB962C8B-B14F-4D97-AF65-F5344CB8AC3E}">
        <p14:creationId xmlns:p14="http://schemas.microsoft.com/office/powerpoint/2010/main" val="3198978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 grpId="0" animBg="1"/>
      <p:bldP spid="310" grpId="0" animBg="1"/>
      <p:bldP spid="311" grpId="0" animBg="1"/>
      <p:bldP spid="312" grpId="0" animBg="1"/>
      <p:bldP spid="314" grpId="0"/>
      <p:bldP spid="315" grpId="0"/>
      <p:bldP spid="317" grpId="0"/>
      <p:bldP spid="3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858904" y="1228841"/>
            <a:ext cx="15480375" cy="83095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33394B"/>
              </a:buClr>
              <a:buSzPts val="4800"/>
              <a:buFont typeface="Montserrat"/>
              <a:buNone/>
              <a:tabLst/>
              <a:defRPr/>
            </a:pPr>
            <a:r>
              <a:rPr kumimoji="0" lang="fr-FR" sz="4800" b="1" i="0" u="none" strike="noStrike" cap="none" normalizeH="0" baseline="0" noProof="0">
                <a:ln>
                  <a:noFill/>
                </a:ln>
                <a:solidFill>
                  <a:srgbClr val="33394B"/>
                </a:solidFill>
                <a:effectLst/>
                <a:uLnTx/>
                <a:uFillTx/>
                <a:latin typeface="Montserrat"/>
                <a:ea typeface="Montserrat"/>
                <a:cs typeface="Montserrat"/>
                <a:sym typeface="Montserrat"/>
              </a:rPr>
              <a:t>QUEL type d'informations recevons-nous ?</a:t>
            </a:r>
          </a:p>
        </p:txBody>
      </p:sp>
      <p:sp>
        <p:nvSpPr>
          <p:cNvPr id="3" name="TextBox 2">
            <a:extLst>
              <a:ext uri="{FF2B5EF4-FFF2-40B4-BE49-F238E27FC236}">
                <a16:creationId xmlns:a16="http://schemas.microsoft.com/office/drawing/2014/main" id="{6AFAF4E5-37BA-FF0D-5E31-17E88C10C4FD}"/>
              </a:ext>
            </a:extLst>
          </p:cNvPr>
          <p:cNvSpPr txBox="1"/>
          <p:nvPr/>
        </p:nvSpPr>
        <p:spPr>
          <a:xfrm>
            <a:off x="1143000" y="3063240"/>
            <a:ext cx="15196279" cy="2185214"/>
          </a:xfrm>
          <a:prstGeom prst="rect">
            <a:avLst/>
          </a:prstGeom>
          <a:solidFill>
            <a:schemeClr val="accent6">
              <a:lumMod val="40000"/>
              <a:lumOff val="6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800" b="1" i="0" u="none" strike="noStrike" cap="none" normalizeH="0" baseline="0" noProof="0" dirty="0">
                <a:ln>
                  <a:noFill/>
                </a:ln>
                <a:solidFill>
                  <a:srgbClr val="000000"/>
                </a:solidFill>
                <a:effectLst/>
                <a:uLnTx/>
                <a:uFillTx/>
                <a:latin typeface="Arial"/>
                <a:cs typeface="Arial"/>
                <a:sym typeface="Arial"/>
              </a:rPr>
              <a:t>Retour d'informations sensible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600" b="0" i="1" u="none" strike="noStrike" cap="none"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a:sym typeface="Arial"/>
              </a:rPr>
              <a:t>Il s’agit ici d’informations qui peuvent mettre en danger la personne qui les partage ou d'autres personnes qui y sont liées et qui doivent être traitées avec précaution. </a:t>
            </a:r>
          </a:p>
        </p:txBody>
      </p:sp>
      <p:sp>
        <p:nvSpPr>
          <p:cNvPr id="5" name="TextBox 4">
            <a:extLst>
              <a:ext uri="{FF2B5EF4-FFF2-40B4-BE49-F238E27FC236}">
                <a16:creationId xmlns:a16="http://schemas.microsoft.com/office/drawing/2014/main" id="{CF84D466-563F-7934-9D54-BC5A482299FB}"/>
              </a:ext>
            </a:extLst>
          </p:cNvPr>
          <p:cNvSpPr txBox="1"/>
          <p:nvPr/>
        </p:nvSpPr>
        <p:spPr>
          <a:xfrm>
            <a:off x="1143000" y="5777968"/>
            <a:ext cx="15196279" cy="1200329"/>
          </a:xfrm>
          <a:prstGeom prst="rect">
            <a:avLst/>
          </a:prstGeom>
          <a:solidFill>
            <a:srgbClr val="F3D7BB"/>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cap="none" normalizeH="0" baseline="0" noProof="0" dirty="0">
                <a:ln>
                  <a:noFill/>
                </a:ln>
                <a:solidFill>
                  <a:srgbClr val="000000"/>
                </a:solidFill>
                <a:effectLst/>
                <a:uLnTx/>
                <a:uFillTx/>
                <a:latin typeface="Arial"/>
                <a:cs typeface="Arial"/>
                <a:sym typeface="Arial"/>
              </a:rPr>
              <a:t>Retour d’informations critique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4000" b="0" i="1" u="none" strike="noStrike" cap="none"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a:sym typeface="Arial"/>
              </a:rPr>
              <a:t>Tout retour d'information nécessitant un suivi urgent/rapide.</a:t>
            </a:r>
          </a:p>
        </p:txBody>
      </p:sp>
    </p:spTree>
    <p:extLst>
      <p:ext uri="{BB962C8B-B14F-4D97-AF65-F5344CB8AC3E}">
        <p14:creationId xmlns:p14="http://schemas.microsoft.com/office/powerpoint/2010/main" val="4076959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943115" y="789752"/>
            <a:ext cx="12963422" cy="1569620"/>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33394B"/>
              </a:buClr>
              <a:buSzPts val="4800"/>
              <a:tabLst/>
              <a:defRPr/>
            </a:pPr>
            <a:r>
              <a:rPr lang="fr-FR" sz="4800" b="1">
                <a:solidFill>
                  <a:schemeClr val="tx1"/>
                </a:solidFill>
                <a:latin typeface="Montserrat"/>
                <a:ea typeface="Montserrat"/>
                <a:cs typeface="Montserrat"/>
                <a:sym typeface="Montserrat"/>
              </a:rPr>
              <a:t>Questions clés à se poser avant de mettre en place un nouveau canal de communication</a:t>
            </a:r>
          </a:p>
        </p:txBody>
      </p:sp>
      <p:sp>
        <p:nvSpPr>
          <p:cNvPr id="2" name="TextBox 1">
            <a:extLst>
              <a:ext uri="{FF2B5EF4-FFF2-40B4-BE49-F238E27FC236}">
                <a16:creationId xmlns:a16="http://schemas.microsoft.com/office/drawing/2014/main" id="{6B5D63EC-F2B7-022A-7B9D-46F7513CD1E1}"/>
              </a:ext>
            </a:extLst>
          </p:cNvPr>
          <p:cNvSpPr txBox="1"/>
          <p:nvPr/>
        </p:nvSpPr>
        <p:spPr>
          <a:xfrm>
            <a:off x="2662289" y="3066306"/>
            <a:ext cx="12963422" cy="6432530"/>
          </a:xfrm>
          <a:prstGeom prst="rect">
            <a:avLst/>
          </a:prstGeom>
          <a:noFill/>
        </p:spPr>
        <p:txBody>
          <a:bodyPr wrap="square" rtlCol="0">
            <a:spAutoFit/>
          </a:bodyPr>
          <a:lstStyle/>
          <a:p>
            <a:pPr marL="457200" indent="-457200">
              <a:buFont typeface="Arial" panose="020B0604020202020204" pitchFamily="34" charset="0"/>
              <a:buChar char="•"/>
            </a:pPr>
            <a:r>
              <a:rPr lang="fr-FR" sz="3600" b="1">
                <a:solidFill>
                  <a:srgbClr val="873174"/>
                </a:solidFill>
                <a:latin typeface="Helvetica Neue Medium"/>
              </a:rPr>
              <a:t>Quels canaux utilisons-nous actuellement pour partager des informations, recevoir des retours d'information et répondre aux communautés ?</a:t>
            </a:r>
          </a:p>
          <a:p>
            <a:pPr marL="457200" indent="-457200">
              <a:buFont typeface="Arial" panose="020B0604020202020204" pitchFamily="34" charset="0"/>
              <a:buChar char="•"/>
            </a:pPr>
            <a:endParaRPr lang="en-GB" sz="3600" b="1" dirty="0">
              <a:solidFill>
                <a:srgbClr val="873174"/>
              </a:solidFill>
              <a:latin typeface="Helvetica Neue Medium"/>
            </a:endParaRPr>
          </a:p>
          <a:p>
            <a:pPr marL="457200" indent="-457200">
              <a:buFont typeface="Arial" panose="020B0604020202020204" pitchFamily="34" charset="0"/>
              <a:buChar char="•"/>
            </a:pPr>
            <a:r>
              <a:rPr lang="fr-FR" sz="3600" b="1">
                <a:solidFill>
                  <a:srgbClr val="873174"/>
                </a:solidFill>
                <a:latin typeface="Helvetica Neue Medium"/>
              </a:rPr>
              <a:t>Existe-t-il des structures gérées par la communauté ou d'autres partenaires que vous pouvez utiliser ?</a:t>
            </a:r>
          </a:p>
          <a:p>
            <a:pPr marL="457200" indent="-457200">
              <a:buFont typeface="Arial" panose="020B0604020202020204" pitchFamily="34" charset="0"/>
              <a:buChar char="•"/>
            </a:pPr>
            <a:endParaRPr lang="en-GB" sz="3600" b="1" dirty="0">
              <a:solidFill>
                <a:srgbClr val="873174"/>
              </a:solidFill>
              <a:latin typeface="Helvetica Neue Medium"/>
            </a:endParaRPr>
          </a:p>
          <a:p>
            <a:pPr marL="457200" indent="-457200">
              <a:buFont typeface="Arial" panose="020B0604020202020204" pitchFamily="34" charset="0"/>
              <a:buChar char="•"/>
            </a:pPr>
            <a:r>
              <a:rPr lang="fr-FR" sz="3600" b="1">
                <a:solidFill>
                  <a:srgbClr val="873174"/>
                </a:solidFill>
                <a:latin typeface="Helvetica Neue Medium"/>
              </a:rPr>
              <a:t>Ces canaux sont-ils adaptés et fonctionnent-ils ?</a:t>
            </a:r>
          </a:p>
          <a:p>
            <a:pPr marL="457200" indent="-457200">
              <a:buFont typeface="Arial" panose="020B0604020202020204" pitchFamily="34" charset="0"/>
              <a:buChar char="•"/>
            </a:pPr>
            <a:endParaRPr lang="en-GB" sz="3600" b="1" dirty="0">
              <a:solidFill>
                <a:srgbClr val="873174"/>
              </a:solidFill>
              <a:latin typeface="Helvetica Neue Medium"/>
            </a:endParaRPr>
          </a:p>
          <a:p>
            <a:pPr marL="457200" indent="-457200">
              <a:buFont typeface="Arial" panose="020B0604020202020204" pitchFamily="34" charset="0"/>
              <a:buChar char="•"/>
            </a:pPr>
            <a:r>
              <a:rPr lang="fr-FR" sz="3600" b="1">
                <a:solidFill>
                  <a:srgbClr val="873174"/>
                </a:solidFill>
                <a:latin typeface="Helvetica Neue Medium"/>
              </a:rPr>
              <a:t>Avons-vous besoin de canaux supplémentaires ?</a:t>
            </a:r>
          </a:p>
          <a:p>
            <a:pPr marL="457200" indent="-457200">
              <a:buFont typeface="Arial" panose="020B0604020202020204" pitchFamily="34" charset="0"/>
              <a:buChar char="•"/>
            </a:pPr>
            <a:endParaRPr lang="en-US" sz="3600" b="1" dirty="0">
              <a:solidFill>
                <a:srgbClr val="873174"/>
              </a:solidFill>
              <a:effectLst/>
              <a:latin typeface="Helvetica Neue Medium"/>
              <a:ea typeface="Calibri" panose="020F0502020204030204" pitchFamily="34" charset="0"/>
              <a:cs typeface="Helvetica Neue"/>
            </a:endParaRPr>
          </a:p>
          <a:p>
            <a:pPr marL="285750" indent="-285750">
              <a:buFont typeface="Arial" panose="020B0604020202020204" pitchFamily="34" charset="0"/>
              <a:buChar char="•"/>
            </a:pPr>
            <a:endParaRPr lang="en-US" sz="1600" dirty="0"/>
          </a:p>
        </p:txBody>
      </p:sp>
    </p:spTree>
    <p:extLst>
      <p:ext uri="{BB962C8B-B14F-4D97-AF65-F5344CB8AC3E}">
        <p14:creationId xmlns:p14="http://schemas.microsoft.com/office/powerpoint/2010/main" val="38076864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943115" y="789752"/>
            <a:ext cx="12963422" cy="1569620"/>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33394B"/>
              </a:buClr>
              <a:buSzPts val="4800"/>
              <a:tabLst/>
              <a:defRPr/>
            </a:pPr>
            <a:r>
              <a:rPr lang="fr-FR" sz="4800" b="1">
                <a:solidFill>
                  <a:schemeClr val="tx1"/>
                </a:solidFill>
                <a:latin typeface="Montserrat"/>
                <a:ea typeface="Montserrat"/>
                <a:cs typeface="Montserrat"/>
                <a:sym typeface="Montserrat"/>
              </a:rPr>
              <a:t>Résultats de la collecte de données sur les canaux de communication</a:t>
            </a:r>
          </a:p>
        </p:txBody>
      </p:sp>
    </p:spTree>
    <p:extLst>
      <p:ext uri="{BB962C8B-B14F-4D97-AF65-F5344CB8AC3E}">
        <p14:creationId xmlns:p14="http://schemas.microsoft.com/office/powerpoint/2010/main" val="742491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08"/>
        <p:cNvGrpSpPr/>
        <p:nvPr/>
      </p:nvGrpSpPr>
      <p:grpSpPr>
        <a:xfrm>
          <a:off x="0" y="0"/>
          <a:ext cx="0" cy="0"/>
          <a:chOff x="0" y="0"/>
          <a:chExt cx="0" cy="0"/>
        </a:xfrm>
      </p:grpSpPr>
      <p:sp>
        <p:nvSpPr>
          <p:cNvPr id="309" name="Google Shape;309;p13"/>
          <p:cNvSpPr txBox="1"/>
          <p:nvPr/>
        </p:nvSpPr>
        <p:spPr>
          <a:xfrm>
            <a:off x="1961498" y="4009464"/>
            <a:ext cx="14365003" cy="225904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80000"/>
              </a:lnSpc>
              <a:spcBef>
                <a:spcPts val="0"/>
              </a:spcBef>
              <a:spcAft>
                <a:spcPts val="0"/>
              </a:spcAft>
              <a:buClr>
                <a:srgbClr val="FFFFFF"/>
              </a:buClr>
              <a:buSzPts val="8800"/>
              <a:buFont typeface="Arial"/>
              <a:buNone/>
              <a:tabLst/>
              <a:defRPr/>
            </a:pPr>
            <a:r>
              <a:rPr kumimoji="0" lang="fr-FR" sz="8800" b="1" i="0" u="none" strike="noStrike" cap="none" normalizeH="0" baseline="0" noProof="0">
                <a:ln>
                  <a:noFill/>
                </a:ln>
                <a:solidFill>
                  <a:srgbClr val="FFFFFF"/>
                </a:solidFill>
                <a:effectLst/>
                <a:uLnTx/>
                <a:uFillTx/>
                <a:latin typeface="Arial"/>
                <a:ea typeface="Arial"/>
                <a:cs typeface="Arial"/>
                <a:sym typeface="Arial"/>
              </a:rPr>
              <a:t>Cartographier le </a:t>
            </a:r>
          </a:p>
          <a:p>
            <a:pPr marL="0" marR="0" lvl="0" indent="0" algn="ctr" defTabSz="914400" rtl="0" eaLnBrk="1" fontAlgn="auto" latinLnBrk="0" hangingPunct="1">
              <a:lnSpc>
                <a:spcPct val="80000"/>
              </a:lnSpc>
              <a:spcBef>
                <a:spcPts val="0"/>
              </a:spcBef>
              <a:spcAft>
                <a:spcPts val="0"/>
              </a:spcAft>
              <a:buClr>
                <a:srgbClr val="FFFFFF"/>
              </a:buClr>
              <a:buSzPts val="8800"/>
              <a:buFont typeface="Arial"/>
              <a:buNone/>
              <a:tabLst/>
              <a:defRPr/>
            </a:pPr>
            <a:r>
              <a:rPr kumimoji="0" lang="fr-FR" sz="8800" b="1" i="0" u="none" strike="noStrike" cap="none" normalizeH="0" baseline="0" noProof="0">
                <a:ln>
                  <a:noFill/>
                </a:ln>
                <a:solidFill>
                  <a:srgbClr val="FFFFFF"/>
                </a:solidFill>
                <a:effectLst/>
                <a:uLnTx/>
                <a:uFillTx/>
                <a:latin typeface="Arial"/>
                <a:ea typeface="Arial"/>
                <a:cs typeface="Arial"/>
                <a:sym typeface="Arial"/>
              </a:rPr>
              <a:t>Flux d’informations</a:t>
            </a:r>
          </a:p>
        </p:txBody>
      </p:sp>
    </p:spTree>
    <p:extLst>
      <p:ext uri="{BB962C8B-B14F-4D97-AF65-F5344CB8AC3E}">
        <p14:creationId xmlns:p14="http://schemas.microsoft.com/office/powerpoint/2010/main" val="4275480376"/>
      </p:ext>
    </p:extLst>
  </p:cSld>
  <p:clrMapOvr>
    <a:overrideClrMapping bg1="lt1" tx1="dk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858904" y="1228841"/>
            <a:ext cx="15480375"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2"/>
              </a:buClr>
              <a:buSzPts val="4800"/>
              <a:buFont typeface="Montserrat"/>
              <a:buNone/>
            </a:pPr>
            <a:r>
              <a:rPr lang="fr-FR" sz="4800" b="1" i="0" u="none" strike="noStrike" cap="none">
                <a:solidFill>
                  <a:schemeClr val="dk2"/>
                </a:solidFill>
                <a:latin typeface="Montserrat"/>
                <a:ea typeface="Montserrat"/>
                <a:cs typeface="Montserrat"/>
                <a:sym typeface="Montserrat"/>
              </a:rPr>
              <a:t>1. QUEL type d'informations recevons-nous ?</a:t>
            </a:r>
          </a:p>
        </p:txBody>
      </p:sp>
      <p:sp>
        <p:nvSpPr>
          <p:cNvPr id="3" name="TextBox 2">
            <a:extLst>
              <a:ext uri="{FF2B5EF4-FFF2-40B4-BE49-F238E27FC236}">
                <a16:creationId xmlns:a16="http://schemas.microsoft.com/office/drawing/2014/main" id="{6AFAF4E5-37BA-FF0D-5E31-17E88C10C4FD}"/>
              </a:ext>
            </a:extLst>
          </p:cNvPr>
          <p:cNvSpPr txBox="1"/>
          <p:nvPr/>
        </p:nvSpPr>
        <p:spPr>
          <a:xfrm>
            <a:off x="1143000" y="3063240"/>
            <a:ext cx="15196279" cy="2031325"/>
          </a:xfrm>
          <a:prstGeom prst="rect">
            <a:avLst/>
          </a:prstGeom>
          <a:solidFill>
            <a:schemeClr val="bg2">
              <a:lumMod val="20000"/>
              <a:lumOff val="80000"/>
            </a:schemeClr>
          </a:solidFill>
        </p:spPr>
        <p:txBody>
          <a:bodyPr wrap="square" rtlCol="0">
            <a:spAutoFit/>
          </a:bodyPr>
          <a:lstStyle/>
          <a:p>
            <a:r>
              <a:rPr lang="fr-FR" sz="3200" b="1"/>
              <a:t>Retour d’informations opérationnel</a:t>
            </a:r>
          </a:p>
          <a:p>
            <a:r>
              <a:rPr lang="fr-FR" sz="4000">
                <a:solidFill>
                  <a:srgbClr val="000000"/>
                </a:solidFill>
                <a:effectLst/>
                <a:latin typeface="Calibri" panose="020F0502020204030204" pitchFamily="34" charset="0"/>
                <a:ea typeface="Calibri" panose="020F0502020204030204" pitchFamily="34" charset="0"/>
              </a:rPr>
              <a:t>Il s'agit de retours d'informations directement liés à des projets, programmes, activités ou opérations en cours au sein de l'ARCS. </a:t>
            </a:r>
          </a:p>
          <a:p>
            <a:endParaRPr lang="en-US" dirty="0"/>
          </a:p>
        </p:txBody>
      </p:sp>
      <p:sp>
        <p:nvSpPr>
          <p:cNvPr id="5" name="TextBox 4">
            <a:extLst>
              <a:ext uri="{FF2B5EF4-FFF2-40B4-BE49-F238E27FC236}">
                <a16:creationId xmlns:a16="http://schemas.microsoft.com/office/drawing/2014/main" id="{CF84D466-563F-7934-9D54-BC5A482299FB}"/>
              </a:ext>
            </a:extLst>
          </p:cNvPr>
          <p:cNvSpPr txBox="1"/>
          <p:nvPr/>
        </p:nvSpPr>
        <p:spPr>
          <a:xfrm>
            <a:off x="1143000" y="5777968"/>
            <a:ext cx="15196279" cy="2185214"/>
          </a:xfrm>
          <a:prstGeom prst="rect">
            <a:avLst/>
          </a:prstGeom>
          <a:solidFill>
            <a:schemeClr val="accent1">
              <a:lumMod val="20000"/>
              <a:lumOff val="80000"/>
            </a:schemeClr>
          </a:solidFill>
        </p:spPr>
        <p:txBody>
          <a:bodyPr wrap="square" rtlCol="0">
            <a:spAutoFit/>
          </a:bodyPr>
          <a:lstStyle/>
          <a:p>
            <a:r>
              <a:rPr lang="fr-FR" sz="2800" b="1" dirty="0"/>
              <a:t>Retour d'informations sur la situation dans son ensemble</a:t>
            </a:r>
          </a:p>
          <a:p>
            <a:r>
              <a:rPr lang="fr-FR" sz="3600" i="1" dirty="0">
                <a:solidFill>
                  <a:srgbClr val="000000"/>
                </a:solidFill>
                <a:effectLst/>
                <a:latin typeface="Calibri" panose="020F0502020204030204" pitchFamily="34" charset="0"/>
                <a:ea typeface="Calibri" panose="020F0502020204030204" pitchFamily="34" charset="0"/>
              </a:rPr>
              <a:t>Il s'agit d'un retour d'informations sur des questions qui ne relèvent pas de vos projets ou interventions spécifiques et qui concernent souvent des questions stratégiques ou des défis plus larges liés aux efforts de réponse humanitaire. </a:t>
            </a:r>
          </a:p>
        </p:txBody>
      </p:sp>
    </p:spTree>
    <p:extLst>
      <p:ext uri="{BB962C8B-B14F-4D97-AF65-F5344CB8AC3E}">
        <p14:creationId xmlns:p14="http://schemas.microsoft.com/office/powerpoint/2010/main" val="14312223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858904" y="1228841"/>
            <a:ext cx="15480375"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2"/>
              </a:buClr>
              <a:buSzPts val="4800"/>
              <a:buFont typeface="Montserrat"/>
              <a:buNone/>
            </a:pPr>
            <a:r>
              <a:rPr lang="fr-FR" sz="4800" b="1" i="0" u="none" strike="noStrike" cap="none">
                <a:solidFill>
                  <a:schemeClr val="dk2"/>
                </a:solidFill>
                <a:latin typeface="Montserrat"/>
                <a:ea typeface="Montserrat"/>
                <a:cs typeface="Montserrat"/>
                <a:sym typeface="Montserrat"/>
              </a:rPr>
              <a:t>1. QUEL type d'informations recevons-nous ?</a:t>
            </a:r>
          </a:p>
        </p:txBody>
      </p:sp>
      <p:sp>
        <p:nvSpPr>
          <p:cNvPr id="3" name="TextBox 2">
            <a:extLst>
              <a:ext uri="{FF2B5EF4-FFF2-40B4-BE49-F238E27FC236}">
                <a16:creationId xmlns:a16="http://schemas.microsoft.com/office/drawing/2014/main" id="{6AFAF4E5-37BA-FF0D-5E31-17E88C10C4FD}"/>
              </a:ext>
            </a:extLst>
          </p:cNvPr>
          <p:cNvSpPr txBox="1"/>
          <p:nvPr/>
        </p:nvSpPr>
        <p:spPr>
          <a:xfrm>
            <a:off x="1143000" y="3063240"/>
            <a:ext cx="15196279" cy="2185214"/>
          </a:xfrm>
          <a:prstGeom prst="rect">
            <a:avLst/>
          </a:prstGeom>
          <a:solidFill>
            <a:schemeClr val="accent6">
              <a:lumMod val="40000"/>
              <a:lumOff val="60000"/>
            </a:schemeClr>
          </a:solidFill>
        </p:spPr>
        <p:txBody>
          <a:bodyPr wrap="square" rtlCol="0">
            <a:spAutoFit/>
          </a:bodyPr>
          <a:lstStyle/>
          <a:p>
            <a:r>
              <a:rPr lang="fr-FR" sz="2800" b="1" dirty="0"/>
              <a:t>Retour d'informations sensible</a:t>
            </a:r>
          </a:p>
          <a:p>
            <a:r>
              <a:rPr lang="fr-FR" sz="3600" i="1" dirty="0">
                <a:solidFill>
                  <a:srgbClr val="000000"/>
                </a:solidFill>
                <a:effectLst/>
                <a:latin typeface="Calibri" panose="020F0502020204030204" pitchFamily="34" charset="0"/>
                <a:ea typeface="Calibri" panose="020F0502020204030204" pitchFamily="34" charset="0"/>
              </a:rPr>
              <a:t>Il s’agit ici d’informations qui peuvent mettre en danger la personne qui les partage ou d'autres personnes qui y sont liées et qui doivent être traitées avec précaution. </a:t>
            </a:r>
          </a:p>
        </p:txBody>
      </p:sp>
      <p:sp>
        <p:nvSpPr>
          <p:cNvPr id="5" name="TextBox 4">
            <a:extLst>
              <a:ext uri="{FF2B5EF4-FFF2-40B4-BE49-F238E27FC236}">
                <a16:creationId xmlns:a16="http://schemas.microsoft.com/office/drawing/2014/main" id="{CF84D466-563F-7934-9D54-BC5A482299FB}"/>
              </a:ext>
            </a:extLst>
          </p:cNvPr>
          <p:cNvSpPr txBox="1"/>
          <p:nvPr/>
        </p:nvSpPr>
        <p:spPr>
          <a:xfrm>
            <a:off x="1143000" y="5777968"/>
            <a:ext cx="15196279" cy="1200329"/>
          </a:xfrm>
          <a:prstGeom prst="rect">
            <a:avLst/>
          </a:prstGeom>
          <a:solidFill>
            <a:srgbClr val="F3D7BB"/>
          </a:solidFill>
        </p:spPr>
        <p:txBody>
          <a:bodyPr wrap="square" rtlCol="0">
            <a:spAutoFit/>
          </a:bodyPr>
          <a:lstStyle/>
          <a:p>
            <a:r>
              <a:rPr lang="fr-FR" sz="3200" b="1"/>
              <a:t>Retour d’informations critique</a:t>
            </a:r>
          </a:p>
          <a:p>
            <a:r>
              <a:rPr lang="fr-FR" sz="4000" i="1">
                <a:solidFill>
                  <a:srgbClr val="000000"/>
                </a:solidFill>
                <a:effectLst/>
                <a:latin typeface="Calibri" panose="020F0502020204030204" pitchFamily="34" charset="0"/>
                <a:ea typeface="Calibri" panose="020F0502020204030204" pitchFamily="34" charset="0"/>
              </a:rPr>
              <a:t>Tout retour d'information nécessitant un suivi urgent/rapide.</a:t>
            </a:r>
          </a:p>
        </p:txBody>
      </p:sp>
    </p:spTree>
    <p:extLst>
      <p:ext uri="{BB962C8B-B14F-4D97-AF65-F5344CB8AC3E}">
        <p14:creationId xmlns:p14="http://schemas.microsoft.com/office/powerpoint/2010/main" val="376289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858904" y="1228841"/>
            <a:ext cx="15480375"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2"/>
              </a:buClr>
              <a:buSzPts val="4800"/>
              <a:buFont typeface="Montserrat"/>
              <a:buNone/>
            </a:pPr>
            <a:r>
              <a:rPr lang="fr-FR" sz="4800" b="1" i="0" u="none" strike="noStrike" cap="none">
                <a:solidFill>
                  <a:schemeClr val="dk2"/>
                </a:solidFill>
                <a:latin typeface="Montserrat"/>
                <a:ea typeface="Montserrat"/>
                <a:cs typeface="Montserrat"/>
                <a:sym typeface="Montserrat"/>
              </a:rPr>
              <a:t>1. QUI a besoin de voir quel type de retour d'informations ?</a:t>
            </a:r>
          </a:p>
        </p:txBody>
      </p:sp>
      <p:sp>
        <p:nvSpPr>
          <p:cNvPr id="4" name="TextBox 3">
            <a:extLst>
              <a:ext uri="{FF2B5EF4-FFF2-40B4-BE49-F238E27FC236}">
                <a16:creationId xmlns:a16="http://schemas.microsoft.com/office/drawing/2014/main" id="{B868487B-7899-3710-840F-45180F174847}"/>
              </a:ext>
            </a:extLst>
          </p:cNvPr>
          <p:cNvSpPr txBox="1"/>
          <p:nvPr/>
        </p:nvSpPr>
        <p:spPr>
          <a:xfrm>
            <a:off x="4416551" y="3535071"/>
            <a:ext cx="11776423" cy="3288401"/>
          </a:xfrm>
          <a:prstGeom prst="rect">
            <a:avLst/>
          </a:prstGeom>
          <a:noFill/>
        </p:spPr>
        <p:txBody>
          <a:bodyPr wrap="square">
            <a:spAutoFit/>
          </a:bodyPr>
          <a:lstStyle/>
          <a:p>
            <a:pPr marL="342900" marR="0" lvl="0" indent="-342900" rtl="0">
              <a:lnSpc>
                <a:spcPct val="107000"/>
              </a:lnSpc>
              <a:spcBef>
                <a:spcPts val="0"/>
              </a:spcBef>
              <a:spcAft>
                <a:spcPts val="0"/>
              </a:spcAft>
              <a:buClr>
                <a:srgbClr val="941100"/>
              </a:buClr>
              <a:buFont typeface="Arial" panose="020B0604020202020204" pitchFamily="34" charset="0"/>
              <a:buChar char="Q"/>
            </a:pP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À quels secteurs techniques le retour d'information opérationnel fait-il référence ? </a:t>
            </a:r>
          </a:p>
          <a:p>
            <a:pPr marL="342900" marR="0" lvl="0" indent="-342900">
              <a:lnSpc>
                <a:spcPct val="107000"/>
              </a:lnSpc>
              <a:spcBef>
                <a:spcPts val="0"/>
              </a:spcBef>
              <a:spcAft>
                <a:spcPts val="0"/>
              </a:spcAft>
              <a:buClr>
                <a:srgbClr val="941100"/>
              </a:buClr>
              <a:buFont typeface="Arial" panose="020B0604020202020204" pitchFamily="34" charset="0"/>
              <a:buChar char="Q"/>
            </a:pP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Qui, parmi vos collègues, est le mieux placé pour donner suite au retour d'information relatif à ces secteurs ?</a:t>
            </a:r>
          </a:p>
          <a:p>
            <a:pPr marL="342900" marR="0" lvl="0" indent="-342900">
              <a:lnSpc>
                <a:spcPct val="107000"/>
              </a:lnSpc>
              <a:spcBef>
                <a:spcPts val="0"/>
              </a:spcBef>
              <a:spcAft>
                <a:spcPts val="0"/>
              </a:spcAft>
              <a:buClr>
                <a:srgbClr val="941100"/>
              </a:buClr>
              <a:buFont typeface="Arial" panose="020B0604020202020204" pitchFamily="34" charset="0"/>
              <a:buChar char="Q"/>
            </a:pP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Si vous n'avez pas de collègue, avec quels autres partenaires ou parties prenantes pouvez-vous partager le retour d'information ?</a:t>
            </a:r>
          </a:p>
          <a:p>
            <a:pPr marL="342900" marR="0" lvl="0" indent="-342900">
              <a:lnSpc>
                <a:spcPct val="107000"/>
              </a:lnSpc>
              <a:spcBef>
                <a:spcPts val="0"/>
              </a:spcBef>
              <a:spcAft>
                <a:spcPts val="0"/>
              </a:spcAft>
              <a:buClr>
                <a:srgbClr val="941100"/>
              </a:buClr>
              <a:buFont typeface="Arial" panose="020B0604020202020204" pitchFamily="34" charset="0"/>
              <a:buChar char="Q"/>
            </a:pP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Le retour d'information opérationnel nécessite-t-il un suivi individuel ?</a:t>
            </a:r>
          </a:p>
        </p:txBody>
      </p:sp>
    </p:spTree>
    <p:extLst>
      <p:ext uri="{BB962C8B-B14F-4D97-AF65-F5344CB8AC3E}">
        <p14:creationId xmlns:p14="http://schemas.microsoft.com/office/powerpoint/2010/main" val="9197992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858904" y="1228841"/>
            <a:ext cx="15480375"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2"/>
              </a:buClr>
              <a:buSzPts val="4800"/>
              <a:buFont typeface="Montserrat"/>
              <a:buNone/>
            </a:pPr>
            <a:r>
              <a:rPr lang="fr-FR" sz="4800" b="1" i="0" u="none" strike="noStrike" cap="none">
                <a:solidFill>
                  <a:schemeClr val="dk2"/>
                </a:solidFill>
                <a:latin typeface="Montserrat"/>
                <a:ea typeface="Montserrat"/>
                <a:cs typeface="Montserrat"/>
                <a:sym typeface="Montserrat"/>
              </a:rPr>
              <a:t>1. Dessiner le flux d'informations</a:t>
            </a:r>
          </a:p>
        </p:txBody>
      </p:sp>
      <p:sp>
        <p:nvSpPr>
          <p:cNvPr id="3" name="TextBox 2">
            <a:extLst>
              <a:ext uri="{FF2B5EF4-FFF2-40B4-BE49-F238E27FC236}">
                <a16:creationId xmlns:a16="http://schemas.microsoft.com/office/drawing/2014/main" id="{8E5D8272-6A7E-56E3-1E49-E081A4BAA54E}"/>
              </a:ext>
            </a:extLst>
          </p:cNvPr>
          <p:cNvSpPr txBox="1"/>
          <p:nvPr/>
        </p:nvSpPr>
        <p:spPr>
          <a:xfrm>
            <a:off x="2752344" y="3036505"/>
            <a:ext cx="14968728" cy="3622787"/>
          </a:xfrm>
          <a:prstGeom prst="rect">
            <a:avLst/>
          </a:prstGeom>
          <a:noFill/>
        </p:spPr>
        <p:txBody>
          <a:bodyPr wrap="square">
            <a:spAutoFit/>
          </a:bodyPr>
          <a:lstStyle/>
          <a:p>
            <a:pPr marL="1485900" marR="0" lvl="2" indent="-1138238" rtl="0">
              <a:lnSpc>
                <a:spcPct val="107000"/>
              </a:lnSpc>
              <a:spcBef>
                <a:spcPts val="0"/>
              </a:spcBef>
              <a:spcAft>
                <a:spcPts val="0"/>
              </a:spcAft>
            </a:pPr>
            <a:r>
              <a:rPr lang="fr-FR" sz="3600" b="1">
                <a:solidFill>
                  <a:srgbClr val="000000"/>
                </a:solidFill>
                <a:effectLst/>
                <a:latin typeface="Noto Sans Symbols"/>
                <a:ea typeface="Noto Sans Symbols"/>
                <a:cs typeface="Noto Sans Symbols"/>
              </a:rPr>
              <a:t>Prenez en compte :</a:t>
            </a:r>
          </a:p>
          <a:p>
            <a:pPr marL="1485900" marR="0" lvl="2" indent="-1138238" rtl="0">
              <a:lnSpc>
                <a:spcPct val="107000"/>
              </a:lnSpc>
              <a:spcBef>
                <a:spcPts val="0"/>
              </a:spcBef>
              <a:spcAft>
                <a:spcPts val="0"/>
              </a:spcAft>
              <a:buFont typeface="Arial" panose="020B0604020202020204" pitchFamily="34" charset="0"/>
              <a:buChar char="•"/>
            </a:pPr>
            <a:r>
              <a:rPr lang="fr-FR" sz="3600" b="1">
                <a:solidFill>
                  <a:srgbClr val="000000"/>
                </a:solidFill>
                <a:effectLst/>
                <a:latin typeface="Noto Sans Symbols"/>
                <a:ea typeface="Noto Sans Symbols"/>
                <a:cs typeface="Noto Sans Symbols"/>
              </a:rPr>
              <a:t>la manière dont les informations sont collectées</a:t>
            </a:r>
          </a:p>
          <a:p>
            <a:pPr marL="1485900" marR="0" lvl="2" indent="-1138238">
              <a:lnSpc>
                <a:spcPct val="107000"/>
              </a:lnSpc>
              <a:spcBef>
                <a:spcPts val="0"/>
              </a:spcBef>
              <a:spcAft>
                <a:spcPts val="0"/>
              </a:spcAft>
              <a:buFont typeface="Arial" panose="020B0604020202020204" pitchFamily="34" charset="0"/>
              <a:buChar char="•"/>
            </a:pPr>
            <a:r>
              <a:rPr lang="fr-FR" sz="3600" b="1">
                <a:solidFill>
                  <a:srgbClr val="000000"/>
                </a:solidFill>
                <a:effectLst/>
                <a:latin typeface="Noto Sans Symbols"/>
                <a:ea typeface="Noto Sans Symbols"/>
                <a:cs typeface="Noto Sans Symbols"/>
              </a:rPr>
              <a:t>le lieu où elles seront sauvegardées</a:t>
            </a:r>
          </a:p>
          <a:p>
            <a:pPr marL="1485900" marR="0" lvl="2" indent="-1138238">
              <a:lnSpc>
                <a:spcPct val="107000"/>
              </a:lnSpc>
              <a:spcBef>
                <a:spcPts val="0"/>
              </a:spcBef>
              <a:spcAft>
                <a:spcPts val="0"/>
              </a:spcAft>
              <a:buFont typeface="Arial" panose="020B0604020202020204" pitchFamily="34" charset="0"/>
              <a:buChar char="•"/>
            </a:pPr>
            <a:r>
              <a:rPr lang="fr-FR" sz="3600" b="1">
                <a:solidFill>
                  <a:srgbClr val="000000"/>
                </a:solidFill>
                <a:effectLst/>
                <a:latin typeface="Noto Sans Symbols"/>
                <a:ea typeface="Noto Sans Symbols"/>
                <a:cs typeface="Noto Sans Symbols"/>
              </a:rPr>
              <a:t>les personnes avec lesquelles les différents types d'informations doivent être partagés</a:t>
            </a:r>
          </a:p>
          <a:p>
            <a:pPr marL="1485900" marR="0" lvl="2" indent="-1138238">
              <a:lnSpc>
                <a:spcPct val="107000"/>
              </a:lnSpc>
              <a:spcBef>
                <a:spcPts val="0"/>
              </a:spcBef>
              <a:spcAft>
                <a:spcPts val="0"/>
              </a:spcAft>
              <a:buFont typeface="Arial" panose="020B0604020202020204" pitchFamily="34" charset="0"/>
              <a:buChar char="•"/>
            </a:pPr>
            <a:r>
              <a:rPr lang="fr-FR" sz="3600" b="1">
                <a:solidFill>
                  <a:srgbClr val="000000"/>
                </a:solidFill>
                <a:effectLst/>
                <a:latin typeface="Noto Sans Symbols"/>
                <a:ea typeface="Noto Sans Symbols"/>
                <a:cs typeface="Noto Sans Symbols"/>
              </a:rPr>
              <a:t>où ces informations seront abordées</a:t>
            </a:r>
          </a:p>
          <a:p>
            <a:pPr marL="1485900" marR="0" lvl="2" indent="-1138238">
              <a:lnSpc>
                <a:spcPct val="107000"/>
              </a:lnSpc>
              <a:spcBef>
                <a:spcPts val="0"/>
              </a:spcBef>
              <a:spcAft>
                <a:spcPts val="0"/>
              </a:spcAft>
              <a:buFont typeface="Arial" panose="020B0604020202020204" pitchFamily="34" charset="0"/>
              <a:buChar char="•"/>
            </a:pPr>
            <a:r>
              <a:rPr lang="fr-FR" sz="3600" b="1">
                <a:solidFill>
                  <a:srgbClr val="000000"/>
                </a:solidFill>
                <a:effectLst/>
                <a:latin typeface="Noto Sans Symbols"/>
                <a:ea typeface="Noto Sans Symbols"/>
                <a:cs typeface="Noto Sans Symbols"/>
              </a:rPr>
              <a:t>comment la boucle de retour d'information sera bouclée avec la communauté</a:t>
            </a:r>
          </a:p>
        </p:txBody>
      </p:sp>
    </p:spTree>
    <p:extLst>
      <p:ext uri="{BB962C8B-B14F-4D97-AF65-F5344CB8AC3E}">
        <p14:creationId xmlns:p14="http://schemas.microsoft.com/office/powerpoint/2010/main" val="23071278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08"/>
        <p:cNvGrpSpPr/>
        <p:nvPr/>
      </p:nvGrpSpPr>
      <p:grpSpPr>
        <a:xfrm>
          <a:off x="0" y="0"/>
          <a:ext cx="0" cy="0"/>
          <a:chOff x="0" y="0"/>
          <a:chExt cx="0" cy="0"/>
        </a:xfrm>
      </p:grpSpPr>
      <p:sp>
        <p:nvSpPr>
          <p:cNvPr id="309" name="Google Shape;309;p13"/>
          <p:cNvSpPr txBox="1"/>
          <p:nvPr/>
        </p:nvSpPr>
        <p:spPr>
          <a:xfrm>
            <a:off x="1961498" y="4009464"/>
            <a:ext cx="14365003" cy="3342413"/>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80000"/>
              </a:lnSpc>
              <a:spcBef>
                <a:spcPts val="0"/>
              </a:spcBef>
              <a:spcAft>
                <a:spcPts val="0"/>
              </a:spcAft>
              <a:buClr>
                <a:srgbClr val="FFFFFF"/>
              </a:buClr>
              <a:buSzPts val="8800"/>
              <a:buFont typeface="Arial"/>
              <a:buNone/>
              <a:tabLst/>
              <a:defRPr/>
            </a:pPr>
            <a:r>
              <a:rPr kumimoji="0" lang="fr-FR" sz="8800" b="1" i="0" u="none" strike="noStrike" cap="none" normalizeH="0" baseline="0" noProof="0">
                <a:ln>
                  <a:noFill/>
                </a:ln>
                <a:solidFill>
                  <a:srgbClr val="FFFFFF"/>
                </a:solidFill>
                <a:effectLst/>
                <a:uLnTx/>
                <a:uFillTx/>
                <a:latin typeface="Arial"/>
                <a:ea typeface="Arial"/>
                <a:cs typeface="Arial"/>
                <a:sym typeface="Arial"/>
              </a:rPr>
              <a:t>Définir les rôles, les responsabilités et les ressources</a:t>
            </a:r>
          </a:p>
        </p:txBody>
      </p:sp>
    </p:spTree>
    <p:extLst>
      <p:ext uri="{BB962C8B-B14F-4D97-AF65-F5344CB8AC3E}">
        <p14:creationId xmlns:p14="http://schemas.microsoft.com/office/powerpoint/2010/main" val="1093693515"/>
      </p:ext>
    </p:extLst>
  </p:cSld>
  <p:clrMapOvr>
    <a:overrideClrMapping bg1="lt1" tx1="dk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207" name="Google Shape;207;p4"/>
          <p:cNvSpPr txBox="1"/>
          <p:nvPr/>
        </p:nvSpPr>
        <p:spPr>
          <a:xfrm>
            <a:off x="1203553" y="5640699"/>
            <a:ext cx="5543282" cy="17542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3600" b="1">
                <a:solidFill>
                  <a:schemeClr val="lt1"/>
                </a:solidFill>
                <a:latin typeface="Arial"/>
                <a:ea typeface="Arial"/>
                <a:cs typeface="Arial"/>
                <a:sym typeface="Arial"/>
              </a:rPr>
              <a:t>Ce que vous attendez d'un système de retour d'information fonctionnel</a:t>
            </a:r>
          </a:p>
        </p:txBody>
      </p:sp>
      <p:sp>
        <p:nvSpPr>
          <p:cNvPr id="212" name="Google Shape;212;p4"/>
          <p:cNvSpPr txBox="1"/>
          <p:nvPr/>
        </p:nvSpPr>
        <p:spPr>
          <a:xfrm>
            <a:off x="1249982" y="3678923"/>
            <a:ext cx="5496853"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3600" b="1" dirty="0">
                <a:solidFill>
                  <a:schemeClr val="lt1"/>
                </a:solidFill>
                <a:latin typeface="Arial"/>
                <a:ea typeface="Arial"/>
                <a:cs typeface="Arial"/>
                <a:sym typeface="Arial"/>
              </a:rPr>
              <a:t>Vos attentes pour cet atelier</a:t>
            </a:r>
          </a:p>
        </p:txBody>
      </p:sp>
      <p:pic>
        <p:nvPicPr>
          <p:cNvPr id="213" name="Google Shape;213;p4"/>
          <p:cNvPicPr preferRelativeResize="0">
            <a:picLocks noGrp="1"/>
          </p:cNvPicPr>
          <p:nvPr>
            <p:ph type="pic" idx="2"/>
          </p:nvPr>
        </p:nvPicPr>
        <p:blipFill rotWithShape="1">
          <a:blip r:embed="rId3">
            <a:alphaModFix/>
          </a:blip>
          <a:srcRect/>
          <a:stretch/>
        </p:blipFill>
        <p:spPr>
          <a:xfrm>
            <a:off x="7378700" y="-8218"/>
            <a:ext cx="10871200" cy="10288588"/>
          </a:xfrm>
          <a:prstGeom prst="rect">
            <a:avLst/>
          </a:prstGeom>
          <a:solidFill>
            <a:srgbClr val="353535">
              <a:alpha val="11764"/>
            </a:srgbClr>
          </a:solidFill>
          <a:ln>
            <a:noFill/>
          </a:ln>
        </p:spPr>
      </p:pic>
      <p:sp>
        <p:nvSpPr>
          <p:cNvPr id="214" name="Google Shape;214;p4"/>
          <p:cNvSpPr txBox="1"/>
          <p:nvPr/>
        </p:nvSpPr>
        <p:spPr>
          <a:xfrm>
            <a:off x="388368" y="1006862"/>
            <a:ext cx="6990332" cy="1027933"/>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fr-FR" sz="3200" b="1" dirty="0">
                <a:solidFill>
                  <a:schemeClr val="lt1"/>
                </a:solidFill>
                <a:latin typeface="Arial"/>
                <a:ea typeface="Arial"/>
                <a:cs typeface="Arial"/>
                <a:sym typeface="Arial"/>
              </a:rPr>
              <a:t>Par groupes de deux, discutez de...</a:t>
            </a:r>
          </a:p>
          <a:p>
            <a:pPr marL="0" marR="0" lvl="0" indent="0" algn="l" rtl="0">
              <a:lnSpc>
                <a:spcPct val="80000"/>
              </a:lnSpc>
              <a:spcBef>
                <a:spcPts val="0"/>
              </a:spcBef>
              <a:spcAft>
                <a:spcPts val="0"/>
              </a:spcAft>
              <a:buNone/>
            </a:pPr>
            <a:r>
              <a:rPr lang="fr-FR" sz="4400" dirty="0">
                <a:solidFill>
                  <a:srgbClr val="FF0000"/>
                </a:solidFill>
                <a:latin typeface="Arial"/>
                <a:ea typeface="Arial"/>
                <a:cs typeface="Arial"/>
                <a:sym typeface="Arial"/>
              </a:rPr>
              <a:t>(5 minutes)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51"/>
        <p:cNvGrpSpPr/>
        <p:nvPr/>
      </p:nvGrpSpPr>
      <p:grpSpPr>
        <a:xfrm>
          <a:off x="0" y="0"/>
          <a:ext cx="0" cy="0"/>
          <a:chOff x="0" y="0"/>
          <a:chExt cx="0" cy="0"/>
        </a:xfrm>
      </p:grpSpPr>
      <p:sp>
        <p:nvSpPr>
          <p:cNvPr id="352" name="Google Shape;352;p18"/>
          <p:cNvSpPr txBox="1"/>
          <p:nvPr/>
        </p:nvSpPr>
        <p:spPr>
          <a:xfrm>
            <a:off x="1961498" y="4009464"/>
            <a:ext cx="14365003" cy="226966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fr-FR" sz="8800" b="1">
                <a:solidFill>
                  <a:schemeClr val="lt2"/>
                </a:solidFill>
                <a:latin typeface="Arial"/>
                <a:ea typeface="Arial"/>
                <a:cs typeface="Arial"/>
                <a:sym typeface="Arial"/>
              </a:rPr>
              <a:t>Merci de votre participation</a:t>
            </a:r>
          </a:p>
          <a:p>
            <a:pPr marL="0" marR="0" lvl="0" indent="0" algn="ctr" rtl="0">
              <a:lnSpc>
                <a:spcPct val="80000"/>
              </a:lnSpc>
              <a:spcBef>
                <a:spcPts val="0"/>
              </a:spcBef>
              <a:spcAft>
                <a:spcPts val="0"/>
              </a:spcAft>
              <a:buNone/>
            </a:pPr>
            <a:r>
              <a:rPr lang="fr-FR" sz="8800" b="1">
                <a:solidFill>
                  <a:srgbClr val="F5333F"/>
                </a:solidFill>
                <a:latin typeface="Arial"/>
                <a:ea typeface="Arial"/>
                <a:cs typeface="Arial"/>
                <a:sym typeface="Arial"/>
              </a:rPr>
              <a:t>Avez-vous d'autres questions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9"/>
          <p:cNvSpPr txBox="1">
            <a:spLocks noGrp="1"/>
          </p:cNvSpPr>
          <p:nvPr>
            <p:ph type="body" idx="1"/>
          </p:nvPr>
        </p:nvSpPr>
        <p:spPr>
          <a:xfrm>
            <a:off x="4010342" y="3900488"/>
            <a:ext cx="10633075" cy="24876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5333F"/>
              </a:buClr>
              <a:buSzPts val="8800"/>
              <a:buNone/>
            </a:pPr>
            <a:r>
              <a:rPr lang="fr-FR"/>
              <a:t>DES QUESTIONS ?</a:t>
            </a:r>
          </a:p>
        </p:txBody>
      </p:sp>
    </p:spTree>
    <p:extLst>
      <p:ext uri="{BB962C8B-B14F-4D97-AF65-F5344CB8AC3E}">
        <p14:creationId xmlns:p14="http://schemas.microsoft.com/office/powerpoint/2010/main" val="3854320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219"/>
        <p:cNvGrpSpPr/>
        <p:nvPr/>
      </p:nvGrpSpPr>
      <p:grpSpPr>
        <a:xfrm>
          <a:off x="0" y="0"/>
          <a:ext cx="0" cy="0"/>
          <a:chOff x="0" y="0"/>
          <a:chExt cx="0" cy="0"/>
        </a:xfrm>
      </p:grpSpPr>
      <p:sp>
        <p:nvSpPr>
          <p:cNvPr id="220" name="Google Shape;220;p5"/>
          <p:cNvSpPr txBox="1"/>
          <p:nvPr/>
        </p:nvSpPr>
        <p:spPr>
          <a:xfrm>
            <a:off x="1961498" y="400946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FFFFFF"/>
              </a:buClr>
              <a:buSzPts val="8800"/>
              <a:buFont typeface="Arial"/>
              <a:buNone/>
            </a:pPr>
            <a:r>
              <a:rPr lang="fr-FR" sz="8800" b="1" i="0" u="none" strike="noStrike" cap="none">
                <a:solidFill>
                  <a:srgbClr val="FFFFFF"/>
                </a:solidFill>
                <a:latin typeface="Arial"/>
                <a:ea typeface="Arial"/>
                <a:cs typeface="Arial"/>
                <a:sym typeface="Arial"/>
              </a:rPr>
              <a:t>Qu'est-ce qu'un système de retour d'information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D65D709-06AA-40B2-B2E8-D805D6B740A8}"/>
              </a:ext>
            </a:extLst>
          </p:cNvPr>
          <p:cNvSpPr txBox="1"/>
          <p:nvPr/>
        </p:nvSpPr>
        <p:spPr>
          <a:xfrm>
            <a:off x="3186934" y="2617899"/>
            <a:ext cx="11507429" cy="3970318"/>
          </a:xfrm>
          <a:prstGeom prst="rect">
            <a:avLst/>
          </a:prstGeom>
          <a:noFill/>
        </p:spPr>
        <p:txBody>
          <a:bodyPr wrap="square">
            <a:spAutoFit/>
          </a:bodyPr>
          <a:lstStyle/>
          <a:p>
            <a:pPr marL="0" marR="0" lvl="0" indent="0" algn="l" defTabSz="1371600" rtl="0" eaLnBrk="1" fontAlgn="auto" latinLnBrk="0" hangingPunct="1">
              <a:lnSpc>
                <a:spcPct val="100000"/>
              </a:lnSpc>
              <a:spcBef>
                <a:spcPts val="0"/>
              </a:spcBef>
              <a:spcAft>
                <a:spcPts val="0"/>
              </a:spcAft>
              <a:buClrTx/>
              <a:buSzTx/>
              <a:buFont typeface="Arial"/>
              <a:buNone/>
              <a:tabLst/>
              <a:defRPr/>
            </a:pPr>
            <a:r>
              <a:rPr kumimoji="0" lang="fr-FR" sz="3600" b="0" i="0" u="none" strike="noStrike" cap="none"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a:sym typeface="Arial"/>
              </a:rPr>
              <a:t>comprend les outils et les processus permettant de </a:t>
            </a:r>
          </a:p>
          <a:p>
            <a:pPr marL="428625" marR="0" lvl="0" indent="-428625"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600" b="0" i="0" u="none" strike="noStrike" cap="none"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a:sym typeface="Arial"/>
              </a:rPr>
              <a:t>recevoir les retours d'information,</a:t>
            </a:r>
          </a:p>
          <a:p>
            <a:pPr marL="428625" marR="0" lvl="0" indent="-428625"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600" b="0" i="0" u="none" strike="noStrike" cap="none"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a:sym typeface="Arial"/>
              </a:rPr>
              <a:t>gérer, analyser et partager les données relatives au retour d'information, </a:t>
            </a:r>
          </a:p>
          <a:p>
            <a:pPr marL="428625" marR="0" lvl="0" indent="-428625"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600" b="0" i="0" u="none" strike="noStrike" cap="none"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a:sym typeface="Arial"/>
              </a:rPr>
              <a:t>garantir que le retour d'information est pris en compte et </a:t>
            </a:r>
          </a:p>
          <a:p>
            <a:pPr marL="428625" marR="0" lvl="0" indent="-428625"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600" b="0" i="0" u="none" strike="noStrike" cap="none"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a:sym typeface="Arial"/>
              </a:rPr>
              <a:t>mettre en place des interventions pour les communautés et les informer des mesures prises</a:t>
            </a:r>
          </a:p>
        </p:txBody>
      </p:sp>
      <p:sp>
        <p:nvSpPr>
          <p:cNvPr id="6" name="TextBox 5">
            <a:extLst>
              <a:ext uri="{FF2B5EF4-FFF2-40B4-BE49-F238E27FC236}">
                <a16:creationId xmlns:a16="http://schemas.microsoft.com/office/drawing/2014/main" id="{3C467CF8-347A-47A2-BD28-3088C575A46E}"/>
              </a:ext>
            </a:extLst>
          </p:cNvPr>
          <p:cNvSpPr txBox="1"/>
          <p:nvPr/>
        </p:nvSpPr>
        <p:spPr>
          <a:xfrm>
            <a:off x="1343387" y="1799504"/>
            <a:ext cx="12137482" cy="923330"/>
          </a:xfrm>
          <a:prstGeom prst="rect">
            <a:avLst/>
          </a:prstGeom>
          <a:noFill/>
        </p:spPr>
        <p:txBody>
          <a:bodyPr wrap="square">
            <a:spAutoFit/>
          </a:bodyPr>
          <a:lstStyle/>
          <a:p>
            <a:pPr marL="0" marR="0" lvl="0" indent="0" algn="l" defTabSz="1371600" rtl="0" eaLnBrk="1" fontAlgn="auto" latinLnBrk="0" hangingPunct="1">
              <a:lnSpc>
                <a:spcPct val="100000"/>
              </a:lnSpc>
              <a:spcBef>
                <a:spcPts val="0"/>
              </a:spcBef>
              <a:spcAft>
                <a:spcPts val="0"/>
              </a:spcAft>
              <a:buClrTx/>
              <a:buSzTx/>
              <a:buFont typeface="Arial"/>
              <a:buNone/>
              <a:tabLst/>
              <a:defRPr/>
            </a:pPr>
            <a:r>
              <a:rPr kumimoji="0" lang="fr-FR" sz="5400" b="1" i="0" u="none" strike="noStrike" cap="none" normalizeH="0" baseline="0" noProof="0" dirty="0">
                <a:ln>
                  <a:noFill/>
                </a:ln>
                <a:solidFill>
                  <a:srgbClr val="F5333F">
                    <a:lumMod val="75000"/>
                  </a:srgbClr>
                </a:solidFill>
                <a:effectLst/>
                <a:uLnTx/>
                <a:uFillTx/>
                <a:latin typeface="Calibri" panose="020F0502020204030204" pitchFamily="34" charset="0"/>
                <a:ea typeface="Calibri" panose="020F0502020204030204" pitchFamily="34" charset="0"/>
                <a:cs typeface="Arial"/>
                <a:sym typeface="Arial"/>
              </a:rPr>
              <a:t>Un système de retour d'information</a:t>
            </a:r>
          </a:p>
        </p:txBody>
      </p:sp>
      <p:sp>
        <p:nvSpPr>
          <p:cNvPr id="4" name="TextBox 3">
            <a:extLst>
              <a:ext uri="{FF2B5EF4-FFF2-40B4-BE49-F238E27FC236}">
                <a16:creationId xmlns:a16="http://schemas.microsoft.com/office/drawing/2014/main" id="{DF7C53B0-63A1-4D41-BB5F-EA0010929B6D}"/>
              </a:ext>
            </a:extLst>
          </p:cNvPr>
          <p:cNvSpPr txBox="1"/>
          <p:nvPr/>
        </p:nvSpPr>
        <p:spPr>
          <a:xfrm>
            <a:off x="1343387" y="7565755"/>
            <a:ext cx="16331264" cy="584775"/>
          </a:xfrm>
          <a:prstGeom prst="rect">
            <a:avLst/>
          </a:prstGeom>
          <a:noFill/>
        </p:spPr>
        <p:txBody>
          <a:bodyPr wrap="square">
            <a:spAutoFit/>
          </a:bodyPr>
          <a:lstStyle/>
          <a:p>
            <a:pPr marL="0" marR="0" lvl="0" indent="0" algn="l" defTabSz="1371600" rtl="0" eaLnBrk="1" fontAlgn="auto" latinLnBrk="0" hangingPunct="1">
              <a:lnSpc>
                <a:spcPct val="100000"/>
              </a:lnSpc>
              <a:spcBef>
                <a:spcPts val="0"/>
              </a:spcBef>
              <a:spcAft>
                <a:spcPts val="0"/>
              </a:spcAft>
              <a:buClrTx/>
              <a:buSzTx/>
              <a:buFont typeface="Arial"/>
              <a:buNone/>
              <a:tabLst/>
              <a:defRPr/>
            </a:pPr>
            <a:r>
              <a:rPr kumimoji="0" lang="fr-FR" sz="3200" i="0" u="none" strike="noStrike" cap="none" normalizeH="0" baseline="0" noProof="0" dirty="0">
                <a:ln>
                  <a:noFill/>
                </a:ln>
                <a:effectLst/>
                <a:uLnTx/>
                <a:uFillTx/>
              </a:rPr>
              <a:t>le terme </a:t>
            </a:r>
            <a:r>
              <a:rPr kumimoji="0" lang="fr-FR" sz="3200" b="1" i="0" u="none" strike="noStrike" cap="none" normalizeH="0" baseline="0" noProof="0" dirty="0">
                <a:ln>
                  <a:noFill/>
                </a:ln>
                <a:solidFill>
                  <a:srgbClr val="FF0000"/>
                </a:solidFill>
                <a:effectLst/>
                <a:uLnTx/>
                <a:uFillTx/>
              </a:rPr>
              <a:t>« central » </a:t>
            </a:r>
            <a:r>
              <a:rPr kumimoji="0" lang="fr-FR" sz="3200" i="0" u="none" strike="noStrike" cap="none" normalizeH="0" baseline="0" noProof="0" dirty="0">
                <a:ln>
                  <a:noFill/>
                </a:ln>
                <a:effectLst/>
                <a:uLnTx/>
                <a:uFillTx/>
              </a:rPr>
              <a:t>signifie qu'il peut être utilisé pour n'importe quel projet ou opération</a:t>
            </a:r>
          </a:p>
        </p:txBody>
      </p:sp>
    </p:spTree>
    <p:extLst>
      <p:ext uri="{BB962C8B-B14F-4D97-AF65-F5344CB8AC3E}">
        <p14:creationId xmlns:p14="http://schemas.microsoft.com/office/powerpoint/2010/main" val="1880236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9"/>
          <p:cNvSpPr txBox="1"/>
          <p:nvPr/>
        </p:nvSpPr>
        <p:spPr>
          <a:xfrm>
            <a:off x="779334" y="722486"/>
            <a:ext cx="11786134" cy="1317027"/>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fr-FR" sz="4800" b="1">
                <a:solidFill>
                  <a:schemeClr val="dk2"/>
                </a:solidFill>
                <a:latin typeface="Montserrat"/>
                <a:ea typeface="Montserrat"/>
                <a:cs typeface="Montserrat"/>
                <a:sym typeface="Montserrat"/>
              </a:rPr>
              <a:t>Exemples de systèmes de retour d'informations ?</a:t>
            </a:r>
          </a:p>
          <a:p>
            <a:pPr marL="0" marR="0" lvl="0" indent="0" algn="l" rtl="0">
              <a:lnSpc>
                <a:spcPct val="80000"/>
              </a:lnSpc>
              <a:spcBef>
                <a:spcPts val="300"/>
              </a:spcBef>
              <a:spcAft>
                <a:spcPts val="0"/>
              </a:spcAft>
              <a:buNone/>
            </a:pPr>
            <a:r>
              <a:rPr lang="fr-FR" sz="4800">
                <a:solidFill>
                  <a:schemeClr val="accent3"/>
                </a:solidFill>
                <a:latin typeface="Montserrat"/>
                <a:ea typeface="Montserrat"/>
                <a:cs typeface="Montserrat"/>
                <a:sym typeface="Montserrat"/>
              </a:rPr>
              <a:t>Discutez...</a:t>
            </a:r>
          </a:p>
        </p:txBody>
      </p:sp>
      <p:sp>
        <p:nvSpPr>
          <p:cNvPr id="372" name="Google Shape;372;p9"/>
          <p:cNvSpPr txBox="1"/>
          <p:nvPr/>
        </p:nvSpPr>
        <p:spPr>
          <a:xfrm>
            <a:off x="779334" y="9490183"/>
            <a:ext cx="4205705"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b="1">
                <a:solidFill>
                  <a:schemeClr val="lt1"/>
                </a:solidFill>
                <a:latin typeface="Open Sans"/>
                <a:ea typeface="Open Sans"/>
                <a:cs typeface="Open Sans"/>
                <a:sym typeface="Open Sans"/>
              </a:rPr>
              <a:t>WhatsApp au Pérou pour le COVID-19</a:t>
            </a:r>
          </a:p>
        </p:txBody>
      </p:sp>
      <p:pic>
        <p:nvPicPr>
          <p:cNvPr id="373" name="Google Shape;373;p9"/>
          <p:cNvPicPr preferRelativeResize="0"/>
          <p:nvPr/>
        </p:nvPicPr>
        <p:blipFill rotWithShape="1">
          <a:blip r:embed="rId3">
            <a:alphaModFix/>
          </a:blip>
          <a:srcRect/>
          <a:stretch/>
        </p:blipFill>
        <p:spPr>
          <a:xfrm>
            <a:off x="13302960" y="2915728"/>
            <a:ext cx="3473284" cy="6441208"/>
          </a:xfrm>
          <a:prstGeom prst="rect">
            <a:avLst/>
          </a:prstGeom>
          <a:noFill/>
          <a:ln w="9525" cap="flat" cmpd="sng">
            <a:solidFill>
              <a:schemeClr val="accent2"/>
            </a:solidFill>
            <a:prstDash val="solid"/>
            <a:round/>
            <a:headEnd type="none" w="sm" len="sm"/>
            <a:tailEnd type="none" w="sm" len="sm"/>
          </a:ln>
        </p:spPr>
      </p:pic>
      <p:pic>
        <p:nvPicPr>
          <p:cNvPr id="374" name="Google Shape;374;p9"/>
          <p:cNvPicPr preferRelativeResize="0"/>
          <p:nvPr/>
        </p:nvPicPr>
        <p:blipFill rotWithShape="1">
          <a:blip r:embed="rId4">
            <a:alphaModFix/>
          </a:blip>
          <a:srcRect/>
          <a:stretch/>
        </p:blipFill>
        <p:spPr>
          <a:xfrm>
            <a:off x="779334" y="2915728"/>
            <a:ext cx="3855561" cy="6441208"/>
          </a:xfrm>
          <a:prstGeom prst="rect">
            <a:avLst/>
          </a:prstGeom>
          <a:noFill/>
          <a:ln>
            <a:noFill/>
          </a:ln>
        </p:spPr>
      </p:pic>
      <p:pic>
        <p:nvPicPr>
          <p:cNvPr id="375" name="Google Shape;375;p9" descr="A picture containing person, outdoor, tree, people&#10;&#10;Description automatically generated"/>
          <p:cNvPicPr preferRelativeResize="0"/>
          <p:nvPr/>
        </p:nvPicPr>
        <p:blipFill rotWithShape="1">
          <a:blip r:embed="rId5">
            <a:alphaModFix/>
          </a:blip>
          <a:srcRect l="13415" r="11861"/>
          <a:stretch/>
        </p:blipFill>
        <p:spPr>
          <a:xfrm>
            <a:off x="5512359" y="3584024"/>
            <a:ext cx="6633633" cy="4993637"/>
          </a:xfrm>
          <a:prstGeom prst="rect">
            <a:avLst/>
          </a:prstGeom>
          <a:noFill/>
          <a:ln>
            <a:noFill/>
          </a:ln>
        </p:spPr>
      </p:pic>
      <p:sp>
        <p:nvSpPr>
          <p:cNvPr id="376" name="Google Shape;376;p9"/>
          <p:cNvSpPr txBox="1"/>
          <p:nvPr/>
        </p:nvSpPr>
        <p:spPr>
          <a:xfrm>
            <a:off x="5512359" y="8692016"/>
            <a:ext cx="663363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b="1">
                <a:solidFill>
                  <a:schemeClr val="lt1"/>
                </a:solidFill>
                <a:latin typeface="Open Sans"/>
                <a:ea typeface="Open Sans"/>
                <a:cs typeface="Open Sans"/>
                <a:sym typeface="Open Sans"/>
              </a:rPr>
              <a:t>Retour d'information en face à face en RDC pour la lutte contre le virus Ebola</a:t>
            </a:r>
          </a:p>
        </p:txBody>
      </p:sp>
      <p:sp>
        <p:nvSpPr>
          <p:cNvPr id="377" name="Google Shape;377;p9"/>
          <p:cNvSpPr txBox="1"/>
          <p:nvPr/>
        </p:nvSpPr>
        <p:spPr>
          <a:xfrm>
            <a:off x="13161982" y="9455114"/>
            <a:ext cx="420570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b="1" dirty="0">
                <a:solidFill>
                  <a:schemeClr val="lt1"/>
                </a:solidFill>
                <a:latin typeface="Open Sans"/>
                <a:ea typeface="Open Sans"/>
                <a:cs typeface="Open Sans"/>
                <a:sym typeface="Open Sans"/>
              </a:rPr>
              <a:t>Ligne d'assistance pour l'ouragan Dorian aux Bahamas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2">
                                            <p:txEl>
                                              <p:pRg st="0" end="0"/>
                                            </p:txEl>
                                          </p:spTgt>
                                        </p:tgtEl>
                                        <p:attrNameLst>
                                          <p:attrName>style.visibility</p:attrName>
                                        </p:attrNameLst>
                                      </p:cBhvr>
                                      <p:to>
                                        <p:strVal val="visible"/>
                                      </p:to>
                                    </p:set>
                                    <p:anim calcmode="lin" valueType="num">
                                      <p:cBhvr additive="base">
                                        <p:cTn id="7" dur="500"/>
                                        <p:tgtEl>
                                          <p:spTgt spid="37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76">
                                            <p:txEl>
                                              <p:pRg st="0" end="0"/>
                                            </p:txEl>
                                          </p:spTgt>
                                        </p:tgtEl>
                                        <p:attrNameLst>
                                          <p:attrName>style.visibility</p:attrName>
                                        </p:attrNameLst>
                                      </p:cBhvr>
                                      <p:to>
                                        <p:strVal val="visible"/>
                                      </p:to>
                                    </p:set>
                                    <p:anim calcmode="lin" valueType="num">
                                      <p:cBhvr additive="base">
                                        <p:cTn id="12" dur="500"/>
                                        <p:tgtEl>
                                          <p:spTgt spid="37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77">
                                            <p:txEl>
                                              <p:pRg st="0" end="0"/>
                                            </p:txEl>
                                          </p:spTgt>
                                        </p:tgtEl>
                                        <p:attrNameLst>
                                          <p:attrName>style.visibility</p:attrName>
                                        </p:attrNameLst>
                                      </p:cBhvr>
                                      <p:to>
                                        <p:strVal val="visible"/>
                                      </p:to>
                                    </p:set>
                                    <p:anim calcmode="lin" valueType="num">
                                      <p:cBhvr additive="base">
                                        <p:cTn id="17" dur="500"/>
                                        <p:tgtEl>
                                          <p:spTgt spid="37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Shape 382"/>
        <p:cNvGrpSpPr/>
        <p:nvPr/>
      </p:nvGrpSpPr>
      <p:grpSpPr>
        <a:xfrm>
          <a:off x="0" y="0"/>
          <a:ext cx="0" cy="0"/>
          <a:chOff x="0" y="0"/>
          <a:chExt cx="0" cy="0"/>
        </a:xfrm>
      </p:grpSpPr>
      <p:sp>
        <p:nvSpPr>
          <p:cNvPr id="383" name="Google Shape;383;p10"/>
          <p:cNvSpPr txBox="1"/>
          <p:nvPr/>
        </p:nvSpPr>
        <p:spPr>
          <a:xfrm>
            <a:off x="653156" y="1030993"/>
            <a:ext cx="14917769" cy="64629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fr-FR" sz="4500" b="1" dirty="0">
                <a:solidFill>
                  <a:schemeClr val="dk2"/>
                </a:solidFill>
                <a:latin typeface="Montserrat"/>
                <a:ea typeface="Montserrat"/>
                <a:cs typeface="Montserrat"/>
                <a:sym typeface="Montserrat"/>
              </a:rPr>
              <a:t>Exemples de systèmes de retour d'informations</a:t>
            </a:r>
          </a:p>
        </p:txBody>
      </p:sp>
      <p:sp>
        <p:nvSpPr>
          <p:cNvPr id="384" name="Google Shape;384;p10"/>
          <p:cNvSpPr txBox="1"/>
          <p:nvPr/>
        </p:nvSpPr>
        <p:spPr>
          <a:xfrm>
            <a:off x="653157" y="4046690"/>
            <a:ext cx="12562511"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u="sng">
                <a:solidFill>
                  <a:schemeClr val="accent3"/>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https://www.youtube.com/watch?v=DcxccMPe3AE&amp;list=PLrI6tpZ6pQmTuWgH38XkEoLGjZytfUdAR&amp;index=21</a:t>
            </a:r>
            <a:r>
              <a:rPr lang="fr-FR" sz="2400" b="1">
                <a:solidFill>
                  <a:schemeClr val="accent3"/>
                </a:solidFill>
                <a:latin typeface="Open Sans"/>
                <a:ea typeface="Open Sans"/>
                <a:cs typeface="Open Sans"/>
                <a:sym typeface="Open Sans"/>
              </a:rPr>
              <a:t> </a:t>
            </a:r>
          </a:p>
        </p:txBody>
      </p:sp>
      <p:sp>
        <p:nvSpPr>
          <p:cNvPr id="385" name="Google Shape;385;p10"/>
          <p:cNvSpPr txBox="1"/>
          <p:nvPr/>
        </p:nvSpPr>
        <p:spPr>
          <a:xfrm>
            <a:off x="653157" y="2467155"/>
            <a:ext cx="13077645"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dk2"/>
                </a:solidFill>
                <a:latin typeface="Open Sans"/>
                <a:ea typeface="Open Sans"/>
                <a:cs typeface="Open Sans"/>
                <a:sym typeface="Open Sans"/>
              </a:rPr>
              <a:t>Fin de vidéo du Bangladesh documentant les expériences de mise en place d'un mécanisme de retour d'information communautaire dans le cadre d'un programme de réduction des risques de catastrophes.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4">
                                            <p:txEl>
                                              <p:pRg st="0" end="0"/>
                                            </p:txEl>
                                          </p:spTgt>
                                        </p:tgtEl>
                                        <p:attrNameLst>
                                          <p:attrName>style.visibility</p:attrName>
                                        </p:attrNameLst>
                                      </p:cBhvr>
                                      <p:to>
                                        <p:strVal val="visible"/>
                                      </p:to>
                                    </p:set>
                                    <p:anim calcmode="lin" valueType="num">
                                      <p:cBhvr additive="base">
                                        <p:cTn id="7" dur="500"/>
                                        <p:tgtEl>
                                          <p:spTgt spid="38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grpSp>
        <p:nvGrpSpPr>
          <p:cNvPr id="350" name="Google Shape;350;p8"/>
          <p:cNvGrpSpPr/>
          <p:nvPr/>
        </p:nvGrpSpPr>
        <p:grpSpPr>
          <a:xfrm>
            <a:off x="1018220" y="0"/>
            <a:ext cx="16251560" cy="9160466"/>
            <a:chOff x="1018220" y="186830"/>
            <a:chExt cx="16251560" cy="9160466"/>
          </a:xfrm>
        </p:grpSpPr>
        <p:pic>
          <p:nvPicPr>
            <p:cNvPr id="351" name="Google Shape;351;p8"/>
            <p:cNvPicPr preferRelativeResize="0"/>
            <p:nvPr/>
          </p:nvPicPr>
          <p:blipFill rotWithShape="1">
            <a:blip r:embed="rId3">
              <a:alphaModFix/>
            </a:blip>
            <a:srcRect/>
            <a:stretch/>
          </p:blipFill>
          <p:spPr>
            <a:xfrm>
              <a:off x="1018220" y="186830"/>
              <a:ext cx="16251560" cy="3440019"/>
            </a:xfrm>
            <a:prstGeom prst="rect">
              <a:avLst/>
            </a:prstGeom>
            <a:noFill/>
            <a:ln>
              <a:noFill/>
            </a:ln>
          </p:spPr>
        </p:pic>
        <p:sp>
          <p:nvSpPr>
            <p:cNvPr id="352" name="Google Shape;352;p8"/>
            <p:cNvSpPr txBox="1"/>
            <p:nvPr/>
          </p:nvSpPr>
          <p:spPr>
            <a:xfrm>
              <a:off x="4308727" y="813029"/>
              <a:ext cx="10217170" cy="132339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4000" b="1" i="0" u="none" strike="noStrike" cap="none" normalizeH="0" baseline="0" noProof="0" dirty="0">
                  <a:ln>
                    <a:noFill/>
                  </a:ln>
                  <a:solidFill>
                    <a:srgbClr val="33394B"/>
                  </a:solidFill>
                  <a:effectLst/>
                  <a:uLnTx/>
                  <a:uFillTx/>
                  <a:latin typeface="Montserrat"/>
                  <a:ea typeface="Montserrat"/>
                  <a:cs typeface="Montserrat"/>
                  <a:sym typeface="Montserrat"/>
                </a:rPr>
                <a:t>Types de mécanismes de retours d'information</a:t>
              </a:r>
            </a:p>
          </p:txBody>
        </p:sp>
        <p:sp>
          <p:nvSpPr>
            <p:cNvPr id="353" name="Google Shape;353;p8"/>
            <p:cNvSpPr/>
            <p:nvPr/>
          </p:nvSpPr>
          <p:spPr>
            <a:xfrm>
              <a:off x="2501660" y="3609596"/>
              <a:ext cx="6001948"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2400" b="1" i="0" u="none" strike="noStrike" cap="none" normalizeH="0" baseline="0" noProof="0" dirty="0">
                  <a:ln>
                    <a:noFill/>
                  </a:ln>
                  <a:solidFill>
                    <a:srgbClr val="3F3F3F"/>
                  </a:solidFill>
                  <a:effectLst/>
                  <a:uLnTx/>
                  <a:uFillTx/>
                  <a:latin typeface="Open Sans"/>
                  <a:ea typeface="Open Sans"/>
                  <a:cs typeface="Open Sans"/>
                  <a:sym typeface="Open Sans"/>
                </a:rPr>
                <a:t>Les gens nous contactent </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2000" b="0" i="0" u="none" strike="noStrike" cap="none" normalizeH="0" baseline="0" noProof="0" dirty="0">
                  <a:ln>
                    <a:noFill/>
                  </a:ln>
                  <a:solidFill>
                    <a:srgbClr val="3F3F3F"/>
                  </a:solidFill>
                  <a:effectLst/>
                  <a:uLnTx/>
                  <a:uFillTx/>
                  <a:latin typeface="Open Sans"/>
                  <a:ea typeface="Open Sans"/>
                  <a:cs typeface="Open Sans"/>
                  <a:sym typeface="Open Sans"/>
                </a:rPr>
                <a:t>Par exemple, les lignes d'assistance téléphonique, les services d'aide...</a:t>
              </a:r>
            </a:p>
          </p:txBody>
        </p:sp>
        <p:sp>
          <p:nvSpPr>
            <p:cNvPr id="354" name="Google Shape;354;p8"/>
            <p:cNvSpPr/>
            <p:nvPr/>
          </p:nvSpPr>
          <p:spPr>
            <a:xfrm>
              <a:off x="9609826" y="3626849"/>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2000" b="1" i="0" u="none" strike="noStrike" cap="none" normalizeH="0" baseline="0" noProof="0" dirty="0">
                  <a:ln>
                    <a:noFill/>
                  </a:ln>
                  <a:solidFill>
                    <a:srgbClr val="3F3F3F"/>
                  </a:solidFill>
                  <a:effectLst/>
                  <a:uLnTx/>
                  <a:uFillTx/>
                  <a:latin typeface="Open Sans"/>
                  <a:ea typeface="Open Sans"/>
                  <a:cs typeface="Open Sans"/>
                  <a:sym typeface="Open Sans"/>
                </a:rPr>
                <a:t>Nous demandons un retour d'information</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Par exemple, FGD, questionnaires</a:t>
              </a:r>
            </a:p>
          </p:txBody>
        </p:sp>
        <p:pic>
          <p:nvPicPr>
            <p:cNvPr id="355" name="Google Shape;355;p8"/>
            <p:cNvPicPr preferRelativeResize="0"/>
            <p:nvPr/>
          </p:nvPicPr>
          <p:blipFill rotWithShape="1">
            <a:blip r:embed="rId4">
              <a:alphaModFix/>
            </a:blip>
            <a:srcRect/>
            <a:stretch/>
          </p:blipFill>
          <p:spPr>
            <a:xfrm>
              <a:off x="8503608" y="3601001"/>
              <a:ext cx="1384300" cy="1333500"/>
            </a:xfrm>
            <a:prstGeom prst="rect">
              <a:avLst/>
            </a:prstGeom>
            <a:noFill/>
            <a:ln>
              <a:noFill/>
            </a:ln>
          </p:spPr>
        </p:pic>
        <p:sp>
          <p:nvSpPr>
            <p:cNvPr id="356" name="Google Shape;356;p8"/>
            <p:cNvSpPr/>
            <p:nvPr/>
          </p:nvSpPr>
          <p:spPr>
            <a:xfrm>
              <a:off x="2501659" y="5061252"/>
              <a:ext cx="6280031"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2000" b="0" i="0" u="none" strike="noStrike" cap="none" normalizeH="0" baseline="0" noProof="0" dirty="0">
                  <a:ln>
                    <a:noFill/>
                  </a:ln>
                  <a:solidFill>
                    <a:srgbClr val="3F3F3F"/>
                  </a:solidFill>
                  <a:effectLst/>
                  <a:uLnTx/>
                  <a:uFillTx/>
                  <a:latin typeface="Open Sans"/>
                  <a:ea typeface="Open Sans"/>
                  <a:cs typeface="Open Sans"/>
                  <a:sym typeface="Open Sans"/>
                </a:rPr>
                <a:t>Disponibles sur demande</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2000" b="0" i="0" u="none" strike="noStrike" cap="none" normalizeH="0" baseline="0" noProof="0" dirty="0">
                  <a:ln>
                    <a:noFill/>
                  </a:ln>
                  <a:solidFill>
                    <a:srgbClr val="3F3F3F"/>
                  </a:solidFill>
                  <a:effectLst/>
                  <a:uLnTx/>
                  <a:uFillTx/>
                  <a:latin typeface="Open Sans"/>
                  <a:ea typeface="Open Sans"/>
                  <a:cs typeface="Open Sans"/>
                  <a:sym typeface="Open Sans"/>
                </a:rPr>
                <a:t>Peut recueillir tout type de retour d'information</a:t>
              </a:r>
            </a:p>
          </p:txBody>
        </p:sp>
        <p:sp>
          <p:nvSpPr>
            <p:cNvPr id="357" name="Google Shape;357;p8"/>
            <p:cNvSpPr/>
            <p:nvPr/>
          </p:nvSpPr>
          <p:spPr>
            <a:xfrm>
              <a:off x="9609826" y="5108906"/>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Peut recueillir des retours d'informations sur des sujets spécifiques</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Certaines cultures préfèrent qu'on leur pose la question</a:t>
              </a:r>
            </a:p>
          </p:txBody>
        </p:sp>
        <p:pic>
          <p:nvPicPr>
            <p:cNvPr id="358" name="Google Shape;358;p8"/>
            <p:cNvPicPr preferRelativeResize="0"/>
            <p:nvPr/>
          </p:nvPicPr>
          <p:blipFill rotWithShape="1">
            <a:blip r:embed="rId5">
              <a:alphaModFix/>
            </a:blip>
            <a:srcRect/>
            <a:stretch/>
          </p:blipFill>
          <p:spPr>
            <a:xfrm>
              <a:off x="8486355" y="5078505"/>
              <a:ext cx="1397000" cy="1320800"/>
            </a:xfrm>
            <a:prstGeom prst="rect">
              <a:avLst/>
            </a:prstGeom>
            <a:noFill/>
            <a:ln>
              <a:noFill/>
            </a:ln>
          </p:spPr>
        </p:pic>
        <p:sp>
          <p:nvSpPr>
            <p:cNvPr id="359" name="Google Shape;359;p8"/>
            <p:cNvSpPr/>
            <p:nvPr/>
          </p:nvSpPr>
          <p:spPr>
            <a:xfrm>
              <a:off x="2501659" y="6530543"/>
              <a:ext cx="6280031" cy="1306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2000" b="0" i="0" u="none" strike="noStrike" cap="none" normalizeH="0" baseline="0" noProof="0" dirty="0">
                  <a:ln>
                    <a:noFill/>
                  </a:ln>
                  <a:solidFill>
                    <a:srgbClr val="3F3F3F"/>
                  </a:solidFill>
                  <a:effectLst/>
                  <a:uLnTx/>
                  <a:uFillTx/>
                  <a:latin typeface="Open Sans"/>
                  <a:ea typeface="Open Sans"/>
                  <a:cs typeface="Open Sans"/>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Doit faire l'objet d'une publicité et d'une explication</a:t>
              </a:r>
            </a:p>
            <a:p>
              <a:pPr marL="0" marR="0" lvl="0" indent="0" algn="ctr" defTabSz="914400" rtl="0" eaLnBrk="1" fontAlgn="auto" latinLnBrk="0" hangingPunct="1">
                <a:lnSpc>
                  <a:spcPct val="100000"/>
                </a:lnSpc>
                <a:spcBef>
                  <a:spcPts val="1200"/>
                </a:spcBef>
                <a:spcAft>
                  <a:spcPts val="0"/>
                </a:spcAft>
                <a:buClr>
                  <a:srgbClr val="000000"/>
                </a:buClr>
                <a:buSzTx/>
                <a:buFont typeface="Arial"/>
                <a:buNone/>
                <a:tabLst/>
                <a:defRPr/>
              </a:pPr>
              <a:r>
                <a:rPr kumimoji="0" lang="fr-FR" sz="2000" b="0" i="0" u="none" strike="noStrike" cap="none" normalizeH="0" baseline="0" noProof="0" dirty="0">
                  <a:ln>
                    <a:noFill/>
                  </a:ln>
                  <a:solidFill>
                    <a:srgbClr val="3F3F3F"/>
                  </a:solidFill>
                  <a:effectLst/>
                  <a:uLnTx/>
                  <a:uFillTx/>
                  <a:latin typeface="Open Sans"/>
                  <a:ea typeface="Open Sans"/>
                  <a:cs typeface="Open Sans"/>
                  <a:sym typeface="Open Sans"/>
                </a:rPr>
                <a:t>Nous comptons sur les personnes qui nous contactent</a:t>
              </a:r>
            </a:p>
          </p:txBody>
        </p:sp>
        <p:sp>
          <p:nvSpPr>
            <p:cNvPr id="360" name="Google Shape;360;p8"/>
            <p:cNvSpPr/>
            <p:nvPr/>
          </p:nvSpPr>
          <p:spPr>
            <a:xfrm>
              <a:off x="9609826" y="6524451"/>
              <a:ext cx="6280030" cy="1306800"/>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Risque de ne pas avoir de retour d'information sur d'autres sujets</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Pas disponible au moment où les gens en ont besoin</a:t>
              </a:r>
            </a:p>
          </p:txBody>
        </p:sp>
        <p:pic>
          <p:nvPicPr>
            <p:cNvPr id="361" name="Google Shape;361;p8"/>
            <p:cNvPicPr preferRelativeResize="0"/>
            <p:nvPr/>
          </p:nvPicPr>
          <p:blipFill rotWithShape="1">
            <a:blip r:embed="rId6">
              <a:alphaModFix/>
            </a:blip>
            <a:srcRect/>
            <a:stretch/>
          </p:blipFill>
          <p:spPr>
            <a:xfrm>
              <a:off x="8529009" y="6541704"/>
              <a:ext cx="1358900" cy="1320800"/>
            </a:xfrm>
            <a:prstGeom prst="rect">
              <a:avLst/>
            </a:prstGeom>
            <a:noFill/>
            <a:ln>
              <a:noFill/>
            </a:ln>
          </p:spPr>
        </p:pic>
        <p:sp>
          <p:nvSpPr>
            <p:cNvPr id="362" name="Google Shape;362;p8"/>
            <p:cNvSpPr/>
            <p:nvPr/>
          </p:nvSpPr>
          <p:spPr>
            <a:xfrm>
              <a:off x="2501659" y="8026496"/>
              <a:ext cx="6280031" cy="1320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2000" b="0" i="0" u="none" strike="noStrike" cap="none" normalizeH="0" baseline="0" noProof="0" dirty="0">
                  <a:ln>
                    <a:noFill/>
                  </a:ln>
                  <a:solidFill>
                    <a:srgbClr val="3F3F3F"/>
                  </a:solidFill>
                  <a:effectLst/>
                  <a:uLnTx/>
                  <a:uFillTx/>
                  <a:latin typeface="Open Sans"/>
                  <a:ea typeface="Open Sans"/>
                  <a:cs typeface="Open Sans"/>
                  <a:sym typeface="Open Sans"/>
                </a:rPr>
                <a:t>Pour des systèmes de retour d'information permanents</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2000" b="0" i="0" u="none" strike="noStrike" cap="none" normalizeH="0" baseline="0" noProof="0" dirty="0">
                  <a:ln>
                    <a:noFill/>
                  </a:ln>
                  <a:solidFill>
                    <a:srgbClr val="3F3F3F"/>
                  </a:solidFill>
                  <a:effectLst/>
                  <a:uLnTx/>
                  <a:uFillTx/>
                  <a:latin typeface="Open Sans"/>
                  <a:ea typeface="Open Sans"/>
                  <a:cs typeface="Open Sans"/>
                  <a:sym typeface="Open Sans"/>
                </a:rPr>
                <a:t>Si les gens ont besoin de pouvoir nous contacter</a:t>
              </a:r>
            </a:p>
          </p:txBody>
        </p:sp>
        <p:sp>
          <p:nvSpPr>
            <p:cNvPr id="363" name="Google Shape;363;p8"/>
            <p:cNvSpPr/>
            <p:nvPr/>
          </p:nvSpPr>
          <p:spPr>
            <a:xfrm>
              <a:off x="9646370" y="8026496"/>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Comprendre la communauté</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Pour effectuer tout type de suivi, par exemple une maladie</a:t>
              </a:r>
            </a:p>
          </p:txBody>
        </p:sp>
        <p:pic>
          <p:nvPicPr>
            <p:cNvPr id="364" name="Google Shape;364;p8"/>
            <p:cNvPicPr preferRelativeResize="0"/>
            <p:nvPr/>
          </p:nvPicPr>
          <p:blipFill rotWithShape="1">
            <a:blip r:embed="rId7">
              <a:alphaModFix/>
            </a:blip>
            <a:srcRect r="3725"/>
            <a:stretch/>
          </p:blipFill>
          <p:spPr>
            <a:xfrm>
              <a:off x="8452808" y="8046895"/>
              <a:ext cx="1430547" cy="1270000"/>
            </a:xfrm>
            <a:prstGeom prst="rect">
              <a:avLst/>
            </a:prstGeom>
            <a:noFill/>
            <a:ln>
              <a:noFill/>
            </a:ln>
          </p:spPr>
        </p:pic>
      </p:grpSp>
      <p:sp>
        <p:nvSpPr>
          <p:cNvPr id="365" name="Google Shape;365;p8"/>
          <p:cNvSpPr/>
          <p:nvPr/>
        </p:nvSpPr>
        <p:spPr>
          <a:xfrm>
            <a:off x="2501659" y="9385540"/>
            <a:ext cx="13424741" cy="552090"/>
          </a:xfrm>
          <a:prstGeom prst="rect">
            <a:avLst/>
          </a:prstGeom>
          <a:solidFill>
            <a:srgbClr val="232B36"/>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000" b="0" i="0" u="none" strike="noStrike" cap="none" normalizeH="0" baseline="0" noProof="0" dirty="0">
                <a:ln>
                  <a:noFill/>
                </a:ln>
                <a:solidFill>
                  <a:srgbClr val="FFFFFF"/>
                </a:solidFill>
                <a:effectLst/>
                <a:uLnTx/>
                <a:uFillTx/>
                <a:latin typeface="Open Sans"/>
                <a:ea typeface="Open Sans"/>
                <a:cs typeface="Open Sans"/>
                <a:sym typeface="Open Sans"/>
              </a:rPr>
              <a:t>Les meilleurs systèmes de retour d'information utiliseront une combinaison d'approches réactives et proactives. </a:t>
            </a:r>
          </a:p>
        </p:txBody>
      </p:sp>
    </p:spTree>
  </p:cSld>
  <p:clrMapOvr>
    <a:masterClrMapping/>
  </p:clrMapOvr>
</p:sld>
</file>

<file path=ppt/theme/theme1.xml><?xml version="1.0" encoding="utf-8"?>
<a:theme xmlns:a="http://schemas.openxmlformats.org/drawingml/2006/main" name="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themeOverride>
</file>

<file path=ppt/theme/themeOverride2.xml><?xml version="1.0" encoding="utf-8"?>
<a:themeOverride xmlns:a="http://schemas.openxmlformats.org/drawingml/2006/main">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themeOverride>
</file>

<file path=ppt/theme/themeOverride3.xml><?xml version="1.0" encoding="utf-8"?>
<a:themeOverride xmlns:a="http://schemas.openxmlformats.org/drawingml/2006/main">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themeOverride>
</file>

<file path=ppt/theme/themeOverride4.xml><?xml version="1.0" encoding="utf-8"?>
<a:themeOverride xmlns:a="http://schemas.openxmlformats.org/drawingml/2006/main">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f328f71-004c-4ec5-8aac-4c1fe87c002c">
      <Terms xmlns="http://schemas.microsoft.com/office/infopath/2007/PartnerControls"/>
    </lcf76f155ced4ddcb4097134ff3c332f>
    <_ip_UnifiedCompliancePolicyUIAction xmlns="http://schemas.microsoft.com/sharepoint/v3" xsi:nil="true"/>
    <TaxCatchAll xmlns="133e5729-7bb1-4685-bd1f-c5e580a2ee33" xsi:nil="true"/>
    <_ip_UnifiedCompliancePolicyProperties xmlns="http://schemas.microsoft.com/sharepoint/v3" xsi:nil="true"/>
    <SharingLink xmlns="cf328f71-004c-4ec5-8aac-4c1fe87c002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2" ma:contentTypeDescription="Create a new document." ma:contentTypeScope="" ma:versionID="8d29dc5fa25fc1fcef507a9ef40e34d6">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03b04bbf8a8573d9e89e83f27820dd2"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DE2C3C7-E66C-4BB8-8446-EA838FE50B57}">
  <ds:schemaRefs>
    <ds:schemaRef ds:uri="133e5729-7bb1-4685-bd1f-c5e580a2ee33"/>
    <ds:schemaRef ds:uri="http://schemas.microsoft.com/office/2006/documentManagement/types"/>
    <ds:schemaRef ds:uri="http://schemas.microsoft.com/office/2006/metadata/properties"/>
    <ds:schemaRef ds:uri="http://schemas.microsoft.com/sharepoint/v3"/>
    <ds:schemaRef ds:uri="http://schemas.microsoft.com/office/infopath/2007/PartnerControls"/>
    <ds:schemaRef ds:uri="http://purl.org/dc/elements/1.1/"/>
    <ds:schemaRef ds:uri="http://schemas.openxmlformats.org/package/2006/metadata/core-properties"/>
    <ds:schemaRef ds:uri="http://www.w3.org/XML/1998/namespace"/>
    <ds:schemaRef ds:uri="http://purl.org/dc/dcmitype/"/>
    <ds:schemaRef ds:uri="cf328f71-004c-4ec5-8aac-4c1fe87c002c"/>
    <ds:schemaRef ds:uri="http://purl.org/dc/terms/"/>
  </ds:schemaRefs>
</ds:datastoreItem>
</file>

<file path=customXml/itemProps2.xml><?xml version="1.0" encoding="utf-8"?>
<ds:datastoreItem xmlns:ds="http://schemas.openxmlformats.org/officeDocument/2006/customXml" ds:itemID="{B75A23B6-788D-45CF-9AD8-93EBD44E6E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4370D2E-DADE-483F-A849-528C3C9A47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185</TotalTime>
  <Words>4990</Words>
  <Application>Microsoft Macintosh PowerPoint</Application>
  <PresentationFormat>Custom</PresentationFormat>
  <Paragraphs>347</Paragraphs>
  <Slides>30</Slides>
  <Notes>29</Notes>
  <HiddenSlides>1</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30</vt:i4>
      </vt:variant>
    </vt:vector>
  </HeadingPairs>
  <TitlesOfParts>
    <vt:vector size="43" baseType="lpstr">
      <vt:lpstr>Arial</vt:lpstr>
      <vt:lpstr>Calibri</vt:lpstr>
      <vt:lpstr>Helvetica Neue</vt:lpstr>
      <vt:lpstr>Helvetica Neue Light</vt:lpstr>
      <vt:lpstr>Helvetica Neue Medium</vt:lpstr>
      <vt:lpstr>Montserrat</vt:lpstr>
      <vt:lpstr>Noto Sans Symbols</vt:lpstr>
      <vt:lpstr>Open Sans</vt:lpstr>
      <vt:lpstr>Roboto</vt:lpstr>
      <vt:lpstr>Symbol</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32</cp:revision>
  <dcterms:created xsi:type="dcterms:W3CDTF">2015-02-25T15:20:40Z</dcterms:created>
  <dcterms:modified xsi:type="dcterms:W3CDTF">2025-03-18T18:22:22Z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0x01010088EE9237482712449971AC4496F4F58A</vt:lpwstr>
  </property>
  <property fmtid="{D5CDD505-2E9C-101B-9397-08002B2CF9AE}" pid="3" name="MSIP_Label_caf3f7fd-5cd4-4287-9002-aceb9af13c42_Enabled">
    <vt:lpwstr>true</vt:lpwstr>
  </property>
  <property fmtid="{D5CDD505-2E9C-101B-9397-08002B2CF9AE}" pid="4" name="MSIP_Label_caf3f7fd-5cd4-4287-9002-aceb9af13c42_SetDate">
    <vt:lpwstr>2022-09-30T11:24:20Z</vt:lpwstr>
  </property>
  <property fmtid="{D5CDD505-2E9C-101B-9397-08002B2CF9AE}" pid="5" name="MSIP_Label_caf3f7fd-5cd4-4287-9002-aceb9af13c42_Method">
    <vt:lpwstr>Privileged</vt:lpwstr>
  </property>
  <property fmtid="{D5CDD505-2E9C-101B-9397-08002B2CF9AE}" pid="6" name="MSIP_Label_caf3f7fd-5cd4-4287-9002-aceb9af13c42_Name">
    <vt:lpwstr>Public</vt:lpwstr>
  </property>
  <property fmtid="{D5CDD505-2E9C-101B-9397-08002B2CF9AE}" pid="7" name="MSIP_Label_caf3f7fd-5cd4-4287-9002-aceb9af13c42_SiteId">
    <vt:lpwstr>a2b53be5-734e-4e6c-ab0d-d184f60fd917</vt:lpwstr>
  </property>
  <property fmtid="{D5CDD505-2E9C-101B-9397-08002B2CF9AE}" pid="8" name="MSIP_Label_caf3f7fd-5cd4-4287-9002-aceb9af13c42_ActionId">
    <vt:lpwstr>9cc1723e-f5bc-4ea3-9adb-0c845d3a0956</vt:lpwstr>
  </property>
  <property fmtid="{D5CDD505-2E9C-101B-9397-08002B2CF9AE}" pid="9" name="MSIP_Label_caf3f7fd-5cd4-4287-9002-aceb9af13c42_ContentBits">
    <vt:lpwstr>2</vt:lpwstr>
  </property>
  <property fmtid="{D5CDD505-2E9C-101B-9397-08002B2CF9AE}" pid="10" name="MediaServiceImageTags">
    <vt:lpwstr/>
  </property>
</Properties>
</file>