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91" r:id="rId5"/>
    <p:sldMasterId id="2147483784" r:id="rId6"/>
  </p:sldMasterIdLst>
  <p:notesMasterIdLst>
    <p:notesMasterId r:id="rId36"/>
  </p:notesMasterIdLst>
  <p:sldIdLst>
    <p:sldId id="256" r:id="rId7"/>
    <p:sldId id="261" r:id="rId8"/>
    <p:sldId id="258" r:id="rId9"/>
    <p:sldId id="2076137761" r:id="rId10"/>
    <p:sldId id="4343" r:id="rId11"/>
    <p:sldId id="4330" r:id="rId12"/>
    <p:sldId id="264" r:id="rId13"/>
    <p:sldId id="2076137762" r:id="rId14"/>
    <p:sldId id="2076137756" r:id="rId15"/>
    <p:sldId id="2076137763" r:id="rId16"/>
    <p:sldId id="268" r:id="rId17"/>
    <p:sldId id="269" r:id="rId18"/>
    <p:sldId id="270" r:id="rId19"/>
    <p:sldId id="271" r:id="rId20"/>
    <p:sldId id="272" r:id="rId21"/>
    <p:sldId id="275" r:id="rId22"/>
    <p:sldId id="276" r:id="rId23"/>
    <p:sldId id="277" r:id="rId24"/>
    <p:sldId id="4332" r:id="rId25"/>
    <p:sldId id="274" r:id="rId26"/>
    <p:sldId id="2076137764" r:id="rId27"/>
    <p:sldId id="4333" r:id="rId28"/>
    <p:sldId id="2076137765" r:id="rId29"/>
    <p:sldId id="2076137766" r:id="rId30"/>
    <p:sldId id="4331" r:id="rId31"/>
    <p:sldId id="4293" r:id="rId32"/>
    <p:sldId id="279" r:id="rId33"/>
    <p:sldId id="4336" r:id="rId34"/>
    <p:sldId id="280" r:id="rId35"/>
  </p:sldIdLst>
  <p:sldSz cx="18288000" cy="10288588"/>
  <p:notesSz cx="6858000" cy="9144000"/>
  <p:embeddedFontLst>
    <p:embeddedFont>
      <p:font typeface="Bebas Neue" panose="020B0606020202050201" pitchFamily="34" charset="0"/>
      <p:regular r:id="rId37"/>
    </p:embeddedFont>
    <p:embeddedFont>
      <p:font typeface="Calibri" panose="020F0502020204030204" pitchFamily="34" charset="0"/>
      <p:regular r:id="rId38"/>
      <p:bold r:id="rId39"/>
      <p:italic r:id="rId40"/>
      <p:boldItalic r:id="rId41"/>
    </p:embeddedFont>
    <p:embeddedFont>
      <p:font typeface="Calibri Light" panose="020F0302020204030204" pitchFamily="34" charset="0"/>
      <p:regular r:id="rId42"/>
      <p:italic r:id="rId43"/>
    </p:embeddedFont>
    <p:embeddedFont>
      <p:font typeface="Montserrat" panose="00000500000000000000" pitchFamily="2" charset="0"/>
      <p:regular r:id="rId44"/>
      <p:bold r:id="rId45"/>
      <p:italic r:id="rId46"/>
      <p:boldItalic r:id="rId47"/>
    </p:embeddedFont>
    <p:embeddedFont>
      <p:font typeface="Montserrat SemiBold" panose="00000700000000000000" pitchFamily="2" charset="0"/>
      <p:regular r:id="rId48"/>
      <p:bold r:id="rId49"/>
      <p:italic r:id="rId50"/>
      <p:boldItalic r:id="rId51"/>
    </p:embeddedFont>
    <p:embeddedFont>
      <p:font typeface="Open Sans" panose="020B0606030504020204" pitchFamily="34" charset="0"/>
      <p:regular r:id="rId52"/>
      <p:bold r:id="rId53"/>
      <p:italic r:id="rId54"/>
      <p:boldItalic r:id="rId55"/>
    </p:embeddedFont>
    <p:embeddedFont>
      <p:font typeface="Roboto" panose="02000000000000000000" pitchFamily="2" charset="0"/>
      <p:regular r:id="rId56"/>
      <p:bold r:id="rId57"/>
      <p:italic r:id="rId58"/>
      <p:boldItalic r:id="rId59"/>
    </p:embeddedFont>
    <p:embeddedFont>
      <p:font typeface="Roboto Black" panose="02000000000000000000" pitchFamily="2" charset="0"/>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9"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F0F9"/>
    <a:srgbClr val="D1EBE2"/>
    <a:srgbClr val="EDF8FF"/>
    <a:srgbClr val="F3343F"/>
    <a:srgbClr val="E10000"/>
    <a:srgbClr val="33394B"/>
    <a:srgbClr val="D43931"/>
    <a:srgbClr val="42D4AE"/>
    <a:srgbClr val="ECECEC"/>
    <a:srgbClr val="71C0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42"/>
    <p:restoredTop sz="75322" autoAdjust="0"/>
  </p:normalViewPr>
  <p:slideViewPr>
    <p:cSldViewPr snapToGrid="0">
      <p:cViewPr>
        <p:scale>
          <a:sx n="50" d="100"/>
          <a:sy n="50" d="100"/>
        </p:scale>
        <p:origin x="600" y="-450"/>
      </p:cViewPr>
      <p:guideLst/>
    </p:cSldViewPr>
  </p:slideViewPr>
  <p:notesTextViewPr>
    <p:cViewPr>
      <p:scale>
        <a:sx n="125" d="100"/>
        <a:sy n="125" d="100"/>
      </p:scale>
      <p:origin x="0" y="0"/>
    </p:cViewPr>
  </p:notesTextViewPr>
  <p:sorterViewPr>
    <p:cViewPr>
      <p:scale>
        <a:sx n="106" d="100"/>
        <a:sy n="106"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font" Target="fonts/font6.fntdata"/><Relationship Id="rId47" Type="http://schemas.openxmlformats.org/officeDocument/2006/relationships/font" Target="fonts/font11.fntdata"/><Relationship Id="rId7" Type="http://schemas.openxmlformats.org/officeDocument/2006/relationships/slide" Target="slides/slide1.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74"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font" Target="fonts/font25.fntdata"/><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9" Type="http://customschemas.google.com/relationships/presentationmetadata" Target="metadata"/><Relationship Id="rId8" Type="http://schemas.openxmlformats.org/officeDocument/2006/relationships/slide" Target="slides/slide2.xml"/><Relationship Id="rId51" Type="http://schemas.openxmlformats.org/officeDocument/2006/relationships/font" Target="fonts/font15.fntdata"/><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font" Target="fonts/font23.fntdata"/><Relationship Id="rId20" Type="http://schemas.openxmlformats.org/officeDocument/2006/relationships/slide" Target="slides/slide14.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font" Target="fonts/font26.fntdata"/><Relationship Id="rId70" Type="http://schemas.openxmlformats.org/officeDocument/2006/relationships/presProps" Target="presProps.xml"/><Relationship Id="rId7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font" Target="fonts/font21.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font" Target="fonts/font24.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font" Target="fonts/font3.fntdata"/><Relationship Id="rId34" Type="http://schemas.openxmlformats.org/officeDocument/2006/relationships/slide" Target="slides/slide28.xml"/><Relationship Id="rId50" Type="http://schemas.openxmlformats.org/officeDocument/2006/relationships/font" Target="fonts/font14.fntdata"/><Relationship Id="rId55" Type="http://schemas.openxmlformats.org/officeDocument/2006/relationships/font" Target="fonts/font19.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mbretta BAGGIO" userId="7b3fb4fe-2684-4892-9f38-a1ec0f997154" providerId="ADAL" clId="{0A0EC67D-58E3-4B26-A7AE-0136EFDC8007}"/>
    <pc:docChg chg="modSld">
      <pc:chgData name="Ombretta BAGGIO" userId="7b3fb4fe-2684-4892-9f38-a1ec0f997154" providerId="ADAL" clId="{0A0EC67D-58E3-4B26-A7AE-0136EFDC8007}" dt="2022-11-08T21:41:33.077" v="0" actId="207"/>
      <pc:docMkLst>
        <pc:docMk/>
      </pc:docMkLst>
      <pc:sldChg chg="modSp mod">
        <pc:chgData name="Ombretta BAGGIO" userId="7b3fb4fe-2684-4892-9f38-a1ec0f997154" providerId="ADAL" clId="{0A0EC67D-58E3-4B26-A7AE-0136EFDC8007}" dt="2022-11-08T21:41:33.077" v="0" actId="207"/>
        <pc:sldMkLst>
          <pc:docMk/>
          <pc:sldMk cId="0" sldId="277"/>
        </pc:sldMkLst>
        <pc:spChg chg="mod">
          <ac:chgData name="Ombretta BAGGIO" userId="7b3fb4fe-2684-4892-9f38-a1ec0f997154" providerId="ADAL" clId="{0A0EC67D-58E3-4B26-A7AE-0136EFDC8007}" dt="2022-11-08T21:41:33.077" v="0" actId="207"/>
          <ac:spMkLst>
            <pc:docMk/>
            <pc:sldMk cId="0" sldId="277"/>
            <ac:spMk id="668" creationId="{00000000-0000-0000-0000-000000000000}"/>
          </ac:spMkLst>
        </pc:spChg>
      </pc:sldChg>
    </pc:docChg>
  </pc:docChgLst>
  <pc:docChgLst>
    <pc:chgData name="montaser obied" userId="2daf864f83c5e38c" providerId="LiveId" clId="{33F9B4B3-0673-4CD3-B115-522D73258159}"/>
    <pc:docChg chg="undo custSel modSld">
      <pc:chgData name="montaser obied" userId="2daf864f83c5e38c" providerId="LiveId" clId="{33F9B4B3-0673-4CD3-B115-522D73258159}" dt="2023-11-07T11:49:38.542" v="2740" actId="20577"/>
      <pc:docMkLst>
        <pc:docMk/>
      </pc:docMkLst>
      <pc:sldChg chg="modSp mod">
        <pc:chgData name="montaser obied" userId="2daf864f83c5e38c" providerId="LiveId" clId="{33F9B4B3-0673-4CD3-B115-522D73258159}" dt="2023-11-07T08:22:17.294" v="55" actId="20577"/>
        <pc:sldMkLst>
          <pc:docMk/>
          <pc:sldMk cId="0" sldId="268"/>
        </pc:sldMkLst>
        <pc:spChg chg="mod">
          <ac:chgData name="montaser obied" userId="2daf864f83c5e38c" providerId="LiveId" clId="{33F9B4B3-0673-4CD3-B115-522D73258159}" dt="2023-11-07T08:22:17.294" v="55" actId="20577"/>
          <ac:spMkLst>
            <pc:docMk/>
            <pc:sldMk cId="0" sldId="268"/>
            <ac:spMk id="580" creationId="{00000000-0000-0000-0000-000000000000}"/>
          </ac:spMkLst>
        </pc:spChg>
      </pc:sldChg>
      <pc:sldChg chg="modSp mod modNotesTx">
        <pc:chgData name="montaser obied" userId="2daf864f83c5e38c" providerId="LiveId" clId="{33F9B4B3-0673-4CD3-B115-522D73258159}" dt="2023-11-07T08:46:51.209" v="464" actId="20577"/>
        <pc:sldMkLst>
          <pc:docMk/>
          <pc:sldMk cId="0" sldId="269"/>
        </pc:sldMkLst>
        <pc:spChg chg="mod">
          <ac:chgData name="montaser obied" userId="2daf864f83c5e38c" providerId="LiveId" clId="{33F9B4B3-0673-4CD3-B115-522D73258159}" dt="2023-11-07T08:22:37.074" v="67" actId="20577"/>
          <ac:spMkLst>
            <pc:docMk/>
            <pc:sldMk cId="0" sldId="269"/>
            <ac:spMk id="587" creationId="{00000000-0000-0000-0000-000000000000}"/>
          </ac:spMkLst>
        </pc:spChg>
        <pc:spChg chg="mod">
          <ac:chgData name="montaser obied" userId="2daf864f83c5e38c" providerId="LiveId" clId="{33F9B4B3-0673-4CD3-B115-522D73258159}" dt="2023-11-07T08:23:24.953" v="104" actId="20577"/>
          <ac:spMkLst>
            <pc:docMk/>
            <pc:sldMk cId="0" sldId="269"/>
            <ac:spMk id="588" creationId="{00000000-0000-0000-0000-000000000000}"/>
          </ac:spMkLst>
        </pc:spChg>
      </pc:sldChg>
      <pc:sldChg chg="addSp modSp mod modNotesTx">
        <pc:chgData name="montaser obied" userId="2daf864f83c5e38c" providerId="LiveId" clId="{33F9B4B3-0673-4CD3-B115-522D73258159}" dt="2023-11-07T08:58:24.167" v="775" actId="20577"/>
        <pc:sldMkLst>
          <pc:docMk/>
          <pc:sldMk cId="0" sldId="270"/>
        </pc:sldMkLst>
        <pc:spChg chg="mod">
          <ac:chgData name="montaser obied" userId="2daf864f83c5e38c" providerId="LiveId" clId="{33F9B4B3-0673-4CD3-B115-522D73258159}" dt="2023-11-07T08:47:13.862" v="473" actId="20577"/>
          <ac:spMkLst>
            <pc:docMk/>
            <pc:sldMk cId="0" sldId="270"/>
            <ac:spMk id="2" creationId="{F6EF30E3-9A4C-F4C6-611C-E1B772971D81}"/>
          </ac:spMkLst>
        </pc:spChg>
        <pc:spChg chg="add mod ord">
          <ac:chgData name="montaser obied" userId="2daf864f83c5e38c" providerId="LiveId" clId="{33F9B4B3-0673-4CD3-B115-522D73258159}" dt="2023-11-07T08:49:01.549" v="572" actId="1076"/>
          <ac:spMkLst>
            <pc:docMk/>
            <pc:sldMk cId="0" sldId="270"/>
            <ac:spMk id="8" creationId="{ABA8A859-8A05-C8E4-4CDF-C0CB4B8DE19B}"/>
          </ac:spMkLst>
        </pc:spChg>
        <pc:spChg chg="mod">
          <ac:chgData name="montaser obied" userId="2daf864f83c5e38c" providerId="LiveId" clId="{33F9B4B3-0673-4CD3-B115-522D73258159}" dt="2023-11-07T08:52:52.748" v="669" actId="20577"/>
          <ac:spMkLst>
            <pc:docMk/>
            <pc:sldMk cId="0" sldId="270"/>
            <ac:spMk id="595" creationId="{00000000-0000-0000-0000-000000000000}"/>
          </ac:spMkLst>
        </pc:spChg>
        <pc:picChg chg="mod">
          <ac:chgData name="montaser obied" userId="2daf864f83c5e38c" providerId="LiveId" clId="{33F9B4B3-0673-4CD3-B115-522D73258159}" dt="2023-11-07T08:49:20.298" v="574" actId="1076"/>
          <ac:picMkLst>
            <pc:docMk/>
            <pc:sldMk cId="0" sldId="270"/>
            <ac:picMk id="596" creationId="{00000000-0000-0000-0000-000000000000}"/>
          </ac:picMkLst>
        </pc:picChg>
        <pc:picChg chg="mod">
          <ac:chgData name="montaser obied" userId="2daf864f83c5e38c" providerId="LiveId" clId="{33F9B4B3-0673-4CD3-B115-522D73258159}" dt="2023-11-07T08:49:01.991" v="573" actId="1076"/>
          <ac:picMkLst>
            <pc:docMk/>
            <pc:sldMk cId="0" sldId="270"/>
            <ac:picMk id="597" creationId="{00000000-0000-0000-0000-000000000000}"/>
          </ac:picMkLst>
        </pc:picChg>
        <pc:picChg chg="mod">
          <ac:chgData name="montaser obied" userId="2daf864f83c5e38c" providerId="LiveId" clId="{33F9B4B3-0673-4CD3-B115-522D73258159}" dt="2023-11-07T08:47:21.706" v="474" actId="1076"/>
          <ac:picMkLst>
            <pc:docMk/>
            <pc:sldMk cId="0" sldId="270"/>
            <ac:picMk id="598" creationId="{00000000-0000-0000-0000-000000000000}"/>
          </ac:picMkLst>
        </pc:picChg>
      </pc:sldChg>
      <pc:sldChg chg="modSp mod modNotesTx">
        <pc:chgData name="montaser obied" userId="2daf864f83c5e38c" providerId="LiveId" clId="{33F9B4B3-0673-4CD3-B115-522D73258159}" dt="2023-11-07T09:04:40.956" v="964" actId="20577"/>
        <pc:sldMkLst>
          <pc:docMk/>
          <pc:sldMk cId="0" sldId="271"/>
        </pc:sldMkLst>
        <pc:spChg chg="mod">
          <ac:chgData name="montaser obied" userId="2daf864f83c5e38c" providerId="LiveId" clId="{33F9B4B3-0673-4CD3-B115-522D73258159}" dt="2023-11-07T08:59:59.009" v="784" actId="20577"/>
          <ac:spMkLst>
            <pc:docMk/>
            <pc:sldMk cId="0" sldId="271"/>
            <ac:spMk id="604" creationId="{00000000-0000-0000-0000-000000000000}"/>
          </ac:spMkLst>
        </pc:spChg>
        <pc:spChg chg="mod">
          <ac:chgData name="montaser obied" userId="2daf864f83c5e38c" providerId="LiveId" clId="{33F9B4B3-0673-4CD3-B115-522D73258159}" dt="2023-11-07T09:01:06.884" v="859" actId="20577"/>
          <ac:spMkLst>
            <pc:docMk/>
            <pc:sldMk cId="0" sldId="271"/>
            <ac:spMk id="605" creationId="{00000000-0000-0000-0000-000000000000}"/>
          </ac:spMkLst>
        </pc:spChg>
      </pc:sldChg>
      <pc:sldChg chg="modSp mod modNotesTx">
        <pc:chgData name="montaser obied" userId="2daf864f83c5e38c" providerId="LiveId" clId="{33F9B4B3-0673-4CD3-B115-522D73258159}" dt="2023-11-07T09:16:08.658" v="1112" actId="20577"/>
        <pc:sldMkLst>
          <pc:docMk/>
          <pc:sldMk cId="0" sldId="272"/>
        </pc:sldMkLst>
        <pc:spChg chg="mod">
          <ac:chgData name="montaser obied" userId="2daf864f83c5e38c" providerId="LiveId" clId="{33F9B4B3-0673-4CD3-B115-522D73258159}" dt="2023-11-07T09:06:44.706" v="976" actId="20577"/>
          <ac:spMkLst>
            <pc:docMk/>
            <pc:sldMk cId="0" sldId="272"/>
            <ac:spMk id="4" creationId="{B6CD102A-387B-8B3B-0F4D-E487AAF78268}"/>
          </ac:spMkLst>
        </pc:spChg>
        <pc:spChg chg="mod">
          <ac:chgData name="montaser obied" userId="2daf864f83c5e38c" providerId="LiveId" clId="{33F9B4B3-0673-4CD3-B115-522D73258159}" dt="2023-11-07T09:06:39.773" v="973" actId="20577"/>
          <ac:spMkLst>
            <pc:docMk/>
            <pc:sldMk cId="0" sldId="272"/>
            <ac:spMk id="6" creationId="{40212768-B698-A2A8-40BD-11266020A6DD}"/>
          </ac:spMkLst>
        </pc:spChg>
        <pc:spChg chg="mod">
          <ac:chgData name="montaser obied" userId="2daf864f83c5e38c" providerId="LiveId" clId="{33F9B4B3-0673-4CD3-B115-522D73258159}" dt="2023-11-07T09:06:59.262" v="980" actId="20577"/>
          <ac:spMkLst>
            <pc:docMk/>
            <pc:sldMk cId="0" sldId="272"/>
            <ac:spMk id="8" creationId="{9ED8AFCD-19A9-2A82-DFCA-11774205052A}"/>
          </ac:spMkLst>
        </pc:spChg>
        <pc:spChg chg="mod">
          <ac:chgData name="montaser obied" userId="2daf864f83c5e38c" providerId="LiveId" clId="{33F9B4B3-0673-4CD3-B115-522D73258159}" dt="2023-11-07T09:07:03.024" v="981" actId="20577"/>
          <ac:spMkLst>
            <pc:docMk/>
            <pc:sldMk cId="0" sldId="272"/>
            <ac:spMk id="9" creationId="{1EE7F991-26CA-CF1F-EB2C-B11B07402BC7}"/>
          </ac:spMkLst>
        </pc:spChg>
        <pc:spChg chg="mod">
          <ac:chgData name="montaser obied" userId="2daf864f83c5e38c" providerId="LiveId" clId="{33F9B4B3-0673-4CD3-B115-522D73258159}" dt="2023-11-07T09:07:11.441" v="986" actId="20577"/>
          <ac:spMkLst>
            <pc:docMk/>
            <pc:sldMk cId="0" sldId="272"/>
            <ac:spMk id="11" creationId="{2B440C01-13B6-4F00-64EB-9BF45B61D84C}"/>
          </ac:spMkLst>
        </pc:spChg>
        <pc:spChg chg="mod">
          <ac:chgData name="montaser obied" userId="2daf864f83c5e38c" providerId="LiveId" clId="{33F9B4B3-0673-4CD3-B115-522D73258159}" dt="2023-11-07T09:06:17.760" v="969" actId="20577"/>
          <ac:spMkLst>
            <pc:docMk/>
            <pc:sldMk cId="0" sldId="272"/>
            <ac:spMk id="13" creationId="{8F607206-FDC2-B78E-1179-AA6E22E43D6A}"/>
          </ac:spMkLst>
        </pc:spChg>
        <pc:spChg chg="mod">
          <ac:chgData name="montaser obied" userId="2daf864f83c5e38c" providerId="LiveId" clId="{33F9B4B3-0673-4CD3-B115-522D73258159}" dt="2023-11-07T09:06:19.395" v="970" actId="20577"/>
          <ac:spMkLst>
            <pc:docMk/>
            <pc:sldMk cId="0" sldId="272"/>
            <ac:spMk id="14" creationId="{4916CEF7-8535-F78B-201D-575930FB8F4A}"/>
          </ac:spMkLst>
        </pc:spChg>
        <pc:spChg chg="mod">
          <ac:chgData name="montaser obied" userId="2daf864f83c5e38c" providerId="LiveId" clId="{33F9B4B3-0673-4CD3-B115-522D73258159}" dt="2023-11-07T09:06:03.010" v="968" actId="13926"/>
          <ac:spMkLst>
            <pc:docMk/>
            <pc:sldMk cId="0" sldId="272"/>
            <ac:spMk id="615" creationId="{00000000-0000-0000-0000-000000000000}"/>
          </ac:spMkLst>
        </pc:spChg>
      </pc:sldChg>
      <pc:sldChg chg="modSp mod modNotesTx">
        <pc:chgData name="montaser obied" userId="2daf864f83c5e38c" providerId="LiveId" clId="{33F9B4B3-0673-4CD3-B115-522D73258159}" dt="2023-11-07T10:19:56.574" v="1609" actId="20577"/>
        <pc:sldMkLst>
          <pc:docMk/>
          <pc:sldMk cId="0" sldId="274"/>
        </pc:sldMkLst>
        <pc:spChg chg="mod">
          <ac:chgData name="montaser obied" userId="2daf864f83c5e38c" providerId="LiveId" clId="{33F9B4B3-0673-4CD3-B115-522D73258159}" dt="2023-11-07T10:14:58.815" v="1483" actId="20577"/>
          <ac:spMkLst>
            <pc:docMk/>
            <pc:sldMk cId="0" sldId="274"/>
            <ac:spMk id="647" creationId="{00000000-0000-0000-0000-000000000000}"/>
          </ac:spMkLst>
        </pc:spChg>
        <pc:graphicFrameChg chg="mod">
          <ac:chgData name="montaser obied" userId="2daf864f83c5e38c" providerId="LiveId" clId="{33F9B4B3-0673-4CD3-B115-522D73258159}" dt="2023-11-07T10:15:29.416" v="1485" actId="20577"/>
          <ac:graphicFrameMkLst>
            <pc:docMk/>
            <pc:sldMk cId="0" sldId="274"/>
            <ac:graphicFrameMk id="2" creationId="{C9E31760-9B02-924D-BDE6-29BAD5310E4E}"/>
          </ac:graphicFrameMkLst>
        </pc:graphicFrameChg>
      </pc:sldChg>
      <pc:sldChg chg="modSp mod">
        <pc:chgData name="montaser obied" userId="2daf864f83c5e38c" providerId="LiveId" clId="{33F9B4B3-0673-4CD3-B115-522D73258159}" dt="2023-11-07T09:17:58.299" v="1131" actId="20577"/>
        <pc:sldMkLst>
          <pc:docMk/>
          <pc:sldMk cId="0" sldId="275"/>
        </pc:sldMkLst>
        <pc:spChg chg="mod">
          <ac:chgData name="montaser obied" userId="2daf864f83c5e38c" providerId="LiveId" clId="{33F9B4B3-0673-4CD3-B115-522D73258159}" dt="2023-11-07T09:17:58.299" v="1131" actId="20577"/>
          <ac:spMkLst>
            <pc:docMk/>
            <pc:sldMk cId="0" sldId="275"/>
            <ac:spMk id="652" creationId="{00000000-0000-0000-0000-000000000000}"/>
          </ac:spMkLst>
        </pc:spChg>
      </pc:sldChg>
      <pc:sldChg chg="modSp mod modNotesTx">
        <pc:chgData name="montaser obied" userId="2daf864f83c5e38c" providerId="LiveId" clId="{33F9B4B3-0673-4CD3-B115-522D73258159}" dt="2023-11-07T09:57:53.212" v="1231" actId="20577"/>
        <pc:sldMkLst>
          <pc:docMk/>
          <pc:sldMk cId="0" sldId="276"/>
        </pc:sldMkLst>
        <pc:spChg chg="mod">
          <ac:chgData name="montaser obied" userId="2daf864f83c5e38c" providerId="LiveId" clId="{33F9B4B3-0673-4CD3-B115-522D73258159}" dt="2023-11-07T09:34:18.896" v="1167" actId="14100"/>
          <ac:spMkLst>
            <pc:docMk/>
            <pc:sldMk cId="0" sldId="276"/>
            <ac:spMk id="8" creationId="{6B7CC691-E64C-E538-764C-E161AD220E0F}"/>
          </ac:spMkLst>
        </pc:spChg>
        <pc:spChg chg="mod">
          <ac:chgData name="montaser obied" userId="2daf864f83c5e38c" providerId="LiveId" clId="{33F9B4B3-0673-4CD3-B115-522D73258159}" dt="2023-11-07T09:33:31.234" v="1138" actId="20577"/>
          <ac:spMkLst>
            <pc:docMk/>
            <pc:sldMk cId="0" sldId="276"/>
            <ac:spMk id="658" creationId="{00000000-0000-0000-0000-000000000000}"/>
          </ac:spMkLst>
        </pc:spChg>
      </pc:sldChg>
      <pc:sldChg chg="modSp modNotesTx">
        <pc:chgData name="montaser obied" userId="2daf864f83c5e38c" providerId="LiveId" clId="{33F9B4B3-0673-4CD3-B115-522D73258159}" dt="2023-11-07T10:06:07.623" v="1432" actId="20577"/>
        <pc:sldMkLst>
          <pc:docMk/>
          <pc:sldMk cId="0" sldId="277"/>
        </pc:sldMkLst>
        <pc:spChg chg="mod">
          <ac:chgData name="montaser obied" userId="2daf864f83c5e38c" providerId="LiveId" clId="{33F9B4B3-0673-4CD3-B115-522D73258159}" dt="2023-11-07T09:58:57.466" v="1234" actId="20577"/>
          <ac:spMkLst>
            <pc:docMk/>
            <pc:sldMk cId="0" sldId="277"/>
            <ac:spMk id="670" creationId="{00000000-0000-0000-0000-000000000000}"/>
          </ac:spMkLst>
        </pc:spChg>
        <pc:spChg chg="mod">
          <ac:chgData name="montaser obied" userId="2daf864f83c5e38c" providerId="LiveId" clId="{33F9B4B3-0673-4CD3-B115-522D73258159}" dt="2023-11-07T10:01:28.587" v="1309" actId="20577"/>
          <ac:spMkLst>
            <pc:docMk/>
            <pc:sldMk cId="0" sldId="277"/>
            <ac:spMk id="672" creationId="{00000000-0000-0000-0000-000000000000}"/>
          </ac:spMkLst>
        </pc:spChg>
        <pc:spChg chg="mod">
          <ac:chgData name="montaser obied" userId="2daf864f83c5e38c" providerId="LiveId" clId="{33F9B4B3-0673-4CD3-B115-522D73258159}" dt="2023-11-07T09:59:25.699" v="1253" actId="20577"/>
          <ac:spMkLst>
            <pc:docMk/>
            <pc:sldMk cId="0" sldId="277"/>
            <ac:spMk id="673" creationId="{00000000-0000-0000-0000-000000000000}"/>
          </ac:spMkLst>
        </pc:spChg>
      </pc:sldChg>
      <pc:sldChg chg="modSp mod modNotesTx">
        <pc:chgData name="montaser obied" userId="2daf864f83c5e38c" providerId="LiveId" clId="{33F9B4B3-0673-4CD3-B115-522D73258159}" dt="2023-11-07T11:40:14.273" v="2633" actId="20577"/>
        <pc:sldMkLst>
          <pc:docMk/>
          <pc:sldMk cId="0" sldId="279"/>
        </pc:sldMkLst>
        <pc:spChg chg="mod">
          <ac:chgData name="montaser obied" userId="2daf864f83c5e38c" providerId="LiveId" clId="{33F9B4B3-0673-4CD3-B115-522D73258159}" dt="2023-11-07T11:37:05.618" v="2530" actId="20577"/>
          <ac:spMkLst>
            <pc:docMk/>
            <pc:sldMk cId="0" sldId="279"/>
            <ac:spMk id="3" creationId="{35A42FCB-9108-DD9D-0B72-5CE07B952C3C}"/>
          </ac:spMkLst>
        </pc:spChg>
        <pc:spChg chg="mod">
          <ac:chgData name="montaser obied" userId="2daf864f83c5e38c" providerId="LiveId" clId="{33F9B4B3-0673-4CD3-B115-522D73258159}" dt="2023-11-07T11:36:33.061" v="2526" actId="14100"/>
          <ac:spMkLst>
            <pc:docMk/>
            <pc:sldMk cId="0" sldId="279"/>
            <ac:spMk id="4" creationId="{46FFBA9A-9D15-6C8D-74A3-6D0C605F3178}"/>
          </ac:spMkLst>
        </pc:spChg>
        <pc:spChg chg="mod">
          <ac:chgData name="montaser obied" userId="2daf864f83c5e38c" providerId="LiveId" clId="{33F9B4B3-0673-4CD3-B115-522D73258159}" dt="2023-11-07T11:33:55.818" v="2438" actId="20577"/>
          <ac:spMkLst>
            <pc:docMk/>
            <pc:sldMk cId="0" sldId="279"/>
            <ac:spMk id="689" creationId="{00000000-0000-0000-0000-000000000000}"/>
          </ac:spMkLst>
        </pc:spChg>
      </pc:sldChg>
      <pc:sldChg chg="modSp mod">
        <pc:chgData name="montaser obied" userId="2daf864f83c5e38c" providerId="LiveId" clId="{33F9B4B3-0673-4CD3-B115-522D73258159}" dt="2023-11-07T11:49:38.542" v="2740" actId="20577"/>
        <pc:sldMkLst>
          <pc:docMk/>
          <pc:sldMk cId="0" sldId="280"/>
        </pc:sldMkLst>
        <pc:spChg chg="mod">
          <ac:chgData name="montaser obied" userId="2daf864f83c5e38c" providerId="LiveId" clId="{33F9B4B3-0673-4CD3-B115-522D73258159}" dt="2023-11-07T11:49:38.542" v="2740" actId="20577"/>
          <ac:spMkLst>
            <pc:docMk/>
            <pc:sldMk cId="0" sldId="280"/>
            <ac:spMk id="695" creationId="{00000000-0000-0000-0000-000000000000}"/>
          </ac:spMkLst>
        </pc:spChg>
      </pc:sldChg>
      <pc:sldChg chg="modSp mod modNotesTx">
        <pc:chgData name="montaser obied" userId="2daf864f83c5e38c" providerId="LiveId" clId="{33F9B4B3-0673-4CD3-B115-522D73258159}" dt="2023-11-07T11:32:51.537" v="2423" actId="20577"/>
        <pc:sldMkLst>
          <pc:docMk/>
          <pc:sldMk cId="1984231429" sldId="4331"/>
        </pc:sldMkLst>
        <pc:spChg chg="mod">
          <ac:chgData name="montaser obied" userId="2daf864f83c5e38c" providerId="LiveId" clId="{33F9B4B3-0673-4CD3-B115-522D73258159}" dt="2023-11-07T11:25:09.099" v="2320" actId="20577"/>
          <ac:spMkLst>
            <pc:docMk/>
            <pc:sldMk cId="1984231429" sldId="4331"/>
            <ac:spMk id="6" creationId="{314547E3-1079-F445-8093-5777048DA5BF}"/>
          </ac:spMkLst>
        </pc:spChg>
        <pc:spChg chg="mod">
          <ac:chgData name="montaser obied" userId="2daf864f83c5e38c" providerId="LiveId" clId="{33F9B4B3-0673-4CD3-B115-522D73258159}" dt="2023-11-07T11:25:25.366" v="2340" actId="20577"/>
          <ac:spMkLst>
            <pc:docMk/>
            <pc:sldMk cId="1984231429" sldId="4331"/>
            <ac:spMk id="12" creationId="{5475B553-8609-9D38-F0A2-8CE27A581DDE}"/>
          </ac:spMkLst>
        </pc:spChg>
        <pc:spChg chg="mod">
          <ac:chgData name="montaser obied" userId="2daf864f83c5e38c" providerId="LiveId" clId="{33F9B4B3-0673-4CD3-B115-522D73258159}" dt="2023-11-07T11:31:43.420" v="2349" actId="20577"/>
          <ac:spMkLst>
            <pc:docMk/>
            <pc:sldMk cId="1984231429" sldId="4331"/>
            <ac:spMk id="15" creationId="{8D2D2D08-062C-945E-4BF0-448F3CE42975}"/>
          </ac:spMkLst>
        </pc:spChg>
      </pc:sldChg>
      <pc:sldChg chg="modSp mod">
        <pc:chgData name="montaser obied" userId="2daf864f83c5e38c" providerId="LiveId" clId="{33F9B4B3-0673-4CD3-B115-522D73258159}" dt="2023-11-07T10:14:29.564" v="1437" actId="20577"/>
        <pc:sldMkLst>
          <pc:docMk/>
          <pc:sldMk cId="3396681749" sldId="4332"/>
        </pc:sldMkLst>
        <pc:spChg chg="mod">
          <ac:chgData name="montaser obied" userId="2daf864f83c5e38c" providerId="LiveId" clId="{33F9B4B3-0673-4CD3-B115-522D73258159}" dt="2023-11-07T10:14:29.564" v="1437" actId="20577"/>
          <ac:spMkLst>
            <pc:docMk/>
            <pc:sldMk cId="3396681749" sldId="4332"/>
            <ac:spMk id="620" creationId="{00000000-0000-0000-0000-000000000000}"/>
          </ac:spMkLst>
        </pc:spChg>
      </pc:sldChg>
      <pc:sldChg chg="modSp mod modNotesTx">
        <pc:chgData name="montaser obied" userId="2daf864f83c5e38c" providerId="LiveId" clId="{33F9B4B3-0673-4CD3-B115-522D73258159}" dt="2023-11-07T10:53:59.831" v="2217" actId="20577"/>
        <pc:sldMkLst>
          <pc:docMk/>
          <pc:sldMk cId="2310042216" sldId="4333"/>
        </pc:sldMkLst>
        <pc:spChg chg="mod">
          <ac:chgData name="montaser obied" userId="2daf864f83c5e38c" providerId="LiveId" clId="{33F9B4B3-0673-4CD3-B115-522D73258159}" dt="2023-11-07T10:32:35.777" v="1787" actId="20577"/>
          <ac:spMkLst>
            <pc:docMk/>
            <pc:sldMk cId="2310042216" sldId="4333"/>
            <ac:spMk id="11" creationId="{5006228B-CCD5-FD4A-8B67-E5933648903D}"/>
          </ac:spMkLst>
        </pc:spChg>
      </pc:sldChg>
      <pc:sldChg chg="modSp mod modNotesTx">
        <pc:chgData name="montaser obied" userId="2daf864f83c5e38c" providerId="LiveId" clId="{33F9B4B3-0673-4CD3-B115-522D73258159}" dt="2023-11-07T11:48:53.021" v="2720" actId="20577"/>
        <pc:sldMkLst>
          <pc:docMk/>
          <pc:sldMk cId="928529508" sldId="4336"/>
        </pc:sldMkLst>
        <pc:spChg chg="mod">
          <ac:chgData name="montaser obied" userId="2daf864f83c5e38c" providerId="LiveId" clId="{33F9B4B3-0673-4CD3-B115-522D73258159}" dt="2023-11-07T11:42:15.007" v="2637" actId="404"/>
          <ac:spMkLst>
            <pc:docMk/>
            <pc:sldMk cId="928529508" sldId="4336"/>
            <ac:spMk id="9" creationId="{F8CE5896-75DE-DEFD-EC0B-5F6F68CF817E}"/>
          </ac:spMkLst>
        </pc:spChg>
        <pc:spChg chg="mod">
          <ac:chgData name="montaser obied" userId="2daf864f83c5e38c" providerId="LiveId" clId="{33F9B4B3-0673-4CD3-B115-522D73258159}" dt="2023-11-07T11:42:25.534" v="2638"/>
          <ac:spMkLst>
            <pc:docMk/>
            <pc:sldMk cId="928529508" sldId="4336"/>
            <ac:spMk id="11" creationId="{648BCF00-7B7A-0149-0BCD-5BFBED38DD6E}"/>
          </ac:spMkLst>
        </pc:spChg>
        <pc:spChg chg="mod">
          <ac:chgData name="montaser obied" userId="2daf864f83c5e38c" providerId="LiveId" clId="{33F9B4B3-0673-4CD3-B115-522D73258159}" dt="2023-11-07T11:42:47.465" v="2639"/>
          <ac:spMkLst>
            <pc:docMk/>
            <pc:sldMk cId="928529508" sldId="4336"/>
            <ac:spMk id="12" creationId="{AA0924D4-A343-43E4-F598-A5C0171C0EEE}"/>
          </ac:spMkLst>
        </pc:spChg>
        <pc:spChg chg="mod">
          <ac:chgData name="montaser obied" userId="2daf864f83c5e38c" providerId="LiveId" clId="{33F9B4B3-0673-4CD3-B115-522D73258159}" dt="2023-11-07T11:42:59.491" v="2640"/>
          <ac:spMkLst>
            <pc:docMk/>
            <pc:sldMk cId="928529508" sldId="4336"/>
            <ac:spMk id="14" creationId="{37B1FC0B-A2DC-300F-887F-2C8DD4B0A525}"/>
          </ac:spMkLst>
        </pc:spChg>
        <pc:spChg chg="mod">
          <ac:chgData name="montaser obied" userId="2daf864f83c5e38c" providerId="LiveId" clId="{33F9B4B3-0673-4CD3-B115-522D73258159}" dt="2023-11-07T11:43:13.439" v="2641"/>
          <ac:spMkLst>
            <pc:docMk/>
            <pc:sldMk cId="928529508" sldId="4336"/>
            <ac:spMk id="16" creationId="{64B48B10-1D44-BFEE-8A2B-76B146525806}"/>
          </ac:spMkLst>
        </pc:spChg>
        <pc:spChg chg="mod">
          <ac:chgData name="montaser obied" userId="2daf864f83c5e38c" providerId="LiveId" clId="{33F9B4B3-0673-4CD3-B115-522D73258159}" dt="2023-11-07T11:43:44.999" v="2660" actId="20577"/>
          <ac:spMkLst>
            <pc:docMk/>
            <pc:sldMk cId="928529508" sldId="4336"/>
            <ac:spMk id="18" creationId="{D26E02B2-EA55-7794-C92D-DB66CCD4F4B2}"/>
          </ac:spMkLst>
        </pc:spChg>
        <pc:spChg chg="mod">
          <ac:chgData name="montaser obied" userId="2daf864f83c5e38c" providerId="LiveId" clId="{33F9B4B3-0673-4CD3-B115-522D73258159}" dt="2023-11-07T11:43:59.029" v="2661"/>
          <ac:spMkLst>
            <pc:docMk/>
            <pc:sldMk cId="928529508" sldId="4336"/>
            <ac:spMk id="26" creationId="{7A8D81D9-B282-33EC-A596-F0EFE6111598}"/>
          </ac:spMkLst>
        </pc:spChg>
        <pc:spChg chg="mod">
          <ac:chgData name="montaser obied" userId="2daf864f83c5e38c" providerId="LiveId" clId="{33F9B4B3-0673-4CD3-B115-522D73258159}" dt="2023-11-07T11:44:18.284" v="2662"/>
          <ac:spMkLst>
            <pc:docMk/>
            <pc:sldMk cId="928529508" sldId="4336"/>
            <ac:spMk id="27" creationId="{B7AE1CD8-55CC-30BA-6C90-641ABA2C0DFA}"/>
          </ac:spMkLst>
        </pc:spChg>
        <pc:spChg chg="mod">
          <ac:chgData name="montaser obied" userId="2daf864f83c5e38c" providerId="LiveId" clId="{33F9B4B3-0673-4CD3-B115-522D73258159}" dt="2023-11-07T11:44:29.684" v="2663"/>
          <ac:spMkLst>
            <pc:docMk/>
            <pc:sldMk cId="928529508" sldId="4336"/>
            <ac:spMk id="28" creationId="{39090BBF-5706-D66C-ED31-EE02CB512B19}"/>
          </ac:spMkLst>
        </pc:spChg>
        <pc:spChg chg="mod">
          <ac:chgData name="montaser obied" userId="2daf864f83c5e38c" providerId="LiveId" clId="{33F9B4B3-0673-4CD3-B115-522D73258159}" dt="2023-11-07T11:44:48.703" v="2664"/>
          <ac:spMkLst>
            <pc:docMk/>
            <pc:sldMk cId="928529508" sldId="4336"/>
            <ac:spMk id="30" creationId="{A55D7C87-04DF-082A-C8DA-0B86064F4255}"/>
          </ac:spMkLst>
        </pc:spChg>
        <pc:spChg chg="mod">
          <ac:chgData name="montaser obied" userId="2daf864f83c5e38c" providerId="LiveId" clId="{33F9B4B3-0673-4CD3-B115-522D73258159}" dt="2023-11-07T11:45:13.481" v="2667" actId="207"/>
          <ac:spMkLst>
            <pc:docMk/>
            <pc:sldMk cId="928529508" sldId="4336"/>
            <ac:spMk id="32" creationId="{00DA4A69-0944-D2BE-07D5-25820A900C2B}"/>
          </ac:spMkLst>
        </pc:spChg>
        <pc:spChg chg="mod">
          <ac:chgData name="montaser obied" userId="2daf864f83c5e38c" providerId="LiveId" clId="{33F9B4B3-0673-4CD3-B115-522D73258159}" dt="2023-11-07T11:45:41.110" v="2674"/>
          <ac:spMkLst>
            <pc:docMk/>
            <pc:sldMk cId="928529508" sldId="4336"/>
            <ac:spMk id="33" creationId="{6D18EA59-1BDA-D334-EF38-CD7D165D780F}"/>
          </ac:spMkLst>
        </pc:spChg>
        <pc:spChg chg="mod">
          <ac:chgData name="montaser obied" userId="2daf864f83c5e38c" providerId="LiveId" clId="{33F9B4B3-0673-4CD3-B115-522D73258159}" dt="2023-11-07T11:46:05.932" v="2675"/>
          <ac:spMkLst>
            <pc:docMk/>
            <pc:sldMk cId="928529508" sldId="4336"/>
            <ac:spMk id="37" creationId="{352AAA3B-74DD-66BB-C577-B83614819D97}"/>
          </ac:spMkLst>
        </pc:spChg>
        <pc:spChg chg="mod">
          <ac:chgData name="montaser obied" userId="2daf864f83c5e38c" providerId="LiveId" clId="{33F9B4B3-0673-4CD3-B115-522D73258159}" dt="2023-11-07T11:46:18.365" v="2676"/>
          <ac:spMkLst>
            <pc:docMk/>
            <pc:sldMk cId="928529508" sldId="4336"/>
            <ac:spMk id="38" creationId="{1C57B65D-010A-F8B0-04B2-7A50D61A6A66}"/>
          </ac:spMkLst>
        </pc:spChg>
        <pc:spChg chg="mod">
          <ac:chgData name="montaser obied" userId="2daf864f83c5e38c" providerId="LiveId" clId="{33F9B4B3-0673-4CD3-B115-522D73258159}" dt="2023-11-07T11:46:28.277" v="2677"/>
          <ac:spMkLst>
            <pc:docMk/>
            <pc:sldMk cId="928529508" sldId="4336"/>
            <ac:spMk id="39" creationId="{1AD59B78-B4DB-B5C8-26D7-0A88C993875F}"/>
          </ac:spMkLst>
        </pc:spChg>
        <pc:spChg chg="mod">
          <ac:chgData name="montaser obied" userId="2daf864f83c5e38c" providerId="LiveId" clId="{33F9B4B3-0673-4CD3-B115-522D73258159}" dt="2023-11-07T11:46:36.038" v="2678"/>
          <ac:spMkLst>
            <pc:docMk/>
            <pc:sldMk cId="928529508" sldId="4336"/>
            <ac:spMk id="40" creationId="{B5EC7A6A-2DB7-E2E5-E1C0-D3BB9129A44A}"/>
          </ac:spMkLst>
        </pc:spChg>
        <pc:spChg chg="mod">
          <ac:chgData name="montaser obied" userId="2daf864f83c5e38c" providerId="LiveId" clId="{33F9B4B3-0673-4CD3-B115-522D73258159}" dt="2023-11-07T11:47:29.611" v="2679"/>
          <ac:spMkLst>
            <pc:docMk/>
            <pc:sldMk cId="928529508" sldId="4336"/>
            <ac:spMk id="42" creationId="{B5E056A3-2CE4-FED6-B897-464DA07BA825}"/>
          </ac:spMkLst>
        </pc:spChg>
        <pc:spChg chg="mod">
          <ac:chgData name="montaser obied" userId="2daf864f83c5e38c" providerId="LiveId" clId="{33F9B4B3-0673-4CD3-B115-522D73258159}" dt="2023-11-07T11:47:40.587" v="2680"/>
          <ac:spMkLst>
            <pc:docMk/>
            <pc:sldMk cId="928529508" sldId="4336"/>
            <ac:spMk id="43" creationId="{AF872752-3766-2CAC-9DEA-30B3D6BE597A}"/>
          </ac:spMkLst>
        </pc:spChg>
        <pc:spChg chg="mod">
          <ac:chgData name="montaser obied" userId="2daf864f83c5e38c" providerId="LiveId" clId="{33F9B4B3-0673-4CD3-B115-522D73258159}" dt="2023-11-07T11:47:50.403" v="2681"/>
          <ac:spMkLst>
            <pc:docMk/>
            <pc:sldMk cId="928529508" sldId="4336"/>
            <ac:spMk id="44" creationId="{71CC8C91-6900-FF39-117D-5531B464879A}"/>
          </ac:spMkLst>
        </pc:spChg>
        <pc:spChg chg="mod">
          <ac:chgData name="montaser obied" userId="2daf864f83c5e38c" providerId="LiveId" clId="{33F9B4B3-0673-4CD3-B115-522D73258159}" dt="2023-11-07T11:48:01.472" v="2682"/>
          <ac:spMkLst>
            <pc:docMk/>
            <pc:sldMk cId="928529508" sldId="4336"/>
            <ac:spMk id="45" creationId="{8B809CEE-7402-E15D-EC18-5ECF5E04905E}"/>
          </ac:spMkLst>
        </pc:spChg>
        <pc:spChg chg="mod">
          <ac:chgData name="montaser obied" userId="2daf864f83c5e38c" providerId="LiveId" clId="{33F9B4B3-0673-4CD3-B115-522D73258159}" dt="2023-11-07T11:48:10.064" v="2683"/>
          <ac:spMkLst>
            <pc:docMk/>
            <pc:sldMk cId="928529508" sldId="4336"/>
            <ac:spMk id="46" creationId="{395E9845-413A-E4E3-A213-A2C8A5906C74}"/>
          </ac:spMkLst>
        </pc:spChg>
        <pc:picChg chg="mod">
          <ac:chgData name="montaser obied" userId="2daf864f83c5e38c" providerId="LiveId" clId="{33F9B4B3-0673-4CD3-B115-522D73258159}" dt="2023-11-07T11:45:32.175" v="2673" actId="1076"/>
          <ac:picMkLst>
            <pc:docMk/>
            <pc:sldMk cId="928529508" sldId="4336"/>
            <ac:picMk id="10" creationId="{6420944A-B765-2A44-8CCB-7B26331F463D}"/>
          </ac:picMkLst>
        </pc:picChg>
      </pc:sldChg>
      <pc:sldChg chg="modSp mod modNotesTx">
        <pc:chgData name="montaser obied" userId="2daf864f83c5e38c" providerId="LiveId" clId="{33F9B4B3-0673-4CD3-B115-522D73258159}" dt="2023-11-07T10:25:54.477" v="1768" actId="20577"/>
        <pc:sldMkLst>
          <pc:docMk/>
          <pc:sldMk cId="1999490088" sldId="2076137764"/>
        </pc:sldMkLst>
        <pc:spChg chg="mod">
          <ac:chgData name="montaser obied" userId="2daf864f83c5e38c" providerId="LiveId" clId="{33F9B4B3-0673-4CD3-B115-522D73258159}" dt="2023-11-07T10:20:19.894" v="1612" actId="20577"/>
          <ac:spMkLst>
            <pc:docMk/>
            <pc:sldMk cId="1999490088" sldId="2076137764"/>
            <ac:spMk id="3" creationId="{3843D697-24E8-D849-B386-8207BDA3763E}"/>
          </ac:spMkLst>
        </pc:spChg>
        <pc:spChg chg="mod">
          <ac:chgData name="montaser obied" userId="2daf864f83c5e38c" providerId="LiveId" clId="{33F9B4B3-0673-4CD3-B115-522D73258159}" dt="2023-11-07T10:20:48.299" v="1625" actId="20577"/>
          <ac:spMkLst>
            <pc:docMk/>
            <pc:sldMk cId="1999490088" sldId="2076137764"/>
            <ac:spMk id="5" creationId="{D2EF909D-DF3A-C14D-8A02-43B775E72E45}"/>
          </ac:spMkLst>
        </pc:spChg>
      </pc:sldChg>
      <pc:sldChg chg="modSp mod modNotesTx">
        <pc:chgData name="montaser obied" userId="2daf864f83c5e38c" providerId="LiveId" clId="{33F9B4B3-0673-4CD3-B115-522D73258159}" dt="2023-11-07T11:19:24.364" v="2271" actId="20577"/>
        <pc:sldMkLst>
          <pc:docMk/>
          <pc:sldMk cId="1337726027" sldId="2076137765"/>
        </pc:sldMkLst>
        <pc:spChg chg="mod">
          <ac:chgData name="montaser obied" userId="2daf864f83c5e38c" providerId="LiveId" clId="{33F9B4B3-0673-4CD3-B115-522D73258159}" dt="2023-11-07T10:55:45.208" v="2239" actId="20577"/>
          <ac:spMkLst>
            <pc:docMk/>
            <pc:sldMk cId="1337726027" sldId="2076137765"/>
            <ac:spMk id="545" creationId="{00000000-0000-0000-0000-000000000000}"/>
          </ac:spMkLst>
        </pc:spChg>
        <pc:spChg chg="mod">
          <ac:chgData name="montaser obied" userId="2daf864f83c5e38c" providerId="LiveId" clId="{33F9B4B3-0673-4CD3-B115-522D73258159}" dt="2023-11-07T10:55:36.211" v="2237" actId="20577"/>
          <ac:spMkLst>
            <pc:docMk/>
            <pc:sldMk cId="1337726027" sldId="2076137765"/>
            <ac:spMk id="546" creationId="{00000000-0000-0000-0000-000000000000}"/>
          </ac:spMkLst>
        </pc:spChg>
        <pc:spChg chg="mod">
          <ac:chgData name="montaser obied" userId="2daf864f83c5e38c" providerId="LiveId" clId="{33F9B4B3-0673-4CD3-B115-522D73258159}" dt="2023-11-07T10:55:21.819" v="2227" actId="20577"/>
          <ac:spMkLst>
            <pc:docMk/>
            <pc:sldMk cId="1337726027" sldId="2076137765"/>
            <ac:spMk id="547" creationId="{00000000-0000-0000-0000-000000000000}"/>
          </ac:spMkLst>
        </pc:spChg>
      </pc:sldChg>
      <pc:sldChg chg="modSp mod modNotesTx">
        <pc:chgData name="montaser obied" userId="2daf864f83c5e38c" providerId="LiveId" clId="{33F9B4B3-0673-4CD3-B115-522D73258159}" dt="2023-11-07T11:24:30.371" v="2316" actId="20577"/>
        <pc:sldMkLst>
          <pc:docMk/>
          <pc:sldMk cId="1738948985" sldId="2076137766"/>
        </pc:sldMkLst>
        <pc:spChg chg="mod">
          <ac:chgData name="montaser obied" userId="2daf864f83c5e38c" providerId="LiveId" clId="{33F9B4B3-0673-4CD3-B115-522D73258159}" dt="2023-11-07T11:21:07.091" v="2275" actId="20577"/>
          <ac:spMkLst>
            <pc:docMk/>
            <pc:sldMk cId="1738948985" sldId="2076137766"/>
            <ac:spMk id="16" creationId="{6A1B7F28-A96A-1C96-6B99-DFD68F2A6347}"/>
          </ac:spMkLst>
        </pc:spChg>
        <pc:spChg chg="mod">
          <ac:chgData name="montaser obied" userId="2daf864f83c5e38c" providerId="LiveId" clId="{33F9B4B3-0673-4CD3-B115-522D73258159}" dt="2023-11-07T11:21:55.899" v="2277" actId="20577"/>
          <ac:spMkLst>
            <pc:docMk/>
            <pc:sldMk cId="1738948985" sldId="2076137766"/>
            <ac:spMk id="19" creationId="{544DA97D-E4BF-C995-9EF8-9DCC85FD2D45}"/>
          </ac:spMkLst>
        </pc:spChg>
        <pc:spChg chg="mod">
          <ac:chgData name="montaser obied" userId="2daf864f83c5e38c" providerId="LiveId" clId="{33F9B4B3-0673-4CD3-B115-522D73258159}" dt="2023-11-07T11:22:07.978" v="2281" actId="20577"/>
          <ac:spMkLst>
            <pc:docMk/>
            <pc:sldMk cId="1738948985" sldId="2076137766"/>
            <ac:spMk id="20" creationId="{3D02279B-6D51-5795-D75A-EBDE1AA5B46D}"/>
          </ac:spMkLst>
        </pc:spChg>
        <pc:picChg chg="mod">
          <ac:chgData name="montaser obied" userId="2daf864f83c5e38c" providerId="LiveId" clId="{33F9B4B3-0673-4CD3-B115-522D73258159}" dt="2023-11-07T11:22:13.660" v="2283" actId="1076"/>
          <ac:picMkLst>
            <pc:docMk/>
            <pc:sldMk cId="1738948985" sldId="2076137766"/>
            <ac:picMk id="7" creationId="{3ABF6375-C7C8-0C49-A3D6-456BB299A32D}"/>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94580E-F0BB-7340-A2D4-C6D7946FDF85}"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20861DFE-1024-534B-854B-37467FEFC1BB}">
      <dgm:prSet phldrT="[Text]" custT="1"/>
      <dgm:spPr/>
      <dgm:t>
        <a:bodyPr/>
        <a:lstStyle/>
        <a:p>
          <a:r>
            <a:rPr lang="ar-JO" sz="2800" dirty="0">
              <a:solidFill>
                <a:schemeClr val="tx2"/>
              </a:solidFill>
              <a:latin typeface="Calibri" panose="020F0502020204030204" pitchFamily="34" charset="0"/>
              <a:cs typeface="Calibri" panose="020F0502020204030204" pitchFamily="34" charset="0"/>
            </a:rPr>
            <a:t>القيادة</a:t>
          </a:r>
          <a:endParaRPr lang="en-GB" sz="2800" dirty="0">
            <a:solidFill>
              <a:schemeClr val="tx2"/>
            </a:solidFill>
            <a:latin typeface="Calibri" panose="020F0502020204030204" pitchFamily="34" charset="0"/>
            <a:cs typeface="Calibri" panose="020F0502020204030204" pitchFamily="34" charset="0"/>
          </a:endParaRPr>
        </a:p>
      </dgm:t>
    </dgm:pt>
    <dgm:pt modelId="{B96DED15-82F6-2D44-A47B-F78E6963033C}" type="parTrans" cxnId="{B72B2C5F-AE34-784C-8486-226FC1DB2897}">
      <dgm:prSet/>
      <dgm:spPr/>
      <dgm:t>
        <a:bodyPr/>
        <a:lstStyle/>
        <a:p>
          <a:endParaRPr lang="en-GB"/>
        </a:p>
      </dgm:t>
    </dgm:pt>
    <dgm:pt modelId="{6FD604C9-496F-004A-B016-FCDA92536D15}" type="sibTrans" cxnId="{B72B2C5F-AE34-784C-8486-226FC1DB2897}">
      <dgm:prSet/>
      <dgm:spPr/>
      <dgm:t>
        <a:bodyPr/>
        <a:lstStyle/>
        <a:p>
          <a:endParaRPr lang="en-GB"/>
        </a:p>
      </dgm:t>
    </dgm:pt>
    <dgm:pt modelId="{C6A9B7A6-6363-DE45-AF46-2195C42E2DBE}">
      <dgm:prSet phldrT="[Text]" custT="1"/>
      <dgm:spPr/>
      <dgm:t>
        <a:bodyPr/>
        <a:lstStyle/>
        <a:p>
          <a:pPr algn="just" rtl="1">
            <a:buClr>
              <a:schemeClr val="dk1"/>
            </a:buClr>
            <a:buSzPts val="3200"/>
            <a:buFont typeface="Arial" panose="020B0604020202020204" pitchFamily="34" charset="0"/>
            <a:buNone/>
          </a:pPr>
          <a:r>
            <a:rPr lang="ar-JO" sz="2400" dirty="0">
              <a:latin typeface="Calibri" panose="020F0502020204030204" pitchFamily="34" charset="0"/>
              <a:cs typeface="Calibri" panose="020F0502020204030204" pitchFamily="34" charset="0"/>
            </a:rPr>
            <a:t>تضمين المشاركة المجتمعية والمساءلة في السياسات والاستراتيجيات</a:t>
          </a:r>
          <a:endParaRPr lang="en-GB" sz="2400" dirty="0">
            <a:latin typeface="Calibri" panose="020F0502020204030204" pitchFamily="34" charset="0"/>
            <a:cs typeface="Calibri" panose="020F0502020204030204" pitchFamily="34" charset="0"/>
          </a:endParaRPr>
        </a:p>
      </dgm:t>
    </dgm:pt>
    <dgm:pt modelId="{157090F9-89D3-714C-BAC9-547B0111D68B}" type="parTrans" cxnId="{7E9C13C0-83C3-8140-BA0C-4A2364C261C7}">
      <dgm:prSet/>
      <dgm:spPr/>
      <dgm:t>
        <a:bodyPr/>
        <a:lstStyle/>
        <a:p>
          <a:endParaRPr lang="en-GB"/>
        </a:p>
      </dgm:t>
    </dgm:pt>
    <dgm:pt modelId="{E4174A6A-18DD-7746-8F93-50CBC42CB8FA}" type="sibTrans" cxnId="{7E9C13C0-83C3-8140-BA0C-4A2364C261C7}">
      <dgm:prSet/>
      <dgm:spPr/>
      <dgm:t>
        <a:bodyPr/>
        <a:lstStyle/>
        <a:p>
          <a:endParaRPr lang="en-GB"/>
        </a:p>
      </dgm:t>
    </dgm:pt>
    <dgm:pt modelId="{B4390255-F1B7-A54F-BC4A-2A90E2CB2C5F}">
      <dgm:prSet phldrT="[Text]" custT="1"/>
      <dgm:spPr/>
      <dgm:t>
        <a:bodyPr/>
        <a:lstStyle/>
        <a:p>
          <a:r>
            <a:rPr lang="ar-JO" sz="2800" dirty="0">
              <a:solidFill>
                <a:schemeClr val="tx2"/>
              </a:solidFill>
              <a:latin typeface="Calibri" panose="020F0502020204030204" pitchFamily="34" charset="0"/>
              <a:cs typeface="Calibri" panose="020F0502020204030204" pitchFamily="34" charset="0"/>
            </a:rPr>
            <a:t>البرامج والعمليات</a:t>
          </a:r>
          <a:endParaRPr lang="en-GB" sz="2800" dirty="0">
            <a:solidFill>
              <a:schemeClr val="tx2"/>
            </a:solidFill>
            <a:latin typeface="Calibri" panose="020F0502020204030204" pitchFamily="34" charset="0"/>
            <a:cs typeface="Calibri" panose="020F0502020204030204" pitchFamily="34" charset="0"/>
          </a:endParaRPr>
        </a:p>
      </dgm:t>
    </dgm:pt>
    <dgm:pt modelId="{87C0729E-8BF1-0540-9BEF-440507663204}" type="parTrans" cxnId="{0F305002-4875-BB46-89B1-4B1A8920D2CF}">
      <dgm:prSet/>
      <dgm:spPr/>
      <dgm:t>
        <a:bodyPr/>
        <a:lstStyle/>
        <a:p>
          <a:endParaRPr lang="en-GB"/>
        </a:p>
      </dgm:t>
    </dgm:pt>
    <dgm:pt modelId="{C9F0DC23-367F-1D4D-A02A-01E8F5D7C811}" type="sibTrans" cxnId="{0F305002-4875-BB46-89B1-4B1A8920D2CF}">
      <dgm:prSet/>
      <dgm:spPr/>
      <dgm:t>
        <a:bodyPr/>
        <a:lstStyle/>
        <a:p>
          <a:endParaRPr lang="en-GB"/>
        </a:p>
      </dgm:t>
    </dgm:pt>
    <dgm:pt modelId="{FCFE1440-9142-3143-A6B7-228739713215}">
      <dgm:prSet phldrT="[Text]" custT="1"/>
      <dgm:spPr/>
      <dgm:t>
        <a:bodyPr/>
        <a:lstStyle/>
        <a:p>
          <a:pPr algn="just" rtl="1">
            <a:buClr>
              <a:schemeClr val="dk1"/>
            </a:buClr>
            <a:buSzPts val="3200"/>
            <a:buFont typeface="Arial" panose="020B0604020202020204" pitchFamily="34" charset="0"/>
            <a:buNone/>
          </a:pPr>
          <a:r>
            <a:rPr lang="ar-JO" sz="2400" dirty="0">
              <a:latin typeface="Calibri" panose="020F0502020204030204" pitchFamily="34" charset="0"/>
              <a:cs typeface="Calibri" panose="020F0502020204030204" pitchFamily="34" charset="0"/>
            </a:rPr>
            <a:t>إضافة المشاركة المجتمعية والمساءلة إلى الخطط والميزانيات</a:t>
          </a:r>
          <a:endParaRPr lang="en-GB" sz="2400" dirty="0">
            <a:latin typeface="Calibri" panose="020F0502020204030204" pitchFamily="34" charset="0"/>
            <a:cs typeface="Calibri" panose="020F0502020204030204" pitchFamily="34" charset="0"/>
          </a:endParaRPr>
        </a:p>
      </dgm:t>
    </dgm:pt>
    <dgm:pt modelId="{523C3C25-0F7E-FA49-B81F-57F83C9E6163}" type="parTrans" cxnId="{E9B999A8-5DFA-4241-8DD1-157920F0617B}">
      <dgm:prSet/>
      <dgm:spPr/>
      <dgm:t>
        <a:bodyPr/>
        <a:lstStyle/>
        <a:p>
          <a:endParaRPr lang="en-GB"/>
        </a:p>
      </dgm:t>
    </dgm:pt>
    <dgm:pt modelId="{6443E014-38FE-D24F-B54C-2226B0E66937}" type="sibTrans" cxnId="{E9B999A8-5DFA-4241-8DD1-157920F0617B}">
      <dgm:prSet/>
      <dgm:spPr/>
      <dgm:t>
        <a:bodyPr/>
        <a:lstStyle/>
        <a:p>
          <a:endParaRPr lang="en-GB"/>
        </a:p>
      </dgm:t>
    </dgm:pt>
    <dgm:pt modelId="{FA4D4C95-2F67-2E4D-B9C5-57553188E49D}">
      <dgm:prSet phldrT="[Text]" custT="1"/>
      <dgm:spPr/>
      <dgm:t>
        <a:bodyPr/>
        <a:lstStyle/>
        <a:p>
          <a:r>
            <a:rPr lang="ar-JO" sz="2800" dirty="0">
              <a:solidFill>
                <a:schemeClr val="tx2"/>
              </a:solidFill>
              <a:latin typeface="Calibri" panose="020F0502020204030204" pitchFamily="34" charset="0"/>
              <a:cs typeface="Calibri" panose="020F0502020204030204" pitchFamily="34" charset="0"/>
            </a:rPr>
            <a:t>خدمات الدعم</a:t>
          </a:r>
          <a:endParaRPr lang="en-GB" sz="2800" dirty="0">
            <a:solidFill>
              <a:schemeClr val="tx2"/>
            </a:solidFill>
            <a:latin typeface="Calibri" panose="020F0502020204030204" pitchFamily="34" charset="0"/>
            <a:cs typeface="Calibri" panose="020F0502020204030204" pitchFamily="34" charset="0"/>
          </a:endParaRPr>
        </a:p>
      </dgm:t>
    </dgm:pt>
    <dgm:pt modelId="{15E074D0-0A40-2F45-9CF6-BA687AAEFC0D}" type="parTrans" cxnId="{8DE8621C-9A71-9C41-8D1D-1C3C38BCD768}">
      <dgm:prSet/>
      <dgm:spPr/>
      <dgm:t>
        <a:bodyPr/>
        <a:lstStyle/>
        <a:p>
          <a:endParaRPr lang="en-GB"/>
        </a:p>
      </dgm:t>
    </dgm:pt>
    <dgm:pt modelId="{4804EA21-8DC2-1541-AB88-129B92600613}" type="sibTrans" cxnId="{8DE8621C-9A71-9C41-8D1D-1C3C38BCD768}">
      <dgm:prSet/>
      <dgm:spPr/>
      <dgm:t>
        <a:bodyPr/>
        <a:lstStyle/>
        <a:p>
          <a:endParaRPr lang="en-GB"/>
        </a:p>
      </dgm:t>
    </dgm:pt>
    <dgm:pt modelId="{4D3E6D28-B853-5944-B25A-5405B17DD164}">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42E64022-26EC-F248-BAB7-8F2330E87D05}" type="parTrans" cxnId="{79F54A6E-D445-454E-AD05-CA0EA037DAFC}">
      <dgm:prSet/>
      <dgm:spPr/>
      <dgm:t>
        <a:bodyPr/>
        <a:lstStyle/>
        <a:p>
          <a:endParaRPr lang="en-GB"/>
        </a:p>
      </dgm:t>
    </dgm:pt>
    <dgm:pt modelId="{17C8A414-FE35-1F4C-A1E2-39A04658F449}" type="sibTrans" cxnId="{79F54A6E-D445-454E-AD05-CA0EA037DAFC}">
      <dgm:prSet/>
      <dgm:spPr/>
      <dgm:t>
        <a:bodyPr/>
        <a:lstStyle/>
        <a:p>
          <a:endParaRPr lang="en-GB"/>
        </a:p>
      </dgm:t>
    </dgm:pt>
    <dgm:pt modelId="{FEA1739A-775D-FC45-909F-56504313122A}">
      <dgm:prSet phldrT="[Text]" custT="1"/>
      <dgm:spPr/>
      <dgm:t>
        <a:bodyPr/>
        <a:lstStyle/>
        <a:p>
          <a:r>
            <a:rPr lang="ar-JO" sz="2800" dirty="0">
              <a:solidFill>
                <a:schemeClr val="tx2"/>
              </a:solidFill>
              <a:latin typeface="Calibri" panose="020F0502020204030204" pitchFamily="34" charset="0"/>
              <a:cs typeface="Calibri" panose="020F0502020204030204" pitchFamily="34" charset="0"/>
            </a:rPr>
            <a:t>الفروع والمتطوعين</a:t>
          </a:r>
          <a:endParaRPr lang="en-GB" sz="2800" dirty="0">
            <a:solidFill>
              <a:schemeClr val="tx2"/>
            </a:solidFill>
            <a:latin typeface="Calibri" panose="020F0502020204030204" pitchFamily="34" charset="0"/>
            <a:cs typeface="Calibri" panose="020F0502020204030204" pitchFamily="34" charset="0"/>
          </a:endParaRPr>
        </a:p>
      </dgm:t>
    </dgm:pt>
    <dgm:pt modelId="{D4C4168A-61AA-0243-B9A4-D06C30643502}" type="parTrans" cxnId="{5E08DF3A-7FED-8947-B9DF-5A4232F6C035}">
      <dgm:prSet/>
      <dgm:spPr/>
      <dgm:t>
        <a:bodyPr/>
        <a:lstStyle/>
        <a:p>
          <a:endParaRPr lang="en-GB"/>
        </a:p>
      </dgm:t>
    </dgm:pt>
    <dgm:pt modelId="{ABBE96FA-208F-CF4F-8495-B70821083883}" type="sibTrans" cxnId="{5E08DF3A-7FED-8947-B9DF-5A4232F6C035}">
      <dgm:prSet/>
      <dgm:spPr/>
      <dgm:t>
        <a:bodyPr/>
        <a:lstStyle/>
        <a:p>
          <a:endParaRPr lang="en-GB"/>
        </a:p>
      </dgm:t>
    </dgm:pt>
    <dgm:pt modelId="{6C9F5E1E-56F7-B24A-8FD6-4184440CD406}">
      <dgm:prSet phldrT="[Text]" custT="1"/>
      <dgm:spPr/>
      <dgm:t>
        <a:bodyPr/>
        <a:lstStyle/>
        <a:p>
          <a:pPr rtl="1"/>
          <a:r>
            <a:rPr lang="ar-JO" sz="2700" dirty="0">
              <a:solidFill>
                <a:schemeClr val="tx2"/>
              </a:solidFill>
              <a:latin typeface="Calibri" panose="020F0502020204030204" pitchFamily="34" charset="0"/>
              <a:cs typeface="Calibri" panose="020F0502020204030204" pitchFamily="34" charset="0"/>
            </a:rPr>
            <a:t>الاتحاد الدولي لجمعيات الصليب الأحمر والهلال الأحمر واللجنة الدولية للصليب الأحمر ونظام التمريض المساند</a:t>
          </a:r>
          <a:endParaRPr lang="en-GB" sz="2700" dirty="0">
            <a:solidFill>
              <a:schemeClr val="tx2"/>
            </a:solidFill>
            <a:latin typeface="Calibri" panose="020F0502020204030204" pitchFamily="34" charset="0"/>
            <a:cs typeface="Calibri" panose="020F0502020204030204" pitchFamily="34" charset="0"/>
          </a:endParaRPr>
        </a:p>
      </dgm:t>
    </dgm:pt>
    <dgm:pt modelId="{68172511-9278-CE43-A359-330AEFF5F242}" type="parTrans" cxnId="{0580C6AB-4CFE-9440-BA73-A928C17CCEC8}">
      <dgm:prSet/>
      <dgm:spPr/>
      <dgm:t>
        <a:bodyPr/>
        <a:lstStyle/>
        <a:p>
          <a:endParaRPr lang="en-GB"/>
        </a:p>
      </dgm:t>
    </dgm:pt>
    <dgm:pt modelId="{96635621-25CA-2541-B42E-E747ED463C03}" type="sibTrans" cxnId="{0580C6AB-4CFE-9440-BA73-A928C17CCEC8}">
      <dgm:prSet/>
      <dgm:spPr/>
      <dgm:t>
        <a:bodyPr/>
        <a:lstStyle/>
        <a:p>
          <a:endParaRPr lang="en-GB"/>
        </a:p>
      </dgm:t>
    </dgm:pt>
    <dgm:pt modelId="{CCB1BF90-FA62-CF4A-A704-3399B8E021B2}">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9846DE68-CCE8-2649-9B47-F5066C8C1459}" type="parTrans" cxnId="{932B292B-27C5-FA48-BA21-C01B703DB140}">
      <dgm:prSet/>
      <dgm:spPr/>
      <dgm:t>
        <a:bodyPr/>
        <a:lstStyle/>
        <a:p>
          <a:endParaRPr lang="en-GB"/>
        </a:p>
      </dgm:t>
    </dgm:pt>
    <dgm:pt modelId="{21333F0D-D3CD-2149-B3E9-5D21E94D7F30}" type="sibTrans" cxnId="{932B292B-27C5-FA48-BA21-C01B703DB140}">
      <dgm:prSet/>
      <dgm:spPr/>
      <dgm:t>
        <a:bodyPr/>
        <a:lstStyle/>
        <a:p>
          <a:endParaRPr lang="en-GB"/>
        </a:p>
      </dgm:t>
    </dgm:pt>
    <dgm:pt modelId="{E7B8A25C-56FA-CA4E-AE7A-913B3F2909D7}">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4761F8CC-7A87-7F41-89C2-E0F2B9ACDED9}" type="parTrans" cxnId="{F07D9494-85A2-1B4E-B3A0-D80B75B0E445}">
      <dgm:prSet/>
      <dgm:spPr/>
      <dgm:t>
        <a:bodyPr/>
        <a:lstStyle/>
        <a:p>
          <a:endParaRPr lang="en-GB"/>
        </a:p>
      </dgm:t>
    </dgm:pt>
    <dgm:pt modelId="{3D35EB95-55EA-1E49-BD5F-8DAD731AAFD7}" type="sibTrans" cxnId="{F07D9494-85A2-1B4E-B3A0-D80B75B0E445}">
      <dgm:prSet/>
      <dgm:spPr/>
      <dgm:t>
        <a:bodyPr/>
        <a:lstStyle/>
        <a:p>
          <a:endParaRPr lang="en-GB"/>
        </a:p>
      </dgm:t>
    </dgm:pt>
    <dgm:pt modelId="{3B58B8E5-B811-4102-8E50-5465E00806D0}">
      <dgm:prSet custT="1"/>
      <dgm:spPr/>
      <dgm:t>
        <a:bodyPr/>
        <a:lstStyle/>
        <a:p>
          <a:pPr algn="just" rtl="1">
            <a:buFont typeface="Arial" panose="020B0604020202020204" pitchFamily="34" charset="0"/>
            <a:buNone/>
          </a:pPr>
          <a:r>
            <a:rPr lang="ar-JO"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rPr>
            <a:t>تخصيص التمويل ووقت الموظفين للمشاركة المجتمعية</a:t>
          </a:r>
          <a:endPar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dgm:t>
    </dgm:pt>
    <dgm:pt modelId="{1E6EEEDA-7E38-4EF1-8D7F-689E2DA7D366}" type="parTrans" cxnId="{ECBF14A4-7961-464F-98F6-DAF9DB01521F}">
      <dgm:prSet/>
      <dgm:spPr/>
      <dgm:t>
        <a:bodyPr/>
        <a:lstStyle/>
        <a:p>
          <a:endParaRPr lang="en-US"/>
        </a:p>
      </dgm:t>
    </dgm:pt>
    <dgm:pt modelId="{BDCF82FF-DD1E-4447-ABF8-FE381B54F756}" type="sibTrans" cxnId="{ECBF14A4-7961-464F-98F6-DAF9DB01521F}">
      <dgm:prSet/>
      <dgm:spPr/>
      <dgm:t>
        <a:bodyPr/>
        <a:lstStyle/>
        <a:p>
          <a:endParaRPr lang="en-US"/>
        </a:p>
      </dgm:t>
    </dgm:pt>
    <dgm:pt modelId="{BE3C6EF9-000A-4D6D-AB3A-5D9EB712D986}">
      <dgm:prSet custT="1"/>
      <dgm:spPr/>
      <dgm:t>
        <a:bodyPr/>
        <a:lstStyle/>
        <a:p>
          <a:pPr algn="just" rtl="1">
            <a:buFont typeface="Arial" panose="020B0604020202020204" pitchFamily="34" charset="0"/>
            <a:buNone/>
          </a:pPr>
          <a:r>
            <a:rPr lang="ar-JO"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rPr>
            <a:t>اتخاذ القرارات وتكييف الخدمات وفقًا للتغذية الراجعة المجتمعية</a:t>
          </a:r>
          <a:endPar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dgm:t>
    </dgm:pt>
    <dgm:pt modelId="{6C4FF3B1-3523-4051-8DD4-042EAB51F3C2}" type="parTrans" cxnId="{08E21AE2-D50F-4CE3-A2E8-DB9F2A7441E5}">
      <dgm:prSet/>
      <dgm:spPr/>
      <dgm:t>
        <a:bodyPr/>
        <a:lstStyle/>
        <a:p>
          <a:endParaRPr lang="en-US"/>
        </a:p>
      </dgm:t>
    </dgm:pt>
    <dgm:pt modelId="{DE6F33BE-D073-49A6-A707-32F7BCA68421}" type="sibTrans" cxnId="{08E21AE2-D50F-4CE3-A2E8-DB9F2A7441E5}">
      <dgm:prSet/>
      <dgm:spPr/>
      <dgm:t>
        <a:bodyPr/>
        <a:lstStyle/>
        <a:p>
          <a:endParaRPr lang="en-US"/>
        </a:p>
      </dgm:t>
    </dgm:pt>
    <dgm:pt modelId="{33BA739E-DDE2-4540-8D3D-7AB5437774BB}">
      <dgm:prSet custT="1"/>
      <dgm:spPr/>
      <dgm:t>
        <a:bodyPr/>
        <a:lstStyle/>
        <a:p>
          <a:pPr algn="just" rtl="1">
            <a:buClr>
              <a:schemeClr val="dk1"/>
            </a:buClr>
            <a:buSzPts val="3200"/>
            <a:buFont typeface="Arial" panose="020B0604020202020204" pitchFamily="34" charset="0"/>
            <a:buNone/>
          </a:pPr>
          <a:r>
            <a:rPr lang="ar-JO"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 منح المرونة الكافية للاستجابة لاحتياجات المجتمع</a:t>
          </a:r>
          <a:endParaRPr lang="en-US"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5503F787-C5A0-4B4C-80FF-B1A329F649D9}" type="parTrans" cxnId="{7474F8F0-5FF5-4641-BCBE-160EF868687A}">
      <dgm:prSet/>
      <dgm:spPr/>
      <dgm:t>
        <a:bodyPr/>
        <a:lstStyle/>
        <a:p>
          <a:endParaRPr lang="en-US"/>
        </a:p>
      </dgm:t>
    </dgm:pt>
    <dgm:pt modelId="{52F00CE7-A438-4743-B88B-5497DBC19357}" type="sibTrans" cxnId="{7474F8F0-5FF5-4641-BCBE-160EF868687A}">
      <dgm:prSet/>
      <dgm:spPr/>
      <dgm:t>
        <a:bodyPr/>
        <a:lstStyle/>
        <a:p>
          <a:endParaRPr lang="en-US"/>
        </a:p>
      </dgm:t>
    </dgm:pt>
    <dgm:pt modelId="{DE6E2DF9-43A2-40AF-9EDB-F6B669EFBE65}">
      <dgm:prSet custT="1"/>
      <dgm:spPr/>
      <dgm:t>
        <a:bodyPr/>
        <a:lstStyle/>
        <a:p>
          <a:pPr algn="just" rtl="1">
            <a:buClr>
              <a:schemeClr val="dk1"/>
            </a:buClr>
            <a:buSzPts val="3200"/>
            <a:buFont typeface="Arial" panose="020B0604020202020204" pitchFamily="34" charset="0"/>
            <a:buNone/>
          </a:pPr>
          <a:r>
            <a:rPr lang="ar-JO"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إدماج المشاركة المجتمعية والمساءلة في عمليات الموارد البشرية</a:t>
          </a:r>
          <a:endParaRPr lang="en-US"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06AB4550-8C76-49D5-A994-5178B991D1BF}" type="parTrans" cxnId="{5014AB41-8691-4ADB-9489-723429C9A196}">
      <dgm:prSet/>
      <dgm:spPr/>
      <dgm:t>
        <a:bodyPr/>
        <a:lstStyle/>
        <a:p>
          <a:endParaRPr lang="en-US"/>
        </a:p>
      </dgm:t>
    </dgm:pt>
    <dgm:pt modelId="{CFF56D69-3CFE-4DED-A66B-662A3E64D240}" type="sibTrans" cxnId="{5014AB41-8691-4ADB-9489-723429C9A196}">
      <dgm:prSet/>
      <dgm:spPr/>
      <dgm:t>
        <a:bodyPr/>
        <a:lstStyle/>
        <a:p>
          <a:endParaRPr lang="en-US"/>
        </a:p>
      </dgm:t>
    </dgm:pt>
    <dgm:pt modelId="{BBCE95F3-9CB0-4F88-B5A6-CBB365C5CCBE}">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2245EC8D-06D1-4752-B083-F8B7F6CA814F}" type="sibTrans" cxnId="{4E7E6C90-B14E-49D3-9C4D-1BAE3C040D3F}">
      <dgm:prSet/>
      <dgm:spPr/>
      <dgm:t>
        <a:bodyPr/>
        <a:lstStyle/>
        <a:p>
          <a:endParaRPr lang="en-US"/>
        </a:p>
      </dgm:t>
    </dgm:pt>
    <dgm:pt modelId="{85A9D627-606B-47B6-8314-7BF8CBC20F2D}" type="parTrans" cxnId="{4E7E6C90-B14E-49D3-9C4D-1BAE3C040D3F}">
      <dgm:prSet/>
      <dgm:spPr/>
      <dgm:t>
        <a:bodyPr/>
        <a:lstStyle/>
        <a:p>
          <a:endParaRPr lang="en-US"/>
        </a:p>
      </dgm:t>
    </dgm:pt>
    <dgm:pt modelId="{D3FC6627-4134-4AF2-B5D0-E9C6E8EE6BC3}">
      <dgm:prSet custT="1"/>
      <dgm:spPr/>
      <dgm:t>
        <a:bodyPr/>
        <a:lstStyle/>
        <a:p>
          <a:pPr algn="just" rtl="1">
            <a:buClr>
              <a:schemeClr val="dk1"/>
            </a:buClr>
            <a:buSzPts val="3200"/>
            <a:buFont typeface="Arial" panose="020B0604020202020204" pitchFamily="34" charset="0"/>
            <a:buNone/>
          </a:pPr>
          <a:r>
            <a:rPr lang="ar-JO" sz="24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كن حلقة الوصل بين الجمعيات الوطنية والمجتمع</a:t>
          </a:r>
          <a:endParaRPr lang="en-US" sz="24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029D9E9C-4E33-40D6-84AA-F1AC4B8CFCF1}" type="parTrans" cxnId="{B5C59851-52DF-427D-A81F-80DF16131A6B}">
      <dgm:prSet/>
      <dgm:spPr/>
      <dgm:t>
        <a:bodyPr/>
        <a:lstStyle/>
        <a:p>
          <a:endParaRPr lang="en-US"/>
        </a:p>
      </dgm:t>
    </dgm:pt>
    <dgm:pt modelId="{6F7D24C0-5730-44C0-8103-9CB974E27182}" type="sibTrans" cxnId="{B5C59851-52DF-427D-A81F-80DF16131A6B}">
      <dgm:prSet/>
      <dgm:spPr/>
      <dgm:t>
        <a:bodyPr/>
        <a:lstStyle/>
        <a:p>
          <a:endParaRPr lang="en-US"/>
        </a:p>
      </dgm:t>
    </dgm:pt>
    <dgm:pt modelId="{42109989-D85D-45C6-B007-A5B5601BB946}">
      <dgm:prSet custT="1"/>
      <dgm:spPr/>
      <dgm:t>
        <a:bodyPr/>
        <a:lstStyle/>
        <a:p>
          <a:pPr algn="just" rtl="1">
            <a:buClr>
              <a:schemeClr val="dk1"/>
            </a:buClr>
            <a:buSzPts val="3200"/>
            <a:buFont typeface="Arial" panose="020B0604020202020204" pitchFamily="34" charset="0"/>
            <a:buNone/>
          </a:pPr>
          <a:r>
            <a:rPr lang="ar-JO" sz="24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إشراك المجتمعات في أنشطة الفرع</a:t>
          </a:r>
          <a:endParaRPr lang="en-US" sz="24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B242DAA4-6CE9-4D36-A59B-079C37339462}" type="parTrans" cxnId="{DF1108FF-FB07-4F7D-BF88-25332A66F827}">
      <dgm:prSet/>
      <dgm:spPr/>
      <dgm:t>
        <a:bodyPr/>
        <a:lstStyle/>
        <a:p>
          <a:endParaRPr lang="en-US"/>
        </a:p>
      </dgm:t>
    </dgm:pt>
    <dgm:pt modelId="{1736283D-C7F0-4C54-889C-12492051395B}" type="sibTrans" cxnId="{DF1108FF-FB07-4F7D-BF88-25332A66F827}">
      <dgm:prSet/>
      <dgm:spPr/>
      <dgm:t>
        <a:bodyPr/>
        <a:lstStyle/>
        <a:p>
          <a:endParaRPr lang="en-US"/>
        </a:p>
      </dgm:t>
    </dgm:pt>
    <dgm:pt modelId="{47178C77-A209-4805-A859-A26517B07E6C}">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ED4EEF8B-26A2-4A88-AB1E-325FD357CA83}" type="parTrans" cxnId="{4C7350AB-95A6-47BA-BB8B-D351BD3F6630}">
      <dgm:prSet/>
      <dgm:spPr/>
      <dgm:t>
        <a:bodyPr/>
        <a:lstStyle/>
        <a:p>
          <a:endParaRPr lang="en-US"/>
        </a:p>
      </dgm:t>
    </dgm:pt>
    <dgm:pt modelId="{7C3071E4-2B69-4836-BE1F-CA0033E4B57E}" type="sibTrans" cxnId="{4C7350AB-95A6-47BA-BB8B-D351BD3F6630}">
      <dgm:prSet/>
      <dgm:spPr/>
      <dgm:t>
        <a:bodyPr/>
        <a:lstStyle/>
        <a:p>
          <a:endParaRPr lang="en-US"/>
        </a:p>
      </dgm:t>
    </dgm:pt>
    <dgm:pt modelId="{705498C6-5824-4E22-B3CB-71A8568978C1}">
      <dgm:prSet custT="1"/>
      <dgm:spPr/>
      <dgm:t>
        <a:bodyPr/>
        <a:lstStyle/>
        <a:p>
          <a:pPr algn="just" rtl="1">
            <a:buClr>
              <a:schemeClr val="dk1"/>
            </a:buClr>
            <a:buSzPts val="3200"/>
            <a:buFont typeface="Arial" panose="020B0604020202020204" pitchFamily="34" charset="0"/>
            <a:buNone/>
          </a:pPr>
          <a:r>
            <a:rPr lang="ar-JO"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تقديم الدعم والتمويل إلى الجمعيات الوطنية من أجل المشاركة المجتمعية والمساءلة</a:t>
          </a:r>
          <a:endParaRPr lang="en-US"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2CDA0B45-6D04-4565-ADCD-3262C13018FD}" type="parTrans" cxnId="{07DE1896-9A05-4DE4-9672-316A8BBA962E}">
      <dgm:prSet/>
      <dgm:spPr/>
      <dgm:t>
        <a:bodyPr/>
        <a:lstStyle/>
        <a:p>
          <a:endParaRPr lang="en-US"/>
        </a:p>
      </dgm:t>
    </dgm:pt>
    <dgm:pt modelId="{4769C84B-AA44-4ECC-A11D-0DF879762E74}" type="sibTrans" cxnId="{07DE1896-9A05-4DE4-9672-316A8BBA962E}">
      <dgm:prSet/>
      <dgm:spPr/>
      <dgm:t>
        <a:bodyPr/>
        <a:lstStyle/>
        <a:p>
          <a:endParaRPr lang="en-US"/>
        </a:p>
      </dgm:t>
    </dgm:pt>
    <dgm:pt modelId="{3A330C7F-0BA8-4D9A-B72F-ACE64A54C649}">
      <dgm:prSet custT="1"/>
      <dgm:spPr/>
      <dgm:t>
        <a:bodyPr/>
        <a:lstStyle/>
        <a:p>
          <a:pPr algn="just" rtl="1">
            <a:buClr>
              <a:schemeClr val="dk1"/>
            </a:buClr>
            <a:buSzPts val="3200"/>
            <a:buFont typeface="Arial" panose="020B0604020202020204" pitchFamily="34" charset="0"/>
            <a:buNone/>
          </a:pPr>
          <a:r>
            <a:rPr lang="ar-JO"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إضفاء الطابع المؤسسي على المشاركة المجتمعية والمساءلة في مؤسستك الخاصة</a:t>
          </a:r>
          <a:endParaRPr lang="en-US"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BDE98258-5406-4A52-9CB6-021D85D000D3}" type="parTrans" cxnId="{333F770F-D190-4B12-B107-8F1A12BE6FFE}">
      <dgm:prSet/>
      <dgm:spPr/>
      <dgm:t>
        <a:bodyPr/>
        <a:lstStyle/>
        <a:p>
          <a:endParaRPr lang="en-US"/>
        </a:p>
      </dgm:t>
    </dgm:pt>
    <dgm:pt modelId="{12226230-5F5C-4608-8C6F-13B01FB19385}" type="sibTrans" cxnId="{333F770F-D190-4B12-B107-8F1A12BE6FFE}">
      <dgm:prSet/>
      <dgm:spPr/>
      <dgm:t>
        <a:bodyPr/>
        <a:lstStyle/>
        <a:p>
          <a:endParaRPr lang="en-US"/>
        </a:p>
      </dgm:t>
    </dgm:pt>
    <dgm:pt modelId="{54EA2614-B2CC-477A-86C9-C88D6315D492}">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7D1EF1CA-F8D8-4668-83E9-713E7F242BF1}" type="parTrans" cxnId="{9F6B5FF0-8D0A-44A8-BF45-6CF9543C9B9F}">
      <dgm:prSet/>
      <dgm:spPr/>
      <dgm:t>
        <a:bodyPr/>
        <a:lstStyle/>
        <a:p>
          <a:endParaRPr lang="en-US"/>
        </a:p>
      </dgm:t>
    </dgm:pt>
    <dgm:pt modelId="{09E0CF07-8E01-472E-A23E-061577A2E2D9}" type="sibTrans" cxnId="{9F6B5FF0-8D0A-44A8-BF45-6CF9543C9B9F}">
      <dgm:prSet/>
      <dgm:spPr/>
      <dgm:t>
        <a:bodyPr/>
        <a:lstStyle/>
        <a:p>
          <a:endParaRPr lang="en-US"/>
        </a:p>
      </dgm:t>
    </dgm:pt>
    <dgm:pt modelId="{E478EBF1-FFBF-044E-A231-38CE543038A3}" type="pres">
      <dgm:prSet presAssocID="{F794580E-F0BB-7340-A2D4-C6D7946FDF85}" presName="Name0" presStyleCnt="0">
        <dgm:presLayoutVars>
          <dgm:dir/>
          <dgm:animLvl val="lvl"/>
          <dgm:resizeHandles val="exact"/>
        </dgm:presLayoutVars>
      </dgm:prSet>
      <dgm:spPr/>
    </dgm:pt>
    <dgm:pt modelId="{D9EC4AEC-FB01-C843-9800-3E821E9573D1}" type="pres">
      <dgm:prSet presAssocID="{20861DFE-1024-534B-854B-37467FEFC1BB}" presName="linNode" presStyleCnt="0"/>
      <dgm:spPr/>
    </dgm:pt>
    <dgm:pt modelId="{2C1A87C8-56AC-E845-A8E6-6BEEF50318E4}" type="pres">
      <dgm:prSet presAssocID="{20861DFE-1024-534B-854B-37467FEFC1BB}" presName="parentText" presStyleLbl="node1" presStyleIdx="0" presStyleCnt="5" custScaleX="74757">
        <dgm:presLayoutVars>
          <dgm:chMax val="1"/>
          <dgm:bulletEnabled val="1"/>
        </dgm:presLayoutVars>
      </dgm:prSet>
      <dgm:spPr/>
    </dgm:pt>
    <dgm:pt modelId="{C08534B2-3ED4-3444-BC9E-CC252180D2F7}" type="pres">
      <dgm:prSet presAssocID="{20861DFE-1024-534B-854B-37467FEFC1BB}" presName="descendantText" presStyleLbl="alignAccFollowNode1" presStyleIdx="0" presStyleCnt="5">
        <dgm:presLayoutVars>
          <dgm:bulletEnabled val="1"/>
        </dgm:presLayoutVars>
      </dgm:prSet>
      <dgm:spPr/>
    </dgm:pt>
    <dgm:pt modelId="{75545D92-EB81-AF40-BF5C-16C33629ED65}" type="pres">
      <dgm:prSet presAssocID="{6FD604C9-496F-004A-B016-FCDA92536D15}" presName="sp" presStyleCnt="0"/>
      <dgm:spPr/>
    </dgm:pt>
    <dgm:pt modelId="{020763E2-1540-B149-9231-5719A8631405}" type="pres">
      <dgm:prSet presAssocID="{B4390255-F1B7-A54F-BC4A-2A90E2CB2C5F}" presName="linNode" presStyleCnt="0"/>
      <dgm:spPr/>
    </dgm:pt>
    <dgm:pt modelId="{A7895D73-7D97-624F-BA69-05995FDEA71E}" type="pres">
      <dgm:prSet presAssocID="{B4390255-F1B7-A54F-BC4A-2A90E2CB2C5F}" presName="parentText" presStyleLbl="node1" presStyleIdx="1" presStyleCnt="5" custScaleX="74757">
        <dgm:presLayoutVars>
          <dgm:chMax val="1"/>
          <dgm:bulletEnabled val="1"/>
        </dgm:presLayoutVars>
      </dgm:prSet>
      <dgm:spPr/>
    </dgm:pt>
    <dgm:pt modelId="{A667D2F4-79C6-D241-9A8D-F5AF451878D0}" type="pres">
      <dgm:prSet presAssocID="{B4390255-F1B7-A54F-BC4A-2A90E2CB2C5F}" presName="descendantText" presStyleLbl="alignAccFollowNode1" presStyleIdx="1" presStyleCnt="5">
        <dgm:presLayoutVars>
          <dgm:bulletEnabled val="1"/>
        </dgm:presLayoutVars>
      </dgm:prSet>
      <dgm:spPr/>
    </dgm:pt>
    <dgm:pt modelId="{BCCA6A1E-4CEF-CD4D-80D9-5787CD533E1C}" type="pres">
      <dgm:prSet presAssocID="{C9F0DC23-367F-1D4D-A02A-01E8F5D7C811}" presName="sp" presStyleCnt="0"/>
      <dgm:spPr/>
    </dgm:pt>
    <dgm:pt modelId="{84219A32-0E5F-5344-85CD-56CCCAC6BB58}" type="pres">
      <dgm:prSet presAssocID="{FA4D4C95-2F67-2E4D-B9C5-57553188E49D}" presName="linNode" presStyleCnt="0"/>
      <dgm:spPr/>
    </dgm:pt>
    <dgm:pt modelId="{A1AB0DE8-0BFE-4D4C-9138-630E4270E9BA}" type="pres">
      <dgm:prSet presAssocID="{FA4D4C95-2F67-2E4D-B9C5-57553188E49D}" presName="parentText" presStyleLbl="node1" presStyleIdx="2" presStyleCnt="5" custScaleX="74757">
        <dgm:presLayoutVars>
          <dgm:chMax val="1"/>
          <dgm:bulletEnabled val="1"/>
        </dgm:presLayoutVars>
      </dgm:prSet>
      <dgm:spPr/>
    </dgm:pt>
    <dgm:pt modelId="{7E36B14E-B442-D242-A519-61B094451142}" type="pres">
      <dgm:prSet presAssocID="{FA4D4C95-2F67-2E4D-B9C5-57553188E49D}" presName="descendantText" presStyleLbl="alignAccFollowNode1" presStyleIdx="2" presStyleCnt="5">
        <dgm:presLayoutVars>
          <dgm:bulletEnabled val="1"/>
        </dgm:presLayoutVars>
      </dgm:prSet>
      <dgm:spPr/>
    </dgm:pt>
    <dgm:pt modelId="{78B84233-4674-C140-BD5B-AEE2358D6E21}" type="pres">
      <dgm:prSet presAssocID="{4804EA21-8DC2-1541-AB88-129B92600613}" presName="sp" presStyleCnt="0"/>
      <dgm:spPr/>
    </dgm:pt>
    <dgm:pt modelId="{BAFD8D37-5FD5-9B47-9567-B49DF166C25B}" type="pres">
      <dgm:prSet presAssocID="{FEA1739A-775D-FC45-909F-56504313122A}" presName="linNode" presStyleCnt="0"/>
      <dgm:spPr/>
    </dgm:pt>
    <dgm:pt modelId="{95CE65C8-ADEF-BF46-A7E7-E746A66F5A55}" type="pres">
      <dgm:prSet presAssocID="{FEA1739A-775D-FC45-909F-56504313122A}" presName="parentText" presStyleLbl="node1" presStyleIdx="3" presStyleCnt="5" custScaleX="74757">
        <dgm:presLayoutVars>
          <dgm:chMax val="1"/>
          <dgm:bulletEnabled val="1"/>
        </dgm:presLayoutVars>
      </dgm:prSet>
      <dgm:spPr/>
    </dgm:pt>
    <dgm:pt modelId="{85C3E389-A324-A241-992C-2F7D07815269}" type="pres">
      <dgm:prSet presAssocID="{FEA1739A-775D-FC45-909F-56504313122A}" presName="descendantText" presStyleLbl="alignAccFollowNode1" presStyleIdx="3" presStyleCnt="5">
        <dgm:presLayoutVars>
          <dgm:bulletEnabled val="1"/>
        </dgm:presLayoutVars>
      </dgm:prSet>
      <dgm:spPr/>
    </dgm:pt>
    <dgm:pt modelId="{F7FC5A26-9667-B340-9B0F-DC237E5DEDF5}" type="pres">
      <dgm:prSet presAssocID="{ABBE96FA-208F-CF4F-8495-B70821083883}" presName="sp" presStyleCnt="0"/>
      <dgm:spPr/>
    </dgm:pt>
    <dgm:pt modelId="{4F0EA8B6-8F84-9A4D-81E9-BD835B30662E}" type="pres">
      <dgm:prSet presAssocID="{6C9F5E1E-56F7-B24A-8FD6-4184440CD406}" presName="linNode" presStyleCnt="0"/>
      <dgm:spPr/>
    </dgm:pt>
    <dgm:pt modelId="{44B8EA24-BB5F-9648-9319-655D0F3CD854}" type="pres">
      <dgm:prSet presAssocID="{6C9F5E1E-56F7-B24A-8FD6-4184440CD406}" presName="parentText" presStyleLbl="node1" presStyleIdx="4" presStyleCnt="5" custScaleX="74757" custLinFactNeighborX="-379" custLinFactNeighborY="98">
        <dgm:presLayoutVars>
          <dgm:chMax val="1"/>
          <dgm:bulletEnabled val="1"/>
        </dgm:presLayoutVars>
      </dgm:prSet>
      <dgm:spPr/>
    </dgm:pt>
    <dgm:pt modelId="{189185C4-DF15-5647-B2E7-8980C85041C3}" type="pres">
      <dgm:prSet presAssocID="{6C9F5E1E-56F7-B24A-8FD6-4184440CD406}" presName="descendantText" presStyleLbl="alignAccFollowNode1" presStyleIdx="4" presStyleCnt="5">
        <dgm:presLayoutVars>
          <dgm:bulletEnabled val="1"/>
        </dgm:presLayoutVars>
      </dgm:prSet>
      <dgm:spPr/>
    </dgm:pt>
  </dgm:ptLst>
  <dgm:cxnLst>
    <dgm:cxn modelId="{3682C601-1437-5B49-90E6-DB946EC94595}" type="presOf" srcId="{B4390255-F1B7-A54F-BC4A-2A90E2CB2C5F}" destId="{A7895D73-7D97-624F-BA69-05995FDEA71E}" srcOrd="0" destOrd="0" presId="urn:microsoft.com/office/officeart/2005/8/layout/vList5"/>
    <dgm:cxn modelId="{0F305002-4875-BB46-89B1-4B1A8920D2CF}" srcId="{F794580E-F0BB-7340-A2D4-C6D7946FDF85}" destId="{B4390255-F1B7-A54F-BC4A-2A90E2CB2C5F}" srcOrd="1" destOrd="0" parTransId="{87C0729E-8BF1-0540-9BEF-440507663204}" sibTransId="{C9F0DC23-367F-1D4D-A02A-01E8F5D7C811}"/>
    <dgm:cxn modelId="{29C5AE0C-D7A4-4D4E-AA51-62A5BB885CBD}" type="presOf" srcId="{BE3C6EF9-000A-4D6D-AB3A-5D9EB712D986}" destId="{A667D2F4-79C6-D241-9A8D-F5AF451878D0}" srcOrd="0" destOrd="1" presId="urn:microsoft.com/office/officeart/2005/8/layout/vList5"/>
    <dgm:cxn modelId="{333F770F-D190-4B12-B107-8F1A12BE6FFE}" srcId="{6C9F5E1E-56F7-B24A-8FD6-4184440CD406}" destId="{3A330C7F-0BA8-4D9A-B72F-ACE64A54C649}" srcOrd="2" destOrd="0" parTransId="{BDE98258-5406-4A52-9CB6-021D85D000D3}" sibTransId="{12226230-5F5C-4608-8C6F-13B01FB19385}"/>
    <dgm:cxn modelId="{C84DDC14-6439-41C9-9264-A664CE051DA9}" type="presOf" srcId="{DE6E2DF9-43A2-40AF-9EDB-F6B669EFBE65}" destId="{7E36B14E-B442-D242-A519-61B094451142}" srcOrd="0" destOrd="2" presId="urn:microsoft.com/office/officeart/2005/8/layout/vList5"/>
    <dgm:cxn modelId="{8DE8621C-9A71-9C41-8D1D-1C3C38BCD768}" srcId="{F794580E-F0BB-7340-A2D4-C6D7946FDF85}" destId="{FA4D4C95-2F67-2E4D-B9C5-57553188E49D}" srcOrd="2" destOrd="0" parTransId="{15E074D0-0A40-2F45-9CF6-BA687AAEFC0D}" sibTransId="{4804EA21-8DC2-1541-AB88-129B92600613}"/>
    <dgm:cxn modelId="{F0DD9F1D-9F52-4615-A1B3-4AC055BCA2A5}" type="presOf" srcId="{3B58B8E5-B811-4102-8E50-5465E00806D0}" destId="{C08534B2-3ED4-3444-BC9E-CC252180D2F7}" srcOrd="0" destOrd="1" presId="urn:microsoft.com/office/officeart/2005/8/layout/vList5"/>
    <dgm:cxn modelId="{18B3781E-759F-794F-B4BD-0B0CC84DE428}" type="presOf" srcId="{E7B8A25C-56FA-CA4E-AE7A-913B3F2909D7}" destId="{189185C4-DF15-5647-B2E7-8980C85041C3}" srcOrd="0" destOrd="0" presId="urn:microsoft.com/office/officeart/2005/8/layout/vList5"/>
    <dgm:cxn modelId="{932B292B-27C5-FA48-BA21-C01B703DB140}" srcId="{FEA1739A-775D-FC45-909F-56504313122A}" destId="{CCB1BF90-FA62-CF4A-A704-3399B8E021B2}" srcOrd="0" destOrd="0" parTransId="{9846DE68-CCE8-2649-9B47-F5066C8C1459}" sibTransId="{21333F0D-D3CD-2149-B3E9-5D21E94D7F30}"/>
    <dgm:cxn modelId="{CF74C834-59AA-4AE1-9272-B1B4C2B9BE56}" type="presOf" srcId="{BBCE95F3-9CB0-4F88-B5A6-CBB365C5CCBE}" destId="{7E36B14E-B442-D242-A519-61B094451142}" srcOrd="0" destOrd="3" presId="urn:microsoft.com/office/officeart/2005/8/layout/vList5"/>
    <dgm:cxn modelId="{50F4E139-4ED0-41E9-AA32-ECF5438A1561}" type="presOf" srcId="{705498C6-5824-4E22-B3CB-71A8568978C1}" destId="{189185C4-DF15-5647-B2E7-8980C85041C3}" srcOrd="0" destOrd="1" presId="urn:microsoft.com/office/officeart/2005/8/layout/vList5"/>
    <dgm:cxn modelId="{5E08DF3A-7FED-8947-B9DF-5A4232F6C035}" srcId="{F794580E-F0BB-7340-A2D4-C6D7946FDF85}" destId="{FEA1739A-775D-FC45-909F-56504313122A}" srcOrd="3" destOrd="0" parTransId="{D4C4168A-61AA-0243-B9A4-D06C30643502}" sibTransId="{ABBE96FA-208F-CF4F-8495-B70821083883}"/>
    <dgm:cxn modelId="{CD8C955D-E062-4E45-AA85-5B608CC0DE22}" type="presOf" srcId="{6C9F5E1E-56F7-B24A-8FD6-4184440CD406}" destId="{44B8EA24-BB5F-9648-9319-655D0F3CD854}" srcOrd="0" destOrd="0" presId="urn:microsoft.com/office/officeart/2005/8/layout/vList5"/>
    <dgm:cxn modelId="{B72B2C5F-AE34-784C-8486-226FC1DB2897}" srcId="{F794580E-F0BB-7340-A2D4-C6D7946FDF85}" destId="{20861DFE-1024-534B-854B-37467FEFC1BB}" srcOrd="0" destOrd="0" parTransId="{B96DED15-82F6-2D44-A47B-F78E6963033C}" sibTransId="{6FD604C9-496F-004A-B016-FCDA92536D15}"/>
    <dgm:cxn modelId="{0BA05641-1CBD-0142-9A7A-ED80478B0CED}" type="presOf" srcId="{FA4D4C95-2F67-2E4D-B9C5-57553188E49D}" destId="{A1AB0DE8-0BFE-4D4C-9138-630E4270E9BA}" srcOrd="0" destOrd="0" presId="urn:microsoft.com/office/officeart/2005/8/layout/vList5"/>
    <dgm:cxn modelId="{5014AB41-8691-4ADB-9489-723429C9A196}" srcId="{FA4D4C95-2F67-2E4D-B9C5-57553188E49D}" destId="{DE6E2DF9-43A2-40AF-9EDB-F6B669EFBE65}" srcOrd="2" destOrd="0" parTransId="{06AB4550-8C76-49D5-A994-5178B991D1BF}" sibTransId="{CFF56D69-3CFE-4DED-A66B-662A3E64D240}"/>
    <dgm:cxn modelId="{E2FBFF45-C98B-42F2-B261-ADFA33AEE1AD}" type="presOf" srcId="{3A330C7F-0BA8-4D9A-B72F-ACE64A54C649}" destId="{189185C4-DF15-5647-B2E7-8980C85041C3}" srcOrd="0" destOrd="2" presId="urn:microsoft.com/office/officeart/2005/8/layout/vList5"/>
    <dgm:cxn modelId="{C67C3869-6A18-4B2B-9806-8E9F8A0C7B7F}" type="presOf" srcId="{54EA2614-B2CC-477A-86C9-C88D6315D492}" destId="{189185C4-DF15-5647-B2E7-8980C85041C3}" srcOrd="0" destOrd="3" presId="urn:microsoft.com/office/officeart/2005/8/layout/vList5"/>
    <dgm:cxn modelId="{8D7D2D6A-69B7-499F-9CAF-27DE22C08D65}" type="presOf" srcId="{D3FC6627-4134-4AF2-B5D0-E9C6E8EE6BC3}" destId="{85C3E389-A324-A241-992C-2F7D07815269}" srcOrd="0" destOrd="1" presId="urn:microsoft.com/office/officeart/2005/8/layout/vList5"/>
    <dgm:cxn modelId="{4DB3B86B-8545-E34D-807C-FE13A0485E1B}" type="presOf" srcId="{20861DFE-1024-534B-854B-37467FEFC1BB}" destId="{2C1A87C8-56AC-E845-A8E6-6BEEF50318E4}" srcOrd="0" destOrd="0" presId="urn:microsoft.com/office/officeart/2005/8/layout/vList5"/>
    <dgm:cxn modelId="{0BA3CB4C-9502-4DEF-8B27-F17EA8121F54}" type="presOf" srcId="{33BA739E-DDE2-4540-8D3D-7AB5437774BB}" destId="{7E36B14E-B442-D242-A519-61B094451142}" srcOrd="0" destOrd="1" presId="urn:microsoft.com/office/officeart/2005/8/layout/vList5"/>
    <dgm:cxn modelId="{79F54A6E-D445-454E-AD05-CA0EA037DAFC}" srcId="{FA4D4C95-2F67-2E4D-B9C5-57553188E49D}" destId="{4D3E6D28-B853-5944-B25A-5405B17DD164}" srcOrd="0" destOrd="0" parTransId="{42E64022-26EC-F248-BAB7-8F2330E87D05}" sibTransId="{17C8A414-FE35-1F4C-A1E2-39A04658F449}"/>
    <dgm:cxn modelId="{B5C59851-52DF-427D-A81F-80DF16131A6B}" srcId="{FEA1739A-775D-FC45-909F-56504313122A}" destId="{D3FC6627-4134-4AF2-B5D0-E9C6E8EE6BC3}" srcOrd="1" destOrd="0" parTransId="{029D9E9C-4E33-40D6-84AA-F1AC4B8CFCF1}" sibTransId="{6F7D24C0-5730-44C0-8103-9CB974E27182}"/>
    <dgm:cxn modelId="{21C6435A-0D2E-2E4F-A7FE-80133EE00490}" type="presOf" srcId="{4D3E6D28-B853-5944-B25A-5405B17DD164}" destId="{7E36B14E-B442-D242-A519-61B094451142}" srcOrd="0" destOrd="0" presId="urn:microsoft.com/office/officeart/2005/8/layout/vList5"/>
    <dgm:cxn modelId="{4E7E6C90-B14E-49D3-9C4D-1BAE3C040D3F}" srcId="{FA4D4C95-2F67-2E4D-B9C5-57553188E49D}" destId="{BBCE95F3-9CB0-4F88-B5A6-CBB365C5CCBE}" srcOrd="3" destOrd="0" parTransId="{85A9D627-606B-47B6-8314-7BF8CBC20F2D}" sibTransId="{2245EC8D-06D1-4752-B083-F8B7F6CA814F}"/>
    <dgm:cxn modelId="{1308E590-AB9F-A344-A68A-ADBBAA41BCFE}" type="presOf" srcId="{CCB1BF90-FA62-CF4A-A704-3399B8E021B2}" destId="{85C3E389-A324-A241-992C-2F7D07815269}" srcOrd="0" destOrd="0" presId="urn:microsoft.com/office/officeart/2005/8/layout/vList5"/>
    <dgm:cxn modelId="{E0C36891-59CB-F14A-B285-0117F550CEE7}" type="presOf" srcId="{C6A9B7A6-6363-DE45-AF46-2195C42E2DBE}" destId="{C08534B2-3ED4-3444-BC9E-CC252180D2F7}" srcOrd="0" destOrd="0" presId="urn:microsoft.com/office/officeart/2005/8/layout/vList5"/>
    <dgm:cxn modelId="{F07D9494-85A2-1B4E-B3A0-D80B75B0E445}" srcId="{6C9F5E1E-56F7-B24A-8FD6-4184440CD406}" destId="{E7B8A25C-56FA-CA4E-AE7A-913B3F2909D7}" srcOrd="0" destOrd="0" parTransId="{4761F8CC-7A87-7F41-89C2-E0F2B9ACDED9}" sibTransId="{3D35EB95-55EA-1E49-BD5F-8DAD731AAFD7}"/>
    <dgm:cxn modelId="{07DE1896-9A05-4DE4-9672-316A8BBA962E}" srcId="{6C9F5E1E-56F7-B24A-8FD6-4184440CD406}" destId="{705498C6-5824-4E22-B3CB-71A8568978C1}" srcOrd="1" destOrd="0" parTransId="{2CDA0B45-6D04-4565-ADCD-3262C13018FD}" sibTransId="{4769C84B-AA44-4ECC-A11D-0DF879762E74}"/>
    <dgm:cxn modelId="{ECBF14A4-7961-464F-98F6-DAF9DB01521F}" srcId="{20861DFE-1024-534B-854B-37467FEFC1BB}" destId="{3B58B8E5-B811-4102-8E50-5465E00806D0}" srcOrd="1" destOrd="0" parTransId="{1E6EEEDA-7E38-4EF1-8D7F-689E2DA7D366}" sibTransId="{BDCF82FF-DD1E-4447-ABF8-FE381B54F756}"/>
    <dgm:cxn modelId="{6477F9A4-4D72-48E6-874E-8E033AD833A5}" type="presOf" srcId="{42109989-D85D-45C6-B007-A5B5601BB946}" destId="{85C3E389-A324-A241-992C-2F7D07815269}" srcOrd="0" destOrd="2" presId="urn:microsoft.com/office/officeart/2005/8/layout/vList5"/>
    <dgm:cxn modelId="{E9B999A8-5DFA-4241-8DD1-157920F0617B}" srcId="{B4390255-F1B7-A54F-BC4A-2A90E2CB2C5F}" destId="{FCFE1440-9142-3143-A6B7-228739713215}" srcOrd="0" destOrd="0" parTransId="{523C3C25-0F7E-FA49-B81F-57F83C9E6163}" sibTransId="{6443E014-38FE-D24F-B54C-2226B0E66937}"/>
    <dgm:cxn modelId="{4C7350AB-95A6-47BA-BB8B-D351BD3F6630}" srcId="{FEA1739A-775D-FC45-909F-56504313122A}" destId="{47178C77-A209-4805-A859-A26517B07E6C}" srcOrd="3" destOrd="0" parTransId="{ED4EEF8B-26A2-4A88-AB1E-325FD357CA83}" sibTransId="{7C3071E4-2B69-4836-BE1F-CA0033E4B57E}"/>
    <dgm:cxn modelId="{0580C6AB-4CFE-9440-BA73-A928C17CCEC8}" srcId="{F794580E-F0BB-7340-A2D4-C6D7946FDF85}" destId="{6C9F5E1E-56F7-B24A-8FD6-4184440CD406}" srcOrd="4" destOrd="0" parTransId="{68172511-9278-CE43-A359-330AEFF5F242}" sibTransId="{96635621-25CA-2541-B42E-E747ED463C03}"/>
    <dgm:cxn modelId="{7E9C13C0-83C3-8140-BA0C-4A2364C261C7}" srcId="{20861DFE-1024-534B-854B-37467FEFC1BB}" destId="{C6A9B7A6-6363-DE45-AF46-2195C42E2DBE}" srcOrd="0" destOrd="0" parTransId="{157090F9-89D3-714C-BAC9-547B0111D68B}" sibTransId="{E4174A6A-18DD-7746-8F93-50CBC42CB8FA}"/>
    <dgm:cxn modelId="{FAC3D0C5-F8FE-4DFB-B3FB-EAD89DBEF85A}" type="presOf" srcId="{47178C77-A209-4805-A859-A26517B07E6C}" destId="{85C3E389-A324-A241-992C-2F7D07815269}" srcOrd="0" destOrd="3" presId="urn:microsoft.com/office/officeart/2005/8/layout/vList5"/>
    <dgm:cxn modelId="{0BEFC3C9-0C57-6743-9EF9-05B620BB17ED}" type="presOf" srcId="{F794580E-F0BB-7340-A2D4-C6D7946FDF85}" destId="{E478EBF1-FFBF-044E-A231-38CE543038A3}" srcOrd="0" destOrd="0" presId="urn:microsoft.com/office/officeart/2005/8/layout/vList5"/>
    <dgm:cxn modelId="{75A9ABCF-68AC-CA4B-B621-EE841DE8D0BD}" type="presOf" srcId="{FCFE1440-9142-3143-A6B7-228739713215}" destId="{A667D2F4-79C6-D241-9A8D-F5AF451878D0}" srcOrd="0" destOrd="0" presId="urn:microsoft.com/office/officeart/2005/8/layout/vList5"/>
    <dgm:cxn modelId="{08E21AE2-D50F-4CE3-A2E8-DB9F2A7441E5}" srcId="{B4390255-F1B7-A54F-BC4A-2A90E2CB2C5F}" destId="{BE3C6EF9-000A-4D6D-AB3A-5D9EB712D986}" srcOrd="1" destOrd="0" parTransId="{6C4FF3B1-3523-4051-8DD4-042EAB51F3C2}" sibTransId="{DE6F33BE-D073-49A6-A707-32F7BCA68421}"/>
    <dgm:cxn modelId="{C6FAE6E5-479B-EE4C-8CEE-6ECD3A46DBE7}" type="presOf" srcId="{FEA1739A-775D-FC45-909F-56504313122A}" destId="{95CE65C8-ADEF-BF46-A7E7-E746A66F5A55}" srcOrd="0" destOrd="0" presId="urn:microsoft.com/office/officeart/2005/8/layout/vList5"/>
    <dgm:cxn modelId="{9F6B5FF0-8D0A-44A8-BF45-6CF9543C9B9F}" srcId="{6C9F5E1E-56F7-B24A-8FD6-4184440CD406}" destId="{54EA2614-B2CC-477A-86C9-C88D6315D492}" srcOrd="3" destOrd="0" parTransId="{7D1EF1CA-F8D8-4668-83E9-713E7F242BF1}" sibTransId="{09E0CF07-8E01-472E-A23E-061577A2E2D9}"/>
    <dgm:cxn modelId="{7474F8F0-5FF5-4641-BCBE-160EF868687A}" srcId="{FA4D4C95-2F67-2E4D-B9C5-57553188E49D}" destId="{33BA739E-DDE2-4540-8D3D-7AB5437774BB}" srcOrd="1" destOrd="0" parTransId="{5503F787-C5A0-4B4C-80FF-B1A329F649D9}" sibTransId="{52F00CE7-A438-4743-B88B-5497DBC19357}"/>
    <dgm:cxn modelId="{DF1108FF-FB07-4F7D-BF88-25332A66F827}" srcId="{FEA1739A-775D-FC45-909F-56504313122A}" destId="{42109989-D85D-45C6-B007-A5B5601BB946}" srcOrd="2" destOrd="0" parTransId="{B242DAA4-6CE9-4D36-A59B-079C37339462}" sibTransId="{1736283D-C7F0-4C54-889C-12492051395B}"/>
    <dgm:cxn modelId="{632DC146-7658-C94E-8110-0BF6B305FF6D}" type="presParOf" srcId="{E478EBF1-FFBF-044E-A231-38CE543038A3}" destId="{D9EC4AEC-FB01-C843-9800-3E821E9573D1}" srcOrd="0" destOrd="0" presId="urn:microsoft.com/office/officeart/2005/8/layout/vList5"/>
    <dgm:cxn modelId="{AFD2358E-82A3-6340-9ECE-9ACB124C7590}" type="presParOf" srcId="{D9EC4AEC-FB01-C843-9800-3E821E9573D1}" destId="{2C1A87C8-56AC-E845-A8E6-6BEEF50318E4}" srcOrd="0" destOrd="0" presId="urn:microsoft.com/office/officeart/2005/8/layout/vList5"/>
    <dgm:cxn modelId="{50F0607D-A261-3B4E-B98A-4D99232B3CCE}" type="presParOf" srcId="{D9EC4AEC-FB01-C843-9800-3E821E9573D1}" destId="{C08534B2-3ED4-3444-BC9E-CC252180D2F7}" srcOrd="1" destOrd="0" presId="urn:microsoft.com/office/officeart/2005/8/layout/vList5"/>
    <dgm:cxn modelId="{B557D58C-9052-E74F-B5EB-63A73DED5391}" type="presParOf" srcId="{E478EBF1-FFBF-044E-A231-38CE543038A3}" destId="{75545D92-EB81-AF40-BF5C-16C33629ED65}" srcOrd="1" destOrd="0" presId="urn:microsoft.com/office/officeart/2005/8/layout/vList5"/>
    <dgm:cxn modelId="{5A3724C0-7EF3-DD4C-8AB5-35BEA928FF2C}" type="presParOf" srcId="{E478EBF1-FFBF-044E-A231-38CE543038A3}" destId="{020763E2-1540-B149-9231-5719A8631405}" srcOrd="2" destOrd="0" presId="urn:microsoft.com/office/officeart/2005/8/layout/vList5"/>
    <dgm:cxn modelId="{97665772-E0AA-514F-B26F-76CF97781961}" type="presParOf" srcId="{020763E2-1540-B149-9231-5719A8631405}" destId="{A7895D73-7D97-624F-BA69-05995FDEA71E}" srcOrd="0" destOrd="0" presId="urn:microsoft.com/office/officeart/2005/8/layout/vList5"/>
    <dgm:cxn modelId="{3FF0A720-157E-0548-8C02-BAECAD756C98}" type="presParOf" srcId="{020763E2-1540-B149-9231-5719A8631405}" destId="{A667D2F4-79C6-D241-9A8D-F5AF451878D0}" srcOrd="1" destOrd="0" presId="urn:microsoft.com/office/officeart/2005/8/layout/vList5"/>
    <dgm:cxn modelId="{19A9D21C-229B-9C40-A174-818037ED39E1}" type="presParOf" srcId="{E478EBF1-FFBF-044E-A231-38CE543038A3}" destId="{BCCA6A1E-4CEF-CD4D-80D9-5787CD533E1C}" srcOrd="3" destOrd="0" presId="urn:microsoft.com/office/officeart/2005/8/layout/vList5"/>
    <dgm:cxn modelId="{8059A542-CF05-A44D-80A5-0EE24A01B8B4}" type="presParOf" srcId="{E478EBF1-FFBF-044E-A231-38CE543038A3}" destId="{84219A32-0E5F-5344-85CD-56CCCAC6BB58}" srcOrd="4" destOrd="0" presId="urn:microsoft.com/office/officeart/2005/8/layout/vList5"/>
    <dgm:cxn modelId="{310D36CA-0888-2B44-8D0B-9BA56F689A62}" type="presParOf" srcId="{84219A32-0E5F-5344-85CD-56CCCAC6BB58}" destId="{A1AB0DE8-0BFE-4D4C-9138-630E4270E9BA}" srcOrd="0" destOrd="0" presId="urn:microsoft.com/office/officeart/2005/8/layout/vList5"/>
    <dgm:cxn modelId="{FE09BC73-5AFA-C748-A112-AE99C861B0F7}" type="presParOf" srcId="{84219A32-0E5F-5344-85CD-56CCCAC6BB58}" destId="{7E36B14E-B442-D242-A519-61B094451142}" srcOrd="1" destOrd="0" presId="urn:microsoft.com/office/officeart/2005/8/layout/vList5"/>
    <dgm:cxn modelId="{748EA25B-5D8A-544E-89EF-3E892C9FF59D}" type="presParOf" srcId="{E478EBF1-FFBF-044E-A231-38CE543038A3}" destId="{78B84233-4674-C140-BD5B-AEE2358D6E21}" srcOrd="5" destOrd="0" presId="urn:microsoft.com/office/officeart/2005/8/layout/vList5"/>
    <dgm:cxn modelId="{B0EF7E0D-AF27-124F-AEE5-06D96CD343CC}" type="presParOf" srcId="{E478EBF1-FFBF-044E-A231-38CE543038A3}" destId="{BAFD8D37-5FD5-9B47-9567-B49DF166C25B}" srcOrd="6" destOrd="0" presId="urn:microsoft.com/office/officeart/2005/8/layout/vList5"/>
    <dgm:cxn modelId="{247F2232-35E1-5147-8C01-397FF4EB48BD}" type="presParOf" srcId="{BAFD8D37-5FD5-9B47-9567-B49DF166C25B}" destId="{95CE65C8-ADEF-BF46-A7E7-E746A66F5A55}" srcOrd="0" destOrd="0" presId="urn:microsoft.com/office/officeart/2005/8/layout/vList5"/>
    <dgm:cxn modelId="{C4A0DF23-F184-8645-8B57-7669B48915B0}" type="presParOf" srcId="{BAFD8D37-5FD5-9B47-9567-B49DF166C25B}" destId="{85C3E389-A324-A241-992C-2F7D07815269}" srcOrd="1" destOrd="0" presId="urn:microsoft.com/office/officeart/2005/8/layout/vList5"/>
    <dgm:cxn modelId="{3BE64B64-6D66-BE40-B6F5-4B7263AF6511}" type="presParOf" srcId="{E478EBF1-FFBF-044E-A231-38CE543038A3}" destId="{F7FC5A26-9667-B340-9B0F-DC237E5DEDF5}" srcOrd="7" destOrd="0" presId="urn:microsoft.com/office/officeart/2005/8/layout/vList5"/>
    <dgm:cxn modelId="{7E0415CC-3F67-604C-9C82-D738A9B0B34C}" type="presParOf" srcId="{E478EBF1-FFBF-044E-A231-38CE543038A3}" destId="{4F0EA8B6-8F84-9A4D-81E9-BD835B30662E}" srcOrd="8" destOrd="0" presId="urn:microsoft.com/office/officeart/2005/8/layout/vList5"/>
    <dgm:cxn modelId="{2B09559A-0C7B-A54C-AFAA-83370D4BACCD}" type="presParOf" srcId="{4F0EA8B6-8F84-9A4D-81E9-BD835B30662E}" destId="{44B8EA24-BB5F-9648-9319-655D0F3CD854}" srcOrd="0" destOrd="0" presId="urn:microsoft.com/office/officeart/2005/8/layout/vList5"/>
    <dgm:cxn modelId="{57E8C560-17DA-8844-8678-F83731D4F972}" type="presParOf" srcId="{4F0EA8B6-8F84-9A4D-81E9-BD835B30662E}" destId="{189185C4-DF15-5647-B2E7-8980C85041C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1F79CC-408F-9842-BE99-48B1C2033FCA}"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GB"/>
        </a:p>
      </dgm:t>
    </dgm:pt>
    <dgm:pt modelId="{88FBE468-9EA4-6D4A-A0F4-90C22FCD5AED}">
      <dgm:prSet phldrT="[Text]" custT="1"/>
      <dgm:spPr>
        <a:solidFill>
          <a:srgbClr val="01C8C3"/>
        </a:solidFill>
        <a:ln>
          <a:solidFill>
            <a:srgbClr val="01C8C3"/>
          </a:solidFill>
        </a:ln>
      </dgm:spPr>
      <dgm:t>
        <a:bodyPr/>
        <a:lstStyle/>
        <a:p>
          <a:r>
            <a:rPr lang="ar-JO" sz="2800" b="0" dirty="0">
              <a:solidFill>
                <a:schemeClr val="bg2"/>
              </a:solidFill>
              <a:latin typeface="Calibri" panose="020F0502020204030204" pitchFamily="34" charset="0"/>
              <a:ea typeface="Open Sans" panose="020B0606030504020204" pitchFamily="34" charset="0"/>
              <a:cs typeface="Calibri" panose="020F0502020204030204" pitchFamily="34" charset="0"/>
            </a:rPr>
            <a:t>التقييم</a:t>
          </a:r>
          <a:endParaRPr lang="en-GB" sz="2800" b="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gm:t>
    </dgm:pt>
    <dgm:pt modelId="{FCCD4989-E980-FC47-8E79-B1C6DAD15364}" type="par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1BDD40A-FCBA-784F-9ED6-589A7E9022E2}" type="sib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28158278-7363-EE40-A1CE-12DECA3E71BE}">
      <dgm:prSet phldrT="[Text]" custT="1"/>
      <dgm:spPr>
        <a:solidFill>
          <a:srgbClr val="01C8C3"/>
        </a:solidFill>
        <a:ln>
          <a:solidFill>
            <a:srgbClr val="01C8C3"/>
          </a:solidFill>
        </a:ln>
      </dgm:spPr>
      <dgm:t>
        <a:bodyPr/>
        <a:lstStyle/>
        <a:p>
          <a:r>
            <a:rPr lang="ar-JO" sz="2800" b="0" dirty="0">
              <a:solidFill>
                <a:schemeClr val="bg2"/>
              </a:solidFill>
              <a:latin typeface="Calibri" panose="020F0502020204030204" pitchFamily="34" charset="0"/>
              <a:ea typeface="Open Sans" panose="020B0606030504020204" pitchFamily="34" charset="0"/>
              <a:cs typeface="Calibri" panose="020F0502020204030204" pitchFamily="34" charset="0"/>
            </a:rPr>
            <a:t>التخطيط</a:t>
          </a:r>
          <a:endParaRPr lang="en-GB" sz="2800" b="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gm:t>
    </dgm:pt>
    <dgm:pt modelId="{B91DF4B0-09D1-8449-97BE-797172A39835}" type="par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40CCA0B-C44A-F542-90BF-2704B703A3BA}" type="sib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5C525CF-0575-364E-AC61-D1A35C1B77EC}">
      <dgm:prSet phldrT="[Text]" custT="1"/>
      <dgm:spPr>
        <a:solidFill>
          <a:srgbClr val="01C8C3"/>
        </a:solidFill>
        <a:ln>
          <a:solidFill>
            <a:srgbClr val="01C8C3"/>
          </a:solidFill>
        </a:ln>
      </dgm:spPr>
      <dgm:t>
        <a:bodyPr/>
        <a:lstStyle/>
        <a:p>
          <a:r>
            <a:rPr lang="ar-JO" sz="2800" b="0" dirty="0">
              <a:solidFill>
                <a:schemeClr val="bg2"/>
              </a:solidFill>
              <a:latin typeface="Calibri" panose="020F0502020204030204" pitchFamily="34" charset="0"/>
              <a:ea typeface="Open Sans" panose="020B0606030504020204" pitchFamily="34" charset="0"/>
              <a:cs typeface="Calibri" panose="020F0502020204030204" pitchFamily="34" charset="0"/>
            </a:rPr>
            <a:t>الرصد والتنفيذ</a:t>
          </a:r>
          <a:endParaRPr lang="en-GB" sz="2800" b="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gm:t>
    </dgm:pt>
    <dgm:pt modelId="{7DB9A3A9-646C-8A4B-B240-9FB837DD7217}" type="par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EF4AEB1-9C8A-E34B-A7A1-6D6B4965DC3F}" type="sib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1AF70DC-3B93-D745-B961-0CCB5279EEE7}">
      <dgm:prSet phldrT="[Text]" custT="1"/>
      <dgm:spPr>
        <a:solidFill>
          <a:srgbClr val="01C8C3"/>
        </a:solidFill>
        <a:ln>
          <a:solidFill>
            <a:srgbClr val="01C8C3"/>
          </a:solidFill>
        </a:ln>
      </dgm:spPr>
      <dgm:t>
        <a:bodyPr/>
        <a:lstStyle/>
        <a:p>
          <a:r>
            <a:rPr lang="ar-JO" sz="2800" b="0" dirty="0">
              <a:solidFill>
                <a:schemeClr val="bg2"/>
              </a:solidFill>
              <a:latin typeface="Calibri" panose="020F0502020204030204" pitchFamily="34" charset="0"/>
              <a:ea typeface="Open Sans" panose="020B0606030504020204" pitchFamily="34" charset="0"/>
              <a:cs typeface="Calibri" panose="020F0502020204030204" pitchFamily="34" charset="0"/>
            </a:rPr>
            <a:t>التقويم والتعلم</a:t>
          </a:r>
          <a:endParaRPr lang="en-GB" sz="2800" b="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gm:t>
    </dgm:pt>
    <dgm:pt modelId="{6EB4C48E-354F-3C4F-91D6-B8A9AEEB1CF0}" type="par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D55A9B16-FD42-D44D-936E-C9F0B68BB514}" type="sib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28FF30D-FD04-EF48-8E21-45A2716EEF8A}" type="pres">
      <dgm:prSet presAssocID="{5C1F79CC-408F-9842-BE99-48B1C2033FCA}" presName="cycle" presStyleCnt="0">
        <dgm:presLayoutVars>
          <dgm:dir/>
          <dgm:resizeHandles val="exact"/>
        </dgm:presLayoutVars>
      </dgm:prSet>
      <dgm:spPr/>
    </dgm:pt>
    <dgm:pt modelId="{78D03242-0900-F04A-B7FA-31D8953F3B78}" type="pres">
      <dgm:prSet presAssocID="{88FBE468-9EA4-6D4A-A0F4-90C22FCD5AED}" presName="node" presStyleLbl="node1" presStyleIdx="0" presStyleCnt="4" custScaleX="127231" custRadScaleRad="99927" custRadScaleInc="671">
        <dgm:presLayoutVars>
          <dgm:bulletEnabled val="1"/>
        </dgm:presLayoutVars>
      </dgm:prSet>
      <dgm:spPr/>
    </dgm:pt>
    <dgm:pt modelId="{8995F245-8E4C-CE43-9999-C338B3517971}" type="pres">
      <dgm:prSet presAssocID="{88FBE468-9EA4-6D4A-A0F4-90C22FCD5AED}" presName="spNode" presStyleCnt="0"/>
      <dgm:spPr/>
    </dgm:pt>
    <dgm:pt modelId="{18E33FFE-5365-CB43-9B80-74D8A238D9AB}" type="pres">
      <dgm:prSet presAssocID="{E1BDD40A-FCBA-784F-9ED6-589A7E9022E2}" presName="sibTrans" presStyleLbl="sibTrans1D1" presStyleIdx="0" presStyleCnt="4"/>
      <dgm:spPr/>
    </dgm:pt>
    <dgm:pt modelId="{7BE3A8DC-FE34-9A4F-9A12-706D9D63FFAC}" type="pres">
      <dgm:prSet presAssocID="{28158278-7363-EE40-A1CE-12DECA3E71BE}" presName="node" presStyleLbl="node1" presStyleIdx="1" presStyleCnt="4" custScaleX="127231" custRadScaleRad="125728" custRadScaleInc="-1202">
        <dgm:presLayoutVars>
          <dgm:bulletEnabled val="1"/>
        </dgm:presLayoutVars>
      </dgm:prSet>
      <dgm:spPr/>
    </dgm:pt>
    <dgm:pt modelId="{38821502-0CF0-9542-9470-4A27952CBC9B}" type="pres">
      <dgm:prSet presAssocID="{28158278-7363-EE40-A1CE-12DECA3E71BE}" presName="spNode" presStyleCnt="0"/>
      <dgm:spPr/>
    </dgm:pt>
    <dgm:pt modelId="{9AD68676-D4AD-5E42-AB28-B6EEE0920C4C}" type="pres">
      <dgm:prSet presAssocID="{540CCA0B-C44A-F542-90BF-2704B703A3BA}" presName="sibTrans" presStyleLbl="sibTrans1D1" presStyleIdx="1" presStyleCnt="4"/>
      <dgm:spPr/>
    </dgm:pt>
    <dgm:pt modelId="{7149E0A3-0C75-4047-9E2B-28B36F5A0F86}" type="pres">
      <dgm:prSet presAssocID="{E5C525CF-0575-364E-AC61-D1A35C1B77EC}" presName="node" presStyleLbl="node1" presStyleIdx="2" presStyleCnt="4" custScaleX="127231" custRadScaleRad="100074" custRadScaleInc="-670">
        <dgm:presLayoutVars>
          <dgm:bulletEnabled val="1"/>
        </dgm:presLayoutVars>
      </dgm:prSet>
      <dgm:spPr/>
    </dgm:pt>
    <dgm:pt modelId="{EF8E357C-BCA3-4F4C-8F50-04B13A38B2EE}" type="pres">
      <dgm:prSet presAssocID="{E5C525CF-0575-364E-AC61-D1A35C1B77EC}" presName="spNode" presStyleCnt="0"/>
      <dgm:spPr/>
    </dgm:pt>
    <dgm:pt modelId="{E9467F01-C5CC-AF4C-8089-DE26FB7CC7C9}" type="pres">
      <dgm:prSet presAssocID="{5EF4AEB1-9C8A-E34B-A7A1-6D6B4965DC3F}" presName="sibTrans" presStyleLbl="sibTrans1D1" presStyleIdx="2" presStyleCnt="4"/>
      <dgm:spPr/>
    </dgm:pt>
    <dgm:pt modelId="{DA468908-1167-C941-9084-C5E0B3ED77E0}" type="pres">
      <dgm:prSet presAssocID="{51AF70DC-3B93-D745-B961-0CCB5279EEE7}" presName="node" presStyleLbl="node1" presStyleIdx="3" presStyleCnt="4" custScaleX="127231" custRadScaleRad="134378" custRadScaleInc="-1021">
        <dgm:presLayoutVars>
          <dgm:bulletEnabled val="1"/>
        </dgm:presLayoutVars>
      </dgm:prSet>
      <dgm:spPr/>
    </dgm:pt>
    <dgm:pt modelId="{4A36FBD8-54AC-0C42-A17D-5439D99063DB}" type="pres">
      <dgm:prSet presAssocID="{51AF70DC-3B93-D745-B961-0CCB5279EEE7}" presName="spNode" presStyleCnt="0"/>
      <dgm:spPr/>
    </dgm:pt>
    <dgm:pt modelId="{6D28E37C-B7E8-7844-9171-7040F8342732}" type="pres">
      <dgm:prSet presAssocID="{D55A9B16-FD42-D44D-936E-C9F0B68BB514}" presName="sibTrans" presStyleLbl="sibTrans1D1" presStyleIdx="3" presStyleCnt="4"/>
      <dgm:spPr/>
    </dgm:pt>
  </dgm:ptLst>
  <dgm:cxnLst>
    <dgm:cxn modelId="{1D37F203-7560-D543-875F-5EBA3174FEA3}" type="presOf" srcId="{5EF4AEB1-9C8A-E34B-A7A1-6D6B4965DC3F}" destId="{E9467F01-C5CC-AF4C-8089-DE26FB7CC7C9}" srcOrd="0" destOrd="0" presId="urn:microsoft.com/office/officeart/2005/8/layout/cycle6"/>
    <dgm:cxn modelId="{98DC972C-1448-3441-86A7-864AA8BF1CC7}" type="presOf" srcId="{5C1F79CC-408F-9842-BE99-48B1C2033FCA}" destId="{E28FF30D-FD04-EF48-8E21-45A2716EEF8A}" srcOrd="0" destOrd="0" presId="urn:microsoft.com/office/officeart/2005/8/layout/cycle6"/>
    <dgm:cxn modelId="{3A5C835E-DA29-8C4C-9806-3A272AC3DA85}" type="presOf" srcId="{540CCA0B-C44A-F542-90BF-2704B703A3BA}" destId="{9AD68676-D4AD-5E42-AB28-B6EEE0920C4C}" srcOrd="0" destOrd="0" presId="urn:microsoft.com/office/officeart/2005/8/layout/cycle6"/>
    <dgm:cxn modelId="{B9C6F448-4E13-1147-8CFC-62D253587A9A}" type="presOf" srcId="{E5C525CF-0575-364E-AC61-D1A35C1B77EC}" destId="{7149E0A3-0C75-4047-9E2B-28B36F5A0F86}" srcOrd="0" destOrd="0" presId="urn:microsoft.com/office/officeart/2005/8/layout/cycle6"/>
    <dgm:cxn modelId="{2717104B-9DDF-2B4B-9394-DAA33902FFF9}" type="presOf" srcId="{E1BDD40A-FCBA-784F-9ED6-589A7E9022E2}" destId="{18E33FFE-5365-CB43-9B80-74D8A238D9AB}" srcOrd="0" destOrd="0" presId="urn:microsoft.com/office/officeart/2005/8/layout/cycle6"/>
    <dgm:cxn modelId="{9A935778-85D1-744A-B866-529B7A00B680}" srcId="{5C1F79CC-408F-9842-BE99-48B1C2033FCA}" destId="{51AF70DC-3B93-D745-B961-0CCB5279EEE7}" srcOrd="3" destOrd="0" parTransId="{6EB4C48E-354F-3C4F-91D6-B8A9AEEB1CF0}" sibTransId="{D55A9B16-FD42-D44D-936E-C9F0B68BB514}"/>
    <dgm:cxn modelId="{4981E199-87E3-8345-8615-B738E3986042}" type="presOf" srcId="{51AF70DC-3B93-D745-B961-0CCB5279EEE7}" destId="{DA468908-1167-C941-9084-C5E0B3ED77E0}" srcOrd="0" destOrd="0" presId="urn:microsoft.com/office/officeart/2005/8/layout/cycle6"/>
    <dgm:cxn modelId="{60ECC3A4-A57A-164B-B078-679B967B51F3}" srcId="{5C1F79CC-408F-9842-BE99-48B1C2033FCA}" destId="{E5C525CF-0575-364E-AC61-D1A35C1B77EC}" srcOrd="2" destOrd="0" parTransId="{7DB9A3A9-646C-8A4B-B240-9FB837DD7217}" sibTransId="{5EF4AEB1-9C8A-E34B-A7A1-6D6B4965DC3F}"/>
    <dgm:cxn modelId="{F73AC7C0-56BD-3D4B-8BA1-9D74C6C48DFA}" type="presOf" srcId="{D55A9B16-FD42-D44D-936E-C9F0B68BB514}" destId="{6D28E37C-B7E8-7844-9171-7040F8342732}" srcOrd="0" destOrd="0" presId="urn:microsoft.com/office/officeart/2005/8/layout/cycle6"/>
    <dgm:cxn modelId="{4B53D8EC-F021-814C-A1CB-17384E3CF0BE}" type="presOf" srcId="{88FBE468-9EA4-6D4A-A0F4-90C22FCD5AED}" destId="{78D03242-0900-F04A-B7FA-31D8953F3B78}" srcOrd="0" destOrd="0" presId="urn:microsoft.com/office/officeart/2005/8/layout/cycle6"/>
    <dgm:cxn modelId="{F14242F2-1AFA-EB4B-ABEC-1D8A9BFB2F33}" srcId="{5C1F79CC-408F-9842-BE99-48B1C2033FCA}" destId="{28158278-7363-EE40-A1CE-12DECA3E71BE}" srcOrd="1" destOrd="0" parTransId="{B91DF4B0-09D1-8449-97BE-797172A39835}" sibTransId="{540CCA0B-C44A-F542-90BF-2704B703A3BA}"/>
    <dgm:cxn modelId="{BF472EF3-F6A1-174B-AC86-B94CA4351968}" srcId="{5C1F79CC-408F-9842-BE99-48B1C2033FCA}" destId="{88FBE468-9EA4-6D4A-A0F4-90C22FCD5AED}" srcOrd="0" destOrd="0" parTransId="{FCCD4989-E980-FC47-8E79-B1C6DAD15364}" sibTransId="{E1BDD40A-FCBA-784F-9ED6-589A7E9022E2}"/>
    <dgm:cxn modelId="{9E675DFB-2365-2A4C-B82D-C56E2D9B73AC}" type="presOf" srcId="{28158278-7363-EE40-A1CE-12DECA3E71BE}" destId="{7BE3A8DC-FE34-9A4F-9A12-706D9D63FFAC}" srcOrd="0" destOrd="0" presId="urn:microsoft.com/office/officeart/2005/8/layout/cycle6"/>
    <dgm:cxn modelId="{467280C9-8CB3-F54B-8BE3-A58C2F2F7F01}" type="presParOf" srcId="{E28FF30D-FD04-EF48-8E21-45A2716EEF8A}" destId="{78D03242-0900-F04A-B7FA-31D8953F3B78}" srcOrd="0" destOrd="0" presId="urn:microsoft.com/office/officeart/2005/8/layout/cycle6"/>
    <dgm:cxn modelId="{66D572CE-35C0-BE48-BC87-2391A85083B0}" type="presParOf" srcId="{E28FF30D-FD04-EF48-8E21-45A2716EEF8A}" destId="{8995F245-8E4C-CE43-9999-C338B3517971}" srcOrd="1" destOrd="0" presId="urn:microsoft.com/office/officeart/2005/8/layout/cycle6"/>
    <dgm:cxn modelId="{2DDAD71C-8DA3-2244-A4C8-0F9A7140C362}" type="presParOf" srcId="{E28FF30D-FD04-EF48-8E21-45A2716EEF8A}" destId="{18E33FFE-5365-CB43-9B80-74D8A238D9AB}" srcOrd="2" destOrd="0" presId="urn:microsoft.com/office/officeart/2005/8/layout/cycle6"/>
    <dgm:cxn modelId="{13A14165-377B-3C45-A11A-EAB69E7368AC}" type="presParOf" srcId="{E28FF30D-FD04-EF48-8E21-45A2716EEF8A}" destId="{7BE3A8DC-FE34-9A4F-9A12-706D9D63FFAC}" srcOrd="3" destOrd="0" presId="urn:microsoft.com/office/officeart/2005/8/layout/cycle6"/>
    <dgm:cxn modelId="{AE5544BA-8F05-5E42-9732-42CB94055B3F}" type="presParOf" srcId="{E28FF30D-FD04-EF48-8E21-45A2716EEF8A}" destId="{38821502-0CF0-9542-9470-4A27952CBC9B}" srcOrd="4" destOrd="0" presId="urn:microsoft.com/office/officeart/2005/8/layout/cycle6"/>
    <dgm:cxn modelId="{3DEAAEC3-7EC9-8844-9B5C-B06AA3A70D3D}" type="presParOf" srcId="{E28FF30D-FD04-EF48-8E21-45A2716EEF8A}" destId="{9AD68676-D4AD-5E42-AB28-B6EEE0920C4C}" srcOrd="5" destOrd="0" presId="urn:microsoft.com/office/officeart/2005/8/layout/cycle6"/>
    <dgm:cxn modelId="{CA21E008-232F-F240-AE18-1B4C0A489FE2}" type="presParOf" srcId="{E28FF30D-FD04-EF48-8E21-45A2716EEF8A}" destId="{7149E0A3-0C75-4047-9E2B-28B36F5A0F86}" srcOrd="6" destOrd="0" presId="urn:microsoft.com/office/officeart/2005/8/layout/cycle6"/>
    <dgm:cxn modelId="{456E9261-F7EC-E44E-8F0C-C78C37E2189D}" type="presParOf" srcId="{E28FF30D-FD04-EF48-8E21-45A2716EEF8A}" destId="{EF8E357C-BCA3-4F4C-8F50-04B13A38B2EE}" srcOrd="7" destOrd="0" presId="urn:microsoft.com/office/officeart/2005/8/layout/cycle6"/>
    <dgm:cxn modelId="{D72699E5-9D11-464D-9348-A6768E17B43E}" type="presParOf" srcId="{E28FF30D-FD04-EF48-8E21-45A2716EEF8A}" destId="{E9467F01-C5CC-AF4C-8089-DE26FB7CC7C9}" srcOrd="8" destOrd="0" presId="urn:microsoft.com/office/officeart/2005/8/layout/cycle6"/>
    <dgm:cxn modelId="{F5DBA3B0-110B-E448-B6AF-3CAF678198C7}" type="presParOf" srcId="{E28FF30D-FD04-EF48-8E21-45A2716EEF8A}" destId="{DA468908-1167-C941-9084-C5E0B3ED77E0}" srcOrd="9" destOrd="0" presId="urn:microsoft.com/office/officeart/2005/8/layout/cycle6"/>
    <dgm:cxn modelId="{7DCCCBAA-5FF8-7B45-8EFB-743830244C73}" type="presParOf" srcId="{E28FF30D-FD04-EF48-8E21-45A2716EEF8A}" destId="{4A36FBD8-54AC-0C42-A17D-5439D99063DB}" srcOrd="10" destOrd="0" presId="urn:microsoft.com/office/officeart/2005/8/layout/cycle6"/>
    <dgm:cxn modelId="{A78940F1-0F8A-7746-9608-59A7A4901DD8}" type="presParOf" srcId="{E28FF30D-FD04-EF48-8E21-45A2716EEF8A}" destId="{6D28E37C-B7E8-7844-9171-7040F8342732}" srcOrd="11" destOrd="0" presId="urn:microsoft.com/office/officeart/2005/8/layout/cycle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8534B2-3ED4-3444-BC9E-CC252180D2F7}">
      <dsp:nvSpPr>
        <dsp:cNvPr id="0" name=""/>
        <dsp:cNvSpPr/>
      </dsp:nvSpPr>
      <dsp:spPr>
        <a:xfrm rot="5400000">
          <a:off x="10752215" y="-5001560"/>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kern="1200" dirty="0">
              <a:latin typeface="Calibri" panose="020F0502020204030204" pitchFamily="34" charset="0"/>
              <a:cs typeface="Calibri" panose="020F0502020204030204" pitchFamily="34" charset="0"/>
            </a:rPr>
            <a:t>تضمين المشاركة المجتمعية والمساءلة في السياسات والاستراتيجيات</a:t>
          </a:r>
          <a:endParaRPr lang="en-GB" sz="2400" kern="1200" dirty="0">
            <a:latin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ct val="15000"/>
            </a:spcAft>
            <a:buFont typeface="Arial" panose="020B0604020202020204" pitchFamily="34" charset="0"/>
            <a:buNone/>
          </a:pPr>
          <a:r>
            <a:rPr lang="ar-JO" sz="2400" b="0" i="0" u="none" strike="noStrike" kern="1200"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rPr>
            <a:t>تخصيص التمويل ووقت الموظفين للمشاركة المجتمعية</a:t>
          </a:r>
          <a:endParaRPr lang="en-GB" sz="2400" b="0" i="0" u="none" strike="noStrike" kern="1200"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dsp:txBody>
      <dsp:txXfrm rot="-5400000">
        <a:off x="5607518" y="197786"/>
        <a:ext cx="11354243" cy="1010198"/>
      </dsp:txXfrm>
    </dsp:sp>
    <dsp:sp modelId="{2C1A87C8-56AC-E845-A8E6-6BEEF50318E4}">
      <dsp:nvSpPr>
        <dsp:cNvPr id="0" name=""/>
        <dsp:cNvSpPr/>
      </dsp:nvSpPr>
      <dsp:spPr>
        <a:xfrm>
          <a:off x="809985" y="3200"/>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tx2"/>
              </a:solidFill>
              <a:latin typeface="Calibri" panose="020F0502020204030204" pitchFamily="34" charset="0"/>
              <a:cs typeface="Calibri" panose="020F0502020204030204" pitchFamily="34" charset="0"/>
            </a:rPr>
            <a:t>القيادة</a:t>
          </a:r>
          <a:endParaRPr lang="en-GB" sz="2800" kern="1200" dirty="0">
            <a:solidFill>
              <a:schemeClr val="tx2"/>
            </a:solidFill>
            <a:latin typeface="Calibri" panose="020F0502020204030204" pitchFamily="34" charset="0"/>
            <a:cs typeface="Calibri" panose="020F0502020204030204" pitchFamily="34" charset="0"/>
          </a:endParaRPr>
        </a:p>
      </dsp:txBody>
      <dsp:txXfrm>
        <a:off x="878297" y="71512"/>
        <a:ext cx="4660908" cy="1262746"/>
      </dsp:txXfrm>
    </dsp:sp>
    <dsp:sp modelId="{A667D2F4-79C6-D241-9A8D-F5AF451878D0}">
      <dsp:nvSpPr>
        <dsp:cNvPr id="0" name=""/>
        <dsp:cNvSpPr/>
      </dsp:nvSpPr>
      <dsp:spPr>
        <a:xfrm rot="5400000">
          <a:off x="10752215" y="-3532221"/>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kern="1200" dirty="0">
              <a:latin typeface="Calibri" panose="020F0502020204030204" pitchFamily="34" charset="0"/>
              <a:cs typeface="Calibri" panose="020F0502020204030204" pitchFamily="34" charset="0"/>
            </a:rPr>
            <a:t>إضافة المشاركة المجتمعية والمساءلة إلى الخطط والميزانيات</a:t>
          </a:r>
          <a:endParaRPr lang="en-GB" sz="2400" kern="1200" dirty="0">
            <a:latin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ct val="15000"/>
            </a:spcAft>
            <a:buFont typeface="Arial" panose="020B0604020202020204" pitchFamily="34" charset="0"/>
            <a:buNone/>
          </a:pPr>
          <a:r>
            <a:rPr lang="ar-JO" sz="2400" b="0" i="0" u="none" strike="noStrike" kern="1200"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rPr>
            <a:t>اتخاذ القرارات وتكييف الخدمات وفقًا للتغذية الراجعة المجتمعية</a:t>
          </a:r>
          <a:endParaRPr lang="en-GB" sz="2400" b="0" i="0" u="none" strike="noStrike" kern="1200"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dsp:txBody>
      <dsp:txXfrm rot="-5400000">
        <a:off x="5607518" y="1667125"/>
        <a:ext cx="11354243" cy="1010198"/>
      </dsp:txXfrm>
    </dsp:sp>
    <dsp:sp modelId="{A7895D73-7D97-624F-BA69-05995FDEA71E}">
      <dsp:nvSpPr>
        <dsp:cNvPr id="0" name=""/>
        <dsp:cNvSpPr/>
      </dsp:nvSpPr>
      <dsp:spPr>
        <a:xfrm>
          <a:off x="809985" y="1472539"/>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tx2"/>
              </a:solidFill>
              <a:latin typeface="Calibri" panose="020F0502020204030204" pitchFamily="34" charset="0"/>
              <a:cs typeface="Calibri" panose="020F0502020204030204" pitchFamily="34" charset="0"/>
            </a:rPr>
            <a:t>البرامج والعمليات</a:t>
          </a:r>
          <a:endParaRPr lang="en-GB" sz="2800" kern="1200" dirty="0">
            <a:solidFill>
              <a:schemeClr val="tx2"/>
            </a:solidFill>
            <a:latin typeface="Calibri" panose="020F0502020204030204" pitchFamily="34" charset="0"/>
            <a:cs typeface="Calibri" panose="020F0502020204030204" pitchFamily="34" charset="0"/>
          </a:endParaRPr>
        </a:p>
      </dsp:txBody>
      <dsp:txXfrm>
        <a:off x="878297" y="1540851"/>
        <a:ext cx="4660908" cy="1262746"/>
      </dsp:txXfrm>
    </dsp:sp>
    <dsp:sp modelId="{7E36B14E-B442-D242-A519-61B094451142}">
      <dsp:nvSpPr>
        <dsp:cNvPr id="0" name=""/>
        <dsp:cNvSpPr/>
      </dsp:nvSpPr>
      <dsp:spPr>
        <a:xfrm rot="5400000">
          <a:off x="10752215" y="-2062882"/>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 منح المرونة الكافية للاستجابة لاحتياجات المجتمع</a:t>
          </a:r>
          <a:endParaRPr lang="en-US"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إدماج المشاركة المجتمعية والمساءلة في عمليات الموارد البشرية</a:t>
          </a:r>
          <a:endParaRPr lang="en-US"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dsp:txBody>
      <dsp:txXfrm rot="-5400000">
        <a:off x="5607518" y="3136464"/>
        <a:ext cx="11354243" cy="1010198"/>
      </dsp:txXfrm>
    </dsp:sp>
    <dsp:sp modelId="{A1AB0DE8-0BFE-4D4C-9138-630E4270E9BA}">
      <dsp:nvSpPr>
        <dsp:cNvPr id="0" name=""/>
        <dsp:cNvSpPr/>
      </dsp:nvSpPr>
      <dsp:spPr>
        <a:xfrm>
          <a:off x="809985" y="2941878"/>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tx2"/>
              </a:solidFill>
              <a:latin typeface="Calibri" panose="020F0502020204030204" pitchFamily="34" charset="0"/>
              <a:cs typeface="Calibri" panose="020F0502020204030204" pitchFamily="34" charset="0"/>
            </a:rPr>
            <a:t>خدمات الدعم</a:t>
          </a:r>
          <a:endParaRPr lang="en-GB" sz="2800" kern="1200" dirty="0">
            <a:solidFill>
              <a:schemeClr val="tx2"/>
            </a:solidFill>
            <a:latin typeface="Calibri" panose="020F0502020204030204" pitchFamily="34" charset="0"/>
            <a:cs typeface="Calibri" panose="020F0502020204030204" pitchFamily="34" charset="0"/>
          </a:endParaRPr>
        </a:p>
      </dsp:txBody>
      <dsp:txXfrm>
        <a:off x="878297" y="3010190"/>
        <a:ext cx="4660908" cy="1262746"/>
      </dsp:txXfrm>
    </dsp:sp>
    <dsp:sp modelId="{85C3E389-A324-A241-992C-2F7D07815269}">
      <dsp:nvSpPr>
        <dsp:cNvPr id="0" name=""/>
        <dsp:cNvSpPr/>
      </dsp:nvSpPr>
      <dsp:spPr>
        <a:xfrm rot="5400000">
          <a:off x="10752215" y="-593543"/>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kern="12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كن حلقة الوصل بين الجمعيات الوطنية والمجتمع</a:t>
          </a:r>
          <a:endParaRPr lang="en-US" sz="2400" kern="12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kern="12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إشراك المجتمعات في أنشطة الفرع</a:t>
          </a:r>
          <a:endParaRPr lang="en-US" sz="2400" kern="12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dsp:txBody>
      <dsp:txXfrm rot="-5400000">
        <a:off x="5607518" y="4605803"/>
        <a:ext cx="11354243" cy="1010198"/>
      </dsp:txXfrm>
    </dsp:sp>
    <dsp:sp modelId="{95CE65C8-ADEF-BF46-A7E7-E746A66F5A55}">
      <dsp:nvSpPr>
        <dsp:cNvPr id="0" name=""/>
        <dsp:cNvSpPr/>
      </dsp:nvSpPr>
      <dsp:spPr>
        <a:xfrm>
          <a:off x="809985" y="4411217"/>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tx2"/>
              </a:solidFill>
              <a:latin typeface="Calibri" panose="020F0502020204030204" pitchFamily="34" charset="0"/>
              <a:cs typeface="Calibri" panose="020F0502020204030204" pitchFamily="34" charset="0"/>
            </a:rPr>
            <a:t>الفروع والمتطوعين</a:t>
          </a:r>
          <a:endParaRPr lang="en-GB" sz="2800" kern="1200" dirty="0">
            <a:solidFill>
              <a:schemeClr val="tx2"/>
            </a:solidFill>
            <a:latin typeface="Calibri" panose="020F0502020204030204" pitchFamily="34" charset="0"/>
            <a:cs typeface="Calibri" panose="020F0502020204030204" pitchFamily="34" charset="0"/>
          </a:endParaRPr>
        </a:p>
      </dsp:txBody>
      <dsp:txXfrm>
        <a:off x="878297" y="4479529"/>
        <a:ext cx="4660908" cy="1262746"/>
      </dsp:txXfrm>
    </dsp:sp>
    <dsp:sp modelId="{189185C4-DF15-5647-B2E7-8980C85041C3}">
      <dsp:nvSpPr>
        <dsp:cNvPr id="0" name=""/>
        <dsp:cNvSpPr/>
      </dsp:nvSpPr>
      <dsp:spPr>
        <a:xfrm rot="5400000">
          <a:off x="10752215" y="875795"/>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تقديم الدعم والتمويل إلى الجمعيات الوطنية من أجل المشاركة المجتمعية والمساءلة</a:t>
          </a:r>
          <a:endParaRPr lang="en-US"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إضفاء الطابع المؤسسي على المشاركة المجتمعية والمساءلة في مؤسستك الخاصة</a:t>
          </a:r>
          <a:endParaRPr lang="en-US"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dsp:txBody>
      <dsp:txXfrm rot="-5400000">
        <a:off x="5607518" y="6075142"/>
        <a:ext cx="11354243" cy="1010198"/>
      </dsp:txXfrm>
    </dsp:sp>
    <dsp:sp modelId="{44B8EA24-BB5F-9648-9319-655D0F3CD854}">
      <dsp:nvSpPr>
        <dsp:cNvPr id="0" name=""/>
        <dsp:cNvSpPr/>
      </dsp:nvSpPr>
      <dsp:spPr>
        <a:xfrm>
          <a:off x="766745" y="5881928"/>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rtl="1">
            <a:lnSpc>
              <a:spcPct val="90000"/>
            </a:lnSpc>
            <a:spcBef>
              <a:spcPct val="0"/>
            </a:spcBef>
            <a:spcAft>
              <a:spcPct val="35000"/>
            </a:spcAft>
            <a:buNone/>
          </a:pPr>
          <a:r>
            <a:rPr lang="ar-JO" sz="2700" kern="1200" dirty="0">
              <a:solidFill>
                <a:schemeClr val="tx2"/>
              </a:solidFill>
              <a:latin typeface="Calibri" panose="020F0502020204030204" pitchFamily="34" charset="0"/>
              <a:cs typeface="Calibri" panose="020F0502020204030204" pitchFamily="34" charset="0"/>
            </a:rPr>
            <a:t>الاتحاد الدولي لجمعيات الصليب الأحمر والهلال الأحمر واللجنة الدولية للصليب الأحمر ونظام التمريض المساند</a:t>
          </a:r>
          <a:endParaRPr lang="en-GB" sz="2700" kern="1200" dirty="0">
            <a:solidFill>
              <a:schemeClr val="tx2"/>
            </a:solidFill>
            <a:latin typeface="Calibri" panose="020F0502020204030204" pitchFamily="34" charset="0"/>
            <a:cs typeface="Calibri" panose="020F0502020204030204" pitchFamily="34" charset="0"/>
          </a:endParaRPr>
        </a:p>
      </dsp:txBody>
      <dsp:txXfrm>
        <a:off x="835057" y="5950240"/>
        <a:ext cx="4660908" cy="12627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03242-0900-F04A-B7FA-31D8953F3B78}">
      <dsp:nvSpPr>
        <dsp:cNvPr id="0" name=""/>
        <dsp:cNvSpPr/>
      </dsp:nvSpPr>
      <dsp:spPr>
        <a:xfrm>
          <a:off x="4068643" y="3714"/>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ar-JO"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rPr>
            <a:t>التقييم</a:t>
          </a:r>
          <a:endParaRPr lang="en-GB"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sp:txBody>
      <dsp:txXfrm>
        <a:off x="4138880" y="73951"/>
        <a:ext cx="2675855" cy="1298337"/>
      </dsp:txXfrm>
    </dsp:sp>
    <dsp:sp modelId="{18E33FFE-5365-CB43-9B80-74D8A238D9AB}">
      <dsp:nvSpPr>
        <dsp:cNvPr id="0" name=""/>
        <dsp:cNvSpPr/>
      </dsp:nvSpPr>
      <dsp:spPr>
        <a:xfrm>
          <a:off x="3897156" y="1111762"/>
          <a:ext cx="4749885" cy="4749885"/>
        </a:xfrm>
        <a:custGeom>
          <a:avLst/>
          <a:gdLst/>
          <a:ahLst/>
          <a:cxnLst/>
          <a:rect l="0" t="0" r="0" b="0"/>
          <a:pathLst>
            <a:path>
              <a:moveTo>
                <a:pt x="3005974" y="85368"/>
              </a:moveTo>
              <a:arcTo wR="2374942" hR="2374942" stAng="17124528" swAng="274586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BE3A8DC-FE34-9A4F-9A12-706D9D63FFAC}">
      <dsp:nvSpPr>
        <dsp:cNvPr id="0" name=""/>
        <dsp:cNvSpPr/>
      </dsp:nvSpPr>
      <dsp:spPr>
        <a:xfrm>
          <a:off x="7046214" y="2358116"/>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ar-JO"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rPr>
            <a:t>التخطيط</a:t>
          </a:r>
          <a:endParaRPr lang="en-GB"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sp:txBody>
      <dsp:txXfrm>
        <a:off x="7116451" y="2428353"/>
        <a:ext cx="2675855" cy="1298337"/>
      </dsp:txXfrm>
    </dsp:sp>
    <dsp:sp modelId="{9AD68676-D4AD-5E42-AB28-B6EEE0920C4C}">
      <dsp:nvSpPr>
        <dsp:cNvPr id="0" name=""/>
        <dsp:cNvSpPr/>
      </dsp:nvSpPr>
      <dsp:spPr>
        <a:xfrm>
          <a:off x="3882314" y="339347"/>
          <a:ext cx="4749885" cy="4749885"/>
        </a:xfrm>
        <a:custGeom>
          <a:avLst/>
          <a:gdLst/>
          <a:ahLst/>
          <a:cxnLst/>
          <a:rect l="0" t="0" r="0" b="0"/>
          <a:pathLst>
            <a:path>
              <a:moveTo>
                <a:pt x="4479966" y="3474589"/>
              </a:moveTo>
              <a:arcTo wR="2374942" hR="2374942" stAng="1654932" swAng="279779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149E0A3-0C75-4047-9E2B-28B36F5A0F86}">
      <dsp:nvSpPr>
        <dsp:cNvPr id="0" name=""/>
        <dsp:cNvSpPr/>
      </dsp:nvSpPr>
      <dsp:spPr>
        <a:xfrm>
          <a:off x="4068643" y="4753594"/>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ar-JO"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rPr>
            <a:t>الرصد والتنفيذ</a:t>
          </a:r>
          <a:endParaRPr lang="en-GB"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sp:txBody>
      <dsp:txXfrm>
        <a:off x="4138880" y="4823831"/>
        <a:ext cx="2675855" cy="1298337"/>
      </dsp:txXfrm>
    </dsp:sp>
    <dsp:sp modelId="{E9467F01-C5CC-AF4C-8089-DE26FB7CC7C9}">
      <dsp:nvSpPr>
        <dsp:cNvPr id="0" name=""/>
        <dsp:cNvSpPr/>
      </dsp:nvSpPr>
      <dsp:spPr>
        <a:xfrm>
          <a:off x="2059314" y="295466"/>
          <a:ext cx="4749885" cy="4749885"/>
        </a:xfrm>
        <a:custGeom>
          <a:avLst/>
          <a:gdLst/>
          <a:ahLst/>
          <a:cxnLst/>
          <a:rect l="0" t="0" r="0" b="0"/>
          <a:pathLst>
            <a:path>
              <a:moveTo>
                <a:pt x="1988827" y="4718287"/>
              </a:moveTo>
              <a:arcTo wR="2374942" hR="2374942" stAng="5961396" swAng="3050356"/>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A468908-1167-C941-9084-C5E0B3ED77E0}">
      <dsp:nvSpPr>
        <dsp:cNvPr id="0" name=""/>
        <dsp:cNvSpPr/>
      </dsp:nvSpPr>
      <dsp:spPr>
        <a:xfrm>
          <a:off x="868951" y="2393969"/>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ar-JO"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rPr>
            <a:t>التقويم والتعلم</a:t>
          </a:r>
          <a:endParaRPr lang="en-GB"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sp:txBody>
      <dsp:txXfrm>
        <a:off x="939188" y="2464206"/>
        <a:ext cx="2675855" cy="1298337"/>
      </dsp:txXfrm>
    </dsp:sp>
    <dsp:sp modelId="{6D28E37C-B7E8-7844-9171-7040F8342732}">
      <dsp:nvSpPr>
        <dsp:cNvPr id="0" name=""/>
        <dsp:cNvSpPr/>
      </dsp:nvSpPr>
      <dsp:spPr>
        <a:xfrm>
          <a:off x="2068665" y="1150123"/>
          <a:ext cx="4749885" cy="4749885"/>
        </a:xfrm>
        <a:custGeom>
          <a:avLst/>
          <a:gdLst/>
          <a:ahLst/>
          <a:cxnLst/>
          <a:rect l="0" t="0" r="0" b="0"/>
          <a:pathLst>
            <a:path>
              <a:moveTo>
                <a:pt x="296730" y="1225427"/>
              </a:moveTo>
              <a:arcTo wR="2374942" hR="2374942" stAng="12536890" swAng="3087670"/>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p>
          <a:p>
            <a:pPr marL="342900" lvl="0" indent="-342900" algn="r" rtl="1">
              <a:lnSpc>
                <a:spcPct val="100000"/>
              </a:lnSpc>
              <a:spcBef>
                <a:spcPts val="0"/>
              </a:spcBef>
              <a:spcAft>
                <a:spcPts val="0"/>
              </a:spcAft>
              <a:buSzPts val="1400"/>
              <a:buFont typeface="Arial" panose="020B0604020202020204" pitchFamily="34" charset="0"/>
              <a:buChar char="•"/>
            </a:pPr>
            <a:r>
              <a:rPr lang="ar-JO" dirty="0"/>
              <a:t>تبلغ مدة هذه الجلسة ساعة واحدة فقط وتهدف إلى تقديم المفاهيم الأساسية للمشاركة الاجتماعية والمساءلة.</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ستكون بعض الشرائح مخفية، لذا يجب عليك مراجعتها مُسبقًا وتحديد المحتوى الأكثر أهمية وفقًا لجمهورك واحتياجاتك.</a:t>
            </a:r>
          </a:p>
          <a:p>
            <a:pPr marL="342900" lvl="0" indent="-342900" algn="r" rtl="1">
              <a:lnSpc>
                <a:spcPct val="100000"/>
              </a:lnSpc>
              <a:spcBef>
                <a:spcPts val="0"/>
              </a:spcBef>
              <a:spcAft>
                <a:spcPts val="0"/>
              </a:spcAft>
              <a:buSzPts val="1400"/>
              <a:buFont typeface="Arial" panose="020B0604020202020204" pitchFamily="34" charset="0"/>
              <a:buChar char="•"/>
            </a:pPr>
            <a:r>
              <a:rPr lang="ar-JO" b="0" i="0" dirty="0">
                <a:effectLst/>
                <a:latin typeface="Calibri" panose="020F0502020204030204" pitchFamily="34" charset="0"/>
              </a:rPr>
              <a:t>تمرين جماعي اختياري لتمديد الوقت إلى ساعة ونصف في حال كان ذلك ممكنًا.</a:t>
            </a:r>
          </a:p>
          <a:p>
            <a:pPr marL="342900" lvl="0" indent="-342900" algn="r" rtl="1">
              <a:lnSpc>
                <a:spcPct val="100000"/>
              </a:lnSpc>
              <a:spcBef>
                <a:spcPts val="0"/>
              </a:spcBef>
              <a:spcAft>
                <a:spcPts val="0"/>
              </a:spcAft>
              <a:buSzPts val="1400"/>
              <a:buFont typeface="Arial" panose="020B0604020202020204" pitchFamily="34" charset="0"/>
              <a:buChar char="•"/>
            </a:pPr>
            <a:r>
              <a:rPr lang="ar-JO" b="0" i="0" dirty="0">
                <a:effectLst/>
                <a:latin typeface="Calibri" panose="020F0502020204030204" pitchFamily="34" charset="0"/>
              </a:rPr>
              <a:t>تعد هذه النسخة مخصصة للتدريب  </a:t>
            </a:r>
            <a:r>
              <a:rPr lang="ar-JO" b="0" i="0" dirty="0">
                <a:effectLst/>
                <a:highlight>
                  <a:srgbClr val="FFFF00"/>
                </a:highlight>
                <a:latin typeface="Calibri" panose="020F0502020204030204" pitchFamily="34" charset="0"/>
              </a:rPr>
              <a:t>للوجاهي</a:t>
            </a:r>
            <a:r>
              <a:rPr lang="ar-JO" b="0" i="0" dirty="0">
                <a:effectLst/>
                <a:latin typeface="Calibri" panose="020F0502020204030204" pitchFamily="34" charset="0"/>
              </a:rPr>
              <a:t> – تتوافر نسخة للتدريب عبر الإنترنت كذلك.</a:t>
            </a: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sz="1800" b="1" dirty="0">
                <a:latin typeface="Calibri"/>
                <a:ea typeface="Calibri"/>
                <a:cs typeface="Calibri"/>
                <a:sym typeface="Calibri"/>
              </a:rPr>
              <a:t>ملاحظات الميسر</a:t>
            </a:r>
          </a:p>
          <a:p>
            <a:pPr marL="0" marR="0" lvl="0" indent="0" algn="r" rtl="1">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r" rtl="1">
              <a:lnSpc>
                <a:spcPct val="100000"/>
              </a:lnSpc>
              <a:spcBef>
                <a:spcPts val="0"/>
              </a:spcBef>
              <a:spcAft>
                <a:spcPts val="0"/>
              </a:spcAft>
              <a:buClr>
                <a:srgbClr val="F5333F"/>
              </a:buClr>
              <a:buSzPts val="1800"/>
              <a:buFontTx/>
              <a:buChar char="-"/>
            </a:pPr>
            <a:r>
              <a:rPr lang="ar-JO" sz="2000" b="0" dirty="0">
                <a:solidFill>
                  <a:srgbClr val="F5333F"/>
                </a:solidFill>
                <a:latin typeface="Open Sans"/>
                <a:ea typeface="Open Sans"/>
                <a:cs typeface="Open Sans"/>
                <a:sym typeface="Open Sans"/>
              </a:rPr>
              <a:t>اسال المشاركين أولًا إذا ما كان لديهم أي أمثلة حول آليات التغذية الراجعة ضمن برامجهم أو عملياتهم.</a:t>
            </a:r>
          </a:p>
          <a:p>
            <a:pPr marL="285750" marR="0" lvl="0" indent="-285750" algn="r" rtl="1">
              <a:lnSpc>
                <a:spcPct val="100000"/>
              </a:lnSpc>
              <a:spcBef>
                <a:spcPts val="0"/>
              </a:spcBef>
              <a:spcAft>
                <a:spcPts val="0"/>
              </a:spcAft>
              <a:buClr>
                <a:srgbClr val="F5333F"/>
              </a:buClr>
              <a:buSzPts val="1800"/>
              <a:buFontTx/>
              <a:buChar char="-"/>
            </a:pPr>
            <a:endParaRPr lang="en-GB" sz="2000" b="0" dirty="0">
              <a:solidFill>
                <a:srgbClr val="F5333F"/>
              </a:solidFill>
              <a:latin typeface="Open Sans"/>
              <a:ea typeface="Open Sans"/>
              <a:cs typeface="Open Sans"/>
              <a:sym typeface="Open Sans"/>
            </a:endParaRPr>
          </a:p>
          <a:p>
            <a:pPr marL="285750" marR="0" lvl="0" indent="-285750" algn="just" defTabSz="914400" rtl="1" eaLnBrk="1" fontAlgn="auto" latinLnBrk="0" hangingPunct="1">
              <a:lnSpc>
                <a:spcPct val="100000"/>
              </a:lnSpc>
              <a:spcBef>
                <a:spcPts val="0"/>
              </a:spcBef>
              <a:spcAft>
                <a:spcPts val="0"/>
              </a:spcAft>
              <a:buClr>
                <a:srgbClr val="F5333F"/>
              </a:buClr>
              <a:buSzPts val="1800"/>
              <a:buFontTx/>
              <a:buChar char="-"/>
              <a:tabLst/>
              <a:defRPr/>
            </a:pPr>
            <a:r>
              <a:rPr lang="ar-JO" sz="2000" b="1" dirty="0">
                <a:solidFill>
                  <a:srgbClr val="F5333F"/>
                </a:solidFill>
                <a:latin typeface="Open Sans"/>
                <a:ea typeface="Open Sans"/>
                <a:cs typeface="Open Sans"/>
                <a:sym typeface="Open Sans"/>
              </a:rPr>
              <a:t>أشرح أن آليات التغذية الراجعة تعمل</a:t>
            </a:r>
            <a:r>
              <a:rPr lang="ar-JO" sz="2000" b="0" dirty="0">
                <a:solidFill>
                  <a:srgbClr val="F5333F"/>
                </a:solidFill>
                <a:latin typeface="Open Sans"/>
                <a:ea typeface="Open Sans"/>
                <a:cs typeface="Open Sans"/>
                <a:sym typeface="Open Sans"/>
              </a:rPr>
              <a:t> على دعمنا في تلقي وتحليل الأسئلة المجتمعية والشكاوى والطلبات والاقتراحات والمعتقدات والشائعات والثناء والاستجابة لها واتخاذ الاجراءات استنادًا إليها. يمكن أن يكون ذلك حول الخدمات والدعم الذي نقدمه أو المعتقدات المتعلقة بموضوع محدد أو قضية مرتبطة بالعمل ( مثل مشكلة صحية عامة) أو بشأن سلوك وتصرفات موظفينا والمتطوعين. تتضمن الأمثلة:</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الخط الساخن حيث يمكن للأشخاص الاتصال وطرح الأسئلة أو مشاركة مخاوفهم.</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مكاتب المساعدة المجتمعية أثناء الأنشطة أو في الأوقات العادية.</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صناديق الاقتراحات في المجتمعات حيث يمكن للأشخاص تقديم التغذية الراجعة بشكل خطي.</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 إجراء استطلاع وجاهي أو هاتفي أو عبر الانترنت لطرح الأسئلة المتعلقة بمدى رضى الأشخاص عن برامج أو رأيهم حول قضايا محددة.</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تدريب المتطوعين للاستماع للتغذية الراجعة و/أو طرح الأسئلة خلال الأنشطة مثل الزيارات المنزلية أو جلسات تعزيز الصحة.</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منصات التواصل الاجتماعي مثل الفيسبوك أو تويتر أو الواتساب، حيث تُستخدم لجمع التغذية الراجعة وطرح أسئلة محددة.</a:t>
            </a:r>
          </a:p>
          <a:p>
            <a:pPr marL="457200" lvl="1" indent="0" algn="r" rtl="1">
              <a:lnSpc>
                <a:spcPct val="100000"/>
              </a:lnSpc>
              <a:spcBef>
                <a:spcPts val="0"/>
              </a:spcBef>
              <a:spcAft>
                <a:spcPts val="0"/>
              </a:spcAft>
              <a:buSzPts val="1400"/>
              <a:buFontTx/>
              <a:buNone/>
            </a:pPr>
            <a:endParaRPr lang="ar-JO" sz="1800" b="0" dirty="0">
              <a:latin typeface="Calibri"/>
              <a:cs typeface="Calibri"/>
              <a:sym typeface="Calibri"/>
            </a:endParaRPr>
          </a:p>
          <a:p>
            <a:pPr marL="457200" lvl="1" indent="0" algn="r" rtl="1">
              <a:lnSpc>
                <a:spcPct val="100000"/>
              </a:lnSpc>
              <a:spcBef>
                <a:spcPts val="0"/>
              </a:spcBef>
              <a:spcAft>
                <a:spcPts val="0"/>
              </a:spcAft>
              <a:buSzPts val="1400"/>
              <a:buFontTx/>
              <a:buNone/>
            </a:pPr>
            <a:endParaRPr lang="ar-JO" sz="1800" b="0" dirty="0">
              <a:latin typeface="Calibri"/>
              <a:cs typeface="Calibri"/>
              <a:sym typeface="Calibri"/>
            </a:endParaRPr>
          </a:p>
          <a:p>
            <a:pPr marL="457200" lvl="1" indent="0" algn="r" rtl="1">
              <a:lnSpc>
                <a:spcPct val="100000"/>
              </a:lnSpc>
              <a:spcBef>
                <a:spcPts val="0"/>
              </a:spcBef>
              <a:spcAft>
                <a:spcPts val="0"/>
              </a:spcAft>
              <a:buSzPts val="1400"/>
              <a:buFontTx/>
              <a:buNone/>
            </a:pPr>
            <a:r>
              <a:rPr lang="ar-JO" sz="1800" b="1" dirty="0">
                <a:latin typeface="Calibri"/>
                <a:cs typeface="Calibri"/>
                <a:sym typeface="Calibri"/>
              </a:rPr>
              <a:t>أُخذت هذه الأمثلة من دليل المشاركة المجتمعية ويمكن استبدالها بأمثلة أخرى من منطقتك أو بلدك أو جمعيتك الوطنية</a:t>
            </a:r>
          </a:p>
          <a:p>
            <a:pPr marL="457200" lvl="1" indent="0" algn="r" rtl="1">
              <a:lnSpc>
                <a:spcPct val="100000"/>
              </a:lnSpc>
              <a:spcBef>
                <a:spcPts val="0"/>
              </a:spcBef>
              <a:spcAft>
                <a:spcPts val="0"/>
              </a:spcAft>
              <a:buSzPts val="1400"/>
              <a:buFontTx/>
              <a:buNone/>
            </a:pPr>
            <a:endParaRPr lang="ar-JO" sz="1800" b="1" dirty="0">
              <a:latin typeface="Calibri"/>
              <a:cs typeface="Calibri"/>
              <a:sym typeface="Calibri"/>
            </a:endParaRPr>
          </a:p>
          <a:p>
            <a:pPr marL="457200" lvl="1" indent="0" algn="r" rtl="1">
              <a:lnSpc>
                <a:spcPct val="100000"/>
              </a:lnSpc>
              <a:spcBef>
                <a:spcPts val="0"/>
              </a:spcBef>
              <a:spcAft>
                <a:spcPts val="0"/>
              </a:spcAft>
              <a:buSzPts val="1400"/>
              <a:buFontTx/>
              <a:buNone/>
            </a:pPr>
            <a:r>
              <a:rPr lang="ar-JO" sz="1800" b="1" dirty="0">
                <a:solidFill>
                  <a:schemeClr val="dk1"/>
                </a:solidFill>
                <a:latin typeface="Calibri"/>
                <a:cs typeface="Calibri"/>
                <a:sym typeface="Calibri"/>
              </a:rPr>
              <a:t>تطوير آلية تجريبية للتغذية الراجعة الخاصة بالمنظمات</a:t>
            </a:r>
          </a:p>
          <a:p>
            <a:pPr marL="457200" lvl="1" indent="0" algn="just" rtl="1">
              <a:lnSpc>
                <a:spcPct val="100000"/>
              </a:lnSpc>
              <a:spcBef>
                <a:spcPts val="0"/>
              </a:spcBef>
              <a:spcAft>
                <a:spcPts val="0"/>
              </a:spcAft>
              <a:buSzPts val="1400"/>
              <a:buFontTx/>
              <a:buNone/>
            </a:pPr>
            <a:r>
              <a:rPr lang="ar-JO" sz="1800" b="0" dirty="0">
                <a:solidFill>
                  <a:schemeClr val="dk1"/>
                </a:solidFill>
                <a:latin typeface="Calibri"/>
                <a:cs typeface="Calibri"/>
                <a:sym typeface="Calibri"/>
              </a:rPr>
              <a:t>أطلقت جميعة الصليب الأحمر اللبناني في عام 2014 خط اتصال ساخن</a:t>
            </a:r>
            <a:r>
              <a:rPr lang="en-US" sz="1800" b="0" dirty="0">
                <a:solidFill>
                  <a:schemeClr val="dk1"/>
                </a:solidFill>
                <a:latin typeface="Calibri"/>
                <a:cs typeface="Calibri"/>
                <a:sym typeface="Calibri"/>
              </a:rPr>
              <a:t> </a:t>
            </a:r>
            <a:r>
              <a:rPr lang="ar-JO" sz="1800" b="0" dirty="0">
                <a:solidFill>
                  <a:schemeClr val="dk1"/>
                </a:solidFill>
                <a:latin typeface="Calibri"/>
                <a:cs typeface="Calibri"/>
                <a:sym typeface="Calibri"/>
              </a:rPr>
              <a:t>تجريبي على نطاق صغير للمساهمة في مشروع الدعم النقدي وتقديم القسائم بدعم من الصليب الأحمر البريطاني، حيث تمت إدارته من جانب فريق إدارة الكوارث وسرعان ما تم تسليمه إلى فريق التخطيط والرصد والتقييم والإبلاغ مع ازدياد عدد المكالمات المستلمة. تم وضع الآلية بشكل منهجي ونشرها لتغطي معظم برامج وعمليات الصليب الأحمر اللبناني وعدد المكالمات المتزايد كل عام. تضمنت معظم المكالمات طلبات المساعدة والقضايا المتعلقة بالبرنامج وطلبات الحصول على المعلومات والتغذية الراجعة بنوعيها السلبية والإيجابية وعدد قليل نسبيًا من الشكاوى الرسمية. أعلنت منظمة الصليب الأحمر اللبنانية عن آلية التغذية الراجعة من خلال مجموعة متنوعة من القنوات، بما في ذلك الرسائل النصية القصيرة وأثناء الأنشطة المجتمعية والملصقات والنشرات والمنظمات الشريكة، حيث تتضمن المزايا الرئيسية لآلية الملاحظات والانطباعات استجابة منظمة الصليب الأحمر اللبناني بشكل أسرع للمشكلات مثل فقدان البطاقات النقدية أو  مسائل السيولة مع الوكلاء. أبلغ موظفو البرنامج  عن مدى أهمية المعلومات التي تقدمها الآلية في تقييم خدماتهم وتكييفها  حتى تناسب احتياجات الأشخاص بشكل أفضل، حيث يعود سبب نجاح آلية التغذية الراجعة إلى حقيقة بدأها بشكل صغير ومواصلتها التطور والتكيف بناءً على الخبرات. يمكن قراءة حالة الدراسة بأكملها  - </a:t>
            </a:r>
            <a:r>
              <a:rPr lang="en-GB" sz="1800" dirty="0">
                <a:solidFill>
                  <a:schemeClr val="dk1"/>
                </a:solidFill>
                <a:latin typeface="Calibri"/>
                <a:ea typeface="Calibri"/>
                <a:cs typeface="Calibri"/>
                <a:sym typeface="Calibri"/>
              </a:rPr>
              <a:t>https://communityengagementhub.org/wp-content/uploads/sites/2/2020/04/PMER_CRM-CaseStudy.docx </a:t>
            </a:r>
            <a:endParaRPr sz="1800" dirty="0"/>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r" rtl="1">
              <a:lnSpc>
                <a:spcPct val="100000"/>
              </a:lnSpc>
              <a:spcBef>
                <a:spcPts val="541"/>
              </a:spcBef>
              <a:spcAft>
                <a:spcPts val="0"/>
              </a:spcAft>
              <a:buSzPts val="1400"/>
              <a:buNone/>
            </a:pPr>
            <a:r>
              <a:rPr lang="ar-JO" sz="1800" b="1" i="0" u="none" strike="noStrike" cap="none" dirty="0">
                <a:solidFill>
                  <a:schemeClr val="dk1"/>
                </a:solidFill>
                <a:effectLst/>
                <a:latin typeface="Calibri"/>
                <a:ea typeface="Calibri"/>
                <a:cs typeface="Calibri"/>
                <a:sym typeface="Calibri"/>
              </a:rPr>
              <a:t>استخدام تطبيق الواتساب في البيرو للاستجابة إلى الأسئلة والطلبات المتعلقة بكوفيد-19</a:t>
            </a:r>
          </a:p>
          <a:p>
            <a:pPr marL="0" lvl="0" indent="0" algn="just" rtl="1">
              <a:lnSpc>
                <a:spcPct val="100000"/>
              </a:lnSpc>
              <a:spcBef>
                <a:spcPts val="541"/>
              </a:spcBef>
              <a:spcAft>
                <a:spcPts val="0"/>
              </a:spcAft>
              <a:buSzPts val="1400"/>
              <a:buNone/>
            </a:pPr>
            <a:r>
              <a:rPr lang="ar-JO" sz="1800" b="0" i="0" u="none" strike="noStrike" cap="none" dirty="0">
                <a:solidFill>
                  <a:schemeClr val="dk1"/>
                </a:solidFill>
                <a:effectLst/>
                <a:latin typeface="Calibri"/>
                <a:ea typeface="Calibri"/>
                <a:cs typeface="Calibri"/>
                <a:sym typeface="Calibri"/>
              </a:rPr>
              <a:t>عندما أجبر وباء كوفيد-19 جمعية الصليب الأحمر في بيرو والاتحاد الدولي لجمعيات الصليب الأحمر والهلال الأحمر على تعليق الأنشطة الوجاهية مع السكان المهاجرين الفنزويليين، دفعهم ذلك لإيجاد طريقة تواصل عن بعد لتقديم المساعدة والاستجابة للتغذية الراجعة، حيث أظهر أحد التقييمات السابقة أن 78% من الفنزويليين المهاجرين في البيرو لديهم إمكانية الوصول إلى الهاتف المحمول وبلغت نسبة استخدام الواتساب والفيسبوك في تلقي المعلومات نحو 99%. لذا، تم تخصيص خط أعمال على الواتساب للإجابة على الأسئلة والتساؤلات حول الوباء وتقديم المعلومات بشأن الوقاية من الشائعات والأخبار المزيفة المتعلقة بكوفيد-19 وتحديدها ورصدها ومواجهتها، كما تم إعداد مجموعة من الرسائل الرئيسية حول الوقاية من كوفيد-19 والاستجابة له، إلى جانب ورقة الأسئلة والأجوبة، بشكل مسبق ليستخدمها مشغلو خط واتساب، حيث تم إطلاق الخط </a:t>
            </a:r>
            <a:r>
              <a:rPr lang="ar-JO" sz="1800" b="0" i="0" u="none" strike="noStrike" cap="none">
                <a:solidFill>
                  <a:schemeClr val="dk1"/>
                </a:solidFill>
                <a:effectLst/>
                <a:latin typeface="Calibri"/>
                <a:ea typeface="Calibri"/>
                <a:cs typeface="Calibri"/>
                <a:sym typeface="Calibri"/>
              </a:rPr>
              <a:t>بداية مع </a:t>
            </a:r>
            <a:r>
              <a:rPr lang="ar-JO" sz="1800" b="0" i="0" u="none" strike="noStrike" cap="none" dirty="0">
                <a:solidFill>
                  <a:schemeClr val="dk1"/>
                </a:solidFill>
                <a:effectLst/>
                <a:latin typeface="Calibri"/>
                <a:ea typeface="Calibri"/>
                <a:cs typeface="Calibri"/>
                <a:sym typeface="Calibri"/>
              </a:rPr>
              <a:t>اثنين من المشغلين في مجال المشاركة المجتمعية، ثم تم إحضار الطاقم الطبي لتقديم الدعم في بعض الأسئلة. كما جرى إنشاء مجموعة واتساب تضم المشغلين للمساعدة في التنسيق بين الردود والإرشادات التي وضعت لتسجيل الاستجابات وتتبعها. منذ إطلاقه، أثبت الخط شعبيته الواسعة ويستجيب الآن إلى مجموعة أوسع من الاستفسارات، بما في ذلك دعم سكان البيرو.</a:t>
            </a:r>
            <a:endParaRPr sz="1800" dirty="0"/>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sz="2000" b="1" dirty="0">
                <a:latin typeface="Calibri"/>
                <a:ea typeface="Calibri"/>
                <a:cs typeface="Calibri"/>
                <a:sym typeface="Calibri"/>
              </a:rPr>
              <a:t>ملاحظات الميسر</a:t>
            </a:r>
          </a:p>
          <a:p>
            <a:pPr marL="0" lvl="0" indent="0" algn="r" rtl="1">
              <a:lnSpc>
                <a:spcPct val="100000"/>
              </a:lnSpc>
              <a:spcBef>
                <a:spcPts val="0"/>
              </a:spcBef>
              <a:spcAft>
                <a:spcPts val="0"/>
              </a:spcAft>
              <a:buSzPts val="1400"/>
              <a:buNone/>
            </a:pPr>
            <a:endParaRPr lang="ar-JO" sz="2000" b="1" dirty="0">
              <a:latin typeface="Calibri"/>
              <a:ea typeface="Calibri"/>
              <a:cs typeface="Calibri"/>
              <a:sym typeface="Calibri"/>
            </a:endParaRPr>
          </a:p>
          <a:p>
            <a:pPr marL="0" lvl="0" indent="0" algn="r" rtl="1">
              <a:lnSpc>
                <a:spcPct val="100000"/>
              </a:lnSpc>
              <a:spcBef>
                <a:spcPts val="0"/>
              </a:spcBef>
              <a:spcAft>
                <a:spcPts val="0"/>
              </a:spcAft>
              <a:buSzPts val="1400"/>
              <a:buNone/>
            </a:pPr>
            <a:r>
              <a:rPr lang="ar-JO" sz="2000" b="1" dirty="0">
                <a:latin typeface="Calibri"/>
                <a:ea typeface="Calibri"/>
                <a:cs typeface="Calibri"/>
                <a:sym typeface="Calibri"/>
              </a:rPr>
              <a:t>قبل إظهار الإجابات على الشريحة:</a:t>
            </a:r>
          </a:p>
          <a:p>
            <a:pPr marL="0" lvl="0" indent="0" algn="r" rtl="1">
              <a:lnSpc>
                <a:spcPct val="100000"/>
              </a:lnSpc>
              <a:spcBef>
                <a:spcPts val="0"/>
              </a:spcBef>
              <a:spcAft>
                <a:spcPts val="0"/>
              </a:spcAft>
              <a:buSzPts val="1400"/>
              <a:buNone/>
            </a:pPr>
            <a:endParaRPr lang="ar-JO" sz="2000" b="1" dirty="0">
              <a:latin typeface="Calibri"/>
              <a:ea typeface="Calibri"/>
              <a:cs typeface="Calibri"/>
              <a:sym typeface="Calibri"/>
            </a:endParaRPr>
          </a:p>
          <a:p>
            <a:pPr marL="342900" lvl="0" indent="-342900" algn="r" rtl="1">
              <a:lnSpc>
                <a:spcPct val="100000"/>
              </a:lnSpc>
              <a:spcBef>
                <a:spcPts val="0"/>
              </a:spcBef>
              <a:spcAft>
                <a:spcPts val="0"/>
              </a:spcAft>
              <a:buSzPts val="1400"/>
              <a:buFont typeface="Arial" panose="020B0604020202020204" pitchFamily="34" charset="0"/>
              <a:buChar char="•"/>
            </a:pPr>
            <a:r>
              <a:rPr lang="ar-JO" sz="2000" b="0" dirty="0">
                <a:latin typeface="Calibri"/>
                <a:ea typeface="Calibri"/>
                <a:cs typeface="Calibri"/>
                <a:sym typeface="Calibri"/>
              </a:rPr>
              <a:t>اسال المشاركين عما إذا كان بإمكانهم  التفكير بخمسة أسباب حول حاجتنا لإشراك المجتمعات في نطاق عملنا – يمكن إجراء ذلك ضمن مجموعات صغيرة أو خلال الجلسات العامة.</a:t>
            </a:r>
          </a:p>
          <a:p>
            <a:pPr marL="342900" lvl="0" indent="-342900" algn="r" rtl="1">
              <a:lnSpc>
                <a:spcPct val="100000"/>
              </a:lnSpc>
              <a:spcBef>
                <a:spcPts val="0"/>
              </a:spcBef>
              <a:spcAft>
                <a:spcPts val="0"/>
              </a:spcAft>
              <a:buSzPts val="1400"/>
              <a:buFont typeface="Arial" panose="020B0604020202020204" pitchFamily="34" charset="0"/>
              <a:buChar char="•"/>
            </a:pPr>
            <a:r>
              <a:rPr lang="ar-JO" sz="2000" b="0" dirty="0">
                <a:latin typeface="Calibri"/>
                <a:ea typeface="Calibri"/>
                <a:cs typeface="Calibri"/>
                <a:sym typeface="Calibri"/>
              </a:rPr>
              <a:t>دون الإجابات على اللوح القلاب وثم قدم شرحًا لكافة الإجابات.</a:t>
            </a:r>
          </a:p>
          <a:p>
            <a:pPr marL="342900" lvl="0" indent="-342900" algn="r" rtl="1">
              <a:lnSpc>
                <a:spcPct val="100000"/>
              </a:lnSpc>
              <a:spcBef>
                <a:spcPts val="0"/>
              </a:spcBef>
              <a:spcAft>
                <a:spcPts val="0"/>
              </a:spcAft>
              <a:buSzPts val="1400"/>
              <a:buFont typeface="Arial" panose="020B0604020202020204" pitchFamily="34" charset="0"/>
              <a:buChar char="•"/>
            </a:pPr>
            <a:r>
              <a:rPr lang="ar-JO" sz="2000" b="0" i="0" dirty="0">
                <a:effectLst/>
                <a:latin typeface="Calibri" panose="020F0502020204030204" pitchFamily="34" charset="0"/>
              </a:rPr>
              <a:t>قد يوجد العديد من الأسباب ألأكثر دقة من تلك المعروضة على الشريحة، إلا أن الخمسة المعروضة على الشريحة هي الأساسية.</a:t>
            </a:r>
          </a:p>
          <a:p>
            <a:pPr marL="342900" lvl="0" indent="-342900" algn="r" rtl="1">
              <a:lnSpc>
                <a:spcPct val="100000"/>
              </a:lnSpc>
              <a:spcBef>
                <a:spcPts val="0"/>
              </a:spcBef>
              <a:spcAft>
                <a:spcPts val="0"/>
              </a:spcAft>
              <a:buSzPts val="1400"/>
              <a:buFont typeface="Arial" panose="020B0604020202020204" pitchFamily="34" charset="0"/>
              <a:buChar char="•"/>
            </a:pPr>
            <a:endParaRPr lang="ar-JO" sz="2000" b="1" i="0" dirty="0">
              <a:effectLst/>
              <a:latin typeface="Calibri" panose="020F0502020204030204" pitchFamily="34" charset="0"/>
            </a:endParaRPr>
          </a:p>
          <a:p>
            <a:pPr marL="0" lvl="0" indent="0" algn="r" rtl="1">
              <a:lnSpc>
                <a:spcPct val="100000"/>
              </a:lnSpc>
              <a:spcBef>
                <a:spcPts val="0"/>
              </a:spcBef>
              <a:spcAft>
                <a:spcPts val="0"/>
              </a:spcAft>
              <a:buSzPts val="1400"/>
              <a:buFont typeface="Arial" panose="020B0604020202020204" pitchFamily="34" charset="0"/>
              <a:buNone/>
            </a:pPr>
            <a:r>
              <a:rPr lang="ar-JO" sz="2000" b="1" i="0" dirty="0">
                <a:effectLst/>
                <a:latin typeface="Calibri" panose="020F0502020204030204" pitchFamily="34" charset="0"/>
              </a:rPr>
              <a:t>لماذا نحتاج إلى إشراك المجتمعات؟</a:t>
            </a:r>
          </a:p>
          <a:p>
            <a:pPr marL="0" lvl="0" indent="0" algn="r" rtl="1">
              <a:lnSpc>
                <a:spcPct val="100000"/>
              </a:lnSpc>
              <a:spcBef>
                <a:spcPts val="0"/>
              </a:spcBef>
              <a:spcAft>
                <a:spcPts val="0"/>
              </a:spcAft>
              <a:buSzPts val="1400"/>
              <a:buFont typeface="Arial" panose="020B0604020202020204" pitchFamily="34" charset="0"/>
              <a:buNone/>
            </a:pPr>
            <a:endParaRPr lang="ar-JO" sz="2000" b="1" i="0" dirty="0">
              <a:effectLst/>
              <a:latin typeface="Calibri" panose="020F0502020204030204" pitchFamily="34" charset="0"/>
            </a:endParaRP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a:tabLst/>
              <a:defRPr/>
            </a:pPr>
            <a:r>
              <a:rPr lang="ar-JO" sz="2000" b="1" dirty="0">
                <a:solidFill>
                  <a:schemeClr val="lt1"/>
                </a:solidFill>
                <a:latin typeface="Calibri" panose="020F0502020204030204" pitchFamily="34" charset="0"/>
                <a:ea typeface="Open Sans"/>
                <a:cs typeface="Calibri" panose="020F0502020204030204" pitchFamily="34" charset="0"/>
                <a:sym typeface="Open Sans"/>
              </a:rPr>
              <a:t>لفهم سياق المجتمع واحتياجاته</a:t>
            </a: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a:tabLst/>
              <a:defRPr/>
            </a:pPr>
            <a:endParaRPr lang="ar-JO" sz="2000" b="1" i="0"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a:p>
            <a:pPr marL="0" lvl="0" indent="0" algn="r" rtl="1">
              <a:lnSpc>
                <a:spcPct val="100000"/>
              </a:lnSpc>
              <a:spcBef>
                <a:spcPts val="0"/>
              </a:spcBef>
              <a:spcAft>
                <a:spcPts val="0"/>
              </a:spcAft>
              <a:buSzPts val="1400"/>
              <a:buFont typeface="Arial" panose="020B0604020202020204" pitchFamily="34" charset="0"/>
              <a:buNone/>
            </a:pPr>
            <a:r>
              <a:rPr lang="ar-JO" sz="2000" b="0" i="0" dirty="0">
                <a:effectLst/>
                <a:latin typeface="Calibri" panose="020F0502020204030204" pitchFamily="34" charset="0"/>
              </a:rPr>
              <a:t>نحتاج  إلى إشراك كافة المجموعات والأشخاص في المجتمع لفهم احتياجاتهم وتفضيلاتهم وسياقهم. في حال افترضنا أننا على دراية باحتياجات الأفراد أو كيف تسير الأمور في مجتمعاتهم، فإننا نعرض أنفسنا لفهمها بشكل خاطئ كما سنعمل على تقديم دعم غير مفيد أو في أسوء الأحوال قد يكون ضارًا. على سبيل المثال، من خلال تفاقم التوترات القائمة أو استبعاد المجموعات الأكثر هشاشة.</a:t>
            </a:r>
          </a:p>
          <a:p>
            <a:pPr marL="0" lvl="0" indent="0" algn="r" rtl="1">
              <a:lnSpc>
                <a:spcPct val="100000"/>
              </a:lnSpc>
              <a:spcBef>
                <a:spcPts val="0"/>
              </a:spcBef>
              <a:spcAft>
                <a:spcPts val="0"/>
              </a:spcAft>
              <a:buSzPts val="1400"/>
              <a:buFont typeface="Arial" panose="020B0604020202020204" pitchFamily="34" charset="0"/>
              <a:buNone/>
            </a:pPr>
            <a:endParaRPr lang="ar-JO" sz="2000" dirty="0"/>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2"/>
              <a:tabLst/>
              <a:defRPr/>
            </a:pPr>
            <a:r>
              <a:rPr lang="ar-JO" sz="2000" b="1" dirty="0">
                <a:solidFill>
                  <a:schemeClr val="lt1"/>
                </a:solidFill>
                <a:latin typeface="Calibri" panose="020F0502020204030204" pitchFamily="34" charset="0"/>
                <a:ea typeface="Open Sans"/>
                <a:cs typeface="Calibri" panose="020F0502020204030204" pitchFamily="34" charset="0"/>
                <a:sym typeface="Open Sans"/>
              </a:rPr>
              <a:t>تحسين جودة وفاعلية البرامج والعمليات</a:t>
            </a:r>
          </a:p>
          <a:p>
            <a:pPr marL="0" marR="0" lvl="0" indent="0" algn="r" defTabSz="914400" rtl="1" eaLnBrk="1" fontAlgn="auto" latinLnBrk="0" hangingPunct="1">
              <a:lnSpc>
                <a:spcPct val="100000"/>
              </a:lnSpc>
              <a:spcBef>
                <a:spcPts val="0"/>
              </a:spcBef>
              <a:spcAft>
                <a:spcPts val="0"/>
              </a:spcAft>
              <a:buClr>
                <a:srgbClr val="000000"/>
              </a:buClr>
              <a:buSzPts val="1400"/>
              <a:buFont typeface="+mj-lt"/>
              <a:buNone/>
              <a:tabLst/>
              <a:defRPr/>
            </a:pPr>
            <a:br>
              <a:rPr lang="ar-JO" sz="2000" dirty="0"/>
            </a:br>
            <a:r>
              <a:rPr lang="ar-JO" sz="2000" dirty="0"/>
              <a:t>يعد أفراد المجتمع هم الأكثر دراية بمجتمعهم. عندما نعتمد على المعرفة والخبرات المحلية للتخطيط للبرامج والعمليات وإدارتها، فإن هذا يزيد من فرصتنا في النجاح وتقديم الدعم المفيد في الوقت المناسب وبجودة عالية. كما أن الاستماع للتغذية الراجعة المجتمعية يمنحنا تحذيرًا عندما لا تسير الأمور بشكل جيد فضلًا عن العديد من الافكار القيمة حول كيفية تحسينها.</a:t>
            </a:r>
          </a:p>
          <a:p>
            <a:pPr marL="0" lvl="0" indent="0" algn="r" rtl="1">
              <a:lnSpc>
                <a:spcPct val="100000"/>
              </a:lnSpc>
              <a:spcBef>
                <a:spcPts val="0"/>
              </a:spcBef>
              <a:spcAft>
                <a:spcPts val="0"/>
              </a:spcAft>
              <a:buSzPts val="1400"/>
              <a:buFont typeface="Arial" panose="020B0604020202020204" pitchFamily="34" charset="0"/>
              <a:buNone/>
            </a:pPr>
            <a:endParaRPr lang="ar-JO" sz="2000" dirty="0">
              <a:latin typeface="Calibri"/>
              <a:ea typeface="Calibri"/>
              <a:cs typeface="Calibri"/>
              <a:sym typeface="Calibri"/>
            </a:endParaRP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3"/>
              <a:tabLst/>
              <a:defRPr/>
            </a:pPr>
            <a:r>
              <a:rPr lang="ar-JO" sz="2000" b="1" dirty="0">
                <a:solidFill>
                  <a:schemeClr val="lt1"/>
                </a:solidFill>
                <a:latin typeface="Calibri" panose="020F0502020204030204" pitchFamily="34" charset="0"/>
                <a:ea typeface="Open Sans"/>
                <a:cs typeface="Calibri" panose="020F0502020204030204" pitchFamily="34" charset="0"/>
                <a:sym typeface="Open Sans"/>
              </a:rPr>
              <a:t>بناء الثقة والوصول والقبول من جانب المجتمعات</a:t>
            </a: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3"/>
              <a:tabLst/>
              <a:defRPr/>
            </a:pPr>
            <a:endParaRPr lang="ar-JO" sz="2000" b="1" dirty="0">
              <a:solidFill>
                <a:schemeClr val="lt1"/>
              </a:solidFill>
              <a:latin typeface="Calibri" panose="020F0502020204030204" pitchFamily="34" charset="0"/>
              <a:ea typeface="Open Sans"/>
              <a:cs typeface="Calibri" panose="020F0502020204030204" pitchFamily="34" charset="0"/>
              <a:sym typeface="Open Sans"/>
            </a:endParaRPr>
          </a:p>
          <a:p>
            <a:pPr marL="0" lvl="0" indent="0" algn="r" rtl="1">
              <a:lnSpc>
                <a:spcPct val="100000"/>
              </a:lnSpc>
              <a:spcBef>
                <a:spcPts val="0"/>
              </a:spcBef>
              <a:spcAft>
                <a:spcPts val="0"/>
              </a:spcAft>
              <a:buSzPts val="1400"/>
              <a:buFont typeface="Arial" panose="020B0604020202020204" pitchFamily="34" charset="0"/>
              <a:buNone/>
            </a:pPr>
            <a:r>
              <a:rPr lang="ar-JO" sz="2000" b="0" dirty="0">
                <a:solidFill>
                  <a:schemeClr val="lt1"/>
                </a:solidFill>
                <a:latin typeface="Calibri" panose="020F0502020204030204" pitchFamily="34" charset="0"/>
                <a:ea typeface="Open Sans"/>
                <a:cs typeface="Calibri" panose="020F0502020204030204" pitchFamily="34" charset="0"/>
                <a:sym typeface="Open Sans"/>
              </a:rPr>
              <a:t>يعد التواصل الصريح والصادق والتصرف وفقًا لما يخبرنا الأفراد به دليلًا على الاحترام الذي يبني الثقة، حيث ثد يمتنع الأفراد في حال فقدان الثقة عن التحدث إلينا أو تصديق المعلومات التي نشاركها أو استقبال موظفينا والمتطوعين الذين يعملون لصالحنا بشكل آمن في مجتمعهم، كما أنه سيصبح من الصعب مساعدتهم أو بالأحرى أقرب للمستحيل.</a:t>
            </a:r>
          </a:p>
          <a:p>
            <a:pPr marL="0" lvl="0" indent="0" algn="r" rtl="1">
              <a:lnSpc>
                <a:spcPct val="100000"/>
              </a:lnSpc>
              <a:spcBef>
                <a:spcPts val="0"/>
              </a:spcBef>
              <a:spcAft>
                <a:spcPts val="0"/>
              </a:spcAft>
              <a:buSzPts val="1400"/>
              <a:buFont typeface="Arial" panose="020B0604020202020204" pitchFamily="34" charset="0"/>
              <a:buNone/>
            </a:pPr>
            <a:endParaRPr lang="ar-JO" sz="2000" b="0" dirty="0">
              <a:latin typeface="Calibri"/>
              <a:ea typeface="Calibri"/>
              <a:cs typeface="Calibri"/>
              <a:sym typeface="Calibri"/>
            </a:endParaRP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4"/>
              <a:tabLst/>
              <a:defRPr/>
            </a:pPr>
            <a:r>
              <a:rPr lang="ar-JO" sz="2000" b="1" dirty="0">
                <a:solidFill>
                  <a:schemeClr val="lt1"/>
                </a:solidFill>
                <a:latin typeface="Calibri" panose="020F0502020204030204" pitchFamily="34" charset="0"/>
                <a:ea typeface="Open Sans"/>
                <a:cs typeface="Calibri" panose="020F0502020204030204" pitchFamily="34" charset="0"/>
                <a:sym typeface="Open Sans"/>
              </a:rPr>
              <a:t>تعزيز ملكية المجتمع وقدرته على الصمود</a:t>
            </a: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4"/>
              <a:tabLst/>
              <a:defRPr/>
            </a:pPr>
            <a:endParaRPr lang="ar-JO" sz="2000" b="1" dirty="0">
              <a:solidFill>
                <a:schemeClr val="lt1"/>
              </a:solidFill>
              <a:latin typeface="Calibri" panose="020F0502020204030204" pitchFamily="34" charset="0"/>
              <a:ea typeface="Open Sans"/>
              <a:cs typeface="Calibri" panose="020F0502020204030204" pitchFamily="34" charset="0"/>
              <a:sym typeface="Open Sans"/>
            </a:endParaRPr>
          </a:p>
          <a:p>
            <a:pPr marL="0" marR="0" lvl="0" indent="0" algn="r" defTabSz="914400" rtl="1" eaLnBrk="1" fontAlgn="auto" latinLnBrk="0" hangingPunct="1">
              <a:lnSpc>
                <a:spcPct val="100000"/>
              </a:lnSpc>
              <a:spcBef>
                <a:spcPts val="0"/>
              </a:spcBef>
              <a:spcAft>
                <a:spcPts val="0"/>
              </a:spcAft>
              <a:buClr>
                <a:srgbClr val="000000"/>
              </a:buClr>
              <a:buSzPts val="1400"/>
              <a:buFont typeface="+mj-lt"/>
              <a:buNone/>
              <a:tabLst/>
              <a:defRPr/>
            </a:pPr>
            <a:r>
              <a:rPr lang="ar-JO" sz="2000" b="0" dirty="0">
                <a:solidFill>
                  <a:schemeClr val="lt1"/>
                </a:solidFill>
                <a:latin typeface="Calibri" panose="020F0502020204030204" pitchFamily="34" charset="0"/>
                <a:ea typeface="Open Sans"/>
                <a:cs typeface="Calibri" panose="020F0502020204030204" pitchFamily="34" charset="0"/>
                <a:sym typeface="Open Sans"/>
              </a:rPr>
              <a:t>لا يعتبر الأفراد المتضررين من الأزمات عاجزين تمامًا، حيث أنهم أول المستجيبين في الأزمات إلى جانب امتلاكهم المعرفة والمهارات والقدرات التي تسهم في ضمان </a:t>
            </a:r>
            <a:r>
              <a:rPr lang="ar-JO" sz="2000" b="0" dirty="0">
                <a:solidFill>
                  <a:schemeClr val="dk1"/>
                </a:solidFill>
                <a:latin typeface="Calibri"/>
                <a:ea typeface="Open Sans"/>
                <a:cs typeface="Calibri"/>
                <a:sym typeface="Calibri"/>
              </a:rPr>
              <a:t>جعل المساعدة مستدامة وذات صلة. عندما نعمل على تصميم البرامج والعمليات وإدارتها بالتعاون مع المجتمعات، فإن ذلك يُسهل الملكية المحلية والقدرة على الصمود، وفي حال عدم إشراكهم فإننا نعاملهم كمتلقين سلبيين للمساعدات، مما يقوض جهودنا في تعزيز قدرة المجتمع على الصمود.</a:t>
            </a:r>
          </a:p>
          <a:p>
            <a:pPr marL="0" marR="0" lvl="0" indent="0" algn="r" defTabSz="914400" rtl="1" eaLnBrk="1" fontAlgn="auto" latinLnBrk="0" hangingPunct="1">
              <a:lnSpc>
                <a:spcPct val="100000"/>
              </a:lnSpc>
              <a:spcBef>
                <a:spcPts val="0"/>
              </a:spcBef>
              <a:spcAft>
                <a:spcPts val="0"/>
              </a:spcAft>
              <a:buClr>
                <a:srgbClr val="000000"/>
              </a:buClr>
              <a:buSzPts val="1400"/>
              <a:buFont typeface="+mj-lt"/>
              <a:buNone/>
              <a:tabLst/>
              <a:defRPr/>
            </a:pPr>
            <a:endParaRPr lang="ar-JO" sz="2000" b="0" dirty="0">
              <a:solidFill>
                <a:schemeClr val="dk1"/>
              </a:solidFill>
              <a:latin typeface="Calibri"/>
              <a:ea typeface="Open Sans"/>
              <a:cs typeface="Calibri"/>
              <a:sym typeface="Calibri"/>
            </a:endParaRP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5"/>
              <a:tabLst/>
              <a:defRPr/>
            </a:pPr>
            <a:r>
              <a:rPr lang="ar-JO" sz="2000" b="1" dirty="0">
                <a:solidFill>
                  <a:schemeClr val="lt1"/>
                </a:solidFill>
                <a:latin typeface="Calibri" panose="020F0502020204030204" pitchFamily="34" charset="0"/>
                <a:ea typeface="Open Sans"/>
                <a:cs typeface="Calibri" panose="020F0502020204030204" pitchFamily="34" charset="0"/>
                <a:sym typeface="Open Sans"/>
              </a:rPr>
              <a:t>الوفاء بالتزاماتنا</a:t>
            </a: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5"/>
              <a:tabLst/>
              <a:defRPr/>
            </a:pPr>
            <a:endParaRPr lang="ar-JO" sz="2000" b="1" dirty="0">
              <a:solidFill>
                <a:schemeClr val="lt1"/>
              </a:solidFill>
              <a:latin typeface="Calibri" panose="020F0502020204030204" pitchFamily="34" charset="0"/>
              <a:ea typeface="Open Sans"/>
              <a:cs typeface="Calibri" panose="020F0502020204030204" pitchFamily="34" charset="0"/>
              <a:sym typeface="Open Sans"/>
            </a:endParaRPr>
          </a:p>
          <a:p>
            <a:pPr marL="0" marR="0" lvl="0" indent="0" algn="r" defTabSz="914400" rtl="1" eaLnBrk="1" fontAlgn="auto" latinLnBrk="0" hangingPunct="1">
              <a:lnSpc>
                <a:spcPct val="100000"/>
              </a:lnSpc>
              <a:spcBef>
                <a:spcPts val="0"/>
              </a:spcBef>
              <a:spcAft>
                <a:spcPts val="0"/>
              </a:spcAft>
              <a:buClr>
                <a:srgbClr val="000000"/>
              </a:buClr>
              <a:buSzPts val="1400"/>
              <a:buFont typeface="+mj-lt"/>
              <a:buNone/>
              <a:tabLst/>
              <a:defRPr/>
            </a:pPr>
            <a:r>
              <a:rPr lang="ar-JO" sz="1804" b="0" dirty="0">
                <a:solidFill>
                  <a:schemeClr val="dk1"/>
                </a:solidFill>
                <a:latin typeface="Calibri"/>
                <a:ea typeface="Calibri"/>
                <a:cs typeface="Calibri"/>
                <a:sym typeface="Calibri"/>
              </a:rPr>
              <a:t>يعد التعاون مع المجتمعات جوهر وجودنا، حيث نلتزم في إشراك الأفراد في إدارة المساعدات ومساءلة أنفسنا أمام من نعمل على مساعدتهم والاعتماد على القدرات المحلية المنصوص عليها في مدونة قواعد السلوك الخاصة بالحركة الدولية للصليب الأحمر والهلال الأحمر في الاستجابة للكوارث. تلتزم مبادئ وقواعد المساعدة الإنسانية للصليب الأحمر والهلال الأحمر بتضمين آليات التواصل الشفافة والتغذية الراجعة في الاستجابة للحالات الطارئة. في كانون الأول 2019،  وافق مجلس المندوبين على أول مجموعة من "الالتزامات واسعة النطاق على مستوى الحركة للمشاركة المجتمعية والمساءلة"  (انظر الصفحة 21).</a:t>
            </a:r>
            <a:endParaRPr sz="1804" b="0" dirty="0">
              <a:solidFill>
                <a:schemeClr val="dk1"/>
              </a:solidFill>
              <a:latin typeface="Calibri"/>
              <a:ea typeface="Calibri"/>
              <a:cs typeface="Calibri"/>
              <a:sym typeface="Calibri"/>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SzPts val="1400"/>
              <a:buNone/>
            </a:pPr>
            <a:r>
              <a:rPr lang="ar-JO" sz="2000" b="1" dirty="0">
                <a:latin typeface="Calibri"/>
                <a:ea typeface="Calibri"/>
                <a:cs typeface="Calibri"/>
                <a:sym typeface="Calibri"/>
              </a:rPr>
              <a:t>ملاحظات الميسر</a:t>
            </a:r>
          </a:p>
          <a:p>
            <a:pPr marL="0" lvl="0" indent="0" algn="just" rtl="1">
              <a:lnSpc>
                <a:spcPct val="100000"/>
              </a:lnSpc>
              <a:spcBef>
                <a:spcPts val="542"/>
              </a:spcBef>
              <a:spcAft>
                <a:spcPts val="0"/>
              </a:spcAft>
              <a:buClr>
                <a:schemeClr val="dk1"/>
              </a:buClr>
              <a:buSzPts val="1805"/>
              <a:buFont typeface="Noto Sans Symbols"/>
              <a:buNone/>
            </a:pPr>
            <a:endParaRPr b="1" dirty="0">
              <a:latin typeface="Arial"/>
              <a:ea typeface="Arial"/>
              <a:cs typeface="Arial"/>
              <a:sym typeface="Arial"/>
            </a:endParaRPr>
          </a:p>
          <a:p>
            <a:pPr marL="171450" lvl="0" indent="-171450" algn="just" rtl="1">
              <a:lnSpc>
                <a:spcPct val="100000"/>
              </a:lnSpc>
              <a:spcBef>
                <a:spcPts val="540"/>
              </a:spcBef>
              <a:spcAft>
                <a:spcPts val="0"/>
              </a:spcAft>
              <a:buClr>
                <a:schemeClr val="dk1"/>
              </a:buClr>
              <a:buSzPts val="1800"/>
              <a:buFont typeface="Arial"/>
              <a:buChar char="•"/>
            </a:pPr>
            <a:r>
              <a:rPr lang="ar-JO" b="0" dirty="0">
                <a:latin typeface="Arial"/>
                <a:ea typeface="Arial"/>
                <a:cs typeface="Arial"/>
                <a:sym typeface="Arial"/>
              </a:rPr>
              <a:t>توجد مجموعة من الالتزامات التنظيمية لدى الحركة فيما يتعلق بالمشاركة المجتمعية والمساءلة.</a:t>
            </a:r>
          </a:p>
          <a:p>
            <a:pPr marL="171450" lvl="0" indent="-171450" algn="just" rtl="1">
              <a:lnSpc>
                <a:spcPct val="100000"/>
              </a:lnSpc>
              <a:spcBef>
                <a:spcPts val="540"/>
              </a:spcBef>
              <a:spcAft>
                <a:spcPts val="0"/>
              </a:spcAft>
              <a:buClr>
                <a:schemeClr val="dk1"/>
              </a:buClr>
              <a:buSzPts val="1800"/>
              <a:buFont typeface="Arial"/>
              <a:buChar char="•"/>
            </a:pPr>
            <a:endParaRPr lang="en-US" sz="1200" b="1" dirty="0">
              <a:latin typeface="Arial"/>
              <a:ea typeface="Arial"/>
              <a:cs typeface="Arial"/>
              <a:sym typeface="Arial"/>
            </a:endParaRPr>
          </a:p>
          <a:p>
            <a:pPr marL="171450" lvl="0" indent="-171450" algn="just" rtl="1">
              <a:lnSpc>
                <a:spcPct val="100000"/>
              </a:lnSpc>
              <a:spcBef>
                <a:spcPts val="540"/>
              </a:spcBef>
              <a:spcAft>
                <a:spcPts val="0"/>
              </a:spcAft>
              <a:buClr>
                <a:schemeClr val="dk1"/>
              </a:buClr>
              <a:buSzPts val="1800"/>
              <a:buFont typeface="Arial"/>
              <a:buChar char="•"/>
            </a:pPr>
            <a:r>
              <a:rPr lang="ar-JO" b="1" dirty="0">
                <a:latin typeface="Arial"/>
                <a:ea typeface="Arial"/>
                <a:cs typeface="Arial"/>
                <a:sym typeface="Arial"/>
              </a:rPr>
              <a:t> تنص مدونة قواعد السلوك الخاصة بالصليب الأحمر والهلال الأحمر والمنظمات غير الحكومية في برامج الاستجابة للكوارث على الاتي:</a:t>
            </a:r>
            <a:endParaRPr lang="en-US" dirty="0"/>
          </a:p>
          <a:p>
            <a:pPr marL="858844" lvl="1" indent="-171227" algn="just" rtl="1">
              <a:lnSpc>
                <a:spcPct val="100000"/>
              </a:lnSpc>
              <a:spcBef>
                <a:spcPts val="540"/>
              </a:spcBef>
              <a:spcAft>
                <a:spcPts val="0"/>
              </a:spcAft>
              <a:buClr>
                <a:schemeClr val="dk1"/>
              </a:buClr>
              <a:buSzPts val="1800"/>
              <a:buFont typeface="Arial"/>
              <a:buChar char="•"/>
            </a:pPr>
            <a:r>
              <a:rPr lang="ar-JO" dirty="0">
                <a:latin typeface="Arial"/>
                <a:ea typeface="Arial"/>
                <a:cs typeface="Arial"/>
                <a:sym typeface="Arial"/>
              </a:rPr>
              <a:t>"يجب إيجاد طرق لإشراك المستفيدين من البرنامج في إدارة مساعدات الإغاثة."</a:t>
            </a:r>
          </a:p>
          <a:p>
            <a:pPr marL="858844" lvl="1" indent="-171227" algn="just" rtl="1">
              <a:lnSpc>
                <a:spcPct val="100000"/>
              </a:lnSpc>
              <a:spcBef>
                <a:spcPts val="540"/>
              </a:spcBef>
              <a:spcAft>
                <a:spcPts val="0"/>
              </a:spcAft>
              <a:buClr>
                <a:schemeClr val="dk1"/>
              </a:buClr>
              <a:buSzPts val="1800"/>
              <a:buFont typeface="Arial"/>
              <a:buChar char="•"/>
            </a:pPr>
            <a:r>
              <a:rPr lang="ar-JO" sz="1400" dirty="0">
                <a:latin typeface="Arial"/>
                <a:ea typeface="Arial"/>
                <a:cs typeface="Arial"/>
                <a:sym typeface="Arial"/>
              </a:rPr>
              <a:t>"نحن مسؤولون تجاه الأفراد الذين نسعى لمساعدتهم وكذلك تجاه الذين نتلقى منهم الموارد."</a:t>
            </a:r>
          </a:p>
          <a:p>
            <a:pPr marL="0" lvl="0" indent="0" algn="r" rtl="1">
              <a:lnSpc>
                <a:spcPct val="100000"/>
              </a:lnSpc>
              <a:spcBef>
                <a:spcPts val="542"/>
              </a:spcBef>
              <a:spcAft>
                <a:spcPts val="0"/>
              </a:spcAft>
              <a:buSzPts val="1400"/>
              <a:buNone/>
            </a:pPr>
            <a:endParaRPr dirty="0"/>
          </a:p>
          <a:p>
            <a:pPr marL="171450" lvl="0" indent="-171450" algn="just" rtl="1">
              <a:lnSpc>
                <a:spcPct val="100000"/>
              </a:lnSpc>
              <a:spcBef>
                <a:spcPts val="541"/>
              </a:spcBef>
              <a:spcAft>
                <a:spcPts val="0"/>
              </a:spcAft>
              <a:buClr>
                <a:schemeClr val="dk1"/>
              </a:buClr>
              <a:buSzPts val="1804"/>
              <a:buFont typeface="Arial"/>
              <a:buChar char="•"/>
            </a:pPr>
            <a:r>
              <a:rPr lang="ar-JO" sz="1804" b="1" dirty="0">
                <a:solidFill>
                  <a:schemeClr val="dk1"/>
                </a:solidFill>
                <a:latin typeface="Arial"/>
                <a:ea typeface="Arial"/>
                <a:cs typeface="Arial"/>
                <a:sym typeface="Arial"/>
              </a:rPr>
              <a:t>تنص مبادئ وقواعد العمل الإنساني الخاصة بالصليب الأحمر والهلال الأحمر على الاتي:</a:t>
            </a:r>
          </a:p>
          <a:p>
            <a:pPr marL="858844" lvl="1" indent="-171227" algn="r" rtl="1">
              <a:lnSpc>
                <a:spcPct val="100000"/>
              </a:lnSpc>
              <a:spcBef>
                <a:spcPts val="540"/>
              </a:spcBef>
              <a:spcAft>
                <a:spcPts val="0"/>
              </a:spcAft>
              <a:buClr>
                <a:schemeClr val="dk1"/>
              </a:buClr>
              <a:buSzPts val="1800"/>
              <a:buFont typeface="Arial"/>
              <a:buChar char="•"/>
            </a:pPr>
            <a:r>
              <a:rPr lang="ar-JO" dirty="0"/>
              <a:t>المبدأ التاسع:  نضمن أن تكون مساعداتنا مناسبة وفعالة وكافية وخاضعة للمساءلة، كما ندعم الانتقال من مرحلة الاغاثة إلى مرحلة التعافي  للأشخاص المتضررين من الكوارث.</a:t>
            </a:r>
          </a:p>
          <a:p>
            <a:pPr marL="858844" lvl="1" indent="-171227" algn="r" rtl="1">
              <a:lnSpc>
                <a:spcPct val="100000"/>
              </a:lnSpc>
              <a:spcBef>
                <a:spcPts val="540"/>
              </a:spcBef>
              <a:spcAft>
                <a:spcPts val="0"/>
              </a:spcAft>
              <a:buClr>
                <a:schemeClr val="dk1"/>
              </a:buClr>
              <a:buSzPts val="1800"/>
              <a:buFont typeface="Arial"/>
              <a:buChar char="•"/>
            </a:pPr>
            <a:r>
              <a:rPr lang="ar-JO" dirty="0"/>
              <a:t> القاعدة 5 الخاصة بالجودة والمساءلة، والتي تنص على الاتي:</a:t>
            </a:r>
            <a:endParaRPr lang="en-US" dirty="0"/>
          </a:p>
          <a:p>
            <a:pPr marL="1316268" lvl="2" indent="-171450" algn="r" rtl="1">
              <a:lnSpc>
                <a:spcPct val="100000"/>
              </a:lnSpc>
              <a:spcBef>
                <a:spcPts val="540"/>
              </a:spcBef>
              <a:spcAft>
                <a:spcPts val="0"/>
              </a:spcAft>
              <a:buClr>
                <a:schemeClr val="dk1"/>
              </a:buClr>
              <a:buSzPts val="1800"/>
              <a:buFont typeface="Arial"/>
              <a:buChar char="•"/>
            </a:pPr>
            <a:r>
              <a:rPr lang="ar-JO" dirty="0"/>
              <a:t>5.4 تَعُد الجمعيات الوطنية و الاتحاد الدولي نفسها مسؤولة أمام الأشخاص المتضررين، كما يجب تضمينهم في تقييم الاحتياجات وصنع القرارات لضمان ملائمة المساعدة لهم وتلبيتها لاحتياجاتهم وأولوياتهم.</a:t>
            </a:r>
          </a:p>
          <a:p>
            <a:pPr marL="1316268" lvl="2" indent="-171450" algn="just" rtl="1">
              <a:lnSpc>
                <a:spcPct val="100000"/>
              </a:lnSpc>
              <a:spcBef>
                <a:spcPts val="540"/>
              </a:spcBef>
              <a:spcAft>
                <a:spcPts val="0"/>
              </a:spcAft>
              <a:buClr>
                <a:schemeClr val="dk1"/>
              </a:buClr>
              <a:buSzPts val="1800"/>
              <a:buFont typeface="Arial"/>
              <a:buChar char="•"/>
            </a:pPr>
            <a:r>
              <a:rPr lang="ar-JO" dirty="0"/>
              <a:t>يجب أن تعمل الجمعيات الوطنية والاتحاد الدولي على إنشاء آليات شفافة للاتصال والتغذية الراجعة والشكاوى لتشجيع المتضررين من الكوارث على مشاركة مخاوفهم بشأن المساعدة المقدمة. كما يجب على الجمعيات الوطنية والاتحاد الدولي ضمان المتابعة المناسبة للتغذية الراجعة.</a:t>
            </a:r>
          </a:p>
          <a:p>
            <a:pPr marL="1316268" lvl="2" indent="-171450" algn="l" rtl="0">
              <a:lnSpc>
                <a:spcPct val="100000"/>
              </a:lnSpc>
              <a:spcBef>
                <a:spcPts val="540"/>
              </a:spcBef>
              <a:spcAft>
                <a:spcPts val="0"/>
              </a:spcAft>
              <a:buClr>
                <a:schemeClr val="dk1"/>
              </a:buClr>
              <a:buSzPts val="1800"/>
              <a:buFont typeface="Arial"/>
              <a:buChar char="•"/>
            </a:pPr>
            <a:endParaRPr sz="1804" dirty="0">
              <a:solidFill>
                <a:schemeClr val="dk1"/>
              </a:solidFill>
              <a:latin typeface="Calibri"/>
              <a:ea typeface="Calibri"/>
              <a:cs typeface="Calibri"/>
              <a:sym typeface="Calibri"/>
            </a:endParaRPr>
          </a:p>
          <a:p>
            <a:pPr marL="342900" lvl="0" indent="-342900" algn="just" rtl="1">
              <a:lnSpc>
                <a:spcPct val="100000"/>
              </a:lnSpc>
              <a:spcBef>
                <a:spcPts val="541"/>
              </a:spcBef>
              <a:spcAft>
                <a:spcPts val="0"/>
              </a:spcAft>
              <a:buClr>
                <a:schemeClr val="dk1"/>
              </a:buClr>
              <a:buSzPts val="1804"/>
              <a:buFont typeface="Arial"/>
              <a:buChar char="•"/>
            </a:pPr>
            <a:r>
              <a:rPr lang="ar-JO" sz="1804" b="1" dirty="0">
                <a:solidFill>
                  <a:schemeClr val="dk1"/>
                </a:solidFill>
                <a:latin typeface="Arial"/>
                <a:ea typeface="Arial"/>
                <a:cs typeface="Arial"/>
                <a:sym typeface="Arial"/>
              </a:rPr>
              <a:t> الالتزامات واسعة النطاق على مستوى الحركة للمشاركة المجتمعية والمساءلة </a:t>
            </a:r>
            <a:r>
              <a:rPr lang="en-GB" sz="1804" b="1" dirty="0">
                <a:solidFill>
                  <a:schemeClr val="dk1"/>
                </a:solidFill>
                <a:latin typeface="Arial"/>
                <a:ea typeface="Arial"/>
                <a:cs typeface="Arial"/>
                <a:sym typeface="Arial"/>
              </a:rPr>
              <a:t>(CR/19/R1)</a:t>
            </a:r>
            <a:r>
              <a:rPr lang="ar-JO" sz="1804" b="1" dirty="0">
                <a:solidFill>
                  <a:schemeClr val="dk1"/>
                </a:solidFill>
                <a:latin typeface="Arial"/>
                <a:ea typeface="Arial"/>
                <a:cs typeface="Arial"/>
                <a:sym typeface="Arial"/>
              </a:rPr>
              <a:t>، </a:t>
            </a:r>
            <a:r>
              <a:rPr lang="ar-JO" sz="1804" b="0" dirty="0">
                <a:solidFill>
                  <a:schemeClr val="dk1"/>
                </a:solidFill>
                <a:highlight>
                  <a:srgbClr val="FFFF00"/>
                </a:highlight>
                <a:latin typeface="Arial"/>
                <a:ea typeface="Arial"/>
                <a:cs typeface="Arial"/>
                <a:sym typeface="Arial"/>
              </a:rPr>
              <a:t>تم إقرارها في مجلس المندوبين في 8 كانون الأول 2019، حيث تهدف هذه الالتزامات الاستراتيجية الشاملة إلى ضمان نهج متسق لكيفية إشراك الأشخاص والمجتمعات والمساءلة عبر الحركة. يتحمل كافة أعضاء الحركة، بما في ذلك كل جمعية وطنية وبعثة للجنة الدولية للصليب الأحمر والاتحاد الدولي لجمعيات الصليب الأحمر والهلال الأحمر، مسؤولية تنفيذ هذه الالتزامات وتلبيتها، حيث أنها تتعلق بكافة الموظفين والمتطوعين في الحركة وتنطبق عليهم بغض النظر عن أدوارهم.</a:t>
            </a:r>
            <a:endParaRPr lang="ar-JO" sz="2000" b="0" dirty="0">
              <a:latin typeface="Calibri"/>
              <a:ea typeface="Calibri"/>
              <a:cs typeface="Calibri"/>
              <a:sym typeface="Calibri"/>
            </a:endParaRPr>
          </a:p>
        </p:txBody>
      </p:sp>
      <p:sp>
        <p:nvSpPr>
          <p:cNvPr id="592" name="Google Shape;59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p7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1" name="Google Shape;601;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just" rtl="1">
              <a:lnSpc>
                <a:spcPct val="100000"/>
              </a:lnSpc>
              <a:spcBef>
                <a:spcPts val="900"/>
              </a:spcBef>
              <a:spcAft>
                <a:spcPts val="0"/>
              </a:spcAft>
              <a:buSzPts val="1400"/>
              <a:buNone/>
            </a:pPr>
            <a:r>
              <a:rPr lang="ar-JO" sz="1800" b="1" dirty="0">
                <a:latin typeface="Calibri"/>
                <a:cs typeface="Calibri"/>
                <a:sym typeface="Calibri"/>
              </a:rPr>
              <a:t>ملاحظات الميسر – شريحة اختيارية</a:t>
            </a:r>
            <a:endParaRPr lang="en-GB" sz="1800" dirty="0"/>
          </a:p>
          <a:p>
            <a:pPr marL="0" lvl="0" indent="0" algn="just" rtl="1">
              <a:lnSpc>
                <a:spcPct val="100000"/>
              </a:lnSpc>
              <a:spcBef>
                <a:spcPts val="542"/>
              </a:spcBef>
              <a:spcAft>
                <a:spcPts val="0"/>
              </a:spcAft>
              <a:buClr>
                <a:srgbClr val="FF0000"/>
              </a:buClr>
              <a:buSzPts val="1400"/>
              <a:buFont typeface="Arial"/>
              <a:buNone/>
            </a:pPr>
            <a:endParaRPr sz="1800" dirty="0"/>
          </a:p>
          <a:p>
            <a:pPr marL="342900" lvl="0" indent="-342900" algn="just" rtl="1">
              <a:lnSpc>
                <a:spcPct val="100000"/>
              </a:lnSpc>
              <a:spcBef>
                <a:spcPts val="1742"/>
              </a:spcBef>
              <a:spcAft>
                <a:spcPts val="0"/>
              </a:spcAft>
              <a:buSzPts val="1400"/>
              <a:buFont typeface="Arial"/>
              <a:buChar char="•"/>
            </a:pPr>
            <a:r>
              <a:rPr lang="ar-JO" dirty="0"/>
              <a:t>تغطي الالتزامات واسعة النطاق على مستوى الحركة سبعة مجالات رئيسية.</a:t>
            </a:r>
          </a:p>
          <a:p>
            <a:pPr marL="342900" lvl="0" indent="-342900" algn="just" rtl="1">
              <a:lnSpc>
                <a:spcPct val="100000"/>
              </a:lnSpc>
              <a:spcBef>
                <a:spcPts val="1742"/>
              </a:spcBef>
              <a:spcAft>
                <a:spcPts val="0"/>
              </a:spcAft>
              <a:buSzPts val="1400"/>
              <a:buFont typeface="Arial"/>
              <a:buChar char="•"/>
            </a:pPr>
            <a:endParaRPr dirty="0"/>
          </a:p>
          <a:p>
            <a:pPr marL="342900" lvl="0" indent="-342900" algn="just" rtl="1">
              <a:lnSpc>
                <a:spcPct val="100000"/>
              </a:lnSpc>
              <a:spcBef>
                <a:spcPts val="542"/>
              </a:spcBef>
              <a:spcAft>
                <a:spcPts val="0"/>
              </a:spcAft>
              <a:buSzPts val="1400"/>
              <a:buFont typeface="Arial"/>
              <a:buChar char="•"/>
            </a:pPr>
            <a:r>
              <a:rPr lang="ar-JO" dirty="0"/>
              <a:t>تُشكل هذه الالتزامات الأساس لـ 18 إجراءً أساسيًا للمشاركة المجتمعية والمساءلة في دليل المشاركة المجتمعية والمساءلة، حيث تحدد كيفية تنفيذ هذه الالتزامات في مجال عملنا.</a:t>
            </a:r>
          </a:p>
          <a:p>
            <a:pPr marL="342900" lvl="0" indent="-342900" algn="just" rtl="1">
              <a:lnSpc>
                <a:spcPct val="100000"/>
              </a:lnSpc>
              <a:spcBef>
                <a:spcPts val="542"/>
              </a:spcBef>
              <a:spcAft>
                <a:spcPts val="0"/>
              </a:spcAft>
              <a:buSzPts val="1400"/>
              <a:buFont typeface="Arial"/>
              <a:buChar char="•"/>
            </a:pPr>
            <a:endParaRPr dirty="0"/>
          </a:p>
          <a:p>
            <a:pPr marL="0" lvl="0" indent="0" algn="just" rtl="1">
              <a:lnSpc>
                <a:spcPct val="100000"/>
              </a:lnSpc>
              <a:spcBef>
                <a:spcPts val="542"/>
              </a:spcBef>
              <a:spcAft>
                <a:spcPts val="0"/>
              </a:spcAft>
              <a:buSzPts val="1400"/>
              <a:buFont typeface="Arial"/>
              <a:buNone/>
            </a:pPr>
            <a:r>
              <a:rPr lang="ar-JO" b="1" dirty="0"/>
              <a:t>الالتزامات الكاملة:</a:t>
            </a:r>
            <a:endParaRPr dirty="0"/>
          </a:p>
          <a:p>
            <a:pPr marL="457200" marR="0" lvl="0" indent="-228600" algn="just" rtl="1">
              <a:lnSpc>
                <a:spcPct val="100000"/>
              </a:lnSpc>
              <a:spcBef>
                <a:spcPts val="542"/>
              </a:spcBef>
              <a:spcAft>
                <a:spcPts val="0"/>
              </a:spcAft>
              <a:buSzPts val="1400"/>
              <a:buNone/>
            </a:pPr>
            <a:r>
              <a:rPr lang="ar-JO" sz="1804" b="1" dirty="0">
                <a:solidFill>
                  <a:schemeClr val="dk1"/>
                </a:solidFill>
                <a:latin typeface="Arial"/>
                <a:ea typeface="Arial"/>
                <a:cs typeface="Arial"/>
                <a:sym typeface="Arial"/>
              </a:rPr>
              <a:t>الالتزام 1: </a:t>
            </a:r>
            <a:r>
              <a:rPr lang="ar-JO" sz="1804" b="0" dirty="0">
                <a:solidFill>
                  <a:schemeClr val="dk1"/>
                </a:solidFill>
                <a:latin typeface="Arial"/>
                <a:ea typeface="Arial"/>
                <a:cs typeface="Arial"/>
                <a:sym typeface="Arial"/>
              </a:rPr>
              <a:t>تلتزم كافة عناصر الحركة </a:t>
            </a:r>
            <a:r>
              <a:rPr lang="ar-JO" sz="1804" b="1" dirty="0">
                <a:solidFill>
                  <a:schemeClr val="dk1"/>
                </a:solidFill>
                <a:latin typeface="Arial"/>
                <a:ea typeface="Arial"/>
                <a:cs typeface="Arial"/>
                <a:sym typeface="Arial"/>
              </a:rPr>
              <a:t>بإدماج المشاركة المجتمعية والمساءلة </a:t>
            </a:r>
            <a:r>
              <a:rPr lang="ar-JO" sz="1804" b="0" dirty="0">
                <a:solidFill>
                  <a:schemeClr val="dk1"/>
                </a:solidFill>
                <a:latin typeface="Arial"/>
                <a:ea typeface="Arial"/>
                <a:cs typeface="Arial"/>
                <a:sym typeface="Arial"/>
              </a:rPr>
              <a:t>في استراتيجياتهم وسياساتهم وإجراءاتهم.</a:t>
            </a:r>
          </a:p>
          <a:p>
            <a:pPr marL="457200" marR="0" lvl="0" indent="-228600" algn="just" rtl="1">
              <a:lnSpc>
                <a:spcPct val="100000"/>
              </a:lnSpc>
              <a:spcBef>
                <a:spcPts val="542"/>
              </a:spcBef>
              <a:spcAft>
                <a:spcPts val="0"/>
              </a:spcAft>
              <a:buSzPts val="1400"/>
              <a:buNone/>
            </a:pPr>
            <a:endParaRPr lang="ar-JO" sz="1804" b="0" dirty="0">
              <a:solidFill>
                <a:schemeClr val="dk1"/>
              </a:solidFill>
              <a:latin typeface="Arial"/>
              <a:ea typeface="Arial"/>
              <a:cs typeface="Arial"/>
              <a:sym typeface="Arial"/>
            </a:endParaRPr>
          </a:p>
          <a:p>
            <a:pPr marL="457200" marR="0" lvl="0" indent="-228600" algn="just" rtl="1">
              <a:lnSpc>
                <a:spcPct val="100000"/>
              </a:lnSpc>
              <a:spcBef>
                <a:spcPts val="542"/>
              </a:spcBef>
              <a:spcAft>
                <a:spcPts val="0"/>
              </a:spcAft>
              <a:buSzPts val="1400"/>
              <a:buNone/>
            </a:pPr>
            <a:r>
              <a:rPr lang="ar-JO" sz="1804" b="1" dirty="0">
                <a:solidFill>
                  <a:schemeClr val="dk1"/>
                </a:solidFill>
                <a:latin typeface="Arial"/>
                <a:ea typeface="Arial"/>
                <a:cs typeface="Arial"/>
                <a:sym typeface="Arial"/>
              </a:rPr>
              <a:t>الالتزام 2: </a:t>
            </a:r>
            <a:r>
              <a:rPr lang="ar-JO" sz="1804" b="0" dirty="0">
                <a:solidFill>
                  <a:schemeClr val="dk1"/>
                </a:solidFill>
                <a:latin typeface="Arial"/>
                <a:ea typeface="Arial"/>
                <a:cs typeface="Arial"/>
                <a:sym typeface="Arial"/>
              </a:rPr>
              <a:t>تلتزم كافة عناصر الحركة </a:t>
            </a:r>
            <a:r>
              <a:rPr lang="ar-JO" sz="1804" b="1" dirty="0">
                <a:solidFill>
                  <a:schemeClr val="dk1"/>
                </a:solidFill>
                <a:latin typeface="Arial"/>
                <a:ea typeface="Arial"/>
                <a:cs typeface="Arial"/>
                <a:sym typeface="Arial"/>
              </a:rPr>
              <a:t>بإجراء تحليل دوري للسياقات</a:t>
            </a:r>
            <a:r>
              <a:rPr lang="ar-JO" sz="1804" b="0" dirty="0">
                <a:solidFill>
                  <a:schemeClr val="dk1"/>
                </a:solidFill>
                <a:latin typeface="Arial"/>
                <a:ea typeface="Arial"/>
                <a:cs typeface="Arial"/>
                <a:sym typeface="Arial"/>
              </a:rPr>
              <a:t> التي يعملون فيها وذلك من أجل فهم ومعالجة التنوع في الاحتياجات وأوجه الضعف والقدرات للأشخاص والمجتمعات التي يسعون لخدمتها ومساعدتها.</a:t>
            </a:r>
          </a:p>
          <a:p>
            <a:pPr marL="457200" marR="0" lvl="0" indent="-228600" algn="just" rtl="1">
              <a:lnSpc>
                <a:spcPct val="100000"/>
              </a:lnSpc>
              <a:spcBef>
                <a:spcPts val="542"/>
              </a:spcBef>
              <a:spcAft>
                <a:spcPts val="0"/>
              </a:spcAft>
              <a:buSzPts val="1400"/>
              <a:buNone/>
            </a:pPr>
            <a:endParaRPr lang="ar-JO" sz="1804" b="0" dirty="0">
              <a:solidFill>
                <a:schemeClr val="dk1"/>
              </a:solidFill>
              <a:latin typeface="Arial"/>
              <a:ea typeface="Arial"/>
              <a:cs typeface="Arial"/>
              <a:sym typeface="Arial"/>
            </a:endParaRPr>
          </a:p>
          <a:p>
            <a:pPr marL="457200" marR="0" lvl="0" indent="-228600" algn="just" rtl="1">
              <a:lnSpc>
                <a:spcPct val="100000"/>
              </a:lnSpc>
              <a:spcBef>
                <a:spcPts val="542"/>
              </a:spcBef>
              <a:spcAft>
                <a:spcPts val="0"/>
              </a:spcAft>
              <a:buSzPts val="1400"/>
              <a:buNone/>
            </a:pPr>
            <a:r>
              <a:rPr lang="en-US" sz="1804" dirty="0">
                <a:solidFill>
                  <a:schemeClr val="dk1"/>
                </a:solidFill>
                <a:latin typeface="Arial"/>
                <a:ea typeface="Arial"/>
                <a:cs typeface="Arial"/>
                <a:sym typeface="Arial"/>
              </a:rPr>
              <a:t> </a:t>
            </a:r>
            <a:r>
              <a:rPr lang="ar-JO" sz="1804" b="1" dirty="0">
                <a:solidFill>
                  <a:schemeClr val="dk1"/>
                </a:solidFill>
                <a:latin typeface="Arial"/>
                <a:ea typeface="Arial"/>
                <a:cs typeface="Arial"/>
                <a:sym typeface="Arial"/>
              </a:rPr>
              <a:t>الالتزام 3: </a:t>
            </a:r>
            <a:r>
              <a:rPr lang="ar-JO" sz="1804" dirty="0">
                <a:solidFill>
                  <a:schemeClr val="dk1"/>
                </a:solidFill>
                <a:latin typeface="Arial"/>
                <a:ea typeface="Arial"/>
                <a:cs typeface="Arial"/>
                <a:sym typeface="Arial"/>
              </a:rPr>
              <a:t>تلتزم كافة العناصر </a:t>
            </a:r>
            <a:r>
              <a:rPr lang="ar-JO" sz="1804" b="1" dirty="0">
                <a:solidFill>
                  <a:schemeClr val="dk1"/>
                </a:solidFill>
                <a:latin typeface="Arial"/>
                <a:ea typeface="Arial"/>
                <a:cs typeface="Arial"/>
                <a:sym typeface="Arial"/>
              </a:rPr>
              <a:t>بتيسير مشاركة السكان والمجتمعات المحلية بشكل أكبر</a:t>
            </a:r>
            <a:r>
              <a:rPr lang="ar-JO" sz="1804" dirty="0">
                <a:solidFill>
                  <a:schemeClr val="dk1"/>
                </a:solidFill>
                <a:latin typeface="Arial"/>
                <a:ea typeface="Arial"/>
                <a:cs typeface="Arial"/>
                <a:sym typeface="Arial"/>
              </a:rPr>
              <a:t>، بما في ذلك متطوعي الجمعيات الوطنية ومساعدتهم على تطبيق معارفهم ومهاراتهم وقدراتهم لإيجاد الحلول الفعالة والمناسبة لكافة مشكلاتهم.</a:t>
            </a:r>
          </a:p>
          <a:p>
            <a:pPr marL="457200" marR="0" lvl="0" indent="-228600" algn="just" rtl="1">
              <a:lnSpc>
                <a:spcPct val="100000"/>
              </a:lnSpc>
              <a:spcBef>
                <a:spcPts val="542"/>
              </a:spcBef>
              <a:spcAft>
                <a:spcPts val="0"/>
              </a:spcAft>
              <a:buSzPts val="1400"/>
              <a:buNone/>
            </a:pPr>
            <a:endParaRPr lang="ar-JO" sz="1804" dirty="0">
              <a:solidFill>
                <a:schemeClr val="dk1"/>
              </a:solidFill>
              <a:latin typeface="Arial"/>
              <a:cs typeface="Arial"/>
              <a:sym typeface="Arial"/>
            </a:endParaRPr>
          </a:p>
          <a:p>
            <a:pPr marL="457200" marR="0" lvl="0" indent="-228600" algn="just" rtl="1">
              <a:lnSpc>
                <a:spcPct val="100000"/>
              </a:lnSpc>
              <a:spcBef>
                <a:spcPts val="542"/>
              </a:spcBef>
              <a:spcAft>
                <a:spcPts val="0"/>
              </a:spcAft>
              <a:buSzPts val="1400"/>
              <a:buNone/>
            </a:pPr>
            <a:r>
              <a:rPr lang="ar-JO" b="1" dirty="0"/>
              <a:t>الالتزام 4: </a:t>
            </a:r>
            <a:r>
              <a:rPr lang="ar-JO" dirty="0"/>
              <a:t>تلتزم كافة العناصر بشكل منهجي </a:t>
            </a:r>
            <a:r>
              <a:rPr lang="ar-JO" b="1" dirty="0"/>
              <a:t>بالاستماع والاستجابة والتصرف وفقًا للتغذية الراجعة </a:t>
            </a:r>
            <a:r>
              <a:rPr lang="ar-JO" dirty="0"/>
              <a:t>الواردة من الأشخاص والمجتمعات التي يهدفون لخدمتها.</a:t>
            </a:r>
          </a:p>
          <a:p>
            <a:pPr marL="457200" marR="0" lvl="0" indent="-228600" algn="just" rtl="1">
              <a:lnSpc>
                <a:spcPct val="100000"/>
              </a:lnSpc>
              <a:spcBef>
                <a:spcPts val="542"/>
              </a:spcBef>
              <a:spcAft>
                <a:spcPts val="0"/>
              </a:spcAft>
              <a:buSzPts val="1400"/>
              <a:buNone/>
            </a:pPr>
            <a:r>
              <a:rPr lang="en-GB" sz="1804" dirty="0">
                <a:solidFill>
                  <a:schemeClr val="dk1"/>
                </a:solidFill>
                <a:latin typeface="Arial"/>
                <a:ea typeface="Arial"/>
                <a:cs typeface="Arial"/>
                <a:sym typeface="Arial"/>
              </a:rPr>
              <a:t> </a:t>
            </a:r>
            <a:endParaRPr lang="ar-JO" sz="1804" dirty="0">
              <a:solidFill>
                <a:schemeClr val="dk1"/>
              </a:solidFill>
              <a:latin typeface="Arial"/>
              <a:ea typeface="Arial"/>
              <a:cs typeface="Arial"/>
              <a:sym typeface="Arial"/>
            </a:endParaRPr>
          </a:p>
          <a:p>
            <a:pPr marL="457200" marR="0" lvl="0" indent="-228600" algn="just" rtl="1">
              <a:lnSpc>
                <a:spcPct val="100000"/>
              </a:lnSpc>
              <a:spcBef>
                <a:spcPts val="542"/>
              </a:spcBef>
              <a:spcAft>
                <a:spcPts val="0"/>
              </a:spcAft>
              <a:buSzPts val="1400"/>
              <a:buNone/>
            </a:pPr>
            <a:r>
              <a:rPr lang="ar-JO" b="1" dirty="0"/>
              <a:t>الالتزام 5:</a:t>
            </a:r>
            <a:r>
              <a:rPr lang="ar-JO" dirty="0"/>
              <a:t> تلتزم كافة عناصر الحركة </a:t>
            </a:r>
            <a:r>
              <a:rPr lang="ar-JO" b="1" dirty="0"/>
              <a:t>بقدر أكبر من الشفافية في اتصالاتنا </a:t>
            </a:r>
            <a:r>
              <a:rPr lang="ar-JO" dirty="0"/>
              <a:t>وعلاقاتنا مع الأشخاص والمجتمعات التي نهدف إلى خدمتها.</a:t>
            </a:r>
          </a:p>
          <a:p>
            <a:pPr marL="457200" marR="0" lvl="0" indent="-228600" algn="just" rtl="1">
              <a:lnSpc>
                <a:spcPct val="100000"/>
              </a:lnSpc>
              <a:spcBef>
                <a:spcPts val="542"/>
              </a:spcBef>
              <a:spcAft>
                <a:spcPts val="0"/>
              </a:spcAft>
              <a:buSzPts val="1400"/>
              <a:buNone/>
            </a:pPr>
            <a:endParaRPr lang="ar-JO" dirty="0"/>
          </a:p>
          <a:p>
            <a:pPr marL="457200" marR="0" lvl="0" indent="-228600" algn="just" rtl="1">
              <a:lnSpc>
                <a:spcPct val="100000"/>
              </a:lnSpc>
              <a:spcBef>
                <a:spcPts val="542"/>
              </a:spcBef>
              <a:spcAft>
                <a:spcPts val="0"/>
              </a:spcAft>
              <a:buSzPts val="1400"/>
              <a:buNone/>
            </a:pPr>
            <a:r>
              <a:rPr lang="ar-JO" b="1" dirty="0"/>
              <a:t>الالتزام 6:</a:t>
            </a:r>
            <a:r>
              <a:rPr lang="ar-JO" dirty="0"/>
              <a:t> تلتزم كافة عناصر الحركة </a:t>
            </a:r>
            <a:r>
              <a:rPr lang="ar-JO" b="1" dirty="0"/>
              <a:t>لتعزيز المعرفة والمهارات والكفاءات في المشاركة المجتمعية والمساءلة على كافة المستويات </a:t>
            </a:r>
            <a:r>
              <a:rPr lang="ar-JO" dirty="0"/>
              <a:t>وإدماج هذا التعلم بشكل منهجي في عملنا.</a:t>
            </a:r>
          </a:p>
          <a:p>
            <a:pPr marL="457200" marR="0" lvl="0" indent="-228600" algn="just" rtl="1">
              <a:lnSpc>
                <a:spcPct val="100000"/>
              </a:lnSpc>
              <a:spcBef>
                <a:spcPts val="542"/>
              </a:spcBef>
              <a:spcAft>
                <a:spcPts val="0"/>
              </a:spcAft>
              <a:buSzPts val="1400"/>
              <a:buNone/>
            </a:pPr>
            <a:endParaRPr lang="ar-JO" dirty="0"/>
          </a:p>
          <a:p>
            <a:pPr marL="457200" marR="0" lvl="0" indent="-228600" algn="just" rtl="1">
              <a:lnSpc>
                <a:spcPct val="100000"/>
              </a:lnSpc>
              <a:spcBef>
                <a:spcPts val="542"/>
              </a:spcBef>
              <a:spcAft>
                <a:spcPts val="0"/>
              </a:spcAft>
              <a:buSzPts val="1400"/>
              <a:buNone/>
            </a:pPr>
            <a:r>
              <a:rPr lang="ar-JO" b="1" dirty="0"/>
              <a:t>الالتزام 7:</a:t>
            </a:r>
            <a:r>
              <a:rPr lang="ar-JO" dirty="0"/>
              <a:t> تلتزم كافة عناصر الحركة </a:t>
            </a:r>
            <a:r>
              <a:rPr lang="ar-JO" b="1" dirty="0"/>
              <a:t>بتنسيق مناهجهم وفقًا للمشاركة المجتمعية والمساءلة عند العمل على نفس السياق</a:t>
            </a:r>
            <a:r>
              <a:rPr lang="ar-JO" dirty="0"/>
              <a:t>، بما في ذلك الشركاء الخارجيين ذوي الصلة، وذلك بهدف تعزيز التماسك والاتساق وتجنب الازدواجية وتحسين الفاعلية والكفاءة.</a:t>
            </a:r>
            <a:endParaRPr dirty="0"/>
          </a:p>
          <a:p>
            <a:pPr marL="342900" lvl="0" indent="-254000" algn="l" rtl="0">
              <a:lnSpc>
                <a:spcPct val="100000"/>
              </a:lnSpc>
              <a:spcBef>
                <a:spcPts val="542"/>
              </a:spcBef>
              <a:spcAft>
                <a:spcPts val="0"/>
              </a:spcAft>
              <a:buSzPts val="1400"/>
              <a:buFont typeface="Arial"/>
              <a:buNone/>
            </a:pPr>
            <a:endParaRPr dirty="0"/>
          </a:p>
        </p:txBody>
      </p:sp>
      <p:sp>
        <p:nvSpPr>
          <p:cNvPr id="602" name="Google Shape;602;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7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just" rtl="1"/>
            <a:r>
              <a:rPr lang="ar-JO" b="1" i="0" dirty="0">
                <a:effectLst/>
                <a:latin typeface="Calibri" panose="020F0502020204030204" pitchFamily="34" charset="0"/>
              </a:rPr>
              <a:t>ملاحظات الميسر - شريحة اختيارية، تعتمد على المشاركين</a:t>
            </a:r>
          </a:p>
          <a:p>
            <a:pPr algn="just" rtl="1"/>
            <a:endParaRPr lang="en-GB" dirty="0"/>
          </a:p>
          <a:p>
            <a:pPr marL="0" lvl="0" indent="0" algn="just" rtl="1">
              <a:lnSpc>
                <a:spcPct val="100000"/>
              </a:lnSpc>
              <a:spcBef>
                <a:spcPts val="0"/>
              </a:spcBef>
              <a:spcAft>
                <a:spcPts val="0"/>
              </a:spcAft>
              <a:buSzPts val="1400"/>
              <a:buNone/>
            </a:pPr>
            <a:endParaRPr lang="en-GB" dirty="0"/>
          </a:p>
          <a:p>
            <a:pPr marL="0" lvl="0" indent="0" algn="just" rtl="1">
              <a:lnSpc>
                <a:spcPct val="100000"/>
              </a:lnSpc>
              <a:spcBef>
                <a:spcPts val="0"/>
              </a:spcBef>
              <a:spcAft>
                <a:spcPts val="0"/>
              </a:spcAft>
              <a:buSzPts val="1400"/>
              <a:buNone/>
            </a:pPr>
            <a:r>
              <a:rPr lang="ar-JO" sz="2000" b="0" i="0" u="none" strike="noStrike" dirty="0">
                <a:solidFill>
                  <a:schemeClr val="dk1"/>
                </a:solidFill>
                <a:latin typeface="Arial"/>
                <a:ea typeface="Arial"/>
                <a:cs typeface="Arial"/>
                <a:sym typeface="Arial"/>
              </a:rPr>
              <a:t>ليست الحركة وحدها من تبذل الجهود من أجل تعزيز المشاركة المجتمعية والمساءلة، حيث يوجد العديد من المبادرات العالمية التي تدعم هذا الهدف كذلك. تدعم هذه الالتزامات المشتركة العمل المشترك لتحسين المشاركة المجتمعية بين الوكالات وتشير إلى أن شركاؤنا أيضًا يبذلون الكثير من الجهد لتحسين المساءلة، وتتضمن:</a:t>
            </a:r>
          </a:p>
          <a:p>
            <a:pPr marL="0" lvl="0" indent="0" algn="just" rtl="1">
              <a:lnSpc>
                <a:spcPct val="100000"/>
              </a:lnSpc>
              <a:spcBef>
                <a:spcPts val="0"/>
              </a:spcBef>
              <a:spcAft>
                <a:spcPts val="0"/>
              </a:spcAft>
              <a:buSzPts val="1400"/>
              <a:buNone/>
            </a:pPr>
            <a:r>
              <a:rPr lang="ar-JO" sz="2000" b="1" i="0" u="sng" strike="noStrike" dirty="0">
                <a:solidFill>
                  <a:schemeClr val="dk1"/>
                </a:solidFill>
                <a:latin typeface="Arial"/>
                <a:cs typeface="Arial"/>
                <a:sym typeface="Arial"/>
              </a:rPr>
              <a:t>المعيار الإنساني الأساسي</a:t>
            </a:r>
            <a:endParaRPr b="1" u="sng" dirty="0"/>
          </a:p>
          <a:p>
            <a:pPr marL="0" lvl="0" indent="0" algn="just" rtl="1">
              <a:lnSpc>
                <a:spcPct val="100000"/>
              </a:lnSpc>
              <a:spcBef>
                <a:spcPts val="0"/>
              </a:spcBef>
              <a:spcAft>
                <a:spcPts val="0"/>
              </a:spcAft>
              <a:buSzPts val="1400"/>
              <a:buNone/>
            </a:pPr>
            <a:r>
              <a:rPr lang="ar-JO" sz="2000" b="0" i="0" u="none" strike="noStrike" dirty="0">
                <a:solidFill>
                  <a:schemeClr val="dk1"/>
                </a:solidFill>
                <a:latin typeface="Arial"/>
                <a:ea typeface="Arial"/>
                <a:cs typeface="Arial"/>
                <a:sym typeface="Arial"/>
              </a:rPr>
              <a:t>يحدد المعيار الإنساني الأساسي للجودة والمساءلة الالتزامات التسعة التي تتيح للمنظمات والأفراد خلال الاستجابة الإنسانية من استخدامها لتحسين جودة وفعالية المساعدة التي يقدمونها. كما تشمل جودة وملائمة المساعدات الانسانية والمساءلة أمام الأشخاص المتضررين والتنسيق والتعلم وإدارة الأفراد ومنع الاستغلال والاعتداء الجنسي والاحتيال والفساد. تتماشى الاجراءات والالتزامات الأساسية  للصليب الأحمر والهلال الأحمر فيما يتعلق بالمشاركة المجتمعية والمساءلة مع المعيار الإنساني الأساسي للجودة والمساءلة.</a:t>
            </a:r>
          </a:p>
          <a:p>
            <a:pPr marL="0" lvl="0" indent="0" algn="just" rtl="1">
              <a:lnSpc>
                <a:spcPct val="100000"/>
              </a:lnSpc>
              <a:spcBef>
                <a:spcPts val="0"/>
              </a:spcBef>
              <a:spcAft>
                <a:spcPts val="0"/>
              </a:spcAft>
              <a:buSzPts val="1400"/>
              <a:buNone/>
            </a:pPr>
            <a:r>
              <a:rPr lang="ar-JO" b="0" dirty="0"/>
              <a:t>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a:buNone/>
              <a:tabLst/>
              <a:defRPr/>
            </a:pPr>
            <a:r>
              <a:rPr lang="ar-JO" sz="2000" b="1" i="0" u="sng" strike="noStrike" cap="none" dirty="0">
                <a:solidFill>
                  <a:srgbClr val="3F3F3F"/>
                </a:solidFill>
                <a:latin typeface="Calibri" panose="020F0502020204030204" pitchFamily="34" charset="0"/>
                <a:ea typeface="Open Sans"/>
                <a:cs typeface="Calibri" panose="020F0502020204030204" pitchFamily="34" charset="0"/>
                <a:sym typeface="Open Sans"/>
              </a:rPr>
              <a:t>التزامات اللجنة الدائمة المشتركة بين الوكالات بشأن المساءلة أمام الأشخاص المتضررين</a:t>
            </a:r>
          </a:p>
          <a:p>
            <a:pPr marL="0" lvl="0" indent="0" algn="l" rtl="0">
              <a:lnSpc>
                <a:spcPct val="100000"/>
              </a:lnSpc>
              <a:spcBef>
                <a:spcPts val="0"/>
              </a:spcBef>
              <a:spcAft>
                <a:spcPts val="0"/>
              </a:spcAft>
              <a:buSzPts val="1400"/>
              <a:buNone/>
            </a:pPr>
            <a:endParaRPr lang="en-US" b="0" dirty="0"/>
          </a:p>
          <a:p>
            <a:pPr marL="0" lvl="0" indent="0" algn="r" rtl="1">
              <a:lnSpc>
                <a:spcPct val="100000"/>
              </a:lnSpc>
              <a:spcBef>
                <a:spcPts val="0"/>
              </a:spcBef>
              <a:spcAft>
                <a:spcPts val="0"/>
              </a:spcAft>
              <a:buSzPts val="1400"/>
              <a:buNone/>
            </a:pPr>
            <a:r>
              <a:rPr lang="ar-JO" sz="2000" b="0" i="0" u="none" strike="noStrike" dirty="0">
                <a:solidFill>
                  <a:schemeClr val="dk1"/>
                </a:solidFill>
                <a:latin typeface="Arial"/>
                <a:ea typeface="Arial"/>
                <a:cs typeface="Arial"/>
                <a:sym typeface="Arial"/>
              </a:rPr>
              <a:t>تُمثل اللجنة الدائمة المشتركة بين الوكالات الالية الأساسية لتنسيق عمل الوكالات المشاركة في المساعدات الإنسانية، حيث تعمل التزاماتها المتعلقة بالمساءلة تجاه الأشخاص المتضررين على إلزام الجهات المستجيبة بإبلاغ الأشخاص المتضررين، وكذلك الاستماع لهم وفهم أولوياتهم وتلقي التغذية الراجعة منهم (بما في ذلك فيما يتعلق بالشكاوى والادعاءات بالاستغلال والاعتداء الجنسيين)، وضمان تأدية المجموعات المختلفة ضمن السكان المتضررين دورًا  فعالًا في صنع القرار.</a:t>
            </a:r>
          </a:p>
          <a:p>
            <a:pPr marL="0" lvl="0" indent="0" algn="l" rtl="0">
              <a:lnSpc>
                <a:spcPct val="100000"/>
              </a:lnSpc>
              <a:spcBef>
                <a:spcPts val="0"/>
              </a:spcBef>
              <a:spcAft>
                <a:spcPts val="0"/>
              </a:spcAft>
              <a:buSzPts val="1400"/>
              <a:buNone/>
            </a:pPr>
            <a:endParaRPr lang="en-US" sz="2000" b="0" i="0" u="none" strike="noStrike" dirty="0">
              <a:solidFill>
                <a:schemeClr val="dk1"/>
              </a:solidFill>
              <a:latin typeface="Arial"/>
              <a:ea typeface="Arial"/>
              <a:cs typeface="Arial"/>
              <a:sym typeface="Arial"/>
            </a:endParaRPr>
          </a:p>
          <a:p>
            <a:pPr marL="0" lvl="0" indent="0" algn="r" rtl="1">
              <a:lnSpc>
                <a:spcPct val="100000"/>
              </a:lnSpc>
              <a:spcBef>
                <a:spcPts val="0"/>
              </a:spcBef>
              <a:spcAft>
                <a:spcPts val="0"/>
              </a:spcAft>
              <a:buSzPts val="1400"/>
              <a:buNone/>
            </a:pPr>
            <a:r>
              <a:rPr lang="ar-JO" sz="2000" b="1" i="0" u="sng" strike="noStrike" dirty="0">
                <a:solidFill>
                  <a:schemeClr val="dk1"/>
                </a:solidFill>
                <a:latin typeface="Arial"/>
                <a:ea typeface="Arial"/>
                <a:cs typeface="Arial"/>
                <a:sym typeface="Arial"/>
              </a:rPr>
              <a:t>التزامات الصفقة الكبرى</a:t>
            </a:r>
          </a:p>
          <a:p>
            <a:pPr marL="0" lvl="0" indent="0" algn="r" rtl="1">
              <a:lnSpc>
                <a:spcPct val="100000"/>
              </a:lnSpc>
              <a:spcBef>
                <a:spcPts val="0"/>
              </a:spcBef>
              <a:spcAft>
                <a:spcPts val="0"/>
              </a:spcAft>
              <a:buSzPts val="1400"/>
              <a:buNone/>
            </a:pPr>
            <a:r>
              <a:rPr lang="ar-JO" b="0" dirty="0"/>
              <a:t>تعد الصفقة الكبرى التي أطلقت خلال القمة العالمية  للعمل الإنساني المنعقدة في إسطنبول  في أيار 2016 اتفاقية فريدة من نوعها بين أكبر المانحين والمنظمات الإنسانية التي التزمت بتحقيق نتائج إنسانية أفضل للسكان المتضررين من خلال تعزيز كفاءة وفعالية المساءلة وتعزيزها في روح تبادل المنافع المتعلقة بكافة الأطراف. في الأصل، كان لدى الصفقة الكبرى ثمانية مسارات عمل، حيث تركز مجموعتان منها على التوطين والمشاركة. في عام 2021، تمت الموافقة على إطار الصفقة الكبرى 2.0، الذي يعتبر التوطين ومشاركة المجتمعات المتضررة واحدة من اثنتين من الأولويات التمكينية بينما يعتبر المساءلة والإدماج واحدة من أسُس النتائج الأربعة.</a:t>
            </a:r>
          </a:p>
          <a:p>
            <a:pPr marL="0" lvl="0" indent="0" algn="l" rtl="0">
              <a:lnSpc>
                <a:spcPct val="100000"/>
              </a:lnSpc>
              <a:spcBef>
                <a:spcPts val="0"/>
              </a:spcBef>
              <a:spcAft>
                <a:spcPts val="0"/>
              </a:spcAft>
              <a:buSzPts val="1400"/>
              <a:buNone/>
            </a:pPr>
            <a:endParaRPr lang="en-US" sz="2000" b="0" i="0" u="none" strike="noStrike" dirty="0">
              <a:solidFill>
                <a:schemeClr val="dk1"/>
              </a:solidFill>
              <a:latin typeface="Arial"/>
              <a:ea typeface="Arial"/>
              <a:cs typeface="Arial"/>
              <a:sym typeface="Arial"/>
            </a:endParaRPr>
          </a:p>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JO" sz="1800" b="1" u="sng" kern="100" dirty="0">
                <a:effectLst/>
                <a:latin typeface="Calibri" panose="020F0502020204030204" pitchFamily="34" charset="0"/>
                <a:ea typeface="Calibri" panose="020F0502020204030204" pitchFamily="34" charset="0"/>
                <a:cs typeface="Calibri" panose="020F0502020204030204" pitchFamily="34" charset="0"/>
              </a:rPr>
              <a:t>مكتب الأمم المتحدة لتنسيق الشؤون الانسانية</a:t>
            </a:r>
            <a:endParaRPr lang="en-US" sz="1800" b="1" u="sng" kern="100" dirty="0">
              <a:effectLst/>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00000"/>
              </a:lnSpc>
              <a:spcBef>
                <a:spcPts val="0"/>
              </a:spcBef>
              <a:spcAft>
                <a:spcPts val="0"/>
              </a:spcAft>
              <a:buSzPts val="1400"/>
              <a:buNone/>
            </a:pPr>
            <a:r>
              <a:rPr lang="ar-JO" sz="2000" b="0" i="0" u="none" strike="noStrike" dirty="0">
                <a:solidFill>
                  <a:schemeClr val="dk1"/>
                </a:solidFill>
                <a:latin typeface="Arial"/>
                <a:ea typeface="Arial"/>
                <a:cs typeface="Arial"/>
                <a:sym typeface="Arial"/>
              </a:rPr>
              <a:t>يشتمل على أربعة عناصر غير قابلة للتفاوض والتي تظهر في الشروط المرجعية لكافة منسقي الشؤون الإنسانية، كما يجب أن تتضمنها كافة خطط الاستجابة الانسانية - بما في ذلك المساءلة أمام السكان المتضررين والنوع الاجتماعي والحماية من الاستغلال والاعتداء الجنسيين والحماية.</a:t>
            </a:r>
            <a:endParaRPr dirty="0"/>
          </a:p>
        </p:txBody>
      </p:sp>
      <p:sp>
        <p:nvSpPr>
          <p:cNvPr id="610" name="Google Shape;610;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50" name="Google Shape;650;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2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endParaRPr lang="ar-JO" dirty="0"/>
          </a:p>
          <a:p>
            <a:pPr marL="0" lvl="0" indent="0" algn="l" rtl="0">
              <a:lnSpc>
                <a:spcPct val="100000"/>
              </a:lnSpc>
              <a:spcBef>
                <a:spcPts val="542"/>
              </a:spcBef>
              <a:spcAft>
                <a:spcPts val="0"/>
              </a:spcAft>
              <a:buSzPts val="1400"/>
              <a:buNone/>
            </a:pPr>
            <a:endParaRPr lang="ar-JO" b="1" dirty="0"/>
          </a:p>
          <a:p>
            <a:pPr marL="342900" lvl="0" indent="-342900" algn="just" rtl="1">
              <a:lnSpc>
                <a:spcPct val="100000"/>
              </a:lnSpc>
              <a:spcBef>
                <a:spcPts val="542"/>
              </a:spcBef>
              <a:spcAft>
                <a:spcPts val="0"/>
              </a:spcAft>
              <a:buSzPts val="1400"/>
              <a:buFont typeface="Arial" panose="020B0604020202020204" pitchFamily="34" charset="0"/>
              <a:buChar char="•"/>
            </a:pPr>
            <a:r>
              <a:rPr lang="ar-JO" b="0" dirty="0"/>
              <a:t>لسوء الحظ، تشير الأدلة العالمية إلى أنه ما زال يوجد فجوات في طرق إشراك المجتمعات من قبل منظمات الإغاثة، على الرغم من ارتفاع الوعي والالتزام بالمساءلة.</a:t>
            </a:r>
          </a:p>
          <a:p>
            <a:pPr marL="342900" lvl="0" indent="-342900" algn="just" rtl="1">
              <a:lnSpc>
                <a:spcPct val="100000"/>
              </a:lnSpc>
              <a:spcBef>
                <a:spcPts val="542"/>
              </a:spcBef>
              <a:spcAft>
                <a:spcPts val="0"/>
              </a:spcAft>
              <a:buSzPts val="1400"/>
              <a:buFont typeface="Arial" panose="020B0604020202020204" pitchFamily="34" charset="0"/>
              <a:buChar char="•"/>
            </a:pPr>
            <a:endParaRPr lang="ar-JO" b="0" dirty="0"/>
          </a:p>
          <a:p>
            <a:pPr marL="342900" lvl="0" indent="-342900" algn="just" rtl="1">
              <a:lnSpc>
                <a:spcPct val="100000"/>
              </a:lnSpc>
              <a:spcBef>
                <a:spcPts val="542"/>
              </a:spcBef>
              <a:spcAft>
                <a:spcPts val="0"/>
              </a:spcAft>
              <a:buSzPts val="1400"/>
              <a:buFont typeface="Arial" panose="020B0604020202020204" pitchFamily="34" charset="0"/>
              <a:buChar char="•"/>
            </a:pPr>
            <a:r>
              <a:rPr lang="ar-JO" b="0" dirty="0"/>
              <a:t>جمعت هذه النتائج بواسطة </a:t>
            </a:r>
            <a:r>
              <a:rPr lang="ar-JO" b="0" dirty="0" err="1"/>
              <a:t>جراوند</a:t>
            </a:r>
            <a:r>
              <a:rPr lang="ar-JO" b="0" dirty="0"/>
              <a:t> تروث </a:t>
            </a:r>
            <a:r>
              <a:rPr lang="ar-JO" b="0" dirty="0" err="1"/>
              <a:t>سولوشن</a:t>
            </a:r>
            <a:r>
              <a:rPr lang="ar-JO" b="0" dirty="0"/>
              <a:t> وهي تمثل آراء نحو 10,000 شخص في 10 دول متضررة من الكوارث والأزمات.</a:t>
            </a:r>
            <a:endParaRPr lang="ar-JO" sz="1804" b="0" dirty="0">
              <a:solidFill>
                <a:schemeClr val="dk1"/>
              </a:solidFill>
              <a:latin typeface="Calibri"/>
              <a:cs typeface="Calibri"/>
              <a:sym typeface="Calibri"/>
            </a:endParaRPr>
          </a:p>
          <a:p>
            <a:pPr marL="342900" lvl="0" indent="-342900" algn="just" rtl="1">
              <a:lnSpc>
                <a:spcPct val="100000"/>
              </a:lnSpc>
              <a:spcBef>
                <a:spcPts val="542"/>
              </a:spcBef>
              <a:spcAft>
                <a:spcPts val="0"/>
              </a:spcAft>
              <a:buSzPts val="1400"/>
              <a:buFont typeface="Arial" panose="020B0604020202020204" pitchFamily="34" charset="0"/>
              <a:buChar char="•"/>
            </a:pPr>
            <a:endParaRPr lang="ar-JO" sz="1804" b="0" dirty="0">
              <a:solidFill>
                <a:schemeClr val="dk1"/>
              </a:solidFill>
              <a:latin typeface="Calibri"/>
              <a:ea typeface="Calibri"/>
              <a:cs typeface="Calibri"/>
              <a:sym typeface="Calibri"/>
            </a:endParaRPr>
          </a:p>
          <a:p>
            <a:pPr marL="342900" lvl="0" indent="-342900" algn="just" rtl="1">
              <a:lnSpc>
                <a:spcPct val="100000"/>
              </a:lnSpc>
              <a:spcBef>
                <a:spcPts val="542"/>
              </a:spcBef>
              <a:spcAft>
                <a:spcPts val="0"/>
              </a:spcAft>
              <a:buSzPts val="1400"/>
              <a:buFont typeface="Arial" panose="020B0604020202020204" pitchFamily="34" charset="0"/>
              <a:buChar char="•"/>
            </a:pPr>
            <a:r>
              <a:rPr lang="ar-JO" sz="1804" b="0" dirty="0">
                <a:solidFill>
                  <a:schemeClr val="dk1"/>
                </a:solidFill>
                <a:latin typeface="Calibri"/>
                <a:ea typeface="Calibri"/>
                <a:cs typeface="Calibri"/>
                <a:sym typeface="Calibri"/>
              </a:rPr>
              <a:t>وتشير إلى الاتي:</a:t>
            </a:r>
          </a:p>
          <a:p>
            <a:pPr marL="800100" lvl="1" indent="-342900" algn="just" rtl="1">
              <a:lnSpc>
                <a:spcPct val="100000"/>
              </a:lnSpc>
              <a:spcBef>
                <a:spcPts val="542"/>
              </a:spcBef>
              <a:spcAft>
                <a:spcPts val="0"/>
              </a:spcAft>
              <a:buSzPts val="1400"/>
              <a:buFont typeface="Arial" panose="020B0604020202020204" pitchFamily="34" charset="0"/>
              <a:buChar char="•"/>
            </a:pPr>
            <a:endParaRPr lang="ar-JO" sz="1804" b="0" dirty="0">
              <a:solidFill>
                <a:schemeClr val="dk1"/>
              </a:solidFill>
              <a:latin typeface="Calibri"/>
              <a:ea typeface="Calibri"/>
              <a:cs typeface="Calibri"/>
              <a:sym typeface="Calibri"/>
            </a:endParaRPr>
          </a:p>
          <a:p>
            <a:pPr marL="800100" lvl="1" indent="-342900" algn="just" rtl="1">
              <a:lnSpc>
                <a:spcPct val="100000"/>
              </a:lnSpc>
              <a:spcBef>
                <a:spcPts val="542"/>
              </a:spcBef>
              <a:spcAft>
                <a:spcPts val="0"/>
              </a:spcAft>
              <a:buSzPts val="1400"/>
              <a:buFont typeface="Arial" panose="020B0604020202020204" pitchFamily="34" charset="0"/>
              <a:buChar char="•"/>
            </a:pPr>
            <a:r>
              <a:rPr lang="ar-JO" sz="1804" dirty="0">
                <a:solidFill>
                  <a:schemeClr val="dk1"/>
                </a:solidFill>
                <a:latin typeface="Calibri"/>
                <a:ea typeface="Calibri"/>
                <a:cs typeface="Calibri"/>
                <a:sym typeface="Calibri"/>
              </a:rPr>
              <a:t>51% من المساعدات المقدمة لا تلبي احتياجات الأشخاص ذات الأولوية – مما يعني أن نصف جهودنا لا تلبي الاحتياجات الأساسية في المجتمعات، حيث يشكل ذلك مضيعة كبيرة للوقت والموارد البشرية والتمويل من جانب وكالات الإغاثة.</a:t>
            </a:r>
          </a:p>
          <a:p>
            <a:pPr marL="800100" lvl="1" indent="-342900" algn="just" rtl="1">
              <a:lnSpc>
                <a:spcPct val="100000"/>
              </a:lnSpc>
              <a:spcBef>
                <a:spcPts val="542"/>
              </a:spcBef>
              <a:spcAft>
                <a:spcPts val="0"/>
              </a:spcAft>
              <a:buSzPts val="1400"/>
              <a:buFont typeface="Arial" panose="020B0604020202020204" pitchFamily="34" charset="0"/>
              <a:buChar char="•"/>
            </a:pPr>
            <a:r>
              <a:rPr lang="ar-JO" sz="1804" dirty="0">
                <a:solidFill>
                  <a:schemeClr val="dk1"/>
                </a:solidFill>
                <a:latin typeface="Calibri"/>
                <a:ea typeface="Calibri"/>
                <a:cs typeface="Calibri"/>
                <a:sym typeface="Calibri"/>
              </a:rPr>
              <a:t>أشار 61% من الأشخاص إلى أن وكالات الإغاثة لا تجيد مشاركة المعلومات حول خططها وأنشطتها.</a:t>
            </a:r>
          </a:p>
          <a:p>
            <a:pPr marL="800100" lvl="1" indent="-342900" algn="just" rtl="1">
              <a:lnSpc>
                <a:spcPct val="100000"/>
              </a:lnSpc>
              <a:spcBef>
                <a:spcPts val="542"/>
              </a:spcBef>
              <a:spcAft>
                <a:spcPts val="0"/>
              </a:spcAft>
              <a:buSzPts val="1400"/>
              <a:buFont typeface="Arial" panose="020B0604020202020204" pitchFamily="34" charset="0"/>
              <a:buChar char="•"/>
            </a:pPr>
            <a:r>
              <a:rPr lang="ar-JO" sz="1804" dirty="0">
                <a:solidFill>
                  <a:schemeClr val="dk1"/>
                </a:solidFill>
                <a:latin typeface="Calibri"/>
                <a:ea typeface="Calibri"/>
                <a:cs typeface="Calibri"/>
                <a:sym typeface="Calibri"/>
              </a:rPr>
              <a:t>في الوقت الذي ازدادت فيه أعداد آليات التغذية الراجعة في السنوات الأخيرة... إلا أنها لا تؤدي إلى أي استجابات أو تغييرات في برامجنا. نحو 93% من موظفي وكالات الإغاثة واثقين من تلقي الأشخاص للاستجابات في حال قدموا الشكاوى - بينما تلقى  فعليًا 42% من الأشخاص استجابات عند تقديمهم شكاوى أو اقتراحات، مما يشير إلى عدم فعالية آلياتنا للتغذية الراجعة.</a:t>
            </a:r>
            <a:endParaRPr sz="1804" dirty="0">
              <a:solidFill>
                <a:schemeClr val="dk1"/>
              </a:solidFill>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b="0" dirty="0"/>
          </a:p>
        </p:txBody>
      </p:sp>
      <p:sp>
        <p:nvSpPr>
          <p:cNvPr id="656" name="Google Shape;65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2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5" name="Google Shape;665;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SzPts val="1400"/>
              <a:buNone/>
            </a:pPr>
            <a:r>
              <a:rPr lang="ar-JO" b="1" dirty="0">
                <a:latin typeface="+mn-lt"/>
              </a:rPr>
              <a:t>ملاحظات الميسر</a:t>
            </a:r>
          </a:p>
          <a:p>
            <a:pPr marL="0" lvl="0" indent="0" algn="just" rtl="1">
              <a:lnSpc>
                <a:spcPct val="100000"/>
              </a:lnSpc>
              <a:spcBef>
                <a:spcPts val="0"/>
              </a:spcBef>
              <a:spcAft>
                <a:spcPts val="0"/>
              </a:spcAft>
              <a:buSzPts val="1400"/>
              <a:buNone/>
            </a:pPr>
            <a:endParaRPr lang="ar-JO" b="1" dirty="0"/>
          </a:p>
          <a:p>
            <a:pPr marL="342900" lvl="0" indent="-342900" algn="just" rtl="1">
              <a:lnSpc>
                <a:spcPct val="100000"/>
              </a:lnSpc>
              <a:spcBef>
                <a:spcPts val="0"/>
              </a:spcBef>
              <a:spcAft>
                <a:spcPts val="0"/>
              </a:spcAft>
              <a:buSzPts val="1400"/>
              <a:buFont typeface="Arial" panose="020B0604020202020204" pitchFamily="34" charset="0"/>
              <a:buChar char="•"/>
            </a:pPr>
            <a:endParaRPr lang="ar-JO" b="1" dirty="0"/>
          </a:p>
          <a:p>
            <a:pPr marL="342900" lvl="0" indent="-342900" algn="just" rtl="1">
              <a:lnSpc>
                <a:spcPct val="100000"/>
              </a:lnSpc>
              <a:spcBef>
                <a:spcPts val="0"/>
              </a:spcBef>
              <a:spcAft>
                <a:spcPts val="0"/>
              </a:spcAft>
              <a:buSzPts val="1400"/>
              <a:buFont typeface="Arial" panose="020B0604020202020204" pitchFamily="34" charset="0"/>
              <a:buChar char="•"/>
            </a:pPr>
            <a:r>
              <a:rPr lang="ar-JO" dirty="0"/>
              <a:t>اعرض كل تعليق بشكل منفرد واطلب من المشاركين رفع أيديهم في حال سمعوا هذا التصريح من قبل أو قالوه بأنفسهم.</a:t>
            </a:r>
            <a:endParaRPr lang="en-US" dirty="0"/>
          </a:p>
          <a:p>
            <a:pPr marL="342900" lvl="0" indent="-342900" algn="just" rtl="1">
              <a:lnSpc>
                <a:spcPct val="100000"/>
              </a:lnSpc>
              <a:spcBef>
                <a:spcPts val="0"/>
              </a:spcBef>
              <a:spcAft>
                <a:spcPts val="0"/>
              </a:spcAft>
              <a:buSzPts val="1400"/>
              <a:buFont typeface="Arial" panose="020B0604020202020204" pitchFamily="34" charset="0"/>
              <a:buChar char="•"/>
            </a:pPr>
            <a:r>
              <a:rPr lang="ar-JO" dirty="0"/>
              <a:t>ناقش كل جملة واسألهم ما إذا تمكن الأشخاص من التغلب على هذه التحديات مثل المانحين المتشددين ومحدودية الوقت والافتراضات بأننا على دراية باحتياجات الأشخاص.</a:t>
            </a:r>
          </a:p>
          <a:p>
            <a:pPr marL="342900" lvl="0" indent="-342900" algn="just" rtl="1">
              <a:lnSpc>
                <a:spcPct val="100000"/>
              </a:lnSpc>
              <a:spcBef>
                <a:spcPts val="0"/>
              </a:spcBef>
              <a:spcAft>
                <a:spcPts val="0"/>
              </a:spcAft>
              <a:buSzPts val="1400"/>
              <a:buFont typeface="Arial" panose="020B0604020202020204" pitchFamily="34" charset="0"/>
              <a:buChar char="•"/>
            </a:pPr>
            <a:r>
              <a:rPr lang="ar-JO" dirty="0"/>
              <a:t>اشرح أن هذا التدريب سيحاول تقديم حلولًا عملية للتغلب على هذه التحديات الشائعة، ولكن أطلب من المشاركين أن يتحدوا أنفسهم باستمرار من خلال التوقف عن وضع افتراضات حول ما تحتاجه المجتمعات أو تعتقده.</a:t>
            </a:r>
          </a:p>
          <a:p>
            <a:pPr marL="0" lvl="0" indent="0" algn="just" rtl="0">
              <a:lnSpc>
                <a:spcPct val="100000"/>
              </a:lnSpc>
              <a:spcBef>
                <a:spcPts val="542"/>
              </a:spcBef>
              <a:spcAft>
                <a:spcPts val="0"/>
              </a:spcAft>
              <a:buSzPts val="1400"/>
              <a:buNone/>
            </a:pPr>
            <a:endParaRPr dirty="0"/>
          </a:p>
        </p:txBody>
      </p:sp>
      <p:sp>
        <p:nvSpPr>
          <p:cNvPr id="666" name="Google Shape;666;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18" name="Google Shape;618;p1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3498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p>
          <a:p>
            <a:pPr marL="0" lvl="0" indent="0" algn="r" rtl="1">
              <a:lnSpc>
                <a:spcPct val="100000"/>
              </a:lnSpc>
              <a:spcBef>
                <a:spcPts val="0"/>
              </a:spcBef>
              <a:spcAft>
                <a:spcPts val="0"/>
              </a:spcAft>
              <a:buSzPts val="1400"/>
              <a:buNone/>
            </a:pPr>
            <a:endParaRPr lang="ar-JO" b="1" dirty="0"/>
          </a:p>
          <a:p>
            <a:pPr marL="0" lvl="0" indent="0" algn="r" rtl="1">
              <a:lnSpc>
                <a:spcPct val="100000"/>
              </a:lnSpc>
              <a:spcBef>
                <a:spcPts val="0"/>
              </a:spcBef>
              <a:spcAft>
                <a:spcPts val="0"/>
              </a:spcAft>
              <a:buSzPts val="1400"/>
              <a:buNone/>
            </a:pPr>
            <a:r>
              <a:rPr lang="ar-JO" b="0" dirty="0"/>
              <a:t>يعد هذا تمرينًا جماعيًا لحث المشاركين على التفكير حول كيفية ارتباط المشاركة المجتمعية والمساءلة بعملهم.</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اطلب من المشاركين تشكيل أزواج مع الشخص الذي يجلس إلى بجانبهم ومشاركة قصة متعلقة بعملهم عندما سارت الأمور على نحو خاطئ بسبب عدم إشراك المجتمع بشكل كافٍ. يجب على كل زوج مناقشة السبب الذي جعل من المشاركة المجتمعية غير جيدة بما فيه الكفاية وما هي العواقب وما الذي كان بالإمكان فعله بشكل أفضل (5 دقائق).</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اطلب من 2-3 مشاركين مشاركة مثال في الجلسة العامة (5 دقائق).</a:t>
            </a:r>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p>
          <a:p>
            <a:pPr marL="0" lvl="0" indent="0" algn="r" rtl="1">
              <a:lnSpc>
                <a:spcPct val="100000"/>
              </a:lnSpc>
              <a:spcBef>
                <a:spcPts val="0"/>
              </a:spcBef>
              <a:spcAft>
                <a:spcPts val="0"/>
              </a:spcAft>
              <a:buSzPts val="1400"/>
              <a:buNone/>
            </a:pPr>
            <a:endParaRPr lang="ar-JO" b="1" dirty="0"/>
          </a:p>
          <a:p>
            <a:pPr marL="342900" lvl="0" indent="-342900" algn="r" rtl="1">
              <a:lnSpc>
                <a:spcPct val="100000"/>
              </a:lnSpc>
              <a:spcBef>
                <a:spcPts val="0"/>
              </a:spcBef>
              <a:spcAft>
                <a:spcPts val="0"/>
              </a:spcAft>
              <a:buSzPts val="1400"/>
              <a:buFont typeface="Arial" panose="020B0604020202020204" pitchFamily="34" charset="0"/>
              <a:buChar char="•"/>
            </a:pPr>
            <a:r>
              <a:rPr lang="ar-JO" b="0" dirty="0"/>
              <a:t>في البداية، اسأل المشاركين عن معتقداتهم بشأن مسؤولية ضمان إشراك المجتمعات بفعالية في مجال عملنا – نأمل أن يجيبوا بـ "الجميع".</a:t>
            </a:r>
          </a:p>
          <a:p>
            <a:pPr marL="342900" lvl="0" indent="-342900" algn="r" rtl="1">
              <a:lnSpc>
                <a:spcPct val="100000"/>
              </a:lnSpc>
              <a:spcBef>
                <a:spcPts val="0"/>
              </a:spcBef>
              <a:spcAft>
                <a:spcPts val="0"/>
              </a:spcAft>
              <a:buSzPts val="1400"/>
              <a:buFont typeface="Arial" panose="020B0604020202020204" pitchFamily="34" charset="0"/>
              <a:buChar char="•"/>
            </a:pPr>
            <a:endParaRPr lang="ar-JO" b="0" dirty="0"/>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اشرح لهم أنه يمكن لكافة الأشخاص تأدية أدوار محددة تساعد في تعزيز المشاركة المجتمعية.</a:t>
            </a:r>
          </a:p>
          <a:p>
            <a:pPr marL="342900" lvl="0" indent="-342900" algn="r" rtl="1">
              <a:lnSpc>
                <a:spcPct val="100000"/>
              </a:lnSpc>
              <a:spcBef>
                <a:spcPts val="0"/>
              </a:spcBef>
              <a:spcAft>
                <a:spcPts val="0"/>
              </a:spcAft>
              <a:buSzPts val="1400"/>
              <a:buFont typeface="Arial" panose="020B0604020202020204" pitchFamily="34" charset="0"/>
              <a:buChar char="•"/>
            </a:pPr>
            <a:endParaRPr lang="ar-JO" b="0" dirty="0"/>
          </a:p>
          <a:p>
            <a:pPr marL="342900" lvl="0" indent="-342900" algn="just" rtl="1">
              <a:lnSpc>
                <a:spcPct val="100000"/>
              </a:lnSpc>
              <a:spcBef>
                <a:spcPts val="540"/>
              </a:spcBef>
              <a:spcAft>
                <a:spcPts val="0"/>
              </a:spcAft>
              <a:buClr>
                <a:schemeClr val="dk1"/>
              </a:buClr>
              <a:buSzPts val="1800"/>
              <a:buFont typeface="Arial"/>
              <a:buChar char="•"/>
            </a:pPr>
            <a:r>
              <a:rPr lang="ar-JO" b="0" dirty="0"/>
              <a:t>لا تعد هذه القائمة شاملة، إلا أنها تقدم نظرة عامة على الطريقة التي تساعد بها الأدوار والأقسام المختلفة في تعزيز المساءلة.</a:t>
            </a:r>
          </a:p>
          <a:p>
            <a:pPr marL="342900" lvl="0" indent="-342900" algn="just" rtl="1">
              <a:lnSpc>
                <a:spcPct val="100000"/>
              </a:lnSpc>
              <a:spcBef>
                <a:spcPts val="540"/>
              </a:spcBef>
              <a:spcAft>
                <a:spcPts val="0"/>
              </a:spcAft>
              <a:buClr>
                <a:schemeClr val="dk1"/>
              </a:buClr>
              <a:buSzPts val="1800"/>
              <a:buFont typeface="Arial"/>
              <a:buChar char="•"/>
            </a:pPr>
            <a:endParaRPr lang="ar-JO" b="0" dirty="0"/>
          </a:p>
          <a:p>
            <a:pPr marL="342900" lvl="0" indent="-342900" algn="just" rtl="1">
              <a:lnSpc>
                <a:spcPct val="100000"/>
              </a:lnSpc>
              <a:spcBef>
                <a:spcPts val="540"/>
              </a:spcBef>
              <a:spcAft>
                <a:spcPts val="0"/>
              </a:spcAft>
              <a:buClr>
                <a:schemeClr val="dk1"/>
              </a:buClr>
              <a:buSzPts val="1800"/>
              <a:buFont typeface="Arial"/>
              <a:buChar char="•"/>
            </a:pPr>
            <a:r>
              <a:rPr lang="ar-JO" b="0" dirty="0"/>
              <a:t>اسأل عما إذا كان أي شخص يرغب بإضافة أي أدوار للمسؤوليات، بخلاف الواردة هنا.</a:t>
            </a:r>
          </a:p>
          <a:p>
            <a:pPr marL="342900" lvl="0" indent="-342900" algn="just" rtl="1">
              <a:lnSpc>
                <a:spcPct val="100000"/>
              </a:lnSpc>
              <a:spcBef>
                <a:spcPts val="540"/>
              </a:spcBef>
              <a:spcAft>
                <a:spcPts val="0"/>
              </a:spcAft>
              <a:buClr>
                <a:schemeClr val="dk1"/>
              </a:buClr>
              <a:buSzPts val="1800"/>
              <a:buFont typeface="Arial"/>
              <a:buChar char="•"/>
            </a:pPr>
            <a:endParaRPr lang="ar-JO" b="0" dirty="0"/>
          </a:p>
          <a:p>
            <a:pPr marL="342900" lvl="0" indent="-342900" algn="just" rtl="1">
              <a:lnSpc>
                <a:spcPct val="100000"/>
              </a:lnSpc>
              <a:spcBef>
                <a:spcPts val="540"/>
              </a:spcBef>
              <a:spcAft>
                <a:spcPts val="0"/>
              </a:spcAft>
              <a:buClr>
                <a:schemeClr val="dk1"/>
              </a:buClr>
              <a:buSzPts val="1800"/>
              <a:buFont typeface="Arial"/>
              <a:buChar char="•"/>
            </a:pPr>
            <a:r>
              <a:rPr lang="ar-JO" b="0" dirty="0"/>
              <a:t>توجد قائمة أكثر شمولًا في دليل المشاركة المجتمعية والمساءلة، كما يمكننا خلال التدريب إلقاء نظرة على كيفية مساهمة الأدوار والفرق المختلفة في تعزيز المشاركة المجتمعية والمساءلة.</a:t>
            </a:r>
          </a:p>
          <a:p>
            <a:pPr marL="342900" lvl="0" indent="-342900" algn="l" rtl="0">
              <a:lnSpc>
                <a:spcPct val="100000"/>
              </a:lnSpc>
              <a:spcBef>
                <a:spcPts val="540"/>
              </a:spcBef>
              <a:spcAft>
                <a:spcPts val="0"/>
              </a:spcAft>
              <a:buClr>
                <a:schemeClr val="dk1"/>
              </a:buClr>
              <a:buSzPts val="1800"/>
              <a:buFont typeface="Arial"/>
              <a:buChar char="•"/>
            </a:pPr>
            <a:endParaRPr b="0" dirty="0"/>
          </a:p>
          <a:p>
            <a:pPr marL="342900" lvl="0" indent="-228282" algn="l" rtl="0">
              <a:lnSpc>
                <a:spcPct val="100000"/>
              </a:lnSpc>
              <a:spcBef>
                <a:spcPts val="542"/>
              </a:spcBef>
              <a:spcAft>
                <a:spcPts val="0"/>
              </a:spcAft>
              <a:buClr>
                <a:schemeClr val="dk1"/>
              </a:buClr>
              <a:buSzPts val="1805"/>
              <a:buFont typeface="Arial"/>
              <a:buNone/>
            </a:pPr>
            <a:endParaRPr b="0" dirty="0"/>
          </a:p>
        </p:txBody>
      </p:sp>
      <p:sp>
        <p:nvSpPr>
          <p:cNvPr id="624" name="Google Shape;624;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rtl="1"/>
            <a:r>
              <a:rPr lang="ar-JO" b="1" dirty="0"/>
              <a:t>ملاحظات الميسر - تمرين جماعي اختياري في حال سمح الوقت بذلك  (30 دقيقة)</a:t>
            </a:r>
          </a:p>
          <a:p>
            <a:pPr marL="0" algn="just" rtl="1"/>
            <a:r>
              <a:rPr lang="ar-JO" b="1" dirty="0"/>
              <a:t>يوجد مواد منفصلة يتعين عليك طباعتها  وتجهيزها لغايات تنفيذ هذا التمرين - انظر "بطاقات الإجراءات الأساسية للمشاركة المجتمعية والمساءلة".</a:t>
            </a:r>
          </a:p>
          <a:p>
            <a:pPr marL="0" algn="just" rtl="1"/>
            <a:endParaRPr lang="en-GB" b="1" dirty="0"/>
          </a:p>
          <a:p>
            <a:pPr marL="0" algn="just" rtl="1"/>
            <a:r>
              <a:rPr lang="ar-JO" b="1" dirty="0"/>
              <a:t>توجيهات</a:t>
            </a:r>
          </a:p>
          <a:p>
            <a:pPr marL="0" algn="just" rtl="1"/>
            <a:endParaRPr lang="ar-JO" b="1" dirty="0"/>
          </a:p>
          <a:p>
            <a:pPr marL="114300" indent="-342900" algn="just" rtl="1">
              <a:buFont typeface="Arial" panose="020B0604020202020204" pitchFamily="34" charset="0"/>
              <a:buChar char="•"/>
            </a:pPr>
            <a:r>
              <a:rPr lang="ar-JO" b="0" dirty="0"/>
              <a:t>اطبع 4 نسخ من "بطاقات الإجراءات الأساسية للمشاركة المجتمعية والمساءلة" </a:t>
            </a:r>
            <a:r>
              <a:rPr lang="ar-JO" b="1" dirty="0"/>
              <a:t>أحادية الجانب</a:t>
            </a:r>
            <a:r>
              <a:rPr lang="ar-JO" b="0" dirty="0"/>
              <a:t>.</a:t>
            </a:r>
          </a:p>
          <a:p>
            <a:pPr marL="114300" indent="-342900" algn="just" rtl="1">
              <a:buFont typeface="Arial" panose="020B0604020202020204" pitchFamily="34" charset="0"/>
              <a:buChar char="•"/>
            </a:pPr>
            <a:r>
              <a:rPr lang="ar-JO" b="0" dirty="0"/>
              <a:t>اقطع الصناديق إلى الصفحة بحيث تحصل على مجموعة من 18 إجراءً للمشاركة المجتمعية والمساءلة لكل مجموعة، ثم اخلط  المجموعة بحيث يختلف ترتيبها.</a:t>
            </a:r>
          </a:p>
          <a:p>
            <a:pPr marL="114300" indent="-342900" algn="just" rtl="1">
              <a:buFont typeface="Arial" panose="020B0604020202020204" pitchFamily="34" charset="0"/>
              <a:buChar char="•"/>
            </a:pPr>
            <a:r>
              <a:rPr lang="ar-JO" b="0" dirty="0"/>
              <a:t>وزع على كل مجموعة بطاقة من بطاقات الإجراءات الأساسية للمشاركة المجتمعية والمساءلة واطلب منهم النقاش حول</a:t>
            </a:r>
            <a:r>
              <a:rPr lang="en-US" b="0" dirty="0"/>
              <a:t> </a:t>
            </a:r>
            <a:r>
              <a:rPr lang="ar-JO" b="0" dirty="0"/>
              <a:t>ما إذا كان الإجراء يدعم إضفاء الطابع المؤسسي أو البرامج. في حال كانت تدعم البرامج، فيجب عليهم تحديد ما إذا كان يجب إجراءها أثناء التقييم والتخطيط والتنفيذ والرصد أو التقويم.</a:t>
            </a:r>
          </a:p>
          <a:p>
            <a:pPr marL="114300" indent="-342900" algn="just" rtl="1">
              <a:buFont typeface="Arial" panose="020B0604020202020204" pitchFamily="34" charset="0"/>
              <a:buChar char="•"/>
            </a:pPr>
            <a:r>
              <a:rPr lang="ar-JO" b="0" dirty="0"/>
              <a:t>أخبرهم أن الوقت المخصص لهذا التمرين هو 15 دقيقة فقط.</a:t>
            </a:r>
          </a:p>
          <a:p>
            <a:pPr marL="114300" indent="-342900" algn="just" rtl="1">
              <a:buFont typeface="Arial" panose="020B0604020202020204" pitchFamily="34" charset="0"/>
              <a:buChar char="•"/>
            </a:pPr>
            <a:r>
              <a:rPr lang="ar-JO" b="0" dirty="0"/>
              <a:t>يمكنهم تجميع البطاقات على الطاولة أو إلصاقها على اللوح القلاب أسفل العنوان الصحيح في حال توفر اللوح القلاب والغراء.</a:t>
            </a:r>
          </a:p>
          <a:p>
            <a:pPr marL="114300" indent="-342900" algn="just" rtl="1">
              <a:buFont typeface="Arial" panose="020B0604020202020204" pitchFamily="34" charset="0"/>
              <a:buChar char="•"/>
            </a:pPr>
            <a:r>
              <a:rPr lang="ar-JO" b="0" dirty="0"/>
              <a:t>يمكنك إضفاء عنصر المنافسة من خلال تقديم جائزة للمجموعة التي ستنتهي أولًا - ولكن يجب أن تعتمد هذه الجائزة على الدقة والسرعة.</a:t>
            </a:r>
          </a:p>
          <a:p>
            <a:pPr marL="114300" indent="-342900" algn="just" rtl="1">
              <a:buFont typeface="Arial" panose="020B0604020202020204" pitchFamily="34" charset="0"/>
              <a:buChar char="•"/>
            </a:pPr>
            <a:r>
              <a:rPr lang="ar-JO" b="0" dirty="0"/>
              <a:t>يمكنك تصفح الإجابات في الشريحة التالية.</a:t>
            </a:r>
            <a:endParaRPr lang="en-GB" sz="2000" kern="1200" dirty="0">
              <a:solidFill>
                <a:schemeClr val="tx1"/>
              </a:solidFill>
              <a:effectLst/>
              <a:latin typeface="+mn-lt"/>
              <a:ea typeface="+mn-ea"/>
              <a:cs typeface="+mn-cs"/>
            </a:endParaRPr>
          </a:p>
          <a:p>
            <a:pPr algn="just" rtl="1"/>
            <a:endParaRPr lang="en-GB" b="1" dirty="0"/>
          </a:p>
          <a:p>
            <a:pPr algn="just" rtl="1"/>
            <a:endParaRPr lang="en-GB" b="1" dirty="0"/>
          </a:p>
          <a:p>
            <a:pPr algn="just" rtl="1"/>
            <a:endParaRPr lang="en-GB" b="1" dirty="0"/>
          </a:p>
          <a:p>
            <a:pPr algn="just" rtl="1"/>
            <a:endParaRPr lang="en-GB" b="1"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21</a:t>
            </a:fld>
            <a:endParaRPr lang="en-US" altLang="ru-RU"/>
          </a:p>
        </p:txBody>
      </p:sp>
    </p:spTree>
    <p:extLst>
      <p:ext uri="{BB962C8B-B14F-4D97-AF65-F5344CB8AC3E}">
        <p14:creationId xmlns:p14="http://schemas.microsoft.com/office/powerpoint/2010/main" val="5021730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rtl="1">
              <a:spcBef>
                <a:spcPts val="0"/>
              </a:spcBef>
            </a:pPr>
            <a:r>
              <a:rPr lang="ar-JO" b="1" dirty="0"/>
              <a:t>ملاحظات الميسر</a:t>
            </a:r>
          </a:p>
          <a:p>
            <a:pPr marL="0" algn="just" rtl="1">
              <a:spcBef>
                <a:spcPts val="0"/>
              </a:spcBef>
            </a:pPr>
            <a:endParaRPr lang="ar-JO" b="1" dirty="0"/>
          </a:p>
          <a:p>
            <a:pPr marL="114300" indent="-342900" algn="just" rtl="1">
              <a:spcBef>
                <a:spcPts val="0"/>
              </a:spcBef>
              <a:buFont typeface="Arial" panose="020B0604020202020204" pitchFamily="34" charset="0"/>
              <a:buChar char="•"/>
            </a:pPr>
            <a:r>
              <a:rPr lang="ar-JO" b="1" dirty="0"/>
              <a:t>يلخص</a:t>
            </a:r>
            <a:r>
              <a:rPr lang="ar-JO" b="0" dirty="0"/>
              <a:t> هذا الرسم البياني الـ 18 إجراءً أساسيًا للمشاركة المجتمعية والمساءلة الواردة في دليل المشاركة المجتمعية والمساءلة. تعرض الشريحة التالية الاجراءات بأكملها حيث يمكن استخدامها عوضًا عن هذه الشريحة، في حال كنت تفضل ذلك.</a:t>
            </a:r>
          </a:p>
          <a:p>
            <a:pPr marL="114300" indent="-342900" algn="just" rtl="1">
              <a:spcBef>
                <a:spcPts val="0"/>
              </a:spcBef>
              <a:buFont typeface="Arial" panose="020B0604020202020204" pitchFamily="34" charset="0"/>
              <a:buChar char="•"/>
            </a:pPr>
            <a:endParaRPr lang="ar-JO" b="0" dirty="0"/>
          </a:p>
          <a:p>
            <a:pPr marL="114300" indent="-342900" algn="just" rtl="1">
              <a:spcBef>
                <a:spcPts val="0"/>
              </a:spcBef>
              <a:buFont typeface="Arial" panose="020B0604020202020204" pitchFamily="34" charset="0"/>
              <a:buChar char="•"/>
            </a:pPr>
            <a:r>
              <a:rPr lang="ar-JO" b="0" dirty="0"/>
              <a:t>تشكل إجراءات إضفاء الطابع المؤسسي الأساس للمشاركة المجتمعية الجيدة في البرامج والاستجابات، حيث بعمل إضفاء الطابع المؤسسي على المشاركة المجتمعية والمساءلة في مؤسستنا، على تسهيل وتعزيز احتمالية تحقيق مشاركة مجتمعية جيدة ضمن برامجنا وعملياتنا.</a:t>
            </a:r>
          </a:p>
          <a:p>
            <a:pPr marL="114300" indent="-342900" algn="just" rtl="1">
              <a:spcBef>
                <a:spcPts val="0"/>
              </a:spcBef>
              <a:buFont typeface="Arial" panose="020B0604020202020204" pitchFamily="34" charset="0"/>
              <a:buChar char="•"/>
            </a:pPr>
            <a:endParaRPr lang="ar-JO" b="0" dirty="0"/>
          </a:p>
          <a:p>
            <a:pPr marL="114300" indent="-342900" algn="just" rtl="1">
              <a:spcBef>
                <a:spcPts val="0"/>
              </a:spcBef>
              <a:buFont typeface="Arial" panose="020B0604020202020204" pitchFamily="34" charset="0"/>
              <a:buChar char="•"/>
            </a:pPr>
            <a:r>
              <a:rPr lang="ar-JO" b="1" dirty="0"/>
              <a:t>لإضفاء الطابع المؤسسي على المشاركة المجتمعية والمساءلة فإننا نحتاج إلى:</a:t>
            </a:r>
          </a:p>
          <a:p>
            <a:pPr marL="571500" lvl="1" indent="-342900" algn="just" rtl="1">
              <a:spcBef>
                <a:spcPts val="0"/>
              </a:spcBef>
              <a:buFont typeface="Arial" panose="020B0604020202020204" pitchFamily="34" charset="0"/>
              <a:buChar char="•"/>
            </a:pPr>
            <a:r>
              <a:rPr lang="ar-JO" b="1" dirty="0"/>
              <a:t>تعزيز فهم المشاركة المجتمعية والمساءلة وقدراتها على كافة المستويات سواء عبر الجمعية الوطنية أو المنظمة ككل. </a:t>
            </a:r>
            <a:r>
              <a:rPr lang="ar-JO" b="0" dirty="0"/>
              <a:t>يحتاج الأشخاص في البداية إلى فهم ماهيتها وسبب أهميتها - ثم إلى معرفة كيفية تنفيذها: ولتحقيق ذلك، يمكننا تأمين دعم للقيادة ووضع السياسة أو الاستراتيجية المتعلقة بالمشاركة المجتمعية والمساءلة حول ما نريد تحقيقه، بالإضافة إلى قياس التقدم المحرز من خلال النظر إلى المشاركة المجتمعية والمساءلة كمؤشر أساسي للأداء وتدريب الموظفين والمتطوعين على كافة المستويات.</a:t>
            </a:r>
          </a:p>
          <a:p>
            <a:pPr marL="571500" lvl="1" indent="-342900" algn="just" rtl="1">
              <a:spcBef>
                <a:spcPts val="0"/>
              </a:spcBef>
              <a:buFont typeface="Arial" panose="020B0604020202020204" pitchFamily="34" charset="0"/>
              <a:buChar char="•"/>
            </a:pPr>
            <a:endParaRPr lang="ar-JO" b="0" dirty="0"/>
          </a:p>
          <a:p>
            <a:pPr marL="571500" lvl="1" indent="-342900" algn="just" rtl="1">
              <a:spcBef>
                <a:spcPts val="0"/>
              </a:spcBef>
              <a:buFont typeface="Arial" panose="020B0604020202020204" pitchFamily="34" charset="0"/>
              <a:buChar char="•"/>
            </a:pPr>
            <a:r>
              <a:rPr lang="ar-JO" b="1" dirty="0"/>
              <a:t>تخصيص الموارد، بما في ذلك التمويل والموظفين لإضفاء الطابع المؤسسي على المشاركة المجتمعية والمساءلة وتعزيزها </a:t>
            </a:r>
            <a:r>
              <a:rPr lang="ar-JO" b="0" dirty="0"/>
              <a:t>- وإلا فإن التقدم سيكون بطيئًا للغاية. لتحقيق ذلك، نحتاج إلى تخصيص الأموال الأساسية اللازمة للمشاركة المجتمعية والمساءلة وتضمينها في اقتراحات المشروع والمانحين، إلى جانب تعيين موظفي المشاركة المجتمعية والمساءلة لقيادة هذه الأعمال في المقر الرئيسي وجهات التنسيق في الفروع.</a:t>
            </a:r>
          </a:p>
          <a:p>
            <a:pPr marL="571500" lvl="1" indent="-342900" algn="r" rtl="1">
              <a:spcBef>
                <a:spcPts val="0"/>
              </a:spcBef>
              <a:buFont typeface="Arial" panose="020B0604020202020204" pitchFamily="34" charset="0"/>
              <a:buChar char="•"/>
            </a:pPr>
            <a:endParaRPr lang="ar-JO" b="0" dirty="0"/>
          </a:p>
          <a:p>
            <a:pPr marL="571500" lvl="1" indent="-342900" algn="r" rtl="1">
              <a:spcBef>
                <a:spcPts val="0"/>
              </a:spcBef>
              <a:buFont typeface="Arial" panose="020B0604020202020204" pitchFamily="34" charset="0"/>
              <a:buChar char="•"/>
            </a:pPr>
            <a:r>
              <a:rPr lang="ar-JO" b="1" dirty="0"/>
              <a:t>إدماج المشاركة المجتمعية والمساءلة ضمن كافة استراتيجيات الجمعية الوطنية وقيمها وخططها وسياساتها وأدواتها لتكون نهج قياسي للعمل يتبعه كافة الموظفين والمتطوعين. </a:t>
            </a:r>
            <a:r>
              <a:rPr lang="ar-JO" b="0" dirty="0"/>
              <a:t>لتحقيق ذلك، يجب إضافة التزامات للمساءلة تجاه بيان المهمة والقيم و الاستراتيجيات والسياسات، بالإضافة إلى إدماج المشاركة المجتمعية والمساءلة في الخطط والأدوات والأدلة السنوية والقطاعية، كما يجب إضافة مسؤوليات المشاركة المجتمعية والمساءلة إلى الوصف الوظيفي والتوجيهات الأولية  والتقييمات وتضمنيها في عمليات التخطيط والرصد والتقويم والإبلاغ - وذلك من خلال التحقق من أن كافة الخطط تتضمن مشاركة مجتمعية كافية.</a:t>
            </a:r>
          </a:p>
          <a:p>
            <a:pPr marL="571500" lvl="1" indent="-342900" algn="r" rtl="1">
              <a:spcBef>
                <a:spcPts val="0"/>
              </a:spcBef>
              <a:buFont typeface="Arial" panose="020B0604020202020204" pitchFamily="34" charset="0"/>
              <a:buChar char="•"/>
            </a:pPr>
            <a:endParaRPr lang="ar-JO" b="0" dirty="0"/>
          </a:p>
          <a:p>
            <a:pPr marL="571500" lvl="1" indent="-342900" algn="r" rtl="1">
              <a:spcBef>
                <a:spcPts val="0"/>
              </a:spcBef>
              <a:buFont typeface="Arial" panose="020B0604020202020204" pitchFamily="34" charset="0"/>
              <a:buChar char="•"/>
            </a:pPr>
            <a:r>
              <a:rPr lang="ar-JO" b="1" dirty="0"/>
              <a:t>وضع آليات للتغذية الراجعة المجتمعية لصالح الجمعية الوطنية واستحداث عمليات لإدارة الشكاوى الحساسة - </a:t>
            </a:r>
            <a:r>
              <a:rPr lang="ar-JO" b="0" dirty="0"/>
              <a:t>ستكون آلية التغذية الراجعة المجتمعية دائمة وفعالة وستتيح للأشخاص طرح الأسئلة وتقديم الاقتراحات وتقديم الشكاوى أو الإشارة إلى المخاوف. يتوفر المزيد من التوجيه حول إنشاء آليات التغذية الراجعة في الدليل والأداة رقم 15 والتدريب الذي يمتد لثلاثة أيام.</a:t>
            </a:r>
          </a:p>
          <a:p>
            <a:pPr marL="571500" lvl="1" indent="-342900" algn="r" rtl="1">
              <a:spcBef>
                <a:spcPts val="0"/>
              </a:spcBef>
              <a:buFont typeface="Arial" panose="020B0604020202020204" pitchFamily="34" charset="0"/>
              <a:buChar char="•"/>
            </a:pPr>
            <a:endParaRPr lang="en-GB" b="0" dirty="0"/>
          </a:p>
          <a:p>
            <a:pPr marL="457200" marR="0" lvl="1"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2000" b="0" dirty="0">
              <a:solidFill>
                <a:schemeClr val="accent4"/>
              </a:solidFill>
              <a:latin typeface="Montserrat"/>
              <a:ea typeface="Montserrat"/>
              <a:cs typeface="Montserrat"/>
              <a:sym typeface="Montserrat"/>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mn-lt"/>
                <a:ea typeface="+mn-ea"/>
                <a:cs typeface="+mn-cs"/>
              </a:rPr>
              <a:t>تهدف الـ 14 إجراءً أساسيًا لإدماج المشاركة المجتمعية والمساءلة في البرامج وعمليات الطوارئ إلى ضمان فهم المجتمع وإشراكه والتواصل معه وتلقي الملاحظات والانطباعات الخاصة به، وتتضمن:</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ar-JO" sz="1805" b="1" kern="1200" dirty="0">
              <a:solidFill>
                <a:schemeClr val="tx1"/>
              </a:solidFill>
              <a:effectLst/>
              <a:latin typeface="+mn-lt"/>
              <a:ea typeface="+mn-ea"/>
              <a:cs typeface="+mn-cs"/>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mn-lt"/>
                <a:ea typeface="+mn-ea"/>
                <a:cs typeface="+mn-cs"/>
              </a:rPr>
              <a:t>التقييم</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يتم إجراء تقويمات تتسم بالشفافية والاحترام للمجتمع - مما يعني الاستفادة من البيانات الثانوية وإشراك المجتمعات في التخطيط والتقييم، فضلًا عن التعريف بأنفسنا وتوضيح الهدف من التقييم - وماذا سيحدث بعد ذلك، حيث سنضمن إحاطة كافة فرق التقييم بالهدف من التقييم وكيفية العمل ضمن المجتمعات والإجابة على الأسئلة بصدق ودقة.</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سنخصص بعض الوقت لفهم السياق، بما في ذلك احتياجات الأشخاص وقدراتهم وهياكل المجتمع وديناميكيته والثقافات والمعتقدات والعلاقات بين المجموعات المختلفة.</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سنعمل على تضمين الأسئلة في التقييمات التي تساعدنا في التخطيط لسبل إشراك المجتمعات في البرنامج أو العملية على نحو أفضل - وعلى وجه التحديد، كيفية التواصل وضمان المشاركة وأفضل الطرق لجمع التغذية الراجعة والاستجابة لها.</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0" kern="1200" dirty="0">
              <a:solidFill>
                <a:schemeClr val="tx1"/>
              </a:solidFill>
              <a:effectLst/>
              <a:latin typeface="+mn-lt"/>
              <a:ea typeface="+mn-ea"/>
              <a:cs typeface="+mn-cs"/>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mn-lt"/>
                <a:ea typeface="+mn-ea"/>
                <a:cs typeface="+mn-cs"/>
              </a:rPr>
              <a:t>التخطيط</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يجب علينا إشراك أفراد المجتمع وأصحاب المصلحة الرئيسين في التخطيط للبرامج والاستجابات - مع الحرص على تضمين كافة فئات المجتمع. يتضمن ذلك النقاش مع المجتمعات  حول معايير الاختيار وعمليات الاستهداف  والتوزيع  أثناء حالات الطوارئ.</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سنحرص على التدقيق المشترك للخطط قبل الانتهاء منها لضمان  تلبيتها للاحتياجات والتوقعات.</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سنعمل على تضمين أنشطة ومؤشرات المشاركة المجتمعية في الخطط والميزانيات - مع توضيح كيفية مشاركة المعلومات ودعم المشاركة المجتمعية وإدارة التغذية الراجعة.</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0" kern="1200" dirty="0">
              <a:solidFill>
                <a:schemeClr val="tx1"/>
              </a:solidFill>
              <a:effectLst/>
              <a:latin typeface="+mn-lt"/>
              <a:ea typeface="+mn-ea"/>
              <a:cs typeface="+mn-cs"/>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mn-lt"/>
                <a:ea typeface="+mn-ea"/>
                <a:cs typeface="+mn-cs"/>
              </a:rPr>
              <a:t>الرصد والتنفيذ</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مشاركة المعلومات حول البرنامج مع أفراد المجتمع بشكل دوري وباستخدام أفضل الأساليب للوصول إلى الفئات المختلفة.</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تمكين المشاركة الاجتماعية الفعالة في إدارة البرنامج وتوجيهه، بما في ذلك الفئات الأكثر هشاشة والمعرضة للخطر.</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جمع التغذية الراجعة وتحليلها والاستجابة لها، بالإضافة إلى ضمان معرفة الأشخاص بكيفية طرح الأسئلة أو تقديم الاقتراحات أو إثارة المخاوف حول البرنامج.</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مراجعة وتكييف أنشطة البرنامج وأساليبه بشكل دوري وفقًا للتغذية الراجعة المجتمعية وبيانات الرصد.</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0" kern="1200" dirty="0">
              <a:solidFill>
                <a:schemeClr val="tx1"/>
              </a:solidFill>
              <a:effectLst/>
              <a:latin typeface="+mn-lt"/>
              <a:ea typeface="+mn-ea"/>
              <a:cs typeface="+mn-cs"/>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mn-lt"/>
                <a:ea typeface="+mn-ea"/>
                <a:cs typeface="+mn-cs"/>
              </a:rPr>
              <a:t>التقويم والتعلم</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1" kern="1200" dirty="0">
              <a:solidFill>
                <a:schemeClr val="tx1"/>
              </a:solidFill>
              <a:effectLst/>
              <a:latin typeface="+mn-lt"/>
              <a:ea typeface="+mn-ea"/>
              <a:cs typeface="+mn-cs"/>
            </a:endParaRP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إشراك المجتمعات في التخطيط للتقويم ومناقشة النتائج.</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سؤال أفراد المجتمع عن مدى رضاهم عن البرنامج وكيف جرى تقديمه وما الذي يمكن تحسينه.</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1" kern="1200" dirty="0">
              <a:solidFill>
                <a:schemeClr val="tx1"/>
              </a:solidFill>
              <a:effectLst/>
              <a:latin typeface="+mn-lt"/>
              <a:ea typeface="+mn-ea"/>
              <a:cs typeface="+mn-cs"/>
            </a:endParaRP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0" kern="1200" dirty="0">
              <a:solidFill>
                <a:schemeClr val="tx1"/>
              </a:solidFill>
              <a:effectLst/>
              <a:latin typeface="+mn-lt"/>
              <a:ea typeface="+mn-ea"/>
              <a:cs typeface="+mn-cs"/>
            </a:endParaRP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mn-lt"/>
              <a:ea typeface="+mn-ea"/>
              <a:cs typeface="+mn-cs"/>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1"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295229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SzPts val="1400"/>
              <a:buNone/>
            </a:pPr>
            <a:r>
              <a:rPr lang="ar-JO" sz="2000" b="1" dirty="0">
                <a:latin typeface="Calibri"/>
                <a:cs typeface="Calibri"/>
                <a:sym typeface="Calibri"/>
              </a:rPr>
              <a:t>ملاحظات الميسر – شريحة اختيارية، في حال كنت تفضل عرض الإجراءات الأساسية بأكملها</a:t>
            </a:r>
          </a:p>
          <a:p>
            <a:pPr marL="0" lvl="0" indent="0" algn="just" rtl="1">
              <a:lnSpc>
                <a:spcPct val="100000"/>
              </a:lnSpc>
              <a:spcBef>
                <a:spcPts val="0"/>
              </a:spcBef>
              <a:spcAft>
                <a:spcPts val="0"/>
              </a:spcAft>
              <a:buSzPts val="1400"/>
              <a:buNone/>
            </a:pPr>
            <a:endParaRPr lang="ar-JO" sz="2000" b="1" dirty="0">
              <a:latin typeface="Calibri"/>
              <a:cs typeface="Calibri"/>
              <a:sym typeface="Calibri"/>
            </a:endParaRPr>
          </a:p>
          <a:p>
            <a:pPr marL="342900" lvl="0" indent="-342900" algn="just" rtl="1">
              <a:lnSpc>
                <a:spcPct val="100000"/>
              </a:lnSpc>
              <a:spcBef>
                <a:spcPts val="0"/>
              </a:spcBef>
              <a:spcAft>
                <a:spcPts val="0"/>
              </a:spcAft>
              <a:buSzPts val="1400"/>
              <a:buFont typeface="Arial" panose="020B0604020202020204" pitchFamily="34" charset="0"/>
              <a:buChar char="•"/>
            </a:pPr>
            <a:r>
              <a:rPr lang="ar-JO" sz="2000" b="0" dirty="0">
                <a:latin typeface="Calibri"/>
                <a:cs typeface="Calibri"/>
                <a:sym typeface="Calibri"/>
              </a:rPr>
              <a:t>وضح لهم أنه يوجد أربعة إجراءات أساسية لإضفاء الطابع المؤسسي على منظماتنا، لذا تحولت إلى ممارسة قياسية. اسأل الجميع عما إذا كانوا يوافقون على ذلك.</a:t>
            </a:r>
          </a:p>
          <a:p>
            <a:pPr marL="342900" lvl="0" indent="-342900" algn="just" rtl="1">
              <a:lnSpc>
                <a:spcPct val="100000"/>
              </a:lnSpc>
              <a:spcBef>
                <a:spcPts val="0"/>
              </a:spcBef>
              <a:spcAft>
                <a:spcPts val="0"/>
              </a:spcAft>
              <a:buSzPts val="1400"/>
              <a:buFont typeface="Arial" panose="020B0604020202020204" pitchFamily="34" charset="0"/>
              <a:buChar char="•"/>
            </a:pPr>
            <a:r>
              <a:rPr lang="ar-JO" sz="2000" b="0" dirty="0">
                <a:latin typeface="Calibri"/>
                <a:cs typeface="Calibri"/>
                <a:sym typeface="Calibri"/>
              </a:rPr>
              <a:t>يتوفر شرح تفصيلي بشكل أكبر في دليل المشاركة المجتمعية والمساءلة، وسننتقل إلى كيفية تنفيذها في تدريب المشاركة المجتمعية والمساءلة الذي يمتد لثلاثة أيام، ولكن إليك نظرة سريعة:</a:t>
            </a:r>
            <a:endParaRPr b="0" dirty="0"/>
          </a:p>
          <a:p>
            <a:pPr marL="342900" lvl="0" indent="-342900" algn="just" rtl="0">
              <a:lnSpc>
                <a:spcPct val="100000"/>
              </a:lnSpc>
              <a:spcBef>
                <a:spcPts val="540"/>
              </a:spcBef>
              <a:spcAft>
                <a:spcPts val="0"/>
              </a:spcAft>
              <a:buClr>
                <a:schemeClr val="dk1"/>
              </a:buClr>
              <a:buSzPts val="1800"/>
              <a:buFont typeface="Arial"/>
              <a:buChar char="•"/>
            </a:pPr>
            <a:endParaRPr lang="ar-JO" dirty="0"/>
          </a:p>
          <a:p>
            <a:pPr marL="457200" marR="0" lvl="0" indent="-457200" algn="just" defTabSz="914400" rtl="1" eaLnBrk="1" fontAlgn="auto" latinLnBrk="0" hangingPunct="1">
              <a:lnSpc>
                <a:spcPct val="100000"/>
              </a:lnSpc>
              <a:spcBef>
                <a:spcPts val="540"/>
              </a:spcBef>
              <a:spcAft>
                <a:spcPts val="0"/>
              </a:spcAft>
              <a:buClr>
                <a:schemeClr val="dk1"/>
              </a:buClr>
              <a:buSzPts val="1800"/>
              <a:buFont typeface="+mj-lt"/>
              <a:buAutoNum type="arabicPeriod"/>
              <a:tabLst/>
              <a:defRPr/>
            </a:pPr>
            <a:r>
              <a:rPr lang="ar-JO" sz="2000" b="1" dirty="0"/>
              <a:t>تعزيز الفهم حول المشاركة المجتمعية والمساءلة وقدراتها على كافة المستويات سواء عبر الجمعية الوطنية أو المنظمة – </a:t>
            </a:r>
            <a:r>
              <a:rPr lang="ar-JO" sz="2000" b="0" dirty="0"/>
              <a:t>لإضفاء الطابع المؤسسي على المشاركة المجتمعية والمساءلة بنجاح، يحتاج الأشخاص أولًا إلى فهم ماهيتها وسبب أهميتها - ثم يحتاجون إلى معرفة كيفية تنفيذها. ولفعل ذلك يمكننا:</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sz="2000" b="0" dirty="0"/>
              <a:t>تعزيز تأييد القيادة والإدارة.</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sz="2000" b="0" dirty="0"/>
              <a:t>وضع سياسات المشاركة المجتمعية والمساءلة.</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sz="2000" b="0" dirty="0"/>
              <a:t>وضع استراتيجيات أو خطة عمل للمشاركة المجتمعية والمساءلة.</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sz="2000" b="0" dirty="0"/>
              <a:t>قياس جودة المشاركة المجتمعية والمساءلة من خلاله اعتباره مؤشرًا أساسيًا للأداء للمنظمات.</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sz="2000" b="0" dirty="0"/>
              <a:t>تدريب الموظفين والمتطوعين على كافة المستويات.</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ar-JO" sz="2000" b="0" dirty="0"/>
          </a:p>
          <a:p>
            <a:pPr marL="457200" marR="0" lvl="0" indent="-457200" algn="just" defTabSz="914400" rtl="1" eaLnBrk="1" fontAlgn="auto" latinLnBrk="0" hangingPunct="1">
              <a:lnSpc>
                <a:spcPct val="100000"/>
              </a:lnSpc>
              <a:spcBef>
                <a:spcPts val="540"/>
              </a:spcBef>
              <a:spcAft>
                <a:spcPts val="0"/>
              </a:spcAft>
              <a:buClr>
                <a:schemeClr val="dk1"/>
              </a:buClr>
              <a:buSzPts val="1800"/>
              <a:buFont typeface="+mj-lt"/>
              <a:buAutoNum type="arabicPeriod"/>
              <a:tabLst/>
              <a:defRPr/>
            </a:pPr>
            <a:r>
              <a:rPr lang="ar-JO" sz="2000" b="1" i="0" u="none" strike="noStrike" cap="none" dirty="0">
                <a:solidFill>
                  <a:schemeClr val="dk1"/>
                </a:solidFill>
                <a:latin typeface="Calibri"/>
                <a:cs typeface="Calibri"/>
                <a:sym typeface="Calibri"/>
              </a:rPr>
              <a:t>تخصيص الموارد، بما في ذلك التمويل والموظفين لإضفاء الطابع المؤسسي على المشاركة </a:t>
            </a:r>
            <a:r>
              <a:rPr lang="ar-JO" b="1" dirty="0"/>
              <a:t>المجتمعية والمساءلة وتعزيزها – </a:t>
            </a:r>
            <a:r>
              <a:rPr lang="ar-JO" b="0" dirty="0"/>
              <a:t>يتطلب إضفاء الطابع المؤسسي على المشاركة المجتمعية والمساءلة تمويلًا وموظفين – وإلا سيكون التقدم بطيئًا للغاية. </a:t>
            </a:r>
            <a:r>
              <a:rPr lang="ar-JO" sz="1800" b="0" dirty="0"/>
              <a:t>ولفعل ذلك يمكننا:</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b="0" dirty="0"/>
              <a:t>تخصيص الأموال الأساسية للمشاركة المجتمعية والمساءلة وتضمينها في اقتراحات المشروع والمانح.</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b="0" dirty="0"/>
              <a:t> تعيين موظفي المشاركة المجتمعية والمساءلة لقيادة هذه الأعمال في المقر الرئيسي و نقاط الاتصال في الفروع.</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en-GB" dirty="0"/>
          </a:p>
          <a:p>
            <a:pPr marL="457200" lvl="0" indent="-457200" algn="just" rtl="1">
              <a:lnSpc>
                <a:spcPct val="100000"/>
              </a:lnSpc>
              <a:spcBef>
                <a:spcPts val="540"/>
              </a:spcBef>
              <a:spcAft>
                <a:spcPts val="0"/>
              </a:spcAft>
              <a:buClr>
                <a:schemeClr val="dk1"/>
              </a:buClr>
              <a:buSzPts val="1800"/>
              <a:buFont typeface="+mj-lt"/>
              <a:buAutoNum type="arabicPeriod"/>
            </a:pPr>
            <a:r>
              <a:rPr lang="ar-JO" b="1" dirty="0"/>
              <a:t>إدماج المشاركة المجتمعية والمساءلة ضمن كافة استراتيجيات الجمعية الوطنية وقيمها وخططها وسياساتها وأدواتها لتكون نهج قياسي للعمل يتبعه كافة الموظفين والمتطوعين.</a:t>
            </a:r>
          </a:p>
          <a:p>
            <a:pPr marL="457200" marR="0" lvl="1" indent="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None/>
              <a:tabLst/>
              <a:defRPr/>
            </a:pPr>
            <a:r>
              <a:rPr lang="ar-JO" b="0" dirty="0"/>
              <a:t>إن إضفاء الطابع المؤسسي على المشاركة المجتمعية يعني إدماجها في استراتيجيات المنظمة وخططها وسياساتها، بحيث يتم الاعتراف بها كجزء أساسي لطريقة عمل المنظمة.</a:t>
            </a:r>
            <a:r>
              <a:rPr lang="ar-JO" sz="2000" b="0" dirty="0"/>
              <a:t> ولفعل ذلك يمكننا:</a:t>
            </a:r>
          </a:p>
          <a:p>
            <a:pPr marL="800100" marR="0" lvl="1" indent="-3429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dirty="0"/>
              <a:t>إضافة التزامات للمساءلة تجاه </a:t>
            </a:r>
            <a:r>
              <a:rPr lang="ar-JO" b="0" dirty="0"/>
              <a:t>بيان المهمة والقيم و الاستراتيجيات والسياسات</a:t>
            </a:r>
            <a:r>
              <a:rPr lang="ar-JO" sz="2000" b="0" dirty="0"/>
              <a:t>.</a:t>
            </a:r>
          </a:p>
          <a:p>
            <a:pPr marL="800100" marR="0" lvl="1" indent="-3429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dirty="0"/>
              <a:t>إدماج المشاركة المجتمعية والمساءلة في الخطط والميزانيات وخطط القطاعات الفنية وأدواتها وتوجيهاتها - للتركيز على المشاركة المجتمعية والمساءلة متعددة القطاعات.</a:t>
            </a:r>
          </a:p>
          <a:p>
            <a:pPr marL="800100" marR="0" lvl="1" indent="-3429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dirty="0"/>
              <a:t>إضافتها للوصف الوظيفي والتوجيهات الأولية  والتقييمات.</a:t>
            </a:r>
          </a:p>
          <a:p>
            <a:pPr marL="800100" marR="0" lvl="1" indent="-3429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dirty="0"/>
              <a:t>تضمنيها في عمليات التخطيط والرصد والتقويم والإبلاغ - وذلك من خلال التحقق من أنها تتضمن كافة أنشطة ومؤشرات وميزانيات المشاركة المجتمعية والمساءلة  مع مراعاة التغذية الراجعة المجتمعية كجزء من الرصد، بالإضافة إلى قسم خاص بالمساءلة حول التقارير.</a:t>
            </a:r>
          </a:p>
          <a:p>
            <a:pPr marL="800100" marR="0" lvl="1" indent="-3429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ar-JO" dirty="0"/>
          </a:p>
          <a:p>
            <a:pPr marL="457200" marR="0" lvl="0" indent="-457200" algn="just" defTabSz="914400" rtl="1" eaLnBrk="1" fontAlgn="auto" latinLnBrk="0" hangingPunct="1">
              <a:lnSpc>
                <a:spcPct val="100000"/>
              </a:lnSpc>
              <a:spcBef>
                <a:spcPts val="540"/>
              </a:spcBef>
              <a:spcAft>
                <a:spcPts val="0"/>
              </a:spcAft>
              <a:buClr>
                <a:schemeClr val="dk1"/>
              </a:buClr>
              <a:buSzPts val="1800"/>
              <a:buFont typeface="+mj-lt"/>
              <a:buAutoNum type="arabicPeriod"/>
              <a:tabLst/>
              <a:defRPr/>
            </a:pPr>
            <a:r>
              <a:rPr lang="ar-JO" b="1" dirty="0"/>
              <a:t>وضع آليات للتغذية الراجعة المجتمعية لصالح الجمعية الوطنية واستحداث عمليات لإدارة الشكاوى الحساسة - </a:t>
            </a:r>
            <a:r>
              <a:rPr lang="ar-JO" b="0" dirty="0"/>
              <a:t>تتمثل إحدى  الخطوات الأساسية لإضفاء الطابع المؤسسي على المساءلة بوجود آلية للتغذية الراجعة المجتمعية بشكل دائم وفعال، حيث تتيح للأشخاص طرح الأسئلة وتقديم الاقتراحات وتقديم الشكاوى أو الإشارة إلى المخاوف. يتوفر المزيد من التوجيه حول إنشاء آليات التغذية الراجعة في الدليل والأداة رقم 15 والتدريب الذي يمتد لثلاثة أيام.</a:t>
            </a:r>
            <a:endParaRPr lang="ar-JO" dirty="0"/>
          </a:p>
          <a:p>
            <a:pPr marL="0" marR="0" lvl="0" indent="0" algn="just" defTabSz="914400" rtl="0" eaLnBrk="1" fontAlgn="auto" latinLnBrk="0" hangingPunct="1">
              <a:lnSpc>
                <a:spcPct val="100000"/>
              </a:lnSpc>
              <a:spcBef>
                <a:spcPts val="540"/>
              </a:spcBef>
              <a:spcAft>
                <a:spcPts val="0"/>
              </a:spcAft>
              <a:buClr>
                <a:schemeClr val="dk1"/>
              </a:buClr>
              <a:buSzPts val="1800"/>
              <a:buFont typeface="+mj-lt"/>
              <a:buNone/>
              <a:tabLst/>
              <a:defRPr/>
            </a:pPr>
            <a:endParaRPr lang="en-GB" sz="2000" b="1" dirty="0">
              <a:solidFill>
                <a:schemeClr val="accent4"/>
              </a:solidFill>
              <a:latin typeface="Roboto Black"/>
              <a:ea typeface="Roboto Black"/>
              <a:cs typeface="Roboto Black"/>
              <a:sym typeface="Roboto Black"/>
            </a:endParaRPr>
          </a:p>
          <a:p>
            <a:pPr marL="914400" marR="0" lvl="1" indent="-457200" algn="just"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en-US" sz="2000" dirty="0"/>
          </a:p>
          <a:p>
            <a:pPr marL="914400" marR="0" lvl="1" indent="-457200" algn="just"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en-US" sz="2000" dirty="0"/>
          </a:p>
          <a:p>
            <a:pPr marL="457200" marR="0" lvl="0" indent="-457200" algn="just" defTabSz="914400" rtl="0" eaLnBrk="1" fontAlgn="auto" latinLnBrk="0" hangingPunct="1">
              <a:lnSpc>
                <a:spcPct val="100000"/>
              </a:lnSpc>
              <a:spcBef>
                <a:spcPts val="540"/>
              </a:spcBef>
              <a:spcAft>
                <a:spcPts val="0"/>
              </a:spcAft>
              <a:buClr>
                <a:schemeClr val="dk1"/>
              </a:buClr>
              <a:buSzPts val="1800"/>
              <a:buFont typeface="+mj-lt"/>
              <a:buAutoNum type="arabicPeriod"/>
              <a:tabLst/>
              <a:defRPr/>
            </a:pPr>
            <a:endParaRPr kumimoji="0" lang="ru-RU" sz="2000" b="1" i="0" u="none" strike="noStrike" kern="1200" cap="none" spc="0" normalizeH="0" baseline="0" noProof="0" dirty="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a:p>
            <a:pPr marL="457200" lvl="0" indent="-457200" algn="just" rtl="0">
              <a:lnSpc>
                <a:spcPct val="100000"/>
              </a:lnSpc>
              <a:spcBef>
                <a:spcPts val="540"/>
              </a:spcBef>
              <a:spcAft>
                <a:spcPts val="0"/>
              </a:spcAft>
              <a:buClr>
                <a:schemeClr val="dk1"/>
              </a:buClr>
              <a:buSzPts val="1800"/>
              <a:buFont typeface="+mj-lt"/>
              <a:buAutoNum type="arabicPeriod"/>
            </a:pPr>
            <a:endParaRPr lang="en-GB" dirty="0"/>
          </a:p>
          <a:p>
            <a:pPr marL="0" lvl="0" indent="0" algn="just" rtl="0">
              <a:lnSpc>
                <a:spcPct val="100000"/>
              </a:lnSpc>
              <a:spcBef>
                <a:spcPts val="540"/>
              </a:spcBef>
              <a:spcAft>
                <a:spcPts val="0"/>
              </a:spcAft>
              <a:buClr>
                <a:schemeClr val="dk1"/>
              </a:buClr>
              <a:buSzPts val="1800"/>
              <a:buFont typeface="+mj-lt"/>
              <a:buNone/>
            </a:pPr>
            <a:endParaRPr lang="en-GB" dirty="0"/>
          </a:p>
          <a:p>
            <a:pPr marL="457200" lvl="0" indent="-457200" algn="just" rtl="0">
              <a:lnSpc>
                <a:spcPct val="100000"/>
              </a:lnSpc>
              <a:spcBef>
                <a:spcPts val="540"/>
              </a:spcBef>
              <a:spcAft>
                <a:spcPts val="0"/>
              </a:spcAft>
              <a:buClr>
                <a:schemeClr val="dk1"/>
              </a:buClr>
              <a:buSzPts val="1800"/>
              <a:buFont typeface="+mj-lt"/>
              <a:buAutoNum type="arabicPeriod"/>
            </a:pPr>
            <a:endParaRPr lang="en-GB" dirty="0"/>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23</a:t>
            </a:fld>
            <a:endParaRPr/>
          </a:p>
        </p:txBody>
      </p:sp>
    </p:spTree>
    <p:extLst>
      <p:ext uri="{BB962C8B-B14F-4D97-AF65-F5344CB8AC3E}">
        <p14:creationId xmlns:p14="http://schemas.microsoft.com/office/powerpoint/2010/main" val="18199177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0" b="1" dirty="0">
                <a:latin typeface="Calibri"/>
                <a:cs typeface="Calibri"/>
                <a:sym typeface="Calibri"/>
              </a:rPr>
              <a:t>ملاحظات الميسر – شريحة اختيارية، في حال كنت تفضل عرض الإجراءات الأساسية بأكملها</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ar-JO" b="1" dirty="0"/>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t>وضح لهم أن الإجراءات الأساسية الأربعة عشر تركز على كيفية إدماج فهم المجتمع ومشاركته وتواصله واستجاباته مع التغذية الراجعة من خلال دورة البرنامج.</a:t>
            </a: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0" b="0" dirty="0">
                <a:latin typeface="Calibri"/>
                <a:cs typeface="Calibri"/>
                <a:sym typeface="Calibri"/>
              </a:rPr>
              <a:t>اسأل الجميع عما إذا كانوا يوافقون على هذا الترتيب.</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b="0" dirty="0"/>
              <a:t>لن تكون كافة الإجراءات الأربعة عشر جديدة – حيث  تنفذ معظم الجمعيات الوطنية هذه الإجراءات ضمن برامجها. يمكن استخدام هذا التدريب والدليل للتحقق مما تم تنفيذه بالفعل وما هي الجوانب التي يمكن تطوير المشاركة المجتمعية فيها.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b="0" dirty="0"/>
              <a:t>إذا لم يكن من الممكن تنفيذ الإجراءات الأربعة عشر، فلا داعي للقلق - ابدأ بالأمور الصغيرة واعتمد على الممارسات الجيدة الحالية ثم نفذ ما يمكن تنفيذه وطوره تدريجيا.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b="0" dirty="0"/>
              <a:t>من المستحسن تضمين المشاركة المجتمعية في البرنامج منذ البداية كونها ستشكل جزءًا من الميزانيات والخطط المعدة مُسبقًا. في حال كان البرنامج قد بدأ بالفعل، استخدام هذه الدليل لتقييم الإجراءات التي يمكن تعزيزها أو إضافتها لتحسين المشاركة المجتمعية.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b="0" dirty="0"/>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b="0"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24</a:t>
            </a:fld>
            <a:endParaRPr lang="en-US" altLang="ru-RU"/>
          </a:p>
        </p:txBody>
      </p:sp>
    </p:spTree>
    <p:extLst>
      <p:ext uri="{BB962C8B-B14F-4D97-AF65-F5344CB8AC3E}">
        <p14:creationId xmlns:p14="http://schemas.microsoft.com/office/powerpoint/2010/main" val="17047427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b="1" dirty="0">
                <a:latin typeface="Calibri"/>
                <a:cs typeface="Calibri"/>
                <a:sym typeface="Calibri"/>
              </a:rPr>
              <a:t>ملاحظات الميسر – شريحة اختيارية، في حال كنت تفضل عرض الإجراءات الأساسية بأكملها</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ar-JO" b="1" dirty="0"/>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t>وضح لهم أن الإجراءات الأساسية للمشاركة المجتمعية والمساءلة في حالات الطوارئ ليست جديدة بل هي مجموعة فرعية من برنامج الإجراءات الأساسية، حيث تمثل الإجراءات التي يجب التركيز عليها في حال محدودية الوقت المخصص والحاجة بشكل أكبر للاستجابة.</a:t>
            </a:r>
            <a:endParaRPr lang="en-GB" b="1" dirty="0"/>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dirty="0"/>
          </a:p>
          <a:p>
            <a:pPr algn="just" rtl="1"/>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25</a:t>
            </a:fld>
            <a:endParaRPr lang="en-US" altLang="ru-RU"/>
          </a:p>
        </p:txBody>
      </p:sp>
    </p:spTree>
    <p:extLst>
      <p:ext uri="{BB962C8B-B14F-4D97-AF65-F5344CB8AC3E}">
        <p14:creationId xmlns:p14="http://schemas.microsoft.com/office/powerpoint/2010/main" val="422613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29816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p>
          <a:p>
            <a:pPr marL="0" lvl="0" indent="0" algn="r" rtl="1">
              <a:lnSpc>
                <a:spcPct val="100000"/>
              </a:lnSpc>
              <a:spcBef>
                <a:spcPts val="0"/>
              </a:spcBef>
              <a:spcAft>
                <a:spcPts val="0"/>
              </a:spcAft>
              <a:buSzPts val="1400"/>
              <a:buNone/>
            </a:pPr>
            <a:endParaRPr lang="ar-JO" b="1" dirty="0"/>
          </a:p>
          <a:p>
            <a:pPr marL="0" lvl="0" indent="0" algn="r" rtl="1">
              <a:lnSpc>
                <a:spcPct val="100000"/>
              </a:lnSpc>
              <a:spcBef>
                <a:spcPts val="0"/>
              </a:spcBef>
              <a:spcAft>
                <a:spcPts val="0"/>
              </a:spcAft>
              <a:buSzPts val="1400"/>
              <a:buNone/>
            </a:pPr>
            <a:r>
              <a:rPr lang="ar-JO" b="1" dirty="0"/>
              <a:t>يوجد العديد من المصادر التي تدعم المشاركة المجتمعية والمساءلة ضمن الحركة، فيما يلي اثنين من المصادر الأكثر أهمية:</a:t>
            </a:r>
            <a:endParaRPr dirty="0"/>
          </a:p>
          <a:p>
            <a:pPr marL="0" lvl="0" indent="0" algn="l" rtl="0">
              <a:lnSpc>
                <a:spcPct val="100000"/>
              </a:lnSpc>
              <a:spcBef>
                <a:spcPts val="542"/>
              </a:spcBef>
              <a:spcAft>
                <a:spcPts val="0"/>
              </a:spcAft>
              <a:buSzPts val="1400"/>
              <a:buNone/>
            </a:pPr>
            <a:endParaRPr dirty="0"/>
          </a:p>
          <a:p>
            <a:pPr marL="0" lvl="0" indent="0" algn="r" rtl="1">
              <a:lnSpc>
                <a:spcPct val="100000"/>
              </a:lnSpc>
              <a:spcBef>
                <a:spcPts val="541"/>
              </a:spcBef>
              <a:spcAft>
                <a:spcPts val="0"/>
              </a:spcAft>
              <a:buSzPts val="1400"/>
              <a:buNone/>
            </a:pPr>
            <a:r>
              <a:rPr lang="ar-JO" sz="1804" b="1" dirty="0">
                <a:solidFill>
                  <a:schemeClr val="dk1"/>
                </a:solidFill>
                <a:latin typeface="Calibri"/>
                <a:ea typeface="Calibri"/>
                <a:cs typeface="Calibri"/>
                <a:sym typeface="Calibri"/>
              </a:rPr>
              <a:t>مركز المشاركة المجتمعية</a:t>
            </a:r>
          </a:p>
          <a:p>
            <a:pPr marL="342900" lvl="0" indent="-342900" algn="r" rtl="1">
              <a:lnSpc>
                <a:spcPct val="100000"/>
              </a:lnSpc>
              <a:spcBef>
                <a:spcPts val="541"/>
              </a:spcBef>
              <a:spcAft>
                <a:spcPts val="0"/>
              </a:spcAft>
              <a:buSzPts val="1400"/>
              <a:buFont typeface="Arial" panose="020B0604020202020204" pitchFamily="34" charset="0"/>
              <a:buChar char="•"/>
            </a:pPr>
            <a:r>
              <a:rPr lang="ar-JO" sz="1804" b="1" dirty="0">
                <a:solidFill>
                  <a:schemeClr val="dk1"/>
                </a:solidFill>
                <a:latin typeface="Calibri"/>
                <a:cs typeface="Calibri"/>
                <a:sym typeface="Calibri"/>
              </a:rPr>
              <a:t>تعد منصة المشاركة المجتمعية إحدى المنصات المجانية المتاحة عبر الإنترنت، يستضيفها الصليب الأحمر البريطاني، حيث تقدم "متجر شامل" للمشاركة المجتمعية والمساءلة.</a:t>
            </a:r>
          </a:p>
          <a:p>
            <a:pPr marL="342900" lvl="0" indent="-342900" algn="r" rtl="1">
              <a:lnSpc>
                <a:spcPct val="100000"/>
              </a:lnSpc>
              <a:spcBef>
                <a:spcPts val="541"/>
              </a:spcBef>
              <a:spcAft>
                <a:spcPts val="0"/>
              </a:spcAft>
              <a:buSzPts val="1400"/>
              <a:buFont typeface="Arial" panose="020B0604020202020204" pitchFamily="34" charset="0"/>
              <a:buChar char="•"/>
            </a:pPr>
            <a:r>
              <a:rPr lang="ar-JO" dirty="0"/>
              <a:t>تضم المنصة قرابة 300 مصدر وتتضمن حزمًا تدريبية وألعاب التعلم الإلكتروني وخريطة تفاعلية ومنتدى للدردشة، بالإضافة إلى أدوات وأدلة ودراسات الحالة حول مجموعة من المواضيع بدءًا من آليات التغذية الراجعة  وحتى البرامج الإذاعية.</a:t>
            </a:r>
          </a:p>
          <a:p>
            <a:pPr marL="342900" lvl="0" indent="-342900" algn="r" rtl="1">
              <a:lnSpc>
                <a:spcPct val="100000"/>
              </a:lnSpc>
              <a:spcBef>
                <a:spcPts val="541"/>
              </a:spcBef>
              <a:spcAft>
                <a:spcPts val="0"/>
              </a:spcAft>
              <a:buSzPts val="1400"/>
              <a:buFont typeface="Arial" panose="020B0604020202020204" pitchFamily="34" charset="0"/>
              <a:buChar char="•"/>
            </a:pPr>
            <a:r>
              <a:rPr lang="ar-JO" dirty="0"/>
              <a:t>ممولة من قبل وزارة الخارجية وشؤون الكومنولث والتنمية، وتتوفر باللغات الإنجليزية والفرنسية والإسبانية والعربية وفي حال كان لديك أي استفسار أو اقتراح حول المركز لا تترد في التواصل مع </a:t>
            </a:r>
            <a:r>
              <a:rPr lang="ar-JO" dirty="0" err="1"/>
              <a:t>لوريل</a:t>
            </a:r>
            <a:r>
              <a:rPr lang="ar-JO" dirty="0"/>
              <a:t> سيلبي </a:t>
            </a:r>
            <a:r>
              <a:rPr lang="en-US" dirty="0"/>
              <a:t>LSelby@redcross.org.uk.</a:t>
            </a:r>
          </a:p>
          <a:p>
            <a:pPr marL="342900" lvl="0" indent="-342900" algn="l" rtl="0">
              <a:lnSpc>
                <a:spcPct val="100000"/>
              </a:lnSpc>
              <a:spcBef>
                <a:spcPts val="541"/>
              </a:spcBef>
              <a:spcAft>
                <a:spcPts val="0"/>
              </a:spcAft>
              <a:buClr>
                <a:schemeClr val="dk1"/>
              </a:buClr>
              <a:buSzPts val="1804"/>
              <a:buFont typeface="Arial"/>
              <a:buChar char="•"/>
            </a:pPr>
            <a:endParaRPr lang="ar-JO" sz="1804" dirty="0">
              <a:solidFill>
                <a:schemeClr val="dk1"/>
              </a:solidFill>
              <a:latin typeface="Calibri"/>
              <a:ea typeface="Calibri"/>
              <a:cs typeface="Calibri"/>
              <a:sym typeface="Calibri"/>
            </a:endParaRPr>
          </a:p>
          <a:p>
            <a:pPr marL="0" lvl="0" indent="0" algn="r" rtl="1">
              <a:lnSpc>
                <a:spcPct val="100000"/>
              </a:lnSpc>
              <a:spcBef>
                <a:spcPts val="542"/>
              </a:spcBef>
              <a:spcAft>
                <a:spcPts val="0"/>
              </a:spcAft>
              <a:buSzPts val="1400"/>
              <a:buNone/>
            </a:pPr>
            <a:r>
              <a:rPr lang="ar-JO" sz="1804" b="1" dirty="0">
                <a:solidFill>
                  <a:schemeClr val="dk1"/>
                </a:solidFill>
                <a:latin typeface="Calibri"/>
                <a:ea typeface="Calibri"/>
                <a:cs typeface="Calibri"/>
                <a:sym typeface="Calibri"/>
              </a:rPr>
              <a:t>دليل ومجموعة أداوت المشاركة المجتمعية والمساءلة</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dirty="0">
                <a:solidFill>
                  <a:schemeClr val="dk1"/>
                </a:solidFill>
                <a:latin typeface="Calibri"/>
                <a:ea typeface="Calibri"/>
                <a:cs typeface="Calibri"/>
                <a:sym typeface="Calibri"/>
              </a:rPr>
              <a:t>يعتمد التدريب على دليل ومجموعة أداوت المشاركة المجتمعية والمساءلة.</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dirty="0">
                <a:solidFill>
                  <a:schemeClr val="dk1"/>
                </a:solidFill>
                <a:latin typeface="Calibri"/>
                <a:ea typeface="Calibri"/>
                <a:cs typeface="Calibri"/>
                <a:sym typeface="Calibri"/>
              </a:rPr>
              <a:t>توفر التوجيه والأدوات اللازمة لتبني أسلوب أكثر منهجية وموثوقية للمشاركة المجتمعية والمساءلة تجاهها.</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dirty="0">
                <a:solidFill>
                  <a:schemeClr val="dk1"/>
                </a:solidFill>
                <a:latin typeface="Calibri"/>
                <a:ea typeface="Calibri"/>
                <a:cs typeface="Calibri"/>
                <a:sym typeface="Calibri"/>
              </a:rPr>
              <a:t>لا تستبدل أي من الممارسات القائمة الجيدة، إلا أنها تعالج أي فجوات أو نقاط ضعف حيثما وجدت.</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dirty="0">
                <a:solidFill>
                  <a:schemeClr val="dk1"/>
                </a:solidFill>
                <a:latin typeface="Calibri"/>
                <a:ea typeface="Calibri"/>
                <a:cs typeface="Calibri"/>
                <a:sym typeface="Calibri"/>
              </a:rPr>
              <a:t>تتضمن مجموعة أدوات المشاركة المجتمعية والمساءلة نماذج وقوائم التحقق وملاحظات توجيهية مفصلة بشأن جوانب محددة من المشاركة المجتمعية والمساءلة. تدعم الأدوات العملية والحزم التدريبية الدليل، كما أنها ذات صلة به.</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sz="1804" b="0" dirty="0">
              <a:solidFill>
                <a:schemeClr val="dk1"/>
              </a:solidFill>
              <a:latin typeface="Calibri"/>
              <a:ea typeface="Calibri"/>
              <a:cs typeface="Calibri"/>
              <a:sym typeface="Calibri"/>
            </a:endParaRPr>
          </a:p>
          <a:p>
            <a:pPr marL="342900" lvl="0" indent="-342900" algn="r" rtl="1">
              <a:lnSpc>
                <a:spcPct val="100000"/>
              </a:lnSpc>
              <a:spcBef>
                <a:spcPts val="542"/>
              </a:spcBef>
              <a:spcAft>
                <a:spcPts val="0"/>
              </a:spcAft>
              <a:buSzPts val="1400"/>
              <a:buFont typeface="Arial" panose="020B0604020202020204" pitchFamily="34" charset="0"/>
              <a:buChar char="•"/>
            </a:pPr>
            <a:r>
              <a:rPr lang="ar-JO" sz="1804" b="0" dirty="0">
                <a:solidFill>
                  <a:schemeClr val="dk1"/>
                </a:solidFill>
                <a:latin typeface="Calibri"/>
                <a:ea typeface="Calibri"/>
                <a:cs typeface="Calibri"/>
                <a:sym typeface="Calibri"/>
              </a:rPr>
              <a:t>يتضمن الدليل سبع وحدات، يمكن استخدامها بشكل فردي بحسب الحاجة:</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مقدمة</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الالتزامات على مستوى الحركة</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إضفاء الطابع المؤسسي على المشاركة المجتمعية والمساءلة</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الإجراءات الأساسية لتحقيق مشاركة مجتمعية جيدة من خلال دورة البرنامج</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المشاركة المجتمعية في حالات الطوارئ</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آليات التغذية الراجعة المجتمعية</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العمل مع مجالات الحماية والنوع الاجتماعي والشمول والتغيير السلوكي والتواصل حول المخاطر كمجالات مترابطة ارتباطًا وثيقًا.</a:t>
            </a:r>
          </a:p>
        </p:txBody>
      </p:sp>
      <p:sp>
        <p:nvSpPr>
          <p:cNvPr id="684" name="Google Shape;68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rtl="1"/>
            <a:r>
              <a:rPr lang="ar-JO" b="1" dirty="0"/>
              <a:t>ملاحظات الميسر</a:t>
            </a:r>
          </a:p>
          <a:p>
            <a:pPr marL="0" algn="just" rtl="1"/>
            <a:endParaRPr lang="ar-JO" b="1" dirty="0"/>
          </a:p>
          <a:p>
            <a:pPr marL="114300" indent="-342900" algn="just" rtl="1">
              <a:buFont typeface="Symbol" panose="05050102010706020507" pitchFamily="18" charset="2"/>
              <a:buChar char=""/>
            </a:pPr>
            <a:r>
              <a:rPr lang="ar-JO" b="0" dirty="0"/>
              <a:t>لا داعِ للتطرق إلى كافة الأدوات هنا، حيث يكفي أن تبقي الشريحة معروضة لبضع دقائق حتى يمكن للأشخاص ملاحظة الأدوات واحرص على الإشارة إلى بعض الأدوات التي يمكن أن تكون مفيدة بشكل أكبر للأشخاص الموجودين في الغرفة.</a:t>
            </a:r>
          </a:p>
          <a:p>
            <a:pPr marL="0" algn="just" rtl="1"/>
            <a:endParaRPr lang="en-GB" b="1" dirty="0"/>
          </a:p>
          <a:p>
            <a:pPr marL="0" algn="just" rtl="1"/>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5205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477" name="Google Shape;477;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p>
          <a:p>
            <a:pPr marL="0" lvl="0" indent="0" algn="r" rtl="1">
              <a:lnSpc>
                <a:spcPct val="100000"/>
              </a:lnSpc>
              <a:spcBef>
                <a:spcPts val="0"/>
              </a:spcBef>
              <a:spcAft>
                <a:spcPts val="0"/>
              </a:spcAft>
              <a:buSzPts val="1400"/>
              <a:buNone/>
            </a:pPr>
            <a:endParaRPr lang="ar-JO" b="0" dirty="0"/>
          </a:p>
          <a:p>
            <a:pPr marL="342900" lvl="0" indent="-342900" algn="r" rtl="1">
              <a:lnSpc>
                <a:spcPct val="100000"/>
              </a:lnSpc>
              <a:spcBef>
                <a:spcPts val="0"/>
              </a:spcBef>
              <a:spcAft>
                <a:spcPts val="0"/>
              </a:spcAft>
              <a:buSzPts val="1400"/>
              <a:buFont typeface="Arial" panose="020B0604020202020204" pitchFamily="34" charset="0"/>
              <a:buChar char="•"/>
            </a:pPr>
            <a:r>
              <a:rPr lang="ar-JO" b="1" dirty="0"/>
              <a:t>قبل</a:t>
            </a:r>
            <a:r>
              <a:rPr lang="ar-JO" b="0" dirty="0"/>
              <a:t> عرض التعريف، اسأل إذا كان بإمكان أي من المشاركين شرح معنى المشاركة المجتمعية والمساءلة في نطاق عمله أو قطاعه.</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اعرض الرسم البياني على الشريحة، والذي يبين الطرق الأربع الرئيسية للمشاركة المجتمعية والمساءلة، وكيف بإمكانها مساعدتنا في أن نكون مسؤولين تجاه الأشخاص الذين نخدمهم.</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اقرأ التعريف الكامل للمشاركة المجتمعية والمساءلة من دليل المشاركة المجتمعية والمساءلة:</a:t>
            </a:r>
          </a:p>
          <a:p>
            <a:pPr marL="800100" lvl="1" indent="-342900" algn="r" rtl="1">
              <a:lnSpc>
                <a:spcPct val="100000"/>
              </a:lnSpc>
              <a:spcBef>
                <a:spcPts val="0"/>
              </a:spcBef>
              <a:spcAft>
                <a:spcPts val="0"/>
              </a:spcAft>
              <a:buSzPts val="1400"/>
              <a:buFont typeface="Arial" panose="020B0604020202020204" pitchFamily="34" charset="0"/>
              <a:buChar char="•"/>
            </a:pPr>
            <a:r>
              <a:rPr lang="ar-JO" b="0" dirty="0"/>
              <a:t>تعد المشاركة المجتمعية والمساءلة نهج عمل يقدر ويعترف بكافة أعضاء المجتمع كشركاء متساويين، وبحيث أن احتياجاتهم وأولوياتهم وتفضيلاتهم المتنوعة توجه كافة أفعالنا. يمكننا تحقيق ذلك من خلال تضمين المشاركة المجتمعية الهادفة والتواصل المفتوح والصريح والآليات الخاصة بالاستماع والتصرف وفقًا للتغذية الراجعة، وذلك ضمن برنامجنا وعملياتنا. تبين لنا الخبرات والمنطق والأدلة مدى نجاح إشراك المجتمعات كما أنها تؤدي دورًا فعالًا في تصميم البرامج والعمليات وإدارتها، وفي المحصلة فإن النتائج تكون أكثر فعالية واستدامة وذات جودة عالية.</a:t>
            </a:r>
          </a:p>
          <a:p>
            <a:pPr marL="342900" lvl="0" indent="-342900" algn="r" rtl="1">
              <a:lnSpc>
                <a:spcPct val="100000"/>
              </a:lnSpc>
              <a:spcBef>
                <a:spcPts val="0"/>
              </a:spcBef>
              <a:spcAft>
                <a:spcPts val="0"/>
              </a:spcAft>
              <a:buSzPts val="1400"/>
              <a:buFont typeface="Arial" panose="020B0604020202020204" pitchFamily="34" charset="0"/>
              <a:buChar char="•"/>
            </a:pPr>
            <a:r>
              <a:rPr lang="ar-JO" b="1" dirty="0"/>
              <a:t>أشرح</a:t>
            </a:r>
            <a:r>
              <a:rPr lang="ar-JO" b="0" dirty="0"/>
              <a:t>:</a:t>
            </a:r>
          </a:p>
          <a:p>
            <a:pPr marL="800100" lvl="1" indent="-342900" algn="r" rtl="1">
              <a:lnSpc>
                <a:spcPct val="100000"/>
              </a:lnSpc>
              <a:spcBef>
                <a:spcPts val="0"/>
              </a:spcBef>
              <a:spcAft>
                <a:spcPts val="0"/>
              </a:spcAft>
              <a:buSzPts val="1400"/>
              <a:buFont typeface="Arial" panose="020B0604020202020204" pitchFamily="34" charset="0"/>
              <a:buChar char="•"/>
            </a:pPr>
            <a:endParaRPr lang="ar-JO" b="0" dirty="0"/>
          </a:p>
          <a:p>
            <a:pPr marL="800100" lvl="1" indent="-342900" algn="r" rtl="1">
              <a:lnSpc>
                <a:spcPct val="100000"/>
              </a:lnSpc>
              <a:spcBef>
                <a:spcPts val="0"/>
              </a:spcBef>
              <a:spcAft>
                <a:spcPts val="0"/>
              </a:spcAft>
              <a:buSzPts val="1400"/>
              <a:buFont typeface="Arial" panose="020B0604020202020204" pitchFamily="34" charset="0"/>
              <a:buChar char="•"/>
            </a:pPr>
            <a:r>
              <a:rPr lang="ar-JO" b="0" dirty="0"/>
              <a:t>تتعلق </a:t>
            </a:r>
            <a:r>
              <a:rPr lang="ar-JO" b="1" dirty="0"/>
              <a:t>المشاركة</a:t>
            </a:r>
            <a:r>
              <a:rPr lang="ar-JO" b="0" dirty="0"/>
              <a:t> بصنع القرارات مع المجتمع حول تصميم البرامج والعمليات وإدارتها وتنفيذها، حيث ندعم المجتمعات إن أمكن لقيادة وصياغة الحلول والتغييرات الخاصة بهم مع مراعاة شروطهم.</a:t>
            </a:r>
          </a:p>
          <a:p>
            <a:pPr marL="800100" lvl="1" indent="-342900" algn="r" rtl="1">
              <a:lnSpc>
                <a:spcPct val="100000"/>
              </a:lnSpc>
              <a:spcBef>
                <a:spcPts val="0"/>
              </a:spcBef>
              <a:spcAft>
                <a:spcPts val="0"/>
              </a:spcAft>
              <a:buSzPts val="1400"/>
              <a:buFont typeface="Arial" panose="020B0604020202020204" pitchFamily="34" charset="0"/>
              <a:buChar char="•"/>
            </a:pPr>
            <a:r>
              <a:rPr lang="ar-JO" b="0" dirty="0"/>
              <a:t>يتعلق </a:t>
            </a:r>
            <a:r>
              <a:rPr lang="ar-JO" b="1" dirty="0"/>
              <a:t>التواصل المفتوح والصادق والمنتظم</a:t>
            </a:r>
            <a:r>
              <a:rPr lang="ar-JO" b="0" dirty="0"/>
              <a:t> بضمان فهم المجتمعات لدورنا وما نفعله ضمن مجتمعهم، بالإضافة إلى تزويدهم بالمعلومات التي يحتاجونها لاتخاذ القرارات المناسبة وتنفيذ الاجراءات اللازمة لتحسين وحماية حياتهم ومجتمعاتهم وصحتهم.</a:t>
            </a:r>
          </a:p>
          <a:p>
            <a:pPr marL="457200" lvl="1" indent="0" algn="r" rtl="1">
              <a:lnSpc>
                <a:spcPct val="100000"/>
              </a:lnSpc>
              <a:spcBef>
                <a:spcPts val="0"/>
              </a:spcBef>
              <a:spcAft>
                <a:spcPts val="0"/>
              </a:spcAft>
              <a:buSzPts val="1400"/>
              <a:buFont typeface="Arial" panose="020B0604020202020204" pitchFamily="34" charset="0"/>
              <a:buNone/>
            </a:pPr>
            <a:endParaRPr lang="ar-JO" b="0" dirty="0"/>
          </a:p>
          <a:p>
            <a:pPr marL="800100" lvl="1" indent="-342900" algn="r" rtl="1">
              <a:lnSpc>
                <a:spcPct val="100000"/>
              </a:lnSpc>
              <a:spcBef>
                <a:spcPts val="0"/>
              </a:spcBef>
              <a:spcAft>
                <a:spcPts val="0"/>
              </a:spcAft>
              <a:buSzPts val="1400"/>
              <a:buFont typeface="Arial" panose="020B0604020202020204" pitchFamily="34" charset="0"/>
              <a:buChar char="•"/>
            </a:pPr>
            <a:r>
              <a:rPr lang="ar-JO" b="0" dirty="0"/>
              <a:t>تدعمنا </a:t>
            </a:r>
            <a:r>
              <a:rPr lang="ar-JO" b="1" dirty="0"/>
              <a:t>آليات</a:t>
            </a:r>
            <a:r>
              <a:rPr lang="ar-JO" b="0" dirty="0"/>
              <a:t> </a:t>
            </a:r>
            <a:r>
              <a:rPr lang="ar-JO" b="1" dirty="0"/>
              <a:t>التغذية</a:t>
            </a:r>
            <a:r>
              <a:rPr lang="ar-JO" b="0" dirty="0"/>
              <a:t> </a:t>
            </a:r>
            <a:r>
              <a:rPr lang="ar-JO" b="1" dirty="0"/>
              <a:t>الراجعة</a:t>
            </a:r>
            <a:r>
              <a:rPr lang="ar-JO" b="0" dirty="0"/>
              <a:t> في تلقي الأسئلة المجتمعية والشكاوى والطلبات والاقتراحات والاعتقادات والشائعات والثناء وتحليلها والاستجابة والتصرف وفقًأ لها. يمكن أن يتعلق ذلك بالخدمات والدعم الذي نقدمه، بالإضافة إلى المعتقدات المرتبطة بموضوع محدد أو قضية متعلقة في مجال عملنا (مثل مشكلة صحية عامة) أو حول سلوك وتصرف أحد موظفينا والمتطوعين.</a:t>
            </a:r>
          </a:p>
          <a:p>
            <a:pPr marL="457200" lvl="1" indent="0" algn="r" rtl="1">
              <a:lnSpc>
                <a:spcPct val="100000"/>
              </a:lnSpc>
              <a:spcBef>
                <a:spcPts val="0"/>
              </a:spcBef>
              <a:spcAft>
                <a:spcPts val="0"/>
              </a:spcAft>
              <a:buSzPts val="1400"/>
              <a:buFont typeface="Arial" panose="020B0604020202020204" pitchFamily="34" charset="0"/>
              <a:buNone/>
            </a:pPr>
            <a:endParaRPr lang="ar-JO" b="0" dirty="0"/>
          </a:p>
          <a:p>
            <a:pPr marL="800100" lvl="1" indent="-342900" algn="r" rtl="1">
              <a:lnSpc>
                <a:spcPct val="100000"/>
              </a:lnSpc>
              <a:spcBef>
                <a:spcPts val="0"/>
              </a:spcBef>
              <a:spcAft>
                <a:spcPts val="0"/>
              </a:spcAft>
              <a:buSzPts val="1400"/>
              <a:buFont typeface="Arial" panose="020B0604020202020204" pitchFamily="34" charset="0"/>
              <a:buChar char="•"/>
            </a:pPr>
            <a:r>
              <a:rPr lang="ar-JO" b="0" dirty="0"/>
              <a:t>يدور </a:t>
            </a:r>
            <a:r>
              <a:rPr lang="ar-JO" b="1" dirty="0"/>
              <a:t>فهم المجتمع </a:t>
            </a:r>
            <a:r>
              <a:rPr lang="ar-JO" b="0" dirty="0"/>
              <a:t>حول ضمان فهمنا للمجتمع الذي نعمل معه، بما في ذلك الوضع الذين يعيشونه واحتياجاتهم وأولوياتهم وآرائهم وقدراتهم - والتأثيرات الاجتماعية والثقافية والسياسية والاقتصادية والبيئية الواسعة التي تؤثر على حياتهم.</a:t>
            </a:r>
          </a:p>
          <a:p>
            <a:pPr marL="457200" lvl="1" indent="0" algn="r" rtl="1">
              <a:lnSpc>
                <a:spcPct val="100000"/>
              </a:lnSpc>
              <a:spcBef>
                <a:spcPts val="0"/>
              </a:spcBef>
              <a:spcAft>
                <a:spcPts val="0"/>
              </a:spcAft>
              <a:buSzPts val="1400"/>
              <a:buFont typeface="Arial" panose="020B0604020202020204" pitchFamily="34" charset="0"/>
              <a:buNone/>
            </a:pPr>
            <a:endParaRPr lang="ar-JO" b="0" dirty="0"/>
          </a:p>
          <a:p>
            <a:pPr marL="800100" lvl="1" indent="-342900" algn="r" rtl="1">
              <a:lnSpc>
                <a:spcPct val="100000"/>
              </a:lnSpc>
              <a:spcBef>
                <a:spcPts val="0"/>
              </a:spcBef>
              <a:spcAft>
                <a:spcPts val="0"/>
              </a:spcAft>
              <a:buSzPts val="1400"/>
              <a:buFont typeface="Arial" panose="020B0604020202020204" pitchFamily="34" charset="0"/>
              <a:buChar char="•"/>
            </a:pPr>
            <a:r>
              <a:rPr lang="ar-JO" b="1" dirty="0"/>
              <a:t>تساعدنا</a:t>
            </a:r>
            <a:r>
              <a:rPr lang="ar-JO" b="0" dirty="0"/>
              <a:t> </a:t>
            </a:r>
            <a:r>
              <a:rPr lang="ar-JO" b="1" dirty="0"/>
              <a:t>هذه</a:t>
            </a:r>
            <a:r>
              <a:rPr lang="ar-JO" b="0" dirty="0"/>
              <a:t> الأساليب الأربعة الأساسية للمشاركة المجتمعية على ضمان :</a:t>
            </a:r>
          </a:p>
          <a:p>
            <a:pPr marL="1257300" lvl="2" indent="-342900" algn="r" rtl="1">
              <a:lnSpc>
                <a:spcPct val="100000"/>
              </a:lnSpc>
              <a:spcBef>
                <a:spcPts val="0"/>
              </a:spcBef>
              <a:spcAft>
                <a:spcPts val="0"/>
              </a:spcAft>
              <a:buSzPts val="1400"/>
              <a:buFont typeface="Arial" panose="020B0604020202020204" pitchFamily="34" charset="0"/>
              <a:buChar char="•"/>
            </a:pPr>
            <a:endParaRPr lang="ar-JO" b="0" dirty="0"/>
          </a:p>
          <a:p>
            <a:pPr marL="1257300" lvl="2" indent="-342900" algn="r" rtl="1">
              <a:lnSpc>
                <a:spcPct val="100000"/>
              </a:lnSpc>
              <a:spcBef>
                <a:spcPts val="0"/>
              </a:spcBef>
              <a:spcAft>
                <a:spcPts val="0"/>
              </a:spcAft>
              <a:buSzPts val="1400"/>
              <a:buFont typeface="Arial" panose="020B0604020202020204" pitchFamily="34" charset="0"/>
              <a:buChar char="•"/>
            </a:pPr>
            <a:r>
              <a:rPr lang="ar-JO" b="0" dirty="0"/>
              <a:t>أن يكون الدعم المُقدم مفيدًا وذو صلة وفوري ويُلبي احتياجات الأشخاص.</a:t>
            </a:r>
          </a:p>
          <a:p>
            <a:pPr marL="1257300" lvl="2" indent="-342900" algn="r" rtl="1">
              <a:lnSpc>
                <a:spcPct val="100000"/>
              </a:lnSpc>
              <a:spcBef>
                <a:spcPts val="0"/>
              </a:spcBef>
              <a:spcAft>
                <a:spcPts val="0"/>
              </a:spcAft>
              <a:buSzPts val="1400"/>
              <a:buFont typeface="Arial" panose="020B0604020202020204" pitchFamily="34" charset="0"/>
              <a:buChar char="•"/>
            </a:pPr>
            <a:r>
              <a:rPr lang="ar-JO" b="0" dirty="0"/>
              <a:t>أن تكون برامجنا وعملياتنا موجهة وتديرها المجتمعات.</a:t>
            </a:r>
          </a:p>
          <a:p>
            <a:pPr marL="1257300" lvl="2" indent="-342900" algn="r" rtl="1">
              <a:lnSpc>
                <a:spcPct val="100000"/>
              </a:lnSpc>
              <a:spcBef>
                <a:spcPts val="0"/>
              </a:spcBef>
              <a:spcAft>
                <a:spcPts val="0"/>
              </a:spcAft>
              <a:buSzPts val="1400"/>
              <a:buFont typeface="Arial" panose="020B0604020202020204" pitchFamily="34" charset="0"/>
              <a:buChar char="•"/>
            </a:pPr>
            <a:r>
              <a:rPr lang="ar-JO" b="0" dirty="0"/>
              <a:t>معاملة أفراد المجتمع بكرامة واحترام، بالإضافة إلى اعتبارهم كشركاء متساويين يتمتعون بالمعرفة والقدرات الهامة.</a:t>
            </a:r>
          </a:p>
          <a:p>
            <a:pPr marL="1257300" lvl="2" indent="-342900" algn="r" rtl="1">
              <a:lnSpc>
                <a:spcPct val="100000"/>
              </a:lnSpc>
              <a:spcBef>
                <a:spcPts val="0"/>
              </a:spcBef>
              <a:spcAft>
                <a:spcPts val="0"/>
              </a:spcAft>
              <a:buSzPts val="1400"/>
              <a:buFont typeface="Arial" panose="020B0604020202020204" pitchFamily="34" charset="0"/>
              <a:buChar char="•"/>
            </a:pPr>
            <a:r>
              <a:rPr lang="ar-JO" b="0" dirty="0"/>
              <a:t>عدم وجود أي عواقب سلبية نتيجة لتدخلاتنا - كالإضرار بالأسواق المحلية من خلال توزيع المساعدات أو تصعيد التوتر بين المجموعات المختلفة.</a:t>
            </a:r>
          </a:p>
          <a:p>
            <a:pPr marL="1257300" lvl="2" indent="-342900" algn="r" rtl="1">
              <a:lnSpc>
                <a:spcPct val="100000"/>
              </a:lnSpc>
              <a:spcBef>
                <a:spcPts val="0"/>
              </a:spcBef>
              <a:spcAft>
                <a:spcPts val="0"/>
              </a:spcAft>
              <a:buSzPts val="1400"/>
              <a:buFont typeface="Arial" panose="020B0604020202020204" pitchFamily="34" charset="0"/>
              <a:buChar char="•"/>
            </a:pPr>
            <a:endParaRPr lang="ar-JO" b="0" i="0" dirty="0"/>
          </a:p>
          <a:p>
            <a:pPr marL="342900" lvl="0" indent="-342900" algn="r" rtl="1">
              <a:lnSpc>
                <a:spcPct val="100000"/>
              </a:lnSpc>
              <a:spcBef>
                <a:spcPts val="0"/>
              </a:spcBef>
              <a:spcAft>
                <a:spcPts val="0"/>
              </a:spcAft>
              <a:buSzPts val="1400"/>
              <a:buFont typeface="Arial" panose="020B0604020202020204" pitchFamily="34" charset="0"/>
              <a:buChar char="•"/>
            </a:pPr>
            <a:r>
              <a:rPr lang="ar-JO" b="1" i="0" dirty="0"/>
              <a:t>من النقاط الهامة التي يجب توضيحها هي أن الصليب الأحمر والهلال الأحمر تأسس لمساعدة المجتمعات، لذلك إذا لم نلبي احتياجات المجتمع وتفضيلاته وأولوياته، فإننا لم نفي بمسؤولياتنا.</a:t>
            </a:r>
          </a:p>
          <a:p>
            <a:pPr marL="914400" lvl="2" indent="0" algn="r" rtl="1">
              <a:lnSpc>
                <a:spcPct val="100000"/>
              </a:lnSpc>
              <a:spcBef>
                <a:spcPts val="0"/>
              </a:spcBef>
              <a:spcAft>
                <a:spcPts val="0"/>
              </a:spcAft>
              <a:buSzPts val="1400"/>
              <a:buFont typeface="Arial" panose="020B0604020202020204" pitchFamily="34" charset="0"/>
              <a:buNone/>
            </a:pPr>
            <a:endParaRPr lang="ar-JO" b="0" i="0" dirty="0"/>
          </a:p>
          <a:p>
            <a:pPr marL="342900" lvl="0" indent="-215900" algn="l" rtl="0">
              <a:lnSpc>
                <a:spcPct val="100000"/>
              </a:lnSpc>
              <a:spcBef>
                <a:spcPts val="1000"/>
              </a:spcBef>
              <a:spcAft>
                <a:spcPts val="0"/>
              </a:spcAft>
              <a:buClr>
                <a:schemeClr val="dk1"/>
              </a:buClr>
              <a:buSzPts val="2000"/>
              <a:buFont typeface="Arial"/>
              <a:buNone/>
            </a:pPr>
            <a:endParaRPr lang="en-GB" sz="2000" b="0" dirty="0">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extLst>
      <p:ext uri="{BB962C8B-B14F-4D97-AF65-F5344CB8AC3E}">
        <p14:creationId xmlns:p14="http://schemas.microsoft.com/office/powerpoint/2010/main" val="3939806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p>
          <a:p>
            <a:pPr marL="0" lvl="0" indent="0" algn="r" rtl="1">
              <a:lnSpc>
                <a:spcPct val="100000"/>
              </a:lnSpc>
              <a:spcBef>
                <a:spcPts val="0"/>
              </a:spcBef>
              <a:spcAft>
                <a:spcPts val="0"/>
              </a:spcAft>
              <a:buSzPts val="1400"/>
              <a:buNone/>
            </a:pPr>
            <a:endParaRPr lang="ar-JO" b="1" dirty="0"/>
          </a:p>
          <a:p>
            <a:pPr marL="342900" lvl="0" indent="-342900" algn="r" rtl="1">
              <a:lnSpc>
                <a:spcPct val="100000"/>
              </a:lnSpc>
              <a:spcBef>
                <a:spcPts val="0"/>
              </a:spcBef>
              <a:spcAft>
                <a:spcPts val="0"/>
              </a:spcAft>
              <a:buSzPts val="1400"/>
              <a:buFont typeface="Arial" panose="020B0604020202020204" pitchFamily="34" charset="0"/>
              <a:buChar char="•"/>
            </a:pPr>
            <a:r>
              <a:rPr lang="ar-JO" b="0" dirty="0"/>
              <a:t>يوجد العديد من المسميات المختلفة للمشاركة المجتمعية والمساءلة، إلا أن جميعها تشير إلى نفس الأمر بشكل أساسي - تتسم عملية التنفيذ بالشفافية والتشاركية مع المجتمعات مما يعمل على تحسين جودة البرامج والعمليات.</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اختارت كل من حركة الصليب الأحمر والهلال الأحمر استخدام المشاركة المجتمعية والمساءلة.</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يطلقون عليها في الأمم المتحدة  المساءلة أمام السكان المتضررين، وهي ذاتها المشاركة المجتمعية والمساءلة.</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يعد مصطلح "التواصل مع المجتمعات " من المصطلحات القديمة وغير الشائعة –كما أنه بدأ بالاختفاء نظرًا لأن هذا المصطلح  يقترح التركيز بشكل كبير على تبادل المعلومات عوضًا عن المشاركة.</a:t>
            </a:r>
            <a:endParaRPr lang="en-US" b="0" dirty="0"/>
          </a:p>
          <a:p>
            <a:pPr marL="342900" lvl="0" indent="-342900" algn="r" rtl="1">
              <a:lnSpc>
                <a:spcPct val="100000"/>
              </a:lnSpc>
              <a:spcBef>
                <a:spcPts val="0"/>
              </a:spcBef>
              <a:spcAft>
                <a:spcPts val="0"/>
              </a:spcAft>
              <a:buSzPts val="1400"/>
              <a:buFont typeface="Arial" panose="020B0604020202020204" pitchFamily="34" charset="0"/>
              <a:buChar char="•"/>
            </a:pPr>
            <a:r>
              <a:rPr lang="ar-JO" b="0" dirty="0"/>
              <a:t>تميل اليونيسف إلى استخدام التواصل من أجل التنمية، بما أنه يركز بشكل أكبر على الأساليب التشاركية لتغيير السلوكيات في برامج الصحة والمياه والصرف الصحي والنظافة الصحية</a:t>
            </a:r>
            <a:r>
              <a:rPr lang="en-US" b="0" dirty="0"/>
              <a:t>.</a:t>
            </a:r>
          </a:p>
          <a:p>
            <a:pPr marL="342900" lvl="0" indent="-342900" algn="r" rtl="1">
              <a:lnSpc>
                <a:spcPct val="100000"/>
              </a:lnSpc>
              <a:spcBef>
                <a:spcPts val="0"/>
              </a:spcBef>
              <a:spcAft>
                <a:spcPts val="0"/>
              </a:spcAft>
              <a:buSzPts val="1400"/>
              <a:buFont typeface="Arial" panose="020B0604020202020204" pitchFamily="34" charset="0"/>
              <a:buChar char="•"/>
            </a:pPr>
            <a:endParaRPr lang="ar-JO" b="0" dirty="0"/>
          </a:p>
          <a:p>
            <a:pPr marL="342900" lvl="0" indent="-342900" algn="r" rtl="1">
              <a:lnSpc>
                <a:spcPct val="100000"/>
              </a:lnSpc>
              <a:spcBef>
                <a:spcPts val="0"/>
              </a:spcBef>
              <a:spcAft>
                <a:spcPts val="0"/>
              </a:spcAft>
              <a:buSzPts val="1400"/>
              <a:buFont typeface="Arial" panose="020B0604020202020204" pitchFamily="34" charset="0"/>
              <a:buChar char="•"/>
            </a:pPr>
            <a:r>
              <a:rPr lang="ar-JO" b="0" dirty="0"/>
              <a:t>يستخدم مصطلح التواصل بشأن المخاطر والمشاركة المجتمعية بشكل أساسي في حالات الطوارئ الصحية العامة من جانب منظمة الصحة العالمية واليونيسف، حيث شاع استخدامه بشكل كبير منذ تفشي فيروس </a:t>
            </a:r>
            <a:r>
              <a:rPr lang="ar-JO" b="0" dirty="0" err="1"/>
              <a:t>إيبولا</a:t>
            </a:r>
            <a:r>
              <a:rPr lang="ar-JO" b="0" dirty="0"/>
              <a:t> وكوفيد-19، كما اعتمده الاتحاد الدولي لجمعيات الصليب الأحمر والهلال الأحمر لضمان التنسيق مع الشركاء الرئيسيين في الاستجابة للأوبئة، على الرغم من أن نهج الصليب الأحمر والهلال الأحمر يرتكز على نهج المشاركة المجتمعية والمساءلة، كما يشير إلى المشاركة المجتمعية في الاستجابة للأوبئة، بما في ذلك أساليب المشاركة المجتمعية والمساءلة وعملياتها التي تهدف إلى توفير المعلومات القابلة للتنفيذ في الوقت المناسب، كما يسعى إلى ضمان التعاون مع المجتمعات وتشجيع الحلول التي يقودها المجتمع.</a:t>
            </a:r>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chemeClr val="dk1"/>
              </a:buClr>
              <a:buSzPts val="1400"/>
              <a:buFont typeface="Calibri"/>
              <a:buNone/>
              <a:tabLst/>
              <a:defRPr/>
            </a:pPr>
            <a:r>
              <a:rPr lang="ar-JO" b="1" dirty="0"/>
              <a:t>ملاحظات الميسر</a:t>
            </a:r>
          </a:p>
          <a:p>
            <a:pPr marL="0" marR="0" lvl="0" indent="0" algn="r" defTabSz="914400" rtl="1" eaLnBrk="1" fontAlgn="auto" latinLnBrk="0" hangingPunct="1">
              <a:lnSpc>
                <a:spcPct val="100000"/>
              </a:lnSpc>
              <a:spcBef>
                <a:spcPts val="0"/>
              </a:spcBef>
              <a:spcAft>
                <a:spcPts val="0"/>
              </a:spcAft>
              <a:buClr>
                <a:schemeClr val="dk1"/>
              </a:buClr>
              <a:buSzPts val="1400"/>
              <a:buFont typeface="Calibri"/>
              <a:buNone/>
              <a:tabLst/>
              <a:defRPr/>
            </a:pPr>
            <a:endParaRPr lang="ar-JO" b="1" dirty="0"/>
          </a:p>
          <a:p>
            <a:pPr marL="342900" marR="0" lvl="0" indent="-34290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ar-JO" sz="2000" b="0" dirty="0">
                <a:solidFill>
                  <a:srgbClr val="FFFFFF"/>
                </a:solidFill>
                <a:latin typeface="Calibri" panose="020F0502020204030204" pitchFamily="34" charset="0"/>
                <a:ea typeface="Roboto Black" panose="02000000000000000000" pitchFamily="2" charset="0"/>
                <a:cs typeface="Calibri" panose="020F0502020204030204" pitchFamily="34" charset="0"/>
              </a:rPr>
              <a:t>يُشكل التواصل بشأن المخاطر والمشاركة المجتمعية جزءًا كبيرًا من استجابات الأوبئة المستجدة لكوفيد-19 وفيروس </a:t>
            </a:r>
            <a:r>
              <a:rPr lang="ar-JO" sz="2000" b="0" dirty="0" err="1">
                <a:solidFill>
                  <a:srgbClr val="FFFFFF"/>
                </a:solidFill>
                <a:latin typeface="Calibri" panose="020F0502020204030204" pitchFamily="34" charset="0"/>
                <a:ea typeface="Roboto Black" panose="02000000000000000000" pitchFamily="2" charset="0"/>
                <a:cs typeface="Calibri" panose="020F0502020204030204" pitchFamily="34" charset="0"/>
              </a:rPr>
              <a:t>زيكا</a:t>
            </a:r>
            <a:r>
              <a:rPr lang="ar-JO" sz="2000" b="0" dirty="0">
                <a:solidFill>
                  <a:srgbClr val="FFFFFF"/>
                </a:solidFill>
                <a:latin typeface="Calibri" panose="020F0502020204030204" pitchFamily="34" charset="0"/>
                <a:ea typeface="Roboto Black" panose="02000000000000000000" pitchFamily="2" charset="0"/>
                <a:cs typeface="Calibri" panose="020F0502020204030204" pitchFamily="34" charset="0"/>
              </a:rPr>
              <a:t> </a:t>
            </a:r>
            <a:r>
              <a:rPr lang="ar-JO" sz="2000" b="0" dirty="0" err="1">
                <a:solidFill>
                  <a:srgbClr val="FFFFFF"/>
                </a:solidFill>
                <a:latin typeface="Calibri" panose="020F0502020204030204" pitchFamily="34" charset="0"/>
                <a:ea typeface="Roboto Black" panose="02000000000000000000" pitchFamily="2" charset="0"/>
                <a:cs typeface="Calibri" panose="020F0502020204030204" pitchFamily="34" charset="0"/>
              </a:rPr>
              <a:t>والإيبولا</a:t>
            </a:r>
            <a:r>
              <a:rPr lang="ar-JO" sz="2000" b="0" dirty="0">
                <a:solidFill>
                  <a:srgbClr val="FFFFFF"/>
                </a:solidFill>
                <a:latin typeface="Calibri" panose="020F0502020204030204" pitchFamily="34" charset="0"/>
                <a:ea typeface="Roboto Black" panose="02000000000000000000" pitchFamily="2" charset="0"/>
                <a:cs typeface="Calibri" panose="020F0502020204030204" pitchFamily="34" charset="0"/>
              </a:rPr>
              <a:t>.</a:t>
            </a:r>
          </a:p>
          <a:p>
            <a:pPr marL="342900" marR="0" lvl="0" indent="-34290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ar-JO" sz="2000" b="0" dirty="0">
                <a:solidFill>
                  <a:srgbClr val="FFFFFF"/>
                </a:solidFill>
                <a:latin typeface="Calibri" panose="020F0502020204030204" pitchFamily="34" charset="0"/>
                <a:ea typeface="Roboto Black" panose="02000000000000000000" pitchFamily="2" charset="0"/>
                <a:cs typeface="Calibri" panose="020F0502020204030204" pitchFamily="34" charset="0"/>
              </a:rPr>
              <a:t>تشير عمليات وأساليب التواصل بشأن المخاطر والمشاركة المجتمعية إلى التواصل والمشاركة بشكل منهجي مع الأشخاص والمجتمعات، بالإضافة إلى تشجيعهم وتمكينهم من تبني سلوكيات إيجابية وصحية لمنع انتشار الأمراض المعدية أثناء تفشيها، وهذا يشمل:</a:t>
            </a:r>
          </a:p>
          <a:p>
            <a:pPr marL="0" marR="0" lvl="0" indent="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ar-JO" sz="2000" b="0" dirty="0">
              <a:solidFill>
                <a:srgbClr val="FFFFFF"/>
              </a:solidFill>
              <a:latin typeface="Calibri" panose="020F0502020204030204" pitchFamily="34" charset="0"/>
              <a:ea typeface="Roboto Black" panose="02000000000000000000" pitchFamily="2" charset="0"/>
              <a:cs typeface="Calibri" panose="020F0502020204030204" pitchFamily="34" charset="0"/>
            </a:endParaRPr>
          </a:p>
          <a:p>
            <a:pPr marL="914400" marR="0" lvl="1" indent="-457200" algn="r" defTabSz="914400" rtl="1" eaLnBrk="1" fontAlgn="auto" latinLnBrk="0" hangingPunct="1">
              <a:lnSpc>
                <a:spcPct val="100000"/>
              </a:lnSpc>
              <a:spcBef>
                <a:spcPts val="0"/>
              </a:spcBef>
              <a:spcAft>
                <a:spcPts val="0"/>
              </a:spcAft>
              <a:buClr>
                <a:schemeClr val="dk1"/>
              </a:buClr>
              <a:buSzPts val="1400"/>
              <a:buFont typeface="+mj-lt"/>
              <a:buAutoNum type="arabicPeriod"/>
              <a:tabLst/>
              <a:defRPr/>
            </a:pPr>
            <a:r>
              <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rPr>
              <a:t>فهم سياق المجتمع، بما في ذلك كيف ينظرون إلى المرض – يتضمن معرفتهم وقدراتهم واعتقاداتهم والشائعات والمخاوف الحالية بشأن المرض، بالإضافة إلى التحديات التي تواجههم خلال تنفيذ تدابير الوقاية  ومصادر وقنوات المعلومات الموثوقة.</a:t>
            </a:r>
          </a:p>
          <a:p>
            <a:pPr marL="914400" marR="0" lvl="1" indent="-457200" algn="r" defTabSz="914400" rtl="1" eaLnBrk="1" fontAlgn="auto" latinLnBrk="0" hangingPunct="1">
              <a:lnSpc>
                <a:spcPct val="100000"/>
              </a:lnSpc>
              <a:spcBef>
                <a:spcPts val="0"/>
              </a:spcBef>
              <a:spcAft>
                <a:spcPts val="0"/>
              </a:spcAft>
              <a:buClr>
                <a:schemeClr val="dk1"/>
              </a:buClr>
              <a:buSzPts val="1400"/>
              <a:buFont typeface="+mj-lt"/>
              <a:buAutoNum type="arabicPeriod"/>
              <a:tabLst/>
              <a:defRPr/>
            </a:pPr>
            <a:r>
              <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rPr>
              <a:t>تقديم المعلومات ذات الصلة والقابلة للتنفيذ في الوقت المناسب من خلال المصادر والقنوات الموثوقة، للحد من المخاوف ووصمة العار والمعلومات ألمغلوطة، بالإضافة إلى دعم الأفراد لتبني الممارسات الإيجابية.</a:t>
            </a:r>
          </a:p>
          <a:p>
            <a:pPr marL="914400" marR="0" lvl="1" indent="-457200" algn="r" defTabSz="914400" rtl="1" eaLnBrk="1" fontAlgn="auto" latinLnBrk="0" hangingPunct="1">
              <a:lnSpc>
                <a:spcPct val="100000"/>
              </a:lnSpc>
              <a:spcBef>
                <a:spcPts val="0"/>
              </a:spcBef>
              <a:spcAft>
                <a:spcPts val="0"/>
              </a:spcAft>
              <a:buClr>
                <a:schemeClr val="dk1"/>
              </a:buClr>
              <a:buSzPts val="1400"/>
              <a:buFont typeface="+mj-lt"/>
              <a:buAutoNum type="arabicPeriod"/>
              <a:tabLst/>
              <a:defRPr/>
            </a:pPr>
            <a:r>
              <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rPr>
              <a:t>إنشاء آليات منهجية للتغذية الراجعة المجتمعية بهدف فهم الاعتقادات والمخاوف والشائعات والأسئلة والاقتراحات الخاصة بالمجتمع حول الوباء، بالإضافة إلى كيفية تطورها وتغيرها مع مرور الوقت.</a:t>
            </a:r>
          </a:p>
          <a:p>
            <a:pPr marL="914400" marR="0" lvl="1" indent="-457200" algn="r" defTabSz="914400" rtl="1" eaLnBrk="1" fontAlgn="auto" latinLnBrk="0" hangingPunct="1">
              <a:lnSpc>
                <a:spcPct val="100000"/>
              </a:lnSpc>
              <a:spcBef>
                <a:spcPts val="0"/>
              </a:spcBef>
              <a:spcAft>
                <a:spcPts val="0"/>
              </a:spcAft>
              <a:buClr>
                <a:schemeClr val="dk1"/>
              </a:buClr>
              <a:buSzPts val="1400"/>
              <a:buFont typeface="+mj-lt"/>
              <a:buAutoNum type="arabicPeriod"/>
              <a:tabLst/>
              <a:defRPr/>
            </a:pPr>
            <a:r>
              <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rPr>
              <a:t>استخدم هذه المعلومات لتحسين وتكييف الاستجابة بشكل مستمر وتوجيه القرارات التشغيلية. على سبيل المثال، من خلال تغيير المعلومات التي نشاركها للتعامل مع الشائعات أو المخاوف الجديدة، بالإضافة إلى تغيير أنشطتنا لتلبية احتياجات المجتمع بشكل أفضل وزيادة الفعالية. من المهم منح الفرص وفتح قنوات الاتصال للأفراد والمجتمعات بهدف طرح الأسئلة ومناقشة القضايا المهمة.</a:t>
            </a:r>
          </a:p>
          <a:p>
            <a:pPr marL="914400" marR="0" lvl="1" indent="-457200" algn="r" defTabSz="914400" rtl="1" eaLnBrk="1" fontAlgn="auto" latinLnBrk="0" hangingPunct="1">
              <a:lnSpc>
                <a:spcPct val="100000"/>
              </a:lnSpc>
              <a:spcBef>
                <a:spcPts val="0"/>
              </a:spcBef>
              <a:spcAft>
                <a:spcPts val="0"/>
              </a:spcAft>
              <a:buClr>
                <a:schemeClr val="dk1"/>
              </a:buClr>
              <a:buSzPts val="1400"/>
              <a:buFont typeface="+mj-lt"/>
              <a:buAutoNum type="arabicPeriod"/>
              <a:tabLst/>
              <a:defRPr/>
            </a:pPr>
            <a:endPar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endParaRPr>
          </a:p>
          <a:p>
            <a:pPr marL="457200" marR="0" lvl="0" indent="-45720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rPr>
              <a:t>تحديد ودعم الحلول التي يقودها المجتمع لتنفيذ التدابير الوقائية والسيطرة على تفشي المرض، بالإضافة إلى ضمان المشاركة الفعالة من جانب الأشخاص لتشكيل استجابة للوباء. يسهم ذلك في بناء ملكية المجتمع وتحسين فعالية الاستجابة - وهذا أمر مهم لتحقيق النجاح، حيث تسهم أفعال أفراد المجتمع في إنهاء - أو استمرار -تفشي المرض.</a:t>
            </a:r>
          </a:p>
          <a:p>
            <a:pPr marL="457200" marR="0" lvl="1" indent="0" algn="r" defTabSz="914400" rtl="1" eaLnBrk="1" fontAlgn="auto" latinLnBrk="0" hangingPunct="1">
              <a:lnSpc>
                <a:spcPct val="100000"/>
              </a:lnSpc>
              <a:spcBef>
                <a:spcPts val="0"/>
              </a:spcBef>
              <a:spcAft>
                <a:spcPts val="0"/>
              </a:spcAft>
              <a:buClr>
                <a:schemeClr val="dk1"/>
              </a:buClr>
              <a:buSzPts val="1400"/>
              <a:buFont typeface="+mj-lt"/>
              <a:buNone/>
              <a:tabLst/>
              <a:defRPr/>
            </a:pPr>
            <a:endPar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endParaRPr>
          </a:p>
          <a:p>
            <a:pPr marL="342900" marR="0" lvl="0" indent="-34290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ar-JO" b="0" dirty="0"/>
              <a:t>توضح هذه الشريحة كيف أن </a:t>
            </a:r>
            <a:r>
              <a:rPr lang="ar-JO" b="1" dirty="0"/>
              <a:t>عملية التواصل بشأن المخاطر والمشاركة المجتمعية هي عملية مستمرة تعمل على بناء الثقة </a:t>
            </a:r>
            <a:r>
              <a:rPr lang="ar-JO" b="0" dirty="0"/>
              <a:t>لدى الجهات الإنسانية المستجيبة، والتي تعد مهمة بشكل خاص خلال تفشي المرض، وذلك عندما تُصعب المخاوف والمعلومات المغلوطة والشائعات على الأشخاص تحديد المعلومات الموثوقة، حيث يدفع ذلك الأشخاص إلى الاعتماد على تدابير وقائية غير فعالة مما يزيد من خطر الإصابة. عادة ما تلجئ المجتمعات التي لا تفهم أو تتقبل التدخلات الصحية أو تتصورها كتهديد، إلى العنف كما حدث خلال تفشي فيروس </a:t>
            </a:r>
            <a:r>
              <a:rPr lang="ar-JO" b="0" dirty="0" err="1"/>
              <a:t>الإيبولا</a:t>
            </a:r>
            <a:r>
              <a:rPr lang="ar-JO" b="0" dirty="0"/>
              <a:t> في جمهورية الكونغو الديمقراطية، كما يحد انعدام الثقة من مشاركة المجتمع وقد لا يتعاون الأشخاص في الأنشطة المصممة لوقف تفشي العدوى، مثل الإبلاغ السريع وعزل الحالات.</a:t>
            </a: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p:txBody>
      </p:sp>
      <p:sp>
        <p:nvSpPr>
          <p:cNvPr id="725" name="Google Shape;72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t>6</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sz="2000" b="1" dirty="0">
                <a:latin typeface="Calibri"/>
                <a:ea typeface="Calibri"/>
                <a:cs typeface="Calibri"/>
                <a:sym typeface="Calibri"/>
              </a:rPr>
              <a:t>ملاحظات الميسر</a:t>
            </a:r>
          </a:p>
          <a:p>
            <a:pPr marL="0" lvl="0" indent="0" algn="r" rtl="1">
              <a:lnSpc>
                <a:spcPct val="100000"/>
              </a:lnSpc>
              <a:spcBef>
                <a:spcPts val="0"/>
              </a:spcBef>
              <a:spcAft>
                <a:spcPts val="0"/>
              </a:spcAft>
              <a:buSzPts val="1400"/>
              <a:buNone/>
            </a:pPr>
            <a:endParaRPr lang="ar-JO" sz="2000" b="1" dirty="0">
              <a:latin typeface="Calibri"/>
              <a:ea typeface="Calibri"/>
              <a:cs typeface="Calibri"/>
              <a:sym typeface="Calibri"/>
            </a:endParaRPr>
          </a:p>
          <a:p>
            <a:pPr marL="342900" lvl="0" indent="-342900" algn="r" rtl="1">
              <a:lnSpc>
                <a:spcPct val="100000"/>
              </a:lnSpc>
              <a:spcBef>
                <a:spcPts val="0"/>
              </a:spcBef>
              <a:spcAft>
                <a:spcPts val="0"/>
              </a:spcAft>
              <a:buSzPts val="1400"/>
              <a:buFont typeface="Arial" panose="020B0604020202020204" pitchFamily="34" charset="0"/>
              <a:buChar char="•"/>
            </a:pPr>
            <a:r>
              <a:rPr lang="ar-JO" sz="2000" b="0" dirty="0">
                <a:latin typeface="Calibri"/>
                <a:ea typeface="Calibri"/>
                <a:cs typeface="Calibri"/>
                <a:sym typeface="Calibri"/>
              </a:rPr>
              <a:t>من المهم تصحيح بعض المفاهيم الخاطئة الشائعة حول المشاركة المجتمعية والمساءلة أولًا:</a:t>
            </a:r>
          </a:p>
          <a:p>
            <a:pPr marL="342900" lvl="0" indent="-342900" algn="r" rtl="1">
              <a:lnSpc>
                <a:spcPct val="100000"/>
              </a:lnSpc>
              <a:spcBef>
                <a:spcPts val="0"/>
              </a:spcBef>
              <a:spcAft>
                <a:spcPts val="0"/>
              </a:spcAft>
              <a:buSzPts val="1400"/>
              <a:buFont typeface="Arial" panose="020B0604020202020204" pitchFamily="34" charset="0"/>
              <a:buChar char="•"/>
            </a:pPr>
            <a:endParaRPr lang="ar-JO" sz="2000" b="0" dirty="0">
              <a:latin typeface="Calibri"/>
              <a:ea typeface="Calibri"/>
              <a:cs typeface="Calibri"/>
              <a:sym typeface="Calibri"/>
            </a:endParaRPr>
          </a:p>
          <a:p>
            <a:pPr marL="0" marR="0" lvl="0" indent="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2000" b="0" dirty="0">
                <a:solidFill>
                  <a:schemeClr val="accent3"/>
                </a:solidFill>
                <a:latin typeface="Calibri" panose="020F0502020204030204" pitchFamily="34" charset="0"/>
                <a:cs typeface="Calibri" panose="020F0502020204030204" pitchFamily="34" charset="0"/>
                <a:sym typeface="Montserrat"/>
              </a:rPr>
              <a:t>ما لا </a:t>
            </a:r>
            <a:r>
              <a:rPr lang="ar-JO" sz="2000" b="0" dirty="0">
                <a:solidFill>
                  <a:schemeClr val="bg1"/>
                </a:solidFill>
                <a:latin typeface="Calibri" panose="020F0502020204030204" pitchFamily="34" charset="0"/>
                <a:cs typeface="Calibri" panose="020F0502020204030204" pitchFamily="34" charset="0"/>
                <a:sym typeface="Montserrat"/>
              </a:rPr>
              <a:t>تتصف به المشاركة المجتمعية والمساءلة</a:t>
            </a:r>
            <a:r>
              <a:rPr lang="ar-JO" sz="2000" b="0" dirty="0">
                <a:solidFill>
                  <a:schemeClr val="accent3"/>
                </a:solidFill>
                <a:latin typeface="Calibri" panose="020F0502020204030204" pitchFamily="34" charset="0"/>
                <a:cs typeface="Calibri" panose="020F0502020204030204" pitchFamily="34" charset="0"/>
                <a:sym typeface="Montserrat"/>
              </a:rPr>
              <a:t>...</a:t>
            </a:r>
          </a:p>
          <a:p>
            <a:pPr marL="171450" marR="0" lvl="0" indent="-17145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أمر جديد </a:t>
            </a:r>
            <a:r>
              <a:rPr lang="ar-JO" sz="8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لطالما عمل الصليب الأحمر والهلال الأحمر دائمًا مع المجتمعات المحلية، إلا أننا لا نفعل ذلك دائمًا كما يجب، كما أن اعتماد نهج منتظم قد يحسن من جودة إشراك المجتمعات ويحد من فجواتها.</a:t>
            </a:r>
            <a:endParaRPr lang="ar-JO" sz="800" b="0" i="0" u="none" strike="noStrike" cap="none" dirty="0">
              <a:solidFill>
                <a:srgbClr val="000000"/>
              </a:solidFill>
              <a:latin typeface="Calibri" panose="020F0502020204030204" pitchFamily="34" charset="0"/>
              <a:ea typeface="Open Sans"/>
              <a:cs typeface="Calibri" panose="020F0502020204030204" pitchFamily="34" charset="0"/>
              <a:sym typeface="Arial"/>
            </a:endParaRPr>
          </a:p>
          <a:p>
            <a:pPr marL="171450" marR="0" lvl="0" indent="-17145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برنامج أو نشاط منفصل </a:t>
            </a:r>
            <a:r>
              <a:rPr lang="ar-JO" sz="8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تعد المشاركة المجتمعية عقلية أو نهج عمل، حيث يجب أن تكون جزءًا من كل ما نفعله، بالإضافة إلى إدماجها ضمن عملنا.</a:t>
            </a:r>
          </a:p>
          <a:p>
            <a:pPr marL="171450" marR="0" lvl="0" indent="-17145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عمل فردي</a:t>
            </a:r>
            <a:r>
              <a:rPr lang="ar-JO" sz="800" b="0" i="0" u="none" strike="noStrike" cap="none" dirty="0">
                <a:solidFill>
                  <a:srgbClr val="000000"/>
                </a:solidFill>
                <a:latin typeface="Calibri" panose="020F0502020204030204" pitchFamily="34" charset="0"/>
                <a:ea typeface="Open Sans"/>
                <a:cs typeface="Calibri" panose="020F0502020204030204" pitchFamily="34" charset="0"/>
                <a:sym typeface="Arial"/>
              </a:rPr>
              <a:t> - لا يمكن أن نعهد بالمساءلة إلى فرد واحد أو إدارة واحدة، حيث تقع على عاتقنا جميعًا مسؤولية ضمان إشراك المجتمعات بشكل جيد في عملنا.</a:t>
            </a:r>
          </a:p>
          <a:p>
            <a:pPr marL="171450" marR="0" lvl="0" indent="-17145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مسؤولية إضافية أو واجب إضافي يجب تنفيذه </a:t>
            </a:r>
            <a:r>
              <a:rPr lang="ar-JO" sz="8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يعد جزءًا من التزاماتنا الأساسية، كما أنه مهم لجودة عملنا وللتأثير الذي يمكننا إحداثه.</a:t>
            </a:r>
            <a:endParaRPr lang="en-US" sz="800" b="1" i="0"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sz="1800" b="1" dirty="0">
                <a:latin typeface="Calibri"/>
                <a:ea typeface="Calibri"/>
                <a:cs typeface="Calibri"/>
                <a:sym typeface="Calibri"/>
              </a:rPr>
              <a:t>ملاحظات الميسر</a:t>
            </a:r>
          </a:p>
          <a:p>
            <a:pPr marL="0" lvl="0" indent="0" algn="r" rtl="1">
              <a:lnSpc>
                <a:spcPct val="100000"/>
              </a:lnSpc>
              <a:spcBef>
                <a:spcPts val="0"/>
              </a:spcBef>
              <a:spcAft>
                <a:spcPts val="0"/>
              </a:spcAft>
              <a:buSzPts val="1400"/>
              <a:buNone/>
            </a:pPr>
            <a:endParaRPr lang="ar-JO" sz="1800" b="1" dirty="0">
              <a:latin typeface="Calibri"/>
              <a:ea typeface="Calibri"/>
              <a:cs typeface="Calibri"/>
              <a:sym typeface="Calibri"/>
            </a:endParaRPr>
          </a:p>
          <a:p>
            <a:pPr marL="571500" indent="-342900" algn="r" rtl="1">
              <a:buFont typeface="Symbol" panose="05050102010706020507" pitchFamily="18" charset="2"/>
              <a:buChar char="-"/>
            </a:pPr>
            <a:r>
              <a:rPr lang="ar-JO" sz="1600" b="0" i="0" dirty="0">
                <a:effectLst/>
                <a:latin typeface="Calibri" panose="020F0502020204030204" pitchFamily="34" charset="0"/>
              </a:rPr>
              <a:t>ابدأ أولاً بسؤال المشاركين عن كيفية تضمينهم للتواصل المفتوح والصريح مع المجتمعات في برامجهم أو عملياتهم.</a:t>
            </a:r>
          </a:p>
          <a:p>
            <a:pPr marL="571500" indent="-342900" algn="r" rtl="1">
              <a:buFont typeface="Symbol" panose="05050102010706020507" pitchFamily="18" charset="2"/>
              <a:buChar char="-"/>
            </a:pPr>
            <a:endParaRPr lang="ar-JO" sz="1600" b="0" i="0" dirty="0">
              <a:effectLst/>
              <a:latin typeface="Calibri" panose="020F0502020204030204" pitchFamily="34" charset="0"/>
            </a:endParaRPr>
          </a:p>
          <a:p>
            <a:pPr marL="571500" indent="-342900" algn="r" rtl="1">
              <a:buFont typeface="Symbol" panose="05050102010706020507" pitchFamily="18" charset="2"/>
              <a:buChar char="-"/>
            </a:pPr>
            <a:r>
              <a:rPr lang="ar-JO" sz="1600" b="1" i="0" dirty="0">
                <a:effectLst/>
                <a:latin typeface="Calibri" panose="020F0502020204030204" pitchFamily="34" charset="0"/>
              </a:rPr>
              <a:t>وضح أن التواصل المفتوح المنتظم والصريح  </a:t>
            </a:r>
            <a:r>
              <a:rPr lang="ar-JO" sz="1600" b="0" i="0" dirty="0">
                <a:effectLst/>
                <a:latin typeface="Calibri" panose="020F0502020204030204" pitchFamily="34" charset="0"/>
              </a:rPr>
              <a:t>يدور حول ضمان فهم المجتمعات لطبيعتنا وما نفعله ضمن مجتمعهم، بالإضافة إلى تزويدهم بالمعلومات التي يحتاجونها لاتخاذ القرارات المناسبة وتنفيذ الاجراءات اللازمة لتحسين وحماية حياتهم ومجتمعاتهم وصحتهم. على سبيل المثال:</a:t>
            </a:r>
          </a:p>
          <a:p>
            <a:pPr marL="1028700" lvl="1" indent="-342900" algn="r" rtl="1">
              <a:buFont typeface="Arial" panose="020B0604020202020204" pitchFamily="34" charset="0"/>
              <a:buChar char="•"/>
            </a:pPr>
            <a:r>
              <a:rPr lang="ar-JO" sz="1600" b="0" i="0" dirty="0">
                <a:effectLst/>
                <a:latin typeface="Calibri" panose="020F0502020204030204" pitchFamily="34" charset="0"/>
              </a:rPr>
              <a:t>عقد اللقاءات المجتمعية للتعريف بالجمعية الوطنية وشرح طرق العمل.</a:t>
            </a:r>
          </a:p>
          <a:p>
            <a:pPr marL="1028700" lvl="1" indent="-342900" algn="r" rtl="1">
              <a:buFont typeface="Arial" panose="020B0604020202020204" pitchFamily="34" charset="0"/>
              <a:buChar char="•"/>
            </a:pPr>
            <a:r>
              <a:rPr lang="ar-JO" sz="1600" b="0" i="0" dirty="0">
                <a:effectLst/>
                <a:latin typeface="Calibri" panose="020F0502020204030204" pitchFamily="34" charset="0"/>
              </a:rPr>
              <a:t>وضع اللوحات الإعلانية في المجتمعات، حيث تحتوي على معلومات حول أهداف البرامج والجداول الزمنية.</a:t>
            </a:r>
          </a:p>
          <a:p>
            <a:pPr marL="1028700" lvl="1" indent="-342900" algn="r" rtl="1">
              <a:buFont typeface="Arial" panose="020B0604020202020204" pitchFamily="34" charset="0"/>
              <a:buChar char="•"/>
            </a:pPr>
            <a:r>
              <a:rPr lang="ar-JO" sz="1600" b="0" i="0" dirty="0">
                <a:effectLst/>
                <a:latin typeface="Calibri" panose="020F0502020204030204" pitchFamily="34" charset="0"/>
              </a:rPr>
              <a:t>إرسال رسائل نصية قصيرة تحتوي على معلومات حول عناصر المساعدة التي يتوقع الأشخاص الحصول عليها.</a:t>
            </a:r>
          </a:p>
          <a:p>
            <a:pPr marL="1028700" lvl="1" indent="-342900" algn="r" rtl="1">
              <a:buFont typeface="Arial" panose="020B0604020202020204" pitchFamily="34" charset="0"/>
              <a:buChar char="•"/>
            </a:pPr>
            <a:r>
              <a:rPr lang="ar-JO" sz="1600" b="0" i="0" dirty="0">
                <a:effectLst/>
                <a:latin typeface="Calibri" panose="020F0502020204030204" pitchFamily="34" charset="0"/>
              </a:rPr>
              <a:t>مشاركة المعلومات الدقيقة فورًا تفشي الوباء من خلال أكثر القنوات موثوقية وذلك لدعم الأشخاص في الاعتماد على الممارسات التي تحد من انتشار العدوى، بالإضافة إلى الحد من الشعور بالخوف ووصمة العار والذعر من خلال التعامل مع الشائعات والمعلومات المغلوطة.</a:t>
            </a:r>
          </a:p>
          <a:p>
            <a:pPr marL="1028700" lvl="1" indent="-342900" algn="r" rtl="1">
              <a:buFont typeface="Arial" panose="020B0604020202020204" pitchFamily="34" charset="0"/>
              <a:buChar char="•"/>
            </a:pPr>
            <a:r>
              <a:rPr lang="ar-JO" sz="1600" b="0" i="0" dirty="0">
                <a:effectLst/>
                <a:latin typeface="Calibri" panose="020F0502020204030204" pitchFamily="34" charset="0"/>
              </a:rPr>
              <a:t>برامج الدردشة التفاعلية عبر الراديو لتشجيع الممارسات الآمنة والإجابة على أسئلة الأشخاص.</a:t>
            </a:r>
          </a:p>
          <a:p>
            <a:pPr marL="1028700" lvl="1" indent="-342900" algn="r" rtl="1">
              <a:buFont typeface="Arial" panose="020B0604020202020204" pitchFamily="34" charset="0"/>
              <a:buChar char="•"/>
            </a:pPr>
            <a:endParaRPr lang="ar-JO" sz="1600" b="0" i="0" dirty="0">
              <a:effectLst/>
              <a:latin typeface="Calibri" panose="020F0502020204030204" pitchFamily="34" charset="0"/>
            </a:endParaRPr>
          </a:p>
          <a:p>
            <a:pPr marL="228600" lvl="0" indent="0" algn="r" rtl="1">
              <a:buFont typeface="Arial" panose="020B0604020202020204" pitchFamily="34" charset="0"/>
              <a:buNone/>
            </a:pPr>
            <a:r>
              <a:rPr lang="ar-JO" sz="1600" b="1" i="0" dirty="0">
                <a:effectLst/>
                <a:latin typeface="Calibri" panose="020F0502020204030204" pitchFamily="34" charset="0"/>
              </a:rPr>
              <a:t>أُخذت هذه الأمثلة من دليل المشاركة المجتمعية والمساءلة ويمكن استبدالها  بأمثلة من منطقتك أو بلدك أو جمعيتك الوطنية.</a:t>
            </a:r>
          </a:p>
          <a:p>
            <a:pPr marL="228600" lvl="0" indent="0" algn="r" rtl="1">
              <a:buFont typeface="Arial" panose="020B0604020202020204" pitchFamily="34" charset="0"/>
              <a:buNone/>
            </a:pPr>
            <a:endParaRPr lang="ar-JO" sz="1600" b="1" i="0" dirty="0">
              <a:effectLst/>
              <a:latin typeface="Calibri" panose="020F0502020204030204" pitchFamily="34" charset="0"/>
            </a:endParaRPr>
          </a:p>
          <a:p>
            <a:pPr marL="228600" lvl="0" indent="0" algn="r" rtl="1">
              <a:buFont typeface="Arial" panose="020B0604020202020204" pitchFamily="34" charset="0"/>
              <a:buNone/>
            </a:pPr>
            <a:r>
              <a:rPr lang="ar-JO" sz="1600" b="1" i="0" dirty="0">
                <a:effectLst/>
                <a:latin typeface="Calibri" panose="020F0502020204030204" pitchFamily="34" charset="0"/>
              </a:rPr>
              <a:t> يسهم التواصل الجيد في ملاوي في التصدي للفساد الذي يمارسه قادة المجتمع.</a:t>
            </a:r>
          </a:p>
          <a:p>
            <a:pPr marL="228600" lvl="0" indent="0" algn="r" rtl="1">
              <a:buFont typeface="Arial" panose="020B0604020202020204" pitchFamily="34" charset="0"/>
              <a:buNone/>
            </a:pPr>
            <a:r>
              <a:rPr lang="ar-JO" sz="1600" b="0" i="0" dirty="0">
                <a:effectLst/>
                <a:latin typeface="Calibri" panose="020F0502020204030204" pitchFamily="34" charset="0"/>
              </a:rPr>
              <a:t> تم توعية جمعية الصليب الأحمر في مالاوي خلال حلقات النقاش المركزة لبرنامج قدرة المجتمع على الصمود بالمشكلات المتعلقة باستبدال قادة المجتمع للأسماء في قوائم التوزيع، والتي ازدادت سوءًا بسبب الحاجز الثقافي المتمثل بتقديم الشكاوى في ملاوي. لذلك وكجزء من الاستجابة للأعاصير، نفذت الجمعية الوطنية 3 تدابير بسيطة لمنع حدوث مثل هذه الممارسات:</a:t>
            </a:r>
          </a:p>
          <a:p>
            <a:pPr marL="571500" lvl="0" indent="-342900" algn="r" rtl="1">
              <a:buFont typeface="+mj-lt"/>
              <a:buAutoNum type="arabicPeriod"/>
            </a:pPr>
            <a:r>
              <a:rPr lang="ar-JO" sz="1600" b="0" i="0" dirty="0">
                <a:effectLst/>
                <a:latin typeface="Calibri" panose="020F0502020204030204" pitchFamily="34" charset="0"/>
              </a:rPr>
              <a:t> تم تدريب المتطوعين على أساليب المشاركة المجتمعية، بما في ذلك حقوق الأفراد ونوعية المعلومات التي يتم مشاركتها مع المجتمعات، بالإضافة إلى كيفية جمع التغذية الراجعة والاستجابة لها.</a:t>
            </a:r>
          </a:p>
          <a:p>
            <a:pPr marL="571500" lvl="0" indent="-342900" algn="r" rtl="1">
              <a:buFont typeface="+mj-lt"/>
              <a:buAutoNum type="arabicPeriod"/>
            </a:pPr>
            <a:r>
              <a:rPr lang="ar-JO" sz="1600" b="0" i="0" dirty="0">
                <a:effectLst/>
                <a:latin typeface="Calibri" panose="020F0502020204030204" pitchFamily="34" charset="0"/>
              </a:rPr>
              <a:t>عُقدت جلسات التوعية لتوضيح أهداف الاستجابة وتحديد الأشخاص الذين سيتلقون الدعم ونوعية العناصر التي سيتم توزيعها، بالإضافة إلى كيفية تقديم الأشخاص للشكاوى والمخاوف بسرية تامة. نُقلت هذه المعلومات كذلك من خلال المتطوعين إلى كل خيمة.</a:t>
            </a:r>
          </a:p>
          <a:p>
            <a:pPr marL="571500" lvl="0" indent="-342900" algn="r" rtl="1">
              <a:buFont typeface="+mj-lt"/>
              <a:buAutoNum type="arabicPeriod"/>
            </a:pPr>
            <a:r>
              <a:rPr lang="ar-JO" sz="1600" b="0" i="0" dirty="0">
                <a:effectLst/>
                <a:latin typeface="Calibri" panose="020F0502020204030204" pitchFamily="34" charset="0"/>
              </a:rPr>
              <a:t>صُممت أنظمة التغذية الراجعة والشكاوى لتتضمن صناديق الاقتراحات وخط الهاتف والتحدث بشكل وجاهي مع متطوعي جمعية الصليب الأحمر في مالاوي. تم إنشاء مكاتب المساعدة خلال عمليات التوزيع لضمان رصد وحل أي مشكلات تظهر في ذلك الوقت.</a:t>
            </a:r>
          </a:p>
          <a:p>
            <a:pPr marL="571500" lvl="0" indent="-342900" algn="r" rtl="1">
              <a:buFont typeface="+mj-lt"/>
              <a:buAutoNum type="arabicPeriod"/>
            </a:pPr>
            <a:endParaRPr lang="ar-JO" sz="1600" b="0" i="0" dirty="0">
              <a:effectLst/>
              <a:latin typeface="Calibri" panose="020F0502020204030204" pitchFamily="34" charset="0"/>
            </a:endParaRPr>
          </a:p>
          <a:p>
            <a:pPr marL="228600" lvl="0" indent="0" algn="r" rtl="1">
              <a:buFont typeface="+mj-lt"/>
              <a:buNone/>
            </a:pPr>
            <a:r>
              <a:rPr lang="ar-JO" sz="1600" b="0" i="0" dirty="0">
                <a:effectLst/>
                <a:latin typeface="Calibri" panose="020F0502020204030204" pitchFamily="34" charset="0"/>
              </a:rPr>
              <a:t>تمكنت جمعية الصليب الأحمر في مالاوي، من خلال ضمان معرفة الأشخاص لحقوقهم واستحقاقاتهم وكيفية تقديم الشكاوى بأمان وسرية، من الحيلولة دون وقوع عدد من حالات الفساد أو الترهيب من قبل قادة المجتمع. بالإضافة إلى توفير التدريب إلى كافة المتدربين، تعمل جمعية الصليب الأحمر في مالاوي على توجيه قادة المجتمع لضمان فهمهم لتفويض جمعية الصليب الأحمر في مالاوي والنهج الصارم المتمثل بعدم التهاون مع أي من ممارسات الفساد. للاطلاع على دراسة الحالة بأكملها - </a:t>
            </a:r>
            <a:r>
              <a:rPr lang="en-GB" sz="1600" dirty="0">
                <a:solidFill>
                  <a:schemeClr val="dk1"/>
                </a:solidFill>
                <a:latin typeface="Calibri"/>
                <a:ea typeface="Calibri"/>
                <a:cs typeface="Calibri"/>
                <a:sym typeface="Calibri"/>
              </a:rPr>
              <a:t>https://communityengagementhub.org/wp-content/uploads/sites/2/2020/04/MRCS-fighting-corruption-case-study.pdf </a:t>
            </a:r>
            <a:r>
              <a:rPr lang="ar-JO" sz="1600" dirty="0">
                <a:solidFill>
                  <a:schemeClr val="dk1"/>
                </a:solidFill>
                <a:latin typeface="Calibri"/>
                <a:ea typeface="Calibri"/>
                <a:cs typeface="Calibri"/>
                <a:sym typeface="Calibri"/>
              </a:rPr>
              <a:t>.</a:t>
            </a:r>
          </a:p>
          <a:p>
            <a:pPr marL="228600" lvl="0" indent="0" algn="r" rtl="1">
              <a:buFont typeface="+mj-lt"/>
              <a:buNone/>
            </a:pPr>
            <a:endParaRPr lang="ar-JO" sz="1600" b="0" i="0" dirty="0">
              <a:solidFill>
                <a:schemeClr val="dk1"/>
              </a:solidFill>
              <a:effectLst/>
              <a:latin typeface="Calibri"/>
              <a:cs typeface="Calibri"/>
              <a:sym typeface="Calibri"/>
            </a:endParaRPr>
          </a:p>
          <a:p>
            <a:pPr marL="228600" lvl="0" indent="0" algn="r" rtl="1">
              <a:buFont typeface="+mj-lt"/>
              <a:buNone/>
            </a:pPr>
            <a:r>
              <a:rPr lang="ar-JO" sz="1600" b="1" i="0" dirty="0">
                <a:effectLst/>
                <a:latin typeface="Calibri" panose="020F0502020204030204" pitchFamily="34" charset="0"/>
              </a:rPr>
              <a:t>تتغلب جمعية الهلال الأحمر في بنغلاديش على معوقات التواصل التي فرضها كوفيد-19</a:t>
            </a:r>
          </a:p>
          <a:p>
            <a:pPr marL="228600" lvl="0" indent="0" algn="r" rtl="1">
              <a:buFont typeface="+mj-lt"/>
              <a:buNone/>
            </a:pPr>
            <a:endParaRPr lang="ar-JO" sz="1600" b="0" i="0" dirty="0">
              <a:effectLst/>
              <a:latin typeface="Calibri" panose="020F0502020204030204" pitchFamily="34" charset="0"/>
            </a:endParaRPr>
          </a:p>
          <a:p>
            <a:pPr marL="228600" lvl="0" indent="0" algn="just" rtl="1">
              <a:buFont typeface="+mj-lt"/>
              <a:buNone/>
            </a:pPr>
            <a:r>
              <a:rPr lang="ar-JO" sz="1600" b="0" i="0" dirty="0">
                <a:effectLst/>
                <a:latin typeface="Calibri" panose="020F0502020204030204" pitchFamily="34" charset="0"/>
              </a:rPr>
              <a:t>عادة ما تستخدم جمعية الهلال الأحمر في بنغلاديش طرق التواصل الوجاهية مع المجتمعات، وعلى الرغم من ذلك فقد اضطرت الجمعية الوطنية إلى زيادة استخدامها لوسائل التواصل الاجتماعي عندما فرضت جائحة كوفيد-19 قيودًا على التلاقي الوجاهي للأشخاص، حيث رصدت الجمعية الوطنية التعليقات على حساباتها على وسائل التواصل الاجتماعي لفهم ماهية مخاوف الأشخاص، كما تم إنشاء منشورات متابعة للإجابة على استفساراتهم. على سبيل المثال، عندما أعلنت جمعية الهلال الأحمر في بنغلادش عن حملة اللقاحات على صفحتها على الفيسبوك، كان لدى الأشخاص العديد من الاسئلة بشأن التسجيل ومعايير الأهلية، حيث أجابت منشورات المتابعة بتفاصيل وافية. يتم إرسال المنشورات والرسائل إلى موظفي جمعية الهلال الأحمر في بنغلادش والاتحاد الدولي لجمعيات الصليب الأحمر والهلال الأحمر والمتطوعين وأفراد أسرهم وأصدقائهم لاختبار مدى فهمها وضبطها إذا اقتضت الحاجة، وذلك قبل مشاركتها على العلن. تعد صفحة جمعية الهلال الأحمر في بنغلادش مصدرًا للمعلومات حول الوباء، حيث حصلت على "شارة التوثيق"، كما بلغ متوسط الوصول لكل منشور حوالي 87,372 شخصًا، كما  تضمنت المنشورات صورًا تشتمل على نصوص ورسوم متحركة وجلسات البث المباشر مع الخبراء على الفيسبوك ومقاطع فيديو أخرى لتشجيع الأشخاص على التسجيل لتلقي اللقاح وتقديم المعلومات، حيث يتم الرد على أسئلة الجمهور أو إحالتها إلى الخط الساخن الخاص باللقاحات والتابع لحكومة بنغلاديش.</a:t>
            </a:r>
          </a:p>
          <a:p>
            <a:pPr marL="228600" lvl="0" indent="0" algn="just" rtl="1">
              <a:buFont typeface="+mj-lt"/>
              <a:buNone/>
            </a:pPr>
            <a:endParaRPr lang="ar-JO" sz="1600" b="0" i="0" dirty="0">
              <a:effectLst/>
              <a:latin typeface="Calibri" panose="020F0502020204030204" pitchFamily="34" charset="0"/>
            </a:endParaRPr>
          </a:p>
          <a:p>
            <a:pPr marL="228600" lvl="0" indent="0" algn="r" rtl="1">
              <a:buFont typeface="+mj-lt"/>
              <a:buNone/>
            </a:pPr>
            <a:endParaRPr lang="ar-JO" sz="1600" b="0" i="0" dirty="0">
              <a:effectLst/>
              <a:latin typeface="Calibri" panose="020F0502020204030204" pitchFamily="34" charset="0"/>
            </a:endParaRPr>
          </a:p>
          <a:p>
            <a:pPr marL="571500" lvl="0" indent="-342900" algn="r" rtl="1">
              <a:buFont typeface="+mj-lt"/>
              <a:buAutoNum type="arabicPeriod"/>
            </a:pPr>
            <a:endParaRPr lang="ar-JO" sz="1600" b="0" i="0" dirty="0">
              <a:effectLst/>
              <a:latin typeface="Calibri" panose="020F0502020204030204" pitchFamily="34" charset="0"/>
            </a:endParaRPr>
          </a:p>
          <a:p>
            <a:pPr marL="0" marR="0" lvl="0" indent="0" algn="l" rtl="0">
              <a:lnSpc>
                <a:spcPct val="100000"/>
              </a:lnSpc>
              <a:spcBef>
                <a:spcPts val="1140"/>
              </a:spcBef>
              <a:spcAft>
                <a:spcPts val="0"/>
              </a:spcAft>
              <a:buClr>
                <a:schemeClr val="dk1"/>
              </a:buClr>
              <a:buSzPts val="1800"/>
              <a:buFontTx/>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dirty="0"/>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sz="1800" b="1" dirty="0">
                <a:latin typeface="Calibri"/>
                <a:ea typeface="Calibri"/>
                <a:cs typeface="Calibri"/>
                <a:sym typeface="Calibri"/>
              </a:rPr>
              <a:t>ملاحظات الميسر</a:t>
            </a:r>
          </a:p>
          <a:p>
            <a:pPr marL="0" lvl="0" indent="0" algn="r" rtl="1">
              <a:lnSpc>
                <a:spcPct val="100000"/>
              </a:lnSpc>
              <a:spcBef>
                <a:spcPts val="0"/>
              </a:spcBef>
              <a:spcAft>
                <a:spcPts val="0"/>
              </a:spcAft>
              <a:buSzPts val="1400"/>
              <a:buNone/>
            </a:pPr>
            <a:endParaRPr lang="ar-JO" sz="1800" b="1" dirty="0">
              <a:latin typeface="Calibri"/>
              <a:ea typeface="Calibri"/>
              <a:cs typeface="Calibri"/>
              <a:sym typeface="Calibri"/>
            </a:endParaRP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dirty="0">
                <a:effectLst/>
                <a:latin typeface="Calibri" panose="020F0502020204030204" pitchFamily="34" charset="0"/>
              </a:rPr>
              <a:t>ابدأ أولاً بسؤال المشاركين عن كيفية دعم المشاركة المجتمعية في برامجهم أو عملياتهم.</a:t>
            </a: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1" i="0" dirty="0">
                <a:effectLst/>
                <a:latin typeface="Calibri" panose="020F0502020204030204" pitchFamily="34" charset="0"/>
              </a:rPr>
              <a:t>وضح لهم</a:t>
            </a:r>
            <a:r>
              <a:rPr lang="ar-JO" sz="1800" b="0" i="0" dirty="0">
                <a:effectLst/>
                <a:latin typeface="Calibri" panose="020F0502020204030204" pitchFamily="34" charset="0"/>
              </a:rPr>
              <a:t> </a:t>
            </a:r>
            <a:r>
              <a:rPr lang="ar-JO" sz="1800" b="1" i="0" dirty="0">
                <a:effectLst/>
                <a:latin typeface="Calibri" panose="020F0502020204030204" pitchFamily="34" charset="0"/>
              </a:rPr>
              <a:t>أن</a:t>
            </a:r>
            <a:r>
              <a:rPr lang="ar-JO" sz="1800" b="0" i="0" dirty="0">
                <a:effectLst/>
                <a:latin typeface="Calibri" panose="020F0502020204030204" pitchFamily="34" charset="0"/>
              </a:rPr>
              <a:t> </a:t>
            </a:r>
            <a:r>
              <a:rPr lang="ar-JO" sz="1800" b="1" i="0" dirty="0">
                <a:effectLst/>
                <a:latin typeface="Calibri" panose="020F0502020204030204" pitchFamily="34" charset="0"/>
              </a:rPr>
              <a:t>المشاركة</a:t>
            </a:r>
            <a:r>
              <a:rPr lang="ar-JO" sz="1800" b="0" i="0" dirty="0">
                <a:effectLst/>
                <a:latin typeface="Calibri" panose="020F0502020204030204" pitchFamily="34" charset="0"/>
              </a:rPr>
              <a:t> تتعلق بصنع القرارات مع المجتمع حول تصميم البرامج والعمليات وإدارتها وتنفيذها، حيث ندعم المجتمعات إن أمكن لقيادة وصياغة الحلول والتغييرات الخاصة بهم مع مراعاة شروطهم. على سبيل المثال:</a:t>
            </a:r>
          </a:p>
          <a:p>
            <a:pPr marL="742950" marR="0" lvl="1"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dirty="0">
                <a:effectLst/>
                <a:latin typeface="Calibri" panose="020F0502020204030204" pitchFamily="34" charset="0"/>
              </a:rPr>
              <a:t>العمل مع لجان المشروع المجتمعية والاجتماع بشكل دوري لاتخاذ القرارات بشأن البرنامج.</a:t>
            </a:r>
          </a:p>
          <a:p>
            <a:pPr marL="742950" marR="0" lvl="1"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dirty="0">
                <a:effectLst/>
                <a:latin typeface="Calibri" panose="020F0502020204030204" pitchFamily="34" charset="0"/>
              </a:rPr>
              <a:t>عقد اجتماعات مجتمعية بشكل دوري  للإبلاغ عن مدى التقدم وجمع التغذية الراجعة والاتفاق مع المجتمع على الخطوات التالية.</a:t>
            </a:r>
          </a:p>
          <a:p>
            <a:pPr marL="742950" marR="0" lvl="1"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dirty="0">
                <a:effectLst/>
                <a:latin typeface="Calibri" panose="020F0502020204030204" pitchFamily="34" charset="0"/>
              </a:rPr>
              <a:t>العمل مع المجتمعات على معايير الضعف والاختيار للحصول على الدعم، ومن ثم الاتفاق بشكل مشترك على الأفراد المؤهلين للحصول على الدعم.</a:t>
            </a:r>
          </a:p>
          <a:p>
            <a:pPr marL="742950" marR="0" lvl="1"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dirty="0">
                <a:effectLst/>
                <a:latin typeface="Calibri" panose="020F0502020204030204" pitchFamily="34" charset="0"/>
              </a:rPr>
              <a:t>دعم المجتمعات لتنفيذ أنشطتها باستخدام التمويل أو الدعم الفني من جانب الجمعية الوطنية.</a:t>
            </a: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endParaRPr lang="ar-JO" sz="1800" b="0" i="0" dirty="0">
              <a:effectLst/>
              <a:latin typeface="Calibri" panose="020F0502020204030204" pitchFamily="34" charset="0"/>
            </a:endParaRPr>
          </a:p>
          <a:p>
            <a:pPr marL="0" marR="0" lvl="0" indent="0" algn="r" defTabSz="914400" rtl="1" eaLnBrk="1" fontAlgn="auto" latinLnBrk="0" hangingPunct="1">
              <a:lnSpc>
                <a:spcPct val="100000"/>
              </a:lnSpc>
              <a:spcBef>
                <a:spcPts val="0"/>
              </a:spcBef>
              <a:spcAft>
                <a:spcPts val="0"/>
              </a:spcAft>
              <a:buClr>
                <a:srgbClr val="F5333F"/>
              </a:buClr>
              <a:buSzPts val="1800"/>
              <a:buFontTx/>
              <a:buNone/>
              <a:tabLst/>
              <a:defRPr/>
            </a:pPr>
            <a:r>
              <a:rPr lang="ar-JO" sz="2000" b="1" i="0" dirty="0">
                <a:effectLst/>
                <a:latin typeface="Calibri" panose="020F0502020204030204" pitchFamily="34" charset="0"/>
              </a:rPr>
              <a:t>أُخذت هذه الأمثلة من دليل المشاركة المجتمعية والمساءلة ويمكن استبدالها بأمثلة من منطقتك أو بلدك أو جمعيتك الوطنية.</a:t>
            </a: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endParaRPr lang="en-GB" sz="2000" b="0" dirty="0">
              <a:latin typeface="Calibri"/>
              <a:ea typeface="Calibri"/>
              <a:cs typeface="Calibri"/>
              <a:sym typeface="Calibri"/>
            </a:endParaRPr>
          </a:p>
          <a:p>
            <a:pPr marL="0" lvl="0" indent="0" algn="l" rtl="0">
              <a:lnSpc>
                <a:spcPct val="100000"/>
              </a:lnSpc>
              <a:spcBef>
                <a:spcPts val="542"/>
              </a:spcBef>
              <a:spcAft>
                <a:spcPts val="0"/>
              </a:spcAft>
              <a:buSzPts val="1400"/>
              <a:buNone/>
            </a:pPr>
            <a:endParaRPr lang="en-GB" sz="2000" b="0" dirty="0">
              <a:latin typeface="Calibri"/>
              <a:cs typeface="Calibri"/>
              <a:sym typeface="Calibri"/>
            </a:endParaRPr>
          </a:p>
          <a:p>
            <a:pPr marL="0" lvl="0" indent="0" algn="r" rtl="1">
              <a:lnSpc>
                <a:spcPct val="100000"/>
              </a:lnSpc>
              <a:spcBef>
                <a:spcPts val="542"/>
              </a:spcBef>
              <a:spcAft>
                <a:spcPts val="0"/>
              </a:spcAft>
              <a:buSzPts val="1400"/>
              <a:buNone/>
            </a:pPr>
            <a:r>
              <a:rPr lang="ar-JO" b="1" dirty="0"/>
              <a:t>تعمل اللجان الاستشارية على تعزيز الخدمات الترابط الاجتماعي في تركيا</a:t>
            </a:r>
          </a:p>
          <a:p>
            <a:pPr marL="0" lvl="0" indent="0" algn="r" rtl="1">
              <a:lnSpc>
                <a:spcPct val="100000"/>
              </a:lnSpc>
              <a:spcBef>
                <a:spcPts val="542"/>
              </a:spcBef>
              <a:spcAft>
                <a:spcPts val="0"/>
              </a:spcAft>
              <a:buSzPts val="1400"/>
              <a:buNone/>
            </a:pPr>
            <a:r>
              <a:rPr lang="ar-JO" b="0" dirty="0"/>
              <a:t>لضمان تقديم المراكز المجتمعية التابعة لجمعية الهلال الأحمر في تركيا الخدمات المناسبة لاحتياجات الأشخاص، فقد تم تشكيل لجان استشارية في كافة المراكز المجتمعية، تضم هذه اللجان أفرادًا من المجتمع المحلي والمهاجرين والمجموعات الأخرى الأكثر هشاشة، حيث تجتمع اللجان مرة واحدة شهريًا وتضم الجمعية الوطنية والحكومة المحلية وأعضاء المجتمع المحلي. مما يشكل فرصة لمناقشة كيفية تعديل أنشطة المركز المجتمعي والتحشيد لقضايا أوسع لأصحاب المصلحة ذوي الصلة، حيث تم مناقشة صفحة واحدة والاتفاق عليها في أول اجتماع لشرح أهداف اللجنة ومسؤولياتها وآليات عملها.</a:t>
            </a:r>
          </a:p>
          <a:p>
            <a:pPr marL="0" lvl="0" indent="0" algn="r" rtl="1">
              <a:lnSpc>
                <a:spcPct val="100000"/>
              </a:lnSpc>
              <a:spcBef>
                <a:spcPts val="542"/>
              </a:spcBef>
              <a:spcAft>
                <a:spcPts val="0"/>
              </a:spcAft>
              <a:buSzPts val="1400"/>
              <a:buNone/>
            </a:pPr>
            <a:endParaRPr lang="ar-JO" b="1" dirty="0"/>
          </a:p>
          <a:p>
            <a:pPr marL="0" lvl="0" indent="0" algn="r" rtl="1">
              <a:lnSpc>
                <a:spcPct val="100000"/>
              </a:lnSpc>
              <a:spcBef>
                <a:spcPts val="542"/>
              </a:spcBef>
              <a:spcAft>
                <a:spcPts val="0"/>
              </a:spcAft>
              <a:buSzPts val="1400"/>
              <a:buNone/>
            </a:pPr>
            <a:r>
              <a:rPr lang="ar-JO" b="1" dirty="0"/>
              <a:t>تخطط فرق العمل المجتمعية في إندونيسيا لأنشطة الاستجابة الخاصة بكوفيد-19</a:t>
            </a:r>
          </a:p>
          <a:p>
            <a:pPr marL="0" lvl="0" indent="0" algn="just" rtl="1">
              <a:lnSpc>
                <a:spcPct val="100000"/>
              </a:lnSpc>
              <a:spcBef>
                <a:spcPts val="542"/>
              </a:spcBef>
              <a:spcAft>
                <a:spcPts val="0"/>
              </a:spcAft>
              <a:buSzPts val="1400"/>
              <a:buNone/>
            </a:pPr>
            <a:r>
              <a:rPr lang="ar-JO" b="0" dirty="0"/>
              <a:t>جمعية الصليب الأحمر الإندونيسية - الصليب الأحمر الإندونيسي - تعمل في المجتمعات بشكل دوري من خلال فرق العمل المجتمعية، حيث يتم تدريب هذه المجموعات التطوعية لتكون أول المستجيبين في حالات الكوارث، كما تشكل حلقة وصل بين الجمعية الوطنية والمجتمع ككل.</a:t>
            </a:r>
            <a:r>
              <a:rPr lang="en-GB" b="0" dirty="0"/>
              <a:t> </a:t>
            </a:r>
            <a:r>
              <a:rPr lang="ar-JO" b="0" dirty="0"/>
              <a:t>لدعم المجتمعات في قيادة استجابتها الخاصة بكوفيد-19، قدمت جمعية الصليب الأحمر الإندونيسية مِنحًا مالية لفرق العمل المجتمعية والتي يمكنها استخدامها وفقًا للاحتياجات المحددة في مجتمعهم. قدمت جمعية الصليب الأحمر الإندونيسية قائمة واسعة من الأنشطة التي يمكن استخدام المنح لتنفيذها بما في ذلك تتبع مخالطي المرضى أو تعزيز الصحة أو الكمامات أو نقاط غسل اليدين أو التعقيم، إلا أن القرار المتعلق بكيفية استخدام التمويل يعود إلى المجتمع. تلقت فرق العمل المجتمعية توجيهات وتدريبات عبر الإنترنت باستخدام زووم وواتساب، حيث تضمنت توجيهات حول المنحة والميزانية والرصد والوقاية من كوفيد-19. قدمت جمعية الصليب الأحمر الإندونيسية تدريبًا لأعضاء فرق العمل المجتمعية لضمان المشاركة المجتمعية الكاملة في العملية، حيث تضمنت كيفية تلقي المدخلات والاقتراحات والشكاوى المتعلقة بكيفية استخدام المنح في المجتمع ككل.</a:t>
            </a:r>
          </a:p>
          <a:p>
            <a:pPr marL="0" lvl="0" indent="0" algn="l" rtl="0">
              <a:lnSpc>
                <a:spcPct val="100000"/>
              </a:lnSpc>
              <a:spcBef>
                <a:spcPts val="542"/>
              </a:spcBef>
              <a:spcAft>
                <a:spcPts val="0"/>
              </a:spcAft>
              <a:buSzPts val="1400"/>
              <a:buNone/>
            </a:pPr>
            <a:endParaRPr lang="ar-JO" sz="2000" b="0" dirty="0"/>
          </a:p>
          <a:p>
            <a:pPr marL="0" lvl="0" indent="0" algn="l" rtl="0">
              <a:lnSpc>
                <a:spcPct val="100000"/>
              </a:lnSpc>
              <a:spcBef>
                <a:spcPts val="542"/>
              </a:spcBef>
              <a:spcAft>
                <a:spcPts val="0"/>
              </a:spcAft>
              <a:buSzPts val="1400"/>
              <a:buNone/>
            </a:pP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Pts val="1400"/>
                <a:buFontTx/>
                <a:buNone/>
                <a:tabLst/>
                <a:defRPr/>
              </a:pPr>
              <a:t>9</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14474387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53974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96518550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8526292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38010888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8866615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89648382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635738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2689455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579555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60398612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7695860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225056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6031097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104467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45359055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04260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01915728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82568381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663189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74848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00590608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20873244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258980039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9856138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88180307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22183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208289374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57482381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285946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7472988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3301969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5389325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54773496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354769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C2192919-9250-1145-81AE-0F0F00BBFF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34936" y="1"/>
            <a:ext cx="3453063" cy="1690646"/>
          </a:xfrm>
          <a:prstGeom prst="rect">
            <a:avLst/>
          </a:prstGeom>
        </p:spPr>
      </p:pic>
    </p:spTree>
    <p:extLst>
      <p:ext uri="{BB962C8B-B14F-4D97-AF65-F5344CB8AC3E}">
        <p14:creationId xmlns:p14="http://schemas.microsoft.com/office/powerpoint/2010/main" val="544323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680316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236"/>
        <p:cNvGrpSpPr/>
        <p:nvPr/>
      </p:nvGrpSpPr>
      <p:grpSpPr>
        <a:xfrm>
          <a:off x="0" y="0"/>
          <a:ext cx="0" cy="0"/>
          <a:chOff x="0" y="0"/>
          <a:chExt cx="0" cy="0"/>
        </a:xfrm>
      </p:grpSpPr>
      <p:sp>
        <p:nvSpPr>
          <p:cNvPr id="237" name="Google Shape;237;p73"/>
          <p:cNvSpPr>
            <a:spLocks noGrp="1"/>
          </p:cNvSpPr>
          <p:nvPr>
            <p:ph type="pic" idx="2"/>
          </p:nvPr>
        </p:nvSpPr>
        <p:spPr>
          <a:xfrm>
            <a:off x="10460736" y="2301970"/>
            <a:ext cx="7827263" cy="7986618"/>
          </a:xfrm>
          <a:prstGeom prst="rect">
            <a:avLst/>
          </a:prstGeom>
          <a:solidFill>
            <a:srgbClr val="353535">
              <a:alpha val="11764"/>
            </a:srgbClr>
          </a:solidFill>
          <a:ln>
            <a:noFill/>
          </a:ln>
        </p:spPr>
      </p:sp>
      <p:sp>
        <p:nvSpPr>
          <p:cNvPr id="238" name="Google Shape;238;p7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39" name="Google Shape;239;p7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240"/>
        <p:cNvGrpSpPr/>
        <p:nvPr/>
      </p:nvGrpSpPr>
      <p:grpSpPr>
        <a:xfrm>
          <a:off x="0" y="0"/>
          <a:ext cx="0" cy="0"/>
          <a:chOff x="0" y="0"/>
          <a:chExt cx="0" cy="0"/>
        </a:xfrm>
      </p:grpSpPr>
      <p:sp>
        <p:nvSpPr>
          <p:cNvPr id="241" name="Google Shape;241;p74"/>
          <p:cNvSpPr>
            <a:spLocks noGrp="1"/>
          </p:cNvSpPr>
          <p:nvPr>
            <p:ph type="pic" idx="2"/>
          </p:nvPr>
        </p:nvSpPr>
        <p:spPr>
          <a:xfrm>
            <a:off x="9311054" y="1311513"/>
            <a:ext cx="7687902" cy="7699484"/>
          </a:xfrm>
          <a:prstGeom prst="rect">
            <a:avLst/>
          </a:prstGeom>
          <a:solidFill>
            <a:srgbClr val="353535">
              <a:alpha val="11764"/>
            </a:srgbClr>
          </a:solidFill>
          <a:ln>
            <a:noFill/>
          </a:ln>
        </p:spPr>
      </p:sp>
      <p:sp>
        <p:nvSpPr>
          <p:cNvPr id="242" name="Google Shape;242;p7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43" name="Google Shape;243;p7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44"/>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245"/>
        <p:cNvGrpSpPr/>
        <p:nvPr/>
      </p:nvGrpSpPr>
      <p:grpSpPr>
        <a:xfrm>
          <a:off x="0" y="0"/>
          <a:ext cx="0" cy="0"/>
          <a:chOff x="0" y="0"/>
          <a:chExt cx="0" cy="0"/>
        </a:xfrm>
      </p:grpSpPr>
      <p:pic>
        <p:nvPicPr>
          <p:cNvPr id="246" name="Google Shape;246;p7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47"/>
        <p:cNvGrpSpPr/>
        <p:nvPr/>
      </p:nvGrpSpPr>
      <p:grpSpPr>
        <a:xfrm>
          <a:off x="0" y="0"/>
          <a:ext cx="0" cy="0"/>
          <a:chOff x="0" y="0"/>
          <a:chExt cx="0" cy="0"/>
        </a:xfrm>
      </p:grpSpPr>
      <p:sp>
        <p:nvSpPr>
          <p:cNvPr id="248" name="Google Shape;248;p7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49" name="Google Shape;249;p7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50" name="Google Shape;250;p7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51"/>
        <p:cNvGrpSpPr/>
        <p:nvPr/>
      </p:nvGrpSpPr>
      <p:grpSpPr>
        <a:xfrm>
          <a:off x="0" y="0"/>
          <a:ext cx="0" cy="0"/>
          <a:chOff x="0" y="0"/>
          <a:chExt cx="0" cy="0"/>
        </a:xfrm>
      </p:grpSpPr>
      <p:sp>
        <p:nvSpPr>
          <p:cNvPr id="252" name="Google Shape;252;p7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53" name="Google Shape;253;p7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pic>
        <p:nvPicPr>
          <p:cNvPr id="254" name="Google Shape;254;p7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32171" y="0"/>
            <a:ext cx="2746587" cy="268323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55"/>
        <p:cNvGrpSpPr/>
        <p:nvPr/>
      </p:nvGrpSpPr>
      <p:grpSpPr>
        <a:xfrm>
          <a:off x="0" y="0"/>
          <a:ext cx="0" cy="0"/>
          <a:chOff x="0" y="0"/>
          <a:chExt cx="0" cy="0"/>
        </a:xfrm>
      </p:grpSpPr>
      <p:sp>
        <p:nvSpPr>
          <p:cNvPr id="256" name="Google Shape;256;p79"/>
          <p:cNvSpPr>
            <a:spLocks noGrp="1"/>
          </p:cNvSpPr>
          <p:nvPr>
            <p:ph type="pic" idx="2"/>
          </p:nvPr>
        </p:nvSpPr>
        <p:spPr>
          <a:xfrm>
            <a:off x="0" y="0"/>
            <a:ext cx="18288000" cy="10288588"/>
          </a:xfrm>
          <a:prstGeom prst="rect">
            <a:avLst/>
          </a:prstGeom>
          <a:solidFill>
            <a:srgbClr val="353535">
              <a:alpha val="11764"/>
            </a:srgbClr>
          </a:solidFill>
          <a:ln>
            <a:noFill/>
          </a:ln>
        </p:spPr>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257"/>
        <p:cNvGrpSpPr/>
        <p:nvPr/>
      </p:nvGrpSpPr>
      <p:grpSpPr>
        <a:xfrm>
          <a:off x="0" y="0"/>
          <a:ext cx="0" cy="0"/>
          <a:chOff x="0" y="0"/>
          <a:chExt cx="0" cy="0"/>
        </a:xfrm>
      </p:grpSpPr>
      <p:sp>
        <p:nvSpPr>
          <p:cNvPr id="258" name="Google Shape;258;p80"/>
          <p:cNvSpPr>
            <a:spLocks noGrp="1"/>
          </p:cNvSpPr>
          <p:nvPr>
            <p:ph type="pic" idx="2"/>
          </p:nvPr>
        </p:nvSpPr>
        <p:spPr>
          <a:xfrm>
            <a:off x="0" y="0"/>
            <a:ext cx="18288000" cy="10288588"/>
          </a:xfrm>
          <a:prstGeom prst="rect">
            <a:avLst/>
          </a:prstGeom>
          <a:solidFill>
            <a:srgbClr val="353535">
              <a:alpha val="11764"/>
            </a:srgbClr>
          </a:solidFill>
          <a:ln>
            <a:noFill/>
          </a:ln>
        </p:spPr>
      </p:sp>
      <p:sp>
        <p:nvSpPr>
          <p:cNvPr id="259" name="Google Shape;259;p8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60" name="Google Shape;260;p8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61" name="Google Shape;261;p8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262"/>
        <p:cNvGrpSpPr/>
        <p:nvPr/>
      </p:nvGrpSpPr>
      <p:grpSpPr>
        <a:xfrm>
          <a:off x="0" y="0"/>
          <a:ext cx="0" cy="0"/>
          <a:chOff x="0" y="0"/>
          <a:chExt cx="0" cy="0"/>
        </a:xfrm>
      </p:grpSpPr>
      <p:sp>
        <p:nvSpPr>
          <p:cNvPr id="263" name="Google Shape;263;p81"/>
          <p:cNvSpPr>
            <a:spLocks noGrp="1"/>
          </p:cNvSpPr>
          <p:nvPr>
            <p:ph type="pic" idx="2"/>
          </p:nvPr>
        </p:nvSpPr>
        <p:spPr>
          <a:xfrm>
            <a:off x="0" y="0"/>
            <a:ext cx="18288000" cy="10288588"/>
          </a:xfrm>
          <a:prstGeom prst="rect">
            <a:avLst/>
          </a:prstGeom>
          <a:solidFill>
            <a:srgbClr val="353535">
              <a:alpha val="11764"/>
            </a:srgbClr>
          </a:solidFill>
          <a:ln>
            <a:noFill/>
          </a:ln>
        </p:spPr>
      </p:sp>
      <p:sp>
        <p:nvSpPr>
          <p:cNvPr id="264" name="Google Shape;264;p8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65" name="Google Shape;265;p8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66" name="Google Shape;266;p8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67" name="Google Shape;267;p8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8" name="Google Shape;268;p8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rgbClr val="011E41"/>
                </a:solidFill>
                <a:latin typeface="Montserrat SemiBold"/>
                <a:ea typeface="Montserrat SemiBold"/>
                <a:cs typeface="Montserrat SemiBold"/>
                <a:sym typeface="Montserrat SemiBold"/>
              </a:rPr>
              <a:t>22 April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269"/>
        <p:cNvGrpSpPr/>
        <p:nvPr/>
      </p:nvGrpSpPr>
      <p:grpSpPr>
        <a:xfrm>
          <a:off x="0" y="0"/>
          <a:ext cx="0" cy="0"/>
          <a:chOff x="0" y="0"/>
          <a:chExt cx="0" cy="0"/>
        </a:xfrm>
      </p:grpSpPr>
      <p:pic>
        <p:nvPicPr>
          <p:cNvPr id="270" name="Google Shape;270;p8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71" name="Google Shape;271;p8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2" name="Google Shape;272;p8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chemeClr val="lt2"/>
                </a:solidFill>
                <a:latin typeface="Montserrat SemiBold"/>
                <a:ea typeface="Montserrat SemiBold"/>
                <a:cs typeface="Montserrat SemiBold"/>
                <a:sym typeface="Montserrat SemiBold"/>
              </a:rPr>
              <a:t>22 April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273"/>
        <p:cNvGrpSpPr/>
        <p:nvPr/>
      </p:nvGrpSpPr>
      <p:grpSpPr>
        <a:xfrm>
          <a:off x="0" y="0"/>
          <a:ext cx="0" cy="0"/>
          <a:chOff x="0" y="0"/>
          <a:chExt cx="0" cy="0"/>
        </a:xfrm>
      </p:grpSpPr>
      <p:sp>
        <p:nvSpPr>
          <p:cNvPr id="274" name="Google Shape;274;p83"/>
          <p:cNvSpPr>
            <a:spLocks noGrp="1"/>
          </p:cNvSpPr>
          <p:nvPr>
            <p:ph type="pic" idx="2"/>
          </p:nvPr>
        </p:nvSpPr>
        <p:spPr>
          <a:xfrm>
            <a:off x="0" y="0"/>
            <a:ext cx="18288000" cy="10288588"/>
          </a:xfrm>
          <a:prstGeom prst="rect">
            <a:avLst/>
          </a:prstGeom>
          <a:solidFill>
            <a:srgbClr val="353535">
              <a:alpha val="11764"/>
            </a:srgbClr>
          </a:solidFill>
          <a:ln>
            <a:noFill/>
          </a:ln>
        </p:spPr>
      </p:sp>
      <p:sp>
        <p:nvSpPr>
          <p:cNvPr id="275" name="Google Shape;275;p8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6" name="Google Shape;276;p8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77" name="Google Shape;277;p8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278" name="Google Shape;278;p8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79" name="Google Shape;279;p8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80" name="Google Shape;280;p8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81" name="Google Shape;281;p8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rgbClr val="011E41"/>
                </a:solidFill>
                <a:latin typeface="Montserrat SemiBold"/>
                <a:ea typeface="Montserrat SemiBold"/>
                <a:cs typeface="Montserrat SemiBold"/>
                <a:sym typeface="Montserrat SemiBold"/>
              </a:rPr>
              <a:t>22 April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282"/>
        <p:cNvGrpSpPr/>
        <p:nvPr/>
      </p:nvGrpSpPr>
      <p:grpSpPr>
        <a:xfrm>
          <a:off x="0" y="0"/>
          <a:ext cx="0" cy="0"/>
          <a:chOff x="0" y="0"/>
          <a:chExt cx="0" cy="0"/>
        </a:xfrm>
      </p:grpSpPr>
      <p:sp>
        <p:nvSpPr>
          <p:cNvPr id="283" name="Google Shape;283;p84"/>
          <p:cNvSpPr>
            <a:spLocks noGrp="1"/>
          </p:cNvSpPr>
          <p:nvPr>
            <p:ph type="pic" idx="2"/>
          </p:nvPr>
        </p:nvSpPr>
        <p:spPr>
          <a:xfrm>
            <a:off x="383056" y="338143"/>
            <a:ext cx="17521895" cy="9625008"/>
          </a:xfrm>
          <a:prstGeom prst="rect">
            <a:avLst/>
          </a:prstGeom>
          <a:solidFill>
            <a:srgbClr val="353535">
              <a:alpha val="11764"/>
            </a:srgbClr>
          </a:solidFill>
          <a:ln>
            <a:noFill/>
          </a:ln>
        </p:spPr>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284"/>
        <p:cNvGrpSpPr/>
        <p:nvPr/>
      </p:nvGrpSpPr>
      <p:grpSpPr>
        <a:xfrm>
          <a:off x="0" y="0"/>
          <a:ext cx="0" cy="0"/>
          <a:chOff x="0" y="0"/>
          <a:chExt cx="0" cy="0"/>
        </a:xfrm>
      </p:grpSpPr>
      <p:sp>
        <p:nvSpPr>
          <p:cNvPr id="285" name="Google Shape;285;p85"/>
          <p:cNvSpPr>
            <a:spLocks noGrp="1"/>
          </p:cNvSpPr>
          <p:nvPr>
            <p:ph type="pic" idx="2"/>
          </p:nvPr>
        </p:nvSpPr>
        <p:spPr>
          <a:xfrm>
            <a:off x="1935145" y="3120406"/>
            <a:ext cx="5715000" cy="5715000"/>
          </a:xfrm>
          <a:prstGeom prst="rect">
            <a:avLst/>
          </a:prstGeom>
          <a:solidFill>
            <a:srgbClr val="353535">
              <a:alpha val="11764"/>
            </a:srgbClr>
          </a:solidFill>
          <a:ln>
            <a:noFill/>
          </a:ln>
        </p:spPr>
      </p:sp>
      <p:sp>
        <p:nvSpPr>
          <p:cNvPr id="286" name="Google Shape;286;p8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87" name="Google Shape;287;p8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88" name="Google Shape;288;p8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289"/>
        <p:cNvGrpSpPr/>
        <p:nvPr/>
      </p:nvGrpSpPr>
      <p:grpSpPr>
        <a:xfrm>
          <a:off x="0" y="0"/>
          <a:ext cx="0" cy="0"/>
          <a:chOff x="0" y="0"/>
          <a:chExt cx="0" cy="0"/>
        </a:xfrm>
      </p:grpSpPr>
      <p:sp>
        <p:nvSpPr>
          <p:cNvPr id="290" name="Google Shape;290;p86"/>
          <p:cNvSpPr>
            <a:spLocks noGrp="1"/>
          </p:cNvSpPr>
          <p:nvPr>
            <p:ph type="pic" idx="2"/>
          </p:nvPr>
        </p:nvSpPr>
        <p:spPr>
          <a:xfrm>
            <a:off x="1610782" y="2576586"/>
            <a:ext cx="6363725" cy="6363727"/>
          </a:xfrm>
          <a:prstGeom prst="rect">
            <a:avLst/>
          </a:prstGeom>
          <a:solidFill>
            <a:srgbClr val="353535">
              <a:alpha val="11764"/>
            </a:srgbClr>
          </a:solidFill>
          <a:ln>
            <a:noFill/>
          </a:ln>
        </p:spPr>
      </p:sp>
      <p:sp>
        <p:nvSpPr>
          <p:cNvPr id="291" name="Google Shape;291;p8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92" name="Google Shape;292;p8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93" name="Google Shape;293;p8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294"/>
        <p:cNvGrpSpPr/>
        <p:nvPr/>
      </p:nvGrpSpPr>
      <p:grpSpPr>
        <a:xfrm>
          <a:off x="0" y="0"/>
          <a:ext cx="0" cy="0"/>
          <a:chOff x="0" y="0"/>
          <a:chExt cx="0" cy="0"/>
        </a:xfrm>
      </p:grpSpPr>
      <p:sp>
        <p:nvSpPr>
          <p:cNvPr id="295" name="Google Shape;295;p87"/>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296" name="Google Shape;296;p8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97" name="Google Shape;297;p8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98" name="Google Shape;298;p8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299"/>
        <p:cNvGrpSpPr/>
        <p:nvPr/>
      </p:nvGrpSpPr>
      <p:grpSpPr>
        <a:xfrm>
          <a:off x="0" y="0"/>
          <a:ext cx="0" cy="0"/>
          <a:chOff x="0" y="0"/>
          <a:chExt cx="0" cy="0"/>
        </a:xfrm>
      </p:grpSpPr>
      <p:sp>
        <p:nvSpPr>
          <p:cNvPr id="300" name="Google Shape;300;p88"/>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301" name="Google Shape;301;p8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02" name="Google Shape;302;p8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03" name="Google Shape;303;p8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304"/>
        <p:cNvGrpSpPr/>
        <p:nvPr/>
      </p:nvGrpSpPr>
      <p:grpSpPr>
        <a:xfrm>
          <a:off x="0" y="0"/>
          <a:ext cx="0" cy="0"/>
          <a:chOff x="0" y="0"/>
          <a:chExt cx="0" cy="0"/>
        </a:xfrm>
      </p:grpSpPr>
      <p:sp>
        <p:nvSpPr>
          <p:cNvPr id="305" name="Google Shape;305;p89"/>
          <p:cNvSpPr>
            <a:spLocks noGrp="1"/>
          </p:cNvSpPr>
          <p:nvPr>
            <p:ph type="pic" idx="2"/>
          </p:nvPr>
        </p:nvSpPr>
        <p:spPr>
          <a:xfrm>
            <a:off x="0" y="0"/>
            <a:ext cx="9601200" cy="10288588"/>
          </a:xfrm>
          <a:prstGeom prst="rect">
            <a:avLst/>
          </a:prstGeom>
          <a:solidFill>
            <a:srgbClr val="353535">
              <a:alpha val="11764"/>
            </a:srgbClr>
          </a:solidFill>
          <a:ln>
            <a:noFill/>
          </a:ln>
        </p:spPr>
      </p:sp>
      <p:sp>
        <p:nvSpPr>
          <p:cNvPr id="306" name="Google Shape;306;p8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07" name="Google Shape;307;p8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08" name="Google Shape;308;p8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309"/>
        <p:cNvGrpSpPr/>
        <p:nvPr/>
      </p:nvGrpSpPr>
      <p:grpSpPr>
        <a:xfrm>
          <a:off x="0" y="0"/>
          <a:ext cx="0" cy="0"/>
          <a:chOff x="0" y="0"/>
          <a:chExt cx="0" cy="0"/>
        </a:xfrm>
      </p:grpSpPr>
      <p:sp>
        <p:nvSpPr>
          <p:cNvPr id="310" name="Google Shape;310;p90"/>
          <p:cNvSpPr>
            <a:spLocks noGrp="1"/>
          </p:cNvSpPr>
          <p:nvPr>
            <p:ph type="pic" idx="2"/>
          </p:nvPr>
        </p:nvSpPr>
        <p:spPr>
          <a:xfrm>
            <a:off x="0" y="0"/>
            <a:ext cx="6698918" cy="6698919"/>
          </a:xfrm>
          <a:prstGeom prst="rect">
            <a:avLst/>
          </a:prstGeom>
          <a:solidFill>
            <a:srgbClr val="353535">
              <a:alpha val="11764"/>
            </a:srgbClr>
          </a:solidFill>
          <a:ln>
            <a:noFill/>
          </a:ln>
        </p:spPr>
      </p:sp>
      <p:sp>
        <p:nvSpPr>
          <p:cNvPr id="311" name="Google Shape;311;p90"/>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312" name="Google Shape;312;p9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13" name="Google Shape;313;p9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14" name="Google Shape;314;p9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315"/>
        <p:cNvGrpSpPr/>
        <p:nvPr/>
      </p:nvGrpSpPr>
      <p:grpSpPr>
        <a:xfrm>
          <a:off x="0" y="0"/>
          <a:ext cx="0" cy="0"/>
          <a:chOff x="0" y="0"/>
          <a:chExt cx="0" cy="0"/>
        </a:xfrm>
      </p:grpSpPr>
      <p:sp>
        <p:nvSpPr>
          <p:cNvPr id="316" name="Google Shape;316;p91"/>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317" name="Google Shape;317;p91"/>
          <p:cNvSpPr>
            <a:spLocks noGrp="1"/>
          </p:cNvSpPr>
          <p:nvPr>
            <p:ph type="pic" idx="3"/>
          </p:nvPr>
        </p:nvSpPr>
        <p:spPr>
          <a:xfrm>
            <a:off x="-24384" y="0"/>
            <a:ext cx="3466042" cy="3429529"/>
          </a:xfrm>
          <a:prstGeom prst="rect">
            <a:avLst/>
          </a:prstGeom>
          <a:solidFill>
            <a:srgbClr val="353535">
              <a:alpha val="11764"/>
            </a:srgbClr>
          </a:solidFill>
          <a:ln>
            <a:noFill/>
          </a:ln>
        </p:spPr>
      </p:sp>
      <p:sp>
        <p:nvSpPr>
          <p:cNvPr id="318" name="Google Shape;318;p91"/>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319" name="Google Shape;319;p91"/>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320" name="Google Shape;320;p91"/>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321" name="Google Shape;321;p91"/>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322" name="Google Shape;322;p9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23" name="Google Shape;323;p9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24" name="Google Shape;324;p9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325"/>
        <p:cNvGrpSpPr/>
        <p:nvPr/>
      </p:nvGrpSpPr>
      <p:grpSpPr>
        <a:xfrm>
          <a:off x="0" y="0"/>
          <a:ext cx="0" cy="0"/>
          <a:chOff x="0" y="0"/>
          <a:chExt cx="0" cy="0"/>
        </a:xfrm>
      </p:grpSpPr>
      <p:sp>
        <p:nvSpPr>
          <p:cNvPr id="326" name="Google Shape;326;p92"/>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327" name="Google Shape;327;p92"/>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328" name="Google Shape;328;p92"/>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329" name="Google Shape;329;p92"/>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330" name="Google Shape;330;p92"/>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331" name="Google Shape;331;p92"/>
          <p:cNvSpPr>
            <a:spLocks noGrp="1"/>
          </p:cNvSpPr>
          <p:nvPr>
            <p:ph type="pic" idx="7"/>
          </p:nvPr>
        </p:nvSpPr>
        <p:spPr>
          <a:xfrm>
            <a:off x="0" y="0"/>
            <a:ext cx="2271834" cy="2247901"/>
          </a:xfrm>
          <a:prstGeom prst="rect">
            <a:avLst/>
          </a:prstGeom>
          <a:solidFill>
            <a:srgbClr val="353535">
              <a:alpha val="11764"/>
            </a:srgbClr>
          </a:solidFill>
          <a:ln>
            <a:noFill/>
          </a:ln>
        </p:spPr>
      </p:sp>
      <p:sp>
        <p:nvSpPr>
          <p:cNvPr id="332" name="Google Shape;332;p92"/>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333" name="Google Shape;333;p92"/>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334" name="Google Shape;334;p92"/>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335" name="Google Shape;335;p92"/>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336" name="Google Shape;336;p92"/>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337" name="Google Shape;337;p92"/>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338" name="Google Shape;338;p92"/>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339" name="Google Shape;339;p92"/>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340" name="Google Shape;340;p92"/>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341" name="Google Shape;341;p9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42" name="Google Shape;342;p9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43" name="Google Shape;343;p9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344"/>
        <p:cNvGrpSpPr/>
        <p:nvPr/>
      </p:nvGrpSpPr>
      <p:grpSpPr>
        <a:xfrm>
          <a:off x="0" y="0"/>
          <a:ext cx="0" cy="0"/>
          <a:chOff x="0" y="0"/>
          <a:chExt cx="0" cy="0"/>
        </a:xfrm>
      </p:grpSpPr>
      <p:sp>
        <p:nvSpPr>
          <p:cNvPr id="345" name="Google Shape;345;p93"/>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346" name="Google Shape;346;p93"/>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347" name="Google Shape;347;p9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48" name="Google Shape;348;p9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49" name="Google Shape;349;p9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350"/>
        <p:cNvGrpSpPr/>
        <p:nvPr/>
      </p:nvGrpSpPr>
      <p:grpSpPr>
        <a:xfrm>
          <a:off x="0" y="0"/>
          <a:ext cx="0" cy="0"/>
          <a:chOff x="0" y="0"/>
          <a:chExt cx="0" cy="0"/>
        </a:xfrm>
      </p:grpSpPr>
      <p:sp>
        <p:nvSpPr>
          <p:cNvPr id="351" name="Google Shape;351;p94"/>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352" name="Google Shape;352;p94"/>
          <p:cNvSpPr>
            <a:spLocks noGrp="1"/>
          </p:cNvSpPr>
          <p:nvPr>
            <p:ph type="pic" idx="3"/>
          </p:nvPr>
        </p:nvSpPr>
        <p:spPr>
          <a:xfrm>
            <a:off x="0" y="0"/>
            <a:ext cx="2457448" cy="10288588"/>
          </a:xfrm>
          <a:prstGeom prst="rect">
            <a:avLst/>
          </a:prstGeom>
          <a:solidFill>
            <a:srgbClr val="353535">
              <a:alpha val="11764"/>
            </a:srgbClr>
          </a:solidFill>
          <a:ln>
            <a:noFill/>
          </a:ln>
        </p:spPr>
      </p:sp>
      <p:sp>
        <p:nvSpPr>
          <p:cNvPr id="353" name="Google Shape;353;p9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54" name="Google Shape;354;p9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55" name="Google Shape;355;p9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356"/>
        <p:cNvGrpSpPr/>
        <p:nvPr/>
      </p:nvGrpSpPr>
      <p:grpSpPr>
        <a:xfrm>
          <a:off x="0" y="0"/>
          <a:ext cx="0" cy="0"/>
          <a:chOff x="0" y="0"/>
          <a:chExt cx="0" cy="0"/>
        </a:xfrm>
      </p:grpSpPr>
      <p:sp>
        <p:nvSpPr>
          <p:cNvPr id="357" name="Google Shape;357;p95"/>
          <p:cNvSpPr>
            <a:spLocks noGrp="1"/>
          </p:cNvSpPr>
          <p:nvPr>
            <p:ph type="pic" idx="2"/>
          </p:nvPr>
        </p:nvSpPr>
        <p:spPr>
          <a:xfrm>
            <a:off x="0" y="0"/>
            <a:ext cx="7942823" cy="10288588"/>
          </a:xfrm>
          <a:prstGeom prst="rect">
            <a:avLst/>
          </a:prstGeom>
          <a:solidFill>
            <a:srgbClr val="353535">
              <a:alpha val="11764"/>
            </a:srgbClr>
          </a:solidFill>
          <a:ln>
            <a:noFill/>
          </a:ln>
        </p:spPr>
      </p:sp>
      <p:sp>
        <p:nvSpPr>
          <p:cNvPr id="358" name="Google Shape;358;p9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59" name="Google Shape;359;p9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60" name="Google Shape;360;p9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361"/>
        <p:cNvGrpSpPr/>
        <p:nvPr/>
      </p:nvGrpSpPr>
      <p:grpSpPr>
        <a:xfrm>
          <a:off x="0" y="0"/>
          <a:ext cx="0" cy="0"/>
          <a:chOff x="0" y="0"/>
          <a:chExt cx="0" cy="0"/>
        </a:xfrm>
      </p:grpSpPr>
      <p:sp>
        <p:nvSpPr>
          <p:cNvPr id="362" name="Google Shape;362;p96"/>
          <p:cNvSpPr>
            <a:spLocks noGrp="1"/>
          </p:cNvSpPr>
          <p:nvPr>
            <p:ph type="pic" idx="2"/>
          </p:nvPr>
        </p:nvSpPr>
        <p:spPr>
          <a:xfrm>
            <a:off x="8180310" y="0"/>
            <a:ext cx="10107690" cy="10288588"/>
          </a:xfrm>
          <a:prstGeom prst="rect">
            <a:avLst/>
          </a:prstGeom>
          <a:solidFill>
            <a:srgbClr val="353535">
              <a:alpha val="11764"/>
            </a:srgbClr>
          </a:solidFill>
          <a:ln>
            <a:noFill/>
          </a:ln>
        </p:spPr>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63"/>
        <p:cNvGrpSpPr/>
        <p:nvPr/>
      </p:nvGrpSpPr>
      <p:grpSpPr>
        <a:xfrm>
          <a:off x="0" y="0"/>
          <a:ext cx="0" cy="0"/>
          <a:chOff x="0" y="0"/>
          <a:chExt cx="0" cy="0"/>
        </a:xfrm>
      </p:grpSpPr>
      <p:sp>
        <p:nvSpPr>
          <p:cNvPr id="364" name="Google Shape;364;p97"/>
          <p:cNvSpPr>
            <a:spLocks noGrp="1"/>
          </p:cNvSpPr>
          <p:nvPr>
            <p:ph type="pic" idx="2"/>
          </p:nvPr>
        </p:nvSpPr>
        <p:spPr>
          <a:xfrm>
            <a:off x="7841126" y="0"/>
            <a:ext cx="10446874" cy="10288588"/>
          </a:xfrm>
          <a:prstGeom prst="rect">
            <a:avLst/>
          </a:prstGeom>
          <a:solidFill>
            <a:srgbClr val="353535">
              <a:alpha val="11764"/>
            </a:srgbClr>
          </a:solidFill>
          <a:ln>
            <a:noFill/>
          </a:ln>
        </p:spPr>
      </p:sp>
      <p:pic>
        <p:nvPicPr>
          <p:cNvPr id="365" name="Google Shape;365;p9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366"/>
        <p:cNvGrpSpPr/>
        <p:nvPr/>
      </p:nvGrpSpPr>
      <p:grpSpPr>
        <a:xfrm>
          <a:off x="0" y="0"/>
          <a:ext cx="0" cy="0"/>
          <a:chOff x="0" y="0"/>
          <a:chExt cx="0" cy="0"/>
        </a:xfrm>
      </p:grpSpPr>
      <p:sp>
        <p:nvSpPr>
          <p:cNvPr id="367" name="Google Shape;367;p98"/>
          <p:cNvSpPr>
            <a:spLocks noGrp="1"/>
          </p:cNvSpPr>
          <p:nvPr>
            <p:ph type="pic" idx="2"/>
          </p:nvPr>
        </p:nvSpPr>
        <p:spPr>
          <a:xfrm>
            <a:off x="0" y="0"/>
            <a:ext cx="14831526" cy="10288588"/>
          </a:xfrm>
          <a:prstGeom prst="rect">
            <a:avLst/>
          </a:prstGeom>
          <a:solidFill>
            <a:srgbClr val="353535">
              <a:alpha val="11764"/>
            </a:srgbClr>
          </a:solidFill>
          <a:ln>
            <a:noFill/>
          </a:ln>
        </p:spPr>
      </p:sp>
      <p:sp>
        <p:nvSpPr>
          <p:cNvPr id="368" name="Google Shape;368;p9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69" name="Google Shape;369;p9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70" name="Google Shape;370;p9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371"/>
        <p:cNvGrpSpPr/>
        <p:nvPr/>
      </p:nvGrpSpPr>
      <p:grpSpPr>
        <a:xfrm>
          <a:off x="0" y="0"/>
          <a:ext cx="0" cy="0"/>
          <a:chOff x="0" y="0"/>
          <a:chExt cx="0" cy="0"/>
        </a:xfrm>
      </p:grpSpPr>
      <p:sp>
        <p:nvSpPr>
          <p:cNvPr id="372" name="Google Shape;372;p99"/>
          <p:cNvSpPr>
            <a:spLocks noGrp="1"/>
          </p:cNvSpPr>
          <p:nvPr>
            <p:ph type="pic" idx="2"/>
          </p:nvPr>
        </p:nvSpPr>
        <p:spPr>
          <a:xfrm>
            <a:off x="-1" y="0"/>
            <a:ext cx="11799269" cy="10288588"/>
          </a:xfrm>
          <a:prstGeom prst="rect">
            <a:avLst/>
          </a:prstGeom>
          <a:solidFill>
            <a:srgbClr val="353535">
              <a:alpha val="11764"/>
            </a:srgbClr>
          </a:solidFill>
          <a:ln>
            <a:noFill/>
          </a:ln>
        </p:spPr>
      </p:sp>
      <p:sp>
        <p:nvSpPr>
          <p:cNvPr id="373" name="Google Shape;373;p9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74" name="Google Shape;374;p9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75" name="Google Shape;375;p9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76"/>
        <p:cNvGrpSpPr/>
        <p:nvPr/>
      </p:nvGrpSpPr>
      <p:grpSpPr>
        <a:xfrm>
          <a:off x="0" y="0"/>
          <a:ext cx="0" cy="0"/>
          <a:chOff x="0" y="0"/>
          <a:chExt cx="0" cy="0"/>
        </a:xfrm>
      </p:grpSpPr>
      <p:sp>
        <p:nvSpPr>
          <p:cNvPr id="377" name="Google Shape;377;p100"/>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8" name="Google Shape;378;p10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79" name="Google Shape;379;p10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0" name="Google Shape;380;p10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381"/>
        <p:cNvGrpSpPr/>
        <p:nvPr/>
      </p:nvGrpSpPr>
      <p:grpSpPr>
        <a:xfrm>
          <a:off x="0" y="0"/>
          <a:ext cx="0" cy="0"/>
          <a:chOff x="0" y="0"/>
          <a:chExt cx="0" cy="0"/>
        </a:xfrm>
      </p:grpSpPr>
      <p:sp>
        <p:nvSpPr>
          <p:cNvPr id="382" name="Google Shape;382;p101"/>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383" name="Google Shape;383;p101"/>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384" name="Google Shape;384;p10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85" name="Google Shape;385;p10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6" name="Google Shape;386;p10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387"/>
        <p:cNvGrpSpPr/>
        <p:nvPr/>
      </p:nvGrpSpPr>
      <p:grpSpPr>
        <a:xfrm>
          <a:off x="0" y="0"/>
          <a:ext cx="0" cy="0"/>
          <a:chOff x="0" y="0"/>
          <a:chExt cx="0" cy="0"/>
        </a:xfrm>
      </p:grpSpPr>
      <p:sp>
        <p:nvSpPr>
          <p:cNvPr id="388" name="Google Shape;388;p102"/>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389" name="Google Shape;389;p102"/>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390" name="Google Shape;390;p10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91" name="Google Shape;391;p10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92" name="Google Shape;392;p10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393"/>
        <p:cNvGrpSpPr/>
        <p:nvPr/>
      </p:nvGrpSpPr>
      <p:grpSpPr>
        <a:xfrm>
          <a:off x="0" y="0"/>
          <a:ext cx="0" cy="0"/>
          <a:chOff x="0" y="0"/>
          <a:chExt cx="0" cy="0"/>
        </a:xfrm>
      </p:grpSpPr>
      <p:sp>
        <p:nvSpPr>
          <p:cNvPr id="394" name="Google Shape;394;p103"/>
          <p:cNvSpPr>
            <a:spLocks noGrp="1"/>
          </p:cNvSpPr>
          <p:nvPr>
            <p:ph type="pic" idx="2"/>
          </p:nvPr>
        </p:nvSpPr>
        <p:spPr>
          <a:xfrm>
            <a:off x="0" y="0"/>
            <a:ext cx="13279983" cy="10288588"/>
          </a:xfrm>
          <a:prstGeom prst="rect">
            <a:avLst/>
          </a:prstGeom>
          <a:solidFill>
            <a:srgbClr val="353535">
              <a:alpha val="11764"/>
            </a:srgbClr>
          </a:solidFill>
          <a:ln>
            <a:noFill/>
          </a:ln>
        </p:spPr>
      </p:sp>
      <p:sp>
        <p:nvSpPr>
          <p:cNvPr id="395" name="Google Shape;395;p10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96" name="Google Shape;396;p10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97" name="Google Shape;397;p10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398"/>
        <p:cNvGrpSpPr/>
        <p:nvPr/>
      </p:nvGrpSpPr>
      <p:grpSpPr>
        <a:xfrm>
          <a:off x="0" y="0"/>
          <a:ext cx="0" cy="0"/>
          <a:chOff x="0" y="0"/>
          <a:chExt cx="0" cy="0"/>
        </a:xfrm>
      </p:grpSpPr>
      <p:sp>
        <p:nvSpPr>
          <p:cNvPr id="399" name="Google Shape;399;p104"/>
          <p:cNvSpPr>
            <a:spLocks noGrp="1"/>
          </p:cNvSpPr>
          <p:nvPr>
            <p:ph type="pic" idx="2"/>
          </p:nvPr>
        </p:nvSpPr>
        <p:spPr>
          <a:xfrm>
            <a:off x="5008008" y="0"/>
            <a:ext cx="13279991" cy="10288588"/>
          </a:xfrm>
          <a:prstGeom prst="rect">
            <a:avLst/>
          </a:prstGeom>
          <a:solidFill>
            <a:srgbClr val="353535">
              <a:alpha val="11764"/>
            </a:srgbClr>
          </a:solidFill>
          <a:ln>
            <a:noFill/>
          </a:ln>
        </p:spPr>
      </p:sp>
      <p:sp>
        <p:nvSpPr>
          <p:cNvPr id="400" name="Google Shape;400;p10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01" name="Google Shape;401;p10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02" name="Google Shape;402;p10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403"/>
        <p:cNvGrpSpPr/>
        <p:nvPr/>
      </p:nvGrpSpPr>
      <p:grpSpPr>
        <a:xfrm>
          <a:off x="0" y="0"/>
          <a:ext cx="0" cy="0"/>
          <a:chOff x="0" y="0"/>
          <a:chExt cx="0" cy="0"/>
        </a:xfrm>
      </p:grpSpPr>
      <p:sp>
        <p:nvSpPr>
          <p:cNvPr id="404" name="Google Shape;404;p105"/>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405" name="Google Shape;405;p10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06" name="Google Shape;406;p10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07" name="Google Shape;407;p10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408"/>
        <p:cNvGrpSpPr/>
        <p:nvPr/>
      </p:nvGrpSpPr>
      <p:grpSpPr>
        <a:xfrm>
          <a:off x="0" y="0"/>
          <a:ext cx="0" cy="0"/>
          <a:chOff x="0" y="0"/>
          <a:chExt cx="0" cy="0"/>
        </a:xfrm>
      </p:grpSpPr>
      <p:sp>
        <p:nvSpPr>
          <p:cNvPr id="409" name="Google Shape;409;p106"/>
          <p:cNvSpPr>
            <a:spLocks noGrp="1"/>
          </p:cNvSpPr>
          <p:nvPr>
            <p:ph type="pic" idx="2"/>
          </p:nvPr>
        </p:nvSpPr>
        <p:spPr>
          <a:xfrm>
            <a:off x="4797506" y="0"/>
            <a:ext cx="16075035" cy="10288588"/>
          </a:xfrm>
          <a:prstGeom prst="rect">
            <a:avLst/>
          </a:prstGeom>
          <a:solidFill>
            <a:srgbClr val="353535">
              <a:alpha val="11764"/>
            </a:srgbClr>
          </a:solidFill>
          <a:ln>
            <a:noFill/>
          </a:ln>
        </p:spPr>
      </p:sp>
      <p:sp>
        <p:nvSpPr>
          <p:cNvPr id="410" name="Google Shape;410;p10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11" name="Google Shape;411;p10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12" name="Google Shape;412;p10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413"/>
        <p:cNvGrpSpPr/>
        <p:nvPr/>
      </p:nvGrpSpPr>
      <p:grpSpPr>
        <a:xfrm>
          <a:off x="0" y="0"/>
          <a:ext cx="0" cy="0"/>
          <a:chOff x="0" y="0"/>
          <a:chExt cx="0" cy="0"/>
        </a:xfrm>
      </p:grpSpPr>
      <p:sp>
        <p:nvSpPr>
          <p:cNvPr id="414" name="Google Shape;414;p107"/>
          <p:cNvSpPr>
            <a:spLocks noGrp="1"/>
          </p:cNvSpPr>
          <p:nvPr>
            <p:ph type="pic" idx="2"/>
          </p:nvPr>
        </p:nvSpPr>
        <p:spPr>
          <a:xfrm>
            <a:off x="1818975" y="0"/>
            <a:ext cx="6662002" cy="10288588"/>
          </a:xfrm>
          <a:prstGeom prst="rect">
            <a:avLst/>
          </a:prstGeom>
          <a:solidFill>
            <a:srgbClr val="353535">
              <a:alpha val="11764"/>
            </a:srgbClr>
          </a:solidFill>
          <a:ln>
            <a:noFill/>
          </a:ln>
        </p:spPr>
      </p:sp>
      <p:sp>
        <p:nvSpPr>
          <p:cNvPr id="415" name="Google Shape;415;p10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16" name="Google Shape;416;p10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17" name="Google Shape;417;p10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418"/>
        <p:cNvGrpSpPr/>
        <p:nvPr/>
      </p:nvGrpSpPr>
      <p:grpSpPr>
        <a:xfrm>
          <a:off x="0" y="0"/>
          <a:ext cx="0" cy="0"/>
          <a:chOff x="0" y="0"/>
          <a:chExt cx="0" cy="0"/>
        </a:xfrm>
      </p:grpSpPr>
      <p:sp>
        <p:nvSpPr>
          <p:cNvPr id="419" name="Google Shape;419;p108"/>
          <p:cNvSpPr>
            <a:spLocks noGrp="1"/>
          </p:cNvSpPr>
          <p:nvPr>
            <p:ph type="pic" idx="2"/>
          </p:nvPr>
        </p:nvSpPr>
        <p:spPr>
          <a:xfrm>
            <a:off x="1237024" y="1307392"/>
            <a:ext cx="7696540" cy="7673803"/>
          </a:xfrm>
          <a:prstGeom prst="rect">
            <a:avLst/>
          </a:prstGeom>
          <a:solidFill>
            <a:srgbClr val="353535">
              <a:alpha val="11764"/>
            </a:srgbClr>
          </a:solidFill>
          <a:ln>
            <a:noFill/>
          </a:ln>
        </p:spPr>
      </p:sp>
      <p:sp>
        <p:nvSpPr>
          <p:cNvPr id="420" name="Google Shape;420;p10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21" name="Google Shape;421;p10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22" name="Google Shape;422;p10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423"/>
        <p:cNvGrpSpPr/>
        <p:nvPr/>
      </p:nvGrpSpPr>
      <p:grpSpPr>
        <a:xfrm>
          <a:off x="0" y="0"/>
          <a:ext cx="0" cy="0"/>
          <a:chOff x="0" y="0"/>
          <a:chExt cx="0" cy="0"/>
        </a:xfrm>
      </p:grpSpPr>
      <p:sp>
        <p:nvSpPr>
          <p:cNvPr id="424" name="Google Shape;424;p109"/>
          <p:cNvSpPr>
            <a:spLocks noGrp="1"/>
          </p:cNvSpPr>
          <p:nvPr>
            <p:ph type="pic" idx="2"/>
          </p:nvPr>
        </p:nvSpPr>
        <p:spPr>
          <a:xfrm>
            <a:off x="9401366" y="1401961"/>
            <a:ext cx="7507277" cy="7518587"/>
          </a:xfrm>
          <a:prstGeom prst="rect">
            <a:avLst/>
          </a:prstGeom>
          <a:solidFill>
            <a:srgbClr val="353535">
              <a:alpha val="11764"/>
            </a:srgbClr>
          </a:solidFill>
          <a:ln>
            <a:noFill/>
          </a:ln>
        </p:spPr>
      </p:sp>
      <p:sp>
        <p:nvSpPr>
          <p:cNvPr id="425" name="Google Shape;425;p10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26" name="Google Shape;426;p10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27" name="Google Shape;427;p10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428"/>
        <p:cNvGrpSpPr/>
        <p:nvPr/>
      </p:nvGrpSpPr>
      <p:grpSpPr>
        <a:xfrm>
          <a:off x="0" y="0"/>
          <a:ext cx="0" cy="0"/>
          <a:chOff x="0" y="0"/>
          <a:chExt cx="0" cy="0"/>
        </a:xfrm>
      </p:grpSpPr>
      <p:sp>
        <p:nvSpPr>
          <p:cNvPr id="429" name="Google Shape;429;p110"/>
          <p:cNvSpPr>
            <a:spLocks noGrp="1"/>
          </p:cNvSpPr>
          <p:nvPr>
            <p:ph type="pic" idx="2"/>
          </p:nvPr>
        </p:nvSpPr>
        <p:spPr>
          <a:xfrm>
            <a:off x="2188966" y="2589863"/>
            <a:ext cx="5107185" cy="5108862"/>
          </a:xfrm>
          <a:prstGeom prst="rect">
            <a:avLst/>
          </a:prstGeom>
          <a:solidFill>
            <a:srgbClr val="353535">
              <a:alpha val="11764"/>
            </a:srgbClr>
          </a:solidFill>
          <a:ln>
            <a:noFill/>
          </a:ln>
        </p:spPr>
      </p:sp>
      <p:sp>
        <p:nvSpPr>
          <p:cNvPr id="430" name="Google Shape;430;p11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31" name="Google Shape;431;p11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32" name="Google Shape;432;p11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433"/>
        <p:cNvGrpSpPr/>
        <p:nvPr/>
      </p:nvGrpSpPr>
      <p:grpSpPr>
        <a:xfrm>
          <a:off x="0" y="0"/>
          <a:ext cx="0" cy="0"/>
          <a:chOff x="0" y="0"/>
          <a:chExt cx="0" cy="0"/>
        </a:xfrm>
      </p:grpSpPr>
      <p:sp>
        <p:nvSpPr>
          <p:cNvPr id="434" name="Google Shape;434;p111"/>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435" name="Google Shape;435;p11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36" name="Google Shape;436;p11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437" name="Google Shape;437;p111"/>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438" name="Google Shape;438;p11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439"/>
        <p:cNvGrpSpPr/>
        <p:nvPr/>
      </p:nvGrpSpPr>
      <p:grpSpPr>
        <a:xfrm>
          <a:off x="0" y="0"/>
          <a:ext cx="0" cy="0"/>
          <a:chOff x="0" y="0"/>
          <a:chExt cx="0" cy="0"/>
        </a:xfrm>
      </p:grpSpPr>
      <p:sp>
        <p:nvSpPr>
          <p:cNvPr id="440" name="Google Shape;440;p112"/>
          <p:cNvSpPr>
            <a:spLocks noGrp="1"/>
          </p:cNvSpPr>
          <p:nvPr>
            <p:ph type="pic" idx="2"/>
          </p:nvPr>
        </p:nvSpPr>
        <p:spPr>
          <a:xfrm>
            <a:off x="0" y="0"/>
            <a:ext cx="5144294" cy="5144294"/>
          </a:xfrm>
          <a:prstGeom prst="rect">
            <a:avLst/>
          </a:prstGeom>
          <a:solidFill>
            <a:srgbClr val="353535">
              <a:alpha val="11764"/>
            </a:srgbClr>
          </a:solidFill>
          <a:ln>
            <a:noFill/>
          </a:ln>
        </p:spPr>
      </p:sp>
      <p:sp>
        <p:nvSpPr>
          <p:cNvPr id="441" name="Google Shape;441;p112"/>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442" name="Google Shape;442;p112"/>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443" name="Google Shape;443;p112"/>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444" name="Google Shape;444;p112"/>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445" name="Google Shape;445;p11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46" name="Google Shape;446;p11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447"/>
        <p:cNvGrpSpPr/>
        <p:nvPr/>
      </p:nvGrpSpPr>
      <p:grpSpPr>
        <a:xfrm>
          <a:off x="0" y="0"/>
          <a:ext cx="0" cy="0"/>
          <a:chOff x="0" y="0"/>
          <a:chExt cx="0" cy="0"/>
        </a:xfrm>
      </p:grpSpPr>
      <p:sp>
        <p:nvSpPr>
          <p:cNvPr id="448" name="Google Shape;448;p113"/>
          <p:cNvSpPr>
            <a:spLocks noGrp="1"/>
          </p:cNvSpPr>
          <p:nvPr>
            <p:ph type="pic" idx="2"/>
          </p:nvPr>
        </p:nvSpPr>
        <p:spPr>
          <a:xfrm>
            <a:off x="1751932" y="3612397"/>
            <a:ext cx="1971656" cy="1973190"/>
          </a:xfrm>
          <a:prstGeom prst="rect">
            <a:avLst/>
          </a:prstGeom>
          <a:solidFill>
            <a:schemeClr val="dk1">
              <a:alpha val="11764"/>
            </a:schemeClr>
          </a:solidFill>
          <a:ln>
            <a:noFill/>
          </a:ln>
        </p:spPr>
      </p:sp>
      <p:sp>
        <p:nvSpPr>
          <p:cNvPr id="449" name="Google Shape;449;p113"/>
          <p:cNvSpPr>
            <a:spLocks noGrp="1"/>
          </p:cNvSpPr>
          <p:nvPr>
            <p:ph type="pic" idx="3"/>
          </p:nvPr>
        </p:nvSpPr>
        <p:spPr>
          <a:xfrm>
            <a:off x="6041343" y="3612397"/>
            <a:ext cx="1971656" cy="1973190"/>
          </a:xfrm>
          <a:prstGeom prst="rect">
            <a:avLst/>
          </a:prstGeom>
          <a:solidFill>
            <a:schemeClr val="dk1">
              <a:alpha val="11764"/>
            </a:schemeClr>
          </a:solidFill>
          <a:ln>
            <a:noFill/>
          </a:ln>
        </p:spPr>
      </p:sp>
      <p:sp>
        <p:nvSpPr>
          <p:cNvPr id="450" name="Google Shape;450;p113"/>
          <p:cNvSpPr>
            <a:spLocks noGrp="1"/>
          </p:cNvSpPr>
          <p:nvPr>
            <p:ph type="pic" idx="4"/>
          </p:nvPr>
        </p:nvSpPr>
        <p:spPr>
          <a:xfrm>
            <a:off x="10336545" y="3612397"/>
            <a:ext cx="1971656" cy="1973190"/>
          </a:xfrm>
          <a:prstGeom prst="rect">
            <a:avLst/>
          </a:prstGeom>
          <a:solidFill>
            <a:schemeClr val="dk1">
              <a:alpha val="11764"/>
            </a:schemeClr>
          </a:solidFill>
          <a:ln>
            <a:noFill/>
          </a:ln>
        </p:spPr>
      </p:sp>
      <p:sp>
        <p:nvSpPr>
          <p:cNvPr id="451" name="Google Shape;451;p113"/>
          <p:cNvSpPr>
            <a:spLocks noGrp="1"/>
          </p:cNvSpPr>
          <p:nvPr>
            <p:ph type="pic" idx="5"/>
          </p:nvPr>
        </p:nvSpPr>
        <p:spPr>
          <a:xfrm>
            <a:off x="14634815" y="3612397"/>
            <a:ext cx="1971656" cy="1973190"/>
          </a:xfrm>
          <a:prstGeom prst="rect">
            <a:avLst/>
          </a:prstGeom>
          <a:solidFill>
            <a:schemeClr val="dk1">
              <a:alpha val="11764"/>
            </a:schemeClr>
          </a:solidFill>
          <a:ln>
            <a:noFill/>
          </a:ln>
        </p:spPr>
      </p:sp>
      <p:pic>
        <p:nvPicPr>
          <p:cNvPr id="452" name="Google Shape;452;p113" descr="A picture containing drawing&#10;&#10;Description automatically generated"/>
          <p:cNvPicPr preferRelativeResize="0"/>
          <p:nvPr/>
        </p:nvPicPr>
        <p:blipFill rotWithShape="1">
          <a:blip r:embed="rId2">
            <a:alphaModFix/>
          </a:blip>
          <a:srcRect/>
          <a:stretch/>
        </p:blipFill>
        <p:spPr>
          <a:xfrm>
            <a:off x="14433607" y="14992"/>
            <a:ext cx="3847684" cy="1736484"/>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453"/>
        <p:cNvGrpSpPr/>
        <p:nvPr/>
      </p:nvGrpSpPr>
      <p:grpSpPr>
        <a:xfrm>
          <a:off x="0" y="0"/>
          <a:ext cx="0" cy="0"/>
          <a:chOff x="0" y="0"/>
          <a:chExt cx="0" cy="0"/>
        </a:xfrm>
      </p:grpSpPr>
      <p:sp>
        <p:nvSpPr>
          <p:cNvPr id="454" name="Google Shape;454;p114"/>
          <p:cNvSpPr/>
          <p:nvPr/>
        </p:nvSpPr>
        <p:spPr>
          <a:xfrm>
            <a:off x="360000" y="360056"/>
            <a:ext cx="17568000" cy="8583725"/>
          </a:xfrm>
          <a:prstGeom prst="rect">
            <a:avLst/>
          </a:prstGeom>
          <a:solidFill>
            <a:schemeClr val="lt2">
              <a:alpha val="49411"/>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55" name="Google Shape;455;p11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456" name="Google Shape;456;p11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457"/>
        <p:cNvGrpSpPr/>
        <p:nvPr/>
      </p:nvGrpSpPr>
      <p:grpSpPr>
        <a:xfrm>
          <a:off x="0" y="0"/>
          <a:ext cx="0" cy="0"/>
          <a:chOff x="0" y="0"/>
          <a:chExt cx="0" cy="0"/>
        </a:xfrm>
      </p:grpSpPr>
      <p:sp>
        <p:nvSpPr>
          <p:cNvPr id="458" name="Google Shape;458;p115"/>
          <p:cNvSpPr/>
          <p:nvPr/>
        </p:nvSpPr>
        <p:spPr>
          <a:xfrm>
            <a:off x="360000" y="360056"/>
            <a:ext cx="17568000" cy="8583725"/>
          </a:xfrm>
          <a:prstGeom prst="rect">
            <a:avLst/>
          </a:prstGeom>
          <a:solidFill>
            <a:schemeClr val="lt2">
              <a:alpha val="4980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600" b="0" i="0" u="none" strike="noStrike" cap="none">
              <a:solidFill>
                <a:schemeClr val="lt1"/>
              </a:solidFill>
              <a:latin typeface="Arial"/>
              <a:ea typeface="Arial"/>
              <a:cs typeface="Arial"/>
              <a:sym typeface="Arial"/>
            </a:endParaRPr>
          </a:p>
        </p:txBody>
      </p:sp>
      <p:sp>
        <p:nvSpPr>
          <p:cNvPr id="459" name="Google Shape;459;p115"/>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0" name="Google Shape;460;p115"/>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87443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7935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12831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34881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62340994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597787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7 November 2023</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9421869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7 November 2023</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4400922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201108580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72534678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40647842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5647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206278829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42" Type="http://schemas.openxmlformats.org/officeDocument/2006/relationships/slideLayout" Target="../slideLayouts/slideLayout85.xml"/><Relationship Id="rId7" Type="http://schemas.openxmlformats.org/officeDocument/2006/relationships/slideLayout" Target="../slideLayouts/slideLayout5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slideLayout" Target="../slideLayouts/slideLayout8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4" Type="http://schemas.openxmlformats.org/officeDocument/2006/relationships/theme" Target="../theme/theme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 Id="rId43" Type="http://schemas.openxmlformats.org/officeDocument/2006/relationships/slideLayout" Target="../slideLayouts/slideLayout86.xml"/><Relationship Id="rId8" Type="http://schemas.openxmlformats.org/officeDocument/2006/relationships/slideLayout" Target="../slideLayouts/slideLayout51.xml"/><Relationship Id="rId3" Type="http://schemas.openxmlformats.org/officeDocument/2006/relationships/slideLayout" Target="../slideLayouts/slideLayout46.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9" Type="http://schemas.openxmlformats.org/officeDocument/2006/relationships/slideLayout" Target="../slideLayouts/slideLayout125.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42" Type="http://schemas.openxmlformats.org/officeDocument/2006/relationships/slideLayout" Target="../slideLayouts/slideLayout128.xml"/><Relationship Id="rId47" Type="http://schemas.openxmlformats.org/officeDocument/2006/relationships/slideLayout" Target="../slideLayouts/slideLayout133.xml"/><Relationship Id="rId7" Type="http://schemas.openxmlformats.org/officeDocument/2006/relationships/slideLayout" Target="../slideLayouts/slideLayout93.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9" Type="http://schemas.openxmlformats.org/officeDocument/2006/relationships/slideLayout" Target="../slideLayouts/slideLayout115.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slideLayout" Target="../slideLayouts/slideLayout123.xml"/><Relationship Id="rId40" Type="http://schemas.openxmlformats.org/officeDocument/2006/relationships/slideLayout" Target="../slideLayouts/slideLayout126.xml"/><Relationship Id="rId45" Type="http://schemas.openxmlformats.org/officeDocument/2006/relationships/slideLayout" Target="../slideLayouts/slideLayout131.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slideLayout" Target="../slideLayouts/slideLayout122.xml"/><Relationship Id="rId49" Type="http://schemas.openxmlformats.org/officeDocument/2006/relationships/theme" Target="../theme/theme3.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4" Type="http://schemas.openxmlformats.org/officeDocument/2006/relationships/slideLayout" Target="../slideLayouts/slideLayout130.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slideLayout" Target="../slideLayouts/slideLayout121.xml"/><Relationship Id="rId43" Type="http://schemas.openxmlformats.org/officeDocument/2006/relationships/slideLayout" Target="../slideLayouts/slideLayout129.xml"/><Relationship Id="rId48" Type="http://schemas.openxmlformats.org/officeDocument/2006/relationships/slideLayout" Target="../slideLayouts/slideLayout134.xml"/><Relationship Id="rId8" Type="http://schemas.openxmlformats.org/officeDocument/2006/relationships/slideLayout" Target="../slideLayouts/slideLayout94.xml"/><Relationship Id="rId3" Type="http://schemas.openxmlformats.org/officeDocument/2006/relationships/slideLayout" Target="../slideLayouts/slideLayout89.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slideLayout" Target="../slideLayouts/slideLayout124.xml"/><Relationship Id="rId46" Type="http://schemas.openxmlformats.org/officeDocument/2006/relationships/slideLayout" Target="../slideLayouts/slideLayout132.xml"/><Relationship Id="rId20" Type="http://schemas.openxmlformats.org/officeDocument/2006/relationships/slideLayout" Target="../slideLayouts/slideLayout106.xml"/><Relationship Id="rId41" Type="http://schemas.openxmlformats.org/officeDocument/2006/relationships/slideLayout" Target="../slideLayouts/slideLayout127.xml"/><Relationship Id="rId1" Type="http://schemas.openxmlformats.org/officeDocument/2006/relationships/slideLayout" Target="../slideLayouts/slideLayout87.xml"/><Relationship Id="rId6"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782" r:id="rId42"/>
    <p:sldLayoutId id="2147483783" r:id="rId4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3"/>
        <p:cNvGrpSpPr/>
        <p:nvPr/>
      </p:nvGrpSpPr>
      <p:grpSpPr>
        <a:xfrm>
          <a:off x="0" y="0"/>
          <a:ext cx="0" cy="0"/>
          <a:chOff x="0" y="0"/>
          <a:chExt cx="0" cy="0"/>
        </a:xfrm>
      </p:grpSpPr>
      <p:sp>
        <p:nvSpPr>
          <p:cNvPr id="234" name="Google Shape;234;p72"/>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a:p>
        </p:txBody>
      </p:sp>
      <p:sp>
        <p:nvSpPr>
          <p:cNvPr id="235" name="Google Shape;235;p72"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C0A8CF99-F2F2-4041-805E-AE421D443242}"/>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5" r:id="rId24"/>
    <p:sldLayoutId id="2147483716" r:id="rId25"/>
    <p:sldLayoutId id="2147483717" r:id="rId26"/>
    <p:sldLayoutId id="2147483718" r:id="rId27"/>
    <p:sldLayoutId id="2147483719" r:id="rId28"/>
    <p:sldLayoutId id="2147483720" r:id="rId29"/>
    <p:sldLayoutId id="2147483721" r:id="rId30"/>
    <p:sldLayoutId id="2147483722" r:id="rId31"/>
    <p:sldLayoutId id="2147483723" r:id="rId32"/>
    <p:sldLayoutId id="2147483724" r:id="rId33"/>
    <p:sldLayoutId id="2147483725" r:id="rId34"/>
    <p:sldLayoutId id="2147483726" r:id="rId35"/>
    <p:sldLayoutId id="2147483727" r:id="rId36"/>
    <p:sldLayoutId id="2147483728" r:id="rId37"/>
    <p:sldLayoutId id="2147483729" r:id="rId38"/>
    <p:sldLayoutId id="2147483730" r:id="rId39"/>
    <p:sldLayoutId id="2147483731" r:id="rId40"/>
    <p:sldLayoutId id="2147483732" r:id="rId41"/>
    <p:sldLayoutId id="2147483733" r:id="rId42"/>
    <p:sldLayoutId id="2147483734" r:id="rId4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7989359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 id="2147483805" r:id="rId21"/>
    <p:sldLayoutId id="2147483806" r:id="rId22"/>
    <p:sldLayoutId id="2147483807" r:id="rId23"/>
    <p:sldLayoutId id="2147483808" r:id="rId24"/>
    <p:sldLayoutId id="2147483809" r:id="rId25"/>
    <p:sldLayoutId id="2147483810" r:id="rId26"/>
    <p:sldLayoutId id="2147483811"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821" r:id="rId37"/>
    <p:sldLayoutId id="2147483822" r:id="rId38"/>
    <p:sldLayoutId id="2147483823" r:id="rId39"/>
    <p:sldLayoutId id="2147483824" r:id="rId40"/>
    <p:sldLayoutId id="2147483825" r:id="rId41"/>
    <p:sldLayoutId id="2147483826" r:id="rId42"/>
    <p:sldLayoutId id="2147483827" r:id="rId43"/>
    <p:sldLayoutId id="2147483828" r:id="rId44"/>
    <p:sldLayoutId id="2147483829" r:id="rId45"/>
    <p:sldLayoutId id="2147483830" r:id="rId46"/>
    <p:sldLayoutId id="2147483831" r:id="rId47"/>
    <p:sldLayoutId id="2147483832" r:id="rId48"/>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0.xml"/><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42.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8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11.xml"/><Relationship Id="rId5" Type="http://schemas.openxmlformats.org/officeDocument/2006/relationships/hyperlink" Target="https://communityengagementhub.org/" TargetMode="Externa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3.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650071" y="3189933"/>
            <a:ext cx="7053076" cy="350861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5400"/>
              <a:buFont typeface="Arial"/>
              <a:buNone/>
            </a:pPr>
            <a:r>
              <a:rPr lang="ar-JO" sz="5400" b="1" dirty="0">
                <a:solidFill>
                  <a:srgbClr val="F5333F"/>
                </a:solidFill>
                <a:latin typeface="Calibri" panose="020F0502020204030204" pitchFamily="34" charset="0"/>
                <a:ea typeface="Montserrat"/>
                <a:cs typeface="Calibri" panose="020F0502020204030204" pitchFamily="34" charset="0"/>
                <a:sym typeface="Montserrat"/>
              </a:rPr>
              <a:t>مقدمة إلى المشاركة الاجتماعية والمساءلة</a:t>
            </a:r>
            <a:endParaRPr lang="en-GB" sz="5400" b="1" i="0" u="none" strike="noStrike" cap="none" dirty="0">
              <a:solidFill>
                <a:srgbClr val="F5333F"/>
              </a:solidFill>
              <a:latin typeface="Calibri" panose="020F0502020204030204" pitchFamily="34" charset="0"/>
              <a:ea typeface="Montserrat"/>
              <a:cs typeface="Calibri" panose="020F0502020204030204" pitchFamily="34" charset="0"/>
              <a:sym typeface="Montserrat"/>
            </a:endParaRPr>
          </a:p>
          <a:p>
            <a:pPr marL="0" marR="0" lvl="0" indent="0" algn="r" rtl="1">
              <a:lnSpc>
                <a:spcPct val="100000"/>
              </a:lnSpc>
              <a:spcBef>
                <a:spcPts val="0"/>
              </a:spcBef>
              <a:spcAft>
                <a:spcPts val="0"/>
              </a:spcAft>
              <a:buClr>
                <a:srgbClr val="000000"/>
              </a:buClr>
              <a:buSzPts val="5400"/>
              <a:buFont typeface="Arial"/>
              <a:buNone/>
            </a:pPr>
            <a:endParaRPr lang="en-GB" sz="5400" b="1" dirty="0">
              <a:solidFill>
                <a:srgbClr val="F5333F"/>
              </a:solidFill>
              <a:latin typeface="Montserrat"/>
              <a:ea typeface="Montserrat"/>
              <a:cs typeface="Montserrat"/>
              <a:sym typeface="Montserrat"/>
            </a:endParaRPr>
          </a:p>
          <a:p>
            <a:pPr algn="r" rtl="1">
              <a:buSzPts val="3200"/>
            </a:pPr>
            <a:r>
              <a:rPr lang="ar-JO" sz="2800" dirty="0">
                <a:solidFill>
                  <a:srgbClr val="0F2042"/>
                </a:solidFill>
                <a:latin typeface="Calibri" panose="020F0502020204030204" pitchFamily="34" charset="0"/>
                <a:cs typeface="Calibri" panose="020F0502020204030204" pitchFamily="34" charset="0"/>
                <a:sym typeface="Montserrat"/>
              </a:rPr>
              <a:t>وجاهي</a:t>
            </a:r>
            <a:endParaRPr sz="2800" dirty="0">
              <a:solidFill>
                <a:srgbClr val="0F2042"/>
              </a:solidFill>
              <a:latin typeface="Calibri" panose="020F0502020204030204" pitchFamily="34" charset="0"/>
              <a:cs typeface="Calibri" panose="020F0502020204030204" pitchFamily="34" charset="0"/>
              <a:sym typeface="Montserrat"/>
            </a:endParaRPr>
          </a:p>
          <a:p>
            <a:pPr marL="0" marR="0" lvl="0" indent="0" algn="r" rtl="1">
              <a:lnSpc>
                <a:spcPct val="100000"/>
              </a:lnSpc>
              <a:spcBef>
                <a:spcPts val="0"/>
              </a:spcBef>
              <a:spcAft>
                <a:spcPts val="0"/>
              </a:spcAft>
              <a:buClr>
                <a:srgbClr val="000000"/>
              </a:buClr>
              <a:buSzPts val="3200"/>
              <a:buFont typeface="Arial"/>
              <a:buNone/>
            </a:pPr>
            <a:endParaRPr sz="3200" b="0" i="0" u="none" strike="noStrike" cap="none" dirty="0">
              <a:solidFill>
                <a:srgbClr val="0F2042"/>
              </a:solidFill>
              <a:latin typeface="Montserrat"/>
              <a:ea typeface="Montserrat"/>
              <a:cs typeface="Montserrat"/>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a:alphaModFix/>
          </a:blip>
          <a:srcRect l="21949" r="21949"/>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39270" y="2660626"/>
            <a:ext cx="7987554" cy="7543050"/>
          </a:xfrm>
          <a:prstGeom prst="rect">
            <a:avLst/>
          </a:prstGeom>
          <a:noFill/>
          <a:ln>
            <a:noFill/>
          </a:ln>
        </p:spPr>
        <p:txBody>
          <a:bodyPr spcFirstLastPara="1" wrap="square" lIns="91425" tIns="45700" rIns="91425" bIns="45700" anchor="t" anchorCtr="0">
            <a:spAutoFit/>
          </a:bodyPr>
          <a:lstStyle/>
          <a:p>
            <a:pPr lvl="0" algn="just" rtl="1">
              <a:buSzPts val="2800"/>
              <a:defRPr/>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الخط الساخن لإدارة  التغذية الراجعة الخاصة بالنقد في لبنان</a:t>
            </a:r>
          </a:p>
          <a:p>
            <a:pPr lvl="0" algn="just" rtl="1">
              <a:buSzPts val="2800"/>
              <a:defRPr/>
            </a:pPr>
            <a:endPar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endParaRPr>
          </a:p>
          <a:p>
            <a:pPr lvl="0" algn="just" rtl="1">
              <a:buSzPts val="2800"/>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أطلق الصليب الأحمر اللبناني خطًا ساخنًا للرد على الاستفسارات المتعلقة ببرنامج النقد.</a:t>
            </a: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استجاب اثنين من المشغلين الذين لديهم هواتف محمولة في فريق إدارة الكوارث للاستفسارات بخصوص الأهلية وفقدان بطاقات النقد والتحديات المتعلقة بأرقام التعريف الشخصي.</a:t>
            </a: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عمل فريق التخطيط والرصد والتقييم والإبلاغ على توسيع نطاق الخط الساخن ليتضمن المزيد من برامج واستجابات الصليب الأحمر اللبناني.</a:t>
            </a:r>
          </a:p>
          <a:p>
            <a:pPr marL="342900" indent="-342900" algn="just" rtl="1">
              <a:lnSpc>
                <a:spcPts val="3080"/>
              </a:lnSpc>
              <a:spcBef>
                <a:spcPts val="1200"/>
              </a:spcBef>
              <a:buClr>
                <a:srgbClr val="FF0000"/>
              </a:buClr>
              <a:buSzPts val="2200"/>
              <a:buFont typeface="Arial"/>
              <a:buChar char="•"/>
            </a:pPr>
            <a:endParaRPr lang="en-GB" sz="24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endParaRPr>
          </a:p>
          <a:p>
            <a:pPr algn="just" rtl="1">
              <a:buSzPts val="2800"/>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استخدام تطبيق واتساب في البيرو للاستجابة للتغذية الراجعة المتعلقة بكوفيد-19</a:t>
            </a: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a:cs typeface="Calibri" panose="020F0502020204030204" pitchFamily="34" charset="0"/>
                <a:sym typeface="Open Sans"/>
              </a:rPr>
              <a:t>استخدم الصليب الأحمر في البيرو رقم واتساب الخاص بالأعمال في الإجابة على أسئلة المهاجرين الفنزويليين حول الوباء، بالإضافة إلى الاستجابة إلى طلبات المساعدة.</a:t>
            </a: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a:cs typeface="Calibri" panose="020F0502020204030204" pitchFamily="34" charset="0"/>
                <a:sym typeface="Open Sans"/>
              </a:rPr>
              <a:t>يتم تزويد العاملين بالأسئلة الشائعة والرسائل الرئيسية للإجابة على الأسئلة الاستجابة  للمعلومات الخاطئة.</a:t>
            </a:r>
          </a:p>
        </p:txBody>
      </p:sp>
      <p:sp>
        <p:nvSpPr>
          <p:cNvPr id="567" name="Google Shape;567;p10"/>
          <p:cNvSpPr txBox="1"/>
          <p:nvPr/>
        </p:nvSpPr>
        <p:spPr>
          <a:xfrm>
            <a:off x="600635" y="243930"/>
            <a:ext cx="7664824" cy="3123892"/>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33394B"/>
                </a:solidFill>
                <a:effectLst/>
                <a:uLnTx/>
                <a:uFillTx/>
                <a:latin typeface="Calibri" panose="020F0502020204030204" pitchFamily="34" charset="0"/>
                <a:ea typeface="Montserrat"/>
                <a:cs typeface="Calibri" panose="020F0502020204030204" pitchFamily="34" charset="0"/>
                <a:sym typeface="Montserrat"/>
              </a:rPr>
              <a:t>المشاركة المجتمعية والمساءلة في العمل:</a:t>
            </a:r>
            <a:endParaRPr kumimoji="0" lang="ar-JO"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a:p>
            <a:pPr marL="0" marR="0" lvl="0" indent="0" algn="r" defTabSz="914400" rtl="1" eaLnBrk="1" fontAlgn="auto" latinLnBrk="0" hangingPunct="1">
              <a:lnSpc>
                <a:spcPct val="100000"/>
              </a:lnSpc>
              <a:spcBef>
                <a:spcPts val="300"/>
              </a:spcBef>
              <a:spcAft>
                <a:spcPts val="0"/>
              </a:spcAft>
              <a:buClr>
                <a:srgbClr val="000000"/>
              </a:buClr>
              <a:buSzPts val="4800"/>
              <a:buFont typeface="Arial"/>
              <a:buNone/>
              <a:tabLst/>
              <a:defRPr/>
            </a:pPr>
            <a:r>
              <a:rPr lang="ar-JO" sz="4800" b="1" dirty="0">
                <a:solidFill>
                  <a:srgbClr val="F5333F"/>
                </a:solidFill>
                <a:latin typeface="Calibri" panose="020F0502020204030204" pitchFamily="34" charset="0"/>
                <a:ea typeface="Montserrat"/>
                <a:cs typeface="Calibri" panose="020F0502020204030204" pitchFamily="34" charset="0"/>
                <a:sym typeface="Montserrat"/>
              </a:rPr>
              <a:t>آليات التغذية الراجعة</a:t>
            </a:r>
            <a:r>
              <a:rPr kumimoji="0" lang="ar-JO"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endParaRPr kumimoji="0" lang="ar-JO"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endParaRPr kumimoji="0" lang="en-GB"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66">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6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551150"/>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dirty="0">
                <a:solidFill>
                  <a:srgbClr val="F5333F"/>
                </a:solidFill>
                <a:latin typeface="Calibri" panose="020F0502020204030204" pitchFamily="34" charset="0"/>
                <a:ea typeface="Montserrat"/>
                <a:cs typeface="Calibri" panose="020F0502020204030204" pitchFamily="34" charset="0"/>
                <a:sym typeface="Montserrat"/>
              </a:rPr>
              <a:t>لماذا تعد</a:t>
            </a:r>
            <a:r>
              <a:rPr lang="ar-JO" sz="8800" b="1" i="0" u="none" strike="noStrike" cap="none" dirty="0">
                <a:solidFill>
                  <a:srgbClr val="F5333F"/>
                </a:solidFill>
                <a:latin typeface="Calibri" panose="020F0502020204030204" pitchFamily="34" charset="0"/>
                <a:ea typeface="Montserrat"/>
                <a:cs typeface="Calibri" panose="020F0502020204030204" pitchFamily="34" charset="0"/>
                <a:sym typeface="Montserrat"/>
              </a:rPr>
              <a:t> المشاركة المجتمعية والمساءلة أمرًا في غاية الأهمية؟</a:t>
            </a:r>
            <a:endParaRPr sz="8800" b="0" i="0" u="none" strike="noStrike" cap="none" dirty="0">
              <a:solidFill>
                <a:srgbClr val="F5333F"/>
              </a:solidFill>
              <a:latin typeface="Calibri" panose="020F0502020204030204" pitchFamily="34" charset="0"/>
              <a:ea typeface="Roboto Black"/>
              <a:cs typeface="Calibri" panose="020F0502020204030204" pitchFamily="34" charset="0"/>
              <a:sym typeface="Roboto Blac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372"/>
            </a:srgbClr>
          </a:solidFill>
          <a:ln>
            <a:noFill/>
          </a:ln>
        </p:spPr>
      </p:pic>
      <p:sp>
        <p:nvSpPr>
          <p:cNvPr id="587" name="Google Shape;587;p13"/>
          <p:cNvSpPr txBox="1"/>
          <p:nvPr/>
        </p:nvSpPr>
        <p:spPr>
          <a:xfrm>
            <a:off x="512007" y="799434"/>
            <a:ext cx="8112935" cy="1274155"/>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cs typeface="Calibri" panose="020F0502020204030204" pitchFamily="34" charset="0"/>
                <a:sym typeface="Montserrat"/>
              </a:rPr>
              <a:t>ما الهدف من إشراك المجتمعات؟</a:t>
            </a:r>
            <a:endParaRPr lang="ar-JO" dirty="0">
              <a:latin typeface="Calibri" panose="020F0502020204030204" pitchFamily="34" charset="0"/>
              <a:cs typeface="Calibri" panose="020F0502020204030204" pitchFamily="34" charset="0"/>
            </a:endParaRPr>
          </a:p>
          <a:p>
            <a:pPr marL="0" marR="0" lvl="0" indent="0" algn="just" rtl="1">
              <a:lnSpc>
                <a:spcPct val="80000"/>
              </a:lnSpc>
              <a:spcBef>
                <a:spcPts val="0"/>
              </a:spcBef>
              <a:spcAft>
                <a:spcPts val="0"/>
              </a:spcAft>
              <a:buClr>
                <a:srgbClr val="000000"/>
              </a:buClr>
              <a:buSzPts val="4800"/>
              <a:buFont typeface="Arial"/>
              <a:buNone/>
            </a:pPr>
            <a:r>
              <a:rPr lang="ar-JO" sz="4800" b="0" i="0" u="none" strike="noStrike" cap="none" dirty="0">
                <a:solidFill>
                  <a:schemeClr val="accent3"/>
                </a:solidFill>
                <a:latin typeface="Calibri" panose="020F0502020204030204" pitchFamily="34" charset="0"/>
                <a:ea typeface="Montserrat"/>
                <a:cs typeface="Calibri" panose="020F0502020204030204" pitchFamily="34" charset="0"/>
                <a:sym typeface="Montserrat"/>
              </a:rPr>
              <a:t>نقاش</a:t>
            </a:r>
            <a:r>
              <a:rPr lang="en-GB" sz="4800" b="0" i="0" u="none" strike="noStrike" cap="none" dirty="0">
                <a:solidFill>
                  <a:schemeClr val="accent3"/>
                </a:solidFill>
                <a:latin typeface="Calibri" panose="020F0502020204030204" pitchFamily="34" charset="0"/>
                <a:ea typeface="Montserrat"/>
                <a:cs typeface="Calibri" panose="020F0502020204030204" pitchFamily="34" charset="0"/>
                <a:sym typeface="Montserrat"/>
              </a:rPr>
              <a:t>…</a:t>
            </a:r>
            <a:endParaRPr sz="4800" b="0" i="0" u="none" strike="noStrike" cap="none" dirty="0">
              <a:solidFill>
                <a:schemeClr val="dk2"/>
              </a:solidFill>
              <a:latin typeface="Calibri" panose="020F0502020204030204" pitchFamily="34" charset="0"/>
              <a:ea typeface="Montserrat"/>
              <a:cs typeface="Calibri" panose="020F0502020204030204" pitchFamily="34" charset="0"/>
              <a:sym typeface="Montserrat"/>
            </a:endParaRPr>
          </a:p>
        </p:txBody>
      </p:sp>
      <p:sp>
        <p:nvSpPr>
          <p:cNvPr id="588" name="Google Shape;588;p13"/>
          <p:cNvSpPr txBox="1"/>
          <p:nvPr/>
        </p:nvSpPr>
        <p:spPr>
          <a:xfrm>
            <a:off x="512007" y="3190769"/>
            <a:ext cx="7341075" cy="4524275"/>
          </a:xfrm>
          <a:prstGeom prst="rect">
            <a:avLst/>
          </a:prstGeom>
          <a:noFill/>
          <a:ln>
            <a:noFill/>
          </a:ln>
        </p:spPr>
        <p:txBody>
          <a:bodyPr spcFirstLastPara="1" wrap="square" lIns="91425" tIns="45700" rIns="91425" bIns="45700" anchor="t" anchorCtr="0">
            <a:spAutoFit/>
          </a:bodyPr>
          <a:lstStyle/>
          <a:p>
            <a:pPr marL="457200" marR="0" lvl="0" indent="-457200" algn="just" rtl="1">
              <a:lnSpc>
                <a:spcPct val="100000"/>
              </a:lnSpc>
              <a:spcBef>
                <a:spcPts val="0"/>
              </a:spcBef>
              <a:spcAft>
                <a:spcPts val="0"/>
              </a:spcAft>
              <a:buClr>
                <a:srgbClr val="FF0000"/>
              </a:buClr>
              <a:buSzPts val="3200"/>
              <a:buFont typeface="Calibri"/>
              <a:buAutoNum type="arabicPeriod"/>
            </a:pPr>
            <a:r>
              <a:rPr lang="ar-JO" sz="2800" dirty="0">
                <a:solidFill>
                  <a:schemeClr val="lt1"/>
                </a:solidFill>
                <a:latin typeface="Calibri" panose="020F0502020204030204" pitchFamily="34" charset="0"/>
                <a:ea typeface="Open Sans"/>
                <a:cs typeface="Calibri" panose="020F0502020204030204" pitchFamily="34" charset="0"/>
                <a:sym typeface="Open Sans"/>
              </a:rPr>
              <a:t>فهم سياق المجتمع واحتياجاته.</a:t>
            </a:r>
            <a:endParaRPr sz="2800" b="0" i="0"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a:p>
            <a:pPr marL="457200" lvl="0" indent="-457200" algn="just" rtl="1">
              <a:spcBef>
                <a:spcPts val="3600"/>
              </a:spcBef>
              <a:buClr>
                <a:srgbClr val="FF0000"/>
              </a:buClr>
              <a:buSzPts val="3200"/>
              <a:buFont typeface="Calibri"/>
              <a:buAutoNum type="arabicPeriod"/>
            </a:pPr>
            <a:r>
              <a:rPr lang="ar-JO" sz="2800" dirty="0">
                <a:solidFill>
                  <a:schemeClr val="lt1"/>
                </a:solidFill>
                <a:latin typeface="Calibri" panose="020F0502020204030204" pitchFamily="34" charset="0"/>
                <a:ea typeface="Open Sans"/>
                <a:cs typeface="Calibri" panose="020F0502020204030204" pitchFamily="34" charset="0"/>
                <a:sym typeface="Open Sans"/>
              </a:rPr>
              <a:t>تحسين جودة وفاعلية البرامج والعمليات.</a:t>
            </a:r>
          </a:p>
          <a:p>
            <a:pPr marL="457200" lvl="0" indent="-457200" algn="just" rtl="1">
              <a:spcBef>
                <a:spcPts val="3600"/>
              </a:spcBef>
              <a:buClr>
                <a:srgbClr val="FF0000"/>
              </a:buClr>
              <a:buSzPts val="3200"/>
              <a:buFont typeface="Calibri"/>
              <a:buAutoNum type="arabicPeriod"/>
            </a:pPr>
            <a:r>
              <a:rPr lang="ar-JO" sz="2800" dirty="0">
                <a:solidFill>
                  <a:schemeClr val="lt1"/>
                </a:solidFill>
                <a:latin typeface="Calibri" panose="020F0502020204030204" pitchFamily="34" charset="0"/>
                <a:ea typeface="Open Sans"/>
                <a:cs typeface="Calibri" panose="020F0502020204030204" pitchFamily="34" charset="0"/>
                <a:sym typeface="Open Sans"/>
              </a:rPr>
              <a:t>بناء الثقة والوصول والقبول من جانب المجتمعات.</a:t>
            </a:r>
          </a:p>
          <a:p>
            <a:pPr marL="457200" lvl="0" indent="-457200" algn="just" rtl="1">
              <a:spcBef>
                <a:spcPts val="3600"/>
              </a:spcBef>
              <a:buClr>
                <a:srgbClr val="FF0000"/>
              </a:buClr>
              <a:buSzPts val="3200"/>
              <a:buFont typeface="Calibri"/>
              <a:buAutoNum type="arabicPeriod"/>
            </a:pPr>
            <a:r>
              <a:rPr lang="ar-JO" sz="2800" dirty="0">
                <a:solidFill>
                  <a:schemeClr val="lt1"/>
                </a:solidFill>
                <a:latin typeface="Calibri" panose="020F0502020204030204" pitchFamily="34" charset="0"/>
                <a:ea typeface="Open Sans"/>
                <a:cs typeface="Calibri" panose="020F0502020204030204" pitchFamily="34" charset="0"/>
                <a:sym typeface="Open Sans"/>
              </a:rPr>
              <a:t>تعزيز ملكية المجتمع وقدرته على الصمود ودعم الحلول التي يقودها المجتمع.</a:t>
            </a:r>
          </a:p>
          <a:p>
            <a:pPr marL="457200" lvl="0" indent="-457200" algn="just" rtl="1">
              <a:spcBef>
                <a:spcPts val="3600"/>
              </a:spcBef>
              <a:buClr>
                <a:srgbClr val="FF0000"/>
              </a:buClr>
              <a:buSzPts val="3200"/>
              <a:buFont typeface="Calibri"/>
              <a:buAutoNum type="arabicPeriod"/>
            </a:pPr>
            <a:r>
              <a:rPr lang="ar-JO" sz="2800" dirty="0">
                <a:solidFill>
                  <a:schemeClr val="lt1"/>
                </a:solidFill>
                <a:latin typeface="Calibri" panose="020F0502020204030204" pitchFamily="34" charset="0"/>
                <a:ea typeface="Open Sans"/>
                <a:cs typeface="Calibri" panose="020F0502020204030204" pitchFamily="34" charset="0"/>
                <a:sym typeface="Open Sans"/>
              </a:rPr>
              <a:t>الوفاء بالتزاماتنا.</a:t>
            </a:r>
            <a:endParaRPr sz="2800" b="0" i="0"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14"/>
          <p:cNvSpPr txBox="1"/>
          <p:nvPr/>
        </p:nvSpPr>
        <p:spPr>
          <a:xfrm>
            <a:off x="492735" y="899885"/>
            <a:ext cx="8346465" cy="683224"/>
          </a:xfrm>
          <a:prstGeom prst="rect">
            <a:avLst/>
          </a:prstGeom>
          <a:noFill/>
          <a:ln>
            <a:noFill/>
          </a:ln>
        </p:spPr>
        <p:txBody>
          <a:bodyPr spcFirstLastPara="1" wrap="square" lIns="91425" tIns="45700" rIns="91425" bIns="45700" anchor="t" anchorCtr="0">
            <a:spAutoFit/>
          </a:bodyPr>
          <a:lstStyle/>
          <a:p>
            <a:pPr marL="0" marR="0" lvl="0" indent="0" algn="r" rtl="1">
              <a:lnSpc>
                <a:spcPct val="80000"/>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ما هي التزاماتنا؟</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95" name="Google Shape;595;p14"/>
          <p:cNvSpPr txBox="1"/>
          <p:nvPr/>
        </p:nvSpPr>
        <p:spPr>
          <a:xfrm>
            <a:off x="492735" y="2648396"/>
            <a:ext cx="7844441" cy="6001603"/>
          </a:xfrm>
          <a:prstGeom prst="rect">
            <a:avLst/>
          </a:prstGeom>
          <a:noFill/>
          <a:ln>
            <a:noFill/>
          </a:ln>
        </p:spPr>
        <p:txBody>
          <a:bodyPr spcFirstLastPara="1" wrap="square" lIns="91425" tIns="45700" rIns="91425" bIns="45700" anchor="t" anchorCtr="0">
            <a:spAutoFit/>
          </a:bodyPr>
          <a:lstStyle/>
          <a:p>
            <a:pPr marL="457200" lvl="0" indent="-457200" algn="just" rtl="1">
              <a:buClr>
                <a:srgbClr val="FF0000"/>
              </a:buClr>
              <a:buSzPts val="2400"/>
              <a:buFont typeface="Arial"/>
              <a:buChar char="•"/>
            </a:pPr>
            <a:r>
              <a:rPr lang="ar-JO" sz="2400" b="1" dirty="0">
                <a:solidFill>
                  <a:schemeClr val="accent3"/>
                </a:solidFill>
                <a:latin typeface="Calibri" panose="020F0502020204030204" pitchFamily="34" charset="0"/>
                <a:ea typeface="Open Sans"/>
                <a:cs typeface="Calibri" panose="020F0502020204030204" pitchFamily="34" charset="0"/>
                <a:sym typeface="Open Sans"/>
              </a:rPr>
              <a:t>مدونة قواعد السلوك الخاصة بالحركة في الاستجابة للكوارث</a:t>
            </a:r>
          </a:p>
          <a:p>
            <a:pPr marL="457200" lvl="0" indent="-457200" algn="just" rtl="1">
              <a:spcBef>
                <a:spcPts val="3600"/>
              </a:spcBef>
              <a:buClr>
                <a:srgbClr val="FF0000"/>
              </a:buClr>
              <a:buSzPts val="2400"/>
              <a:buFont typeface="Arial"/>
              <a:buChar char="•"/>
            </a:pPr>
            <a:r>
              <a:rPr lang="ar-JO" sz="2400" b="1" dirty="0">
                <a:solidFill>
                  <a:schemeClr val="accent3"/>
                </a:solidFill>
                <a:latin typeface="Calibri" panose="020F0502020204030204" pitchFamily="34" charset="0"/>
                <a:ea typeface="Open Sans"/>
                <a:cs typeface="Calibri" panose="020F0502020204030204" pitchFamily="34" charset="0"/>
                <a:sym typeface="Open Sans"/>
              </a:rPr>
              <a:t>مبادئ وقواعد المساعدة الإنسانية للصليب الأحمر والهلال الأحمر</a:t>
            </a:r>
          </a:p>
          <a:p>
            <a:pPr marL="457200" lvl="0" indent="-457200" algn="just" rtl="1">
              <a:spcBef>
                <a:spcPts val="3600"/>
              </a:spcBef>
              <a:buClr>
                <a:srgbClr val="FF0000"/>
              </a:buClr>
              <a:buSzPts val="2400"/>
              <a:buFont typeface="Arial"/>
              <a:buChar char="•"/>
            </a:pPr>
            <a:r>
              <a:rPr lang="ar-JO" sz="2400" b="1" dirty="0">
                <a:solidFill>
                  <a:schemeClr val="accent3"/>
                </a:solidFill>
                <a:latin typeface="Calibri" panose="020F0502020204030204" pitchFamily="34" charset="0"/>
                <a:ea typeface="Open Sans"/>
                <a:cs typeface="Calibri" panose="020F0502020204030204" pitchFamily="34" charset="0"/>
                <a:sym typeface="Open Sans"/>
              </a:rPr>
              <a:t> الالتزامات واسعة النطاق على مستوى الحركة للمشاركة المجتمعية والمساءلة</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1144817" marR="0" lvl="1" indent="-457200" algn="just" rtl="1">
              <a:lnSpc>
                <a:spcPct val="100000"/>
              </a:lnSpc>
              <a:spcBef>
                <a:spcPts val="1800"/>
              </a:spcBef>
              <a:spcAft>
                <a:spcPts val="0"/>
              </a:spcAft>
              <a:buClr>
                <a:srgbClr val="FF0000"/>
              </a:buClr>
              <a:buSzPts val="2400"/>
              <a:buFont typeface="Arial"/>
              <a:buChar char="•"/>
            </a:pPr>
            <a:r>
              <a:rPr lang="ar-JO" sz="24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تم إقرارها في مجلس المندوبين في عام 2019.</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1144817" lvl="1" indent="-457200" algn="just" rtl="1">
              <a:spcBef>
                <a:spcPts val="1800"/>
              </a:spcBef>
              <a:buClr>
                <a:srgbClr val="FF0000"/>
              </a:buClr>
              <a:buSzPts val="2400"/>
              <a:buFont typeface="Arial"/>
              <a:buChar char="•"/>
            </a:pPr>
            <a:r>
              <a:rPr lang="ar-JO" sz="2400" dirty="0">
                <a:solidFill>
                  <a:schemeClr val="lt1"/>
                </a:solidFill>
                <a:latin typeface="Calibri" panose="020F0502020204030204" pitchFamily="34" charset="0"/>
                <a:ea typeface="Open Sans"/>
                <a:cs typeface="Calibri" panose="020F0502020204030204" pitchFamily="34" charset="0"/>
                <a:sym typeface="Open Sans"/>
              </a:rPr>
              <a:t>سبعة التزامات استراتيجية شاملة لنكون أكثر عرضة للمساءلة أمام من نخدمهم.</a:t>
            </a:r>
          </a:p>
          <a:p>
            <a:pPr marL="1144817" lvl="1" indent="-457200" algn="just" rtl="1">
              <a:spcBef>
                <a:spcPts val="1800"/>
              </a:spcBef>
              <a:buClr>
                <a:srgbClr val="FF0000"/>
              </a:buClr>
              <a:buSzPts val="2400"/>
              <a:buFont typeface="Arial"/>
              <a:buChar char="•"/>
            </a:pPr>
            <a:r>
              <a:rPr lang="ar-JO" sz="2400" dirty="0">
                <a:solidFill>
                  <a:schemeClr val="lt1"/>
                </a:solidFill>
                <a:latin typeface="Calibri" panose="020F0502020204030204" pitchFamily="34" charset="0"/>
                <a:ea typeface="Open Sans"/>
                <a:cs typeface="Calibri" panose="020F0502020204030204" pitchFamily="34" charset="0"/>
                <a:sym typeface="Open Sans"/>
              </a:rPr>
              <a:t>يتحمل كافة أعضاء الحركة - كل جمعية وطنية وبعثة للجنة الدولية للصليب الأحمر والاتحاد الدولي لجمعيات الصليب الأحمر والهلال الأحمر - مسؤولية دعم هذه الالتزامات.</a:t>
            </a:r>
          </a:p>
          <a:p>
            <a:pPr marL="1144817" lvl="1" indent="-457200" algn="just" rtl="1">
              <a:spcBef>
                <a:spcPts val="1800"/>
              </a:spcBef>
              <a:buClr>
                <a:srgbClr val="FF0000"/>
              </a:buClr>
              <a:buSzPts val="2400"/>
              <a:buFont typeface="Arial"/>
              <a:buChar char="•"/>
            </a:pPr>
            <a:r>
              <a:rPr lang="ar-JO" sz="24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تنطبق على كافة الموظفين والمتطوعين.</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pic>
        <p:nvPicPr>
          <p:cNvPr id="596" name="Google Shape;596;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0443128" y="950460"/>
            <a:ext cx="7070662" cy="6974540"/>
          </a:xfrm>
          <a:prstGeom prst="rect">
            <a:avLst/>
          </a:prstGeom>
          <a:noFill/>
          <a:ln w="9525" cap="flat" cmpd="sng">
            <a:solidFill>
              <a:schemeClr val="dk1"/>
            </a:solidFill>
            <a:prstDash val="solid"/>
            <a:round/>
            <a:headEnd type="none" w="sm" len="sm"/>
            <a:tailEnd type="none" w="sm" len="sm"/>
          </a:ln>
        </p:spPr>
      </p:pic>
      <p:pic>
        <p:nvPicPr>
          <p:cNvPr id="597" name="Google Shape;597;p14"/>
          <p:cNvPicPr preferRelativeResize="0"/>
          <p:nvPr/>
        </p:nvPicPr>
        <p:blipFill rotWithShape="1">
          <a:blip r:embed="rId4">
            <a:alphaModFix/>
          </a:blip>
          <a:srcRect/>
          <a:stretch/>
        </p:blipFill>
        <p:spPr>
          <a:xfrm>
            <a:off x="8872475" y="2648396"/>
            <a:ext cx="8516471" cy="5982158"/>
          </a:xfrm>
          <a:prstGeom prst="rect">
            <a:avLst/>
          </a:prstGeom>
          <a:noFill/>
          <a:ln>
            <a:noFill/>
          </a:ln>
        </p:spPr>
      </p:pic>
      <p:sp>
        <p:nvSpPr>
          <p:cNvPr id="8" name="TextBox 7">
            <a:extLst>
              <a:ext uri="{FF2B5EF4-FFF2-40B4-BE49-F238E27FC236}">
                <a16:creationId xmlns:a16="http://schemas.microsoft.com/office/drawing/2014/main" id="{ABA8A859-8A05-C8E4-4CDF-C0CB4B8DE19B}"/>
              </a:ext>
            </a:extLst>
          </p:cNvPr>
          <p:cNvSpPr txBox="1"/>
          <p:nvPr/>
        </p:nvSpPr>
        <p:spPr>
          <a:xfrm>
            <a:off x="9758861" y="4253064"/>
            <a:ext cx="6743700" cy="369332"/>
          </a:xfrm>
          <a:prstGeom prst="rect">
            <a:avLst/>
          </a:prstGeom>
          <a:noFill/>
        </p:spPr>
        <p:txBody>
          <a:bodyPr wrap="square" rtlCol="0">
            <a:spAutoFit/>
          </a:bodyPr>
          <a:lstStyle/>
          <a:p>
            <a:r>
              <a:rPr lang="ar-JO" sz="1800" dirty="0">
                <a:latin typeface="Calibri" panose="020F0502020204030204" pitchFamily="34" charset="0"/>
                <a:cs typeface="Calibri" panose="020F0502020204030204" pitchFamily="34" charset="0"/>
              </a:rPr>
              <a:t>مبادئ وقواعد الصليب والهلال الأحمر في العمل الإنساني</a:t>
            </a:r>
            <a:endParaRPr lang="en-US" sz="1800" dirty="0">
              <a:latin typeface="Calibri" panose="020F0502020204030204" pitchFamily="34" charset="0"/>
              <a:cs typeface="Calibri" panose="020F0502020204030204" pitchFamily="34" charset="0"/>
            </a:endParaRPr>
          </a:p>
        </p:txBody>
      </p:sp>
      <p:pic>
        <p:nvPicPr>
          <p:cNvPr id="598" name="Google Shape;598;p14"/>
          <p:cNvPicPr preferRelativeResize="0"/>
          <p:nvPr/>
        </p:nvPicPr>
        <p:blipFill rotWithShape="1">
          <a:blip r:embed="rId5">
            <a:alphaModFix/>
          </a:blip>
          <a:srcRect/>
          <a:stretch/>
        </p:blipFill>
        <p:spPr>
          <a:xfrm>
            <a:off x="10434237" y="882190"/>
            <a:ext cx="6802651" cy="9164682"/>
          </a:xfrm>
          <a:prstGeom prst="rect">
            <a:avLst/>
          </a:prstGeom>
          <a:noFill/>
          <a:ln w="9525" cap="flat" cmpd="sng">
            <a:solidFill>
              <a:schemeClr val="dk2"/>
            </a:solidFill>
            <a:prstDash val="solid"/>
            <a:round/>
            <a:headEnd type="none" w="sm" len="sm"/>
            <a:tailEnd type="none" w="sm" len="sm"/>
          </a:ln>
        </p:spPr>
      </p:pic>
      <p:sp>
        <p:nvSpPr>
          <p:cNvPr id="2" name="TextBox 1">
            <a:extLst>
              <a:ext uri="{FF2B5EF4-FFF2-40B4-BE49-F238E27FC236}">
                <a16:creationId xmlns:a16="http://schemas.microsoft.com/office/drawing/2014/main" id="{F6EF30E3-9A4C-F4C6-611C-E1B772971D81}"/>
              </a:ext>
            </a:extLst>
          </p:cNvPr>
          <p:cNvSpPr txBox="1"/>
          <p:nvPr/>
        </p:nvSpPr>
        <p:spPr>
          <a:xfrm>
            <a:off x="12375062" y="3829375"/>
            <a:ext cx="2692400" cy="954107"/>
          </a:xfrm>
          <a:prstGeom prst="rect">
            <a:avLst/>
          </a:prstGeom>
          <a:solidFill>
            <a:schemeClr val="tx2"/>
          </a:solidFill>
        </p:spPr>
        <p:txBody>
          <a:bodyPr wrap="square" rtlCol="0">
            <a:spAutoFit/>
          </a:bodyPr>
          <a:lstStyle/>
          <a:p>
            <a:pPr algn="ctr" rtl="1"/>
            <a:r>
              <a:rPr lang="ar-JO" b="1" dirty="0">
                <a:latin typeface="Calibri" panose="020F0502020204030204" pitchFamily="34" charset="0"/>
                <a:cs typeface="Calibri" panose="020F0502020204030204" pitchFamily="34" charset="0"/>
              </a:rPr>
              <a:t>مجلس المندوبين</a:t>
            </a:r>
          </a:p>
          <a:p>
            <a:pPr algn="ctr" rtl="1"/>
            <a:endParaRPr lang="ar-JO" b="1" dirty="0">
              <a:latin typeface="Calibri" panose="020F0502020204030204" pitchFamily="34" charset="0"/>
              <a:cs typeface="Calibri" panose="020F0502020204030204" pitchFamily="34" charset="0"/>
            </a:endParaRPr>
          </a:p>
          <a:p>
            <a:pPr algn="ctr" rtl="1"/>
            <a:r>
              <a:rPr lang="ar-JO" b="1" dirty="0">
                <a:latin typeface="Calibri" panose="020F0502020204030204" pitchFamily="34" charset="0"/>
                <a:cs typeface="Calibri" panose="020F0502020204030204" pitchFamily="34" charset="0"/>
              </a:rPr>
              <a:t> الحركة الدولية للصليب الأحمر والهلال الأحمر</a:t>
            </a:r>
            <a:endParaRPr lang="en-US" b="1"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558E683-A657-9D6D-A100-FFE75F8BF21F}"/>
              </a:ext>
            </a:extLst>
          </p:cNvPr>
          <p:cNvSpPr txBox="1"/>
          <p:nvPr/>
        </p:nvSpPr>
        <p:spPr>
          <a:xfrm>
            <a:off x="12375062" y="5144294"/>
            <a:ext cx="2692400" cy="415498"/>
          </a:xfrm>
          <a:prstGeom prst="rect">
            <a:avLst/>
          </a:prstGeom>
          <a:solidFill>
            <a:schemeClr val="tx2"/>
          </a:solidFill>
        </p:spPr>
        <p:txBody>
          <a:bodyPr wrap="square" rtlCol="0">
            <a:spAutoFit/>
          </a:bodyPr>
          <a:lstStyle/>
          <a:p>
            <a:pPr algn="ctr" rtl="1"/>
            <a:r>
              <a:rPr lang="ar-JO" sz="1050" b="1" dirty="0">
                <a:latin typeface="Calibri" panose="020F0502020204030204" pitchFamily="34" charset="0"/>
                <a:cs typeface="Calibri" panose="020F0502020204030204" pitchFamily="34" charset="0"/>
              </a:rPr>
              <a:t>جينيف، سويسرا</a:t>
            </a:r>
            <a:br>
              <a:rPr lang="ar-JO" sz="1050" b="1" dirty="0">
                <a:latin typeface="Calibri" panose="020F0502020204030204" pitchFamily="34" charset="0"/>
                <a:cs typeface="Calibri" panose="020F0502020204030204" pitchFamily="34" charset="0"/>
              </a:rPr>
            </a:br>
            <a:r>
              <a:rPr lang="ar-JO" sz="1050" b="1" dirty="0">
                <a:latin typeface="Calibri" panose="020F0502020204030204" pitchFamily="34" charset="0"/>
                <a:cs typeface="Calibri" panose="020F0502020204030204" pitchFamily="34" charset="0"/>
              </a:rPr>
              <a:t>08 كانون الأول 2019</a:t>
            </a:r>
            <a:endParaRPr lang="en-US" sz="1050" b="1"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2A6846C-A7B8-11FB-DE98-95DE83C1F530}"/>
              </a:ext>
            </a:extLst>
          </p:cNvPr>
          <p:cNvSpPr txBox="1"/>
          <p:nvPr/>
        </p:nvSpPr>
        <p:spPr>
          <a:xfrm>
            <a:off x="11811000" y="5827278"/>
            <a:ext cx="3733800" cy="523220"/>
          </a:xfrm>
          <a:prstGeom prst="rect">
            <a:avLst/>
          </a:prstGeom>
          <a:solidFill>
            <a:schemeClr val="tx2"/>
          </a:solidFill>
        </p:spPr>
        <p:txBody>
          <a:bodyPr wrap="square" rtlCol="0">
            <a:spAutoFit/>
          </a:bodyPr>
          <a:lstStyle/>
          <a:p>
            <a:pPr algn="ctr" rtl="1"/>
            <a:r>
              <a:rPr lang="ar-JO" b="1" dirty="0">
                <a:solidFill>
                  <a:schemeClr val="dk1"/>
                </a:solidFill>
                <a:latin typeface="Calibri" panose="020F0502020204030204" pitchFamily="34" charset="0"/>
                <a:cs typeface="Calibri" panose="020F0502020204030204" pitchFamily="34" charset="0"/>
                <a:sym typeface="Arial"/>
              </a:rPr>
              <a:t>الالتزامات واسعة النطاق في الحركة للمشاركة المجتمعية والمساءلة </a:t>
            </a:r>
            <a:endParaRPr lang="en-US" b="1"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F333E0CC-684F-62A9-FAF6-26BDD1F54EA1}"/>
              </a:ext>
            </a:extLst>
          </p:cNvPr>
          <p:cNvSpPr txBox="1"/>
          <p:nvPr/>
        </p:nvSpPr>
        <p:spPr>
          <a:xfrm>
            <a:off x="13130712" y="6519775"/>
            <a:ext cx="1181100" cy="307777"/>
          </a:xfrm>
          <a:prstGeom prst="rect">
            <a:avLst/>
          </a:prstGeom>
          <a:solidFill>
            <a:schemeClr val="tx2"/>
          </a:solidFill>
        </p:spPr>
        <p:txBody>
          <a:bodyPr wrap="square" rtlCol="0">
            <a:spAutoFit/>
          </a:bodyPr>
          <a:lstStyle/>
          <a:p>
            <a:pPr algn="ctr" rtl="1"/>
            <a:r>
              <a:rPr lang="ar-JO" b="1" dirty="0">
                <a:solidFill>
                  <a:schemeClr val="dk1"/>
                </a:solidFill>
                <a:latin typeface="Calibri" panose="020F0502020204030204" pitchFamily="34" charset="0"/>
                <a:cs typeface="Calibri" panose="020F0502020204030204" pitchFamily="34" charset="0"/>
                <a:sym typeface="Arial"/>
              </a:rPr>
              <a:t>الحل</a:t>
            </a:r>
            <a:endParaRPr lang="en-US" b="1"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89AC7FE0-10BA-9B56-28F2-4BA34FFC97BE}"/>
              </a:ext>
            </a:extLst>
          </p:cNvPr>
          <p:cNvSpPr txBox="1"/>
          <p:nvPr/>
        </p:nvSpPr>
        <p:spPr>
          <a:xfrm>
            <a:off x="11149512" y="7468207"/>
            <a:ext cx="5143500" cy="830997"/>
          </a:xfrm>
          <a:prstGeom prst="rect">
            <a:avLst/>
          </a:prstGeom>
          <a:solidFill>
            <a:schemeClr val="tx2"/>
          </a:solidFill>
        </p:spPr>
        <p:txBody>
          <a:bodyPr wrap="square" rtlCol="0">
            <a:spAutoFit/>
          </a:bodyPr>
          <a:lstStyle/>
          <a:p>
            <a:pPr algn="ctr" rtl="1"/>
            <a:r>
              <a:rPr lang="ar-JO" sz="1200" b="1" dirty="0">
                <a:solidFill>
                  <a:schemeClr val="dk1"/>
                </a:solidFill>
                <a:latin typeface="Calibri" panose="020F0502020204030204" pitchFamily="34" charset="0"/>
                <a:cs typeface="Calibri" panose="020F0502020204030204" pitchFamily="34" charset="0"/>
                <a:sym typeface="Arial"/>
              </a:rPr>
              <a:t>تم إعداد الوثائق من قبل</a:t>
            </a:r>
          </a:p>
          <a:p>
            <a:pPr algn="ctr" rtl="1"/>
            <a:endParaRPr lang="ar-JO" sz="1200" b="1" dirty="0">
              <a:solidFill>
                <a:schemeClr val="dk1"/>
              </a:solidFill>
              <a:latin typeface="Calibri" panose="020F0502020204030204" pitchFamily="34" charset="0"/>
              <a:cs typeface="Calibri" panose="020F0502020204030204" pitchFamily="34" charset="0"/>
              <a:sym typeface="Arial"/>
            </a:endParaRPr>
          </a:p>
          <a:p>
            <a:pPr algn="ctr" rtl="1"/>
            <a:r>
              <a:rPr lang="ar-JO" sz="1200" b="1" dirty="0">
                <a:solidFill>
                  <a:schemeClr val="dk1"/>
                </a:solidFill>
                <a:latin typeface="Calibri" panose="020F0502020204030204" pitchFamily="34" charset="0"/>
                <a:cs typeface="Calibri" panose="020F0502020204030204" pitchFamily="34" charset="0"/>
              </a:rPr>
              <a:t>اللجنة الدولية للصليب الأحمر والاتحاد الدولي لجمعيات الصليب الأحمر والهلال الأحمر، بالتشاور مع الجمعيات الوطنية للصليب الأحمر والهلال الأحمر</a:t>
            </a:r>
          </a:p>
        </p:txBody>
      </p:sp>
      <p:sp>
        <p:nvSpPr>
          <p:cNvPr id="7" name="TextBox 6">
            <a:extLst>
              <a:ext uri="{FF2B5EF4-FFF2-40B4-BE49-F238E27FC236}">
                <a16:creationId xmlns:a16="http://schemas.microsoft.com/office/drawing/2014/main" id="{F7BAFA00-B874-2A63-B19C-D3023D26C0DD}"/>
              </a:ext>
            </a:extLst>
          </p:cNvPr>
          <p:cNvSpPr txBox="1"/>
          <p:nvPr/>
        </p:nvSpPr>
        <p:spPr>
          <a:xfrm>
            <a:off x="12260762" y="8821598"/>
            <a:ext cx="2692400" cy="253916"/>
          </a:xfrm>
          <a:prstGeom prst="rect">
            <a:avLst/>
          </a:prstGeom>
          <a:solidFill>
            <a:schemeClr val="tx2"/>
          </a:solidFill>
        </p:spPr>
        <p:txBody>
          <a:bodyPr wrap="square" rtlCol="0">
            <a:spAutoFit/>
          </a:bodyPr>
          <a:lstStyle/>
          <a:p>
            <a:pPr algn="ctr" rtl="1"/>
            <a:r>
              <a:rPr lang="ar-JO" sz="1050" b="1" dirty="0">
                <a:latin typeface="Calibri" panose="020F0502020204030204" pitchFamily="34" charset="0"/>
                <a:cs typeface="Calibri" panose="020F0502020204030204" pitchFamily="34" charset="0"/>
              </a:rPr>
              <a:t>جينيف، كانون الأول 2019</a:t>
            </a:r>
            <a:endParaRPr lang="en-US" sz="105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9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9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95">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95">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95">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5">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95">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603"/>
        <p:cNvGrpSpPr/>
        <p:nvPr/>
      </p:nvGrpSpPr>
      <p:grpSpPr>
        <a:xfrm>
          <a:off x="0" y="0"/>
          <a:ext cx="0" cy="0"/>
          <a:chOff x="0" y="0"/>
          <a:chExt cx="0" cy="0"/>
        </a:xfrm>
      </p:grpSpPr>
      <p:sp>
        <p:nvSpPr>
          <p:cNvPr id="604" name="Google Shape;604;p70"/>
          <p:cNvSpPr txBox="1"/>
          <p:nvPr/>
        </p:nvSpPr>
        <p:spPr>
          <a:xfrm>
            <a:off x="560163" y="2166423"/>
            <a:ext cx="9585964" cy="1274155"/>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33394B"/>
              </a:buClr>
              <a:buSzPts val="4800"/>
              <a:buFont typeface="Arial"/>
              <a:buNone/>
            </a:pPr>
            <a:r>
              <a:rPr lang="ar-JO" sz="4800" b="1" dirty="0">
                <a:solidFill>
                  <a:schemeClr val="dk1"/>
                </a:solidFill>
                <a:latin typeface="Calibri" panose="020F0502020204030204" pitchFamily="34" charset="0"/>
                <a:cs typeface="Calibri" panose="020F0502020204030204" pitchFamily="34" charset="0"/>
                <a:sym typeface="Arial"/>
              </a:rPr>
              <a:t>الالتزامات واسعة النطاق على مستوى الحركة للمشاركة المجتمعية والمساءلة </a:t>
            </a:r>
            <a:endParaRPr lang="en-US" sz="4800" b="0" i="0" u="none" strike="noStrike" cap="none" dirty="0">
              <a:solidFill>
                <a:srgbClr val="33394B"/>
              </a:solidFill>
              <a:latin typeface="Calibri" panose="020F0502020204030204" pitchFamily="34" charset="0"/>
              <a:ea typeface="Roboto Black"/>
              <a:cs typeface="Calibri" panose="020F0502020204030204" pitchFamily="34" charset="0"/>
              <a:sym typeface="Roboto Black"/>
            </a:endParaRPr>
          </a:p>
        </p:txBody>
      </p:sp>
      <p:sp>
        <p:nvSpPr>
          <p:cNvPr id="605" name="Google Shape;605;p70"/>
          <p:cNvSpPr txBox="1"/>
          <p:nvPr/>
        </p:nvSpPr>
        <p:spPr>
          <a:xfrm>
            <a:off x="560162" y="3712344"/>
            <a:ext cx="9585964" cy="6376195"/>
          </a:xfrm>
          <a:prstGeom prst="rect">
            <a:avLst/>
          </a:prstGeom>
          <a:noFill/>
          <a:ln>
            <a:noFill/>
          </a:ln>
        </p:spPr>
        <p:txBody>
          <a:bodyPr spcFirstLastPara="1" wrap="square" lIns="91425" tIns="45700" rIns="91425" bIns="45700" anchor="t" anchorCtr="0">
            <a:noAutofit/>
          </a:bodyPr>
          <a:lstStyle/>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1: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إدماج المشاركة المجتمعية والمساءلة.</a:t>
            </a:r>
          </a:p>
          <a:p>
            <a:pPr marL="0" marR="0" lvl="0" indent="0" algn="just" rtl="1">
              <a:lnSpc>
                <a:spcPct val="100000"/>
              </a:lnSpc>
              <a:spcBef>
                <a:spcPts val="0"/>
              </a:spcBef>
              <a:spcAft>
                <a:spcPts val="0"/>
              </a:spcAft>
              <a:buClr>
                <a:srgbClr val="F5333F"/>
              </a:buClr>
              <a:buSzPts val="2400"/>
              <a:buFont typeface="Arial"/>
              <a:buNone/>
            </a:pPr>
            <a:endParaRPr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2: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فهم السياق.</a:t>
            </a:r>
          </a:p>
          <a:p>
            <a:pPr marL="0" marR="0" lvl="0" indent="0" algn="just" rtl="1">
              <a:lnSpc>
                <a:spcPct val="100000"/>
              </a:lnSpc>
              <a:spcBef>
                <a:spcPts val="0"/>
              </a:spcBef>
              <a:spcAft>
                <a:spcPts val="0"/>
              </a:spcAft>
              <a:buClr>
                <a:srgbClr val="F5333F"/>
              </a:buClr>
              <a:buSzPts val="2400"/>
              <a:buFont typeface="Arial"/>
              <a:buNone/>
            </a:pPr>
            <a:r>
              <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rPr>
              <a:t> </a:t>
            </a:r>
            <a:endParaRPr sz="2400" dirty="0">
              <a:latin typeface="Calibri" panose="020F0502020204030204" pitchFamily="34" charset="0"/>
              <a:ea typeface="Open Sans" panose="020B0606030504020204" pitchFamily="34" charset="0"/>
              <a:cs typeface="Calibri" panose="020F0502020204030204" pitchFamily="34" charset="0"/>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3: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تعزيز مستويات المشاركة.</a:t>
            </a:r>
          </a:p>
          <a:p>
            <a:pPr marL="0" marR="0" lvl="0" indent="0" algn="just" rtl="1">
              <a:lnSpc>
                <a:spcPct val="100000"/>
              </a:lnSpc>
              <a:spcBef>
                <a:spcPts val="0"/>
              </a:spcBef>
              <a:spcAft>
                <a:spcPts val="0"/>
              </a:spcAft>
              <a:buClr>
                <a:srgbClr val="F5333F"/>
              </a:buClr>
              <a:buSzPts val="2400"/>
              <a:buFont typeface="Arial"/>
              <a:buNone/>
            </a:pPr>
            <a:r>
              <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rPr>
              <a:t> </a:t>
            </a:r>
            <a:endParaRPr sz="2400" dirty="0">
              <a:latin typeface="Calibri" panose="020F0502020204030204" pitchFamily="34" charset="0"/>
              <a:ea typeface="Open Sans" panose="020B0606030504020204" pitchFamily="34" charset="0"/>
              <a:cs typeface="Calibri" panose="020F0502020204030204" pitchFamily="34" charset="0"/>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4: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الاستماع إلى التغذية الراجعة والاستجابة لها والتصرف وفقًا لها.</a:t>
            </a:r>
          </a:p>
          <a:p>
            <a:pPr marL="0" marR="0" lvl="0" indent="0" algn="just" rtl="1">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rPr>
              <a:t> </a:t>
            </a:r>
            <a:endParaRPr sz="2400" dirty="0">
              <a:latin typeface="Calibri" panose="020F0502020204030204" pitchFamily="34" charset="0"/>
              <a:ea typeface="Open Sans" panose="020B0606030504020204" pitchFamily="34" charset="0"/>
              <a:cs typeface="Calibri" panose="020F0502020204030204" pitchFamily="34" charset="0"/>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5: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تعزيز الشفافية.</a:t>
            </a:r>
          </a:p>
          <a:p>
            <a:pPr marL="0" marR="0" lvl="0" indent="0" algn="just" rtl="1">
              <a:lnSpc>
                <a:spcPct val="100000"/>
              </a:lnSpc>
              <a:spcBef>
                <a:spcPts val="0"/>
              </a:spcBef>
              <a:spcAft>
                <a:spcPts val="0"/>
              </a:spcAft>
              <a:buClr>
                <a:srgbClr val="F5333F"/>
              </a:buClr>
              <a:buSzPts val="2400"/>
              <a:buFont typeface="Arial"/>
              <a:buNone/>
            </a:pPr>
            <a:r>
              <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rPr>
              <a:t> </a:t>
            </a:r>
            <a:endParaRPr sz="2400" dirty="0">
              <a:latin typeface="Calibri" panose="020F0502020204030204" pitchFamily="34" charset="0"/>
              <a:ea typeface="Open Sans" panose="020B0606030504020204" pitchFamily="34" charset="0"/>
              <a:cs typeface="Calibri" panose="020F0502020204030204" pitchFamily="34" charset="0"/>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6: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تعزيز مستوى المعرفة والمهارات والكفاءات في المشاركة المجتمعية والمساءلة.</a:t>
            </a:r>
          </a:p>
          <a:p>
            <a:pPr marL="0" marR="0" lvl="0" indent="0" algn="just" rtl="1">
              <a:lnSpc>
                <a:spcPct val="100000"/>
              </a:lnSpc>
              <a:spcBef>
                <a:spcPts val="0"/>
              </a:spcBef>
              <a:spcAft>
                <a:spcPts val="0"/>
              </a:spcAft>
              <a:buClr>
                <a:srgbClr val="000000"/>
              </a:buClr>
              <a:buSzPts val="2400"/>
              <a:buFont typeface="Arial"/>
              <a:buNone/>
            </a:pPr>
            <a:endParaRPr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7: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تنسيق مناهجنا للمشاركة المجتمعية والمساءلة داخليًا وخارجيًا.</a:t>
            </a:r>
          </a:p>
        </p:txBody>
      </p:sp>
      <p:pic>
        <p:nvPicPr>
          <p:cNvPr id="606" name="Google Shape;606;p70"/>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10416536" y="0"/>
            <a:ext cx="7871464" cy="10288588"/>
          </a:xfrm>
          <a:prstGeom prst="rect">
            <a:avLst/>
          </a:prstGeom>
          <a:solidFill>
            <a:srgbClr val="353535">
              <a:alpha val="11764"/>
            </a:srgbClr>
          </a:solid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611"/>
        <p:cNvGrpSpPr/>
        <p:nvPr/>
      </p:nvGrpSpPr>
      <p:grpSpPr>
        <a:xfrm>
          <a:off x="0" y="0"/>
          <a:ext cx="0" cy="0"/>
          <a:chOff x="0" y="0"/>
          <a:chExt cx="0" cy="0"/>
        </a:xfrm>
      </p:grpSpPr>
      <p:sp>
        <p:nvSpPr>
          <p:cNvPr id="612" name="Google Shape;612;p71"/>
          <p:cNvSpPr>
            <a:spLocks noGrp="1"/>
          </p:cNvSpPr>
          <p:nvPr>
            <p:ph type="pic" idx="2"/>
          </p:nvPr>
        </p:nvSpPr>
        <p:spPr>
          <a:xfrm>
            <a:off x="9311054" y="1311513"/>
            <a:ext cx="7687902" cy="7699484"/>
          </a:xfrm>
          <a:prstGeom prst="rect">
            <a:avLst/>
          </a:prstGeom>
          <a:solidFill>
            <a:srgbClr val="353535">
              <a:alpha val="11764"/>
            </a:srgbClr>
          </a:solidFill>
          <a:ln>
            <a:noFill/>
          </a:ln>
        </p:spPr>
        <p:txBody>
          <a:bodyPr/>
          <a:lstStyle/>
          <a:p>
            <a:endParaRPr lang="en-US"/>
          </a:p>
        </p:txBody>
      </p:sp>
      <p:pic>
        <p:nvPicPr>
          <p:cNvPr id="613" name="Google Shape;613;p71"/>
          <p:cNvPicPr preferRelativeResize="0"/>
          <p:nvPr/>
        </p:nvPicPr>
        <p:blipFill rotWithShape="1">
          <a:blip r:embed="rId3">
            <a:alphaModFix/>
          </a:blip>
          <a:srcRect/>
          <a:stretch/>
        </p:blipFill>
        <p:spPr>
          <a:xfrm>
            <a:off x="9144000" y="1105495"/>
            <a:ext cx="8312718" cy="8111520"/>
          </a:xfrm>
          <a:prstGeom prst="rect">
            <a:avLst/>
          </a:prstGeom>
          <a:noFill/>
          <a:ln>
            <a:noFill/>
          </a:ln>
        </p:spPr>
      </p:pic>
      <p:sp>
        <p:nvSpPr>
          <p:cNvPr id="614" name="Google Shape;614;p71"/>
          <p:cNvSpPr txBox="1"/>
          <p:nvPr/>
        </p:nvSpPr>
        <p:spPr>
          <a:xfrm>
            <a:off x="831282" y="1665909"/>
            <a:ext cx="8022010" cy="683224"/>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33394B"/>
              </a:buClr>
              <a:buSzPts val="4800"/>
              <a:buFont typeface="Arial"/>
              <a:buNone/>
            </a:pPr>
            <a:r>
              <a:rPr lang="ar-JO" sz="4800" b="1" i="0" u="none" strike="noStrike" cap="none" dirty="0">
                <a:solidFill>
                  <a:srgbClr val="33394B"/>
                </a:solidFill>
                <a:latin typeface="Calibri" panose="020F0502020204030204" pitchFamily="34" charset="0"/>
                <a:ea typeface="Montserrat"/>
                <a:cs typeface="Calibri" panose="020F0502020204030204" pitchFamily="34" charset="0"/>
                <a:sym typeface="Montserrat"/>
              </a:rPr>
              <a:t>ما الذي يحدث خارج الحركة؟</a:t>
            </a:r>
            <a:endParaRPr sz="4800" b="0" i="0" u="none" strike="noStrike" cap="none" dirty="0">
              <a:solidFill>
                <a:srgbClr val="33394B"/>
              </a:solidFill>
              <a:latin typeface="Calibri" panose="020F0502020204030204" pitchFamily="34" charset="0"/>
              <a:ea typeface="Roboto Black"/>
              <a:cs typeface="Calibri" panose="020F0502020204030204" pitchFamily="34" charset="0"/>
              <a:sym typeface="Roboto Black"/>
            </a:endParaRPr>
          </a:p>
        </p:txBody>
      </p:sp>
      <p:sp>
        <p:nvSpPr>
          <p:cNvPr id="615" name="Google Shape;615;p71"/>
          <p:cNvSpPr txBox="1"/>
          <p:nvPr/>
        </p:nvSpPr>
        <p:spPr>
          <a:xfrm>
            <a:off x="831282" y="3789532"/>
            <a:ext cx="7341075" cy="4462720"/>
          </a:xfrm>
          <a:prstGeom prst="rect">
            <a:avLst/>
          </a:prstGeom>
          <a:noFill/>
          <a:ln>
            <a:noFill/>
          </a:ln>
        </p:spPr>
        <p:txBody>
          <a:bodyPr spcFirstLastPara="1" wrap="square" lIns="91425" tIns="45700" rIns="91425" bIns="45700" anchor="t" anchorCtr="0">
            <a:spAutoFit/>
          </a:bodyPr>
          <a:lstStyle/>
          <a:p>
            <a:pPr marL="457200" marR="0" lvl="0" indent="-457200" algn="just" rtl="1">
              <a:lnSpc>
                <a:spcPct val="100000"/>
              </a:lnSpc>
              <a:spcBef>
                <a:spcPts val="0"/>
              </a:spcBef>
              <a:spcAft>
                <a:spcPts val="0"/>
              </a:spcAft>
              <a:buClr>
                <a:srgbClr val="FF0000"/>
              </a:buClr>
              <a:buSzPts val="3200"/>
              <a:buFont typeface="Arial"/>
              <a:buChar char="•"/>
            </a:pPr>
            <a:r>
              <a:rPr lang="ar-JO" sz="3200" b="0" i="0" u="none" strike="noStrike" cap="none" dirty="0">
                <a:solidFill>
                  <a:srgbClr val="3F3F3F"/>
                </a:solidFill>
                <a:latin typeface="Calibri" panose="020F0502020204030204" pitchFamily="34" charset="0"/>
                <a:ea typeface="Open Sans"/>
                <a:cs typeface="Calibri" panose="020F0502020204030204" pitchFamily="34" charset="0"/>
                <a:sym typeface="Open Sans"/>
              </a:rPr>
              <a:t>المعيار الإنساني الأساسي</a:t>
            </a:r>
          </a:p>
          <a:p>
            <a:pPr marL="457200" marR="0" lvl="0" indent="-457200" algn="just" rtl="1">
              <a:lnSpc>
                <a:spcPct val="100000"/>
              </a:lnSpc>
              <a:spcBef>
                <a:spcPts val="0"/>
              </a:spcBef>
              <a:spcAft>
                <a:spcPts val="0"/>
              </a:spcAft>
              <a:buClr>
                <a:srgbClr val="FF0000"/>
              </a:buClr>
              <a:buSzPts val="3200"/>
              <a:buFont typeface="Arial"/>
              <a:buChar char="•"/>
            </a:pPr>
            <a:endParaRPr lang="ar-JO" sz="3200" dirty="0">
              <a:solidFill>
                <a:srgbClr val="3F3F3F"/>
              </a:solidFill>
              <a:latin typeface="Calibri" panose="020F0502020204030204" pitchFamily="34" charset="0"/>
              <a:ea typeface="Open Sans"/>
              <a:cs typeface="Calibri" panose="020F0502020204030204" pitchFamily="34" charset="0"/>
              <a:sym typeface="Open Sans"/>
            </a:endParaRPr>
          </a:p>
          <a:p>
            <a:pPr marL="457200" marR="0" lvl="0" indent="-457200" algn="just" rtl="1">
              <a:lnSpc>
                <a:spcPct val="100000"/>
              </a:lnSpc>
              <a:spcBef>
                <a:spcPts val="0"/>
              </a:spcBef>
              <a:spcAft>
                <a:spcPts val="0"/>
              </a:spcAft>
              <a:buClr>
                <a:srgbClr val="FF0000"/>
              </a:buClr>
              <a:buSzPts val="3200"/>
              <a:buFont typeface="Arial"/>
              <a:buChar char="•"/>
            </a:pPr>
            <a:r>
              <a:rPr lang="ar-JO" sz="3200" b="0" i="0" u="none" strike="noStrike" cap="none" dirty="0">
                <a:solidFill>
                  <a:srgbClr val="3F3F3F"/>
                </a:solidFill>
                <a:latin typeface="Calibri" panose="020F0502020204030204" pitchFamily="34" charset="0"/>
                <a:ea typeface="Open Sans"/>
                <a:cs typeface="Calibri" panose="020F0502020204030204" pitchFamily="34" charset="0"/>
                <a:sym typeface="Open Sans"/>
              </a:rPr>
              <a:t>التزامات اللجنة الدائمة المشتركة بين الوكالات بشأن المساءلة تجاه الأشخاص المتضررين</a:t>
            </a:r>
          </a:p>
          <a:p>
            <a:pPr marL="457200" marR="0" lvl="0" indent="-457200" algn="just" rtl="1">
              <a:lnSpc>
                <a:spcPct val="100000"/>
              </a:lnSpc>
              <a:spcBef>
                <a:spcPts val="3600"/>
              </a:spcBef>
              <a:spcAft>
                <a:spcPts val="0"/>
              </a:spcAft>
              <a:buClr>
                <a:srgbClr val="FF0000"/>
              </a:buClr>
              <a:buSzPts val="3200"/>
              <a:buFont typeface="Arial"/>
              <a:buChar char="•"/>
            </a:pPr>
            <a:r>
              <a:rPr lang="ar-JO" sz="3200" b="0" i="0" u="none" strike="noStrike" cap="none" dirty="0">
                <a:solidFill>
                  <a:srgbClr val="3F3F3F"/>
                </a:solidFill>
                <a:latin typeface="Calibri" panose="020F0502020204030204" pitchFamily="34" charset="0"/>
                <a:ea typeface="Open Sans"/>
                <a:cs typeface="Calibri" panose="020F0502020204030204" pitchFamily="34" charset="0"/>
                <a:sym typeface="Open Sans"/>
              </a:rPr>
              <a:t>اتفاقية الصفقة الكبرى</a:t>
            </a:r>
            <a:endParaRPr dirty="0">
              <a:latin typeface="Calibri" panose="020F0502020204030204" pitchFamily="34" charset="0"/>
              <a:cs typeface="Calibri" panose="020F0502020204030204" pitchFamily="34" charset="0"/>
            </a:endParaRPr>
          </a:p>
          <a:p>
            <a:pPr marL="457200" marR="0" lvl="0" indent="-457200" algn="just" rtl="1">
              <a:lnSpc>
                <a:spcPct val="100000"/>
              </a:lnSpc>
              <a:spcBef>
                <a:spcPts val="3600"/>
              </a:spcBef>
              <a:spcAft>
                <a:spcPts val="0"/>
              </a:spcAft>
              <a:buClr>
                <a:srgbClr val="FF0000"/>
              </a:buClr>
              <a:buSzPts val="3200"/>
              <a:buFont typeface="Arial"/>
              <a:buChar char="•"/>
            </a:pPr>
            <a:r>
              <a:rPr lang="ar-JO" sz="3200" b="0" i="0" u="none" strike="noStrike" cap="none" dirty="0">
                <a:solidFill>
                  <a:srgbClr val="3F3F3F"/>
                </a:solidFill>
                <a:latin typeface="Calibri" panose="020F0502020204030204" pitchFamily="34" charset="0"/>
                <a:ea typeface="Open Sans"/>
                <a:cs typeface="Calibri" panose="020F0502020204030204" pitchFamily="34" charset="0"/>
                <a:sym typeface="Open Sans"/>
              </a:rPr>
              <a:t>العناصر الأربعة غير القابلة للتفاوض لدى مكتب الأمم المتحدة لتنسيق الشؤون الانسانية</a:t>
            </a:r>
          </a:p>
        </p:txBody>
      </p:sp>
      <p:sp>
        <p:nvSpPr>
          <p:cNvPr id="3" name="TextBox 2">
            <a:extLst>
              <a:ext uri="{FF2B5EF4-FFF2-40B4-BE49-F238E27FC236}">
                <a16:creationId xmlns:a16="http://schemas.microsoft.com/office/drawing/2014/main" id="{6E887048-394E-A5D6-8146-F8E745B06117}"/>
              </a:ext>
            </a:extLst>
          </p:cNvPr>
          <p:cNvSpPr txBox="1"/>
          <p:nvPr/>
        </p:nvSpPr>
        <p:spPr>
          <a:xfrm>
            <a:off x="12325350" y="4362450"/>
            <a:ext cx="2095500" cy="1569660"/>
          </a:xfrm>
          <a:prstGeom prst="rect">
            <a:avLst/>
          </a:prstGeom>
          <a:solidFill>
            <a:schemeClr val="tx2"/>
          </a:solidFill>
        </p:spPr>
        <p:txBody>
          <a:bodyPr wrap="square" rtlCol="0">
            <a:spAutoFit/>
          </a:bodyPr>
          <a:lstStyle/>
          <a:p>
            <a:pPr algn="ctr" rtl="1"/>
            <a:r>
              <a:rPr lang="ar-JO" sz="2400" dirty="0">
                <a:latin typeface="Calibri" panose="020F0502020204030204" pitchFamily="34" charset="0"/>
                <a:cs typeface="Calibri" panose="020F0502020204030204" pitchFamily="34" charset="0"/>
              </a:rPr>
              <a:t>المجتمعات والأشخاص المتضررين من الأزمات</a:t>
            </a:r>
            <a:endParaRPr lang="en-US" sz="2400"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B6CD102A-387B-8B3B-0F4D-E487AAF78268}"/>
              </a:ext>
            </a:extLst>
          </p:cNvPr>
          <p:cNvSpPr txBox="1"/>
          <p:nvPr/>
        </p:nvSpPr>
        <p:spPr>
          <a:xfrm>
            <a:off x="12420600" y="1521311"/>
            <a:ext cx="1952625" cy="2077403"/>
          </a:xfrm>
          <a:prstGeom prst="ellipse">
            <a:avLst/>
          </a:prstGeom>
          <a:solidFill>
            <a:srgbClr val="71C0A5"/>
          </a:solidFill>
        </p:spPr>
        <p:txBody>
          <a:bodyPr wrap="square" rtlCol="0">
            <a:spAutoFit/>
          </a:bodyPr>
          <a:lstStyle/>
          <a:p>
            <a:pPr algn="ctr" rtl="1"/>
            <a:r>
              <a:rPr lang="ar-JO" sz="1800" dirty="0">
                <a:solidFill>
                  <a:schemeClr val="tx2"/>
                </a:solidFill>
                <a:latin typeface="Calibri" panose="020F0502020204030204" pitchFamily="34" charset="0"/>
                <a:cs typeface="Calibri" panose="020F0502020204030204" pitchFamily="34" charset="0"/>
              </a:rPr>
              <a:t>1</a:t>
            </a:r>
          </a:p>
          <a:p>
            <a:pPr algn="ctr" rtl="1"/>
            <a:r>
              <a:rPr lang="ar-JO" sz="1800" dirty="0">
                <a:solidFill>
                  <a:schemeClr val="tx2"/>
                </a:solidFill>
                <a:latin typeface="Calibri" panose="020F0502020204030204" pitchFamily="34" charset="0"/>
                <a:cs typeface="Calibri" panose="020F0502020204030204" pitchFamily="34" charset="0"/>
              </a:rPr>
              <a:t>الاستجابات الإنسانية المناسبة وذات صلة</a:t>
            </a:r>
            <a:endParaRPr lang="en-US" sz="1800" dirty="0">
              <a:solidFill>
                <a:schemeClr val="tx2"/>
              </a:solidFill>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40212768-B698-A2A8-40BD-11266020A6DD}"/>
              </a:ext>
            </a:extLst>
          </p:cNvPr>
          <p:cNvSpPr txBox="1"/>
          <p:nvPr/>
        </p:nvSpPr>
        <p:spPr>
          <a:xfrm>
            <a:off x="14011275" y="2079029"/>
            <a:ext cx="1952625" cy="2077403"/>
          </a:xfrm>
          <a:prstGeom prst="ellipse">
            <a:avLst/>
          </a:prstGeom>
          <a:solidFill>
            <a:srgbClr val="71C0A5"/>
          </a:solidFill>
        </p:spPr>
        <p:txBody>
          <a:bodyPr wrap="square" rtlCol="0">
            <a:spAutoFit/>
          </a:bodyPr>
          <a:lstStyle/>
          <a:p>
            <a:pPr algn="ctr" rtl="1"/>
            <a:r>
              <a:rPr lang="ar-JO" sz="1800" dirty="0">
                <a:solidFill>
                  <a:schemeClr val="tx2"/>
                </a:solidFill>
                <a:latin typeface="Calibri" panose="020F0502020204030204" pitchFamily="34" charset="0"/>
                <a:cs typeface="Calibri" panose="020F0502020204030204" pitchFamily="34" charset="0"/>
              </a:rPr>
              <a:t>2</a:t>
            </a:r>
          </a:p>
          <a:p>
            <a:pPr algn="ctr" rtl="1"/>
            <a:r>
              <a:rPr lang="ar-JO" sz="1800" dirty="0">
                <a:solidFill>
                  <a:schemeClr val="tx2"/>
                </a:solidFill>
                <a:latin typeface="Calibri" panose="020F0502020204030204" pitchFamily="34" charset="0"/>
                <a:cs typeface="Calibri" panose="020F0502020204030204" pitchFamily="34" charset="0"/>
              </a:rPr>
              <a:t>الاستجابات الإنسانية الفعالة وفي الوقت المناسب</a:t>
            </a:r>
            <a:endParaRPr lang="en-US" sz="1800" dirty="0">
              <a:solidFill>
                <a:schemeClr val="tx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270AC73D-4334-4C93-3031-45E1DD1FF6ED}"/>
              </a:ext>
            </a:extLst>
          </p:cNvPr>
          <p:cNvSpPr txBox="1"/>
          <p:nvPr/>
        </p:nvSpPr>
        <p:spPr>
          <a:xfrm>
            <a:off x="14916150" y="3891845"/>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3</a:t>
            </a:r>
          </a:p>
          <a:p>
            <a:pPr algn="ctr" rtl="1"/>
            <a:r>
              <a:rPr lang="ar-JO" dirty="0">
                <a:solidFill>
                  <a:schemeClr val="tx2"/>
                </a:solidFill>
                <a:latin typeface="Calibri" panose="020F0502020204030204" pitchFamily="34" charset="0"/>
                <a:cs typeface="Calibri" panose="020F0502020204030204" pitchFamily="34" charset="0"/>
              </a:rPr>
              <a:t>تعزز الاستجابات الإنسانية القدرات المحلية وتتجنب الآثار السلبية</a:t>
            </a:r>
            <a:endParaRPr lang="en-US" dirty="0">
              <a:solidFill>
                <a:schemeClr val="tx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ED8AFCD-19A9-2A82-DFCA-11774205052A}"/>
              </a:ext>
            </a:extLst>
          </p:cNvPr>
          <p:cNvSpPr txBox="1"/>
          <p:nvPr/>
        </p:nvSpPr>
        <p:spPr>
          <a:xfrm>
            <a:off x="14513764" y="5629116"/>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4</a:t>
            </a:r>
          </a:p>
          <a:p>
            <a:pPr algn="ctr" rtl="1"/>
            <a:r>
              <a:rPr lang="ar-JO" dirty="0">
                <a:solidFill>
                  <a:schemeClr val="tx2"/>
                </a:solidFill>
                <a:latin typeface="Calibri" panose="020F0502020204030204" pitchFamily="34" charset="0"/>
                <a:cs typeface="Calibri" panose="020F0502020204030204" pitchFamily="34" charset="0"/>
              </a:rPr>
              <a:t>تقوم الاستجابات الإنسانية على التواصل والمشاركة والتغذية الراجعة</a:t>
            </a:r>
            <a:endParaRPr lang="en-US" dirty="0">
              <a:solidFill>
                <a:schemeClr val="tx2"/>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1EE7F991-26CA-CF1F-EB2C-B11B07402BC7}"/>
              </a:ext>
            </a:extLst>
          </p:cNvPr>
          <p:cNvSpPr txBox="1"/>
          <p:nvPr/>
        </p:nvSpPr>
        <p:spPr>
          <a:xfrm>
            <a:off x="13281309" y="6590413"/>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5</a:t>
            </a:r>
          </a:p>
          <a:p>
            <a:pPr algn="ctr" rtl="1"/>
            <a:r>
              <a:rPr lang="ar-JO" dirty="0">
                <a:solidFill>
                  <a:schemeClr val="tx2"/>
                </a:solidFill>
                <a:latin typeface="Calibri" panose="020F0502020204030204" pitchFamily="34" charset="0"/>
                <a:cs typeface="Calibri" panose="020F0502020204030204" pitchFamily="34" charset="0"/>
              </a:rPr>
              <a:t>استقبال الشكاوى ومعالجتها</a:t>
            </a:r>
          </a:p>
          <a:p>
            <a:pPr algn="ctr" rtl="1"/>
            <a:endParaRPr lang="ar-JO" dirty="0">
              <a:solidFill>
                <a:schemeClr val="tx2"/>
              </a:solidFill>
              <a:latin typeface="Calibri" panose="020F0502020204030204" pitchFamily="34" charset="0"/>
              <a:cs typeface="Calibri" panose="020F0502020204030204" pitchFamily="34" charset="0"/>
            </a:endParaRPr>
          </a:p>
          <a:p>
            <a:pPr algn="ctr" rtl="1"/>
            <a:endParaRPr lang="en-US" dirty="0">
              <a:solidFill>
                <a:schemeClr val="tx2"/>
              </a:solidFill>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58ABA312-07AA-BD78-556A-F05527BC6664}"/>
              </a:ext>
            </a:extLst>
          </p:cNvPr>
          <p:cNvSpPr txBox="1"/>
          <p:nvPr/>
        </p:nvSpPr>
        <p:spPr>
          <a:xfrm>
            <a:off x="11579365" y="6590413"/>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6</a:t>
            </a:r>
          </a:p>
          <a:p>
            <a:pPr algn="ctr" rtl="1"/>
            <a:r>
              <a:rPr lang="ar-JO" dirty="0">
                <a:solidFill>
                  <a:schemeClr val="tx2"/>
                </a:solidFill>
                <a:latin typeface="Calibri" panose="020F0502020204030204" pitchFamily="34" charset="0"/>
                <a:cs typeface="Calibri" panose="020F0502020204030204" pitchFamily="34" charset="0"/>
              </a:rPr>
              <a:t>تعد الاستجابات الإنسانية منسقة ومُكملة</a:t>
            </a:r>
          </a:p>
          <a:p>
            <a:pPr algn="ctr" rtl="1"/>
            <a:endParaRPr lang="en-US" dirty="0">
              <a:solidFill>
                <a:schemeClr val="tx2"/>
              </a:solidFill>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2B440C01-13B6-4F00-64EB-9BF45B61D84C}"/>
              </a:ext>
            </a:extLst>
          </p:cNvPr>
          <p:cNvSpPr txBox="1"/>
          <p:nvPr/>
        </p:nvSpPr>
        <p:spPr>
          <a:xfrm>
            <a:off x="11731765" y="6742813"/>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6</a:t>
            </a:r>
          </a:p>
          <a:p>
            <a:pPr algn="ctr" rtl="1"/>
            <a:r>
              <a:rPr lang="ar-JO" dirty="0">
                <a:solidFill>
                  <a:schemeClr val="tx2"/>
                </a:solidFill>
                <a:latin typeface="Calibri" panose="020F0502020204030204" pitchFamily="34" charset="0"/>
                <a:cs typeface="Calibri" panose="020F0502020204030204" pitchFamily="34" charset="0"/>
              </a:rPr>
              <a:t>الاستجابات الإنسانية المنسقة والمُكملة</a:t>
            </a:r>
          </a:p>
          <a:p>
            <a:pPr algn="ctr" rtl="1"/>
            <a:endParaRPr lang="en-US" dirty="0">
              <a:solidFill>
                <a:schemeClr val="tx2"/>
              </a:solidFill>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C53106A-6257-6E87-84BA-332BF7687938}"/>
              </a:ext>
            </a:extLst>
          </p:cNvPr>
          <p:cNvSpPr txBox="1"/>
          <p:nvPr/>
        </p:nvSpPr>
        <p:spPr>
          <a:xfrm>
            <a:off x="10239444" y="5536455"/>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7</a:t>
            </a:r>
          </a:p>
          <a:p>
            <a:pPr algn="ctr" rtl="1"/>
            <a:r>
              <a:rPr lang="ar-JO" dirty="0">
                <a:solidFill>
                  <a:schemeClr val="tx2"/>
                </a:solidFill>
                <a:latin typeface="Calibri" panose="020F0502020204030204" pitchFamily="34" charset="0"/>
                <a:cs typeface="Calibri" panose="020F0502020204030204" pitchFamily="34" charset="0"/>
              </a:rPr>
              <a:t>تتعلم الجهات الفاعلة الإنسانية وتتطور باستمرار</a:t>
            </a:r>
          </a:p>
          <a:p>
            <a:pPr algn="ctr" rtl="1"/>
            <a:endParaRPr lang="en-US" dirty="0">
              <a:solidFill>
                <a:schemeClr val="tx2"/>
              </a:solidFill>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8F607206-FDC2-B78E-1179-AA6E22E43D6A}"/>
              </a:ext>
            </a:extLst>
          </p:cNvPr>
          <p:cNvSpPr txBox="1"/>
          <p:nvPr/>
        </p:nvSpPr>
        <p:spPr>
          <a:xfrm>
            <a:off x="10880308" y="2352561"/>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9</a:t>
            </a:r>
            <a:br>
              <a:rPr lang="ar-JO" dirty="0">
                <a:solidFill>
                  <a:schemeClr val="tx2"/>
                </a:solidFill>
                <a:latin typeface="Calibri" panose="020F0502020204030204" pitchFamily="34" charset="0"/>
                <a:cs typeface="Calibri" panose="020F0502020204030204" pitchFamily="34" charset="0"/>
              </a:rPr>
            </a:br>
            <a:r>
              <a:rPr lang="ar-JO" dirty="0">
                <a:solidFill>
                  <a:schemeClr val="tx2"/>
                </a:solidFill>
                <a:latin typeface="Calibri" panose="020F0502020204030204" pitchFamily="34" charset="0"/>
                <a:cs typeface="Calibri" panose="020F0502020204030204" pitchFamily="34" charset="0"/>
              </a:rPr>
              <a:t>إدارة الموارد واستخدامها بشكل مسؤول للأهداف المخطط لها</a:t>
            </a:r>
          </a:p>
        </p:txBody>
      </p:sp>
      <p:sp>
        <p:nvSpPr>
          <p:cNvPr id="14" name="TextBox 13">
            <a:extLst>
              <a:ext uri="{FF2B5EF4-FFF2-40B4-BE49-F238E27FC236}">
                <a16:creationId xmlns:a16="http://schemas.microsoft.com/office/drawing/2014/main" id="{4916CEF7-8535-F78B-201D-575930FB8F4A}"/>
              </a:ext>
            </a:extLst>
          </p:cNvPr>
          <p:cNvSpPr txBox="1"/>
          <p:nvPr/>
        </p:nvSpPr>
        <p:spPr>
          <a:xfrm>
            <a:off x="9975433" y="3786698"/>
            <a:ext cx="1821895" cy="1947565"/>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8</a:t>
            </a:r>
          </a:p>
          <a:p>
            <a:pPr algn="ctr" rtl="1"/>
            <a:r>
              <a:rPr lang="ar-JO" dirty="0">
                <a:solidFill>
                  <a:schemeClr val="tx2"/>
                </a:solidFill>
                <a:latin typeface="Calibri" panose="020F0502020204030204" pitchFamily="34" charset="0"/>
                <a:cs typeface="Calibri" panose="020F0502020204030204" pitchFamily="34" charset="0"/>
              </a:rPr>
              <a:t>دعم الموظفين ليؤدوا عملهم بفعالية ومعاملتهم بشكل عادل ومنصف</a:t>
            </a:r>
            <a:endParaRPr lang="en-US" dirty="0">
              <a:solidFill>
                <a:schemeClr val="tx2"/>
              </a:solidFill>
              <a:latin typeface="Calibri" panose="020F0502020204030204" pitchFamily="34" charset="0"/>
              <a:cs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
          <p:cNvSpPr txBox="1"/>
          <p:nvPr/>
        </p:nvSpPr>
        <p:spPr>
          <a:xfrm>
            <a:off x="1961498" y="4003276"/>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Montserrat"/>
                <a:cs typeface="Calibri" panose="020F0502020204030204" pitchFamily="34" charset="0"/>
                <a:sym typeface="Montserrat"/>
              </a:rPr>
              <a:t>ما مدى التقدم الذي أحرزناه في إشراك المجتمعات؟</a:t>
            </a:r>
            <a:endParaRPr sz="8800" b="0" i="0" u="none" strike="noStrike" cap="none" dirty="0">
              <a:solidFill>
                <a:srgbClr val="F5333F"/>
              </a:solidFill>
              <a:latin typeface="Calibri" panose="020F0502020204030204" pitchFamily="34" charset="0"/>
              <a:ea typeface="Roboto Black"/>
              <a:cs typeface="Calibri" panose="020F0502020204030204" pitchFamily="34" charset="0"/>
              <a:sym typeface="Roboto Blac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20"/>
          <p:cNvSpPr txBox="1"/>
          <p:nvPr/>
        </p:nvSpPr>
        <p:spPr>
          <a:xfrm>
            <a:off x="1253256" y="452401"/>
            <a:ext cx="15194592" cy="1323399"/>
          </a:xfrm>
          <a:prstGeom prst="rect">
            <a:avLst/>
          </a:prstGeom>
          <a:noFill/>
          <a:ln>
            <a:noFill/>
          </a:ln>
        </p:spPr>
        <p:txBody>
          <a:bodyPr spcFirstLastPara="1" wrap="square" lIns="91425" tIns="45700" rIns="91425" bIns="45700" anchor="t" anchorCtr="0">
            <a:spAutoFit/>
          </a:bodyPr>
          <a:lstStyle/>
          <a:p>
            <a:pPr algn="just" rtl="1"/>
            <a:r>
              <a:rPr lang="ar-JO" sz="6600" b="0" i="0" dirty="0">
                <a:solidFill>
                  <a:srgbClr val="374151"/>
                </a:solidFill>
                <a:effectLst/>
                <a:latin typeface="Calibri" panose="020F0502020204030204" pitchFamily="34" charset="0"/>
                <a:cs typeface="Calibri" panose="020F0502020204030204" pitchFamily="34" charset="0"/>
              </a:rPr>
              <a:t>بعض الجوانب التي يجب تحسينها...</a:t>
            </a:r>
            <a:br>
              <a:rPr lang="ar-JO" sz="6600" dirty="0">
                <a:latin typeface="Calibri" panose="020F0502020204030204" pitchFamily="34" charset="0"/>
                <a:cs typeface="Calibri" panose="020F0502020204030204" pitchFamily="34" charset="0"/>
              </a:rPr>
            </a:br>
            <a:endParaRPr lang="ar-JO"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pic>
        <p:nvPicPr>
          <p:cNvPr id="659" name="Google Shape;659;p20"/>
          <p:cNvPicPr preferRelativeResize="0"/>
          <p:nvPr/>
        </p:nvPicPr>
        <p:blipFill rotWithShape="1">
          <a:blip r:embed="rId3">
            <a:alphaModFix/>
          </a:blip>
          <a:srcRect/>
          <a:stretch/>
        </p:blipFill>
        <p:spPr>
          <a:xfrm>
            <a:off x="1253256" y="1775801"/>
            <a:ext cx="7292497" cy="4500650"/>
          </a:xfrm>
          <a:prstGeom prst="rect">
            <a:avLst/>
          </a:prstGeom>
          <a:noFill/>
          <a:ln>
            <a:noFill/>
          </a:ln>
        </p:spPr>
      </p:pic>
      <p:pic>
        <p:nvPicPr>
          <p:cNvPr id="660" name="Google Shape;660;p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587133" y="6613588"/>
            <a:ext cx="12526837" cy="3459873"/>
          </a:xfrm>
          <a:prstGeom prst="rect">
            <a:avLst/>
          </a:prstGeom>
          <a:noFill/>
          <a:ln>
            <a:noFill/>
          </a:ln>
        </p:spPr>
      </p:pic>
      <p:pic>
        <p:nvPicPr>
          <p:cNvPr id="661" name="Google Shape;661;p2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9742249" y="1775800"/>
            <a:ext cx="6943676" cy="4500651"/>
          </a:xfrm>
          <a:prstGeom prst="rect">
            <a:avLst/>
          </a:prstGeom>
          <a:noFill/>
          <a:ln>
            <a:noFill/>
          </a:ln>
        </p:spPr>
      </p:pic>
      <p:sp>
        <p:nvSpPr>
          <p:cNvPr id="662" name="Google Shape;662;p20"/>
          <p:cNvSpPr txBox="1"/>
          <p:nvPr/>
        </p:nvSpPr>
        <p:spPr>
          <a:xfrm>
            <a:off x="15437223" y="8503801"/>
            <a:ext cx="2750405" cy="1323399"/>
          </a:xfrm>
          <a:prstGeom prst="rect">
            <a:avLst/>
          </a:prstGeom>
          <a:noFill/>
          <a:ln>
            <a:noFill/>
          </a:ln>
        </p:spPr>
        <p:txBody>
          <a:bodyPr spcFirstLastPara="1" wrap="square" lIns="91425" tIns="45700" rIns="91425" bIns="45700" anchor="t" anchorCtr="0">
            <a:spAutoFit/>
          </a:bodyPr>
          <a:lstStyle/>
          <a:p>
            <a:pPr lvl="0" algn="just" rtl="1">
              <a:buSzPts val="1600"/>
            </a:pPr>
            <a:r>
              <a:rPr lang="ar-JO" sz="1600" i="1" dirty="0">
                <a:solidFill>
                  <a:schemeClr val="dk1"/>
                </a:solidFill>
                <a:latin typeface="Calibri" panose="020F0502020204030204" pitchFamily="34" charset="0"/>
                <a:ea typeface="Open Sans"/>
                <a:cs typeface="Calibri" panose="020F0502020204030204" pitchFamily="34" charset="0"/>
                <a:sym typeface="Open Sans"/>
              </a:rPr>
              <a:t>يتم جمع البيانات من خلال منظمة </a:t>
            </a:r>
            <a:r>
              <a:rPr lang="ar-JO" sz="1600" i="1" dirty="0" err="1">
                <a:solidFill>
                  <a:schemeClr val="dk1"/>
                </a:solidFill>
                <a:latin typeface="Calibri" panose="020F0502020204030204" pitchFamily="34" charset="0"/>
                <a:ea typeface="Open Sans"/>
                <a:cs typeface="Calibri" panose="020F0502020204030204" pitchFamily="34" charset="0"/>
                <a:sym typeface="Open Sans"/>
              </a:rPr>
              <a:t>جراوند</a:t>
            </a:r>
            <a:r>
              <a:rPr lang="ar-JO" sz="1600" i="1" dirty="0">
                <a:solidFill>
                  <a:schemeClr val="dk1"/>
                </a:solidFill>
                <a:latin typeface="Calibri" panose="020F0502020204030204" pitchFamily="34" charset="0"/>
                <a:ea typeface="Open Sans"/>
                <a:cs typeface="Calibri" panose="020F0502020204030204" pitchFamily="34" charset="0"/>
                <a:sym typeface="Open Sans"/>
              </a:rPr>
              <a:t> تروث </a:t>
            </a:r>
            <a:r>
              <a:rPr lang="ar-JO" sz="1600" i="1" dirty="0" err="1">
                <a:solidFill>
                  <a:schemeClr val="dk1"/>
                </a:solidFill>
                <a:latin typeface="Calibri" panose="020F0502020204030204" pitchFamily="34" charset="0"/>
                <a:ea typeface="Open Sans"/>
                <a:cs typeface="Calibri" panose="020F0502020204030204" pitchFamily="34" charset="0"/>
                <a:sym typeface="Open Sans"/>
              </a:rPr>
              <a:t>سولوشن</a:t>
            </a:r>
            <a:r>
              <a:rPr lang="ar-JO" sz="1600" i="1" dirty="0">
                <a:solidFill>
                  <a:schemeClr val="dk1"/>
                </a:solidFill>
                <a:latin typeface="Calibri" panose="020F0502020204030204" pitchFamily="34" charset="0"/>
                <a:ea typeface="Open Sans"/>
                <a:cs typeface="Calibri" panose="020F0502020204030204" pitchFamily="34" charset="0"/>
                <a:sym typeface="Open Sans"/>
              </a:rPr>
              <a:t> لأجل تقارير "المنظورات الميدانية للصفقة الكبرى 2018" و"حالة النظام الإنساني</a:t>
            </a:r>
            <a:r>
              <a:rPr lang="en-US" sz="1600" i="1" dirty="0">
                <a:solidFill>
                  <a:schemeClr val="dk1"/>
                </a:solidFill>
                <a:latin typeface="Calibri" panose="020F0502020204030204" pitchFamily="34" charset="0"/>
                <a:ea typeface="Open Sans"/>
                <a:cs typeface="Calibri" panose="020F0502020204030204" pitchFamily="34" charset="0"/>
                <a:sym typeface="Open Sans"/>
              </a:rPr>
              <a:t> 2018</a:t>
            </a:r>
            <a:r>
              <a:rPr lang="ar-JO" sz="1600" i="1" dirty="0">
                <a:solidFill>
                  <a:schemeClr val="dk1"/>
                </a:solidFill>
                <a:latin typeface="Calibri" panose="020F0502020204030204" pitchFamily="34" charset="0"/>
                <a:ea typeface="Open Sans"/>
                <a:cs typeface="Calibri" panose="020F0502020204030204" pitchFamily="34" charset="0"/>
                <a:sym typeface="Open Sans"/>
              </a:rPr>
              <a:t>".</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 name="Google Shape;658;p20">
            <a:extLst>
              <a:ext uri="{FF2B5EF4-FFF2-40B4-BE49-F238E27FC236}">
                <a16:creationId xmlns:a16="http://schemas.microsoft.com/office/drawing/2014/main" id="{2135AC18-6D94-5651-0FEE-D5580DAC5D9E}"/>
              </a:ext>
            </a:extLst>
          </p:cNvPr>
          <p:cNvSpPr txBox="1"/>
          <p:nvPr/>
        </p:nvSpPr>
        <p:spPr>
          <a:xfrm>
            <a:off x="2090056" y="1877734"/>
            <a:ext cx="5805715" cy="954067"/>
          </a:xfrm>
          <a:prstGeom prst="rect">
            <a:avLst/>
          </a:prstGeom>
          <a:solidFill>
            <a:srgbClr val="ECECEC"/>
          </a:solidFill>
          <a:ln>
            <a:noFill/>
          </a:ln>
        </p:spPr>
        <p:txBody>
          <a:bodyPr spcFirstLastPara="1" wrap="square" lIns="91425" tIns="45700" rIns="91425" bIns="45700" anchor="t" anchorCtr="0">
            <a:spAutoFit/>
          </a:bodyPr>
          <a:lstStyle/>
          <a:p>
            <a:pPr algn="just" rtl="1"/>
            <a:r>
              <a:rPr lang="ar-JO" sz="2800" b="1" i="0" dirty="0">
                <a:solidFill>
                  <a:srgbClr val="374151"/>
                </a:solidFill>
                <a:effectLst/>
                <a:latin typeface="Calibri" panose="020F0502020204030204" pitchFamily="34" charset="0"/>
                <a:cs typeface="Calibri" panose="020F0502020204030204" pitchFamily="34" charset="0"/>
              </a:rPr>
              <a:t>هل تلبي المساعدات التي تتلقاها احتياجاتك ذات الأولية</a:t>
            </a:r>
            <a:endParaRPr lang="ar-JO" sz="2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3" name="Google Shape;658;p20">
            <a:extLst>
              <a:ext uri="{FF2B5EF4-FFF2-40B4-BE49-F238E27FC236}">
                <a16:creationId xmlns:a16="http://schemas.microsoft.com/office/drawing/2014/main" id="{669245F7-425E-2044-26B1-A0ADC8DCB635}"/>
              </a:ext>
            </a:extLst>
          </p:cNvPr>
          <p:cNvSpPr txBox="1"/>
          <p:nvPr/>
        </p:nvSpPr>
        <p:spPr>
          <a:xfrm>
            <a:off x="10130971" y="1935407"/>
            <a:ext cx="6066973" cy="954067"/>
          </a:xfrm>
          <a:prstGeom prst="rect">
            <a:avLst/>
          </a:prstGeom>
          <a:solidFill>
            <a:srgbClr val="ECECEC"/>
          </a:solidFill>
          <a:ln>
            <a:noFill/>
          </a:ln>
        </p:spPr>
        <p:txBody>
          <a:bodyPr spcFirstLastPara="1" wrap="square" lIns="91425" tIns="45700" rIns="91425" bIns="45700" anchor="t" anchorCtr="0">
            <a:spAutoFit/>
          </a:bodyPr>
          <a:lstStyle/>
          <a:p>
            <a:pPr algn="just" rtl="1"/>
            <a:r>
              <a:rPr lang="ar-JO" sz="2800" b="1" i="0" dirty="0">
                <a:solidFill>
                  <a:srgbClr val="374151"/>
                </a:solidFill>
                <a:effectLst/>
                <a:latin typeface="Calibri" panose="020F0502020204030204" pitchFamily="34" charset="0"/>
                <a:cs typeface="Calibri" panose="020F0502020204030204" pitchFamily="34" charset="0"/>
              </a:rPr>
              <a:t>هل تتواصل المنظمات التي تقدم المساعدة بشكل جيد حول خططها وأنشطتها؟</a:t>
            </a:r>
            <a:endParaRPr lang="ar-JO" sz="2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4" name="Google Shape;658;p20">
            <a:extLst>
              <a:ext uri="{FF2B5EF4-FFF2-40B4-BE49-F238E27FC236}">
                <a16:creationId xmlns:a16="http://schemas.microsoft.com/office/drawing/2014/main" id="{D041E9F1-196E-228D-7238-45E3856BA963}"/>
              </a:ext>
            </a:extLst>
          </p:cNvPr>
          <p:cNvSpPr txBox="1"/>
          <p:nvPr/>
        </p:nvSpPr>
        <p:spPr>
          <a:xfrm>
            <a:off x="1602075" y="5722569"/>
            <a:ext cx="1480458" cy="369291"/>
          </a:xfrm>
          <a:prstGeom prst="rect">
            <a:avLst/>
          </a:prstGeom>
          <a:solidFill>
            <a:srgbClr val="ECECEC"/>
          </a:solidFill>
          <a:ln>
            <a:noFill/>
          </a:ln>
        </p:spPr>
        <p:txBody>
          <a:bodyPr spcFirstLastPara="1" wrap="square" lIns="91425" tIns="45700" rIns="91425" bIns="45700" anchor="t" anchorCtr="0">
            <a:spAutoFit/>
          </a:bodyPr>
          <a:lstStyle/>
          <a:p>
            <a:pPr algn="just" rtl="1"/>
            <a:r>
              <a:rPr lang="ar-JO" sz="1800" b="1" i="0" dirty="0">
                <a:solidFill>
                  <a:srgbClr val="374151"/>
                </a:solidFill>
                <a:effectLst/>
                <a:latin typeface="Calibri" panose="020F0502020204030204" pitchFamily="34" charset="0"/>
                <a:cs typeface="Calibri" panose="020F0502020204030204" pitchFamily="34" charset="0"/>
              </a:rPr>
              <a:t>لا على الإطلاق</a:t>
            </a:r>
            <a:endParaRPr lang="ar-JO" sz="1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 name="Google Shape;658;p20">
            <a:extLst>
              <a:ext uri="{FF2B5EF4-FFF2-40B4-BE49-F238E27FC236}">
                <a16:creationId xmlns:a16="http://schemas.microsoft.com/office/drawing/2014/main" id="{4D8217F2-FD6E-9A9E-DCE3-B02A20293B26}"/>
              </a:ext>
            </a:extLst>
          </p:cNvPr>
          <p:cNvSpPr txBox="1"/>
          <p:nvPr/>
        </p:nvSpPr>
        <p:spPr>
          <a:xfrm>
            <a:off x="3512454" y="5722569"/>
            <a:ext cx="1582059" cy="369291"/>
          </a:xfrm>
          <a:prstGeom prst="rect">
            <a:avLst/>
          </a:prstGeom>
          <a:solidFill>
            <a:srgbClr val="ECECEC"/>
          </a:solidFill>
          <a:ln>
            <a:noFill/>
          </a:ln>
        </p:spPr>
        <p:txBody>
          <a:bodyPr spcFirstLastPara="1" wrap="square" lIns="91425" tIns="45700" rIns="91425" bIns="45700" anchor="t" anchorCtr="0">
            <a:spAutoFit/>
          </a:bodyPr>
          <a:lstStyle/>
          <a:p>
            <a:pPr algn="ctr" rtl="1"/>
            <a:r>
              <a:rPr lang="ar-JO" sz="1800" b="1" i="0" dirty="0">
                <a:solidFill>
                  <a:srgbClr val="374151"/>
                </a:solidFill>
                <a:effectLst/>
                <a:latin typeface="Calibri" panose="020F0502020204030204" pitchFamily="34" charset="0"/>
                <a:cs typeface="Calibri" panose="020F0502020204030204" pitchFamily="34" charset="0"/>
              </a:rPr>
              <a:t>ليس كثيرًا</a:t>
            </a:r>
            <a:endParaRPr lang="ar-JO" sz="1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6" name="Google Shape;658;p20">
            <a:extLst>
              <a:ext uri="{FF2B5EF4-FFF2-40B4-BE49-F238E27FC236}">
                <a16:creationId xmlns:a16="http://schemas.microsoft.com/office/drawing/2014/main" id="{5819091B-2577-C5D8-1ECF-B277F462C0DC}"/>
              </a:ext>
            </a:extLst>
          </p:cNvPr>
          <p:cNvSpPr txBox="1"/>
          <p:nvPr/>
        </p:nvSpPr>
        <p:spPr>
          <a:xfrm>
            <a:off x="5238073" y="5738638"/>
            <a:ext cx="1582059" cy="369291"/>
          </a:xfrm>
          <a:prstGeom prst="rect">
            <a:avLst/>
          </a:prstGeom>
          <a:solidFill>
            <a:srgbClr val="ECECEC"/>
          </a:solidFill>
          <a:ln>
            <a:noFill/>
          </a:ln>
        </p:spPr>
        <p:txBody>
          <a:bodyPr spcFirstLastPara="1" wrap="square" lIns="91425" tIns="45700" rIns="91425" bIns="45700" anchor="t" anchorCtr="0">
            <a:spAutoFit/>
          </a:bodyPr>
          <a:lstStyle/>
          <a:p>
            <a:pPr algn="ctr" rtl="1"/>
            <a:r>
              <a:rPr lang="ar-JO" sz="1800" b="1" i="0" dirty="0">
                <a:solidFill>
                  <a:srgbClr val="374151"/>
                </a:solidFill>
                <a:effectLst/>
                <a:latin typeface="Calibri" panose="020F0502020204030204" pitchFamily="34" charset="0"/>
                <a:cs typeface="Calibri" panose="020F0502020204030204" pitchFamily="34" charset="0"/>
              </a:rPr>
              <a:t>قليلًا</a:t>
            </a:r>
            <a:endParaRPr lang="ar-JO" sz="1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7" name="Google Shape;658;p20">
            <a:extLst>
              <a:ext uri="{FF2B5EF4-FFF2-40B4-BE49-F238E27FC236}">
                <a16:creationId xmlns:a16="http://schemas.microsoft.com/office/drawing/2014/main" id="{E6238772-29D6-29B6-4C00-4B590DCB76C3}"/>
              </a:ext>
            </a:extLst>
          </p:cNvPr>
          <p:cNvSpPr txBox="1"/>
          <p:nvPr/>
        </p:nvSpPr>
        <p:spPr>
          <a:xfrm>
            <a:off x="6770913" y="5806776"/>
            <a:ext cx="1582059" cy="369291"/>
          </a:xfrm>
          <a:prstGeom prst="rect">
            <a:avLst/>
          </a:prstGeom>
          <a:solidFill>
            <a:srgbClr val="ECECEC"/>
          </a:solidFill>
          <a:ln>
            <a:noFill/>
          </a:ln>
        </p:spPr>
        <p:txBody>
          <a:bodyPr spcFirstLastPara="1" wrap="square" lIns="91425" tIns="45700" rIns="91425" bIns="45700" anchor="t" anchorCtr="0">
            <a:spAutoFit/>
          </a:bodyPr>
          <a:lstStyle/>
          <a:p>
            <a:pPr algn="ctr" rtl="1"/>
            <a:r>
              <a:rPr lang="ar-JO" sz="1800" b="1" i="0" dirty="0">
                <a:solidFill>
                  <a:srgbClr val="374151"/>
                </a:solidFill>
                <a:effectLst/>
                <a:latin typeface="Calibri" panose="020F0502020204030204" pitchFamily="34" charset="0"/>
                <a:cs typeface="Calibri" panose="020F0502020204030204" pitchFamily="34" charset="0"/>
              </a:rPr>
              <a:t>في الغالب نعم</a:t>
            </a:r>
            <a:endParaRPr lang="ar-JO" sz="1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8" name="Google Shape;658;p20">
            <a:extLst>
              <a:ext uri="{FF2B5EF4-FFF2-40B4-BE49-F238E27FC236}">
                <a16:creationId xmlns:a16="http://schemas.microsoft.com/office/drawing/2014/main" id="{6B7CC691-E64C-E538-764C-E161AD220E0F}"/>
              </a:ext>
            </a:extLst>
          </p:cNvPr>
          <p:cNvSpPr txBox="1"/>
          <p:nvPr/>
        </p:nvSpPr>
        <p:spPr>
          <a:xfrm>
            <a:off x="3082534" y="6378384"/>
            <a:ext cx="10547742" cy="707846"/>
          </a:xfrm>
          <a:prstGeom prst="rect">
            <a:avLst/>
          </a:prstGeom>
          <a:solidFill>
            <a:schemeClr val="tx2"/>
          </a:solidFill>
          <a:ln>
            <a:noFill/>
          </a:ln>
        </p:spPr>
        <p:txBody>
          <a:bodyPr spcFirstLastPara="1" wrap="square" lIns="91425" tIns="45700" rIns="91425" bIns="45700" anchor="t" anchorCtr="0">
            <a:spAutoFit/>
          </a:bodyPr>
          <a:lstStyle/>
          <a:p>
            <a:pPr algn="ctr" rtl="1"/>
            <a:r>
              <a:rPr lang="ar-JO" sz="4000" b="1" i="0" dirty="0">
                <a:solidFill>
                  <a:srgbClr val="374151"/>
                </a:solidFill>
                <a:effectLst/>
                <a:latin typeface="Calibri" panose="020F0502020204030204" pitchFamily="34" charset="0"/>
                <a:cs typeface="Calibri" panose="020F0502020204030204" pitchFamily="34" charset="0"/>
              </a:rPr>
              <a:t>لا تُعد آليات التغذية الراجعة فعالة إلى الحد الذي نعتقد</a:t>
            </a:r>
            <a:endParaRPr lang="ar-JO" sz="9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9" name="Google Shape;658;p20">
            <a:extLst>
              <a:ext uri="{FF2B5EF4-FFF2-40B4-BE49-F238E27FC236}">
                <a16:creationId xmlns:a16="http://schemas.microsoft.com/office/drawing/2014/main" id="{A86021C8-65FE-0ADE-D3DF-93584A9A8261}"/>
              </a:ext>
            </a:extLst>
          </p:cNvPr>
          <p:cNvSpPr txBox="1"/>
          <p:nvPr/>
        </p:nvSpPr>
        <p:spPr>
          <a:xfrm>
            <a:off x="2733376" y="7169997"/>
            <a:ext cx="5812377" cy="830956"/>
          </a:xfrm>
          <a:prstGeom prst="rect">
            <a:avLst/>
          </a:prstGeom>
          <a:solidFill>
            <a:schemeClr val="tx2"/>
          </a:solidFill>
          <a:ln>
            <a:noFill/>
          </a:ln>
        </p:spPr>
        <p:txBody>
          <a:bodyPr spcFirstLastPara="1" wrap="square" lIns="91425" tIns="45700" rIns="91425" bIns="45700" anchor="t" anchorCtr="0">
            <a:spAutoFit/>
          </a:bodyPr>
          <a:lstStyle/>
          <a:p>
            <a:pPr algn="just" rtl="1"/>
            <a:r>
              <a:rPr lang="ar-JO" sz="2400" b="1" i="0" dirty="0">
                <a:solidFill>
                  <a:schemeClr val="bg1"/>
                </a:solidFill>
                <a:effectLst/>
                <a:latin typeface="Calibri" panose="020F0502020204030204" pitchFamily="34" charset="0"/>
                <a:cs typeface="Calibri" panose="020F0502020204030204" pitchFamily="34" charset="0"/>
              </a:rPr>
              <a:t>هل تعتقد أن الأشخاص المتضررين سيتلقون استجابة في حال قدموا شكاوى؟</a:t>
            </a:r>
            <a:endParaRPr lang="ar-JO" sz="500" b="1" i="0" u="none" strike="noStrike" cap="none" dirty="0">
              <a:solidFill>
                <a:schemeClr val="bg1"/>
              </a:solidFill>
              <a:latin typeface="Calibri" panose="020F0502020204030204" pitchFamily="34" charset="0"/>
              <a:cs typeface="Calibri" panose="020F0502020204030204" pitchFamily="34" charset="0"/>
              <a:sym typeface="Arial"/>
            </a:endParaRPr>
          </a:p>
        </p:txBody>
      </p:sp>
      <p:sp>
        <p:nvSpPr>
          <p:cNvPr id="10" name="Google Shape;658;p20">
            <a:extLst>
              <a:ext uri="{FF2B5EF4-FFF2-40B4-BE49-F238E27FC236}">
                <a16:creationId xmlns:a16="http://schemas.microsoft.com/office/drawing/2014/main" id="{01D2ADB1-0279-F677-67DD-B15A43C34ACD}"/>
              </a:ext>
            </a:extLst>
          </p:cNvPr>
          <p:cNvSpPr txBox="1"/>
          <p:nvPr/>
        </p:nvSpPr>
        <p:spPr>
          <a:xfrm>
            <a:off x="10029371" y="7208058"/>
            <a:ext cx="4077920" cy="830956"/>
          </a:xfrm>
          <a:prstGeom prst="rect">
            <a:avLst/>
          </a:prstGeom>
          <a:solidFill>
            <a:schemeClr val="tx2"/>
          </a:solidFill>
          <a:ln>
            <a:noFill/>
          </a:ln>
        </p:spPr>
        <p:txBody>
          <a:bodyPr spcFirstLastPara="1" wrap="square" lIns="91425" tIns="45700" rIns="91425" bIns="45700" anchor="t" anchorCtr="0">
            <a:spAutoFit/>
          </a:bodyPr>
          <a:lstStyle/>
          <a:p>
            <a:pPr algn="just" rtl="1"/>
            <a:r>
              <a:rPr lang="ar-JO" sz="2400" b="1" i="0" dirty="0">
                <a:solidFill>
                  <a:schemeClr val="bg1"/>
                </a:solidFill>
                <a:effectLst/>
                <a:latin typeface="Calibri" panose="020F0502020204030204" pitchFamily="34" charset="0"/>
                <a:cs typeface="Calibri" panose="020F0502020204030204" pitchFamily="34" charset="0"/>
              </a:rPr>
              <a:t>هل تلقيت استجابة لأي اقتراحات أو شكاوى؟</a:t>
            </a:r>
            <a:endParaRPr lang="ar-JO" sz="500" b="1" i="0" u="none" strike="noStrike" cap="none" dirty="0">
              <a:solidFill>
                <a:schemeClr val="bg1"/>
              </a:solidFill>
              <a:latin typeface="Calibri" panose="020F0502020204030204" pitchFamily="34" charset="0"/>
              <a:cs typeface="Calibri" panose="020F0502020204030204" pitchFamily="34" charset="0"/>
              <a:sym typeface="Arial"/>
            </a:endParaRPr>
          </a:p>
        </p:txBody>
      </p:sp>
      <p:sp>
        <p:nvSpPr>
          <p:cNvPr id="11" name="Google Shape;658;p20">
            <a:extLst>
              <a:ext uri="{FF2B5EF4-FFF2-40B4-BE49-F238E27FC236}">
                <a16:creationId xmlns:a16="http://schemas.microsoft.com/office/drawing/2014/main" id="{61652558-F453-9073-D138-3A1583E97E59}"/>
              </a:ext>
            </a:extLst>
          </p:cNvPr>
          <p:cNvSpPr txBox="1"/>
          <p:nvPr/>
        </p:nvSpPr>
        <p:spPr>
          <a:xfrm>
            <a:off x="6425732" y="8257620"/>
            <a:ext cx="2120021" cy="1815841"/>
          </a:xfrm>
          <a:prstGeom prst="rect">
            <a:avLst/>
          </a:prstGeom>
          <a:solidFill>
            <a:schemeClr val="tx2"/>
          </a:solidFill>
          <a:ln>
            <a:noFill/>
          </a:ln>
        </p:spPr>
        <p:txBody>
          <a:bodyPr spcFirstLastPara="1" wrap="square" lIns="91425" tIns="45700" rIns="91425" bIns="45700" anchor="t" anchorCtr="0">
            <a:spAutoFit/>
          </a:bodyPr>
          <a:lstStyle/>
          <a:p>
            <a:pPr algn="just" rtl="1"/>
            <a:r>
              <a:rPr lang="ar-JO" sz="2400" b="1" i="0" dirty="0">
                <a:solidFill>
                  <a:srgbClr val="42D4AE"/>
                </a:solidFill>
                <a:effectLst/>
                <a:latin typeface="Calibri" panose="020F0502020204030204" pitchFamily="34" charset="0"/>
                <a:cs typeface="Calibri" panose="020F0502020204030204" pitchFamily="34" charset="0"/>
              </a:rPr>
              <a:t>الجهات المقدمة للمساعدات</a:t>
            </a:r>
          </a:p>
          <a:p>
            <a:pPr algn="just" rtl="1"/>
            <a:r>
              <a:rPr lang="ar-JO" sz="3200" b="1" i="0" dirty="0">
                <a:solidFill>
                  <a:srgbClr val="42D4AE"/>
                </a:solidFill>
                <a:latin typeface="Calibri" panose="020F0502020204030204" pitchFamily="34" charset="0"/>
                <a:cs typeface="Calibri" panose="020F0502020204030204" pitchFamily="34" charset="0"/>
              </a:rPr>
              <a:t>93%</a:t>
            </a:r>
          </a:p>
          <a:p>
            <a:pPr algn="just" rtl="1"/>
            <a:r>
              <a:rPr lang="ar-JO" sz="3200" b="1" u="none" strike="noStrike" cap="none" dirty="0">
                <a:solidFill>
                  <a:srgbClr val="42D4AE"/>
                </a:solidFill>
                <a:latin typeface="Calibri" panose="020F0502020204030204" pitchFamily="34" charset="0"/>
                <a:cs typeface="Calibri" panose="020F0502020204030204" pitchFamily="34" charset="0"/>
                <a:sym typeface="Arial"/>
              </a:rPr>
              <a:t>نعم</a:t>
            </a:r>
            <a:endParaRPr lang="ar-JO" sz="700" b="1" i="0" u="none" strike="noStrike" cap="none" dirty="0">
              <a:solidFill>
                <a:srgbClr val="42D4AE"/>
              </a:solidFill>
              <a:latin typeface="Calibri" panose="020F0502020204030204" pitchFamily="34" charset="0"/>
              <a:cs typeface="Calibri" panose="020F0502020204030204" pitchFamily="34" charset="0"/>
              <a:sym typeface="Arial"/>
            </a:endParaRPr>
          </a:p>
        </p:txBody>
      </p:sp>
      <p:sp>
        <p:nvSpPr>
          <p:cNvPr id="12" name="Google Shape;658;p20">
            <a:extLst>
              <a:ext uri="{FF2B5EF4-FFF2-40B4-BE49-F238E27FC236}">
                <a16:creationId xmlns:a16="http://schemas.microsoft.com/office/drawing/2014/main" id="{E31DA14D-F872-0E74-2D01-490C8532585D}"/>
              </a:ext>
            </a:extLst>
          </p:cNvPr>
          <p:cNvSpPr txBox="1"/>
          <p:nvPr/>
        </p:nvSpPr>
        <p:spPr>
          <a:xfrm>
            <a:off x="9452466" y="8257620"/>
            <a:ext cx="2120021" cy="1815841"/>
          </a:xfrm>
          <a:prstGeom prst="rect">
            <a:avLst/>
          </a:prstGeom>
          <a:solidFill>
            <a:schemeClr val="tx2"/>
          </a:solidFill>
          <a:ln>
            <a:noFill/>
          </a:ln>
        </p:spPr>
        <p:txBody>
          <a:bodyPr spcFirstLastPara="1" wrap="square" lIns="91425" tIns="45700" rIns="91425" bIns="45700" anchor="t" anchorCtr="0">
            <a:spAutoFit/>
          </a:bodyPr>
          <a:lstStyle/>
          <a:p>
            <a:pPr algn="just" rtl="1"/>
            <a:r>
              <a:rPr lang="ar-JO" sz="2400" b="1" i="0" dirty="0">
                <a:solidFill>
                  <a:srgbClr val="42D4AE"/>
                </a:solidFill>
                <a:effectLst/>
                <a:latin typeface="Calibri" panose="020F0502020204030204" pitchFamily="34" charset="0"/>
                <a:cs typeface="Calibri" panose="020F0502020204030204" pitchFamily="34" charset="0"/>
              </a:rPr>
              <a:t>الأشخاص المتضررين</a:t>
            </a:r>
          </a:p>
          <a:p>
            <a:pPr algn="just" rtl="1"/>
            <a:r>
              <a:rPr lang="ar-JO" sz="3200" b="1" i="0" dirty="0">
                <a:solidFill>
                  <a:srgbClr val="42D4AE"/>
                </a:solidFill>
                <a:latin typeface="Calibri" panose="020F0502020204030204" pitchFamily="34" charset="0"/>
                <a:cs typeface="Calibri" panose="020F0502020204030204" pitchFamily="34" charset="0"/>
              </a:rPr>
              <a:t>42%</a:t>
            </a:r>
          </a:p>
          <a:p>
            <a:pPr algn="just" rtl="1"/>
            <a:r>
              <a:rPr lang="ar-JO" sz="3200" b="1" u="none" strike="noStrike" cap="none" dirty="0">
                <a:solidFill>
                  <a:srgbClr val="42D4AE"/>
                </a:solidFill>
                <a:latin typeface="Calibri" panose="020F0502020204030204" pitchFamily="34" charset="0"/>
                <a:cs typeface="Calibri" panose="020F0502020204030204" pitchFamily="34" charset="0"/>
                <a:sym typeface="Arial"/>
              </a:rPr>
              <a:t>نعم</a:t>
            </a:r>
            <a:endParaRPr lang="ar-JO" sz="700" b="1" i="0" u="none" strike="noStrike" cap="none" dirty="0">
              <a:solidFill>
                <a:srgbClr val="42D4AE"/>
              </a:solidFill>
              <a:latin typeface="Calibri" panose="020F0502020204030204" pitchFamily="34" charset="0"/>
              <a:cs typeface="Calibri" panose="020F050202020403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6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2"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Shape 667"/>
        <p:cNvGrpSpPr/>
        <p:nvPr/>
      </p:nvGrpSpPr>
      <p:grpSpPr>
        <a:xfrm>
          <a:off x="0" y="0"/>
          <a:ext cx="0" cy="0"/>
          <a:chOff x="0" y="0"/>
          <a:chExt cx="0" cy="0"/>
        </a:xfrm>
      </p:grpSpPr>
      <p:sp>
        <p:nvSpPr>
          <p:cNvPr id="668" name="Google Shape;668;p21"/>
          <p:cNvSpPr txBox="1"/>
          <p:nvPr/>
        </p:nvSpPr>
        <p:spPr>
          <a:xfrm>
            <a:off x="984315" y="870046"/>
            <a:ext cx="13448861" cy="757090"/>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5400" b="1" i="0" u="none" strike="noStrike" cap="none" dirty="0">
                <a:latin typeface="Calibri" panose="020F0502020204030204" pitchFamily="34" charset="0"/>
                <a:ea typeface="Montserrat"/>
                <a:cs typeface="Calibri" panose="020F0502020204030204" pitchFamily="34" charset="0"/>
                <a:sym typeface="Montserrat"/>
              </a:rPr>
              <a:t>ما سبب وجود فجوة بين الالتزامات والممارسات؟</a:t>
            </a:r>
            <a:endParaRPr sz="1400" b="0" i="0" u="none" strike="noStrike" cap="none" dirty="0">
              <a:latin typeface="Calibri" panose="020F0502020204030204" pitchFamily="34" charset="0"/>
              <a:cs typeface="Calibri" panose="020F0502020204030204" pitchFamily="34" charset="0"/>
              <a:sym typeface="Arial"/>
            </a:endParaRPr>
          </a:p>
        </p:txBody>
      </p:sp>
      <p:sp>
        <p:nvSpPr>
          <p:cNvPr id="669" name="Google Shape;669;p21"/>
          <p:cNvSpPr txBox="1"/>
          <p:nvPr/>
        </p:nvSpPr>
        <p:spPr>
          <a:xfrm>
            <a:off x="1821174" y="2625122"/>
            <a:ext cx="13448861" cy="646290"/>
          </a:xfrm>
          <a:prstGeom prst="rect">
            <a:avLst/>
          </a:prstGeom>
          <a:noFill/>
          <a:ln>
            <a:noFill/>
          </a:ln>
        </p:spPr>
        <p:txBody>
          <a:bodyPr spcFirstLastPara="1" wrap="square" lIns="91425" tIns="45700" rIns="91425" bIns="45700" anchor="t" anchorCtr="0">
            <a:spAutoFit/>
          </a:bodyPr>
          <a:lstStyle/>
          <a:p>
            <a:pPr marL="0" marR="0" lvl="0" indent="0" algn="ctr" rtl="1">
              <a:lnSpc>
                <a:spcPct val="100000"/>
              </a:lnSpc>
              <a:spcBef>
                <a:spcPts val="0"/>
              </a:spcBef>
              <a:spcAft>
                <a:spcPts val="0"/>
              </a:spcAft>
              <a:buClr>
                <a:srgbClr val="000000"/>
              </a:buClr>
              <a:buSzPts val="3600"/>
              <a:buFont typeface="Arial"/>
              <a:buNone/>
            </a:pPr>
            <a:r>
              <a:rPr lang="ar-JO" sz="3600" b="1" i="0" u="none" strike="noStrike" cap="none" dirty="0">
                <a:solidFill>
                  <a:schemeClr val="accent3"/>
                </a:solidFill>
                <a:latin typeface="Calibri" panose="020F0502020204030204" pitchFamily="34" charset="0"/>
                <a:ea typeface="Montserrat"/>
                <a:cs typeface="Calibri" panose="020F0502020204030204" pitchFamily="34" charset="0"/>
                <a:sym typeface="Montserrat"/>
              </a:rPr>
              <a:t>هل تجد أيًا من هذه الأمور مألوفة؟</a:t>
            </a:r>
          </a:p>
        </p:txBody>
      </p:sp>
      <p:sp>
        <p:nvSpPr>
          <p:cNvPr id="670" name="Google Shape;670;p21"/>
          <p:cNvSpPr/>
          <p:nvPr/>
        </p:nvSpPr>
        <p:spPr>
          <a:xfrm>
            <a:off x="9966109" y="3781618"/>
            <a:ext cx="6313798" cy="1872208"/>
          </a:xfrm>
          <a:prstGeom prst="wedgeRoundRectCallout">
            <a:avLst>
              <a:gd name="adj1" fmla="val -37588"/>
              <a:gd name="adj2" fmla="val 77822"/>
              <a:gd name="adj3" fmla="val 16667"/>
            </a:avLst>
          </a:prstGeom>
          <a:solidFill>
            <a:schemeClr val="accent1"/>
          </a:solidFill>
          <a:ln w="9525" cap="flat" cmpd="sng">
            <a:solidFill>
              <a:srgbClr val="5E367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1">
              <a:lnSpc>
                <a:spcPct val="100000"/>
              </a:lnSpc>
              <a:spcBef>
                <a:spcPts val="0"/>
              </a:spcBef>
              <a:spcAft>
                <a:spcPts val="0"/>
              </a:spcAft>
              <a:buClr>
                <a:srgbClr val="000000"/>
              </a:buClr>
              <a:buSzPts val="2800"/>
              <a:buFont typeface="Arial"/>
              <a:buNone/>
            </a:pPr>
            <a:r>
              <a:rPr lang="ar-JO" sz="2800" i="1" dirty="0">
                <a:solidFill>
                  <a:schemeClr val="lt2"/>
                </a:solidFill>
                <a:latin typeface="Calibri" panose="020F0502020204030204" pitchFamily="34" charset="0"/>
                <a:ea typeface="Open Sans"/>
                <a:cs typeface="Calibri" panose="020F0502020204030204" pitchFamily="34" charset="0"/>
                <a:sym typeface="Open Sans"/>
              </a:rPr>
              <a:t>نحن على دراية باحتياجات الأشخاص في حالات الطوارئ، لذا يجب التصرف سريعًا لإنقاذ الأرواح</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671" name="Google Shape;671;p21"/>
          <p:cNvSpPr/>
          <p:nvPr/>
        </p:nvSpPr>
        <p:spPr>
          <a:xfrm>
            <a:off x="1709316" y="3781618"/>
            <a:ext cx="6313798" cy="2762618"/>
          </a:xfrm>
          <a:prstGeom prst="wedgeEllipseCallout">
            <a:avLst>
              <a:gd name="adj1" fmla="val 40874"/>
              <a:gd name="adj2" fmla="val 60338"/>
            </a:avLst>
          </a:prstGeom>
          <a:solidFill>
            <a:srgbClr val="01C8C3"/>
          </a:solidFill>
          <a:ln w="9525" cap="flat" cmpd="sng">
            <a:solidFill>
              <a:srgbClr val="01C8C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2800"/>
              <a:buFont typeface="Arial"/>
              <a:buNone/>
            </a:pPr>
            <a:r>
              <a:rPr lang="ar-JO" sz="2800" i="1" dirty="0">
                <a:solidFill>
                  <a:schemeClr val="lt1"/>
                </a:solidFill>
                <a:latin typeface="Calibri" panose="020F0502020204030204" pitchFamily="34" charset="0"/>
                <a:ea typeface="Open Sans"/>
                <a:cs typeface="Calibri" panose="020F0502020204030204" pitchFamily="34" charset="0"/>
                <a:sym typeface="Open Sans"/>
              </a:rPr>
              <a:t>لا يمكننا تغير البرنامج الان، إذ أن الاقتراح جرى تقديمه بالفعل إلى المانح... فات الأوان لإجراء أي تغييرات</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672" name="Google Shape;672;p21"/>
          <p:cNvSpPr/>
          <p:nvPr/>
        </p:nvSpPr>
        <p:spPr>
          <a:xfrm>
            <a:off x="10368525" y="6651812"/>
            <a:ext cx="5911382" cy="2766730"/>
          </a:xfrm>
          <a:prstGeom prst="wedgeEllipseCallout">
            <a:avLst>
              <a:gd name="adj1" fmla="val -39941"/>
              <a:gd name="adj2" fmla="val 66388"/>
            </a:avLst>
          </a:prstGeom>
          <a:solidFill>
            <a:srgbClr val="01C8C3"/>
          </a:solidFill>
          <a:ln w="9525" cap="flat" cmpd="sng">
            <a:solidFill>
              <a:srgbClr val="01C8C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ar-JO" sz="2800" i="1" dirty="0">
                <a:solidFill>
                  <a:schemeClr val="lt1"/>
                </a:solidFill>
                <a:latin typeface="Calibri" panose="020F0502020204030204" pitchFamily="34" charset="0"/>
                <a:ea typeface="Open Sans"/>
                <a:cs typeface="Calibri" panose="020F0502020204030204" pitchFamily="34" charset="0"/>
                <a:sym typeface="Open Sans"/>
              </a:rPr>
              <a:t>يمكننا فهم المجتمعات نظرًا لوجود مجموعة من المتطوعين من المجتمع المحلي</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673" name="Google Shape;673;p21"/>
          <p:cNvSpPr/>
          <p:nvPr/>
        </p:nvSpPr>
        <p:spPr>
          <a:xfrm>
            <a:off x="1709316" y="7336791"/>
            <a:ext cx="4863795" cy="1649046"/>
          </a:xfrm>
          <a:prstGeom prst="wedgeRoundRectCallout">
            <a:avLst>
              <a:gd name="adj1" fmla="val -7562"/>
              <a:gd name="adj2" fmla="val 79896"/>
              <a:gd name="adj3" fmla="val 16667"/>
            </a:avLst>
          </a:prstGeom>
          <a:solidFill>
            <a:schemeClr val="accent1"/>
          </a:solidFill>
          <a:ln w="952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2800"/>
              <a:buFont typeface="Arial"/>
              <a:buNone/>
            </a:pPr>
            <a:r>
              <a:rPr lang="ar-JO" sz="2800" i="1" dirty="0">
                <a:solidFill>
                  <a:schemeClr val="lt2"/>
                </a:solidFill>
                <a:latin typeface="Calibri" panose="020F0502020204030204" pitchFamily="34" charset="0"/>
                <a:ea typeface="Open Sans"/>
                <a:cs typeface="Calibri" panose="020F0502020204030204" pitchFamily="34" charset="0"/>
                <a:sym typeface="Open Sans"/>
              </a:rPr>
              <a:t>نعمل على إشراك المجتمعات على كل حال</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 name="Google Shape;668;p21">
            <a:extLst>
              <a:ext uri="{FF2B5EF4-FFF2-40B4-BE49-F238E27FC236}">
                <a16:creationId xmlns:a16="http://schemas.microsoft.com/office/drawing/2014/main" id="{0AB749AE-3853-2F11-9CC5-16986EEEC96F}"/>
              </a:ext>
            </a:extLst>
          </p:cNvPr>
          <p:cNvSpPr txBox="1"/>
          <p:nvPr/>
        </p:nvSpPr>
        <p:spPr>
          <a:xfrm>
            <a:off x="14541500" y="1137791"/>
            <a:ext cx="1738407"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5" name="Google Shape;668;p21">
            <a:extLst>
              <a:ext uri="{FF2B5EF4-FFF2-40B4-BE49-F238E27FC236}">
                <a16:creationId xmlns:a16="http://schemas.microsoft.com/office/drawing/2014/main" id="{B9AAA5ED-C804-664F-0FE4-6472D1082DB5}"/>
              </a:ext>
            </a:extLst>
          </p:cNvPr>
          <p:cNvSpPr txBox="1"/>
          <p:nvPr/>
        </p:nvSpPr>
        <p:spPr>
          <a:xfrm>
            <a:off x="16549593" y="1248591"/>
            <a:ext cx="1738407"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17"/>
          <p:cNvSpPr txBox="1"/>
          <p:nvPr/>
        </p:nvSpPr>
        <p:spPr>
          <a:xfrm>
            <a:off x="1961498" y="3473087"/>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dirty="0">
                <a:solidFill>
                  <a:srgbClr val="F5333F"/>
                </a:solidFill>
                <a:latin typeface="Montserrat"/>
                <a:ea typeface="Roboto Black"/>
                <a:cs typeface="Calibri" panose="020F0502020204030204" pitchFamily="34" charset="0"/>
                <a:sym typeface="Montserrat"/>
              </a:rPr>
              <a:t>كيف يمكننا تحسين عملية إشراك المجتمعات؟</a:t>
            </a:r>
            <a:endParaRPr lang="ar-JO" sz="8800" b="0" i="0" u="none" strike="noStrike" cap="none"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3396681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pic>
        <p:nvPicPr>
          <p:cNvPr id="500" name="Google Shape;500;p5" descr="A picture containing person, outdoor&#10;&#10;Description automatically generated"/>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955280" y="0"/>
            <a:ext cx="10332720" cy="10288588"/>
          </a:xfrm>
          <a:prstGeom prst="rect">
            <a:avLst/>
          </a:prstGeom>
          <a:solidFill>
            <a:srgbClr val="353535">
              <a:alpha val="11372"/>
            </a:srgbClr>
          </a:solidFill>
          <a:ln>
            <a:noFill/>
          </a:ln>
        </p:spPr>
      </p:pic>
      <p:sp>
        <p:nvSpPr>
          <p:cNvPr id="501" name="Google Shape;501;p5"/>
          <p:cNvSpPr txBox="1">
            <a:spLocks noGrp="1"/>
          </p:cNvSpPr>
          <p:nvPr>
            <p:ph type="title" idx="4294967295"/>
          </p:nvPr>
        </p:nvSpPr>
        <p:spPr>
          <a:xfrm>
            <a:off x="784860" y="2214245"/>
            <a:ext cx="6105797" cy="1034281"/>
          </a:xfrm>
          <a:prstGeom prst="rect">
            <a:avLst/>
          </a:prstGeom>
          <a:noFill/>
          <a:ln>
            <a:noFill/>
          </a:ln>
        </p:spPr>
        <p:txBody>
          <a:bodyPr spcFirstLastPara="1" wrap="square" lIns="91425" tIns="45700" rIns="91425" bIns="45700" anchor="t" anchorCtr="0">
            <a:noAutofit/>
          </a:bodyPr>
          <a:lstStyle/>
          <a:p>
            <a:pPr marL="0" marR="0" lvl="0" indent="0" algn="just" rtl="1">
              <a:lnSpc>
                <a:spcPct val="90000"/>
              </a:lnSpc>
              <a:spcBef>
                <a:spcPts val="0"/>
              </a:spcBef>
              <a:spcAft>
                <a:spcPts val="0"/>
              </a:spcAft>
              <a:buClr>
                <a:schemeClr val="dk2"/>
              </a:buClr>
              <a:buSzPts val="4800"/>
              <a:buFont typeface="Montserrat"/>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تهيئة السياق (5 دقائق)</a:t>
            </a:r>
          </a:p>
        </p:txBody>
      </p:sp>
      <p:sp>
        <p:nvSpPr>
          <p:cNvPr id="502" name="Google Shape;502;p5"/>
          <p:cNvSpPr txBox="1">
            <a:spLocks noGrp="1"/>
          </p:cNvSpPr>
          <p:nvPr>
            <p:ph type="body" idx="4294967295"/>
          </p:nvPr>
        </p:nvSpPr>
        <p:spPr>
          <a:xfrm>
            <a:off x="784860" y="4298633"/>
            <a:ext cx="6332220" cy="5114925"/>
          </a:xfrm>
          <a:prstGeom prst="rect">
            <a:avLst/>
          </a:prstGeom>
          <a:noFill/>
          <a:ln>
            <a:noFill/>
          </a:ln>
        </p:spPr>
        <p:txBody>
          <a:bodyPr spcFirstLastPara="1" wrap="square" lIns="91425" tIns="45700" rIns="91425" bIns="45700" anchor="t" anchorCtr="0">
            <a:noAutofit/>
          </a:bodyPr>
          <a:lstStyle/>
          <a:p>
            <a:pPr marL="457200" marR="0" lvl="0" indent="-457200" algn="just" rtl="1">
              <a:lnSpc>
                <a:spcPts val="3420"/>
              </a:lnSpc>
              <a:spcBef>
                <a:spcPts val="0"/>
              </a:spcBef>
              <a:spcAft>
                <a:spcPts val="0"/>
              </a:spcAft>
              <a:buClr>
                <a:schemeClr val="dk1"/>
              </a:buClr>
              <a:buSzPts val="2800"/>
              <a:buFont typeface="Arial" panose="020B0604020202020204" pitchFamily="34" charset="0"/>
              <a:buChar char="•"/>
            </a:pPr>
            <a:r>
              <a:rPr lang="ar-JO" sz="26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Open Sans"/>
              </a:rPr>
              <a:t>في أزواج، قدّموا مثالاً على إحدى المرات </a:t>
            </a:r>
            <a:r>
              <a:rPr lang="ar-JO" sz="2600" dirty="0">
                <a:solidFill>
                  <a:schemeClr val="dk1"/>
                </a:solidFill>
                <a:latin typeface="Calibri" panose="020F0502020204030204" pitchFamily="34" charset="0"/>
                <a:ea typeface="Open Sans" panose="020B0606030504020204" pitchFamily="34" charset="0"/>
                <a:cs typeface="Calibri" panose="020F0502020204030204" pitchFamily="34" charset="0"/>
                <a:sym typeface="Open Sans"/>
              </a:rPr>
              <a:t>التي</a:t>
            </a:r>
            <a:r>
              <a:rPr lang="ar-JO" sz="26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Open Sans"/>
              </a:rPr>
              <a:t> وقع فيها خطأ أثناء عملكم نتيجة عدم إشراك المجتمع بشكل كافٍ.</a:t>
            </a:r>
          </a:p>
          <a:p>
            <a:pPr marL="342900" marR="0" lvl="0" indent="-342900" algn="just" rtl="1">
              <a:lnSpc>
                <a:spcPts val="3420"/>
              </a:lnSpc>
              <a:spcBef>
                <a:spcPts val="3300"/>
              </a:spcBef>
              <a:spcAft>
                <a:spcPts val="0"/>
              </a:spcAft>
              <a:buClr>
                <a:schemeClr val="dk1"/>
              </a:buClr>
              <a:buSzPts val="2800"/>
              <a:buFont typeface="Arial"/>
              <a:buChar char="•"/>
            </a:pPr>
            <a:r>
              <a:rPr lang="ar-JO" sz="2600" dirty="0">
                <a:solidFill>
                  <a:schemeClr val="dk1"/>
                </a:solidFill>
                <a:latin typeface="Calibri" panose="020F0502020204030204" pitchFamily="34" charset="0"/>
                <a:ea typeface="Open Sans" panose="020B0606030504020204" pitchFamily="34" charset="0"/>
                <a:cs typeface="Calibri" panose="020F0502020204030204" pitchFamily="34" charset="0"/>
                <a:sym typeface="Open Sans"/>
              </a:rPr>
              <a:t>ناقش...</a:t>
            </a:r>
            <a:endParaRPr sz="26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a:p>
            <a:pPr marL="1028700" marR="0" lvl="1" indent="-342900" algn="just" rtl="1">
              <a:lnSpc>
                <a:spcPts val="3420"/>
              </a:lnSpc>
              <a:spcBef>
                <a:spcPts val="2550"/>
              </a:spcBef>
              <a:spcAft>
                <a:spcPts val="0"/>
              </a:spcAft>
              <a:buClr>
                <a:srgbClr val="FF0000"/>
              </a:buClr>
              <a:buSzPts val="2800"/>
              <a:buFont typeface="Arial"/>
              <a:buChar char="•"/>
            </a:pPr>
            <a:r>
              <a:rPr lang="ar-JO" sz="2600" b="0" i="0" u="none" strike="noStrike" cap="none" dirty="0">
                <a:solidFill>
                  <a:srgbClr val="FF0000"/>
                </a:solidFill>
                <a:latin typeface="Calibri" panose="020F0502020204030204" pitchFamily="34" charset="0"/>
                <a:ea typeface="Open Sans" panose="020B0606030504020204" pitchFamily="34" charset="0"/>
                <a:cs typeface="Calibri" panose="020F0502020204030204" pitchFamily="34" charset="0"/>
                <a:sym typeface="Open Sans"/>
              </a:rPr>
              <a:t>ما سبب حدوث ذلك؟</a:t>
            </a:r>
            <a:endParaRPr sz="26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a:p>
            <a:pPr marL="1028700" marR="0" lvl="1" indent="-342900" algn="just" rtl="1">
              <a:lnSpc>
                <a:spcPts val="3420"/>
              </a:lnSpc>
              <a:spcBef>
                <a:spcPts val="2550"/>
              </a:spcBef>
              <a:spcAft>
                <a:spcPts val="0"/>
              </a:spcAft>
              <a:buClr>
                <a:srgbClr val="FF0000"/>
              </a:buClr>
              <a:buSzPts val="2800"/>
              <a:buFont typeface="Arial"/>
              <a:buChar char="•"/>
            </a:pPr>
            <a:r>
              <a:rPr lang="ar-JO" sz="2600" b="0" i="0" u="none" strike="noStrike" cap="none" dirty="0">
                <a:solidFill>
                  <a:srgbClr val="FF0000"/>
                </a:solidFill>
                <a:latin typeface="Calibri" panose="020F0502020204030204" pitchFamily="34" charset="0"/>
                <a:ea typeface="Open Sans" panose="020B0606030504020204" pitchFamily="34" charset="0"/>
                <a:cs typeface="Calibri" panose="020F0502020204030204" pitchFamily="34" charset="0"/>
                <a:sym typeface="Open Sans"/>
              </a:rPr>
              <a:t>ما هي العواقب المترتبة على ذلك؟</a:t>
            </a:r>
            <a:endParaRPr sz="26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a:p>
            <a:pPr marL="1028700" marR="0" lvl="1" indent="-342900" algn="just" rtl="1">
              <a:lnSpc>
                <a:spcPts val="3420"/>
              </a:lnSpc>
              <a:spcBef>
                <a:spcPts val="2550"/>
              </a:spcBef>
              <a:spcAft>
                <a:spcPts val="0"/>
              </a:spcAft>
              <a:buClr>
                <a:srgbClr val="FF0000"/>
              </a:buClr>
              <a:buSzPts val="2800"/>
              <a:buFont typeface="Arial"/>
              <a:buChar char="•"/>
            </a:pPr>
            <a:r>
              <a:rPr lang="ar-JO" sz="2600" b="0" i="0" u="none" strike="noStrike" cap="none" dirty="0">
                <a:solidFill>
                  <a:srgbClr val="FF0000"/>
                </a:solidFill>
                <a:latin typeface="Calibri" panose="020F0502020204030204" pitchFamily="34" charset="0"/>
                <a:ea typeface="Open Sans" panose="020B0606030504020204" pitchFamily="34" charset="0"/>
                <a:cs typeface="Calibri" panose="020F0502020204030204" pitchFamily="34" charset="0"/>
                <a:sym typeface="Open Sans"/>
              </a:rPr>
              <a:t>ما الذي كان بالإمكان فعله بشكل مختلف؟</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47" name="Google Shape;647;p18"/>
          <p:cNvSpPr txBox="1"/>
          <p:nvPr/>
        </p:nvSpPr>
        <p:spPr>
          <a:xfrm>
            <a:off x="628759" y="292240"/>
            <a:ext cx="13854157" cy="1274155"/>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من </a:t>
            </a:r>
            <a:r>
              <a:rPr lang="ar-JO" sz="4800" b="1" dirty="0">
                <a:solidFill>
                  <a:schemeClr val="dk2"/>
                </a:solidFill>
                <a:latin typeface="Calibri" panose="020F0502020204030204" pitchFamily="34" charset="0"/>
                <a:ea typeface="Montserrat"/>
                <a:cs typeface="Calibri" panose="020F0502020204030204" pitchFamily="34" charset="0"/>
                <a:sym typeface="Montserrat"/>
              </a:rPr>
              <a:t>يتولى مسؤولية </a:t>
            </a: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إشراك المجتمعات؟</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just" rtl="1">
              <a:lnSpc>
                <a:spcPct val="80000"/>
              </a:lnSpc>
              <a:spcBef>
                <a:spcPts val="0"/>
              </a:spcBef>
              <a:spcAft>
                <a:spcPts val="0"/>
              </a:spcAft>
              <a:buClr>
                <a:srgbClr val="000000"/>
              </a:buClr>
              <a:buSzPts val="4800"/>
              <a:buFont typeface="Arial"/>
              <a:buNone/>
            </a:pPr>
            <a:r>
              <a:rPr lang="ar-JO" sz="4800" b="0" i="0" u="none" strike="noStrike" cap="none" dirty="0">
                <a:solidFill>
                  <a:schemeClr val="accent3"/>
                </a:solidFill>
                <a:latin typeface="Calibri" panose="020F0502020204030204" pitchFamily="34" charset="0"/>
                <a:ea typeface="Montserrat"/>
                <a:cs typeface="Calibri" panose="020F0502020204030204" pitchFamily="34" charset="0"/>
                <a:sym typeface="Montserrat"/>
              </a:rPr>
              <a:t>ناقش...</a:t>
            </a:r>
            <a:endParaRPr sz="4800" b="0" i="0" u="none" strike="noStrike" cap="none" dirty="0">
              <a:solidFill>
                <a:schemeClr val="dk2"/>
              </a:solidFill>
              <a:latin typeface="Calibri" panose="020F0502020204030204" pitchFamily="34" charset="0"/>
              <a:ea typeface="Roboto Black"/>
              <a:cs typeface="Calibri" panose="020F0502020204030204" pitchFamily="34" charset="0"/>
              <a:sym typeface="Roboto Black"/>
            </a:endParaRPr>
          </a:p>
        </p:txBody>
      </p:sp>
      <p:graphicFrame>
        <p:nvGraphicFramePr>
          <p:cNvPr id="2" name="Diagram 1">
            <a:extLst>
              <a:ext uri="{FF2B5EF4-FFF2-40B4-BE49-F238E27FC236}">
                <a16:creationId xmlns:a16="http://schemas.microsoft.com/office/drawing/2014/main" id="{C9E31760-9B02-924D-BDE6-29BAD5310E4E}"/>
              </a:ext>
            </a:extLst>
          </p:cNvPr>
          <p:cNvGraphicFramePr/>
          <p:nvPr>
            <p:extLst>
              <p:ext uri="{D42A27DB-BD31-4B8C-83A1-F6EECF244321}">
                <p14:modId xmlns:p14="http://schemas.microsoft.com/office/powerpoint/2010/main" val="2652514861"/>
              </p:ext>
            </p:extLst>
          </p:nvPr>
        </p:nvGraphicFramePr>
        <p:xfrm>
          <a:off x="-138003" y="2458387"/>
          <a:ext cx="17826395" cy="7283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Google Shape;668;p21">
            <a:extLst>
              <a:ext uri="{FF2B5EF4-FFF2-40B4-BE49-F238E27FC236}">
                <a16:creationId xmlns:a16="http://schemas.microsoft.com/office/drawing/2014/main" id="{F738D27A-DDB1-34D2-B9CE-583EEC1BF8DB}"/>
              </a:ext>
            </a:extLst>
          </p:cNvPr>
          <p:cNvSpPr txBox="1"/>
          <p:nvPr/>
        </p:nvSpPr>
        <p:spPr>
          <a:xfrm>
            <a:off x="14541500" y="1137791"/>
            <a:ext cx="1738407"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4" name="Google Shape;668;p21">
            <a:extLst>
              <a:ext uri="{FF2B5EF4-FFF2-40B4-BE49-F238E27FC236}">
                <a16:creationId xmlns:a16="http://schemas.microsoft.com/office/drawing/2014/main" id="{4F87B16D-3A1C-6595-5996-D6A81146CD0D}"/>
              </a:ext>
            </a:extLst>
          </p:cNvPr>
          <p:cNvSpPr txBox="1"/>
          <p:nvPr/>
        </p:nvSpPr>
        <p:spPr>
          <a:xfrm>
            <a:off x="16549593" y="1248591"/>
            <a:ext cx="1738407"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2C1A87C8-56AC-E845-A8E6-6BEEF50318E4}"/>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A7895D73-7D97-624F-BA69-05995FDEA71E}"/>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A1AB0DE8-0BFE-4D4C-9138-630E4270E9B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graphicEl>
                                              <a:dgm id="{95CE65C8-ADEF-BF46-A7E7-E746A66F5A55}"/>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graphicEl>
                                              <a:dgm id="{44B8EA24-BB5F-9648-9319-655D0F3CD854}"/>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graphicEl>
                                              <a:dgm id="{C08534B2-3ED4-3444-BC9E-CC252180D2F7}"/>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A667D2F4-79C6-D241-9A8D-F5AF451878D0}"/>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graphicEl>
                                              <a:dgm id="{7E36B14E-B442-D242-A519-61B094451142}"/>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graphicEl>
                                              <a:dgm id="{85C3E389-A324-A241-992C-2F7D07815269}"/>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graphicEl>
                                              <a:dgm id="{189185C4-DF15-5647-B2E7-8980C85041C3}"/>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lvl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189515" y="1078797"/>
            <a:ext cx="10410420" cy="1646220"/>
          </a:xfrm>
          <a:prstGeom prst="rect">
            <a:avLst/>
          </a:prstGeom>
          <a:noFill/>
        </p:spPr>
        <p:txBody>
          <a:bodyPr wrap="square" rtlCol="0">
            <a:spAutoFit/>
          </a:bodyPr>
          <a:lstStyle/>
          <a:p>
            <a:pPr algn="just" rtl="1">
              <a:lnSpc>
                <a:spcPts val="6160"/>
              </a:lnSpc>
            </a:pPr>
            <a:r>
              <a:rPr lang="ar-JO" sz="4800" b="1" dirty="0">
                <a:solidFill>
                  <a:schemeClr val="accent1"/>
                </a:solidFill>
                <a:latin typeface="Calibri" panose="020F0502020204030204" pitchFamily="34" charset="0"/>
                <a:ea typeface="Roboto Black" panose="02000000000000000000" pitchFamily="2" charset="0"/>
                <a:cs typeface="Calibri" panose="020F0502020204030204" pitchFamily="34" charset="0"/>
              </a:rPr>
              <a:t>تمرين جماعي (15 دقيقة)</a:t>
            </a:r>
          </a:p>
          <a:p>
            <a:pPr algn="just" rtl="1">
              <a:lnSpc>
                <a:spcPts val="6160"/>
              </a:lnSpc>
            </a:pPr>
            <a:r>
              <a:rPr lang="ar-JO" sz="4800" b="1" dirty="0">
                <a:solidFill>
                  <a:srgbClr val="D43931"/>
                </a:solidFill>
                <a:latin typeface="Calibri" panose="020F0502020204030204" pitchFamily="34" charset="0"/>
                <a:ea typeface="Roboto Black" panose="02000000000000000000" pitchFamily="2" charset="0"/>
                <a:cs typeface="Calibri" panose="020F0502020204030204" pitchFamily="34" charset="0"/>
              </a:rPr>
              <a:t> 18 إجراءً أساسيًا للمشاركة المجتمعية والمساءلة</a:t>
            </a:r>
            <a:endParaRPr lang="en-US" sz="4800" b="1" dirty="0">
              <a:solidFill>
                <a:schemeClr val="accent3"/>
              </a:solidFill>
              <a:latin typeface="Calibri" panose="020F0502020204030204" pitchFamily="34" charset="0"/>
              <a:ea typeface="Roboto Black" panose="02000000000000000000" pitchFamily="2" charset="0"/>
              <a:cs typeface="Calibri" panose="020F0502020204030204" pitchFamily="34" charset="0"/>
            </a:endParaRPr>
          </a:p>
        </p:txBody>
      </p:sp>
      <p:sp>
        <p:nvSpPr>
          <p:cNvPr id="5" name="TextBox 4">
            <a:extLst>
              <a:ext uri="{FF2B5EF4-FFF2-40B4-BE49-F238E27FC236}">
                <a16:creationId xmlns:a16="http://schemas.microsoft.com/office/drawing/2014/main" id="{D2EF909D-DF3A-C14D-8A02-43B775E72E45}"/>
              </a:ext>
            </a:extLst>
          </p:cNvPr>
          <p:cNvSpPr txBox="1"/>
          <p:nvPr/>
        </p:nvSpPr>
        <p:spPr>
          <a:xfrm>
            <a:off x="1245344" y="3840350"/>
            <a:ext cx="9531511" cy="4772845"/>
          </a:xfrm>
          <a:prstGeom prst="rect">
            <a:avLst/>
          </a:prstGeom>
          <a:noFill/>
        </p:spPr>
        <p:txBody>
          <a:bodyPr wrap="square" rtlCol="0">
            <a:spAutoFit/>
          </a:bodyPr>
          <a:lstStyle/>
          <a:p>
            <a:pPr marL="514350" indent="-514350" algn="just" rtl="1">
              <a:lnSpc>
                <a:spcPts val="3660"/>
              </a:lnSpc>
              <a:spcAft>
                <a:spcPts val="3600"/>
              </a:spcAft>
              <a:buClr>
                <a:srgbClr val="FF0000"/>
              </a:buClr>
              <a:buFont typeface="+mj-lt"/>
              <a:buAutoNum type="arabicPeriod"/>
            </a:pPr>
            <a:r>
              <a:rPr lang="ar-JO" sz="2800" dirty="0">
                <a:solidFill>
                  <a:schemeClr val="bg1"/>
                </a:solidFill>
                <a:latin typeface="Calibri" panose="020F0502020204030204" pitchFamily="34" charset="0"/>
                <a:ea typeface="Open Sans" panose="020B0606030504020204" pitchFamily="34" charset="0"/>
                <a:cs typeface="Calibri" panose="020F0502020204030204" pitchFamily="34" charset="0"/>
              </a:rPr>
              <a:t>ستتلقى كل مجموعة 18 إجراءً أساسيًا للمشاركة المجتمعية والمساءلة.</a:t>
            </a:r>
            <a:endParaRPr lang="en-GB" sz="2800" dirty="0">
              <a:solidFill>
                <a:schemeClr val="bg1"/>
              </a:solidFill>
              <a:latin typeface="Calibri" panose="020F0502020204030204" pitchFamily="34" charset="0"/>
              <a:ea typeface="Open Sans" panose="020B0606030504020204" pitchFamily="34" charset="0"/>
              <a:cs typeface="Calibri" panose="020F0502020204030204" pitchFamily="34" charset="0"/>
            </a:endParaRPr>
          </a:p>
          <a:p>
            <a:pPr marL="514350" indent="-514350" algn="just" rtl="1">
              <a:lnSpc>
                <a:spcPts val="3660"/>
              </a:lnSpc>
              <a:spcAft>
                <a:spcPts val="3600"/>
              </a:spcAft>
              <a:buClr>
                <a:srgbClr val="FF0000"/>
              </a:buClr>
              <a:buFont typeface="+mj-lt"/>
              <a:buAutoNum type="arabicPeriod"/>
            </a:pPr>
            <a:r>
              <a:rPr lang="ar-JO" sz="2800" dirty="0">
                <a:solidFill>
                  <a:schemeClr val="bg1"/>
                </a:solidFill>
                <a:latin typeface="Calibri" panose="020F0502020204030204" pitchFamily="34" charset="0"/>
                <a:ea typeface="Open Sans" panose="020B0606030504020204" pitchFamily="34" charset="0"/>
                <a:cs typeface="Calibri" panose="020F0502020204030204" pitchFamily="34" charset="0"/>
              </a:rPr>
              <a:t>حدد ما إذا كانت الاجراءات تدعم إضفاء الطابع المؤسسي على المشاركة المجتمعية والمساءلة أو برامجها.</a:t>
            </a:r>
            <a:endParaRPr lang="en-GB" sz="2800" dirty="0">
              <a:solidFill>
                <a:schemeClr val="bg1"/>
              </a:solidFill>
              <a:latin typeface="Calibri" panose="020F0502020204030204" pitchFamily="34" charset="0"/>
              <a:ea typeface="Open Sans" panose="020B0606030504020204" pitchFamily="34" charset="0"/>
              <a:cs typeface="Calibri" panose="020F0502020204030204" pitchFamily="34" charset="0"/>
            </a:endParaRPr>
          </a:p>
          <a:p>
            <a:pPr marL="514350" indent="-514350" algn="just" rtl="1">
              <a:lnSpc>
                <a:spcPts val="3660"/>
              </a:lnSpc>
              <a:spcAft>
                <a:spcPts val="3600"/>
              </a:spcAft>
              <a:buClr>
                <a:srgbClr val="FF0000"/>
              </a:buClr>
              <a:buFont typeface="+mj-lt"/>
              <a:buAutoNum type="arabicPeriod"/>
            </a:pPr>
            <a:r>
              <a:rPr lang="ar-JO" sz="2800" dirty="0">
                <a:solidFill>
                  <a:schemeClr val="bg1"/>
                </a:solidFill>
                <a:latin typeface="Calibri" panose="020F0502020204030204" pitchFamily="34" charset="0"/>
                <a:ea typeface="Open Sans" panose="020B0606030504020204" pitchFamily="34" charset="0"/>
                <a:cs typeface="Calibri" panose="020F0502020204030204" pitchFamily="34" charset="0"/>
              </a:rPr>
              <a:t>في حال كانت تدعم البرامج، حدد ما إذا كان يجب إجراءها أثناء التقييم والتخطيط والتنفيذ والرصد أو التقويم.</a:t>
            </a:r>
            <a:endParaRPr lang="en-GB" sz="2800" dirty="0">
              <a:solidFill>
                <a:schemeClr val="bg1"/>
              </a:solidFill>
              <a:latin typeface="Calibri" panose="020F0502020204030204" pitchFamily="34" charset="0"/>
              <a:ea typeface="Open Sans" panose="020B0606030504020204" pitchFamily="34" charset="0"/>
              <a:cs typeface="Calibri" panose="020F0502020204030204" pitchFamily="34" charset="0"/>
            </a:endParaRPr>
          </a:p>
          <a:p>
            <a:pPr marL="514350" indent="-514350" algn="just" rtl="1">
              <a:lnSpc>
                <a:spcPts val="3660"/>
              </a:lnSpc>
              <a:spcAft>
                <a:spcPts val="3600"/>
              </a:spcAft>
              <a:buClr>
                <a:srgbClr val="FF0000"/>
              </a:buClr>
              <a:buFont typeface="+mj-lt"/>
              <a:buAutoNum type="arabicPeriod"/>
            </a:pPr>
            <a:r>
              <a:rPr lang="ar-JO" sz="2800" dirty="0">
                <a:solidFill>
                  <a:schemeClr val="bg1"/>
                </a:solidFill>
                <a:latin typeface="Calibri" panose="020F0502020204030204" pitchFamily="34" charset="0"/>
                <a:ea typeface="Open Sans" panose="020B0606030504020204" pitchFamily="34" charset="0"/>
                <a:cs typeface="Calibri" panose="020F0502020204030204" pitchFamily="34" charset="0"/>
              </a:rPr>
              <a:t>اجمع الاجراءات على طاولتك أو الصقها على اللوح القلاب أسفل العنوان الصحيح.</a:t>
            </a:r>
            <a:endParaRPr lang="en-GB" sz="2800" dirty="0">
              <a:solidFill>
                <a:schemeClr val="bg1"/>
              </a:solidFill>
              <a:latin typeface="Calibri" panose="020F0502020204030204" pitchFamily="34" charset="0"/>
              <a:ea typeface="Open Sans" panose="020B060603050402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214877" y="528631"/>
            <a:ext cx="3253990" cy="2932801"/>
            <a:chOff x="9331835" y="263026"/>
            <a:chExt cx="4363366" cy="4363366"/>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31835" y="263026"/>
              <a:ext cx="4363366" cy="4363366"/>
            </a:xfrm>
            <a:prstGeom prst="rect">
              <a:avLst/>
            </a:prstGeom>
          </p:spPr>
        </p:pic>
      </p:grpSp>
      <p:pic>
        <p:nvPicPr>
          <p:cNvPr id="32" name="Picture Placeholder 31">
            <a:extLst>
              <a:ext uri="{FF2B5EF4-FFF2-40B4-BE49-F238E27FC236}">
                <a16:creationId xmlns:a16="http://schemas.microsoft.com/office/drawing/2014/main" id="{014CC5AC-C178-9C47-8FA1-0583C9A4DF01}"/>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a:off x="11005457" y="3113872"/>
            <a:ext cx="7282542" cy="7174716"/>
          </a:xfrm>
        </p:spPr>
      </p:pic>
      <p:sp>
        <p:nvSpPr>
          <p:cNvPr id="2" name="Google Shape;668;p21">
            <a:extLst>
              <a:ext uri="{FF2B5EF4-FFF2-40B4-BE49-F238E27FC236}">
                <a16:creationId xmlns:a16="http://schemas.microsoft.com/office/drawing/2014/main" id="{D76D89A8-7F15-53D7-3334-AEA60E8ADB6A}"/>
              </a:ext>
            </a:extLst>
          </p:cNvPr>
          <p:cNvSpPr txBox="1"/>
          <p:nvPr/>
        </p:nvSpPr>
        <p:spPr>
          <a:xfrm>
            <a:off x="14646728" y="1016342"/>
            <a:ext cx="1738407"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4" name="Google Shape;668;p21">
            <a:extLst>
              <a:ext uri="{FF2B5EF4-FFF2-40B4-BE49-F238E27FC236}">
                <a16:creationId xmlns:a16="http://schemas.microsoft.com/office/drawing/2014/main" id="{ED962B50-D7D3-3E26-FD21-D32F5BE487F3}"/>
              </a:ext>
            </a:extLst>
          </p:cNvPr>
          <p:cNvSpPr txBox="1"/>
          <p:nvPr/>
        </p:nvSpPr>
        <p:spPr>
          <a:xfrm>
            <a:off x="16630650" y="1078797"/>
            <a:ext cx="1581150"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19994900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A0D8094-D841-E545-BBFE-4396C733F2A6}"/>
              </a:ext>
            </a:extLst>
          </p:cNvPr>
          <p:cNvSpPr txBox="1"/>
          <p:nvPr/>
        </p:nvSpPr>
        <p:spPr>
          <a:xfrm>
            <a:off x="549659" y="382065"/>
            <a:ext cx="5892375" cy="2097690"/>
          </a:xfrm>
          <a:prstGeom prst="rect">
            <a:avLst/>
          </a:prstGeom>
          <a:noFill/>
        </p:spPr>
        <p:txBody>
          <a:bodyPr wrap="square" rtlCol="0">
            <a:spAutoFit/>
          </a:bodyPr>
          <a:lstStyle/>
          <a:p>
            <a:pPr marL="0" marR="0" lvl="0" indent="0" algn="just" defTabSz="914400" rtl="1" eaLnBrk="0" fontAlgn="base" latinLnBrk="0" hangingPunct="0">
              <a:lnSpc>
                <a:spcPct val="80000"/>
              </a:lnSpc>
              <a:spcBef>
                <a:spcPct val="0"/>
              </a:spcBef>
              <a:spcAft>
                <a:spcPts val="300"/>
              </a:spcAft>
              <a:buClrTx/>
              <a:buSzTx/>
              <a:buFontTx/>
              <a:buNone/>
              <a:tabLst/>
              <a:defRPr/>
            </a:pPr>
            <a:r>
              <a:rPr kumimoji="0" lang="ar-JO" sz="5400" b="1" i="0" u="none" strike="noStrike" kern="1200" cap="none" spc="0" normalizeH="0" baseline="0" noProof="0" dirty="0">
                <a:ln>
                  <a:noFill/>
                </a:ln>
                <a:solidFill>
                  <a:srgbClr val="33394B"/>
                </a:solidFill>
                <a:effectLst/>
                <a:uLnTx/>
                <a:uFillTx/>
                <a:latin typeface="Calibri" panose="020F0502020204030204" pitchFamily="34" charset="0"/>
                <a:ea typeface="Roboto Black" panose="02000000000000000000" pitchFamily="2" charset="0"/>
                <a:cs typeface="Calibri" panose="020F0502020204030204" pitchFamily="34" charset="0"/>
              </a:rPr>
              <a:t>بطاقات الإجراءات الأساسية للمشاركة المجتمعية والمساءلة</a:t>
            </a:r>
            <a:endParaRPr kumimoji="0" lang="en-US" sz="5400" b="1" i="0" u="none" strike="noStrike" kern="1200" cap="none" spc="0" normalizeH="0" baseline="0" noProof="0" dirty="0">
              <a:ln>
                <a:noFill/>
              </a:ln>
              <a:solidFill>
                <a:srgbClr val="F5333F"/>
              </a:solidFill>
              <a:effectLst/>
              <a:uLnTx/>
              <a:uFillTx/>
              <a:latin typeface="Calibri" panose="020F0502020204030204" pitchFamily="34" charset="0"/>
              <a:ea typeface="Roboto Black" panose="02000000000000000000" pitchFamily="2" charset="0"/>
              <a:cs typeface="Calibri" panose="020F0502020204030204" pitchFamily="34" charset="0"/>
            </a:endParaRPr>
          </a:p>
        </p:txBody>
      </p:sp>
      <p:graphicFrame>
        <p:nvGraphicFramePr>
          <p:cNvPr id="19" name="Diagram 18">
            <a:extLst>
              <a:ext uri="{FF2B5EF4-FFF2-40B4-BE49-F238E27FC236}">
                <a16:creationId xmlns:a16="http://schemas.microsoft.com/office/drawing/2014/main" id="{7836CFD7-0EA5-934B-AC6C-D750C03E09EE}"/>
              </a:ext>
            </a:extLst>
          </p:cNvPr>
          <p:cNvGraphicFramePr/>
          <p:nvPr>
            <p:extLst>
              <p:ext uri="{D42A27DB-BD31-4B8C-83A1-F6EECF244321}">
                <p14:modId xmlns:p14="http://schemas.microsoft.com/office/powerpoint/2010/main" val="4235130368"/>
              </p:ext>
            </p:extLst>
          </p:nvPr>
        </p:nvGraphicFramePr>
        <p:xfrm>
          <a:off x="3478305" y="1198537"/>
          <a:ext cx="10936941" cy="61926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3" name="Group 22">
            <a:extLst>
              <a:ext uri="{FF2B5EF4-FFF2-40B4-BE49-F238E27FC236}">
                <a16:creationId xmlns:a16="http://schemas.microsoft.com/office/drawing/2014/main" id="{AB5304A7-5DD3-FA46-BC90-42FBE6011977}"/>
              </a:ext>
            </a:extLst>
          </p:cNvPr>
          <p:cNvGrpSpPr/>
          <p:nvPr/>
        </p:nvGrpSpPr>
        <p:grpSpPr>
          <a:xfrm>
            <a:off x="714100" y="8104463"/>
            <a:ext cx="16465348" cy="1975391"/>
            <a:chOff x="1936368" y="7828530"/>
            <a:chExt cx="11240893" cy="2573389"/>
          </a:xfrm>
          <a:solidFill>
            <a:schemeClr val="accent1"/>
          </a:solidFill>
        </p:grpSpPr>
        <p:sp>
          <p:nvSpPr>
            <p:cNvPr id="20" name="Rectangle 19">
              <a:extLst>
                <a:ext uri="{FF2B5EF4-FFF2-40B4-BE49-F238E27FC236}">
                  <a16:creationId xmlns:a16="http://schemas.microsoft.com/office/drawing/2014/main" id="{3BCCEDFD-0567-CE49-B9FF-260FB09F5A5E}"/>
                </a:ext>
              </a:extLst>
            </p:cNvPr>
            <p:cNvSpPr/>
            <p:nvPr/>
          </p:nvSpPr>
          <p:spPr>
            <a:xfrm>
              <a:off x="1936368" y="8414982"/>
              <a:ext cx="11240893" cy="1986937"/>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numCol="2" rtlCol="0" anchor="ctr">
              <a:noAutofit/>
            </a:bodyPr>
            <a:lstStyle/>
            <a:p>
              <a:pPr marL="457200" indent="-457200" algn="just" rtl="1">
                <a:spcAft>
                  <a:spcPts val="1800"/>
                </a:spcAft>
                <a:buClr>
                  <a:schemeClr val="bg2"/>
                </a:buClr>
                <a:buFont typeface="+mj-lt"/>
                <a:buAutoNum type="arabicPeriod"/>
              </a:pPr>
              <a:r>
                <a:rPr lang="ar-JO" sz="2200" dirty="0">
                  <a:solidFill>
                    <a:schemeClr val="bg2"/>
                  </a:solidFill>
                  <a:latin typeface="Calibri" panose="020F0502020204030204" pitchFamily="34" charset="0"/>
                  <a:ea typeface="Open Sans" panose="020B0606030504020204" pitchFamily="34" charset="0"/>
                  <a:cs typeface="Calibri" panose="020F0502020204030204" pitchFamily="34" charset="0"/>
                </a:rPr>
                <a:t>تعزيز فهم وقدرات المشاركة المجتمعية والمساءلة</a:t>
              </a:r>
            </a:p>
            <a:p>
              <a:pPr marL="457200" indent="-457200" algn="just" rtl="1">
                <a:spcAft>
                  <a:spcPts val="1800"/>
                </a:spcAft>
                <a:buClr>
                  <a:schemeClr val="bg2"/>
                </a:buClr>
                <a:buFont typeface="+mj-lt"/>
                <a:buAutoNum type="arabicPeriod"/>
              </a:pPr>
              <a:r>
                <a:rPr lang="ar-JO" sz="2200" dirty="0">
                  <a:solidFill>
                    <a:schemeClr val="bg2"/>
                  </a:solidFill>
                  <a:latin typeface="Calibri" panose="020F0502020204030204" pitchFamily="34" charset="0"/>
                  <a:ea typeface="Open Sans" panose="020B0606030504020204" pitchFamily="34" charset="0"/>
                  <a:cs typeface="Calibri" panose="020F0502020204030204" pitchFamily="34" charset="0"/>
                </a:rPr>
                <a:t>تخصيص التمويل والموظفين</a:t>
              </a:r>
              <a:endParaRPr lang="en-GB" sz="2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a:p>
              <a:pPr marL="457200" indent="-457200" algn="just" rtl="1">
                <a:spcAft>
                  <a:spcPts val="1800"/>
                </a:spcAft>
                <a:buClr>
                  <a:schemeClr val="bg2"/>
                </a:buClr>
                <a:buFont typeface="+mj-lt"/>
                <a:buAutoNum type="arabicPeriod" startAt="3"/>
              </a:pPr>
              <a:r>
                <a:rPr lang="ar-JO" sz="2200" dirty="0">
                  <a:solidFill>
                    <a:schemeClr val="bg2"/>
                  </a:solidFill>
                  <a:latin typeface="Calibri" panose="020F0502020204030204" pitchFamily="34" charset="0"/>
                  <a:ea typeface="Open Sans" panose="020B0606030504020204" pitchFamily="34" charset="0"/>
                  <a:cs typeface="Calibri" panose="020F0502020204030204" pitchFamily="34" charset="0"/>
                </a:rPr>
                <a:t>الإدماج في الإستراتيجيات والسياسات والخطط والأدوات</a:t>
              </a:r>
            </a:p>
            <a:p>
              <a:pPr marL="457200" indent="-457200" algn="just" rtl="1">
                <a:spcAft>
                  <a:spcPts val="1800"/>
                </a:spcAft>
                <a:buClr>
                  <a:schemeClr val="bg2"/>
                </a:buClr>
                <a:buFont typeface="+mj-lt"/>
                <a:buAutoNum type="arabicPeriod" startAt="3"/>
              </a:pPr>
              <a:r>
                <a:rPr lang="ar-JO" sz="2200" dirty="0">
                  <a:solidFill>
                    <a:schemeClr val="bg2"/>
                  </a:solidFill>
                  <a:latin typeface="Calibri" panose="020F0502020204030204" pitchFamily="34" charset="0"/>
                  <a:ea typeface="Open Sans" panose="020B0606030504020204" pitchFamily="34" charset="0"/>
                  <a:cs typeface="Calibri" panose="020F0502020204030204" pitchFamily="34" charset="0"/>
                </a:rPr>
                <a:t>آلية التغذية الراجعة على مستوى المنظمة</a:t>
              </a:r>
              <a:endParaRPr lang="en-GB" sz="2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p:txBody>
        </p:sp>
        <p:sp>
          <p:nvSpPr>
            <p:cNvPr id="21" name="Rectangle 20">
              <a:extLst>
                <a:ext uri="{FF2B5EF4-FFF2-40B4-BE49-F238E27FC236}">
                  <a16:creationId xmlns:a16="http://schemas.microsoft.com/office/drawing/2014/main" id="{EF2DCCE0-6937-9C4B-9BDA-E41102659281}"/>
                </a:ext>
              </a:extLst>
            </p:cNvPr>
            <p:cNvSpPr/>
            <p:nvPr/>
          </p:nvSpPr>
          <p:spPr>
            <a:xfrm>
              <a:off x="1936368" y="7828530"/>
              <a:ext cx="11240893" cy="706695"/>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rtlCol="0" anchor="ctr"/>
            <a:lstStyle/>
            <a:p>
              <a:pPr algn="ctr">
                <a:spcAft>
                  <a:spcPts val="1200"/>
                </a:spcAft>
              </a:pPr>
              <a:r>
                <a:rPr lang="ar-JO" sz="2800" b="1" dirty="0">
                  <a:solidFill>
                    <a:schemeClr val="bg2"/>
                  </a:solidFill>
                  <a:latin typeface="Calibri" panose="020F0502020204030204" pitchFamily="34" charset="0"/>
                  <a:cs typeface="Calibri" panose="020F0502020204030204" pitchFamily="34" charset="0"/>
                </a:rPr>
                <a:t>إضفاء الطابع المؤسسي على المشاركة المجتمعية والمساءلة في المنظمة</a:t>
              </a:r>
              <a:endParaRPr lang="en-GB" sz="2800" b="1" dirty="0">
                <a:solidFill>
                  <a:schemeClr val="bg2"/>
                </a:solidFill>
                <a:latin typeface="Calibri" panose="020F0502020204030204" pitchFamily="34" charset="0"/>
                <a:cs typeface="Calibri" panose="020F0502020204030204" pitchFamily="34" charset="0"/>
              </a:endParaRPr>
            </a:p>
          </p:txBody>
        </p:sp>
      </p:grpSp>
      <p:sp>
        <p:nvSpPr>
          <p:cNvPr id="25" name="TextBox 24">
            <a:extLst>
              <a:ext uri="{FF2B5EF4-FFF2-40B4-BE49-F238E27FC236}">
                <a16:creationId xmlns:a16="http://schemas.microsoft.com/office/drawing/2014/main" id="{F75F6991-FBDD-EA4F-B8DF-1143E9A565E5}"/>
              </a:ext>
            </a:extLst>
          </p:cNvPr>
          <p:cNvSpPr txBox="1"/>
          <p:nvPr/>
        </p:nvSpPr>
        <p:spPr>
          <a:xfrm>
            <a:off x="10641669" y="677054"/>
            <a:ext cx="6176120" cy="1415772"/>
          </a:xfrm>
          <a:prstGeom prst="rect">
            <a:avLst/>
          </a:prstGeom>
          <a:noFill/>
        </p:spPr>
        <p:txBody>
          <a:bodyPr wrap="square" rtlCol="0">
            <a:spAutoFit/>
          </a:bodyPr>
          <a:lstStyle/>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تقييمات تتسم بالشفافية والاحترام</a:t>
            </a:r>
            <a:endParaRPr lang="en-GB" sz="2200" dirty="0">
              <a:latin typeface="Calibri" panose="020F0502020204030204" pitchFamily="34" charset="0"/>
              <a:ea typeface="Open Sans" panose="020B0606030504020204" pitchFamily="34" charset="0"/>
              <a:cs typeface="Calibri" panose="020F0502020204030204" pitchFamily="34" charset="0"/>
            </a:endParaRP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فهم احتياجات المجتمع وقدراته وسياقه</a:t>
            </a: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أسئلة المشاركة المجتمعية والمساءلة في التقييمات</a:t>
            </a:r>
          </a:p>
        </p:txBody>
      </p:sp>
      <p:sp>
        <p:nvSpPr>
          <p:cNvPr id="26" name="TextBox 25">
            <a:extLst>
              <a:ext uri="{FF2B5EF4-FFF2-40B4-BE49-F238E27FC236}">
                <a16:creationId xmlns:a16="http://schemas.microsoft.com/office/drawing/2014/main" id="{57887B5D-63B2-EA47-899D-EFE5BBB420FD}"/>
              </a:ext>
            </a:extLst>
          </p:cNvPr>
          <p:cNvSpPr txBox="1"/>
          <p:nvPr/>
        </p:nvSpPr>
        <p:spPr>
          <a:xfrm>
            <a:off x="13535862" y="3504642"/>
            <a:ext cx="4012854" cy="1261884"/>
          </a:xfrm>
          <a:prstGeom prst="rect">
            <a:avLst/>
          </a:prstGeom>
          <a:noFill/>
        </p:spPr>
        <p:txBody>
          <a:bodyPr wrap="square" rtlCol="0">
            <a:spAutoFit/>
          </a:bodyPr>
          <a:lstStyle/>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المشاركة المجتمعية في التخطيط</a:t>
            </a: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تضمين المشاركة المجتمعية والمساءلة في الخطط والميزانيات</a:t>
            </a:r>
            <a:endParaRPr lang="en-GB" sz="2200" dirty="0">
              <a:latin typeface="Calibri" panose="020F0502020204030204" pitchFamily="34" charset="0"/>
              <a:ea typeface="Open Sans" panose="020B0606030504020204" pitchFamily="34" charset="0"/>
              <a:cs typeface="Calibri" panose="020F0502020204030204" pitchFamily="34" charset="0"/>
            </a:endParaRPr>
          </a:p>
        </p:txBody>
      </p:sp>
      <p:sp>
        <p:nvSpPr>
          <p:cNvPr id="27" name="TextBox 26">
            <a:extLst>
              <a:ext uri="{FF2B5EF4-FFF2-40B4-BE49-F238E27FC236}">
                <a16:creationId xmlns:a16="http://schemas.microsoft.com/office/drawing/2014/main" id="{F21751B1-9B45-1E4B-A6B6-A4924F3E9EC3}"/>
              </a:ext>
            </a:extLst>
          </p:cNvPr>
          <p:cNvSpPr txBox="1"/>
          <p:nvPr/>
        </p:nvSpPr>
        <p:spPr>
          <a:xfrm>
            <a:off x="10641669" y="6078433"/>
            <a:ext cx="6681217" cy="1415772"/>
          </a:xfrm>
          <a:prstGeom prst="rect">
            <a:avLst/>
          </a:prstGeom>
          <a:noFill/>
        </p:spPr>
        <p:txBody>
          <a:bodyPr wrap="square" rtlCol="0">
            <a:spAutoFit/>
          </a:bodyPr>
          <a:lstStyle/>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التواصل المنتظم والمفتوح</a:t>
            </a: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تمكين المشاركة المجتمعية المستمرة</a:t>
            </a: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جمع التغذية الراجعة المجتمعية والتصرف بناءً عليها</a:t>
            </a:r>
            <a:endParaRPr lang="en-GB" sz="2200" dirty="0">
              <a:latin typeface="Calibri" panose="020F0502020204030204" pitchFamily="34" charset="0"/>
              <a:ea typeface="Open Sans" panose="020B060603050402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5006228B-CCD5-FD4A-8B67-E5933648903D}"/>
              </a:ext>
            </a:extLst>
          </p:cNvPr>
          <p:cNvSpPr txBox="1"/>
          <p:nvPr/>
        </p:nvSpPr>
        <p:spPr>
          <a:xfrm>
            <a:off x="549659" y="3617739"/>
            <a:ext cx="3609963" cy="1261884"/>
          </a:xfrm>
          <a:prstGeom prst="rect">
            <a:avLst/>
          </a:prstGeom>
          <a:noFill/>
        </p:spPr>
        <p:txBody>
          <a:bodyPr wrap="square" rtlCol="0">
            <a:spAutoFit/>
          </a:bodyPr>
          <a:lstStyle/>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تقدم المجتمعات المساعدة في تقويم الخطط.</a:t>
            </a: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اسأل المجتمع عن رأيه.</a:t>
            </a:r>
            <a:endParaRPr lang="en-GB" sz="2200" dirty="0">
              <a:latin typeface="Calibri" panose="020F0502020204030204" pitchFamily="34" charset="0"/>
              <a:ea typeface="Open Sans" panose="020B060603050402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9382BB12-33A9-B848-A7E7-753800291D2B}"/>
              </a:ext>
            </a:extLst>
          </p:cNvPr>
          <p:cNvSpPr txBox="1"/>
          <p:nvPr/>
        </p:nvSpPr>
        <p:spPr>
          <a:xfrm>
            <a:off x="7546953" y="3617739"/>
            <a:ext cx="2799643" cy="1132169"/>
          </a:xfrm>
          <a:prstGeom prst="rect">
            <a:avLst/>
          </a:prstGeom>
          <a:noFill/>
        </p:spPr>
        <p:txBody>
          <a:bodyPr wrap="square" rtlCol="0">
            <a:spAutoFit/>
          </a:bodyPr>
          <a:lstStyle/>
          <a:p>
            <a:pPr marL="0" marR="0" lvl="0" indent="0" algn="ctr" defTabSz="914400" rtl="0" eaLnBrk="0" fontAlgn="base" latinLnBrk="0" hangingPunct="0">
              <a:lnSpc>
                <a:spcPct val="80000"/>
              </a:lnSpc>
              <a:spcBef>
                <a:spcPct val="0"/>
              </a:spcBef>
              <a:spcAft>
                <a:spcPts val="300"/>
              </a:spcAft>
              <a:buClrTx/>
              <a:buSzTx/>
              <a:buFontTx/>
              <a:buNone/>
              <a:tabLst/>
              <a:defRPr/>
            </a:pPr>
            <a:r>
              <a:rPr lang="ar-JO" sz="2800" b="1" kern="1200" dirty="0">
                <a:solidFill>
                  <a:srgbClr val="33394B"/>
                </a:solidFill>
                <a:latin typeface="Calibri" panose="020F0502020204030204" pitchFamily="34" charset="0"/>
                <a:ea typeface="Roboto Black" panose="02000000000000000000" pitchFamily="2" charset="0"/>
                <a:cs typeface="Calibri" panose="020F0502020204030204" pitchFamily="34" charset="0"/>
              </a:rPr>
              <a:t>المشاركة المجتمعية والمساءلة في البرامج والعمليات</a:t>
            </a:r>
            <a:endParaRPr kumimoji="0" lang="en-US" sz="2800" b="1" i="0" u="none" strike="noStrike" kern="1200" cap="none" spc="0" normalizeH="0" baseline="0" noProof="0" dirty="0">
              <a:ln>
                <a:noFill/>
              </a:ln>
              <a:solidFill>
                <a:srgbClr val="F5333F"/>
              </a:solidFill>
              <a:effectLst/>
              <a:uLnTx/>
              <a:uFillTx/>
              <a:latin typeface="Calibri" panose="020F0502020204030204" pitchFamily="34" charset="0"/>
              <a:ea typeface="Roboto Black" panose="02000000000000000000" pitchFamily="2" charset="0"/>
              <a:cs typeface="Calibri" panose="020F0502020204030204" pitchFamily="34" charset="0"/>
            </a:endParaRPr>
          </a:p>
        </p:txBody>
      </p:sp>
    </p:spTree>
    <p:extLst>
      <p:ext uri="{BB962C8B-B14F-4D97-AF65-F5344CB8AC3E}">
        <p14:creationId xmlns:p14="http://schemas.microsoft.com/office/powerpoint/2010/main" val="2310042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533"/>
        <p:cNvGrpSpPr/>
        <p:nvPr/>
      </p:nvGrpSpPr>
      <p:grpSpPr>
        <a:xfrm>
          <a:off x="0" y="0"/>
          <a:ext cx="0" cy="0"/>
          <a:chOff x="0" y="0"/>
          <a:chExt cx="0" cy="0"/>
        </a:xfrm>
      </p:grpSpPr>
      <p:sp>
        <p:nvSpPr>
          <p:cNvPr id="538" name="Google Shape;538;p8"/>
          <p:cNvSpPr/>
          <p:nvPr/>
        </p:nvSpPr>
        <p:spPr>
          <a:xfrm>
            <a:off x="599599" y="6239435"/>
            <a:ext cx="17088802" cy="329083"/>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221534" y="6042169"/>
            <a:ext cx="731911" cy="726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1</a:t>
            </a:r>
            <a:endParaRPr sz="3600" b="1" i="0" u="none" strike="noStrike" cap="none" dirty="0">
              <a:solidFill>
                <a:schemeClr val="tx2"/>
              </a:solidFill>
              <a:latin typeface="Montserrat" pitchFamily="2" charset="77"/>
              <a:ea typeface="Calibri"/>
              <a:cs typeface="Calibri"/>
              <a:sym typeface="Calibri"/>
            </a:endParaRPr>
          </a:p>
        </p:txBody>
      </p:sp>
      <p:sp>
        <p:nvSpPr>
          <p:cNvPr id="540" name="Google Shape;540;p8"/>
          <p:cNvSpPr/>
          <p:nvPr/>
        </p:nvSpPr>
        <p:spPr>
          <a:xfrm>
            <a:off x="6639168" y="6046578"/>
            <a:ext cx="731911" cy="7260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2</a:t>
            </a:r>
            <a:endParaRPr sz="3600" b="1" i="0" u="none" strike="noStrike" cap="none" dirty="0">
              <a:solidFill>
                <a:schemeClr val="tx2"/>
              </a:solidFill>
              <a:latin typeface="Montserrat" pitchFamily="2" charset="77"/>
              <a:ea typeface="Calibri"/>
              <a:cs typeface="Calibri"/>
              <a:sym typeface="Calibri"/>
            </a:endParaRPr>
          </a:p>
        </p:txBody>
      </p:sp>
      <p:sp>
        <p:nvSpPr>
          <p:cNvPr id="541" name="Google Shape;541;p8"/>
          <p:cNvSpPr/>
          <p:nvPr/>
        </p:nvSpPr>
        <p:spPr>
          <a:xfrm>
            <a:off x="11098564" y="6046578"/>
            <a:ext cx="731911" cy="726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3</a:t>
            </a:r>
            <a:endParaRPr sz="3600" b="1" i="0" u="none" strike="noStrike" cap="none" dirty="0">
              <a:solidFill>
                <a:schemeClr val="tx2"/>
              </a:solidFill>
              <a:latin typeface="Montserrat" pitchFamily="2" charset="77"/>
              <a:ea typeface="Calibri"/>
              <a:cs typeface="Calibri"/>
              <a:sym typeface="Calibri"/>
            </a:endParaRPr>
          </a:p>
        </p:txBody>
      </p:sp>
      <p:sp>
        <p:nvSpPr>
          <p:cNvPr id="542" name="Google Shape;542;p8"/>
          <p:cNvSpPr/>
          <p:nvPr/>
        </p:nvSpPr>
        <p:spPr>
          <a:xfrm>
            <a:off x="15370765" y="6042169"/>
            <a:ext cx="731911" cy="7260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dirty="0">
                <a:solidFill>
                  <a:schemeClr val="tx2"/>
                </a:solidFill>
                <a:latin typeface="Montserrat" pitchFamily="2" charset="77"/>
                <a:ea typeface="Calibri"/>
                <a:cs typeface="Calibri"/>
                <a:sym typeface="Calibri"/>
              </a:rPr>
              <a:t>4</a:t>
            </a:r>
            <a:endParaRPr sz="3600" b="1" i="0" u="none" strike="noStrike" cap="none" dirty="0">
              <a:solidFill>
                <a:schemeClr val="tx2"/>
              </a:solidFill>
              <a:latin typeface="Montserrat" pitchFamily="2" charset="77"/>
              <a:ea typeface="Calibri"/>
              <a:cs typeface="Calibri"/>
              <a:sym typeface="Calibri"/>
            </a:endParaRPr>
          </a:p>
        </p:txBody>
      </p:sp>
      <p:sp>
        <p:nvSpPr>
          <p:cNvPr id="543" name="Google Shape;543;p8"/>
          <p:cNvSpPr txBox="1"/>
          <p:nvPr/>
        </p:nvSpPr>
        <p:spPr>
          <a:xfrm>
            <a:off x="599599" y="727250"/>
            <a:ext cx="13896670" cy="1274155"/>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الإجراءات الأساسية لإضفاء الطابع المؤسسي على المشاركة المجتمعية والمساءلة</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4" name="Google Shape;544;p8"/>
          <p:cNvSpPr txBox="1"/>
          <p:nvPr/>
        </p:nvSpPr>
        <p:spPr>
          <a:xfrm>
            <a:off x="742927" y="7011764"/>
            <a:ext cx="3689124" cy="1412654"/>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600" i="0" u="none" strike="noStrike" cap="none" dirty="0">
                <a:solidFill>
                  <a:schemeClr val="lt1"/>
                </a:solidFill>
                <a:latin typeface="Calibri" panose="020F0502020204030204" pitchFamily="34" charset="0"/>
                <a:ea typeface="Open Sans"/>
                <a:cs typeface="Calibri" panose="020F0502020204030204" pitchFamily="34" charset="0"/>
                <a:sym typeface="Open Sans"/>
              </a:rPr>
              <a:t>تعزيز فهم المشاركة المجتمعية والمساءلة وقدراتها على كافة المستويات. </a:t>
            </a:r>
            <a:endParaRPr sz="260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5" name="Google Shape;545;p8"/>
          <p:cNvSpPr txBox="1"/>
          <p:nvPr/>
        </p:nvSpPr>
        <p:spPr>
          <a:xfrm>
            <a:off x="4807703" y="7011764"/>
            <a:ext cx="4394839" cy="1852775"/>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600" i="0" u="none" strike="noStrike" cap="none" dirty="0">
                <a:solidFill>
                  <a:schemeClr val="lt1"/>
                </a:solidFill>
                <a:latin typeface="Calibri" panose="020F0502020204030204" pitchFamily="34" charset="0"/>
                <a:ea typeface="Open Sans"/>
                <a:cs typeface="Calibri" panose="020F0502020204030204" pitchFamily="34" charset="0"/>
                <a:sym typeface="Open Sans"/>
              </a:rPr>
              <a:t>تخصيص الموارد، بما في ذلك التمويل والموظفين لإضفاء الطابع المؤسسي على المشاركة المجتمعية والمساءلة وتعزيزها. </a:t>
            </a:r>
            <a:endParaRPr sz="260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6" name="Google Shape;546;p8"/>
          <p:cNvSpPr txBox="1"/>
          <p:nvPr/>
        </p:nvSpPr>
        <p:spPr>
          <a:xfrm>
            <a:off x="9619957" y="7013751"/>
            <a:ext cx="3689124" cy="2292895"/>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600" i="0" u="none" strike="noStrike" cap="none" dirty="0">
                <a:solidFill>
                  <a:schemeClr val="lt1"/>
                </a:solidFill>
                <a:latin typeface="Calibri" panose="020F0502020204030204" pitchFamily="34" charset="0"/>
                <a:ea typeface="Open Sans"/>
                <a:cs typeface="Calibri" panose="020F0502020204030204" pitchFamily="34" charset="0"/>
                <a:sym typeface="Open Sans"/>
              </a:rPr>
              <a:t>إدماج المشاركة المجتمعية والمساءلة في كافة الاستراتيجيات والقيم والخطط والسياسات والأدوات لتكون نهج قياسي للعمل.</a:t>
            </a:r>
          </a:p>
        </p:txBody>
      </p:sp>
      <p:sp>
        <p:nvSpPr>
          <p:cNvPr id="547" name="Google Shape;547;p8"/>
          <p:cNvSpPr txBox="1"/>
          <p:nvPr/>
        </p:nvSpPr>
        <p:spPr>
          <a:xfrm>
            <a:off x="13732304" y="7011764"/>
            <a:ext cx="4008832" cy="1412654"/>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600" i="0" u="none" strike="noStrike" cap="none" dirty="0">
                <a:solidFill>
                  <a:schemeClr val="lt1"/>
                </a:solidFill>
                <a:latin typeface="Calibri" panose="020F0502020204030204" pitchFamily="34" charset="0"/>
                <a:ea typeface="Open Sans"/>
                <a:cs typeface="Calibri" panose="020F0502020204030204" pitchFamily="34" charset="0"/>
                <a:sym typeface="Open Sans"/>
              </a:rPr>
              <a:t>إنشاء آليات التغذية الراجعة المجتمعية مع استحداث عمليات لإدارة الشكاوى الحساسة. </a:t>
            </a:r>
          </a:p>
        </p:txBody>
      </p:sp>
      <p:pic>
        <p:nvPicPr>
          <p:cNvPr id="20" name="Picture 19" descr="A picture containing icon&#10;&#10;Description automatically generated">
            <a:extLst>
              <a:ext uri="{FF2B5EF4-FFF2-40B4-BE49-F238E27FC236}">
                <a16:creationId xmlns:a16="http://schemas.microsoft.com/office/drawing/2014/main" id="{D68660C8-D493-B340-BAD0-AA95995168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9599" y="2492187"/>
            <a:ext cx="3975782" cy="3186852"/>
          </a:xfrm>
          <a:prstGeom prst="ellipse">
            <a:avLst/>
          </a:prstGeom>
        </p:spPr>
      </p:pic>
      <p:pic>
        <p:nvPicPr>
          <p:cNvPr id="21" name="Picture 20" descr="A picture containing text&#10;&#10;Description automatically generated">
            <a:extLst>
              <a:ext uri="{FF2B5EF4-FFF2-40B4-BE49-F238E27FC236}">
                <a16:creationId xmlns:a16="http://schemas.microsoft.com/office/drawing/2014/main" id="{2AA5012F-44A4-3049-AC9E-DED724742C9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6249" y="2492187"/>
            <a:ext cx="4277751" cy="3186852"/>
          </a:xfrm>
          <a:prstGeom prst="ellipse">
            <a:avLst/>
          </a:prstGeom>
        </p:spPr>
      </p:pic>
      <p:pic>
        <p:nvPicPr>
          <p:cNvPr id="22" name="Picture 21" descr="A picture containing text&#10;&#10;Description automatically generated">
            <a:extLst>
              <a:ext uri="{FF2B5EF4-FFF2-40B4-BE49-F238E27FC236}">
                <a16:creationId xmlns:a16="http://schemas.microsoft.com/office/drawing/2014/main" id="{9D36B474-434D-8D4A-86A5-D889E99435C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528617" y="2492186"/>
            <a:ext cx="3871807" cy="3186853"/>
          </a:xfrm>
          <a:prstGeom prst="ellipse">
            <a:avLst/>
          </a:prstGeom>
        </p:spPr>
      </p:pic>
      <p:pic>
        <p:nvPicPr>
          <p:cNvPr id="23" name="Picture 22" descr="Diagram&#10;&#10;Description automatically generated">
            <a:extLst>
              <a:ext uri="{FF2B5EF4-FFF2-40B4-BE49-F238E27FC236}">
                <a16:creationId xmlns:a16="http://schemas.microsoft.com/office/drawing/2014/main" id="{374E462F-3CD9-CB4D-AF47-EB3FCC9080E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3785041" y="2492187"/>
            <a:ext cx="3903360" cy="3186853"/>
          </a:xfrm>
          <a:prstGeom prst="ellipse">
            <a:avLst/>
          </a:prstGeom>
        </p:spPr>
      </p:pic>
      <p:sp>
        <p:nvSpPr>
          <p:cNvPr id="2" name="Google Shape;668;p21">
            <a:extLst>
              <a:ext uri="{FF2B5EF4-FFF2-40B4-BE49-F238E27FC236}">
                <a16:creationId xmlns:a16="http://schemas.microsoft.com/office/drawing/2014/main" id="{7B00CDAA-FFD9-0BE6-78B2-8D5D918AA9D0}"/>
              </a:ext>
            </a:extLst>
          </p:cNvPr>
          <p:cNvSpPr txBox="1"/>
          <p:nvPr/>
        </p:nvSpPr>
        <p:spPr>
          <a:xfrm>
            <a:off x="14580189" y="1150369"/>
            <a:ext cx="1581151"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3" name="Google Shape;668;p21">
            <a:extLst>
              <a:ext uri="{FF2B5EF4-FFF2-40B4-BE49-F238E27FC236}">
                <a16:creationId xmlns:a16="http://schemas.microsoft.com/office/drawing/2014/main" id="{A2C31988-1CCA-DF91-1B67-3A3B88E5EE0D}"/>
              </a:ext>
            </a:extLst>
          </p:cNvPr>
          <p:cNvSpPr txBox="1"/>
          <p:nvPr/>
        </p:nvSpPr>
        <p:spPr>
          <a:xfrm>
            <a:off x="16630650" y="1223175"/>
            <a:ext cx="1581150"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13377260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437FA6-E87D-7D4B-8E46-AC38025DF52B}"/>
              </a:ext>
            </a:extLst>
          </p:cNvPr>
          <p:cNvSpPr txBox="1"/>
          <p:nvPr/>
        </p:nvSpPr>
        <p:spPr>
          <a:xfrm>
            <a:off x="344715" y="311944"/>
            <a:ext cx="14775542" cy="840743"/>
          </a:xfrm>
          <a:prstGeom prst="rect">
            <a:avLst/>
          </a:prstGeom>
          <a:noFill/>
        </p:spPr>
        <p:txBody>
          <a:bodyPr wrap="square" rtlCol="0">
            <a:spAutoFit/>
          </a:bodyPr>
          <a:lstStyle/>
          <a:p>
            <a:pPr>
              <a:lnSpc>
                <a:spcPts val="6160"/>
              </a:lnSpc>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Did everyone agree?</a:t>
            </a:r>
            <a:endParaRPr lang="en-US" sz="4800" b="1"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pic>
        <p:nvPicPr>
          <p:cNvPr id="7" name="Picture 6">
            <a:extLst>
              <a:ext uri="{FF2B5EF4-FFF2-40B4-BE49-F238E27FC236}">
                <a16:creationId xmlns:a16="http://schemas.microsoft.com/office/drawing/2014/main" id="{3ABF6375-C7C8-0C49-A3D6-456BB299A3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690" y="1442694"/>
            <a:ext cx="14857481" cy="8845894"/>
          </a:xfrm>
          <a:prstGeom prst="rect">
            <a:avLst/>
          </a:prstGeom>
        </p:spPr>
      </p:pic>
      <p:sp>
        <p:nvSpPr>
          <p:cNvPr id="6" name="Google Shape;543;p8">
            <a:extLst>
              <a:ext uri="{FF2B5EF4-FFF2-40B4-BE49-F238E27FC236}">
                <a16:creationId xmlns:a16="http://schemas.microsoft.com/office/drawing/2014/main" id="{314547E3-1079-F445-8093-5777048DA5BF}"/>
              </a:ext>
            </a:extLst>
          </p:cNvPr>
          <p:cNvSpPr txBox="1"/>
          <p:nvPr/>
        </p:nvSpPr>
        <p:spPr>
          <a:xfrm>
            <a:off x="344715" y="204788"/>
            <a:ext cx="13896670" cy="1274155"/>
          </a:xfrm>
          <a:prstGeom prst="rect">
            <a:avLst/>
          </a:prstGeom>
          <a:noFill/>
          <a:ln>
            <a:noFill/>
          </a:ln>
        </p:spPr>
        <p:txBody>
          <a:bodyPr spcFirstLastPara="1" wrap="square" lIns="91425" tIns="45700" rIns="91425" bIns="45700" anchor="t" anchorCtr="0">
            <a:spAutoFit/>
          </a:bodyPr>
          <a:lstStyle/>
          <a:p>
            <a:pPr algn="just" rtl="1">
              <a:lnSpc>
                <a:spcPct val="80000"/>
              </a:lnSpc>
              <a:buSzPts val="4800"/>
            </a:pPr>
            <a:r>
              <a:rPr lang="ar-JO" sz="4800" b="1" dirty="0">
                <a:solidFill>
                  <a:srgbClr val="33394B"/>
                </a:solidFill>
                <a:latin typeface="Calibri" panose="020F0502020204030204" pitchFamily="34" charset="0"/>
                <a:ea typeface="Roboto Black" panose="02000000000000000000" pitchFamily="2" charset="0"/>
                <a:cs typeface="Calibri" panose="020F0502020204030204" pitchFamily="34" charset="0"/>
              </a:rPr>
              <a:t>14 إجراءً أساسيًا للمشاركة المجتمعية والمساءلة في البرامج</a:t>
            </a:r>
            <a:endParaRPr lang="en-US" sz="4800" b="1" dirty="0">
              <a:solidFill>
                <a:srgbClr val="33394B"/>
              </a:solidFill>
              <a:latin typeface="Calibri" panose="020F0502020204030204" pitchFamily="34" charset="0"/>
              <a:ea typeface="Roboto Black" panose="02000000000000000000" pitchFamily="2" charset="0"/>
              <a:cs typeface="Calibri" panose="020F0502020204030204" pitchFamily="34" charset="0"/>
            </a:endParaRPr>
          </a:p>
          <a:p>
            <a:pPr marL="0" marR="0" lvl="0" indent="0" algn="just" rtl="1">
              <a:lnSpc>
                <a:spcPct val="80000"/>
              </a:lnSpc>
              <a:spcBef>
                <a:spcPts val="0"/>
              </a:spcBef>
              <a:spcAft>
                <a:spcPts val="0"/>
              </a:spcAft>
              <a:buClr>
                <a:srgbClr val="000000"/>
              </a:buClr>
              <a:buSzPts val="4800"/>
              <a:buFont typeface="Arial"/>
              <a:buNone/>
            </a:pPr>
            <a:endParaRPr lang="en-GB" sz="4800" b="1" i="0" u="none" strike="noStrike" cap="none" dirty="0">
              <a:solidFill>
                <a:schemeClr val="dk2"/>
              </a:solidFill>
              <a:latin typeface="Montserrat"/>
              <a:ea typeface="Montserrat"/>
              <a:cs typeface="Montserrat"/>
              <a:sym typeface="Montserrat"/>
            </a:endParaRPr>
          </a:p>
        </p:txBody>
      </p:sp>
      <p:sp>
        <p:nvSpPr>
          <p:cNvPr id="2" name="Google Shape;668;p21">
            <a:extLst>
              <a:ext uri="{FF2B5EF4-FFF2-40B4-BE49-F238E27FC236}">
                <a16:creationId xmlns:a16="http://schemas.microsoft.com/office/drawing/2014/main" id="{263AEB04-F125-8207-C961-09538A7A376E}"/>
              </a:ext>
            </a:extLst>
          </p:cNvPr>
          <p:cNvSpPr txBox="1"/>
          <p:nvPr/>
        </p:nvSpPr>
        <p:spPr>
          <a:xfrm>
            <a:off x="14580189" y="1150369"/>
            <a:ext cx="1581151"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3" name="Google Shape;668;p21">
            <a:extLst>
              <a:ext uri="{FF2B5EF4-FFF2-40B4-BE49-F238E27FC236}">
                <a16:creationId xmlns:a16="http://schemas.microsoft.com/office/drawing/2014/main" id="{1ACED2AA-C628-9AC1-9730-B2048CE4795F}"/>
              </a:ext>
            </a:extLst>
          </p:cNvPr>
          <p:cNvSpPr txBox="1"/>
          <p:nvPr/>
        </p:nvSpPr>
        <p:spPr>
          <a:xfrm>
            <a:off x="16630650" y="1223175"/>
            <a:ext cx="1581150"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5" name="Google Shape;543;p8">
            <a:extLst>
              <a:ext uri="{FF2B5EF4-FFF2-40B4-BE49-F238E27FC236}">
                <a16:creationId xmlns:a16="http://schemas.microsoft.com/office/drawing/2014/main" id="{93C40F3C-6382-FB82-0410-1464D56B181F}"/>
              </a:ext>
            </a:extLst>
          </p:cNvPr>
          <p:cNvSpPr txBox="1"/>
          <p:nvPr/>
        </p:nvSpPr>
        <p:spPr>
          <a:xfrm>
            <a:off x="8629650" y="1361797"/>
            <a:ext cx="3009900" cy="584735"/>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4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البرامج</a:t>
            </a:r>
            <a:endParaRPr lang="en-GB" sz="4000" b="1" i="0" u="none" strike="noStrike" cap="none" dirty="0">
              <a:solidFill>
                <a:schemeClr val="dk2"/>
              </a:solidFill>
              <a:latin typeface="Montserrat"/>
              <a:ea typeface="Montserrat"/>
              <a:cs typeface="Montserrat"/>
              <a:sym typeface="Montserrat"/>
            </a:endParaRPr>
          </a:p>
        </p:txBody>
      </p:sp>
      <p:sp>
        <p:nvSpPr>
          <p:cNvPr id="8" name="Google Shape;543;p8">
            <a:extLst>
              <a:ext uri="{FF2B5EF4-FFF2-40B4-BE49-F238E27FC236}">
                <a16:creationId xmlns:a16="http://schemas.microsoft.com/office/drawing/2014/main" id="{3AECE29F-E4B9-9234-2872-E266B272706E}"/>
              </a:ext>
            </a:extLst>
          </p:cNvPr>
          <p:cNvSpPr txBox="1"/>
          <p:nvPr/>
        </p:nvSpPr>
        <p:spPr>
          <a:xfrm>
            <a:off x="781050" y="2542896"/>
            <a:ext cx="3009900" cy="584735"/>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تقييم الاحتياجات وتحليل السياق</a:t>
            </a:r>
            <a:endParaRPr lang="en-GB" sz="2000" b="1" i="0" u="none" strike="noStrike" cap="none" dirty="0">
              <a:solidFill>
                <a:schemeClr val="dk2"/>
              </a:solidFill>
              <a:latin typeface="Montserrat"/>
              <a:ea typeface="Montserrat"/>
              <a:cs typeface="Montserrat"/>
              <a:sym typeface="Montserrat"/>
            </a:endParaRPr>
          </a:p>
        </p:txBody>
      </p:sp>
      <p:sp>
        <p:nvSpPr>
          <p:cNvPr id="9" name="Google Shape;543;p8">
            <a:extLst>
              <a:ext uri="{FF2B5EF4-FFF2-40B4-BE49-F238E27FC236}">
                <a16:creationId xmlns:a16="http://schemas.microsoft.com/office/drawing/2014/main" id="{928AEE7F-B5E2-53B8-6312-2527B99D629D}"/>
              </a:ext>
            </a:extLst>
          </p:cNvPr>
          <p:cNvSpPr txBox="1"/>
          <p:nvPr/>
        </p:nvSpPr>
        <p:spPr>
          <a:xfrm>
            <a:off x="4922530" y="2496750"/>
            <a:ext cx="3009900" cy="338514"/>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التخطيط والتصميم</a:t>
            </a:r>
            <a:endParaRPr lang="en-GB" sz="2000" b="1" i="0" u="none" strike="noStrike" cap="none" dirty="0">
              <a:solidFill>
                <a:schemeClr val="dk2"/>
              </a:solidFill>
              <a:latin typeface="Montserrat"/>
              <a:ea typeface="Montserrat"/>
              <a:cs typeface="Montserrat"/>
              <a:sym typeface="Montserrat"/>
            </a:endParaRPr>
          </a:p>
        </p:txBody>
      </p:sp>
      <p:sp>
        <p:nvSpPr>
          <p:cNvPr id="10" name="Google Shape;543;p8">
            <a:extLst>
              <a:ext uri="{FF2B5EF4-FFF2-40B4-BE49-F238E27FC236}">
                <a16:creationId xmlns:a16="http://schemas.microsoft.com/office/drawing/2014/main" id="{3C16C2A1-4B3E-2365-DC25-751B5BFBF0F1}"/>
              </a:ext>
            </a:extLst>
          </p:cNvPr>
          <p:cNvSpPr txBox="1"/>
          <p:nvPr/>
        </p:nvSpPr>
        <p:spPr>
          <a:xfrm>
            <a:off x="8484880" y="2482671"/>
            <a:ext cx="3288020" cy="338514"/>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الرصد والتنفيذ</a:t>
            </a:r>
            <a:endParaRPr lang="en-GB" sz="2000" b="1" i="0" u="none" strike="noStrike" cap="none" dirty="0">
              <a:solidFill>
                <a:schemeClr val="dk2"/>
              </a:solidFill>
              <a:latin typeface="Montserrat"/>
              <a:ea typeface="Montserrat"/>
              <a:cs typeface="Montserrat"/>
              <a:sym typeface="Montserrat"/>
            </a:endParaRPr>
          </a:p>
        </p:txBody>
      </p:sp>
      <p:sp>
        <p:nvSpPr>
          <p:cNvPr id="11" name="Google Shape;543;p8">
            <a:extLst>
              <a:ext uri="{FF2B5EF4-FFF2-40B4-BE49-F238E27FC236}">
                <a16:creationId xmlns:a16="http://schemas.microsoft.com/office/drawing/2014/main" id="{FDE4AC8D-0E51-6F75-3F64-456395297384}"/>
              </a:ext>
            </a:extLst>
          </p:cNvPr>
          <p:cNvSpPr txBox="1"/>
          <p:nvPr/>
        </p:nvSpPr>
        <p:spPr>
          <a:xfrm>
            <a:off x="11772140" y="2496750"/>
            <a:ext cx="3288020" cy="338514"/>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التقويم والتعلم</a:t>
            </a:r>
            <a:endParaRPr lang="en-GB" sz="2000" b="1" i="0" u="none" strike="noStrike" cap="none" dirty="0">
              <a:solidFill>
                <a:schemeClr val="dk2"/>
              </a:solidFill>
              <a:latin typeface="Montserrat"/>
              <a:ea typeface="Montserrat"/>
              <a:cs typeface="Montserrat"/>
              <a:sym typeface="Montserrat"/>
            </a:endParaRPr>
          </a:p>
        </p:txBody>
      </p:sp>
      <p:sp>
        <p:nvSpPr>
          <p:cNvPr id="12" name="Google Shape;543;p8">
            <a:extLst>
              <a:ext uri="{FF2B5EF4-FFF2-40B4-BE49-F238E27FC236}">
                <a16:creationId xmlns:a16="http://schemas.microsoft.com/office/drawing/2014/main" id="{6886E62E-9120-9B42-46CB-F95B5979E2F7}"/>
              </a:ext>
            </a:extLst>
          </p:cNvPr>
          <p:cNvSpPr txBox="1"/>
          <p:nvPr/>
        </p:nvSpPr>
        <p:spPr>
          <a:xfrm>
            <a:off x="923925" y="3417638"/>
            <a:ext cx="2724150" cy="584735"/>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البحث عن المعلومات الحالية بشأن المجتمع</a:t>
            </a:r>
            <a:endParaRPr lang="en-GB" sz="2000" b="1" i="0" u="none" strike="noStrike" cap="none" dirty="0">
              <a:solidFill>
                <a:schemeClr val="dk2"/>
              </a:solidFill>
              <a:latin typeface="Montserrat"/>
              <a:ea typeface="Montserrat"/>
              <a:cs typeface="Montserrat"/>
              <a:sym typeface="Montserrat"/>
            </a:endParaRPr>
          </a:p>
        </p:txBody>
      </p:sp>
      <p:sp>
        <p:nvSpPr>
          <p:cNvPr id="13" name="Google Shape;543;p8">
            <a:extLst>
              <a:ext uri="{FF2B5EF4-FFF2-40B4-BE49-F238E27FC236}">
                <a16:creationId xmlns:a16="http://schemas.microsoft.com/office/drawing/2014/main" id="{940032F5-C709-7F91-4B48-BB8CAE1BF683}"/>
              </a:ext>
            </a:extLst>
          </p:cNvPr>
          <p:cNvSpPr txBox="1"/>
          <p:nvPr/>
        </p:nvSpPr>
        <p:spPr>
          <a:xfrm>
            <a:off x="990600" y="4607768"/>
            <a:ext cx="2724150" cy="584735"/>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إشراك المجتمع في التخطيط للتقييم</a:t>
            </a:r>
            <a:endParaRPr lang="en-GB" sz="2000" b="1" i="0" u="none" strike="noStrike" cap="none" dirty="0">
              <a:solidFill>
                <a:schemeClr val="dk2"/>
              </a:solidFill>
              <a:latin typeface="Montserrat"/>
              <a:ea typeface="Montserrat"/>
              <a:cs typeface="Montserrat"/>
              <a:sym typeface="Montserrat"/>
            </a:endParaRPr>
          </a:p>
        </p:txBody>
      </p:sp>
      <p:sp>
        <p:nvSpPr>
          <p:cNvPr id="14" name="Google Shape;543;p8">
            <a:extLst>
              <a:ext uri="{FF2B5EF4-FFF2-40B4-BE49-F238E27FC236}">
                <a16:creationId xmlns:a16="http://schemas.microsoft.com/office/drawing/2014/main" id="{F15C930C-6FC5-4A20-4F5F-A0A6AE606F1C}"/>
              </a:ext>
            </a:extLst>
          </p:cNvPr>
          <p:cNvSpPr txBox="1"/>
          <p:nvPr/>
        </p:nvSpPr>
        <p:spPr>
          <a:xfrm>
            <a:off x="942975" y="5732149"/>
            <a:ext cx="2724150" cy="1077178"/>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تدريب المتطوعين أو اطلاعهم على الهدف من التقييم وكيفية التواصل بصدق ووضوح</a:t>
            </a:r>
            <a:endParaRPr lang="en-GB" sz="2000" b="1" i="0" u="none" strike="noStrike" cap="none" dirty="0">
              <a:solidFill>
                <a:schemeClr val="dk2"/>
              </a:solidFill>
              <a:latin typeface="Montserrat"/>
              <a:ea typeface="Montserrat"/>
              <a:cs typeface="Montserrat"/>
              <a:sym typeface="Montserrat"/>
            </a:endParaRPr>
          </a:p>
        </p:txBody>
      </p:sp>
      <p:sp>
        <p:nvSpPr>
          <p:cNvPr id="15" name="Google Shape;543;p8">
            <a:extLst>
              <a:ext uri="{FF2B5EF4-FFF2-40B4-BE49-F238E27FC236}">
                <a16:creationId xmlns:a16="http://schemas.microsoft.com/office/drawing/2014/main" id="{902319CE-7280-00D0-ACA6-88F9716496E9}"/>
              </a:ext>
            </a:extLst>
          </p:cNvPr>
          <p:cNvSpPr txBox="1"/>
          <p:nvPr/>
        </p:nvSpPr>
        <p:spPr>
          <a:xfrm>
            <a:off x="990600" y="7348973"/>
            <a:ext cx="2724150" cy="830956"/>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استغراق الوقت اللازم لفهم السياق واحتياجات الأشخاص وقدراتهم</a:t>
            </a:r>
            <a:endParaRPr lang="en-GB" sz="2000" b="1" i="0" u="none" strike="noStrike" cap="none" dirty="0">
              <a:solidFill>
                <a:schemeClr val="dk2"/>
              </a:solidFill>
              <a:latin typeface="Montserrat"/>
              <a:ea typeface="Montserrat"/>
              <a:cs typeface="Montserrat"/>
              <a:sym typeface="Montserrat"/>
            </a:endParaRPr>
          </a:p>
        </p:txBody>
      </p:sp>
      <p:sp>
        <p:nvSpPr>
          <p:cNvPr id="16" name="Google Shape;543;p8">
            <a:extLst>
              <a:ext uri="{FF2B5EF4-FFF2-40B4-BE49-F238E27FC236}">
                <a16:creationId xmlns:a16="http://schemas.microsoft.com/office/drawing/2014/main" id="{6A1B7F28-A96A-1C96-6B99-DFD68F2A6347}"/>
              </a:ext>
            </a:extLst>
          </p:cNvPr>
          <p:cNvSpPr txBox="1"/>
          <p:nvPr/>
        </p:nvSpPr>
        <p:spPr>
          <a:xfrm>
            <a:off x="990600" y="7330214"/>
            <a:ext cx="2724150" cy="830956"/>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تخصيص الوقت الكافي لفهم السياق واحتياجات الأشخاص وقدراتهم</a:t>
            </a:r>
            <a:endParaRPr lang="en-GB" sz="2000" b="1" i="0" u="none" strike="noStrike" cap="none" dirty="0">
              <a:solidFill>
                <a:schemeClr val="dk2"/>
              </a:solidFill>
              <a:latin typeface="Montserrat"/>
              <a:ea typeface="Montserrat"/>
              <a:cs typeface="Montserrat"/>
              <a:sym typeface="Montserrat"/>
            </a:endParaRPr>
          </a:p>
        </p:txBody>
      </p:sp>
      <p:sp>
        <p:nvSpPr>
          <p:cNvPr id="17" name="Google Shape;543;p8">
            <a:extLst>
              <a:ext uri="{FF2B5EF4-FFF2-40B4-BE49-F238E27FC236}">
                <a16:creationId xmlns:a16="http://schemas.microsoft.com/office/drawing/2014/main" id="{D74EFF00-E16A-0B2C-A423-BD88A836ACB5}"/>
              </a:ext>
            </a:extLst>
          </p:cNvPr>
          <p:cNvSpPr txBox="1"/>
          <p:nvPr/>
        </p:nvSpPr>
        <p:spPr>
          <a:xfrm>
            <a:off x="990600" y="8845894"/>
            <a:ext cx="2724150" cy="830956"/>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تضمين الأسئلة حول أفضل السبل لإشراك المجتمعات في تقييم الاحتياجات</a:t>
            </a:r>
            <a:endParaRPr lang="en-GB" sz="2000" b="1" i="0" u="none" strike="noStrike" cap="none" dirty="0">
              <a:solidFill>
                <a:schemeClr val="dk2"/>
              </a:solidFill>
              <a:latin typeface="Montserrat"/>
              <a:ea typeface="Montserrat"/>
              <a:cs typeface="Montserrat"/>
              <a:sym typeface="Montserrat"/>
            </a:endParaRPr>
          </a:p>
        </p:txBody>
      </p:sp>
      <p:sp>
        <p:nvSpPr>
          <p:cNvPr id="18" name="Google Shape;543;p8">
            <a:extLst>
              <a:ext uri="{FF2B5EF4-FFF2-40B4-BE49-F238E27FC236}">
                <a16:creationId xmlns:a16="http://schemas.microsoft.com/office/drawing/2014/main" id="{D9BA1688-CC75-A5D3-A930-2B246002C443}"/>
              </a:ext>
            </a:extLst>
          </p:cNvPr>
          <p:cNvSpPr txBox="1"/>
          <p:nvPr/>
        </p:nvSpPr>
        <p:spPr>
          <a:xfrm>
            <a:off x="5208280" y="3417638"/>
            <a:ext cx="2724150" cy="1569620"/>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يجب تضمين أفراد المجتمع وأصحاب المصلحة الرئيسين في التخطيط للبرامج، بما في ذلك الرجال والنساء والفتيان والفتيات والفئات الأكثر هشاشة أو عرضة للخطر</a:t>
            </a:r>
            <a:endParaRPr lang="en-GB" sz="2000" b="1" i="0" u="none" strike="noStrike" cap="none" dirty="0">
              <a:solidFill>
                <a:schemeClr val="dk2"/>
              </a:solidFill>
              <a:latin typeface="Montserrat"/>
              <a:ea typeface="Montserrat"/>
              <a:cs typeface="Montserrat"/>
              <a:sym typeface="Montserrat"/>
            </a:endParaRPr>
          </a:p>
        </p:txBody>
      </p:sp>
      <p:sp>
        <p:nvSpPr>
          <p:cNvPr id="19" name="Google Shape;543;p8">
            <a:extLst>
              <a:ext uri="{FF2B5EF4-FFF2-40B4-BE49-F238E27FC236}">
                <a16:creationId xmlns:a16="http://schemas.microsoft.com/office/drawing/2014/main" id="{544DA97D-E4BF-C995-9EF8-9DCC85FD2D45}"/>
              </a:ext>
            </a:extLst>
          </p:cNvPr>
          <p:cNvSpPr txBox="1"/>
          <p:nvPr/>
        </p:nvSpPr>
        <p:spPr>
          <a:xfrm>
            <a:off x="5208280" y="5500442"/>
            <a:ext cx="2724150" cy="1077178"/>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التدقيق المشترك للخطط مع المجتمع وأصحاب المصلحة الآخرين قبل التنفيذ لضمان تلبيتها للاحتياجات والتوقعات</a:t>
            </a:r>
            <a:endParaRPr lang="en-GB" sz="2000" b="1" i="0" u="none" strike="noStrike" cap="none" dirty="0">
              <a:solidFill>
                <a:schemeClr val="dk2"/>
              </a:solidFill>
              <a:latin typeface="Montserrat"/>
              <a:ea typeface="Montserrat"/>
              <a:cs typeface="Montserrat"/>
              <a:sym typeface="Montserrat"/>
            </a:endParaRPr>
          </a:p>
        </p:txBody>
      </p:sp>
      <p:sp>
        <p:nvSpPr>
          <p:cNvPr id="20" name="Google Shape;543;p8">
            <a:extLst>
              <a:ext uri="{FF2B5EF4-FFF2-40B4-BE49-F238E27FC236}">
                <a16:creationId xmlns:a16="http://schemas.microsoft.com/office/drawing/2014/main" id="{3D02279B-6D51-5795-D75A-EBDE1AA5B46D}"/>
              </a:ext>
            </a:extLst>
          </p:cNvPr>
          <p:cNvSpPr txBox="1"/>
          <p:nvPr/>
        </p:nvSpPr>
        <p:spPr>
          <a:xfrm>
            <a:off x="5208280" y="7500805"/>
            <a:ext cx="2724150" cy="1815841"/>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تضمين أنشطة ومؤشرات المشاركة المجتمعية والمساءلة في ميزانيات وخطط</a:t>
            </a:r>
            <a:r>
              <a:rPr lang="en-US"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 </a:t>
            </a: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 البرنامج، مع توضيح كيفية مشاركة المعلومات ودعم المشاركة المجتمعية وإدارة التغذية الراجعة</a:t>
            </a:r>
            <a:endParaRPr lang="en-GB" sz="2000" b="1" i="0" u="none" strike="noStrike" cap="none" dirty="0">
              <a:solidFill>
                <a:schemeClr val="dk2"/>
              </a:solidFill>
              <a:latin typeface="Montserrat"/>
              <a:ea typeface="Montserrat"/>
              <a:cs typeface="Montserrat"/>
              <a:sym typeface="Montserrat"/>
            </a:endParaRPr>
          </a:p>
        </p:txBody>
      </p:sp>
      <p:sp>
        <p:nvSpPr>
          <p:cNvPr id="21" name="Google Shape;543;p8">
            <a:extLst>
              <a:ext uri="{FF2B5EF4-FFF2-40B4-BE49-F238E27FC236}">
                <a16:creationId xmlns:a16="http://schemas.microsoft.com/office/drawing/2014/main" id="{4B686AA2-6F18-8973-0575-BDD945EA61BD}"/>
              </a:ext>
            </a:extLst>
          </p:cNvPr>
          <p:cNvSpPr txBox="1"/>
          <p:nvPr/>
        </p:nvSpPr>
        <p:spPr>
          <a:xfrm>
            <a:off x="8766815" y="3370024"/>
            <a:ext cx="2724150" cy="1323399"/>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مشاركة المعلومات المتعلقة بالبرنامج بشكل دوري مع أفراد المجتمع، من خلال استخدام أفضل السبل للوصول إلى الفئات المختلفة</a:t>
            </a:r>
            <a:endParaRPr lang="en-GB" sz="2000" b="1" i="0" u="none" strike="noStrike" cap="none" dirty="0">
              <a:solidFill>
                <a:schemeClr val="dk2"/>
              </a:solidFill>
              <a:latin typeface="Montserrat"/>
              <a:ea typeface="Montserrat"/>
              <a:cs typeface="Montserrat"/>
              <a:sym typeface="Montserrat"/>
            </a:endParaRPr>
          </a:p>
        </p:txBody>
      </p:sp>
      <p:sp>
        <p:nvSpPr>
          <p:cNvPr id="22" name="Google Shape;543;p8">
            <a:extLst>
              <a:ext uri="{FF2B5EF4-FFF2-40B4-BE49-F238E27FC236}">
                <a16:creationId xmlns:a16="http://schemas.microsoft.com/office/drawing/2014/main" id="{1EF0DE51-7411-F681-8619-2825DAD13C46}"/>
              </a:ext>
            </a:extLst>
          </p:cNvPr>
          <p:cNvSpPr txBox="1"/>
          <p:nvPr/>
        </p:nvSpPr>
        <p:spPr>
          <a:xfrm>
            <a:off x="8766815" y="5231487"/>
            <a:ext cx="2724150" cy="1323399"/>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تمكين المشاركة الاجتماعية الفعالة من إدارة البرنامج وتوجيهه، بما في ذلك الفئات الأكثر هشاشة والمعرضة للخطر</a:t>
            </a:r>
          </a:p>
        </p:txBody>
      </p:sp>
      <p:sp>
        <p:nvSpPr>
          <p:cNvPr id="23" name="Google Shape;543;p8">
            <a:extLst>
              <a:ext uri="{FF2B5EF4-FFF2-40B4-BE49-F238E27FC236}">
                <a16:creationId xmlns:a16="http://schemas.microsoft.com/office/drawing/2014/main" id="{ED1FD1C6-1B58-4938-7929-F57643B9A99D}"/>
              </a:ext>
            </a:extLst>
          </p:cNvPr>
          <p:cNvSpPr txBox="1"/>
          <p:nvPr/>
        </p:nvSpPr>
        <p:spPr>
          <a:xfrm>
            <a:off x="8629649" y="6986511"/>
            <a:ext cx="2861315" cy="1569620"/>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جمع التغذية الراجعة وتحليلها والاستجابة لها، بالإضافة إلى ضمان معرفة الأشخاص بكيفية طرح الأسئلة أو تقديم الاقتراحات أو إثارة المخاوف حول البرنامج</a:t>
            </a:r>
          </a:p>
        </p:txBody>
      </p:sp>
      <p:sp>
        <p:nvSpPr>
          <p:cNvPr id="24" name="Google Shape;543;p8">
            <a:extLst>
              <a:ext uri="{FF2B5EF4-FFF2-40B4-BE49-F238E27FC236}">
                <a16:creationId xmlns:a16="http://schemas.microsoft.com/office/drawing/2014/main" id="{B9ACCD4E-06AC-AC61-12F1-928D0D054A9C}"/>
              </a:ext>
            </a:extLst>
          </p:cNvPr>
          <p:cNvSpPr txBox="1"/>
          <p:nvPr/>
        </p:nvSpPr>
        <p:spPr>
          <a:xfrm>
            <a:off x="8629649" y="8999324"/>
            <a:ext cx="2861315" cy="1077178"/>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مراجعة وتعديل أنشطة البرنامج وأساليبه بشكل دوري بناءً على التغذية الراجعة المجتمعية وبيانات الرصد</a:t>
            </a:r>
          </a:p>
        </p:txBody>
      </p:sp>
      <p:sp>
        <p:nvSpPr>
          <p:cNvPr id="25" name="Google Shape;543;p8">
            <a:extLst>
              <a:ext uri="{FF2B5EF4-FFF2-40B4-BE49-F238E27FC236}">
                <a16:creationId xmlns:a16="http://schemas.microsoft.com/office/drawing/2014/main" id="{0AB3B42C-DEBA-5406-5572-E7D299573A96}"/>
              </a:ext>
            </a:extLst>
          </p:cNvPr>
          <p:cNvSpPr txBox="1"/>
          <p:nvPr/>
        </p:nvSpPr>
        <p:spPr>
          <a:xfrm>
            <a:off x="12325350" y="3370024"/>
            <a:ext cx="2724150" cy="830956"/>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إشراك المجتمعات في التخطيط للتقويم ومناقشة النتائج</a:t>
            </a:r>
          </a:p>
        </p:txBody>
      </p:sp>
      <p:sp>
        <p:nvSpPr>
          <p:cNvPr id="26" name="Google Shape;543;p8">
            <a:extLst>
              <a:ext uri="{FF2B5EF4-FFF2-40B4-BE49-F238E27FC236}">
                <a16:creationId xmlns:a16="http://schemas.microsoft.com/office/drawing/2014/main" id="{EB532C1E-9C09-190E-F104-71EF5A81DE87}"/>
              </a:ext>
            </a:extLst>
          </p:cNvPr>
          <p:cNvSpPr txBox="1"/>
          <p:nvPr/>
        </p:nvSpPr>
        <p:spPr>
          <a:xfrm>
            <a:off x="12325350" y="4866290"/>
            <a:ext cx="2724150" cy="1077178"/>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سؤال أفراد المجتمع عن مدى رضاهم عن البرنامج وكيف جرى تقديمه وما الذي يمكن تطويره</a:t>
            </a:r>
          </a:p>
        </p:txBody>
      </p:sp>
    </p:spTree>
    <p:extLst>
      <p:ext uri="{BB962C8B-B14F-4D97-AF65-F5344CB8AC3E}">
        <p14:creationId xmlns:p14="http://schemas.microsoft.com/office/powerpoint/2010/main" val="17389489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437FA6-E87D-7D4B-8E46-AC38025DF52B}"/>
              </a:ext>
            </a:extLst>
          </p:cNvPr>
          <p:cNvSpPr txBox="1"/>
          <p:nvPr/>
        </p:nvSpPr>
        <p:spPr>
          <a:xfrm>
            <a:off x="344715" y="311944"/>
            <a:ext cx="14775542" cy="840743"/>
          </a:xfrm>
          <a:prstGeom prst="rect">
            <a:avLst/>
          </a:prstGeom>
          <a:noFill/>
        </p:spPr>
        <p:txBody>
          <a:bodyPr wrap="square" rtlCol="0">
            <a:spAutoFit/>
          </a:bodyPr>
          <a:lstStyle/>
          <a:p>
            <a:pPr>
              <a:lnSpc>
                <a:spcPts val="6160"/>
              </a:lnSpc>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Did everyone agree?</a:t>
            </a:r>
            <a:endParaRPr lang="en-US" sz="4800" b="1"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sp>
        <p:nvSpPr>
          <p:cNvPr id="6" name="Google Shape;543;p8">
            <a:extLst>
              <a:ext uri="{FF2B5EF4-FFF2-40B4-BE49-F238E27FC236}">
                <a16:creationId xmlns:a16="http://schemas.microsoft.com/office/drawing/2014/main" id="{314547E3-1079-F445-8093-5777048DA5BF}"/>
              </a:ext>
            </a:extLst>
          </p:cNvPr>
          <p:cNvSpPr txBox="1"/>
          <p:nvPr/>
        </p:nvSpPr>
        <p:spPr>
          <a:xfrm>
            <a:off x="344715" y="469463"/>
            <a:ext cx="13896670" cy="1569620"/>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Clr>
                <a:srgbClr val="000000"/>
              </a:buClr>
              <a:buSzPts val="4800"/>
              <a:buFont typeface="Arial"/>
              <a:buNone/>
            </a:pPr>
            <a:r>
              <a:rPr lang="ar-JO" sz="4800" b="1" dirty="0">
                <a:solidFill>
                  <a:schemeClr val="bg1"/>
                </a:solidFill>
                <a:latin typeface="Calibri" panose="020F0502020204030204" pitchFamily="34" charset="0"/>
                <a:cs typeface="Calibri" panose="020F0502020204030204" pitchFamily="34" charset="0"/>
                <a:sym typeface="Montserrat"/>
              </a:rPr>
              <a:t>ركز</a:t>
            </a:r>
            <a:r>
              <a:rPr lang="ar-JO" sz="4800" b="1" dirty="0">
                <a:solidFill>
                  <a:schemeClr val="accent3"/>
                </a:solidFill>
                <a:latin typeface="Calibri" panose="020F0502020204030204" pitchFamily="34" charset="0"/>
                <a:cs typeface="Calibri" panose="020F0502020204030204" pitchFamily="34" charset="0"/>
                <a:sym typeface="Montserrat"/>
              </a:rPr>
              <a:t> </a:t>
            </a: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خلال حالات الطوارئ</a:t>
            </a:r>
            <a:endParaRPr lang="en-GB"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endParaRPr>
          </a:p>
          <a:p>
            <a:pPr marL="0" marR="0" lvl="0" indent="0" algn="r" rtl="1">
              <a:spcBef>
                <a:spcPts val="0"/>
              </a:spcBef>
              <a:spcAft>
                <a:spcPts val="0"/>
              </a:spcAft>
              <a:buClr>
                <a:srgbClr val="000000"/>
              </a:buClr>
              <a:buSzPts val="4800"/>
              <a:buFont typeface="Arial"/>
              <a:buNone/>
            </a:pPr>
            <a:r>
              <a:rPr lang="ar-JO" sz="4800" b="1" dirty="0">
                <a:solidFill>
                  <a:schemeClr val="accent3"/>
                </a:solidFill>
                <a:latin typeface="Calibri" panose="020F0502020204030204" pitchFamily="34" charset="0"/>
                <a:cs typeface="Calibri" panose="020F0502020204030204" pitchFamily="34" charset="0"/>
                <a:sym typeface="Montserrat"/>
              </a:rPr>
              <a:t>على هذه الإجراءات العشرة...</a:t>
            </a:r>
            <a:endParaRPr sz="1400" b="0" i="0" u="none" strike="noStrike" cap="none" dirty="0">
              <a:solidFill>
                <a:schemeClr val="accent3"/>
              </a:solidFill>
              <a:latin typeface="Calibri" panose="020F0502020204030204" pitchFamily="34" charset="0"/>
              <a:cs typeface="Calibri" panose="020F0502020204030204" pitchFamily="34" charset="0"/>
              <a:sym typeface="Arial"/>
            </a:endParaRPr>
          </a:p>
        </p:txBody>
      </p:sp>
      <p:pic>
        <p:nvPicPr>
          <p:cNvPr id="2" name="Picture 1">
            <a:extLst>
              <a:ext uri="{FF2B5EF4-FFF2-40B4-BE49-F238E27FC236}">
                <a16:creationId xmlns:a16="http://schemas.microsoft.com/office/drawing/2014/main" id="{3F0AF1C0-D65D-7443-80B2-597F4929E0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4715" y="2546859"/>
            <a:ext cx="17163738" cy="6541977"/>
          </a:xfrm>
          <a:prstGeom prst="rect">
            <a:avLst/>
          </a:prstGeom>
        </p:spPr>
      </p:pic>
      <p:sp>
        <p:nvSpPr>
          <p:cNvPr id="9" name="Google Shape;668;p21">
            <a:extLst>
              <a:ext uri="{FF2B5EF4-FFF2-40B4-BE49-F238E27FC236}">
                <a16:creationId xmlns:a16="http://schemas.microsoft.com/office/drawing/2014/main" id="{23C2AD15-6508-2F47-C193-F79E5BE66C17}"/>
              </a:ext>
            </a:extLst>
          </p:cNvPr>
          <p:cNvSpPr txBox="1"/>
          <p:nvPr/>
        </p:nvSpPr>
        <p:spPr>
          <a:xfrm>
            <a:off x="14580189" y="1150369"/>
            <a:ext cx="1581151"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10" name="Google Shape;668;p21">
            <a:extLst>
              <a:ext uri="{FF2B5EF4-FFF2-40B4-BE49-F238E27FC236}">
                <a16:creationId xmlns:a16="http://schemas.microsoft.com/office/drawing/2014/main" id="{3DCF5336-2212-FD60-68C4-29851E5C34EA}"/>
              </a:ext>
            </a:extLst>
          </p:cNvPr>
          <p:cNvSpPr txBox="1"/>
          <p:nvPr/>
        </p:nvSpPr>
        <p:spPr>
          <a:xfrm>
            <a:off x="16630650" y="1223175"/>
            <a:ext cx="1581150"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11" name="Google Shape;544;p8">
            <a:extLst>
              <a:ext uri="{FF2B5EF4-FFF2-40B4-BE49-F238E27FC236}">
                <a16:creationId xmlns:a16="http://schemas.microsoft.com/office/drawing/2014/main" id="{88AF005D-6EC6-17F9-08A6-0215A8D88448}"/>
              </a:ext>
            </a:extLst>
          </p:cNvPr>
          <p:cNvSpPr txBox="1"/>
          <p:nvPr/>
        </p:nvSpPr>
        <p:spPr>
          <a:xfrm>
            <a:off x="7082022" y="3414811"/>
            <a:ext cx="3689124" cy="701690"/>
          </a:xfrm>
          <a:prstGeom prst="rect">
            <a:avLst/>
          </a:prstGeom>
          <a:solidFill>
            <a:schemeClr val="tx2"/>
          </a:solid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3600" b="1" i="0" u="none" strike="noStrike" cap="none" dirty="0">
                <a:solidFill>
                  <a:srgbClr val="F3343F"/>
                </a:solidFill>
                <a:latin typeface="Calibri" panose="020F0502020204030204" pitchFamily="34" charset="0"/>
                <a:ea typeface="Open Sans"/>
                <a:cs typeface="Calibri" panose="020F0502020204030204" pitchFamily="34" charset="0"/>
                <a:sym typeface="Open Sans"/>
              </a:rPr>
              <a:t>حالات الطوارئ</a:t>
            </a:r>
            <a:endParaRPr sz="3600" b="1" i="0" u="none" strike="noStrike" cap="none" dirty="0">
              <a:solidFill>
                <a:srgbClr val="F3343F"/>
              </a:solidFill>
              <a:latin typeface="Calibri" panose="020F0502020204030204" pitchFamily="34" charset="0"/>
              <a:cs typeface="Calibri" panose="020F0502020204030204" pitchFamily="34" charset="0"/>
              <a:sym typeface="Arial"/>
            </a:endParaRPr>
          </a:p>
        </p:txBody>
      </p:sp>
      <p:sp>
        <p:nvSpPr>
          <p:cNvPr id="12" name="Google Shape;544;p8">
            <a:extLst>
              <a:ext uri="{FF2B5EF4-FFF2-40B4-BE49-F238E27FC236}">
                <a16:creationId xmlns:a16="http://schemas.microsoft.com/office/drawing/2014/main" id="{5475B553-8609-9D38-F0A2-8CE27A581DDE}"/>
              </a:ext>
            </a:extLst>
          </p:cNvPr>
          <p:cNvSpPr txBox="1"/>
          <p:nvPr/>
        </p:nvSpPr>
        <p:spPr>
          <a:xfrm>
            <a:off x="2627086" y="4309827"/>
            <a:ext cx="12997543" cy="566268"/>
          </a:xfrm>
          <a:prstGeom prst="rect">
            <a:avLst/>
          </a:prstGeom>
          <a:solidFill>
            <a:schemeClr val="tx2"/>
          </a:solid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800" i="0" u="none" strike="noStrike" cap="none" dirty="0">
                <a:solidFill>
                  <a:schemeClr val="bg1"/>
                </a:solidFill>
                <a:latin typeface="Calibri" panose="020F0502020204030204" pitchFamily="34" charset="0"/>
                <a:ea typeface="Open Sans"/>
                <a:cs typeface="Calibri" panose="020F0502020204030204" pitchFamily="34" charset="0"/>
                <a:sym typeface="Open Sans"/>
              </a:rPr>
              <a:t>تعتبر هذه من بين أهم الإجراءات الأساسية التي يجب التركيز عليها خلال عمليات الطوارئ:</a:t>
            </a:r>
            <a:endParaRPr sz="2800" i="0" u="none" strike="noStrike" cap="none" dirty="0">
              <a:solidFill>
                <a:schemeClr val="bg1"/>
              </a:solidFill>
              <a:latin typeface="Calibri" panose="020F0502020204030204" pitchFamily="34" charset="0"/>
              <a:cs typeface="Calibri" panose="020F0502020204030204" pitchFamily="34" charset="0"/>
              <a:sym typeface="Arial"/>
            </a:endParaRPr>
          </a:p>
        </p:txBody>
      </p:sp>
      <p:sp>
        <p:nvSpPr>
          <p:cNvPr id="13" name="Google Shape;544;p8">
            <a:extLst>
              <a:ext uri="{FF2B5EF4-FFF2-40B4-BE49-F238E27FC236}">
                <a16:creationId xmlns:a16="http://schemas.microsoft.com/office/drawing/2014/main" id="{1EDE4F45-6CD6-E4B9-3CE4-9DA71FC40614}"/>
              </a:ext>
            </a:extLst>
          </p:cNvPr>
          <p:cNvSpPr txBox="1"/>
          <p:nvPr/>
        </p:nvSpPr>
        <p:spPr>
          <a:xfrm>
            <a:off x="9493858" y="5040415"/>
            <a:ext cx="7569200" cy="3884100"/>
          </a:xfrm>
          <a:prstGeom prst="rect">
            <a:avLst/>
          </a:prstGeom>
          <a:solidFill>
            <a:schemeClr val="tx2"/>
          </a:solidFill>
          <a:ln>
            <a:noFill/>
          </a:ln>
        </p:spPr>
        <p:txBody>
          <a:bodyPr spcFirstLastPara="1" wrap="square" lIns="91425" tIns="45700" rIns="91425" bIns="45700" anchor="t" anchorCtr="0">
            <a:spAutoFit/>
          </a:bodyPr>
          <a:lstStyle/>
          <a:p>
            <a:pPr marL="514350" marR="0" lvl="0" indent="-514350" algn="r" rtl="1">
              <a:lnSpc>
                <a:spcPct val="110000"/>
              </a:lnSpc>
              <a:spcBef>
                <a:spcPts val="0"/>
              </a:spcBef>
              <a:spcAft>
                <a:spcPts val="0"/>
              </a:spcAft>
              <a:buClr>
                <a:srgbClr val="000000"/>
              </a:buClr>
              <a:buSzPts val="2800"/>
              <a:buFont typeface="+mj-lt"/>
              <a:buAutoNum type="arabicPeriod"/>
            </a:pPr>
            <a:r>
              <a:rPr lang="ar-JO" sz="2800" i="0" u="none" strike="noStrike" cap="none" dirty="0">
                <a:solidFill>
                  <a:schemeClr val="bg1"/>
                </a:solidFill>
                <a:latin typeface="Calibri" panose="020F0502020204030204" pitchFamily="34" charset="0"/>
                <a:ea typeface="Open Sans"/>
                <a:cs typeface="Calibri" panose="020F0502020204030204" pitchFamily="34" charset="0"/>
                <a:sym typeface="Open Sans"/>
              </a:rPr>
              <a:t>جرى إدماج المشاركة المجتمعية عبر الاستجابة.</a:t>
            </a:r>
          </a:p>
          <a:p>
            <a:pPr marL="514350" indent="-514350" algn="just" rtl="1">
              <a:lnSpc>
                <a:spcPct val="110000"/>
              </a:lnSpc>
              <a:buSzPts val="2800"/>
              <a:buFont typeface="+mj-lt"/>
              <a:buAutoNum type="arabicPeriod"/>
            </a:pPr>
            <a:r>
              <a:rPr lang="ar-JO" sz="2800" i="0" u="none" strike="noStrike" cap="none" dirty="0">
                <a:solidFill>
                  <a:schemeClr val="bg1"/>
                </a:solidFill>
                <a:latin typeface="Calibri" panose="020F0502020204030204" pitchFamily="34" charset="0"/>
                <a:ea typeface="Open Sans"/>
                <a:cs typeface="Calibri" panose="020F0502020204030204" pitchFamily="34" charset="0"/>
                <a:sym typeface="Open Sans"/>
              </a:rPr>
              <a:t>فهم الاحتياجات والقدرات والسياق.</a:t>
            </a:r>
          </a:p>
          <a:p>
            <a:pPr marL="514350" indent="-514350" algn="just" rtl="1">
              <a:lnSpc>
                <a:spcPct val="110000"/>
              </a:lnSpc>
              <a:buSzPts val="2800"/>
              <a:buFont typeface="+mj-lt"/>
              <a:buAutoNum type="arabicPeriod"/>
            </a:pPr>
            <a:r>
              <a:rPr lang="ar-JO" sz="2800" dirty="0">
                <a:solidFill>
                  <a:schemeClr val="bg1"/>
                </a:solidFill>
                <a:latin typeface="Calibri" panose="020F0502020204030204" pitchFamily="34" charset="0"/>
                <a:ea typeface="Open Sans"/>
                <a:cs typeface="Calibri" panose="020F0502020204030204" pitchFamily="34" charset="0"/>
                <a:sym typeface="Open Sans"/>
              </a:rPr>
              <a:t>تنفيذ التقييم بشفافية واحترام تجاه المجتمع.</a:t>
            </a:r>
          </a:p>
          <a:p>
            <a:pPr marL="514350" indent="-514350" algn="just" rtl="1">
              <a:lnSpc>
                <a:spcPct val="110000"/>
              </a:lnSpc>
              <a:buSzPts val="2800"/>
              <a:buFont typeface="+mj-lt"/>
              <a:buAutoNum type="arabicPeriod"/>
            </a:pPr>
            <a:r>
              <a:rPr lang="ar-JO" sz="2800" i="0" u="none" strike="noStrike" cap="none" dirty="0">
                <a:solidFill>
                  <a:schemeClr val="bg1"/>
                </a:solidFill>
                <a:latin typeface="Calibri" panose="020F0502020204030204" pitchFamily="34" charset="0"/>
                <a:ea typeface="Open Sans"/>
                <a:cs typeface="Calibri" panose="020F0502020204030204" pitchFamily="34" charset="0"/>
                <a:sym typeface="Open Sans"/>
              </a:rPr>
              <a:t>مناقشة خطط الاستجابة مع المجتمعات وأصحاب المصلحة.</a:t>
            </a:r>
          </a:p>
          <a:p>
            <a:pPr marL="514350" indent="-514350" algn="just" rtl="1">
              <a:lnSpc>
                <a:spcPct val="110000"/>
              </a:lnSpc>
              <a:buSzPts val="2800"/>
              <a:buFont typeface="+mj-lt"/>
              <a:buAutoNum type="arabicPeriod"/>
            </a:pPr>
            <a:r>
              <a:rPr lang="ar-JO" sz="2800" i="0" u="none" strike="noStrike" cap="none" dirty="0">
                <a:solidFill>
                  <a:schemeClr val="bg1"/>
                </a:solidFill>
                <a:latin typeface="Calibri" panose="020F0502020204030204" pitchFamily="34" charset="0"/>
                <a:ea typeface="Open Sans"/>
                <a:cs typeface="Calibri" panose="020F0502020204030204" pitchFamily="34" charset="0"/>
                <a:sym typeface="Open Sans"/>
              </a:rPr>
              <a:t>النقاش حول معايير الاختيار وعمليات التوزيع والاتف</a:t>
            </a:r>
            <a:r>
              <a:rPr lang="ar-JO" sz="2800" dirty="0">
                <a:solidFill>
                  <a:schemeClr val="bg1"/>
                </a:solidFill>
                <a:latin typeface="Calibri" panose="020F0502020204030204" pitchFamily="34" charset="0"/>
                <a:ea typeface="Open Sans"/>
                <a:cs typeface="Calibri" panose="020F0502020204030204" pitchFamily="34" charset="0"/>
                <a:sym typeface="Open Sans"/>
              </a:rPr>
              <a:t>اق عليها مع المجتمعات.</a:t>
            </a:r>
          </a:p>
          <a:p>
            <a:pPr marL="514350" indent="-514350" algn="just" rtl="1">
              <a:lnSpc>
                <a:spcPct val="110000"/>
              </a:lnSpc>
              <a:buSzPts val="2800"/>
              <a:buFont typeface="+mj-lt"/>
              <a:buAutoNum type="arabicPeriod"/>
            </a:pPr>
            <a:endParaRPr lang="ar-JO" sz="2800" i="0" u="none" strike="noStrike" cap="none" dirty="0">
              <a:solidFill>
                <a:schemeClr val="bg1"/>
              </a:solidFill>
              <a:latin typeface="Calibri" panose="020F0502020204030204" pitchFamily="34" charset="0"/>
              <a:cs typeface="Calibri" panose="020F0502020204030204" pitchFamily="34" charset="0"/>
              <a:sym typeface="Arial"/>
            </a:endParaRPr>
          </a:p>
        </p:txBody>
      </p:sp>
      <p:sp>
        <p:nvSpPr>
          <p:cNvPr id="15" name="Google Shape;544;p8">
            <a:extLst>
              <a:ext uri="{FF2B5EF4-FFF2-40B4-BE49-F238E27FC236}">
                <a16:creationId xmlns:a16="http://schemas.microsoft.com/office/drawing/2014/main" id="{8D2D2D08-062C-945E-4BF0-448F3CE42975}"/>
              </a:ext>
            </a:extLst>
          </p:cNvPr>
          <p:cNvSpPr txBox="1"/>
          <p:nvPr/>
        </p:nvSpPr>
        <p:spPr>
          <a:xfrm>
            <a:off x="1224942" y="5144294"/>
            <a:ext cx="7919058" cy="3884100"/>
          </a:xfrm>
          <a:prstGeom prst="rect">
            <a:avLst/>
          </a:prstGeom>
          <a:solidFill>
            <a:schemeClr val="tx2"/>
          </a:solidFill>
          <a:ln>
            <a:noFill/>
          </a:ln>
        </p:spPr>
        <p:txBody>
          <a:bodyPr spcFirstLastPara="1" wrap="square" lIns="91425" tIns="45700" rIns="91425" bIns="45700" anchor="t" anchorCtr="0">
            <a:spAutoFit/>
          </a:bodyPr>
          <a:lstStyle/>
          <a:p>
            <a:pPr marL="514350" marR="0" lvl="0" indent="-514350" algn="just" rtl="1">
              <a:lnSpc>
                <a:spcPct val="110000"/>
              </a:lnSpc>
              <a:spcBef>
                <a:spcPts val="0"/>
              </a:spcBef>
              <a:spcAft>
                <a:spcPts val="0"/>
              </a:spcAft>
              <a:buClr>
                <a:srgbClr val="000000"/>
              </a:buClr>
              <a:buSzPts val="2800"/>
              <a:buFont typeface="+mj-lt"/>
              <a:buAutoNum type="arabicPeriod" startAt="6"/>
            </a:pPr>
            <a:r>
              <a:rPr lang="ar-JO" sz="2800" i="0" u="none" strike="noStrike" cap="none" dirty="0">
                <a:solidFill>
                  <a:schemeClr val="bg1"/>
                </a:solidFill>
                <a:latin typeface="Calibri" panose="020F0502020204030204" pitchFamily="34" charset="0"/>
                <a:cs typeface="Calibri" panose="020F0502020204030204" pitchFamily="34" charset="0"/>
                <a:sym typeface="Arial"/>
              </a:rPr>
              <a:t>تضمين أنشطة المشاركة المجتمعية ومؤشراتها في ميزانيات وخطط الاستجا</a:t>
            </a:r>
            <a:r>
              <a:rPr lang="ar-JO" sz="2800" dirty="0">
                <a:solidFill>
                  <a:schemeClr val="bg1"/>
                </a:solidFill>
                <a:latin typeface="Calibri" panose="020F0502020204030204" pitchFamily="34" charset="0"/>
                <a:cs typeface="Calibri" panose="020F0502020204030204" pitchFamily="34" charset="0"/>
              </a:rPr>
              <a:t>بة</a:t>
            </a:r>
            <a:r>
              <a:rPr lang="ar-JO" sz="2800" i="0" u="none" strike="noStrike" cap="none" dirty="0">
                <a:solidFill>
                  <a:schemeClr val="bg1"/>
                </a:solidFill>
                <a:latin typeface="Calibri" panose="020F0502020204030204" pitchFamily="34" charset="0"/>
                <a:cs typeface="Calibri" panose="020F0502020204030204" pitchFamily="34" charset="0"/>
                <a:sym typeface="Arial"/>
              </a:rPr>
              <a:t>.</a:t>
            </a:r>
          </a:p>
          <a:p>
            <a:pPr marL="514350" marR="0" lvl="0" indent="-514350" algn="just" rtl="1">
              <a:lnSpc>
                <a:spcPct val="110000"/>
              </a:lnSpc>
              <a:spcBef>
                <a:spcPts val="0"/>
              </a:spcBef>
              <a:spcAft>
                <a:spcPts val="0"/>
              </a:spcAft>
              <a:buClr>
                <a:srgbClr val="000000"/>
              </a:buClr>
              <a:buSzPts val="2800"/>
              <a:buFont typeface="+mj-lt"/>
              <a:buAutoNum type="arabicPeriod" startAt="6"/>
            </a:pPr>
            <a:r>
              <a:rPr lang="ar-JO" sz="2800" dirty="0">
                <a:solidFill>
                  <a:schemeClr val="bg1"/>
                </a:solidFill>
                <a:latin typeface="Calibri" panose="020F0502020204030204" pitchFamily="34" charset="0"/>
                <a:cs typeface="Calibri" panose="020F0502020204030204" pitchFamily="34" charset="0"/>
              </a:rPr>
              <a:t>مشاركة المعلومات المتعلقة بالاستجابة مع المجتمع بشكل دوري.</a:t>
            </a:r>
          </a:p>
          <a:p>
            <a:pPr marL="514350" marR="0" lvl="0" indent="-514350" algn="just" rtl="1">
              <a:lnSpc>
                <a:spcPct val="110000"/>
              </a:lnSpc>
              <a:spcBef>
                <a:spcPts val="0"/>
              </a:spcBef>
              <a:spcAft>
                <a:spcPts val="0"/>
              </a:spcAft>
              <a:buClr>
                <a:srgbClr val="000000"/>
              </a:buClr>
              <a:buSzPts val="2800"/>
              <a:buFont typeface="+mj-lt"/>
              <a:buAutoNum type="arabicPeriod" startAt="6"/>
            </a:pPr>
            <a:r>
              <a:rPr lang="ar-JO" sz="2800" i="0" u="none" strike="noStrike" cap="none" dirty="0">
                <a:solidFill>
                  <a:schemeClr val="bg1"/>
                </a:solidFill>
                <a:latin typeface="Calibri" panose="020F0502020204030204" pitchFamily="34" charset="0"/>
                <a:cs typeface="Calibri" panose="020F0502020204030204" pitchFamily="34" charset="0"/>
                <a:sym typeface="Arial"/>
              </a:rPr>
              <a:t>دعم المشار</a:t>
            </a:r>
            <a:r>
              <a:rPr lang="ar-JO" sz="2800" dirty="0">
                <a:solidFill>
                  <a:schemeClr val="bg1"/>
                </a:solidFill>
                <a:latin typeface="Calibri" panose="020F0502020204030204" pitchFamily="34" charset="0"/>
                <a:cs typeface="Calibri" panose="020F0502020204030204" pitchFamily="34" charset="0"/>
              </a:rPr>
              <a:t>كة المجتمعية في صنع القرار المتعلق بالاستجابة.</a:t>
            </a:r>
          </a:p>
          <a:p>
            <a:pPr marL="514350" marR="0" lvl="0" indent="-514350" algn="just" rtl="1">
              <a:lnSpc>
                <a:spcPct val="110000"/>
              </a:lnSpc>
              <a:spcBef>
                <a:spcPts val="0"/>
              </a:spcBef>
              <a:spcAft>
                <a:spcPts val="0"/>
              </a:spcAft>
              <a:buClr>
                <a:srgbClr val="000000"/>
              </a:buClr>
              <a:buSzPts val="2800"/>
              <a:buFont typeface="+mj-lt"/>
              <a:buAutoNum type="arabicPeriod" startAt="6"/>
            </a:pPr>
            <a:r>
              <a:rPr lang="ar-JO" sz="2800" i="0" u="none" strike="noStrike" cap="none" dirty="0">
                <a:solidFill>
                  <a:schemeClr val="bg1"/>
                </a:solidFill>
                <a:latin typeface="Calibri" panose="020F0502020204030204" pitchFamily="34" charset="0"/>
                <a:cs typeface="Calibri" panose="020F0502020204030204" pitchFamily="34" charset="0"/>
                <a:sym typeface="Arial"/>
              </a:rPr>
              <a:t>الاستماع للتغذية الراجعة المجتمعية واستخدامها لتوجيه الاستجابة.</a:t>
            </a:r>
          </a:p>
          <a:p>
            <a:pPr marL="514350" marR="0" lvl="0" indent="-514350" algn="just" rtl="1">
              <a:lnSpc>
                <a:spcPct val="110000"/>
              </a:lnSpc>
              <a:spcBef>
                <a:spcPts val="0"/>
              </a:spcBef>
              <a:spcAft>
                <a:spcPts val="0"/>
              </a:spcAft>
              <a:buClr>
                <a:srgbClr val="000000"/>
              </a:buClr>
              <a:buSzPts val="2800"/>
              <a:buFont typeface="+mj-lt"/>
              <a:buAutoNum type="arabicPeriod" startAt="6"/>
            </a:pPr>
            <a:endParaRPr sz="2800" i="0" u="none" strike="noStrike" cap="none" dirty="0">
              <a:solidFill>
                <a:schemeClr val="bg1"/>
              </a:solidFill>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19842314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4014774"/>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dirty="0">
                <a:solidFill>
                  <a:srgbClr val="F5333F"/>
                </a:solidFill>
                <a:latin typeface="Calibri" panose="020F0502020204030204" pitchFamily="34" charset="0"/>
                <a:ea typeface="Roboto Black"/>
                <a:cs typeface="Calibri" panose="020F0502020204030204" pitchFamily="34" charset="0"/>
                <a:sym typeface="Montserrat"/>
              </a:rPr>
              <a:t>مصادر الدعم والمساعدة</a:t>
            </a:r>
            <a:endParaRPr sz="8800" b="0" i="0" u="none" strike="noStrike" cap="none" dirty="0">
              <a:solidFill>
                <a:srgbClr val="F5333F"/>
              </a:solidFill>
              <a:latin typeface="Calibri" panose="020F0502020204030204" pitchFamily="34" charset="0"/>
              <a:ea typeface="Roboto Black"/>
              <a:cs typeface="Calibri" panose="020F0502020204030204" pitchFamily="34" charset="0"/>
              <a:sym typeface="Roboto Black"/>
            </a:endParaRPr>
          </a:p>
        </p:txBody>
      </p:sp>
    </p:spTree>
    <p:extLst>
      <p:ext uri="{BB962C8B-B14F-4D97-AF65-F5344CB8AC3E}">
        <p14:creationId xmlns:p14="http://schemas.microsoft.com/office/powerpoint/2010/main" val="2226434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pic>
        <p:nvPicPr>
          <p:cNvPr id="687" name="Google Shape;687;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9428772" y="2263694"/>
            <a:ext cx="6583477"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sp>
        <p:nvSpPr>
          <p:cNvPr id="688" name="Google Shape;688;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marL="0" marR="0" lvl="0" indent="0" algn="r" rtl="1">
              <a:lnSpc>
                <a:spcPct val="80000"/>
              </a:lnSpc>
              <a:spcBef>
                <a:spcPts val="0"/>
              </a:spcBef>
              <a:spcAft>
                <a:spcPts val="0"/>
              </a:spcAft>
              <a:buClr>
                <a:srgbClr val="000000"/>
              </a:buClr>
              <a:buSzPts val="5400"/>
              <a:buFont typeface="Arial"/>
              <a:buNone/>
            </a:pPr>
            <a:r>
              <a:rPr lang="ar-JO" sz="5400" b="1" i="0" u="none" strike="noStrike" cap="none" dirty="0">
                <a:solidFill>
                  <a:schemeClr val="accent1"/>
                </a:solidFill>
                <a:latin typeface="Calibri" panose="020F0502020204030204" pitchFamily="34" charset="0"/>
                <a:ea typeface="Montserrat"/>
                <a:cs typeface="Calibri" panose="020F0502020204030204" pitchFamily="34" charset="0"/>
                <a:sym typeface="Montserrat"/>
              </a:rPr>
              <a:t>من أين يمكن الحصول على المساعدة...</a:t>
            </a:r>
            <a:endParaRPr sz="1400" b="0" i="0" u="none" strike="noStrike" cap="none" dirty="0">
              <a:solidFill>
                <a:schemeClr val="accent1"/>
              </a:solidFill>
              <a:latin typeface="Calibri" panose="020F0502020204030204" pitchFamily="34" charset="0"/>
              <a:cs typeface="Calibri" panose="020F0502020204030204" pitchFamily="34" charset="0"/>
              <a:sym typeface="Arial"/>
            </a:endParaRPr>
          </a:p>
        </p:txBody>
      </p:sp>
      <p:sp>
        <p:nvSpPr>
          <p:cNvPr id="689" name="Google Shape;689;p23"/>
          <p:cNvSpPr txBox="1"/>
          <p:nvPr/>
        </p:nvSpPr>
        <p:spPr>
          <a:xfrm>
            <a:off x="702733" y="7673878"/>
            <a:ext cx="8156496" cy="1908215"/>
          </a:xfrm>
          <a:prstGeom prst="rect">
            <a:avLst/>
          </a:prstGeom>
          <a:noFill/>
          <a:ln>
            <a:noFill/>
          </a:ln>
        </p:spPr>
        <p:txBody>
          <a:bodyPr spcFirstLastPara="1" wrap="square" lIns="91425" tIns="45700" rIns="91425" bIns="45700" anchor="t" anchorCtr="0">
            <a:spAutoFit/>
          </a:bodyPr>
          <a:lstStyle/>
          <a:p>
            <a:pPr marL="457200" marR="0" lvl="0" indent="-457200" algn="just" rtl="1">
              <a:lnSpc>
                <a:spcPct val="100000"/>
              </a:lnSpc>
              <a:spcBef>
                <a:spcPts val="0"/>
              </a:spcBef>
              <a:spcAft>
                <a:spcPts val="0"/>
              </a:spcAft>
              <a:buClr>
                <a:srgbClr val="FF0000"/>
              </a:buClr>
              <a:buSzPts val="2200"/>
              <a:buFont typeface="Arial"/>
              <a:buChar char="•"/>
            </a:pPr>
            <a:r>
              <a:rPr lang="ar-JO" sz="2200" b="0" i="0" u="none" strike="noStrike" cap="none" dirty="0">
                <a:solidFill>
                  <a:schemeClr val="lt1"/>
                </a:solidFill>
                <a:latin typeface="Open Sans"/>
                <a:ea typeface="Open Sans"/>
                <a:cs typeface="Open Sans"/>
                <a:sym typeface="Open Sans"/>
              </a:rPr>
              <a:t> </a:t>
            </a: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منصة عبر الإنترنت يستضيفها الصليب الأحمر البريطاني.</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457200" algn="just" rtl="1">
              <a:lnSpc>
                <a:spcPct val="100000"/>
              </a:lnSpc>
              <a:spcBef>
                <a:spcPts val="1200"/>
              </a:spcBef>
              <a:spcAft>
                <a:spcPts val="0"/>
              </a:spcAft>
              <a:buClr>
                <a:srgbClr val="FF0000"/>
              </a:buClr>
              <a:buSzPts val="2200"/>
              <a:buFont typeface="Arial"/>
              <a:buChar char="•"/>
            </a:pP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متجر شامل لكافة موارد المشاركة المجتمعية والمساءلة.</a:t>
            </a:r>
          </a:p>
          <a:p>
            <a:pPr marL="457200" marR="0" lvl="0" indent="-457200" algn="just" rtl="1">
              <a:lnSpc>
                <a:spcPct val="100000"/>
              </a:lnSpc>
              <a:spcBef>
                <a:spcPts val="1200"/>
              </a:spcBef>
              <a:spcAft>
                <a:spcPts val="0"/>
              </a:spcAft>
              <a:buClr>
                <a:srgbClr val="FF0000"/>
              </a:buClr>
              <a:buSzPts val="2200"/>
              <a:buFont typeface="Arial"/>
              <a:buChar char="•"/>
            </a:pP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يتوفر باللغات الإنجليزية والفرنسية والإسبانية والعربية.</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457200" algn="just" rtl="1">
              <a:lnSpc>
                <a:spcPct val="100000"/>
              </a:lnSpc>
              <a:spcBef>
                <a:spcPts val="1200"/>
              </a:spcBef>
              <a:spcAft>
                <a:spcPts val="0"/>
              </a:spcAft>
              <a:buClr>
                <a:srgbClr val="FF0000"/>
              </a:buClr>
              <a:buSzPts val="2200"/>
              <a:buFont typeface="Arial"/>
              <a:buChar char="•"/>
            </a:pPr>
            <a:r>
              <a:rPr lang="en-US" sz="2200" b="0" i="0" u="sng" strike="noStrike" cap="none" dirty="0">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en-US" sz="2200" b="0" i="0" u="none" strike="noStrike" cap="none" dirty="0">
                <a:solidFill>
                  <a:schemeClr val="accent3"/>
                </a:solidFill>
                <a:latin typeface="Open Sans"/>
                <a:ea typeface="Open Sans"/>
                <a:cs typeface="Open Sans"/>
                <a:sym typeface="Open Sans"/>
              </a:rPr>
              <a:t> </a:t>
            </a:r>
            <a:endParaRPr lang="en-US" sz="1400" b="0" i="0" u="none" strike="noStrike" cap="none" dirty="0">
              <a:solidFill>
                <a:srgbClr val="000000"/>
              </a:solidFill>
              <a:latin typeface="Arial"/>
              <a:ea typeface="Arial"/>
              <a:cs typeface="Arial"/>
              <a:sym typeface="Arial"/>
            </a:endParaRPr>
          </a:p>
        </p:txBody>
      </p:sp>
      <p:sp>
        <p:nvSpPr>
          <p:cNvPr id="690" name="Google Shape;690;p23"/>
          <p:cNvSpPr txBox="1"/>
          <p:nvPr/>
        </p:nvSpPr>
        <p:spPr>
          <a:xfrm>
            <a:off x="9428772" y="7673878"/>
            <a:ext cx="6583477" cy="2092840"/>
          </a:xfrm>
          <a:prstGeom prst="rect">
            <a:avLst/>
          </a:prstGeom>
          <a:noFill/>
          <a:ln>
            <a:noFill/>
          </a:ln>
        </p:spPr>
        <p:txBody>
          <a:bodyPr spcFirstLastPara="1" wrap="square" lIns="91425" tIns="45700" rIns="91425" bIns="45700" anchor="t" anchorCtr="0">
            <a:spAutoFit/>
          </a:bodyPr>
          <a:lstStyle/>
          <a:p>
            <a:pPr marL="457200" marR="0" lvl="0" indent="-457200" algn="just" rtl="1">
              <a:lnSpc>
                <a:spcPct val="100000"/>
              </a:lnSpc>
              <a:spcBef>
                <a:spcPts val="0"/>
              </a:spcBef>
              <a:spcAft>
                <a:spcPts val="0"/>
              </a:spcAft>
              <a:buClr>
                <a:srgbClr val="FF0000"/>
              </a:buClr>
              <a:buSzPts val="2200"/>
              <a:buFont typeface="Arial"/>
              <a:buChar char="•"/>
            </a:pP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دليل ومجموعة أدوات المشاركة المجتمعية والمساءلة - تم مراجعته في عام 2021.</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457200" algn="just" rtl="1">
              <a:lnSpc>
                <a:spcPct val="100000"/>
              </a:lnSpc>
              <a:spcBef>
                <a:spcPts val="1200"/>
              </a:spcBef>
              <a:spcAft>
                <a:spcPts val="0"/>
              </a:spcAft>
              <a:buClr>
                <a:srgbClr val="FF0000"/>
              </a:buClr>
              <a:buSzPts val="2200"/>
              <a:buFont typeface="Arial"/>
              <a:buChar char="•"/>
            </a:pP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إرشادات تفصيلية لتعزيز المشاركة المجتمعية باستخدام الأدوات والنماذج وقوائم التحقق التي من شأنها مساعدتك.</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457200" algn="just" rtl="1">
              <a:lnSpc>
                <a:spcPct val="100000"/>
              </a:lnSpc>
              <a:spcBef>
                <a:spcPts val="1200"/>
              </a:spcBef>
              <a:spcAft>
                <a:spcPts val="0"/>
              </a:spcAft>
              <a:buClr>
                <a:srgbClr val="FF0000"/>
              </a:buClr>
              <a:buSzPts val="2200"/>
              <a:buFont typeface="Arial"/>
              <a:buChar char="•"/>
            </a:pP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كلاهما في مركز المشاركة المجتمعية.</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 name="Google Shape;668;p21">
            <a:extLst>
              <a:ext uri="{FF2B5EF4-FFF2-40B4-BE49-F238E27FC236}">
                <a16:creationId xmlns:a16="http://schemas.microsoft.com/office/drawing/2014/main" id="{B9F58D79-84A9-F4D3-05CF-1E5CDCC85BE6}"/>
              </a:ext>
            </a:extLst>
          </p:cNvPr>
          <p:cNvSpPr txBox="1"/>
          <p:nvPr/>
        </p:nvSpPr>
        <p:spPr>
          <a:xfrm>
            <a:off x="16221420" y="1508064"/>
            <a:ext cx="1581151"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3" name="Google Shape;668;p21">
            <a:extLst>
              <a:ext uri="{FF2B5EF4-FFF2-40B4-BE49-F238E27FC236}">
                <a16:creationId xmlns:a16="http://schemas.microsoft.com/office/drawing/2014/main" id="{35A42FCB-9108-DD9D-0B72-5CE07B952C3C}"/>
              </a:ext>
            </a:extLst>
          </p:cNvPr>
          <p:cNvSpPr txBox="1"/>
          <p:nvPr/>
        </p:nvSpPr>
        <p:spPr>
          <a:xfrm>
            <a:off x="957943" y="4359484"/>
            <a:ext cx="4884057" cy="1569620"/>
          </a:xfrm>
          <a:prstGeom prst="rect">
            <a:avLst/>
          </a:prstGeom>
          <a:solidFill>
            <a:srgbClr val="E10000"/>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4000" b="1" i="0" u="none" strike="noStrike" cap="none" dirty="0">
                <a:solidFill>
                  <a:schemeClr val="tx2"/>
                </a:solidFill>
                <a:latin typeface="Calibri" panose="020F0502020204030204" pitchFamily="34" charset="0"/>
                <a:ea typeface="Montserrat"/>
                <a:cs typeface="Calibri" panose="020F0502020204030204" pitchFamily="34" charset="0"/>
                <a:sym typeface="Montserrat"/>
              </a:rPr>
              <a:t>مرحبا بك في منصة المشاركة المجتمعية</a:t>
            </a:r>
          </a:p>
          <a:p>
            <a:pPr marL="0" marR="0" lvl="0" indent="0" algn="just" rtl="1">
              <a:lnSpc>
                <a:spcPct val="80000"/>
              </a:lnSpc>
              <a:spcBef>
                <a:spcPts val="0"/>
              </a:spcBef>
              <a:spcAft>
                <a:spcPts val="0"/>
              </a:spcAft>
              <a:buClr>
                <a:srgbClr val="000000"/>
              </a:buClr>
              <a:buSzPts val="5400"/>
              <a:buFont typeface="Arial"/>
              <a:buNone/>
            </a:pPr>
            <a:endParaRPr sz="4000" b="0" i="0" u="none" strike="noStrike" cap="none" dirty="0">
              <a:solidFill>
                <a:schemeClr val="tx2"/>
              </a:solidFill>
              <a:latin typeface="Calibri" panose="020F0502020204030204" pitchFamily="34" charset="0"/>
              <a:cs typeface="Calibri" panose="020F0502020204030204" pitchFamily="34" charset="0"/>
              <a:sym typeface="Arial"/>
            </a:endParaRPr>
          </a:p>
        </p:txBody>
      </p:sp>
      <p:sp>
        <p:nvSpPr>
          <p:cNvPr id="4" name="Google Shape;668;p21">
            <a:extLst>
              <a:ext uri="{FF2B5EF4-FFF2-40B4-BE49-F238E27FC236}">
                <a16:creationId xmlns:a16="http://schemas.microsoft.com/office/drawing/2014/main" id="{46FFBA9A-9D15-6C8D-74A3-6D0C605F3178}"/>
              </a:ext>
            </a:extLst>
          </p:cNvPr>
          <p:cNvSpPr txBox="1"/>
          <p:nvPr/>
        </p:nvSpPr>
        <p:spPr>
          <a:xfrm>
            <a:off x="957943" y="6129505"/>
            <a:ext cx="4617357" cy="584735"/>
          </a:xfrm>
          <a:prstGeom prst="rect">
            <a:avLst/>
          </a:prstGeom>
          <a:solidFill>
            <a:srgbClr val="E10000"/>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2000" b="1" i="0" u="none" strike="noStrike" cap="none" dirty="0">
                <a:solidFill>
                  <a:schemeClr val="tx2"/>
                </a:solidFill>
                <a:latin typeface="Calibri" panose="020F0502020204030204" pitchFamily="34" charset="0"/>
                <a:ea typeface="Montserrat"/>
                <a:cs typeface="Calibri" panose="020F0502020204030204" pitchFamily="34" charset="0"/>
                <a:sym typeface="Montserrat"/>
              </a:rPr>
              <a:t>نجعل من المجتمعات المحلية محور كل ما نقوم به</a:t>
            </a:r>
          </a:p>
          <a:p>
            <a:pPr marL="0" marR="0" lvl="0" indent="0" algn="just" rtl="1">
              <a:lnSpc>
                <a:spcPct val="80000"/>
              </a:lnSpc>
              <a:spcBef>
                <a:spcPts val="0"/>
              </a:spcBef>
              <a:spcAft>
                <a:spcPts val="0"/>
              </a:spcAft>
              <a:buClr>
                <a:srgbClr val="000000"/>
              </a:buClr>
              <a:buSzPts val="5400"/>
              <a:buFont typeface="Arial"/>
              <a:buNone/>
            </a:pPr>
            <a:endParaRPr sz="2000" b="0" i="0" u="none" strike="noStrike" cap="none" dirty="0">
              <a:solidFill>
                <a:schemeClr val="tx2"/>
              </a:solidFill>
              <a:latin typeface="Calibri" panose="020F0502020204030204" pitchFamily="34" charset="0"/>
              <a:cs typeface="Calibri" panose="020F0502020204030204" pitchFamily="34" charset="0"/>
              <a:sym typeface="Arial"/>
            </a:endParaRPr>
          </a:p>
        </p:txBody>
      </p:sp>
      <p:sp>
        <p:nvSpPr>
          <p:cNvPr id="5" name="Google Shape;668;p21">
            <a:extLst>
              <a:ext uri="{FF2B5EF4-FFF2-40B4-BE49-F238E27FC236}">
                <a16:creationId xmlns:a16="http://schemas.microsoft.com/office/drawing/2014/main" id="{F2431EDF-7BE7-4166-ED67-BFFAF16B226D}"/>
              </a:ext>
            </a:extLst>
          </p:cNvPr>
          <p:cNvSpPr txBox="1"/>
          <p:nvPr/>
        </p:nvSpPr>
        <p:spPr>
          <a:xfrm>
            <a:off x="9816193" y="4578935"/>
            <a:ext cx="5881007" cy="1569620"/>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4000" b="1" i="0" u="none" strike="noStrike" cap="none" dirty="0">
                <a:solidFill>
                  <a:schemeClr val="bg1"/>
                </a:solidFill>
                <a:latin typeface="Calibri" panose="020F0502020204030204" pitchFamily="34" charset="0"/>
                <a:ea typeface="Montserrat"/>
                <a:cs typeface="Calibri" panose="020F0502020204030204" pitchFamily="34" charset="0"/>
                <a:sym typeface="Montserrat"/>
              </a:rPr>
              <a:t>دليل </a:t>
            </a:r>
            <a:r>
              <a:rPr lang="ar-JO" sz="4000" b="1" i="0" u="none" strike="noStrike" cap="none" dirty="0">
                <a:solidFill>
                  <a:srgbClr val="F3343F"/>
                </a:solidFill>
                <a:latin typeface="Calibri" panose="020F0502020204030204" pitchFamily="34" charset="0"/>
                <a:ea typeface="Montserrat"/>
                <a:cs typeface="Calibri" panose="020F0502020204030204" pitchFamily="34" charset="0"/>
                <a:sym typeface="Montserrat"/>
              </a:rPr>
              <a:t>الصليب الأحمر والهلا</a:t>
            </a:r>
            <a:r>
              <a:rPr lang="ar-JO" sz="4000" b="1" dirty="0">
                <a:solidFill>
                  <a:srgbClr val="F3343F"/>
                </a:solidFill>
                <a:latin typeface="Calibri" panose="020F0502020204030204" pitchFamily="34" charset="0"/>
                <a:ea typeface="Montserrat"/>
                <a:cs typeface="Calibri" panose="020F0502020204030204" pitchFamily="34" charset="0"/>
                <a:sym typeface="Montserrat"/>
              </a:rPr>
              <a:t>ل الأحمر </a:t>
            </a:r>
            <a:r>
              <a:rPr lang="ar-JO" sz="4000" b="1" dirty="0">
                <a:solidFill>
                  <a:schemeClr val="bg1"/>
                </a:solidFill>
                <a:latin typeface="Calibri" panose="020F0502020204030204" pitchFamily="34" charset="0"/>
                <a:ea typeface="Montserrat"/>
                <a:cs typeface="Calibri" panose="020F0502020204030204" pitchFamily="34" charset="0"/>
                <a:sym typeface="Montserrat"/>
              </a:rPr>
              <a:t>للمشاركة المجتمعية والمساءلة</a:t>
            </a:r>
            <a:endParaRPr sz="4000" b="1" i="0" u="none" strike="noStrike" cap="none" dirty="0">
              <a:solidFill>
                <a:schemeClr val="bg1"/>
              </a:solidFill>
              <a:latin typeface="Calibri" panose="020F0502020204030204" pitchFamily="34" charset="0"/>
              <a:cs typeface="Calibri" panose="020F0502020204030204" pitchFamily="34" charset="0"/>
              <a:sym typeface="Arial"/>
            </a:endParaRPr>
          </a:p>
        </p:txBody>
      </p:sp>
      <p:sp>
        <p:nvSpPr>
          <p:cNvPr id="6" name="Google Shape;668;p21">
            <a:extLst>
              <a:ext uri="{FF2B5EF4-FFF2-40B4-BE49-F238E27FC236}">
                <a16:creationId xmlns:a16="http://schemas.microsoft.com/office/drawing/2014/main" id="{8848C65C-6712-CAF2-CE64-B5E2F78D7BA4}"/>
              </a:ext>
            </a:extLst>
          </p:cNvPr>
          <p:cNvSpPr txBox="1"/>
          <p:nvPr/>
        </p:nvSpPr>
        <p:spPr>
          <a:xfrm>
            <a:off x="13548553" y="6708383"/>
            <a:ext cx="944687"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9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900" b="0" i="0" u="none" strike="noStrike" cap="none" dirty="0">
              <a:latin typeface="Calibri" panose="020F0502020204030204" pitchFamily="34" charset="0"/>
              <a:cs typeface="Calibri" panose="020F0502020204030204" pitchFamily="34" charset="0"/>
              <a:sym typeface="Arial"/>
            </a:endParaRPr>
          </a:p>
        </p:txBody>
      </p:sp>
      <p:sp>
        <p:nvSpPr>
          <p:cNvPr id="7" name="Google Shape;668;p21">
            <a:extLst>
              <a:ext uri="{FF2B5EF4-FFF2-40B4-BE49-F238E27FC236}">
                <a16:creationId xmlns:a16="http://schemas.microsoft.com/office/drawing/2014/main" id="{9C15BDB2-3FE6-E5C8-6AF8-D9E57B4EB0EF}"/>
              </a:ext>
            </a:extLst>
          </p:cNvPr>
          <p:cNvSpPr txBox="1"/>
          <p:nvPr/>
        </p:nvSpPr>
        <p:spPr>
          <a:xfrm>
            <a:off x="14813912" y="6811562"/>
            <a:ext cx="944686" cy="313892"/>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9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900" b="0" i="0" u="none" strike="noStrike" cap="none" dirty="0">
              <a:latin typeface="Calibri" panose="020F0502020204030204" pitchFamily="34" charset="0"/>
              <a:cs typeface="Calibri" panose="020F0502020204030204" pitchFamily="34" charset="0"/>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88;p23">
            <a:extLst>
              <a:ext uri="{FF2B5EF4-FFF2-40B4-BE49-F238E27FC236}">
                <a16:creationId xmlns:a16="http://schemas.microsoft.com/office/drawing/2014/main" id="{B9BAEE78-59EA-A749-A86A-3A213312DCCB}"/>
              </a:ext>
            </a:extLst>
          </p:cNvPr>
          <p:cNvSpPr txBox="1"/>
          <p:nvPr/>
        </p:nvSpPr>
        <p:spPr>
          <a:xfrm>
            <a:off x="642774" y="813642"/>
            <a:ext cx="13682826" cy="1421887"/>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5400" b="1" i="0" u="none" strike="noStrike" cap="none" dirty="0">
                <a:solidFill>
                  <a:schemeClr val="accent1"/>
                </a:solidFill>
                <a:latin typeface="Calibri" panose="020F0502020204030204" pitchFamily="34" charset="0"/>
                <a:ea typeface="Montserrat"/>
                <a:cs typeface="Calibri" panose="020F0502020204030204" pitchFamily="34" charset="0"/>
                <a:sym typeface="Montserrat"/>
              </a:rPr>
              <a:t>ما الذي تحتوي عليه مجموعة أدوات المشاركة المجتمعية والمساءلة؟</a:t>
            </a:r>
          </a:p>
        </p:txBody>
      </p:sp>
      <p:pic>
        <p:nvPicPr>
          <p:cNvPr id="7" name="Picture 6" descr="Text&#10;&#10;Description automatically generated with low confidence">
            <a:extLst>
              <a:ext uri="{FF2B5EF4-FFF2-40B4-BE49-F238E27FC236}">
                <a16:creationId xmlns:a16="http://schemas.microsoft.com/office/drawing/2014/main" id="{724FAFE3-1EFD-5C48-8D87-E03AA0F784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2774" y="2308485"/>
            <a:ext cx="5443233" cy="3942414"/>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CB8C5233-463B-A047-A2A3-3A6AA59D401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2774" y="5471798"/>
            <a:ext cx="5443233" cy="3942414"/>
          </a:xfrm>
          <a:prstGeom prst="rect">
            <a:avLst/>
          </a:prstGeom>
        </p:spPr>
      </p:pic>
      <p:pic>
        <p:nvPicPr>
          <p:cNvPr id="6" name="Picture 5" descr="Text&#10;&#10;Description automatically generated with low confidence">
            <a:extLst>
              <a:ext uri="{FF2B5EF4-FFF2-40B4-BE49-F238E27FC236}">
                <a16:creationId xmlns:a16="http://schemas.microsoft.com/office/drawing/2014/main" id="{72F74D2A-32E9-B447-80EC-B8792F11188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56171" y="2308485"/>
            <a:ext cx="5831175" cy="3942414"/>
          </a:xfrm>
          <a:prstGeom prst="rect">
            <a:avLst/>
          </a:prstGeom>
        </p:spPr>
      </p:pic>
      <p:pic>
        <p:nvPicPr>
          <p:cNvPr id="8" name="Picture 7" descr="Graphical user interface, text, application&#10;&#10;Description automatically generated with medium confidence">
            <a:extLst>
              <a:ext uri="{FF2B5EF4-FFF2-40B4-BE49-F238E27FC236}">
                <a16:creationId xmlns:a16="http://schemas.microsoft.com/office/drawing/2014/main" id="{0E213703-ED72-F941-ABC5-194EB20EABE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56171" y="4543438"/>
            <a:ext cx="5831174" cy="1201712"/>
          </a:xfrm>
          <a:prstGeom prst="rect">
            <a:avLst/>
          </a:prstGeom>
        </p:spPr>
      </p:pic>
      <p:pic>
        <p:nvPicPr>
          <p:cNvPr id="10" name="Picture 9" descr="Graphical user interface, text, application&#10;&#10;Description automatically generated with medium confidence">
            <a:extLst>
              <a:ext uri="{FF2B5EF4-FFF2-40B4-BE49-F238E27FC236}">
                <a16:creationId xmlns:a16="http://schemas.microsoft.com/office/drawing/2014/main" id="{6420944A-B765-2A44-8CCB-7B26331F463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56171" y="5410307"/>
            <a:ext cx="5831174" cy="3131785"/>
          </a:xfrm>
          <a:prstGeom prst="rect">
            <a:avLst/>
          </a:prstGeom>
          <a:solidFill>
            <a:srgbClr val="E8F0F9"/>
          </a:solidFill>
        </p:spPr>
      </p:pic>
      <p:pic>
        <p:nvPicPr>
          <p:cNvPr id="13" name="Picture 12" descr="Graphical user interface, text&#10;&#10;Description automatically generated">
            <a:extLst>
              <a:ext uri="{FF2B5EF4-FFF2-40B4-BE49-F238E27FC236}">
                <a16:creationId xmlns:a16="http://schemas.microsoft.com/office/drawing/2014/main" id="{A7091F08-131F-1844-BEB7-BC65F48A1354}"/>
              </a:ext>
            </a:extLst>
          </p:cNvPr>
          <p:cNvPicPr>
            <a:picLocks noChangeAspect="1"/>
          </p:cNvPicPr>
          <p:nvPr/>
        </p:nvPicPr>
        <p:blipFill>
          <a:blip r:embed="rId8"/>
          <a:stretch>
            <a:fillRect/>
          </a:stretch>
        </p:blipFill>
        <p:spPr>
          <a:xfrm>
            <a:off x="12657510" y="2308485"/>
            <a:ext cx="5118100" cy="2171700"/>
          </a:xfrm>
          <a:prstGeom prst="rect">
            <a:avLst/>
          </a:prstGeom>
        </p:spPr>
      </p:pic>
      <p:pic>
        <p:nvPicPr>
          <p:cNvPr id="15" name="Picture 14" descr="Text&#10;&#10;Description automatically generated with medium confidence">
            <a:extLst>
              <a:ext uri="{FF2B5EF4-FFF2-40B4-BE49-F238E27FC236}">
                <a16:creationId xmlns:a16="http://schemas.microsoft.com/office/drawing/2014/main" id="{24AEDB70-51C1-CE48-9E72-3308A724C2B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2657507" y="4480185"/>
            <a:ext cx="5118100" cy="5270747"/>
          </a:xfrm>
          <a:prstGeom prst="rect">
            <a:avLst/>
          </a:prstGeom>
        </p:spPr>
      </p:pic>
      <p:grpSp>
        <p:nvGrpSpPr>
          <p:cNvPr id="20" name="Group 19">
            <a:extLst>
              <a:ext uri="{FF2B5EF4-FFF2-40B4-BE49-F238E27FC236}">
                <a16:creationId xmlns:a16="http://schemas.microsoft.com/office/drawing/2014/main" id="{433CB891-28BE-F145-A85F-42C09CEAE19E}"/>
              </a:ext>
            </a:extLst>
          </p:cNvPr>
          <p:cNvGrpSpPr/>
          <p:nvPr/>
        </p:nvGrpSpPr>
        <p:grpSpPr>
          <a:xfrm>
            <a:off x="12876606" y="4387851"/>
            <a:ext cx="4616915" cy="677108"/>
            <a:chOff x="10283308" y="7041059"/>
            <a:chExt cx="4616915" cy="677108"/>
          </a:xfrm>
        </p:grpSpPr>
        <p:sp>
          <p:nvSpPr>
            <p:cNvPr id="21" name="Oval 20">
              <a:extLst>
                <a:ext uri="{FF2B5EF4-FFF2-40B4-BE49-F238E27FC236}">
                  <a16:creationId xmlns:a16="http://schemas.microsoft.com/office/drawing/2014/main" id="{F77F084F-F6BF-8F4A-99DA-C8F5B6F15182}"/>
                </a:ext>
              </a:extLst>
            </p:cNvPr>
            <p:cNvSpPr/>
            <p:nvPr/>
          </p:nvSpPr>
          <p:spPr>
            <a:xfrm>
              <a:off x="10283308" y="7042732"/>
              <a:ext cx="464639" cy="435357"/>
            </a:xfrm>
            <a:prstGeom prst="ellipse">
              <a:avLst/>
            </a:prstGeom>
            <a:solidFill>
              <a:schemeClr val="accent4">
                <a:lumMod val="75000"/>
              </a:schemeClr>
            </a:solidFill>
            <a:ln w="12700" cap="flat" cmpd="sng" algn="ctr">
              <a:solidFill>
                <a:schemeClr val="accent3"/>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7351EFAD-23F8-7F4F-9892-6A1276AD58C7}"/>
                </a:ext>
              </a:extLst>
            </p:cNvPr>
            <p:cNvSpPr txBox="1"/>
            <p:nvPr/>
          </p:nvSpPr>
          <p:spPr>
            <a:xfrm>
              <a:off x="10301633" y="7072049"/>
              <a:ext cx="635430" cy="41549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GB" sz="21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rPr>
                <a:t>21</a:t>
              </a:r>
            </a:p>
          </p:txBody>
        </p:sp>
        <p:sp>
          <p:nvSpPr>
            <p:cNvPr id="23" name="TextBox 22">
              <a:extLst>
                <a:ext uri="{FF2B5EF4-FFF2-40B4-BE49-F238E27FC236}">
                  <a16:creationId xmlns:a16="http://schemas.microsoft.com/office/drawing/2014/main" id="{A3D3AE04-8192-694A-A23F-16FA6774E91F}"/>
                </a:ext>
              </a:extLst>
            </p:cNvPr>
            <p:cNvSpPr txBox="1"/>
            <p:nvPr/>
          </p:nvSpPr>
          <p:spPr>
            <a:xfrm>
              <a:off x="10766272" y="7041059"/>
              <a:ext cx="4133951" cy="67710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GB" sz="1900" b="1"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Tool 21: </a:t>
              </a:r>
              <a:r>
                <a:rPr kumimoji="0" lang="en-GB" sz="1900" b="0"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3" name="Google Shape;668;p21">
            <a:extLst>
              <a:ext uri="{FF2B5EF4-FFF2-40B4-BE49-F238E27FC236}">
                <a16:creationId xmlns:a16="http://schemas.microsoft.com/office/drawing/2014/main" id="{C8DB955E-D5D8-040A-CA38-ABCCC7235611}"/>
              </a:ext>
            </a:extLst>
          </p:cNvPr>
          <p:cNvSpPr txBox="1"/>
          <p:nvPr/>
        </p:nvSpPr>
        <p:spPr>
          <a:xfrm>
            <a:off x="14580189" y="1150369"/>
            <a:ext cx="1581151"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4" name="Google Shape;668;p21">
            <a:extLst>
              <a:ext uri="{FF2B5EF4-FFF2-40B4-BE49-F238E27FC236}">
                <a16:creationId xmlns:a16="http://schemas.microsoft.com/office/drawing/2014/main" id="{280CB275-6AEF-6CC9-601B-CB21FB7D35DA}"/>
              </a:ext>
            </a:extLst>
          </p:cNvPr>
          <p:cNvSpPr txBox="1"/>
          <p:nvPr/>
        </p:nvSpPr>
        <p:spPr>
          <a:xfrm>
            <a:off x="16630650" y="1223175"/>
            <a:ext cx="1581150"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9" name="TextBox 8">
            <a:extLst>
              <a:ext uri="{FF2B5EF4-FFF2-40B4-BE49-F238E27FC236}">
                <a16:creationId xmlns:a16="http://schemas.microsoft.com/office/drawing/2014/main" id="{F8CE5896-75DE-DEFD-EC0B-5F6F68CF817E}"/>
              </a:ext>
            </a:extLst>
          </p:cNvPr>
          <p:cNvSpPr txBox="1"/>
          <p:nvPr/>
        </p:nvSpPr>
        <p:spPr>
          <a:xfrm>
            <a:off x="1612899" y="2658615"/>
            <a:ext cx="4473108" cy="400110"/>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 </a:t>
            </a:r>
            <a:r>
              <a:rPr lang="ar-JO" sz="2000" dirty="0">
                <a:effectLst/>
                <a:ea typeface="Calibri" panose="020F0502020204030204" pitchFamily="34" charset="0"/>
                <a:cs typeface="Calibri" panose="020F0502020204030204" pitchFamily="34" charset="0"/>
              </a:rPr>
              <a:t>جلسة إحاطة الإدارة العليا</a:t>
            </a:r>
            <a:endParaRPr lang="en-US" sz="1900" dirty="0">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48BCF00-7B7A-0149-0BCD-5BFBED38DD6E}"/>
              </a:ext>
            </a:extLst>
          </p:cNvPr>
          <p:cNvSpPr txBox="1"/>
          <p:nvPr/>
        </p:nvSpPr>
        <p:spPr>
          <a:xfrm>
            <a:off x="1583499" y="3241393"/>
            <a:ext cx="4502507" cy="400110"/>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2، </a:t>
            </a:r>
            <a:r>
              <a:rPr lang="ar-SA" sz="1800" dirty="0">
                <a:effectLst/>
                <a:ea typeface="Calibri" panose="020F0502020204030204" pitchFamily="34" charset="0"/>
                <a:cs typeface="Calibri" panose="020F0502020204030204" pitchFamily="34" charset="0"/>
              </a:rPr>
              <a:t>نموذج سياسة </a:t>
            </a:r>
            <a:r>
              <a:rPr lang="ar-JO" sz="1800" dirty="0">
                <a:effectLst/>
                <a:ea typeface="Calibri" panose="020F0502020204030204" pitchFamily="34" charset="0"/>
                <a:cs typeface="Calibri" panose="020F0502020204030204" pitchFamily="34" charset="0"/>
              </a:rPr>
              <a:t>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AA0924D4-A343-43E4-F598-A5C0171C0EEE}"/>
              </a:ext>
            </a:extLst>
          </p:cNvPr>
          <p:cNvSpPr txBox="1"/>
          <p:nvPr/>
        </p:nvSpPr>
        <p:spPr>
          <a:xfrm>
            <a:off x="1622062" y="3927121"/>
            <a:ext cx="4473107" cy="1015663"/>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3، </a:t>
            </a:r>
            <a:r>
              <a:rPr lang="ar-SA" sz="1800" dirty="0">
                <a:effectLst/>
                <a:ea typeface="Calibri" panose="020F0502020204030204" pitchFamily="34" charset="0"/>
                <a:cs typeface="Calibri" panose="020F0502020204030204" pitchFamily="34" charset="0"/>
              </a:rPr>
              <a:t>حلقة عمل </a:t>
            </a:r>
            <a:r>
              <a:rPr lang="ar-JO" sz="1800" dirty="0">
                <a:effectLst/>
                <a:ea typeface="Calibri" panose="020F0502020204030204" pitchFamily="34" charset="0"/>
                <a:cs typeface="Calibri" panose="020F0502020204030204" pitchFamily="34" charset="0"/>
              </a:rPr>
              <a:t>المشاركة المجتمعية والمساءلة</a:t>
            </a:r>
            <a:r>
              <a:rPr lang="ar-SA" sz="1800" dirty="0">
                <a:effectLst/>
                <a:ea typeface="Calibri" panose="020F0502020204030204" pitchFamily="34" charset="0"/>
                <a:cs typeface="Calibri" panose="020F0502020204030204" pitchFamily="34" charset="0"/>
              </a:rPr>
              <a:t> للتقييم الذاتي والتخطيط </a:t>
            </a:r>
            <a:br>
              <a:rPr lang="ar-JO" sz="2000" dirty="0">
                <a:latin typeface="Calibri" panose="020F0502020204030204" pitchFamily="34" charset="0"/>
                <a:cs typeface="Calibri" panose="020F0502020204030204" pitchFamily="34" charset="0"/>
              </a:rPr>
            </a:br>
            <a:endParaRPr lang="en-US" sz="2000" dirty="0">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37B1FC0B-A2DC-300F-887F-2C8DD4B0A525}"/>
              </a:ext>
            </a:extLst>
          </p:cNvPr>
          <p:cNvSpPr txBox="1"/>
          <p:nvPr/>
        </p:nvSpPr>
        <p:spPr>
          <a:xfrm>
            <a:off x="1583499" y="4824881"/>
            <a:ext cx="4419132" cy="677108"/>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4، </a:t>
            </a:r>
            <a:r>
              <a:rPr lang="ar-SA" sz="1800" dirty="0">
                <a:effectLst/>
                <a:ea typeface="Calibri" panose="020F0502020204030204" pitchFamily="34" charset="0"/>
                <a:cs typeface="Calibri" panose="020F0502020204030204" pitchFamily="34" charset="0"/>
              </a:rPr>
              <a:t>نموذج استراتيجية </a:t>
            </a:r>
            <a:r>
              <a:rPr lang="ar-JO" sz="1800" dirty="0">
                <a:effectLst/>
                <a:ea typeface="Calibri" panose="020F0502020204030204" pitchFamily="34" charset="0"/>
                <a:cs typeface="Calibri" panose="020F0502020204030204" pitchFamily="34" charset="0"/>
              </a:rPr>
              <a:t>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64B48B10-1D44-BFEE-8A2B-76B146525806}"/>
              </a:ext>
            </a:extLst>
          </p:cNvPr>
          <p:cNvSpPr txBox="1"/>
          <p:nvPr/>
        </p:nvSpPr>
        <p:spPr>
          <a:xfrm>
            <a:off x="1583499" y="5580990"/>
            <a:ext cx="4419132" cy="677108"/>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5، </a:t>
            </a:r>
            <a:r>
              <a:rPr lang="ar-JO" sz="1800" dirty="0">
                <a:effectLst/>
                <a:ea typeface="Calibri" panose="020F0502020204030204" pitchFamily="34" charset="0"/>
                <a:cs typeface="Calibri" panose="020F0502020204030204" pitchFamily="34" charset="0"/>
              </a:rPr>
              <a:t>نموذج خطة عمل 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509F46E6-EDD2-2B19-37B5-98530D6BF47A}"/>
              </a:ext>
            </a:extLst>
          </p:cNvPr>
          <p:cNvSpPr txBox="1"/>
          <p:nvPr/>
        </p:nvSpPr>
        <p:spPr>
          <a:xfrm>
            <a:off x="1583499" y="6448956"/>
            <a:ext cx="4419132" cy="400110"/>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a:t>
            </a:r>
            <a:r>
              <a:rPr lang="en-US" sz="2000" b="1" dirty="0">
                <a:latin typeface="Calibri" panose="020F0502020204030204" pitchFamily="34" charset="0"/>
                <a:cs typeface="Calibri" panose="020F0502020204030204" pitchFamily="34" charset="0"/>
              </a:rPr>
              <a:t>6</a:t>
            </a:r>
            <a:r>
              <a:rPr lang="ar-JO" sz="2000" b="1" dirty="0">
                <a:latin typeface="Calibri" panose="020F0502020204030204" pitchFamily="34" charset="0"/>
                <a:cs typeface="Calibri" panose="020F0502020204030204" pitchFamily="34" charset="0"/>
              </a:rPr>
              <a:t>، </a:t>
            </a:r>
            <a:r>
              <a:rPr lang="ar-JO" sz="2000" dirty="0">
                <a:latin typeface="Calibri" panose="020F0502020204030204" pitchFamily="34" charset="0"/>
                <a:cs typeface="Calibri" panose="020F0502020204030204" pitchFamily="34" charset="0"/>
              </a:rPr>
              <a:t>أداة ميزانية 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D26E02B2-EA55-7794-C92D-DB66CCD4F4B2}"/>
              </a:ext>
            </a:extLst>
          </p:cNvPr>
          <p:cNvSpPr txBox="1"/>
          <p:nvPr/>
        </p:nvSpPr>
        <p:spPr>
          <a:xfrm>
            <a:off x="1583499" y="6947034"/>
            <a:ext cx="4419132" cy="984885"/>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7، </a:t>
            </a:r>
            <a:r>
              <a:rPr lang="ar-JO" sz="2000" dirty="0">
                <a:latin typeface="Calibri" panose="020F0502020204030204" pitchFamily="34" charset="0"/>
                <a:cs typeface="Calibri" panose="020F0502020204030204" pitchFamily="34" charset="0"/>
              </a:rPr>
              <a:t>أداة </a:t>
            </a:r>
            <a:r>
              <a:rPr lang="ar-JO" sz="1800" dirty="0">
                <a:effectLst/>
                <a:latin typeface="Calibri" panose="020F0502020204030204" pitchFamily="34" charset="0"/>
                <a:ea typeface="Calibri" panose="020F0502020204030204" pitchFamily="34" charset="0"/>
                <a:cs typeface="Calibri" panose="020F0502020204030204" pitchFamily="34" charset="0"/>
              </a:rPr>
              <a:t>رصد </a:t>
            </a:r>
            <a:r>
              <a:rPr lang="ar-JO" sz="1800" dirty="0">
                <a:latin typeface="Calibri" panose="020F0502020204030204" pitchFamily="34" charset="0"/>
                <a:ea typeface="Calibri" panose="020F0502020204030204" pitchFamily="34" charset="0"/>
                <a:cs typeface="Calibri" panose="020F0502020204030204" pitchFamily="34" charset="0"/>
              </a:rPr>
              <a:t>وتقييم</a:t>
            </a:r>
            <a:r>
              <a:rPr lang="ar-JO" sz="1800" dirty="0">
                <a:effectLst/>
                <a:latin typeface="Calibri" panose="020F0502020204030204" pitchFamily="34" charset="0"/>
                <a:ea typeface="Calibri" panose="020F0502020204030204" pitchFamily="34" charset="0"/>
                <a:cs typeface="Calibri" panose="020F0502020204030204" pitchFamily="34" charset="0"/>
              </a:rPr>
              <a:t> المشاركة المجتمعية والمساءلة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rtl="1"/>
            <a:endParaRPr lang="en-US" sz="2000" dirty="0">
              <a:latin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7A8D81D9-B282-33EC-A596-F0EFE6111598}"/>
              </a:ext>
            </a:extLst>
          </p:cNvPr>
          <p:cNvSpPr txBox="1"/>
          <p:nvPr/>
        </p:nvSpPr>
        <p:spPr>
          <a:xfrm>
            <a:off x="1583499" y="7654920"/>
            <a:ext cx="4419132" cy="677108"/>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8، </a:t>
            </a:r>
            <a:r>
              <a:rPr lang="ar-JO" sz="1800" dirty="0">
                <a:effectLst/>
                <a:ea typeface="Calibri" panose="020F0502020204030204" pitchFamily="34" charset="0"/>
                <a:cs typeface="Calibri" panose="020F0502020204030204" pitchFamily="34" charset="0"/>
              </a:rPr>
              <a:t>التوصيفات الوظيفية في 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27" name="TextBox 26">
            <a:extLst>
              <a:ext uri="{FF2B5EF4-FFF2-40B4-BE49-F238E27FC236}">
                <a16:creationId xmlns:a16="http://schemas.microsoft.com/office/drawing/2014/main" id="{B7AE1CD8-55CC-30BA-6C90-641ABA2C0DFA}"/>
              </a:ext>
            </a:extLst>
          </p:cNvPr>
          <p:cNvSpPr txBox="1"/>
          <p:nvPr/>
        </p:nvSpPr>
        <p:spPr>
          <a:xfrm>
            <a:off x="1583499" y="8441025"/>
            <a:ext cx="4419132" cy="677108"/>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9، </a:t>
            </a:r>
            <a:r>
              <a:rPr lang="ar-SA" sz="1800" dirty="0">
                <a:effectLst/>
                <a:ea typeface="Calibri" panose="020F0502020204030204" pitchFamily="34" charset="0"/>
                <a:cs typeface="Calibri" panose="020F0502020204030204" pitchFamily="34" charset="0"/>
              </a:rPr>
              <a:t>إحاطة الموظفين والمتطوعين الجدد حول </a:t>
            </a:r>
            <a:r>
              <a:rPr lang="ar-JO" sz="1800" dirty="0">
                <a:effectLst/>
                <a:ea typeface="Calibri" panose="020F0502020204030204" pitchFamily="34" charset="0"/>
                <a:cs typeface="Calibri" panose="020F0502020204030204" pitchFamily="34" charset="0"/>
              </a:rPr>
              <a:t>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39090BBF-5706-D66C-ED31-EE02CB512B19}"/>
              </a:ext>
            </a:extLst>
          </p:cNvPr>
          <p:cNvSpPr txBox="1"/>
          <p:nvPr/>
        </p:nvSpPr>
        <p:spPr>
          <a:xfrm>
            <a:off x="7446087" y="2635926"/>
            <a:ext cx="4473108" cy="384721"/>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10، </a:t>
            </a:r>
            <a:r>
              <a:rPr lang="ar-JO" sz="1800" dirty="0">
                <a:effectLst/>
                <a:ea typeface="Calibri" panose="020F0502020204030204" pitchFamily="34" charset="0"/>
                <a:cs typeface="Calibri" panose="020F0502020204030204" pitchFamily="34" charset="0"/>
              </a:rPr>
              <a:t>إحاطة بشأن مدونة قواعد السلوك </a:t>
            </a:r>
            <a:endParaRPr lang="en-US" sz="1900" dirty="0">
              <a:latin typeface="Calibri" panose="020F0502020204030204" pitchFamily="34" charset="0"/>
              <a:cs typeface="Calibri" panose="020F0502020204030204" pitchFamily="34" charset="0"/>
            </a:endParaRPr>
          </a:p>
        </p:txBody>
      </p:sp>
      <p:sp>
        <p:nvSpPr>
          <p:cNvPr id="29" name="TextBox 28">
            <a:extLst>
              <a:ext uri="{FF2B5EF4-FFF2-40B4-BE49-F238E27FC236}">
                <a16:creationId xmlns:a16="http://schemas.microsoft.com/office/drawing/2014/main" id="{4111FF22-309C-3792-700E-CAE231FF6328}"/>
              </a:ext>
            </a:extLst>
          </p:cNvPr>
          <p:cNvSpPr txBox="1"/>
          <p:nvPr/>
        </p:nvSpPr>
        <p:spPr>
          <a:xfrm>
            <a:off x="7446087" y="3241393"/>
            <a:ext cx="4473108" cy="677108"/>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11، </a:t>
            </a:r>
            <a:r>
              <a:rPr lang="ar-JO" sz="1900" dirty="0">
                <a:latin typeface="Calibri" panose="020F0502020204030204" pitchFamily="34" charset="0"/>
                <a:cs typeface="Calibri" panose="020F0502020204030204" pitchFamily="34" charset="0"/>
              </a:rPr>
              <a:t>قوائم التحقق الخاصة بالمشاركة المجتمعية والمساءلة لأجل الخطط</a:t>
            </a:r>
            <a:endParaRPr lang="en-US" sz="1900" dirty="0">
              <a:latin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A55D7C87-04DF-082A-C8DA-0B86064F4255}"/>
              </a:ext>
            </a:extLst>
          </p:cNvPr>
          <p:cNvSpPr txBox="1"/>
          <p:nvPr/>
        </p:nvSpPr>
        <p:spPr>
          <a:xfrm>
            <a:off x="7446087" y="3866330"/>
            <a:ext cx="4473108" cy="677108"/>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12، </a:t>
            </a:r>
            <a:r>
              <a:rPr lang="ar-JO" sz="1800" dirty="0">
                <a:effectLst/>
                <a:ea typeface="Calibri" panose="020F0502020204030204" pitchFamily="34" charset="0"/>
                <a:cs typeface="Calibri" panose="020F0502020204030204" pitchFamily="34" charset="0"/>
              </a:rPr>
              <a:t>نموذج دراسة حالة بشأن المشاركة المجتمعية والمساءلة</a:t>
            </a:r>
            <a:endParaRPr lang="en-US" sz="1900" dirty="0">
              <a:latin typeface="Calibri" panose="020F0502020204030204" pitchFamily="34" charset="0"/>
              <a:cs typeface="Calibri" panose="020F0502020204030204" pitchFamily="34" charset="0"/>
            </a:endParaRPr>
          </a:p>
        </p:txBody>
      </p:sp>
      <p:sp>
        <p:nvSpPr>
          <p:cNvPr id="32" name="TextBox 31">
            <a:extLst>
              <a:ext uri="{FF2B5EF4-FFF2-40B4-BE49-F238E27FC236}">
                <a16:creationId xmlns:a16="http://schemas.microsoft.com/office/drawing/2014/main" id="{00DA4A69-0944-D2BE-07D5-25820A900C2B}"/>
              </a:ext>
            </a:extLst>
          </p:cNvPr>
          <p:cNvSpPr txBox="1"/>
          <p:nvPr/>
        </p:nvSpPr>
        <p:spPr>
          <a:xfrm>
            <a:off x="7427037" y="4626590"/>
            <a:ext cx="4473108" cy="677108"/>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13، </a:t>
            </a:r>
            <a:r>
              <a:rPr lang="ar-JO" sz="1800" dirty="0">
                <a:effectLst/>
                <a:ea typeface="Calibri" panose="020F0502020204030204" pitchFamily="34" charset="0"/>
                <a:cs typeface="Calibri" panose="020F0502020204030204" pitchFamily="34" charset="0"/>
              </a:rPr>
              <a:t>المشاركة المجتمعية والمساءلة في التقييمات</a:t>
            </a:r>
          </a:p>
          <a:p>
            <a:pPr algn="just" rtl="1"/>
            <a:endParaRPr lang="en-US" sz="1900" dirty="0">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6D18EA59-1BDA-D334-EF38-CD7D165D780F}"/>
              </a:ext>
            </a:extLst>
          </p:cNvPr>
          <p:cNvSpPr txBox="1"/>
          <p:nvPr/>
        </p:nvSpPr>
        <p:spPr>
          <a:xfrm>
            <a:off x="7407987" y="5681508"/>
            <a:ext cx="4473108" cy="384721"/>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14، </a:t>
            </a:r>
            <a:r>
              <a:rPr lang="ar-JO" sz="1800" dirty="0">
                <a:effectLst/>
                <a:ea typeface="Calibri" panose="020F0502020204030204" pitchFamily="34" charset="0"/>
                <a:cs typeface="Calibri" panose="020F0502020204030204" pitchFamily="34" charset="0"/>
              </a:rPr>
              <a:t>ورقة أسئلة وأجوبة للمتطوعين </a:t>
            </a:r>
            <a:endParaRPr lang="en-US" sz="1900" dirty="0">
              <a:latin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E8E4F91C-5321-A914-1824-92515E2BC094}"/>
              </a:ext>
            </a:extLst>
          </p:cNvPr>
          <p:cNvSpPr txBox="1"/>
          <p:nvPr/>
        </p:nvSpPr>
        <p:spPr>
          <a:xfrm>
            <a:off x="7407987" y="6311413"/>
            <a:ext cx="4473108" cy="384721"/>
          </a:xfrm>
          <a:prstGeom prst="rect">
            <a:avLst/>
          </a:prstGeom>
          <a:solidFill>
            <a:srgbClr val="EDF8FF"/>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15، </a:t>
            </a:r>
            <a:r>
              <a:rPr lang="ar-JO" sz="1900" dirty="0">
                <a:latin typeface="Calibri" panose="020F0502020204030204" pitchFamily="34" charset="0"/>
                <a:cs typeface="Calibri" panose="020F0502020204030204" pitchFamily="34" charset="0"/>
              </a:rPr>
              <a:t>مجموعة التغذية الراجعة</a:t>
            </a:r>
            <a:endParaRPr lang="en-US" sz="1900" dirty="0">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FEF39969-99FD-F85A-FD3C-842F705535E0}"/>
              </a:ext>
            </a:extLst>
          </p:cNvPr>
          <p:cNvSpPr txBox="1"/>
          <p:nvPr/>
        </p:nvSpPr>
        <p:spPr>
          <a:xfrm>
            <a:off x="7407987" y="6976200"/>
            <a:ext cx="4473108" cy="384721"/>
          </a:xfrm>
          <a:prstGeom prst="rect">
            <a:avLst/>
          </a:prstGeom>
          <a:solidFill>
            <a:srgbClr val="EDF8FF"/>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16، </a:t>
            </a:r>
            <a:r>
              <a:rPr lang="ar-JO" sz="1900" dirty="0">
                <a:latin typeface="Calibri" panose="020F0502020204030204" pitchFamily="34" charset="0"/>
                <a:cs typeface="Calibri" panose="020F0502020204030204" pitchFamily="34" charset="0"/>
              </a:rPr>
              <a:t>دليل حلقات النقاش المركزة </a:t>
            </a:r>
            <a:endParaRPr lang="en-US" sz="1900" dirty="0">
              <a:latin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352AAA3B-74DD-66BB-C577-B83614819D97}"/>
              </a:ext>
            </a:extLst>
          </p:cNvPr>
          <p:cNvSpPr txBox="1"/>
          <p:nvPr/>
        </p:nvSpPr>
        <p:spPr>
          <a:xfrm>
            <a:off x="7365377" y="7682089"/>
            <a:ext cx="4473108" cy="384721"/>
          </a:xfrm>
          <a:prstGeom prst="rect">
            <a:avLst/>
          </a:prstGeom>
          <a:solidFill>
            <a:srgbClr val="EDF8FF"/>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17، </a:t>
            </a:r>
            <a:r>
              <a:rPr lang="ar-JO" sz="1900" dirty="0">
                <a:latin typeface="Calibri" panose="020F0502020204030204" pitchFamily="34" charset="0"/>
                <a:cs typeface="Calibri" panose="020F0502020204030204" pitchFamily="34" charset="0"/>
              </a:rPr>
              <a:t>أداة </a:t>
            </a:r>
            <a:r>
              <a:rPr lang="ar-JO" sz="1800" dirty="0">
                <a:effectLst/>
                <a:ea typeface="Calibri" panose="020F0502020204030204" pitchFamily="34" charset="0"/>
                <a:cs typeface="Calibri" panose="020F0502020204030204" pitchFamily="34" charset="0"/>
              </a:rPr>
              <a:t>اللقاءات المجتمعية</a:t>
            </a:r>
            <a:endParaRPr lang="en-US" sz="1900" dirty="0">
              <a:latin typeface="Calibri" panose="020F050202020403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1C57B65D-010A-F8B0-04B2-7A50D61A6A66}"/>
              </a:ext>
            </a:extLst>
          </p:cNvPr>
          <p:cNvSpPr txBox="1"/>
          <p:nvPr/>
        </p:nvSpPr>
        <p:spPr>
          <a:xfrm>
            <a:off x="13359570" y="2542344"/>
            <a:ext cx="4133951" cy="677108"/>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18، </a:t>
            </a:r>
            <a:r>
              <a:rPr lang="ar-JO" sz="1800" dirty="0">
                <a:effectLst/>
                <a:ea typeface="Calibri" panose="020F0502020204030204" pitchFamily="34" charset="0"/>
                <a:cs typeface="Calibri" panose="020F0502020204030204" pitchFamily="34" charset="0"/>
              </a:rPr>
              <a:t>الأساليب التشاركية لمعايير الاختيار</a:t>
            </a:r>
            <a:endParaRPr lang="ar-JO" sz="1900" dirty="0">
              <a:latin typeface="Calibri" panose="020F0502020204030204" pitchFamily="34" charset="0"/>
              <a:cs typeface="Calibri" panose="020F0502020204030204" pitchFamily="34" charset="0"/>
            </a:endParaRPr>
          </a:p>
          <a:p>
            <a:pPr algn="just" rtl="1"/>
            <a:endParaRPr lang="en-US" sz="1900" dirty="0">
              <a:latin typeface="Calibri" panose="020F0502020204030204" pitchFamily="34" charset="0"/>
              <a:cs typeface="Calibri" panose="020F0502020204030204" pitchFamily="34" charset="0"/>
            </a:endParaRPr>
          </a:p>
        </p:txBody>
      </p:sp>
      <p:sp>
        <p:nvSpPr>
          <p:cNvPr id="39" name="TextBox 38">
            <a:extLst>
              <a:ext uri="{FF2B5EF4-FFF2-40B4-BE49-F238E27FC236}">
                <a16:creationId xmlns:a16="http://schemas.microsoft.com/office/drawing/2014/main" id="{1AD59B78-B4DB-B5C8-26D7-0A88C993875F}"/>
              </a:ext>
            </a:extLst>
          </p:cNvPr>
          <p:cNvSpPr txBox="1"/>
          <p:nvPr/>
        </p:nvSpPr>
        <p:spPr>
          <a:xfrm>
            <a:off x="13359570" y="3511265"/>
            <a:ext cx="4133951" cy="677108"/>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19، </a:t>
            </a:r>
            <a:r>
              <a:rPr lang="ar-JO" sz="1800" dirty="0">
                <a:effectLst/>
                <a:ea typeface="Calibri" panose="020F0502020204030204" pitchFamily="34" charset="0"/>
                <a:cs typeface="Calibri" panose="020F0502020204030204" pitchFamily="34" charset="0"/>
              </a:rPr>
              <a:t>مصفوفة أساليب الاتصال</a:t>
            </a:r>
            <a:endParaRPr lang="ar-JO" sz="1900" dirty="0">
              <a:latin typeface="Calibri" panose="020F0502020204030204" pitchFamily="34" charset="0"/>
              <a:cs typeface="Calibri" panose="020F0502020204030204" pitchFamily="34" charset="0"/>
            </a:endParaRPr>
          </a:p>
          <a:p>
            <a:pPr algn="just" rtl="1"/>
            <a:endParaRPr lang="en-US" sz="1900" dirty="0">
              <a:latin typeface="Calibri" panose="020F0502020204030204" pitchFamily="34" charset="0"/>
              <a:cs typeface="Calibri" panose="020F0502020204030204" pitchFamily="34" charset="0"/>
            </a:endParaRPr>
          </a:p>
        </p:txBody>
      </p:sp>
      <p:sp>
        <p:nvSpPr>
          <p:cNvPr id="40" name="TextBox 39">
            <a:extLst>
              <a:ext uri="{FF2B5EF4-FFF2-40B4-BE49-F238E27FC236}">
                <a16:creationId xmlns:a16="http://schemas.microsoft.com/office/drawing/2014/main" id="{B5EC7A6A-2DB7-E2E5-E1C0-D3BB9129A44A}"/>
              </a:ext>
            </a:extLst>
          </p:cNvPr>
          <p:cNvSpPr txBox="1"/>
          <p:nvPr/>
        </p:nvSpPr>
        <p:spPr>
          <a:xfrm>
            <a:off x="13377895" y="4467186"/>
            <a:ext cx="4133951" cy="677108"/>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21، </a:t>
            </a:r>
            <a:r>
              <a:rPr lang="ar-JO" sz="1800" dirty="0">
                <a:effectLst/>
                <a:ea typeface="Calibri" panose="020F0502020204030204" pitchFamily="34" charset="0"/>
                <a:cs typeface="Calibri" panose="020F0502020204030204" pitchFamily="34" charset="0"/>
              </a:rPr>
              <a:t>تغيير السلوك ومصادر التواصل بشأن المخاطر والمشاركة المجتمعية</a:t>
            </a:r>
            <a:endParaRPr lang="ar-JO" sz="1900" dirty="0">
              <a:latin typeface="Calibri" panose="020F0502020204030204" pitchFamily="34" charset="0"/>
              <a:cs typeface="Calibri" panose="020F0502020204030204" pitchFamily="34" charset="0"/>
            </a:endParaRPr>
          </a:p>
        </p:txBody>
      </p:sp>
      <p:sp>
        <p:nvSpPr>
          <p:cNvPr id="42" name="TextBox 41">
            <a:extLst>
              <a:ext uri="{FF2B5EF4-FFF2-40B4-BE49-F238E27FC236}">
                <a16:creationId xmlns:a16="http://schemas.microsoft.com/office/drawing/2014/main" id="{B5E056A3-2CE4-FED6-B897-464DA07BA825}"/>
              </a:ext>
            </a:extLst>
          </p:cNvPr>
          <p:cNvSpPr txBox="1"/>
          <p:nvPr/>
        </p:nvSpPr>
        <p:spPr>
          <a:xfrm>
            <a:off x="13377894" y="5211324"/>
            <a:ext cx="4133951" cy="384721"/>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20، </a:t>
            </a:r>
            <a:r>
              <a:rPr lang="ar-JO" sz="1800" dirty="0">
                <a:effectLst/>
                <a:ea typeface="Calibri" panose="020F0502020204030204" pitchFamily="34" charset="0"/>
                <a:cs typeface="Calibri" panose="020F0502020204030204" pitchFamily="34" charset="0"/>
              </a:rPr>
              <a:t>إرشادات استراتيجية الخروج </a:t>
            </a:r>
            <a:endParaRPr lang="ar-JO" sz="1900" dirty="0">
              <a:latin typeface="Calibri" panose="020F0502020204030204" pitchFamily="34" charset="0"/>
              <a:cs typeface="Calibri" panose="020F0502020204030204" pitchFamily="34" charset="0"/>
            </a:endParaRPr>
          </a:p>
        </p:txBody>
      </p:sp>
      <p:sp>
        <p:nvSpPr>
          <p:cNvPr id="43" name="TextBox 42">
            <a:extLst>
              <a:ext uri="{FF2B5EF4-FFF2-40B4-BE49-F238E27FC236}">
                <a16:creationId xmlns:a16="http://schemas.microsoft.com/office/drawing/2014/main" id="{AF872752-3766-2CAC-9DEA-30B3D6BE597A}"/>
              </a:ext>
            </a:extLst>
          </p:cNvPr>
          <p:cNvSpPr txBox="1"/>
          <p:nvPr/>
        </p:nvSpPr>
        <p:spPr>
          <a:xfrm>
            <a:off x="13377894" y="5826665"/>
            <a:ext cx="4133951" cy="677108"/>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22، </a:t>
            </a:r>
            <a:r>
              <a:rPr lang="ar-JO" sz="1800" dirty="0">
                <a:effectLst/>
                <a:ea typeface="Calibri" panose="020F0502020204030204" pitchFamily="34" charset="0"/>
                <a:cs typeface="Calibri" panose="020F0502020204030204" pitchFamily="34" charset="0"/>
              </a:rPr>
              <a:t>وضع خطة طوارئ للمشاركة المجتمعية والمساءلة</a:t>
            </a:r>
            <a:endParaRPr lang="ar-JO" sz="1900" dirty="0">
              <a:latin typeface="Calibri" panose="020F0502020204030204" pitchFamily="34" charset="0"/>
              <a:cs typeface="Calibri" panose="020F0502020204030204" pitchFamily="34" charset="0"/>
            </a:endParaRPr>
          </a:p>
        </p:txBody>
      </p:sp>
      <p:sp>
        <p:nvSpPr>
          <p:cNvPr id="44" name="TextBox 43">
            <a:extLst>
              <a:ext uri="{FF2B5EF4-FFF2-40B4-BE49-F238E27FC236}">
                <a16:creationId xmlns:a16="http://schemas.microsoft.com/office/drawing/2014/main" id="{71CC8C91-6900-FF39-117D-5531B464879A}"/>
              </a:ext>
            </a:extLst>
          </p:cNvPr>
          <p:cNvSpPr txBox="1"/>
          <p:nvPr/>
        </p:nvSpPr>
        <p:spPr>
          <a:xfrm>
            <a:off x="13377894" y="6528203"/>
            <a:ext cx="4133951" cy="969496"/>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23، </a:t>
            </a:r>
            <a:r>
              <a:rPr lang="ar-JO" sz="1800" dirty="0">
                <a:effectLst/>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الاتحاد الدولي لجمعيات الصليب الأحمر والهلال الأحمر</a:t>
            </a:r>
            <a:endParaRPr lang="ar-JO" sz="1900" dirty="0">
              <a:latin typeface="Calibri" panose="020F0502020204030204" pitchFamily="34" charset="0"/>
              <a:cs typeface="Calibri" panose="020F0502020204030204" pitchFamily="34" charset="0"/>
            </a:endParaRPr>
          </a:p>
        </p:txBody>
      </p:sp>
      <p:sp>
        <p:nvSpPr>
          <p:cNvPr id="45" name="TextBox 44">
            <a:extLst>
              <a:ext uri="{FF2B5EF4-FFF2-40B4-BE49-F238E27FC236}">
                <a16:creationId xmlns:a16="http://schemas.microsoft.com/office/drawing/2014/main" id="{8B809CEE-7402-E15D-EC18-5ECF5E04905E}"/>
              </a:ext>
            </a:extLst>
          </p:cNvPr>
          <p:cNvSpPr txBox="1"/>
          <p:nvPr/>
        </p:nvSpPr>
        <p:spPr>
          <a:xfrm>
            <a:off x="13377894" y="7654920"/>
            <a:ext cx="4133951" cy="677108"/>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24، </a:t>
            </a:r>
            <a:r>
              <a:rPr lang="ar-JO" sz="1800" dirty="0">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ar-JO" sz="1900" dirty="0">
              <a:latin typeface="Calibri" panose="020F0502020204030204" pitchFamily="34" charset="0"/>
              <a:cs typeface="Calibri" panose="020F0502020204030204" pitchFamily="34" charset="0"/>
            </a:endParaRPr>
          </a:p>
        </p:txBody>
      </p:sp>
      <p:sp>
        <p:nvSpPr>
          <p:cNvPr id="46" name="TextBox 45">
            <a:extLst>
              <a:ext uri="{FF2B5EF4-FFF2-40B4-BE49-F238E27FC236}">
                <a16:creationId xmlns:a16="http://schemas.microsoft.com/office/drawing/2014/main" id="{395E9845-413A-E4E3-A213-A2C8A5906C74}"/>
              </a:ext>
            </a:extLst>
          </p:cNvPr>
          <p:cNvSpPr txBox="1"/>
          <p:nvPr/>
        </p:nvSpPr>
        <p:spPr>
          <a:xfrm>
            <a:off x="13377894" y="8656423"/>
            <a:ext cx="4133951" cy="969496"/>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25، </a:t>
            </a:r>
            <a:r>
              <a:rPr lang="ar-JO" sz="1800" dirty="0">
                <a:effectLst/>
                <a:ea typeface="Calibri" panose="020F0502020204030204" pitchFamily="34" charset="0"/>
                <a:cs typeface="Calibri" panose="020F0502020204030204" pitchFamily="34" charset="0"/>
              </a:rPr>
              <a:t>إحاطة بشأن المشاركة المجتمعية والمساءلة في حالات الطوارئ</a:t>
            </a:r>
            <a:endParaRPr lang="ar-JO" sz="1900" dirty="0">
              <a:latin typeface="Calibri" panose="020F0502020204030204" pitchFamily="34" charset="0"/>
              <a:cs typeface="Calibri" panose="020F0502020204030204" pitchFamily="34" charset="0"/>
            </a:endParaRPr>
          </a:p>
          <a:p>
            <a:pPr algn="just" rtl="1"/>
            <a:endParaRPr lang="ar-JO" sz="1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85295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Roboto Black"/>
                <a:cs typeface="Calibri" panose="020F0502020204030204" pitchFamily="34" charset="0"/>
                <a:sym typeface="Montserrat"/>
              </a:rPr>
              <a:t>هل يوجد لديكم </a:t>
            </a:r>
            <a:r>
              <a:rPr lang="ar-JO" sz="8800" b="1" dirty="0">
                <a:solidFill>
                  <a:srgbClr val="F5333F"/>
                </a:solidFill>
                <a:latin typeface="Calibri" panose="020F0502020204030204" pitchFamily="34" charset="0"/>
                <a:ea typeface="Roboto Black"/>
                <a:cs typeface="Calibri" panose="020F0502020204030204" pitchFamily="34" charset="0"/>
                <a:sym typeface="Montserrat"/>
              </a:rPr>
              <a:t>أ</a:t>
            </a:r>
            <a:r>
              <a:rPr lang="ar-JO" sz="8800" b="1" i="0" u="none" strike="noStrike" cap="none" dirty="0">
                <a:solidFill>
                  <a:srgbClr val="F5333F"/>
                </a:solidFill>
                <a:latin typeface="Calibri" panose="020F0502020204030204" pitchFamily="34" charset="0"/>
                <a:ea typeface="Roboto Black"/>
                <a:cs typeface="Calibri" panose="020F0502020204030204" pitchFamily="34" charset="0"/>
                <a:sym typeface="Montserrat"/>
              </a:rPr>
              <a:t>ي أسئلة؟</a:t>
            </a:r>
            <a:endParaRPr lang="en-GB" sz="8800" b="1" i="0" u="none" strike="noStrike" cap="none" dirty="0">
              <a:solidFill>
                <a:srgbClr val="F5333F"/>
              </a:solidFill>
              <a:latin typeface="Calibri" panose="020F0502020204030204" pitchFamily="34" charset="0"/>
              <a:ea typeface="Roboto Black"/>
              <a:cs typeface="Calibri" panose="020F0502020204030204" pitchFamily="34" charset="0"/>
              <a:sym typeface="Montserrat"/>
            </a:endParaRPr>
          </a:p>
          <a:p>
            <a:pPr marL="0" marR="0" lvl="0" indent="0" algn="ctr" rtl="0">
              <a:lnSpc>
                <a:spcPct val="80000"/>
              </a:lnSpc>
              <a:spcBef>
                <a:spcPts val="0"/>
              </a:spcBef>
              <a:spcAft>
                <a:spcPts val="0"/>
              </a:spcAft>
              <a:buClr>
                <a:srgbClr val="000000"/>
              </a:buClr>
              <a:buSzPts val="8800"/>
              <a:buFont typeface="Arial"/>
              <a:buNone/>
            </a:pPr>
            <a:endParaRPr lang="en-GB" sz="8800" b="1" dirty="0">
              <a:solidFill>
                <a:srgbClr val="F5333F"/>
              </a:solidFill>
              <a:latin typeface="Calibri" panose="020F0502020204030204" pitchFamily="34" charset="0"/>
              <a:ea typeface="Roboto Black"/>
              <a:cs typeface="Calibri" panose="020F0502020204030204" pitchFamily="34" charset="0"/>
              <a:sym typeface="Montserrat"/>
            </a:endParaRPr>
          </a:p>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a:solidFill>
                  <a:srgbClr val="F5333F"/>
                </a:solidFill>
                <a:latin typeface="Calibri" panose="020F0502020204030204" pitchFamily="34" charset="0"/>
                <a:ea typeface="Roboto Black"/>
                <a:cs typeface="Calibri" panose="020F0502020204030204" pitchFamily="34" charset="0"/>
                <a:sym typeface="Montserrat"/>
              </a:rPr>
              <a:t>شكرًا </a:t>
            </a:r>
            <a:r>
              <a:rPr lang="ar-JO" sz="8800" b="1" i="0" u="none" strike="noStrike" cap="none" dirty="0">
                <a:solidFill>
                  <a:srgbClr val="F5333F"/>
                </a:solidFill>
                <a:latin typeface="Calibri" panose="020F0502020204030204" pitchFamily="34" charset="0"/>
                <a:ea typeface="Roboto Black"/>
                <a:cs typeface="Calibri" panose="020F0502020204030204" pitchFamily="34" charset="0"/>
                <a:sym typeface="Montserrat"/>
              </a:rPr>
              <a:t>لكم</a:t>
            </a:r>
            <a:endParaRPr sz="8800" b="0" i="0" u="none" strike="noStrike" cap="none" dirty="0">
              <a:solidFill>
                <a:srgbClr val="F5333F"/>
              </a:solidFill>
              <a:latin typeface="Calibri" panose="020F0502020204030204" pitchFamily="34" charset="0"/>
              <a:ea typeface="Roboto Black"/>
              <a:cs typeface="Calibri" panose="020F0502020204030204" pitchFamily="34" charset="0"/>
              <a:sym typeface="Roboto Black"/>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3"/>
          <p:cNvSpPr txBox="1"/>
          <p:nvPr/>
        </p:nvSpPr>
        <p:spPr>
          <a:xfrm>
            <a:off x="1961498" y="4551150"/>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Montserrat"/>
                <a:cs typeface="Calibri" panose="020F0502020204030204" pitchFamily="34" charset="0"/>
                <a:sym typeface="Montserrat"/>
              </a:rPr>
              <a:t>ما هي المشاركة المجتمعية والمساءلة؟</a:t>
            </a:r>
            <a:endParaRPr sz="8800" b="0" i="0" u="none" strike="noStrike" cap="none" dirty="0">
              <a:solidFill>
                <a:srgbClr val="F5333F"/>
              </a:solidFill>
              <a:latin typeface="Calibri" panose="020F0502020204030204" pitchFamily="34" charset="0"/>
              <a:ea typeface="Roboto Black"/>
              <a:cs typeface="Calibri" panose="020F0502020204030204" pitchFamily="34" charset="0"/>
              <a:sym typeface="Roboto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a:alphaModFix/>
          </a:blip>
          <a:srcRect l="3497" r="3255"/>
          <a:stretch/>
        </p:blipFill>
        <p:spPr>
          <a:xfrm>
            <a:off x="625383" y="1985309"/>
            <a:ext cx="16141402" cy="7947111"/>
          </a:xfrm>
          <a:prstGeom prst="rect">
            <a:avLst/>
          </a:prstGeom>
          <a:noFill/>
          <a:ln>
            <a:noFill/>
          </a:ln>
        </p:spPr>
      </p:pic>
      <p:sp>
        <p:nvSpPr>
          <p:cNvPr id="680" name="Google Shape;680;p22"/>
          <p:cNvSpPr txBox="1"/>
          <p:nvPr/>
        </p:nvSpPr>
        <p:spPr>
          <a:xfrm>
            <a:off x="625383" y="709094"/>
            <a:ext cx="13570677" cy="1877397"/>
          </a:xfrm>
          <a:prstGeom prst="rect">
            <a:avLst/>
          </a:prstGeom>
          <a:noFill/>
          <a:ln>
            <a:noFill/>
          </a:ln>
        </p:spPr>
        <p:txBody>
          <a:bodyPr spcFirstLastPara="1" wrap="square" lIns="91425" tIns="45700" rIns="91425" bIns="45700" anchor="t" anchorCtr="0">
            <a:spAutoFit/>
          </a:bodyPr>
          <a:lstStyle/>
          <a:p>
            <a:pPr marL="0" marR="0" lvl="0" indent="0" algn="just" rtl="1">
              <a:lnSpc>
                <a:spcPct val="100000"/>
              </a:lnSpc>
              <a:spcBef>
                <a:spcPts val="0"/>
              </a:spcBef>
              <a:spcAft>
                <a:spcPts val="0"/>
              </a:spcAft>
              <a:buClr>
                <a:srgbClr val="000000"/>
              </a:buClr>
              <a:buSzPts val="5400"/>
              <a:buFont typeface="Arial"/>
              <a:buNone/>
            </a:pPr>
            <a:r>
              <a:rPr lang="ar-JO" sz="54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ما هي المشاركة المجتمعية والمساءلة؟</a:t>
            </a:r>
          </a:p>
          <a:p>
            <a:pPr algn="just" rtl="1">
              <a:buSzPts val="5400"/>
            </a:pPr>
            <a:r>
              <a:rPr lang="ar-JO" sz="4800" dirty="0">
                <a:solidFill>
                  <a:schemeClr val="accent3"/>
                </a:solidFill>
                <a:latin typeface="Calibri" panose="020F0502020204030204" pitchFamily="34" charset="0"/>
                <a:ea typeface="Montserrat"/>
                <a:cs typeface="Calibri" panose="020F0502020204030204" pitchFamily="34" charset="0"/>
                <a:sym typeface="Montserrat"/>
              </a:rPr>
              <a:t>ناقش...</a:t>
            </a:r>
            <a:endParaRPr lang="en-GB" sz="4800" dirty="0">
              <a:solidFill>
                <a:schemeClr val="accent3"/>
              </a:solidFill>
              <a:latin typeface="Calibri" panose="020F0502020204030204" pitchFamily="34" charset="0"/>
              <a:ea typeface="Montserrat"/>
              <a:cs typeface="Calibri" panose="020F0502020204030204" pitchFamily="34" charset="0"/>
              <a:sym typeface="Montserrat"/>
            </a:endParaRPr>
          </a:p>
          <a:p>
            <a:pPr marL="0" marR="0" lvl="0" indent="0" algn="just" rtl="1">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 name="TextBox 1">
            <a:extLst>
              <a:ext uri="{FF2B5EF4-FFF2-40B4-BE49-F238E27FC236}">
                <a16:creationId xmlns:a16="http://schemas.microsoft.com/office/drawing/2014/main" id="{E454A9AC-20CE-820A-228F-F6D9363DC631}"/>
              </a:ext>
            </a:extLst>
          </p:cNvPr>
          <p:cNvSpPr txBox="1"/>
          <p:nvPr/>
        </p:nvSpPr>
        <p:spPr>
          <a:xfrm>
            <a:off x="3016158" y="4667240"/>
            <a:ext cx="2165442" cy="1569660"/>
          </a:xfrm>
          <a:prstGeom prst="rect">
            <a:avLst/>
          </a:prstGeom>
          <a:solidFill>
            <a:schemeClr val="tx2"/>
          </a:solidFill>
        </p:spPr>
        <p:txBody>
          <a:bodyPr wrap="square" rtlCol="0">
            <a:spAutoFit/>
          </a:bodyPr>
          <a:lstStyle/>
          <a:p>
            <a:pPr algn="ctr" rtl="1"/>
            <a:r>
              <a:rPr lang="ar-JO" sz="3200" b="1" dirty="0">
                <a:solidFill>
                  <a:srgbClr val="0B1D36"/>
                </a:solidFill>
                <a:latin typeface="Calibri" panose="020F0502020204030204" pitchFamily="34" charset="0"/>
                <a:cs typeface="Calibri" panose="020F0502020204030204" pitchFamily="34" charset="0"/>
              </a:rPr>
              <a:t>أساليب المشاركة المجتمعية</a:t>
            </a:r>
            <a:endParaRPr lang="en-US" sz="3200" b="1" dirty="0">
              <a:solidFill>
                <a:srgbClr val="0B1D36"/>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8FE9AF8-F7E0-9A96-5C70-84AE9B4DDF48}"/>
              </a:ext>
            </a:extLst>
          </p:cNvPr>
          <p:cNvSpPr txBox="1"/>
          <p:nvPr/>
        </p:nvSpPr>
        <p:spPr>
          <a:xfrm>
            <a:off x="12030618" y="4421019"/>
            <a:ext cx="2440126" cy="1384995"/>
          </a:xfrm>
          <a:prstGeom prst="rect">
            <a:avLst/>
          </a:prstGeom>
          <a:solidFill>
            <a:schemeClr val="tx2"/>
          </a:solidFill>
        </p:spPr>
        <p:txBody>
          <a:bodyPr wrap="square" rtlCol="0">
            <a:spAutoFit/>
          </a:bodyPr>
          <a:lstStyle/>
          <a:p>
            <a:pPr algn="ctr" rtl="1"/>
            <a:r>
              <a:rPr lang="ar-JO" sz="2800" b="1" dirty="0">
                <a:solidFill>
                  <a:srgbClr val="0B1D36"/>
                </a:solidFill>
                <a:latin typeface="Calibri" panose="020F0502020204030204" pitchFamily="34" charset="0"/>
                <a:cs typeface="Calibri" panose="020F0502020204030204" pitchFamily="34" charset="0"/>
              </a:rPr>
              <a:t>خاضعين للمساءلة أمام الأشخاص الذين نخدمهم </a:t>
            </a:r>
            <a:endParaRPr lang="en-US" sz="2800" b="1" dirty="0">
              <a:solidFill>
                <a:srgbClr val="0B1D36"/>
              </a:solidFill>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A823B39-E701-55E8-8E00-68EE2563F1C1}"/>
              </a:ext>
            </a:extLst>
          </p:cNvPr>
          <p:cNvSpPr txBox="1"/>
          <p:nvPr/>
        </p:nvSpPr>
        <p:spPr>
          <a:xfrm>
            <a:off x="7862094" y="3466912"/>
            <a:ext cx="1667979" cy="954107"/>
          </a:xfrm>
          <a:prstGeom prst="rect">
            <a:avLst/>
          </a:prstGeom>
          <a:solidFill>
            <a:srgbClr val="031C41"/>
          </a:solidFill>
        </p:spPr>
        <p:txBody>
          <a:bodyPr wrap="square" rtlCol="0">
            <a:spAutoFit/>
          </a:bodyPr>
          <a:lstStyle/>
          <a:p>
            <a:pPr algn="ctr" rtl="1"/>
            <a:r>
              <a:rPr lang="ar-JO" sz="2800" b="1" dirty="0">
                <a:solidFill>
                  <a:schemeClr val="tx2"/>
                </a:solidFill>
                <a:latin typeface="Calibri" panose="020F0502020204030204" pitchFamily="34" charset="0"/>
                <a:cs typeface="Calibri" panose="020F0502020204030204" pitchFamily="34" charset="0"/>
              </a:rPr>
              <a:t>مساعدتنا على</a:t>
            </a:r>
            <a:endParaRPr lang="en-US" sz="2800" b="1" dirty="0">
              <a:solidFill>
                <a:schemeClr val="tx2"/>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F5BFFBE1-6F4D-7C95-A526-C12A75647A9F}"/>
              </a:ext>
            </a:extLst>
          </p:cNvPr>
          <p:cNvSpPr txBox="1"/>
          <p:nvPr/>
        </p:nvSpPr>
        <p:spPr>
          <a:xfrm>
            <a:off x="979714" y="6917460"/>
            <a:ext cx="6306457" cy="2246769"/>
          </a:xfrm>
          <a:prstGeom prst="rect">
            <a:avLst/>
          </a:prstGeom>
          <a:solidFill>
            <a:schemeClr val="tx2"/>
          </a:solidFill>
        </p:spPr>
        <p:txBody>
          <a:bodyPr wrap="square" rtlCol="0">
            <a:spAutoFit/>
          </a:bodyPr>
          <a:lstStyle/>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المشاركة المجتمعية</a:t>
            </a: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التواصل المفتوح والصادق</a:t>
            </a: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التغذية الراجعة والشكاوى</a:t>
            </a: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فهم المجتمع</a:t>
            </a:r>
            <a:endParaRPr lang="en-US" sz="2000" b="1" dirty="0">
              <a:solidFill>
                <a:srgbClr val="0B1D36"/>
              </a:solidFill>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391A50A2-FF92-C78E-A377-82F70B53BDAC}"/>
              </a:ext>
            </a:extLst>
          </p:cNvPr>
          <p:cNvSpPr txBox="1"/>
          <p:nvPr/>
        </p:nvSpPr>
        <p:spPr>
          <a:xfrm>
            <a:off x="10097452" y="6917460"/>
            <a:ext cx="6306457" cy="2246769"/>
          </a:xfrm>
          <a:prstGeom prst="rect">
            <a:avLst/>
          </a:prstGeom>
          <a:solidFill>
            <a:schemeClr val="tx2"/>
          </a:solidFill>
        </p:spPr>
        <p:txBody>
          <a:bodyPr wrap="square" rtlCol="0">
            <a:spAutoFit/>
          </a:bodyPr>
          <a:lstStyle/>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دعم ملائم وفي الوقت المناسب</a:t>
            </a: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البرامج التي يقودها المجتمع</a:t>
            </a:r>
            <a:endParaRPr lang="en-US" sz="2000" b="1" dirty="0">
              <a:solidFill>
                <a:srgbClr val="0B1D36"/>
              </a:solidFill>
              <a:latin typeface="Calibri" panose="020F0502020204030204" pitchFamily="34" charset="0"/>
              <a:cs typeface="Calibri" panose="020F0502020204030204" pitchFamily="34" charset="0"/>
            </a:endParaRP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معاملة الأشخاص بكرامة واحترام</a:t>
            </a: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لا نسبب الأذى</a:t>
            </a:r>
            <a:endParaRPr lang="en-US" sz="2000" b="1" dirty="0">
              <a:solidFill>
                <a:srgbClr val="0B1D36"/>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42578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just" rtl="1">
              <a:lnSpc>
                <a:spcPct val="90000"/>
              </a:lnSpc>
              <a:spcBef>
                <a:spcPts val="0"/>
              </a:spcBef>
              <a:spcAft>
                <a:spcPts val="0"/>
              </a:spcAft>
              <a:buClr>
                <a:schemeClr val="lt2"/>
              </a:buClr>
              <a:buSzPts val="4800"/>
              <a:buFont typeface="Montserrat"/>
              <a:buNone/>
            </a:pPr>
            <a:r>
              <a:rPr lang="ar-JO" sz="4800" b="1" i="0" u="none" strike="noStrike" cap="none" dirty="0">
                <a:solidFill>
                  <a:schemeClr val="lt2"/>
                </a:solidFill>
                <a:latin typeface="Calibri" panose="020F0502020204030204" pitchFamily="34" charset="0"/>
                <a:ea typeface="Montserrat"/>
                <a:cs typeface="Calibri" panose="020F0502020204030204" pitchFamily="34" charset="0"/>
                <a:sym typeface="Montserrat"/>
              </a:rPr>
              <a:t>مسمى مختلف - أهداف متماثلة</a:t>
            </a:r>
          </a:p>
        </p:txBody>
      </p:sp>
      <p:sp>
        <p:nvSpPr>
          <p:cNvPr id="520" name="Google Shape;520;p7"/>
          <p:cNvSpPr txBox="1"/>
          <p:nvPr/>
        </p:nvSpPr>
        <p:spPr>
          <a:xfrm>
            <a:off x="525086" y="2769364"/>
            <a:ext cx="8591288" cy="892552"/>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1" i="0" u="none" strike="noStrike" cap="none" dirty="0">
                <a:solidFill>
                  <a:srgbClr val="01C8C3"/>
                </a:solidFill>
                <a:latin typeface="Calibri" panose="020F0502020204030204" pitchFamily="34" charset="0"/>
                <a:ea typeface="Open Sans"/>
                <a:cs typeface="Calibri" panose="020F0502020204030204" pitchFamily="34" charset="0"/>
                <a:sym typeface="Open Sans"/>
              </a:rPr>
              <a:t>المشاركة الاجتماعية والمساءلة</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just" rtl="1">
              <a:lnSpc>
                <a:spcPct val="100000"/>
              </a:lnSpc>
              <a:spcBef>
                <a:spcPts val="0"/>
              </a:spcBef>
              <a:spcAft>
                <a:spcPts val="0"/>
              </a:spcAft>
              <a:buClr>
                <a:srgbClr val="000000"/>
              </a:buClr>
              <a:buSzPts val="2600"/>
              <a:buFont typeface="Arial"/>
              <a:buNone/>
            </a:pPr>
            <a:endParaRPr sz="2600" b="0" i="0" u="none" strike="noStrike" cap="none" dirty="0">
              <a:solidFill>
                <a:srgbClr val="01C8C3"/>
              </a:solidFill>
              <a:latin typeface="Calibri" panose="020F0502020204030204" pitchFamily="34" charset="0"/>
              <a:ea typeface="Open Sans"/>
              <a:cs typeface="Calibri" panose="020F0502020204030204" pitchFamily="34" charset="0"/>
              <a:sym typeface="Open Sans"/>
            </a:endParaRPr>
          </a:p>
        </p:txBody>
      </p:sp>
      <p:sp>
        <p:nvSpPr>
          <p:cNvPr id="521" name="Google Shape;521;p7"/>
          <p:cNvSpPr txBox="1"/>
          <p:nvPr/>
        </p:nvSpPr>
        <p:spPr>
          <a:xfrm>
            <a:off x="593921" y="4226007"/>
            <a:ext cx="8522453" cy="492402"/>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1" i="0" u="none" strike="noStrike" cap="none" dirty="0">
                <a:solidFill>
                  <a:srgbClr val="01C8C3"/>
                </a:solidFill>
                <a:latin typeface="Calibri" panose="020F0502020204030204" pitchFamily="34" charset="0"/>
                <a:ea typeface="Open Sans"/>
                <a:cs typeface="Calibri" panose="020F0502020204030204" pitchFamily="34" charset="0"/>
                <a:sym typeface="Open Sans"/>
              </a:rPr>
              <a:t>المساءلة أمام السكان المتضررين</a:t>
            </a:r>
            <a:endParaRPr sz="2600" b="0" i="0" u="none" strike="noStrike" cap="none" dirty="0">
              <a:solidFill>
                <a:srgbClr val="01C8C3"/>
              </a:solidFill>
              <a:latin typeface="Calibri" panose="020F0502020204030204" pitchFamily="34" charset="0"/>
              <a:ea typeface="Open Sans"/>
              <a:cs typeface="Calibri" panose="020F0502020204030204" pitchFamily="34" charset="0"/>
              <a:sym typeface="Open Sans"/>
            </a:endParaRPr>
          </a:p>
        </p:txBody>
      </p:sp>
      <p:sp>
        <p:nvSpPr>
          <p:cNvPr id="522" name="Google Shape;522;p7"/>
          <p:cNvSpPr txBox="1"/>
          <p:nvPr/>
        </p:nvSpPr>
        <p:spPr>
          <a:xfrm>
            <a:off x="621546" y="7599457"/>
            <a:ext cx="8590535" cy="892552"/>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1" i="0" u="none" strike="noStrike" cap="none" dirty="0">
                <a:solidFill>
                  <a:schemeClr val="accent3"/>
                </a:solidFill>
                <a:latin typeface="Calibri" panose="020F0502020204030204" pitchFamily="34" charset="0"/>
                <a:ea typeface="Open Sans"/>
                <a:cs typeface="Calibri" panose="020F0502020204030204" pitchFamily="34" charset="0"/>
                <a:sym typeface="Open Sans"/>
              </a:rPr>
              <a:t>التواصل من أجل التنمية</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just" rtl="1">
              <a:lnSpc>
                <a:spcPct val="100000"/>
              </a:lnSpc>
              <a:spcBef>
                <a:spcPts val="0"/>
              </a:spcBef>
              <a:spcAft>
                <a:spcPts val="0"/>
              </a:spcAft>
              <a:buClr>
                <a:srgbClr val="000000"/>
              </a:buClr>
              <a:buSzPts val="2600"/>
              <a:buFont typeface="Arial"/>
              <a:buNone/>
            </a:pPr>
            <a:endParaRPr sz="2600" b="0" i="0" u="none" strike="noStrike" cap="none" dirty="0">
              <a:solidFill>
                <a:schemeClr val="accent3"/>
              </a:solidFill>
              <a:latin typeface="Calibri" panose="020F0502020204030204" pitchFamily="34" charset="0"/>
              <a:ea typeface="Open Sans"/>
              <a:cs typeface="Calibri" panose="020F0502020204030204" pitchFamily="34" charset="0"/>
              <a:sym typeface="Open Sans"/>
            </a:endParaRPr>
          </a:p>
        </p:txBody>
      </p:sp>
      <p:sp>
        <p:nvSpPr>
          <p:cNvPr id="523" name="Google Shape;523;p7"/>
          <p:cNvSpPr txBox="1"/>
          <p:nvPr/>
        </p:nvSpPr>
        <p:spPr>
          <a:xfrm>
            <a:off x="621546" y="6522730"/>
            <a:ext cx="8522454" cy="492402"/>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1" i="0" u="none" strike="noStrike" cap="none" dirty="0">
                <a:solidFill>
                  <a:schemeClr val="accent3"/>
                </a:solidFill>
                <a:latin typeface="Calibri" panose="020F0502020204030204" pitchFamily="34" charset="0"/>
                <a:ea typeface="Open Sans"/>
                <a:cs typeface="Calibri" panose="020F0502020204030204" pitchFamily="34" charset="0"/>
                <a:sym typeface="Open Sans"/>
              </a:rPr>
              <a:t>التواصل بشأن المخاطر والمشاركة المجتمعية</a:t>
            </a:r>
            <a:endParaRPr lang="en-US" sz="2600" b="0" i="0" u="none" strike="noStrike" cap="none" dirty="0">
              <a:solidFill>
                <a:schemeClr val="accent3"/>
              </a:solidFill>
              <a:latin typeface="Calibri" panose="020F0502020204030204" pitchFamily="34" charset="0"/>
              <a:ea typeface="Open Sans"/>
              <a:cs typeface="Calibri" panose="020F0502020204030204" pitchFamily="34" charset="0"/>
              <a:sym typeface="Open Sans"/>
            </a:endParaRPr>
          </a:p>
        </p:txBody>
      </p:sp>
      <p:sp>
        <p:nvSpPr>
          <p:cNvPr id="524" name="Google Shape;524;p7"/>
          <p:cNvSpPr txBox="1"/>
          <p:nvPr/>
        </p:nvSpPr>
        <p:spPr>
          <a:xfrm>
            <a:off x="621547" y="5362825"/>
            <a:ext cx="8522453" cy="492402"/>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1" i="0" u="none" strike="noStrike" cap="none" dirty="0">
                <a:solidFill>
                  <a:srgbClr val="01C8C3"/>
                </a:solidFill>
                <a:latin typeface="Calibri" panose="020F0502020204030204" pitchFamily="34" charset="0"/>
                <a:ea typeface="Open Sans"/>
                <a:cs typeface="Calibri" panose="020F0502020204030204" pitchFamily="34" charset="0"/>
                <a:sym typeface="Open Sans"/>
              </a:rPr>
              <a:t>التواصل مع المجتمعات</a:t>
            </a:r>
            <a:endParaRPr sz="2600" b="0" i="0" u="none" strike="noStrike" cap="none" dirty="0">
              <a:solidFill>
                <a:srgbClr val="01C8C3"/>
              </a:solidFill>
              <a:latin typeface="Calibri" panose="020F0502020204030204" pitchFamily="34" charset="0"/>
              <a:ea typeface="Open Sans"/>
              <a:cs typeface="Calibri" panose="020F0502020204030204" pitchFamily="34" charset="0"/>
              <a:sym typeface="Open Sans"/>
            </a:endParaRPr>
          </a:p>
        </p:txBody>
      </p:sp>
      <p:sp>
        <p:nvSpPr>
          <p:cNvPr id="525" name="Google Shape;525;p7"/>
          <p:cNvSpPr/>
          <p:nvPr/>
        </p:nvSpPr>
        <p:spPr>
          <a:xfrm>
            <a:off x="9752848" y="2707807"/>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6" name="Google Shape;526;p7"/>
          <p:cNvSpPr txBox="1"/>
          <p:nvPr/>
        </p:nvSpPr>
        <p:spPr>
          <a:xfrm>
            <a:off x="10978691" y="3644897"/>
            <a:ext cx="6110867" cy="1692731"/>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0" i="0" u="none" strike="noStrike" cap="none" dirty="0">
                <a:solidFill>
                  <a:srgbClr val="01C8C3"/>
                </a:solidFill>
                <a:latin typeface="Calibri" panose="020F0502020204030204" pitchFamily="34" charset="0"/>
                <a:ea typeface="Open Sans"/>
                <a:cs typeface="Calibri" panose="020F0502020204030204" pitchFamily="34" charset="0"/>
                <a:sym typeface="Open Sans"/>
              </a:rPr>
              <a:t>باستخدام المشاركة المجتمعية الهادفة والتواصل المفتوح والصريح، بالإضافة إلى الآليات الخاصة بالاستماع والتصرف وفقًا </a:t>
            </a:r>
            <a:r>
              <a:rPr lang="ar-JO" sz="2600" dirty="0">
                <a:solidFill>
                  <a:srgbClr val="01C8C3"/>
                </a:solidFill>
                <a:latin typeface="Calibri" panose="020F0502020204030204" pitchFamily="34" charset="0"/>
                <a:ea typeface="Open Sans"/>
                <a:cs typeface="Calibri" panose="020F0502020204030204" pitchFamily="34" charset="0"/>
                <a:sym typeface="Open Sans"/>
              </a:rPr>
              <a:t>ل</a:t>
            </a:r>
            <a:r>
              <a:rPr lang="ar-JO" sz="2600" b="0" i="0" u="none" strike="noStrike" cap="none" dirty="0">
                <a:solidFill>
                  <a:srgbClr val="01C8C3"/>
                </a:solidFill>
                <a:latin typeface="Calibri" panose="020F0502020204030204" pitchFamily="34" charset="0"/>
                <a:ea typeface="Open Sans"/>
                <a:cs typeface="Calibri" panose="020F0502020204030204" pitchFamily="34" charset="0"/>
                <a:sym typeface="Open Sans"/>
              </a:rPr>
              <a:t>لتغذية الراجعة من أجل تحسين المساءلة تجاه الأشخاص الذين نخدمهم.</a:t>
            </a:r>
          </a:p>
        </p:txBody>
      </p:sp>
      <p:sp>
        <p:nvSpPr>
          <p:cNvPr id="527" name="Google Shape;527;p7"/>
          <p:cNvSpPr/>
          <p:nvPr/>
        </p:nvSpPr>
        <p:spPr>
          <a:xfrm>
            <a:off x="10345771" y="6139941"/>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8" name="Google Shape;528;p7"/>
          <p:cNvSpPr txBox="1"/>
          <p:nvPr/>
        </p:nvSpPr>
        <p:spPr>
          <a:xfrm>
            <a:off x="10942693" y="6828835"/>
            <a:ext cx="6110867" cy="1292621"/>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0" i="0" u="none" strike="noStrike" cap="none" dirty="0">
                <a:solidFill>
                  <a:schemeClr val="accent3"/>
                </a:solidFill>
                <a:latin typeface="Calibri" panose="020F0502020204030204" pitchFamily="34" charset="0"/>
                <a:ea typeface="Open Sans"/>
                <a:cs typeface="Calibri" panose="020F0502020204030204" pitchFamily="34" charset="0"/>
                <a:sym typeface="Open Sans"/>
              </a:rPr>
              <a:t>كما هو مذكور أعلاه، مع التركيز على استخدام أساليب التواصل والتشاركية لتشجيع السلوكيات الإيجابية والصحية في البرامج الصحية أو الأوبئة.</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grpSp>
        <p:nvGrpSpPr>
          <p:cNvPr id="728" name="Google Shape;728;p8"/>
          <p:cNvGrpSpPr>
            <a:grpSpLocks noChangeAspect="1"/>
          </p:cNvGrpSpPr>
          <p:nvPr/>
        </p:nvGrpSpPr>
        <p:grpSpPr>
          <a:xfrm>
            <a:off x="574760" y="796439"/>
            <a:ext cx="16579389" cy="9650217"/>
            <a:chOff x="988367" y="204222"/>
            <a:chExt cx="16386503" cy="10065249"/>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a:alphaModFix/>
            </a:blip>
            <a:srcRect/>
            <a:stretch/>
          </p:blipFill>
          <p:spPr>
            <a:xfrm>
              <a:off x="988367" y="204222"/>
              <a:ext cx="16386503" cy="10065249"/>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6" y="185978"/>
            <a:ext cx="17138480" cy="769441"/>
          </a:xfrm>
          <a:prstGeom prst="rect">
            <a:avLst/>
          </a:prstGeom>
          <a:noFill/>
        </p:spPr>
        <p:txBody>
          <a:bodyPr wrap="square" rtlCol="0">
            <a:spAutoFit/>
          </a:bodyPr>
          <a:lstStyle/>
          <a:p>
            <a:pPr algn="r" defTabSz="914309" rtl="1">
              <a:spcAft>
                <a:spcPts val="300"/>
              </a:spcAft>
            </a:pPr>
            <a:r>
              <a:rPr lang="ar-JO" sz="4400" b="1" dirty="0">
                <a:solidFill>
                  <a:srgbClr val="FFFFFF"/>
                </a:solidFill>
                <a:latin typeface="Calibri" panose="020F0502020204030204" pitchFamily="34" charset="0"/>
                <a:ea typeface="Roboto Black" panose="02000000000000000000" pitchFamily="2" charset="0"/>
                <a:cs typeface="Calibri" panose="020F0502020204030204" pitchFamily="34" charset="0"/>
              </a:rPr>
              <a:t>ما هو التواصل بشأن المخاطر والمشاركة المجتمعية؟</a:t>
            </a:r>
            <a:endParaRPr lang="en-US" sz="4400" b="1" dirty="0">
              <a:solidFill>
                <a:srgbClr val="FFFFFF"/>
              </a:solidFill>
              <a:latin typeface="Calibri" panose="020F0502020204030204" pitchFamily="34" charset="0"/>
              <a:ea typeface="Roboto Black" panose="02000000000000000000" pitchFamily="2" charset="0"/>
              <a:cs typeface="Calibri" panose="020F0502020204030204" pitchFamily="34" charset="0"/>
            </a:endParaRPr>
          </a:p>
        </p:txBody>
      </p:sp>
      <p:sp>
        <p:nvSpPr>
          <p:cNvPr id="3" name="TextBox 2">
            <a:extLst>
              <a:ext uri="{FF2B5EF4-FFF2-40B4-BE49-F238E27FC236}">
                <a16:creationId xmlns:a16="http://schemas.microsoft.com/office/drawing/2014/main" id="{C827CB4F-689D-B14C-56A3-728F012C4A2A}"/>
              </a:ext>
            </a:extLst>
          </p:cNvPr>
          <p:cNvSpPr txBox="1"/>
          <p:nvPr/>
        </p:nvSpPr>
        <p:spPr>
          <a:xfrm>
            <a:off x="7372351" y="2102744"/>
            <a:ext cx="2916478" cy="1754326"/>
          </a:xfrm>
          <a:prstGeom prst="rect">
            <a:avLst/>
          </a:prstGeom>
          <a:solidFill>
            <a:srgbClr val="E1333F"/>
          </a:solidFill>
        </p:spPr>
        <p:txBody>
          <a:bodyPr wrap="square" rtlCol="0">
            <a:spAutoFit/>
          </a:bodyPr>
          <a:lstStyle/>
          <a:p>
            <a:pPr algn="ctr" rtl="1"/>
            <a:r>
              <a:rPr lang="ar-JO" sz="3600" b="1" dirty="0">
                <a:solidFill>
                  <a:schemeClr val="tx2"/>
                </a:solidFill>
                <a:latin typeface="Calibri" panose="020F0502020204030204" pitchFamily="34" charset="0"/>
                <a:cs typeface="Calibri" panose="020F0502020204030204" pitchFamily="34" charset="0"/>
              </a:rPr>
              <a:t>فهم</a:t>
            </a:r>
            <a:r>
              <a:rPr lang="ar-JO" sz="3600" dirty="0">
                <a:solidFill>
                  <a:schemeClr val="tx2"/>
                </a:solidFill>
                <a:latin typeface="Calibri" panose="020F0502020204030204" pitchFamily="34" charset="0"/>
                <a:cs typeface="Calibri" panose="020F0502020204030204" pitchFamily="34" charset="0"/>
              </a:rPr>
              <a:t> السياق واحتياجات المعلومات</a:t>
            </a:r>
            <a:endParaRPr lang="en-US" sz="3600" dirty="0">
              <a:solidFill>
                <a:schemeClr val="tx2"/>
              </a:solidFill>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AEA3E6C2-CB1B-E9C9-BC5E-B0D2F7C15F61}"/>
              </a:ext>
            </a:extLst>
          </p:cNvPr>
          <p:cNvSpPr txBox="1"/>
          <p:nvPr/>
        </p:nvSpPr>
        <p:spPr>
          <a:xfrm>
            <a:off x="3212554" y="3762877"/>
            <a:ext cx="2752700" cy="1754326"/>
          </a:xfrm>
          <a:prstGeom prst="rect">
            <a:avLst/>
          </a:prstGeom>
          <a:solidFill>
            <a:srgbClr val="E1333F"/>
          </a:solidFill>
        </p:spPr>
        <p:txBody>
          <a:bodyPr wrap="square" rtlCol="0">
            <a:spAutoFit/>
          </a:bodyPr>
          <a:lstStyle/>
          <a:p>
            <a:pPr algn="ctr" rtl="1"/>
            <a:r>
              <a:rPr lang="ar-JO" sz="3600" b="1" dirty="0">
                <a:solidFill>
                  <a:schemeClr val="tx2"/>
                </a:solidFill>
                <a:latin typeface="Calibri" panose="020F0502020204030204" pitchFamily="34" charset="0"/>
                <a:cs typeface="Calibri" panose="020F0502020204030204" pitchFamily="34" charset="0"/>
              </a:rPr>
              <a:t>مرافقتهم</a:t>
            </a:r>
            <a:r>
              <a:rPr lang="ar-JO" sz="3600" dirty="0">
                <a:solidFill>
                  <a:schemeClr val="tx2"/>
                </a:solidFill>
                <a:latin typeface="Calibri" panose="020F0502020204030204" pitchFamily="34" charset="0"/>
                <a:cs typeface="Calibri" panose="020F0502020204030204" pitchFamily="34" charset="0"/>
              </a:rPr>
              <a:t> ليصبحوا جزءًا من الحل</a:t>
            </a:r>
            <a:endParaRPr lang="en-US" sz="3600" dirty="0">
              <a:solidFill>
                <a:schemeClr val="tx2"/>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B6BCC445-4D3A-54A2-E412-A29237EC159E}"/>
              </a:ext>
            </a:extLst>
          </p:cNvPr>
          <p:cNvSpPr txBox="1"/>
          <p:nvPr/>
        </p:nvSpPr>
        <p:spPr>
          <a:xfrm>
            <a:off x="5230792" y="7308681"/>
            <a:ext cx="2752700" cy="1754326"/>
          </a:xfrm>
          <a:prstGeom prst="rect">
            <a:avLst/>
          </a:prstGeom>
          <a:solidFill>
            <a:srgbClr val="E1333F"/>
          </a:solidFill>
        </p:spPr>
        <p:txBody>
          <a:bodyPr wrap="square" rtlCol="0">
            <a:spAutoFit/>
          </a:bodyPr>
          <a:lstStyle/>
          <a:p>
            <a:pPr algn="ctr" rtl="1"/>
            <a:r>
              <a:rPr lang="ar-JO" sz="3600" b="1" dirty="0">
                <a:solidFill>
                  <a:schemeClr val="tx2"/>
                </a:solidFill>
                <a:latin typeface="Calibri" panose="020F0502020204030204" pitchFamily="34" charset="0"/>
                <a:cs typeface="Calibri" panose="020F0502020204030204" pitchFamily="34" charset="0"/>
              </a:rPr>
              <a:t>التصرف</a:t>
            </a:r>
            <a:r>
              <a:rPr lang="ar-JO" sz="3600" dirty="0">
                <a:solidFill>
                  <a:schemeClr val="tx2"/>
                </a:solidFill>
                <a:latin typeface="Calibri" panose="020F0502020204030204" pitchFamily="34" charset="0"/>
                <a:cs typeface="Calibri" panose="020F0502020204030204" pitchFamily="34" charset="0"/>
              </a:rPr>
              <a:t> وفقًا للتغذية الراجعة الخاصة بالأفراد</a:t>
            </a:r>
            <a:endParaRPr lang="en-US" sz="3600" dirty="0">
              <a:solidFill>
                <a:schemeClr val="tx2"/>
              </a:solidFill>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2AF3A5A4-C530-2543-AAA7-57CD999FFB7B}"/>
              </a:ext>
            </a:extLst>
          </p:cNvPr>
          <p:cNvSpPr txBox="1"/>
          <p:nvPr/>
        </p:nvSpPr>
        <p:spPr>
          <a:xfrm>
            <a:off x="9608994" y="7401014"/>
            <a:ext cx="3003132" cy="1569660"/>
          </a:xfrm>
          <a:prstGeom prst="rect">
            <a:avLst/>
          </a:prstGeom>
          <a:solidFill>
            <a:srgbClr val="E1333F"/>
          </a:solidFill>
        </p:spPr>
        <p:txBody>
          <a:bodyPr wrap="square" rtlCol="0">
            <a:spAutoFit/>
          </a:bodyPr>
          <a:lstStyle/>
          <a:p>
            <a:pPr algn="ctr" rtl="1"/>
            <a:r>
              <a:rPr lang="ar-JO" sz="3200" dirty="0">
                <a:solidFill>
                  <a:schemeClr val="tx2"/>
                </a:solidFill>
                <a:latin typeface="Calibri" panose="020F0502020204030204" pitchFamily="34" charset="0"/>
                <a:cs typeface="Calibri" panose="020F0502020204030204" pitchFamily="34" charset="0"/>
              </a:rPr>
              <a:t>تلقي </a:t>
            </a:r>
            <a:r>
              <a:rPr lang="ar-JO" sz="3200" b="1" dirty="0">
                <a:solidFill>
                  <a:schemeClr val="tx2"/>
                </a:solidFill>
                <a:latin typeface="Calibri" panose="020F0502020204030204" pitchFamily="34" charset="0"/>
                <a:cs typeface="Calibri" panose="020F0502020204030204" pitchFamily="34" charset="0"/>
              </a:rPr>
              <a:t>التغذية الراجعة من جانب ا</a:t>
            </a:r>
            <a:r>
              <a:rPr lang="ar-JO" sz="3200" dirty="0">
                <a:solidFill>
                  <a:schemeClr val="tx2"/>
                </a:solidFill>
                <a:latin typeface="Calibri" panose="020F0502020204030204" pitchFamily="34" charset="0"/>
                <a:cs typeface="Calibri" panose="020F0502020204030204" pitchFamily="34" charset="0"/>
              </a:rPr>
              <a:t>لأفراد واحتياجات التحليل</a:t>
            </a:r>
            <a:endParaRPr lang="en-US" sz="3200" dirty="0">
              <a:solidFill>
                <a:schemeClr val="tx2"/>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4087D070-7013-33D0-1865-BA78AEE6391C}"/>
              </a:ext>
            </a:extLst>
          </p:cNvPr>
          <p:cNvSpPr txBox="1"/>
          <p:nvPr/>
        </p:nvSpPr>
        <p:spPr>
          <a:xfrm>
            <a:off x="11932358" y="3455100"/>
            <a:ext cx="2513560" cy="2062103"/>
          </a:xfrm>
          <a:prstGeom prst="rect">
            <a:avLst/>
          </a:prstGeom>
          <a:solidFill>
            <a:srgbClr val="E1333F"/>
          </a:solidFill>
        </p:spPr>
        <p:txBody>
          <a:bodyPr wrap="square" rtlCol="0">
            <a:spAutoFit/>
          </a:bodyPr>
          <a:lstStyle/>
          <a:p>
            <a:pPr algn="ctr" rtl="1"/>
            <a:r>
              <a:rPr lang="ar-JO" sz="3200" dirty="0">
                <a:solidFill>
                  <a:schemeClr val="tx2"/>
                </a:solidFill>
                <a:latin typeface="Calibri" panose="020F0502020204030204" pitchFamily="34" charset="0"/>
                <a:cs typeface="Calibri" panose="020F0502020204030204" pitchFamily="34" charset="0"/>
              </a:rPr>
              <a:t>تقديم المعلومات المفيدة والقابلة للتطبيق </a:t>
            </a:r>
            <a:r>
              <a:rPr lang="ar-JO" sz="3200" b="1" dirty="0">
                <a:solidFill>
                  <a:schemeClr val="tx2"/>
                </a:solidFill>
                <a:latin typeface="Calibri" panose="020F0502020204030204" pitchFamily="34" charset="0"/>
                <a:cs typeface="Calibri" panose="020F0502020204030204" pitchFamily="34" charset="0"/>
              </a:rPr>
              <a:t>وإشراك</a:t>
            </a:r>
            <a:r>
              <a:rPr lang="ar-JO" sz="3200" dirty="0">
                <a:solidFill>
                  <a:schemeClr val="tx2"/>
                </a:solidFill>
                <a:latin typeface="Calibri" panose="020F0502020204030204" pitchFamily="34" charset="0"/>
                <a:cs typeface="Calibri" panose="020F0502020204030204" pitchFamily="34" charset="0"/>
              </a:rPr>
              <a:t> المجتمعات</a:t>
            </a:r>
            <a:endParaRPr lang="en-US" sz="3200" dirty="0">
              <a:solidFill>
                <a:schemeClr val="tx2"/>
              </a:solidFill>
              <a:latin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FB20A1EF-5D47-25F7-72C2-87599ABBDDF0}"/>
              </a:ext>
            </a:extLst>
          </p:cNvPr>
          <p:cNvSpPr txBox="1"/>
          <p:nvPr/>
        </p:nvSpPr>
        <p:spPr>
          <a:xfrm>
            <a:off x="6848383" y="5258780"/>
            <a:ext cx="4200846" cy="1107996"/>
          </a:xfrm>
          <a:prstGeom prst="rect">
            <a:avLst/>
          </a:prstGeom>
          <a:solidFill>
            <a:srgbClr val="2D2A26"/>
          </a:solidFill>
        </p:spPr>
        <p:txBody>
          <a:bodyPr wrap="square" rtlCol="0">
            <a:spAutoFit/>
          </a:bodyPr>
          <a:lstStyle/>
          <a:p>
            <a:pPr algn="ctr" rtl="1"/>
            <a:r>
              <a:rPr lang="ar-JO" sz="6600" b="1" dirty="0">
                <a:solidFill>
                  <a:schemeClr val="tx2"/>
                </a:solidFill>
                <a:latin typeface="Calibri" panose="020F0502020204030204" pitchFamily="34" charset="0"/>
                <a:cs typeface="Calibri" panose="020F0502020204030204" pitchFamily="34" charset="0"/>
              </a:rPr>
              <a:t>الثقة</a:t>
            </a:r>
            <a:endParaRPr lang="en-US" sz="6600" dirty="0">
              <a:solidFill>
                <a:schemeClr val="tx2"/>
              </a:solidFill>
              <a:latin typeface="Calibri" panose="020F0502020204030204" pitchFamily="34" charset="0"/>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533"/>
        <p:cNvGrpSpPr/>
        <p:nvPr/>
      </p:nvGrpSpPr>
      <p:grpSpPr>
        <a:xfrm>
          <a:off x="0" y="0"/>
          <a:ext cx="0" cy="0"/>
          <a:chOff x="0" y="0"/>
          <a:chExt cx="0" cy="0"/>
        </a:xfrm>
      </p:grpSpPr>
      <p:sp>
        <p:nvSpPr>
          <p:cNvPr id="534" name="Google Shape;534;p8"/>
          <p:cNvSpPr/>
          <p:nvPr/>
        </p:nvSpPr>
        <p:spPr>
          <a:xfrm>
            <a:off x="1087528"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5" name="Google Shape;535;p8"/>
          <p:cNvSpPr/>
          <p:nvPr/>
        </p:nvSpPr>
        <p:spPr>
          <a:xfrm>
            <a:off x="5273776"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6" name="Google Shape;536;p8"/>
          <p:cNvSpPr/>
          <p:nvPr/>
        </p:nvSpPr>
        <p:spPr>
          <a:xfrm>
            <a:off x="9612304"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7" name="Google Shape;537;p8"/>
          <p:cNvSpPr/>
          <p:nvPr/>
        </p:nvSpPr>
        <p:spPr>
          <a:xfrm>
            <a:off x="13798552"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8" name="Google Shape;538;p8"/>
          <p:cNvSpPr/>
          <p:nvPr/>
        </p:nvSpPr>
        <p:spPr>
          <a:xfrm>
            <a:off x="2406323" y="6291997"/>
            <a:ext cx="13176000" cy="92277"/>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396938"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0" name="Google Shape;540;p8"/>
          <p:cNvSpPr/>
          <p:nvPr/>
        </p:nvSpPr>
        <p:spPr>
          <a:xfrm>
            <a:off x="6686349"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1" name="Google Shape;541;p8"/>
          <p:cNvSpPr/>
          <p:nvPr/>
        </p:nvSpPr>
        <p:spPr>
          <a:xfrm>
            <a:off x="10981551"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2" name="Google Shape;542;p8"/>
          <p:cNvSpPr/>
          <p:nvPr/>
        </p:nvSpPr>
        <p:spPr>
          <a:xfrm>
            <a:off x="15279054"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3" name="Google Shape;543;p8"/>
          <p:cNvSpPr txBox="1"/>
          <p:nvPr/>
        </p:nvSpPr>
        <p:spPr>
          <a:xfrm>
            <a:off x="940258" y="541019"/>
            <a:ext cx="13896670" cy="683224"/>
          </a:xfrm>
          <a:prstGeom prst="rect">
            <a:avLst/>
          </a:prstGeom>
          <a:noFill/>
          <a:ln>
            <a:noFill/>
          </a:ln>
        </p:spPr>
        <p:txBody>
          <a:bodyPr spcFirstLastPara="1" wrap="square" lIns="91425" tIns="45700" rIns="91425" bIns="45700" anchor="t" anchorCtr="0">
            <a:spAutoFit/>
          </a:bodyPr>
          <a:lstStyle/>
          <a:p>
            <a:pPr marL="0" marR="0" lvl="0" indent="0" algn="r" rtl="1">
              <a:lnSpc>
                <a:spcPct val="80000"/>
              </a:lnSpc>
              <a:spcBef>
                <a:spcPts val="0"/>
              </a:spcBef>
              <a:spcAft>
                <a:spcPts val="0"/>
              </a:spcAft>
              <a:buClr>
                <a:srgbClr val="000000"/>
              </a:buClr>
              <a:buSzPts val="4800"/>
              <a:buFont typeface="Arial"/>
              <a:buNone/>
            </a:pPr>
            <a:r>
              <a:rPr lang="ar-JO" sz="4800" b="1" dirty="0">
                <a:solidFill>
                  <a:schemeClr val="accent3"/>
                </a:solidFill>
                <a:latin typeface="Calibri" panose="020F0502020204030204" pitchFamily="34" charset="0"/>
                <a:cs typeface="Calibri" panose="020F0502020204030204" pitchFamily="34" charset="0"/>
                <a:sym typeface="Montserrat"/>
              </a:rPr>
              <a:t>ما لا </a:t>
            </a:r>
            <a:r>
              <a:rPr lang="ar-JO" sz="4800" b="1" dirty="0">
                <a:solidFill>
                  <a:schemeClr val="bg1"/>
                </a:solidFill>
                <a:latin typeface="Calibri" panose="020F0502020204030204" pitchFamily="34" charset="0"/>
                <a:cs typeface="Calibri" panose="020F0502020204030204" pitchFamily="34" charset="0"/>
                <a:sym typeface="Montserrat"/>
              </a:rPr>
              <a:t>تتصف به المشاركة المجتمعية والمساءلة</a:t>
            </a:r>
            <a:r>
              <a:rPr lang="ar-JO" sz="4800" b="1" dirty="0">
                <a:solidFill>
                  <a:schemeClr val="accent3"/>
                </a:solidFill>
                <a:latin typeface="Calibri" panose="020F0502020204030204" pitchFamily="34" charset="0"/>
                <a:cs typeface="Calibri" panose="020F0502020204030204" pitchFamily="34" charset="0"/>
                <a:sym typeface="Montserrat"/>
              </a:rPr>
              <a:t>...</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4" name="Google Shape;544;p8"/>
          <p:cNvSpPr txBox="1"/>
          <p:nvPr/>
        </p:nvSpPr>
        <p:spPr>
          <a:xfrm>
            <a:off x="940258" y="7061081"/>
            <a:ext cx="3295650" cy="1474209"/>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أمر جديد</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ctr" rtl="1">
              <a:lnSpc>
                <a:spcPct val="110000"/>
              </a:lnSpc>
              <a:spcBef>
                <a:spcPts val="1800"/>
              </a:spcBef>
              <a:spcAft>
                <a:spcPts val="0"/>
              </a:spcAft>
              <a:buClr>
                <a:srgbClr val="000000"/>
              </a:buClr>
              <a:buSzPts val="2000"/>
              <a:buFont typeface="Arial"/>
              <a:buNone/>
            </a:pPr>
            <a:r>
              <a:rPr lang="ar-JO" sz="2000" b="0" i="1" u="none" strike="noStrike" cap="none" dirty="0">
                <a:solidFill>
                  <a:schemeClr val="lt1"/>
                </a:solidFill>
                <a:latin typeface="Calibri" panose="020F0502020204030204" pitchFamily="34" charset="0"/>
                <a:ea typeface="Open Sans"/>
                <a:cs typeface="Calibri" panose="020F0502020204030204" pitchFamily="34" charset="0"/>
                <a:sym typeface="Open Sans"/>
              </a:rPr>
              <a:t> لطالما انخرطنا مع المجتمعات، إلا أننا لا نفعل ذلك دائمًا كما يجب</a:t>
            </a:r>
            <a:endParaRPr sz="2800" b="0" i="1"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p:txBody>
      </p:sp>
      <p:sp>
        <p:nvSpPr>
          <p:cNvPr id="545" name="Google Shape;545;p8"/>
          <p:cNvSpPr txBox="1"/>
          <p:nvPr/>
        </p:nvSpPr>
        <p:spPr>
          <a:xfrm>
            <a:off x="4913105" y="7082159"/>
            <a:ext cx="3926095" cy="1243377"/>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برنامج أو نشاط منفصل</a:t>
            </a:r>
          </a:p>
          <a:p>
            <a:pPr marL="0" marR="0" lvl="0" indent="0" algn="ctr" rtl="1">
              <a:lnSpc>
                <a:spcPct val="110000"/>
              </a:lnSpc>
              <a:spcBef>
                <a:spcPts val="0"/>
              </a:spcBef>
              <a:spcAft>
                <a:spcPts val="0"/>
              </a:spcAft>
              <a:buClr>
                <a:srgbClr val="000000"/>
              </a:buClr>
              <a:buSzPts val="2800"/>
              <a:buFont typeface="Arial"/>
              <a:buNone/>
            </a:pPr>
            <a:r>
              <a:rPr lang="ar-JO" sz="2000" b="0" i="1" u="none" strike="noStrike" cap="none" dirty="0">
                <a:solidFill>
                  <a:schemeClr val="lt1"/>
                </a:solidFill>
                <a:latin typeface="Calibri" panose="020F0502020204030204" pitchFamily="34" charset="0"/>
                <a:ea typeface="Open Sans"/>
                <a:cs typeface="Calibri" panose="020F0502020204030204" pitchFamily="34" charset="0"/>
                <a:sym typeface="Open Sans"/>
              </a:rPr>
              <a:t> تعد نهج عمل، يجب تضمينها كجز</a:t>
            </a:r>
            <a:r>
              <a:rPr lang="ar-JO" sz="2000" i="1" dirty="0">
                <a:solidFill>
                  <a:schemeClr val="lt1"/>
                </a:solidFill>
                <a:latin typeface="Calibri" panose="020F0502020204030204" pitchFamily="34" charset="0"/>
                <a:ea typeface="Open Sans"/>
                <a:cs typeface="Calibri" panose="020F0502020204030204" pitchFamily="34" charset="0"/>
                <a:sym typeface="Open Sans"/>
              </a:rPr>
              <a:t>ء</a:t>
            </a:r>
            <a:r>
              <a:rPr lang="ar-JO" sz="2000" b="0" i="1" u="none" strike="noStrike" cap="none" dirty="0">
                <a:solidFill>
                  <a:schemeClr val="lt1"/>
                </a:solidFill>
                <a:latin typeface="Calibri" panose="020F0502020204030204" pitchFamily="34" charset="0"/>
                <a:ea typeface="Open Sans"/>
                <a:cs typeface="Calibri" panose="020F0502020204030204" pitchFamily="34" charset="0"/>
                <a:sym typeface="Open Sans"/>
              </a:rPr>
              <a:t> من البرامج والعمليات</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6" name="Google Shape;546;p8"/>
          <p:cNvSpPr txBox="1"/>
          <p:nvPr/>
        </p:nvSpPr>
        <p:spPr>
          <a:xfrm>
            <a:off x="9519080" y="7061081"/>
            <a:ext cx="3295650" cy="1735819"/>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عمل فردي</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ctr" rtl="1">
              <a:lnSpc>
                <a:spcPct val="110000"/>
              </a:lnSpc>
              <a:spcBef>
                <a:spcPts val="1200"/>
              </a:spcBef>
              <a:spcAft>
                <a:spcPts val="0"/>
              </a:spcAft>
              <a:buClr>
                <a:srgbClr val="000000"/>
              </a:buClr>
              <a:buSzPts val="2000"/>
              <a:buFont typeface="Arial"/>
              <a:buNone/>
            </a:pPr>
            <a:r>
              <a:rPr lang="ar-JO" sz="2000" b="0" i="1" u="none" strike="noStrike" cap="none" dirty="0">
                <a:solidFill>
                  <a:schemeClr val="lt1"/>
                </a:solidFill>
                <a:latin typeface="Calibri" panose="020F0502020204030204" pitchFamily="34" charset="0"/>
                <a:ea typeface="Open Sans"/>
                <a:cs typeface="Calibri" panose="020F0502020204030204" pitchFamily="34" charset="0"/>
                <a:sym typeface="Open Sans"/>
              </a:rPr>
              <a:t>تقع على عاتقنا جميعًا مسؤولية ضمان إشراك المجتمعات بشكل جيد في عملنا</a:t>
            </a:r>
            <a:endParaRPr sz="2000" b="0" i="1"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p:txBody>
      </p:sp>
      <p:sp>
        <p:nvSpPr>
          <p:cNvPr id="547" name="Google Shape;547;p8"/>
          <p:cNvSpPr txBox="1"/>
          <p:nvPr/>
        </p:nvSpPr>
        <p:spPr>
          <a:xfrm>
            <a:off x="13679569" y="7082159"/>
            <a:ext cx="3581259" cy="1871241"/>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مسؤولية إضافية أو واجب إضافي يجب تنفيذه </a:t>
            </a:r>
            <a:endParaRPr lang="en-US" sz="2800" b="1" i="0"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a:p>
            <a:pPr marL="0" marR="0" lvl="0" indent="0" algn="ctr" rtl="0">
              <a:lnSpc>
                <a:spcPct val="110000"/>
              </a:lnSpc>
              <a:spcBef>
                <a:spcPts val="1200"/>
              </a:spcBef>
              <a:spcAft>
                <a:spcPts val="0"/>
              </a:spcAft>
              <a:buClr>
                <a:srgbClr val="000000"/>
              </a:buClr>
              <a:buSzPts val="2000"/>
              <a:buFont typeface="Arial"/>
              <a:buNone/>
            </a:pPr>
            <a:r>
              <a:rPr lang="ar-JO" sz="2000" b="0" i="1" u="none" strike="noStrike" cap="none" dirty="0">
                <a:solidFill>
                  <a:schemeClr val="lt1"/>
                </a:solidFill>
                <a:latin typeface="Calibri" panose="020F0502020204030204" pitchFamily="34" charset="0"/>
                <a:ea typeface="Open Sans"/>
                <a:cs typeface="Calibri" panose="020F0502020204030204" pitchFamily="34" charset="0"/>
                <a:sym typeface="Open Sans"/>
              </a:rPr>
              <a:t> تعد أمرًا بالغ الأهمية لجودة وتأثير ما نفعله.</a:t>
            </a:r>
            <a:endParaRPr lang="en-US" sz="2000" b="0" i="1"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p:txBody>
      </p:sp>
      <p:pic>
        <p:nvPicPr>
          <p:cNvPr id="548" name="Google Shape;548;p8"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487141" y="3201706"/>
            <a:ext cx="2201881" cy="2201881"/>
          </a:xfrm>
          <a:prstGeom prst="rect">
            <a:avLst/>
          </a:prstGeom>
          <a:noFill/>
          <a:ln>
            <a:noFill/>
          </a:ln>
        </p:spPr>
      </p:pic>
      <p:pic>
        <p:nvPicPr>
          <p:cNvPr id="549" name="Google Shape;549;p8" descr="A picture containing text, sig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4240336" y="3081511"/>
            <a:ext cx="2459723" cy="2459723"/>
          </a:xfrm>
          <a:prstGeom prst="rect">
            <a:avLst/>
          </a:prstGeom>
          <a:noFill/>
          <a:ln>
            <a:noFill/>
          </a:ln>
        </p:spPr>
      </p:pic>
      <p:pic>
        <p:nvPicPr>
          <p:cNvPr id="550" name="Google Shape;550;p8" descr="Icon&#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718127" y="3288169"/>
            <a:ext cx="2112406" cy="2112406"/>
          </a:xfrm>
          <a:prstGeom prst="rect">
            <a:avLst/>
          </a:prstGeom>
          <a:noFill/>
          <a:ln>
            <a:noFill/>
          </a:ln>
        </p:spPr>
      </p:pic>
      <p:pic>
        <p:nvPicPr>
          <p:cNvPr id="551" name="Google Shape;551;p8" descr="Icon&#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9938889" y="3167329"/>
            <a:ext cx="2347938" cy="23479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a:alphaModFix/>
          </a:blip>
          <a:srcRect l="4136" r="34989"/>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696303"/>
            <a:ext cx="7935449" cy="6029815"/>
          </a:xfrm>
          <a:prstGeom prst="rect">
            <a:avLst/>
          </a:prstGeom>
          <a:noFill/>
          <a:ln>
            <a:noFill/>
          </a:ln>
        </p:spPr>
        <p:txBody>
          <a:bodyPr spcFirstLastPara="1" wrap="square" lIns="91425" tIns="45700" rIns="91425" bIns="45700" anchor="t" anchorCtr="0">
            <a:spAutoFit/>
          </a:bodyPr>
          <a:lstStyle/>
          <a:p>
            <a:pPr lvl="0" algn="just" rtl="1">
              <a:lnSpc>
                <a:spcPts val="3080"/>
              </a:lnSpc>
              <a:buSzPts val="2800"/>
              <a:defRPr/>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تحد الشفافية من الفساد في جمهورية مالاوي </a:t>
            </a:r>
          </a:p>
          <a:p>
            <a:pPr marL="342900" lvl="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عمل الصليب الأحمر التابع لمالاوي على تدريب المتطوعين على التواصل بوضوح بشأن مواد المساعدات التي سيحصل عليها الأشخاص، بالإضافة إلى كيفية تقديم الشكاوى للتصدي للفساد من جانب قادة المجتمع.</a:t>
            </a:r>
          </a:p>
          <a:p>
            <a:pPr marL="342900" lvl="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لجأوا إلى الزيارات المنزلية واللقاءات المجتمعية والخط الساخن ومكاتب المساعدة وصناديق الاقتراحات.</a:t>
            </a:r>
            <a:endParaRPr lang="en-GB" sz="24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endParaRPr>
          </a:p>
          <a:p>
            <a:pPr algn="just" rtl="1">
              <a:lnSpc>
                <a:spcPts val="3080"/>
              </a:lnSpc>
              <a:spcBef>
                <a:spcPts val="1200"/>
              </a:spcBef>
              <a:buClr>
                <a:srgbClr val="FF0000"/>
              </a:buClr>
              <a:buSzPts val="2200"/>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استخدام وسائل التواصل الاجتماعي للتواصل بشأن اللقاحات في بنغلاديش</a:t>
            </a:r>
            <a:endParaRPr lang="en-GB" sz="2600" b="1"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endParaRP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استخدم الهلال الأحمر التابع لبنغلاديش منصة الفيسبوك لمشاركة المعلومات الموثوقة حول لقاحات كوفيد-19 مع ما يزيد عن 87,000 متابعًا.</a:t>
            </a: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تضمنت المنشورات صورًا وجلسات مباشرة مع الخبراء ورسومًا متحركة، بالإضافة إلى مقاطع الفيديو للإجابة على الأسئلة المتعلقة باللقاحات وتشجيع تلقيها.</a:t>
            </a:r>
            <a:endParaRPr lang="en-GB"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endParaRPr>
          </a:p>
        </p:txBody>
      </p:sp>
      <p:sp>
        <p:nvSpPr>
          <p:cNvPr id="575" name="Google Shape;575;p11"/>
          <p:cNvSpPr txBox="1"/>
          <p:nvPr/>
        </p:nvSpPr>
        <p:spPr>
          <a:xfrm>
            <a:off x="443440" y="373977"/>
            <a:ext cx="7418310" cy="2346756"/>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33394B"/>
                </a:solidFill>
                <a:effectLst/>
                <a:uLnTx/>
                <a:uFillTx/>
                <a:latin typeface="Calibri" panose="020F0502020204030204" pitchFamily="34" charset="0"/>
                <a:ea typeface="Montserrat"/>
                <a:cs typeface="Calibri" panose="020F0502020204030204" pitchFamily="34" charset="0"/>
                <a:sym typeface="Montserrat"/>
              </a:rPr>
              <a:t>المشاركة المجتمعية والمساءلة في العمل:</a:t>
            </a:r>
            <a:endParaRPr kumimoji="0"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a:p>
            <a:pPr marL="0" marR="0" lvl="0" indent="0" algn="r" defTabSz="914400" rtl="1" eaLnBrk="1" fontAlgn="auto" latinLnBrk="0" hangingPunct="1">
              <a:lnSpc>
                <a:spcPct val="100000"/>
              </a:lnSpc>
              <a:spcBef>
                <a:spcPts val="300"/>
              </a:spcBef>
              <a:spcAft>
                <a:spcPts val="0"/>
              </a:spcAft>
              <a:buClr>
                <a:srgbClr val="000000"/>
              </a:buClr>
              <a:buSzPts val="4800"/>
              <a:buFont typeface="Arial"/>
              <a:buNone/>
              <a:tabLst/>
              <a:defRPr/>
            </a:pPr>
            <a:r>
              <a:rPr lang="ar-JO" sz="4800" b="1" dirty="0">
                <a:solidFill>
                  <a:srgbClr val="F5333F"/>
                </a:solidFill>
                <a:latin typeface="Calibri" panose="020F0502020204030204" pitchFamily="34" charset="0"/>
                <a:ea typeface="Montserrat"/>
                <a:cs typeface="Calibri" panose="020F0502020204030204" pitchFamily="34" charset="0"/>
                <a:sym typeface="Montserrat"/>
              </a:rPr>
              <a:t>التواصل</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7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337257"/>
            <a:ext cx="8408894" cy="2308270"/>
          </a:xfrm>
          <a:prstGeom prst="rect">
            <a:avLst/>
          </a:prstGeom>
          <a:noFill/>
          <a:ln>
            <a:noFill/>
          </a:ln>
        </p:spPr>
        <p:txBody>
          <a:bodyPr spcFirstLastPara="1" wrap="square" lIns="91412" tIns="45693" rIns="91412" bIns="45693" anchor="t" anchorCtr="0">
            <a:spAutoFit/>
          </a:bodyPr>
          <a:lstStyle/>
          <a:p>
            <a:pPr algn="r" defTabSz="914309" rtl="1">
              <a:buSzPts val="4800"/>
            </a:pPr>
            <a:r>
              <a:rPr kumimoji="0" lang="ar-JO" sz="4800" b="1" i="0" u="none" strike="noStrike" kern="0" cap="none" spc="0" normalizeH="0" baseline="0" noProof="0" dirty="0">
                <a:ln>
                  <a:noFill/>
                </a:ln>
                <a:solidFill>
                  <a:srgbClr val="33394B"/>
                </a:solidFill>
                <a:effectLst/>
                <a:uLnTx/>
                <a:uFillTx/>
                <a:latin typeface="Calibri" panose="020F0502020204030204" pitchFamily="34" charset="0"/>
                <a:ea typeface="Montserrat"/>
                <a:cs typeface="Calibri" panose="020F0502020204030204" pitchFamily="34" charset="0"/>
                <a:sym typeface="Montserrat"/>
              </a:rPr>
              <a:t>المشاركة المجتمعية والمساءلة في العمل:</a:t>
            </a:r>
            <a:endParaRPr kumimoji="0" lang="ar-JO"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a:p>
            <a:pPr algn="r" defTabSz="914309" rtl="1">
              <a:spcBef>
                <a:spcPts val="0"/>
              </a:spcBef>
              <a:spcAft>
                <a:spcPts val="0"/>
              </a:spcAft>
              <a:buClr>
                <a:srgbClr val="000000"/>
              </a:buClr>
              <a:buSzPts val="4800"/>
            </a:pPr>
            <a:r>
              <a:rPr lang="ar-JO" sz="4800" b="1" dirty="0">
                <a:solidFill>
                  <a:srgbClr val="F5333F"/>
                </a:solidFill>
                <a:latin typeface="Calibri" panose="020F0502020204030204" pitchFamily="34" charset="0"/>
                <a:ea typeface="Montserrat"/>
                <a:cs typeface="Calibri" panose="020F0502020204030204" pitchFamily="34" charset="0"/>
                <a:sym typeface="Montserrat"/>
              </a:rPr>
              <a:t>المشاركة</a:t>
            </a:r>
            <a:endParaRPr sz="4800" dirty="0">
              <a:solidFill>
                <a:srgbClr val="F5333F"/>
              </a:solidFill>
              <a:latin typeface="Calibri" panose="020F0502020204030204" pitchFamily="34" charset="0"/>
              <a:ea typeface="Roboto Black"/>
              <a:cs typeface="Calibri" panose="020F0502020204030204" pitchFamily="34" charset="0"/>
              <a:sym typeface="Roboto Black"/>
            </a:endParaRPr>
          </a:p>
        </p:txBody>
      </p:sp>
      <p:sp>
        <p:nvSpPr>
          <p:cNvPr id="559" name="Google Shape;559;p9"/>
          <p:cNvSpPr txBox="1"/>
          <p:nvPr/>
        </p:nvSpPr>
        <p:spPr>
          <a:xfrm>
            <a:off x="9144000" y="2575007"/>
            <a:ext cx="8570912" cy="6183690"/>
          </a:xfrm>
          <a:prstGeom prst="rect">
            <a:avLst/>
          </a:prstGeom>
          <a:noFill/>
          <a:ln>
            <a:noFill/>
          </a:ln>
        </p:spPr>
        <p:txBody>
          <a:bodyPr spcFirstLastPara="1" wrap="square" lIns="91412" tIns="45693" rIns="91412" bIns="45693" anchor="t" anchorCtr="0">
            <a:spAutoFit/>
          </a:bodyPr>
          <a:lstStyle/>
          <a:p>
            <a:pPr lvl="0" algn="just" rtl="1">
              <a:lnSpc>
                <a:spcPts val="3080"/>
              </a:lnSpc>
              <a:buSzPts val="2800"/>
              <a:defRPr/>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اللجان الاستشارية المجتمعية في تركيا</a:t>
            </a:r>
            <a:endParaRPr lang="en-GB" sz="2600" b="1"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endParaRPr>
          </a:p>
          <a:p>
            <a:pPr marL="342900" lvl="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ينشئ الهلال الأحمر في تركيا لجان استشارية للإشراف على مراكزه المجتمعية.</a:t>
            </a:r>
          </a:p>
          <a:p>
            <a:pPr marL="342900" lvl="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تضم هذه اللجان أعضاء المجتمع المحلي والمهاجرين وموظفي الهلال الأحمر في تركيا  والسلطات المحلية والمجموعات الأكثر هشاشة. </a:t>
            </a:r>
          </a:p>
          <a:p>
            <a:pPr marL="342900" lvl="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تجتمع بشكل شهريًا لمناقشة الاحتياجات وكيفية تحسين الخدمات في المراكز المجتمعية</a:t>
            </a:r>
          </a:p>
          <a:p>
            <a:pPr marL="342900" lvl="0" indent="-342900" algn="just" rtl="1">
              <a:lnSpc>
                <a:spcPts val="3080"/>
              </a:lnSpc>
              <a:spcBef>
                <a:spcPts val="1200"/>
              </a:spcBef>
              <a:buClr>
                <a:srgbClr val="FF0000"/>
              </a:buClr>
              <a:buSzPts val="2200"/>
              <a:buFont typeface="Arial"/>
              <a:buChar char="•"/>
              <a:defRPr/>
            </a:pPr>
            <a:endParaRPr lang="en-GB" sz="2400" dirty="0">
              <a:solidFill>
                <a:srgbClr val="3F3F3F"/>
              </a:solidFill>
              <a:latin typeface="Calibri" panose="020F0502020204030204" pitchFamily="34" charset="0"/>
              <a:ea typeface="Open Sans"/>
              <a:cs typeface="Calibri" panose="020F0502020204030204" pitchFamily="34" charset="0"/>
              <a:sym typeface="Open Sans"/>
            </a:endParaRPr>
          </a:p>
          <a:p>
            <a:pPr algn="just" rtl="1">
              <a:lnSpc>
                <a:spcPts val="3080"/>
              </a:lnSpc>
              <a:buSzPts val="2800"/>
              <a:defRPr/>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 تقود فرق العمل المجتمعية الاستجابة لكوفيد-19 في اندونيسيا</a:t>
            </a:r>
          </a:p>
          <a:p>
            <a:pPr marL="34290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قدم الصليب الأحمر في اندونيسيا للمجموعات المجتمعية منحًا نقدية لتنفيذ أنشطتها التي تهدف إلى مكافحة كوفيد-19.</a:t>
            </a:r>
          </a:p>
          <a:p>
            <a:pPr marL="34290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دُربت فرق العمل القائمة على كوفيد-19 والمشاركة المجتمعية و وتقرير كيفية استخدام التمويل لتلبية الاحتياجات الأكثر أهمية في مجتمعهم، مثل نقاط غسل اليدين والكمامات وتتبع مخالطي المرضى وما إلى ذلك.</a:t>
            </a:r>
            <a:endParaRPr lang="en-GB" sz="2300" dirty="0">
              <a:solidFill>
                <a:srgbClr val="3F3F3F"/>
              </a:solidFill>
              <a:latin typeface="Calibri" panose="020F0502020204030204" pitchFamily="34" charset="0"/>
              <a:ea typeface="Open Sans"/>
              <a:cs typeface="Calibri" panose="020F0502020204030204" pitchFamily="34" charset="0"/>
              <a:sym typeface="Open Sans"/>
            </a:endParaRP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a:extLst>
              <a:ext uri="{28A0092B-C50C-407E-A947-70E740481C1C}">
                <a14:useLocalDpi xmlns:a14="http://schemas.microsoft.com/office/drawing/2010/main" val="0"/>
              </a:ext>
            </a:extLst>
          </a:blip>
          <a:srcRect l="2690" b="18250"/>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5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743489-0076-4BB1-BEE7-55235896F6F1}">
  <ds:schemaRef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133e5729-7bb1-4685-bd1f-c5e580a2ee33"/>
    <ds:schemaRef ds:uri="http://schemas.microsoft.com/office/2006/metadata/properties"/>
    <ds:schemaRef ds:uri="http://purl.org/dc/terms/"/>
    <ds:schemaRef ds:uri="http://purl.org/dc/dcmitype/"/>
    <ds:schemaRef ds:uri="cf328f71-004c-4ec5-8aac-4c1fe87c002c"/>
    <ds:schemaRef ds:uri="http://schemas.microsoft.com/sharepoint/v3"/>
    <ds:schemaRef ds:uri="http://www.w3.org/XML/1998/namespace"/>
  </ds:schemaRefs>
</ds:datastoreItem>
</file>

<file path=customXml/itemProps2.xml><?xml version="1.0" encoding="utf-8"?>
<ds:datastoreItem xmlns:ds="http://schemas.openxmlformats.org/officeDocument/2006/customXml" ds:itemID="{BFF019D8-58E9-47EB-BED5-24C07B9C05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6E31B4-E9E7-4438-9D37-107294A49E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6264</TotalTime>
  <Words>8827</Words>
  <Application>Microsoft Office PowerPoint</Application>
  <PresentationFormat>Custom</PresentationFormat>
  <Paragraphs>704</Paragraphs>
  <Slides>29</Slides>
  <Notes>29</Notes>
  <HiddenSlides>8</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29</vt:i4>
      </vt:variant>
    </vt:vector>
  </HeadingPairs>
  <TitlesOfParts>
    <vt:vector size="43" baseType="lpstr">
      <vt:lpstr>Noto Sans Symbols</vt:lpstr>
      <vt:lpstr>Roboto Black</vt:lpstr>
      <vt:lpstr>Montserrat SemiBold</vt:lpstr>
      <vt:lpstr>Roboto</vt:lpstr>
      <vt:lpstr>Arial</vt:lpstr>
      <vt:lpstr>Symbol</vt:lpstr>
      <vt:lpstr>Montserrat</vt:lpstr>
      <vt:lpstr>Bebas Neue</vt:lpstr>
      <vt:lpstr>Open Sans</vt:lpstr>
      <vt:lpstr>Calibri</vt:lpstr>
      <vt:lpstr>Calibri Light</vt:lpstr>
      <vt:lpstr>Office Theme</vt:lpstr>
      <vt:lpstr>1_Office Theme</vt:lpstr>
      <vt:lpstr>2_Office Theme</vt:lpstr>
      <vt:lpstr>PowerPoint Presentation</vt:lpstr>
      <vt:lpstr>تهيئة السياق (5 دقائق)</vt:lpstr>
      <vt:lpstr>PowerPoint Presentation</vt:lpstr>
      <vt:lpstr>PowerPoint Presentation</vt:lpstr>
      <vt:lpstr>مسمى مختلف - أهداف متماثلة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montaser obied</cp:lastModifiedBy>
  <cp:revision>101</cp:revision>
  <dcterms:created xsi:type="dcterms:W3CDTF">2015-02-25T15:20:40Z</dcterms:created>
  <dcterms:modified xsi:type="dcterms:W3CDTF">2023-11-07T11:49:45Z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2022-04-23T11:19:30Z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e640bddf-d3e3-49ee-bfbf-0981556a7d2c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ies>
</file>