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84" r:id="rId5"/>
  </p:sldMasterIdLst>
  <p:notesMasterIdLst>
    <p:notesMasterId r:id="rId28"/>
  </p:notesMasterIdLst>
  <p:sldIdLst>
    <p:sldId id="256" r:id="rId6"/>
    <p:sldId id="2076137767" r:id="rId7"/>
    <p:sldId id="258" r:id="rId8"/>
    <p:sldId id="4342" r:id="rId9"/>
    <p:sldId id="4343" r:id="rId10"/>
    <p:sldId id="4330" r:id="rId11"/>
    <p:sldId id="4345" r:id="rId12"/>
    <p:sldId id="2076137760" r:id="rId13"/>
    <p:sldId id="4344" r:id="rId14"/>
    <p:sldId id="268" r:id="rId15"/>
    <p:sldId id="2076137768" r:id="rId16"/>
    <p:sldId id="270" r:id="rId17"/>
    <p:sldId id="275" r:id="rId18"/>
    <p:sldId id="276" r:id="rId19"/>
    <p:sldId id="2076137769" r:id="rId20"/>
    <p:sldId id="4332" r:id="rId21"/>
    <p:sldId id="2076137770" r:id="rId22"/>
    <p:sldId id="4333" r:id="rId23"/>
    <p:sldId id="4293" r:id="rId24"/>
    <p:sldId id="279" r:id="rId25"/>
    <p:sldId id="4336" r:id="rId26"/>
    <p:sldId id="280" r:id="rId27"/>
  </p:sldIdLst>
  <p:sldSz cx="18288000" cy="10288588"/>
  <p:notesSz cx="6858000" cy="9144000"/>
  <p:embeddedFontLst>
    <p:embeddedFont>
      <p:font typeface="Bebas Neue" panose="020B0606020202050201" pitchFamily="34" charset="0"/>
      <p:regular r:id="rId29"/>
    </p:embeddedFont>
    <p:embeddedFont>
      <p:font typeface="Montserrat" panose="00000500000000000000" pitchFamily="2" charset="0"/>
      <p:regular r:id="rId30"/>
      <p:bold r:id="rId31"/>
      <p:italic r:id="rId32"/>
      <p:boldItalic r:id="rId33"/>
    </p:embeddedFont>
    <p:embeddedFont>
      <p:font typeface="Montserrat SemiBold" panose="00000700000000000000" pitchFamily="2" charset="0"/>
      <p:regular r:id="rId34"/>
      <p:bold r:id="rId35"/>
      <p:italic r:id="rId36"/>
      <p:boldItalic r:id="rId37"/>
    </p:embeddedFont>
    <p:embeddedFont>
      <p:font typeface="Open Sans" panose="020B0606030504020204" pitchFamily="34" charset="0"/>
      <p:regular r:id="rId38"/>
      <p:bold r:id="rId39"/>
      <p:italic r:id="rId40"/>
      <p:boldItalic r:id="rId41"/>
    </p:embeddedFont>
    <p:embeddedFont>
      <p:font typeface="Roboto" panose="02000000000000000000" pitchFamily="2"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25"/>
    <p:restoredTop sz="65457" autoAdjust="0"/>
  </p:normalViewPr>
  <p:slideViewPr>
    <p:cSldViewPr snapToGrid="0">
      <p:cViewPr varScale="1">
        <p:scale>
          <a:sx n="24" d="100"/>
          <a:sy n="24" d="100"/>
        </p:scale>
        <p:origin x="1852" y="48"/>
      </p:cViewPr>
      <p:guideLst/>
    </p:cSldViewPr>
  </p:slideViewPr>
  <p:notesTextViewPr>
    <p:cViewPr>
      <p:scale>
        <a:sx n="1" d="1"/>
        <a:sy n="1" d="1"/>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1.fntdata"/><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font" Target="fonts/font14.fntdata"/><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1.fntdata"/><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7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4" Type="http://schemas.openxmlformats.org/officeDocument/2006/relationships/font" Target="fonts/font16.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69" Type="http://customschemas.google.com/relationships/presentationmetadata" Target="metadata"/><Relationship Id="rId8" Type="http://schemas.openxmlformats.org/officeDocument/2006/relationships/slide" Target="slides/slide3.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 Id="rId20" Type="http://schemas.openxmlformats.org/officeDocument/2006/relationships/slide" Target="slides/slide15.xml"/><Relationship Id="rId41" Type="http://schemas.openxmlformats.org/officeDocument/2006/relationships/font" Target="fonts/font13.fntdata"/><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E23B83-3CA7-C14C-B8EA-58044DA2FBD6}"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1B88B5FF-8479-B24B-865C-2884B7F3E53E}">
      <dgm:prSet phldrT="[Text]" custT="1"/>
      <dgm:spPr/>
      <dgm:t>
        <a:bodyPr/>
        <a:lstStyle/>
        <a:p>
          <a:r>
            <a:rPr lang="fr-FR" sz="3200">
              <a:solidFill>
                <a:schemeClr val="tx2"/>
              </a:solidFill>
              <a:latin typeface="Montserrat" pitchFamily="2" charset="77"/>
            </a:rPr>
            <a:t>Leadership</a:t>
          </a:r>
        </a:p>
      </dgm:t>
    </dgm:pt>
    <dgm:pt modelId="{5D8AF5C5-A5A6-E340-A929-D8BF1DA45E2E}" type="parTrans" cxnId="{673DC982-8B19-4146-9EA6-8354F7EEB016}">
      <dgm:prSet/>
      <dgm:spPr/>
      <dgm:t>
        <a:bodyPr/>
        <a:lstStyle/>
        <a:p>
          <a:endParaRPr lang="en-GB"/>
        </a:p>
      </dgm:t>
    </dgm:pt>
    <dgm:pt modelId="{6A96FE03-9781-8644-BCF4-BDF9ECF60F83}" type="sibTrans" cxnId="{673DC982-8B19-4146-9EA6-8354F7EEB016}">
      <dgm:prSet/>
      <dgm:spPr/>
      <dgm:t>
        <a:bodyPr/>
        <a:lstStyle/>
        <a:p>
          <a:endParaRPr lang="en-GB"/>
        </a:p>
      </dgm:t>
    </dgm:pt>
    <dgm:pt modelId="{1210D66A-3D59-774C-9BB2-5FA3BC923BE9}">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Inclure le CEA dans les politiques et la stratégie</a:t>
          </a:r>
        </a:p>
      </dgm:t>
    </dgm:pt>
    <dgm:pt modelId="{B20CB30C-9FBB-274C-AA73-778412DD250D}" type="parTrans" cxnId="{122F6D63-C78C-7D46-918B-3CB2E5FDC1A7}">
      <dgm:prSet/>
      <dgm:spPr/>
      <dgm:t>
        <a:bodyPr/>
        <a:lstStyle/>
        <a:p>
          <a:endParaRPr lang="en-GB"/>
        </a:p>
      </dgm:t>
    </dgm:pt>
    <dgm:pt modelId="{40F44E54-4D37-C94E-BE70-77296F8C2B46}" type="sibTrans" cxnId="{122F6D63-C78C-7D46-918B-3CB2E5FDC1A7}">
      <dgm:prSet/>
      <dgm:spPr/>
      <dgm:t>
        <a:bodyPr/>
        <a:lstStyle/>
        <a:p>
          <a:endParaRPr lang="en-GB"/>
        </a:p>
      </dgm:t>
    </dgm:pt>
    <dgm:pt modelId="{878D6105-8038-5544-99AE-FAD1CCAF6B5D}">
      <dgm:prSet phldrT="[Text]" custT="1"/>
      <dgm:spPr/>
      <dgm:t>
        <a:bodyPr/>
        <a:lstStyle/>
        <a:p>
          <a:r>
            <a:rPr lang="fr-FR" sz="3200">
              <a:solidFill>
                <a:schemeClr val="tx2"/>
              </a:solidFill>
              <a:latin typeface="Montserrat" pitchFamily="2" charset="77"/>
            </a:rPr>
            <a:t>Personnel chargé des programmes et des opérations</a:t>
          </a:r>
        </a:p>
      </dgm:t>
    </dgm:pt>
    <dgm:pt modelId="{C761AFEC-802E-4E4D-926F-353DB696CD7A}" type="parTrans" cxnId="{1667102F-15A4-CC46-8F13-1367C9FE83F6}">
      <dgm:prSet/>
      <dgm:spPr/>
      <dgm:t>
        <a:bodyPr/>
        <a:lstStyle/>
        <a:p>
          <a:endParaRPr lang="en-GB"/>
        </a:p>
      </dgm:t>
    </dgm:pt>
    <dgm:pt modelId="{95DCF98F-B9D9-094D-9590-793A971EBFF9}" type="sibTrans" cxnId="{1667102F-15A4-CC46-8F13-1367C9FE83F6}">
      <dgm:prSet/>
      <dgm:spPr/>
      <dgm:t>
        <a:bodyPr/>
        <a:lstStyle/>
        <a:p>
          <a:endParaRPr lang="en-GB"/>
        </a:p>
      </dgm:t>
    </dgm:pt>
    <dgm:pt modelId="{264E71B0-2304-0E4B-885B-79C1099DD4BC}">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Ajouter le CEA dans les plans et les budgets</a:t>
          </a:r>
        </a:p>
      </dgm:t>
    </dgm:pt>
    <dgm:pt modelId="{694C28CC-7BAF-DF42-BB37-509CEF3259B7}" type="parTrans" cxnId="{48BD6419-663A-A14C-BF61-EC9CA91BC042}">
      <dgm:prSet/>
      <dgm:spPr/>
      <dgm:t>
        <a:bodyPr/>
        <a:lstStyle/>
        <a:p>
          <a:endParaRPr lang="en-GB"/>
        </a:p>
      </dgm:t>
    </dgm:pt>
    <dgm:pt modelId="{2AE162A6-D43F-9245-8E54-C030F0DC9A59}" type="sibTrans" cxnId="{48BD6419-663A-A14C-BF61-EC9CA91BC042}">
      <dgm:prSet/>
      <dgm:spPr/>
      <dgm:t>
        <a:bodyPr/>
        <a:lstStyle/>
        <a:p>
          <a:endParaRPr lang="en-GB"/>
        </a:p>
      </dgm:t>
    </dgm:pt>
    <dgm:pt modelId="{4EDC94BA-68BE-5B4E-AFB3-8A83FB8C1F44}">
      <dgm:prSet phldrT="[Text]" custT="1"/>
      <dgm:spPr/>
      <dgm:t>
        <a:bodyPr/>
        <a:lstStyle/>
        <a:p>
          <a:r>
            <a:rPr lang="fr-FR" sz="3200">
              <a:solidFill>
                <a:schemeClr val="tx2"/>
              </a:solidFill>
              <a:latin typeface="Montserrat" pitchFamily="2" charset="77"/>
            </a:rPr>
            <a:t>Services de soutien</a:t>
          </a:r>
        </a:p>
      </dgm:t>
    </dgm:pt>
    <dgm:pt modelId="{B6A28A7E-8CF2-D74B-9DDB-A2B4A6A5C3EE}" type="parTrans" cxnId="{E7A02757-AC5D-F149-9A6B-8654B162AC0E}">
      <dgm:prSet/>
      <dgm:spPr/>
      <dgm:t>
        <a:bodyPr/>
        <a:lstStyle/>
        <a:p>
          <a:endParaRPr lang="en-GB"/>
        </a:p>
      </dgm:t>
    </dgm:pt>
    <dgm:pt modelId="{C1D1F0CC-9434-0748-AF67-C68F60039998}" type="sibTrans" cxnId="{E7A02757-AC5D-F149-9A6B-8654B162AC0E}">
      <dgm:prSet/>
      <dgm:spPr/>
      <dgm:t>
        <a:bodyPr/>
        <a:lstStyle/>
        <a:p>
          <a:endParaRPr lang="en-GB"/>
        </a:p>
      </dgm:t>
    </dgm:pt>
    <dgm:pt modelId="{08935DD8-EAB2-EB40-8B87-3C396026C9E9}">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Permettre une flexibilité suffisante pour répondre aux besoins de la communauté</a:t>
          </a:r>
        </a:p>
      </dgm:t>
    </dgm:pt>
    <dgm:pt modelId="{167B663F-90BF-1B47-A8D0-3013AA31631B}" type="parTrans" cxnId="{07104A4A-341F-9848-A8FB-18589AE99EFE}">
      <dgm:prSet/>
      <dgm:spPr/>
      <dgm:t>
        <a:bodyPr/>
        <a:lstStyle/>
        <a:p>
          <a:endParaRPr lang="en-GB"/>
        </a:p>
      </dgm:t>
    </dgm:pt>
    <dgm:pt modelId="{1B41FC3A-2D97-5241-B2B6-FC91527ADB77}" type="sibTrans" cxnId="{07104A4A-341F-9848-A8FB-18589AE99EFE}">
      <dgm:prSet/>
      <dgm:spPr/>
      <dgm:t>
        <a:bodyPr/>
        <a:lstStyle/>
        <a:p>
          <a:endParaRPr lang="en-GB"/>
        </a:p>
      </dgm:t>
    </dgm:pt>
    <dgm:pt modelId="{F28CDF80-0C03-5442-AE65-C87D56CF18F2}">
      <dgm:prSet phldrT="[Text]" custT="1"/>
      <dgm:spPr/>
      <dgm:t>
        <a:bodyPr/>
        <a:lstStyle/>
        <a:p>
          <a:r>
            <a:rPr lang="fr-FR" sz="3200">
              <a:solidFill>
                <a:schemeClr val="tx2"/>
              </a:solidFill>
              <a:latin typeface="Montserrat" pitchFamily="2" charset="77"/>
            </a:rPr>
            <a:t>Agences et bénévoles</a:t>
          </a:r>
        </a:p>
      </dgm:t>
    </dgm:pt>
    <dgm:pt modelId="{13768265-7898-9D43-A9E5-1E51BAFDE2B5}" type="parTrans" cxnId="{A3690388-F4DB-394E-A7D0-716BE0F14CBE}">
      <dgm:prSet/>
      <dgm:spPr/>
      <dgm:t>
        <a:bodyPr/>
        <a:lstStyle/>
        <a:p>
          <a:endParaRPr lang="en-GB"/>
        </a:p>
      </dgm:t>
    </dgm:pt>
    <dgm:pt modelId="{C8FC9D9C-6D46-8143-8CE1-8A6D6845A30A}" type="sibTrans" cxnId="{A3690388-F4DB-394E-A7D0-716BE0F14CBE}">
      <dgm:prSet/>
      <dgm:spPr/>
      <dgm:t>
        <a:bodyPr/>
        <a:lstStyle/>
        <a:p>
          <a:endParaRPr lang="en-GB"/>
        </a:p>
      </dgm:t>
    </dgm:pt>
    <dgm:pt modelId="{E288ADFB-09C3-9243-8757-6476E0068F82}">
      <dgm:prSet phldrT="[Text]" custT="1"/>
      <dgm:spPr/>
      <dgm:t>
        <a:bodyPr/>
        <a:lstStyle/>
        <a:p>
          <a:r>
            <a:rPr lang="fr-FR" sz="3200">
              <a:solidFill>
                <a:schemeClr val="tx2"/>
              </a:solidFill>
              <a:latin typeface="Montserrat" pitchFamily="2" charset="77"/>
            </a:rPr>
            <a:t>FICR, CICR &amp; SNP</a:t>
          </a:r>
        </a:p>
      </dgm:t>
    </dgm:pt>
    <dgm:pt modelId="{220531A5-D754-974A-A5EF-2A07D79194C6}" type="parTrans" cxnId="{40F9576D-6851-CB43-B8EB-630137F0F73B}">
      <dgm:prSet/>
      <dgm:spPr/>
      <dgm:t>
        <a:bodyPr/>
        <a:lstStyle/>
        <a:p>
          <a:endParaRPr lang="en-GB"/>
        </a:p>
      </dgm:t>
    </dgm:pt>
    <dgm:pt modelId="{1ED6230D-5285-5C42-8E62-56DC8DAA0188}" type="sibTrans" cxnId="{40F9576D-6851-CB43-B8EB-630137F0F73B}">
      <dgm:prSet/>
      <dgm:spPr/>
      <dgm:t>
        <a:bodyPr/>
        <a:lstStyle/>
        <a:p>
          <a:endParaRPr lang="en-GB"/>
        </a:p>
      </dgm:t>
    </dgm:pt>
    <dgm:pt modelId="{91ACE5F4-BA91-B84C-84AD-D5E8135096BE}">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Être le lien entre la SN et la communauté</a:t>
          </a:r>
        </a:p>
      </dgm:t>
    </dgm:pt>
    <dgm:pt modelId="{F992D81D-5AA3-E544-8DA0-8F2B5DB2546B}" type="parTrans" cxnId="{B1AABDB7-E127-DD4C-80F6-F0AFEFADC96C}">
      <dgm:prSet/>
      <dgm:spPr/>
      <dgm:t>
        <a:bodyPr/>
        <a:lstStyle/>
        <a:p>
          <a:endParaRPr lang="en-GB"/>
        </a:p>
      </dgm:t>
    </dgm:pt>
    <dgm:pt modelId="{5749551C-E284-C344-B1D4-9EA9D0B30022}" type="sibTrans" cxnId="{B1AABDB7-E127-DD4C-80F6-F0AFEFADC96C}">
      <dgm:prSet/>
      <dgm:spPr/>
      <dgm:t>
        <a:bodyPr/>
        <a:lstStyle/>
        <a:p>
          <a:endParaRPr lang="en-GB"/>
        </a:p>
      </dgm:t>
    </dgm:pt>
    <dgm:pt modelId="{78B308B9-9A21-C543-8729-10454842CBC7}">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Fournir un soutien et un financement à la SN pour le CEA</a:t>
          </a:r>
        </a:p>
      </dgm:t>
    </dgm:pt>
    <dgm:pt modelId="{9400E1C6-677B-0F44-9651-ECF2C69DB99B}" type="parTrans" cxnId="{D35819C2-51A0-AD48-8779-D5451331C9EF}">
      <dgm:prSet/>
      <dgm:spPr/>
      <dgm:t>
        <a:bodyPr/>
        <a:lstStyle/>
        <a:p>
          <a:endParaRPr lang="en-GB"/>
        </a:p>
      </dgm:t>
    </dgm:pt>
    <dgm:pt modelId="{A526BA78-3AE2-BF46-BABE-D0DD6F543F85}" type="sibTrans" cxnId="{D35819C2-51A0-AD48-8779-D5451331C9EF}">
      <dgm:prSet/>
      <dgm:spPr/>
      <dgm:t>
        <a:bodyPr/>
        <a:lstStyle/>
        <a:p>
          <a:endParaRPr lang="en-GB"/>
        </a:p>
      </dgm:t>
    </dgm:pt>
    <dgm:pt modelId="{7025DC0E-388C-D54F-B359-2CCEA342F0DA}">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Allouer du temps et des fonds au personnel pour l'engagement communautaire</a:t>
          </a:r>
        </a:p>
      </dgm:t>
    </dgm:pt>
    <dgm:pt modelId="{4DA0C8E9-6458-A24C-BA48-51763F785D55}" type="parTrans" cxnId="{91F221F9-F455-D64C-B7EB-698140180595}">
      <dgm:prSet/>
      <dgm:spPr/>
      <dgm:t>
        <a:bodyPr/>
        <a:lstStyle/>
        <a:p>
          <a:endParaRPr lang="en-GB"/>
        </a:p>
      </dgm:t>
    </dgm:pt>
    <dgm:pt modelId="{98C9E678-E5F0-AC47-A0F7-235A4ED4A997}" type="sibTrans" cxnId="{91F221F9-F455-D64C-B7EB-698140180595}">
      <dgm:prSet/>
      <dgm:spPr/>
      <dgm:t>
        <a:bodyPr/>
        <a:lstStyle/>
        <a:p>
          <a:endParaRPr lang="en-GB"/>
        </a:p>
      </dgm:t>
    </dgm:pt>
    <dgm:pt modelId="{1FDD345C-0F30-3B45-A38A-E0D1997F999B}">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Prendre des décisions et adapter les services en fonction des réactions de la communauté</a:t>
          </a:r>
        </a:p>
      </dgm:t>
    </dgm:pt>
    <dgm:pt modelId="{F7C1A048-34EB-EF49-99BD-19B2E5542AD3}" type="parTrans" cxnId="{9D342073-F791-D644-AB23-9A9C7C26CEE3}">
      <dgm:prSet/>
      <dgm:spPr/>
      <dgm:t>
        <a:bodyPr/>
        <a:lstStyle/>
        <a:p>
          <a:endParaRPr lang="en-GB"/>
        </a:p>
      </dgm:t>
    </dgm:pt>
    <dgm:pt modelId="{562361CE-3DB9-CB42-825C-F641DCDBE740}" type="sibTrans" cxnId="{9D342073-F791-D644-AB23-9A9C7C26CEE3}">
      <dgm:prSet/>
      <dgm:spPr/>
      <dgm:t>
        <a:bodyPr/>
        <a:lstStyle/>
        <a:p>
          <a:endParaRPr lang="en-GB"/>
        </a:p>
      </dgm:t>
    </dgm:pt>
    <dgm:pt modelId="{49DA1671-7E75-AF43-B1F6-7EC3A28E29BA}">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Intégrer le CEA dans les processus RH</a:t>
          </a:r>
        </a:p>
      </dgm:t>
    </dgm:pt>
    <dgm:pt modelId="{98583CDF-66D9-5E4D-A1CB-0AC1BC6F8956}" type="parTrans" cxnId="{88EF4D77-DAA2-8A4E-8433-B228D501F058}">
      <dgm:prSet/>
      <dgm:spPr/>
      <dgm:t>
        <a:bodyPr/>
        <a:lstStyle/>
        <a:p>
          <a:endParaRPr lang="en-GB"/>
        </a:p>
      </dgm:t>
    </dgm:pt>
    <dgm:pt modelId="{F0A0B09B-CEE2-5E4C-B170-AA083C70926B}" type="sibTrans" cxnId="{88EF4D77-DAA2-8A4E-8433-B228D501F058}">
      <dgm:prSet/>
      <dgm:spPr/>
      <dgm:t>
        <a:bodyPr/>
        <a:lstStyle/>
        <a:p>
          <a:endParaRPr lang="en-GB"/>
        </a:p>
      </dgm:t>
    </dgm:pt>
    <dgm:pt modelId="{F72591E4-BC8F-0D40-AF85-F60E8EDBFECC}">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Faire participer les communautés aux activités de l’antenne</a:t>
          </a:r>
        </a:p>
      </dgm:t>
    </dgm:pt>
    <dgm:pt modelId="{5F80AD0B-ABE6-444B-9EF0-5528C151CBD8}" type="parTrans" cxnId="{E4B8203B-DB6F-2E4E-A7BF-FA2CE0D65732}">
      <dgm:prSet/>
      <dgm:spPr/>
      <dgm:t>
        <a:bodyPr/>
        <a:lstStyle/>
        <a:p>
          <a:endParaRPr lang="en-GB"/>
        </a:p>
      </dgm:t>
    </dgm:pt>
    <dgm:pt modelId="{858FB5D8-F38F-F742-9872-3DB71CFC53A2}" type="sibTrans" cxnId="{E4B8203B-DB6F-2E4E-A7BF-FA2CE0D65732}">
      <dgm:prSet/>
      <dgm:spPr/>
      <dgm:t>
        <a:bodyPr/>
        <a:lstStyle/>
        <a:p>
          <a:endParaRPr lang="en-GB"/>
        </a:p>
      </dgm:t>
    </dgm:pt>
    <dgm:pt modelId="{6463A6EA-C7F0-7F48-A084-730ABF1482F2}">
      <dgm:prSet phldrT="[Text]" custT="1"/>
      <dgm:spPr/>
      <dgm:t>
        <a:bodyPr/>
        <a:lstStyle/>
        <a:p>
          <a:pPr>
            <a:buClr>
              <a:srgbClr val="000000"/>
            </a:buClr>
            <a:buSzPts val="3200"/>
            <a:buFont typeface="Calibri"/>
            <a:buChar char="•"/>
          </a:pPr>
          <a:r>
            <a:rPr kumimoji="0" lang="fr-FR" sz="2400" b="0" i="0" u="none" strike="noStrike"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Institutionnaliser le CEA dans votre propre organisation</a:t>
          </a:r>
        </a:p>
      </dgm:t>
    </dgm:pt>
    <dgm:pt modelId="{BB213232-A32D-A541-B3EE-D9EEDADD564D}" type="parTrans" cxnId="{8913A756-8CEE-5B4D-A8DD-CE157615BC5F}">
      <dgm:prSet/>
      <dgm:spPr/>
      <dgm:t>
        <a:bodyPr/>
        <a:lstStyle/>
        <a:p>
          <a:endParaRPr lang="en-GB"/>
        </a:p>
      </dgm:t>
    </dgm:pt>
    <dgm:pt modelId="{390CB3AD-4C02-6547-91C2-BF96CA74A57B}" type="sibTrans" cxnId="{8913A756-8CEE-5B4D-A8DD-CE157615BC5F}">
      <dgm:prSet/>
      <dgm:spPr/>
      <dgm:t>
        <a:bodyPr/>
        <a:lstStyle/>
        <a:p>
          <a:endParaRPr lang="en-GB"/>
        </a:p>
      </dgm:t>
    </dgm:pt>
    <dgm:pt modelId="{5970275B-AF05-9345-9C86-368A0497A936}" type="pres">
      <dgm:prSet presAssocID="{A6E23B83-3CA7-C14C-B8EA-58044DA2FBD6}" presName="Name0" presStyleCnt="0">
        <dgm:presLayoutVars>
          <dgm:dir/>
          <dgm:animLvl val="lvl"/>
          <dgm:resizeHandles val="exact"/>
        </dgm:presLayoutVars>
      </dgm:prSet>
      <dgm:spPr/>
    </dgm:pt>
    <dgm:pt modelId="{4A227DC8-8E01-0D4A-8D93-7E1EC04D6CDA}" type="pres">
      <dgm:prSet presAssocID="{1B88B5FF-8479-B24B-865C-2884B7F3E53E}" presName="linNode" presStyleCnt="0"/>
      <dgm:spPr/>
    </dgm:pt>
    <dgm:pt modelId="{11324AAF-BACA-8140-9213-AD1E2CB3D98A}" type="pres">
      <dgm:prSet presAssocID="{1B88B5FF-8479-B24B-865C-2884B7F3E53E}" presName="parentText" presStyleLbl="node1" presStyleIdx="0" presStyleCnt="5" custScaleX="88051">
        <dgm:presLayoutVars>
          <dgm:chMax val="1"/>
          <dgm:bulletEnabled val="1"/>
        </dgm:presLayoutVars>
      </dgm:prSet>
      <dgm:spPr/>
    </dgm:pt>
    <dgm:pt modelId="{BBF1BAD0-8AF4-F049-9EA2-40675A4D3B51}" type="pres">
      <dgm:prSet presAssocID="{1B88B5FF-8479-B24B-865C-2884B7F3E53E}" presName="descendantText" presStyleLbl="alignAccFollowNode1" presStyleIdx="0" presStyleCnt="5">
        <dgm:presLayoutVars>
          <dgm:bulletEnabled val="1"/>
        </dgm:presLayoutVars>
      </dgm:prSet>
      <dgm:spPr/>
    </dgm:pt>
    <dgm:pt modelId="{72F9C44B-4BE3-0A4B-A2F9-E87DD4A4F7F5}" type="pres">
      <dgm:prSet presAssocID="{6A96FE03-9781-8644-BCF4-BDF9ECF60F83}" presName="sp" presStyleCnt="0"/>
      <dgm:spPr/>
    </dgm:pt>
    <dgm:pt modelId="{4FB78175-C451-2141-BEE3-6DB49C10BB1E}" type="pres">
      <dgm:prSet presAssocID="{878D6105-8038-5544-99AE-FAD1CCAF6B5D}" presName="linNode" presStyleCnt="0"/>
      <dgm:spPr/>
    </dgm:pt>
    <dgm:pt modelId="{2AEF9590-4051-0B48-9C45-DD2D4DB640AA}" type="pres">
      <dgm:prSet presAssocID="{878D6105-8038-5544-99AE-FAD1CCAF6B5D}" presName="parentText" presStyleLbl="node1" presStyleIdx="1" presStyleCnt="5" custScaleX="88051">
        <dgm:presLayoutVars>
          <dgm:chMax val="1"/>
          <dgm:bulletEnabled val="1"/>
        </dgm:presLayoutVars>
      </dgm:prSet>
      <dgm:spPr/>
    </dgm:pt>
    <dgm:pt modelId="{141F92C7-6954-F24A-9789-90649355E1FF}" type="pres">
      <dgm:prSet presAssocID="{878D6105-8038-5544-99AE-FAD1CCAF6B5D}" presName="descendantText" presStyleLbl="alignAccFollowNode1" presStyleIdx="1" presStyleCnt="5">
        <dgm:presLayoutVars>
          <dgm:bulletEnabled val="1"/>
        </dgm:presLayoutVars>
      </dgm:prSet>
      <dgm:spPr/>
    </dgm:pt>
    <dgm:pt modelId="{0BA4C15E-FAEA-C547-A4A9-821B03862732}" type="pres">
      <dgm:prSet presAssocID="{95DCF98F-B9D9-094D-9590-793A971EBFF9}" presName="sp" presStyleCnt="0"/>
      <dgm:spPr/>
    </dgm:pt>
    <dgm:pt modelId="{AC0E75DB-D14E-DE47-AD3F-D5BF36DB91AC}" type="pres">
      <dgm:prSet presAssocID="{4EDC94BA-68BE-5B4E-AFB3-8A83FB8C1F44}" presName="linNode" presStyleCnt="0"/>
      <dgm:spPr/>
    </dgm:pt>
    <dgm:pt modelId="{0A22BD28-57ED-0F49-9E99-7980BCAFA0FB}" type="pres">
      <dgm:prSet presAssocID="{4EDC94BA-68BE-5B4E-AFB3-8A83FB8C1F44}" presName="parentText" presStyleLbl="node1" presStyleIdx="2" presStyleCnt="5" custScaleX="88051">
        <dgm:presLayoutVars>
          <dgm:chMax val="1"/>
          <dgm:bulletEnabled val="1"/>
        </dgm:presLayoutVars>
      </dgm:prSet>
      <dgm:spPr/>
    </dgm:pt>
    <dgm:pt modelId="{E3151D12-464D-FB4B-950F-5113C766EAB7}" type="pres">
      <dgm:prSet presAssocID="{4EDC94BA-68BE-5B4E-AFB3-8A83FB8C1F44}" presName="descendantText" presStyleLbl="alignAccFollowNode1" presStyleIdx="2" presStyleCnt="5">
        <dgm:presLayoutVars>
          <dgm:bulletEnabled val="1"/>
        </dgm:presLayoutVars>
      </dgm:prSet>
      <dgm:spPr/>
    </dgm:pt>
    <dgm:pt modelId="{CA37276F-435D-5040-9A0B-D2265E6FA736}" type="pres">
      <dgm:prSet presAssocID="{C1D1F0CC-9434-0748-AF67-C68F60039998}" presName="sp" presStyleCnt="0"/>
      <dgm:spPr/>
    </dgm:pt>
    <dgm:pt modelId="{E1C4726E-230B-B540-9857-DDE6966656E4}" type="pres">
      <dgm:prSet presAssocID="{F28CDF80-0C03-5442-AE65-C87D56CF18F2}" presName="linNode" presStyleCnt="0"/>
      <dgm:spPr/>
    </dgm:pt>
    <dgm:pt modelId="{E8183D82-9C16-7846-A863-A3F197E89D52}" type="pres">
      <dgm:prSet presAssocID="{F28CDF80-0C03-5442-AE65-C87D56CF18F2}" presName="parentText" presStyleLbl="node1" presStyleIdx="3" presStyleCnt="5" custScaleX="88051">
        <dgm:presLayoutVars>
          <dgm:chMax val="1"/>
          <dgm:bulletEnabled val="1"/>
        </dgm:presLayoutVars>
      </dgm:prSet>
      <dgm:spPr/>
    </dgm:pt>
    <dgm:pt modelId="{898E0D29-31A8-7146-A46B-C5FCBD724054}" type="pres">
      <dgm:prSet presAssocID="{F28CDF80-0C03-5442-AE65-C87D56CF18F2}" presName="descendantText" presStyleLbl="alignAccFollowNode1" presStyleIdx="3" presStyleCnt="5">
        <dgm:presLayoutVars>
          <dgm:bulletEnabled val="1"/>
        </dgm:presLayoutVars>
      </dgm:prSet>
      <dgm:spPr/>
    </dgm:pt>
    <dgm:pt modelId="{EB9F250F-B420-234C-A587-7553FF64C0DE}" type="pres">
      <dgm:prSet presAssocID="{C8FC9D9C-6D46-8143-8CE1-8A6D6845A30A}" presName="sp" presStyleCnt="0"/>
      <dgm:spPr/>
    </dgm:pt>
    <dgm:pt modelId="{986AAD5B-87C7-9741-94E2-B590B543471D}" type="pres">
      <dgm:prSet presAssocID="{E288ADFB-09C3-9243-8757-6476E0068F82}" presName="linNode" presStyleCnt="0"/>
      <dgm:spPr/>
    </dgm:pt>
    <dgm:pt modelId="{0A639337-4A64-9444-AA73-062957A2D4BA}" type="pres">
      <dgm:prSet presAssocID="{E288ADFB-09C3-9243-8757-6476E0068F82}" presName="parentText" presStyleLbl="node1" presStyleIdx="4" presStyleCnt="5" custScaleX="88051">
        <dgm:presLayoutVars>
          <dgm:chMax val="1"/>
          <dgm:bulletEnabled val="1"/>
        </dgm:presLayoutVars>
      </dgm:prSet>
      <dgm:spPr/>
    </dgm:pt>
    <dgm:pt modelId="{C6423980-1A24-6C45-9FAD-0C6E97443A17}" type="pres">
      <dgm:prSet presAssocID="{E288ADFB-09C3-9243-8757-6476E0068F82}" presName="descendantText" presStyleLbl="alignAccFollowNode1" presStyleIdx="4" presStyleCnt="5">
        <dgm:presLayoutVars>
          <dgm:bulletEnabled val="1"/>
        </dgm:presLayoutVars>
      </dgm:prSet>
      <dgm:spPr/>
    </dgm:pt>
  </dgm:ptLst>
  <dgm:cxnLst>
    <dgm:cxn modelId="{F9F65E00-64C3-F544-ABF5-5FDD9966C922}" type="presOf" srcId="{08935DD8-EAB2-EB40-8B87-3C396026C9E9}" destId="{E3151D12-464D-FB4B-950F-5113C766EAB7}" srcOrd="0" destOrd="0" presId="urn:microsoft.com/office/officeart/2005/8/layout/vList5"/>
    <dgm:cxn modelId="{48BD6419-663A-A14C-BF61-EC9CA91BC042}" srcId="{878D6105-8038-5544-99AE-FAD1CCAF6B5D}" destId="{264E71B0-2304-0E4B-885B-79C1099DD4BC}" srcOrd="0" destOrd="0" parTransId="{694C28CC-7BAF-DF42-BB37-509CEF3259B7}" sibTransId="{2AE162A6-D43F-9245-8E54-C030F0DC9A59}"/>
    <dgm:cxn modelId="{C5ED7819-3B2E-B346-8BD1-3AE6AC3B2119}" type="presOf" srcId="{1210D66A-3D59-774C-9BB2-5FA3BC923BE9}" destId="{BBF1BAD0-8AF4-F049-9EA2-40675A4D3B51}" srcOrd="0" destOrd="0" presId="urn:microsoft.com/office/officeart/2005/8/layout/vList5"/>
    <dgm:cxn modelId="{BF73AE1C-7271-3047-AC9A-68AB4CD59CA3}" type="presOf" srcId="{264E71B0-2304-0E4B-885B-79C1099DD4BC}" destId="{141F92C7-6954-F24A-9789-90649355E1FF}" srcOrd="0" destOrd="0" presId="urn:microsoft.com/office/officeart/2005/8/layout/vList5"/>
    <dgm:cxn modelId="{D0DC6621-DB50-884D-911A-793E4DE8B4BF}" type="presOf" srcId="{91ACE5F4-BA91-B84C-84AD-D5E8135096BE}" destId="{898E0D29-31A8-7146-A46B-C5FCBD724054}" srcOrd="0" destOrd="0" presId="urn:microsoft.com/office/officeart/2005/8/layout/vList5"/>
    <dgm:cxn modelId="{6CD19221-DF32-AB44-BC49-CBB1050842BB}" type="presOf" srcId="{7025DC0E-388C-D54F-B359-2CCEA342F0DA}" destId="{BBF1BAD0-8AF4-F049-9EA2-40675A4D3B51}" srcOrd="0" destOrd="1" presId="urn:microsoft.com/office/officeart/2005/8/layout/vList5"/>
    <dgm:cxn modelId="{2362F325-3EFE-3847-9E4C-97AE5E640270}" type="presOf" srcId="{E288ADFB-09C3-9243-8757-6476E0068F82}" destId="{0A639337-4A64-9444-AA73-062957A2D4BA}" srcOrd="0" destOrd="0" presId="urn:microsoft.com/office/officeart/2005/8/layout/vList5"/>
    <dgm:cxn modelId="{1667102F-15A4-CC46-8F13-1367C9FE83F6}" srcId="{A6E23B83-3CA7-C14C-B8EA-58044DA2FBD6}" destId="{878D6105-8038-5544-99AE-FAD1CCAF6B5D}" srcOrd="1" destOrd="0" parTransId="{C761AFEC-802E-4E4D-926F-353DB696CD7A}" sibTransId="{95DCF98F-B9D9-094D-9590-793A971EBFF9}"/>
    <dgm:cxn modelId="{E4B8203B-DB6F-2E4E-A7BF-FA2CE0D65732}" srcId="{F28CDF80-0C03-5442-AE65-C87D56CF18F2}" destId="{F72591E4-BC8F-0D40-AF85-F60E8EDBFECC}" srcOrd="1" destOrd="0" parTransId="{5F80AD0B-ABE6-444B-9EF0-5528C151CBD8}" sibTransId="{858FB5D8-F38F-F742-9872-3DB71CFC53A2}"/>
    <dgm:cxn modelId="{E524F33E-A4F9-F34E-AF27-6C0FB5D4310B}" type="presOf" srcId="{78B308B9-9A21-C543-8729-10454842CBC7}" destId="{C6423980-1A24-6C45-9FAD-0C6E97443A17}" srcOrd="0" destOrd="0" presId="urn:microsoft.com/office/officeart/2005/8/layout/vList5"/>
    <dgm:cxn modelId="{122F6D63-C78C-7D46-918B-3CB2E5FDC1A7}" srcId="{1B88B5FF-8479-B24B-865C-2884B7F3E53E}" destId="{1210D66A-3D59-774C-9BB2-5FA3BC923BE9}" srcOrd="0" destOrd="0" parTransId="{B20CB30C-9FBB-274C-AA73-778412DD250D}" sibTransId="{40F44E54-4D37-C94E-BE70-77296F8C2B46}"/>
    <dgm:cxn modelId="{07104A4A-341F-9848-A8FB-18589AE99EFE}" srcId="{4EDC94BA-68BE-5B4E-AFB3-8A83FB8C1F44}" destId="{08935DD8-EAB2-EB40-8B87-3C396026C9E9}" srcOrd="0" destOrd="0" parTransId="{167B663F-90BF-1B47-A8D0-3013AA31631B}" sibTransId="{1B41FC3A-2D97-5241-B2B6-FC91527ADB77}"/>
    <dgm:cxn modelId="{39BD8C4C-666B-F644-9999-6C251EF7F753}" type="presOf" srcId="{F28CDF80-0C03-5442-AE65-C87D56CF18F2}" destId="{E8183D82-9C16-7846-A863-A3F197E89D52}" srcOrd="0" destOrd="0" presId="urn:microsoft.com/office/officeart/2005/8/layout/vList5"/>
    <dgm:cxn modelId="{40F9576D-6851-CB43-B8EB-630137F0F73B}" srcId="{A6E23B83-3CA7-C14C-B8EA-58044DA2FBD6}" destId="{E288ADFB-09C3-9243-8757-6476E0068F82}" srcOrd="4" destOrd="0" parTransId="{220531A5-D754-974A-A5EF-2A07D79194C6}" sibTransId="{1ED6230D-5285-5C42-8E62-56DC8DAA0188}"/>
    <dgm:cxn modelId="{9D342073-F791-D644-AB23-9A9C7C26CEE3}" srcId="{878D6105-8038-5544-99AE-FAD1CCAF6B5D}" destId="{1FDD345C-0F30-3B45-A38A-E0D1997F999B}" srcOrd="1" destOrd="0" parTransId="{F7C1A048-34EB-EF49-99BD-19B2E5542AD3}" sibTransId="{562361CE-3DB9-CB42-825C-F641DCDBE740}"/>
    <dgm:cxn modelId="{8913A756-8CEE-5B4D-A8DD-CE157615BC5F}" srcId="{E288ADFB-09C3-9243-8757-6476E0068F82}" destId="{6463A6EA-C7F0-7F48-A084-730ABF1482F2}" srcOrd="1" destOrd="0" parTransId="{BB213232-A32D-A541-B3EE-D9EEDADD564D}" sibTransId="{390CB3AD-4C02-6547-91C2-BF96CA74A57B}"/>
    <dgm:cxn modelId="{E7A02757-AC5D-F149-9A6B-8654B162AC0E}" srcId="{A6E23B83-3CA7-C14C-B8EA-58044DA2FBD6}" destId="{4EDC94BA-68BE-5B4E-AFB3-8A83FB8C1F44}" srcOrd="2" destOrd="0" parTransId="{B6A28A7E-8CF2-D74B-9DDB-A2B4A6A5C3EE}" sibTransId="{C1D1F0CC-9434-0748-AF67-C68F60039998}"/>
    <dgm:cxn modelId="{88EF4D77-DAA2-8A4E-8433-B228D501F058}" srcId="{4EDC94BA-68BE-5B4E-AFB3-8A83FB8C1F44}" destId="{49DA1671-7E75-AF43-B1F6-7EC3A28E29BA}" srcOrd="1" destOrd="0" parTransId="{98583CDF-66D9-5E4D-A1CB-0AC1BC6F8956}" sibTransId="{F0A0B09B-CEE2-5E4C-B170-AA083C70926B}"/>
    <dgm:cxn modelId="{673DC982-8B19-4146-9EA6-8354F7EEB016}" srcId="{A6E23B83-3CA7-C14C-B8EA-58044DA2FBD6}" destId="{1B88B5FF-8479-B24B-865C-2884B7F3E53E}" srcOrd="0" destOrd="0" parTransId="{5D8AF5C5-A5A6-E340-A929-D8BF1DA45E2E}" sibTransId="{6A96FE03-9781-8644-BCF4-BDF9ECF60F83}"/>
    <dgm:cxn modelId="{A3690388-F4DB-394E-A7D0-716BE0F14CBE}" srcId="{A6E23B83-3CA7-C14C-B8EA-58044DA2FBD6}" destId="{F28CDF80-0C03-5442-AE65-C87D56CF18F2}" srcOrd="3" destOrd="0" parTransId="{13768265-7898-9D43-A9E5-1E51BAFDE2B5}" sibTransId="{C8FC9D9C-6D46-8143-8CE1-8A6D6845A30A}"/>
    <dgm:cxn modelId="{D7D0B58C-1DF1-3945-B8BC-5E566229C206}" type="presOf" srcId="{1FDD345C-0F30-3B45-A38A-E0D1997F999B}" destId="{141F92C7-6954-F24A-9789-90649355E1FF}" srcOrd="0" destOrd="1" presId="urn:microsoft.com/office/officeart/2005/8/layout/vList5"/>
    <dgm:cxn modelId="{7AE7DC95-9DC2-8B44-8AD3-1E5F99ED5851}" type="presOf" srcId="{F72591E4-BC8F-0D40-AF85-F60E8EDBFECC}" destId="{898E0D29-31A8-7146-A46B-C5FCBD724054}" srcOrd="0" destOrd="1" presId="urn:microsoft.com/office/officeart/2005/8/layout/vList5"/>
    <dgm:cxn modelId="{311E6FAC-C684-3244-A798-4E624C8599C6}" type="presOf" srcId="{A6E23B83-3CA7-C14C-B8EA-58044DA2FBD6}" destId="{5970275B-AF05-9345-9C86-368A0497A936}" srcOrd="0" destOrd="0" presId="urn:microsoft.com/office/officeart/2005/8/layout/vList5"/>
    <dgm:cxn modelId="{663150B0-E400-4D47-B4AB-323B177D0FA7}" type="presOf" srcId="{878D6105-8038-5544-99AE-FAD1CCAF6B5D}" destId="{2AEF9590-4051-0B48-9C45-DD2D4DB640AA}" srcOrd="0" destOrd="0" presId="urn:microsoft.com/office/officeart/2005/8/layout/vList5"/>
    <dgm:cxn modelId="{B1AABDB7-E127-DD4C-80F6-F0AFEFADC96C}" srcId="{F28CDF80-0C03-5442-AE65-C87D56CF18F2}" destId="{91ACE5F4-BA91-B84C-84AD-D5E8135096BE}" srcOrd="0" destOrd="0" parTransId="{F992D81D-5AA3-E544-8DA0-8F2B5DB2546B}" sibTransId="{5749551C-E284-C344-B1D4-9EA9D0B30022}"/>
    <dgm:cxn modelId="{D35819C2-51A0-AD48-8779-D5451331C9EF}" srcId="{E288ADFB-09C3-9243-8757-6476E0068F82}" destId="{78B308B9-9A21-C543-8729-10454842CBC7}" srcOrd="0" destOrd="0" parTransId="{9400E1C6-677B-0F44-9651-ECF2C69DB99B}" sibTransId="{A526BA78-3AE2-BF46-BABE-D0DD6F543F85}"/>
    <dgm:cxn modelId="{7055E3C2-3220-1146-8D24-613E596D9E5F}" type="presOf" srcId="{49DA1671-7E75-AF43-B1F6-7EC3A28E29BA}" destId="{E3151D12-464D-FB4B-950F-5113C766EAB7}" srcOrd="0" destOrd="1" presId="urn:microsoft.com/office/officeart/2005/8/layout/vList5"/>
    <dgm:cxn modelId="{64CD40D7-70D3-FC45-8328-4B0D09A1E817}" type="presOf" srcId="{4EDC94BA-68BE-5B4E-AFB3-8A83FB8C1F44}" destId="{0A22BD28-57ED-0F49-9E99-7980BCAFA0FB}" srcOrd="0" destOrd="0" presId="urn:microsoft.com/office/officeart/2005/8/layout/vList5"/>
    <dgm:cxn modelId="{D834D5DC-F324-1F42-9EFC-45910E11791D}" type="presOf" srcId="{6463A6EA-C7F0-7F48-A084-730ABF1482F2}" destId="{C6423980-1A24-6C45-9FAD-0C6E97443A17}" srcOrd="0" destOrd="1" presId="urn:microsoft.com/office/officeart/2005/8/layout/vList5"/>
    <dgm:cxn modelId="{C31216F7-7735-D64E-B7EE-B03A5D90D1B2}" type="presOf" srcId="{1B88B5FF-8479-B24B-865C-2884B7F3E53E}" destId="{11324AAF-BACA-8140-9213-AD1E2CB3D98A}" srcOrd="0" destOrd="0" presId="urn:microsoft.com/office/officeart/2005/8/layout/vList5"/>
    <dgm:cxn modelId="{91F221F9-F455-D64C-B7EB-698140180595}" srcId="{1B88B5FF-8479-B24B-865C-2884B7F3E53E}" destId="{7025DC0E-388C-D54F-B359-2CCEA342F0DA}" srcOrd="1" destOrd="0" parTransId="{4DA0C8E9-6458-A24C-BA48-51763F785D55}" sibTransId="{98C9E678-E5F0-AC47-A0F7-235A4ED4A997}"/>
    <dgm:cxn modelId="{84173EBD-8CBE-CB4E-BBDD-F36D09AD0F18}" type="presParOf" srcId="{5970275B-AF05-9345-9C86-368A0497A936}" destId="{4A227DC8-8E01-0D4A-8D93-7E1EC04D6CDA}" srcOrd="0" destOrd="0" presId="urn:microsoft.com/office/officeart/2005/8/layout/vList5"/>
    <dgm:cxn modelId="{885D18BC-1C56-6B4D-89D8-0608543824EE}" type="presParOf" srcId="{4A227DC8-8E01-0D4A-8D93-7E1EC04D6CDA}" destId="{11324AAF-BACA-8140-9213-AD1E2CB3D98A}" srcOrd="0" destOrd="0" presId="urn:microsoft.com/office/officeart/2005/8/layout/vList5"/>
    <dgm:cxn modelId="{3DA81C36-806A-BC44-B2CA-286B9D92191B}" type="presParOf" srcId="{4A227DC8-8E01-0D4A-8D93-7E1EC04D6CDA}" destId="{BBF1BAD0-8AF4-F049-9EA2-40675A4D3B51}" srcOrd="1" destOrd="0" presId="urn:microsoft.com/office/officeart/2005/8/layout/vList5"/>
    <dgm:cxn modelId="{7C72D898-1FE6-F043-90AB-B3102722665E}" type="presParOf" srcId="{5970275B-AF05-9345-9C86-368A0497A936}" destId="{72F9C44B-4BE3-0A4B-A2F9-E87DD4A4F7F5}" srcOrd="1" destOrd="0" presId="urn:microsoft.com/office/officeart/2005/8/layout/vList5"/>
    <dgm:cxn modelId="{56B48B0D-FD4B-4442-A415-ACF7E79E09D4}" type="presParOf" srcId="{5970275B-AF05-9345-9C86-368A0497A936}" destId="{4FB78175-C451-2141-BEE3-6DB49C10BB1E}" srcOrd="2" destOrd="0" presId="urn:microsoft.com/office/officeart/2005/8/layout/vList5"/>
    <dgm:cxn modelId="{ED185923-2FFE-4749-88FF-3F4CECA7E063}" type="presParOf" srcId="{4FB78175-C451-2141-BEE3-6DB49C10BB1E}" destId="{2AEF9590-4051-0B48-9C45-DD2D4DB640AA}" srcOrd="0" destOrd="0" presId="urn:microsoft.com/office/officeart/2005/8/layout/vList5"/>
    <dgm:cxn modelId="{9321B1E7-EEA3-A543-BFAE-14A1A0F83064}" type="presParOf" srcId="{4FB78175-C451-2141-BEE3-6DB49C10BB1E}" destId="{141F92C7-6954-F24A-9789-90649355E1FF}" srcOrd="1" destOrd="0" presId="urn:microsoft.com/office/officeart/2005/8/layout/vList5"/>
    <dgm:cxn modelId="{ACD2C0B9-6D42-1F42-AE61-65D6398D80F6}" type="presParOf" srcId="{5970275B-AF05-9345-9C86-368A0497A936}" destId="{0BA4C15E-FAEA-C547-A4A9-821B03862732}" srcOrd="3" destOrd="0" presId="urn:microsoft.com/office/officeart/2005/8/layout/vList5"/>
    <dgm:cxn modelId="{3BAD43F5-0FBE-D241-8128-C6070542F104}" type="presParOf" srcId="{5970275B-AF05-9345-9C86-368A0497A936}" destId="{AC0E75DB-D14E-DE47-AD3F-D5BF36DB91AC}" srcOrd="4" destOrd="0" presId="urn:microsoft.com/office/officeart/2005/8/layout/vList5"/>
    <dgm:cxn modelId="{38E7BEAE-0FB1-284D-850F-6EB6263623A3}" type="presParOf" srcId="{AC0E75DB-D14E-DE47-AD3F-D5BF36DB91AC}" destId="{0A22BD28-57ED-0F49-9E99-7980BCAFA0FB}" srcOrd="0" destOrd="0" presId="urn:microsoft.com/office/officeart/2005/8/layout/vList5"/>
    <dgm:cxn modelId="{58B08C57-AD19-4F40-9702-80B8A0B65D4D}" type="presParOf" srcId="{AC0E75DB-D14E-DE47-AD3F-D5BF36DB91AC}" destId="{E3151D12-464D-FB4B-950F-5113C766EAB7}" srcOrd="1" destOrd="0" presId="urn:microsoft.com/office/officeart/2005/8/layout/vList5"/>
    <dgm:cxn modelId="{19746FA4-E55C-B54A-BEE5-60409E6C98E2}" type="presParOf" srcId="{5970275B-AF05-9345-9C86-368A0497A936}" destId="{CA37276F-435D-5040-9A0B-D2265E6FA736}" srcOrd="5" destOrd="0" presId="urn:microsoft.com/office/officeart/2005/8/layout/vList5"/>
    <dgm:cxn modelId="{C49CBEA9-2360-3D4D-B833-C9E4B64AFE6B}" type="presParOf" srcId="{5970275B-AF05-9345-9C86-368A0497A936}" destId="{E1C4726E-230B-B540-9857-DDE6966656E4}" srcOrd="6" destOrd="0" presId="urn:microsoft.com/office/officeart/2005/8/layout/vList5"/>
    <dgm:cxn modelId="{6C86AC9A-ECAC-424E-9B66-E961712CDF4F}" type="presParOf" srcId="{E1C4726E-230B-B540-9857-DDE6966656E4}" destId="{E8183D82-9C16-7846-A863-A3F197E89D52}" srcOrd="0" destOrd="0" presId="urn:microsoft.com/office/officeart/2005/8/layout/vList5"/>
    <dgm:cxn modelId="{26507103-49A2-B449-A6D9-7A0EC347DECD}" type="presParOf" srcId="{E1C4726E-230B-B540-9857-DDE6966656E4}" destId="{898E0D29-31A8-7146-A46B-C5FCBD724054}" srcOrd="1" destOrd="0" presId="urn:microsoft.com/office/officeart/2005/8/layout/vList5"/>
    <dgm:cxn modelId="{FAC19560-2E3E-F044-93C3-5E7BEFC5BA88}" type="presParOf" srcId="{5970275B-AF05-9345-9C86-368A0497A936}" destId="{EB9F250F-B420-234C-A587-7553FF64C0DE}" srcOrd="7" destOrd="0" presId="urn:microsoft.com/office/officeart/2005/8/layout/vList5"/>
    <dgm:cxn modelId="{63A4F4E3-0072-D941-B512-720360FBF6E9}" type="presParOf" srcId="{5970275B-AF05-9345-9C86-368A0497A936}" destId="{986AAD5B-87C7-9741-94E2-B590B543471D}" srcOrd="8" destOrd="0" presId="urn:microsoft.com/office/officeart/2005/8/layout/vList5"/>
    <dgm:cxn modelId="{E6761F2B-4B5A-4E44-9F85-E483C84FACEC}" type="presParOf" srcId="{986AAD5B-87C7-9741-94E2-B590B543471D}" destId="{0A639337-4A64-9444-AA73-062957A2D4BA}" srcOrd="0" destOrd="0" presId="urn:microsoft.com/office/officeart/2005/8/layout/vList5"/>
    <dgm:cxn modelId="{FF116B61-E0D4-E946-9979-974EDAA4DF17}" type="presParOf" srcId="{986AAD5B-87C7-9741-94E2-B590B543471D}" destId="{C6423980-1A24-6C45-9FAD-0C6E97443A1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ESTIMER</a:t>
          </a: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PLANIFIER</a:t>
          </a: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METTRE EN ŒUVRE ET SUIVRE</a:t>
          </a: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ÉVALUER ET APPRENDRE</a:t>
          </a: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377" custRadScaleInc="-1318">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729" custRadScaleInc="-914">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1BAD0-8AF4-F049-9EA2-40675A4D3B51}">
      <dsp:nvSpPr>
        <dsp:cNvPr id="0" name=""/>
        <dsp:cNvSpPr/>
      </dsp:nvSpPr>
      <dsp:spPr>
        <a:xfrm rot="5400000">
          <a:off x="10752722" y="-4773360"/>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Inclure le CEA dans les politiques et la stratégie</a:t>
          </a:r>
        </a:p>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Allouer du temps et des fonds au personnel pour l'engagement communautaire</a:t>
          </a:r>
        </a:p>
      </dsp:txBody>
      <dsp:txXfrm rot="-5400000">
        <a:off x="5829198" y="207496"/>
        <a:ext cx="10964166" cy="1059785"/>
      </dsp:txXfrm>
    </dsp:sp>
    <dsp:sp modelId="{11324AAF-BACA-8140-9213-AD1E2CB3D98A}">
      <dsp:nvSpPr>
        <dsp:cNvPr id="0" name=""/>
        <dsp:cNvSpPr/>
      </dsp:nvSpPr>
      <dsp:spPr>
        <a:xfrm>
          <a:off x="370394" y="3357"/>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a:solidFill>
                <a:schemeClr val="tx2"/>
              </a:solidFill>
              <a:latin typeface="Montserrat" pitchFamily="2" charset="77"/>
            </a:rPr>
            <a:t>Leadership</a:t>
          </a:r>
        </a:p>
      </dsp:txBody>
      <dsp:txXfrm>
        <a:off x="442059" y="75022"/>
        <a:ext cx="5315473" cy="1324732"/>
      </dsp:txXfrm>
    </dsp:sp>
    <dsp:sp modelId="{141F92C7-6954-F24A-9789-90649355E1FF}">
      <dsp:nvSpPr>
        <dsp:cNvPr id="0" name=""/>
        <dsp:cNvSpPr/>
      </dsp:nvSpPr>
      <dsp:spPr>
        <a:xfrm rot="5400000">
          <a:off x="10752722" y="-3231895"/>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Ajouter le CEA dans les plans et les budgets</a:t>
          </a:r>
        </a:p>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Prendre des décisions et adapter les services en fonction des réactions de la communauté</a:t>
          </a:r>
        </a:p>
      </dsp:txBody>
      <dsp:txXfrm rot="-5400000">
        <a:off x="5829198" y="1748961"/>
        <a:ext cx="10964166" cy="1059785"/>
      </dsp:txXfrm>
    </dsp:sp>
    <dsp:sp modelId="{2AEF9590-4051-0B48-9C45-DD2D4DB640AA}">
      <dsp:nvSpPr>
        <dsp:cNvPr id="0" name=""/>
        <dsp:cNvSpPr/>
      </dsp:nvSpPr>
      <dsp:spPr>
        <a:xfrm>
          <a:off x="370394" y="1544822"/>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a:solidFill>
                <a:schemeClr val="tx2"/>
              </a:solidFill>
              <a:latin typeface="Montserrat" pitchFamily="2" charset="77"/>
            </a:rPr>
            <a:t>Personnel chargé des programmes et des opérations</a:t>
          </a:r>
        </a:p>
      </dsp:txBody>
      <dsp:txXfrm>
        <a:off x="442059" y="1616487"/>
        <a:ext cx="5315473" cy="1324732"/>
      </dsp:txXfrm>
    </dsp:sp>
    <dsp:sp modelId="{E3151D12-464D-FB4B-950F-5113C766EAB7}">
      <dsp:nvSpPr>
        <dsp:cNvPr id="0" name=""/>
        <dsp:cNvSpPr/>
      </dsp:nvSpPr>
      <dsp:spPr>
        <a:xfrm rot="5400000">
          <a:off x="10752722" y="-1690430"/>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Permettre une flexibilité suffisante pour répondre aux besoins de la communauté</a:t>
          </a:r>
        </a:p>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Intégrer le CEA dans les processus RH</a:t>
          </a:r>
        </a:p>
      </dsp:txBody>
      <dsp:txXfrm rot="-5400000">
        <a:off x="5829198" y="3290426"/>
        <a:ext cx="10964166" cy="1059785"/>
      </dsp:txXfrm>
    </dsp:sp>
    <dsp:sp modelId="{0A22BD28-57ED-0F49-9E99-7980BCAFA0FB}">
      <dsp:nvSpPr>
        <dsp:cNvPr id="0" name=""/>
        <dsp:cNvSpPr/>
      </dsp:nvSpPr>
      <dsp:spPr>
        <a:xfrm>
          <a:off x="370394" y="3086287"/>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a:solidFill>
                <a:schemeClr val="tx2"/>
              </a:solidFill>
              <a:latin typeface="Montserrat" pitchFamily="2" charset="77"/>
            </a:rPr>
            <a:t>Services de soutien</a:t>
          </a:r>
        </a:p>
      </dsp:txBody>
      <dsp:txXfrm>
        <a:off x="442059" y="3157952"/>
        <a:ext cx="5315473" cy="1324732"/>
      </dsp:txXfrm>
    </dsp:sp>
    <dsp:sp modelId="{898E0D29-31A8-7146-A46B-C5FCBD724054}">
      <dsp:nvSpPr>
        <dsp:cNvPr id="0" name=""/>
        <dsp:cNvSpPr/>
      </dsp:nvSpPr>
      <dsp:spPr>
        <a:xfrm rot="5400000">
          <a:off x="10752722" y="-148964"/>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Être le lien entre la SN et la communauté</a:t>
          </a:r>
        </a:p>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Faire participer les communautés aux activités de l’antenne</a:t>
          </a:r>
        </a:p>
      </dsp:txBody>
      <dsp:txXfrm rot="-5400000">
        <a:off x="5829198" y="4831892"/>
        <a:ext cx="10964166" cy="1059785"/>
      </dsp:txXfrm>
    </dsp:sp>
    <dsp:sp modelId="{E8183D82-9C16-7846-A863-A3F197E89D52}">
      <dsp:nvSpPr>
        <dsp:cNvPr id="0" name=""/>
        <dsp:cNvSpPr/>
      </dsp:nvSpPr>
      <dsp:spPr>
        <a:xfrm>
          <a:off x="370394" y="4627753"/>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a:solidFill>
                <a:schemeClr val="tx2"/>
              </a:solidFill>
              <a:latin typeface="Montserrat" pitchFamily="2" charset="77"/>
            </a:rPr>
            <a:t>Agences et bénévoles</a:t>
          </a:r>
        </a:p>
      </dsp:txBody>
      <dsp:txXfrm>
        <a:off x="442059" y="4699418"/>
        <a:ext cx="5315473" cy="1324732"/>
      </dsp:txXfrm>
    </dsp:sp>
    <dsp:sp modelId="{C6423980-1A24-6C45-9FAD-0C6E97443A17}">
      <dsp:nvSpPr>
        <dsp:cNvPr id="0" name=""/>
        <dsp:cNvSpPr/>
      </dsp:nvSpPr>
      <dsp:spPr>
        <a:xfrm rot="5400000">
          <a:off x="10752722" y="1392500"/>
          <a:ext cx="1174449" cy="1102149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Fournir un soutien et un financement à la SN pour le CEA</a:t>
          </a:r>
        </a:p>
        <a:p>
          <a:pPr marL="228600" lvl="1" indent="-228600" algn="l" defTabSz="1066800">
            <a:lnSpc>
              <a:spcPct val="90000"/>
            </a:lnSpc>
            <a:spcBef>
              <a:spcPct val="0"/>
            </a:spcBef>
            <a:spcAft>
              <a:spcPct val="15000"/>
            </a:spcAft>
            <a:buClr>
              <a:srgbClr val="000000"/>
            </a:buClr>
            <a:buSzPts val="3200"/>
            <a:buFont typeface="Calibri"/>
            <a:buChar char="•"/>
          </a:pPr>
          <a:r>
            <a:rPr kumimoji="0" lang="fr-FR" sz="2400" b="0" i="0" u="none" strike="noStrike" kern="1200" cap="none" normalizeH="0" baseline="0" noProof="0">
              <a:ln>
                <a:noFill/>
              </a:ln>
              <a:solidFill>
                <a:srgbClr val="000000"/>
              </a:solidFill>
              <a:uLnTx/>
              <a:uFillTx/>
              <a:latin typeface="Open Sans" panose="020B0606030504020204" pitchFamily="34" charset="0"/>
              <a:ea typeface="Open Sans" panose="020B0606030504020204" pitchFamily="34" charset="0"/>
              <a:cs typeface="Open Sans" panose="020B0606030504020204" pitchFamily="34" charset="0"/>
              <a:sym typeface="Calibri"/>
            </a:rPr>
            <a:t>Institutionnaliser le CEA dans votre propre organisation</a:t>
          </a:r>
        </a:p>
      </dsp:txBody>
      <dsp:txXfrm rot="-5400000">
        <a:off x="5829198" y="6373356"/>
        <a:ext cx="10964166" cy="1059785"/>
      </dsp:txXfrm>
    </dsp:sp>
    <dsp:sp modelId="{0A639337-4A64-9444-AA73-062957A2D4BA}">
      <dsp:nvSpPr>
        <dsp:cNvPr id="0" name=""/>
        <dsp:cNvSpPr/>
      </dsp:nvSpPr>
      <dsp:spPr>
        <a:xfrm>
          <a:off x="370394" y="6169218"/>
          <a:ext cx="5458803" cy="1468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fr-FR" sz="3200" kern="1200">
              <a:solidFill>
                <a:schemeClr val="tx2"/>
              </a:solidFill>
              <a:latin typeface="Montserrat" pitchFamily="2" charset="77"/>
            </a:rPr>
            <a:t>FICR, CICR &amp; SNP</a:t>
          </a:r>
        </a:p>
      </dsp:txBody>
      <dsp:txXfrm>
        <a:off x="442059" y="6240883"/>
        <a:ext cx="5315473" cy="13247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0305" y="196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ESTIMER</a:t>
          </a:r>
        </a:p>
      </dsp:txBody>
      <dsp:txXfrm>
        <a:off x="4130542" y="72203"/>
        <a:ext cx="2675855" cy="1298337"/>
      </dsp:txXfrm>
    </dsp:sp>
    <dsp:sp modelId="{18E33FFE-5365-CB43-9B80-74D8A238D9AB}">
      <dsp:nvSpPr>
        <dsp:cNvPr id="0" name=""/>
        <dsp:cNvSpPr/>
      </dsp:nvSpPr>
      <dsp:spPr>
        <a:xfrm>
          <a:off x="3883853" y="1102102"/>
          <a:ext cx="4749885" cy="4749885"/>
        </a:xfrm>
        <a:custGeom>
          <a:avLst/>
          <a:gdLst/>
          <a:ahLst/>
          <a:cxnLst/>
          <a:rect l="0" t="0" r="0" b="0"/>
          <a:pathLst>
            <a:path>
              <a:moveTo>
                <a:pt x="3010963" y="86749"/>
              </a:moveTo>
              <a:arcTo wR="2374942" hR="2374942" stAng="17132021" swAng="275131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37866" y="2356360"/>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PLANIFIER</a:t>
          </a:r>
        </a:p>
      </dsp:txBody>
      <dsp:txXfrm>
        <a:off x="7108103" y="2426597"/>
        <a:ext cx="2675855" cy="1298337"/>
      </dsp:txXfrm>
    </dsp:sp>
    <dsp:sp modelId="{9AD68676-D4AD-5E42-AB28-B6EEE0920C4C}">
      <dsp:nvSpPr>
        <dsp:cNvPr id="0" name=""/>
        <dsp:cNvSpPr/>
      </dsp:nvSpPr>
      <dsp:spPr>
        <a:xfrm>
          <a:off x="3870791" y="344201"/>
          <a:ext cx="4749885" cy="4749885"/>
        </a:xfrm>
        <a:custGeom>
          <a:avLst/>
          <a:gdLst/>
          <a:ahLst/>
          <a:cxnLst/>
          <a:rect l="0" t="0" r="0" b="0"/>
          <a:pathLst>
            <a:path>
              <a:moveTo>
                <a:pt x="4483375" y="3468040"/>
              </a:moveTo>
              <a:arcTo wR="2374942" hR="2374942" stAng="1644245" swAng="280364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0305" y="475185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METTRE EN ŒUVRE ET SUIVRE</a:t>
          </a:r>
        </a:p>
      </dsp:txBody>
      <dsp:txXfrm>
        <a:off x="4130542" y="4822088"/>
        <a:ext cx="2675855" cy="1298337"/>
      </dsp:txXfrm>
    </dsp:sp>
    <dsp:sp modelId="{E9467F01-C5CC-AF4C-8089-DE26FB7CC7C9}">
      <dsp:nvSpPr>
        <dsp:cNvPr id="0" name=""/>
        <dsp:cNvSpPr/>
      </dsp:nvSpPr>
      <dsp:spPr>
        <a:xfrm>
          <a:off x="2046236" y="286446"/>
          <a:ext cx="4749885" cy="4749885"/>
        </a:xfrm>
        <a:custGeom>
          <a:avLst/>
          <a:gdLst/>
          <a:ahLst/>
          <a:cxnLst/>
          <a:rect l="0" t="0" r="0" b="0"/>
          <a:pathLst>
            <a:path>
              <a:moveTo>
                <a:pt x="1993592" y="4719068"/>
              </a:moveTo>
              <a:arcTo wR="2374942" hR="2374942" stAng="5954407" swAng="304530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0606" y="239222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ÉVALUER ET APPRENDRE</a:t>
          </a:r>
        </a:p>
      </dsp:txBody>
      <dsp:txXfrm>
        <a:off x="930843" y="2462458"/>
        <a:ext cx="2675855" cy="1298337"/>
      </dsp:txXfrm>
    </dsp:sp>
    <dsp:sp modelId="{6D28E37C-B7E8-7844-9171-7040F8342732}">
      <dsp:nvSpPr>
        <dsp:cNvPr id="0" name=""/>
        <dsp:cNvSpPr/>
      </dsp:nvSpPr>
      <dsp:spPr>
        <a:xfrm>
          <a:off x="2057132" y="1154596"/>
          <a:ext cx="4749885" cy="4749885"/>
        </a:xfrm>
        <a:custGeom>
          <a:avLst/>
          <a:gdLst/>
          <a:ahLst/>
          <a:cxnLst/>
          <a:rect l="0" t="0" r="0" b="0"/>
          <a:pathLst>
            <a:path>
              <a:moveTo>
                <a:pt x="300150" y="1219265"/>
              </a:moveTo>
              <a:arcTo wR="2374942" hR="2374942" stAng="12547090" swAng="30822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NOTES POUR L’ANIMATEUR</a:t>
            </a:r>
          </a:p>
          <a:p>
            <a:pPr marL="342900" lvl="0" indent="-342900" algn="l" rtl="0">
              <a:lnSpc>
                <a:spcPct val="100000"/>
              </a:lnSpc>
              <a:spcBef>
                <a:spcPts val="0"/>
              </a:spcBef>
              <a:spcAft>
                <a:spcPts val="0"/>
              </a:spcAft>
              <a:buSzPts val="1400"/>
              <a:buFont typeface="Arial" panose="020B0604020202020204" pitchFamily="34" charset="0"/>
              <a:buChar char="•"/>
            </a:pPr>
            <a:r>
              <a:rPr lang="fr-FR"/>
              <a:t>Il s'agit d'une session d'une heure pour présenter les concepts clés du CEA.</a:t>
            </a:r>
          </a:p>
          <a:p>
            <a:pPr marL="342900" lvl="0" indent="-342900" algn="l" rtl="0">
              <a:lnSpc>
                <a:spcPct val="100000"/>
              </a:lnSpc>
              <a:spcBef>
                <a:spcPts val="0"/>
              </a:spcBef>
              <a:spcAft>
                <a:spcPts val="0"/>
              </a:spcAft>
              <a:buSzPts val="1400"/>
              <a:buFont typeface="Arial" panose="020B0604020202020204" pitchFamily="34" charset="0"/>
              <a:buChar char="•"/>
            </a:pPr>
            <a:r>
              <a:rPr lang="fr-FR"/>
              <a:t>Certaines diapositives sont cachées, vous devez donc les examiner à l'avance et décider quel contenu est le plus important pour votre public et vos besoins</a:t>
            </a:r>
          </a:p>
          <a:p>
            <a:pPr marL="342900" lvl="0" indent="-342900" algn="l" rtl="0">
              <a:lnSpc>
                <a:spcPct val="100000"/>
              </a:lnSpc>
              <a:spcBef>
                <a:spcPts val="0"/>
              </a:spcBef>
              <a:spcAft>
                <a:spcPts val="0"/>
              </a:spcAft>
              <a:buSzPts val="1400"/>
              <a:buFont typeface="Arial" panose="020B0604020202020204" pitchFamily="34" charset="0"/>
              <a:buChar char="•"/>
            </a:pPr>
            <a:r>
              <a:rPr lang="fr-FR"/>
              <a:t>Exercice de groupe facultatif pour arriver à 1,5 heure si le temps le permet</a:t>
            </a:r>
          </a:p>
          <a:p>
            <a:pPr marL="342900" lvl="0" indent="-342900" algn="l" rtl="0">
              <a:lnSpc>
                <a:spcPct val="100000"/>
              </a:lnSpc>
              <a:spcBef>
                <a:spcPts val="0"/>
              </a:spcBef>
              <a:spcAft>
                <a:spcPts val="0"/>
              </a:spcAft>
              <a:buSzPts val="1400"/>
              <a:buFont typeface="Arial" panose="020B0604020202020204" pitchFamily="34" charset="0"/>
              <a:buChar char="•"/>
            </a:pPr>
            <a:r>
              <a:rPr lang="fr-FR"/>
              <a:t>Il s'agit de la version en ligne - une version en face à face existe également</a:t>
            </a:r>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2000" b="1">
                <a:latin typeface="Calibri"/>
                <a:ea typeface="Calibri"/>
                <a:cs typeface="Calibri"/>
                <a:sym typeface="Calibri"/>
              </a:rPr>
              <a:t>NOTES POUR L'ANIMATEUR – chat</a:t>
            </a:r>
          </a:p>
          <a:p>
            <a:pPr marL="0" lvl="0" indent="0" algn="l" rtl="0">
              <a:lnSpc>
                <a:spcPct val="100000"/>
              </a:lnSpc>
              <a:spcBef>
                <a:spcPts val="1000"/>
              </a:spcBef>
              <a:spcAft>
                <a:spcPts val="0"/>
              </a:spcAft>
              <a:buSzPts val="1400"/>
              <a:buNone/>
            </a:pPr>
            <a:endParaRPr sz="2000" b="1">
              <a:latin typeface="Calibri"/>
              <a:ea typeface="Calibri"/>
              <a:cs typeface="Calibri"/>
              <a:sym typeface="Calibri"/>
            </a:endParaRPr>
          </a:p>
          <a:p>
            <a:pPr marL="0" lvl="0" indent="0" algn="l" rtl="0">
              <a:lnSpc>
                <a:spcPct val="100000"/>
              </a:lnSpc>
              <a:spcBef>
                <a:spcPts val="1000"/>
              </a:spcBef>
              <a:spcAft>
                <a:spcPts val="0"/>
              </a:spcAft>
              <a:buSzPts val="1400"/>
              <a:buNone/>
            </a:pPr>
            <a:r>
              <a:rPr lang="fr-FR" sz="2000" b="1">
                <a:latin typeface="Calibri"/>
                <a:ea typeface="Calibri"/>
                <a:cs typeface="Calibri"/>
                <a:sym typeface="Calibri"/>
              </a:rPr>
              <a:t>AVANT de montrer les réponses sur la diapositive :</a:t>
            </a:r>
          </a:p>
          <a:p>
            <a:pPr marL="0" lvl="0" indent="0" algn="l" rtl="0">
              <a:lnSpc>
                <a:spcPct val="100000"/>
              </a:lnSpc>
              <a:spcBef>
                <a:spcPts val="1000"/>
              </a:spcBef>
              <a:spcAft>
                <a:spcPts val="0"/>
              </a:spcAft>
              <a:buSzPts val="1400"/>
              <a:buNone/>
            </a:pPr>
            <a:endParaRPr sz="200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fr-FR" sz="2000"/>
              <a:t>Demandez aux participants s'ils peuvent penser à des raisons pour lesquelles nous devons impliquer les communautés dans notre travail</a:t>
            </a:r>
          </a:p>
          <a:p>
            <a:pPr marL="285750" indent="-285750">
              <a:spcBef>
                <a:spcPts val="1000"/>
              </a:spcBef>
              <a:buClr>
                <a:schemeClr val="dk1"/>
              </a:buClr>
              <a:buSzPts val="2000"/>
              <a:buChar char="•"/>
            </a:pPr>
            <a:r>
              <a:rPr lang="fr-FR" sz="2000"/>
              <a:t>Demandez-leur de taper leurs raisons dans la boîte de dialogue mais de ne PAS appuyer sur le bouton d'envoi</a:t>
            </a:r>
          </a:p>
          <a:p>
            <a:pPr marL="285750" indent="-285750">
              <a:spcBef>
                <a:spcPts val="1000"/>
              </a:spcBef>
              <a:buClr>
                <a:schemeClr val="dk1"/>
              </a:buClr>
              <a:buSzPts val="2000"/>
              <a:buChar char="•"/>
            </a:pPr>
            <a:r>
              <a:rPr lang="fr-FR" sz="2000"/>
              <a:t>Après un certain temps, vérifiez avec tout le monde et lorsque suffisamment de personnes ont tapé, demandez-leur d'appuyer sur le bouton d'envoi</a:t>
            </a:r>
          </a:p>
          <a:p>
            <a:pPr marL="285750" indent="-285750">
              <a:spcBef>
                <a:spcPts val="1000"/>
              </a:spcBef>
              <a:buClr>
                <a:schemeClr val="dk1"/>
              </a:buClr>
              <a:buSzPts val="2000"/>
              <a:buChar char="•"/>
            </a:pPr>
            <a:r>
              <a:rPr lang="fr-FR" sz="2000"/>
              <a:t>Passez en revue la liste et faites un compte rendu</a:t>
            </a:r>
          </a:p>
          <a:p>
            <a:pPr marL="285750" lvl="0" indent="-285750" algn="l" rtl="0">
              <a:lnSpc>
                <a:spcPct val="100000"/>
              </a:lnSpc>
              <a:spcBef>
                <a:spcPts val="1000"/>
              </a:spcBef>
              <a:spcAft>
                <a:spcPts val="0"/>
              </a:spcAft>
              <a:buClr>
                <a:schemeClr val="dk1"/>
              </a:buClr>
              <a:buSzPts val="2000"/>
              <a:buFont typeface="Arial"/>
              <a:buChar char="•"/>
            </a:pPr>
            <a:r>
              <a:rPr lang="fr-FR" sz="2000">
                <a:latin typeface="Calibri"/>
                <a:ea typeface="Calibri"/>
                <a:cs typeface="Calibri"/>
                <a:sym typeface="Calibri"/>
              </a:rPr>
              <a:t>Il pourrait y avoir d'autres raisons correctes que celles présentées sur la diapositive, mais les cinq qui y figurent sont les principales</a:t>
            </a: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Pourquoi devons-nous mobiliser les communautés ?</a:t>
            </a:r>
          </a:p>
          <a:p>
            <a:pPr marL="0" lvl="0" indent="0" algn="l" rtl="0">
              <a:lnSpc>
                <a:spcPct val="100000"/>
              </a:lnSpc>
              <a:spcBef>
                <a:spcPts val="542"/>
              </a:spcBef>
              <a:spcAft>
                <a:spcPts val="0"/>
              </a:spcAft>
              <a:buSzPts val="1400"/>
              <a:buNone/>
            </a:pPr>
            <a:endParaRPr sz="1804" b="1">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1. Pour saisir le contexte et les besoins de la communauté,</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nous devons nous engager auprès de tous les groupes et personnes de la communauté pour comprendre leurs besoins spécifiques, leurs préférences et leur situation. Si nous partons du principe que nous savons ce dont les gens ont besoin ou comment les choses fonctionnent dans leur communauté, nous risquons de nous tromper et de leur apporter un soutien qui ne les aidera pas, ou pire encore, qui leur nuira. Par exemple, en attisant les tensions existantes ou en excluant des groupes déjà marginalisés.</a:t>
            </a: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2. Pour des programmes et des opérations de meilleure qualité et plus efficaces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Personne ne connaît mieux la communauté que les personnes qui y vivent. Lorsque nous nous appuyons sur cette connaissance et cette expertise locales pour planifier et gérer les programmes et les opérations, nous avons beaucoup plus de chances de bien faire les choses et de fournir un soutien utile, opportun, pertinent et de grande qualité. Prêter attention aux retours de la communauté nous alerte rapidement lorsque les choses ne fonctionnent pas et nous donne des indications précieuses sur la manière dont nous pouvons progresser.</a:t>
            </a: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3. Instaurer la confiance, l'accès et l'acceptation avec les communautés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Une communication ouverte et honnête, l'écoute et la prise en compte de ce que les gens nous disent sont autant de marques de respect qui renforcent la confiance. Sans la confiance, les gens peuvent être susceptibles de ne pas s’adresser à nous, de ne pas utiliser nos services, de ne pas croire les informations que nous partageons ou de ne pas accueillir nos bénévoles et notre personnel en toute sécurité dans leur communauté. Lorsque les gens ne nous font pas confiance, notre capacité à les aider devient plus difficile voire impossible.</a:t>
            </a: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4. Renforcer l'appropriation et la résilience des communautés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Les personnes touchées par une crise ne sont pas impuissantes. Elles sont généralement les premières à intervenir dans le cadre d’une crise et possèdent des connaissances, des compétences et des capacités qui peuvent garantir une aide pertinente et durable. Lorsque nous concevons et gérons des programmes et des opérations en partenariat avec les communautés, l'appropriation locale et l'autonomie sont facilitées. Si nous ne les impliquons pas, nous les traitons comme des bénéficiaires passifs de l'aide, ce qui sapera nos efforts pour renforcer la résilience des communautés.</a:t>
            </a: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5. Respecter nos propres engagements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Le travail en partenariat avec les communautés est au cœur de notre identité. Nous nous engageons à faire participer les gens à la gestion de l'aide, à être redevables à l’égard de ceux que nous cherchons à aider et à renforcer les capacités locales dans le Code de conduite pour les opérations de secours du Mouvement international de la Croix-Rouge et du Croissant-Rouge. Les Principes et règles de l'assistance humanitaire de la Croix-Rouge et du Croissant-Rouge s'engagent à inclure des mécanismes de communication et de retour d'information transparents dans les interventions d'urgence. En décembre 2019, la première série d’"Engagements du Mouvement en matière de CEA" a été approuvée lors du Conseil des Délégués (voir page 21).</a:t>
            </a: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2000" b="1">
                <a:latin typeface="Calibri"/>
                <a:ea typeface="Calibri"/>
                <a:cs typeface="Calibri"/>
                <a:sym typeface="Calibri"/>
              </a:rPr>
              <a:t>NOTES POUR L’ANIMATEUR</a:t>
            </a:r>
          </a:p>
          <a:p>
            <a:pPr marL="0" lvl="0" indent="0" algn="just" rtl="0">
              <a:lnSpc>
                <a:spcPct val="100000"/>
              </a:lnSpc>
              <a:spcBef>
                <a:spcPts val="542"/>
              </a:spcBef>
              <a:spcAft>
                <a:spcPts val="0"/>
              </a:spcAft>
              <a:buClr>
                <a:schemeClr val="dk1"/>
              </a:buClr>
              <a:buSzPts val="1805"/>
              <a:buFont typeface="Noto Sans Symbols"/>
              <a:buNone/>
            </a:pPr>
            <a:endParaRPr b="1">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fr-FR" b="0">
                <a:latin typeface="Arial"/>
                <a:ea typeface="Arial"/>
                <a:cs typeface="Arial"/>
                <a:sym typeface="Arial"/>
              </a:rPr>
              <a:t>Au sein du Mouvement, il existe des engagements organisationnels en matière d'engagement communautaire et de redevabilité</a:t>
            </a:r>
          </a:p>
          <a:p>
            <a:pPr marL="171450" lvl="0" indent="-95250" algn="just" rtl="0">
              <a:lnSpc>
                <a:spcPct val="100000"/>
              </a:lnSpc>
              <a:spcBef>
                <a:spcPts val="360"/>
              </a:spcBef>
              <a:spcAft>
                <a:spcPts val="0"/>
              </a:spcAft>
              <a:buClr>
                <a:schemeClr val="dk1"/>
              </a:buClr>
              <a:buSzPts val="1200"/>
              <a:buFont typeface="Arial"/>
              <a:buNone/>
            </a:pPr>
            <a:endParaRPr sz="1200" b="1">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fr-FR" b="1">
                <a:latin typeface="Arial"/>
                <a:ea typeface="Arial"/>
                <a:cs typeface="Arial"/>
                <a:sym typeface="Arial"/>
              </a:rPr>
              <a:t>Le Code de conduite du Mouvement international de la Croix-Rouge et du Croissant-Rouge et des ONG dans les programmes d'intervention en cas de catastrophe stipule que :</a:t>
            </a:r>
          </a:p>
          <a:p>
            <a:pPr marL="858844" lvl="1" indent="-171227" algn="just" rtl="0">
              <a:lnSpc>
                <a:spcPct val="100000"/>
              </a:lnSpc>
              <a:spcBef>
                <a:spcPts val="540"/>
              </a:spcBef>
              <a:spcAft>
                <a:spcPts val="0"/>
              </a:spcAft>
              <a:buClr>
                <a:schemeClr val="dk1"/>
              </a:buClr>
              <a:buSzPts val="1800"/>
              <a:buFont typeface="Arial"/>
              <a:buChar char="•"/>
            </a:pPr>
            <a:r>
              <a:rPr lang="fr-FR">
                <a:latin typeface="Arial"/>
                <a:ea typeface="Arial"/>
                <a:cs typeface="Arial"/>
                <a:sym typeface="Arial"/>
              </a:rPr>
              <a:t>« </a:t>
            </a:r>
            <a:r>
              <a:rPr lang="fr-FR" i="1">
                <a:latin typeface="Arial"/>
                <a:ea typeface="Arial"/>
                <a:cs typeface="Arial"/>
                <a:sym typeface="Arial"/>
              </a:rPr>
              <a:t>Des moyens doivent être envisagés pour associer les bénéficiaires du programme à la gestion de l'aide d'urgence ».</a:t>
            </a:r>
          </a:p>
          <a:p>
            <a:pPr marL="858844" lvl="1" indent="-171227" algn="just" rtl="0">
              <a:lnSpc>
                <a:spcPct val="100000"/>
              </a:lnSpc>
              <a:spcBef>
                <a:spcPts val="420"/>
              </a:spcBef>
              <a:spcAft>
                <a:spcPts val="0"/>
              </a:spcAft>
              <a:buClr>
                <a:schemeClr val="dk1"/>
              </a:buClr>
              <a:buSzPts val="1400"/>
              <a:buFont typeface="Arial"/>
              <a:buChar char="•"/>
            </a:pPr>
            <a:r>
              <a:rPr lang="fr-FR" sz="1400">
                <a:latin typeface="Arial"/>
                <a:ea typeface="Arial"/>
                <a:cs typeface="Arial"/>
                <a:sym typeface="Arial"/>
              </a:rPr>
              <a:t>« </a:t>
            </a:r>
            <a:r>
              <a:rPr lang="fr-FR" sz="1400" i="1">
                <a:latin typeface="Arial"/>
                <a:ea typeface="Arial"/>
                <a:cs typeface="Arial"/>
                <a:sym typeface="Arial"/>
              </a:rPr>
              <a:t>Nous nous tenons responsables à la fois de ceux que nous cherchons à aider et de ceux dont nous acceptons les ressources. »</a:t>
            </a:r>
          </a:p>
          <a:p>
            <a:pPr marL="0" lvl="0" indent="0" algn="l" rtl="0">
              <a:lnSpc>
                <a:spcPct val="100000"/>
              </a:lnSpc>
              <a:spcBef>
                <a:spcPts val="542"/>
              </a:spcBef>
              <a:spcAft>
                <a:spcPts val="0"/>
              </a:spcAft>
              <a:buSzPts val="1400"/>
              <a:buNone/>
            </a:pPr>
            <a:endParaRPr/>
          </a:p>
          <a:p>
            <a:pPr marL="171450" lvl="0" indent="-171450" algn="just" rtl="0">
              <a:lnSpc>
                <a:spcPct val="100000"/>
              </a:lnSpc>
              <a:spcBef>
                <a:spcPts val="541"/>
              </a:spcBef>
              <a:spcAft>
                <a:spcPts val="0"/>
              </a:spcAft>
              <a:buClr>
                <a:schemeClr val="dk1"/>
              </a:buClr>
              <a:buSzPts val="1804"/>
              <a:buFont typeface="Arial"/>
              <a:buChar char="•"/>
            </a:pPr>
            <a:r>
              <a:rPr lang="fr-FR" sz="1804" b="1">
                <a:solidFill>
                  <a:schemeClr val="dk1"/>
                </a:solidFill>
                <a:latin typeface="Arial"/>
                <a:ea typeface="Arial"/>
                <a:cs typeface="Arial"/>
                <a:sym typeface="Arial"/>
              </a:rPr>
              <a:t>Les Principes et Règles de l'Action Humanitaire du CREC déclarent :</a:t>
            </a:r>
          </a:p>
          <a:p>
            <a:pPr marL="858844" lvl="1" indent="-171227" algn="l" rtl="0">
              <a:lnSpc>
                <a:spcPct val="100000"/>
              </a:lnSpc>
              <a:spcBef>
                <a:spcPts val="540"/>
              </a:spcBef>
              <a:spcAft>
                <a:spcPts val="0"/>
              </a:spcAft>
              <a:buClr>
                <a:schemeClr val="dk1"/>
              </a:buClr>
              <a:buSzPts val="1800"/>
              <a:buFont typeface="Arial"/>
              <a:buChar char="•"/>
            </a:pPr>
            <a:r>
              <a:rPr lang="fr-FR"/>
              <a:t>Principe 9 Nous veillons à ce que notre aide soit appropriée, efficiente, efficace et responsable, et nous soutenons la transition entre les secours et le rétablissement des personnes touchées par la catastrophe.</a:t>
            </a:r>
          </a:p>
          <a:p>
            <a:pPr marL="858844" lvl="1" indent="-171227" algn="l" rtl="0">
              <a:lnSpc>
                <a:spcPct val="100000"/>
              </a:lnSpc>
              <a:spcBef>
                <a:spcPts val="540"/>
              </a:spcBef>
              <a:spcAft>
                <a:spcPts val="0"/>
              </a:spcAft>
              <a:buClr>
                <a:schemeClr val="dk1"/>
              </a:buClr>
              <a:buSzPts val="1800"/>
              <a:buFont typeface="Arial"/>
              <a:buChar char="•"/>
            </a:pPr>
            <a:r>
              <a:rPr lang="fr-FR"/>
              <a:t>La règle 5 sur la qualité et la redevabilité, qui stipule que :</a:t>
            </a:r>
          </a:p>
          <a:p>
            <a:pPr marL="1316268" lvl="2" indent="-171450" algn="l" rtl="0">
              <a:lnSpc>
                <a:spcPct val="100000"/>
              </a:lnSpc>
              <a:spcBef>
                <a:spcPts val="540"/>
              </a:spcBef>
              <a:spcAft>
                <a:spcPts val="0"/>
              </a:spcAft>
              <a:buClr>
                <a:schemeClr val="dk1"/>
              </a:buClr>
              <a:buSzPts val="1800"/>
              <a:buFont typeface="Arial"/>
              <a:buChar char="•"/>
            </a:pPr>
            <a:r>
              <a:rPr lang="fr-FR"/>
              <a:t>5.4 Les Sociétés nationales et la Fédération internationale se considèrent comme responsables envers les personnes touchées par une catastrophe et les feront participer à l'évaluation des besoins et à la prise de décisions afin que l'assistance soit appropriée et réponde à leurs besoins et priorités.</a:t>
            </a:r>
          </a:p>
          <a:p>
            <a:pPr marL="1316268" lvl="2" indent="-171450" algn="l" rtl="0">
              <a:lnSpc>
                <a:spcPct val="100000"/>
              </a:lnSpc>
              <a:spcBef>
                <a:spcPts val="540"/>
              </a:spcBef>
              <a:spcAft>
                <a:spcPts val="0"/>
              </a:spcAft>
              <a:buClr>
                <a:schemeClr val="dk1"/>
              </a:buClr>
              <a:buSzPts val="1800"/>
              <a:buFont typeface="Arial"/>
              <a:buChar char="•"/>
            </a:pPr>
            <a:r>
              <a:rPr lang="fr-FR"/>
              <a:t>5.5 Les Sociétés nationales et la Fédération internationale s'efforceront de mettre en place des mécanismes transparents de communication, de retour d'information et de réclamation qui invitent les personnes touchées par une catastrophe à faire part de leurs préoccupations concernant l'assistance fournie. Les Sociétés nationales et la Fédération internationale assureront un suivi approprié des retours d'information.</a:t>
            </a: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b="1">
                <a:solidFill>
                  <a:schemeClr val="dk1"/>
                </a:solidFill>
                <a:latin typeface="Arial"/>
                <a:ea typeface="Arial"/>
                <a:cs typeface="Arial"/>
                <a:sym typeface="Arial"/>
              </a:rPr>
              <a:t>Les Engagements minimaux du Mouvement en matière de CEA (CR/19/R1) </a:t>
            </a:r>
            <a:r>
              <a:rPr lang="fr-FR" sz="1804">
                <a:solidFill>
                  <a:schemeClr val="dk1"/>
                </a:solidFill>
                <a:latin typeface="Calibri"/>
                <a:ea typeface="Calibri"/>
                <a:cs typeface="Calibri"/>
                <a:sym typeface="Calibri"/>
              </a:rPr>
              <a:t>ont été adoptés lors du Conseil des Délégués le 8 décembre 2019. Ces engagements stratégiques primordiaux visent à garantir une approche cohérente de la manière dont nous nous engageons et sommes redevables à l’égard des personnes et aux communautés dans l'ensemble du Mouvement. Tous les membres du Mouvement, y compris chaque Société nationale, délégation du CICR et bureau de la FICR, sont tenus de respecter et de faire respecter ces engagements et ils sont pertinents et applicables à tous les employés et volontaires de l'ensemble du Mouvement, quel que soit leur fonction.</a:t>
            </a: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542"/>
              </a:spcBef>
              <a:spcAft>
                <a:spcPts val="0"/>
              </a:spcAft>
              <a:buSzPts val="1400"/>
              <a:buNone/>
            </a:pPr>
            <a:endParaRPr b="1"/>
          </a:p>
          <a:p>
            <a:pPr marL="342900" lvl="0" indent="-342900" algn="l" rtl="0">
              <a:lnSpc>
                <a:spcPct val="100000"/>
              </a:lnSpc>
              <a:spcBef>
                <a:spcPts val="541"/>
              </a:spcBef>
              <a:spcAft>
                <a:spcPts val="0"/>
              </a:spcAft>
              <a:buClr>
                <a:schemeClr val="dk1"/>
              </a:buClr>
              <a:buSzPts val="1800"/>
              <a:buFont typeface="Arial"/>
              <a:buChar char="•"/>
            </a:pPr>
            <a:r>
              <a:rPr lang="fr-FR" b="0"/>
              <a:t>Malheureusement, </a:t>
            </a:r>
            <a:r>
              <a:rPr lang="fr-FR" sz="1804">
                <a:solidFill>
                  <a:schemeClr val="dk1"/>
                </a:solidFill>
                <a:latin typeface="Calibri"/>
                <a:ea typeface="Calibri"/>
                <a:cs typeface="Calibri"/>
                <a:sym typeface="Calibri"/>
              </a:rPr>
              <a:t>les données mondiales montrent qu'il existe encore des lacunes importantes dans la manière dont les organisations d’aide humanitaire mobilisent les communautés malgré une sensibilisation accrue et des engagements au niveau de la redevabilité. </a:t>
            </a: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Les résultats présentés ici ont été recueillis par Ground Truth Solutions et représentent les opinions de près de 10 000 personnes dans 10 pays touchés par des catastrophes et des crises.</a:t>
            </a: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Ils suggèrent que :</a:t>
            </a:r>
          </a:p>
          <a:p>
            <a:pPr marL="1030517" lvl="1"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51 % de l'aide fournie ne répond pas aux besoins prioritaires des personnes - cela signifie que la moitié de ce que nous faisons ne répond pas aux principaux besoins des communautés. Cela représente un énorme gaspillage de temps, de ressources humaines et de fonds de la part des agences d'aide</a:t>
            </a:r>
          </a:p>
          <a:p>
            <a:pPr marL="1030517" lvl="1"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61 % des personnes ont déclaré que les agences d'aide ne sont pas très bonnes pour partager les informations sur leurs plans et activités</a:t>
            </a:r>
          </a:p>
          <a:p>
            <a:pPr marL="1030517" lvl="1"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Bien que le nombre de mécanismes de retour d'information ait augmenté ces dernières années... ceux-ci ne conduisent pas toujours à une réponse ou à des changements dans nos programmes. Alors que 93 % du personnel des agences d'aide étaient convaincus que les gens recevraient une réponse en cas de réclamation, seuls 42 % des personnes ont effectivement reçu une réponse lorsqu'elles ont soumis une réclamation ou une suggestion, ce qui montre que nos mécanismes de retour d'information ne sont pas aussi efficaces que nous le pensons</a:t>
            </a: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b="0"/>
          </a:p>
        </p:txBody>
      </p:sp>
      <p:sp>
        <p:nvSpPr>
          <p:cNvPr id="656" name="Google Shape;65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2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5" name="Google Shape;66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 – levez la main</a:t>
            </a:r>
          </a:p>
          <a:p>
            <a:pPr marL="0" lvl="0" indent="0" algn="l" rtl="0">
              <a:lnSpc>
                <a:spcPct val="100000"/>
              </a:lnSpc>
              <a:spcBef>
                <a:spcPts val="542"/>
              </a:spcBef>
              <a:spcAft>
                <a:spcPts val="0"/>
              </a:spcAft>
              <a:buSzPts val="1400"/>
              <a:buNone/>
            </a:pPr>
            <a:endParaRPr/>
          </a:p>
          <a:p>
            <a:pPr marL="171450" indent="-171450">
              <a:spcBef>
                <a:spcPts val="540"/>
              </a:spcBef>
              <a:buClr>
                <a:schemeClr val="dk1"/>
              </a:buClr>
              <a:buSzPts val="1800"/>
              <a:buFont typeface="Arial"/>
              <a:buChar char="•"/>
            </a:pPr>
            <a:r>
              <a:rPr lang="fr-FR" sz="1800"/>
              <a:t>Montrez chaque commentaire l'un après l'autre et demandez aux participants de lever la main (virtuellement, en utilisant le bouton de levée de main) s'ils ont déjà entendu cette déclaration ou s'ils l'ont dit eux-mêmes</a:t>
            </a:r>
          </a:p>
          <a:p>
            <a:pPr marL="0" lvl="0" indent="0" algn="l" rtl="0">
              <a:lnSpc>
                <a:spcPct val="100000"/>
              </a:lnSpc>
              <a:spcBef>
                <a:spcPts val="542"/>
              </a:spcBef>
              <a:spcAft>
                <a:spcPts val="0"/>
              </a:spcAft>
              <a:buSzPts val="1400"/>
              <a:buNone/>
            </a:pPr>
            <a:endParaRPr/>
          </a:p>
          <a:p>
            <a:pPr marL="171450" lvl="0" indent="-171450" algn="l" rtl="0">
              <a:lnSpc>
                <a:spcPct val="100000"/>
              </a:lnSpc>
              <a:spcBef>
                <a:spcPts val="540"/>
              </a:spcBef>
              <a:spcAft>
                <a:spcPts val="0"/>
              </a:spcAft>
              <a:buClr>
                <a:schemeClr val="dk1"/>
              </a:buClr>
              <a:buSzPts val="1800"/>
              <a:buFont typeface="Arial"/>
              <a:buChar char="•"/>
            </a:pPr>
            <a:r>
              <a:rPr lang="fr-FR"/>
              <a:t>Discutez de chaque affirmation et demandez si les gens ont réussi à surmonter les défis que représentent la rigidité des donateurs, le manque de temps et l'idée que nous savons déjà ce dont les gens ont besoin</a:t>
            </a:r>
          </a:p>
          <a:p>
            <a:pPr marL="171450" lvl="0" indent="-56831" algn="l" rtl="0">
              <a:lnSpc>
                <a:spcPct val="100000"/>
              </a:lnSpc>
              <a:spcBef>
                <a:spcPts val="542"/>
              </a:spcBef>
              <a:spcAft>
                <a:spcPts val="0"/>
              </a:spcAft>
              <a:buClr>
                <a:schemeClr val="dk1"/>
              </a:buClr>
              <a:buSzPts val="1805"/>
              <a:buFont typeface="Arial"/>
              <a:buNone/>
            </a:pPr>
            <a:endParaRPr/>
          </a:p>
          <a:p>
            <a:pPr marL="171450" lvl="0" indent="-171450" algn="l" rtl="0">
              <a:lnSpc>
                <a:spcPct val="100000"/>
              </a:lnSpc>
              <a:spcBef>
                <a:spcPts val="540"/>
              </a:spcBef>
              <a:spcAft>
                <a:spcPts val="0"/>
              </a:spcAft>
              <a:buClr>
                <a:schemeClr val="dk1"/>
              </a:buClr>
              <a:buSzPts val="1800"/>
              <a:buFont typeface="Arial"/>
              <a:buChar char="•"/>
            </a:pPr>
            <a:r>
              <a:rPr lang="fr-FR"/>
              <a:t>Expliquez que cette formation tentera de fournir des solutions pratiques pour surmonter ces défis communs, mais demandez également aux participants de se remettre continuellement en question afin de ne pas faire d'hypothèses sur ce que les communautés pensent ou ont besoin</a:t>
            </a:r>
          </a:p>
          <a:p>
            <a:pPr marL="342900" lvl="0" indent="-228282" algn="l" rtl="0">
              <a:lnSpc>
                <a:spcPct val="100000"/>
              </a:lnSpc>
              <a:spcBef>
                <a:spcPts val="542"/>
              </a:spcBef>
              <a:spcAft>
                <a:spcPts val="0"/>
              </a:spcAft>
              <a:buClr>
                <a:schemeClr val="dk1"/>
              </a:buClr>
              <a:buSzPts val="1805"/>
              <a:buFont typeface="Arial"/>
              <a:buNone/>
            </a:pPr>
            <a:endParaRPr b="0"/>
          </a:p>
        </p:txBody>
      </p:sp>
      <p:sp>
        <p:nvSpPr>
          <p:cNvPr id="666" name="Google Shape;66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18" name="Google Shape;618;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3498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 – sondage Zoom &amp; chat ou échanges verbaux</a:t>
            </a:r>
          </a:p>
          <a:p>
            <a:pPr marL="0" lvl="0" indent="0" algn="l" rtl="0">
              <a:lnSpc>
                <a:spcPct val="100000"/>
              </a:lnSpc>
              <a:spcBef>
                <a:spcPts val="542"/>
              </a:spcBef>
              <a:spcAft>
                <a:spcPts val="0"/>
              </a:spcAft>
              <a:buSzPts val="1400"/>
              <a:buNone/>
            </a:pPr>
            <a:endParaRPr b="1" dirty="0"/>
          </a:p>
          <a:p>
            <a:pPr marL="342900" lvl="0" indent="-342900" algn="l" rtl="0">
              <a:lnSpc>
                <a:spcPct val="100000"/>
              </a:lnSpc>
              <a:spcBef>
                <a:spcPts val="540"/>
              </a:spcBef>
              <a:spcAft>
                <a:spcPts val="0"/>
              </a:spcAft>
              <a:buClr>
                <a:schemeClr val="dk1"/>
              </a:buClr>
              <a:buSzPts val="1800"/>
              <a:buFont typeface="Arial"/>
              <a:buChar char="•"/>
            </a:pPr>
            <a:r>
              <a:rPr lang="fr-FR" b="0"/>
              <a:t>Vous devez lancer ce sondage dans Zoom avant le début de votre session</a:t>
            </a:r>
          </a:p>
          <a:p>
            <a:pPr marL="342900" lvl="0" indent="-342900" algn="l" rtl="0">
              <a:lnSpc>
                <a:spcPct val="100000"/>
              </a:lnSpc>
              <a:spcBef>
                <a:spcPts val="540"/>
              </a:spcBef>
              <a:spcAft>
                <a:spcPts val="0"/>
              </a:spcAft>
              <a:buClr>
                <a:schemeClr val="dk1"/>
              </a:buClr>
              <a:buSzPts val="1800"/>
              <a:buFont typeface="Arial"/>
              <a:buChar char="•"/>
            </a:pPr>
            <a:endParaRPr lang="en-GB" b="0" dirty="0"/>
          </a:p>
          <a:p>
            <a:pPr marL="342900" lvl="0" indent="-342900" algn="l" rtl="0">
              <a:lnSpc>
                <a:spcPct val="100000"/>
              </a:lnSpc>
              <a:spcBef>
                <a:spcPts val="540"/>
              </a:spcBef>
              <a:spcAft>
                <a:spcPts val="0"/>
              </a:spcAft>
              <a:buClr>
                <a:schemeClr val="dk1"/>
              </a:buClr>
              <a:buSzPts val="1800"/>
              <a:buFont typeface="Arial"/>
              <a:buChar char="•"/>
            </a:pPr>
            <a:r>
              <a:rPr lang="fr-FR" b="0"/>
              <a:t>Lancez le sondage Zoom :</a:t>
            </a:r>
          </a:p>
          <a:p>
            <a:pPr marL="800100" lvl="1" indent="-342900" algn="l" rtl="0">
              <a:lnSpc>
                <a:spcPct val="100000"/>
              </a:lnSpc>
              <a:spcBef>
                <a:spcPts val="540"/>
              </a:spcBef>
              <a:spcAft>
                <a:spcPts val="0"/>
              </a:spcAft>
              <a:buClr>
                <a:schemeClr val="dk1"/>
              </a:buClr>
              <a:buSzPts val="1800"/>
              <a:buFont typeface="Arial"/>
              <a:buChar char="•"/>
            </a:pPr>
            <a:r>
              <a:rPr lang="fr-FR" b="0"/>
              <a:t>Qui est responsable de l'engagement des communautés ?</a:t>
            </a:r>
          </a:p>
          <a:p>
            <a:pPr marL="1257300" lvl="2" indent="-342900" algn="l" rtl="0">
              <a:lnSpc>
                <a:spcPct val="100000"/>
              </a:lnSpc>
              <a:spcBef>
                <a:spcPts val="540"/>
              </a:spcBef>
              <a:spcAft>
                <a:spcPts val="0"/>
              </a:spcAft>
              <a:buClr>
                <a:schemeClr val="dk1"/>
              </a:buClr>
              <a:buSzPts val="1800"/>
              <a:buFont typeface="Arial"/>
              <a:buChar char="•"/>
            </a:pPr>
            <a:r>
              <a:rPr lang="fr-FR" b="0"/>
              <a:t>Uniquement le personnel chargé des programmes et des opérations</a:t>
            </a:r>
          </a:p>
          <a:p>
            <a:pPr marL="1257300" lvl="2" indent="-342900" algn="l" rtl="0">
              <a:lnSpc>
                <a:spcPct val="100000"/>
              </a:lnSpc>
              <a:spcBef>
                <a:spcPts val="540"/>
              </a:spcBef>
              <a:spcAft>
                <a:spcPts val="0"/>
              </a:spcAft>
              <a:buClr>
                <a:schemeClr val="dk1"/>
              </a:buClr>
              <a:buSzPts val="1800"/>
              <a:buFont typeface="Arial"/>
              <a:buChar char="•"/>
            </a:pPr>
            <a:r>
              <a:rPr lang="fr-FR" b="0"/>
              <a:t>PSER </a:t>
            </a:r>
          </a:p>
          <a:p>
            <a:pPr marL="1257300" lvl="2" indent="-342900" algn="l" rtl="0">
              <a:lnSpc>
                <a:spcPct val="100000"/>
              </a:lnSpc>
              <a:spcBef>
                <a:spcPts val="540"/>
              </a:spcBef>
              <a:spcAft>
                <a:spcPts val="0"/>
              </a:spcAft>
              <a:buClr>
                <a:schemeClr val="dk1"/>
              </a:buClr>
              <a:buSzPts val="1800"/>
              <a:buFont typeface="Arial"/>
              <a:buChar char="•"/>
            </a:pPr>
            <a:r>
              <a:rPr lang="fr-FR" b="0"/>
              <a:t>Leadership</a:t>
            </a:r>
          </a:p>
          <a:p>
            <a:pPr marL="1257300" lvl="2" indent="-342900" algn="l" rtl="0">
              <a:lnSpc>
                <a:spcPct val="100000"/>
              </a:lnSpc>
              <a:spcBef>
                <a:spcPts val="540"/>
              </a:spcBef>
              <a:spcAft>
                <a:spcPts val="0"/>
              </a:spcAft>
              <a:buClr>
                <a:schemeClr val="dk1"/>
              </a:buClr>
              <a:buSzPts val="1800"/>
              <a:buFont typeface="Arial"/>
              <a:buChar char="•"/>
            </a:pPr>
            <a:r>
              <a:rPr lang="fr-FR" b="0"/>
              <a:t>Bénévoles</a:t>
            </a:r>
          </a:p>
          <a:p>
            <a:pPr marL="1257300" lvl="2" indent="-342900" algn="l" rtl="0">
              <a:lnSpc>
                <a:spcPct val="100000"/>
              </a:lnSpc>
              <a:spcBef>
                <a:spcPts val="540"/>
              </a:spcBef>
              <a:spcAft>
                <a:spcPts val="0"/>
              </a:spcAft>
              <a:buClr>
                <a:schemeClr val="dk1"/>
              </a:buClr>
              <a:buSzPts val="1800"/>
              <a:buFont typeface="Arial"/>
              <a:buChar char="•"/>
            </a:pPr>
            <a:r>
              <a:rPr lang="fr-FR" b="1"/>
              <a:t>Chacun d'entre nous (bonne réponse)</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Expliquez que tout le monde peut jouer un rôle en contribuant à renforcer l'engagement communautaire </a:t>
            </a:r>
          </a:p>
          <a:p>
            <a:pPr marL="342900" lvl="0" indent="-342900" algn="l" rtl="0">
              <a:lnSpc>
                <a:spcPct val="100000"/>
              </a:lnSpc>
              <a:spcBef>
                <a:spcPts val="540"/>
              </a:spcBef>
              <a:spcAft>
                <a:spcPts val="0"/>
              </a:spcAft>
              <a:buClr>
                <a:schemeClr val="dk1"/>
              </a:buClr>
              <a:buSzPts val="1800"/>
              <a:buFont typeface="Arial"/>
              <a:buChar char="•"/>
            </a:pPr>
            <a:endParaRPr lang="en-GB" b="0" dirty="0"/>
          </a:p>
          <a:p>
            <a:pPr marL="342900" lvl="0" indent="-342900" algn="l" rtl="0">
              <a:lnSpc>
                <a:spcPct val="100000"/>
              </a:lnSpc>
              <a:spcBef>
                <a:spcPts val="540"/>
              </a:spcBef>
              <a:spcAft>
                <a:spcPts val="0"/>
              </a:spcAft>
              <a:buClr>
                <a:schemeClr val="dk1"/>
              </a:buClr>
              <a:buSzPts val="1800"/>
              <a:buFont typeface="Arial"/>
              <a:buChar char="•"/>
            </a:pPr>
            <a:r>
              <a:rPr lang="fr-FR" b="0"/>
              <a:t>Cliquez sur la liste et, si le temps le permet, faites une pause sur chaque case bleue et demandez des suggestions sur les responsabilités spécifiques de ce groupe au regard du CEA - comment peuvent-ils soutenir le CEA dans son rôle ?</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Cette liste n'est pas exhaustive, mais donne une idée de la manière dont les différents rôles et départements peuvent contribuer à améliorer la redevabilité</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Demandez si quelqu'un veut ajouter des rôles ou des responsabilités qui ne sont pas inclus ici</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Il existe une liste plus complète dans le guide CEA et tout au long de la formation, nous pouvons examiner comment les différents rôles et équipes peuvent jouer un rôle dans le renforcement de l'engagement communautaire et de la redevabilité</a:t>
            </a:r>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24" name="Google Shape;62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ts val="0"/>
              </a:spcBef>
            </a:pPr>
            <a:r>
              <a:rPr lang="fr-FR" b="1"/>
              <a:t>NOTES POUR L’ANIMATEUR</a:t>
            </a:r>
          </a:p>
          <a:p>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5">
                <a:solidFill>
                  <a:schemeClr val="tx1"/>
                </a:solidFill>
                <a:latin typeface="+mn-lt"/>
                <a:ea typeface="+mn-ea"/>
                <a:cs typeface="+mn-cs"/>
              </a:rPr>
              <a:t>Ce diagramme </a:t>
            </a:r>
            <a:r>
              <a:rPr lang="fr-FR" sz="1805" b="1">
                <a:solidFill>
                  <a:schemeClr val="tx1"/>
                </a:solidFill>
                <a:latin typeface="+mn-lt"/>
                <a:ea typeface="+mn-ea"/>
                <a:cs typeface="+mn-cs"/>
              </a:rPr>
              <a:t>résume</a:t>
            </a:r>
            <a:r>
              <a:rPr lang="fr-FR" sz="1805">
                <a:solidFill>
                  <a:schemeClr val="tx1"/>
                </a:solidFill>
                <a:latin typeface="+mn-lt"/>
                <a:ea typeface="+mn-ea"/>
                <a:cs typeface="+mn-cs"/>
              </a:rPr>
              <a:t> les 18 actions minimales pour le CEA énoncées dans le guide CEA. La diapositive suivante présente les actions dans leur intégralité et peut être utilisée à la place de cette diapositive si vous le préférez.</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5">
                <a:solidFill>
                  <a:schemeClr val="tx1"/>
                </a:solidFill>
                <a:latin typeface="+mn-lt"/>
                <a:ea typeface="+mn-ea"/>
                <a:cs typeface="+mn-cs"/>
              </a:rPr>
              <a:t>Les actions d'institutionnalisation sont le fondement d'un bon engagement communautaire dans les programmes et les réponses. En institutionnalisant le CEA dans notre organisation, il est beaucoup plus facile et plus probable que nous ayons un bon engagement communautaire dans nos programmes et opérations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5" b="1">
                <a:solidFill>
                  <a:schemeClr val="tx1"/>
                </a:solidFill>
                <a:latin typeface="+mn-lt"/>
                <a:ea typeface="+mn-ea"/>
                <a:cs typeface="+mn-cs"/>
              </a:rPr>
              <a:t>Pour institutionnaliser le CEA, nous devons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Renforcer la compréhension et les capacités du CEA à tous les niveaux de la Société nationale ou de l'organisation – </a:t>
            </a:r>
            <a:r>
              <a:rPr lang="fr-FR"/>
              <a:t>les gens doivent d'abord savoir ce que c'est et pourquoi c'est important - puis ils doivent savoir comment le mettre en pratique. Pour ce faire, nous pouvons obtenir l'adhésion </a:t>
            </a:r>
            <a:r>
              <a:rPr lang="fr-FR" b="0"/>
              <a:t>des dirigeants, élaborer une politique de CEA avec des engagements clairs, développer une stratégie ou un plan de CEA sur ce que nous voulons réaliser, mesurer les progrès en faisant du CEA un indicateur de performance clé et former le personnel et les volontaires à tous les niveaux</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b="0" dirty="0">
              <a:solidFill>
                <a:schemeClr val="accent4"/>
              </a:solidFill>
              <a:latin typeface="Montserrat"/>
              <a:ea typeface="Montserrat"/>
              <a:cs typeface="Montserrat"/>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2000" b="1">
                <a:solidFill>
                  <a:schemeClr val="accent4"/>
                </a:solidFill>
                <a:latin typeface="Montserrat"/>
                <a:ea typeface="Montserrat"/>
                <a:cs typeface="Montserrat"/>
                <a:sym typeface="Montserrat"/>
              </a:rPr>
              <a:t>Allouer des ressources, y compris des fonds et du personnel, pour renforcer et institutionnaliser le CEA</a:t>
            </a:r>
            <a:r>
              <a:rPr lang="fr-FR"/>
              <a:t>- sinon les progrès seront très lents. Pour ce faire, nous devons allouer des fonds de base au CEA, l'inclure dans les propositions de donateurs et de projets, et désigner le personnel du CEA pour diriger ce travail au siège et les points focaux dans les antennes</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fr-FR" sz="2000" b="1" i="0" u="none" strike="noStrike" cap="none" normalizeH="0" baseline="0" noProof="0">
                <a:ln>
                  <a:noFill/>
                </a:ln>
                <a:solidFill>
                  <a:srgbClr val="F5333F"/>
                </a:solidFill>
                <a:uLnTx/>
                <a:uFillTx/>
                <a:latin typeface="Montserrat" pitchFamily="2" charset="77"/>
                <a:ea typeface="Roboto Black" panose="02000000000000000000" pitchFamily="2" charset="0"/>
                <a:cs typeface="Open Sans Light" panose="020B0306030504020204" pitchFamily="34" charset="0"/>
              </a:rPr>
              <a:t>Intégrer le CEA dans toutes les stratégies, valeurs, plans, politiques et outils de la Société nationale afin qu'il devienne une méthode de travail standard pour tout le personnel et les bénévoles </a:t>
            </a:r>
            <a:r>
              <a:rPr lang="fr-FR" sz="2000"/>
              <a:t>Pour ce faire, ajoutez </a:t>
            </a:r>
            <a:r>
              <a:rPr kumimoji="0" lang="fr-FR" sz="20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rPr>
              <a:t>des engagements en matière de redevabilité aux énoncés de mission, aux valeurs, aux stratégies et aux politiques, intégrez le CEA dans les plans, outils et directives annuels et sectoriels, ajoutez les responsabilités du CEA aux JD, aux initiations et aux évaluations, et incluez-la dans les processus de planification, de suivi, d'évaluation et d'établissement de rapports - par exemple, en vérifiant que tous les plans prévoient un engagement communautaire adéquat</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2000" b="1">
                <a:solidFill>
                  <a:schemeClr val="accent4"/>
                </a:solidFill>
                <a:latin typeface="Montserrat"/>
                <a:ea typeface="Montserrat"/>
                <a:cs typeface="Montserrat"/>
                <a:sym typeface="Montserrat"/>
              </a:rPr>
              <a:t>Mettre en place un mécanisme de retour d'informations de la communauté pour la Société nationale, avec des processus de gestion des réclamations sensibles - </a:t>
            </a:r>
            <a:r>
              <a:rPr lang="fr-FR" sz="2000"/>
              <a:t>un mécanisme permanent et efficace de retour d'informations à la communauté, que les gens peuvent utiliser pour poser des questions, faire des suggestions et faire part de leurs préoccupations ou de leurs réclamations. Plus de conseils sur la mise en place de mécanismes de retour d'informations dans le guide, l'outil 15 et la formation de 3 jours.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Les 14 actions minimales pour intégrer le CEA dans les programmes et les opérations d'urgence visent toutes à assurer la compréhension, la participation, la communication et le retour d'informations de la part de la communauté et comprennent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Évaluations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Les évaluations sont réalisées dans le respect et la transparence pour la communauté - ce qui signifie que nous faisons bon usage des données secondaires, que nous impliquons les communautés dans la planification de l'évaluation, que nous expliquons qui nous sommes et l'objectif de l'évaluation - et ce qui se passe ensuite, que nous nous assurons que les équipes d'évaluation sont correctement informées de l'objectif de l'évaluation et de la manière de se comporter dans les communautés et qu'elles peuvent répondre aux questions de manière honnête et précise</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prenons le temps de comprendre le contexte, y compris les besoins des gens, leurs capacités, les structures et la dynamique de la communauté, la culture et les croyances et les relations entre les différents groupes.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incluons dans l'évaluation des questions qui nous aideront à planifier la meilleure façon d'impliquer les communautés tout au long du programme ou de l'opération - en particulier, comment communiquer, comment assurer la participation et comment recueillir et répondre au mieux aux retours d'information</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Planification</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DEVONS impliquer les membres de la communauté et les principales parties prenantes dans la planification des programmes et des réponses - en prenant soin d'inclure tous les groupes de la communauté. Cela inclut la discussion des critères de sélection, du ciblage et des processus de distribution avec les communautés pendant les opérations d'urgence</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vérifions les plans avant de les finaliser pour nous assurer qu'ils répondent aux besoins et aux attentes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incluons des activités et des indicateurs d'engagement communautaire dans les plans et les budgets - en indiquant comment l'information sera partagée, comment la participation communautaire sera soutenue et comment le retour d'information sera géré</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Mise en œuvre et suivi</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Partager régulièrement des informations sur le programme avec les membres de la communauté en utilisant les meilleures approches pour atteindre les différents groupes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Permettre une participation active de la communauté à la gestion et à l'orientation du programme, y compris des groupes marginalisés et à risque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Recueillir, analyser et donner suite aux retours de la communauté, en veillant à ce que les gens sachent comment poser des questions, faire des suggestions ou faire part de leurs préoccupations concernant le programme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Revoir et ajuster régulièrement les activités et les approches du programme en fonction des retours d’informations de la communauté et des données de suivi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Évaluation et apprentissage</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Impliquer les communautés dans la planification de l'évaluation et la discussion des résultats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Demander aux membres de la communauté s'ils sont satisfaits du programme, comment il a été mis en œuvre et ce qui pourrait être amélioré.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 – chat et échanges verbaux</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fr-FR"/>
              <a:t>Il s'agit d'une discussion collective pour amener les participants à réfléchir à la manière dont l'engagement communautaire et la redevabilité sont liés à leur travail. </a:t>
            </a:r>
          </a:p>
          <a:p>
            <a:pPr marL="0" lvl="0" indent="0" algn="l" rtl="0">
              <a:lnSpc>
                <a:spcPct val="100000"/>
              </a:lnSpc>
              <a:spcBef>
                <a:spcPts val="540"/>
              </a:spcBef>
              <a:spcAft>
                <a:spcPts val="0"/>
              </a:spcAft>
              <a:buSzPts val="1400"/>
              <a:buNone/>
            </a:pPr>
            <a:endParaRPr lang="en-GB" dirty="0"/>
          </a:p>
          <a:p>
            <a:pPr marL="342900" lvl="0" indent="-342900" algn="l" rtl="0">
              <a:lnSpc>
                <a:spcPct val="100000"/>
              </a:lnSpc>
              <a:spcBef>
                <a:spcPts val="540"/>
              </a:spcBef>
              <a:spcAft>
                <a:spcPts val="0"/>
              </a:spcAft>
              <a:buSzPts val="1400"/>
              <a:buFont typeface="Arial" panose="020B0604020202020204" pitchFamily="34" charset="0"/>
              <a:buChar char="•"/>
            </a:pPr>
            <a:r>
              <a:rPr lang="fr-FR"/>
              <a:t>Demandez si quelqu'un a un exemple de situation où une situation a mal tourné à cause d'un manque d'engagement communautaire dans son programme, ses opérations ou son travail. Ils peuvent partager dans le chat ou verbalement</a:t>
            </a:r>
          </a:p>
          <a:p>
            <a:pPr marL="342900" lvl="0" indent="-342900" algn="l" rtl="0">
              <a:lnSpc>
                <a:spcPct val="100000"/>
              </a:lnSpc>
              <a:spcBef>
                <a:spcPts val="540"/>
              </a:spcBef>
              <a:spcAft>
                <a:spcPts val="0"/>
              </a:spcAft>
              <a:buSzPts val="1400"/>
              <a:buFont typeface="Arial" panose="020B0604020202020204" pitchFamily="34" charset="0"/>
              <a:buChar char="•"/>
            </a:pPr>
            <a:r>
              <a:rPr lang="fr-FR"/>
              <a:t>Préparez votre propre exemple à partager au cas où les gens seraient nerveux à l’idée de parler en premier. </a:t>
            </a:r>
          </a:p>
          <a:p>
            <a:pPr marL="342900" lvl="0" indent="-342900" algn="l" rtl="0">
              <a:lnSpc>
                <a:spcPct val="100000"/>
              </a:lnSpc>
              <a:spcBef>
                <a:spcPts val="540"/>
              </a:spcBef>
              <a:spcAft>
                <a:spcPts val="0"/>
              </a:spcAft>
              <a:buSzPts val="1400"/>
              <a:buFont typeface="Arial" panose="020B0604020202020204" pitchFamily="34" charset="0"/>
              <a:buChar char="•"/>
            </a:pPr>
            <a:r>
              <a:rPr lang="fr-FR"/>
              <a:t>Une fois qu'une ou deux personnes ont partagé leur exemple, demandez :</a:t>
            </a:r>
          </a:p>
          <a:p>
            <a:pPr marL="1028700" marR="0" lvl="1" indent="-342900" algn="l" rtl="0">
              <a:lnSpc>
                <a:spcPct val="90000"/>
              </a:lnSpc>
              <a:spcBef>
                <a:spcPts val="2550"/>
              </a:spcBef>
              <a:spcAft>
                <a:spcPts val="0"/>
              </a:spcAft>
              <a:buClr>
                <a:srgbClr val="FF0000"/>
              </a:buClr>
              <a:buSzPts val="2800"/>
              <a:buFont typeface="Arial"/>
              <a:buChar char="•"/>
            </a:pPr>
            <a:r>
              <a:rPr lang="fr-FR" sz="2600" b="0" i="0" u="none" strike="noStrike" cap="none">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Pourquoi est-ce arrivé ?</a:t>
            </a:r>
          </a:p>
          <a:p>
            <a:pPr marL="1028700" marR="0" lvl="1" indent="-342900" algn="l" rtl="0">
              <a:lnSpc>
                <a:spcPct val="90000"/>
              </a:lnSpc>
              <a:spcBef>
                <a:spcPts val="2550"/>
              </a:spcBef>
              <a:spcAft>
                <a:spcPts val="0"/>
              </a:spcAft>
              <a:buClr>
                <a:srgbClr val="FF0000"/>
              </a:buClr>
              <a:buSzPts val="2800"/>
              <a:buFont typeface="Arial"/>
              <a:buChar char="•"/>
            </a:pPr>
            <a:r>
              <a:rPr lang="fr-FR" sz="2600" b="0" i="0" u="none" strike="noStrike" cap="none">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Quelles furent les conséquences ?</a:t>
            </a:r>
          </a:p>
          <a:p>
            <a:pPr marL="1028700" marR="0" lvl="1" indent="-342900" algn="l" rtl="0">
              <a:lnSpc>
                <a:spcPct val="90000"/>
              </a:lnSpc>
              <a:spcBef>
                <a:spcPts val="2550"/>
              </a:spcBef>
              <a:spcAft>
                <a:spcPts val="0"/>
              </a:spcAft>
              <a:buClr>
                <a:srgbClr val="FF0000"/>
              </a:buClr>
              <a:buSzPts val="2800"/>
              <a:buFont typeface="Arial"/>
              <a:buChar char="•"/>
            </a:pPr>
            <a:r>
              <a:rPr lang="fr-FR" sz="2600" b="0" i="0" u="none" strike="noStrike" cap="none">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Qu'aurait-on pu faire différemment ?</a:t>
            </a:r>
          </a:p>
          <a:p>
            <a:pPr marL="228600" marR="0" lvl="0" indent="0" algn="l" rtl="0">
              <a:lnSpc>
                <a:spcPct val="90000"/>
              </a:lnSpc>
              <a:spcBef>
                <a:spcPts val="2550"/>
              </a:spcBef>
              <a:spcAft>
                <a:spcPts val="0"/>
              </a:spcAft>
              <a:buClr>
                <a:srgbClr val="FF0000"/>
              </a:buClr>
              <a:buSzPts val="2800"/>
              <a:buFont typeface="Arial"/>
              <a:buNone/>
            </a:pPr>
            <a:endParaRPr lang="en-GB"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228600" marR="0" lvl="0" indent="0" algn="l" rtl="0">
              <a:lnSpc>
                <a:spcPct val="90000"/>
              </a:lnSpc>
              <a:spcBef>
                <a:spcPts val="2550"/>
              </a:spcBef>
              <a:spcAft>
                <a:spcPts val="0"/>
              </a:spcAft>
              <a:buClr>
                <a:srgbClr val="FF0000"/>
              </a:buClr>
              <a:buSzPts val="2800"/>
              <a:buFont typeface="Arial"/>
              <a:buNone/>
            </a:pPr>
            <a:r>
              <a:rPr lang="fr-FR" sz="2600" b="0" i="0" u="none" strike="noStrike" cap="none">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Les participants peuvent répondre dans le chat ou verbalement</a:t>
            </a:r>
          </a:p>
          <a:p>
            <a:pPr marL="1028700" marR="0" lvl="1" indent="-342900" algn="l" rtl="0">
              <a:lnSpc>
                <a:spcPct val="90000"/>
              </a:lnSpc>
              <a:spcBef>
                <a:spcPts val="2550"/>
              </a:spcBef>
              <a:spcAft>
                <a:spcPts val="0"/>
              </a:spcAft>
              <a:buClr>
                <a:srgbClr val="FF0000"/>
              </a:buClr>
              <a:buSzPts val="2800"/>
              <a:buFont typeface="Arial"/>
              <a:buChar char="•"/>
            </a:pPr>
            <a:endParaRPr lang="en-GB"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1028700" marR="0" lvl="1" indent="-342900" algn="l" rtl="0">
              <a:lnSpc>
                <a:spcPct val="90000"/>
              </a:lnSpc>
              <a:spcBef>
                <a:spcPts val="2550"/>
              </a:spcBef>
              <a:spcAft>
                <a:spcPts val="0"/>
              </a:spcAft>
              <a:buClr>
                <a:srgbClr val="FF0000"/>
              </a:buClr>
              <a:buSzPts val="2800"/>
              <a:buFont typeface="Arial"/>
              <a:buChar char="•"/>
            </a:pPr>
            <a:endParaRPr lang="en-GB" sz="2600" b="0" i="0" u="none" strike="noStrike" cap="none"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a:p>
            <a:pPr marL="228600" marR="0" lvl="0" indent="0" algn="l" rtl="0">
              <a:lnSpc>
                <a:spcPct val="90000"/>
              </a:lnSpc>
              <a:spcBef>
                <a:spcPts val="2550"/>
              </a:spcBef>
              <a:spcAft>
                <a:spcPts val="0"/>
              </a:spcAft>
              <a:buClr>
                <a:srgbClr val="FF0000"/>
              </a:buClr>
              <a:buSzPts val="2800"/>
              <a:buFont typeface="Arial" panose="020B0604020202020204" pitchFamily="34" charset="0"/>
              <a:buNone/>
            </a:pPr>
            <a:endParaRPr lang="en-GB"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fr-FR"/>
              <a:t>Il existe de nombreuses sources de soutien en matière d'engagement communautaire et de redevabilité au sein du Mouvement. Les deux sources les plus utiles sont :</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Le hub d'engagement communautaire</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 centre d'engagement communautaire (Community Engagement Hub) est une plateforme en ligne gratuite, hébergée par la Croix-Rouge britannique, qui propose un "guichet unique" pour l'engagement communautaire et la redevabilité.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 centre contient plus de 300 ressources et comprend des kits de formation, un jeu d'apprentissage en ligne, une carte interactive, un forum de discussion ainsi que des outils, des guides et des études de cas sur toute une série de sujets allant des mécanismes de retour d'information aux programmes radio.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Financé par le ministère britannique des affaires étrangères, du Commonwealth et du développement, le centre est disponible en anglais, français, espagnol et arabe. Si vous avez des questions ou des suggestions concernant le centre, veuillez contacter Laurel Selby LSelby@redcross.org.uk.</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Le guide et la boîte à outils CEA</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Cette formation est basée sur le guide et la boîte à outils CEA</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Elle fournit des conseils et des outils pour adopter une approche plus systématique et plus fiable pour s'engager auprès des communautés tout en leur étant redevable.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Ils ne remplacent pas les bonnes pratiques existantes mais aident plutôt à combler les lacunes ou les faiblesses là où elles existent.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La boîte à outils CEA comprend des modèles, des listes de contrôle et des notes d'orientation détaillées sur des aspects spécifiques du CEA. Le guide s'accompagne d'outils pratiques et de modules de formation dont les liens sont indiqués tout au long du document.</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 guide est organisé en sept modules qui peuvent être utilisés séparément selon les besoins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Une introduction</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Engagements à l'échelle du mouvement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Institutionnalisation du CEA</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Actions minimales pour obtenir un bon engagement communautaire tout au long du cycle du programme</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L'engagement communautaire dans les situations d'urgence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Mécanismes de retour d'information de la communauté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Travailler avec la protection, le genre et l'inclusion, le changement de comportement et la communication des risques comme des domaines étroitement liés</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84" name="Google Shape;6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fr-FR" b="1"/>
              <a:t>NOTES POUR L’ANIMATEUR</a:t>
            </a:r>
          </a:p>
          <a:p>
            <a:pPr marL="0"/>
            <a:endParaRPr lang="en-GB" dirty="0"/>
          </a:p>
          <a:p>
            <a:pPr marL="114300" indent="-342900">
              <a:buFontTx/>
              <a:buChar char="-"/>
            </a:pPr>
            <a:r>
              <a:rPr lang="fr-FR"/>
              <a:t>Vous n'avez pas besoin de lire tous les outils ici, mais laissez la diapositive affichée pendant quelques minutes pour que les gens puissent voir les outils qui existent et en mentionner quelques-uns qui seront les plus utiles pour le type de personnes présentes dans la salle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05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 – chat et échanges verbaux</a:t>
            </a:r>
          </a:p>
          <a:p>
            <a:pPr marL="0" lvl="0" indent="0" algn="l" rtl="0">
              <a:lnSpc>
                <a:spcPct val="100000"/>
              </a:lnSpc>
              <a:spcBef>
                <a:spcPts val="0"/>
              </a:spcBef>
              <a:spcAft>
                <a:spcPts val="0"/>
              </a:spcAft>
              <a:buSzPts val="1400"/>
              <a:buNone/>
            </a:pPr>
            <a:endParaRPr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0" b="1">
                <a:latin typeface="Calibri"/>
                <a:ea typeface="Calibri"/>
                <a:cs typeface="Calibri"/>
                <a:sym typeface="Calibri"/>
              </a:rPr>
              <a:t>AVANT</a:t>
            </a:r>
            <a:r>
              <a:rPr lang="fr-FR" sz="1800" b="0">
                <a:latin typeface="Calibri"/>
                <a:ea typeface="Calibri"/>
                <a:cs typeface="Calibri"/>
                <a:sym typeface="Calibri"/>
              </a:rPr>
              <a:t> de montrer la définition, demandez si quelqu'un peut expliquer ce que l'engagement communautaire et la redevabilité signifient pour lui dans son travail ou son secteur. </a:t>
            </a:r>
            <a:r>
              <a:rPr lang="fr-FR" sz="1800"/>
              <a:t>Demandez aux participants de poster dans le chat ou de s’exprimer verbalement</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a:t>Montrez le diagramme sur la diapositive, qui présente les quatre approches fondamentales de l'engagement communautaire et de la redevabilité, et comment elles peuvent nous aider à rendre des comptes aux personnes que nous servons.</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a:t>Lisez la définition complète du CEA dans le guide CEA :</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L'engagement communautaire et la redevabilité sont une méthode de travail qui reconnaît et valorise tous les membres de la communauté en tant que partenaires égaux, dont les divers besoins, priorités et préférences guident toutes nos actions. Nous y parvenons en intégrant dans nos programmes et nos opérations une participation significative de la communauté, une communication ouverte et honnête ainsi que des mécanismes permettant d'écouter les retours d'information et d'y donner suite. Les preuves, l'expérience et le bon sens nous disent que lorsque nous faisons réellement participer les communautés et qu'elles jouent un rôle actif dans la conception et la gestion des programmes et des opérations, les résultats sont plus efficaces, plus durables et de meilleure qualité.</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Expliquez que :</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i="0" u="none" strike="noStrike" cap="none">
                <a:solidFill>
                  <a:schemeClr val="dk1"/>
                </a:solidFill>
                <a:latin typeface="Calibri"/>
                <a:ea typeface="Calibri"/>
                <a:cs typeface="Calibri"/>
                <a:sym typeface="Calibri"/>
              </a:rPr>
              <a:t>La participation</a:t>
            </a:r>
            <a:r>
              <a:rPr lang="fr-FR" sz="2000" b="0" i="0" u="none" strike="noStrike" cap="none">
                <a:solidFill>
                  <a:schemeClr val="dk1"/>
                </a:solidFill>
                <a:latin typeface="Calibri"/>
                <a:ea typeface="Calibri"/>
                <a:cs typeface="Calibri"/>
                <a:sym typeface="Calibri"/>
              </a:rPr>
              <a:t> </a:t>
            </a:r>
            <a:r>
              <a:rPr lang="fr-FR" sz="2000" b="0">
                <a:latin typeface="Calibri"/>
                <a:ea typeface="Calibri"/>
                <a:cs typeface="Calibri"/>
                <a:sym typeface="Calibri"/>
              </a:rPr>
              <a:t>consiste à prendre des décisions avec la communauté sur la façon dont les programmes et les opérations sont conçus, gérés et mis en œuvre. Dans la mesure du possible, nous aidons les communautés à mener et à façonner leurs propres solutions et changements, selon leurs propres termes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a:solidFill>
                  <a:schemeClr val="dk1"/>
                </a:solidFill>
                <a:latin typeface="Calibri"/>
                <a:cs typeface="Calibri"/>
                <a:sym typeface="Calibri"/>
              </a:rPr>
              <a:t>Une communication ouverte, honnête </a:t>
            </a:r>
            <a:r>
              <a:rPr lang="fr-FR" sz="2000" b="1">
                <a:latin typeface="Calibri"/>
                <a:cs typeface="Calibri"/>
                <a:sym typeface="Calibri"/>
              </a:rPr>
              <a:t>et régulière </a:t>
            </a:r>
            <a:r>
              <a:rPr lang="fr-FR" sz="2000" b="0">
                <a:latin typeface="Calibri"/>
                <a:cs typeface="Calibri"/>
                <a:sym typeface="Calibri"/>
              </a:rPr>
              <a:t>permet de s'assurer que les communautés comprennent qui nous sommes et ce que nous faisons dans leur communauté et qu'elles disposent des informations dont elles ont besoin pour prendre des décisions et agir afin de protéger et d'améliorer leur vie, leur communauté et leur santé</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a:latin typeface="Calibri"/>
                <a:ea typeface="Calibri"/>
                <a:cs typeface="Calibri"/>
                <a:sym typeface="Calibri"/>
              </a:rPr>
              <a:t>Les </a:t>
            </a:r>
            <a:r>
              <a:rPr lang="fr-FR" sz="2000" b="1">
                <a:latin typeface="Calibri"/>
                <a:ea typeface="Calibri"/>
                <a:cs typeface="Calibri"/>
                <a:sym typeface="Calibri"/>
              </a:rPr>
              <a:t>mécanismes de retour d'information </a:t>
            </a:r>
            <a:r>
              <a:rPr lang="fr-FR" sz="2000" b="0">
                <a:latin typeface="Calibri"/>
                <a:ea typeface="Calibri"/>
                <a:cs typeface="Calibri"/>
                <a:sym typeface="Calibri"/>
              </a:rPr>
              <a:t>nous aident à recevoir, analyser, répondre et agir en fonction des questions, réclamations, demandes, suggestions, croyances, rumeurs et éloges de la communauté. Il peut s’agir </a:t>
            </a:r>
            <a:r>
              <a:rPr lang="fr-FR" sz="2000" b="0" i="0" u="none" strike="noStrike" cap="none">
                <a:solidFill>
                  <a:schemeClr val="dk1"/>
                </a:solidFill>
                <a:latin typeface="Calibri"/>
                <a:ea typeface="Calibri"/>
                <a:cs typeface="Calibri"/>
                <a:sym typeface="Calibri"/>
              </a:rPr>
              <a:t>des services et de l'aide que nous fournissons, des convictions sur un sujet ou une question spécifique liée à notre travail (par exemple une préoccupation de santé publique), ou du comportement et de la conduite de notre personnel et de nos bénévoles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i="0" u="none" strike="noStrike" cap="none">
                <a:solidFill>
                  <a:schemeClr val="dk1"/>
                </a:solidFill>
                <a:latin typeface="Calibri"/>
                <a:ea typeface="Calibri"/>
                <a:cs typeface="Calibri"/>
                <a:sym typeface="Calibri"/>
              </a:rPr>
              <a:t>La compréhension des communautés </a:t>
            </a:r>
            <a:r>
              <a:rPr lang="fr-FR" sz="2000" b="0" i="0" u="none" strike="noStrike" cap="none">
                <a:solidFill>
                  <a:schemeClr val="dk1"/>
                </a:solidFill>
                <a:latin typeface="Calibri"/>
                <a:ea typeface="Calibri"/>
                <a:cs typeface="Calibri"/>
                <a:sym typeface="Calibri"/>
              </a:rPr>
              <a:t>consiste à s'assurer que nous </a:t>
            </a:r>
            <a:r>
              <a:rPr lang="fr-FR" sz="2000"/>
              <a:t>comprenons les communautés avec lesquelles nous travaillons, y compris la situation dans laquelle elles vivent, leurs besoins, leurs priorités, leurs opinions et leurs capacités, ainsi que les influences sociales, culturelles, politiques, économiques et environnementales plus larges qui affectent leur vie.</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a:latin typeface="Calibri"/>
                <a:ea typeface="Calibri"/>
                <a:cs typeface="Calibri"/>
                <a:sym typeface="Calibri"/>
              </a:rPr>
              <a:t>Ensemble</a:t>
            </a:r>
            <a:r>
              <a:rPr lang="fr-FR" sz="2000" b="0">
                <a:latin typeface="Calibri"/>
                <a:ea typeface="Calibri"/>
                <a:cs typeface="Calibri"/>
                <a:sym typeface="Calibri"/>
              </a:rPr>
              <a:t>, ces quatre approches fondamentales de l'engagement communautaire nous aident à garantir</a:t>
            </a:r>
          </a:p>
          <a:p>
            <a:pPr marL="1714500" lvl="3" indent="-342900" algn="l" rtl="0">
              <a:lnSpc>
                <a:spcPct val="100000"/>
              </a:lnSpc>
              <a:spcBef>
                <a:spcPts val="540"/>
              </a:spcBef>
              <a:spcAft>
                <a:spcPts val="0"/>
              </a:spcAft>
              <a:buClr>
                <a:schemeClr val="dk1"/>
              </a:buClr>
              <a:buSzPts val="1800"/>
              <a:buFont typeface="Arial"/>
              <a:buChar char="•"/>
            </a:pPr>
            <a:r>
              <a:rPr lang="fr-FR"/>
              <a:t>Le soutien que nous apportons est pertinent, utile et opportun et répond aux besoins des personnes</a:t>
            </a:r>
          </a:p>
          <a:p>
            <a:pPr marL="1714500" lvl="3" indent="-342900" algn="l" rtl="0">
              <a:lnSpc>
                <a:spcPct val="100000"/>
              </a:lnSpc>
              <a:spcBef>
                <a:spcPts val="540"/>
              </a:spcBef>
              <a:spcAft>
                <a:spcPts val="0"/>
              </a:spcAft>
              <a:buClr>
                <a:schemeClr val="dk1"/>
              </a:buClr>
              <a:buSzPts val="1800"/>
              <a:buFont typeface="Arial"/>
              <a:buChar char="•"/>
            </a:pPr>
            <a:r>
              <a:rPr lang="fr-FR"/>
              <a:t>Nos programmes et opérations sont dirigés et détenus par les communautés </a:t>
            </a:r>
          </a:p>
          <a:p>
            <a:pPr marL="1714500" lvl="3" indent="-342900" algn="l" rtl="0">
              <a:lnSpc>
                <a:spcPct val="100000"/>
              </a:lnSpc>
              <a:spcBef>
                <a:spcPts val="540"/>
              </a:spcBef>
              <a:spcAft>
                <a:spcPts val="0"/>
              </a:spcAft>
              <a:buClr>
                <a:schemeClr val="dk1"/>
              </a:buClr>
              <a:buSzPts val="1800"/>
              <a:buFont typeface="Arial"/>
              <a:buChar char="•"/>
            </a:pPr>
            <a:r>
              <a:rPr lang="fr-FR"/>
              <a:t>Nous traitons les membres de la communauté avec dignité et respect, en les considérant comme des partenaires égaux dotés de connaissances et de capacités précieuses </a:t>
            </a:r>
          </a:p>
          <a:p>
            <a:pPr marL="1714500" lvl="3" indent="-342900" algn="l" rtl="0">
              <a:lnSpc>
                <a:spcPct val="100000"/>
              </a:lnSpc>
              <a:spcBef>
                <a:spcPts val="540"/>
              </a:spcBef>
              <a:spcAft>
                <a:spcPts val="0"/>
              </a:spcAft>
              <a:buClr>
                <a:schemeClr val="dk1"/>
              </a:buClr>
              <a:buSzPts val="1800"/>
              <a:buFont typeface="Arial"/>
              <a:buChar char="•"/>
            </a:pPr>
            <a:r>
              <a:rPr lang="fr-FR"/>
              <a:t>Nos interventions n'ont pas de conséquences négatives - comme endommager les marchés locaux par la distribution de l'aide ou alimenter les tensions entre différents groupes</a:t>
            </a: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l" rtl="0">
              <a:lnSpc>
                <a:spcPct val="100000"/>
              </a:lnSpc>
              <a:spcBef>
                <a:spcPts val="1000"/>
              </a:spcBef>
              <a:spcAft>
                <a:spcPts val="0"/>
              </a:spcAft>
              <a:buClr>
                <a:schemeClr val="dk1"/>
              </a:buClr>
              <a:buSzPts val="2000"/>
              <a:buFont typeface="Arial"/>
              <a:buChar char="•"/>
            </a:pPr>
            <a:r>
              <a:rPr lang="fr-FR" sz="2000" b="1">
                <a:latin typeface="Calibri"/>
                <a:ea typeface="Calibri"/>
                <a:cs typeface="Calibri"/>
                <a:sym typeface="Calibri"/>
              </a:rPr>
              <a:t>Il est essentiel de souligner que la Croix-Rouge et le Croissant-Rouge ont été créés pour aider les communautés. Si nous ne répondons pas aux besoins, aux préférences et aux priorités des communautés, nous ne remplissons pas notre propre mandat.</a:t>
            </a: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171450" lvl="0" indent="-95250" algn="l" rtl="0">
              <a:lnSpc>
                <a:spcPct val="100000"/>
              </a:lnSpc>
              <a:spcBef>
                <a:spcPts val="360"/>
              </a:spcBef>
              <a:spcAft>
                <a:spcPts val="0"/>
              </a:spcAft>
              <a:buClr>
                <a:schemeClr val="dk1"/>
              </a:buClr>
              <a:buSzPts val="1200"/>
              <a:buFont typeface="Arial"/>
              <a:buNone/>
            </a:pPr>
            <a:endParaRPr sz="1200" b="0" i="0" u="none" strike="noStrik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Il existe de nombreux noms différents pour désigner l'engagement communautaire et la redevabilité, mais ils signifient tous la même chose : le processus de travail transparent et participatif avec les communautés qui améliore la qualité des programmes et des opérations. </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Le Mouvement de la Croix-Rouge et du Croissant-Rouge a choisi d'utiliser le CEA</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Au sein des Nations unies, on parle plus souvent de RPA ou de redevabilité à l'égard des personnes affectées, ce qui correspond à la notion de CEA </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Communiquer avec les communautés est un terme ancien qui n'est plus utilisé - il a été largement abandonné parce que le terme suggérait une trop grande concentration sur le partage de l'information par opposition à la participation</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La C4D ou communication pour le développement tend à être utilisée par l'UNICEF et est plus axée sur les approches participatives du changement de comportement dans les programmes de santé et WASH</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La CREC est un terme utilisé principalement dans les urgences de santé publique par l'OMS et l'UNICEF. Elle a pris de l'importance depuis les épidémies d'EBOLA et de COVID. La FICR l'a adopté pour assurer l'alignement avec les principaux partenaires de la réponse aux épidémies, bien que l'approche de CREC soit fondée sur les approches de CEA. Il s'agit de l'engagement communautaire dans la riposte aux épidémies, y compris </a:t>
            </a:r>
            <a:r>
              <a:rPr lang="fr-FR" sz="1200"/>
              <a:t>les approches et les processus du CEA qui visent à fournir des informations opportunes, pertinentes et exploitables, et qui cherchent à garantir que nous travaillons en collaboration avec les communautés pour promouvoir les changements sociaux et comportementaux et encourager les solutions communautaires</a:t>
            </a:r>
          </a:p>
          <a:p>
            <a:pPr marL="171450" lvl="0" indent="-171450" algn="l" rtl="0">
              <a:lnSpc>
                <a:spcPct val="100000"/>
              </a:lnSpc>
              <a:spcBef>
                <a:spcPts val="360"/>
              </a:spcBef>
              <a:spcAft>
                <a:spcPts val="0"/>
              </a:spcAft>
              <a:buClr>
                <a:schemeClr val="dk1"/>
              </a:buClr>
              <a:buSzPts val="1200"/>
              <a:buFont typeface="Arial"/>
              <a:buChar char="•"/>
            </a:pPr>
            <a:endParaRPr lang="en-CH" sz="1200" b="0" i="0" u="none" strike="noStrike">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NOTES POUR L’ANIMATEUR </a:t>
            </a:r>
          </a:p>
          <a:p>
            <a:pPr marL="0" lvl="0" indent="0" algn="l" rtl="0">
              <a:lnSpc>
                <a:spcPct val="100000"/>
              </a:lnSpc>
              <a:spcBef>
                <a:spcPts val="0"/>
              </a:spcBef>
              <a:spcAft>
                <a:spcPts val="0"/>
              </a:spcAft>
              <a:buClr>
                <a:schemeClr val="dk1"/>
              </a:buClr>
              <a:buSzPts val="1400"/>
              <a:buFont typeface="Calibri"/>
              <a:buNone/>
            </a:pPr>
            <a:endParaRPr lang="en-US" b="1" dirty="0"/>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fr-FR" b="0"/>
              <a:t>La communication des risques et l'engagement communautaire ont joué un rôle important dans les récentes réponses aux épidémies de COVID- 19, Zika et Ebola</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mn-lt"/>
              <a:ea typeface="+mn-ea"/>
              <a:cs typeface="+mn-cs"/>
              <a:sym typeface="Calibri"/>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fr-FR" sz="1804" b="0" i="0" u="none" strike="noStrike" cap="none">
                <a:solidFill>
                  <a:schemeClr val="dk1"/>
                </a:solidFill>
                <a:latin typeface="+mn-lt"/>
                <a:ea typeface="Calibri"/>
                <a:cs typeface="Calibri"/>
                <a:sym typeface="Calibri"/>
              </a:rPr>
              <a:t>La CREC désigne les processus et les approches visant à engager et à communiquer systématiquement avec les personnes et les communautés pour les encourager et leur permettre d'adopter des comportements positifs et sains afin de prévenir la propagation des maladies infectieuses lors d'une épidémie. Cela comprend :</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lvl="1" indent="-457200" algn="l" rtl="0">
              <a:lnSpc>
                <a:spcPct val="100000"/>
              </a:lnSpc>
              <a:spcBef>
                <a:spcPts val="0"/>
              </a:spcBef>
              <a:spcAft>
                <a:spcPts val="0"/>
              </a:spcAft>
              <a:buClr>
                <a:schemeClr val="dk1"/>
              </a:buClr>
              <a:buSzPts val="1400"/>
              <a:buFont typeface="+mj-lt"/>
              <a:buAutoNum type="arabicPeriod"/>
            </a:pPr>
            <a:r>
              <a:rPr lang="fr-FR">
                <a:solidFill>
                  <a:schemeClr val="tx1"/>
                </a:solidFill>
                <a:latin typeface="+mn-lt"/>
                <a:ea typeface="+mn-ea"/>
                <a:cs typeface="+mn-cs"/>
              </a:rPr>
              <a:t>Comprendre le contexte de la communauté, notamment la façon dont elle perçoit l'épidémie - y compris ses connaissances, ses capacités, ses croyances, ses rumeurs et ses craintes à l'égard de la maladie, les difficultés qu'elle rencontre dans la mise en œuvre des mesures de prévention, ainsi que les sources et les canaux d'information auxquels elle fait confiance</a:t>
            </a: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fr-FR" sz="2000">
                <a:solidFill>
                  <a:schemeClr val="lt1"/>
                </a:solidFill>
                <a:latin typeface="Open Sans"/>
                <a:ea typeface="Open Sans"/>
                <a:cs typeface="Open Sans"/>
              </a:rPr>
              <a:t>Fournir des informations opportunes, pertinentes et </a:t>
            </a:r>
            <a:r>
              <a:rPr lang="fr-FR" sz="2000">
                <a:solidFill>
                  <a:schemeClr val="accent3"/>
                </a:solidFill>
                <a:latin typeface="Open Sans"/>
                <a:ea typeface="Open Sans"/>
                <a:cs typeface="Open Sans"/>
              </a:rPr>
              <a:t>exploitables</a:t>
            </a:r>
            <a:r>
              <a:rPr lang="fr-FR" sz="2000">
                <a:solidFill>
                  <a:schemeClr val="lt1"/>
                </a:solidFill>
                <a:latin typeface="Open Sans"/>
                <a:ea typeface="Open Sans"/>
                <a:cs typeface="Open Sans"/>
              </a:rPr>
              <a:t> par le biais de canaux et de sources fiables </a:t>
            </a:r>
            <a:r>
              <a:rPr lang="fr-FR" sz="2000">
                <a:solidFill>
                  <a:schemeClr val="accent3"/>
                </a:solidFill>
                <a:latin typeface="Open Sans"/>
                <a:ea typeface="Open Sans"/>
                <a:cs typeface="Open Sans"/>
              </a:rPr>
              <a:t>afin de réduire la peur, la stigmatisation et la désinformation</a:t>
            </a:r>
            <a:r>
              <a:rPr lang="fr-FR" sz="2000">
                <a:solidFill>
                  <a:schemeClr val="lt1"/>
                </a:solidFill>
                <a:latin typeface="Open Sans"/>
                <a:ea typeface="Open Sans"/>
                <a:cs typeface="Open Sans"/>
              </a:rPr>
              <a:t> et d'aider les gens à </a:t>
            </a:r>
            <a:r>
              <a:rPr lang="fr-FR" sz="2000">
                <a:solidFill>
                  <a:schemeClr val="accent3"/>
                </a:solidFill>
                <a:latin typeface="Open Sans"/>
                <a:ea typeface="Open Sans"/>
                <a:cs typeface="Open Sans"/>
              </a:rPr>
              <a:t>adopter des pratiques positives </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fr-FR" sz="2000">
                <a:solidFill>
                  <a:schemeClr val="lt1"/>
                </a:solidFill>
                <a:latin typeface="Open Sans"/>
                <a:ea typeface="Open Sans"/>
                <a:cs typeface="Open Sans"/>
              </a:rPr>
              <a:t>Mettre en place des mécanismes systématiques </a:t>
            </a:r>
            <a:r>
              <a:rPr lang="fr-FR" sz="2000">
                <a:solidFill>
                  <a:schemeClr val="accent3"/>
                </a:solidFill>
                <a:latin typeface="Open Sans"/>
                <a:ea typeface="Open Sans"/>
                <a:cs typeface="Open Sans"/>
              </a:rPr>
              <a:t>de retour d’information </a:t>
            </a:r>
            <a:r>
              <a:rPr lang="fr-FR" sz="2000">
                <a:solidFill>
                  <a:schemeClr val="lt1"/>
                </a:solidFill>
                <a:latin typeface="Open Sans"/>
                <a:ea typeface="Open Sans"/>
                <a:cs typeface="Open Sans"/>
              </a:rPr>
              <a:t>pour </a:t>
            </a:r>
            <a:r>
              <a:rPr lang="fr-FR" sz="2000">
                <a:solidFill>
                  <a:schemeClr val="bg1"/>
                </a:solidFill>
                <a:latin typeface="Open Sans"/>
                <a:ea typeface="Open Sans"/>
                <a:cs typeface="Open Sans"/>
              </a:rPr>
              <a:t>comprendre les </a:t>
            </a:r>
            <a:r>
              <a:rPr lang="fr-FR" sz="2000">
                <a:solidFill>
                  <a:schemeClr val="accent3"/>
                </a:solidFill>
                <a:latin typeface="Open Sans"/>
                <a:ea typeface="Open Sans"/>
                <a:cs typeface="Open Sans"/>
              </a:rPr>
              <a:t>croyances, les craintes, les rumeurs, les questions et les suggestions </a:t>
            </a:r>
            <a:r>
              <a:rPr lang="fr-FR" sz="2000">
                <a:solidFill>
                  <a:schemeClr val="lt1"/>
                </a:solidFill>
                <a:latin typeface="Open Sans"/>
                <a:ea typeface="Open Sans"/>
                <a:cs typeface="Open Sans"/>
              </a:rPr>
              <a:t>des communautés à propos de l'épidémie, ainsi que la manière dont elles changent et évoluent dans le temps</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fr-FR" sz="2000">
                <a:solidFill>
                  <a:schemeClr val="lt1"/>
                </a:solidFill>
                <a:latin typeface="Open Sans"/>
                <a:ea typeface="Open Sans"/>
                <a:cs typeface="Open Sans"/>
              </a:rPr>
              <a:t>Utiliser ces informations pour adapter et améliorer constamment la réponse et orienter les décisions opérationnelles</a:t>
            </a:r>
            <a:r>
              <a:rPr lang="fr-FR" sz="2000">
                <a:solidFill>
                  <a:schemeClr val="tx1"/>
                </a:solidFill>
                <a:latin typeface="+mn-lt"/>
                <a:ea typeface="+mn-ea"/>
                <a:cs typeface="+mn-cs"/>
              </a:rPr>
              <a:t>. Par exemple, en modifiant les informations que nous partageons pour répondre à de nouvelles rumeurs ou craintes, en modifiant nos activités pour mieux répondre aux besoins de la communauté et être plus efficaces. </a:t>
            </a:r>
            <a:r>
              <a:rPr lang="fr-FR" sz="2000"/>
              <a:t>Il est important de donner des opportunités et d'ouvrir des canaux de communication pour que les personnes et les communautés puissent poser des questions et débattre des sujets de préoccupation.</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028700" lvl="1" indent="-342900">
              <a:buFont typeface="Arial" panose="020B0604020202020204" pitchFamily="34" charset="0"/>
              <a:buChar char="•"/>
            </a:pPr>
            <a:r>
              <a:rPr lang="fr-FR" sz="2000">
                <a:solidFill>
                  <a:schemeClr val="lt1"/>
                </a:solidFill>
                <a:latin typeface="Open Sans"/>
                <a:ea typeface="Open Sans"/>
                <a:cs typeface="Open Sans"/>
                <a:sym typeface="Calibri"/>
              </a:rPr>
              <a:t>Identifier et soutenir </a:t>
            </a:r>
            <a:r>
              <a:rPr lang="fr-FR" sz="2000">
                <a:solidFill>
                  <a:schemeClr val="accent3"/>
                </a:solidFill>
                <a:latin typeface="Open Sans"/>
                <a:ea typeface="Open Sans"/>
                <a:cs typeface="Open Sans"/>
                <a:sym typeface="Calibri"/>
              </a:rPr>
              <a:t>des solutions communautaires </a:t>
            </a:r>
            <a:r>
              <a:rPr lang="fr-FR" sz="2000">
                <a:solidFill>
                  <a:schemeClr val="lt1"/>
                </a:solidFill>
                <a:latin typeface="Open Sans"/>
                <a:ea typeface="Open Sans"/>
                <a:cs typeface="Open Sans"/>
                <a:sym typeface="Calibri"/>
              </a:rPr>
              <a:t>pour mettre en œuvre des mesures de prévention et maîtriser les épidémies, en veillant à ce que la population participe activement à l'élaboration de la réponse aux épidémies. Cela renforce l'appropriation par la communauté et améliore l'efficacité de la réponse - ce qui est essentiel pour le succès du processus  </a:t>
            </a:r>
            <a:r>
              <a:rPr lang="fr-FR" sz="2000" b="0" i="0" u="none" strike="noStrike" cap="none">
                <a:solidFill>
                  <a:schemeClr val="dk1"/>
                </a:solidFill>
                <a:latin typeface="+mn-lt"/>
                <a:ea typeface="Calibri"/>
                <a:cs typeface="Calibri"/>
                <a:sym typeface="Calibri"/>
              </a:rPr>
              <a:t>car ce sont les actions des membres de la communauté qui mettront fin - ou prolongeront - une épidémie.</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Open Sans"/>
              <a:ea typeface="Open Sans"/>
              <a:cs typeface="Open Sans"/>
            </a:endParaRP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fr-FR" sz="2000" b="0"/>
              <a:t>Cette diapositive montre comment </a:t>
            </a:r>
            <a:r>
              <a:rPr lang="fr-FR" sz="2000" b="1"/>
              <a:t>la communication des risques et l'engagement communautaire (CREC) est un processus continu qui renforce la CONFIANCE </a:t>
            </a:r>
            <a:r>
              <a:rPr lang="fr-FR" sz="2000">
                <a:solidFill>
                  <a:schemeClr val="tx1"/>
                </a:solidFill>
                <a:latin typeface="+mn-lt"/>
                <a:ea typeface="+mn-ea"/>
                <a:cs typeface="+mn-cs"/>
              </a:rPr>
              <a:t>dans les intervenants humanitaires, ce qui est particulièrement important lors d'une épidémie, lorsque la peur, la désinformation et les rumeurs rendent plus difficile pour les gens d'identifier les informations fiables et dignes de confiance. Cela peut conduire les gens à adopter des mesures de prévention inefficaces, ce qui augmente leur risque d'infection. </a:t>
            </a:r>
            <a:r>
              <a:rPr lang="fr-FR" sz="2000" b="0" i="0" u="none" strike="noStrike" cap="none">
                <a:solidFill>
                  <a:schemeClr val="dk1"/>
                </a:solidFill>
                <a:latin typeface="+mn-lt"/>
                <a:ea typeface="Calibri"/>
                <a:cs typeface="Calibri"/>
                <a:sym typeface="Calibri"/>
              </a:rPr>
              <a:t>Les communautés qui ne comprennent pas ou n'acceptent pas les interventions sanitaires ou qui les perçoivent comme une menace, sont également connues pour se tourner vers la violence, comme l'a montré l'épidémie d'Ebola en République démocratique du Congo (RDC). Ce manque de confiance limite l'implication de la communauté et les gens peuvent ne pas coopérer aux activités destinées à enrayer la propagation de l'infection comme la notification rapide et l'isolement des cas.</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fr-FR" sz="1800" b="1">
                <a:solidFill>
                  <a:srgbClr val="F5333F"/>
                </a:solidFill>
                <a:latin typeface="Open Sans"/>
                <a:ea typeface="Open Sans"/>
                <a:cs typeface="Open Sans"/>
                <a:sym typeface="Open Sans"/>
              </a:rPr>
              <a:t>NOTES POUR LES ANIMATEURS – chat et échanges verbaux</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1800" b="0">
                <a:solidFill>
                  <a:srgbClr val="F5333F"/>
                </a:solidFill>
                <a:latin typeface="Open Sans"/>
                <a:ea typeface="Open Sans"/>
                <a:cs typeface="Open Sans"/>
                <a:sym typeface="Open Sans"/>
              </a:rPr>
              <a:t>Demandez d'abord aux participants comment ils ont intégré une communication ouverte et honnête avec les communautés dans leurs programmes ou opérations</a:t>
            </a:r>
          </a:p>
          <a:p>
            <a:pPr marL="285750" indent="-285750">
              <a:spcBef>
                <a:spcPts val="0"/>
              </a:spcBef>
              <a:buFontTx/>
              <a:buChar char="-"/>
            </a:pPr>
            <a:r>
              <a:rPr lang="fr-FR" sz="1800"/>
              <a:t>Enregistrez les réponses à la fois verbalement et en chat et si personne ne répond, demandez à quelqu'un en particulier (et précisez que si personne ne répond, vous appellerez des personnes au hasard. Il est également bon d'appeler directement les personnes dont les vidéos sont coupées pour les remettre sur le droit chemin).</a:t>
            </a:r>
          </a:p>
          <a:p>
            <a:pPr marL="285750" indent="-285750">
              <a:spcBef>
                <a:spcPts val="0"/>
              </a:spcBef>
              <a:buFontTx/>
              <a:buChar char="-"/>
            </a:pPr>
            <a:r>
              <a:rPr lang="fr-FR" sz="1800"/>
              <a:t>Pendant que quelqu'un participe verbalement, voyez s'il y a des réponses dans le chat et lisez-les ou répondez-y lorsque la réponse verbale est terminée</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1800" b="1">
                <a:solidFill>
                  <a:srgbClr val="F5333F"/>
                </a:solidFill>
                <a:latin typeface="Open Sans"/>
                <a:ea typeface="Open Sans"/>
                <a:cs typeface="Open Sans"/>
                <a:sym typeface="Open Sans"/>
              </a:rPr>
              <a:t>Expliquez que </a:t>
            </a:r>
            <a:r>
              <a:rPr lang="fr-FR" sz="1800" b="1">
                <a:latin typeface="Calibri"/>
                <a:ea typeface="Open Sans"/>
                <a:cs typeface="Calibri"/>
                <a:sym typeface="Calibri"/>
              </a:rPr>
              <a:t>la communication ouverte, honnête et régulière </a:t>
            </a:r>
            <a:r>
              <a:rPr lang="fr-FR" sz="1800" b="0">
                <a:latin typeface="Calibri"/>
                <a:cs typeface="Calibri"/>
                <a:sym typeface="Calibri"/>
              </a:rPr>
              <a:t>consiste à s'assurer que les communautés comprennent qui nous sommes et ce que nous faisons dans leur communauté et qu'elles disposent des informations dont elles ont besoin pour prendre des décisions et des mesures afin de protéger et d'améliorer leur vie, leur communauté et leur santé. Par exemple,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fr-FR" sz="1800">
                <a:solidFill>
                  <a:schemeClr val="tx1"/>
                </a:solidFill>
                <a:latin typeface="Open Sans"/>
                <a:ea typeface="Open Sans"/>
                <a:cs typeface="Open Sans"/>
                <a:sym typeface="Open Sans"/>
              </a:rPr>
              <a:t>des réunions communautaires pour présenter la Société nationale et expliquer les méthodes de travail</a:t>
            </a:r>
          </a:p>
          <a:p>
            <a:pPr marL="800100" lvl="1" indent="-342900">
              <a:spcAft>
                <a:spcPts val="1800"/>
              </a:spcAft>
              <a:buClr>
                <a:srgbClr val="FF0000"/>
              </a:buClr>
              <a:buSzPts val="2200"/>
              <a:buFont typeface="Arial" panose="020B0604020202020204" pitchFamily="34" charset="0"/>
              <a:buChar char="•"/>
            </a:pPr>
            <a:r>
              <a:rPr lang="fr-FR" sz="1800">
                <a:solidFill>
                  <a:schemeClr val="tx1"/>
                </a:solidFill>
                <a:latin typeface="Open Sans"/>
                <a:ea typeface="Open Sans"/>
                <a:cs typeface="Open Sans"/>
                <a:sym typeface="Open Sans"/>
              </a:rPr>
              <a:t>des panneaux d'affichage dans les communautés avec des informations sur les objectifs et le calendrier du programme</a:t>
            </a:r>
          </a:p>
          <a:p>
            <a:pPr marL="800100" lvl="1" indent="-342900">
              <a:spcAft>
                <a:spcPts val="1800"/>
              </a:spcAft>
              <a:buClr>
                <a:srgbClr val="FF0000"/>
              </a:buClr>
              <a:buSzPts val="2200"/>
              <a:buFont typeface="Arial" panose="020B0604020202020204" pitchFamily="34" charset="0"/>
              <a:buChar char="•"/>
            </a:pPr>
            <a:r>
              <a:rPr lang="fr-FR" sz="1800">
                <a:solidFill>
                  <a:schemeClr val="tx1"/>
                </a:solidFill>
                <a:latin typeface="Open Sans"/>
                <a:ea typeface="Open Sans"/>
                <a:cs typeface="Open Sans"/>
                <a:sym typeface="Open Sans"/>
              </a:rPr>
              <a:t>des envois de SMS contenant des informations sur les articles de secours que les gens peuvent s'attendre à recevoir</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fr-FR" sz="1800" b="0" i="0" u="none" strike="noStrike" cap="none">
                <a:solidFill>
                  <a:schemeClr val="dk1"/>
                </a:solidFill>
                <a:latin typeface="Calibri"/>
                <a:ea typeface="Calibri"/>
                <a:cs typeface="Calibri"/>
                <a:sym typeface="Calibri"/>
              </a:rPr>
              <a:t>le partage d’informations précises et opportunes pendant une épidémie par les canaux les plus fiables, permet d'aider les gens à adopter des pratiques qui réduisent la propagation de l'infection et de réduire la peur, la stigmatisation et la panique en s'attaquant aux rumeurs et à la désinformation </a:t>
            </a:r>
          </a:p>
          <a:p>
            <a:pPr marL="800100" lvl="1" indent="-342900">
              <a:spcAft>
                <a:spcPts val="1800"/>
              </a:spcAft>
              <a:buClr>
                <a:srgbClr val="FF0000"/>
              </a:buClr>
              <a:buSzPts val="2200"/>
              <a:buFont typeface="Arial" panose="020B0604020202020204" pitchFamily="34" charset="0"/>
              <a:buChar char="•"/>
            </a:pPr>
            <a:r>
              <a:rPr lang="fr-FR" sz="2400">
                <a:solidFill>
                  <a:schemeClr val="lt1"/>
                </a:solidFill>
                <a:latin typeface="Open Sans"/>
                <a:ea typeface="Open Sans"/>
                <a:cs typeface="Open Sans"/>
                <a:sym typeface="Open Sans"/>
              </a:rPr>
              <a:t>des émissions de chat interactives à la radio pour encourager les pratiques sûres et répondre aux questions des gens</a:t>
            </a: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rtl="0">
              <a:lnSpc>
                <a:spcPct val="100000"/>
              </a:lnSpc>
              <a:spcBef>
                <a:spcPts val="1140"/>
              </a:spcBef>
              <a:spcAft>
                <a:spcPts val="0"/>
              </a:spcAft>
              <a:buClr>
                <a:schemeClr val="dk1"/>
              </a:buClr>
              <a:buSzPts val="1800"/>
              <a:buFont typeface="Calibri"/>
              <a:buNone/>
            </a:pPr>
            <a:r>
              <a:rPr lang="fr-FR" sz="1800" b="1">
                <a:latin typeface="Calibri"/>
                <a:ea typeface="Calibri"/>
                <a:cs typeface="Calibri"/>
                <a:sym typeface="Calibri"/>
              </a:rPr>
              <a:t>Ces exemples sont tirés du guide CEA et peuvent être échangés contre ceux de votre région, pays ou Société nationale </a:t>
            </a:r>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Une bonne communication au Malawi permet de lutter contre la corruption des dirigeants communautaires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Au cours de discussions de groupe dirigées dans le cadre d'un programme de résilience, la Croix-Rouge du Malawi (MRCS) a été informée du fait que des dirigeants communautaires remplaçaient des noms sur les listes de distribution, ce à quoi il faut rajouter la tradition culturelle qui est de ne pas faire de réclamation au Malawi. Dans le cadre d'une intervention suite au cyclone, la Société nationale a donc mis en œuvre trois mesures simples pour mettre fin à cette pratique :</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1. Les bénévoles ont été formés aux approches de l'engagement communautaire, y compris les droits des personnes, les informations à partager avec les communautés et la manière de recueillir et de répondre aux retours d’information.</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2. Des séances de sensibilisation ont été organisées pour expliquer les objectifs de l'intervention, les personnes qui bénéficieraient d'un soutien, les articles distribués et la manière dont les gens pouvaient faire part de leurs réclamation ou de leurs préoccupations en toute confidentialité. Ces informations ont également été communiquées par les bénévoles.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3. Des systèmes de retour d'information et de réclamation ont été mis en place, notamment des boîtes à suggestions, une ligne téléphonique et des entretiens en face à face avec les bénévoles de la MRCS. Des bureaux d'assistance ont également été mis en place lors de toutes les distributions afin que tout problème survenant le jour même puisse être saisi et résolu rapidement.</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En veillant à ce que les gens connaissent leurs droits et la manière dont ils peuvent réclamer en toute sécurité et en toute confidentialité, la MRCS a pu éviter plusieurs cas de corruption ou d'intimidation de la part des dirigeants communautaires. En plus de la formation de tous les bénévoles, la MRCS informe également les dirigeants communautaires afin de s'assurer qu'ils comprennent le mandat de la MRCS et son approche de tolérance zéro en matière de corruption. Lire l'étude de cas complète - https://communityengagementhub.org/wp-content/uploads/sites/2/2020/04/MRCS-fighting-corruption-case-study.pdf </a:t>
            </a: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i="0" u="none" strike="noStrike" cap="none">
                <a:solidFill>
                  <a:schemeClr val="dk1"/>
                </a:solidFill>
                <a:latin typeface="Calibri"/>
                <a:ea typeface="Calibri"/>
                <a:cs typeface="Calibri"/>
                <a:sym typeface="Calibri"/>
              </a:rPr>
              <a:t>Le Croissant-Rouge du Bangladesh surmonte les obstacles de la COVID-19 liés à la communication</a:t>
            </a:r>
          </a:p>
          <a:p>
            <a:pPr marL="0" marR="0" lvl="0" indent="0" algn="l" defTabSz="914400" rtl="0" eaLnBrk="1" fontAlgn="auto" latinLnBrk="0" hangingPunct="1">
              <a:lnSpc>
                <a:spcPct val="100000"/>
              </a:lnSpc>
              <a:spcBef>
                <a:spcPts val="1140"/>
              </a:spcBef>
              <a:spcAft>
                <a:spcPts val="0"/>
              </a:spcAft>
              <a:buClr>
                <a:schemeClr val="dk1"/>
              </a:buClr>
              <a:buSzPts val="1800"/>
              <a:buFontTx/>
              <a:buNone/>
              <a:tabLst/>
              <a:defRPr/>
            </a:pPr>
            <a:r>
              <a:rPr lang="fr-FR" sz="1804" b="0" i="0" u="none" strike="noStrike" cap="none">
                <a:solidFill>
                  <a:schemeClr val="dk1"/>
                </a:solidFill>
                <a:latin typeface="Calibri"/>
                <a:ea typeface="Calibri"/>
                <a:cs typeface="Calibri"/>
                <a:sym typeface="Calibri"/>
              </a:rPr>
              <a:t>Traditionnellement, le Croissant-Rouge du Bangladesh (BDCRS) communiquait directement avec les communautés. Cependant, la Société nationale a dû intensifier son utilisation des réseaux sociaux lorsque la COVID-19 a imposé des restrictions sur les rencontres entre les personnes. La Société nationale a suivi les commentaires sur ses comptes de réseaux sociaux pour comprendre les préoccupations spécifiques des gens et des messages de suivi ont été créés pour répondre à leurs questions. Par exemple, lorsque la BDRCS a annoncé la campagne de vaccination sur sa page Facebook, les gens ont posé de nombreuses questions sur les inscriptions et les critères d'éligibilité et une publication a été faite pour y répondre en détail. Avant d'être diffusés publiquement, les messages sont envoyés au personnel du BDRCS et de la FICR, aux bénévoles ainsi qu'à leur famille et à leurs amis, afin de vérifier s'ils sont bien compris et de les adapter si nécessaire. La page Facebook de la BDRCS est une source d'information sur la pandémie "vérifiée par Facebook", chaque publication s’adressant à une moyenne de 87 372 personnes. Les messages comprennent des images accompagnées de texte, des animations, des sessions Facebook live avec des experts et d'autres vidéos pour encourager les gens à s'inscrire pour se faire vacciner et fournir des informations. Les questions reçues du public reçoivent une réponse ou sont renvoyées au numéro d'assistance téléphonique du gouvernement du Bangladesh pour la vaccination.</a:t>
            </a: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a:latin typeface="Calibri"/>
                <a:ea typeface="Calibri"/>
                <a:cs typeface="Calibri"/>
                <a:sym typeface="Calibri"/>
              </a:rPr>
              <a:t>NOTES POUR L’ANIMATEUR - </a:t>
            </a:r>
            <a:r>
              <a:rPr lang="fr-FR" sz="1800" b="1">
                <a:solidFill>
                  <a:srgbClr val="F5333F"/>
                </a:solidFill>
                <a:latin typeface="Open Sans"/>
                <a:ea typeface="Open Sans"/>
                <a:cs typeface="Open Sans"/>
                <a:sym typeface="Open Sans"/>
              </a:rPr>
              <a:t>Chat et échanges verbaux</a:t>
            </a: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285750" marR="0" lvl="0" indent="-285750" algn="l" rtl="0">
              <a:lnSpc>
                <a:spcPct val="100000"/>
              </a:lnSpc>
              <a:spcBef>
                <a:spcPts val="0"/>
              </a:spcBef>
              <a:spcAft>
                <a:spcPts val="0"/>
              </a:spcAft>
              <a:buClr>
                <a:srgbClr val="F5333F"/>
              </a:buClr>
              <a:buSzPts val="1800"/>
              <a:buFontTx/>
              <a:buChar char="-"/>
            </a:pPr>
            <a:r>
              <a:rPr lang="fr-FR" sz="1800" b="0">
                <a:solidFill>
                  <a:srgbClr val="F5333F"/>
                </a:solidFill>
                <a:latin typeface="Open Sans"/>
                <a:ea typeface="Open Sans"/>
                <a:cs typeface="Open Sans"/>
                <a:sym typeface="Open Sans"/>
              </a:rPr>
              <a:t>Demandez d'abord aux participants comment ils ont soutenu la participation communautaire dans leurs programmes ou opérations</a:t>
            </a:r>
          </a:p>
          <a:p>
            <a:pPr marL="285750" indent="-285750">
              <a:spcBef>
                <a:spcPts val="0"/>
              </a:spcBef>
              <a:buFontTx/>
              <a:buChar char="-"/>
            </a:pPr>
            <a:r>
              <a:rPr lang="fr-FR" sz="1800"/>
              <a:t>Enregistrez les réponses à la fois verbalement et en chat et si personne ne répond, demandez à quelqu'un en particulier (et précisez que si personne ne répond, vous appellerez des personnes au hasard. Il est également bon d'appeler directement les personnes dont les vidéos sont coupées pour les remettre sur le droit chemin).</a:t>
            </a:r>
          </a:p>
          <a:p>
            <a:pPr marL="285750" indent="-285750">
              <a:spcBef>
                <a:spcPts val="0"/>
              </a:spcBef>
              <a:buFontTx/>
              <a:buChar char="-"/>
            </a:pPr>
            <a:r>
              <a:rPr lang="fr-FR" sz="1800"/>
              <a:t>Pendant que quelqu'un participe verbalement, voyez s'il y a des réponses dans le chat et lisez-les ou répondez-y lorsque la réponse verbale est terminée.</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1800" b="1">
                <a:solidFill>
                  <a:srgbClr val="F5333F"/>
                </a:solidFill>
                <a:latin typeface="Open Sans"/>
                <a:ea typeface="Open Sans"/>
                <a:cs typeface="Open Sans"/>
                <a:sym typeface="Open Sans"/>
              </a:rPr>
              <a:t>Expliquez que la </a:t>
            </a:r>
            <a:r>
              <a:rPr lang="fr-FR" sz="2000" b="1" i="0" u="none" strike="noStrike" cap="none">
                <a:solidFill>
                  <a:schemeClr val="dk1"/>
                </a:solidFill>
                <a:latin typeface="Calibri"/>
                <a:ea typeface="Calibri"/>
                <a:cs typeface="Calibri"/>
                <a:sym typeface="Calibri"/>
              </a:rPr>
              <a:t>participation</a:t>
            </a:r>
            <a:r>
              <a:rPr lang="fr-FR" sz="2000" b="0">
                <a:latin typeface="Calibri"/>
                <a:ea typeface="Calibri"/>
                <a:cs typeface="Calibri"/>
                <a:sym typeface="Calibri"/>
              </a:rPr>
              <a:t> consiste à prendre des décisions avec la communauté sur la façon dont les programmes et les opérations sont conçus, gérés et mis en œuvre. Dans la mesure du possible, nous aidons les communautés à mener et à façonner leurs propres solutions et changements, selon leurs propres termes. Par exemple :</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Travailler avec des comités de projet communautaires et se réunir régulièrement pour prendre des décisions concernant le programme</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Organiser régulièrement des réunions communautaires pour faire le point sur les progrès accomplis, recueillir les réactions et convenir des prochaines étapes avec la communauté </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Travailler avec les communautés pour convenir de critères de sélection et de vulnérabilité pour le soutien, puis décider ensemble qui peut bénéficier de ce soutien</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Soutenir les communautés pour qu'elles mettent en œuvre leurs propres activités avec seulement un financement ou un soutien technique de la part de la SN</a:t>
            </a: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endParaRPr lang="en-GB" sz="2000" b="0"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fr-FR" sz="2000" b="1">
                <a:latin typeface="Calibri"/>
                <a:ea typeface="Calibri"/>
                <a:cs typeface="Calibri"/>
                <a:sym typeface="Calibri"/>
              </a:rPr>
              <a:t>Ces exemples sont tirés du guide CEA et peuvent être échangés contre ceux de votre région, pays ou Société nationale </a:t>
            </a:r>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l" rtl="0">
              <a:lnSpc>
                <a:spcPct val="100000"/>
              </a:lnSpc>
              <a:spcBef>
                <a:spcPts val="542"/>
              </a:spcBef>
              <a:spcAft>
                <a:spcPts val="0"/>
              </a:spcAft>
              <a:buSzPts val="1400"/>
              <a:buNone/>
            </a:pPr>
            <a:r>
              <a:rPr lang="fr-FR" b="1"/>
              <a:t>Les comités consultatifs renforcent les services et la cohésion sociale en Turquie</a:t>
            </a:r>
          </a:p>
          <a:p>
            <a:pPr marL="0" lvl="0" indent="0" algn="l" rtl="0">
              <a:lnSpc>
                <a:spcPct val="100000"/>
              </a:lnSpc>
              <a:spcBef>
                <a:spcPts val="542"/>
              </a:spcBef>
              <a:spcAft>
                <a:spcPts val="0"/>
              </a:spcAft>
              <a:buSzPts val="1400"/>
              <a:buNone/>
            </a:pPr>
            <a:r>
              <a:rPr lang="fr-FR"/>
              <a:t>Pour s'assurer que les centres communautaires de la Société du Croissant-Rouge turc (TRCS) fournissent des services adaptés aux besoins de la population, des comités consultatifs ont été formés dans chaque centre communautaire, comprenant des membres de la communauté locale, des migrants et d'autres groupes vulnérables. Ces comités se réunissent une fois par mois et rassemblent la Société nationale, le gouvernement local et les membres de la communauté. Ils sont l'occasion de discuter de la manière d'ajuster les activités des centres communautaires et de plaider pour des questions plus larges auprès des parties prenantes concernées. Lors de la première réunion, un document d'une page expliquant les objectifs, les responsabilités et les modalités de travail du comité a été discuté et approuvé.</a:t>
            </a:r>
          </a:p>
          <a:p>
            <a:pPr marL="0" lvl="0" indent="0" algn="l" rtl="0">
              <a:lnSpc>
                <a:spcPct val="100000"/>
              </a:lnSpc>
              <a:spcBef>
                <a:spcPts val="542"/>
              </a:spcBef>
              <a:spcAft>
                <a:spcPts val="0"/>
              </a:spcAft>
              <a:buSzPts val="1400"/>
              <a:buNone/>
            </a:pPr>
            <a:endParaRPr lang="en-GB" dirty="0"/>
          </a:p>
          <a:p>
            <a:pPr marL="0" lvl="0" indent="0" algn="l" rtl="0">
              <a:lnSpc>
                <a:spcPct val="100000"/>
              </a:lnSpc>
              <a:spcBef>
                <a:spcPts val="900"/>
              </a:spcBef>
              <a:spcAft>
                <a:spcPts val="0"/>
              </a:spcAft>
              <a:buSzPts val="1400"/>
              <a:buNone/>
            </a:pPr>
            <a:r>
              <a:rPr lang="fr-FR" sz="2000" b="1"/>
              <a:t>Les équipes d'action communautaire en Indonésie planifient leurs propres activités face à la COVID-19.</a:t>
            </a:r>
          </a:p>
          <a:p>
            <a:pPr marL="0" lvl="0" indent="0" algn="l" rtl="0">
              <a:lnSpc>
                <a:spcPct val="100000"/>
              </a:lnSpc>
              <a:spcBef>
                <a:spcPts val="900"/>
              </a:spcBef>
              <a:spcAft>
                <a:spcPts val="0"/>
              </a:spcAft>
              <a:buSzPts val="1400"/>
              <a:buNone/>
            </a:pPr>
            <a:r>
              <a:rPr lang="fr-FR" sz="2000" b="0"/>
              <a:t>Palang Merah Indonesia (PMI) - la Croix-Rouge indonésienne - travaille régulièrement avec des équipes d'action communautaire (CBAT) dans les communautés. Ces groupes de bénévoles sont formés comme premiers intervenants en cas de catastrophe et font le lien entre la Société nationale et la communauté au sens large. Pour aider les communautés à faire face personnellement à la COVID-19, la PMI a fourni des subventions en espèces aux CBAT qu'elles pouvaient utiliser en fonction des besoins spécifiques de leur communauté. La PMI a fourni une large liste d'activités pour lesquelles les subventions pouvaient être utilisées, notamment la recherche des contacts, la promotion de la santé, la production de masques et de stations de lavage des mains, la désinfection ou la surveillance mais la décision sur l'utilisation des fonds revenait à la communauté. Les CBAT ont reçu des orientations et une formation en ligne, par le biais de Zoom et de WhatsApp, qui avait trait à des conseils sur la subvention, la budgétisation et le suivi, et la prévention de la COVID-19. Afin d'assurer la pleine participation de la communauté au processus, la PMI a également fourni une formation aux membres des CBAT sur la façon dont ils pouvaient prendre en compte les commentaires, les suggestions et les réclamations et sur l’utilisation des subventions par l'ensemble de la communauté.</a:t>
            </a:r>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Pts val="1400"/>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F5333F"/>
              </a:buClr>
              <a:buSzPts val="1800"/>
              <a:buFont typeface="Open Sans"/>
              <a:buNone/>
              <a:tabLst/>
              <a:defRPr/>
            </a:pPr>
            <a:r>
              <a:rPr lang="fr-FR" sz="1800" b="1">
                <a:solidFill>
                  <a:srgbClr val="F5333F"/>
                </a:solidFill>
                <a:latin typeface="Open Sans"/>
                <a:ea typeface="Open Sans"/>
                <a:cs typeface="Open Sans"/>
                <a:sym typeface="Open Sans"/>
              </a:rPr>
              <a:t>NOTES POUR LES ANIMATEURS- chat et échanges verbaux</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2000" b="0">
                <a:solidFill>
                  <a:srgbClr val="F5333F"/>
                </a:solidFill>
                <a:latin typeface="Open Sans"/>
                <a:ea typeface="Open Sans"/>
                <a:cs typeface="Open Sans"/>
                <a:sym typeface="Open Sans"/>
              </a:rPr>
              <a:t>Demandez d'abord aux participants s'ils ont des exemples de mécanismes de retour d'information dans leurs programmes ou opérations</a:t>
            </a:r>
          </a:p>
          <a:p>
            <a:pPr marL="285750" indent="-285750">
              <a:spcBef>
                <a:spcPts val="0"/>
              </a:spcBef>
              <a:buFontTx/>
              <a:buChar char="-"/>
            </a:pPr>
            <a:r>
              <a:rPr lang="fr-FR" sz="2000"/>
              <a:t>Enregistrez les réponses à la fois verbalement et en chat et si personne ne répond, demandez à quelqu'un en particulier (et précisez que si personne ne répond, vous appellerez des personnes au hasard. Il est également bon d'appeler directement les personnes dont les vidéos sont coupées pour les remettre sur le droit chemin).</a:t>
            </a:r>
          </a:p>
          <a:p>
            <a:pPr marL="285750" indent="-285750">
              <a:spcBef>
                <a:spcPts val="0"/>
              </a:spcBef>
              <a:buFontTx/>
              <a:buChar char="-"/>
            </a:pPr>
            <a:r>
              <a:rPr lang="fr-FR" sz="2000"/>
              <a:t>Pendant que quelqu'un participe verbalement, voyez s'il y a des réponses dans le chat et lisez-les ou répondez-y lorsque la réponse verbale est terminée.</a:t>
            </a:r>
          </a:p>
          <a:p>
            <a:pPr marL="285750" marR="0" lvl="0" indent="-285750" algn="l" rtl="0">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r>
              <a:rPr lang="fr-FR" sz="2000" b="1">
                <a:solidFill>
                  <a:srgbClr val="F5333F"/>
                </a:solidFill>
                <a:latin typeface="Open Sans"/>
                <a:ea typeface="Open Sans"/>
                <a:cs typeface="Open Sans"/>
                <a:sym typeface="Open Sans"/>
              </a:rPr>
              <a:t>Expliquez </a:t>
            </a:r>
            <a:r>
              <a:rPr lang="fr-FR" sz="1800" b="1">
                <a:latin typeface="Calibri"/>
                <a:cs typeface="Calibri"/>
                <a:sym typeface="Calibri"/>
              </a:rPr>
              <a:t>que les mécanismes de retour d’information </a:t>
            </a:r>
            <a:r>
              <a:rPr lang="fr-FR" sz="1800" b="0">
                <a:latin typeface="Calibri"/>
                <a:ea typeface="Calibri"/>
                <a:cs typeface="Calibri"/>
                <a:sym typeface="Calibri"/>
              </a:rPr>
              <a:t>nous permettent de recevoir, d'analyser, de répondre et d'agir en fonction des questions, réclamations, demandes, suggestions, croyances, rumeurs et louanges de la communauté. Ils  peuvent porter sur </a:t>
            </a:r>
            <a:r>
              <a:rPr lang="fr-FR" sz="1800" b="0" i="0" u="none" strike="noStrike" cap="none">
                <a:solidFill>
                  <a:schemeClr val="dk1"/>
                </a:solidFill>
                <a:latin typeface="Calibri"/>
                <a:ea typeface="Calibri"/>
                <a:cs typeface="Calibri"/>
                <a:sym typeface="Calibri"/>
              </a:rPr>
              <a:t>les services et le soutien que nous fournissons, sur un sujet ou une question spécifique liée à notre travail (par exemple un problème de santé publique) ou sur le comportement et la conduite de notre personnel et de nos bénévoles. Exemples :</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Des lignes d'assistance téléphonique où les gens peuvent appeler pour poser des questions ou faire part de leurs préoccupations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Des ervices d’assistance communautaires pendant les activités ou à des heures régulières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Des boîtes à idées dans les communautés où les gens peuvent poster des retours d'information écrits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La réalisation d'enquêtes, en face à face, en ligne ou par téléphone, afin de poser des questions sur la satisfaction des gens à l'égard d'un programme ou sur ce qu'ils pensent de certains sujets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Les bénévoles sont formés pour écouter les réactions et/ou poser des questions lors d'activités telles que les visites à domicile ou les séances de promotion de la santé</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Les médias sociaux, tels que Facebook, Twitter ou WhatsApp, peuvent être utilisés pour recueillir des informations et poser des questions spécifiques</a:t>
            </a: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fr-FR" sz="1800" b="1">
                <a:latin typeface="Calibri"/>
                <a:ea typeface="Calibri"/>
                <a:cs typeface="Calibri"/>
                <a:sym typeface="Calibri"/>
              </a:rPr>
              <a:t>Ces exemples sont tirés du guide CEA et peuvent être échangés contre ceux de votre région, pays ou Société nationale </a:t>
            </a:r>
          </a:p>
          <a:p>
            <a:pPr marL="0" lvl="0" indent="0" algn="l" rtl="0">
              <a:lnSpc>
                <a:spcPct val="100000"/>
              </a:lnSpc>
              <a:spcBef>
                <a:spcPts val="540"/>
              </a:spcBef>
              <a:spcAft>
                <a:spcPts val="0"/>
              </a:spcAft>
              <a:buSzPts val="1400"/>
              <a:buNone/>
            </a:pPr>
            <a:endParaRPr sz="1800" dirty="0"/>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Développement d'un mécanisme pilote de retour d'information de la Société nationale</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En 2014, la Croix-Rouge libanaise (LRCS) a piloté une petite ligne d'assistance téléphonique pour soutenir un projet d'assistance en espèces et en bons (CVA), soutenu par la Croix-Rouge britannique. Initialement gérée par l'équipe de gestion des catastrophes, elle a rapidement été confiée à l'équipe PSER lorsque le nombre d'appels a augmenté. Le mécanisme a maintenant été systématisé et déployé pour couvrir la plupart des programmes et opérations de la LRCS et le nombre d'appels a augmenté chaque année. Les appels les plus fréquents sont des demandes d'assistance, des questions liées aux programmes, des demandes d'information, des retours positifs et négatifs et un nombre relativement faible de réclamations formelles. La LRCS fait de la publicité pour le mécanisme de retour d'information par le biais de divers canaux, notamment via les SMS, les activités dans les communautés, les affiches et les prospectus ainsi que par le biais d'organisations partenaires. Les principaux avantages du mécanisme de retour d'informations sont les suivants : la LRCS peut désormais répondre beaucoup plus rapidement aux problèmes tels que la perte de cartes de paiement ou les problèmes de liquidité avec les agents. Le personnel du programme indique également que les informations fournies par le mécanisme sont extrêmement utiles pour évaluer et adapter leurs services afin de mieux répondre aux besoins des gens. Une partie du succès du mécanisme de retour d'informations est attribuée au fait qu'il a commencé à petite échelle et qu'il a été continuellement amélioré et adapté en fonction de l'expérience. Lire l'étude de cas complète - https://communityengagementhub.org/wp-content/uploads/sites/2/2020/04/PMER_CRM-CaseStudy.docx </a:t>
            </a: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0" b="1" i="0" u="none" strike="noStrike" cap="none">
                <a:solidFill>
                  <a:schemeClr val="dk1"/>
                </a:solidFill>
                <a:latin typeface="Calibri"/>
                <a:ea typeface="Calibri"/>
                <a:cs typeface="Calibri"/>
                <a:sym typeface="Calibri"/>
              </a:rPr>
              <a:t>Utilisation de WhatsApp au Pérou pour répondre aux questions et demandes liées à la COVID-19</a:t>
            </a:r>
          </a:p>
          <a:p>
            <a:pPr marL="0" lvl="0" indent="0" algn="l" rtl="0">
              <a:lnSpc>
                <a:spcPct val="100000"/>
              </a:lnSpc>
              <a:spcBef>
                <a:spcPts val="541"/>
              </a:spcBef>
              <a:spcAft>
                <a:spcPts val="0"/>
              </a:spcAft>
              <a:buSzPts val="1400"/>
              <a:buNone/>
            </a:pPr>
            <a:r>
              <a:rPr lang="fr-FR" sz="1800" b="0" i="0" u="none" strike="noStrike" cap="none">
                <a:solidFill>
                  <a:schemeClr val="dk1"/>
                </a:solidFill>
                <a:latin typeface="Calibri"/>
                <a:ea typeface="Calibri"/>
                <a:cs typeface="Calibri"/>
                <a:sym typeface="Calibri"/>
              </a:rPr>
              <a:t>Lorsque la pandémie de COVID-19 a contraint la Croix-Rouge péruvienne (CRP) et la FICR à suspendre les activités présentielles avec la population migrante vénézuélienne, elles ont dû trouver un nouveau moyen à distance pour fournir une assistance et répondre aux retours d’information. Une évaluation précédente avait révélé que 78 % des migrants vénézuéliens au Pérou ont accès à un téléphone portable et que 99 % utilisent WhatsApp et Facebook pour recevoir des informations. Une ligne commerciale WhatsApp a donc été mise en place pour répondre aux questions ou aux doutes sur la pandémie, fournir des informations sur la prévention, et identifier, surveiller et traiter les rumeurs ou les « fake news » liées à la COVID-19. Un ensemble de messages clés sur la prévention et aux interventions liées à la COVID-19, ainsi qu'une feuille de questions-réponses, ont été préparés à l'avance pour être utilisés par les opérateurs de la ligne WhatsApp. Au départ, la ligne a été lancée par deux opérateurs d'engagement communautaire, mais par la suite, c’est le personnel médical qui a été amené à répondre à certaines questions. Un groupe WhatsApp a également été créé entre les opérateurs pour aider à coordonner les réponses et des directives ont été élaborées pour enregistrer et suivre les réponses. Depuis son lancement, la ligne s'est avérée très populaire et répond désormais à un éventail beaucoup plus large de demandes, notamment pour soutenir la population péruvienne. </a:t>
            </a:r>
          </a:p>
          <a:p>
            <a:pPr marL="0" lvl="0" indent="0" algn="l" rtl="0">
              <a:lnSpc>
                <a:spcPct val="100000"/>
              </a:lnSpc>
              <a:spcBef>
                <a:spcPts val="540"/>
              </a:spcBef>
              <a:spcAft>
                <a:spcPts val="0"/>
              </a:spcAft>
              <a:buSzPts val="1400"/>
              <a:buNone/>
            </a:pP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316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slideLayout" Target="../slideLayouts/slideLayout83.xml"/><Relationship Id="rId47" Type="http://schemas.openxmlformats.org/officeDocument/2006/relationships/slideLayout" Target="../slideLayouts/slideLayout88.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9" Type="http://schemas.openxmlformats.org/officeDocument/2006/relationships/slideLayout" Target="../slideLayouts/slideLayout70.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45" Type="http://schemas.openxmlformats.org/officeDocument/2006/relationships/slideLayout" Target="../slideLayouts/slideLayout86.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49" Type="http://schemas.openxmlformats.org/officeDocument/2006/relationships/theme" Target="../theme/theme2.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4" Type="http://schemas.openxmlformats.org/officeDocument/2006/relationships/slideLayout" Target="../slideLayouts/slideLayout85.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slideLayout" Target="../slideLayouts/slideLayout84.xml"/><Relationship Id="rId48" Type="http://schemas.openxmlformats.org/officeDocument/2006/relationships/slideLayout" Target="../slideLayouts/slideLayout89.xml"/><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 Id="rId46" Type="http://schemas.openxmlformats.org/officeDocument/2006/relationships/slideLayout" Target="../slideLayouts/slideLayout87.xml"/><Relationship Id="rId20" Type="http://schemas.openxmlformats.org/officeDocument/2006/relationships/slideLayout" Target="../slideLayouts/slideLayout61.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687" r:id="rId37"/>
    <p:sldLayoutId id="2147483688" r:id="rId38"/>
    <p:sldLayoutId id="2147483689" r:id="rId39"/>
    <p:sldLayoutId id="2147483690" r:id="rId40"/>
    <p:sldLayoutId id="2147483783" r:id="rId4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4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hyperlink" Target="https://communityengagementhub.org/" TargetMode="Externa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1086129" y="3189933"/>
            <a:ext cx="6617018"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fr-FR" sz="5400" b="1" i="0" u="none" strike="noStrike" cap="none">
                <a:solidFill>
                  <a:srgbClr val="F5333F"/>
                </a:solidFill>
                <a:latin typeface="Montserrat"/>
                <a:ea typeface="Montserrat"/>
                <a:cs typeface="Montserrat"/>
                <a:sym typeface="Montserrat"/>
              </a:rPr>
              <a:t>Une introduction à l'engagement communautaire et à la redevabilité</a:t>
            </a:r>
          </a:p>
          <a:p>
            <a:pPr marL="0" marR="0" lvl="0" indent="0" algn="l" rtl="0">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buSzPts val="3200"/>
            </a:pPr>
            <a:r>
              <a:rPr lang="fr-FR" sz="2800">
                <a:solidFill>
                  <a:srgbClr val="0F2042"/>
                </a:solidFill>
                <a:latin typeface="Montserrat"/>
                <a:sym typeface="Montserrat"/>
              </a:rPr>
              <a:t>En ligne</a:t>
            </a: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Pourquoi le CEA est-il important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399384"/>
            <a:ext cx="8185100" cy="18694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fr-FR" sz="4800" b="1" i="0" u="none" strike="noStrike" cap="none" dirty="0">
                <a:solidFill>
                  <a:schemeClr val="dk2"/>
                </a:solidFill>
                <a:latin typeface="Montserrat"/>
                <a:ea typeface="Montserrat"/>
                <a:cs typeface="Montserrat"/>
                <a:sym typeface="Montserrat"/>
              </a:rPr>
              <a:t>Pourquoi devons-nous mobiliser les communautés ?</a:t>
            </a:r>
          </a:p>
          <a:p>
            <a:pPr marL="0" marR="0" lvl="0" indent="0" algn="l" rtl="0">
              <a:lnSpc>
                <a:spcPct val="80000"/>
              </a:lnSpc>
              <a:spcBef>
                <a:spcPts val="0"/>
              </a:spcBef>
              <a:spcAft>
                <a:spcPts val="0"/>
              </a:spcAft>
              <a:buClr>
                <a:srgbClr val="000000"/>
              </a:buClr>
              <a:buSzPts val="4800"/>
              <a:buFont typeface="Arial"/>
              <a:buNone/>
            </a:pPr>
            <a:r>
              <a:rPr lang="fr-FR" sz="4800" b="0" i="0" u="none" strike="noStrike" cap="none" dirty="0">
                <a:solidFill>
                  <a:schemeClr val="accent3"/>
                </a:solidFill>
                <a:latin typeface="Montserrat"/>
                <a:ea typeface="Montserrat"/>
                <a:cs typeface="Montserrat"/>
                <a:sym typeface="Montserrat"/>
              </a:rPr>
              <a:t>Discussion...</a:t>
            </a:r>
          </a:p>
        </p:txBody>
      </p:sp>
      <p:sp>
        <p:nvSpPr>
          <p:cNvPr id="588" name="Google Shape;588;p13"/>
          <p:cNvSpPr txBox="1"/>
          <p:nvPr/>
        </p:nvSpPr>
        <p:spPr>
          <a:xfrm>
            <a:off x="512007" y="2962169"/>
            <a:ext cx="7341075" cy="624782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saisir le contexte et les besoins de la communauté,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des programmes et des opérations de meilleure qualité et plus efficaces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instaurer la confiance, l'accès et l'acceptation avec les communautés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renforcer l'appropriation et la résilience des communautés et soutenir les solutions communautaires</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Respecter nos propres engagements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518885"/>
            <a:ext cx="8346465"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fr-FR" sz="4800" b="1" i="0" u="none" strike="noStrike" cap="none" dirty="0">
                <a:solidFill>
                  <a:schemeClr val="dk2"/>
                </a:solidFill>
                <a:latin typeface="Montserrat"/>
                <a:ea typeface="Montserrat"/>
                <a:cs typeface="Montserrat"/>
                <a:sym typeface="Montserrat"/>
              </a:rPr>
              <a:t>Quels sont nos engagements ?</a:t>
            </a:r>
          </a:p>
        </p:txBody>
      </p:sp>
      <p:sp>
        <p:nvSpPr>
          <p:cNvPr id="595" name="Google Shape;595;p14"/>
          <p:cNvSpPr txBox="1"/>
          <p:nvPr/>
        </p:nvSpPr>
        <p:spPr>
          <a:xfrm>
            <a:off x="492735" y="2153096"/>
            <a:ext cx="7844441" cy="6740307"/>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400"/>
              <a:buFont typeface="Arial"/>
              <a:buChar char="•"/>
            </a:pPr>
            <a:r>
              <a:rPr lang="fr-FR" sz="2400" b="1" i="0" u="none" strike="noStrike" cap="none" dirty="0">
                <a:solidFill>
                  <a:schemeClr val="accent3"/>
                </a:solidFill>
                <a:latin typeface="Open Sans"/>
                <a:ea typeface="Open Sans"/>
                <a:cs typeface="Open Sans"/>
                <a:sym typeface="Open Sans"/>
              </a:rPr>
              <a:t>Code de conduite pour les opérations de secours du Mouvement </a:t>
            </a:r>
          </a:p>
          <a:p>
            <a:pPr marL="457200" marR="0" lvl="0" indent="-457200" algn="l" rtl="0">
              <a:lnSpc>
                <a:spcPct val="100000"/>
              </a:lnSpc>
              <a:spcBef>
                <a:spcPts val="3600"/>
              </a:spcBef>
              <a:spcAft>
                <a:spcPts val="0"/>
              </a:spcAft>
              <a:buClr>
                <a:srgbClr val="FF0000"/>
              </a:buClr>
              <a:buSzPts val="2400"/>
              <a:buFont typeface="Arial"/>
              <a:buChar char="•"/>
            </a:pPr>
            <a:r>
              <a:rPr lang="fr-FR" sz="2400" b="1" i="0" u="none" strike="noStrike" cap="none" dirty="0">
                <a:solidFill>
                  <a:schemeClr val="accent3"/>
                </a:solidFill>
                <a:latin typeface="Open Sans"/>
                <a:ea typeface="Open Sans"/>
                <a:cs typeface="Open Sans"/>
                <a:sym typeface="Open Sans"/>
              </a:rPr>
              <a:t>Principes et règles de l'assistance humanitaire de la Croix-Rouge et du Croissant-Rouge </a:t>
            </a:r>
          </a:p>
          <a:p>
            <a:pPr marL="457200" marR="0" lvl="0" indent="-457200" algn="l" rtl="0">
              <a:lnSpc>
                <a:spcPct val="100000"/>
              </a:lnSpc>
              <a:spcBef>
                <a:spcPts val="3600"/>
              </a:spcBef>
              <a:spcAft>
                <a:spcPts val="0"/>
              </a:spcAft>
              <a:buClr>
                <a:srgbClr val="FF0000"/>
              </a:buClr>
              <a:buSzPts val="2400"/>
              <a:buFont typeface="Arial"/>
              <a:buChar char="•"/>
            </a:pPr>
            <a:r>
              <a:rPr lang="fr-FR" sz="2400" b="1" i="0" u="none" strike="noStrike" cap="none" dirty="0">
                <a:solidFill>
                  <a:schemeClr val="accent3"/>
                </a:solidFill>
                <a:latin typeface="Open Sans"/>
                <a:ea typeface="Open Sans"/>
                <a:cs typeface="Open Sans"/>
                <a:sym typeface="Open Sans"/>
              </a:rPr>
              <a:t>Engagements du Mouvement en matière de CEA </a:t>
            </a:r>
          </a:p>
          <a:p>
            <a:pPr marL="1144817" marR="0" lvl="1" indent="-457200" algn="l" rtl="0">
              <a:lnSpc>
                <a:spcPct val="100000"/>
              </a:lnSpc>
              <a:spcBef>
                <a:spcPts val="1800"/>
              </a:spcBef>
              <a:spcAft>
                <a:spcPts val="0"/>
              </a:spcAft>
              <a:buClr>
                <a:srgbClr val="FF0000"/>
              </a:buClr>
              <a:buSzPts val="2400"/>
              <a:buFont typeface="Arial"/>
              <a:buChar char="•"/>
            </a:pPr>
            <a:r>
              <a:rPr lang="fr-FR" sz="2400" b="0" i="0" u="none" strike="noStrike" cap="none" dirty="0">
                <a:solidFill>
                  <a:schemeClr val="lt1"/>
                </a:solidFill>
                <a:latin typeface="Open Sans"/>
                <a:ea typeface="Open Sans"/>
                <a:cs typeface="Open Sans"/>
                <a:sym typeface="Open Sans"/>
              </a:rPr>
              <a:t>Adopté lors du Conseil des Délégués 2019</a:t>
            </a:r>
          </a:p>
          <a:p>
            <a:pPr marL="1144817" marR="0" lvl="1" indent="-457200" algn="l" rtl="0">
              <a:lnSpc>
                <a:spcPct val="100000"/>
              </a:lnSpc>
              <a:spcBef>
                <a:spcPts val="1800"/>
              </a:spcBef>
              <a:spcAft>
                <a:spcPts val="0"/>
              </a:spcAft>
              <a:buClr>
                <a:srgbClr val="FF0000"/>
              </a:buClr>
              <a:buSzPts val="2400"/>
              <a:buFont typeface="Arial"/>
              <a:buChar char="•"/>
            </a:pPr>
            <a:r>
              <a:rPr lang="fr-FR" sz="2400" b="0" i="0" u="none" strike="noStrike" cap="none" dirty="0">
                <a:solidFill>
                  <a:schemeClr val="lt1"/>
                </a:solidFill>
                <a:latin typeface="Open Sans"/>
                <a:ea typeface="Open Sans"/>
                <a:cs typeface="Open Sans"/>
                <a:sym typeface="Open Sans"/>
              </a:rPr>
              <a:t>Sept engagements stratégiques primordiaux pour être plus responsable envers ceux que nous servons</a:t>
            </a:r>
          </a:p>
          <a:p>
            <a:pPr marL="1144817" marR="0" lvl="1" indent="-457200" algn="l" rtl="0">
              <a:lnSpc>
                <a:spcPct val="100000"/>
              </a:lnSpc>
              <a:spcBef>
                <a:spcPts val="1800"/>
              </a:spcBef>
              <a:spcAft>
                <a:spcPts val="0"/>
              </a:spcAft>
              <a:buClr>
                <a:srgbClr val="FF0000"/>
              </a:buClr>
              <a:buSzPts val="2400"/>
              <a:buFont typeface="Arial"/>
              <a:buChar char="•"/>
            </a:pPr>
            <a:r>
              <a:rPr lang="fr-FR" sz="2400" b="0" i="0" u="none" strike="noStrike" cap="none" dirty="0">
                <a:solidFill>
                  <a:schemeClr val="lt1"/>
                </a:solidFill>
                <a:latin typeface="Open Sans"/>
                <a:ea typeface="Open Sans"/>
                <a:cs typeface="Open Sans"/>
                <a:sym typeface="Open Sans"/>
              </a:rPr>
              <a:t>Tous les membres du Mouvement – chaque Société nationale, délégation du CICR et bureau de la FICR – sont responsables du respect de ces engagements.</a:t>
            </a:r>
          </a:p>
          <a:p>
            <a:pPr marL="1144817" marR="0" lvl="1" indent="-457200" algn="l" rtl="0">
              <a:lnSpc>
                <a:spcPct val="100000"/>
              </a:lnSpc>
              <a:spcBef>
                <a:spcPts val="1800"/>
              </a:spcBef>
              <a:spcAft>
                <a:spcPts val="0"/>
              </a:spcAft>
              <a:buClr>
                <a:srgbClr val="FF0000"/>
              </a:buClr>
              <a:buSzPts val="2400"/>
              <a:buFont typeface="Arial"/>
              <a:buChar char="•"/>
            </a:pPr>
            <a:r>
              <a:rPr lang="fr-FR" sz="2400" b="0" i="0" u="none" strike="noStrike" cap="none" dirty="0">
                <a:solidFill>
                  <a:schemeClr val="lt1"/>
                </a:solidFill>
                <a:latin typeface="Open Sans"/>
                <a:ea typeface="Open Sans"/>
                <a:cs typeface="Open Sans"/>
                <a:sym typeface="Open Sans"/>
              </a:rPr>
              <a:t>Applicable à l'ensemble du personnel et des bénévoles </a:t>
            </a: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598" name="Google Shape;598;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22820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Dans quelle mesure faisons-nous participer les communautés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676595"/>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dk2"/>
                </a:solidFill>
                <a:latin typeface="Montserrat"/>
                <a:ea typeface="Montserrat"/>
                <a:cs typeface="Montserrat"/>
                <a:sym typeface="Montserrat"/>
              </a:rPr>
              <a:t>Des améliorations sont possibles...</a:t>
            </a:r>
          </a:p>
        </p:txBody>
      </p:sp>
      <p:pic>
        <p:nvPicPr>
          <p:cNvPr id="659" name="Google Shape;659;p20"/>
          <p:cNvPicPr preferRelativeResize="0"/>
          <p:nvPr/>
        </p:nvPicPr>
        <p:blipFill rotWithShape="1">
          <a:blip r:embed="rId3">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113970" y="7284601"/>
            <a:ext cx="2750405"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1" u="none" strike="noStrike" cap="none" dirty="0">
                <a:solidFill>
                  <a:schemeClr val="dk1"/>
                </a:solidFill>
                <a:latin typeface="Open Sans"/>
                <a:ea typeface="Open Sans"/>
                <a:cs typeface="Open Sans"/>
                <a:sym typeface="Open Sans"/>
              </a:rPr>
              <a:t>Données recueillies par Ground Truth Solutions pour les rapports « Grand </a:t>
            </a:r>
            <a:r>
              <a:rPr lang="fr-FR" sz="1600" b="0" i="1" u="none" strike="noStrike" cap="none" dirty="0" err="1">
                <a:solidFill>
                  <a:schemeClr val="dk1"/>
                </a:solidFill>
                <a:latin typeface="Open Sans"/>
                <a:ea typeface="Open Sans"/>
                <a:cs typeface="Open Sans"/>
                <a:sym typeface="Open Sans"/>
              </a:rPr>
              <a:t>Bargain</a:t>
            </a:r>
            <a:r>
              <a:rPr lang="fr-FR" sz="1600" b="0" i="1" u="none" strike="noStrike" cap="none" dirty="0">
                <a:solidFill>
                  <a:schemeClr val="dk1"/>
                </a:solidFill>
                <a:latin typeface="Open Sans"/>
                <a:ea typeface="Open Sans"/>
                <a:cs typeface="Open Sans"/>
                <a:sym typeface="Open Sans"/>
              </a:rPr>
              <a:t> 2018 Field Perspectives » (Grand </a:t>
            </a:r>
            <a:r>
              <a:rPr lang="fr-FR" sz="1600" b="0" i="1" u="none" strike="noStrike" cap="none" dirty="0" err="1">
                <a:solidFill>
                  <a:schemeClr val="dk1"/>
                </a:solidFill>
                <a:latin typeface="Open Sans"/>
                <a:ea typeface="Open Sans"/>
                <a:cs typeface="Open Sans"/>
                <a:sym typeface="Open Sans"/>
              </a:rPr>
              <a:t>Bargain</a:t>
            </a:r>
            <a:r>
              <a:rPr lang="fr-FR" sz="1600" b="0" i="1" u="none" strike="noStrike" cap="none" dirty="0">
                <a:solidFill>
                  <a:schemeClr val="dk1"/>
                </a:solidFill>
                <a:latin typeface="Open Sans"/>
                <a:ea typeface="Open Sans"/>
                <a:cs typeface="Open Sans"/>
                <a:sym typeface="Open Sans"/>
              </a:rPr>
              <a:t> 2018 Perspectives de terrain) et « State of the </a:t>
            </a:r>
            <a:r>
              <a:rPr lang="fr-FR" sz="1600" b="0" i="1" u="none" strike="noStrike" cap="none" dirty="0" err="1">
                <a:solidFill>
                  <a:schemeClr val="dk1"/>
                </a:solidFill>
                <a:latin typeface="Open Sans"/>
                <a:ea typeface="Open Sans"/>
                <a:cs typeface="Open Sans"/>
                <a:sym typeface="Open Sans"/>
              </a:rPr>
              <a:t>Humanitarian</a:t>
            </a:r>
            <a:r>
              <a:rPr lang="fr-FR" sz="1600" b="0" i="1" u="none" strike="noStrike" cap="none" dirty="0">
                <a:solidFill>
                  <a:schemeClr val="dk1"/>
                </a:solidFill>
                <a:latin typeface="Open Sans"/>
                <a:ea typeface="Open Sans"/>
                <a:cs typeface="Open Sans"/>
                <a:sym typeface="Open Sans"/>
              </a:rPr>
              <a:t> System 2018 » (État du système humanitaire en 2018)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21"/>
          <p:cNvSpPr txBox="1"/>
          <p:nvPr/>
        </p:nvSpPr>
        <p:spPr>
          <a:xfrm>
            <a:off x="984315" y="384483"/>
            <a:ext cx="14972861" cy="142686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dk2"/>
                </a:solidFill>
                <a:latin typeface="Montserrat"/>
                <a:ea typeface="Montserrat"/>
                <a:cs typeface="Montserrat"/>
                <a:sym typeface="Montserrat"/>
              </a:rPr>
              <a:t>Pourquoi y a-t-il un écart entre les engagements et la pratique ?</a:t>
            </a:r>
          </a:p>
        </p:txBody>
      </p:sp>
      <p:sp>
        <p:nvSpPr>
          <p:cNvPr id="669" name="Google Shape;669;p21"/>
          <p:cNvSpPr txBox="1"/>
          <p:nvPr/>
        </p:nvSpPr>
        <p:spPr>
          <a:xfrm>
            <a:off x="984315" y="1943128"/>
            <a:ext cx="1344886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fr-FR" sz="3600" b="1" i="0" u="none" strike="noStrike" cap="none">
                <a:solidFill>
                  <a:schemeClr val="accent3"/>
                </a:solidFill>
                <a:latin typeface="Montserrat"/>
                <a:ea typeface="Montserrat"/>
                <a:cs typeface="Montserrat"/>
                <a:sym typeface="Montserrat"/>
              </a:rPr>
              <a:t>L'un d'entre eux vous semble-t-il familier ?</a:t>
            </a:r>
          </a:p>
        </p:txBody>
      </p:sp>
      <p:sp>
        <p:nvSpPr>
          <p:cNvPr id="670" name="Google Shape;670;p21"/>
          <p:cNvSpPr/>
          <p:nvPr/>
        </p:nvSpPr>
        <p:spPr>
          <a:xfrm>
            <a:off x="9966109" y="3781618"/>
            <a:ext cx="6313798" cy="1872208"/>
          </a:xfrm>
          <a:prstGeom prst="wedgeRoundRectCallout">
            <a:avLst>
              <a:gd name="adj1" fmla="val -37588"/>
              <a:gd name="adj2" fmla="val 77822"/>
              <a:gd name="adj3" fmla="val 16667"/>
            </a:avLst>
          </a:prstGeom>
          <a:solidFill>
            <a:schemeClr val="accent1"/>
          </a:solidFill>
          <a:ln w="9525" cap="flat" cmpd="sng">
            <a:solidFill>
              <a:srgbClr val="5E367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0" i="1" u="none" strike="noStrike" cap="none">
                <a:solidFill>
                  <a:schemeClr val="lt2"/>
                </a:solidFill>
                <a:latin typeface="Open Sans"/>
                <a:ea typeface="Open Sans"/>
                <a:cs typeface="Open Sans"/>
                <a:sym typeface="Open Sans"/>
              </a:rPr>
              <a:t>Nous savons ce dont les gens ont besoin en cas d'urgence. Nous devons agir rapidement pour sauver des vies !</a:t>
            </a:r>
          </a:p>
        </p:txBody>
      </p:sp>
      <p:sp>
        <p:nvSpPr>
          <p:cNvPr id="671" name="Google Shape;671;p21"/>
          <p:cNvSpPr/>
          <p:nvPr/>
        </p:nvSpPr>
        <p:spPr>
          <a:xfrm>
            <a:off x="1709316" y="3781618"/>
            <a:ext cx="6313798" cy="2762618"/>
          </a:xfrm>
          <a:prstGeom prst="wedgeEllipseCallout">
            <a:avLst>
              <a:gd name="adj1" fmla="val 40874"/>
              <a:gd name="adj2" fmla="val 6033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fr-FR" sz="2400" b="0" i="1" u="none" strike="noStrike" cap="none" dirty="0">
                <a:solidFill>
                  <a:schemeClr val="lt1"/>
                </a:solidFill>
                <a:latin typeface="Open Sans"/>
                <a:ea typeface="Open Sans"/>
                <a:cs typeface="Open Sans"/>
                <a:sym typeface="Open Sans"/>
              </a:rPr>
              <a:t>Nous ne pouvons pas changer le programme maintenant ; la proposition est déjà avec le donateur... il est trop tard pour faire des changements.</a:t>
            </a:r>
          </a:p>
        </p:txBody>
      </p:sp>
      <p:sp>
        <p:nvSpPr>
          <p:cNvPr id="672" name="Google Shape;672;p21"/>
          <p:cNvSpPr/>
          <p:nvPr/>
        </p:nvSpPr>
        <p:spPr>
          <a:xfrm>
            <a:off x="10368525" y="6651812"/>
            <a:ext cx="5911382" cy="2766730"/>
          </a:xfrm>
          <a:prstGeom prst="wedgeEllipseCallout">
            <a:avLst>
              <a:gd name="adj1" fmla="val -39941"/>
              <a:gd name="adj2" fmla="val 66388"/>
            </a:avLst>
          </a:prstGeom>
          <a:solidFill>
            <a:srgbClr val="01C8C3"/>
          </a:solidFill>
          <a:ln w="9525" cap="flat" cmpd="sng">
            <a:solidFill>
              <a:srgbClr val="01C8C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fr-FR" sz="2800" b="0" i="1" u="none" strike="noStrike" cap="none">
                <a:solidFill>
                  <a:schemeClr val="lt1"/>
                </a:solidFill>
                <a:latin typeface="Open Sans"/>
                <a:ea typeface="Open Sans"/>
                <a:cs typeface="Open Sans"/>
                <a:sym typeface="Open Sans"/>
              </a:rPr>
              <a:t>Nous comprenons les communautés parce que nous avons des bénévoles basés dans la communauté</a:t>
            </a:r>
          </a:p>
        </p:txBody>
      </p:sp>
      <p:sp>
        <p:nvSpPr>
          <p:cNvPr id="673" name="Google Shape;673;p21"/>
          <p:cNvSpPr/>
          <p:nvPr/>
        </p:nvSpPr>
        <p:spPr>
          <a:xfrm>
            <a:off x="1709316" y="7336791"/>
            <a:ext cx="4863795" cy="1649046"/>
          </a:xfrm>
          <a:prstGeom prst="wedgeRoundRectCallout">
            <a:avLst>
              <a:gd name="adj1" fmla="val -7562"/>
              <a:gd name="adj2" fmla="val 79896"/>
              <a:gd name="adj3" fmla="val 16667"/>
            </a:avLst>
          </a:prstGeom>
          <a:solidFill>
            <a:schemeClr val="accent1"/>
          </a:solidFill>
          <a:ln w="952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fr-FR" sz="2400" b="0" i="1" u="none" strike="noStrike" cap="none" dirty="0">
                <a:solidFill>
                  <a:schemeClr val="lt2"/>
                </a:solidFill>
                <a:latin typeface="Open Sans"/>
                <a:ea typeface="Open Sans"/>
                <a:cs typeface="Open Sans"/>
                <a:sym typeface="Open Sans"/>
              </a:rPr>
              <a:t>Mais nous nous engageons toujours avec la communauté de toute façon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Comment pouvons-nous améliorer l'engagement communautaire ?</a:t>
            </a:r>
          </a:p>
        </p:txBody>
      </p:sp>
    </p:spTree>
    <p:extLst>
      <p:ext uri="{BB962C8B-B14F-4D97-AF65-F5344CB8AC3E}">
        <p14:creationId xmlns:p14="http://schemas.microsoft.com/office/powerpoint/2010/main" val="3396681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47" name="Google Shape;647;p18"/>
          <p:cNvSpPr txBox="1"/>
          <p:nvPr/>
        </p:nvSpPr>
        <p:spPr>
          <a:xfrm>
            <a:off x="628759" y="463690"/>
            <a:ext cx="14477891" cy="127415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80000"/>
              </a:lnSpc>
              <a:spcBef>
                <a:spcPts val="0"/>
              </a:spcBef>
              <a:spcAft>
                <a:spcPts val="0"/>
              </a:spcAft>
              <a:buClr>
                <a:srgbClr val="000000"/>
              </a:buClr>
              <a:buSzPts val="4800"/>
              <a:buFont typeface="Arial"/>
              <a:buNone/>
              <a:tabLst/>
              <a:defRPr/>
            </a:pPr>
            <a:r>
              <a:rPr kumimoji="0" lang="fr-FR" sz="4800" b="1" i="0" u="none" strike="noStrike" cap="none" normalizeH="0" baseline="0" noProof="0">
                <a:ln>
                  <a:noFill/>
                </a:ln>
                <a:solidFill>
                  <a:srgbClr val="33394B"/>
                </a:solidFill>
                <a:uLnTx/>
                <a:uFillTx/>
                <a:latin typeface="Montserrat"/>
                <a:ea typeface="Montserrat"/>
                <a:cs typeface="Montserrat"/>
                <a:sym typeface="Montserrat"/>
              </a:rPr>
              <a:t>Qui est responsable du CEA ?</a:t>
            </a:r>
          </a:p>
          <a:p>
            <a:pPr marL="0" marR="0" lvl="0" indent="0" algn="l" defTabSz="914400" rtl="0" eaLnBrk="1" fontAlgn="auto" latinLnBrk="0" hangingPunct="1">
              <a:lnSpc>
                <a:spcPct val="80000"/>
              </a:lnSpc>
              <a:spcBef>
                <a:spcPts val="0"/>
              </a:spcBef>
              <a:spcAft>
                <a:spcPts val="0"/>
              </a:spcAft>
              <a:buClr>
                <a:srgbClr val="000000"/>
              </a:buClr>
              <a:buSzPts val="4800"/>
              <a:buFont typeface="Arial"/>
              <a:buNone/>
              <a:tabLst/>
              <a:defRPr/>
            </a:pPr>
            <a:r>
              <a:rPr kumimoji="0" lang="fr-FR" sz="4800" b="0" i="0" u="none" strike="noStrike" cap="none" normalizeH="0" baseline="0" noProof="0">
                <a:ln>
                  <a:noFill/>
                </a:ln>
                <a:solidFill>
                  <a:srgbClr val="F5333F"/>
                </a:solidFill>
                <a:uLnTx/>
                <a:uFillTx/>
                <a:latin typeface="Montserrat"/>
                <a:ea typeface="Montserrat"/>
                <a:cs typeface="Montserrat"/>
                <a:sym typeface="Montserrat"/>
              </a:rPr>
              <a:t>Sondage Zoom...</a:t>
            </a:r>
          </a:p>
        </p:txBody>
      </p:sp>
      <p:graphicFrame>
        <p:nvGraphicFramePr>
          <p:cNvPr id="2" name="Diagram 1">
            <a:extLst>
              <a:ext uri="{FF2B5EF4-FFF2-40B4-BE49-F238E27FC236}">
                <a16:creationId xmlns:a16="http://schemas.microsoft.com/office/drawing/2014/main" id="{52B197A8-D07B-D74B-BE27-300103472390}"/>
              </a:ext>
            </a:extLst>
          </p:cNvPr>
          <p:cNvGraphicFramePr/>
          <p:nvPr>
            <p:extLst>
              <p:ext uri="{D42A27DB-BD31-4B8C-83A1-F6EECF244321}">
                <p14:modId xmlns:p14="http://schemas.microsoft.com/office/powerpoint/2010/main" val="2672249137"/>
              </p:ext>
            </p:extLst>
          </p:nvPr>
        </p:nvGraphicFramePr>
        <p:xfrm>
          <a:off x="323850" y="2031860"/>
          <a:ext cx="17221091" cy="7640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11324AAF-BACA-8140-9213-AD1E2CB3D98A}"/>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BBF1BAD0-8AF4-F049-9EA2-40675A4D3B5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2AEF9590-4051-0B48-9C45-DD2D4DB640A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141F92C7-6954-F24A-9789-90649355E1F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0A22BD28-57ED-0F49-9E99-7980BCAFA0FB}"/>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graphicEl>
                                              <a:dgm id="{E3151D12-464D-FB4B-950F-5113C766EAB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E8183D82-9C16-7846-A863-A3F197E89D52}"/>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898E0D29-31A8-7146-A46B-C5FCBD72405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graphicEl>
                                              <a:dgm id="{0A639337-4A64-9444-AA73-062957A2D4BA}"/>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C6423980-1A24-6C45-9FAD-0C6E97443A1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1426865"/>
          </a:xfrm>
          <a:prstGeom prst="rect">
            <a:avLst/>
          </a:prstGeom>
          <a:noFill/>
        </p:spPr>
        <p:txBody>
          <a:bodyPr wrap="square" rtlCol="0">
            <a:spAutoFit/>
          </a:bodyPr>
          <a:lstStyle/>
          <a:p>
            <a:pPr marL="0" marR="0" lvl="0" indent="0" algn="l" defTabSz="914400" rtl="0" eaLnBrk="0" fontAlgn="base" latinLnBrk="0" hangingPunct="0">
              <a:lnSpc>
                <a:spcPct val="80000"/>
              </a:lnSpc>
              <a:spcBef>
                <a:spcPct val="0"/>
              </a:spcBef>
              <a:spcAft>
                <a:spcPts val="300"/>
              </a:spcAft>
              <a:buClrTx/>
              <a:buSzTx/>
              <a:buFontTx/>
              <a:buNone/>
              <a:tabLst/>
              <a:defRPr/>
            </a:pPr>
            <a:r>
              <a:rPr kumimoji="0" lang="fr-FR" sz="5400" b="1" i="0" u="none" strike="noStrike" cap="none" normalizeH="0" baseline="0" noProof="0">
                <a:ln>
                  <a:noFill/>
                </a:ln>
                <a:solidFill>
                  <a:srgbClr val="33394B"/>
                </a:solidFill>
                <a:uLnTx/>
                <a:uFillTx/>
                <a:latin typeface="Montserrat" pitchFamily="2" charset="77"/>
                <a:ea typeface="Roboto Black" panose="02000000000000000000" pitchFamily="2" charset="0"/>
                <a:cs typeface="Open Sans Light" panose="020B0306030504020204" pitchFamily="34" charset="0"/>
              </a:rPr>
              <a:t>Les actions minimales pour le CEA</a:t>
            </a: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2583205653"/>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100248"/>
            <a:ext cx="16465348" cy="1979605"/>
            <a:chOff x="1936368" y="7823040"/>
            <a:chExt cx="11240893" cy="257887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spcAft>
                  <a:spcPts val="1800"/>
                </a:spcAft>
                <a:buClr>
                  <a:schemeClr val="bg2"/>
                </a:buClr>
                <a:buFont typeface="+mj-lt"/>
                <a:buAutoNum type="arabicPeriod"/>
              </a:pPr>
              <a:r>
                <a:rPr lang="fr-FR" sz="1800" dirty="0">
                  <a:solidFill>
                    <a:schemeClr val="bg2"/>
                  </a:solidFill>
                  <a:latin typeface="Open Sans" panose="020B0606030504020204" pitchFamily="34" charset="0"/>
                  <a:ea typeface="Open Sans" panose="020B0606030504020204" pitchFamily="34" charset="0"/>
                  <a:cs typeface="Open Sans" panose="020B0606030504020204" pitchFamily="34" charset="0"/>
                </a:rPr>
                <a:t>Renforcer la compréhension et la capacité du CEA </a:t>
              </a:r>
            </a:p>
            <a:p>
              <a:pPr marL="457200" indent="-457200">
                <a:spcAft>
                  <a:spcPts val="1800"/>
                </a:spcAft>
                <a:buClr>
                  <a:schemeClr val="bg2"/>
                </a:buClr>
                <a:buFont typeface="+mj-lt"/>
                <a:buAutoNum type="arabicPeriod"/>
              </a:pPr>
              <a:r>
                <a:rPr lang="fr-FR" sz="1800" dirty="0">
                  <a:solidFill>
                    <a:schemeClr val="bg2"/>
                  </a:solidFill>
                  <a:latin typeface="Open Sans" panose="020B0606030504020204" pitchFamily="34" charset="0"/>
                  <a:ea typeface="Open Sans" panose="020B0606030504020204" pitchFamily="34" charset="0"/>
                  <a:cs typeface="Open Sans" panose="020B0606030504020204" pitchFamily="34" charset="0"/>
                </a:rPr>
                <a:t>Affecter le personnel et les fonds </a:t>
              </a:r>
            </a:p>
            <a:p>
              <a:pPr marL="457200" indent="-457200">
                <a:spcAft>
                  <a:spcPts val="1800"/>
                </a:spcAft>
                <a:buClr>
                  <a:schemeClr val="bg2"/>
                </a:buClr>
                <a:buFont typeface="+mj-lt"/>
                <a:buAutoNum type="arabicPeriod" startAt="3"/>
              </a:pPr>
              <a:r>
                <a:rPr lang="fr-FR" sz="1800" dirty="0">
                  <a:solidFill>
                    <a:schemeClr val="bg2"/>
                  </a:solidFill>
                  <a:latin typeface="Open Sans" panose="020B0606030504020204" pitchFamily="34" charset="0"/>
                  <a:ea typeface="Open Sans" panose="020B0606030504020204" pitchFamily="34" charset="0"/>
                  <a:cs typeface="Open Sans" panose="020B0606030504020204" pitchFamily="34" charset="0"/>
                </a:rPr>
                <a:t>Intégrer dans la stratégie, la politique, les plans et les outils</a:t>
              </a:r>
            </a:p>
            <a:p>
              <a:pPr marL="457200" indent="-457200">
                <a:spcAft>
                  <a:spcPts val="1800"/>
                </a:spcAft>
                <a:buClr>
                  <a:schemeClr val="bg2"/>
                </a:buClr>
                <a:buFont typeface="+mj-lt"/>
                <a:buAutoNum type="arabicPeriod" startAt="3"/>
              </a:pPr>
              <a:r>
                <a:rPr lang="fr-FR" sz="1800" dirty="0">
                  <a:solidFill>
                    <a:schemeClr val="bg2"/>
                  </a:solidFill>
                  <a:latin typeface="Open Sans" panose="020B0606030504020204" pitchFamily="34" charset="0"/>
                  <a:ea typeface="Open Sans" panose="020B0606030504020204" pitchFamily="34" charset="0"/>
                  <a:cs typeface="Open Sans" panose="020B0606030504020204" pitchFamily="34" charset="0"/>
                </a:rPr>
                <a:t>Mécanisme de retour d'information à l'échelle de l'organisation</a:t>
              </a: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304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fr-FR" sz="2800" b="1" dirty="0">
                  <a:solidFill>
                    <a:schemeClr val="bg2"/>
                  </a:solidFill>
                  <a:latin typeface="Montserrat" pitchFamily="2" charset="77"/>
                </a:rPr>
                <a:t>Institutionnaliser le CEA dans l'organisation</a:t>
              </a:r>
            </a:p>
          </p:txBody>
        </p:sp>
      </p:grpSp>
      <p:sp>
        <p:nvSpPr>
          <p:cNvPr id="25" name="TextBox 24">
            <a:extLst>
              <a:ext uri="{FF2B5EF4-FFF2-40B4-BE49-F238E27FC236}">
                <a16:creationId xmlns:a16="http://schemas.microsoft.com/office/drawing/2014/main" id="{F75F6991-FBDD-EA4F-B8DF-1143E9A565E5}"/>
              </a:ext>
            </a:extLst>
          </p:cNvPr>
          <p:cNvSpPr txBox="1"/>
          <p:nvPr/>
        </p:nvSpPr>
        <p:spPr>
          <a:xfrm>
            <a:off x="10641669" y="599424"/>
            <a:ext cx="7096672" cy="2092881"/>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Des évaluations transparentes et respectueuses</a:t>
            </a:r>
          </a:p>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Comprendre les besoins, les capacités et le contexte de la communauté </a:t>
            </a:r>
          </a:p>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Les questions de CEA dans les évaluations</a:t>
            </a:r>
          </a:p>
        </p:txBody>
      </p:sp>
      <p:sp>
        <p:nvSpPr>
          <p:cNvPr id="26" name="TextBox 25">
            <a:extLst>
              <a:ext uri="{FF2B5EF4-FFF2-40B4-BE49-F238E27FC236}">
                <a16:creationId xmlns:a16="http://schemas.microsoft.com/office/drawing/2014/main" id="{57887B5D-63B2-EA47-899D-EFE5BBB420FD}"/>
              </a:ext>
            </a:extLst>
          </p:cNvPr>
          <p:cNvSpPr txBox="1"/>
          <p:nvPr/>
        </p:nvSpPr>
        <p:spPr>
          <a:xfrm>
            <a:off x="13535862" y="3504642"/>
            <a:ext cx="4012854" cy="160043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La participation des communautés à la planification</a:t>
            </a:r>
          </a:p>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Inclusion du CEA dans les plans et budgets</a:t>
            </a:r>
          </a:p>
        </p:txBody>
      </p:sp>
      <p:sp>
        <p:nvSpPr>
          <p:cNvPr id="27" name="TextBox 26">
            <a:extLst>
              <a:ext uri="{FF2B5EF4-FFF2-40B4-BE49-F238E27FC236}">
                <a16:creationId xmlns:a16="http://schemas.microsoft.com/office/drawing/2014/main" id="{F21751B1-9B45-1E4B-A6B6-A4924F3E9EC3}"/>
              </a:ext>
            </a:extLst>
          </p:cNvPr>
          <p:cNvSpPr txBox="1"/>
          <p:nvPr/>
        </p:nvSpPr>
        <p:spPr>
          <a:xfrm>
            <a:off x="10641669" y="6078433"/>
            <a:ext cx="6681217" cy="1415772"/>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Une communication régulière et ouverte</a:t>
            </a:r>
          </a:p>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Permettre une participation continue de la communauté</a:t>
            </a:r>
          </a:p>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Recueillir le retour d'information de la communauté et y donner suite</a:t>
            </a:r>
          </a:p>
        </p:txBody>
      </p:sp>
      <p:sp>
        <p:nvSpPr>
          <p:cNvPr id="11" name="TextBox 10">
            <a:extLst>
              <a:ext uri="{FF2B5EF4-FFF2-40B4-BE49-F238E27FC236}">
                <a16:creationId xmlns:a16="http://schemas.microsoft.com/office/drawing/2014/main" id="{5006228B-CCD5-FD4A-8B67-E5933648903D}"/>
              </a:ext>
            </a:extLst>
          </p:cNvPr>
          <p:cNvSpPr txBox="1"/>
          <p:nvPr/>
        </p:nvSpPr>
        <p:spPr>
          <a:xfrm>
            <a:off x="549659" y="3617739"/>
            <a:ext cx="3609963" cy="1600438"/>
          </a:xfrm>
          <a:prstGeom prst="rect">
            <a:avLst/>
          </a:prstGeom>
          <a:noFill/>
        </p:spPr>
        <p:txBody>
          <a:bodyPr wrap="square" rtlCol="0">
            <a:spAutoFit/>
          </a:bodyPr>
          <a:lstStyle/>
          <a:p>
            <a:pPr marL="285750" indent="-285750" algn="r">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Les communautés aident à planifier les évaluations</a:t>
            </a:r>
          </a:p>
          <a:p>
            <a:pPr marL="285750" indent="-285750" algn="r">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Demander à la communauté ce qu'elle pense</a:t>
            </a: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29027"/>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kumimoji="0" lang="fr-FR" sz="2800" b="1" i="0" u="none" strike="noStrike" cap="none" normalizeH="0" baseline="0" noProof="0">
                <a:ln>
                  <a:noFill/>
                </a:ln>
                <a:solidFill>
                  <a:srgbClr val="33394B"/>
                </a:solidFill>
                <a:uLnTx/>
                <a:uFillTx/>
                <a:latin typeface="Montserrat" pitchFamily="2" charset="77"/>
                <a:ea typeface="Roboto Black" panose="02000000000000000000" pitchFamily="2" charset="0"/>
                <a:cs typeface="Open Sans Light" panose="020B0306030504020204" pitchFamily="34" charset="0"/>
              </a:rPr>
              <a:t>Le CEA dans les programmes et opérations</a:t>
            </a:r>
          </a:p>
        </p:txBody>
      </p:sp>
    </p:spTree>
    <p:extLst>
      <p:ext uri="{BB962C8B-B14F-4D97-AF65-F5344CB8AC3E}">
        <p14:creationId xmlns:p14="http://schemas.microsoft.com/office/powerpoint/2010/main" val="2310042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Sources d'aide et de soutien</a:t>
            </a:r>
          </a:p>
        </p:txBody>
      </p:sp>
    </p:spTree>
    <p:extLst>
      <p:ext uri="{BB962C8B-B14F-4D97-AF65-F5344CB8AC3E}">
        <p14:creationId xmlns:p14="http://schemas.microsoft.com/office/powerpoint/2010/main" val="2226434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660015"/>
            <a:ext cx="6934200" cy="116903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fr-FR" sz="4800" b="1" i="0" u="none" strike="noStrike" cap="none">
                <a:solidFill>
                  <a:schemeClr val="dk2"/>
                </a:solidFill>
                <a:latin typeface="Montserrat"/>
                <a:ea typeface="Montserrat"/>
                <a:cs typeface="Montserrat"/>
                <a:sym typeface="Montserrat"/>
              </a:rPr>
              <a:t>Plantons le décor</a:t>
            </a:r>
          </a:p>
        </p:txBody>
      </p:sp>
      <p:sp>
        <p:nvSpPr>
          <p:cNvPr id="502" name="Google Shape;502;p5"/>
          <p:cNvSpPr txBox="1">
            <a:spLocks noGrp="1"/>
          </p:cNvSpPr>
          <p:nvPr>
            <p:ph type="body" idx="4294967295"/>
          </p:nvPr>
        </p:nvSpPr>
        <p:spPr>
          <a:xfrm>
            <a:off x="784860" y="3902076"/>
            <a:ext cx="6332220" cy="5114925"/>
          </a:xfrm>
          <a:prstGeom prst="rect">
            <a:avLst/>
          </a:prstGeom>
          <a:noFill/>
          <a:ln>
            <a:noFill/>
          </a:ln>
        </p:spPr>
        <p:txBody>
          <a:bodyPr spcFirstLastPara="1" wrap="square" lIns="91425" tIns="45700" rIns="91425" bIns="45700" anchor="t" anchorCtr="0">
            <a:noAutofit/>
          </a:bodyPr>
          <a:lstStyle/>
          <a:p>
            <a:pPr marR="0" lvl="0" algn="l" rtl="0">
              <a:lnSpc>
                <a:spcPct val="150000"/>
              </a:lnSpc>
              <a:spcBef>
                <a:spcPts val="0"/>
              </a:spcBef>
              <a:spcAft>
                <a:spcPts val="0"/>
              </a:spcAft>
              <a:buClr>
                <a:schemeClr val="dk1"/>
              </a:buClr>
              <a:buSzPts val="2800"/>
            </a:pPr>
            <a:r>
              <a:rPr lang="fr-FR" sz="26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Quelqu'un a-t-il un exemple d'un moment où quelque chose a mal tourné dans son travail en raison d’un manque d'engagement avec la communauté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accent1"/>
                </a:solidFill>
                <a:latin typeface="Montserrat"/>
                <a:ea typeface="Montserrat"/>
                <a:cs typeface="Montserrat"/>
                <a:sym typeface="Montserrat"/>
              </a:rPr>
              <a:t>Où trouver de l'aide...</a:t>
            </a:r>
          </a:p>
        </p:txBody>
      </p:sp>
      <p:sp>
        <p:nvSpPr>
          <p:cNvPr id="689" name="Google Shape;689;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fr-FR" sz="2200" b="0" i="0" u="none" strike="noStrike" cap="none">
                <a:solidFill>
                  <a:schemeClr val="lt1"/>
                </a:solidFill>
                <a:latin typeface="Open Sans"/>
                <a:ea typeface="Open Sans"/>
                <a:cs typeface="Open Sans"/>
                <a:sym typeface="Open Sans"/>
              </a:rPr>
              <a:t>Plateforme en ligne hébergée par la Croix-Rouge britannique</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a:solidFill>
                  <a:schemeClr val="lt1"/>
                </a:solidFill>
                <a:latin typeface="Open Sans"/>
                <a:ea typeface="Open Sans"/>
                <a:cs typeface="Open Sans"/>
                <a:sym typeface="Open Sans"/>
              </a:rPr>
              <a:t>Guichet unique pour les ressources du CEA</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a:solidFill>
                  <a:schemeClr val="lt1"/>
                </a:solidFill>
                <a:latin typeface="Open Sans"/>
                <a:ea typeface="Open Sans"/>
                <a:cs typeface="Open Sans"/>
                <a:sym typeface="Open Sans"/>
              </a:rPr>
              <a:t>En anglais, français, espagnol et arabe</a:t>
            </a:r>
          </a:p>
          <a:p>
            <a:pPr marL="457200" marR="0" lvl="0" indent="-457200" algn="l" rtl="0">
              <a:lnSpc>
                <a:spcPct val="100000"/>
              </a:lnSpc>
              <a:spcBef>
                <a:spcPts val="1200"/>
              </a:spcBef>
              <a:spcAft>
                <a:spcPts val="0"/>
              </a:spcAft>
              <a:buClr>
                <a:srgbClr val="FF0000"/>
              </a:buClr>
              <a:buSzPts val="2200"/>
              <a:buFont typeface="Arial"/>
              <a:buChar char="•"/>
            </a:pPr>
            <a:r>
              <a:rPr lang="fr-FR" sz="2200" b="0" i="0" u="sng" strike="noStrike" cap="none">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fr-FR" sz="2200" b="0" i="0" u="none" strike="noStrike" cap="none">
                <a:solidFill>
                  <a:schemeClr val="accent3"/>
                </a:solidFill>
                <a:latin typeface="Open Sans"/>
                <a:ea typeface="Open Sans"/>
                <a:cs typeface="Open Sans"/>
                <a:sym typeface="Open Sans"/>
              </a:rPr>
              <a:t> </a:t>
            </a:r>
          </a:p>
        </p:txBody>
      </p:sp>
      <p:sp>
        <p:nvSpPr>
          <p:cNvPr id="690" name="Google Shape;690;p23"/>
          <p:cNvSpPr txBox="1"/>
          <p:nvPr/>
        </p:nvSpPr>
        <p:spPr>
          <a:xfrm>
            <a:off x="9428771" y="7466890"/>
            <a:ext cx="6583477" cy="209288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fr-FR" sz="2200" b="0" i="0" u="none" strike="noStrike" cap="none" dirty="0">
                <a:solidFill>
                  <a:schemeClr val="lt1"/>
                </a:solidFill>
                <a:latin typeface="Open Sans"/>
                <a:ea typeface="Open Sans"/>
                <a:cs typeface="Open Sans"/>
                <a:sym typeface="Open Sans"/>
              </a:rPr>
              <a:t>Guide et boîte à outils CEA - révisé en 2021</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dirty="0">
                <a:solidFill>
                  <a:schemeClr val="lt1"/>
                </a:solidFill>
                <a:latin typeface="Open Sans"/>
                <a:ea typeface="Open Sans"/>
                <a:cs typeface="Open Sans"/>
                <a:sym typeface="Open Sans"/>
              </a:rPr>
              <a:t>Des conseils étape par étape pour renforcer l'engagement communautaire, avec des outils, des modèles et des listes de contrôle pour vous aider</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dirty="0">
                <a:solidFill>
                  <a:schemeClr val="lt1"/>
                </a:solidFill>
                <a:latin typeface="Open Sans"/>
                <a:ea typeface="Open Sans"/>
                <a:cs typeface="Open Sans"/>
                <a:sym typeface="Open Sans"/>
              </a:rPr>
              <a:t>Les deux se trouvent sur le hub d'engagement communautaire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23">
            <a:extLst>
              <a:ext uri="{FF2B5EF4-FFF2-40B4-BE49-F238E27FC236}">
                <a16:creationId xmlns:a16="http://schemas.microsoft.com/office/drawing/2014/main" id="{B9BAEE78-59EA-A749-A86A-3A213312DCCB}"/>
              </a:ext>
            </a:extLst>
          </p:cNvPr>
          <p:cNvSpPr txBox="1"/>
          <p:nvPr/>
        </p:nvSpPr>
        <p:spPr>
          <a:xfrm>
            <a:off x="642774" y="813642"/>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accent1"/>
                </a:solidFill>
                <a:latin typeface="Montserrat"/>
                <a:ea typeface="Montserrat"/>
                <a:cs typeface="Montserrat"/>
                <a:sym typeface="Montserrat"/>
              </a:rPr>
              <a:t>Que contient la boîte à outils CEA ?</a:t>
            </a:r>
          </a:p>
        </p:txBody>
      </p:sp>
      <p:pic>
        <p:nvPicPr>
          <p:cNvPr id="7" name="Picture 6" descr="Text&#10;&#10;Description automatically generated with low confidence">
            <a:extLst>
              <a:ext uri="{FF2B5EF4-FFF2-40B4-BE49-F238E27FC236}">
                <a16:creationId xmlns:a16="http://schemas.microsoft.com/office/drawing/2014/main" id="{724FAFE3-1EFD-5C48-8D87-E03AA0F78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774" y="2308485"/>
            <a:ext cx="5443233" cy="3942414"/>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CB8C5233-463B-A047-A2A3-3A6AA59D40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2774" y="5471798"/>
            <a:ext cx="5443233" cy="3942414"/>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72F74D2A-32E9-B447-80EC-B8792F111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56171" y="2308485"/>
            <a:ext cx="5831175" cy="3942414"/>
          </a:xfrm>
          <a:prstGeom prst="rect">
            <a:avLst/>
          </a:prstGeom>
        </p:spPr>
      </p:pic>
      <p:pic>
        <p:nvPicPr>
          <p:cNvPr id="8" name="Picture 7" descr="Graphical user interface, text, application&#10;&#10;Description automatically generated with medium confidence">
            <a:extLst>
              <a:ext uri="{FF2B5EF4-FFF2-40B4-BE49-F238E27FC236}">
                <a16:creationId xmlns:a16="http://schemas.microsoft.com/office/drawing/2014/main" id="{0E213703-ED72-F941-ABC5-194EB20EAB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56171" y="4543438"/>
            <a:ext cx="5831174" cy="1201712"/>
          </a:xfrm>
          <a:prstGeom prst="rect">
            <a:avLst/>
          </a:prstGeom>
        </p:spPr>
      </p:pic>
      <p:pic>
        <p:nvPicPr>
          <p:cNvPr id="10" name="Picture 9" descr="Graphical user interface, text, application&#10;&#10;Description automatically generated with medium confidence">
            <a:extLst>
              <a:ext uri="{FF2B5EF4-FFF2-40B4-BE49-F238E27FC236}">
                <a16:creationId xmlns:a16="http://schemas.microsoft.com/office/drawing/2014/main" id="{6420944A-B765-2A44-8CCB-7B26331F46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56170" y="5354067"/>
            <a:ext cx="5831174" cy="3131785"/>
          </a:xfrm>
          <a:prstGeom prst="rect">
            <a:avLst/>
          </a:prstGeom>
        </p:spPr>
      </p:pic>
      <p:pic>
        <p:nvPicPr>
          <p:cNvPr id="13" name="Picture 12" descr="Graphical user interface, text&#10;&#10;Description automatically generated">
            <a:extLst>
              <a:ext uri="{FF2B5EF4-FFF2-40B4-BE49-F238E27FC236}">
                <a16:creationId xmlns:a16="http://schemas.microsoft.com/office/drawing/2014/main" id="{A7091F08-131F-1844-BEB7-BC65F48A1354}"/>
              </a:ext>
            </a:extLst>
          </p:cNvPr>
          <p:cNvPicPr>
            <a:picLocks noChangeAspect="1"/>
          </p:cNvPicPr>
          <p:nvPr/>
        </p:nvPicPr>
        <p:blipFill>
          <a:blip r:embed="rId8"/>
          <a:stretch>
            <a:fillRect/>
          </a:stretch>
        </p:blipFill>
        <p:spPr>
          <a:xfrm>
            <a:off x="12657510" y="2308485"/>
            <a:ext cx="5118100" cy="21717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24AEDB70-51C1-CE48-9E72-3308A724C2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2657507" y="4480185"/>
            <a:ext cx="5118100" cy="5270747"/>
          </a:xfrm>
          <a:prstGeom prst="rect">
            <a:avLst/>
          </a:prstGeom>
        </p:spPr>
      </p:pic>
      <p:grpSp>
        <p:nvGrpSpPr>
          <p:cNvPr id="20" name="Group 19">
            <a:extLst>
              <a:ext uri="{FF2B5EF4-FFF2-40B4-BE49-F238E27FC236}">
                <a16:creationId xmlns:a16="http://schemas.microsoft.com/office/drawing/2014/main" id="{433CB891-28BE-F145-A85F-42C09CEAE19E}"/>
              </a:ext>
            </a:extLst>
          </p:cNvPr>
          <p:cNvGrpSpPr/>
          <p:nvPr/>
        </p:nvGrpSpPr>
        <p:grpSpPr>
          <a:xfrm>
            <a:off x="12876606" y="4387851"/>
            <a:ext cx="4616915" cy="677108"/>
            <a:chOff x="10283308" y="7041059"/>
            <a:chExt cx="4616915" cy="677108"/>
          </a:xfrm>
        </p:grpSpPr>
        <p:sp>
          <p:nvSpPr>
            <p:cNvPr id="21" name="Oval 20">
              <a:extLst>
                <a:ext uri="{FF2B5EF4-FFF2-40B4-BE49-F238E27FC236}">
                  <a16:creationId xmlns:a16="http://schemas.microsoft.com/office/drawing/2014/main" id="{F77F084F-F6BF-8F4A-99DA-C8F5B6F15182}"/>
                </a:ext>
              </a:extLst>
            </p:cNvPr>
            <p:cNvSpPr/>
            <p:nvPr/>
          </p:nvSpPr>
          <p:spPr>
            <a:xfrm>
              <a:off x="10283308" y="7042732"/>
              <a:ext cx="464639" cy="435357"/>
            </a:xfrm>
            <a:prstGeom prst="ellipse">
              <a:avLst/>
            </a:prstGeom>
            <a:solidFill>
              <a:schemeClr val="accent4">
                <a:lumMod val="75000"/>
              </a:schemeClr>
            </a:solidFill>
            <a:ln w="12700" cap="flat" cmpd="sng" algn="ctr">
              <a:solidFill>
                <a:schemeClr val="accent3"/>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51EFAD-23F8-7F4F-9892-6A1276AD58C7}"/>
                </a:ext>
              </a:extLst>
            </p:cNvPr>
            <p:cNvSpPr txBox="1"/>
            <p:nvPr/>
          </p:nvSpPr>
          <p:spPr>
            <a:xfrm>
              <a:off x="10301633" y="7072049"/>
              <a:ext cx="635430" cy="41549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fr-FR" sz="2100" b="0" i="0" u="none" strike="noStrike" cap="none" normalizeH="0" baseline="0" noProof="0">
                  <a:ln>
                    <a:noFill/>
                  </a:ln>
                  <a:solidFill>
                    <a:schemeClr val="tx2"/>
                  </a:solidFill>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23" name="TextBox 22">
              <a:extLst>
                <a:ext uri="{FF2B5EF4-FFF2-40B4-BE49-F238E27FC236}">
                  <a16:creationId xmlns:a16="http://schemas.microsoft.com/office/drawing/2014/main" id="{A3D3AE04-8192-694A-A23F-16FA6774E91F}"/>
                </a:ext>
              </a:extLst>
            </p:cNvPr>
            <p:cNvSpPr txBox="1"/>
            <p:nvPr/>
          </p:nvSpPr>
          <p:spPr>
            <a:xfrm>
              <a:off x="10766272" y="7041059"/>
              <a:ext cx="4133951" cy="67710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1900" b="1"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Tool 21: </a:t>
              </a:r>
              <a:r>
                <a:rPr kumimoji="0" lang="en-GB" sz="19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928529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Roboto Black"/>
                <a:cs typeface="Roboto Black"/>
                <a:sym typeface="Montserrat"/>
              </a:rPr>
              <a:t>Des questions ?</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Roboto Black"/>
                <a:cs typeface="Roboto Black"/>
                <a:sym typeface="Montserrat"/>
              </a:rPr>
              <a:t>Merci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Qu'est-ce que la CEA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a:alphaModFix/>
          </a:blip>
          <a:srcRect l="3497" r="3255"/>
          <a:stretch/>
        </p:blipFill>
        <p:spPr>
          <a:xfrm>
            <a:off x="625383" y="1985309"/>
            <a:ext cx="16141402" cy="7947111"/>
          </a:xfrm>
          <a:prstGeom prst="rect">
            <a:avLst/>
          </a:prstGeom>
          <a:noFill/>
          <a:ln>
            <a:noFill/>
          </a:ln>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5400" b="1" i="0" u="none" strike="noStrike" cap="none" normalizeH="0" baseline="0" noProof="0">
                <a:ln>
                  <a:noFill/>
                </a:ln>
                <a:solidFill>
                  <a:srgbClr val="33394B"/>
                </a:solidFill>
                <a:uLnTx/>
                <a:uFillTx/>
                <a:latin typeface="Montserrat"/>
                <a:ea typeface="Montserrat"/>
                <a:cs typeface="Montserrat"/>
                <a:sym typeface="Montserrat"/>
              </a:rPr>
              <a:t>Qu'est-ce que la CEA ?</a:t>
            </a:r>
          </a:p>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r>
              <a:rPr kumimoji="0" lang="fr-FR" sz="4800" b="0" i="0" u="none" strike="noStrike" cap="none" normalizeH="0" baseline="0" noProof="0">
                <a:ln>
                  <a:noFill/>
                </a:ln>
                <a:solidFill>
                  <a:srgbClr val="F5333F"/>
                </a:solidFill>
                <a:uLnTx/>
                <a:uFillTx/>
                <a:latin typeface="Montserrat"/>
                <a:ea typeface="Montserrat"/>
                <a:cs typeface="Montserrat"/>
                <a:sym typeface="Montserrat"/>
              </a:rPr>
              <a:t>Discussion...</a:t>
            </a:r>
            <a:r>
              <a:rPr kumimoji="0" lang="fr-FR" sz="4800" b="0" i="0" u="none" strike="noStrike" cap="none" normalizeH="0" baseline="0" noProof="0">
                <a:ln>
                  <a:noFill/>
                </a:ln>
                <a:solidFill>
                  <a:srgbClr val="33394B"/>
                </a:solidFill>
                <a:uLnTx/>
                <a:uFillTx/>
                <a:latin typeface="Montserrat"/>
                <a:ea typeface="Montserrat"/>
                <a:cs typeface="Montserrat"/>
                <a:sym typeface="Montserrat"/>
              </a:rPr>
              <a:t> </a:t>
            </a:r>
          </a:p>
          <a:p>
            <a:pPr marL="0" marR="0" lvl="0" indent="0" algn="l" defTabSz="914400" rtl="0" eaLnBrk="1" fontAlgn="auto" latinLnBrk="0" hangingPunct="1">
              <a:lnSpc>
                <a:spcPct val="100000"/>
              </a:lnSpc>
              <a:spcBef>
                <a:spcPts val="0"/>
              </a:spcBef>
              <a:spcAft>
                <a:spcPts val="0"/>
              </a:spcAft>
              <a:buClr>
                <a:srgbClr val="000000"/>
              </a:buClr>
              <a:buSzPts val="54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fr-FR" sz="4800" b="1" i="0" u="none" strike="noStrike" cap="none">
                <a:solidFill>
                  <a:schemeClr val="lt2"/>
                </a:solidFill>
                <a:latin typeface="Montserrat"/>
                <a:ea typeface="Montserrat"/>
                <a:cs typeface="Montserrat"/>
                <a:sym typeface="Montserrat"/>
              </a:rPr>
              <a:t>Un nom différent, des objectifs identiques</a:t>
            </a: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rgbClr val="01C8C3"/>
                </a:solidFill>
                <a:latin typeface="Open Sans"/>
                <a:ea typeface="Open Sans"/>
                <a:cs typeface="Open Sans"/>
                <a:sym typeface="Open Sans"/>
              </a:rPr>
              <a:t>Engagement communautaire et redevabilité (CEA)</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1" name="Google Shape;521;p7"/>
          <p:cNvSpPr txBox="1"/>
          <p:nvPr/>
        </p:nvSpPr>
        <p:spPr>
          <a:xfrm>
            <a:off x="593921" y="3825877"/>
            <a:ext cx="861816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rgbClr val="01C8C3"/>
                </a:solidFill>
                <a:latin typeface="Open Sans"/>
                <a:ea typeface="Open Sans"/>
                <a:cs typeface="Open Sans"/>
                <a:sym typeface="Open Sans"/>
              </a:rPr>
              <a:t>Redevabilité envers les personnes/populations affectées (RPA)</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chemeClr val="accent3"/>
                </a:solidFill>
                <a:latin typeface="Open Sans"/>
                <a:ea typeface="Open Sans"/>
                <a:cs typeface="Open Sans"/>
                <a:sym typeface="Open Sans"/>
              </a:rPr>
              <a:t>Communication pour le développement (C4D)</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3" name="Google Shape;523;p7"/>
          <p:cNvSpPr txBox="1"/>
          <p:nvPr/>
        </p:nvSpPr>
        <p:spPr>
          <a:xfrm>
            <a:off x="621546" y="6122600"/>
            <a:ext cx="901700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chemeClr val="accent3"/>
                </a:solidFill>
                <a:latin typeface="Open Sans"/>
                <a:ea typeface="Open Sans"/>
                <a:cs typeface="Open Sans"/>
                <a:sym typeface="Open Sans"/>
              </a:rPr>
              <a:t>Communication des risques et engagement communautaire (CREC)</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rgbClr val="01C8C3"/>
                </a:solidFill>
                <a:latin typeface="Open Sans"/>
                <a:ea typeface="Open Sans"/>
                <a:cs typeface="Open Sans"/>
                <a:sym typeface="Open Sans"/>
              </a:rPr>
              <a:t>Communication avec les communautés (CWC)</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2844679"/>
            <a:ext cx="6687762" cy="3293169"/>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0" i="0" u="none" strike="noStrike" cap="none" dirty="0">
                <a:solidFill>
                  <a:srgbClr val="01C8C3"/>
                </a:solidFill>
                <a:latin typeface="Open Sans"/>
                <a:ea typeface="Open Sans"/>
                <a:cs typeface="Open Sans"/>
                <a:sym typeface="Open Sans"/>
              </a:rPr>
              <a:t>Utiliser une participation significative de la communauté, une communication ouverte et honnête, et des mécanismes permettant d'écouter et d'agir en fonction du retour d'information pour améliorer la redevabilité envers les personnes que nous servons</a:t>
            </a: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228671"/>
            <a:ext cx="6687762" cy="249295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0" i="0" u="none" strike="noStrike" cap="none" dirty="0">
                <a:solidFill>
                  <a:schemeClr val="accent3"/>
                </a:solidFill>
                <a:latin typeface="Open Sans"/>
                <a:ea typeface="Open Sans"/>
                <a:cs typeface="Open Sans"/>
                <a:sym typeface="Open Sans"/>
              </a:rPr>
              <a:t>Comme ci-dessus, avec un accent sur l'utilisation de la communication et des approches participatives pour encourager les comportements positifs et sains dans les programmes de santé ou les épidémies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grpSp>
        <p:nvGrpSpPr>
          <p:cNvPr id="728" name="Google Shape;728;p8"/>
          <p:cNvGrpSpPr>
            <a:grpSpLocks noChangeAspect="1"/>
          </p:cNvGrpSpPr>
          <p:nvPr/>
        </p:nvGrpSpPr>
        <p:grpSpPr>
          <a:xfrm>
            <a:off x="574760" y="796439"/>
            <a:ext cx="16579389" cy="9650217"/>
            <a:chOff x="988367" y="204222"/>
            <a:chExt cx="16386503" cy="10065249"/>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a:alphaModFix/>
            </a:blip>
            <a:srcRect/>
            <a:stretch/>
          </p:blipFill>
          <p:spPr>
            <a:xfrm>
              <a:off x="988367" y="204222"/>
              <a:ext cx="16386503" cy="10065249"/>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3" y="13896"/>
            <a:ext cx="17138480" cy="769441"/>
          </a:xfrm>
          <a:prstGeom prst="rect">
            <a:avLst/>
          </a:prstGeom>
          <a:noFill/>
        </p:spPr>
        <p:txBody>
          <a:bodyPr wrap="square" rtlCol="0">
            <a:spAutoFit/>
          </a:bodyPr>
          <a:lstStyle/>
          <a:p>
            <a:pPr defTabSz="914309">
              <a:spcAft>
                <a:spcPts val="300"/>
              </a:spcAft>
            </a:pPr>
            <a:r>
              <a:rPr lang="fr-FR" sz="4400" b="1" dirty="0">
                <a:solidFill>
                  <a:srgbClr val="FFFFFF"/>
                </a:solidFill>
                <a:latin typeface="Montserrat" pitchFamily="2" charset="77"/>
                <a:ea typeface="Roboto Black" panose="02000000000000000000" pitchFamily="2" charset="0"/>
                <a:cs typeface="Open Sans Light" panose="020B0306030504020204" pitchFamily="34" charset="0"/>
              </a:rPr>
              <a:t>Qu'est-ce que la communication des risques et l'engagement communautaire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a:alphaModFix/>
          </a:blip>
          <a:srcRect l="4136" r="34989"/>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277203"/>
            <a:ext cx="7935449" cy="7619994"/>
          </a:xfrm>
          <a:prstGeom prst="rect">
            <a:avLst/>
          </a:prstGeom>
          <a:noFill/>
          <a:ln>
            <a:noFill/>
          </a:ln>
        </p:spPr>
        <p:txBody>
          <a:bodyPr spcFirstLastPara="1" wrap="square" lIns="91425" tIns="45700" rIns="91425" bIns="45700" anchor="t" anchorCtr="0">
            <a:spAutoFit/>
          </a:bodyPr>
          <a:lstStyle/>
          <a:p>
            <a:pPr marL="0" marR="0" lvl="0" indent="0" algn="l" defTabSz="914400" eaLnBrk="1" fontAlgn="auto" latinLnBrk="0" hangingPunct="1">
              <a:lnSpc>
                <a:spcPts val="3080"/>
              </a:lnSpc>
              <a:spcBef>
                <a:spcPts val="0"/>
              </a:spcBef>
              <a:spcAft>
                <a:spcPts val="0"/>
              </a:spcAft>
              <a:buClr>
                <a:srgbClr val="000000"/>
              </a:buClr>
              <a:buSzPts val="2800"/>
              <a:buFont typeface="Arial"/>
              <a:buNone/>
              <a:tabLst/>
              <a:defRPr/>
            </a:pPr>
            <a:r>
              <a:rPr kumimoji="0" lang="fr-FR" sz="2000" b="1" i="0" u="none" strike="noStrike" cap="none" normalizeH="0" baseline="0" noProof="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La transparence prévient la corruption au Malawi</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8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La Croix-Rouge du Malawi a formé des bénévoles pour qu'ils indiquent clairement les articles de secours que les gens recevront et comment formuler des réclamations pour mettre fin à la corruption des dirigeants communautaires</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8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Les équipes ont mis en place des visites à domicile, des réunions communautaires, des permanences téléphoniques, des service d’assistance et des boîtes à idées</a:t>
            </a:r>
          </a:p>
          <a:p>
            <a:pPr marL="0" marR="0" lvl="0" indent="0" algn="l" defTabSz="914400" eaLnBrk="1" fontAlgn="auto" latinLnBrk="0" hangingPunct="1">
              <a:lnSpc>
                <a:spcPts val="3080"/>
              </a:lnSpc>
              <a:spcBef>
                <a:spcPts val="0"/>
              </a:spcBef>
              <a:spcAft>
                <a:spcPts val="0"/>
              </a:spcAft>
              <a:buClr>
                <a:srgbClr val="FF0000"/>
              </a:buClr>
              <a:buSzPts val="2200"/>
              <a:buFont typeface="Arial"/>
              <a:buNone/>
              <a:tabLst/>
              <a:defRPr/>
            </a:pPr>
            <a:endParaRPr kumimoji="0" lang="en-GB" sz="18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eaLnBrk="1" fontAlgn="auto" latinLnBrk="0" hangingPunct="1">
              <a:lnSpc>
                <a:spcPts val="3080"/>
              </a:lnSpc>
              <a:spcBef>
                <a:spcPts val="1200"/>
              </a:spcBef>
              <a:spcAft>
                <a:spcPts val="0"/>
              </a:spcAft>
              <a:buClr>
                <a:srgbClr val="FF0000"/>
              </a:buClr>
              <a:buSzPts val="2200"/>
              <a:buFont typeface="Arial"/>
              <a:buNone/>
              <a:tabLst/>
              <a:defRPr/>
            </a:pPr>
            <a:r>
              <a:rPr kumimoji="0" lang="fr-FR" sz="2000" b="1" i="0" u="none" strike="noStrike" cap="none" normalizeH="0" baseline="0" noProof="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Utilisation des médias sociaux pour communiquer sur les vaccins au Bangladesh</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8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Le Croissant-Rouge du Bangladesh a utilisé Facebook pour partager des informations fiables sur les vaccins COVID-19 avec ses plus de 87 000 abonnés </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8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Les messages comprenaient des images, des sessions en direct avec des experts, des animations et des vidéos pour répondre aux questions sur les vaccins et encourager leur utilisation </a:t>
            </a:r>
          </a:p>
        </p:txBody>
      </p:sp>
      <p:sp>
        <p:nvSpPr>
          <p:cNvPr id="575" name="Google Shape;575;p11"/>
          <p:cNvSpPr txBox="1"/>
          <p:nvPr/>
        </p:nvSpPr>
        <p:spPr>
          <a:xfrm>
            <a:off x="443440" y="446629"/>
            <a:ext cx="7418310" cy="1361871"/>
          </a:xfrm>
          <a:prstGeom prst="rect">
            <a:avLst/>
          </a:prstGeom>
          <a:noFill/>
          <a:ln>
            <a:noFill/>
          </a:ln>
        </p:spPr>
        <p:txBody>
          <a:bodyPr spcFirstLastPara="1" wrap="square" lIns="91425" tIns="45700" rIns="91425" bIns="45700" anchor="t" anchorCtr="0">
            <a:spAutoFit/>
          </a:bodyPr>
          <a:lstStyle/>
          <a:p>
            <a:pPr marL="0" marR="0" lvl="0" indent="0" algn="l" defTabSz="914400" eaLnBrk="1" fontAlgn="auto" latinLnBrk="0" hangingPunct="1">
              <a:lnSpc>
                <a:spcPct val="100000"/>
              </a:lnSpc>
              <a:spcBef>
                <a:spcPts val="0"/>
              </a:spcBef>
              <a:spcAft>
                <a:spcPts val="0"/>
              </a:spcAft>
              <a:buClr>
                <a:srgbClr val="000000"/>
              </a:buClr>
              <a:buSzPts val="4800"/>
              <a:buFont typeface="Arial"/>
              <a:buNone/>
              <a:tabLst/>
              <a:defRPr/>
            </a:pPr>
            <a:r>
              <a:rPr kumimoji="0" lang="fr-FR" sz="4000" b="1" i="0" u="none" strike="noStrike" cap="none" normalizeH="0" baseline="0" noProof="0" dirty="0">
                <a:ln>
                  <a:noFill/>
                </a:ln>
                <a:solidFill>
                  <a:srgbClr val="33394B"/>
                </a:solidFill>
                <a:uLnTx/>
                <a:uFillTx/>
                <a:latin typeface="Montserrat"/>
                <a:ea typeface="Montserrat"/>
                <a:cs typeface="Montserrat"/>
                <a:sym typeface="Montserrat"/>
              </a:rPr>
              <a:t>Le CEA en action :</a:t>
            </a:r>
          </a:p>
          <a:p>
            <a:pPr marL="0" marR="0" lvl="0" indent="0" algn="l" defTabSz="914400" eaLnBrk="1" fontAlgn="auto" latinLnBrk="0" hangingPunct="1">
              <a:lnSpc>
                <a:spcPct val="100000"/>
              </a:lnSpc>
              <a:spcBef>
                <a:spcPts val="300"/>
              </a:spcBef>
              <a:spcAft>
                <a:spcPts val="0"/>
              </a:spcAft>
              <a:buClr>
                <a:srgbClr val="000000"/>
              </a:buClr>
              <a:buSzPts val="4800"/>
              <a:buFont typeface="Arial"/>
              <a:buNone/>
              <a:tabLst/>
              <a:defRPr/>
            </a:pPr>
            <a:r>
              <a:rPr kumimoji="0" lang="fr-FR" sz="4000" b="1" i="0" u="none" strike="noStrike" cap="none" normalizeH="0" baseline="0" noProof="0" dirty="0">
                <a:ln>
                  <a:noFill/>
                </a:ln>
                <a:solidFill>
                  <a:srgbClr val="F5333F"/>
                </a:solidFill>
                <a:uLnTx/>
                <a:uFillTx/>
                <a:latin typeface="Montserrat"/>
                <a:ea typeface="Montserrat"/>
                <a:cs typeface="Montserrat"/>
                <a:sym typeface="Montserrat"/>
              </a:rPr>
              <a:t>Communication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820230"/>
            <a:ext cx="8408894" cy="646276"/>
          </a:xfrm>
          <a:prstGeom prst="rect">
            <a:avLst/>
          </a:prstGeom>
          <a:noFill/>
          <a:ln>
            <a:noFill/>
          </a:ln>
        </p:spPr>
        <p:txBody>
          <a:bodyPr spcFirstLastPara="1" wrap="square" lIns="91412" tIns="45693" rIns="91412" bIns="45693" anchor="t" anchorCtr="0">
            <a:spAutoFit/>
          </a:bodyPr>
          <a:lstStyle/>
          <a:p>
            <a:pPr marL="0" marR="0" lvl="0" indent="0" algn="l" defTabSz="914309" eaLnBrk="1" fontAlgn="auto" latinLnBrk="0" hangingPunct="1">
              <a:lnSpc>
                <a:spcPct val="100000"/>
              </a:lnSpc>
              <a:spcBef>
                <a:spcPts val="0"/>
              </a:spcBef>
              <a:spcAft>
                <a:spcPts val="0"/>
              </a:spcAft>
              <a:buClr>
                <a:srgbClr val="000000"/>
              </a:buClr>
              <a:buSzPts val="4800"/>
              <a:buFont typeface="Arial"/>
              <a:buNone/>
              <a:tabLst/>
              <a:defRPr/>
            </a:pPr>
            <a:r>
              <a:rPr kumimoji="0" lang="fr-FR" sz="3600" b="1" i="0" u="none" strike="noStrike" cap="none" normalizeH="0" baseline="0" noProof="0" dirty="0">
                <a:ln>
                  <a:noFill/>
                </a:ln>
                <a:solidFill>
                  <a:srgbClr val="33394B"/>
                </a:solidFill>
                <a:uLnTx/>
                <a:uFillTx/>
                <a:latin typeface="Montserrat"/>
                <a:ea typeface="Montserrat"/>
                <a:cs typeface="Montserrat"/>
                <a:sym typeface="Montserrat"/>
              </a:rPr>
              <a:t>Le CEA en action : </a:t>
            </a:r>
            <a:r>
              <a:rPr kumimoji="0" lang="fr-FR" sz="3600" b="1" i="0" u="none" strike="noStrike" cap="none" normalizeH="0" baseline="0" noProof="0" dirty="0">
                <a:ln>
                  <a:noFill/>
                </a:ln>
                <a:solidFill>
                  <a:srgbClr val="F5333F"/>
                </a:solidFill>
                <a:uLnTx/>
                <a:uFillTx/>
                <a:latin typeface="Montserrat"/>
                <a:ea typeface="Montserrat"/>
                <a:cs typeface="Montserrat"/>
                <a:sym typeface="Montserrat"/>
              </a:rPr>
              <a:t>Participation</a:t>
            </a:r>
          </a:p>
        </p:txBody>
      </p:sp>
      <p:sp>
        <p:nvSpPr>
          <p:cNvPr id="559" name="Google Shape;559;p9"/>
          <p:cNvSpPr txBox="1"/>
          <p:nvPr/>
        </p:nvSpPr>
        <p:spPr>
          <a:xfrm>
            <a:off x="9144000" y="1813007"/>
            <a:ext cx="8570912" cy="8171413"/>
          </a:xfrm>
          <a:prstGeom prst="rect">
            <a:avLst/>
          </a:prstGeom>
          <a:noFill/>
          <a:ln>
            <a:noFill/>
          </a:ln>
        </p:spPr>
        <p:txBody>
          <a:bodyPr spcFirstLastPara="1" wrap="square" lIns="91412" tIns="45693" rIns="91412" bIns="45693" anchor="t" anchorCtr="0">
            <a:spAutoFit/>
          </a:bodyPr>
          <a:lstStyle/>
          <a:p>
            <a:pPr marL="0" marR="0" lvl="0" indent="0" algn="l" defTabSz="914400" eaLnBrk="1" fontAlgn="auto" latinLnBrk="0" hangingPunct="1">
              <a:lnSpc>
                <a:spcPts val="3080"/>
              </a:lnSpc>
              <a:spcBef>
                <a:spcPts val="0"/>
              </a:spcBef>
              <a:spcAft>
                <a:spcPts val="0"/>
              </a:spcAft>
              <a:buClr>
                <a:srgbClr val="000000"/>
              </a:buClr>
              <a:buSzPts val="2800"/>
              <a:buFont typeface="Arial"/>
              <a:buNone/>
              <a:tabLst/>
              <a:defRPr/>
            </a:pPr>
            <a:r>
              <a:rPr kumimoji="0" lang="fr-FR" sz="1800" b="1" i="0" u="none" strike="noStrike" cap="none" normalizeH="0" baseline="0" noProof="0" dirty="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Les comités consultatifs communautaires en Turquie</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dirty="0">
                <a:ln>
                  <a:noFill/>
                </a:ln>
                <a:solidFill>
                  <a:srgbClr val="3F3F3F"/>
                </a:solidFill>
                <a:uLnTx/>
                <a:uFillTx/>
                <a:latin typeface="Open Sans"/>
                <a:ea typeface="Open Sans"/>
                <a:cs typeface="Open Sans"/>
                <a:sym typeface="Open Sans"/>
              </a:rPr>
              <a:t>Le Croissant-Rouge turc crée des comités consultatifs pour superviser ses centres communautaires</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dirty="0">
                <a:ln>
                  <a:noFill/>
                </a:ln>
                <a:solidFill>
                  <a:srgbClr val="3F3F3F"/>
                </a:solidFill>
                <a:uLnTx/>
                <a:uFillTx/>
                <a:latin typeface="Open Sans"/>
                <a:ea typeface="Open Sans"/>
                <a:cs typeface="Open Sans"/>
                <a:sym typeface="Open Sans"/>
              </a:rPr>
              <a:t>Les membres comprennent la communauté locale, les migrants, le personnel de la TRCS (Société du Croissant-Rouge turc), les autorités locales et d'autres groupes vulnérables</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dirty="0">
                <a:ln>
                  <a:noFill/>
                </a:ln>
                <a:solidFill>
                  <a:srgbClr val="3F3F3F"/>
                </a:solidFill>
                <a:uLnTx/>
                <a:uFillTx/>
                <a:latin typeface="Open Sans"/>
                <a:ea typeface="Open Sans"/>
                <a:cs typeface="Open Sans"/>
                <a:sym typeface="Open Sans"/>
              </a:rPr>
              <a:t>Réunion tous les mois pour discuter des besoins et de la manière d'améliorer les services dans les centres communautaires</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1600" b="0" i="0" u="none" strike="noStrike" kern="0" cap="none" spc="0" normalizeH="0" baseline="0" noProof="0" dirty="0">
              <a:ln>
                <a:noFill/>
              </a:ln>
              <a:solidFill>
                <a:srgbClr val="3F3F3F"/>
              </a:solidFill>
              <a:effectLst/>
              <a:uLnTx/>
              <a:uFillTx/>
              <a:latin typeface="Open Sans"/>
              <a:ea typeface="Open Sans"/>
              <a:cs typeface="Open Sans"/>
              <a:sym typeface="Open Sans"/>
            </a:endParaRPr>
          </a:p>
          <a:p>
            <a:pPr marL="0" marR="0" lvl="0" indent="0" algn="l" defTabSz="914400" eaLnBrk="1" fontAlgn="auto" latinLnBrk="0" hangingPunct="1">
              <a:lnSpc>
                <a:spcPts val="3080"/>
              </a:lnSpc>
              <a:spcBef>
                <a:spcPts val="0"/>
              </a:spcBef>
              <a:spcAft>
                <a:spcPts val="0"/>
              </a:spcAft>
              <a:buClr>
                <a:srgbClr val="000000"/>
              </a:buClr>
              <a:buSzPts val="2800"/>
              <a:buFont typeface="Arial"/>
              <a:buNone/>
              <a:tabLst/>
              <a:defRPr/>
            </a:pPr>
            <a:r>
              <a:rPr kumimoji="0" lang="fr-FR" sz="1800" b="1" i="0" u="none" strike="noStrike" cap="none" normalizeH="0" baseline="0" noProof="0" dirty="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Les équipes d'action communautaire (CBAT) dirigent la réponse au COVID-19 en Indonésie </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dirty="0">
                <a:ln>
                  <a:noFill/>
                </a:ln>
                <a:solidFill>
                  <a:srgbClr val="3F3F3F"/>
                </a:solidFill>
                <a:uLnTx/>
                <a:uFillTx/>
                <a:latin typeface="Open Sans"/>
                <a:ea typeface="Open Sans"/>
                <a:cs typeface="Open Sans"/>
                <a:sym typeface="Open Sans"/>
              </a:rPr>
              <a:t>La Croix-Rouge indonésienne a fourni à des groupes communautaires des subventions en espèces pour mettre en œuvre leurs propres actions liées au COVID-19</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dirty="0">
                <a:ln>
                  <a:noFill/>
                </a:ln>
                <a:solidFill>
                  <a:srgbClr val="3F3F3F"/>
                </a:solidFill>
                <a:uLnTx/>
                <a:uFillTx/>
                <a:latin typeface="Open Sans"/>
                <a:ea typeface="Open Sans"/>
                <a:cs typeface="Open Sans"/>
                <a:sym typeface="Open Sans"/>
              </a:rPr>
              <a:t>Les CBAT ont été formées sur le COVID-19 et l'engagement communautaire et ont décidé comment utiliser les fonds pour répondre aux besoins les plus importants de leur communauté, c'est-à-dire les points de lavage des mains, les masques, la recherche des contacts, etc.</a:t>
            </a: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2690" b="18250"/>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a:alphaModFix/>
          </a:blip>
          <a:srcRect l="21949" r="21949"/>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49343" y="2279626"/>
            <a:ext cx="8237457" cy="8333010"/>
          </a:xfrm>
          <a:prstGeom prst="rect">
            <a:avLst/>
          </a:prstGeom>
          <a:noFill/>
          <a:ln>
            <a:noFill/>
          </a:ln>
        </p:spPr>
        <p:txBody>
          <a:bodyPr spcFirstLastPara="1" wrap="square" lIns="91425" tIns="45700" rIns="91425" bIns="45700" anchor="t" anchorCtr="0">
            <a:spAutoFit/>
          </a:bodyPr>
          <a:lstStyle/>
          <a:p>
            <a:pPr marL="0" marR="0" lvl="0" indent="0" algn="l" defTabSz="914400" eaLnBrk="1" fontAlgn="auto" latinLnBrk="0" hangingPunct="1">
              <a:lnSpc>
                <a:spcPct val="100000"/>
              </a:lnSpc>
              <a:spcBef>
                <a:spcPts val="0"/>
              </a:spcBef>
              <a:spcAft>
                <a:spcPts val="0"/>
              </a:spcAft>
              <a:buClr>
                <a:srgbClr val="000000"/>
              </a:buClr>
              <a:buSzPts val="2800"/>
              <a:buFont typeface="Arial"/>
              <a:buNone/>
              <a:tabLst/>
              <a:defRPr/>
            </a:pPr>
            <a:r>
              <a:rPr kumimoji="0" lang="fr-FR" sz="1800" b="1" i="0" u="none" strike="noStrike" cap="none" normalizeH="0" baseline="0" noProof="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Ligne d'assistance téléphonique pour gérer les retours d’information relatifs à l’argent liquide au Liban</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a:ln>
                  <a:noFill/>
                </a:ln>
                <a:solidFill>
                  <a:srgbClr val="3F3F3F"/>
                </a:solidFill>
                <a:uLnTx/>
                <a:uFillTx/>
                <a:latin typeface="Open Sans"/>
                <a:ea typeface="Open Sans"/>
                <a:cs typeface="Open Sans"/>
                <a:sym typeface="Open Sans"/>
              </a:rPr>
              <a:t>La Croix-Rouge libanaise (CRL) a mis en place une ligne d'assistance téléphonique pour répondre aux questions concernant un programme d'argent liquide</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sym typeface="Open Sans"/>
              </a:rPr>
              <a:t>Deux opérateurs disposant d'un téléphone portable et faisant partie de l'équipe de gestion des catastrophes ont répondu aux questions relatives à l'éligibilité, aux cartes de paiement perdues, aux problèmes liés aux broches</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La ligne d'assistance téléphonique a été élargie par l'équipe PSER pour couvrir davantage de programmes et de réponses de la CRL</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endParaRPr kumimoji="0" lang="en-GB" sz="1600" b="0" i="0" u="none" strike="noStrike" kern="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914400" eaLnBrk="1" fontAlgn="auto" latinLnBrk="0" hangingPunct="1">
              <a:lnSpc>
                <a:spcPct val="100000"/>
              </a:lnSpc>
              <a:spcBef>
                <a:spcPts val="0"/>
              </a:spcBef>
              <a:spcAft>
                <a:spcPts val="0"/>
              </a:spcAft>
              <a:buClr>
                <a:srgbClr val="000000"/>
              </a:buClr>
              <a:buSzPts val="2800"/>
              <a:buFont typeface="Arial"/>
              <a:buNone/>
              <a:tabLst/>
              <a:defRPr/>
            </a:pPr>
            <a:r>
              <a:rPr kumimoji="0" lang="fr-FR" sz="1800" b="1" i="0" u="none" strike="noStrike" cap="none" normalizeH="0" baseline="0" noProof="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WhatsApp au Pérou pour répondre aux retours d'information sur le COVID-19</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a:ln>
                  <a:noFill/>
                </a:ln>
                <a:solidFill>
                  <a:srgbClr val="3F3F3F"/>
                </a:solidFill>
                <a:uLnTx/>
                <a:uFillTx/>
                <a:latin typeface="Open Sans"/>
                <a:ea typeface="Open Sans"/>
                <a:cs typeface="Open Sans"/>
                <a:sym typeface="Open Sans"/>
              </a:rPr>
              <a:t>La Croix-Rouge péruvienne a utilisé une ligne commerciale WhatsApp pour répondre aux questions des migrants vénézuéliens sur la pandémie et aux demandes d'aide</a:t>
            </a:r>
          </a:p>
          <a:p>
            <a:pPr marL="342900" marR="0" lvl="0" indent="-342900" algn="l" defTabSz="914400" eaLnBrk="1" fontAlgn="auto" latinLnBrk="0" hangingPunct="1">
              <a:lnSpc>
                <a:spcPts val="3080"/>
              </a:lnSpc>
              <a:spcBef>
                <a:spcPts val="1200"/>
              </a:spcBef>
              <a:spcAft>
                <a:spcPts val="0"/>
              </a:spcAft>
              <a:buClr>
                <a:srgbClr val="FF0000"/>
              </a:buClr>
              <a:buSzPts val="2200"/>
              <a:buFont typeface="Arial"/>
              <a:buChar char="•"/>
              <a:tabLst/>
              <a:defRPr/>
            </a:pPr>
            <a:r>
              <a:rPr kumimoji="0" lang="fr-FR" sz="1600" b="0" i="0" u="none" strike="noStrike" cap="none" normalizeH="0" baseline="0" noProof="0">
                <a:ln>
                  <a:noFill/>
                </a:ln>
                <a:solidFill>
                  <a:srgbClr val="3F3F3F"/>
                </a:solidFill>
                <a:uLnTx/>
                <a:uFillTx/>
                <a:latin typeface="Open Sans"/>
                <a:ea typeface="Open Sans"/>
                <a:cs typeface="Open Sans"/>
                <a:sym typeface="Open Sans"/>
              </a:rPr>
              <a:t>Des opérateurs équipés de FAQ et de messages clés pour répondre aux questions et à la désinformation</a:t>
            </a:r>
          </a:p>
        </p:txBody>
      </p:sp>
      <p:sp>
        <p:nvSpPr>
          <p:cNvPr id="567" name="Google Shape;567;p10"/>
          <p:cNvSpPr txBox="1"/>
          <p:nvPr/>
        </p:nvSpPr>
        <p:spPr>
          <a:xfrm>
            <a:off x="449344" y="313712"/>
            <a:ext cx="7904630" cy="1792758"/>
          </a:xfrm>
          <a:prstGeom prst="rect">
            <a:avLst/>
          </a:prstGeom>
          <a:noFill/>
          <a:ln>
            <a:noFill/>
          </a:ln>
        </p:spPr>
        <p:txBody>
          <a:bodyPr spcFirstLastPara="1" wrap="square" lIns="91425" tIns="45700" rIns="91425" bIns="45700" anchor="t" anchorCtr="0">
            <a:spAutoFit/>
          </a:bodyPr>
          <a:lstStyle/>
          <a:p>
            <a:pPr marL="0" marR="0" lvl="0" indent="0" algn="l" defTabSz="914400" eaLnBrk="1" fontAlgn="auto" latinLnBrk="0" hangingPunct="1">
              <a:lnSpc>
                <a:spcPct val="100000"/>
              </a:lnSpc>
              <a:spcBef>
                <a:spcPts val="0"/>
              </a:spcBef>
              <a:spcAft>
                <a:spcPts val="0"/>
              </a:spcAft>
              <a:buClr>
                <a:srgbClr val="000000"/>
              </a:buClr>
              <a:buSzPts val="4800"/>
              <a:buFont typeface="Arial"/>
              <a:buNone/>
              <a:tabLst/>
              <a:defRPr/>
            </a:pPr>
            <a:r>
              <a:rPr kumimoji="0" lang="fr-FR" sz="3600" b="1" i="0" u="none" strike="noStrike" cap="none" normalizeH="0" baseline="0" noProof="0" dirty="0">
                <a:ln>
                  <a:noFill/>
                </a:ln>
                <a:solidFill>
                  <a:srgbClr val="33394B"/>
                </a:solidFill>
                <a:uLnTx/>
                <a:uFillTx/>
                <a:latin typeface="Montserrat"/>
                <a:ea typeface="Montserrat"/>
                <a:cs typeface="Montserrat"/>
                <a:sym typeface="Montserrat"/>
              </a:rPr>
              <a:t>Le CEA en action : </a:t>
            </a:r>
          </a:p>
          <a:p>
            <a:pPr marL="0" marR="0" lvl="0" indent="0" algn="l" defTabSz="914400" eaLnBrk="1" fontAlgn="auto" latinLnBrk="0" hangingPunct="1">
              <a:lnSpc>
                <a:spcPct val="100000"/>
              </a:lnSpc>
              <a:spcBef>
                <a:spcPts val="300"/>
              </a:spcBef>
              <a:spcAft>
                <a:spcPts val="0"/>
              </a:spcAft>
              <a:buClr>
                <a:srgbClr val="000000"/>
              </a:buClr>
              <a:buSzPts val="4800"/>
              <a:buFont typeface="Arial"/>
              <a:buNone/>
              <a:tabLst/>
              <a:defRPr/>
            </a:pPr>
            <a:r>
              <a:rPr kumimoji="0" lang="fr-FR" sz="3600" b="1" i="0" u="none" strike="noStrike" cap="none" normalizeH="0" baseline="0" noProof="0" dirty="0">
                <a:ln>
                  <a:noFill/>
                </a:ln>
                <a:solidFill>
                  <a:srgbClr val="F5333F"/>
                </a:solidFill>
                <a:uLnTx/>
                <a:uFillTx/>
                <a:latin typeface="Montserrat"/>
                <a:ea typeface="Montserrat"/>
                <a:cs typeface="Montserrat"/>
                <a:sym typeface="Montserrat"/>
              </a:rPr>
              <a:t>Mécanismes de retour d'information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SharedWithUsers xmlns="133e5729-7bb1-4685-bd1f-c5e580a2ee33">
      <UserInfo>
        <DisplayName/>
        <AccountId xsi:nil="true"/>
        <AccountType/>
      </UserInfo>
    </SharedWithUsers>
    <MediaLengthInSeconds xmlns="cf328f71-004c-4ec5-8aac-4c1fe87c00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1E583B-B5F7-4134-B02A-6ACACE890B50}">
  <ds:schemaRefs>
    <ds:schemaRef ds:uri="http://schemas.microsoft.com/sharepoint/v3/contenttype/forms"/>
  </ds:schemaRefs>
</ds:datastoreItem>
</file>

<file path=customXml/itemProps2.xml><?xml version="1.0" encoding="utf-8"?>
<ds:datastoreItem xmlns:ds="http://schemas.openxmlformats.org/officeDocument/2006/customXml" ds:itemID="{BD51C3FE-397F-4C57-858C-8F0989949339}">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s>
</ds:datastoreItem>
</file>

<file path=customXml/itemProps3.xml><?xml version="1.0" encoding="utf-8"?>
<ds:datastoreItem xmlns:ds="http://schemas.openxmlformats.org/officeDocument/2006/customXml" ds:itemID="{61D7EF17-FED1-4448-A407-418FC408E3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3577</TotalTime>
  <Words>8459</Words>
  <Application>Microsoft Office PowerPoint</Application>
  <PresentationFormat>Custom</PresentationFormat>
  <Paragraphs>413</Paragraphs>
  <Slides>22</Slides>
  <Notes>22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22</vt:i4>
      </vt:variant>
    </vt:vector>
  </HeadingPairs>
  <TitlesOfParts>
    <vt:vector size="32" baseType="lpstr">
      <vt:lpstr>Open Sans</vt:lpstr>
      <vt:lpstr>Calibri</vt:lpstr>
      <vt:lpstr>Montserrat</vt:lpstr>
      <vt:lpstr>Bebas Neue</vt:lpstr>
      <vt:lpstr>Roboto</vt:lpstr>
      <vt:lpstr>Noto Sans Symbols</vt:lpstr>
      <vt:lpstr>Arial</vt:lpstr>
      <vt:lpstr>Montserrat SemiBold</vt:lpstr>
      <vt:lpstr>Office Theme</vt:lpstr>
      <vt:lpstr>2_Office Theme</vt:lpstr>
      <vt:lpstr>PowerPoint Presentation</vt:lpstr>
      <vt:lpstr>Plantons le décor</vt:lpstr>
      <vt:lpstr>PowerPoint Presentation</vt:lpstr>
      <vt:lpstr>PowerPoint Presentation</vt:lpstr>
      <vt:lpstr>Un nom différent, des objectifs identiques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Laurel Selby</cp:lastModifiedBy>
  <cp:revision>24</cp:revision>
  <dcterms:created xsi:type="dcterms:W3CDTF">2015-02-25T15:20:40Z</dcterms:created>
  <dcterms:modified xsi:type="dcterms:W3CDTF">2024-11-12T17:13:34Z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Order">
    <vt:r8>5822200</vt:r8>
  </property>
  <property fmtid="{D5CDD505-2E9C-101B-9397-08002B2CF9AE}" pid="13" name="xd_Signature">
    <vt:bool>false</vt:bool>
  </property>
  <property fmtid="{D5CDD505-2E9C-101B-9397-08002B2CF9AE}" pid="14" name="xd_ProgID">
    <vt:lpwstr/>
  </property>
  <property fmtid="{D5CDD505-2E9C-101B-9397-08002B2CF9AE}" pid="15" name="_SourceUrl">
    <vt:lpwstr/>
  </property>
  <property fmtid="{D5CDD505-2E9C-101B-9397-08002B2CF9AE}" pid="16" name="_SharedFileIndex">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y fmtid="{D5CDD505-2E9C-101B-9397-08002B2CF9AE}" pid="21" name="MediaServiceImageTags">
    <vt:lpwstr/>
  </property>
</Properties>
</file>