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3.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91" r:id="rId5"/>
    <p:sldMasterId id="2147483784" r:id="rId6"/>
    <p:sldMasterId id="2147483833" r:id="rId7"/>
  </p:sldMasterIdLst>
  <p:notesMasterIdLst>
    <p:notesMasterId r:id="rId38"/>
  </p:notesMasterIdLst>
  <p:sldIdLst>
    <p:sldId id="256" r:id="rId8"/>
    <p:sldId id="2076137767" r:id="rId9"/>
    <p:sldId id="258" r:id="rId10"/>
    <p:sldId id="4342" r:id="rId11"/>
    <p:sldId id="4343" r:id="rId12"/>
    <p:sldId id="2076137771" r:id="rId13"/>
    <p:sldId id="4330" r:id="rId14"/>
    <p:sldId id="264" r:id="rId15"/>
    <p:sldId id="4345" r:id="rId16"/>
    <p:sldId id="2076137760" r:id="rId17"/>
    <p:sldId id="4344" r:id="rId18"/>
    <p:sldId id="268" r:id="rId19"/>
    <p:sldId id="2076137768" r:id="rId20"/>
    <p:sldId id="270" r:id="rId21"/>
    <p:sldId id="271" r:id="rId22"/>
    <p:sldId id="272" r:id="rId23"/>
    <p:sldId id="275" r:id="rId24"/>
    <p:sldId id="276" r:id="rId25"/>
    <p:sldId id="2076137769" r:id="rId26"/>
    <p:sldId id="4332" r:id="rId27"/>
    <p:sldId id="2076137770" r:id="rId28"/>
    <p:sldId id="4061" r:id="rId29"/>
    <p:sldId id="4333" r:id="rId30"/>
    <p:sldId id="2076137765" r:id="rId31"/>
    <p:sldId id="2076137766" r:id="rId32"/>
    <p:sldId id="4331" r:id="rId33"/>
    <p:sldId id="4293" r:id="rId34"/>
    <p:sldId id="279" r:id="rId35"/>
    <p:sldId id="4336" r:id="rId36"/>
    <p:sldId id="280" r:id="rId37"/>
  </p:sldIdLst>
  <p:sldSz cx="18288000" cy="10288588"/>
  <p:notesSz cx="6797675" cy="9872663"/>
  <p:embeddedFontLst>
    <p:embeddedFont>
      <p:font typeface="Bebas Neue" panose="020B0606020202050201" pitchFamily="34" charset="0"/>
      <p:regular r:id="rId39"/>
    </p:embeddedFont>
    <p:embeddedFont>
      <p:font typeface="Montserrat" panose="00000500000000000000" pitchFamily="2" charset="0"/>
      <p:regular r:id="rId40"/>
      <p:bold r:id="rId41"/>
      <p:italic r:id="rId42"/>
      <p:boldItalic r:id="rId43"/>
    </p:embeddedFont>
    <p:embeddedFont>
      <p:font typeface="Montserrat Light" panose="00000400000000000000" pitchFamily="2" charset="0"/>
      <p:regular r:id="rId44"/>
      <p:italic r:id="rId45"/>
    </p:embeddedFont>
    <p:embeddedFont>
      <p:font typeface="Montserrat SemiBold" panose="00000700000000000000" pitchFamily="2" charset="0"/>
      <p:regular r:id="rId46"/>
      <p:bold r:id="rId47"/>
      <p:italic r:id="rId48"/>
      <p:boldItalic r:id="rId49"/>
    </p:embeddedFont>
    <p:embeddedFont>
      <p:font typeface="Open Sans" panose="020B0606030504020204" pitchFamily="34" charset="0"/>
      <p:regular r:id="rId50"/>
      <p:bold r:id="rId51"/>
      <p:italic r:id="rId52"/>
      <p:boldItalic r:id="rId53"/>
    </p:embeddedFont>
    <p:embeddedFont>
      <p:font typeface="Roboto" panose="02000000000000000000" pitchFamily="2" charset="0"/>
      <p:regular r:id="rId54"/>
      <p:bold r:id="rId55"/>
      <p:italic r:id="rId56"/>
      <p:boldItalic r:id="rId57"/>
    </p:embeddedFont>
    <p:embeddedFont>
      <p:font typeface="Roboto Black" panose="02000000000000000000" pitchFamily="2" charset="0"/>
      <p:bold r:id="rId58"/>
      <p:italic r:id="rId59"/>
      <p:boldItalic r:id="rId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10" userDrawn="1">
          <p15:clr>
            <a:srgbClr val="A4A3A4"/>
          </p15:clr>
        </p15:guide>
        <p15:guide id="2" pos="2142" userDrawn="1">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9" roundtripDataSignature="AMtx7mi+WuvN/8VfCgbXThubEDrGgFiIj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3931"/>
    <a:srgbClr val="D42531"/>
    <a:srgbClr val="01C8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1518C3-10CB-45F3-BDD4-4539B3CC59F6}" v="3" dt="2022-10-11T12:29:51.3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25"/>
    <p:restoredTop sz="65457" autoAdjust="0"/>
  </p:normalViewPr>
  <p:slideViewPr>
    <p:cSldViewPr snapToGrid="0">
      <p:cViewPr varScale="1">
        <p:scale>
          <a:sx n="24" d="100"/>
          <a:sy n="24" d="100"/>
        </p:scale>
        <p:origin x="1852" y="48"/>
      </p:cViewPr>
      <p:guideLst/>
    </p:cSldViewPr>
  </p:slideViewPr>
  <p:notesTextViewPr>
    <p:cViewPr>
      <p:scale>
        <a:sx n="1" d="1"/>
        <a:sy n="1" d="1"/>
      </p:scale>
      <p:origin x="0" y="0"/>
    </p:cViewPr>
  </p:notesTextViewPr>
  <p:sorterViewPr>
    <p:cViewPr>
      <p:scale>
        <a:sx n="106" d="100"/>
        <a:sy n="106" d="100"/>
      </p:scale>
      <p:origin x="0" y="0"/>
    </p:cViewPr>
  </p:sorterViewPr>
  <p:notesViewPr>
    <p:cSldViewPr snapToGrid="0">
      <p:cViewPr varScale="1">
        <p:scale>
          <a:sx n="100" d="100"/>
          <a:sy n="100" d="100"/>
        </p:scale>
        <p:origin x="0" y="0"/>
      </p:cViewPr>
      <p:guideLst>
        <p:guide orient="horz" pos="3110"/>
        <p:guide pos="2142"/>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76" Type="http://schemas.microsoft.com/office/2018/10/relationships/authors" Target="authors.xml"/><Relationship Id="rId7" Type="http://schemas.openxmlformats.org/officeDocument/2006/relationships/slideMaster" Target="slideMasters/slideMaster4.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font" Target="fonts/font20.fntdata"/><Relationship Id="rId74" Type="http://schemas.microsoft.com/office/2016/11/relationships/changesInfo" Target="changesInfos/changesInfo1.xml"/><Relationship Id="rId5" Type="http://schemas.openxmlformats.org/officeDocument/2006/relationships/slideMaster" Target="slideMasters/slideMaster2.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69" Type="http://customschemas.google.com/relationships/presentationmetadata" Target="metadata"/><Relationship Id="rId8" Type="http://schemas.openxmlformats.org/officeDocument/2006/relationships/slide" Target="slides/slide1.xml"/><Relationship Id="rId51" Type="http://schemas.openxmlformats.org/officeDocument/2006/relationships/font" Target="fonts/font13.fntdata"/><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 Id="rId46" Type="http://schemas.openxmlformats.org/officeDocument/2006/relationships/font" Target="fonts/font8.fntdata"/><Relationship Id="rId59" Type="http://schemas.openxmlformats.org/officeDocument/2006/relationships/font" Target="fonts/font21.fntdata"/><Relationship Id="rId20" Type="http://schemas.openxmlformats.org/officeDocument/2006/relationships/slide" Target="slides/slide13.xml"/><Relationship Id="rId41" Type="http://schemas.openxmlformats.org/officeDocument/2006/relationships/font" Target="fonts/font3.fntdata"/><Relationship Id="rId54" Type="http://schemas.openxmlformats.org/officeDocument/2006/relationships/font" Target="fonts/font16.fntdata"/><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font" Target="fonts/font11.fntdata"/><Relationship Id="rId57" Type="http://schemas.openxmlformats.org/officeDocument/2006/relationships/font" Target="fonts/font19.fntdata"/><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font" Target="fonts/font22.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font" Target="fonts/font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RCVA3 Roving" userId="e30acdbb-4ab9-475b-8388-aa7eb9e2e100" providerId="ADAL" clId="{891518C3-10CB-45F3-BDD4-4539B3CC59F6}"/>
    <pc:docChg chg="modSld modNotesMaster">
      <pc:chgData name="RRCVA3 Roving" userId="e30acdbb-4ab9-475b-8388-aa7eb9e2e100" providerId="ADAL" clId="{891518C3-10CB-45F3-BDD4-4539B3CC59F6}" dt="2022-10-11T12:29:51.362" v="2"/>
      <pc:docMkLst>
        <pc:docMk/>
      </pc:docMkLst>
      <pc:sldChg chg="modNotes">
        <pc:chgData name="RRCVA3 Roving" userId="e30acdbb-4ab9-475b-8388-aa7eb9e2e100" providerId="ADAL" clId="{891518C3-10CB-45F3-BDD4-4539B3CC59F6}" dt="2022-10-11T12:29:51.362" v="2"/>
        <pc:sldMkLst>
          <pc:docMk/>
          <pc:sldMk cId="0" sldId="256"/>
        </pc:sldMkLst>
      </pc:sldChg>
      <pc:sldChg chg="modNotes">
        <pc:chgData name="RRCVA3 Roving" userId="e30acdbb-4ab9-475b-8388-aa7eb9e2e100" providerId="ADAL" clId="{891518C3-10CB-45F3-BDD4-4539B3CC59F6}" dt="2022-10-11T12:29:51.362" v="2"/>
        <pc:sldMkLst>
          <pc:docMk/>
          <pc:sldMk cId="0" sldId="258"/>
        </pc:sldMkLst>
      </pc:sldChg>
      <pc:sldChg chg="modNotes">
        <pc:chgData name="RRCVA3 Roving" userId="e30acdbb-4ab9-475b-8388-aa7eb9e2e100" providerId="ADAL" clId="{891518C3-10CB-45F3-BDD4-4539B3CC59F6}" dt="2022-10-11T12:29:51.362" v="2"/>
        <pc:sldMkLst>
          <pc:docMk/>
          <pc:sldMk cId="0" sldId="264"/>
        </pc:sldMkLst>
      </pc:sldChg>
      <pc:sldChg chg="modNotes">
        <pc:chgData name="RRCVA3 Roving" userId="e30acdbb-4ab9-475b-8388-aa7eb9e2e100" providerId="ADAL" clId="{891518C3-10CB-45F3-BDD4-4539B3CC59F6}" dt="2022-10-11T12:29:51.362" v="2"/>
        <pc:sldMkLst>
          <pc:docMk/>
          <pc:sldMk cId="0" sldId="268"/>
        </pc:sldMkLst>
      </pc:sldChg>
      <pc:sldChg chg="modNotes">
        <pc:chgData name="RRCVA3 Roving" userId="e30acdbb-4ab9-475b-8388-aa7eb9e2e100" providerId="ADAL" clId="{891518C3-10CB-45F3-BDD4-4539B3CC59F6}" dt="2022-10-11T12:29:51.362" v="2"/>
        <pc:sldMkLst>
          <pc:docMk/>
          <pc:sldMk cId="0" sldId="270"/>
        </pc:sldMkLst>
      </pc:sldChg>
      <pc:sldChg chg="modNotes">
        <pc:chgData name="RRCVA3 Roving" userId="e30acdbb-4ab9-475b-8388-aa7eb9e2e100" providerId="ADAL" clId="{891518C3-10CB-45F3-BDD4-4539B3CC59F6}" dt="2022-10-11T12:29:51.362" v="2"/>
        <pc:sldMkLst>
          <pc:docMk/>
          <pc:sldMk cId="0" sldId="271"/>
        </pc:sldMkLst>
      </pc:sldChg>
      <pc:sldChg chg="modNotes">
        <pc:chgData name="RRCVA3 Roving" userId="e30acdbb-4ab9-475b-8388-aa7eb9e2e100" providerId="ADAL" clId="{891518C3-10CB-45F3-BDD4-4539B3CC59F6}" dt="2022-10-11T12:29:51.362" v="2"/>
        <pc:sldMkLst>
          <pc:docMk/>
          <pc:sldMk cId="0" sldId="272"/>
        </pc:sldMkLst>
      </pc:sldChg>
      <pc:sldChg chg="modNotes">
        <pc:chgData name="RRCVA3 Roving" userId="e30acdbb-4ab9-475b-8388-aa7eb9e2e100" providerId="ADAL" clId="{891518C3-10CB-45F3-BDD4-4539B3CC59F6}" dt="2022-10-11T12:29:51.362" v="2"/>
        <pc:sldMkLst>
          <pc:docMk/>
          <pc:sldMk cId="0" sldId="275"/>
        </pc:sldMkLst>
      </pc:sldChg>
      <pc:sldChg chg="modNotes">
        <pc:chgData name="RRCVA3 Roving" userId="e30acdbb-4ab9-475b-8388-aa7eb9e2e100" providerId="ADAL" clId="{891518C3-10CB-45F3-BDD4-4539B3CC59F6}" dt="2022-10-11T12:29:51.362" v="2"/>
        <pc:sldMkLst>
          <pc:docMk/>
          <pc:sldMk cId="0" sldId="276"/>
        </pc:sldMkLst>
      </pc:sldChg>
      <pc:sldChg chg="modNotes">
        <pc:chgData name="RRCVA3 Roving" userId="e30acdbb-4ab9-475b-8388-aa7eb9e2e100" providerId="ADAL" clId="{891518C3-10CB-45F3-BDD4-4539B3CC59F6}" dt="2022-10-11T12:29:51.362" v="2"/>
        <pc:sldMkLst>
          <pc:docMk/>
          <pc:sldMk cId="0" sldId="279"/>
        </pc:sldMkLst>
      </pc:sldChg>
      <pc:sldChg chg="modNotes">
        <pc:chgData name="RRCVA3 Roving" userId="e30acdbb-4ab9-475b-8388-aa7eb9e2e100" providerId="ADAL" clId="{891518C3-10CB-45F3-BDD4-4539B3CC59F6}" dt="2022-10-11T12:29:51.362" v="2"/>
        <pc:sldMkLst>
          <pc:docMk/>
          <pc:sldMk cId="0" sldId="280"/>
        </pc:sldMkLst>
      </pc:sldChg>
      <pc:sldChg chg="modNotes">
        <pc:chgData name="RRCVA3 Roving" userId="e30acdbb-4ab9-475b-8388-aa7eb9e2e100" providerId="ADAL" clId="{891518C3-10CB-45F3-BDD4-4539B3CC59F6}" dt="2022-10-11T12:29:51.362" v="2"/>
        <pc:sldMkLst>
          <pc:docMk/>
          <pc:sldMk cId="2226434483" sldId="4293"/>
        </pc:sldMkLst>
      </pc:sldChg>
      <pc:sldChg chg="modNotes">
        <pc:chgData name="RRCVA3 Roving" userId="e30acdbb-4ab9-475b-8388-aa7eb9e2e100" providerId="ADAL" clId="{891518C3-10CB-45F3-BDD4-4539B3CC59F6}" dt="2022-10-11T12:29:51.362" v="2"/>
        <pc:sldMkLst>
          <pc:docMk/>
          <pc:sldMk cId="0" sldId="4330"/>
        </pc:sldMkLst>
      </pc:sldChg>
      <pc:sldChg chg="modNotes">
        <pc:chgData name="RRCVA3 Roving" userId="e30acdbb-4ab9-475b-8388-aa7eb9e2e100" providerId="ADAL" clId="{891518C3-10CB-45F3-BDD4-4539B3CC59F6}" dt="2022-10-11T12:29:51.362" v="2"/>
        <pc:sldMkLst>
          <pc:docMk/>
          <pc:sldMk cId="3396681749" sldId="4332"/>
        </pc:sldMkLst>
      </pc:sldChg>
      <pc:sldChg chg="modNotes">
        <pc:chgData name="RRCVA3 Roving" userId="e30acdbb-4ab9-475b-8388-aa7eb9e2e100" providerId="ADAL" clId="{891518C3-10CB-45F3-BDD4-4539B3CC59F6}" dt="2022-10-11T12:29:51.362" v="2"/>
        <pc:sldMkLst>
          <pc:docMk/>
          <pc:sldMk cId="3833105094" sldId="4342"/>
        </pc:sldMkLst>
      </pc:sldChg>
      <pc:sldChg chg="modNotes">
        <pc:chgData name="RRCVA3 Roving" userId="e30acdbb-4ab9-475b-8388-aa7eb9e2e100" providerId="ADAL" clId="{891518C3-10CB-45F3-BDD4-4539B3CC59F6}" dt="2022-10-11T12:29:51.362" v="2"/>
        <pc:sldMkLst>
          <pc:docMk/>
          <pc:sldMk cId="0" sldId="4343"/>
        </pc:sldMkLst>
      </pc:sldChg>
      <pc:sldChg chg="modNotes">
        <pc:chgData name="RRCVA3 Roving" userId="e30acdbb-4ab9-475b-8388-aa7eb9e2e100" providerId="ADAL" clId="{891518C3-10CB-45F3-BDD4-4539B3CC59F6}" dt="2022-10-11T12:29:51.362" v="2"/>
        <pc:sldMkLst>
          <pc:docMk/>
          <pc:sldMk cId="0" sldId="4344"/>
        </pc:sldMkLst>
      </pc:sldChg>
      <pc:sldChg chg="modNotes">
        <pc:chgData name="RRCVA3 Roving" userId="e30acdbb-4ab9-475b-8388-aa7eb9e2e100" providerId="ADAL" clId="{891518C3-10CB-45F3-BDD4-4539B3CC59F6}" dt="2022-10-11T12:29:51.362" v="2"/>
        <pc:sldMkLst>
          <pc:docMk/>
          <pc:sldMk cId="0" sldId="4345"/>
        </pc:sldMkLst>
      </pc:sldChg>
      <pc:sldChg chg="modNotes">
        <pc:chgData name="RRCVA3 Roving" userId="e30acdbb-4ab9-475b-8388-aa7eb9e2e100" providerId="ADAL" clId="{891518C3-10CB-45F3-BDD4-4539B3CC59F6}" dt="2022-10-11T12:29:51.362" v="2"/>
        <pc:sldMkLst>
          <pc:docMk/>
          <pc:sldMk cId="0" sldId="2076137760"/>
        </pc:sldMkLst>
      </pc:sldChg>
      <pc:sldChg chg="modNotes">
        <pc:chgData name="RRCVA3 Roving" userId="e30acdbb-4ab9-475b-8388-aa7eb9e2e100" providerId="ADAL" clId="{891518C3-10CB-45F3-BDD4-4539B3CC59F6}" dt="2022-10-11T12:29:51.362" v="2"/>
        <pc:sldMkLst>
          <pc:docMk/>
          <pc:sldMk cId="1337726027" sldId="2076137765"/>
        </pc:sldMkLst>
      </pc:sldChg>
      <pc:sldChg chg="modNotes">
        <pc:chgData name="RRCVA3 Roving" userId="e30acdbb-4ab9-475b-8388-aa7eb9e2e100" providerId="ADAL" clId="{891518C3-10CB-45F3-BDD4-4539B3CC59F6}" dt="2022-10-11T12:29:51.362" v="2"/>
        <pc:sldMkLst>
          <pc:docMk/>
          <pc:sldMk cId="0" sldId="2076137767"/>
        </pc:sldMkLst>
      </pc:sldChg>
      <pc:sldChg chg="modNotes">
        <pc:chgData name="RRCVA3 Roving" userId="e30acdbb-4ab9-475b-8388-aa7eb9e2e100" providerId="ADAL" clId="{891518C3-10CB-45F3-BDD4-4539B3CC59F6}" dt="2022-10-11T12:29:51.362" v="2"/>
        <pc:sldMkLst>
          <pc:docMk/>
          <pc:sldMk cId="0" sldId="2076137768"/>
        </pc:sldMkLst>
      </pc:sldChg>
      <pc:sldChg chg="modNotes">
        <pc:chgData name="RRCVA3 Roving" userId="e30acdbb-4ab9-475b-8388-aa7eb9e2e100" providerId="ADAL" clId="{891518C3-10CB-45F3-BDD4-4539B3CC59F6}" dt="2022-10-11T12:29:51.362" v="2"/>
        <pc:sldMkLst>
          <pc:docMk/>
          <pc:sldMk cId="0" sldId="2076137769"/>
        </pc:sldMkLst>
      </pc:sldChg>
      <pc:sldChg chg="modNotes">
        <pc:chgData name="RRCVA3 Roving" userId="e30acdbb-4ab9-475b-8388-aa7eb9e2e100" providerId="ADAL" clId="{891518C3-10CB-45F3-BDD4-4539B3CC59F6}" dt="2022-10-11T12:29:51.362" v="2"/>
        <pc:sldMkLst>
          <pc:docMk/>
          <pc:sldMk cId="0" sldId="2076137770"/>
        </pc:sldMkLst>
      </pc:sldChg>
    </pc:docChg>
  </pc:docChgLst>
  <pc:docChgLst>
    <pc:chgData name="Ombretta BAGGIO" userId="7b3fb4fe-2684-4892-9f38-a1ec0f997154" providerId="ADAL" clId="{2BF7AAB5-AD61-4AB9-9738-0586944588D5}"/>
    <pc:docChg chg="custSel modSld">
      <pc:chgData name="Ombretta BAGGIO" userId="7b3fb4fe-2684-4892-9f38-a1ec0f997154" providerId="ADAL" clId="{2BF7AAB5-AD61-4AB9-9738-0586944588D5}" dt="2022-09-29T08:59:48.737" v="227" actId="6549"/>
      <pc:docMkLst>
        <pc:docMk/>
      </pc:docMkLst>
      <pc:sldChg chg="modNotesTx">
        <pc:chgData name="Ombretta BAGGIO" userId="7b3fb4fe-2684-4892-9f38-a1ec0f997154" providerId="ADAL" clId="{2BF7AAB5-AD61-4AB9-9738-0586944588D5}" dt="2022-09-29T08:56:50.437" v="223" actId="313"/>
        <pc:sldMkLst>
          <pc:docMk/>
          <pc:sldMk cId="0" sldId="4330"/>
        </pc:sldMkLst>
      </pc:sldChg>
      <pc:sldChg chg="modSp mod modNotesTx">
        <pc:chgData name="Ombretta BAGGIO" userId="7b3fb4fe-2684-4892-9f38-a1ec0f997154" providerId="ADAL" clId="{2BF7AAB5-AD61-4AB9-9738-0586944588D5}" dt="2022-09-29T08:59:48.737" v="227" actId="6549"/>
        <pc:sldMkLst>
          <pc:docMk/>
          <pc:sldMk cId="2372485913" sldId="2076137771"/>
        </pc:sldMkLst>
        <pc:spChg chg="mod">
          <ac:chgData name="Ombretta BAGGIO" userId="7b3fb4fe-2684-4892-9f38-a1ec0f997154" providerId="ADAL" clId="{2BF7AAB5-AD61-4AB9-9738-0586944588D5}" dt="2022-09-29T08:54:38.109" v="87" actId="1076"/>
          <ac:spMkLst>
            <pc:docMk/>
            <pc:sldMk cId="2372485913" sldId="2076137771"/>
            <ac:spMk id="3" creationId="{83FA132A-F374-73C3-944D-9AB2966FF993}"/>
          </ac:spMkLst>
        </pc:spChg>
        <pc:spChg chg="mod">
          <ac:chgData name="Ombretta BAGGIO" userId="7b3fb4fe-2684-4892-9f38-a1ec0f997154" providerId="ADAL" clId="{2BF7AAB5-AD61-4AB9-9738-0586944588D5}" dt="2022-09-29T08:54:49.730" v="98" actId="403"/>
          <ac:spMkLst>
            <pc:docMk/>
            <pc:sldMk cId="2372485913" sldId="2076137771"/>
            <ac:spMk id="7" creationId="{26B9A57A-52A6-EAEA-E237-878B4CFEA7EA}"/>
          </ac:spMkLst>
        </pc:spChg>
        <pc:cxnChg chg="mod">
          <ac:chgData name="Ombretta BAGGIO" userId="7b3fb4fe-2684-4892-9f38-a1ec0f997154" providerId="ADAL" clId="{2BF7AAB5-AD61-4AB9-9738-0586944588D5}" dt="2022-09-29T08:54:53.268" v="99" actId="1076"/>
          <ac:cxnSpMkLst>
            <pc:docMk/>
            <pc:sldMk cId="2372485913" sldId="2076137771"/>
            <ac:cxnSpMk id="9" creationId="{0D95681B-23A3-482B-8603-88954EDF4860}"/>
          </ac:cxnSpMkLst>
        </pc:cxn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E23B83-3CA7-C14C-B8EA-58044DA2FBD6}" type="doc">
      <dgm:prSet loTypeId="urn:microsoft.com/office/officeart/2005/8/layout/vList5" loCatId="" qsTypeId="urn:microsoft.com/office/officeart/2005/8/quickstyle/simple1" qsCatId="simple" csTypeId="urn:microsoft.com/office/officeart/2005/8/colors/accent1_2" csCatId="accent1" phldr="1"/>
      <dgm:spPr/>
      <dgm:t>
        <a:bodyPr/>
        <a:lstStyle/>
        <a:p>
          <a:endParaRPr lang="en-GB"/>
        </a:p>
      </dgm:t>
    </dgm:pt>
    <dgm:pt modelId="{1B88B5FF-8479-B24B-865C-2884B7F3E53E}">
      <dgm:prSet phldrT="[Text]" custT="1"/>
      <dgm:spPr/>
      <dgm:t>
        <a:bodyPr/>
        <a:lstStyle/>
        <a:p>
          <a:r>
            <a:rPr lang="en-GB" sz="3600" dirty="0">
              <a:solidFill>
                <a:schemeClr val="tx2"/>
              </a:solidFill>
              <a:latin typeface="Montserrat" pitchFamily="2" charset="77"/>
            </a:rPr>
            <a:t>Leadership</a:t>
          </a:r>
        </a:p>
      </dgm:t>
    </dgm:pt>
    <dgm:pt modelId="{5D8AF5C5-A5A6-E340-A929-D8BF1DA45E2E}" type="parTrans" cxnId="{673DC982-8B19-4146-9EA6-8354F7EEB016}">
      <dgm:prSet/>
      <dgm:spPr/>
      <dgm:t>
        <a:bodyPr/>
        <a:lstStyle/>
        <a:p>
          <a:endParaRPr lang="en-GB"/>
        </a:p>
      </dgm:t>
    </dgm:pt>
    <dgm:pt modelId="{6A96FE03-9781-8644-BCF4-BDF9ECF60F83}" type="sibTrans" cxnId="{673DC982-8B19-4146-9EA6-8354F7EEB016}">
      <dgm:prSet/>
      <dgm:spPr/>
      <dgm:t>
        <a:bodyPr/>
        <a:lstStyle/>
        <a:p>
          <a:endParaRPr lang="en-GB"/>
        </a:p>
      </dgm:t>
    </dgm:pt>
    <dgm:pt modelId="{1210D66A-3D59-774C-9BB2-5FA3BC923BE9}">
      <dgm:prSet phldrT="[Text]" custT="1"/>
      <dgm:spPr/>
      <dgm:t>
        <a:bodyPr/>
        <a:lstStyle/>
        <a:p>
          <a:pPr>
            <a:buClr>
              <a:srgbClr val="000000"/>
            </a:buClr>
            <a:buSzPts val="3200"/>
            <a:buFont typeface="Calibri"/>
            <a:buChar char="•"/>
          </a:pPr>
          <a:r>
            <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Include CEA in policies and strategy</a:t>
          </a:r>
          <a:endParaRPr lang="en-GB" sz="2400" kern="1200" dirty="0"/>
        </a:p>
      </dgm:t>
    </dgm:pt>
    <dgm:pt modelId="{B20CB30C-9FBB-274C-AA73-778412DD250D}" type="parTrans" cxnId="{122F6D63-C78C-7D46-918B-3CB2E5FDC1A7}">
      <dgm:prSet/>
      <dgm:spPr/>
      <dgm:t>
        <a:bodyPr/>
        <a:lstStyle/>
        <a:p>
          <a:endParaRPr lang="en-GB"/>
        </a:p>
      </dgm:t>
    </dgm:pt>
    <dgm:pt modelId="{40F44E54-4D37-C94E-BE70-77296F8C2B46}" type="sibTrans" cxnId="{122F6D63-C78C-7D46-918B-3CB2E5FDC1A7}">
      <dgm:prSet/>
      <dgm:spPr/>
      <dgm:t>
        <a:bodyPr/>
        <a:lstStyle/>
        <a:p>
          <a:endParaRPr lang="en-GB"/>
        </a:p>
      </dgm:t>
    </dgm:pt>
    <dgm:pt modelId="{878D6105-8038-5544-99AE-FAD1CCAF6B5D}">
      <dgm:prSet phldrT="[Text]" custT="1"/>
      <dgm:spPr/>
      <dgm:t>
        <a:bodyPr/>
        <a:lstStyle/>
        <a:p>
          <a:r>
            <a:rPr lang="en-GB" sz="3600" dirty="0">
              <a:solidFill>
                <a:schemeClr val="tx2"/>
              </a:solidFill>
              <a:latin typeface="Montserrat" pitchFamily="2" charset="77"/>
            </a:rPr>
            <a:t>Programme &amp; ops staff</a:t>
          </a:r>
        </a:p>
      </dgm:t>
    </dgm:pt>
    <dgm:pt modelId="{C761AFEC-802E-4E4D-926F-353DB696CD7A}" type="parTrans" cxnId="{1667102F-15A4-CC46-8F13-1367C9FE83F6}">
      <dgm:prSet/>
      <dgm:spPr/>
      <dgm:t>
        <a:bodyPr/>
        <a:lstStyle/>
        <a:p>
          <a:endParaRPr lang="en-GB"/>
        </a:p>
      </dgm:t>
    </dgm:pt>
    <dgm:pt modelId="{95DCF98F-B9D9-094D-9590-793A971EBFF9}" type="sibTrans" cxnId="{1667102F-15A4-CC46-8F13-1367C9FE83F6}">
      <dgm:prSet/>
      <dgm:spPr/>
      <dgm:t>
        <a:bodyPr/>
        <a:lstStyle/>
        <a:p>
          <a:endParaRPr lang="en-GB"/>
        </a:p>
      </dgm:t>
    </dgm:pt>
    <dgm:pt modelId="{264E71B0-2304-0E4B-885B-79C1099DD4BC}">
      <dgm:prSet phldrT="[Text]" custT="1"/>
      <dgm:spPr/>
      <dgm:t>
        <a:bodyPr/>
        <a:lstStyle/>
        <a:p>
          <a:pPr>
            <a:buClr>
              <a:srgbClr val="000000"/>
            </a:buClr>
            <a:buSzPts val="3200"/>
            <a:buFont typeface="Calibri"/>
            <a:buChar char="•"/>
          </a:pPr>
          <a:r>
            <a:rPr kumimoji="0" lang="en-GB" sz="2400" b="0" i="0" u="none" strike="noStrike"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Add CEA to plans and budgets</a:t>
          </a:r>
          <a:endParaRPr lang="en-GB" sz="2400" dirty="0"/>
        </a:p>
      </dgm:t>
    </dgm:pt>
    <dgm:pt modelId="{694C28CC-7BAF-DF42-BB37-509CEF3259B7}" type="parTrans" cxnId="{48BD6419-663A-A14C-BF61-EC9CA91BC042}">
      <dgm:prSet/>
      <dgm:spPr/>
      <dgm:t>
        <a:bodyPr/>
        <a:lstStyle/>
        <a:p>
          <a:endParaRPr lang="en-GB"/>
        </a:p>
      </dgm:t>
    </dgm:pt>
    <dgm:pt modelId="{2AE162A6-D43F-9245-8E54-C030F0DC9A59}" type="sibTrans" cxnId="{48BD6419-663A-A14C-BF61-EC9CA91BC042}">
      <dgm:prSet/>
      <dgm:spPr/>
      <dgm:t>
        <a:bodyPr/>
        <a:lstStyle/>
        <a:p>
          <a:endParaRPr lang="en-GB"/>
        </a:p>
      </dgm:t>
    </dgm:pt>
    <dgm:pt modelId="{4EDC94BA-68BE-5B4E-AFB3-8A83FB8C1F44}">
      <dgm:prSet phldrT="[Text]" custT="1"/>
      <dgm:spPr/>
      <dgm:t>
        <a:bodyPr/>
        <a:lstStyle/>
        <a:p>
          <a:r>
            <a:rPr lang="en-GB" sz="3600" dirty="0">
              <a:solidFill>
                <a:schemeClr val="tx2"/>
              </a:solidFill>
              <a:latin typeface="Montserrat" pitchFamily="2" charset="77"/>
            </a:rPr>
            <a:t>Support services</a:t>
          </a:r>
        </a:p>
      </dgm:t>
    </dgm:pt>
    <dgm:pt modelId="{B6A28A7E-8CF2-D74B-9DDB-A2B4A6A5C3EE}" type="parTrans" cxnId="{E7A02757-AC5D-F149-9A6B-8654B162AC0E}">
      <dgm:prSet/>
      <dgm:spPr/>
      <dgm:t>
        <a:bodyPr/>
        <a:lstStyle/>
        <a:p>
          <a:endParaRPr lang="en-GB"/>
        </a:p>
      </dgm:t>
    </dgm:pt>
    <dgm:pt modelId="{C1D1F0CC-9434-0748-AF67-C68F60039998}" type="sibTrans" cxnId="{E7A02757-AC5D-F149-9A6B-8654B162AC0E}">
      <dgm:prSet/>
      <dgm:spPr/>
      <dgm:t>
        <a:bodyPr/>
        <a:lstStyle/>
        <a:p>
          <a:endParaRPr lang="en-GB"/>
        </a:p>
      </dgm:t>
    </dgm:pt>
    <dgm:pt modelId="{08935DD8-EAB2-EB40-8B87-3C396026C9E9}">
      <dgm:prSet phldrT="[Text]" custT="1"/>
      <dgm:spPr/>
      <dgm:t>
        <a:bodyPr/>
        <a:lstStyle/>
        <a:p>
          <a:pPr>
            <a:buClr>
              <a:srgbClr val="000000"/>
            </a:buClr>
            <a:buSzPts val="3200"/>
            <a:buFont typeface="Calibri"/>
            <a:buChar char="•"/>
          </a:pPr>
          <a:r>
            <a:rPr kumimoji="0" lang="en-GB" sz="2400" b="0" i="0" u="none" strike="noStrike"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Allow enough flexibility to respond to community needs</a:t>
          </a:r>
          <a:endParaRPr lang="en-GB" sz="2400" dirty="0"/>
        </a:p>
      </dgm:t>
    </dgm:pt>
    <dgm:pt modelId="{167B663F-90BF-1B47-A8D0-3013AA31631B}" type="parTrans" cxnId="{07104A4A-341F-9848-A8FB-18589AE99EFE}">
      <dgm:prSet/>
      <dgm:spPr/>
      <dgm:t>
        <a:bodyPr/>
        <a:lstStyle/>
        <a:p>
          <a:endParaRPr lang="en-GB"/>
        </a:p>
      </dgm:t>
    </dgm:pt>
    <dgm:pt modelId="{1B41FC3A-2D97-5241-B2B6-FC91527ADB77}" type="sibTrans" cxnId="{07104A4A-341F-9848-A8FB-18589AE99EFE}">
      <dgm:prSet/>
      <dgm:spPr/>
      <dgm:t>
        <a:bodyPr/>
        <a:lstStyle/>
        <a:p>
          <a:endParaRPr lang="en-GB"/>
        </a:p>
      </dgm:t>
    </dgm:pt>
    <dgm:pt modelId="{F28CDF80-0C03-5442-AE65-C87D56CF18F2}">
      <dgm:prSet phldrT="[Text]" custT="1"/>
      <dgm:spPr/>
      <dgm:t>
        <a:bodyPr/>
        <a:lstStyle/>
        <a:p>
          <a:r>
            <a:rPr lang="en-GB" sz="3600" dirty="0">
              <a:solidFill>
                <a:schemeClr val="tx2"/>
              </a:solidFill>
              <a:latin typeface="Montserrat" pitchFamily="2" charset="77"/>
            </a:rPr>
            <a:t>Branches &amp; volunteers</a:t>
          </a:r>
        </a:p>
      </dgm:t>
    </dgm:pt>
    <dgm:pt modelId="{13768265-7898-9D43-A9E5-1E51BAFDE2B5}" type="parTrans" cxnId="{A3690388-F4DB-394E-A7D0-716BE0F14CBE}">
      <dgm:prSet/>
      <dgm:spPr/>
      <dgm:t>
        <a:bodyPr/>
        <a:lstStyle/>
        <a:p>
          <a:endParaRPr lang="en-GB"/>
        </a:p>
      </dgm:t>
    </dgm:pt>
    <dgm:pt modelId="{C8FC9D9C-6D46-8143-8CE1-8A6D6845A30A}" type="sibTrans" cxnId="{A3690388-F4DB-394E-A7D0-716BE0F14CBE}">
      <dgm:prSet/>
      <dgm:spPr/>
      <dgm:t>
        <a:bodyPr/>
        <a:lstStyle/>
        <a:p>
          <a:endParaRPr lang="en-GB"/>
        </a:p>
      </dgm:t>
    </dgm:pt>
    <dgm:pt modelId="{E288ADFB-09C3-9243-8757-6476E0068F82}">
      <dgm:prSet phldrT="[Text]" custT="1"/>
      <dgm:spPr/>
      <dgm:t>
        <a:bodyPr/>
        <a:lstStyle/>
        <a:p>
          <a:r>
            <a:rPr lang="en-GB" sz="3600" dirty="0">
              <a:solidFill>
                <a:schemeClr val="tx2"/>
              </a:solidFill>
              <a:latin typeface="Montserrat" pitchFamily="2" charset="77"/>
            </a:rPr>
            <a:t>IFRC, ICRC &amp; PNS</a:t>
          </a:r>
        </a:p>
      </dgm:t>
    </dgm:pt>
    <dgm:pt modelId="{220531A5-D754-974A-A5EF-2A07D79194C6}" type="parTrans" cxnId="{40F9576D-6851-CB43-B8EB-630137F0F73B}">
      <dgm:prSet/>
      <dgm:spPr/>
      <dgm:t>
        <a:bodyPr/>
        <a:lstStyle/>
        <a:p>
          <a:endParaRPr lang="en-GB"/>
        </a:p>
      </dgm:t>
    </dgm:pt>
    <dgm:pt modelId="{1ED6230D-5285-5C42-8E62-56DC8DAA0188}" type="sibTrans" cxnId="{40F9576D-6851-CB43-B8EB-630137F0F73B}">
      <dgm:prSet/>
      <dgm:spPr/>
      <dgm:t>
        <a:bodyPr/>
        <a:lstStyle/>
        <a:p>
          <a:endParaRPr lang="en-GB"/>
        </a:p>
      </dgm:t>
    </dgm:pt>
    <dgm:pt modelId="{91ACE5F4-BA91-B84C-84AD-D5E8135096BE}">
      <dgm:prSet phldrT="[Text]" custT="1"/>
      <dgm:spPr/>
      <dgm:t>
        <a:bodyPr/>
        <a:lstStyle/>
        <a:p>
          <a:pPr>
            <a:buClr>
              <a:srgbClr val="000000"/>
            </a:buClr>
            <a:buSzPts val="3200"/>
            <a:buFont typeface="Calibri"/>
            <a:buChar char="•"/>
          </a:pPr>
          <a:r>
            <a:rPr kumimoji="0" lang="en-GB" sz="2400" b="0" i="0" u="none" strike="noStrike"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Be the link between the NS and the community</a:t>
          </a:r>
          <a:endParaRPr lang="en-GB" sz="2400" dirty="0"/>
        </a:p>
      </dgm:t>
    </dgm:pt>
    <dgm:pt modelId="{F992D81D-5AA3-E544-8DA0-8F2B5DB2546B}" type="parTrans" cxnId="{B1AABDB7-E127-DD4C-80F6-F0AFEFADC96C}">
      <dgm:prSet/>
      <dgm:spPr/>
      <dgm:t>
        <a:bodyPr/>
        <a:lstStyle/>
        <a:p>
          <a:endParaRPr lang="en-GB"/>
        </a:p>
      </dgm:t>
    </dgm:pt>
    <dgm:pt modelId="{5749551C-E284-C344-B1D4-9EA9D0B30022}" type="sibTrans" cxnId="{B1AABDB7-E127-DD4C-80F6-F0AFEFADC96C}">
      <dgm:prSet/>
      <dgm:spPr/>
      <dgm:t>
        <a:bodyPr/>
        <a:lstStyle/>
        <a:p>
          <a:endParaRPr lang="en-GB"/>
        </a:p>
      </dgm:t>
    </dgm:pt>
    <dgm:pt modelId="{78B308B9-9A21-C543-8729-10454842CBC7}">
      <dgm:prSet phldrT="[Text]" custT="1"/>
      <dgm:spPr/>
      <dgm:t>
        <a:bodyPr/>
        <a:lstStyle/>
        <a:p>
          <a:pPr>
            <a:buClr>
              <a:srgbClr val="000000"/>
            </a:buClr>
            <a:buSzPts val="3200"/>
            <a:buFont typeface="Calibri"/>
            <a:buChar char="•"/>
          </a:pPr>
          <a:r>
            <a:rPr kumimoji="0" lang="en-GB" sz="2400" b="0" i="0" u="none" strike="noStrike"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Provide support and funding to NS for CEA</a:t>
          </a:r>
          <a:endParaRPr lang="en-GB" sz="2400" dirty="0"/>
        </a:p>
      </dgm:t>
    </dgm:pt>
    <dgm:pt modelId="{9400E1C6-677B-0F44-9651-ECF2C69DB99B}" type="parTrans" cxnId="{D35819C2-51A0-AD48-8779-D5451331C9EF}">
      <dgm:prSet/>
      <dgm:spPr/>
      <dgm:t>
        <a:bodyPr/>
        <a:lstStyle/>
        <a:p>
          <a:endParaRPr lang="en-GB"/>
        </a:p>
      </dgm:t>
    </dgm:pt>
    <dgm:pt modelId="{A526BA78-3AE2-BF46-BABE-D0DD6F543F85}" type="sibTrans" cxnId="{D35819C2-51A0-AD48-8779-D5451331C9EF}">
      <dgm:prSet/>
      <dgm:spPr/>
      <dgm:t>
        <a:bodyPr/>
        <a:lstStyle/>
        <a:p>
          <a:endParaRPr lang="en-GB"/>
        </a:p>
      </dgm:t>
    </dgm:pt>
    <dgm:pt modelId="{7025DC0E-388C-D54F-B359-2CCEA342F0DA}">
      <dgm:prSet phldrT="[Text]" custT="1"/>
      <dgm:spPr/>
      <dgm:t>
        <a:bodyPr/>
        <a:lstStyle/>
        <a:p>
          <a:pPr>
            <a:buClr>
              <a:srgbClr val="000000"/>
            </a:buClr>
            <a:buSzPts val="3200"/>
            <a:buFont typeface="Calibri"/>
            <a:buChar char="•"/>
          </a:pPr>
          <a:r>
            <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Allocate staff time and funding for community engagement</a:t>
          </a:r>
          <a:endParaRPr lang="en-GB" sz="2400" kern="1200" dirty="0"/>
        </a:p>
      </dgm:t>
    </dgm:pt>
    <dgm:pt modelId="{4DA0C8E9-6458-A24C-BA48-51763F785D55}" type="parTrans" cxnId="{91F221F9-F455-D64C-B7EB-698140180595}">
      <dgm:prSet/>
      <dgm:spPr/>
      <dgm:t>
        <a:bodyPr/>
        <a:lstStyle/>
        <a:p>
          <a:endParaRPr lang="en-GB"/>
        </a:p>
      </dgm:t>
    </dgm:pt>
    <dgm:pt modelId="{98C9E678-E5F0-AC47-A0F7-235A4ED4A997}" type="sibTrans" cxnId="{91F221F9-F455-D64C-B7EB-698140180595}">
      <dgm:prSet/>
      <dgm:spPr/>
      <dgm:t>
        <a:bodyPr/>
        <a:lstStyle/>
        <a:p>
          <a:endParaRPr lang="en-GB"/>
        </a:p>
      </dgm:t>
    </dgm:pt>
    <dgm:pt modelId="{1FDD345C-0F30-3B45-A38A-E0D1997F999B}">
      <dgm:prSet phldrT="[Text]" custT="1"/>
      <dgm:spPr/>
      <dgm:t>
        <a:bodyPr/>
        <a:lstStyle/>
        <a:p>
          <a:pPr>
            <a:buClr>
              <a:srgbClr val="000000"/>
            </a:buClr>
            <a:buSzPts val="3200"/>
            <a:buFont typeface="Calibri"/>
            <a:buChar char="•"/>
          </a:pPr>
          <a:r>
            <a:rPr kumimoji="0" lang="en-GB" sz="2400" b="0" i="0" u="none" strike="noStrike"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Make decisions and adapt services based on community feedback</a:t>
          </a:r>
          <a:endParaRPr lang="en-GB" sz="2400" dirty="0"/>
        </a:p>
      </dgm:t>
    </dgm:pt>
    <dgm:pt modelId="{F7C1A048-34EB-EF49-99BD-19B2E5542AD3}" type="parTrans" cxnId="{9D342073-F791-D644-AB23-9A9C7C26CEE3}">
      <dgm:prSet/>
      <dgm:spPr/>
      <dgm:t>
        <a:bodyPr/>
        <a:lstStyle/>
        <a:p>
          <a:endParaRPr lang="en-GB"/>
        </a:p>
      </dgm:t>
    </dgm:pt>
    <dgm:pt modelId="{562361CE-3DB9-CB42-825C-F641DCDBE740}" type="sibTrans" cxnId="{9D342073-F791-D644-AB23-9A9C7C26CEE3}">
      <dgm:prSet/>
      <dgm:spPr/>
      <dgm:t>
        <a:bodyPr/>
        <a:lstStyle/>
        <a:p>
          <a:endParaRPr lang="en-GB"/>
        </a:p>
      </dgm:t>
    </dgm:pt>
    <dgm:pt modelId="{49DA1671-7E75-AF43-B1F6-7EC3A28E29BA}">
      <dgm:prSet phldrT="[Text]" custT="1"/>
      <dgm:spPr/>
      <dgm:t>
        <a:bodyPr/>
        <a:lstStyle/>
        <a:p>
          <a:pPr>
            <a:buClr>
              <a:srgbClr val="000000"/>
            </a:buClr>
            <a:buSzPts val="3200"/>
            <a:buFont typeface="Calibri"/>
            <a:buChar char="•"/>
          </a:pPr>
          <a:r>
            <a:rPr kumimoji="0" lang="en-GB" sz="2400" b="0" i="0" u="none" strike="noStrike"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Integrate CEA into HR processes</a:t>
          </a:r>
          <a:endParaRPr lang="en-GB" sz="2400" dirty="0"/>
        </a:p>
      </dgm:t>
    </dgm:pt>
    <dgm:pt modelId="{98583CDF-66D9-5E4D-A1CB-0AC1BC6F8956}" type="parTrans" cxnId="{88EF4D77-DAA2-8A4E-8433-B228D501F058}">
      <dgm:prSet/>
      <dgm:spPr/>
      <dgm:t>
        <a:bodyPr/>
        <a:lstStyle/>
        <a:p>
          <a:endParaRPr lang="en-GB"/>
        </a:p>
      </dgm:t>
    </dgm:pt>
    <dgm:pt modelId="{F0A0B09B-CEE2-5E4C-B170-AA083C70926B}" type="sibTrans" cxnId="{88EF4D77-DAA2-8A4E-8433-B228D501F058}">
      <dgm:prSet/>
      <dgm:spPr/>
      <dgm:t>
        <a:bodyPr/>
        <a:lstStyle/>
        <a:p>
          <a:endParaRPr lang="en-GB"/>
        </a:p>
      </dgm:t>
    </dgm:pt>
    <dgm:pt modelId="{F72591E4-BC8F-0D40-AF85-F60E8EDBFECC}">
      <dgm:prSet phldrT="[Text]" custT="1"/>
      <dgm:spPr/>
      <dgm:t>
        <a:bodyPr/>
        <a:lstStyle/>
        <a:p>
          <a:pPr>
            <a:buClr>
              <a:srgbClr val="000000"/>
            </a:buClr>
            <a:buSzPts val="3200"/>
            <a:buFont typeface="Calibri"/>
            <a:buChar char="•"/>
          </a:pPr>
          <a:r>
            <a:rPr kumimoji="0" lang="en-GB" sz="2400" b="0" i="0" u="none" strike="noStrike"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Engage communities in branch activities</a:t>
          </a:r>
          <a:endParaRPr lang="en-GB" sz="2400" dirty="0"/>
        </a:p>
      </dgm:t>
    </dgm:pt>
    <dgm:pt modelId="{5F80AD0B-ABE6-444B-9EF0-5528C151CBD8}" type="parTrans" cxnId="{E4B8203B-DB6F-2E4E-A7BF-FA2CE0D65732}">
      <dgm:prSet/>
      <dgm:spPr/>
      <dgm:t>
        <a:bodyPr/>
        <a:lstStyle/>
        <a:p>
          <a:endParaRPr lang="en-GB"/>
        </a:p>
      </dgm:t>
    </dgm:pt>
    <dgm:pt modelId="{858FB5D8-F38F-F742-9872-3DB71CFC53A2}" type="sibTrans" cxnId="{E4B8203B-DB6F-2E4E-A7BF-FA2CE0D65732}">
      <dgm:prSet/>
      <dgm:spPr/>
      <dgm:t>
        <a:bodyPr/>
        <a:lstStyle/>
        <a:p>
          <a:endParaRPr lang="en-GB"/>
        </a:p>
      </dgm:t>
    </dgm:pt>
    <dgm:pt modelId="{6463A6EA-C7F0-7F48-A084-730ABF1482F2}">
      <dgm:prSet phldrT="[Text]" custT="1"/>
      <dgm:spPr/>
      <dgm:t>
        <a:bodyPr/>
        <a:lstStyle/>
        <a:p>
          <a:pPr>
            <a:buClr>
              <a:srgbClr val="000000"/>
            </a:buClr>
            <a:buSzPts val="3200"/>
            <a:buFont typeface="Calibri"/>
            <a:buChar char="•"/>
          </a:pPr>
          <a:r>
            <a:rPr kumimoji="0" lang="en-GB" sz="2400" b="0" i="0" u="none" strike="noStrike"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Institutionalize CEA in your own organization</a:t>
          </a:r>
          <a:endParaRPr lang="en-GB" sz="2400" dirty="0"/>
        </a:p>
      </dgm:t>
    </dgm:pt>
    <dgm:pt modelId="{BB213232-A32D-A541-B3EE-D9EEDADD564D}" type="parTrans" cxnId="{8913A756-8CEE-5B4D-A8DD-CE157615BC5F}">
      <dgm:prSet/>
      <dgm:spPr/>
      <dgm:t>
        <a:bodyPr/>
        <a:lstStyle/>
        <a:p>
          <a:endParaRPr lang="en-GB"/>
        </a:p>
      </dgm:t>
    </dgm:pt>
    <dgm:pt modelId="{390CB3AD-4C02-6547-91C2-BF96CA74A57B}" type="sibTrans" cxnId="{8913A756-8CEE-5B4D-A8DD-CE157615BC5F}">
      <dgm:prSet/>
      <dgm:spPr/>
      <dgm:t>
        <a:bodyPr/>
        <a:lstStyle/>
        <a:p>
          <a:endParaRPr lang="en-GB"/>
        </a:p>
      </dgm:t>
    </dgm:pt>
    <dgm:pt modelId="{5970275B-AF05-9345-9C86-368A0497A936}" type="pres">
      <dgm:prSet presAssocID="{A6E23B83-3CA7-C14C-B8EA-58044DA2FBD6}" presName="Name0" presStyleCnt="0">
        <dgm:presLayoutVars>
          <dgm:dir/>
          <dgm:animLvl val="lvl"/>
          <dgm:resizeHandles val="exact"/>
        </dgm:presLayoutVars>
      </dgm:prSet>
      <dgm:spPr/>
    </dgm:pt>
    <dgm:pt modelId="{4A227DC8-8E01-0D4A-8D93-7E1EC04D6CDA}" type="pres">
      <dgm:prSet presAssocID="{1B88B5FF-8479-B24B-865C-2884B7F3E53E}" presName="linNode" presStyleCnt="0"/>
      <dgm:spPr/>
    </dgm:pt>
    <dgm:pt modelId="{11324AAF-BACA-8140-9213-AD1E2CB3D98A}" type="pres">
      <dgm:prSet presAssocID="{1B88B5FF-8479-B24B-865C-2884B7F3E53E}" presName="parentText" presStyleLbl="node1" presStyleIdx="0" presStyleCnt="5" custScaleX="88051">
        <dgm:presLayoutVars>
          <dgm:chMax val="1"/>
          <dgm:bulletEnabled val="1"/>
        </dgm:presLayoutVars>
      </dgm:prSet>
      <dgm:spPr/>
    </dgm:pt>
    <dgm:pt modelId="{BBF1BAD0-8AF4-F049-9EA2-40675A4D3B51}" type="pres">
      <dgm:prSet presAssocID="{1B88B5FF-8479-B24B-865C-2884B7F3E53E}" presName="descendantText" presStyleLbl="alignAccFollowNode1" presStyleIdx="0" presStyleCnt="5">
        <dgm:presLayoutVars>
          <dgm:bulletEnabled val="1"/>
        </dgm:presLayoutVars>
      </dgm:prSet>
      <dgm:spPr/>
    </dgm:pt>
    <dgm:pt modelId="{72F9C44B-4BE3-0A4B-A2F9-E87DD4A4F7F5}" type="pres">
      <dgm:prSet presAssocID="{6A96FE03-9781-8644-BCF4-BDF9ECF60F83}" presName="sp" presStyleCnt="0"/>
      <dgm:spPr/>
    </dgm:pt>
    <dgm:pt modelId="{4FB78175-C451-2141-BEE3-6DB49C10BB1E}" type="pres">
      <dgm:prSet presAssocID="{878D6105-8038-5544-99AE-FAD1CCAF6B5D}" presName="linNode" presStyleCnt="0"/>
      <dgm:spPr/>
    </dgm:pt>
    <dgm:pt modelId="{2AEF9590-4051-0B48-9C45-DD2D4DB640AA}" type="pres">
      <dgm:prSet presAssocID="{878D6105-8038-5544-99AE-FAD1CCAF6B5D}" presName="parentText" presStyleLbl="node1" presStyleIdx="1" presStyleCnt="5" custScaleX="88051">
        <dgm:presLayoutVars>
          <dgm:chMax val="1"/>
          <dgm:bulletEnabled val="1"/>
        </dgm:presLayoutVars>
      </dgm:prSet>
      <dgm:spPr/>
    </dgm:pt>
    <dgm:pt modelId="{141F92C7-6954-F24A-9789-90649355E1FF}" type="pres">
      <dgm:prSet presAssocID="{878D6105-8038-5544-99AE-FAD1CCAF6B5D}" presName="descendantText" presStyleLbl="alignAccFollowNode1" presStyleIdx="1" presStyleCnt="5">
        <dgm:presLayoutVars>
          <dgm:bulletEnabled val="1"/>
        </dgm:presLayoutVars>
      </dgm:prSet>
      <dgm:spPr/>
    </dgm:pt>
    <dgm:pt modelId="{0BA4C15E-FAEA-C547-A4A9-821B03862732}" type="pres">
      <dgm:prSet presAssocID="{95DCF98F-B9D9-094D-9590-793A971EBFF9}" presName="sp" presStyleCnt="0"/>
      <dgm:spPr/>
    </dgm:pt>
    <dgm:pt modelId="{AC0E75DB-D14E-DE47-AD3F-D5BF36DB91AC}" type="pres">
      <dgm:prSet presAssocID="{4EDC94BA-68BE-5B4E-AFB3-8A83FB8C1F44}" presName="linNode" presStyleCnt="0"/>
      <dgm:spPr/>
    </dgm:pt>
    <dgm:pt modelId="{0A22BD28-57ED-0F49-9E99-7980BCAFA0FB}" type="pres">
      <dgm:prSet presAssocID="{4EDC94BA-68BE-5B4E-AFB3-8A83FB8C1F44}" presName="parentText" presStyleLbl="node1" presStyleIdx="2" presStyleCnt="5" custScaleX="88051">
        <dgm:presLayoutVars>
          <dgm:chMax val="1"/>
          <dgm:bulletEnabled val="1"/>
        </dgm:presLayoutVars>
      </dgm:prSet>
      <dgm:spPr/>
    </dgm:pt>
    <dgm:pt modelId="{E3151D12-464D-FB4B-950F-5113C766EAB7}" type="pres">
      <dgm:prSet presAssocID="{4EDC94BA-68BE-5B4E-AFB3-8A83FB8C1F44}" presName="descendantText" presStyleLbl="alignAccFollowNode1" presStyleIdx="2" presStyleCnt="5">
        <dgm:presLayoutVars>
          <dgm:bulletEnabled val="1"/>
        </dgm:presLayoutVars>
      </dgm:prSet>
      <dgm:spPr/>
    </dgm:pt>
    <dgm:pt modelId="{CA37276F-435D-5040-9A0B-D2265E6FA736}" type="pres">
      <dgm:prSet presAssocID="{C1D1F0CC-9434-0748-AF67-C68F60039998}" presName="sp" presStyleCnt="0"/>
      <dgm:spPr/>
    </dgm:pt>
    <dgm:pt modelId="{E1C4726E-230B-B540-9857-DDE6966656E4}" type="pres">
      <dgm:prSet presAssocID="{F28CDF80-0C03-5442-AE65-C87D56CF18F2}" presName="linNode" presStyleCnt="0"/>
      <dgm:spPr/>
    </dgm:pt>
    <dgm:pt modelId="{E8183D82-9C16-7846-A863-A3F197E89D52}" type="pres">
      <dgm:prSet presAssocID="{F28CDF80-0C03-5442-AE65-C87D56CF18F2}" presName="parentText" presStyleLbl="node1" presStyleIdx="3" presStyleCnt="5" custScaleX="88051">
        <dgm:presLayoutVars>
          <dgm:chMax val="1"/>
          <dgm:bulletEnabled val="1"/>
        </dgm:presLayoutVars>
      </dgm:prSet>
      <dgm:spPr/>
    </dgm:pt>
    <dgm:pt modelId="{898E0D29-31A8-7146-A46B-C5FCBD724054}" type="pres">
      <dgm:prSet presAssocID="{F28CDF80-0C03-5442-AE65-C87D56CF18F2}" presName="descendantText" presStyleLbl="alignAccFollowNode1" presStyleIdx="3" presStyleCnt="5">
        <dgm:presLayoutVars>
          <dgm:bulletEnabled val="1"/>
        </dgm:presLayoutVars>
      </dgm:prSet>
      <dgm:spPr/>
    </dgm:pt>
    <dgm:pt modelId="{EB9F250F-B420-234C-A587-7553FF64C0DE}" type="pres">
      <dgm:prSet presAssocID="{C8FC9D9C-6D46-8143-8CE1-8A6D6845A30A}" presName="sp" presStyleCnt="0"/>
      <dgm:spPr/>
    </dgm:pt>
    <dgm:pt modelId="{986AAD5B-87C7-9741-94E2-B590B543471D}" type="pres">
      <dgm:prSet presAssocID="{E288ADFB-09C3-9243-8757-6476E0068F82}" presName="linNode" presStyleCnt="0"/>
      <dgm:spPr/>
    </dgm:pt>
    <dgm:pt modelId="{0A639337-4A64-9444-AA73-062957A2D4BA}" type="pres">
      <dgm:prSet presAssocID="{E288ADFB-09C3-9243-8757-6476E0068F82}" presName="parentText" presStyleLbl="node1" presStyleIdx="4" presStyleCnt="5" custScaleX="88051">
        <dgm:presLayoutVars>
          <dgm:chMax val="1"/>
          <dgm:bulletEnabled val="1"/>
        </dgm:presLayoutVars>
      </dgm:prSet>
      <dgm:spPr/>
    </dgm:pt>
    <dgm:pt modelId="{C6423980-1A24-6C45-9FAD-0C6E97443A17}" type="pres">
      <dgm:prSet presAssocID="{E288ADFB-09C3-9243-8757-6476E0068F82}" presName="descendantText" presStyleLbl="alignAccFollowNode1" presStyleIdx="4" presStyleCnt="5">
        <dgm:presLayoutVars>
          <dgm:bulletEnabled val="1"/>
        </dgm:presLayoutVars>
      </dgm:prSet>
      <dgm:spPr/>
    </dgm:pt>
  </dgm:ptLst>
  <dgm:cxnLst>
    <dgm:cxn modelId="{F9F65E00-64C3-F544-ABF5-5FDD9966C922}" type="presOf" srcId="{08935DD8-EAB2-EB40-8B87-3C396026C9E9}" destId="{E3151D12-464D-FB4B-950F-5113C766EAB7}" srcOrd="0" destOrd="0" presId="urn:microsoft.com/office/officeart/2005/8/layout/vList5"/>
    <dgm:cxn modelId="{48BD6419-663A-A14C-BF61-EC9CA91BC042}" srcId="{878D6105-8038-5544-99AE-FAD1CCAF6B5D}" destId="{264E71B0-2304-0E4B-885B-79C1099DD4BC}" srcOrd="0" destOrd="0" parTransId="{694C28CC-7BAF-DF42-BB37-509CEF3259B7}" sibTransId="{2AE162A6-D43F-9245-8E54-C030F0DC9A59}"/>
    <dgm:cxn modelId="{C5ED7819-3B2E-B346-8BD1-3AE6AC3B2119}" type="presOf" srcId="{1210D66A-3D59-774C-9BB2-5FA3BC923BE9}" destId="{BBF1BAD0-8AF4-F049-9EA2-40675A4D3B51}" srcOrd="0" destOrd="0" presId="urn:microsoft.com/office/officeart/2005/8/layout/vList5"/>
    <dgm:cxn modelId="{BF73AE1C-7271-3047-AC9A-68AB4CD59CA3}" type="presOf" srcId="{264E71B0-2304-0E4B-885B-79C1099DD4BC}" destId="{141F92C7-6954-F24A-9789-90649355E1FF}" srcOrd="0" destOrd="0" presId="urn:microsoft.com/office/officeart/2005/8/layout/vList5"/>
    <dgm:cxn modelId="{D0DC6621-DB50-884D-911A-793E4DE8B4BF}" type="presOf" srcId="{91ACE5F4-BA91-B84C-84AD-D5E8135096BE}" destId="{898E0D29-31A8-7146-A46B-C5FCBD724054}" srcOrd="0" destOrd="0" presId="urn:microsoft.com/office/officeart/2005/8/layout/vList5"/>
    <dgm:cxn modelId="{6CD19221-DF32-AB44-BC49-CBB1050842BB}" type="presOf" srcId="{7025DC0E-388C-D54F-B359-2CCEA342F0DA}" destId="{BBF1BAD0-8AF4-F049-9EA2-40675A4D3B51}" srcOrd="0" destOrd="1" presId="urn:microsoft.com/office/officeart/2005/8/layout/vList5"/>
    <dgm:cxn modelId="{2362F325-3EFE-3847-9E4C-97AE5E640270}" type="presOf" srcId="{E288ADFB-09C3-9243-8757-6476E0068F82}" destId="{0A639337-4A64-9444-AA73-062957A2D4BA}" srcOrd="0" destOrd="0" presId="urn:microsoft.com/office/officeart/2005/8/layout/vList5"/>
    <dgm:cxn modelId="{1667102F-15A4-CC46-8F13-1367C9FE83F6}" srcId="{A6E23B83-3CA7-C14C-B8EA-58044DA2FBD6}" destId="{878D6105-8038-5544-99AE-FAD1CCAF6B5D}" srcOrd="1" destOrd="0" parTransId="{C761AFEC-802E-4E4D-926F-353DB696CD7A}" sibTransId="{95DCF98F-B9D9-094D-9590-793A971EBFF9}"/>
    <dgm:cxn modelId="{E4B8203B-DB6F-2E4E-A7BF-FA2CE0D65732}" srcId="{F28CDF80-0C03-5442-AE65-C87D56CF18F2}" destId="{F72591E4-BC8F-0D40-AF85-F60E8EDBFECC}" srcOrd="1" destOrd="0" parTransId="{5F80AD0B-ABE6-444B-9EF0-5528C151CBD8}" sibTransId="{858FB5D8-F38F-F742-9872-3DB71CFC53A2}"/>
    <dgm:cxn modelId="{E524F33E-A4F9-F34E-AF27-6C0FB5D4310B}" type="presOf" srcId="{78B308B9-9A21-C543-8729-10454842CBC7}" destId="{C6423980-1A24-6C45-9FAD-0C6E97443A17}" srcOrd="0" destOrd="0" presId="urn:microsoft.com/office/officeart/2005/8/layout/vList5"/>
    <dgm:cxn modelId="{122F6D63-C78C-7D46-918B-3CB2E5FDC1A7}" srcId="{1B88B5FF-8479-B24B-865C-2884B7F3E53E}" destId="{1210D66A-3D59-774C-9BB2-5FA3BC923BE9}" srcOrd="0" destOrd="0" parTransId="{B20CB30C-9FBB-274C-AA73-778412DD250D}" sibTransId="{40F44E54-4D37-C94E-BE70-77296F8C2B46}"/>
    <dgm:cxn modelId="{07104A4A-341F-9848-A8FB-18589AE99EFE}" srcId="{4EDC94BA-68BE-5B4E-AFB3-8A83FB8C1F44}" destId="{08935DD8-EAB2-EB40-8B87-3C396026C9E9}" srcOrd="0" destOrd="0" parTransId="{167B663F-90BF-1B47-A8D0-3013AA31631B}" sibTransId="{1B41FC3A-2D97-5241-B2B6-FC91527ADB77}"/>
    <dgm:cxn modelId="{39BD8C4C-666B-F644-9999-6C251EF7F753}" type="presOf" srcId="{F28CDF80-0C03-5442-AE65-C87D56CF18F2}" destId="{E8183D82-9C16-7846-A863-A3F197E89D52}" srcOrd="0" destOrd="0" presId="urn:microsoft.com/office/officeart/2005/8/layout/vList5"/>
    <dgm:cxn modelId="{40F9576D-6851-CB43-B8EB-630137F0F73B}" srcId="{A6E23B83-3CA7-C14C-B8EA-58044DA2FBD6}" destId="{E288ADFB-09C3-9243-8757-6476E0068F82}" srcOrd="4" destOrd="0" parTransId="{220531A5-D754-974A-A5EF-2A07D79194C6}" sibTransId="{1ED6230D-5285-5C42-8E62-56DC8DAA0188}"/>
    <dgm:cxn modelId="{9D342073-F791-D644-AB23-9A9C7C26CEE3}" srcId="{878D6105-8038-5544-99AE-FAD1CCAF6B5D}" destId="{1FDD345C-0F30-3B45-A38A-E0D1997F999B}" srcOrd="1" destOrd="0" parTransId="{F7C1A048-34EB-EF49-99BD-19B2E5542AD3}" sibTransId="{562361CE-3DB9-CB42-825C-F641DCDBE740}"/>
    <dgm:cxn modelId="{8913A756-8CEE-5B4D-A8DD-CE157615BC5F}" srcId="{E288ADFB-09C3-9243-8757-6476E0068F82}" destId="{6463A6EA-C7F0-7F48-A084-730ABF1482F2}" srcOrd="1" destOrd="0" parTransId="{BB213232-A32D-A541-B3EE-D9EEDADD564D}" sibTransId="{390CB3AD-4C02-6547-91C2-BF96CA74A57B}"/>
    <dgm:cxn modelId="{E7A02757-AC5D-F149-9A6B-8654B162AC0E}" srcId="{A6E23B83-3CA7-C14C-B8EA-58044DA2FBD6}" destId="{4EDC94BA-68BE-5B4E-AFB3-8A83FB8C1F44}" srcOrd="2" destOrd="0" parTransId="{B6A28A7E-8CF2-D74B-9DDB-A2B4A6A5C3EE}" sibTransId="{C1D1F0CC-9434-0748-AF67-C68F60039998}"/>
    <dgm:cxn modelId="{88EF4D77-DAA2-8A4E-8433-B228D501F058}" srcId="{4EDC94BA-68BE-5B4E-AFB3-8A83FB8C1F44}" destId="{49DA1671-7E75-AF43-B1F6-7EC3A28E29BA}" srcOrd="1" destOrd="0" parTransId="{98583CDF-66D9-5E4D-A1CB-0AC1BC6F8956}" sibTransId="{F0A0B09B-CEE2-5E4C-B170-AA083C70926B}"/>
    <dgm:cxn modelId="{673DC982-8B19-4146-9EA6-8354F7EEB016}" srcId="{A6E23B83-3CA7-C14C-B8EA-58044DA2FBD6}" destId="{1B88B5FF-8479-B24B-865C-2884B7F3E53E}" srcOrd="0" destOrd="0" parTransId="{5D8AF5C5-A5A6-E340-A929-D8BF1DA45E2E}" sibTransId="{6A96FE03-9781-8644-BCF4-BDF9ECF60F83}"/>
    <dgm:cxn modelId="{A3690388-F4DB-394E-A7D0-716BE0F14CBE}" srcId="{A6E23B83-3CA7-C14C-B8EA-58044DA2FBD6}" destId="{F28CDF80-0C03-5442-AE65-C87D56CF18F2}" srcOrd="3" destOrd="0" parTransId="{13768265-7898-9D43-A9E5-1E51BAFDE2B5}" sibTransId="{C8FC9D9C-6D46-8143-8CE1-8A6D6845A30A}"/>
    <dgm:cxn modelId="{D7D0B58C-1DF1-3945-B8BC-5E566229C206}" type="presOf" srcId="{1FDD345C-0F30-3B45-A38A-E0D1997F999B}" destId="{141F92C7-6954-F24A-9789-90649355E1FF}" srcOrd="0" destOrd="1" presId="urn:microsoft.com/office/officeart/2005/8/layout/vList5"/>
    <dgm:cxn modelId="{7AE7DC95-9DC2-8B44-8AD3-1E5F99ED5851}" type="presOf" srcId="{F72591E4-BC8F-0D40-AF85-F60E8EDBFECC}" destId="{898E0D29-31A8-7146-A46B-C5FCBD724054}" srcOrd="0" destOrd="1" presId="urn:microsoft.com/office/officeart/2005/8/layout/vList5"/>
    <dgm:cxn modelId="{311E6FAC-C684-3244-A798-4E624C8599C6}" type="presOf" srcId="{A6E23B83-3CA7-C14C-B8EA-58044DA2FBD6}" destId="{5970275B-AF05-9345-9C86-368A0497A936}" srcOrd="0" destOrd="0" presId="urn:microsoft.com/office/officeart/2005/8/layout/vList5"/>
    <dgm:cxn modelId="{663150B0-E400-4D47-B4AB-323B177D0FA7}" type="presOf" srcId="{878D6105-8038-5544-99AE-FAD1CCAF6B5D}" destId="{2AEF9590-4051-0B48-9C45-DD2D4DB640AA}" srcOrd="0" destOrd="0" presId="urn:microsoft.com/office/officeart/2005/8/layout/vList5"/>
    <dgm:cxn modelId="{B1AABDB7-E127-DD4C-80F6-F0AFEFADC96C}" srcId="{F28CDF80-0C03-5442-AE65-C87D56CF18F2}" destId="{91ACE5F4-BA91-B84C-84AD-D5E8135096BE}" srcOrd="0" destOrd="0" parTransId="{F992D81D-5AA3-E544-8DA0-8F2B5DB2546B}" sibTransId="{5749551C-E284-C344-B1D4-9EA9D0B30022}"/>
    <dgm:cxn modelId="{D35819C2-51A0-AD48-8779-D5451331C9EF}" srcId="{E288ADFB-09C3-9243-8757-6476E0068F82}" destId="{78B308B9-9A21-C543-8729-10454842CBC7}" srcOrd="0" destOrd="0" parTransId="{9400E1C6-677B-0F44-9651-ECF2C69DB99B}" sibTransId="{A526BA78-3AE2-BF46-BABE-D0DD6F543F85}"/>
    <dgm:cxn modelId="{7055E3C2-3220-1146-8D24-613E596D9E5F}" type="presOf" srcId="{49DA1671-7E75-AF43-B1F6-7EC3A28E29BA}" destId="{E3151D12-464D-FB4B-950F-5113C766EAB7}" srcOrd="0" destOrd="1" presId="urn:microsoft.com/office/officeart/2005/8/layout/vList5"/>
    <dgm:cxn modelId="{64CD40D7-70D3-FC45-8328-4B0D09A1E817}" type="presOf" srcId="{4EDC94BA-68BE-5B4E-AFB3-8A83FB8C1F44}" destId="{0A22BD28-57ED-0F49-9E99-7980BCAFA0FB}" srcOrd="0" destOrd="0" presId="urn:microsoft.com/office/officeart/2005/8/layout/vList5"/>
    <dgm:cxn modelId="{D834D5DC-F324-1F42-9EFC-45910E11791D}" type="presOf" srcId="{6463A6EA-C7F0-7F48-A084-730ABF1482F2}" destId="{C6423980-1A24-6C45-9FAD-0C6E97443A17}" srcOrd="0" destOrd="1" presId="urn:microsoft.com/office/officeart/2005/8/layout/vList5"/>
    <dgm:cxn modelId="{C31216F7-7735-D64E-B7EE-B03A5D90D1B2}" type="presOf" srcId="{1B88B5FF-8479-B24B-865C-2884B7F3E53E}" destId="{11324AAF-BACA-8140-9213-AD1E2CB3D98A}" srcOrd="0" destOrd="0" presId="urn:microsoft.com/office/officeart/2005/8/layout/vList5"/>
    <dgm:cxn modelId="{91F221F9-F455-D64C-B7EB-698140180595}" srcId="{1B88B5FF-8479-B24B-865C-2884B7F3E53E}" destId="{7025DC0E-388C-D54F-B359-2CCEA342F0DA}" srcOrd="1" destOrd="0" parTransId="{4DA0C8E9-6458-A24C-BA48-51763F785D55}" sibTransId="{98C9E678-E5F0-AC47-A0F7-235A4ED4A997}"/>
    <dgm:cxn modelId="{84173EBD-8CBE-CB4E-BBDD-F36D09AD0F18}" type="presParOf" srcId="{5970275B-AF05-9345-9C86-368A0497A936}" destId="{4A227DC8-8E01-0D4A-8D93-7E1EC04D6CDA}" srcOrd="0" destOrd="0" presId="urn:microsoft.com/office/officeart/2005/8/layout/vList5"/>
    <dgm:cxn modelId="{885D18BC-1C56-6B4D-89D8-0608543824EE}" type="presParOf" srcId="{4A227DC8-8E01-0D4A-8D93-7E1EC04D6CDA}" destId="{11324AAF-BACA-8140-9213-AD1E2CB3D98A}" srcOrd="0" destOrd="0" presId="urn:microsoft.com/office/officeart/2005/8/layout/vList5"/>
    <dgm:cxn modelId="{3DA81C36-806A-BC44-B2CA-286B9D92191B}" type="presParOf" srcId="{4A227DC8-8E01-0D4A-8D93-7E1EC04D6CDA}" destId="{BBF1BAD0-8AF4-F049-9EA2-40675A4D3B51}" srcOrd="1" destOrd="0" presId="urn:microsoft.com/office/officeart/2005/8/layout/vList5"/>
    <dgm:cxn modelId="{7C72D898-1FE6-F043-90AB-B3102722665E}" type="presParOf" srcId="{5970275B-AF05-9345-9C86-368A0497A936}" destId="{72F9C44B-4BE3-0A4B-A2F9-E87DD4A4F7F5}" srcOrd="1" destOrd="0" presId="urn:microsoft.com/office/officeart/2005/8/layout/vList5"/>
    <dgm:cxn modelId="{56B48B0D-FD4B-4442-A415-ACF7E79E09D4}" type="presParOf" srcId="{5970275B-AF05-9345-9C86-368A0497A936}" destId="{4FB78175-C451-2141-BEE3-6DB49C10BB1E}" srcOrd="2" destOrd="0" presId="urn:microsoft.com/office/officeart/2005/8/layout/vList5"/>
    <dgm:cxn modelId="{ED185923-2FFE-4749-88FF-3F4CECA7E063}" type="presParOf" srcId="{4FB78175-C451-2141-BEE3-6DB49C10BB1E}" destId="{2AEF9590-4051-0B48-9C45-DD2D4DB640AA}" srcOrd="0" destOrd="0" presId="urn:microsoft.com/office/officeart/2005/8/layout/vList5"/>
    <dgm:cxn modelId="{9321B1E7-EEA3-A543-BFAE-14A1A0F83064}" type="presParOf" srcId="{4FB78175-C451-2141-BEE3-6DB49C10BB1E}" destId="{141F92C7-6954-F24A-9789-90649355E1FF}" srcOrd="1" destOrd="0" presId="urn:microsoft.com/office/officeart/2005/8/layout/vList5"/>
    <dgm:cxn modelId="{ACD2C0B9-6D42-1F42-AE61-65D6398D80F6}" type="presParOf" srcId="{5970275B-AF05-9345-9C86-368A0497A936}" destId="{0BA4C15E-FAEA-C547-A4A9-821B03862732}" srcOrd="3" destOrd="0" presId="urn:microsoft.com/office/officeart/2005/8/layout/vList5"/>
    <dgm:cxn modelId="{3BAD43F5-0FBE-D241-8128-C6070542F104}" type="presParOf" srcId="{5970275B-AF05-9345-9C86-368A0497A936}" destId="{AC0E75DB-D14E-DE47-AD3F-D5BF36DB91AC}" srcOrd="4" destOrd="0" presId="urn:microsoft.com/office/officeart/2005/8/layout/vList5"/>
    <dgm:cxn modelId="{38E7BEAE-0FB1-284D-850F-6EB6263623A3}" type="presParOf" srcId="{AC0E75DB-D14E-DE47-AD3F-D5BF36DB91AC}" destId="{0A22BD28-57ED-0F49-9E99-7980BCAFA0FB}" srcOrd="0" destOrd="0" presId="urn:microsoft.com/office/officeart/2005/8/layout/vList5"/>
    <dgm:cxn modelId="{58B08C57-AD19-4F40-9702-80B8A0B65D4D}" type="presParOf" srcId="{AC0E75DB-D14E-DE47-AD3F-D5BF36DB91AC}" destId="{E3151D12-464D-FB4B-950F-5113C766EAB7}" srcOrd="1" destOrd="0" presId="urn:microsoft.com/office/officeart/2005/8/layout/vList5"/>
    <dgm:cxn modelId="{19746FA4-E55C-B54A-BEE5-60409E6C98E2}" type="presParOf" srcId="{5970275B-AF05-9345-9C86-368A0497A936}" destId="{CA37276F-435D-5040-9A0B-D2265E6FA736}" srcOrd="5" destOrd="0" presId="urn:microsoft.com/office/officeart/2005/8/layout/vList5"/>
    <dgm:cxn modelId="{C49CBEA9-2360-3D4D-B833-C9E4B64AFE6B}" type="presParOf" srcId="{5970275B-AF05-9345-9C86-368A0497A936}" destId="{E1C4726E-230B-B540-9857-DDE6966656E4}" srcOrd="6" destOrd="0" presId="urn:microsoft.com/office/officeart/2005/8/layout/vList5"/>
    <dgm:cxn modelId="{6C86AC9A-ECAC-424E-9B66-E961712CDF4F}" type="presParOf" srcId="{E1C4726E-230B-B540-9857-DDE6966656E4}" destId="{E8183D82-9C16-7846-A863-A3F197E89D52}" srcOrd="0" destOrd="0" presId="urn:microsoft.com/office/officeart/2005/8/layout/vList5"/>
    <dgm:cxn modelId="{26507103-49A2-B449-A6D9-7A0EC347DECD}" type="presParOf" srcId="{E1C4726E-230B-B540-9857-DDE6966656E4}" destId="{898E0D29-31A8-7146-A46B-C5FCBD724054}" srcOrd="1" destOrd="0" presId="urn:microsoft.com/office/officeart/2005/8/layout/vList5"/>
    <dgm:cxn modelId="{FAC19560-2E3E-F044-93C3-5E7BEFC5BA88}" type="presParOf" srcId="{5970275B-AF05-9345-9C86-368A0497A936}" destId="{EB9F250F-B420-234C-A587-7553FF64C0DE}" srcOrd="7" destOrd="0" presId="urn:microsoft.com/office/officeart/2005/8/layout/vList5"/>
    <dgm:cxn modelId="{63A4F4E3-0072-D941-B512-720360FBF6E9}" type="presParOf" srcId="{5970275B-AF05-9345-9C86-368A0497A936}" destId="{986AAD5B-87C7-9741-94E2-B590B543471D}" srcOrd="8" destOrd="0" presId="urn:microsoft.com/office/officeart/2005/8/layout/vList5"/>
    <dgm:cxn modelId="{E6761F2B-4B5A-4E44-9F85-E483C84FACEC}" type="presParOf" srcId="{986AAD5B-87C7-9741-94E2-B590B543471D}" destId="{0A639337-4A64-9444-AA73-062957A2D4BA}" srcOrd="0" destOrd="0" presId="urn:microsoft.com/office/officeart/2005/8/layout/vList5"/>
    <dgm:cxn modelId="{FF116B61-E0D4-E946-9979-974EDAA4DF17}" type="presParOf" srcId="{986AAD5B-87C7-9741-94E2-B590B543471D}" destId="{C6423980-1A24-6C45-9FAD-0C6E97443A17}"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1F79CC-408F-9842-BE99-48B1C2033FCA}" type="doc">
      <dgm:prSet loTypeId="urn:microsoft.com/office/officeart/2005/8/layout/cycle6" loCatId="" qsTypeId="urn:microsoft.com/office/officeart/2005/8/quickstyle/simple1" qsCatId="simple" csTypeId="urn:microsoft.com/office/officeart/2005/8/colors/accent1_2" csCatId="accent1" phldr="1"/>
      <dgm:spPr/>
      <dgm:t>
        <a:bodyPr/>
        <a:lstStyle/>
        <a:p>
          <a:endParaRPr lang="en-GB"/>
        </a:p>
      </dgm:t>
    </dgm:pt>
    <dgm:pt modelId="{88FBE468-9EA4-6D4A-A0F4-90C22FCD5AED}">
      <dgm:prSet phldrT="[Text]" custT="1"/>
      <dgm:spPr>
        <a:solidFill>
          <a:srgbClr val="01C8C3"/>
        </a:solidFill>
        <a:ln>
          <a:solidFill>
            <a:srgbClr val="01C8C3"/>
          </a:solidFill>
        </a:ln>
      </dgm:spPr>
      <dgm:t>
        <a:bodyPr/>
        <a:lstStyle/>
        <a:p>
          <a:r>
            <a:rPr lang="en-GB" sz="2800" b="0" dirty="0">
              <a:solidFill>
                <a:schemeClr val="bg2"/>
              </a:solidFill>
              <a:latin typeface="Montserrat" pitchFamily="2" charset="77"/>
              <a:ea typeface="Open Sans" panose="020B0606030504020204" pitchFamily="34" charset="0"/>
              <a:cs typeface="Open Sans" panose="020B0606030504020204" pitchFamily="34" charset="0"/>
            </a:rPr>
            <a:t>ASSESSMENT</a:t>
          </a:r>
        </a:p>
      </dgm:t>
    </dgm:pt>
    <dgm:pt modelId="{FCCD4989-E980-FC47-8E79-B1C6DAD15364}" type="parTrans" cxnId="{BF472EF3-F6A1-174B-AC86-B94CA4351968}">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1BDD40A-FCBA-784F-9ED6-589A7E9022E2}" type="sibTrans" cxnId="{BF472EF3-F6A1-174B-AC86-B94CA4351968}">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28158278-7363-EE40-A1CE-12DECA3E71BE}">
      <dgm:prSet phldrT="[Text]" custT="1"/>
      <dgm:spPr>
        <a:solidFill>
          <a:srgbClr val="01C8C3"/>
        </a:solidFill>
        <a:ln>
          <a:solidFill>
            <a:srgbClr val="01C8C3"/>
          </a:solidFill>
        </a:ln>
      </dgm:spPr>
      <dgm:t>
        <a:bodyPr/>
        <a:lstStyle/>
        <a:p>
          <a:r>
            <a:rPr lang="en-GB" sz="2800" b="0" dirty="0">
              <a:solidFill>
                <a:schemeClr val="bg2"/>
              </a:solidFill>
              <a:latin typeface="Montserrat" pitchFamily="2" charset="77"/>
              <a:ea typeface="Open Sans" panose="020B0606030504020204" pitchFamily="34" charset="0"/>
              <a:cs typeface="Open Sans" panose="020B0606030504020204" pitchFamily="34" charset="0"/>
            </a:rPr>
            <a:t>PLANNING</a:t>
          </a:r>
        </a:p>
      </dgm:t>
    </dgm:pt>
    <dgm:pt modelId="{B91DF4B0-09D1-8449-97BE-797172A39835}" type="parTrans" cxnId="{F14242F2-1AFA-EB4B-ABEC-1D8A9BFB2F3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40CCA0B-C44A-F542-90BF-2704B703A3BA}" type="sibTrans" cxnId="{F14242F2-1AFA-EB4B-ABEC-1D8A9BFB2F3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5C525CF-0575-364E-AC61-D1A35C1B77EC}">
      <dgm:prSet phldrT="[Text]" custT="1"/>
      <dgm:spPr>
        <a:solidFill>
          <a:srgbClr val="01C8C3"/>
        </a:solidFill>
        <a:ln>
          <a:solidFill>
            <a:srgbClr val="01C8C3"/>
          </a:solidFill>
        </a:ln>
      </dgm:spPr>
      <dgm:t>
        <a:bodyPr/>
        <a:lstStyle/>
        <a:p>
          <a:r>
            <a:rPr lang="en-GB" sz="2800" b="0" dirty="0">
              <a:solidFill>
                <a:schemeClr val="bg2"/>
              </a:solidFill>
              <a:latin typeface="Montserrat" pitchFamily="2" charset="77"/>
              <a:ea typeface="Open Sans" panose="020B0606030504020204" pitchFamily="34" charset="0"/>
              <a:cs typeface="Open Sans" panose="020B0606030504020204" pitchFamily="34" charset="0"/>
            </a:rPr>
            <a:t>IMPLEMENT &amp; MONITOR</a:t>
          </a:r>
        </a:p>
      </dgm:t>
    </dgm:pt>
    <dgm:pt modelId="{7DB9A3A9-646C-8A4B-B240-9FB837DD7217}" type="parTrans" cxnId="{60ECC3A4-A57A-164B-B078-679B967B51F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EF4AEB1-9C8A-E34B-A7A1-6D6B4965DC3F}" type="sibTrans" cxnId="{60ECC3A4-A57A-164B-B078-679B967B51F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1AF70DC-3B93-D745-B961-0CCB5279EEE7}">
      <dgm:prSet phldrT="[Text]" custT="1"/>
      <dgm:spPr>
        <a:solidFill>
          <a:srgbClr val="01C8C3"/>
        </a:solidFill>
        <a:ln>
          <a:solidFill>
            <a:srgbClr val="01C8C3"/>
          </a:solidFill>
        </a:ln>
      </dgm:spPr>
      <dgm:t>
        <a:bodyPr/>
        <a:lstStyle/>
        <a:p>
          <a:r>
            <a:rPr lang="en-GB" sz="2800" b="0" dirty="0">
              <a:solidFill>
                <a:schemeClr val="bg2"/>
              </a:solidFill>
              <a:latin typeface="Montserrat" pitchFamily="2" charset="77"/>
              <a:ea typeface="Open Sans" panose="020B0606030504020204" pitchFamily="34" charset="0"/>
              <a:cs typeface="Open Sans" panose="020B0606030504020204" pitchFamily="34" charset="0"/>
            </a:rPr>
            <a:t>EVALUATE &amp; LEARN</a:t>
          </a:r>
        </a:p>
      </dgm:t>
    </dgm:pt>
    <dgm:pt modelId="{6EB4C48E-354F-3C4F-91D6-B8A9AEEB1CF0}" type="parTrans" cxnId="{9A935778-85D1-744A-B866-529B7A00B680}">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D55A9B16-FD42-D44D-936E-C9F0B68BB514}" type="sibTrans" cxnId="{9A935778-85D1-744A-B866-529B7A00B680}">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28FF30D-FD04-EF48-8E21-45A2716EEF8A}" type="pres">
      <dgm:prSet presAssocID="{5C1F79CC-408F-9842-BE99-48B1C2033FCA}" presName="cycle" presStyleCnt="0">
        <dgm:presLayoutVars>
          <dgm:dir/>
          <dgm:resizeHandles val="exact"/>
        </dgm:presLayoutVars>
      </dgm:prSet>
      <dgm:spPr/>
    </dgm:pt>
    <dgm:pt modelId="{78D03242-0900-F04A-B7FA-31D8953F3B78}" type="pres">
      <dgm:prSet presAssocID="{88FBE468-9EA4-6D4A-A0F4-90C22FCD5AED}" presName="node" presStyleLbl="node1" presStyleIdx="0" presStyleCnt="4" custScaleX="127231">
        <dgm:presLayoutVars>
          <dgm:bulletEnabled val="1"/>
        </dgm:presLayoutVars>
      </dgm:prSet>
      <dgm:spPr/>
    </dgm:pt>
    <dgm:pt modelId="{8995F245-8E4C-CE43-9999-C338B3517971}" type="pres">
      <dgm:prSet presAssocID="{88FBE468-9EA4-6D4A-A0F4-90C22FCD5AED}" presName="spNode" presStyleCnt="0"/>
      <dgm:spPr/>
    </dgm:pt>
    <dgm:pt modelId="{18E33FFE-5365-CB43-9B80-74D8A238D9AB}" type="pres">
      <dgm:prSet presAssocID="{E1BDD40A-FCBA-784F-9ED6-589A7E9022E2}" presName="sibTrans" presStyleLbl="sibTrans1D1" presStyleIdx="0" presStyleCnt="4"/>
      <dgm:spPr/>
    </dgm:pt>
    <dgm:pt modelId="{7BE3A8DC-FE34-9A4F-9A12-706D9D63FFAC}" type="pres">
      <dgm:prSet presAssocID="{28158278-7363-EE40-A1CE-12DECA3E71BE}" presName="node" presStyleLbl="node1" presStyleIdx="1" presStyleCnt="4" custScaleX="127231" custRadScaleRad="125377" custRadScaleInc="-1318">
        <dgm:presLayoutVars>
          <dgm:bulletEnabled val="1"/>
        </dgm:presLayoutVars>
      </dgm:prSet>
      <dgm:spPr/>
    </dgm:pt>
    <dgm:pt modelId="{38821502-0CF0-9542-9470-4A27952CBC9B}" type="pres">
      <dgm:prSet presAssocID="{28158278-7363-EE40-A1CE-12DECA3E71BE}" presName="spNode" presStyleCnt="0"/>
      <dgm:spPr/>
    </dgm:pt>
    <dgm:pt modelId="{9AD68676-D4AD-5E42-AB28-B6EEE0920C4C}" type="pres">
      <dgm:prSet presAssocID="{540CCA0B-C44A-F542-90BF-2704B703A3BA}" presName="sibTrans" presStyleLbl="sibTrans1D1" presStyleIdx="1" presStyleCnt="4"/>
      <dgm:spPr/>
    </dgm:pt>
    <dgm:pt modelId="{7149E0A3-0C75-4047-9E2B-28B36F5A0F86}" type="pres">
      <dgm:prSet presAssocID="{E5C525CF-0575-364E-AC61-D1A35C1B77EC}" presName="node" presStyleLbl="node1" presStyleIdx="2" presStyleCnt="4" custScaleX="127231">
        <dgm:presLayoutVars>
          <dgm:bulletEnabled val="1"/>
        </dgm:presLayoutVars>
      </dgm:prSet>
      <dgm:spPr/>
    </dgm:pt>
    <dgm:pt modelId="{EF8E357C-BCA3-4F4C-8F50-04B13A38B2EE}" type="pres">
      <dgm:prSet presAssocID="{E5C525CF-0575-364E-AC61-D1A35C1B77EC}" presName="spNode" presStyleCnt="0"/>
      <dgm:spPr/>
    </dgm:pt>
    <dgm:pt modelId="{E9467F01-C5CC-AF4C-8089-DE26FB7CC7C9}" type="pres">
      <dgm:prSet presAssocID="{5EF4AEB1-9C8A-E34B-A7A1-6D6B4965DC3F}" presName="sibTrans" presStyleLbl="sibTrans1D1" presStyleIdx="2" presStyleCnt="4"/>
      <dgm:spPr/>
    </dgm:pt>
    <dgm:pt modelId="{DA468908-1167-C941-9084-C5E0B3ED77E0}" type="pres">
      <dgm:prSet presAssocID="{51AF70DC-3B93-D745-B961-0CCB5279EEE7}" presName="node" presStyleLbl="node1" presStyleIdx="3" presStyleCnt="4" custScaleX="127231" custRadScaleRad="134729" custRadScaleInc="-914">
        <dgm:presLayoutVars>
          <dgm:bulletEnabled val="1"/>
        </dgm:presLayoutVars>
      </dgm:prSet>
      <dgm:spPr/>
    </dgm:pt>
    <dgm:pt modelId="{4A36FBD8-54AC-0C42-A17D-5439D99063DB}" type="pres">
      <dgm:prSet presAssocID="{51AF70DC-3B93-D745-B961-0CCB5279EEE7}" presName="spNode" presStyleCnt="0"/>
      <dgm:spPr/>
    </dgm:pt>
    <dgm:pt modelId="{6D28E37C-B7E8-7844-9171-7040F8342732}" type="pres">
      <dgm:prSet presAssocID="{D55A9B16-FD42-D44D-936E-C9F0B68BB514}" presName="sibTrans" presStyleLbl="sibTrans1D1" presStyleIdx="3" presStyleCnt="4"/>
      <dgm:spPr/>
    </dgm:pt>
  </dgm:ptLst>
  <dgm:cxnLst>
    <dgm:cxn modelId="{1D37F203-7560-D543-875F-5EBA3174FEA3}" type="presOf" srcId="{5EF4AEB1-9C8A-E34B-A7A1-6D6B4965DC3F}" destId="{E9467F01-C5CC-AF4C-8089-DE26FB7CC7C9}" srcOrd="0" destOrd="0" presId="urn:microsoft.com/office/officeart/2005/8/layout/cycle6"/>
    <dgm:cxn modelId="{98DC972C-1448-3441-86A7-864AA8BF1CC7}" type="presOf" srcId="{5C1F79CC-408F-9842-BE99-48B1C2033FCA}" destId="{E28FF30D-FD04-EF48-8E21-45A2716EEF8A}" srcOrd="0" destOrd="0" presId="urn:microsoft.com/office/officeart/2005/8/layout/cycle6"/>
    <dgm:cxn modelId="{3A5C835E-DA29-8C4C-9806-3A272AC3DA85}" type="presOf" srcId="{540CCA0B-C44A-F542-90BF-2704B703A3BA}" destId="{9AD68676-D4AD-5E42-AB28-B6EEE0920C4C}" srcOrd="0" destOrd="0" presId="urn:microsoft.com/office/officeart/2005/8/layout/cycle6"/>
    <dgm:cxn modelId="{B9C6F448-4E13-1147-8CFC-62D253587A9A}" type="presOf" srcId="{E5C525CF-0575-364E-AC61-D1A35C1B77EC}" destId="{7149E0A3-0C75-4047-9E2B-28B36F5A0F86}" srcOrd="0" destOrd="0" presId="urn:microsoft.com/office/officeart/2005/8/layout/cycle6"/>
    <dgm:cxn modelId="{2717104B-9DDF-2B4B-9394-DAA33902FFF9}" type="presOf" srcId="{E1BDD40A-FCBA-784F-9ED6-589A7E9022E2}" destId="{18E33FFE-5365-CB43-9B80-74D8A238D9AB}" srcOrd="0" destOrd="0" presId="urn:microsoft.com/office/officeart/2005/8/layout/cycle6"/>
    <dgm:cxn modelId="{9A935778-85D1-744A-B866-529B7A00B680}" srcId="{5C1F79CC-408F-9842-BE99-48B1C2033FCA}" destId="{51AF70DC-3B93-D745-B961-0CCB5279EEE7}" srcOrd="3" destOrd="0" parTransId="{6EB4C48E-354F-3C4F-91D6-B8A9AEEB1CF0}" sibTransId="{D55A9B16-FD42-D44D-936E-C9F0B68BB514}"/>
    <dgm:cxn modelId="{4981E199-87E3-8345-8615-B738E3986042}" type="presOf" srcId="{51AF70DC-3B93-D745-B961-0CCB5279EEE7}" destId="{DA468908-1167-C941-9084-C5E0B3ED77E0}" srcOrd="0" destOrd="0" presId="urn:microsoft.com/office/officeart/2005/8/layout/cycle6"/>
    <dgm:cxn modelId="{60ECC3A4-A57A-164B-B078-679B967B51F3}" srcId="{5C1F79CC-408F-9842-BE99-48B1C2033FCA}" destId="{E5C525CF-0575-364E-AC61-D1A35C1B77EC}" srcOrd="2" destOrd="0" parTransId="{7DB9A3A9-646C-8A4B-B240-9FB837DD7217}" sibTransId="{5EF4AEB1-9C8A-E34B-A7A1-6D6B4965DC3F}"/>
    <dgm:cxn modelId="{F73AC7C0-56BD-3D4B-8BA1-9D74C6C48DFA}" type="presOf" srcId="{D55A9B16-FD42-D44D-936E-C9F0B68BB514}" destId="{6D28E37C-B7E8-7844-9171-7040F8342732}" srcOrd="0" destOrd="0" presId="urn:microsoft.com/office/officeart/2005/8/layout/cycle6"/>
    <dgm:cxn modelId="{4B53D8EC-F021-814C-A1CB-17384E3CF0BE}" type="presOf" srcId="{88FBE468-9EA4-6D4A-A0F4-90C22FCD5AED}" destId="{78D03242-0900-F04A-B7FA-31D8953F3B78}" srcOrd="0" destOrd="0" presId="urn:microsoft.com/office/officeart/2005/8/layout/cycle6"/>
    <dgm:cxn modelId="{F14242F2-1AFA-EB4B-ABEC-1D8A9BFB2F33}" srcId="{5C1F79CC-408F-9842-BE99-48B1C2033FCA}" destId="{28158278-7363-EE40-A1CE-12DECA3E71BE}" srcOrd="1" destOrd="0" parTransId="{B91DF4B0-09D1-8449-97BE-797172A39835}" sibTransId="{540CCA0B-C44A-F542-90BF-2704B703A3BA}"/>
    <dgm:cxn modelId="{BF472EF3-F6A1-174B-AC86-B94CA4351968}" srcId="{5C1F79CC-408F-9842-BE99-48B1C2033FCA}" destId="{88FBE468-9EA4-6D4A-A0F4-90C22FCD5AED}" srcOrd="0" destOrd="0" parTransId="{FCCD4989-E980-FC47-8E79-B1C6DAD15364}" sibTransId="{E1BDD40A-FCBA-784F-9ED6-589A7E9022E2}"/>
    <dgm:cxn modelId="{9E675DFB-2365-2A4C-B82D-C56E2D9B73AC}" type="presOf" srcId="{28158278-7363-EE40-A1CE-12DECA3E71BE}" destId="{7BE3A8DC-FE34-9A4F-9A12-706D9D63FFAC}" srcOrd="0" destOrd="0" presId="urn:microsoft.com/office/officeart/2005/8/layout/cycle6"/>
    <dgm:cxn modelId="{467280C9-8CB3-F54B-8BE3-A58C2F2F7F01}" type="presParOf" srcId="{E28FF30D-FD04-EF48-8E21-45A2716EEF8A}" destId="{78D03242-0900-F04A-B7FA-31D8953F3B78}" srcOrd="0" destOrd="0" presId="urn:microsoft.com/office/officeart/2005/8/layout/cycle6"/>
    <dgm:cxn modelId="{66D572CE-35C0-BE48-BC87-2391A85083B0}" type="presParOf" srcId="{E28FF30D-FD04-EF48-8E21-45A2716EEF8A}" destId="{8995F245-8E4C-CE43-9999-C338B3517971}" srcOrd="1" destOrd="0" presId="urn:microsoft.com/office/officeart/2005/8/layout/cycle6"/>
    <dgm:cxn modelId="{2DDAD71C-8DA3-2244-A4C8-0F9A7140C362}" type="presParOf" srcId="{E28FF30D-FD04-EF48-8E21-45A2716EEF8A}" destId="{18E33FFE-5365-CB43-9B80-74D8A238D9AB}" srcOrd="2" destOrd="0" presId="urn:microsoft.com/office/officeart/2005/8/layout/cycle6"/>
    <dgm:cxn modelId="{13A14165-377B-3C45-A11A-EAB69E7368AC}" type="presParOf" srcId="{E28FF30D-FD04-EF48-8E21-45A2716EEF8A}" destId="{7BE3A8DC-FE34-9A4F-9A12-706D9D63FFAC}" srcOrd="3" destOrd="0" presId="urn:microsoft.com/office/officeart/2005/8/layout/cycle6"/>
    <dgm:cxn modelId="{AE5544BA-8F05-5E42-9732-42CB94055B3F}" type="presParOf" srcId="{E28FF30D-FD04-EF48-8E21-45A2716EEF8A}" destId="{38821502-0CF0-9542-9470-4A27952CBC9B}" srcOrd="4" destOrd="0" presId="urn:microsoft.com/office/officeart/2005/8/layout/cycle6"/>
    <dgm:cxn modelId="{3DEAAEC3-7EC9-8844-9B5C-B06AA3A70D3D}" type="presParOf" srcId="{E28FF30D-FD04-EF48-8E21-45A2716EEF8A}" destId="{9AD68676-D4AD-5E42-AB28-B6EEE0920C4C}" srcOrd="5" destOrd="0" presId="urn:microsoft.com/office/officeart/2005/8/layout/cycle6"/>
    <dgm:cxn modelId="{CA21E008-232F-F240-AE18-1B4C0A489FE2}" type="presParOf" srcId="{E28FF30D-FD04-EF48-8E21-45A2716EEF8A}" destId="{7149E0A3-0C75-4047-9E2B-28B36F5A0F86}" srcOrd="6" destOrd="0" presId="urn:microsoft.com/office/officeart/2005/8/layout/cycle6"/>
    <dgm:cxn modelId="{456E9261-F7EC-E44E-8F0C-C78C37E2189D}" type="presParOf" srcId="{E28FF30D-FD04-EF48-8E21-45A2716EEF8A}" destId="{EF8E357C-BCA3-4F4C-8F50-04B13A38B2EE}" srcOrd="7" destOrd="0" presId="urn:microsoft.com/office/officeart/2005/8/layout/cycle6"/>
    <dgm:cxn modelId="{D72699E5-9D11-464D-9348-A6768E17B43E}" type="presParOf" srcId="{E28FF30D-FD04-EF48-8E21-45A2716EEF8A}" destId="{E9467F01-C5CC-AF4C-8089-DE26FB7CC7C9}" srcOrd="8" destOrd="0" presId="urn:microsoft.com/office/officeart/2005/8/layout/cycle6"/>
    <dgm:cxn modelId="{F5DBA3B0-110B-E448-B6AF-3CAF678198C7}" type="presParOf" srcId="{E28FF30D-FD04-EF48-8E21-45A2716EEF8A}" destId="{DA468908-1167-C941-9084-C5E0B3ED77E0}" srcOrd="9" destOrd="0" presId="urn:microsoft.com/office/officeart/2005/8/layout/cycle6"/>
    <dgm:cxn modelId="{7DCCCBAA-5FF8-7B45-8EFB-743830244C73}" type="presParOf" srcId="{E28FF30D-FD04-EF48-8E21-45A2716EEF8A}" destId="{4A36FBD8-54AC-0C42-A17D-5439D99063DB}" srcOrd="10" destOrd="0" presId="urn:microsoft.com/office/officeart/2005/8/layout/cycle6"/>
    <dgm:cxn modelId="{A78940F1-0F8A-7746-9608-59A7A4901DD8}" type="presParOf" srcId="{E28FF30D-FD04-EF48-8E21-45A2716EEF8A}" destId="{6D28E37C-B7E8-7844-9171-7040F8342732}" srcOrd="11" destOrd="0" presId="urn:microsoft.com/office/officeart/2005/8/layout/cycle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F1BAD0-8AF4-F049-9EA2-40675A4D3B51}">
      <dsp:nvSpPr>
        <dsp:cNvPr id="0" name=""/>
        <dsp:cNvSpPr/>
      </dsp:nvSpPr>
      <dsp:spPr>
        <a:xfrm rot="5400000">
          <a:off x="10752722" y="-4773360"/>
          <a:ext cx="1174449" cy="1102149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rgbClr val="000000"/>
            </a:buClr>
            <a:buSzPts val="3200"/>
            <a:buFont typeface="Calibri"/>
            <a:buChar char="•"/>
          </a:pPr>
          <a:r>
            <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Include CEA in policies and strategy</a:t>
          </a:r>
          <a:endParaRPr lang="en-GB" sz="2400" kern="1200" dirty="0"/>
        </a:p>
        <a:p>
          <a:pPr marL="228600" lvl="1" indent="-228600" algn="l" defTabSz="1066800">
            <a:lnSpc>
              <a:spcPct val="90000"/>
            </a:lnSpc>
            <a:spcBef>
              <a:spcPct val="0"/>
            </a:spcBef>
            <a:spcAft>
              <a:spcPct val="15000"/>
            </a:spcAft>
            <a:buClr>
              <a:srgbClr val="000000"/>
            </a:buClr>
            <a:buSzPts val="3200"/>
            <a:buFont typeface="Calibri"/>
            <a:buChar char="•"/>
          </a:pPr>
          <a:r>
            <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Allocate staff time and funding for community engagement</a:t>
          </a:r>
          <a:endParaRPr lang="en-GB" sz="2400" kern="1200" dirty="0"/>
        </a:p>
      </dsp:txBody>
      <dsp:txXfrm rot="-5400000">
        <a:off x="5829198" y="207496"/>
        <a:ext cx="10964166" cy="1059785"/>
      </dsp:txXfrm>
    </dsp:sp>
    <dsp:sp modelId="{11324AAF-BACA-8140-9213-AD1E2CB3D98A}">
      <dsp:nvSpPr>
        <dsp:cNvPr id="0" name=""/>
        <dsp:cNvSpPr/>
      </dsp:nvSpPr>
      <dsp:spPr>
        <a:xfrm>
          <a:off x="370394" y="3357"/>
          <a:ext cx="5458803" cy="146806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GB" sz="3600" kern="1200" dirty="0">
              <a:solidFill>
                <a:schemeClr val="tx2"/>
              </a:solidFill>
              <a:latin typeface="Montserrat" pitchFamily="2" charset="77"/>
            </a:rPr>
            <a:t>Leadership</a:t>
          </a:r>
        </a:p>
      </dsp:txBody>
      <dsp:txXfrm>
        <a:off x="442059" y="75022"/>
        <a:ext cx="5315473" cy="1324732"/>
      </dsp:txXfrm>
    </dsp:sp>
    <dsp:sp modelId="{141F92C7-6954-F24A-9789-90649355E1FF}">
      <dsp:nvSpPr>
        <dsp:cNvPr id="0" name=""/>
        <dsp:cNvSpPr/>
      </dsp:nvSpPr>
      <dsp:spPr>
        <a:xfrm rot="5400000">
          <a:off x="10752722" y="-3231895"/>
          <a:ext cx="1174449" cy="1102149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rgbClr val="000000"/>
            </a:buClr>
            <a:buSzPts val="3200"/>
            <a:buFont typeface="Calibri"/>
            <a:buChar char="•"/>
          </a:pPr>
          <a:r>
            <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Add CEA to plans and budgets</a:t>
          </a:r>
          <a:endParaRPr lang="en-GB" sz="2400" kern="1200" dirty="0"/>
        </a:p>
        <a:p>
          <a:pPr marL="228600" lvl="1" indent="-228600" algn="l" defTabSz="1066800">
            <a:lnSpc>
              <a:spcPct val="90000"/>
            </a:lnSpc>
            <a:spcBef>
              <a:spcPct val="0"/>
            </a:spcBef>
            <a:spcAft>
              <a:spcPct val="15000"/>
            </a:spcAft>
            <a:buClr>
              <a:srgbClr val="000000"/>
            </a:buClr>
            <a:buSzPts val="3200"/>
            <a:buFont typeface="Calibri"/>
            <a:buChar char="•"/>
          </a:pPr>
          <a:r>
            <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Make decisions and adapt services based on community feedback</a:t>
          </a:r>
          <a:endParaRPr lang="en-GB" sz="2400" kern="1200" dirty="0"/>
        </a:p>
      </dsp:txBody>
      <dsp:txXfrm rot="-5400000">
        <a:off x="5829198" y="1748961"/>
        <a:ext cx="10964166" cy="1059785"/>
      </dsp:txXfrm>
    </dsp:sp>
    <dsp:sp modelId="{2AEF9590-4051-0B48-9C45-DD2D4DB640AA}">
      <dsp:nvSpPr>
        <dsp:cNvPr id="0" name=""/>
        <dsp:cNvSpPr/>
      </dsp:nvSpPr>
      <dsp:spPr>
        <a:xfrm>
          <a:off x="370394" y="1544822"/>
          <a:ext cx="5458803" cy="146806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GB" sz="3600" kern="1200" dirty="0">
              <a:solidFill>
                <a:schemeClr val="tx2"/>
              </a:solidFill>
              <a:latin typeface="Montserrat" pitchFamily="2" charset="77"/>
            </a:rPr>
            <a:t>Programme &amp; ops staff</a:t>
          </a:r>
        </a:p>
      </dsp:txBody>
      <dsp:txXfrm>
        <a:off x="442059" y="1616487"/>
        <a:ext cx="5315473" cy="1324732"/>
      </dsp:txXfrm>
    </dsp:sp>
    <dsp:sp modelId="{E3151D12-464D-FB4B-950F-5113C766EAB7}">
      <dsp:nvSpPr>
        <dsp:cNvPr id="0" name=""/>
        <dsp:cNvSpPr/>
      </dsp:nvSpPr>
      <dsp:spPr>
        <a:xfrm rot="5400000">
          <a:off x="10752722" y="-1690430"/>
          <a:ext cx="1174449" cy="1102149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rgbClr val="000000"/>
            </a:buClr>
            <a:buSzPts val="3200"/>
            <a:buFont typeface="Calibri"/>
            <a:buChar char="•"/>
          </a:pPr>
          <a:r>
            <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Allow enough flexibility to respond to community needs</a:t>
          </a:r>
          <a:endParaRPr lang="en-GB" sz="2400" kern="1200" dirty="0"/>
        </a:p>
        <a:p>
          <a:pPr marL="228600" lvl="1" indent="-228600" algn="l" defTabSz="1066800">
            <a:lnSpc>
              <a:spcPct val="90000"/>
            </a:lnSpc>
            <a:spcBef>
              <a:spcPct val="0"/>
            </a:spcBef>
            <a:spcAft>
              <a:spcPct val="15000"/>
            </a:spcAft>
            <a:buClr>
              <a:srgbClr val="000000"/>
            </a:buClr>
            <a:buSzPts val="3200"/>
            <a:buFont typeface="Calibri"/>
            <a:buChar char="•"/>
          </a:pPr>
          <a:r>
            <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Integrate CEA into HR processes</a:t>
          </a:r>
          <a:endParaRPr lang="en-GB" sz="2400" kern="1200" dirty="0"/>
        </a:p>
      </dsp:txBody>
      <dsp:txXfrm rot="-5400000">
        <a:off x="5829198" y="3290426"/>
        <a:ext cx="10964166" cy="1059785"/>
      </dsp:txXfrm>
    </dsp:sp>
    <dsp:sp modelId="{0A22BD28-57ED-0F49-9E99-7980BCAFA0FB}">
      <dsp:nvSpPr>
        <dsp:cNvPr id="0" name=""/>
        <dsp:cNvSpPr/>
      </dsp:nvSpPr>
      <dsp:spPr>
        <a:xfrm>
          <a:off x="370394" y="3086287"/>
          <a:ext cx="5458803" cy="146806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GB" sz="3600" kern="1200" dirty="0">
              <a:solidFill>
                <a:schemeClr val="tx2"/>
              </a:solidFill>
              <a:latin typeface="Montserrat" pitchFamily="2" charset="77"/>
            </a:rPr>
            <a:t>Support services</a:t>
          </a:r>
        </a:p>
      </dsp:txBody>
      <dsp:txXfrm>
        <a:off x="442059" y="3157952"/>
        <a:ext cx="5315473" cy="1324732"/>
      </dsp:txXfrm>
    </dsp:sp>
    <dsp:sp modelId="{898E0D29-31A8-7146-A46B-C5FCBD724054}">
      <dsp:nvSpPr>
        <dsp:cNvPr id="0" name=""/>
        <dsp:cNvSpPr/>
      </dsp:nvSpPr>
      <dsp:spPr>
        <a:xfrm rot="5400000">
          <a:off x="10752722" y="-148964"/>
          <a:ext cx="1174449" cy="1102149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rgbClr val="000000"/>
            </a:buClr>
            <a:buSzPts val="3200"/>
            <a:buFont typeface="Calibri"/>
            <a:buChar char="•"/>
          </a:pPr>
          <a:r>
            <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Be the link between the NS and the community</a:t>
          </a:r>
          <a:endParaRPr lang="en-GB" sz="2400" kern="1200" dirty="0"/>
        </a:p>
        <a:p>
          <a:pPr marL="228600" lvl="1" indent="-228600" algn="l" defTabSz="1066800">
            <a:lnSpc>
              <a:spcPct val="90000"/>
            </a:lnSpc>
            <a:spcBef>
              <a:spcPct val="0"/>
            </a:spcBef>
            <a:spcAft>
              <a:spcPct val="15000"/>
            </a:spcAft>
            <a:buClr>
              <a:srgbClr val="000000"/>
            </a:buClr>
            <a:buSzPts val="3200"/>
            <a:buFont typeface="Calibri"/>
            <a:buChar char="•"/>
          </a:pPr>
          <a:r>
            <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Engage communities in branch activities</a:t>
          </a:r>
          <a:endParaRPr lang="en-GB" sz="2400" kern="1200" dirty="0"/>
        </a:p>
      </dsp:txBody>
      <dsp:txXfrm rot="-5400000">
        <a:off x="5829198" y="4831892"/>
        <a:ext cx="10964166" cy="1059785"/>
      </dsp:txXfrm>
    </dsp:sp>
    <dsp:sp modelId="{E8183D82-9C16-7846-A863-A3F197E89D52}">
      <dsp:nvSpPr>
        <dsp:cNvPr id="0" name=""/>
        <dsp:cNvSpPr/>
      </dsp:nvSpPr>
      <dsp:spPr>
        <a:xfrm>
          <a:off x="370394" y="4627753"/>
          <a:ext cx="5458803" cy="146806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GB" sz="3600" kern="1200" dirty="0">
              <a:solidFill>
                <a:schemeClr val="tx2"/>
              </a:solidFill>
              <a:latin typeface="Montserrat" pitchFamily="2" charset="77"/>
            </a:rPr>
            <a:t>Branches &amp; volunteers</a:t>
          </a:r>
        </a:p>
      </dsp:txBody>
      <dsp:txXfrm>
        <a:off x="442059" y="4699418"/>
        <a:ext cx="5315473" cy="1324732"/>
      </dsp:txXfrm>
    </dsp:sp>
    <dsp:sp modelId="{C6423980-1A24-6C45-9FAD-0C6E97443A17}">
      <dsp:nvSpPr>
        <dsp:cNvPr id="0" name=""/>
        <dsp:cNvSpPr/>
      </dsp:nvSpPr>
      <dsp:spPr>
        <a:xfrm rot="5400000">
          <a:off x="10752722" y="1392500"/>
          <a:ext cx="1174449" cy="1102149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rgbClr val="000000"/>
            </a:buClr>
            <a:buSzPts val="3200"/>
            <a:buFont typeface="Calibri"/>
            <a:buChar char="•"/>
          </a:pPr>
          <a:r>
            <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Provide support and funding to NS for CEA</a:t>
          </a:r>
          <a:endParaRPr lang="en-GB" sz="2400" kern="1200" dirty="0"/>
        </a:p>
        <a:p>
          <a:pPr marL="228600" lvl="1" indent="-228600" algn="l" defTabSz="1066800">
            <a:lnSpc>
              <a:spcPct val="90000"/>
            </a:lnSpc>
            <a:spcBef>
              <a:spcPct val="0"/>
            </a:spcBef>
            <a:spcAft>
              <a:spcPct val="15000"/>
            </a:spcAft>
            <a:buClr>
              <a:srgbClr val="000000"/>
            </a:buClr>
            <a:buSzPts val="3200"/>
            <a:buFont typeface="Calibri"/>
            <a:buChar char="•"/>
          </a:pPr>
          <a:r>
            <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Institutionalize CEA in your own organization</a:t>
          </a:r>
          <a:endParaRPr lang="en-GB" sz="2400" kern="1200" dirty="0"/>
        </a:p>
      </dsp:txBody>
      <dsp:txXfrm rot="-5400000">
        <a:off x="5829198" y="6373356"/>
        <a:ext cx="10964166" cy="1059785"/>
      </dsp:txXfrm>
    </dsp:sp>
    <dsp:sp modelId="{0A639337-4A64-9444-AA73-062957A2D4BA}">
      <dsp:nvSpPr>
        <dsp:cNvPr id="0" name=""/>
        <dsp:cNvSpPr/>
      </dsp:nvSpPr>
      <dsp:spPr>
        <a:xfrm>
          <a:off x="370394" y="6169218"/>
          <a:ext cx="5458803" cy="146806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GB" sz="3600" kern="1200" dirty="0">
              <a:solidFill>
                <a:schemeClr val="tx2"/>
              </a:solidFill>
              <a:latin typeface="Montserrat" pitchFamily="2" charset="77"/>
            </a:rPr>
            <a:t>IFRC, ICRC &amp; PNS</a:t>
          </a:r>
        </a:p>
      </dsp:txBody>
      <dsp:txXfrm>
        <a:off x="442059" y="6240883"/>
        <a:ext cx="5315473" cy="132473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D03242-0900-F04A-B7FA-31D8953F3B78}">
      <dsp:nvSpPr>
        <dsp:cNvPr id="0" name=""/>
        <dsp:cNvSpPr/>
      </dsp:nvSpPr>
      <dsp:spPr>
        <a:xfrm>
          <a:off x="4060305" y="1966"/>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0" kern="1200" dirty="0">
              <a:solidFill>
                <a:schemeClr val="bg2"/>
              </a:solidFill>
              <a:latin typeface="Montserrat" pitchFamily="2" charset="77"/>
              <a:ea typeface="Open Sans" panose="020B0606030504020204" pitchFamily="34" charset="0"/>
              <a:cs typeface="Open Sans" panose="020B0606030504020204" pitchFamily="34" charset="0"/>
            </a:rPr>
            <a:t>ASSESSMENT</a:t>
          </a:r>
        </a:p>
      </dsp:txBody>
      <dsp:txXfrm>
        <a:off x="4130542" y="72203"/>
        <a:ext cx="2675855" cy="1298337"/>
      </dsp:txXfrm>
    </dsp:sp>
    <dsp:sp modelId="{18E33FFE-5365-CB43-9B80-74D8A238D9AB}">
      <dsp:nvSpPr>
        <dsp:cNvPr id="0" name=""/>
        <dsp:cNvSpPr/>
      </dsp:nvSpPr>
      <dsp:spPr>
        <a:xfrm>
          <a:off x="3883853" y="1102102"/>
          <a:ext cx="4749885" cy="4749885"/>
        </a:xfrm>
        <a:custGeom>
          <a:avLst/>
          <a:gdLst/>
          <a:ahLst/>
          <a:cxnLst/>
          <a:rect l="0" t="0" r="0" b="0"/>
          <a:pathLst>
            <a:path>
              <a:moveTo>
                <a:pt x="3010963" y="86749"/>
              </a:moveTo>
              <a:arcTo wR="2374942" hR="2374942" stAng="17132021" swAng="275131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BE3A8DC-FE34-9A4F-9A12-706D9D63FFAC}">
      <dsp:nvSpPr>
        <dsp:cNvPr id="0" name=""/>
        <dsp:cNvSpPr/>
      </dsp:nvSpPr>
      <dsp:spPr>
        <a:xfrm>
          <a:off x="7037866" y="2356360"/>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0" kern="1200" dirty="0">
              <a:solidFill>
                <a:schemeClr val="bg2"/>
              </a:solidFill>
              <a:latin typeface="Montserrat" pitchFamily="2" charset="77"/>
              <a:ea typeface="Open Sans" panose="020B0606030504020204" pitchFamily="34" charset="0"/>
              <a:cs typeface="Open Sans" panose="020B0606030504020204" pitchFamily="34" charset="0"/>
            </a:rPr>
            <a:t>PLANNING</a:t>
          </a:r>
        </a:p>
      </dsp:txBody>
      <dsp:txXfrm>
        <a:off x="7108103" y="2426597"/>
        <a:ext cx="2675855" cy="1298337"/>
      </dsp:txXfrm>
    </dsp:sp>
    <dsp:sp modelId="{9AD68676-D4AD-5E42-AB28-B6EEE0920C4C}">
      <dsp:nvSpPr>
        <dsp:cNvPr id="0" name=""/>
        <dsp:cNvSpPr/>
      </dsp:nvSpPr>
      <dsp:spPr>
        <a:xfrm>
          <a:off x="3870791" y="344201"/>
          <a:ext cx="4749885" cy="4749885"/>
        </a:xfrm>
        <a:custGeom>
          <a:avLst/>
          <a:gdLst/>
          <a:ahLst/>
          <a:cxnLst/>
          <a:rect l="0" t="0" r="0" b="0"/>
          <a:pathLst>
            <a:path>
              <a:moveTo>
                <a:pt x="4483375" y="3468040"/>
              </a:moveTo>
              <a:arcTo wR="2374942" hR="2374942" stAng="1644245" swAng="2803648"/>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149E0A3-0C75-4047-9E2B-28B36F5A0F86}">
      <dsp:nvSpPr>
        <dsp:cNvPr id="0" name=""/>
        <dsp:cNvSpPr/>
      </dsp:nvSpPr>
      <dsp:spPr>
        <a:xfrm>
          <a:off x="4060305" y="4751851"/>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0" kern="1200" dirty="0">
              <a:solidFill>
                <a:schemeClr val="bg2"/>
              </a:solidFill>
              <a:latin typeface="Montserrat" pitchFamily="2" charset="77"/>
              <a:ea typeface="Open Sans" panose="020B0606030504020204" pitchFamily="34" charset="0"/>
              <a:cs typeface="Open Sans" panose="020B0606030504020204" pitchFamily="34" charset="0"/>
            </a:rPr>
            <a:t>IMPLEMENT &amp; MONITOR</a:t>
          </a:r>
        </a:p>
      </dsp:txBody>
      <dsp:txXfrm>
        <a:off x="4130542" y="4822088"/>
        <a:ext cx="2675855" cy="1298337"/>
      </dsp:txXfrm>
    </dsp:sp>
    <dsp:sp modelId="{E9467F01-C5CC-AF4C-8089-DE26FB7CC7C9}">
      <dsp:nvSpPr>
        <dsp:cNvPr id="0" name=""/>
        <dsp:cNvSpPr/>
      </dsp:nvSpPr>
      <dsp:spPr>
        <a:xfrm>
          <a:off x="2046236" y="286446"/>
          <a:ext cx="4749885" cy="4749885"/>
        </a:xfrm>
        <a:custGeom>
          <a:avLst/>
          <a:gdLst/>
          <a:ahLst/>
          <a:cxnLst/>
          <a:rect l="0" t="0" r="0" b="0"/>
          <a:pathLst>
            <a:path>
              <a:moveTo>
                <a:pt x="1993592" y="4719068"/>
              </a:moveTo>
              <a:arcTo wR="2374942" hR="2374942" stAng="5954407" swAng="3045309"/>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A468908-1167-C941-9084-C5E0B3ED77E0}">
      <dsp:nvSpPr>
        <dsp:cNvPr id="0" name=""/>
        <dsp:cNvSpPr/>
      </dsp:nvSpPr>
      <dsp:spPr>
        <a:xfrm>
          <a:off x="860606" y="2392221"/>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0" kern="1200" dirty="0">
              <a:solidFill>
                <a:schemeClr val="bg2"/>
              </a:solidFill>
              <a:latin typeface="Montserrat" pitchFamily="2" charset="77"/>
              <a:ea typeface="Open Sans" panose="020B0606030504020204" pitchFamily="34" charset="0"/>
              <a:cs typeface="Open Sans" panose="020B0606030504020204" pitchFamily="34" charset="0"/>
            </a:rPr>
            <a:t>EVALUATE &amp; LEARN</a:t>
          </a:r>
        </a:p>
      </dsp:txBody>
      <dsp:txXfrm>
        <a:off x="930843" y="2462458"/>
        <a:ext cx="2675855" cy="1298337"/>
      </dsp:txXfrm>
    </dsp:sp>
    <dsp:sp modelId="{6D28E37C-B7E8-7844-9171-7040F8342732}">
      <dsp:nvSpPr>
        <dsp:cNvPr id="0" name=""/>
        <dsp:cNvSpPr/>
      </dsp:nvSpPr>
      <dsp:spPr>
        <a:xfrm>
          <a:off x="2057132" y="1154596"/>
          <a:ext cx="4749885" cy="4749885"/>
        </a:xfrm>
        <a:custGeom>
          <a:avLst/>
          <a:gdLst/>
          <a:ahLst/>
          <a:cxnLst/>
          <a:rect l="0" t="0" r="0" b="0"/>
          <a:pathLst>
            <a:path>
              <a:moveTo>
                <a:pt x="300150" y="1219265"/>
              </a:moveTo>
              <a:arcTo wR="2374942" hR="2374942" stAng="12547090" swAng="3082203"/>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5348"/>
          </a:xfrm>
          <a:prstGeom prst="rect">
            <a:avLst/>
          </a:prstGeom>
          <a:noFill/>
          <a:ln>
            <a:noFill/>
          </a:ln>
        </p:spPr>
        <p:txBody>
          <a:bodyPr spcFirstLastPara="1" wrap="square" lIns="90291" tIns="45133" rIns="90291" bIns="45133"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3" y="0"/>
            <a:ext cx="2945659" cy="495348"/>
          </a:xfrm>
          <a:prstGeom prst="rect">
            <a:avLst/>
          </a:prstGeom>
          <a:noFill/>
          <a:ln>
            <a:noFill/>
          </a:ln>
        </p:spPr>
        <p:txBody>
          <a:bodyPr spcFirstLastPara="1" wrap="square" lIns="90291" tIns="45133" rIns="90291" bIns="45133"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lvl1pPr marL="457200" marR="0" lvl="0"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377318"/>
            <a:ext cx="2945659" cy="495347"/>
          </a:xfrm>
          <a:prstGeom prst="rect">
            <a:avLst/>
          </a:prstGeom>
          <a:noFill/>
          <a:ln>
            <a:noFill/>
          </a:ln>
        </p:spPr>
        <p:txBody>
          <a:bodyPr spcFirstLastPara="1" wrap="square" lIns="90291" tIns="45133" rIns="90291" bIns="45133"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a:buSzPts val="1200"/>
            </a:pPr>
            <a:fld id="{00000000-1234-1234-1234-123412341234}" type="slidenum">
              <a:rPr lang="en-GB" sz="1200" smtClean="0">
                <a:solidFill>
                  <a:schemeClr val="dk1"/>
                </a:solidFill>
                <a:latin typeface="Calibri"/>
                <a:ea typeface="Calibri"/>
                <a:cs typeface="Calibri"/>
                <a:sym typeface="Calibri"/>
              </a:rPr>
              <a:pPr algn="r">
                <a:buSzPts val="1200"/>
              </a:pPr>
              <a:t>‹#›</a:t>
            </a:fld>
            <a:endParaRPr lang="en-GB" sz="120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corehumanitarianstandard.org/the-standard" TargetMode="External"/><Relationship Id="rId2" Type="http://schemas.openxmlformats.org/officeDocument/2006/relationships/slide" Target="../slides/slide16.xml"/><Relationship Id="rId1" Type="http://schemas.openxmlformats.org/officeDocument/2006/relationships/notesMaster" Target="../notesMasters/notesMaster1.xml"/><Relationship Id="rId5" Type="http://schemas.openxmlformats.org/officeDocument/2006/relationships/hyperlink" Target="https://interagencystandingcommittee.org/about-the-grand-bargain" TargetMode="External"/><Relationship Id="rId4" Type="http://schemas.openxmlformats.org/officeDocument/2006/relationships/hyperlink" Target="https://interagencystandingcommittee.org/system/files/2020-11/IASC%20Revised%20AAP%20Commitments%20endorsed%20November%202017.pdf"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0"/>
              </a:spcBef>
            </a:pPr>
            <a:r>
              <a:rPr lang="en-GB" dirty="0"/>
              <a:t>FACILIATOR NOTES</a:t>
            </a:r>
          </a:p>
          <a:p>
            <a:pPr marL="338648" indent="-338648">
              <a:spcBef>
                <a:spcPts val="0"/>
              </a:spcBef>
              <a:buFont typeface="Arial" panose="020B0604020202020204" pitchFamily="34" charset="0"/>
              <a:buChar char="•"/>
            </a:pPr>
            <a:r>
              <a:rPr lang="en-GB" dirty="0"/>
              <a:t>This is a one-hour session to introduce key CEA concepts</a:t>
            </a:r>
          </a:p>
          <a:p>
            <a:pPr marL="338648" indent="-338648">
              <a:spcBef>
                <a:spcPts val="0"/>
              </a:spcBef>
              <a:buFont typeface="Arial" panose="020B0604020202020204" pitchFamily="34" charset="0"/>
              <a:buChar char="•"/>
            </a:pPr>
            <a:r>
              <a:rPr lang="en-GB" dirty="0"/>
              <a:t>Some slides are hidden so you need to review in advance and decide which content is most critical for your audience and your needs</a:t>
            </a:r>
          </a:p>
          <a:p>
            <a:pPr marL="338648" indent="-338648">
              <a:spcBef>
                <a:spcPts val="0"/>
              </a:spcBef>
              <a:buFont typeface="Arial" panose="020B0604020202020204" pitchFamily="34" charset="0"/>
              <a:buChar char="•"/>
            </a:pPr>
            <a:r>
              <a:rPr lang="en-GB" dirty="0"/>
              <a:t>Optional group exercise to make it 1.5 hours if time allows</a:t>
            </a:r>
          </a:p>
          <a:p>
            <a:pPr marL="338648" indent="-338648">
              <a:spcBef>
                <a:spcPts val="0"/>
              </a:spcBef>
              <a:buFont typeface="Arial" panose="020B0604020202020204" pitchFamily="34" charset="0"/>
              <a:buChar char="•"/>
            </a:pPr>
            <a:r>
              <a:rPr lang="en-GB" dirty="0"/>
              <a:t>This is the online version – a face to face version also exists</a:t>
            </a:r>
            <a:endParaRPr dirty="0"/>
          </a:p>
        </p:txBody>
      </p:sp>
      <p:sp>
        <p:nvSpPr>
          <p:cNvPr id="464" name="Google Shape;464;p1: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a:buSzPts val="1400"/>
            </a:pPr>
            <a:fld id="{00000000-1234-1234-1234-123412341234}" type="slidenum">
              <a:rPr lang="en-GB"/>
              <a:pPr algn="r">
                <a:buSzPts val="1400"/>
              </a:pP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9: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9: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defTabSz="903061">
              <a:spcBef>
                <a:spcPts val="0"/>
              </a:spcBef>
              <a:defRPr/>
            </a:pPr>
            <a:r>
              <a:rPr lang="en-GB" sz="1800" b="1" dirty="0"/>
              <a:t>FACILITATOR NOTES - </a:t>
            </a:r>
            <a:r>
              <a:rPr lang="en-GB" sz="1800" b="1" dirty="0">
                <a:solidFill>
                  <a:srgbClr val="F5333F"/>
                </a:solidFill>
                <a:latin typeface="Open Sans"/>
                <a:ea typeface="Open Sans"/>
                <a:cs typeface="Open Sans"/>
                <a:sym typeface="Open Sans"/>
              </a:rPr>
              <a:t>Chat and verbal</a:t>
            </a:r>
            <a:endParaRPr lang="en-GB" sz="1800" b="1" dirty="0"/>
          </a:p>
          <a:p>
            <a:pPr marL="0" indent="0">
              <a:spcBef>
                <a:spcPts val="0"/>
              </a:spcBef>
            </a:pPr>
            <a:endParaRPr lang="en-GB" sz="1800" b="1" dirty="0"/>
          </a:p>
          <a:p>
            <a:pPr marL="282207" indent="-282207">
              <a:spcBef>
                <a:spcPts val="0"/>
              </a:spcBef>
              <a:buClr>
                <a:srgbClr val="F5333F"/>
              </a:buClr>
              <a:buSzPts val="1800"/>
              <a:buFontTx/>
              <a:buChar char="-"/>
            </a:pPr>
            <a:r>
              <a:rPr lang="en-GB" sz="1800" dirty="0">
                <a:solidFill>
                  <a:srgbClr val="F5333F"/>
                </a:solidFill>
                <a:latin typeface="Open Sans"/>
                <a:ea typeface="Open Sans"/>
                <a:cs typeface="Open Sans"/>
                <a:sym typeface="Open Sans"/>
              </a:rPr>
              <a:t>First ask participants of how they have  supported community participation in their programmes or operations</a:t>
            </a:r>
          </a:p>
          <a:p>
            <a:pPr marL="282207" indent="-282207">
              <a:spcBef>
                <a:spcPts val="0"/>
              </a:spcBef>
              <a:buFontTx/>
              <a:buChar char="-"/>
            </a:pPr>
            <a:r>
              <a:rPr lang="en-GB" sz="1800" dirty="0"/>
              <a:t>Take responses both verbally and in chat and if no one responds, ask someone yourself (and make a point that if no one responds, you will cold call people randomly. Also good to cold call people with their videos off to get them back on their toes).</a:t>
            </a:r>
          </a:p>
          <a:p>
            <a:pPr marL="282207" indent="-282207">
              <a:spcBef>
                <a:spcPts val="0"/>
              </a:spcBef>
              <a:buFontTx/>
              <a:buChar char="-"/>
            </a:pPr>
            <a:r>
              <a:rPr lang="en-GB" sz="1800" dirty="0"/>
              <a:t>While someone is sharing verbally, see if there are responses in chat and read/respond to them when the verbal response is wrapped up.</a:t>
            </a:r>
            <a:endParaRPr lang="en-GB" sz="1800" dirty="0">
              <a:solidFill>
                <a:srgbClr val="F5333F"/>
              </a:solidFill>
              <a:latin typeface="Open Sans"/>
              <a:ea typeface="Open Sans"/>
              <a:cs typeface="Open Sans"/>
              <a:sym typeface="Open Sans"/>
            </a:endParaRPr>
          </a:p>
          <a:p>
            <a:pPr marL="282207" indent="-282207">
              <a:spcBef>
                <a:spcPts val="0"/>
              </a:spcBef>
              <a:buClr>
                <a:srgbClr val="F5333F"/>
              </a:buClr>
              <a:buSzPts val="1800"/>
              <a:buFontTx/>
              <a:buChar char="-"/>
            </a:pPr>
            <a:endParaRPr lang="en-GB" sz="1800" dirty="0">
              <a:solidFill>
                <a:srgbClr val="F5333F"/>
              </a:solidFill>
              <a:latin typeface="Open Sans"/>
              <a:ea typeface="Open Sans"/>
              <a:cs typeface="Open Sans"/>
              <a:sym typeface="Open Sans"/>
            </a:endParaRPr>
          </a:p>
          <a:p>
            <a:pPr marL="282207" indent="-282207">
              <a:spcBef>
                <a:spcPts val="0"/>
              </a:spcBef>
              <a:buClr>
                <a:srgbClr val="F5333F"/>
              </a:buClr>
              <a:buSzPts val="1800"/>
              <a:buFontTx/>
              <a:buChar char="-"/>
            </a:pPr>
            <a:r>
              <a:rPr lang="en-GB" sz="1800" b="1" dirty="0">
                <a:solidFill>
                  <a:srgbClr val="F5333F"/>
                </a:solidFill>
                <a:latin typeface="Open Sans"/>
                <a:ea typeface="Open Sans"/>
                <a:cs typeface="Open Sans"/>
                <a:sym typeface="Open Sans"/>
              </a:rPr>
              <a:t>Explain </a:t>
            </a:r>
            <a:r>
              <a:rPr lang="en-GB" sz="2000" b="1" dirty="0"/>
              <a:t>Participation</a:t>
            </a:r>
            <a:r>
              <a:rPr lang="en-GB" sz="2000" dirty="0"/>
              <a:t> is is about making decisions together with the community about how programmes and operations are designed, managed and implemented and where possible we support communities to lead and shape their own solutions and changes, on their own terms. For example:</a:t>
            </a:r>
          </a:p>
          <a:p>
            <a:pPr marL="733737" lvl="1" indent="-282207">
              <a:spcBef>
                <a:spcPts val="0"/>
              </a:spcBef>
              <a:buFontTx/>
              <a:buChar char="-"/>
            </a:pPr>
            <a:r>
              <a:rPr lang="en-GB" sz="2000" dirty="0"/>
              <a:t>Working with community project committees and meeting regularly to make decisions about the programme</a:t>
            </a:r>
          </a:p>
          <a:p>
            <a:pPr marL="733737" lvl="1" indent="-282207">
              <a:spcBef>
                <a:spcPts val="0"/>
              </a:spcBef>
              <a:buFontTx/>
              <a:buChar char="-"/>
            </a:pPr>
            <a:r>
              <a:rPr lang="en-GB" sz="2000" dirty="0"/>
              <a:t>Holding regular community meetings to update on progress, collect feedback, and agree on next steps with the community. </a:t>
            </a:r>
          </a:p>
          <a:p>
            <a:pPr marL="733737" lvl="1" indent="-282207">
              <a:spcBef>
                <a:spcPts val="0"/>
              </a:spcBef>
              <a:buFontTx/>
              <a:buChar char="-"/>
            </a:pPr>
            <a:r>
              <a:rPr lang="en-GB" sz="2000" dirty="0"/>
              <a:t>Working with communities to agree selection and vulnerability criteria for support, and then agreeing together who qualifies for that support</a:t>
            </a:r>
          </a:p>
          <a:p>
            <a:pPr marL="733737" lvl="1" indent="-282207">
              <a:spcBef>
                <a:spcPts val="0"/>
              </a:spcBef>
              <a:buFontTx/>
              <a:buChar char="-"/>
            </a:pPr>
            <a:r>
              <a:rPr lang="en-GB" sz="2000" dirty="0"/>
              <a:t>Supporting communities to implement their own activities with just funding or technical support from the NS</a:t>
            </a:r>
          </a:p>
          <a:p>
            <a:pPr marL="282207" indent="-282207" defTabSz="903061">
              <a:spcBef>
                <a:spcPts val="0"/>
              </a:spcBef>
              <a:buClr>
                <a:srgbClr val="F5333F"/>
              </a:buClr>
              <a:buSzPts val="1800"/>
              <a:buFontTx/>
              <a:buChar char="-"/>
              <a:defRPr/>
            </a:pPr>
            <a:endParaRPr lang="en-GB" sz="2000" dirty="0"/>
          </a:p>
          <a:p>
            <a:pPr marL="0" indent="0" defTabSz="903061">
              <a:spcBef>
                <a:spcPts val="0"/>
              </a:spcBef>
              <a:buClr>
                <a:srgbClr val="F5333F"/>
              </a:buClr>
              <a:buSzPts val="1800"/>
              <a:defRPr/>
            </a:pPr>
            <a:r>
              <a:rPr lang="en-GB" sz="2000" b="1" dirty="0"/>
              <a:t>These examples are from the CEA Guide and can be exchanged for ones from your region, country or National Society </a:t>
            </a:r>
          </a:p>
          <a:p>
            <a:pPr marL="0" indent="0">
              <a:spcBef>
                <a:spcPts val="535"/>
              </a:spcBef>
            </a:pPr>
            <a:endParaRPr lang="en-GB" sz="2000" dirty="0"/>
          </a:p>
          <a:p>
            <a:pPr marL="0" indent="0">
              <a:spcBef>
                <a:spcPts val="535"/>
              </a:spcBef>
            </a:pPr>
            <a:r>
              <a:rPr lang="en-GB" b="1" dirty="0"/>
              <a:t>Advisory committees strengthen services and social cohesion in Turkey</a:t>
            </a:r>
          </a:p>
          <a:p>
            <a:pPr marL="0" indent="0">
              <a:spcBef>
                <a:spcPts val="535"/>
              </a:spcBef>
            </a:pPr>
            <a:r>
              <a:rPr lang="en-GB" dirty="0"/>
              <a:t>To ensure Turkish Red Crescent Society (TRCS) community centres are providing services relevant to people’s needs, advisory committees have been formed at each community centre, comprising members of the local community, migrants, and other vulnerable groups. The committees meet once a month, and bring together the National Society, local government, and community members. They are an opportunity to discuss how to adjust community centre activities and to advocate on wider issues to relevant stakeholders. At the first meeting, a one-pager to explain the objectives, responsibilities and working modalities of the committee was discussed and agreed.</a:t>
            </a:r>
          </a:p>
          <a:p>
            <a:pPr marL="0" indent="0">
              <a:spcBef>
                <a:spcPts val="535"/>
              </a:spcBef>
            </a:pPr>
            <a:endParaRPr lang="en-GB" dirty="0"/>
          </a:p>
          <a:p>
            <a:pPr marL="0" indent="0">
              <a:spcBef>
                <a:spcPts val="889"/>
              </a:spcBef>
            </a:pPr>
            <a:r>
              <a:rPr lang="en-GB" sz="2000" b="1" dirty="0"/>
              <a:t>Community Based Action Teams in Indonesia plan their own COVID-19 response activities</a:t>
            </a:r>
            <a:endParaRPr lang="en-GB" dirty="0"/>
          </a:p>
          <a:p>
            <a:pPr marL="0" indent="0">
              <a:spcBef>
                <a:spcPts val="889"/>
              </a:spcBef>
            </a:pPr>
            <a:r>
              <a:rPr lang="en-GB" sz="2000" dirty="0" err="1"/>
              <a:t>Palang</a:t>
            </a:r>
            <a:r>
              <a:rPr lang="en-GB" sz="2000" dirty="0"/>
              <a:t> Merah Indonesia (PMI) – the Indonesian Red Cross – regularly work through Community Based Action Teams (CBATs) in Communities. These volunteer groups are trained as first responders in a disaster and act as the link between the National Society and the wider community. To support communities to lead their own response to COVID-19, PMI provided cash grants to CBATs, which they could use depending on the specific needs in their community. PMI provided a broad list of activities the grants could be used for, including contact tracing, health promotion, mask and handwashing station production, disinfection, or surveillance, but the decision on how to use the funding sat with the community. CBATs received orientations and training online, using Zoom and WhatsApp, which covered guidance on the grant, budgeting and monitoring, and prevention of COVID-19. To ensure full community participation in the process, PMI also provided training to CBAT members on how they could receive input, suggestions, and complaints, on how the grants were being used from the wider community.</a:t>
            </a:r>
            <a:endParaRPr lang="en-GB" dirty="0"/>
          </a:p>
          <a:p>
            <a:pPr marL="0" indent="0">
              <a:spcBef>
                <a:spcPts val="535"/>
              </a:spcBef>
            </a:pPr>
            <a:endParaRPr dirty="0"/>
          </a:p>
        </p:txBody>
      </p:sp>
      <p:sp>
        <p:nvSpPr>
          <p:cNvPr id="555" name="Google Shape;555;p9: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defTabSz="903061" fontAlgn="base">
              <a:buClrTx/>
              <a:buSzPts val="1400"/>
              <a:defRPr/>
            </a:pPr>
            <a:fld id="{00000000-1234-1234-1234-123412341234}" type="slidenum">
              <a:rPr lang="en-GB" sz="1200" kern="1200">
                <a:solidFill>
                  <a:prstClr val="black"/>
                </a:solidFill>
                <a:latin typeface="Calibri" panose="020F0502020204030204" pitchFamily="34" charset="0"/>
                <a:ea typeface="+mn-ea"/>
              </a:rPr>
              <a:pPr algn="r" defTabSz="903061" fontAlgn="base">
                <a:buClrTx/>
                <a:buSzPts val="1400"/>
                <a:defRPr/>
              </a:pPr>
              <a:t>10</a:t>
            </a:fld>
            <a:endParaRPr sz="1200" kern="1200">
              <a:solidFill>
                <a:prstClr val="black"/>
              </a:solidFill>
              <a:latin typeface="Calibri" panose="020F0502020204030204" pitchFamily="34" charset="0"/>
              <a:ea typeface="+mn-ea"/>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10: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2" name="Google Shape;562;p10: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defTabSz="903061">
              <a:spcBef>
                <a:spcPts val="0"/>
              </a:spcBef>
              <a:buClr>
                <a:srgbClr val="F5333F"/>
              </a:buClr>
              <a:buSzPts val="1800"/>
              <a:defRPr/>
            </a:pPr>
            <a:r>
              <a:rPr lang="en-GB" sz="1800" b="1" dirty="0">
                <a:solidFill>
                  <a:srgbClr val="F5333F"/>
                </a:solidFill>
                <a:latin typeface="Open Sans"/>
                <a:ea typeface="Open Sans"/>
                <a:cs typeface="Open Sans"/>
                <a:sym typeface="Open Sans"/>
              </a:rPr>
              <a:t>FACILITATORS NOTES - Chat and verbal</a:t>
            </a:r>
          </a:p>
          <a:p>
            <a:pPr marL="0" indent="0">
              <a:spcBef>
                <a:spcPts val="0"/>
              </a:spcBef>
              <a:buClr>
                <a:srgbClr val="F5333F"/>
              </a:buClr>
              <a:buSzPts val="1800"/>
            </a:pPr>
            <a:endParaRPr lang="en-GB" sz="1800" b="1" dirty="0">
              <a:solidFill>
                <a:srgbClr val="F5333F"/>
              </a:solidFill>
              <a:latin typeface="Open Sans"/>
              <a:ea typeface="Open Sans"/>
              <a:cs typeface="Open Sans"/>
              <a:sym typeface="Open Sans"/>
            </a:endParaRPr>
          </a:p>
          <a:p>
            <a:pPr marL="282207" indent="-282207">
              <a:spcBef>
                <a:spcPts val="0"/>
              </a:spcBef>
              <a:buClr>
                <a:srgbClr val="F5333F"/>
              </a:buClr>
              <a:buSzPts val="1800"/>
              <a:buFontTx/>
              <a:buChar char="-"/>
            </a:pPr>
            <a:r>
              <a:rPr lang="en-GB" sz="2000" dirty="0">
                <a:solidFill>
                  <a:srgbClr val="F5333F"/>
                </a:solidFill>
                <a:latin typeface="Open Sans"/>
                <a:ea typeface="Open Sans"/>
                <a:cs typeface="Open Sans"/>
                <a:sym typeface="Open Sans"/>
              </a:rPr>
              <a:t>First ask participants if they have any examples of feedback mechanisms in their programmes or operations</a:t>
            </a:r>
          </a:p>
          <a:p>
            <a:pPr marL="282207" indent="-282207">
              <a:spcBef>
                <a:spcPts val="0"/>
              </a:spcBef>
              <a:buFontTx/>
              <a:buChar char="-"/>
            </a:pPr>
            <a:r>
              <a:rPr lang="en-GB" sz="2000" dirty="0"/>
              <a:t>Take responses both verbally and in chat and if no one responds, ask someone yourself (and make a point that if no one responds, you will cold call people randomly. Also good to cold call people with their videos off to get them back on their toes).</a:t>
            </a:r>
          </a:p>
          <a:p>
            <a:pPr marL="282207" indent="-282207">
              <a:spcBef>
                <a:spcPts val="0"/>
              </a:spcBef>
              <a:buFontTx/>
              <a:buChar char="-"/>
            </a:pPr>
            <a:r>
              <a:rPr lang="en-GB" sz="2000" dirty="0"/>
              <a:t>While someone is sharing verbally, see if there are responses in chat and read/respond to them when the verbal response is wrapped up.</a:t>
            </a:r>
            <a:endParaRPr lang="en-GB" sz="2000" dirty="0">
              <a:solidFill>
                <a:srgbClr val="F5333F"/>
              </a:solidFill>
              <a:latin typeface="Open Sans"/>
              <a:ea typeface="Open Sans"/>
              <a:cs typeface="Open Sans"/>
              <a:sym typeface="Open Sans"/>
            </a:endParaRPr>
          </a:p>
          <a:p>
            <a:pPr marL="282207" indent="-282207">
              <a:spcBef>
                <a:spcPts val="0"/>
              </a:spcBef>
              <a:buClr>
                <a:srgbClr val="F5333F"/>
              </a:buClr>
              <a:buSzPts val="1800"/>
              <a:buFontTx/>
              <a:buChar char="-"/>
            </a:pPr>
            <a:endParaRPr lang="en-GB" sz="2000" dirty="0">
              <a:solidFill>
                <a:srgbClr val="F5333F"/>
              </a:solidFill>
              <a:latin typeface="Open Sans"/>
              <a:ea typeface="Open Sans"/>
              <a:cs typeface="Open Sans"/>
              <a:sym typeface="Open Sans"/>
            </a:endParaRPr>
          </a:p>
          <a:p>
            <a:pPr marL="282207" indent="-282207" defTabSz="903061">
              <a:spcBef>
                <a:spcPts val="0"/>
              </a:spcBef>
              <a:buClr>
                <a:srgbClr val="F5333F"/>
              </a:buClr>
              <a:buSzPts val="1800"/>
              <a:buFontTx/>
              <a:buChar char="-"/>
              <a:defRPr/>
            </a:pPr>
            <a:r>
              <a:rPr lang="en-GB" sz="2000" b="1" dirty="0">
                <a:solidFill>
                  <a:srgbClr val="F5333F"/>
                </a:solidFill>
                <a:latin typeface="Open Sans"/>
                <a:ea typeface="Open Sans"/>
                <a:cs typeface="Open Sans"/>
                <a:sym typeface="Open Sans"/>
              </a:rPr>
              <a:t>Explain </a:t>
            </a:r>
            <a:r>
              <a:rPr lang="en-GB" sz="1800" b="1" dirty="0">
                <a:solidFill>
                  <a:srgbClr val="F5333F"/>
                </a:solidFill>
                <a:ea typeface="Open Sans"/>
              </a:rPr>
              <a:t>f</a:t>
            </a:r>
            <a:r>
              <a:rPr lang="en-GB" sz="1800" b="1" dirty="0"/>
              <a:t>eedback mechanisms </a:t>
            </a:r>
            <a:r>
              <a:rPr lang="en-GB" sz="1800" dirty="0"/>
              <a:t>support us to receive, analyse, respond to, and act on, community questions, complaints, requests, suggestions, beliefs, rumours and praise. This can be about the services and support we provide, beliefs about a specific topic or issue related to our work (for example a public health concern), or about the behaviour and conduct of our staff and volunteers. Examples include:</a:t>
            </a:r>
          </a:p>
          <a:p>
            <a:pPr marL="733737" lvl="1" indent="-282207">
              <a:spcBef>
                <a:spcPts val="0"/>
              </a:spcBef>
              <a:buFontTx/>
              <a:buChar char="-"/>
            </a:pPr>
            <a:r>
              <a:rPr lang="en-GB" sz="1800" dirty="0"/>
              <a:t>Telephone hotlines where people can call and ask questions or share concerns</a:t>
            </a:r>
          </a:p>
          <a:p>
            <a:pPr marL="733737" lvl="1" indent="-282207">
              <a:spcBef>
                <a:spcPts val="0"/>
              </a:spcBef>
              <a:buFontTx/>
              <a:buChar char="-"/>
            </a:pPr>
            <a:r>
              <a:rPr lang="en-GB" sz="1800" dirty="0"/>
              <a:t>Community helpdesks during activities or at regular times</a:t>
            </a:r>
          </a:p>
          <a:p>
            <a:pPr marL="733737" lvl="1" indent="-282207">
              <a:spcBef>
                <a:spcPts val="0"/>
              </a:spcBef>
              <a:buFontTx/>
              <a:buChar char="-"/>
            </a:pPr>
            <a:r>
              <a:rPr lang="en-GB" sz="1800" dirty="0"/>
              <a:t>Suggestion boxes in communities where people can post written feedback</a:t>
            </a:r>
          </a:p>
          <a:p>
            <a:pPr marL="733737" lvl="1" indent="-282207">
              <a:spcBef>
                <a:spcPts val="0"/>
              </a:spcBef>
              <a:buFontTx/>
              <a:buChar char="-"/>
            </a:pPr>
            <a:r>
              <a:rPr lang="en-GB" sz="1800" dirty="0"/>
              <a:t>Running surveys either face to face or online or by phone to ask questions about people’s satisfaction with a programme or what they think about specific issues</a:t>
            </a:r>
          </a:p>
          <a:p>
            <a:pPr marL="733737" lvl="1" indent="-282207">
              <a:spcBef>
                <a:spcPts val="0"/>
              </a:spcBef>
              <a:buFontTx/>
              <a:buChar char="-"/>
            </a:pPr>
            <a:r>
              <a:rPr lang="en-GB" sz="1800" dirty="0"/>
              <a:t>Volunteers are trained to listen to feedback and/or ask questions during activities such as house-to-house visits or health promotion sessions</a:t>
            </a:r>
          </a:p>
          <a:p>
            <a:pPr marL="733737" lvl="1" indent="-282207">
              <a:spcBef>
                <a:spcPts val="0"/>
              </a:spcBef>
              <a:buFontTx/>
              <a:buChar char="-"/>
            </a:pPr>
            <a:r>
              <a:rPr lang="en-GB" sz="1800" dirty="0"/>
              <a:t>Social media, such as Facebook, Twitter or WhatsApp can be used to collect feedback and ask specific question</a:t>
            </a:r>
            <a:endParaRPr dirty="0"/>
          </a:p>
          <a:p>
            <a:pPr marL="0" indent="0">
              <a:spcBef>
                <a:spcPts val="1126"/>
              </a:spcBef>
            </a:pPr>
            <a:endParaRPr sz="1800" b="1" dirty="0">
              <a:solidFill>
                <a:srgbClr val="FF0000"/>
              </a:solidFill>
            </a:endParaRPr>
          </a:p>
          <a:p>
            <a:pPr marL="0" indent="0" defTabSz="903061">
              <a:spcBef>
                <a:spcPts val="0"/>
              </a:spcBef>
              <a:buClr>
                <a:srgbClr val="F5333F"/>
              </a:buClr>
              <a:buSzPts val="1800"/>
              <a:defRPr/>
            </a:pPr>
            <a:r>
              <a:rPr lang="en-GB" sz="1800" b="1" dirty="0"/>
              <a:t>These examples are from the CEA Guide and can be exchanged for ones from your region, country or National Society </a:t>
            </a:r>
          </a:p>
          <a:p>
            <a:pPr marL="0" indent="0">
              <a:spcBef>
                <a:spcPts val="533"/>
              </a:spcBef>
            </a:pPr>
            <a:endParaRPr sz="1800" dirty="0"/>
          </a:p>
          <a:p>
            <a:pPr marL="0" indent="0">
              <a:spcBef>
                <a:spcPts val="534"/>
              </a:spcBef>
            </a:pPr>
            <a:r>
              <a:rPr lang="en-GB" sz="1800" b="1" dirty="0"/>
              <a:t>Growing a pilot National Society feedback mechanism</a:t>
            </a:r>
            <a:endParaRPr dirty="0"/>
          </a:p>
          <a:p>
            <a:pPr marL="0" indent="0">
              <a:spcBef>
                <a:spcPts val="534"/>
              </a:spcBef>
            </a:pPr>
            <a:r>
              <a:rPr lang="en-GB" sz="1800" dirty="0"/>
              <a:t>In 2014, the Lebanese Red Cross Society (LRCS) piloted a small hotline to support a cash and voucher assistance (CVA) project, supported by British Red Cross. Initially managed by the disaster management team, it was soon handed over to the PMER team as the number of calls grew. The mechanism has now been systematized and rolled out to cover most LRCS programmes and operations and the number of calls has grown each year. The most common calls are requests for assistance, programme related issues, requests for information, positive and negative feedback, and a relatively small number of formal complaints. LRCS advertises the feedback mechanism through a variety of channels including SMS, during activities in communities, posters and flyers and through partner organizations. Key benefits from the feedback mechanism include LRCS can now respond much more quickly to problems, such as lost cash cards or liquidity issues with agents. Programme staff also report the information provided by the mechanism is extremely useful to assess and adapt their services to better meet peoples’ needs. Some of the feedback mechanism’s success is attributed to the fact it started small and has been continually improved and adapted based on experience. Read the full case study - https://</a:t>
            </a:r>
            <a:r>
              <a:rPr lang="en-GB" sz="1800" dirty="0" err="1"/>
              <a:t>communityengagementhub.org</a:t>
            </a:r>
            <a:r>
              <a:rPr lang="en-GB" sz="1800" dirty="0"/>
              <a:t>/</a:t>
            </a:r>
            <a:r>
              <a:rPr lang="en-GB" sz="1800" dirty="0" err="1"/>
              <a:t>wp</a:t>
            </a:r>
            <a:r>
              <a:rPr lang="en-GB" sz="1800" dirty="0"/>
              <a:t>-content/uploads/sites/2/2020/04/PMER_CRM-</a:t>
            </a:r>
            <a:r>
              <a:rPr lang="en-GB" sz="1800" dirty="0" err="1"/>
              <a:t>CaseStudy.docx</a:t>
            </a:r>
            <a:r>
              <a:rPr lang="en-GB" sz="1800" dirty="0"/>
              <a:t> </a:t>
            </a:r>
          </a:p>
          <a:p>
            <a:pPr marL="0" indent="0">
              <a:spcBef>
                <a:spcPts val="534"/>
              </a:spcBef>
            </a:pPr>
            <a:endParaRPr lang="en-GB" sz="1800" dirty="0"/>
          </a:p>
          <a:p>
            <a:pPr marL="0" indent="0">
              <a:spcBef>
                <a:spcPts val="534"/>
              </a:spcBef>
            </a:pPr>
            <a:r>
              <a:rPr lang="en-GB" sz="1800" b="1" dirty="0"/>
              <a:t>Using WhatsApp in Peru to respond to COVID-19 questions and requests</a:t>
            </a:r>
            <a:endParaRPr lang="en-GB" sz="1800" dirty="0"/>
          </a:p>
          <a:p>
            <a:pPr marL="0" indent="0">
              <a:spcBef>
                <a:spcPts val="534"/>
              </a:spcBef>
            </a:pPr>
            <a:r>
              <a:rPr lang="en-GB" sz="1800" dirty="0"/>
              <a:t>When the COVID-19 pandemic forced the Peruvian Red Cross (PRC) and IFRC to suspend face-to-face activities with the Venezuelan migrant population, they needed to find a new remote way to provide assistance and respond to feedback. A previous assessment had found that 78 percent of Venezuelan migrants in Peru have access to a mobile phone and 99% use WhatsApp and Facebook to receive information. So, a WhatsApp business line was set up to answer questions or doubts about the pandemic, provide information on prevention, and identify, monitor, and address rumours or fake news related to COVID-19. A set of key messages on COVID-19 prevention and response, along with a question-and-answer sheet, were prepared in advance to be used by the WhatsApp line operators. Initially the line was launched with two community engagement operators, but later medical staff were brought in to support with certain questions. A WhatsApp group was also created between operators to help coordinate replies and guidelines developed to log and track responses. Since its launch, the line has proven very popular and now responds to a much wider range of enquiries, including supporting the Peruvian population. </a:t>
            </a:r>
          </a:p>
          <a:p>
            <a:pPr marL="0" indent="0">
              <a:spcBef>
                <a:spcPts val="533"/>
              </a:spcBef>
            </a:pPr>
            <a:endParaRPr sz="1800" dirty="0"/>
          </a:p>
        </p:txBody>
      </p:sp>
      <p:sp>
        <p:nvSpPr>
          <p:cNvPr id="563" name="Google Shape;563;p10: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defTabSz="903061">
              <a:buSzPts val="1400"/>
              <a:defRPr/>
            </a:pPr>
            <a:fld id="{00000000-1234-1234-1234-123412341234}" type="slidenum">
              <a:rPr lang="en-GB"/>
              <a:pPr algn="r" defTabSz="903061">
                <a:buSzPts val="1400"/>
                <a:defRPr/>
              </a:pP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12: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535"/>
              </a:spcBef>
            </a:pPr>
            <a:endParaRPr/>
          </a:p>
        </p:txBody>
      </p:sp>
      <p:sp>
        <p:nvSpPr>
          <p:cNvPr id="578" name="Google Shape;578;p12: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13: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13: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0"/>
              </a:spcBef>
            </a:pPr>
            <a:r>
              <a:rPr lang="en-GB" sz="2000" b="1"/>
              <a:t>FACILITATOR NOTES – Chat</a:t>
            </a:r>
            <a:endParaRPr/>
          </a:p>
          <a:p>
            <a:pPr marL="0" indent="0">
              <a:spcBef>
                <a:spcPts val="988"/>
              </a:spcBef>
            </a:pPr>
            <a:endParaRPr sz="2000" b="1"/>
          </a:p>
          <a:p>
            <a:pPr marL="0" indent="0">
              <a:spcBef>
                <a:spcPts val="988"/>
              </a:spcBef>
            </a:pPr>
            <a:r>
              <a:rPr lang="en-GB" sz="2000" b="1"/>
              <a:t>BEFORE showing the answers on the slide:</a:t>
            </a:r>
            <a:endParaRPr/>
          </a:p>
          <a:p>
            <a:pPr marL="0" indent="0">
              <a:spcBef>
                <a:spcPts val="988"/>
              </a:spcBef>
            </a:pPr>
            <a:endParaRPr sz="2000"/>
          </a:p>
          <a:p>
            <a:pPr marL="282207" indent="-282207">
              <a:spcBef>
                <a:spcPts val="988"/>
              </a:spcBef>
              <a:buClr>
                <a:schemeClr val="dk1"/>
              </a:buClr>
              <a:buSzPts val="2000"/>
              <a:buFont typeface="Arial"/>
              <a:buChar char="•"/>
            </a:pPr>
            <a:r>
              <a:rPr lang="en-GB" sz="2000"/>
              <a:t>Ask participants if they can think of reasons why we need to engage communities in our work</a:t>
            </a:r>
            <a:endParaRPr>
              <a:latin typeface="Calibri"/>
              <a:ea typeface="Calibri"/>
              <a:cs typeface="Calibri"/>
            </a:endParaRPr>
          </a:p>
          <a:p>
            <a:pPr marL="282207" indent="-282207">
              <a:spcBef>
                <a:spcPts val="988"/>
              </a:spcBef>
              <a:buClr>
                <a:schemeClr val="dk1"/>
              </a:buClr>
              <a:buSzPts val="2000"/>
              <a:buChar char="•"/>
            </a:pPr>
            <a:r>
              <a:rPr lang="en-GB" sz="2000"/>
              <a:t>Ask them to type their reasons in the chat box but NOT press the send button</a:t>
            </a:r>
          </a:p>
          <a:p>
            <a:pPr marL="282207" indent="-282207">
              <a:spcBef>
                <a:spcPts val="988"/>
              </a:spcBef>
              <a:buClr>
                <a:schemeClr val="dk1"/>
              </a:buClr>
              <a:buSzPts val="2000"/>
              <a:buChar char="•"/>
            </a:pPr>
            <a:r>
              <a:rPr lang="en-GB" sz="2000"/>
              <a:t>After some time, check with everyone and when enough people have typed, ask them to press the send button</a:t>
            </a:r>
          </a:p>
          <a:p>
            <a:pPr marL="282207" indent="-282207">
              <a:spcBef>
                <a:spcPts val="988"/>
              </a:spcBef>
              <a:buClr>
                <a:schemeClr val="dk1"/>
              </a:buClr>
              <a:buSzPts val="2000"/>
              <a:buChar char="•"/>
            </a:pPr>
            <a:r>
              <a:rPr lang="en-GB" sz="2000"/>
              <a:t>Go through the list and debrief</a:t>
            </a:r>
          </a:p>
          <a:p>
            <a:pPr marL="282207" indent="-282207">
              <a:spcBef>
                <a:spcPts val="988"/>
              </a:spcBef>
              <a:buClr>
                <a:schemeClr val="dk1"/>
              </a:buClr>
              <a:buSzPts val="2000"/>
              <a:buFont typeface="Arial"/>
              <a:buChar char="•"/>
            </a:pPr>
            <a:r>
              <a:rPr lang="en-GB" sz="2000"/>
              <a:t>There could be more correct reasons than those on the slide, but the five on the slide are the main ones</a:t>
            </a:r>
            <a:endParaRPr/>
          </a:p>
          <a:p>
            <a:pPr marL="282207" indent="-156782">
              <a:spcBef>
                <a:spcPts val="988"/>
              </a:spcBef>
              <a:buClr>
                <a:schemeClr val="dk1"/>
              </a:buClr>
              <a:buSzPts val="2000"/>
            </a:pPr>
            <a:endParaRPr sz="2000"/>
          </a:p>
          <a:p>
            <a:pPr marL="0" indent="0">
              <a:spcBef>
                <a:spcPts val="534"/>
              </a:spcBef>
            </a:pPr>
            <a:r>
              <a:rPr lang="en-GB" sz="1800" b="1"/>
              <a:t>Why do we need to engage communities?</a:t>
            </a:r>
            <a:endParaRPr/>
          </a:p>
          <a:p>
            <a:pPr marL="0" indent="0">
              <a:spcBef>
                <a:spcPts val="535"/>
              </a:spcBef>
            </a:pPr>
            <a:endParaRPr sz="1800" b="1"/>
          </a:p>
          <a:p>
            <a:pPr marL="0" indent="0">
              <a:spcBef>
                <a:spcPts val="534"/>
              </a:spcBef>
            </a:pPr>
            <a:r>
              <a:rPr lang="en-GB" sz="1800" b="1"/>
              <a:t>1. To understand the community context and needs</a:t>
            </a:r>
            <a:endParaRPr/>
          </a:p>
          <a:p>
            <a:pPr marL="0" indent="0">
              <a:spcBef>
                <a:spcPts val="534"/>
              </a:spcBef>
            </a:pPr>
            <a:r>
              <a:rPr lang="en-GB" sz="1800"/>
              <a:t>We need to engage with all groups and individuals in the community to understand their specific needs, preferences, and context. If we assume we know what people need or how things work in their community, we risk getting it wrong and providing support that doesn’t help, or even worse, doing harm. For example, by inflaming existing tensions or excluding already marginalized groups.</a:t>
            </a:r>
            <a:endParaRPr/>
          </a:p>
          <a:p>
            <a:pPr marL="0" indent="0">
              <a:spcBef>
                <a:spcPts val="535"/>
              </a:spcBef>
            </a:pPr>
            <a:endParaRPr sz="1800"/>
          </a:p>
          <a:p>
            <a:pPr marL="0" indent="0">
              <a:spcBef>
                <a:spcPts val="534"/>
              </a:spcBef>
            </a:pPr>
            <a:r>
              <a:rPr lang="en-GB" sz="1800" b="1"/>
              <a:t>2. For better, more effective programmes and operations</a:t>
            </a:r>
            <a:endParaRPr/>
          </a:p>
          <a:p>
            <a:pPr marL="0" indent="0">
              <a:spcBef>
                <a:spcPts val="534"/>
              </a:spcBef>
            </a:pPr>
            <a:r>
              <a:rPr lang="en-GB" sz="1800"/>
              <a:t>Nobody knows the community better than the people who live there. When we draw on that local knowledge and expertise to plan and manage programmes and operations, we’re much more likely to get it right and provide support that is useful, timely, relevant and of a high quality. Listening to community feedback gives us an early warning when things aren’t working and provides valuable insights on how we can improve.</a:t>
            </a:r>
            <a:endParaRPr/>
          </a:p>
          <a:p>
            <a:pPr marL="0" indent="0">
              <a:spcBef>
                <a:spcPts val="535"/>
              </a:spcBef>
            </a:pPr>
            <a:endParaRPr sz="1800"/>
          </a:p>
          <a:p>
            <a:pPr marL="0" indent="0">
              <a:spcBef>
                <a:spcPts val="534"/>
              </a:spcBef>
            </a:pPr>
            <a:r>
              <a:rPr lang="en-GB" sz="1800" b="1"/>
              <a:t>3. To build trust, access, and acceptance with communities</a:t>
            </a:r>
            <a:endParaRPr/>
          </a:p>
          <a:p>
            <a:pPr marL="0" indent="0">
              <a:spcBef>
                <a:spcPts val="534"/>
              </a:spcBef>
            </a:pPr>
            <a:r>
              <a:rPr lang="en-GB" sz="1800"/>
              <a:t>Open, honest communication and listening and acting on what people tell us, is a mark of respect which builds trust. Without trust people may not want to speak to us, use our services, believe the information we share or welcome our volunteers and staff safely into their community. When people don’t trust us, our ability to help them becomes harder and even impossible.</a:t>
            </a:r>
            <a:endParaRPr/>
          </a:p>
          <a:p>
            <a:pPr marL="0" indent="0">
              <a:spcBef>
                <a:spcPts val="535"/>
              </a:spcBef>
            </a:pPr>
            <a:endParaRPr sz="1800"/>
          </a:p>
          <a:p>
            <a:pPr marL="0" indent="0">
              <a:spcBef>
                <a:spcPts val="534"/>
              </a:spcBef>
            </a:pPr>
            <a:r>
              <a:rPr lang="en-GB" sz="1800" b="1"/>
              <a:t>4. To strengthen community ownership and resilience</a:t>
            </a:r>
            <a:endParaRPr/>
          </a:p>
          <a:p>
            <a:pPr marL="0" indent="0">
              <a:spcBef>
                <a:spcPts val="534"/>
              </a:spcBef>
            </a:pPr>
            <a:r>
              <a:rPr lang="en-GB" sz="1800"/>
              <a:t>People affected by crisis are not helpless. They are usually the first responders in a crisis and have knowledge, skills and capacities which can help to ensure aid is relevant and sustainable. When we design and manage programmes and operations in partnership with communities, it facilitates local ownership and self-reliance. When we don’t engage them, we are treating them as passive recipients of aid, which undermines our efforts to strengthen community resilience.</a:t>
            </a:r>
            <a:endParaRPr/>
          </a:p>
          <a:p>
            <a:pPr marL="0" indent="0">
              <a:spcBef>
                <a:spcPts val="535"/>
              </a:spcBef>
            </a:pPr>
            <a:endParaRPr sz="1800"/>
          </a:p>
          <a:p>
            <a:pPr marL="0" indent="0">
              <a:spcBef>
                <a:spcPts val="534"/>
              </a:spcBef>
            </a:pPr>
            <a:r>
              <a:rPr lang="en-GB" sz="1800" b="1"/>
              <a:t>5. To uphold our own commitments</a:t>
            </a:r>
            <a:endParaRPr/>
          </a:p>
          <a:p>
            <a:pPr marL="0" indent="0">
              <a:spcBef>
                <a:spcPts val="534"/>
              </a:spcBef>
            </a:pPr>
            <a:r>
              <a:rPr lang="en-GB" sz="1800"/>
              <a:t>Working in partnership with communities is at the core of who we are. We commit to involving people in the management of aid, holding ourselves accountable to those we seek to assist, and building on local capacity in the International Red Cross and Red Crescent Movement’s Code of Conduct in Disaster Relief. The Principles and Rules for Red Cross and Red Crescent Humanitarian Assistance commit to including transparent communication and feedback mechanisms in emergency responses. In December 2019, the first set of ‘Movement-wide Commitments for Community Engagement and Accountability’ was approved at the Council of Delegates (see page 21).</a:t>
            </a:r>
            <a:endParaRPr/>
          </a:p>
          <a:p>
            <a:pPr marL="282207" indent="-156782">
              <a:spcBef>
                <a:spcPts val="988"/>
              </a:spcBef>
              <a:buClr>
                <a:schemeClr val="dk1"/>
              </a:buClr>
              <a:buSzPts val="2000"/>
            </a:pPr>
            <a:endParaRPr sz="2000"/>
          </a:p>
        </p:txBody>
      </p:sp>
      <p:sp>
        <p:nvSpPr>
          <p:cNvPr id="584" name="Google Shape;584;p13: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a:buSzPts val="1400"/>
            </a:pPr>
            <a:fld id="{00000000-1234-1234-1234-123412341234}" type="slidenum">
              <a:rPr lang="en-GB"/>
              <a:pPr algn="r">
                <a:buSzPts val="1400"/>
              </a:pP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14: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1" name="Google Shape;591;p14: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0"/>
              </a:spcBef>
            </a:pPr>
            <a:r>
              <a:rPr lang="en-GB" sz="2000" b="1"/>
              <a:t>FACILITATOR NOTES</a:t>
            </a:r>
            <a:endParaRPr/>
          </a:p>
          <a:p>
            <a:pPr marL="0" indent="0" algn="just">
              <a:spcBef>
                <a:spcPts val="535"/>
              </a:spcBef>
              <a:buClr>
                <a:schemeClr val="dk1"/>
              </a:buClr>
              <a:buSzPts val="1805"/>
            </a:pPr>
            <a:endParaRPr b="1">
              <a:latin typeface="Arial"/>
              <a:ea typeface="Arial"/>
              <a:cs typeface="Arial"/>
              <a:sym typeface="Arial"/>
            </a:endParaRPr>
          </a:p>
          <a:p>
            <a:pPr marL="169324" indent="-169324" algn="just">
              <a:spcBef>
                <a:spcPts val="533"/>
              </a:spcBef>
              <a:buClr>
                <a:schemeClr val="dk1"/>
              </a:buClr>
              <a:buSzPts val="1800"/>
              <a:buFont typeface="Arial"/>
              <a:buChar char="•"/>
            </a:pPr>
            <a:r>
              <a:rPr lang="en-GB" b="0">
                <a:latin typeface="Arial"/>
                <a:ea typeface="Arial"/>
                <a:cs typeface="Arial"/>
                <a:sym typeface="Arial"/>
              </a:rPr>
              <a:t>Within the Movement there are organisational commitments to community engagement and accountability</a:t>
            </a:r>
            <a:endParaRPr/>
          </a:p>
          <a:p>
            <a:pPr marL="169324" indent="-94069" algn="just">
              <a:spcBef>
                <a:spcPts val="356"/>
              </a:spcBef>
              <a:buClr>
                <a:schemeClr val="dk1"/>
              </a:buClr>
              <a:buSzPts val="1200"/>
            </a:pPr>
            <a:endParaRPr sz="1200" b="1">
              <a:latin typeface="Arial"/>
              <a:ea typeface="Arial"/>
              <a:cs typeface="Arial"/>
              <a:sym typeface="Arial"/>
            </a:endParaRPr>
          </a:p>
          <a:p>
            <a:pPr marL="169324" indent="-169324" algn="just">
              <a:spcBef>
                <a:spcPts val="533"/>
              </a:spcBef>
              <a:buClr>
                <a:schemeClr val="dk1"/>
              </a:buClr>
              <a:buSzPts val="1800"/>
              <a:buFont typeface="Arial"/>
              <a:buChar char="•"/>
            </a:pPr>
            <a:r>
              <a:rPr lang="en-GB" b="1">
                <a:latin typeface="Arial"/>
                <a:ea typeface="Arial"/>
                <a:cs typeface="Arial"/>
                <a:sym typeface="Arial"/>
              </a:rPr>
              <a:t>The Code of Conduct for the International RCRC Movement and NGOs in Disaster Response Programmes states:</a:t>
            </a:r>
            <a:endParaRPr/>
          </a:p>
          <a:p>
            <a:pPr marL="848194" lvl="1" indent="-169104" algn="just">
              <a:spcBef>
                <a:spcPts val="533"/>
              </a:spcBef>
              <a:buClr>
                <a:schemeClr val="dk1"/>
              </a:buClr>
              <a:buSzPts val="1800"/>
              <a:buFont typeface="Arial"/>
              <a:buChar char="•"/>
            </a:pPr>
            <a:r>
              <a:rPr lang="en-GB">
                <a:latin typeface="Arial"/>
                <a:ea typeface="Arial"/>
                <a:cs typeface="Arial"/>
                <a:sym typeface="Arial"/>
              </a:rPr>
              <a:t>“</a:t>
            </a:r>
            <a:r>
              <a:rPr lang="en-GB" i="1">
                <a:latin typeface="Arial"/>
                <a:ea typeface="Arial"/>
                <a:cs typeface="Arial"/>
                <a:sym typeface="Arial"/>
              </a:rPr>
              <a:t>Ways shall be found to involve programme beneficiaries in the management of relief aid”</a:t>
            </a:r>
            <a:endParaRPr/>
          </a:p>
          <a:p>
            <a:pPr marL="848194" lvl="1" indent="-169104" algn="just">
              <a:spcBef>
                <a:spcPts val="415"/>
              </a:spcBef>
              <a:buClr>
                <a:schemeClr val="dk1"/>
              </a:buClr>
              <a:buFont typeface="Arial"/>
              <a:buChar char="•"/>
            </a:pPr>
            <a:r>
              <a:rPr lang="en-GB" sz="1400">
                <a:latin typeface="Arial"/>
                <a:ea typeface="Arial"/>
                <a:cs typeface="Arial"/>
                <a:sym typeface="Arial"/>
              </a:rPr>
              <a:t>“</a:t>
            </a:r>
            <a:r>
              <a:rPr lang="en-GB" sz="1400" i="1">
                <a:latin typeface="Arial"/>
                <a:ea typeface="Arial"/>
                <a:cs typeface="Arial"/>
                <a:sym typeface="Arial"/>
              </a:rPr>
              <a:t>We hold ourselves accountable to both those we seek to assist and those from whom we accept resources”</a:t>
            </a:r>
            <a:endParaRPr/>
          </a:p>
          <a:p>
            <a:pPr marL="0" indent="0">
              <a:spcBef>
                <a:spcPts val="535"/>
              </a:spcBef>
            </a:pPr>
            <a:endParaRPr/>
          </a:p>
          <a:p>
            <a:pPr marL="169324" indent="-169324" algn="just">
              <a:spcBef>
                <a:spcPts val="534"/>
              </a:spcBef>
              <a:buClr>
                <a:schemeClr val="dk1"/>
              </a:buClr>
              <a:buSzPts val="1804"/>
              <a:buFont typeface="Arial"/>
              <a:buChar char="•"/>
            </a:pPr>
            <a:r>
              <a:rPr lang="en-GB" sz="1800" b="1">
                <a:latin typeface="Arial"/>
                <a:ea typeface="Arial"/>
                <a:cs typeface="Arial"/>
                <a:sym typeface="Arial"/>
              </a:rPr>
              <a:t>The Principles and Rules for RCRC Humanitarian Action state:</a:t>
            </a:r>
            <a:endParaRPr/>
          </a:p>
          <a:p>
            <a:pPr marL="848194" lvl="1" indent="-169104">
              <a:spcBef>
                <a:spcPts val="533"/>
              </a:spcBef>
              <a:buClr>
                <a:schemeClr val="dk1"/>
              </a:buClr>
              <a:buSzPts val="1800"/>
              <a:buFont typeface="Arial"/>
              <a:buChar char="•"/>
            </a:pPr>
            <a:r>
              <a:rPr lang="en-GB"/>
              <a:t>Principle 9. We ensure that our assistance is appropriate, efficient, effective, and accountable, and we support the transition from relief to recovery for disaster affected people.</a:t>
            </a:r>
            <a:endParaRPr/>
          </a:p>
          <a:p>
            <a:pPr marL="848194" lvl="1" indent="-169104">
              <a:spcBef>
                <a:spcPts val="533"/>
              </a:spcBef>
              <a:buClr>
                <a:schemeClr val="dk1"/>
              </a:buClr>
              <a:buSzPts val="1800"/>
              <a:buFont typeface="Arial"/>
              <a:buChar char="•"/>
            </a:pPr>
            <a:r>
              <a:rPr lang="en-GB"/>
              <a:t>Rule 5 on Quality and Accountability, which includes:</a:t>
            </a:r>
            <a:endParaRPr/>
          </a:p>
          <a:p>
            <a:pPr marL="1299946" lvl="2" indent="-169324">
              <a:spcBef>
                <a:spcPts val="533"/>
              </a:spcBef>
              <a:buClr>
                <a:schemeClr val="dk1"/>
              </a:buClr>
              <a:buSzPts val="1800"/>
              <a:buFont typeface="Arial"/>
              <a:buChar char="•"/>
            </a:pPr>
            <a:r>
              <a:rPr lang="en-GB"/>
              <a:t>5.4 National Societies and the International Federation consider themselves as accountable to disaster-affected people and shall involve them in needs assessment and decision-making to ensure that assistance is appropriate and meets their needs and priorities.</a:t>
            </a:r>
            <a:endParaRPr/>
          </a:p>
          <a:p>
            <a:pPr marL="1299946" lvl="2" indent="-169324">
              <a:spcBef>
                <a:spcPts val="533"/>
              </a:spcBef>
              <a:buClr>
                <a:schemeClr val="dk1"/>
              </a:buClr>
              <a:buSzPts val="1800"/>
              <a:buFont typeface="Arial"/>
              <a:buChar char="•"/>
            </a:pPr>
            <a:r>
              <a:rPr lang="en-GB"/>
              <a:t>5.5 National Societies and the International Federation shall work to put in place transparent communication, feedback and complaints mechanisms which invite disaster affected people to share concerns regarding the assistance provided. The National Societies and the International Federation shall ensure appropriate follow up on feedback.</a:t>
            </a:r>
            <a:endParaRPr/>
          </a:p>
          <a:p>
            <a:pPr marL="0" indent="0">
              <a:spcBef>
                <a:spcPts val="535"/>
              </a:spcBef>
            </a:pPr>
            <a:endParaRPr sz="1800"/>
          </a:p>
          <a:p>
            <a:pPr marL="338648" indent="-338648">
              <a:spcBef>
                <a:spcPts val="534"/>
              </a:spcBef>
              <a:buClr>
                <a:schemeClr val="dk1"/>
              </a:buClr>
              <a:buSzPts val="1804"/>
              <a:buFont typeface="Arial"/>
              <a:buChar char="•"/>
            </a:pPr>
            <a:r>
              <a:rPr lang="en-GB" sz="1800" b="1">
                <a:latin typeface="Arial"/>
                <a:ea typeface="Arial"/>
                <a:cs typeface="Arial"/>
                <a:sym typeface="Arial"/>
              </a:rPr>
              <a:t>The Movement-wide Minimum Commitments for Community Engagement and Accountability (CR/19/R1) </a:t>
            </a:r>
            <a:r>
              <a:rPr lang="en-GB" sz="1800"/>
              <a:t>were adopted at the Council of Delegates on 08 December 2019. These overarching, strategic commitments aim to ensure a consistent approach to how we engage with and are accountable to people and communities across the Movement. All members of the Movement, including every National Society, ICRC delegation and IFRC office, is responsible for meeting and upholding these commitments and they are relevant and applicable to all staff and volunteers throughout the Movement regardless of their role</a:t>
            </a:r>
            <a:endParaRPr/>
          </a:p>
          <a:p>
            <a:pPr marL="282207" indent="-156782">
              <a:spcBef>
                <a:spcPts val="988"/>
              </a:spcBef>
              <a:buClr>
                <a:schemeClr val="dk1"/>
              </a:buClr>
              <a:buSzPts val="2000"/>
            </a:pPr>
            <a:endParaRPr sz="2000"/>
          </a:p>
        </p:txBody>
      </p:sp>
      <p:sp>
        <p:nvSpPr>
          <p:cNvPr id="592" name="Google Shape;592;p14: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a:buSzPts val="1400"/>
            </a:pPr>
            <a:fld id="{00000000-1234-1234-1234-123412341234}" type="slidenum">
              <a:rPr lang="en-GB"/>
              <a:pPr algn="r">
                <a:buSzPts val="1400"/>
              </a:pP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p70: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1" name="Google Shape;601;p70: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451531" indent="-225765">
              <a:spcBef>
                <a:spcPts val="889"/>
              </a:spcBef>
            </a:pPr>
            <a:r>
              <a:rPr lang="en-GB" sz="1800" b="1" dirty="0"/>
              <a:t>FACILITATOR NOTES – OPTIONAL SLIDE</a:t>
            </a:r>
            <a:endParaRPr dirty="0"/>
          </a:p>
          <a:p>
            <a:pPr marL="0" indent="0">
              <a:spcBef>
                <a:spcPts val="535"/>
              </a:spcBef>
              <a:buClr>
                <a:srgbClr val="FF0000"/>
              </a:buClr>
            </a:pPr>
            <a:endParaRPr sz="1800" dirty="0"/>
          </a:p>
          <a:p>
            <a:pPr marL="338648" indent="-338648">
              <a:spcBef>
                <a:spcPts val="1720"/>
              </a:spcBef>
              <a:buFont typeface="Arial"/>
              <a:buChar char="•"/>
            </a:pPr>
            <a:r>
              <a:rPr lang="en-GB" dirty="0"/>
              <a:t>The Movement-wide commitments cover seven key areas </a:t>
            </a:r>
            <a:endParaRPr dirty="0"/>
          </a:p>
          <a:p>
            <a:pPr marL="338648" indent="-250850">
              <a:spcBef>
                <a:spcPts val="535"/>
              </a:spcBef>
            </a:pPr>
            <a:endParaRPr dirty="0"/>
          </a:p>
          <a:p>
            <a:pPr marL="338648" indent="-338648">
              <a:spcBef>
                <a:spcPts val="535"/>
              </a:spcBef>
              <a:buFont typeface="Arial"/>
              <a:buChar char="•"/>
            </a:pPr>
            <a:r>
              <a:rPr lang="en-GB" dirty="0"/>
              <a:t>These commitments are the basis for the 18 minimum actions for community engagement and accountability in the CEA Guide. The actions set out how to put these high-level commitments into practice in our work. </a:t>
            </a:r>
            <a:endParaRPr dirty="0"/>
          </a:p>
          <a:p>
            <a:pPr marL="338648" indent="-250850">
              <a:spcBef>
                <a:spcPts val="535"/>
              </a:spcBef>
            </a:pPr>
            <a:endParaRPr dirty="0"/>
          </a:p>
          <a:p>
            <a:pPr marL="0" indent="0">
              <a:spcBef>
                <a:spcPts val="535"/>
              </a:spcBef>
            </a:pPr>
            <a:r>
              <a:rPr lang="en-GB" b="1" dirty="0"/>
              <a:t>The commitments in full:</a:t>
            </a:r>
            <a:endParaRPr dirty="0"/>
          </a:p>
          <a:p>
            <a:pPr marL="451531" indent="-225765">
              <a:spcBef>
                <a:spcPts val="535"/>
              </a:spcBef>
            </a:pPr>
            <a:r>
              <a:rPr lang="en-GB" sz="1800" b="1" dirty="0">
                <a:latin typeface="Arial"/>
                <a:ea typeface="Arial"/>
                <a:cs typeface="Arial"/>
                <a:sym typeface="Arial"/>
              </a:rPr>
              <a:t>Commitment 1:</a:t>
            </a:r>
            <a:r>
              <a:rPr lang="en-GB" sz="1800" dirty="0">
                <a:latin typeface="Arial"/>
                <a:ea typeface="Arial"/>
                <a:cs typeface="Arial"/>
                <a:sym typeface="Arial"/>
              </a:rPr>
              <a:t> All Movement components </a:t>
            </a:r>
            <a:r>
              <a:rPr lang="en-GB" sz="1800" b="1" dirty="0">
                <a:latin typeface="Arial"/>
                <a:ea typeface="Arial"/>
                <a:cs typeface="Arial"/>
                <a:sym typeface="Arial"/>
              </a:rPr>
              <a:t>commit to integrating community engagement and accountability</a:t>
            </a:r>
            <a:r>
              <a:rPr lang="en-GB" sz="1800" dirty="0">
                <a:latin typeface="Arial"/>
                <a:ea typeface="Arial"/>
                <a:cs typeface="Arial"/>
                <a:sym typeface="Arial"/>
              </a:rPr>
              <a:t> in their strategies, policies and procedures.</a:t>
            </a:r>
            <a:endParaRPr dirty="0"/>
          </a:p>
          <a:p>
            <a:pPr marL="451531" indent="-225765">
              <a:spcBef>
                <a:spcPts val="535"/>
              </a:spcBef>
            </a:pPr>
            <a:r>
              <a:rPr lang="en-GB" sz="1800" dirty="0">
                <a:latin typeface="Arial"/>
                <a:ea typeface="Arial"/>
                <a:cs typeface="Arial"/>
                <a:sym typeface="Arial"/>
              </a:rPr>
              <a:t> </a:t>
            </a:r>
            <a:endParaRPr dirty="0"/>
          </a:p>
          <a:p>
            <a:pPr marL="451531" indent="-225765">
              <a:spcBef>
                <a:spcPts val="535"/>
              </a:spcBef>
            </a:pPr>
            <a:r>
              <a:rPr lang="en-GB" sz="1800" b="1" dirty="0">
                <a:latin typeface="Arial"/>
                <a:ea typeface="Arial"/>
                <a:cs typeface="Arial"/>
                <a:sym typeface="Arial"/>
              </a:rPr>
              <a:t>Commitment 2:</a:t>
            </a:r>
            <a:r>
              <a:rPr lang="en-GB" sz="1800" dirty="0">
                <a:latin typeface="Arial"/>
                <a:ea typeface="Arial"/>
                <a:cs typeface="Arial"/>
                <a:sym typeface="Arial"/>
              </a:rPr>
              <a:t> All Movement components </a:t>
            </a:r>
            <a:r>
              <a:rPr lang="en-GB" sz="1800" b="1" dirty="0">
                <a:latin typeface="Arial"/>
                <a:ea typeface="Arial"/>
                <a:cs typeface="Arial"/>
                <a:sym typeface="Arial"/>
              </a:rPr>
              <a:t>commit to regularly conducting an analysis of the contexts</a:t>
            </a:r>
            <a:r>
              <a:rPr lang="en-GB" sz="1800" dirty="0">
                <a:latin typeface="Arial"/>
                <a:ea typeface="Arial"/>
                <a:cs typeface="Arial"/>
                <a:sym typeface="Arial"/>
              </a:rPr>
              <a:t> they work in to better understand and address the diversity of needs, vulnerabilities and capacities of the people and communities they seek to serve and assist.</a:t>
            </a:r>
            <a:endParaRPr dirty="0"/>
          </a:p>
          <a:p>
            <a:pPr marL="451531" indent="-225765">
              <a:spcBef>
                <a:spcPts val="535"/>
              </a:spcBef>
            </a:pPr>
            <a:r>
              <a:rPr lang="en-GB" sz="1800" dirty="0">
                <a:latin typeface="Arial"/>
                <a:ea typeface="Arial"/>
                <a:cs typeface="Arial"/>
                <a:sym typeface="Arial"/>
              </a:rPr>
              <a:t> </a:t>
            </a:r>
            <a:endParaRPr dirty="0"/>
          </a:p>
          <a:p>
            <a:pPr marL="451531" indent="-225765">
              <a:spcBef>
                <a:spcPts val="535"/>
              </a:spcBef>
            </a:pPr>
            <a:r>
              <a:rPr lang="en-GB" sz="1800" b="1" dirty="0">
                <a:latin typeface="Arial"/>
                <a:ea typeface="Arial"/>
                <a:cs typeface="Arial"/>
                <a:sym typeface="Arial"/>
              </a:rPr>
              <a:t>Commitment 3:</a:t>
            </a:r>
            <a:r>
              <a:rPr lang="en-GB" sz="1800" dirty="0">
                <a:latin typeface="Arial"/>
                <a:ea typeface="Arial"/>
                <a:cs typeface="Arial"/>
                <a:sym typeface="Arial"/>
              </a:rPr>
              <a:t> All Movement components </a:t>
            </a:r>
            <a:r>
              <a:rPr lang="en-GB" sz="1800" b="1" dirty="0">
                <a:latin typeface="Arial"/>
                <a:ea typeface="Arial"/>
                <a:cs typeface="Arial"/>
                <a:sym typeface="Arial"/>
              </a:rPr>
              <a:t>commit to facilitating greater participation</a:t>
            </a:r>
            <a:r>
              <a:rPr lang="en-GB" sz="1800" dirty="0">
                <a:latin typeface="Arial"/>
                <a:ea typeface="Arial"/>
                <a:cs typeface="Arial"/>
                <a:sym typeface="Arial"/>
              </a:rPr>
              <a:t> of local people and communities, including National Society volunteers, and helping them to apply their knowledge, skills and capacities to find appropriate and effective solutions to their problems.</a:t>
            </a:r>
            <a:endParaRPr dirty="0"/>
          </a:p>
          <a:p>
            <a:pPr marL="451531" indent="-225765">
              <a:spcBef>
                <a:spcPts val="535"/>
              </a:spcBef>
            </a:pPr>
            <a:r>
              <a:rPr lang="en-GB" sz="1800" dirty="0">
                <a:latin typeface="Arial"/>
                <a:ea typeface="Arial"/>
                <a:cs typeface="Arial"/>
                <a:sym typeface="Arial"/>
              </a:rPr>
              <a:t> </a:t>
            </a:r>
            <a:endParaRPr dirty="0"/>
          </a:p>
          <a:p>
            <a:pPr marL="451531" indent="-225765">
              <a:spcBef>
                <a:spcPts val="535"/>
              </a:spcBef>
            </a:pPr>
            <a:r>
              <a:rPr lang="en-GB" sz="1800" b="1" dirty="0">
                <a:latin typeface="Arial"/>
                <a:ea typeface="Arial"/>
                <a:cs typeface="Arial"/>
                <a:sym typeface="Arial"/>
              </a:rPr>
              <a:t>Commitment 4:</a:t>
            </a:r>
            <a:r>
              <a:rPr lang="en-GB" sz="1800" dirty="0">
                <a:latin typeface="Arial"/>
                <a:ea typeface="Arial"/>
                <a:cs typeface="Arial"/>
                <a:sym typeface="Arial"/>
              </a:rPr>
              <a:t> All Movement components </a:t>
            </a:r>
            <a:r>
              <a:rPr lang="en-GB" sz="1800" b="1" dirty="0">
                <a:latin typeface="Arial"/>
                <a:ea typeface="Arial"/>
                <a:cs typeface="Arial"/>
                <a:sym typeface="Arial"/>
              </a:rPr>
              <a:t>commit to systematically listening to, responding to and acting on feedback</a:t>
            </a:r>
            <a:r>
              <a:rPr lang="en-GB" sz="1800" dirty="0">
                <a:latin typeface="Arial"/>
                <a:ea typeface="Arial"/>
                <a:cs typeface="Arial"/>
                <a:sym typeface="Arial"/>
              </a:rPr>
              <a:t> from the people and communities we aim to serve.</a:t>
            </a:r>
            <a:endParaRPr dirty="0"/>
          </a:p>
          <a:p>
            <a:pPr marL="451531" indent="-225765">
              <a:spcBef>
                <a:spcPts val="535"/>
              </a:spcBef>
            </a:pPr>
            <a:r>
              <a:rPr lang="en-GB" sz="1800" dirty="0">
                <a:latin typeface="Arial"/>
                <a:ea typeface="Arial"/>
                <a:cs typeface="Arial"/>
                <a:sym typeface="Arial"/>
              </a:rPr>
              <a:t> </a:t>
            </a:r>
            <a:endParaRPr dirty="0"/>
          </a:p>
          <a:p>
            <a:pPr marL="451531" indent="-225765">
              <a:spcBef>
                <a:spcPts val="535"/>
              </a:spcBef>
            </a:pPr>
            <a:r>
              <a:rPr lang="en-GB" sz="1800" b="1" dirty="0">
                <a:latin typeface="Arial"/>
                <a:ea typeface="Arial"/>
                <a:cs typeface="Arial"/>
                <a:sym typeface="Arial"/>
              </a:rPr>
              <a:t>Commitment 5:</a:t>
            </a:r>
            <a:r>
              <a:rPr lang="en-GB" sz="1800" dirty="0">
                <a:latin typeface="Arial"/>
                <a:ea typeface="Arial"/>
                <a:cs typeface="Arial"/>
                <a:sym typeface="Arial"/>
              </a:rPr>
              <a:t> All Movement components </a:t>
            </a:r>
            <a:r>
              <a:rPr lang="en-GB" sz="1800" b="1" dirty="0">
                <a:latin typeface="Arial"/>
                <a:ea typeface="Arial"/>
                <a:cs typeface="Arial"/>
                <a:sym typeface="Arial"/>
              </a:rPr>
              <a:t>commit to greater transparency in our communications</a:t>
            </a:r>
            <a:endParaRPr sz="1800" dirty="0">
              <a:latin typeface="Arial"/>
              <a:ea typeface="Arial"/>
              <a:cs typeface="Arial"/>
              <a:sym typeface="Arial"/>
            </a:endParaRPr>
          </a:p>
          <a:p>
            <a:pPr marL="451531" indent="-225765">
              <a:spcBef>
                <a:spcPts val="535"/>
              </a:spcBef>
            </a:pPr>
            <a:r>
              <a:rPr lang="en-GB" sz="1800" dirty="0">
                <a:latin typeface="Arial"/>
                <a:ea typeface="Arial"/>
                <a:cs typeface="Arial"/>
                <a:sym typeface="Arial"/>
              </a:rPr>
              <a:t>and relationships with people and communities we aim to serve.</a:t>
            </a:r>
            <a:endParaRPr dirty="0"/>
          </a:p>
          <a:p>
            <a:pPr marL="451531" indent="-225765">
              <a:spcBef>
                <a:spcPts val="535"/>
              </a:spcBef>
            </a:pPr>
            <a:r>
              <a:rPr lang="en-GB" sz="1800" dirty="0">
                <a:latin typeface="Arial"/>
                <a:ea typeface="Arial"/>
                <a:cs typeface="Arial"/>
                <a:sym typeface="Arial"/>
              </a:rPr>
              <a:t> </a:t>
            </a:r>
            <a:endParaRPr dirty="0"/>
          </a:p>
          <a:p>
            <a:pPr marL="451531" indent="-225765">
              <a:spcBef>
                <a:spcPts val="535"/>
              </a:spcBef>
            </a:pPr>
            <a:r>
              <a:rPr lang="en-GB" sz="1800" b="1" dirty="0">
                <a:latin typeface="Arial"/>
                <a:ea typeface="Arial"/>
                <a:cs typeface="Arial"/>
                <a:sym typeface="Arial"/>
              </a:rPr>
              <a:t>Commitment 6:</a:t>
            </a:r>
            <a:r>
              <a:rPr lang="en-GB" sz="1800" dirty="0">
                <a:latin typeface="Arial"/>
                <a:ea typeface="Arial"/>
                <a:cs typeface="Arial"/>
                <a:sym typeface="Arial"/>
              </a:rPr>
              <a:t> All Movement components </a:t>
            </a:r>
            <a:r>
              <a:rPr lang="en-GB" sz="1800" b="1" dirty="0">
                <a:latin typeface="Arial"/>
                <a:ea typeface="Arial"/>
                <a:cs typeface="Arial"/>
                <a:sym typeface="Arial"/>
              </a:rPr>
              <a:t>commit to strengthening knowledge, skills and competencies in community engagement and accountability at all levels</a:t>
            </a:r>
            <a:r>
              <a:rPr lang="en-GB" sz="1800" dirty="0">
                <a:latin typeface="Arial"/>
                <a:ea typeface="Arial"/>
                <a:cs typeface="Arial"/>
                <a:sym typeface="Arial"/>
              </a:rPr>
              <a:t>, and systematically incorporating this learning into our work.</a:t>
            </a:r>
            <a:endParaRPr dirty="0"/>
          </a:p>
          <a:p>
            <a:pPr marL="451531" indent="-225765">
              <a:spcBef>
                <a:spcPts val="535"/>
              </a:spcBef>
            </a:pPr>
            <a:r>
              <a:rPr lang="en-GB" sz="1800" dirty="0">
                <a:latin typeface="Arial"/>
                <a:ea typeface="Arial"/>
                <a:cs typeface="Arial"/>
                <a:sym typeface="Arial"/>
              </a:rPr>
              <a:t> </a:t>
            </a:r>
            <a:endParaRPr dirty="0"/>
          </a:p>
          <a:p>
            <a:pPr marL="451531" indent="-225765">
              <a:spcBef>
                <a:spcPts val="535"/>
              </a:spcBef>
            </a:pPr>
            <a:r>
              <a:rPr lang="en-GB" sz="1800" b="1" dirty="0">
                <a:latin typeface="Arial"/>
                <a:ea typeface="Arial"/>
                <a:cs typeface="Arial"/>
                <a:sym typeface="Arial"/>
              </a:rPr>
              <a:t>Commitment 7:</a:t>
            </a:r>
            <a:r>
              <a:rPr lang="en-GB" sz="1800" dirty="0">
                <a:latin typeface="Arial"/>
                <a:ea typeface="Arial"/>
                <a:cs typeface="Arial"/>
                <a:sym typeface="Arial"/>
              </a:rPr>
              <a:t> All Movement components </a:t>
            </a:r>
            <a:r>
              <a:rPr lang="en-GB" sz="1800" b="1" dirty="0">
                <a:latin typeface="Arial"/>
                <a:ea typeface="Arial"/>
                <a:cs typeface="Arial"/>
                <a:sym typeface="Arial"/>
              </a:rPr>
              <a:t>commit to coordinating their approaches to community engagement and accountability when working in the same context</a:t>
            </a:r>
            <a:r>
              <a:rPr lang="en-GB" sz="1800" dirty="0">
                <a:latin typeface="Arial"/>
                <a:ea typeface="Arial"/>
                <a:cs typeface="Arial"/>
                <a:sym typeface="Arial"/>
              </a:rPr>
              <a:t>, including with relevant external partners, in order to increase coherence and consistency, avoid duplication and improve effectiveness and efficiency.</a:t>
            </a:r>
            <a:endParaRPr dirty="0"/>
          </a:p>
          <a:p>
            <a:pPr marL="0" indent="0">
              <a:spcBef>
                <a:spcPts val="535"/>
              </a:spcBef>
            </a:pPr>
            <a:endParaRPr dirty="0"/>
          </a:p>
          <a:p>
            <a:pPr marL="338648" indent="-250850">
              <a:spcBef>
                <a:spcPts val="535"/>
              </a:spcBef>
            </a:pPr>
            <a:endParaRPr dirty="0"/>
          </a:p>
        </p:txBody>
      </p:sp>
      <p:sp>
        <p:nvSpPr>
          <p:cNvPr id="602" name="Google Shape;602;p70: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a:buSzPts val="1200"/>
            </a:pPr>
            <a:fld id="{00000000-1234-1234-1234-123412341234}" type="slidenum">
              <a:rPr lang="en-GB" sz="1200">
                <a:latin typeface="Calibri"/>
                <a:ea typeface="Calibri"/>
                <a:cs typeface="Calibri"/>
                <a:sym typeface="Calibri"/>
              </a:rPr>
              <a:pPr algn="r">
                <a:buSzPts val="1200"/>
              </a:pPr>
              <a:t>15</a:t>
            </a:fld>
            <a:endParaRPr sz="1200">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71: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9" name="Google Shape;609;p71: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0"/>
              </a:spcBef>
              <a:buClr>
                <a:schemeClr val="dk1"/>
              </a:buClr>
              <a:buSzPts val="1200"/>
            </a:pPr>
            <a:r>
              <a:rPr lang="en-GB" b="1"/>
              <a:t>FACILITATOR NOTES - OPTIONAL SLIDE, DEPEINDING ON PARTICIPANTS</a:t>
            </a:r>
            <a:endParaRPr/>
          </a:p>
          <a:p>
            <a:pPr marL="0" indent="0">
              <a:spcBef>
                <a:spcPts val="0"/>
              </a:spcBef>
            </a:pPr>
            <a:endParaRPr/>
          </a:p>
          <a:p>
            <a:pPr marL="0" indent="0">
              <a:spcBef>
                <a:spcPts val="0"/>
              </a:spcBef>
            </a:pPr>
            <a:r>
              <a:rPr lang="en-GB" sz="2000">
                <a:latin typeface="Arial"/>
                <a:ea typeface="Arial"/>
                <a:cs typeface="Arial"/>
                <a:sym typeface="Arial"/>
              </a:rPr>
              <a:t>The Movement is not alone in its efforts to strengthen community engagement and accountability. There are several global initiatives also working to support this aim. These shared commitments support joint working on improving community engagement across agencies and mean our partners are also working hard to improve accountability. These include:</a:t>
            </a:r>
            <a:endParaRPr b="0"/>
          </a:p>
          <a:p>
            <a:pPr marL="0" indent="0">
              <a:spcBef>
                <a:spcPts val="0"/>
              </a:spcBef>
            </a:pPr>
            <a:br>
              <a:rPr lang="en-GB" b="0"/>
            </a:br>
            <a:r>
              <a:rPr lang="en-GB" sz="2000" b="1" u="sng">
                <a:latin typeface="Arial"/>
                <a:ea typeface="Arial"/>
                <a:cs typeface="Arial"/>
                <a:sym typeface="Arial"/>
                <a:hlinkClick r:id="rId3">
                  <a:extLst>
                    <a:ext uri="{A12FA001-AC4F-418D-AE19-62706E023703}">
                      <ahyp:hlinkClr xmlns:ahyp="http://schemas.microsoft.com/office/drawing/2018/hyperlinkcolor" val="tx"/>
                    </a:ext>
                  </a:extLst>
                </a:hlinkClick>
              </a:rPr>
              <a:t>The Core Humanitarian Standard</a:t>
            </a:r>
            <a:r>
              <a:rPr lang="en-GB" sz="2000" b="1">
                <a:latin typeface="Arial"/>
                <a:ea typeface="Arial"/>
                <a:cs typeface="Arial"/>
                <a:sym typeface="Arial"/>
              </a:rPr>
              <a:t> </a:t>
            </a:r>
            <a:endParaRPr b="0"/>
          </a:p>
          <a:p>
            <a:pPr marL="0" indent="0">
              <a:spcBef>
                <a:spcPts val="0"/>
              </a:spcBef>
            </a:pPr>
            <a:r>
              <a:rPr lang="en-GB" sz="2000">
                <a:latin typeface="Arial"/>
                <a:ea typeface="Arial"/>
                <a:cs typeface="Arial"/>
                <a:sym typeface="Arial"/>
              </a:rPr>
              <a:t>The Core Humanitarian Standard on Quality and Accountability (CHS) sets out nine commitments that organisations and individuals involved in humanitarian response can use to improve the quality and effectiveness of the assistance they provide. They cover the quality and relevance of humanitarian aid, accountability to affected people, coordination, learning, people management and prevention of sexual exploitation and abuse and fraud and corruption. The Red Cross Red Crescent minimum commitments and actions for community engagement and accountability are aligned with the CHS. </a:t>
            </a:r>
            <a:endParaRPr b="0"/>
          </a:p>
          <a:p>
            <a:pPr marL="0" indent="0">
              <a:spcBef>
                <a:spcPts val="0"/>
              </a:spcBef>
            </a:pPr>
            <a:br>
              <a:rPr lang="en-GB" b="0"/>
            </a:br>
            <a:r>
              <a:rPr lang="en-GB" sz="2000" b="1" u="sng">
                <a:latin typeface="Arial"/>
                <a:ea typeface="Arial"/>
                <a:cs typeface="Arial"/>
                <a:sym typeface="Arial"/>
                <a:hlinkClick r:id="rId4">
                  <a:extLst>
                    <a:ext uri="{A12FA001-AC4F-418D-AE19-62706E023703}">
                      <ahyp:hlinkClr xmlns:ahyp="http://schemas.microsoft.com/office/drawing/2018/hyperlinkcolor" val="tx"/>
                    </a:ext>
                  </a:extLst>
                </a:hlinkClick>
              </a:rPr>
              <a:t>Interagency Standing Committee Commitments on Accountability to Affected People</a:t>
            </a:r>
            <a:endParaRPr b="0"/>
          </a:p>
          <a:p>
            <a:pPr marL="0" indent="0">
              <a:spcBef>
                <a:spcPts val="0"/>
              </a:spcBef>
            </a:pPr>
            <a:r>
              <a:rPr lang="en-GB" sz="2000">
                <a:latin typeface="Arial"/>
                <a:ea typeface="Arial"/>
                <a:cs typeface="Arial"/>
                <a:sym typeface="Arial"/>
              </a:rPr>
              <a:t>The Inter-Agency Standing Committee (IASC) is the primary mechanism for coordinating the work of agencies involved in humanitarian assistance. Its Commitments on Accountability to Affected People bind responders to inform, as well as solicit, hear and act on the voices, priorities and feedback of affected people (including in relation to complaints and allegations of SEA), and to ensure that different groups within the affected population can play an active role in decision-making. </a:t>
            </a:r>
            <a:endParaRPr/>
          </a:p>
          <a:p>
            <a:pPr marL="0" indent="0">
              <a:spcBef>
                <a:spcPts val="0"/>
              </a:spcBef>
            </a:pPr>
            <a:endParaRPr sz="2000">
              <a:latin typeface="Arial"/>
              <a:ea typeface="Arial"/>
              <a:cs typeface="Arial"/>
              <a:sym typeface="Arial"/>
            </a:endParaRPr>
          </a:p>
          <a:p>
            <a:pPr marL="0" indent="0">
              <a:spcBef>
                <a:spcPts val="0"/>
              </a:spcBef>
            </a:pPr>
            <a:r>
              <a:rPr lang="en-GB" sz="2000" b="1" u="sng">
                <a:latin typeface="Arial"/>
                <a:ea typeface="Arial"/>
                <a:cs typeface="Arial"/>
                <a:sym typeface="Arial"/>
                <a:hlinkClick r:id="rId5">
                  <a:extLst>
                    <a:ext uri="{A12FA001-AC4F-418D-AE19-62706E023703}">
                      <ahyp:hlinkClr xmlns:ahyp="http://schemas.microsoft.com/office/drawing/2018/hyperlinkcolor" val="tx"/>
                    </a:ext>
                  </a:extLst>
                </a:hlinkClick>
              </a:rPr>
              <a:t>Grand Bargain Commitments</a:t>
            </a:r>
            <a:endParaRPr b="0"/>
          </a:p>
          <a:p>
            <a:pPr marL="451531" indent="-225765">
              <a:spcBef>
                <a:spcPts val="535"/>
              </a:spcBef>
            </a:pPr>
            <a:r>
              <a:rPr lang="en-GB" sz="1800">
                <a:latin typeface="Arial"/>
                <a:ea typeface="Arial"/>
                <a:cs typeface="Arial"/>
                <a:sym typeface="Arial"/>
              </a:rPr>
              <a:t>The Grand Bargain, launched during the World Humanitarian Summit in Istanbul in May 2016, is a unique agreement between some of the largest donors and humanitarian organizations who have committed to better humanitarian outcomes for affected populations through enhanced efficiency, effectiveness, and greater accountability, in the spirit of Quid pro Quo as relevant to all. Originally the Grand Bargain had eight workstreams, with two focusing on localization and participation. In 2021, the Grand Bargain 2.0 framework was approved, which sees localization and the participation of affected communities as one of two enabling priorities and accountability and inclusion one of the four outcome pillars.</a:t>
            </a:r>
            <a:endParaRPr/>
          </a:p>
          <a:p>
            <a:pPr marL="0" indent="0">
              <a:spcBef>
                <a:spcPts val="0"/>
              </a:spcBef>
            </a:pPr>
            <a:endParaRPr sz="2000">
              <a:latin typeface="Arial"/>
              <a:ea typeface="Arial"/>
              <a:cs typeface="Arial"/>
              <a:sym typeface="Arial"/>
            </a:endParaRPr>
          </a:p>
          <a:p>
            <a:pPr marL="0" indent="0">
              <a:spcBef>
                <a:spcPts val="0"/>
              </a:spcBef>
            </a:pPr>
            <a:r>
              <a:rPr lang="en-GB" sz="2000" b="1" u="sng">
                <a:latin typeface="Arial"/>
                <a:ea typeface="Arial"/>
                <a:cs typeface="Arial"/>
                <a:sym typeface="Arial"/>
              </a:rPr>
              <a:t>OCHA</a:t>
            </a:r>
            <a:endParaRPr/>
          </a:p>
          <a:p>
            <a:pPr marL="0" indent="0">
              <a:spcBef>
                <a:spcPts val="0"/>
              </a:spcBef>
            </a:pPr>
            <a:r>
              <a:rPr lang="en-GB" sz="2000">
                <a:latin typeface="Arial"/>
                <a:ea typeface="Arial"/>
                <a:cs typeface="Arial"/>
                <a:sym typeface="Arial"/>
              </a:rPr>
              <a:t>Has four ‘non-negotiables’ which appear in the TOR for all humanitarian coordinators and must feature in all humanitarian response plans – this includes AAP, gender, PSEA and protection</a:t>
            </a:r>
            <a:endParaRPr/>
          </a:p>
          <a:p>
            <a:pPr marL="451531" indent="-225765">
              <a:spcBef>
                <a:spcPts val="535"/>
              </a:spcBef>
            </a:pPr>
            <a:endParaRPr/>
          </a:p>
        </p:txBody>
      </p:sp>
      <p:sp>
        <p:nvSpPr>
          <p:cNvPr id="610" name="Google Shape;610;p71: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a:buSzPts val="1200"/>
            </a:pPr>
            <a:fld id="{00000000-1234-1234-1234-123412341234}" type="slidenum">
              <a:rPr lang="en-GB" sz="1200">
                <a:latin typeface="Calibri"/>
                <a:ea typeface="Calibri"/>
                <a:cs typeface="Calibri"/>
                <a:sym typeface="Calibri"/>
              </a:rPr>
              <a:pPr algn="r">
                <a:buSzPts val="1200"/>
              </a:pPr>
              <a:t>16</a:t>
            </a:fld>
            <a:endParaRPr sz="1200">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19: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535"/>
              </a:spcBef>
            </a:pPr>
            <a:endParaRPr/>
          </a:p>
        </p:txBody>
      </p:sp>
      <p:sp>
        <p:nvSpPr>
          <p:cNvPr id="650" name="Google Shape;650;p19: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20: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5" name="Google Shape;655;p20: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0"/>
              </a:spcBef>
            </a:pPr>
            <a:r>
              <a:rPr lang="en-GB" b="1"/>
              <a:t>FACILITATOR NOTES</a:t>
            </a:r>
            <a:endParaRPr/>
          </a:p>
          <a:p>
            <a:pPr marL="0" indent="0">
              <a:spcBef>
                <a:spcPts val="535"/>
              </a:spcBef>
            </a:pPr>
            <a:endParaRPr b="1"/>
          </a:p>
          <a:p>
            <a:pPr marL="338648" indent="-338648">
              <a:spcBef>
                <a:spcPts val="534"/>
              </a:spcBef>
              <a:buClr>
                <a:schemeClr val="dk1"/>
              </a:buClr>
              <a:buSzPts val="1800"/>
              <a:buFont typeface="Arial"/>
              <a:buChar char="•"/>
            </a:pPr>
            <a:r>
              <a:rPr lang="en-GB" b="0"/>
              <a:t>Unfortunately, g</a:t>
            </a:r>
            <a:r>
              <a:rPr lang="en-GB" sz="1800"/>
              <a:t>lobal evidence shows there are still significant gaps in how aid organisations engage communities, despite increased awareness and commitments to accountability. </a:t>
            </a:r>
            <a:endParaRPr/>
          </a:p>
          <a:p>
            <a:pPr marL="338648" indent="-225451">
              <a:spcBef>
                <a:spcPts val="535"/>
              </a:spcBef>
              <a:buClr>
                <a:schemeClr val="dk1"/>
              </a:buClr>
              <a:buSzPts val="1805"/>
            </a:pPr>
            <a:endParaRPr sz="1800"/>
          </a:p>
          <a:p>
            <a:pPr marL="338648" indent="-338648">
              <a:spcBef>
                <a:spcPts val="534"/>
              </a:spcBef>
              <a:buClr>
                <a:schemeClr val="dk1"/>
              </a:buClr>
              <a:buSzPts val="1804"/>
              <a:buFont typeface="Arial"/>
              <a:buChar char="•"/>
            </a:pPr>
            <a:r>
              <a:rPr lang="en-GB" sz="1800"/>
              <a:t>The findings here were collected by Ground Truth Solutions and represent the views of nearly 10,000 people across 10 countries affected by disaster and crisis.</a:t>
            </a:r>
            <a:endParaRPr/>
          </a:p>
          <a:p>
            <a:pPr marL="338648" indent="-225451">
              <a:spcBef>
                <a:spcPts val="535"/>
              </a:spcBef>
              <a:buClr>
                <a:schemeClr val="dk1"/>
              </a:buClr>
              <a:buSzPts val="1805"/>
            </a:pPr>
            <a:endParaRPr sz="1800"/>
          </a:p>
          <a:p>
            <a:pPr marL="338648" indent="-338648">
              <a:spcBef>
                <a:spcPts val="534"/>
              </a:spcBef>
              <a:buClr>
                <a:schemeClr val="dk1"/>
              </a:buClr>
              <a:buSzPts val="1804"/>
              <a:buFont typeface="Arial"/>
              <a:buChar char="•"/>
            </a:pPr>
            <a:r>
              <a:rPr lang="en-GB" sz="1800"/>
              <a:t>As they suggest:</a:t>
            </a:r>
            <a:endParaRPr/>
          </a:p>
          <a:p>
            <a:pPr marL="1017739" lvl="1" indent="-338648">
              <a:spcBef>
                <a:spcPts val="534"/>
              </a:spcBef>
              <a:buClr>
                <a:schemeClr val="dk1"/>
              </a:buClr>
              <a:buSzPts val="1804"/>
              <a:buFont typeface="Arial"/>
              <a:buChar char="•"/>
            </a:pPr>
            <a:r>
              <a:rPr lang="en-GB" sz="1800"/>
              <a:t>51% of aid provided does not meet people’s priority needs – that means half of what we do is not meeting the main needs in communities. This represents a massive waste of time, human resource and funding on the part of aid agencies</a:t>
            </a:r>
            <a:endParaRPr/>
          </a:p>
          <a:p>
            <a:pPr marL="1017739" lvl="1" indent="-338648">
              <a:spcBef>
                <a:spcPts val="534"/>
              </a:spcBef>
              <a:buClr>
                <a:schemeClr val="dk1"/>
              </a:buClr>
              <a:buSzPts val="1804"/>
              <a:buFont typeface="Arial"/>
              <a:buChar char="•"/>
            </a:pPr>
            <a:r>
              <a:rPr lang="en-GB" sz="1800"/>
              <a:t>61% of people said that aid agencies are not very good at sharing information about their plans and activities</a:t>
            </a:r>
            <a:endParaRPr/>
          </a:p>
          <a:p>
            <a:pPr marL="1017739" lvl="1" indent="-338648">
              <a:spcBef>
                <a:spcPts val="534"/>
              </a:spcBef>
              <a:buClr>
                <a:schemeClr val="dk1"/>
              </a:buClr>
              <a:buSzPts val="1804"/>
              <a:buFont typeface="Arial"/>
              <a:buChar char="•"/>
            </a:pPr>
            <a:r>
              <a:rPr lang="en-GB" sz="1800"/>
              <a:t>While the number of feedback mechanisms have increased in recent years…these do not always lead to a response or changes in our programmes. While 93% of aid agency staff were confident people would receive a reply if someone complained – only 42% of people actually did get a response when they submitted a complaint or suggestion, showing our feedback mechanisms are not as effective as we think</a:t>
            </a:r>
            <a:endParaRPr/>
          </a:p>
          <a:p>
            <a:pPr marL="338648" indent="-225451">
              <a:spcBef>
                <a:spcPts val="535"/>
              </a:spcBef>
              <a:buClr>
                <a:schemeClr val="dk1"/>
              </a:buClr>
              <a:buSzPts val="1805"/>
            </a:pPr>
            <a:endParaRPr sz="1800"/>
          </a:p>
          <a:p>
            <a:pPr marL="338648" indent="-225451">
              <a:spcBef>
                <a:spcPts val="535"/>
              </a:spcBef>
              <a:buClr>
                <a:schemeClr val="dk1"/>
              </a:buClr>
              <a:buSzPts val="1805"/>
            </a:pPr>
            <a:endParaRPr b="0"/>
          </a:p>
        </p:txBody>
      </p:sp>
      <p:sp>
        <p:nvSpPr>
          <p:cNvPr id="656" name="Google Shape;656;p20: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a:buSzPts val="1400"/>
            </a:pPr>
            <a:fld id="{00000000-1234-1234-1234-123412341234}" type="slidenum">
              <a:rPr lang="en-GB"/>
              <a:pPr algn="r">
                <a:buSzPts val="1400"/>
              </a:pP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p21: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5" name="Google Shape;665;p21: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0"/>
              </a:spcBef>
            </a:pPr>
            <a:r>
              <a:rPr lang="en-GB" b="1"/>
              <a:t>FACILITATOR NOTES – Raise hands</a:t>
            </a:r>
            <a:endParaRPr/>
          </a:p>
          <a:p>
            <a:pPr marL="0" indent="0">
              <a:spcBef>
                <a:spcPts val="535"/>
              </a:spcBef>
            </a:pPr>
            <a:endParaRPr/>
          </a:p>
          <a:p>
            <a:pPr marL="169324" indent="-169324">
              <a:spcBef>
                <a:spcPts val="533"/>
              </a:spcBef>
              <a:buClr>
                <a:schemeClr val="dk1"/>
              </a:buClr>
              <a:buSzPts val="1800"/>
              <a:buFont typeface="Arial"/>
              <a:buChar char="•"/>
            </a:pPr>
            <a:r>
              <a:rPr lang="en-GB" sz="1800"/>
              <a:t>Show each comment one by one and ask participants to raise their hand (virtually, using the hand raise button) if they have ever heard the statement, or said it themselves</a:t>
            </a:r>
            <a:endParaRPr sz="1800"/>
          </a:p>
          <a:p>
            <a:pPr marL="0" indent="0">
              <a:spcBef>
                <a:spcPts val="535"/>
              </a:spcBef>
            </a:pPr>
            <a:endParaRPr/>
          </a:p>
          <a:p>
            <a:pPr marL="169324" indent="-169324">
              <a:spcBef>
                <a:spcPts val="533"/>
              </a:spcBef>
              <a:buClr>
                <a:schemeClr val="dk1"/>
              </a:buClr>
              <a:buSzPts val="1800"/>
              <a:buFont typeface="Arial"/>
              <a:buChar char="•"/>
            </a:pPr>
            <a:r>
              <a:rPr lang="en-GB"/>
              <a:t>Discuss each statement and ask if people have managed to overcome these challenges of rigid donors, lack of time, and assumptions that we already know what people need</a:t>
            </a:r>
            <a:endParaRPr/>
          </a:p>
          <a:p>
            <a:pPr marL="169324" indent="-56126">
              <a:spcBef>
                <a:spcPts val="535"/>
              </a:spcBef>
              <a:buClr>
                <a:schemeClr val="dk1"/>
              </a:buClr>
              <a:buSzPts val="1805"/>
            </a:pPr>
            <a:endParaRPr/>
          </a:p>
          <a:p>
            <a:pPr marL="169324" indent="-169324">
              <a:spcBef>
                <a:spcPts val="533"/>
              </a:spcBef>
              <a:buClr>
                <a:schemeClr val="dk1"/>
              </a:buClr>
              <a:buSzPts val="1800"/>
              <a:buFont typeface="Arial"/>
              <a:buChar char="•"/>
            </a:pPr>
            <a:r>
              <a:rPr lang="en-GB"/>
              <a:t>Explain this training will try to provide practical solutions to overcome these common challenges, but also ask participants to continually challenge themselves not to make assumptions about what communities think or need</a:t>
            </a:r>
            <a:endParaRPr/>
          </a:p>
          <a:p>
            <a:pPr marL="338648" indent="-225451">
              <a:spcBef>
                <a:spcPts val="535"/>
              </a:spcBef>
              <a:buClr>
                <a:schemeClr val="dk1"/>
              </a:buClr>
              <a:buSzPts val="1805"/>
            </a:pPr>
            <a:endParaRPr b="0"/>
          </a:p>
        </p:txBody>
      </p:sp>
      <p:sp>
        <p:nvSpPr>
          <p:cNvPr id="666" name="Google Shape;666;p21: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a:buSzPts val="1400"/>
            </a:pPr>
            <a:fld id="{00000000-1234-1234-1234-123412341234}" type="slidenum">
              <a:rPr lang="en-GB"/>
              <a:pPr algn="r">
                <a:buSzPts val="1400"/>
              </a:pP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0"/>
              </a:spcBef>
            </a:pPr>
            <a:r>
              <a:rPr lang="en-GB" b="1" dirty="0"/>
              <a:t>FACILITATOR NOTES – Chat and verbal</a:t>
            </a:r>
            <a:endParaRPr dirty="0"/>
          </a:p>
          <a:p>
            <a:pPr marL="0" indent="0">
              <a:spcBef>
                <a:spcPts val="535"/>
              </a:spcBef>
            </a:pPr>
            <a:endParaRPr dirty="0"/>
          </a:p>
          <a:p>
            <a:pPr marL="0" indent="0">
              <a:spcBef>
                <a:spcPts val="533"/>
              </a:spcBef>
            </a:pPr>
            <a:r>
              <a:rPr lang="en-GB" dirty="0"/>
              <a:t>This is a plenary discussion to get participants thinking about how community engagement and accountability relates to their work. </a:t>
            </a:r>
          </a:p>
          <a:p>
            <a:pPr marL="0" indent="0">
              <a:spcBef>
                <a:spcPts val="533"/>
              </a:spcBef>
            </a:pPr>
            <a:endParaRPr lang="en-GB" dirty="0"/>
          </a:p>
          <a:p>
            <a:pPr marL="338648" indent="-338648">
              <a:spcBef>
                <a:spcPts val="533"/>
              </a:spcBef>
              <a:buFont typeface="Arial" panose="020B0604020202020204" pitchFamily="34" charset="0"/>
              <a:buChar char="•"/>
            </a:pPr>
            <a:r>
              <a:rPr lang="en-GB" dirty="0"/>
              <a:t>Ask if anyone has an example of when something has gone wrong because there was a lack of good community engagement in their programme, operation or their work? They can share in the chat or verbally</a:t>
            </a:r>
          </a:p>
          <a:p>
            <a:pPr marL="338648" indent="-338648">
              <a:spcBef>
                <a:spcPts val="533"/>
              </a:spcBef>
              <a:buFont typeface="Arial" panose="020B0604020202020204" pitchFamily="34" charset="0"/>
              <a:buChar char="•"/>
            </a:pPr>
            <a:r>
              <a:rPr lang="en-GB" dirty="0"/>
              <a:t>Have your own example ready to share in case people are nervous to speak first </a:t>
            </a:r>
          </a:p>
          <a:p>
            <a:pPr marL="338648" indent="-338648">
              <a:spcBef>
                <a:spcPts val="533"/>
              </a:spcBef>
              <a:buFont typeface="Arial" panose="020B0604020202020204" pitchFamily="34" charset="0"/>
              <a:buChar char="•"/>
            </a:pPr>
            <a:r>
              <a:rPr lang="en-GB" dirty="0"/>
              <a:t>Once one or two people have shared, ask:</a:t>
            </a:r>
          </a:p>
          <a:p>
            <a:pPr marL="1015944" lvl="1" indent="-338648">
              <a:lnSpc>
                <a:spcPct val="90000"/>
              </a:lnSpc>
              <a:spcBef>
                <a:spcPts val="2518"/>
              </a:spcBef>
              <a:buClr>
                <a:srgbClr val="FF0000"/>
              </a:buClr>
              <a:buSzPts val="2800"/>
              <a:buFont typeface="Arial"/>
              <a:buChar char="•"/>
            </a:pPr>
            <a:r>
              <a:rPr lang="en-GB" sz="2600"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Why did this happen?</a:t>
            </a:r>
            <a:endParaRPr lang="en-GB" sz="26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marL="1015944" lvl="1" indent="-338648">
              <a:lnSpc>
                <a:spcPct val="90000"/>
              </a:lnSpc>
              <a:spcBef>
                <a:spcPts val="2518"/>
              </a:spcBef>
              <a:buClr>
                <a:srgbClr val="FF0000"/>
              </a:buClr>
              <a:buSzPts val="2800"/>
              <a:buFont typeface="Arial"/>
              <a:buChar char="•"/>
            </a:pPr>
            <a:r>
              <a:rPr lang="en-GB" sz="2600"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What were the consequences?</a:t>
            </a:r>
            <a:endParaRPr lang="en-GB" sz="26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marL="1015944" lvl="1" indent="-338648">
              <a:lnSpc>
                <a:spcPct val="90000"/>
              </a:lnSpc>
              <a:spcBef>
                <a:spcPts val="2518"/>
              </a:spcBef>
              <a:buClr>
                <a:srgbClr val="FF0000"/>
              </a:buClr>
              <a:buSzPts val="2800"/>
              <a:buFont typeface="Arial"/>
              <a:buChar char="•"/>
            </a:pPr>
            <a:r>
              <a:rPr lang="en-GB" sz="2600"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What could have been done differently?</a:t>
            </a:r>
          </a:p>
          <a:p>
            <a:pPr marL="225765" indent="0">
              <a:lnSpc>
                <a:spcPct val="90000"/>
              </a:lnSpc>
              <a:spcBef>
                <a:spcPts val="2518"/>
              </a:spcBef>
              <a:buClr>
                <a:srgbClr val="FF0000"/>
              </a:buClr>
              <a:buSzPts val="2800"/>
            </a:pPr>
            <a:endParaRPr lang="en-GB" sz="2600"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225765" indent="0">
              <a:lnSpc>
                <a:spcPct val="90000"/>
              </a:lnSpc>
              <a:spcBef>
                <a:spcPts val="2518"/>
              </a:spcBef>
              <a:buClr>
                <a:srgbClr val="FF0000"/>
              </a:buClr>
              <a:buSzPts val="2800"/>
            </a:pPr>
            <a:r>
              <a:rPr lang="en-GB" sz="2600"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People can answer in the chat or verbally</a:t>
            </a:r>
            <a:endParaRPr lang="en-GB" sz="26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marL="1015944" lvl="1" indent="-338648">
              <a:lnSpc>
                <a:spcPct val="90000"/>
              </a:lnSpc>
              <a:spcBef>
                <a:spcPts val="2518"/>
              </a:spcBef>
              <a:buClr>
                <a:srgbClr val="FF0000"/>
              </a:buClr>
              <a:buSzPts val="2800"/>
              <a:buFont typeface="Arial"/>
              <a:buChar char="•"/>
            </a:pPr>
            <a:endParaRPr lang="en-GB" sz="26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marL="1015944" lvl="1" indent="-338648">
              <a:lnSpc>
                <a:spcPct val="90000"/>
              </a:lnSpc>
              <a:spcBef>
                <a:spcPts val="2518"/>
              </a:spcBef>
              <a:buClr>
                <a:srgbClr val="FF0000"/>
              </a:buClr>
              <a:buSzPts val="2800"/>
              <a:buFont typeface="Arial"/>
              <a:buChar char="•"/>
            </a:pPr>
            <a:endParaRPr lang="en-GB" sz="26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marL="225765" indent="0">
              <a:lnSpc>
                <a:spcPct val="90000"/>
              </a:lnSpc>
              <a:spcBef>
                <a:spcPts val="2518"/>
              </a:spcBef>
              <a:buClr>
                <a:srgbClr val="FF0000"/>
              </a:buClr>
              <a:buSzPts val="2800"/>
            </a:pPr>
            <a:endParaRPr lang="en-GB" sz="2600"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endParaRPr>
          </a:p>
        </p:txBody>
      </p:sp>
      <p:sp>
        <p:nvSpPr>
          <p:cNvPr id="498" name="Google Shape;498;p5: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a:buSzPts val="1400"/>
            </a:pPr>
            <a:fld id="{00000000-1234-1234-1234-123412341234}" type="slidenum">
              <a:rPr lang="en-GB"/>
              <a:pPr algn="r">
                <a:buSzPts val="1400"/>
              </a:pP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17: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535"/>
              </a:spcBef>
            </a:pPr>
            <a:endParaRPr/>
          </a:p>
        </p:txBody>
      </p:sp>
      <p:sp>
        <p:nvSpPr>
          <p:cNvPr id="618" name="Google Shape;618;p17: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434985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18: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3" name="Google Shape;623;p18: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0"/>
              </a:spcBef>
            </a:pPr>
            <a:r>
              <a:rPr lang="en-GB" b="1" dirty="0"/>
              <a:t>FACILITATOR NOTES – Zoom poll &amp; chat or verbal</a:t>
            </a:r>
            <a:endParaRPr dirty="0"/>
          </a:p>
          <a:p>
            <a:pPr marL="0" indent="0">
              <a:spcBef>
                <a:spcPts val="535"/>
              </a:spcBef>
            </a:pPr>
            <a:endParaRPr b="1" dirty="0"/>
          </a:p>
          <a:p>
            <a:pPr marL="338648" indent="-338648">
              <a:spcBef>
                <a:spcPts val="533"/>
              </a:spcBef>
              <a:buClr>
                <a:schemeClr val="dk1"/>
              </a:buClr>
              <a:buSzPts val="1800"/>
              <a:buFont typeface="Arial"/>
              <a:buChar char="•"/>
            </a:pPr>
            <a:r>
              <a:rPr lang="en-GB" b="0" dirty="0"/>
              <a:t>You need to launch this zoom poll in Zoom before your session starts</a:t>
            </a:r>
          </a:p>
          <a:p>
            <a:pPr marL="338648" indent="-338648">
              <a:spcBef>
                <a:spcPts val="533"/>
              </a:spcBef>
              <a:buClr>
                <a:schemeClr val="dk1"/>
              </a:buClr>
              <a:buSzPts val="1800"/>
              <a:buFont typeface="Arial"/>
              <a:buChar char="•"/>
            </a:pPr>
            <a:endParaRPr lang="en-GB" b="0" dirty="0"/>
          </a:p>
          <a:p>
            <a:pPr marL="338648" indent="-338648">
              <a:spcBef>
                <a:spcPts val="533"/>
              </a:spcBef>
              <a:buClr>
                <a:schemeClr val="dk1"/>
              </a:buClr>
              <a:buSzPts val="1800"/>
              <a:buFont typeface="Arial"/>
              <a:buChar char="•"/>
            </a:pPr>
            <a:r>
              <a:rPr lang="en-GB" b="0" dirty="0"/>
              <a:t>Launch the zoom poll:</a:t>
            </a:r>
          </a:p>
          <a:p>
            <a:pPr marL="790179" lvl="1" indent="-338648">
              <a:spcBef>
                <a:spcPts val="533"/>
              </a:spcBef>
              <a:buClr>
                <a:schemeClr val="dk1"/>
              </a:buClr>
              <a:buSzPts val="1800"/>
              <a:buFont typeface="Arial"/>
              <a:buChar char="•"/>
            </a:pPr>
            <a:r>
              <a:rPr lang="en-GB" b="0" dirty="0"/>
              <a:t>Who is responsible engaging communities?</a:t>
            </a:r>
          </a:p>
          <a:p>
            <a:pPr marL="1241709" lvl="2" indent="-338648">
              <a:spcBef>
                <a:spcPts val="533"/>
              </a:spcBef>
              <a:buClr>
                <a:schemeClr val="dk1"/>
              </a:buClr>
              <a:buSzPts val="1800"/>
              <a:buFont typeface="Arial"/>
              <a:buChar char="•"/>
            </a:pPr>
            <a:r>
              <a:rPr lang="en-GB" b="0" dirty="0"/>
              <a:t>Only programmes and operations staff</a:t>
            </a:r>
          </a:p>
          <a:p>
            <a:pPr marL="1241709" lvl="2" indent="-338648">
              <a:spcBef>
                <a:spcPts val="533"/>
              </a:spcBef>
              <a:buClr>
                <a:schemeClr val="dk1"/>
              </a:buClr>
              <a:buSzPts val="1800"/>
              <a:buFont typeface="Arial"/>
              <a:buChar char="•"/>
            </a:pPr>
            <a:r>
              <a:rPr lang="en-GB" b="0" dirty="0"/>
              <a:t>PMER </a:t>
            </a:r>
          </a:p>
          <a:p>
            <a:pPr marL="1241709" lvl="2" indent="-338648">
              <a:spcBef>
                <a:spcPts val="533"/>
              </a:spcBef>
              <a:buClr>
                <a:schemeClr val="dk1"/>
              </a:buClr>
              <a:buSzPts val="1800"/>
              <a:buFont typeface="Arial"/>
              <a:buChar char="•"/>
            </a:pPr>
            <a:r>
              <a:rPr lang="en-GB" b="0" dirty="0"/>
              <a:t>Leadership</a:t>
            </a:r>
          </a:p>
          <a:p>
            <a:pPr marL="1241709" lvl="2" indent="-338648">
              <a:spcBef>
                <a:spcPts val="533"/>
              </a:spcBef>
              <a:buClr>
                <a:schemeClr val="dk1"/>
              </a:buClr>
              <a:buSzPts val="1800"/>
              <a:buFont typeface="Arial"/>
              <a:buChar char="•"/>
            </a:pPr>
            <a:r>
              <a:rPr lang="en-GB" b="0" dirty="0"/>
              <a:t>Volunteers</a:t>
            </a:r>
          </a:p>
          <a:p>
            <a:pPr marL="1241709" lvl="2" indent="-338648">
              <a:spcBef>
                <a:spcPts val="533"/>
              </a:spcBef>
              <a:buClr>
                <a:schemeClr val="dk1"/>
              </a:buClr>
              <a:buSzPts val="1800"/>
              <a:buFont typeface="Arial"/>
              <a:buChar char="•"/>
            </a:pPr>
            <a:r>
              <a:rPr lang="en-GB" b="1" dirty="0"/>
              <a:t>All of us (correct answer)</a:t>
            </a:r>
          </a:p>
          <a:p>
            <a:pPr marL="338648" indent="-225451">
              <a:spcBef>
                <a:spcPts val="535"/>
              </a:spcBef>
              <a:buClr>
                <a:schemeClr val="dk1"/>
              </a:buClr>
              <a:buSzPts val="1805"/>
            </a:pPr>
            <a:endParaRPr b="0" dirty="0"/>
          </a:p>
          <a:p>
            <a:pPr marL="338648" indent="-338648">
              <a:spcBef>
                <a:spcPts val="533"/>
              </a:spcBef>
              <a:buClr>
                <a:schemeClr val="dk1"/>
              </a:buClr>
              <a:buSzPts val="1800"/>
              <a:buFont typeface="Arial"/>
              <a:buChar char="•"/>
            </a:pPr>
            <a:r>
              <a:rPr lang="en-GB" b="0" dirty="0"/>
              <a:t>Explain that everyone can play a role in helping to strengthen community engagement </a:t>
            </a:r>
          </a:p>
          <a:p>
            <a:pPr marL="338648" indent="-338648">
              <a:spcBef>
                <a:spcPts val="533"/>
              </a:spcBef>
              <a:buClr>
                <a:schemeClr val="dk1"/>
              </a:buClr>
              <a:buSzPts val="1800"/>
              <a:buFont typeface="Arial"/>
              <a:buChar char="•"/>
            </a:pPr>
            <a:endParaRPr lang="en-GB" b="0" dirty="0"/>
          </a:p>
          <a:p>
            <a:pPr marL="338648" indent="-338648">
              <a:spcBef>
                <a:spcPts val="533"/>
              </a:spcBef>
              <a:buClr>
                <a:schemeClr val="dk1"/>
              </a:buClr>
              <a:buSzPts val="1800"/>
              <a:buFont typeface="Arial"/>
              <a:buChar char="•"/>
            </a:pPr>
            <a:r>
              <a:rPr lang="en-GB" b="0" dirty="0"/>
              <a:t>Click through the list and if time allows pause on each blue box and ask for suggestions on what that group’s specific responsibilities might be to CEA – how can they support CEA in their role?</a:t>
            </a:r>
            <a:endParaRPr dirty="0"/>
          </a:p>
          <a:p>
            <a:pPr marL="338648" indent="-225451">
              <a:spcBef>
                <a:spcPts val="535"/>
              </a:spcBef>
              <a:buClr>
                <a:schemeClr val="dk1"/>
              </a:buClr>
              <a:buSzPts val="1805"/>
            </a:pPr>
            <a:endParaRPr b="0" dirty="0"/>
          </a:p>
          <a:p>
            <a:pPr marL="338648" indent="-338648">
              <a:spcBef>
                <a:spcPts val="533"/>
              </a:spcBef>
              <a:buClr>
                <a:schemeClr val="dk1"/>
              </a:buClr>
              <a:buSzPts val="1800"/>
              <a:buFont typeface="Arial"/>
              <a:buChar char="•"/>
            </a:pPr>
            <a:r>
              <a:rPr lang="en-GB" b="0" dirty="0"/>
              <a:t>This list is not exhaustive, but just gives an idea of how different roles and departments can help improve accountability</a:t>
            </a:r>
            <a:endParaRPr dirty="0"/>
          </a:p>
          <a:p>
            <a:pPr marL="338648" indent="-225451">
              <a:spcBef>
                <a:spcPts val="535"/>
              </a:spcBef>
              <a:buClr>
                <a:schemeClr val="dk1"/>
              </a:buClr>
              <a:buSzPts val="1805"/>
            </a:pPr>
            <a:endParaRPr b="0" dirty="0"/>
          </a:p>
          <a:p>
            <a:pPr marL="338648" indent="-338648">
              <a:spcBef>
                <a:spcPts val="533"/>
              </a:spcBef>
              <a:buClr>
                <a:schemeClr val="dk1"/>
              </a:buClr>
              <a:buSzPts val="1800"/>
              <a:buFont typeface="Arial"/>
              <a:buChar char="•"/>
            </a:pPr>
            <a:r>
              <a:rPr lang="en-GB" b="0" dirty="0"/>
              <a:t>Ask if anyone wants to add any roles of responsibilities not included here</a:t>
            </a:r>
            <a:endParaRPr dirty="0"/>
          </a:p>
          <a:p>
            <a:pPr marL="338648" indent="-225451">
              <a:spcBef>
                <a:spcPts val="535"/>
              </a:spcBef>
              <a:buClr>
                <a:schemeClr val="dk1"/>
              </a:buClr>
              <a:buSzPts val="1805"/>
            </a:pPr>
            <a:endParaRPr b="0" dirty="0"/>
          </a:p>
          <a:p>
            <a:pPr marL="338648" indent="-338648">
              <a:spcBef>
                <a:spcPts val="533"/>
              </a:spcBef>
              <a:buClr>
                <a:schemeClr val="dk1"/>
              </a:buClr>
              <a:buSzPts val="1800"/>
              <a:buFont typeface="Arial"/>
              <a:buChar char="•"/>
            </a:pPr>
            <a:r>
              <a:rPr lang="en-GB" b="0" dirty="0"/>
              <a:t>There is a more comprehensive list in the CEA Guide and throughout the training we can look at how different roles and teams can play a part in strengthening community engagement and accountability</a:t>
            </a:r>
            <a:endParaRPr dirty="0"/>
          </a:p>
          <a:p>
            <a:pPr marL="338648" indent="-225451">
              <a:spcBef>
                <a:spcPts val="535"/>
              </a:spcBef>
              <a:buClr>
                <a:schemeClr val="dk1"/>
              </a:buClr>
              <a:buSzPts val="1805"/>
            </a:pPr>
            <a:endParaRPr b="0" dirty="0"/>
          </a:p>
        </p:txBody>
      </p:sp>
      <p:sp>
        <p:nvSpPr>
          <p:cNvPr id="624" name="Google Shape;624;p18: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defTabSz="903061">
              <a:buSzPts val="1400"/>
              <a:defRPr/>
            </a:pPr>
            <a:fld id="{00000000-1234-1234-1234-123412341234}" type="slidenum">
              <a:rPr lang="en-GB"/>
              <a:pPr algn="r" defTabSz="903061">
                <a:buSzPts val="1400"/>
                <a:defRPr/>
              </a:pPr>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en-GB" b="1" dirty="0"/>
              <a:t>FACILITATOR NOTES – OPTIONAL GROUP EXERCISE IF TIME ALLOWS (30 MINUTES)</a:t>
            </a:r>
          </a:p>
          <a:p>
            <a:pPr marL="0"/>
            <a:endParaRPr lang="en-GB" b="1" dirty="0"/>
          </a:p>
          <a:p>
            <a:pPr marL="0"/>
            <a:r>
              <a:rPr lang="en-GB" b="1" dirty="0"/>
              <a:t>Requires breakout rooms and Jamboard </a:t>
            </a:r>
          </a:p>
          <a:p>
            <a:pPr marL="0"/>
            <a:endParaRPr lang="en-GB" b="1" dirty="0"/>
          </a:p>
          <a:p>
            <a:pPr marL="0"/>
            <a:r>
              <a:rPr lang="en-GB" b="1" dirty="0"/>
              <a:t>There are separate materials you need to prepare for this exercise – see the ‘CEA minimum actions cards’ for instructions</a:t>
            </a:r>
          </a:p>
          <a:p>
            <a:endParaRPr lang="en-GB" b="1" dirty="0"/>
          </a:p>
          <a:p>
            <a:endParaRPr lang="en-GB" b="1"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22</a:t>
            </a:fld>
            <a:endParaRPr lang="en-US" altLang="ru-RU"/>
          </a:p>
        </p:txBody>
      </p:sp>
    </p:spTree>
    <p:extLst>
      <p:ext uri="{BB962C8B-B14F-4D97-AF65-F5344CB8AC3E}">
        <p14:creationId xmlns:p14="http://schemas.microsoft.com/office/powerpoint/2010/main" val="33287003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spcBef>
                <a:spcPts val="0"/>
              </a:spcBef>
            </a:pPr>
            <a:r>
              <a:rPr lang="en-GB" b="1" dirty="0"/>
              <a:t>FACILITATOR NOTES</a:t>
            </a:r>
          </a:p>
          <a:p>
            <a:endParaRPr lang="en-GB" b="1" dirty="0"/>
          </a:p>
          <a:p>
            <a:pPr marL="338648" indent="-338648" defTabSz="903061" eaLnBrk="0" fontAlgn="base" hangingPunct="0">
              <a:spcBef>
                <a:spcPct val="30000"/>
              </a:spcBef>
              <a:spcAft>
                <a:spcPct val="0"/>
              </a:spcAft>
              <a:buClrTx/>
              <a:buSzTx/>
              <a:buFont typeface="Arial" panose="020B0604020202020204" pitchFamily="34" charset="0"/>
              <a:buChar char="•"/>
              <a:defRPr/>
            </a:pPr>
            <a:r>
              <a:rPr lang="en-GB" sz="1800" kern="1200" dirty="0">
                <a:solidFill>
                  <a:schemeClr val="tx1"/>
                </a:solidFill>
                <a:latin typeface="+mn-lt"/>
                <a:ea typeface="+mn-ea"/>
                <a:cs typeface="+mn-cs"/>
              </a:rPr>
              <a:t>This diagram</a:t>
            </a:r>
            <a:r>
              <a:rPr lang="en-GB" sz="1800" b="1" kern="1200" dirty="0">
                <a:solidFill>
                  <a:schemeClr val="tx1"/>
                </a:solidFill>
                <a:latin typeface="+mn-lt"/>
                <a:ea typeface="+mn-ea"/>
                <a:cs typeface="+mn-cs"/>
              </a:rPr>
              <a:t> summarizes </a:t>
            </a:r>
            <a:r>
              <a:rPr lang="en-GB" sz="1800" kern="1200" dirty="0">
                <a:solidFill>
                  <a:schemeClr val="tx1"/>
                </a:solidFill>
                <a:latin typeface="+mn-lt"/>
                <a:ea typeface="+mn-ea"/>
                <a:cs typeface="+mn-cs"/>
              </a:rPr>
              <a:t>the 18 minimum actions for CEA set out in the CEA Guide. The next slide shows the actions in full and can be used instead of this slide if preferred.</a:t>
            </a:r>
          </a:p>
          <a:p>
            <a:pPr marL="338648" indent="-338648" defTabSz="903061" eaLnBrk="0" fontAlgn="base" hangingPunct="0">
              <a:spcBef>
                <a:spcPct val="30000"/>
              </a:spcBef>
              <a:spcAft>
                <a:spcPct val="0"/>
              </a:spcAft>
              <a:buClrTx/>
              <a:buSzTx/>
              <a:buFont typeface="Arial" panose="020B0604020202020204" pitchFamily="34" charset="0"/>
              <a:buChar char="•"/>
              <a:defRPr/>
            </a:pPr>
            <a:endParaRPr lang="en-GB" sz="1800" kern="1200" dirty="0">
              <a:solidFill>
                <a:schemeClr val="tx1"/>
              </a:solidFill>
              <a:latin typeface="+mn-lt"/>
              <a:ea typeface="+mn-ea"/>
              <a:cs typeface="+mn-cs"/>
            </a:endParaRPr>
          </a:p>
          <a:p>
            <a:pPr marL="338648" indent="-338648" defTabSz="903061" eaLnBrk="0" fontAlgn="base" hangingPunct="0">
              <a:spcBef>
                <a:spcPct val="30000"/>
              </a:spcBef>
              <a:spcAft>
                <a:spcPct val="0"/>
              </a:spcAft>
              <a:buClrTx/>
              <a:buSzTx/>
              <a:buFont typeface="Arial" panose="020B0604020202020204" pitchFamily="34" charset="0"/>
              <a:buChar char="•"/>
              <a:defRPr/>
            </a:pPr>
            <a:r>
              <a:rPr lang="en-GB" sz="1800" kern="1200" dirty="0">
                <a:solidFill>
                  <a:schemeClr val="tx1"/>
                </a:solidFill>
                <a:latin typeface="+mn-lt"/>
                <a:ea typeface="+mn-ea"/>
                <a:cs typeface="+mn-cs"/>
              </a:rPr>
              <a:t>The actions for institutionalization are the foundation for good community engagement in programmes and responses. By institutionalizing CEA in our organization, it makes it much easier and more likely that we will have good community engagement in our programmes and operations</a:t>
            </a:r>
          </a:p>
          <a:p>
            <a:pPr marL="338648" indent="-338648" defTabSz="903061" eaLnBrk="0" fontAlgn="base" hangingPunct="0">
              <a:spcBef>
                <a:spcPct val="30000"/>
              </a:spcBef>
              <a:spcAft>
                <a:spcPct val="0"/>
              </a:spcAft>
              <a:buClrTx/>
              <a:buSzTx/>
              <a:buFont typeface="Arial" panose="020B0604020202020204" pitchFamily="34" charset="0"/>
              <a:buChar char="•"/>
              <a:defRPr/>
            </a:pPr>
            <a:endParaRPr lang="en-GB" sz="1800" kern="1200" dirty="0">
              <a:solidFill>
                <a:schemeClr val="tx1"/>
              </a:solidFill>
              <a:latin typeface="+mn-lt"/>
              <a:ea typeface="+mn-ea"/>
              <a:cs typeface="+mn-cs"/>
            </a:endParaRPr>
          </a:p>
          <a:p>
            <a:pPr marL="338648" indent="-338648" defTabSz="903061" eaLnBrk="0" fontAlgn="base" hangingPunct="0">
              <a:spcBef>
                <a:spcPct val="30000"/>
              </a:spcBef>
              <a:spcAft>
                <a:spcPct val="0"/>
              </a:spcAft>
              <a:buClrTx/>
              <a:buSzTx/>
              <a:buFont typeface="Arial" panose="020B0604020202020204" pitchFamily="34" charset="0"/>
              <a:buChar char="•"/>
              <a:defRPr/>
            </a:pPr>
            <a:r>
              <a:rPr lang="en-GB" sz="1800" b="1" kern="1200" dirty="0">
                <a:solidFill>
                  <a:schemeClr val="tx1"/>
                </a:solidFill>
                <a:latin typeface="+mn-lt"/>
                <a:ea typeface="+mn-ea"/>
                <a:cs typeface="+mn-cs"/>
              </a:rPr>
              <a:t>To institutionalize CEA we need to:</a:t>
            </a:r>
          </a:p>
          <a:p>
            <a:pPr marL="790179" lvl="1" indent="-338648" defTabSz="903061" eaLnBrk="0" fontAlgn="base" hangingPunct="0">
              <a:spcBef>
                <a:spcPct val="30000"/>
              </a:spcBef>
              <a:spcAft>
                <a:spcPct val="0"/>
              </a:spcAft>
              <a:buClrTx/>
              <a:buSzTx/>
              <a:buFont typeface="Arial" panose="020B0604020202020204" pitchFamily="34" charset="0"/>
              <a:buChar char="•"/>
              <a:defRPr/>
            </a:pPr>
            <a:r>
              <a:rPr lang="en-GB" b="1" dirty="0"/>
              <a:t>Strengthen CEA understanding and capacity at all levels in the National Society or organization – </a:t>
            </a:r>
            <a:r>
              <a:rPr lang="en-GB" dirty="0"/>
              <a:t>people first need to know what it is and why it is important – then they need to know how to put it into practice. To do this we can secure </a:t>
            </a:r>
            <a:r>
              <a:rPr lang="en-GB" b="0" dirty="0"/>
              <a:t>leadership buy-in, develop a CEA policy with clear commitments, develop a CEA strategy or plan on what we want to achieve, measure progress by making CEA a key performance indicator and training staff and volunteers at all levels</a:t>
            </a:r>
          </a:p>
          <a:p>
            <a:pPr marL="790179" lvl="1" indent="-338648" defTabSz="903061" eaLnBrk="0" fontAlgn="base" hangingPunct="0">
              <a:spcBef>
                <a:spcPct val="30000"/>
              </a:spcBef>
              <a:spcAft>
                <a:spcPct val="0"/>
              </a:spcAft>
              <a:buClrTx/>
              <a:buSzTx/>
              <a:buFont typeface="Arial" panose="020B0604020202020204" pitchFamily="34" charset="0"/>
              <a:buChar char="•"/>
              <a:defRPr/>
            </a:pPr>
            <a:endParaRPr lang="en-GB" sz="2000" dirty="0">
              <a:solidFill>
                <a:schemeClr val="accent4"/>
              </a:solidFill>
              <a:latin typeface="Montserrat"/>
              <a:ea typeface="Montserrat"/>
              <a:cs typeface="Montserrat"/>
              <a:sym typeface="Montserrat"/>
            </a:endParaRPr>
          </a:p>
          <a:p>
            <a:pPr marL="790179" lvl="1" indent="-338648" defTabSz="903061" eaLnBrk="0" fontAlgn="base" hangingPunct="0">
              <a:spcBef>
                <a:spcPct val="30000"/>
              </a:spcBef>
              <a:spcAft>
                <a:spcPct val="0"/>
              </a:spcAft>
              <a:buClrTx/>
              <a:buSzTx/>
              <a:buFont typeface="Arial" panose="020B0604020202020204" pitchFamily="34" charset="0"/>
              <a:buChar char="•"/>
              <a:defRPr/>
            </a:pPr>
            <a:r>
              <a:rPr lang="en-GB" sz="2000" b="1" dirty="0">
                <a:solidFill>
                  <a:schemeClr val="accent4"/>
                </a:solidFill>
                <a:latin typeface="Montserrat"/>
                <a:ea typeface="Montserrat"/>
                <a:cs typeface="Montserrat"/>
                <a:sym typeface="Montserrat"/>
              </a:rPr>
              <a:t>Allocate resources, including funding and staff, to strengthen and institutionalize CEA </a:t>
            </a:r>
            <a:r>
              <a:rPr lang="en-GB" dirty="0"/>
              <a:t>– otherwise progress will be very slow. To do this we need to allocate core funds to CEA and include it in donor and project proposals and appoint CEA staff to lead this work at HQ and focal points in branches</a:t>
            </a:r>
          </a:p>
          <a:p>
            <a:pPr marL="790179" lvl="1" indent="-338648" defTabSz="903061" eaLnBrk="0" fontAlgn="base" hangingPunct="0">
              <a:spcBef>
                <a:spcPct val="30000"/>
              </a:spcBef>
              <a:spcAft>
                <a:spcPct val="0"/>
              </a:spcAft>
              <a:buClrTx/>
              <a:buSzTx/>
              <a:buFont typeface="Arial" panose="020B0604020202020204" pitchFamily="34" charset="0"/>
              <a:buChar char="•"/>
              <a:defRPr/>
            </a:pPr>
            <a:endParaRPr lang="en-GB" sz="2000" b="1" kern="1200" dirty="0">
              <a:solidFill>
                <a:srgbClr val="F5333F"/>
              </a:solidFill>
              <a:latin typeface="Montserrat" pitchFamily="2" charset="77"/>
              <a:ea typeface="Roboto Black" panose="02000000000000000000" pitchFamily="2" charset="0"/>
              <a:cs typeface="Open Sans Light" panose="020B0306030504020204" pitchFamily="34" charset="0"/>
            </a:endParaRPr>
          </a:p>
          <a:p>
            <a:pPr marL="790179" lvl="1" indent="-338648" defTabSz="903061" eaLnBrk="0" fontAlgn="base" hangingPunct="0">
              <a:spcBef>
                <a:spcPct val="30000"/>
              </a:spcBef>
              <a:spcAft>
                <a:spcPct val="0"/>
              </a:spcAft>
              <a:buClrTx/>
              <a:buSzTx/>
              <a:buFont typeface="Arial" panose="020B0604020202020204" pitchFamily="34" charset="0"/>
              <a:buChar char="•"/>
              <a:defRPr/>
            </a:pPr>
            <a:r>
              <a:rPr lang="en-US" sz="2000" b="1" kern="1200" dirty="0">
                <a:solidFill>
                  <a:srgbClr val="F5333F"/>
                </a:solidFill>
                <a:latin typeface="Montserrat" pitchFamily="2" charset="77"/>
                <a:ea typeface="Roboto Black" panose="02000000000000000000" pitchFamily="2" charset="0"/>
                <a:cs typeface="Open Sans Light" panose="020B0306030504020204" pitchFamily="34" charset="0"/>
              </a:rPr>
              <a:t>Integrate CEA into all National Society strategies, values, plans, policies, and tools so it becomes a standard way of working for all staff and volunteers. </a:t>
            </a:r>
            <a:r>
              <a:rPr lang="en-US" sz="2000" dirty="0"/>
              <a:t>To do this add </a:t>
            </a:r>
            <a:r>
              <a:rPr lang="en-GB" sz="20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commitments to accountability to mission statements, values, strategies and policies, integrate CEA in annual and sector plans, tools and guidelines, add CEA responsibilities to JDs, inductions and appraisals, and include it in planning, monitoring, evaluation and reporting processes – i.e., by checking all plans include adequate community engagement</a:t>
            </a:r>
          </a:p>
          <a:p>
            <a:pPr marL="790179" lvl="1" indent="-338648" defTabSz="903061" eaLnBrk="0" fontAlgn="base" hangingPunct="0">
              <a:spcBef>
                <a:spcPct val="30000"/>
              </a:spcBef>
              <a:spcAft>
                <a:spcPct val="0"/>
              </a:spcAft>
              <a:buClrTx/>
              <a:buSzTx/>
              <a:buFont typeface="Arial" panose="020B0604020202020204" pitchFamily="34" charset="0"/>
              <a:buChar char="•"/>
              <a:defRPr/>
            </a:pPr>
            <a:endParaRPr lang="en-GB" sz="20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endParaRPr>
          </a:p>
          <a:p>
            <a:pPr marL="790179" lvl="1" indent="-338648" defTabSz="903061" eaLnBrk="0" fontAlgn="base" hangingPunct="0">
              <a:spcBef>
                <a:spcPct val="30000"/>
              </a:spcBef>
              <a:spcAft>
                <a:spcPct val="0"/>
              </a:spcAft>
              <a:buClrTx/>
              <a:buSzTx/>
              <a:buFont typeface="Arial" panose="020B0604020202020204" pitchFamily="34" charset="0"/>
              <a:buChar char="•"/>
              <a:defRPr/>
            </a:pPr>
            <a:r>
              <a:rPr lang="en-GB" sz="2000" b="1" dirty="0">
                <a:solidFill>
                  <a:schemeClr val="accent4"/>
                </a:solidFill>
                <a:latin typeface="Montserrat"/>
                <a:ea typeface="Montserrat"/>
                <a:cs typeface="Montserrat"/>
                <a:sym typeface="Montserrat"/>
              </a:rPr>
              <a:t>Establish a community feedback mechanism for the National Society with processes for managing sensitive complaints - </a:t>
            </a:r>
            <a:r>
              <a:rPr lang="en-GB" sz="2000" dirty="0"/>
              <a:t>a permanent, well functioning, community feedback mechanism that people can use to ask questions, provide suggestions and raise concerns or complaints. More guidance on setting up feedback mechanisms in the guide, tool 15 and 3-day training.</a:t>
            </a:r>
          </a:p>
          <a:p>
            <a:pPr marL="338648" indent="-338648" defTabSz="903061" eaLnBrk="0" fontAlgn="base" hangingPunct="0">
              <a:spcBef>
                <a:spcPct val="30000"/>
              </a:spcBef>
              <a:spcAft>
                <a:spcPct val="0"/>
              </a:spcAft>
              <a:buClrTx/>
              <a:buSzTx/>
              <a:buFont typeface="Arial" panose="020B0604020202020204" pitchFamily="34" charset="0"/>
              <a:buChar char="•"/>
              <a:defRPr/>
            </a:pPr>
            <a:endParaRPr lang="en-GB" sz="1800" kern="1200" dirty="0">
              <a:solidFill>
                <a:schemeClr val="tx1"/>
              </a:solidFill>
              <a:latin typeface="+mn-lt"/>
              <a:ea typeface="+mn-ea"/>
              <a:cs typeface="+mn-cs"/>
            </a:endParaRPr>
          </a:p>
          <a:p>
            <a:pPr marL="338648" indent="-338648" defTabSz="903061" eaLnBrk="0" fontAlgn="base" hangingPunct="0">
              <a:spcBef>
                <a:spcPct val="30000"/>
              </a:spcBef>
              <a:spcAft>
                <a:spcPct val="0"/>
              </a:spcAft>
              <a:buClrTx/>
              <a:buSzTx/>
              <a:buFont typeface="Arial" panose="020B0604020202020204" pitchFamily="34" charset="0"/>
              <a:buChar char="•"/>
              <a:defRPr/>
            </a:pPr>
            <a:r>
              <a:rPr lang="en-GB" b="1" dirty="0"/>
              <a:t>The 14 minimum actions to integrate CEA in programmes and emergency operations are all geared towards ensuring community understanding, participation, communication and feedback and include:</a:t>
            </a:r>
          </a:p>
          <a:p>
            <a:pPr marL="790179" lvl="1" indent="-338648" defTabSz="903061" eaLnBrk="0" fontAlgn="base" hangingPunct="0">
              <a:spcBef>
                <a:spcPct val="30000"/>
              </a:spcBef>
              <a:spcAft>
                <a:spcPct val="0"/>
              </a:spcAft>
              <a:buClrTx/>
              <a:buSzTx/>
              <a:buFont typeface="Arial" panose="020B0604020202020204" pitchFamily="34" charset="0"/>
              <a:buChar char="•"/>
              <a:defRPr/>
            </a:pPr>
            <a:r>
              <a:rPr lang="en-GB" b="1" dirty="0"/>
              <a:t>Assessments</a:t>
            </a:r>
          </a:p>
          <a:p>
            <a:pPr marL="1241709" lvl="2" indent="-338648" defTabSz="903061" eaLnBrk="0" fontAlgn="base" hangingPunct="0">
              <a:spcBef>
                <a:spcPct val="30000"/>
              </a:spcBef>
              <a:spcAft>
                <a:spcPct val="0"/>
              </a:spcAft>
              <a:buClrTx/>
              <a:buSzTx/>
              <a:buFont typeface="Arial" panose="020B0604020202020204" pitchFamily="34" charset="0"/>
              <a:buChar char="•"/>
              <a:defRPr/>
            </a:pPr>
            <a:r>
              <a:rPr lang="en-GB" b="0" dirty="0"/>
              <a:t>Assessments are carried out with respect and transparency for the community – meaning we make good use of secondary data, we involve communities in planning the assessment, we explain who we are and the purpose of the assessment – and what happens next, we make sure assessment teams are properly briefed on the assessment purpose and how to behave in communities and can answer questions honestly and accurately</a:t>
            </a:r>
          </a:p>
          <a:p>
            <a:pPr marL="1241709" lvl="2" indent="-338648" defTabSz="903061" eaLnBrk="0" fontAlgn="base" hangingPunct="0">
              <a:spcBef>
                <a:spcPct val="30000"/>
              </a:spcBef>
              <a:spcAft>
                <a:spcPct val="0"/>
              </a:spcAft>
              <a:buClrTx/>
              <a:buSzTx/>
              <a:buFont typeface="Arial" panose="020B0604020202020204" pitchFamily="34" charset="0"/>
              <a:buChar char="•"/>
              <a:defRPr/>
            </a:pPr>
            <a:r>
              <a:rPr lang="en-GB" b="0" dirty="0"/>
              <a:t>We take time to understand the context, including people’s needs, capacities, the community structures and dynamics, culture and beliefs and the relations between different groups</a:t>
            </a:r>
          </a:p>
          <a:p>
            <a:pPr marL="1241709" lvl="2" indent="-338648" defTabSz="903061" eaLnBrk="0" fontAlgn="base" hangingPunct="0">
              <a:spcBef>
                <a:spcPct val="30000"/>
              </a:spcBef>
              <a:spcAft>
                <a:spcPct val="0"/>
              </a:spcAft>
              <a:buClrTx/>
              <a:buSzTx/>
              <a:buFont typeface="Arial" panose="020B0604020202020204" pitchFamily="34" charset="0"/>
              <a:buChar char="•"/>
              <a:defRPr/>
            </a:pPr>
            <a:r>
              <a:rPr lang="en-GB" b="0" dirty="0"/>
              <a:t>We include questions in the assessment that will help us plan how best to engage communities throughout the programme or operation - specifically, how to communicate, how to ensure participation and how best to collect and respond to feedback</a:t>
            </a:r>
          </a:p>
          <a:p>
            <a:pPr marL="790179" lvl="1" indent="-338648" defTabSz="903061" eaLnBrk="0" fontAlgn="base" hangingPunct="0">
              <a:spcBef>
                <a:spcPct val="30000"/>
              </a:spcBef>
              <a:spcAft>
                <a:spcPct val="0"/>
              </a:spcAft>
              <a:buClrTx/>
              <a:buSzTx/>
              <a:buFont typeface="Arial" panose="020B0604020202020204" pitchFamily="34" charset="0"/>
              <a:buChar char="•"/>
              <a:defRPr/>
            </a:pPr>
            <a:r>
              <a:rPr lang="en-GB" b="1" dirty="0"/>
              <a:t>Planning</a:t>
            </a:r>
          </a:p>
          <a:p>
            <a:pPr marL="1241709" lvl="2" indent="-338648" defTabSz="903061" eaLnBrk="0" fontAlgn="base" hangingPunct="0">
              <a:spcBef>
                <a:spcPct val="30000"/>
              </a:spcBef>
              <a:spcAft>
                <a:spcPct val="0"/>
              </a:spcAft>
              <a:buClrTx/>
              <a:buSzTx/>
              <a:buFont typeface="Arial" panose="020B0604020202020204" pitchFamily="34" charset="0"/>
              <a:buChar char="•"/>
              <a:defRPr/>
            </a:pPr>
            <a:r>
              <a:rPr lang="en-GB" b="0" dirty="0"/>
              <a:t>We MUST involve community members and key stakeholders in planning programmes and responses – taking care to include all groups in the community. This includes discussing selection criteria, targeting and distribution processes with communities during emergency operations</a:t>
            </a:r>
          </a:p>
          <a:p>
            <a:pPr marL="1241709" lvl="2" indent="-338648" defTabSz="903061" eaLnBrk="0" fontAlgn="base" hangingPunct="0">
              <a:spcBef>
                <a:spcPct val="30000"/>
              </a:spcBef>
              <a:spcAft>
                <a:spcPct val="0"/>
              </a:spcAft>
              <a:buClrTx/>
              <a:buSzTx/>
              <a:buFont typeface="Arial" panose="020B0604020202020204" pitchFamily="34" charset="0"/>
              <a:buChar char="•"/>
              <a:defRPr/>
            </a:pPr>
            <a:r>
              <a:rPr lang="en-GB" b="0" dirty="0"/>
              <a:t>We cross check plans before finalizing to make sure they will meet the needs and expectations</a:t>
            </a:r>
          </a:p>
          <a:p>
            <a:pPr marL="1241709" lvl="2" indent="-338648" defTabSz="903061" eaLnBrk="0" fontAlgn="base" hangingPunct="0">
              <a:spcBef>
                <a:spcPct val="30000"/>
              </a:spcBef>
              <a:spcAft>
                <a:spcPct val="0"/>
              </a:spcAft>
              <a:buClrTx/>
              <a:buSzTx/>
              <a:buFont typeface="Arial" panose="020B0604020202020204" pitchFamily="34" charset="0"/>
              <a:buChar char="•"/>
              <a:defRPr/>
            </a:pPr>
            <a:r>
              <a:rPr lang="en-GB" b="0" dirty="0"/>
              <a:t>We include community engagement activities and indicators in plans and budgets – outlining how information will be shared, community participation supported, and feedback managed</a:t>
            </a:r>
          </a:p>
          <a:p>
            <a:pPr marL="790179" lvl="1" indent="-338648" defTabSz="903061" eaLnBrk="0" fontAlgn="base" hangingPunct="0">
              <a:spcBef>
                <a:spcPct val="30000"/>
              </a:spcBef>
              <a:spcAft>
                <a:spcPct val="0"/>
              </a:spcAft>
              <a:buClrTx/>
              <a:buSzTx/>
              <a:buFont typeface="Arial" panose="020B0604020202020204" pitchFamily="34" charset="0"/>
              <a:buChar char="•"/>
              <a:defRPr/>
            </a:pPr>
            <a:r>
              <a:rPr lang="en-GB" b="1" dirty="0"/>
              <a:t>Implementation and monitoring</a:t>
            </a:r>
          </a:p>
          <a:p>
            <a:pPr marL="1241709" lvl="2" indent="-338648" defTabSz="903061" eaLnBrk="0" fontAlgn="base" hangingPunct="0">
              <a:spcBef>
                <a:spcPct val="30000"/>
              </a:spcBef>
              <a:spcAft>
                <a:spcPct val="0"/>
              </a:spcAft>
              <a:buClrTx/>
              <a:buSzTx/>
              <a:buFont typeface="Arial" panose="020B0604020202020204" pitchFamily="34" charset="0"/>
              <a:buChar char="•"/>
              <a:defRPr/>
            </a:pPr>
            <a:r>
              <a:rPr lang="en-GB" sz="1800" dirty="0"/>
              <a:t>Regularly share information about the programme with community members, using the best approaches to reach different groups </a:t>
            </a:r>
          </a:p>
          <a:p>
            <a:pPr marL="1241709" lvl="2" indent="-338648" defTabSz="903061" eaLnBrk="0" fontAlgn="base" hangingPunct="0">
              <a:spcBef>
                <a:spcPct val="30000"/>
              </a:spcBef>
              <a:spcAft>
                <a:spcPct val="0"/>
              </a:spcAft>
              <a:buClrTx/>
              <a:buSzTx/>
              <a:buFont typeface="Arial" panose="020B0604020202020204" pitchFamily="34" charset="0"/>
              <a:buChar char="•"/>
              <a:defRPr/>
            </a:pPr>
            <a:r>
              <a:rPr lang="en-GB" sz="1800" dirty="0"/>
              <a:t>Enable active community participation in managing and guiding the programme, including marginalized and at risk groups </a:t>
            </a:r>
          </a:p>
          <a:p>
            <a:pPr marL="1241709" lvl="2" indent="-338648" defTabSz="903061" eaLnBrk="0" fontAlgn="base" hangingPunct="0">
              <a:spcBef>
                <a:spcPct val="30000"/>
              </a:spcBef>
              <a:spcAft>
                <a:spcPct val="0"/>
              </a:spcAft>
              <a:buClrTx/>
              <a:buSzTx/>
              <a:buFont typeface="Arial" panose="020B0604020202020204" pitchFamily="34" charset="0"/>
              <a:buChar char="•"/>
              <a:defRPr/>
            </a:pPr>
            <a:r>
              <a:rPr lang="en-GB" sz="1800" dirty="0"/>
              <a:t>Collect, analyse and respond to community feedback, ensuring people know how they can ask questions, make suggestions or raise concerns about the programme </a:t>
            </a:r>
          </a:p>
          <a:p>
            <a:pPr marL="1241709" lvl="2" indent="-338648" defTabSz="903061" eaLnBrk="0" fontAlgn="base" hangingPunct="0">
              <a:spcBef>
                <a:spcPct val="30000"/>
              </a:spcBef>
              <a:spcAft>
                <a:spcPct val="0"/>
              </a:spcAft>
              <a:buClrTx/>
              <a:buSzTx/>
              <a:buFont typeface="Arial" panose="020B0604020202020204" pitchFamily="34" charset="0"/>
              <a:buChar char="•"/>
              <a:defRPr/>
            </a:pPr>
            <a:r>
              <a:rPr lang="en-GB" sz="1800" dirty="0"/>
              <a:t>Review and adjust programme activities and approaches regularly based on community feedback and monitoring data </a:t>
            </a:r>
          </a:p>
          <a:p>
            <a:pPr marL="790179" lvl="1" indent="-338648" defTabSz="903061" eaLnBrk="0" fontAlgn="base" hangingPunct="0">
              <a:spcBef>
                <a:spcPct val="30000"/>
              </a:spcBef>
              <a:spcAft>
                <a:spcPct val="0"/>
              </a:spcAft>
              <a:buClrTx/>
              <a:buSzTx/>
              <a:buFont typeface="Arial" panose="020B0604020202020204" pitchFamily="34" charset="0"/>
              <a:buChar char="•"/>
              <a:defRPr/>
            </a:pPr>
            <a:r>
              <a:rPr lang="en-GB" b="1" dirty="0"/>
              <a:t>Evaluation and learning</a:t>
            </a:r>
          </a:p>
          <a:p>
            <a:pPr marL="1241709" lvl="2" indent="-338648" defTabSz="903061" eaLnBrk="0" fontAlgn="base" hangingPunct="0">
              <a:spcBef>
                <a:spcPct val="30000"/>
              </a:spcBef>
              <a:spcAft>
                <a:spcPct val="0"/>
              </a:spcAft>
              <a:buClrTx/>
              <a:buSzTx/>
              <a:buFont typeface="Arial" panose="020B0604020202020204" pitchFamily="34" charset="0"/>
              <a:buChar char="•"/>
              <a:defRPr/>
            </a:pPr>
            <a:r>
              <a:rPr lang="en-GB" sz="1800" dirty="0"/>
              <a:t>Involve communities in planning the evaluation and discussing the findings </a:t>
            </a:r>
          </a:p>
          <a:p>
            <a:pPr marL="1241709" lvl="2" indent="-338648" defTabSz="903061" eaLnBrk="0" fontAlgn="base" hangingPunct="0">
              <a:spcBef>
                <a:spcPct val="30000"/>
              </a:spcBef>
              <a:spcAft>
                <a:spcPct val="0"/>
              </a:spcAft>
              <a:buClrTx/>
              <a:buSzTx/>
              <a:buFont typeface="Arial" panose="020B0604020202020204" pitchFamily="34" charset="0"/>
              <a:buChar char="•"/>
              <a:defRPr/>
            </a:pPr>
            <a:r>
              <a:rPr lang="en-GB" sz="1800" dirty="0"/>
              <a:t>Ask community members if they are satisfied with the programme, how it was delivered and what could be improved </a:t>
            </a:r>
          </a:p>
          <a:p>
            <a:pPr marL="790179" lvl="1" indent="-338648" defTabSz="903061" eaLnBrk="0" fontAlgn="base" hangingPunct="0">
              <a:spcBef>
                <a:spcPct val="30000"/>
              </a:spcBef>
              <a:spcAft>
                <a:spcPct val="0"/>
              </a:spcAft>
              <a:buClrTx/>
              <a:buSzTx/>
              <a:buFont typeface="Arial" panose="020B0604020202020204" pitchFamily="34" charset="0"/>
              <a:buChar char="•"/>
              <a:defRPr/>
            </a:pPr>
            <a:endParaRPr lang="en-GB" b="0" dirty="0"/>
          </a:p>
          <a:p>
            <a:pPr marL="338648" indent="-338648" defTabSz="903061" eaLnBrk="0" fontAlgn="base" hangingPunct="0">
              <a:spcBef>
                <a:spcPct val="30000"/>
              </a:spcBef>
              <a:spcAft>
                <a:spcPct val="0"/>
              </a:spcAft>
              <a:buClrTx/>
              <a:buSzTx/>
              <a:buFont typeface="Arial" panose="020B0604020202020204" pitchFamily="34" charset="0"/>
              <a:buChar char="•"/>
              <a:defRPr/>
            </a:pPr>
            <a:endParaRPr lang="en-GB" b="0" dirty="0"/>
          </a:p>
        </p:txBody>
      </p:sp>
      <p:sp>
        <p:nvSpPr>
          <p:cNvPr id="4" name="Slide Number Placeholder 3"/>
          <p:cNvSpPr>
            <a:spLocks noGrp="1"/>
          </p:cNvSpPr>
          <p:nvPr>
            <p:ph type="sldNum" sz="quarter" idx="5"/>
          </p:nvPr>
        </p:nvSpPr>
        <p:spPr/>
        <p:txBody>
          <a:bodyPr/>
          <a:lstStyle/>
          <a:p>
            <a:pPr algn="r" defTabSz="903061" fontAlgn="base">
              <a:spcBef>
                <a:spcPct val="0"/>
              </a:spcBef>
              <a:spcAft>
                <a:spcPct val="0"/>
              </a:spcAft>
              <a:buClrTx/>
              <a:defRPr/>
            </a:pPr>
            <a:fld id="{13174689-BECC-4390-B3B9-306A17FD432A}" type="slidenum">
              <a:rPr lang="en-US" altLang="ru-RU" sz="1200" kern="1200">
                <a:solidFill>
                  <a:prstClr val="black"/>
                </a:solidFill>
                <a:latin typeface="Calibri" panose="020F0502020204030204" pitchFamily="34" charset="0"/>
                <a:ea typeface="+mn-ea"/>
                <a:cs typeface="+mn-cs"/>
              </a:rPr>
              <a:pPr algn="r" defTabSz="903061" fontAlgn="base">
                <a:spcBef>
                  <a:spcPct val="0"/>
                </a:spcBef>
                <a:spcAft>
                  <a:spcPct val="0"/>
                </a:spcAft>
                <a:buClrTx/>
                <a:defRPr/>
              </a:pPr>
              <a:t>23</a:t>
            </a:fld>
            <a:endParaRPr lang="en-US" altLang="ru-RU" sz="1200" kern="1200">
              <a:solidFill>
                <a:prstClr val="black"/>
              </a:solidFill>
              <a:latin typeface="Calibri" panose="020F0502020204030204" pitchFamily="34" charset="0"/>
              <a:ea typeface="+mn-ea"/>
              <a:cs typeface="+mn-cs"/>
            </a:endParaRPr>
          </a:p>
        </p:txBody>
      </p:sp>
    </p:spTree>
    <p:extLst>
      <p:ext uri="{BB962C8B-B14F-4D97-AF65-F5344CB8AC3E}">
        <p14:creationId xmlns:p14="http://schemas.microsoft.com/office/powerpoint/2010/main" val="4229522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8: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p8: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0"/>
              </a:spcBef>
            </a:pPr>
            <a:r>
              <a:rPr lang="en-GB" sz="2000" b="1" dirty="0"/>
              <a:t>FACILITATOR NOTES – OPTIONAL SLIDE IF YOU PREFER TO SHOW THE MINIMUM ACTIONS IN FULL</a:t>
            </a:r>
            <a:endParaRPr dirty="0"/>
          </a:p>
          <a:p>
            <a:pPr marL="0" indent="0">
              <a:spcBef>
                <a:spcPts val="988"/>
              </a:spcBef>
            </a:pPr>
            <a:endParaRPr sz="2000" dirty="0"/>
          </a:p>
          <a:p>
            <a:pPr marL="338648" indent="-338648">
              <a:spcBef>
                <a:spcPts val="533"/>
              </a:spcBef>
              <a:buClr>
                <a:schemeClr val="dk1"/>
              </a:buClr>
              <a:buSzPts val="1800"/>
              <a:buFont typeface="Arial"/>
              <a:buChar char="•"/>
            </a:pPr>
            <a:r>
              <a:rPr lang="en-GB" dirty="0"/>
              <a:t>Explain there are four minimum actions to institutionalize CEA in our organizations, so it becomes standard practice. Ask if everyone agrees?</a:t>
            </a:r>
          </a:p>
          <a:p>
            <a:pPr marL="338648" indent="-338648">
              <a:spcBef>
                <a:spcPts val="533"/>
              </a:spcBef>
              <a:buClr>
                <a:schemeClr val="dk1"/>
              </a:buClr>
              <a:buSzPts val="1800"/>
              <a:buFont typeface="Arial"/>
              <a:buChar char="•"/>
            </a:pPr>
            <a:endParaRPr lang="en-GB" dirty="0"/>
          </a:p>
          <a:p>
            <a:pPr marL="338648" indent="-338648">
              <a:spcBef>
                <a:spcPts val="533"/>
              </a:spcBef>
              <a:buClr>
                <a:schemeClr val="dk1"/>
              </a:buClr>
              <a:buSzPts val="1800"/>
              <a:buFont typeface="Arial"/>
              <a:buChar char="•"/>
            </a:pPr>
            <a:r>
              <a:rPr lang="en-GB" dirty="0"/>
              <a:t>These are explained in much greater detail in the CEA Guide and we go into how to implement them in the 3-day CEA training but for now here is a quick overview:</a:t>
            </a:r>
          </a:p>
          <a:p>
            <a:pPr marL="338648" indent="-338648">
              <a:spcBef>
                <a:spcPts val="533"/>
              </a:spcBef>
              <a:buClr>
                <a:schemeClr val="dk1"/>
              </a:buClr>
              <a:buSzPts val="1800"/>
              <a:buFont typeface="Arial"/>
              <a:buChar char="•"/>
            </a:pPr>
            <a:endParaRPr lang="en-GB" dirty="0"/>
          </a:p>
          <a:p>
            <a:pPr marL="451531" indent="-451531">
              <a:spcBef>
                <a:spcPts val="533"/>
              </a:spcBef>
              <a:buClr>
                <a:schemeClr val="dk1"/>
              </a:buClr>
              <a:buSzPts val="1800"/>
              <a:buFont typeface="+mj-lt"/>
              <a:buAutoNum type="arabicPeriod"/>
            </a:pPr>
            <a:r>
              <a:rPr lang="en-GB" b="1" dirty="0"/>
              <a:t>Strengthen CEA understanding and capacity at all levels in the National Society or organization - </a:t>
            </a:r>
            <a:r>
              <a:rPr lang="en-GB" dirty="0"/>
              <a:t>To institutionalize community engagement and accountability successfully, people first need to know what it is and why it is important – then they need to know how to put it into practice. To do this we can:</a:t>
            </a:r>
          </a:p>
          <a:p>
            <a:pPr marL="903061" lvl="1" indent="-451531">
              <a:spcBef>
                <a:spcPts val="533"/>
              </a:spcBef>
              <a:buClr>
                <a:schemeClr val="dk1"/>
              </a:buClr>
              <a:buSzPts val="1800"/>
              <a:buFont typeface="Arial" panose="020B0604020202020204" pitchFamily="34" charset="0"/>
              <a:buChar char="•"/>
            </a:pPr>
            <a:r>
              <a:rPr lang="en-GB" dirty="0"/>
              <a:t>Build leadership and governance buy-in</a:t>
            </a:r>
          </a:p>
          <a:p>
            <a:pPr marL="903061" lvl="1" indent="-451531">
              <a:spcBef>
                <a:spcPts val="533"/>
              </a:spcBef>
              <a:buClr>
                <a:schemeClr val="dk1"/>
              </a:buClr>
              <a:buSzPts val="1800"/>
              <a:buFont typeface="Arial" panose="020B0604020202020204" pitchFamily="34" charset="0"/>
              <a:buChar char="•"/>
            </a:pPr>
            <a:r>
              <a:rPr lang="en-GB" dirty="0"/>
              <a:t>Develop a CEA policy </a:t>
            </a:r>
          </a:p>
          <a:p>
            <a:pPr marL="903061" lvl="1" indent="-451531">
              <a:spcBef>
                <a:spcPts val="533"/>
              </a:spcBef>
              <a:buClr>
                <a:schemeClr val="dk1"/>
              </a:buClr>
              <a:buSzPts val="1800"/>
              <a:buFont typeface="Arial" panose="020B0604020202020204" pitchFamily="34" charset="0"/>
              <a:buChar char="•"/>
            </a:pPr>
            <a:r>
              <a:rPr lang="en-GB" dirty="0"/>
              <a:t>Develop a CEA Strategy or action plan</a:t>
            </a:r>
          </a:p>
          <a:p>
            <a:pPr marL="903061" lvl="1" indent="-451531">
              <a:spcBef>
                <a:spcPts val="533"/>
              </a:spcBef>
              <a:buClr>
                <a:schemeClr val="dk1"/>
              </a:buClr>
              <a:buSzPts val="1800"/>
              <a:buFont typeface="Arial" panose="020B0604020202020204" pitchFamily="34" charset="0"/>
              <a:buChar char="•"/>
            </a:pPr>
            <a:r>
              <a:rPr lang="en-GB" dirty="0"/>
              <a:t>Measure the quality of CEA by making it a key performance indicator for the organization</a:t>
            </a:r>
          </a:p>
          <a:p>
            <a:pPr marL="903061" lvl="1" indent="-451531">
              <a:spcBef>
                <a:spcPts val="533"/>
              </a:spcBef>
              <a:buClr>
                <a:schemeClr val="dk1"/>
              </a:buClr>
              <a:buSzPts val="1800"/>
              <a:buFont typeface="Arial" panose="020B0604020202020204" pitchFamily="34" charset="0"/>
              <a:buChar char="•"/>
            </a:pPr>
            <a:r>
              <a:rPr lang="en-GB" dirty="0"/>
              <a:t>Train staff and volunteers at all levels</a:t>
            </a:r>
          </a:p>
          <a:p>
            <a:pPr marL="903061" lvl="1" indent="-451531">
              <a:spcBef>
                <a:spcPts val="533"/>
              </a:spcBef>
              <a:buClr>
                <a:schemeClr val="dk1"/>
              </a:buClr>
              <a:buSzPts val="1800"/>
              <a:buFont typeface="+mj-lt"/>
              <a:buAutoNum type="arabicPeriod"/>
            </a:pPr>
            <a:endParaRPr lang="en-GB" dirty="0"/>
          </a:p>
          <a:p>
            <a:pPr marL="451531" indent="-451531">
              <a:spcBef>
                <a:spcPts val="0"/>
              </a:spcBef>
              <a:buFont typeface="+mj-lt"/>
              <a:buAutoNum type="arabicPeriod"/>
            </a:pPr>
            <a:r>
              <a:rPr lang="en-GB" sz="2000" b="1" dirty="0">
                <a:solidFill>
                  <a:schemeClr val="accent4"/>
                </a:solidFill>
                <a:latin typeface="Montserrat"/>
                <a:ea typeface="Montserrat"/>
                <a:cs typeface="Montserrat"/>
                <a:sym typeface="Montserrat"/>
              </a:rPr>
              <a:t>Allocate resources, including funding and staff, to strengthen and institutionalize CEA - </a:t>
            </a:r>
            <a:r>
              <a:rPr lang="en-GB" dirty="0"/>
              <a:t>Institutionalizing community engagement and accountability also requires funding and staff – otherwise progress will be very slow. To do this:</a:t>
            </a:r>
          </a:p>
          <a:p>
            <a:pPr marL="903061" lvl="1" indent="-451531">
              <a:spcBef>
                <a:spcPts val="0"/>
              </a:spcBef>
              <a:buFont typeface="Arial" panose="020B0604020202020204" pitchFamily="34" charset="0"/>
              <a:buChar char="•"/>
            </a:pPr>
            <a:r>
              <a:rPr lang="en-GB" dirty="0"/>
              <a:t>Allocate core funds to CEA and include it in donor and project proposals</a:t>
            </a:r>
          </a:p>
          <a:p>
            <a:pPr marL="903061" lvl="1" indent="-451531">
              <a:spcBef>
                <a:spcPts val="0"/>
              </a:spcBef>
              <a:buFont typeface="Arial" panose="020B0604020202020204" pitchFamily="34" charset="0"/>
              <a:buChar char="•"/>
            </a:pPr>
            <a:r>
              <a:rPr lang="en-GB" dirty="0"/>
              <a:t>Appoint CEA staff to lead this work at HQ and focal points in branches</a:t>
            </a:r>
          </a:p>
          <a:p>
            <a:pPr marL="451531" indent="-451531">
              <a:spcBef>
                <a:spcPts val="533"/>
              </a:spcBef>
              <a:buClr>
                <a:schemeClr val="dk1"/>
              </a:buClr>
              <a:buSzPts val="1800"/>
              <a:buFont typeface="+mj-lt"/>
              <a:buAutoNum type="arabicPeriod"/>
            </a:pPr>
            <a:endParaRPr lang="en-GB" dirty="0"/>
          </a:p>
          <a:p>
            <a:pPr marL="451531" indent="-451531" defTabSz="903061">
              <a:spcBef>
                <a:spcPts val="533"/>
              </a:spcBef>
              <a:buClr>
                <a:schemeClr val="dk1"/>
              </a:buClr>
              <a:buSzPts val="1800"/>
              <a:buFont typeface="+mj-lt"/>
              <a:buAutoNum type="arabicPeriod"/>
              <a:defRPr/>
            </a:pPr>
            <a:r>
              <a:rPr lang="en-US" sz="2000" b="1" kern="1200" dirty="0">
                <a:solidFill>
                  <a:srgbClr val="F5333F"/>
                </a:solidFill>
                <a:latin typeface="Montserrat" pitchFamily="2" charset="77"/>
                <a:ea typeface="Roboto Black" panose="02000000000000000000" pitchFamily="2" charset="0"/>
                <a:cs typeface="Open Sans Light" panose="020B0306030504020204" pitchFamily="34" charset="0"/>
              </a:rPr>
              <a:t>Integrate CEA into all National Society strategies, values, plans, policies, and tools so it becomes a standard way of working for all staff and volunteers - </a:t>
            </a:r>
            <a:r>
              <a:rPr lang="en-US" sz="2000" dirty="0"/>
              <a:t>Institutionalizing community engagement also means integrating it across the organization’s strategies, plans and policies so it is recognized as core to how the organization works. To do this:</a:t>
            </a:r>
          </a:p>
          <a:p>
            <a:pPr marL="903061" lvl="1" indent="-451531" defTabSz="903061">
              <a:spcBef>
                <a:spcPts val="533"/>
              </a:spcBef>
              <a:buClr>
                <a:schemeClr val="dk1"/>
              </a:buClr>
              <a:buSzPts val="1800"/>
              <a:buFont typeface="Arial" panose="020B0604020202020204" pitchFamily="34" charset="0"/>
              <a:buChar char="•"/>
              <a:defRPr/>
            </a:pPr>
            <a:r>
              <a:rPr lang="en-GB" sz="20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Add commitments to accountability to mission statements, values, strategies and policies</a:t>
            </a:r>
          </a:p>
          <a:p>
            <a:pPr marL="903061" lvl="1" indent="-451531" defTabSz="903061">
              <a:spcBef>
                <a:spcPts val="533"/>
              </a:spcBef>
              <a:buClr>
                <a:schemeClr val="dk1"/>
              </a:buClr>
              <a:buSzPts val="1800"/>
              <a:buFont typeface="Arial" panose="020B0604020202020204" pitchFamily="34" charset="0"/>
              <a:buChar char="•"/>
              <a:defRPr/>
            </a:pPr>
            <a:r>
              <a:rPr lang="en-GB" sz="20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Integrate CEA in annual plans, budgets and technical sectors’ plans, tools, and guidelines – to emphasize CEA is cross-cutting</a:t>
            </a:r>
          </a:p>
          <a:p>
            <a:pPr marL="903061" lvl="1" indent="-451531" defTabSz="903061">
              <a:spcBef>
                <a:spcPts val="533"/>
              </a:spcBef>
              <a:buClr>
                <a:schemeClr val="dk1"/>
              </a:buClr>
              <a:buSzPts val="1800"/>
              <a:buFont typeface="Arial" panose="020B0604020202020204" pitchFamily="34" charset="0"/>
              <a:buChar char="•"/>
              <a:defRPr/>
            </a:pPr>
            <a:r>
              <a:rPr lang="en-GB" sz="20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Add to job descriptions, inductions, and appraisals</a:t>
            </a:r>
          </a:p>
          <a:p>
            <a:pPr marL="903061" lvl="1" indent="-451531" defTabSz="903061">
              <a:spcBef>
                <a:spcPts val="533"/>
              </a:spcBef>
              <a:buClr>
                <a:schemeClr val="dk1"/>
              </a:buClr>
              <a:buSzPts val="1800"/>
              <a:buFont typeface="Arial" panose="020B0604020202020204" pitchFamily="34" charset="0"/>
              <a:buChar char="•"/>
              <a:defRPr/>
            </a:pPr>
            <a:r>
              <a:rPr lang="en-GB" sz="20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rPr>
              <a:t>Include in planning, monitoring, evaluation and reporting – all plans checked to make sure they have CEA activities, indicators and budget, consider community feedback as part of monitoring, section on accountability in reports</a:t>
            </a:r>
          </a:p>
          <a:p>
            <a:pPr marL="903061" lvl="1" indent="-451531" defTabSz="903061">
              <a:spcBef>
                <a:spcPts val="533"/>
              </a:spcBef>
              <a:buClr>
                <a:schemeClr val="dk1"/>
              </a:buClr>
              <a:buSzPts val="1800"/>
              <a:buFont typeface="Arial" panose="020B0604020202020204" pitchFamily="34" charset="0"/>
              <a:buChar char="•"/>
              <a:defRPr/>
            </a:pPr>
            <a:endParaRPr lang="en-GB" sz="20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a:p>
            <a:pPr marL="451531" indent="-451531" defTabSz="903061">
              <a:spcBef>
                <a:spcPts val="533"/>
              </a:spcBef>
              <a:buClr>
                <a:schemeClr val="dk1"/>
              </a:buClr>
              <a:buSzPts val="1800"/>
              <a:buFont typeface="+mj-lt"/>
              <a:buAutoNum type="arabicPeriod"/>
              <a:defRPr/>
            </a:pPr>
            <a:r>
              <a:rPr lang="en-GB" sz="2000" b="1" dirty="0">
                <a:solidFill>
                  <a:schemeClr val="accent4"/>
                </a:solidFill>
                <a:latin typeface="Montserrat"/>
                <a:ea typeface="Montserrat"/>
                <a:cs typeface="Montserrat"/>
                <a:sym typeface="Montserrat"/>
              </a:rPr>
              <a:t>Establish a community feedback mechanism for the National Society with processes for managing sensitive complaints - </a:t>
            </a:r>
            <a:r>
              <a:rPr lang="en-GB" sz="2000" dirty="0"/>
              <a:t>A key step to institutionalize accountability in an organization is to have a permanent, well functioning, community feedback mechanism that people can use to ask questions, provide suggestions and raise concerns or complaints. More guidance on setting up feedback mechanisms in the guide, tool 15 and 3-day training</a:t>
            </a:r>
          </a:p>
          <a:p>
            <a:pPr marL="451531" indent="-451531" defTabSz="903061">
              <a:spcBef>
                <a:spcPts val="533"/>
              </a:spcBef>
              <a:buClr>
                <a:schemeClr val="dk1"/>
              </a:buClr>
              <a:buSzPts val="1800"/>
              <a:buFont typeface="+mj-lt"/>
              <a:buAutoNum type="arabicPeriod"/>
              <a:defRPr/>
            </a:pPr>
            <a:endParaRPr lang="en-GB" sz="2000" b="1" dirty="0">
              <a:solidFill>
                <a:schemeClr val="accent4"/>
              </a:solidFill>
              <a:latin typeface="Roboto Black"/>
              <a:ea typeface="Roboto Black"/>
              <a:cs typeface="Roboto Black"/>
              <a:sym typeface="Roboto Black"/>
            </a:endParaRPr>
          </a:p>
          <a:p>
            <a:pPr marL="903061" lvl="1" indent="-451531" defTabSz="903061">
              <a:spcBef>
                <a:spcPts val="533"/>
              </a:spcBef>
              <a:buClr>
                <a:schemeClr val="dk1"/>
              </a:buClr>
              <a:buSzPts val="1800"/>
              <a:buFont typeface="Arial" panose="020B0604020202020204" pitchFamily="34" charset="0"/>
              <a:buChar char="•"/>
              <a:defRPr/>
            </a:pPr>
            <a:endParaRPr lang="en-US" sz="2000" dirty="0"/>
          </a:p>
          <a:p>
            <a:pPr marL="903061" lvl="1" indent="-451531" defTabSz="903061">
              <a:spcBef>
                <a:spcPts val="533"/>
              </a:spcBef>
              <a:buClr>
                <a:schemeClr val="dk1"/>
              </a:buClr>
              <a:buSzPts val="1800"/>
              <a:buFont typeface="Arial" panose="020B0604020202020204" pitchFamily="34" charset="0"/>
              <a:buChar char="•"/>
              <a:defRPr/>
            </a:pPr>
            <a:endParaRPr lang="en-US" sz="2000" dirty="0"/>
          </a:p>
          <a:p>
            <a:pPr marL="451531" indent="-451531" defTabSz="903061">
              <a:spcBef>
                <a:spcPts val="533"/>
              </a:spcBef>
              <a:buClr>
                <a:schemeClr val="dk1"/>
              </a:buClr>
              <a:buSzPts val="1800"/>
              <a:buFont typeface="+mj-lt"/>
              <a:buAutoNum type="arabicPeriod"/>
              <a:defRPr/>
            </a:pPr>
            <a:endParaRPr lang="ru-RU" sz="2000" b="1" kern="12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marL="451531" indent="-451531">
              <a:spcBef>
                <a:spcPts val="533"/>
              </a:spcBef>
              <a:buClr>
                <a:schemeClr val="dk1"/>
              </a:buClr>
              <a:buSzPts val="1800"/>
              <a:buFont typeface="+mj-lt"/>
              <a:buAutoNum type="arabicPeriod"/>
            </a:pPr>
            <a:endParaRPr lang="en-GB" dirty="0"/>
          </a:p>
          <a:p>
            <a:pPr marL="0" indent="0">
              <a:spcBef>
                <a:spcPts val="533"/>
              </a:spcBef>
              <a:buClr>
                <a:schemeClr val="dk1"/>
              </a:buClr>
              <a:buSzPts val="1800"/>
            </a:pPr>
            <a:endParaRPr lang="en-GB" dirty="0"/>
          </a:p>
          <a:p>
            <a:pPr marL="451531" indent="-451531">
              <a:spcBef>
                <a:spcPts val="533"/>
              </a:spcBef>
              <a:buClr>
                <a:schemeClr val="dk1"/>
              </a:buClr>
              <a:buSzPts val="1800"/>
              <a:buFont typeface="+mj-lt"/>
              <a:buAutoNum type="arabicPeriod"/>
            </a:pPr>
            <a:endParaRPr lang="en-GB" dirty="0"/>
          </a:p>
        </p:txBody>
      </p:sp>
      <p:sp>
        <p:nvSpPr>
          <p:cNvPr id="532" name="Google Shape;532;p8: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a:buSzPts val="1400"/>
            </a:pPr>
            <a:fld id="{00000000-1234-1234-1234-123412341234}" type="slidenum">
              <a:rPr lang="en-GB"/>
              <a:pPr algn="r">
                <a:buSzPts val="1400"/>
              </a:pPr>
              <a:t>24</a:t>
            </a:fld>
            <a:endParaRPr/>
          </a:p>
        </p:txBody>
      </p:sp>
    </p:spTree>
    <p:extLst>
      <p:ext uri="{BB962C8B-B14F-4D97-AF65-F5344CB8AC3E}">
        <p14:creationId xmlns:p14="http://schemas.microsoft.com/office/powerpoint/2010/main" val="18199177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03061" eaLnBrk="0" fontAlgn="base" hangingPunct="0">
              <a:spcBef>
                <a:spcPct val="30000"/>
              </a:spcBef>
              <a:spcAft>
                <a:spcPct val="0"/>
              </a:spcAft>
              <a:buClrTx/>
              <a:buSzTx/>
              <a:defRPr/>
            </a:pPr>
            <a:r>
              <a:rPr lang="en-GB" b="1" dirty="0"/>
              <a:t>FACILITATOR NOTES - </a:t>
            </a:r>
            <a:r>
              <a:rPr lang="en-GB" sz="1800" b="1" dirty="0"/>
              <a:t>OPTIONAL SLIDE IF YOU PREFER TO SHOW THE MINIMUM ACTIONS IN FULL</a:t>
            </a:r>
            <a:endParaRPr lang="en-GB" b="1" dirty="0"/>
          </a:p>
          <a:p>
            <a:pPr marL="0" indent="0" defTabSz="903061" eaLnBrk="0" fontAlgn="base" hangingPunct="0">
              <a:spcBef>
                <a:spcPct val="30000"/>
              </a:spcBef>
              <a:spcAft>
                <a:spcPct val="0"/>
              </a:spcAft>
              <a:buClrTx/>
              <a:buSzTx/>
              <a:defRPr/>
            </a:pPr>
            <a:endParaRPr lang="en-GB" b="1" dirty="0"/>
          </a:p>
          <a:p>
            <a:pPr marL="0" indent="0" defTabSz="903061" eaLnBrk="0" fontAlgn="base" hangingPunct="0">
              <a:spcBef>
                <a:spcPct val="30000"/>
              </a:spcBef>
              <a:spcAft>
                <a:spcPct val="0"/>
              </a:spcAft>
              <a:buClrTx/>
              <a:buSzTx/>
              <a:defRPr/>
            </a:pPr>
            <a:r>
              <a:rPr lang="en-GB" b="1" dirty="0"/>
              <a:t>Explain these 14 minimum actions are all focused on how we can integrate community understanding, participation, communication and responding to feedback, throughout the programme cycle. </a:t>
            </a:r>
          </a:p>
          <a:p>
            <a:pPr marL="0" indent="0" defTabSz="903061" eaLnBrk="0" fontAlgn="base" hangingPunct="0">
              <a:spcBef>
                <a:spcPct val="30000"/>
              </a:spcBef>
              <a:spcAft>
                <a:spcPct val="0"/>
              </a:spcAft>
              <a:buClrTx/>
              <a:buSzTx/>
              <a:defRPr/>
            </a:pPr>
            <a:r>
              <a:rPr lang="en-GB" dirty="0"/>
              <a:t>Ask if everyone agreed with this order?</a:t>
            </a:r>
          </a:p>
          <a:p>
            <a:pPr marL="0" indent="0" defTabSz="903061" eaLnBrk="0" fontAlgn="base" hangingPunct="0">
              <a:spcBef>
                <a:spcPct val="30000"/>
              </a:spcBef>
              <a:spcAft>
                <a:spcPct val="0"/>
              </a:spcAft>
              <a:buClrTx/>
              <a:buSzTx/>
              <a:defRPr/>
            </a:pPr>
            <a:endParaRPr lang="en-GB" dirty="0"/>
          </a:p>
          <a:p>
            <a:pPr marL="338648" indent="-338648">
              <a:buFont typeface="Arial" panose="020B0604020202020204" pitchFamily="34" charset="0"/>
              <a:buChar char="•"/>
            </a:pPr>
            <a:r>
              <a:rPr lang="en-GB" sz="1800" kern="1200" dirty="0">
                <a:solidFill>
                  <a:schemeClr val="tx1"/>
                </a:solidFill>
                <a:latin typeface="+mn-lt"/>
                <a:ea typeface="+mn-ea"/>
                <a:cs typeface="+mn-cs"/>
              </a:rPr>
              <a:t>Not all 14 actions will be new – most National Societies are already implementing many of these actions within their programmes. This training and the guide can be used to cross-check what is already being done and identify where community engagement could be improved</a:t>
            </a:r>
          </a:p>
          <a:p>
            <a:pPr marL="338648" indent="-338648">
              <a:buFont typeface="Arial" panose="020B0604020202020204" pitchFamily="34" charset="0"/>
              <a:buChar char="•"/>
            </a:pPr>
            <a:r>
              <a:rPr lang="en-GB" sz="1800" kern="1200" dirty="0">
                <a:solidFill>
                  <a:schemeClr val="tx1"/>
                </a:solidFill>
                <a:latin typeface="+mn-lt"/>
                <a:ea typeface="+mn-ea"/>
                <a:cs typeface="+mn-cs"/>
              </a:rPr>
              <a:t>If not all 14 actions are possible, don’t worry – start small, build on existing good practices, and do what is possible, and build it up gradually</a:t>
            </a:r>
          </a:p>
          <a:p>
            <a:pPr marL="338648" indent="-338648">
              <a:buFont typeface="Arial" panose="020B0604020202020204" pitchFamily="34" charset="0"/>
              <a:buChar char="•"/>
            </a:pPr>
            <a:r>
              <a:rPr lang="en-GB" sz="1800" kern="1200" dirty="0">
                <a:solidFill>
                  <a:schemeClr val="tx1"/>
                </a:solidFill>
                <a:latin typeface="+mn-lt"/>
                <a:ea typeface="+mn-ea"/>
                <a:cs typeface="+mn-cs"/>
              </a:rPr>
              <a:t>It’s best to include community engagement from the start of a programme, because then it is planned and budgeted. However, if the programme has already started, use this guide to assess what actions can be strengthened or added now to improve community engagement</a:t>
            </a: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25</a:t>
            </a:fld>
            <a:endParaRPr lang="en-US" altLang="ru-RU"/>
          </a:p>
        </p:txBody>
      </p:sp>
    </p:spTree>
    <p:extLst>
      <p:ext uri="{BB962C8B-B14F-4D97-AF65-F5344CB8AC3E}">
        <p14:creationId xmlns:p14="http://schemas.microsoft.com/office/powerpoint/2010/main" val="17047427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03061" eaLnBrk="0" fontAlgn="base" hangingPunct="0">
              <a:spcBef>
                <a:spcPct val="30000"/>
              </a:spcBef>
              <a:spcAft>
                <a:spcPct val="0"/>
              </a:spcAft>
              <a:buClrTx/>
              <a:buSzTx/>
              <a:defRPr/>
            </a:pPr>
            <a:r>
              <a:rPr lang="en-GB" b="1" dirty="0"/>
              <a:t>FACILITATOR NOTES - </a:t>
            </a:r>
            <a:r>
              <a:rPr lang="en-GB" sz="1800" b="1" dirty="0"/>
              <a:t>OPTIONAL SLIDE IF YOU PREFER TO SHOW THE MINIMUM ACTIONS IN FULL</a:t>
            </a:r>
            <a:endParaRPr lang="en-GB" b="1" dirty="0"/>
          </a:p>
          <a:p>
            <a:pPr marL="0" indent="0" defTabSz="903061" eaLnBrk="0" fontAlgn="base" hangingPunct="0">
              <a:spcBef>
                <a:spcPct val="30000"/>
              </a:spcBef>
              <a:spcAft>
                <a:spcPct val="0"/>
              </a:spcAft>
              <a:buClrTx/>
              <a:buSzTx/>
              <a:defRPr/>
            </a:pPr>
            <a:endParaRPr lang="en-GB" b="1" dirty="0"/>
          </a:p>
          <a:p>
            <a:pPr marL="0" indent="0" defTabSz="903061" eaLnBrk="0" fontAlgn="base" hangingPunct="0">
              <a:spcBef>
                <a:spcPct val="30000"/>
              </a:spcBef>
              <a:spcAft>
                <a:spcPct val="0"/>
              </a:spcAft>
              <a:buClrTx/>
              <a:buSzTx/>
              <a:defRPr/>
            </a:pPr>
            <a:r>
              <a:rPr lang="en-GB" b="1" dirty="0"/>
              <a:t>Explain the minimum actions for CEA in emergencies are not new, but a sub-set of the programme minimum actions. They represent the actions to focus on when there is less time and greater urgency to respond. </a:t>
            </a:r>
          </a:p>
          <a:p>
            <a:pPr marL="0" indent="0" defTabSz="903061" eaLnBrk="0" fontAlgn="base" hangingPunct="0">
              <a:spcBef>
                <a:spcPct val="30000"/>
              </a:spcBef>
              <a:spcAft>
                <a:spcPct val="0"/>
              </a:spcAft>
              <a:buClrTx/>
              <a:buSzTx/>
              <a:defRPr/>
            </a:pPr>
            <a:endParaRPr lang="en-GB" dirty="0"/>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26</a:t>
            </a:fld>
            <a:endParaRPr lang="en-US" altLang="ru-RU"/>
          </a:p>
        </p:txBody>
      </p:sp>
    </p:spTree>
    <p:extLst>
      <p:ext uri="{BB962C8B-B14F-4D97-AF65-F5344CB8AC3E}">
        <p14:creationId xmlns:p14="http://schemas.microsoft.com/office/powerpoint/2010/main" val="4226130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535"/>
              </a:spcBef>
            </a:pPr>
            <a:endParaRPr dirty="0"/>
          </a:p>
        </p:txBody>
      </p:sp>
      <p:sp>
        <p:nvSpPr>
          <p:cNvPr id="693" name="Google Shape;693;p24: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29816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p23: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p23: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0"/>
              </a:spcBef>
            </a:pPr>
            <a:r>
              <a:rPr lang="en-GB" b="1" dirty="0"/>
              <a:t>FACILITATOR NOTES</a:t>
            </a:r>
            <a:endParaRPr dirty="0"/>
          </a:p>
          <a:p>
            <a:pPr marL="0" indent="0">
              <a:spcBef>
                <a:spcPts val="535"/>
              </a:spcBef>
            </a:pPr>
            <a:endParaRPr dirty="0"/>
          </a:p>
          <a:p>
            <a:pPr marL="0" indent="0">
              <a:spcBef>
                <a:spcPts val="533"/>
              </a:spcBef>
            </a:pPr>
            <a:r>
              <a:rPr lang="en-GB" dirty="0"/>
              <a:t>There are lots of sources of support on community engagement and accountability within the Movement. Two of the most useful are:</a:t>
            </a:r>
            <a:endParaRPr dirty="0"/>
          </a:p>
          <a:p>
            <a:pPr marL="0" indent="0">
              <a:spcBef>
                <a:spcPts val="535"/>
              </a:spcBef>
            </a:pPr>
            <a:endParaRPr dirty="0"/>
          </a:p>
          <a:p>
            <a:pPr marL="0" indent="0">
              <a:spcBef>
                <a:spcPts val="534"/>
              </a:spcBef>
            </a:pPr>
            <a:r>
              <a:rPr lang="en-GB" sz="1800" b="1" dirty="0"/>
              <a:t>The Community Engagement Hub</a:t>
            </a:r>
            <a:endParaRPr dirty="0"/>
          </a:p>
          <a:p>
            <a:pPr marL="338648" indent="-338648">
              <a:spcBef>
                <a:spcPts val="534"/>
              </a:spcBef>
              <a:buClr>
                <a:schemeClr val="dk1"/>
              </a:buClr>
              <a:buSzPts val="1804"/>
              <a:buFont typeface="Arial"/>
              <a:buChar char="•"/>
            </a:pPr>
            <a:r>
              <a:rPr lang="en-GB" sz="1800" dirty="0"/>
              <a:t>The Community Engagement Hub is a free online platform, hosted by British Red Cross, that provides a ‘one stop shop’ for community engagement and accountability. </a:t>
            </a:r>
            <a:endParaRPr dirty="0"/>
          </a:p>
          <a:p>
            <a:pPr marL="338648" indent="-338648">
              <a:spcBef>
                <a:spcPts val="534"/>
              </a:spcBef>
              <a:buClr>
                <a:schemeClr val="dk1"/>
              </a:buClr>
              <a:buSzPts val="1804"/>
              <a:buFont typeface="Arial"/>
              <a:buChar char="•"/>
            </a:pPr>
            <a:r>
              <a:rPr lang="en-GB" sz="1800" dirty="0"/>
              <a:t>The hub contains over 300 resources and includes training packages, an e-learning game, an interactive map, a chat forum as well as tools, guides, and case studies on a range of topics from feedback mechanisms to radio programmes. </a:t>
            </a:r>
            <a:endParaRPr dirty="0"/>
          </a:p>
          <a:p>
            <a:pPr marL="338648" indent="-338648">
              <a:spcBef>
                <a:spcPts val="534"/>
              </a:spcBef>
              <a:buClr>
                <a:schemeClr val="dk1"/>
              </a:buClr>
              <a:buSzPts val="1804"/>
              <a:buFont typeface="Arial"/>
              <a:buChar char="•"/>
            </a:pPr>
            <a:r>
              <a:rPr lang="en-GB" sz="1800" dirty="0"/>
              <a:t>Funded by the UK Foreign, Commonwealth and Development Office, the Hub is available in English, French, Spanish, and Arabic. If you have any questions or suggestions about the hub, please contact Laurel Selby </a:t>
            </a:r>
            <a:r>
              <a:rPr lang="en-GB" sz="1800" dirty="0" err="1"/>
              <a:t>LSelby@redcross.org.uk</a:t>
            </a:r>
            <a:endParaRPr sz="1800" dirty="0"/>
          </a:p>
          <a:p>
            <a:pPr marL="0" indent="0">
              <a:spcBef>
                <a:spcPts val="535"/>
              </a:spcBef>
            </a:pPr>
            <a:endParaRPr sz="1800" dirty="0"/>
          </a:p>
          <a:p>
            <a:pPr marL="0" indent="0">
              <a:spcBef>
                <a:spcPts val="534"/>
              </a:spcBef>
            </a:pPr>
            <a:r>
              <a:rPr lang="en-GB" sz="1800" b="1" dirty="0"/>
              <a:t>The CEA Guide and toolkit</a:t>
            </a:r>
            <a:endParaRPr dirty="0"/>
          </a:p>
          <a:p>
            <a:pPr marL="338648" indent="-338648">
              <a:spcBef>
                <a:spcPts val="534"/>
              </a:spcBef>
              <a:buClr>
                <a:schemeClr val="dk1"/>
              </a:buClr>
              <a:buSzPts val="1804"/>
              <a:buFont typeface="Arial"/>
              <a:buChar char="•"/>
            </a:pPr>
            <a:r>
              <a:rPr lang="en-GB" sz="1800" dirty="0"/>
              <a:t>This training is based on the CEA Guide and toolkit</a:t>
            </a:r>
            <a:endParaRPr dirty="0"/>
          </a:p>
          <a:p>
            <a:pPr marL="338648" indent="-338648">
              <a:spcBef>
                <a:spcPts val="534"/>
              </a:spcBef>
              <a:buClr>
                <a:schemeClr val="dk1"/>
              </a:buClr>
              <a:buSzPts val="1804"/>
              <a:buFont typeface="Arial"/>
              <a:buChar char="•"/>
            </a:pPr>
            <a:r>
              <a:rPr lang="en-GB" sz="1800" dirty="0"/>
              <a:t>They provide guidance and tools to adopt a more systematic and reliable approach to engaging with and being accountable to communities. </a:t>
            </a:r>
            <a:endParaRPr dirty="0"/>
          </a:p>
          <a:p>
            <a:pPr marL="338648" indent="-338648">
              <a:spcBef>
                <a:spcPts val="534"/>
              </a:spcBef>
              <a:buClr>
                <a:schemeClr val="dk1"/>
              </a:buClr>
              <a:buSzPts val="1804"/>
              <a:buFont typeface="Arial"/>
              <a:buChar char="•"/>
            </a:pPr>
            <a:r>
              <a:rPr lang="en-GB" sz="1800" dirty="0"/>
              <a:t>They do not replace existing good practices, but rather help to address any gaps or weaknesses where they exist. </a:t>
            </a:r>
            <a:endParaRPr dirty="0"/>
          </a:p>
          <a:p>
            <a:pPr marL="338648" indent="-338648">
              <a:spcBef>
                <a:spcPts val="534"/>
              </a:spcBef>
              <a:buClr>
                <a:schemeClr val="dk1"/>
              </a:buClr>
              <a:buSzPts val="1804"/>
              <a:buFont typeface="Arial"/>
              <a:buChar char="•"/>
            </a:pPr>
            <a:r>
              <a:rPr lang="en-GB" sz="1800" dirty="0"/>
              <a:t>The CEA toolkit includes templates, checklists, and detailed guidance notes on specific aspects of CEA. Practical tools and training packages support the guide, which are linked to throughout.</a:t>
            </a:r>
            <a:endParaRPr dirty="0"/>
          </a:p>
          <a:p>
            <a:pPr marL="0" indent="0">
              <a:spcBef>
                <a:spcPts val="535"/>
              </a:spcBef>
            </a:pPr>
            <a:endParaRPr sz="1800" dirty="0"/>
          </a:p>
          <a:p>
            <a:pPr marL="338648" indent="-338648">
              <a:spcBef>
                <a:spcPts val="534"/>
              </a:spcBef>
              <a:buClr>
                <a:schemeClr val="dk1"/>
              </a:buClr>
              <a:buSzPts val="1804"/>
              <a:buFont typeface="Arial"/>
              <a:buChar char="•"/>
            </a:pPr>
            <a:r>
              <a:rPr lang="en-GB" sz="1800" dirty="0"/>
              <a:t>The guide is organized in seven modules, which can be used individually as needed:</a:t>
            </a:r>
            <a:endParaRPr dirty="0"/>
          </a:p>
          <a:p>
            <a:pPr marL="1130621" lvl="1" indent="-451531">
              <a:spcBef>
                <a:spcPts val="534"/>
              </a:spcBef>
              <a:buClr>
                <a:schemeClr val="dk1"/>
              </a:buClr>
              <a:buSzPts val="1804"/>
              <a:buFont typeface="Calibri"/>
              <a:buAutoNum type="arabicPeriod"/>
            </a:pPr>
            <a:r>
              <a:rPr lang="en-GB" sz="1800" dirty="0"/>
              <a:t>An introduction</a:t>
            </a:r>
            <a:endParaRPr dirty="0"/>
          </a:p>
          <a:p>
            <a:pPr marL="1130621" lvl="1" indent="-451531">
              <a:spcBef>
                <a:spcPts val="534"/>
              </a:spcBef>
              <a:buClr>
                <a:schemeClr val="dk1"/>
              </a:buClr>
              <a:buSzPts val="1804"/>
              <a:buFont typeface="Calibri"/>
              <a:buAutoNum type="arabicPeriod"/>
            </a:pPr>
            <a:r>
              <a:rPr lang="en-GB" sz="1800" dirty="0"/>
              <a:t>Movement-wide commitments </a:t>
            </a:r>
            <a:endParaRPr dirty="0"/>
          </a:p>
          <a:p>
            <a:pPr marL="1130621" lvl="1" indent="-451531">
              <a:spcBef>
                <a:spcPts val="534"/>
              </a:spcBef>
              <a:buClr>
                <a:schemeClr val="dk1"/>
              </a:buClr>
              <a:buSzPts val="1804"/>
              <a:buFont typeface="Calibri"/>
              <a:buAutoNum type="arabicPeriod"/>
            </a:pPr>
            <a:r>
              <a:rPr lang="en-GB" sz="1800" dirty="0"/>
              <a:t>Institutionalization of CEA</a:t>
            </a:r>
            <a:endParaRPr dirty="0"/>
          </a:p>
          <a:p>
            <a:pPr marL="1130621" lvl="1" indent="-451531">
              <a:spcBef>
                <a:spcPts val="534"/>
              </a:spcBef>
              <a:buClr>
                <a:schemeClr val="dk1"/>
              </a:buClr>
              <a:buSzPts val="1804"/>
              <a:buFont typeface="Calibri"/>
              <a:buAutoNum type="arabicPeriod"/>
            </a:pPr>
            <a:r>
              <a:rPr lang="en-GB" sz="1800" dirty="0"/>
              <a:t>Minimum actions to achieve good community engagement throughout the programme cycle</a:t>
            </a:r>
            <a:endParaRPr dirty="0"/>
          </a:p>
          <a:p>
            <a:pPr marL="1130621" lvl="1" indent="-451531">
              <a:spcBef>
                <a:spcPts val="534"/>
              </a:spcBef>
              <a:buClr>
                <a:schemeClr val="dk1"/>
              </a:buClr>
              <a:buSzPts val="1804"/>
              <a:buFont typeface="Calibri"/>
              <a:buAutoNum type="arabicPeriod"/>
            </a:pPr>
            <a:r>
              <a:rPr lang="en-GB" sz="1800" dirty="0"/>
              <a:t>Community engagement in emergencies </a:t>
            </a:r>
            <a:endParaRPr dirty="0"/>
          </a:p>
          <a:p>
            <a:pPr marL="1130621" lvl="1" indent="-451531">
              <a:spcBef>
                <a:spcPts val="534"/>
              </a:spcBef>
              <a:buClr>
                <a:schemeClr val="dk1"/>
              </a:buClr>
              <a:buSzPts val="1804"/>
              <a:buFont typeface="Calibri"/>
              <a:buAutoNum type="arabicPeriod"/>
            </a:pPr>
            <a:r>
              <a:rPr lang="en-GB" sz="1800" dirty="0"/>
              <a:t>Community feedback mechanisms </a:t>
            </a:r>
            <a:endParaRPr dirty="0"/>
          </a:p>
          <a:p>
            <a:pPr marL="1130621" lvl="1" indent="-451531">
              <a:spcBef>
                <a:spcPts val="534"/>
              </a:spcBef>
              <a:buClr>
                <a:schemeClr val="dk1"/>
              </a:buClr>
              <a:buSzPts val="1804"/>
              <a:buFont typeface="Calibri"/>
              <a:buAutoNum type="arabicPeriod"/>
            </a:pPr>
            <a:r>
              <a:rPr lang="en-GB" sz="1800" dirty="0"/>
              <a:t>Working with protection, gender and inclusion and behaviour change and risk communication as closely-related areas</a:t>
            </a:r>
            <a:endParaRPr dirty="0"/>
          </a:p>
          <a:p>
            <a:pPr marL="0" indent="0">
              <a:spcBef>
                <a:spcPts val="535"/>
              </a:spcBef>
            </a:pPr>
            <a:endParaRPr sz="1800" dirty="0"/>
          </a:p>
          <a:p>
            <a:pPr marL="338648" indent="-225451">
              <a:spcBef>
                <a:spcPts val="535"/>
              </a:spcBef>
              <a:buClr>
                <a:schemeClr val="dk1"/>
              </a:buClr>
              <a:buSzPts val="1805"/>
            </a:pPr>
            <a:endParaRPr dirty="0"/>
          </a:p>
        </p:txBody>
      </p:sp>
      <p:sp>
        <p:nvSpPr>
          <p:cNvPr id="684" name="Google Shape;684;p23: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a:buSzPts val="1400"/>
            </a:pPr>
            <a:fld id="{00000000-1234-1234-1234-123412341234}" type="slidenum">
              <a:rPr lang="en-GB"/>
              <a:pPr algn="r">
                <a:buSzPts val="1400"/>
              </a:pPr>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en-GB" b="1" dirty="0"/>
              <a:t>FACILITATOR NOTES</a:t>
            </a:r>
          </a:p>
          <a:p>
            <a:pPr marL="0"/>
            <a:endParaRPr lang="en-GB" dirty="0"/>
          </a:p>
          <a:p>
            <a:pPr marL="112883" indent="-338648">
              <a:buFontTx/>
              <a:buChar char="-"/>
            </a:pPr>
            <a:r>
              <a:rPr lang="en-GB" dirty="0"/>
              <a:t>You do not need to read through every tool here but leave the slide up for a few minutes so people can see the tools that exist and mention a few that will be most useful for the type of people in the room</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en-GB" sz="1200">
                <a:solidFill>
                  <a:schemeClr val="dk1"/>
                </a:solidFill>
                <a:latin typeface="Calibri"/>
                <a:ea typeface="Calibri"/>
                <a:cs typeface="Calibri"/>
                <a:sym typeface="Calibri"/>
              </a:rPr>
              <a:pPr algn="r">
                <a:buSzPts val="1200"/>
              </a:pPr>
              <a:t>29</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5205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3: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535"/>
              </a:spcBef>
            </a:pPr>
            <a:endParaRPr/>
          </a:p>
        </p:txBody>
      </p:sp>
      <p:sp>
        <p:nvSpPr>
          <p:cNvPr id="477" name="Google Shape;477;p3: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535"/>
              </a:spcBef>
            </a:pPr>
            <a:endParaRPr dirty="0"/>
          </a:p>
        </p:txBody>
      </p:sp>
      <p:sp>
        <p:nvSpPr>
          <p:cNvPr id="693" name="Google Shape;693;p24: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0"/>
              </a:spcBef>
            </a:pPr>
            <a:r>
              <a:rPr lang="en-GB" b="1" dirty="0"/>
              <a:t>FACILITATOR NOTES – Chat and verbal</a:t>
            </a:r>
          </a:p>
          <a:p>
            <a:pPr marL="0" indent="0">
              <a:spcBef>
                <a:spcPts val="0"/>
              </a:spcBef>
            </a:pPr>
            <a:endParaRPr dirty="0"/>
          </a:p>
          <a:p>
            <a:pPr marL="282207" indent="-282207" defTabSz="903061">
              <a:spcBef>
                <a:spcPts val="535"/>
              </a:spcBef>
              <a:buFont typeface="Arial" panose="020B0604020202020204" pitchFamily="34" charset="0"/>
              <a:buChar char="•"/>
              <a:defRPr/>
            </a:pPr>
            <a:r>
              <a:rPr lang="en-GB" sz="1800" b="1" dirty="0"/>
              <a:t>BEFORE</a:t>
            </a:r>
            <a:r>
              <a:rPr lang="en-GB" sz="1800" dirty="0"/>
              <a:t> showing the definition, ask if anyone can explain what community engagement and accountability means to them in their work or sector. Ask participants to post in chat or verbally</a:t>
            </a:r>
          </a:p>
          <a:p>
            <a:pPr marL="282207" indent="-282207" defTabSz="903061">
              <a:spcBef>
                <a:spcPts val="535"/>
              </a:spcBef>
              <a:buFont typeface="Arial" panose="020B0604020202020204" pitchFamily="34" charset="0"/>
              <a:buChar char="•"/>
              <a:defRPr/>
            </a:pPr>
            <a:endParaRPr lang="en-GB" sz="1800" dirty="0"/>
          </a:p>
          <a:p>
            <a:pPr marL="282207" indent="-282207" defTabSz="903061">
              <a:spcBef>
                <a:spcPts val="535"/>
              </a:spcBef>
              <a:buFont typeface="Arial" panose="020B0604020202020204" pitchFamily="34" charset="0"/>
              <a:buChar char="•"/>
              <a:defRPr/>
            </a:pPr>
            <a:r>
              <a:rPr lang="en-GB" dirty="0"/>
              <a:t>Show the diagram on the slide, which presents the four core community engagement and accountability approaches, and how they can help us be accountable to the people we serve.</a:t>
            </a:r>
          </a:p>
          <a:p>
            <a:pPr marL="282207" indent="-282207" defTabSz="903061">
              <a:spcBef>
                <a:spcPts val="535"/>
              </a:spcBef>
              <a:buFont typeface="Arial" panose="020B0604020202020204" pitchFamily="34" charset="0"/>
              <a:buChar char="•"/>
              <a:defRPr/>
            </a:pPr>
            <a:endParaRPr lang="en-GB" dirty="0"/>
          </a:p>
          <a:p>
            <a:pPr marL="282207" indent="-282207" defTabSz="903061">
              <a:spcBef>
                <a:spcPts val="535"/>
              </a:spcBef>
              <a:buFont typeface="Arial" panose="020B0604020202020204" pitchFamily="34" charset="0"/>
              <a:buChar char="•"/>
              <a:defRPr/>
            </a:pPr>
            <a:r>
              <a:rPr lang="en-GB" dirty="0"/>
              <a:t>Read the full definition of CEA from the CEA Guide:</a:t>
            </a:r>
          </a:p>
          <a:p>
            <a:pPr marL="733737" lvl="1" indent="-282207" defTabSz="903061">
              <a:spcBef>
                <a:spcPts val="535"/>
              </a:spcBef>
              <a:buFont typeface="Arial" panose="020B0604020202020204" pitchFamily="34" charset="0"/>
              <a:buChar char="•"/>
              <a:defRPr/>
            </a:pPr>
            <a:r>
              <a:rPr lang="en-GB" sz="1800" dirty="0"/>
              <a:t>Community engagement and accountability is a way of working that recognises and values all community members as equal partners, whose diverse needs, priorities, and preferences guide everything we do. We achieve this by integrating meaningful community participation, open and honest communication, and mechanisms to listen to and act on feedback, within our programmes and operations. Evidence, experience, and common sense tells us when we truly engage communities and they play an active role in designing and managing programmes and operations, the outcomes are more effective, sustainable, and of a higher quality.</a:t>
            </a:r>
          </a:p>
          <a:p>
            <a:pPr marL="733737" lvl="1" indent="-282207" defTabSz="903061">
              <a:spcBef>
                <a:spcPts val="535"/>
              </a:spcBef>
              <a:buFont typeface="Arial" panose="020B0604020202020204" pitchFamily="34" charset="0"/>
              <a:buChar char="•"/>
              <a:defRPr/>
            </a:pPr>
            <a:endParaRPr lang="en-GB" sz="1800" dirty="0"/>
          </a:p>
          <a:p>
            <a:pPr marL="733737" lvl="1" indent="-282207" defTabSz="903061">
              <a:spcBef>
                <a:spcPts val="535"/>
              </a:spcBef>
              <a:buFont typeface="Arial" panose="020B0604020202020204" pitchFamily="34" charset="0"/>
              <a:buChar char="•"/>
              <a:defRPr/>
            </a:pPr>
            <a:r>
              <a:rPr lang="en-GB" sz="1800" dirty="0"/>
              <a:t>Explain:</a:t>
            </a:r>
          </a:p>
          <a:p>
            <a:pPr marL="1185268" lvl="2" indent="-282207" defTabSz="903061">
              <a:spcBef>
                <a:spcPts val="535"/>
              </a:spcBef>
              <a:buFont typeface="Arial" panose="020B0604020202020204" pitchFamily="34" charset="0"/>
              <a:buChar char="•"/>
              <a:defRPr/>
            </a:pPr>
            <a:r>
              <a:rPr lang="en-GB" sz="2000" b="1" dirty="0"/>
              <a:t>Participation</a:t>
            </a:r>
            <a:r>
              <a:rPr lang="en-GB" sz="2000" dirty="0"/>
              <a:t> is is about making decisions together with the community about how programmes and operations are designed, managed and implemented and where possible we support communities to lead and shape their own solutions and changes, on their own terms</a:t>
            </a:r>
          </a:p>
          <a:p>
            <a:pPr marL="1185268" lvl="2" indent="-282207" defTabSz="903061">
              <a:spcBef>
                <a:spcPts val="535"/>
              </a:spcBef>
              <a:buFont typeface="Arial" panose="020B0604020202020204" pitchFamily="34" charset="0"/>
              <a:buChar char="•"/>
              <a:defRPr/>
            </a:pPr>
            <a:endParaRPr lang="en-GB" sz="2000" dirty="0"/>
          </a:p>
          <a:p>
            <a:pPr marL="1185268" lvl="2" indent="-282207" defTabSz="903061">
              <a:spcBef>
                <a:spcPts val="535"/>
              </a:spcBef>
              <a:buFont typeface="Arial" panose="020B0604020202020204" pitchFamily="34" charset="0"/>
              <a:buChar char="•"/>
              <a:defRPr/>
            </a:pPr>
            <a:r>
              <a:rPr lang="en-GB" sz="2000" b="1" dirty="0"/>
              <a:t>Open, honest regular communication </a:t>
            </a:r>
            <a:r>
              <a:rPr lang="en-GB" sz="2000" dirty="0"/>
              <a:t>is about ensuring communities understand who we are and what we are doing in their community and have the information they need to make decisions and take action to protect and improve their lives, communities, and health</a:t>
            </a:r>
          </a:p>
          <a:p>
            <a:pPr marL="1185268" lvl="2" indent="-282207" defTabSz="903061">
              <a:spcBef>
                <a:spcPts val="535"/>
              </a:spcBef>
              <a:buFont typeface="Arial" panose="020B0604020202020204" pitchFamily="34" charset="0"/>
              <a:buChar char="•"/>
              <a:defRPr/>
            </a:pPr>
            <a:endParaRPr lang="en-GB" sz="2000" dirty="0"/>
          </a:p>
          <a:p>
            <a:pPr marL="1185268" lvl="2" indent="-282207" defTabSz="903061">
              <a:spcBef>
                <a:spcPts val="535"/>
              </a:spcBef>
              <a:buFont typeface="Arial" panose="020B0604020202020204" pitchFamily="34" charset="0"/>
              <a:buChar char="•"/>
              <a:defRPr/>
            </a:pPr>
            <a:r>
              <a:rPr lang="en-GB" sz="2000" b="1" dirty="0"/>
              <a:t>Feedback mechanisms </a:t>
            </a:r>
            <a:r>
              <a:rPr lang="en-GB" sz="2000" dirty="0"/>
              <a:t>support us to receive, analyse, respond to, and act on, community questions, complaints, requests, suggestions, beliefs, rumours and praise. This can be about the services and support we provide, beliefs about a specific topic or issue related to our work (for example a public health concern), or about the behaviour and conduct of our staff and volunteers</a:t>
            </a:r>
          </a:p>
          <a:p>
            <a:pPr marL="1185268" lvl="2" indent="-282207" defTabSz="903061">
              <a:spcBef>
                <a:spcPts val="535"/>
              </a:spcBef>
              <a:buFont typeface="Arial" panose="020B0604020202020204" pitchFamily="34" charset="0"/>
              <a:buChar char="•"/>
              <a:defRPr/>
            </a:pPr>
            <a:endParaRPr lang="en-GB" sz="2000" dirty="0"/>
          </a:p>
          <a:p>
            <a:pPr marL="1185268" lvl="2" indent="-282207" defTabSz="903061">
              <a:spcBef>
                <a:spcPts val="535"/>
              </a:spcBef>
              <a:buFont typeface="Arial" panose="020B0604020202020204" pitchFamily="34" charset="0"/>
              <a:buChar char="•"/>
              <a:defRPr/>
            </a:pPr>
            <a:r>
              <a:rPr lang="en-GB" sz="2000" b="1" dirty="0"/>
              <a:t>Community understanding </a:t>
            </a:r>
            <a:r>
              <a:rPr lang="en-GB" sz="2000" dirty="0"/>
              <a:t>is about ensuring we understand the communities we are working with, including the situation they live in and their needs, priorities, opinions and capacities – and the wider social, cultural, political, economic and environmental influences that affect their lives.</a:t>
            </a:r>
          </a:p>
          <a:p>
            <a:pPr marL="1185268" lvl="2" indent="-282207" defTabSz="903061">
              <a:spcBef>
                <a:spcPts val="535"/>
              </a:spcBef>
              <a:buFont typeface="Arial" panose="020B0604020202020204" pitchFamily="34" charset="0"/>
              <a:buChar char="•"/>
              <a:defRPr/>
            </a:pPr>
            <a:endParaRPr lang="en-GB" sz="2000" dirty="0"/>
          </a:p>
          <a:p>
            <a:pPr marL="1185268" lvl="2" indent="-282207" defTabSz="903061">
              <a:spcBef>
                <a:spcPts val="535"/>
              </a:spcBef>
              <a:buFont typeface="Arial" panose="020B0604020202020204" pitchFamily="34" charset="0"/>
              <a:buChar char="•"/>
              <a:defRPr/>
            </a:pPr>
            <a:r>
              <a:rPr lang="en-GB" sz="2000" b="1" dirty="0"/>
              <a:t>Together </a:t>
            </a:r>
            <a:r>
              <a:rPr lang="en-GB" sz="2000" dirty="0"/>
              <a:t>these four core community engagement approaches help us to ensure</a:t>
            </a:r>
          </a:p>
          <a:p>
            <a:pPr marL="1693240" lvl="3" indent="-338648">
              <a:spcBef>
                <a:spcPts val="533"/>
              </a:spcBef>
              <a:buClr>
                <a:schemeClr val="dk1"/>
              </a:buClr>
              <a:buSzPts val="1800"/>
              <a:buFont typeface="Arial"/>
              <a:buChar char="•"/>
            </a:pPr>
            <a:r>
              <a:rPr lang="en-GB" dirty="0"/>
              <a:t>The support we provide is relevant, useful and timely and meet people’s needs</a:t>
            </a:r>
          </a:p>
          <a:p>
            <a:pPr marL="1693240" lvl="3" indent="-338648">
              <a:spcBef>
                <a:spcPts val="533"/>
              </a:spcBef>
              <a:buClr>
                <a:schemeClr val="dk1"/>
              </a:buClr>
              <a:buSzPts val="1800"/>
              <a:buFont typeface="Arial"/>
              <a:buChar char="•"/>
            </a:pPr>
            <a:r>
              <a:rPr lang="en-GB" dirty="0"/>
              <a:t>Our programmes and operations are driven and owned by communities </a:t>
            </a:r>
          </a:p>
          <a:p>
            <a:pPr marL="1693240" lvl="3" indent="-338648">
              <a:spcBef>
                <a:spcPts val="533"/>
              </a:spcBef>
              <a:buClr>
                <a:schemeClr val="dk1"/>
              </a:buClr>
              <a:buSzPts val="1800"/>
              <a:buFont typeface="Arial"/>
              <a:buChar char="•"/>
            </a:pPr>
            <a:r>
              <a:rPr lang="en-GB" dirty="0"/>
              <a:t>That we treat community members with dignity and respect, seeing them as equal partners with valuable knowledge and capacities </a:t>
            </a:r>
          </a:p>
          <a:p>
            <a:pPr marL="1693240" lvl="3" indent="-338648">
              <a:spcBef>
                <a:spcPts val="533"/>
              </a:spcBef>
              <a:buClr>
                <a:schemeClr val="dk1"/>
              </a:buClr>
              <a:buSzPts val="1800"/>
              <a:buFont typeface="Arial"/>
              <a:buChar char="•"/>
            </a:pPr>
            <a:r>
              <a:rPr lang="en-GB" dirty="0"/>
              <a:t>Our interventions do not have negative consequences – such as damaging local markets through aid distributions or fuel tensions between different groups</a:t>
            </a:r>
            <a:endParaRPr lang="en-GB" sz="2000" dirty="0"/>
          </a:p>
          <a:p>
            <a:pPr marL="338648" indent="-213223">
              <a:spcBef>
                <a:spcPts val="988"/>
              </a:spcBef>
              <a:buClr>
                <a:schemeClr val="dk1"/>
              </a:buClr>
              <a:buSzPts val="2000"/>
            </a:pPr>
            <a:endParaRPr lang="en-GB" sz="2000" dirty="0"/>
          </a:p>
          <a:p>
            <a:pPr marL="338648" indent="-338648">
              <a:spcBef>
                <a:spcPts val="988"/>
              </a:spcBef>
              <a:buClr>
                <a:schemeClr val="dk1"/>
              </a:buClr>
              <a:buSzPts val="2000"/>
              <a:buFont typeface="Arial"/>
              <a:buChar char="•"/>
            </a:pPr>
            <a:r>
              <a:rPr lang="en-GB" sz="2000" b="1" dirty="0"/>
              <a:t>A key point to make is that the Red Cross Red Crescent was started to help communities, so if we are not meeting community needs, preferences and priorities, we are not meeting our own mandate.</a:t>
            </a:r>
            <a:endParaRPr lang="en-GB" b="1" dirty="0"/>
          </a:p>
          <a:p>
            <a:pPr marL="338648" indent="-225451">
              <a:spcBef>
                <a:spcPts val="535"/>
              </a:spcBef>
              <a:buClr>
                <a:schemeClr val="dk1"/>
              </a:buClr>
              <a:buSzPts val="1805"/>
            </a:pPr>
            <a:endParaRPr dirty="0"/>
          </a:p>
        </p:txBody>
      </p:sp>
      <p:sp>
        <p:nvSpPr>
          <p:cNvPr id="677" name="Google Shape;677;p22: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defTabSz="903061">
              <a:buSzPts val="1400"/>
              <a:defRPr/>
            </a:pPr>
            <a:fld id="{00000000-1234-1234-1234-123412341234}" type="slidenum">
              <a:rPr lang="en-GB"/>
              <a:pPr algn="r" defTabSz="903061">
                <a:buSzPts val="1400"/>
                <a:defRPr/>
              </a:pPr>
              <a:t>4</a:t>
            </a:fld>
            <a:endParaRPr/>
          </a:p>
        </p:txBody>
      </p:sp>
    </p:spTree>
    <p:extLst>
      <p:ext uri="{BB962C8B-B14F-4D97-AF65-F5344CB8AC3E}">
        <p14:creationId xmlns:p14="http://schemas.microsoft.com/office/powerpoint/2010/main" val="3939806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7: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7: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0"/>
              </a:spcBef>
            </a:pPr>
            <a:r>
              <a:rPr lang="en-GB" b="1"/>
              <a:t>FACILITATOR NOTES</a:t>
            </a:r>
            <a:endParaRPr/>
          </a:p>
          <a:p>
            <a:pPr marL="169324" indent="-94069">
              <a:spcBef>
                <a:spcPts val="356"/>
              </a:spcBef>
              <a:buClr>
                <a:schemeClr val="dk1"/>
              </a:buClr>
              <a:buSzPts val="1200"/>
            </a:pPr>
            <a:endParaRPr sz="1200"/>
          </a:p>
          <a:p>
            <a:pPr marL="169324" indent="-169324">
              <a:spcBef>
                <a:spcPts val="0"/>
              </a:spcBef>
              <a:buClr>
                <a:schemeClr val="dk1"/>
              </a:buClr>
              <a:buSzPts val="1200"/>
              <a:buFont typeface="Arial"/>
              <a:buChar char="•"/>
            </a:pPr>
            <a:r>
              <a:rPr lang="en-GB" sz="1200"/>
              <a:t>There are lots of different names for community engagement and accountability, but they largely all mean the same thing - the process of working in a transparent and participatory way with communities that improves the quality of programmes and operations. </a:t>
            </a:r>
            <a:endParaRPr/>
          </a:p>
          <a:p>
            <a:pPr marL="169324" indent="-169324">
              <a:spcBef>
                <a:spcPts val="356"/>
              </a:spcBef>
              <a:buClr>
                <a:schemeClr val="dk1"/>
              </a:buClr>
              <a:buSzPts val="1200"/>
              <a:buFont typeface="Arial"/>
              <a:buChar char="•"/>
            </a:pPr>
            <a:r>
              <a:rPr lang="en-GB" sz="1200"/>
              <a:t>The Red Cross and Red Crescent Movement has chosen to use CEA</a:t>
            </a:r>
            <a:endParaRPr/>
          </a:p>
          <a:p>
            <a:pPr marL="169324" indent="-169324">
              <a:spcBef>
                <a:spcPts val="356"/>
              </a:spcBef>
              <a:buClr>
                <a:schemeClr val="dk1"/>
              </a:buClr>
              <a:buSzPts val="1200"/>
              <a:buFont typeface="Arial"/>
              <a:buChar char="•"/>
            </a:pPr>
            <a:r>
              <a:rPr lang="en-GB" sz="1200"/>
              <a:t>In the UN you’ll more commonly hear it called AAP or accountability to affected people, which is the same thing as CEA </a:t>
            </a:r>
            <a:endParaRPr/>
          </a:p>
          <a:p>
            <a:pPr marL="169324" indent="-169324">
              <a:spcBef>
                <a:spcPts val="356"/>
              </a:spcBef>
              <a:buClr>
                <a:schemeClr val="dk1"/>
              </a:buClr>
              <a:buSzPts val="1200"/>
              <a:buFont typeface="Arial"/>
              <a:buChar char="•"/>
            </a:pPr>
            <a:r>
              <a:rPr lang="en-GB" sz="1200"/>
              <a:t>Communicating with Communities is an older term which is not used anymore – it largely died out because the term suggested too much focus on information sharing as opposed to participation</a:t>
            </a:r>
            <a:endParaRPr/>
          </a:p>
          <a:p>
            <a:pPr marL="169324" indent="-169324">
              <a:spcBef>
                <a:spcPts val="356"/>
              </a:spcBef>
              <a:buClr>
                <a:schemeClr val="dk1"/>
              </a:buClr>
              <a:buSzPts val="1200"/>
              <a:buFont typeface="Arial"/>
              <a:buChar char="•"/>
            </a:pPr>
            <a:r>
              <a:rPr lang="en-GB" sz="1200"/>
              <a:t>C4D or communication for development tends to be used by UNICEF and is more focused on participatory approaches to behaviour change in health and WASH programmes</a:t>
            </a:r>
            <a:endParaRPr/>
          </a:p>
          <a:p>
            <a:pPr marL="169324" indent="-169324">
              <a:spcBef>
                <a:spcPts val="356"/>
              </a:spcBef>
              <a:buClr>
                <a:schemeClr val="dk1"/>
              </a:buClr>
              <a:buSzPts val="1200"/>
              <a:buFont typeface="Arial"/>
              <a:buChar char="•"/>
            </a:pPr>
            <a:r>
              <a:rPr lang="en-GB" sz="1200"/>
              <a:t>RCCE </a:t>
            </a:r>
            <a:r>
              <a:rPr lang="en-US" sz="1200"/>
              <a:t>This is a term used primarily in public health emergencies by WHO and UNICEF. </a:t>
            </a:r>
            <a:r>
              <a:rPr lang="en-CH" sz="1200"/>
              <a:t>It </a:t>
            </a:r>
            <a:r>
              <a:rPr lang="en-GB" sz="1200"/>
              <a:t>has grown in prominence since </a:t>
            </a:r>
            <a:r>
              <a:rPr lang="en-CH" sz="1200"/>
              <a:t>EBOLA and </a:t>
            </a:r>
            <a:r>
              <a:rPr lang="en-GB" sz="1200"/>
              <a:t>COVID</a:t>
            </a:r>
            <a:r>
              <a:rPr lang="en-CH" sz="1200"/>
              <a:t>. IFRC has adopted it to ensure alignment with the main partners in epidemics response, although RCCE approach is grounded on CEA </a:t>
            </a:r>
            <a:r>
              <a:rPr lang="en-GB" sz="1200"/>
              <a:t>approaches</a:t>
            </a:r>
            <a:r>
              <a:rPr lang="en-CH" sz="1200"/>
              <a:t>. It </a:t>
            </a:r>
            <a:r>
              <a:rPr lang="en-GB" sz="1200"/>
              <a:t>refers to community engagement in epidemic response</a:t>
            </a:r>
            <a:r>
              <a:rPr lang="en-CH" sz="1200"/>
              <a:t>, including </a:t>
            </a:r>
            <a:r>
              <a:rPr lang="en-US" sz="1200"/>
              <a:t>CEA approaches and processes that aim at providing timely, relevant and actionable information, seeks to ensure we work collaboratively with communities to promote social and behaviour changes and to encourage community-led solutions</a:t>
            </a:r>
          </a:p>
          <a:p>
            <a:pPr marL="169324" indent="-169324">
              <a:spcBef>
                <a:spcPts val="356"/>
              </a:spcBef>
              <a:buClr>
                <a:schemeClr val="dk1"/>
              </a:buClr>
              <a:buSzPts val="1200"/>
              <a:buFont typeface="Arial"/>
              <a:buChar char="•"/>
            </a:pPr>
            <a:endParaRPr lang="en-CH" sz="1200"/>
          </a:p>
          <a:p>
            <a:pPr marL="169324" indent="-169324">
              <a:spcBef>
                <a:spcPts val="356"/>
              </a:spcBef>
              <a:buClr>
                <a:schemeClr val="dk1"/>
              </a:buClr>
              <a:buSzPts val="1200"/>
              <a:buFont typeface="Arial"/>
              <a:buChar char="•"/>
            </a:pPr>
            <a:endParaRPr/>
          </a:p>
        </p:txBody>
      </p:sp>
      <p:sp>
        <p:nvSpPr>
          <p:cNvPr id="517" name="Google Shape;517;p7: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a:buSzPts val="1400"/>
            </a:pPr>
            <a:fld id="{00000000-1234-1234-1234-123412341234}" type="slidenum">
              <a:rPr lang="en-GB"/>
              <a:pPr algn="r">
                <a:buSzPts val="1400"/>
              </a:pPr>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03040">
              <a:spcBef>
                <a:spcPts val="0"/>
              </a:spcBef>
              <a:buClrTx/>
              <a:buSzTx/>
              <a:defRPr/>
            </a:pP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Community engagement</a:t>
            </a:r>
            <a:r>
              <a:rPr lang="en-CH"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encompasses</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b="1"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multiple</a:t>
            </a:r>
            <a:r>
              <a:rPr lang="en-CH" sz="2400" b="1"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b="1"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approaches and </a:t>
            </a:r>
            <a:r>
              <a:rPr lang="fr-FR" sz="2400" b="1"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ways</a:t>
            </a:r>
            <a:r>
              <a:rPr lang="fr-FR" sz="2400" b="1"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of</a:t>
            </a:r>
            <a:r>
              <a:rPr lang="en-CH" sz="2400" b="1"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b="1"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working</a:t>
            </a:r>
            <a:r>
              <a:rPr lang="fr-FR" sz="2400" b="1"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b="1"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collaboratively</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with</a:t>
            </a:r>
            <a:r>
              <a:rPr lang="en-CH"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people and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communities</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a:t>
            </a:r>
            <a:endParaRPr lang="en-CH"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endParaRPr>
          </a:p>
          <a:p>
            <a:pPr marL="0" indent="0" defTabSz="903040">
              <a:spcBef>
                <a:spcPts val="0"/>
              </a:spcBef>
              <a:buClrTx/>
              <a:buSzTx/>
              <a:defRPr/>
            </a:pP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It entails an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iterative</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process</a:t>
            </a:r>
            <a:r>
              <a:rPr lang="en-CH"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that</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integrates</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meaningful</a:t>
            </a:r>
            <a:r>
              <a:rPr lang="en-CH"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b="1"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participation</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open and</a:t>
            </a:r>
            <a:r>
              <a:rPr lang="en-CH"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honest</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b="1"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communication</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and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mechanisms</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to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listen</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and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act</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on </a:t>
            </a:r>
            <a:r>
              <a:rPr lang="fr-FR" sz="2400" b="1"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feedback</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endParaRPr lang="en-CH"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endParaRPr>
          </a:p>
          <a:p>
            <a:pPr marL="0" indent="0" defTabSz="903040">
              <a:spcBef>
                <a:spcPts val="0"/>
              </a:spcBef>
              <a:buClrTx/>
              <a:buSzTx/>
              <a:defRPr/>
            </a:pP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It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promotes</a:t>
            </a:r>
            <a:r>
              <a:rPr lang="en-CH"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community</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action in support</a:t>
            </a:r>
            <a:r>
              <a:rPr lang="en-CH"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of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health</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humanitarian</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and</a:t>
            </a:r>
            <a:r>
              <a:rPr lang="en-CH"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development</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 </a:t>
            </a:r>
            <a:r>
              <a:rPr lang="fr-FR" sz="2400" kern="120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outcomes</a:t>
            </a:r>
            <a:r>
              <a:rPr lang="fr-FR"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a:t>
            </a:r>
            <a:endParaRPr lang="en-CH" sz="2400" kern="1200" dirty="0">
              <a:solidFill>
                <a:prstClr val="black"/>
              </a:solidFill>
              <a:latin typeface="Open Sans" panose="020B0606030504020204" pitchFamily="34" charset="0"/>
              <a:ea typeface="Open Sans" panose="020B0606030504020204" pitchFamily="34" charset="0"/>
              <a:cs typeface="Open Sans" panose="020B0606030504020204" pitchFamily="34" charset="0"/>
            </a:endParaRPr>
          </a:p>
          <a:p>
            <a:endParaRPr lang="en-CH" dirty="0"/>
          </a:p>
        </p:txBody>
      </p:sp>
      <p:sp>
        <p:nvSpPr>
          <p:cNvPr id="4" name="Slide Number Placeholder 3"/>
          <p:cNvSpPr>
            <a:spLocks noGrp="1"/>
          </p:cNvSpPr>
          <p:nvPr>
            <p:ph type="sldNum" sz="quarter" idx="5"/>
          </p:nvPr>
        </p:nvSpPr>
        <p:spPr/>
        <p:txBody>
          <a:bodyPr/>
          <a:lstStyle/>
          <a:p>
            <a:pPr algn="r" defTabSz="903061" fontAlgn="base">
              <a:spcBef>
                <a:spcPct val="0"/>
              </a:spcBef>
              <a:spcAft>
                <a:spcPct val="0"/>
              </a:spcAft>
              <a:buClrTx/>
              <a:defRPr/>
            </a:pPr>
            <a:fld id="{13174689-BECC-4390-B3B9-306A17FD432A}" type="slidenum">
              <a:rPr lang="en-US" altLang="ru-RU" sz="1200" kern="1200">
                <a:solidFill>
                  <a:prstClr val="black"/>
                </a:solidFill>
                <a:latin typeface="Calibri" panose="020F0502020204030204" pitchFamily="34" charset="0"/>
                <a:ea typeface="+mn-ea"/>
                <a:cs typeface="+mn-cs"/>
              </a:rPr>
              <a:pPr algn="r" defTabSz="903061" fontAlgn="base">
                <a:spcBef>
                  <a:spcPct val="0"/>
                </a:spcBef>
                <a:spcAft>
                  <a:spcPct val="0"/>
                </a:spcAft>
                <a:buClrTx/>
                <a:defRPr/>
              </a:pPr>
              <a:t>6</a:t>
            </a:fld>
            <a:endParaRPr lang="en-US" altLang="ru-RU" sz="1200" kern="1200">
              <a:solidFill>
                <a:prstClr val="black"/>
              </a:solidFill>
              <a:latin typeface="Calibri" panose="020F0502020204030204" pitchFamily="34" charset="0"/>
              <a:ea typeface="+mn-ea"/>
              <a:cs typeface="+mn-cs"/>
            </a:endParaRPr>
          </a:p>
        </p:txBody>
      </p:sp>
    </p:spTree>
    <p:extLst>
      <p:ext uri="{BB962C8B-B14F-4D97-AF65-F5344CB8AC3E}">
        <p14:creationId xmlns:p14="http://schemas.microsoft.com/office/powerpoint/2010/main" val="1554694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8: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4" name="Google Shape;724;p8: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0"/>
              </a:spcBef>
              <a:buClr>
                <a:schemeClr val="dk1"/>
              </a:buClr>
            </a:pPr>
            <a:r>
              <a:rPr lang="en-US" b="1" dirty="0"/>
              <a:t>FACILITATOR NOTES </a:t>
            </a:r>
          </a:p>
          <a:p>
            <a:pPr marL="0" indent="0">
              <a:spcBef>
                <a:spcPts val="0"/>
              </a:spcBef>
              <a:buClr>
                <a:schemeClr val="dk1"/>
              </a:buClr>
            </a:pPr>
            <a:endParaRPr lang="en-US" b="1" dirty="0"/>
          </a:p>
          <a:p>
            <a:pPr marL="338648" indent="-338648" defTabSz="903061" eaLnBrk="0" fontAlgn="base" hangingPunct="0">
              <a:spcBef>
                <a:spcPts val="0"/>
              </a:spcBef>
              <a:buClr>
                <a:schemeClr val="dk1"/>
              </a:buClr>
              <a:buFont typeface="Arial" panose="020B0604020202020204" pitchFamily="34" charset="0"/>
              <a:buChar char="•"/>
              <a:defRPr/>
            </a:pPr>
            <a:r>
              <a:rPr lang="en-CH" b="0" dirty="0"/>
              <a:t>Community engagement principles are the same. There is an emphasis on providing </a:t>
            </a:r>
          </a:p>
          <a:p>
            <a:pPr marL="338648" indent="-338648" defTabSz="903061" eaLnBrk="0" fontAlgn="base" hangingPunct="0">
              <a:spcBef>
                <a:spcPts val="0"/>
              </a:spcBef>
              <a:buClr>
                <a:schemeClr val="dk1"/>
              </a:buClr>
              <a:buFont typeface="Arial" panose="020B0604020202020204" pitchFamily="34" charset="0"/>
              <a:buChar char="•"/>
              <a:defRPr/>
            </a:pPr>
            <a:r>
              <a:rPr lang="en-GB" b="0" dirty="0"/>
              <a:t>Risk communication and community engagement has been a big part of recent epidemic responses for COVID- 19, Zika and Ebola</a:t>
            </a:r>
            <a:endParaRPr lang="en-US" sz="1800" dirty="0">
              <a:solidFill>
                <a:schemeClr val="tx1"/>
              </a:solidFill>
              <a:latin typeface="+mn-lt"/>
              <a:ea typeface="+mn-ea"/>
              <a:cs typeface="+mn-cs"/>
            </a:endParaRPr>
          </a:p>
          <a:p>
            <a:pPr marL="338648" indent="-338648" defTabSz="903061" eaLnBrk="0" fontAlgn="base" hangingPunct="0">
              <a:spcBef>
                <a:spcPts val="0"/>
              </a:spcBef>
              <a:buClr>
                <a:schemeClr val="dk1"/>
              </a:buClr>
              <a:buFont typeface="Arial" panose="020B0604020202020204" pitchFamily="34" charset="0"/>
              <a:buChar char="•"/>
              <a:defRPr/>
            </a:pPr>
            <a:endParaRPr lang="en-US" sz="1800" dirty="0">
              <a:solidFill>
                <a:schemeClr val="tx1"/>
              </a:solidFill>
              <a:latin typeface="+mn-lt"/>
              <a:ea typeface="+mn-ea"/>
              <a:cs typeface="+mn-cs"/>
            </a:endParaRPr>
          </a:p>
          <a:p>
            <a:pPr marL="338648" indent="-338648" defTabSz="903061" eaLnBrk="0" fontAlgn="base" hangingPunct="0">
              <a:spcBef>
                <a:spcPts val="0"/>
              </a:spcBef>
              <a:buClr>
                <a:schemeClr val="dk1"/>
              </a:buClr>
              <a:buFont typeface="Arial" panose="020B0604020202020204" pitchFamily="34" charset="0"/>
              <a:buChar char="•"/>
              <a:defRPr/>
            </a:pPr>
            <a:r>
              <a:rPr lang="en-GB" sz="1800" dirty="0">
                <a:latin typeface="+mn-lt"/>
              </a:rPr>
              <a:t>RCCE refers to the processes and approaches to systematically engage and communicate with people and communities to encourage and enable them to adopt positive and healthy behaviours to prevent the spread of infectious diseases during an outbreak. This includes:</a:t>
            </a:r>
          </a:p>
          <a:p>
            <a:pPr marL="338648" indent="-338648" defTabSz="903061" eaLnBrk="0" fontAlgn="base" hangingPunct="0">
              <a:spcBef>
                <a:spcPts val="0"/>
              </a:spcBef>
              <a:buClr>
                <a:schemeClr val="dk1"/>
              </a:buClr>
              <a:buFont typeface="Arial" panose="020B0604020202020204" pitchFamily="34" charset="0"/>
              <a:buChar char="•"/>
              <a:defRPr/>
            </a:pPr>
            <a:endParaRPr lang="en-GB" sz="1800" dirty="0">
              <a:latin typeface="+mn-lt"/>
            </a:endParaRPr>
          </a:p>
          <a:p>
            <a:pPr marL="1130621" lvl="1" indent="-451531">
              <a:spcBef>
                <a:spcPts val="0"/>
              </a:spcBef>
              <a:buClr>
                <a:schemeClr val="dk1"/>
              </a:buClr>
              <a:buFont typeface="+mj-lt"/>
              <a:buAutoNum type="arabicPeriod"/>
            </a:pPr>
            <a:r>
              <a:rPr lang="en-GB" kern="1200" dirty="0">
                <a:solidFill>
                  <a:schemeClr val="tx1"/>
                </a:solidFill>
                <a:effectLst/>
                <a:latin typeface="+mn-lt"/>
                <a:ea typeface="+mn-ea"/>
                <a:cs typeface="+mn-cs"/>
              </a:rPr>
              <a:t>Understand the community context, including how they perceive the outbreak – including their existing knowledge, capacities, beliefs, rumours and fears about the disease, challenges they face in implementing prevention measures, and trusted sources and channels of information</a:t>
            </a:r>
          </a:p>
          <a:p>
            <a:pPr marL="1130621" lvl="1" indent="-451531">
              <a:spcBef>
                <a:spcPts val="0"/>
              </a:spcBef>
              <a:buClr>
                <a:schemeClr val="dk1"/>
              </a:buClr>
              <a:buFont typeface="+mj-lt"/>
              <a:buAutoNum type="arabicPeriod"/>
            </a:pPr>
            <a:endParaRPr lang="en-GB" kern="1200" dirty="0">
              <a:solidFill>
                <a:schemeClr val="tx1"/>
              </a:solidFill>
              <a:effectLst/>
              <a:latin typeface="+mn-lt"/>
              <a:ea typeface="+mn-ea"/>
              <a:cs typeface="+mn-cs"/>
            </a:endParaRPr>
          </a:p>
          <a:p>
            <a:pPr marL="1130621" lvl="1" indent="-451531" defTabSz="903061" eaLnBrk="0" fontAlgn="base" hangingPunct="0">
              <a:spcBef>
                <a:spcPts val="0"/>
              </a:spcBef>
              <a:buClr>
                <a:schemeClr val="dk1"/>
              </a:buClr>
              <a:buFont typeface="+mj-lt"/>
              <a:buAutoNum type="arabicPeriod"/>
              <a:defRPr/>
            </a:pPr>
            <a:r>
              <a:rPr lang="en-US" sz="2000" dirty="0">
                <a:solidFill>
                  <a:schemeClr val="lt1"/>
                </a:solidFill>
                <a:latin typeface="Open Sans"/>
                <a:ea typeface="Open Sans"/>
                <a:cs typeface="Open Sans"/>
              </a:rPr>
              <a:t>Provide timely, relevant and actionable </a:t>
            </a:r>
            <a:r>
              <a:rPr lang="en-US" sz="2000" dirty="0">
                <a:solidFill>
                  <a:schemeClr val="accent3"/>
                </a:solidFill>
                <a:latin typeface="Open Sans"/>
                <a:ea typeface="Open Sans"/>
                <a:cs typeface="Open Sans"/>
              </a:rPr>
              <a:t>information</a:t>
            </a:r>
            <a:r>
              <a:rPr lang="en-US" sz="2000" dirty="0">
                <a:solidFill>
                  <a:schemeClr val="lt1"/>
                </a:solidFill>
                <a:latin typeface="Open Sans"/>
                <a:ea typeface="Open Sans"/>
                <a:cs typeface="Open Sans"/>
              </a:rPr>
              <a:t> through trusted channels and sources to </a:t>
            </a:r>
            <a:r>
              <a:rPr lang="en-US" sz="2000" dirty="0">
                <a:solidFill>
                  <a:schemeClr val="accent3"/>
                </a:solidFill>
                <a:latin typeface="Open Sans"/>
                <a:ea typeface="Open Sans"/>
                <a:cs typeface="Open Sans"/>
              </a:rPr>
              <a:t>reduce fear, stigma and misinformation</a:t>
            </a:r>
            <a:r>
              <a:rPr lang="en-US" sz="2000" dirty="0">
                <a:solidFill>
                  <a:schemeClr val="lt1"/>
                </a:solidFill>
                <a:latin typeface="Open Sans"/>
                <a:ea typeface="Open Sans"/>
                <a:cs typeface="Open Sans"/>
              </a:rPr>
              <a:t> and support people to </a:t>
            </a:r>
            <a:r>
              <a:rPr lang="en-US" sz="2000" dirty="0">
                <a:solidFill>
                  <a:schemeClr val="accent3"/>
                </a:solidFill>
                <a:latin typeface="Open Sans"/>
                <a:ea typeface="Open Sans"/>
                <a:cs typeface="Open Sans"/>
              </a:rPr>
              <a:t>adopt positive practices </a:t>
            </a:r>
          </a:p>
          <a:p>
            <a:pPr marL="1130621" lvl="1" indent="-451531" defTabSz="903061" eaLnBrk="0" fontAlgn="base" hangingPunct="0">
              <a:spcBef>
                <a:spcPts val="0"/>
              </a:spcBef>
              <a:buClr>
                <a:schemeClr val="dk1"/>
              </a:buClr>
              <a:buFont typeface="+mj-lt"/>
              <a:buAutoNum type="arabicPeriod"/>
              <a:defRPr/>
            </a:pPr>
            <a:endParaRPr lang="en-US" sz="2000" dirty="0">
              <a:solidFill>
                <a:schemeClr val="lt1"/>
              </a:solidFill>
              <a:latin typeface="Open Sans"/>
              <a:ea typeface="Open Sans"/>
              <a:cs typeface="Open Sans"/>
            </a:endParaRPr>
          </a:p>
          <a:p>
            <a:pPr marL="1130621" lvl="1" indent="-451531" defTabSz="903061" eaLnBrk="0" fontAlgn="base" hangingPunct="0">
              <a:spcBef>
                <a:spcPts val="0"/>
              </a:spcBef>
              <a:buClr>
                <a:schemeClr val="dk1"/>
              </a:buClr>
              <a:buFont typeface="+mj-lt"/>
              <a:buAutoNum type="arabicPeriod"/>
              <a:defRPr/>
            </a:pPr>
            <a:r>
              <a:rPr lang="en-US" sz="2000" dirty="0">
                <a:solidFill>
                  <a:schemeClr val="lt1"/>
                </a:solidFill>
                <a:latin typeface="Open Sans"/>
                <a:ea typeface="Open Sans"/>
                <a:cs typeface="Open Sans"/>
              </a:rPr>
              <a:t>Establishing systematic community </a:t>
            </a:r>
            <a:r>
              <a:rPr lang="en-US" sz="2000" dirty="0">
                <a:solidFill>
                  <a:schemeClr val="accent3"/>
                </a:solidFill>
                <a:latin typeface="Open Sans"/>
                <a:ea typeface="Open Sans"/>
                <a:cs typeface="Open Sans"/>
              </a:rPr>
              <a:t>feedback mechanisms </a:t>
            </a:r>
            <a:r>
              <a:rPr lang="en-US" sz="2000" dirty="0">
                <a:solidFill>
                  <a:schemeClr val="lt1"/>
                </a:solidFill>
                <a:latin typeface="Open Sans"/>
                <a:ea typeface="Open Sans"/>
                <a:cs typeface="Open Sans"/>
              </a:rPr>
              <a:t>to </a:t>
            </a:r>
            <a:r>
              <a:rPr lang="en-US" sz="2000" dirty="0">
                <a:solidFill>
                  <a:schemeClr val="bg1"/>
                </a:solidFill>
                <a:latin typeface="Open Sans"/>
                <a:ea typeface="Open Sans"/>
                <a:cs typeface="Open Sans"/>
              </a:rPr>
              <a:t>understand the </a:t>
            </a:r>
            <a:r>
              <a:rPr lang="en-US" sz="2000" dirty="0">
                <a:solidFill>
                  <a:schemeClr val="accent3"/>
                </a:solidFill>
                <a:latin typeface="Open Sans"/>
                <a:ea typeface="Open Sans"/>
                <a:cs typeface="Open Sans"/>
              </a:rPr>
              <a:t>beliefs, fears, rumours, questions, and suggestions </a:t>
            </a:r>
            <a:r>
              <a:rPr lang="en-US" sz="2000" dirty="0">
                <a:solidFill>
                  <a:schemeClr val="lt1"/>
                </a:solidFill>
                <a:latin typeface="Open Sans"/>
                <a:ea typeface="Open Sans"/>
                <a:cs typeface="Open Sans"/>
              </a:rPr>
              <a:t>communities have about the epidemic </a:t>
            </a:r>
            <a:r>
              <a:rPr lang="en-GB" sz="2000" dirty="0">
                <a:solidFill>
                  <a:schemeClr val="lt1"/>
                </a:solidFill>
                <a:latin typeface="Open Sans"/>
                <a:ea typeface="Open Sans"/>
                <a:cs typeface="Open Sans"/>
              </a:rPr>
              <a:t>and how these change and evolve over time</a:t>
            </a:r>
          </a:p>
          <a:p>
            <a:pPr marL="1130621" lvl="1" indent="-451531" defTabSz="903061" eaLnBrk="0" fontAlgn="base" hangingPunct="0">
              <a:spcBef>
                <a:spcPts val="0"/>
              </a:spcBef>
              <a:buClr>
                <a:schemeClr val="dk1"/>
              </a:buClr>
              <a:buFont typeface="+mj-lt"/>
              <a:buAutoNum type="arabicPeriod"/>
              <a:defRPr/>
            </a:pPr>
            <a:endParaRPr lang="en-GB" sz="2000" dirty="0">
              <a:solidFill>
                <a:schemeClr val="lt1"/>
              </a:solidFill>
              <a:latin typeface="Open Sans"/>
              <a:ea typeface="Open Sans"/>
              <a:cs typeface="Open Sans"/>
            </a:endParaRPr>
          </a:p>
          <a:p>
            <a:pPr marL="1130621" lvl="1" indent="-451531" defTabSz="903061" eaLnBrk="0" fontAlgn="base" hangingPunct="0">
              <a:spcBef>
                <a:spcPts val="0"/>
              </a:spcBef>
              <a:buClr>
                <a:schemeClr val="dk1"/>
              </a:buClr>
              <a:buFont typeface="+mj-lt"/>
              <a:buAutoNum type="arabicPeriod"/>
              <a:defRPr/>
            </a:pPr>
            <a:r>
              <a:rPr lang="en-GB" sz="2000" dirty="0">
                <a:solidFill>
                  <a:schemeClr val="lt1"/>
                </a:solidFill>
                <a:latin typeface="Open Sans"/>
                <a:ea typeface="Open Sans"/>
                <a:cs typeface="Open Sans"/>
              </a:rPr>
              <a:t>Use this information to constantly adapt and improve the response and guide operational decisions</a:t>
            </a:r>
            <a:r>
              <a:rPr lang="en-GB" sz="2000" kern="1200" dirty="0">
                <a:solidFill>
                  <a:schemeClr val="tx1"/>
                </a:solidFill>
                <a:latin typeface="+mn-lt"/>
                <a:ea typeface="+mn-ea"/>
                <a:cs typeface="+mn-cs"/>
              </a:rPr>
              <a:t>. For example, by changing the information we share to address new rumours or fears, by changing our activities to better meet community’s needs and be more effective. </a:t>
            </a:r>
            <a:r>
              <a:rPr lang="en-US" sz="2000" dirty="0"/>
              <a:t>It is important to give opportunities and open channels of communication for people and communities to ask questions and debate issues of concern.</a:t>
            </a:r>
          </a:p>
          <a:p>
            <a:pPr marL="1130621" lvl="1" indent="-451531" defTabSz="903061" eaLnBrk="0" fontAlgn="base" hangingPunct="0">
              <a:spcBef>
                <a:spcPts val="0"/>
              </a:spcBef>
              <a:buClr>
                <a:schemeClr val="dk1"/>
              </a:buClr>
              <a:buFont typeface="+mj-lt"/>
              <a:buAutoNum type="arabicPeriod"/>
              <a:defRPr/>
            </a:pPr>
            <a:endParaRPr lang="en-GB" sz="2000" dirty="0">
              <a:solidFill>
                <a:schemeClr val="lt1"/>
              </a:solidFill>
              <a:latin typeface="Open Sans"/>
              <a:ea typeface="Open Sans"/>
              <a:cs typeface="Open Sans"/>
            </a:endParaRPr>
          </a:p>
          <a:p>
            <a:pPr marL="1015944" lvl="1" indent="-338648">
              <a:buFont typeface="Arial" panose="020B0604020202020204" pitchFamily="34" charset="0"/>
              <a:buChar char="•"/>
            </a:pPr>
            <a:r>
              <a:rPr lang="en-GB" sz="2000" dirty="0">
                <a:solidFill>
                  <a:schemeClr val="lt1"/>
                </a:solidFill>
                <a:latin typeface="Open Sans"/>
                <a:ea typeface="Open Sans"/>
                <a:cs typeface="Open Sans"/>
              </a:rPr>
              <a:t>Identifying and supporting </a:t>
            </a:r>
            <a:r>
              <a:rPr lang="en-GB" sz="2000" dirty="0">
                <a:solidFill>
                  <a:schemeClr val="accent3"/>
                </a:solidFill>
                <a:latin typeface="Open Sans"/>
                <a:ea typeface="Open Sans"/>
                <a:cs typeface="Open Sans"/>
              </a:rPr>
              <a:t>community-led solutions </a:t>
            </a:r>
            <a:r>
              <a:rPr lang="en-GB" sz="2000" dirty="0">
                <a:solidFill>
                  <a:schemeClr val="lt1"/>
                </a:solidFill>
                <a:latin typeface="Open Sans"/>
                <a:ea typeface="Open Sans"/>
                <a:cs typeface="Open Sans"/>
              </a:rPr>
              <a:t>for implementing prevention measures and bringing outbreaks under control, ensuring people’s active participation in shaping the epidemic response. This builds community ownership and improves the effectiveness of the response – which is critical to success </a:t>
            </a:r>
            <a:r>
              <a:rPr lang="en-GB" sz="2000" dirty="0">
                <a:latin typeface="+mn-lt"/>
              </a:rPr>
              <a:t>as it will be the actions of community members that will end – or sustain – an outbreak.</a:t>
            </a:r>
          </a:p>
          <a:p>
            <a:pPr marL="451531" indent="-451531" defTabSz="903061" eaLnBrk="0" fontAlgn="base" hangingPunct="0">
              <a:spcBef>
                <a:spcPts val="0"/>
              </a:spcBef>
              <a:buClr>
                <a:schemeClr val="dk1"/>
              </a:buClr>
              <a:buFont typeface="Arial" panose="020B0604020202020204" pitchFamily="34" charset="0"/>
              <a:buChar char="•"/>
              <a:defRPr/>
            </a:pPr>
            <a:endParaRPr lang="en-GB" sz="2000" dirty="0">
              <a:solidFill>
                <a:schemeClr val="lt1"/>
              </a:solidFill>
              <a:latin typeface="Open Sans"/>
              <a:ea typeface="Open Sans"/>
              <a:cs typeface="Open Sans"/>
            </a:endParaRPr>
          </a:p>
          <a:p>
            <a:pPr marL="451531" indent="-451531" defTabSz="903061" eaLnBrk="0" fontAlgn="base" hangingPunct="0">
              <a:spcBef>
                <a:spcPts val="0"/>
              </a:spcBef>
              <a:buClr>
                <a:schemeClr val="dk1"/>
              </a:buClr>
              <a:buFont typeface="Arial" panose="020B0604020202020204" pitchFamily="34" charset="0"/>
              <a:buChar char="•"/>
              <a:defRPr/>
            </a:pPr>
            <a:r>
              <a:rPr lang="en-US" sz="2000" dirty="0"/>
              <a:t>This slide shows how </a:t>
            </a:r>
            <a:r>
              <a:rPr lang="en-US" sz="2000" b="1" dirty="0"/>
              <a:t>risk communication and community engagement (RCCE) is an ongoing process which builds TRUST </a:t>
            </a:r>
            <a:r>
              <a:rPr lang="en-GB" sz="2000" kern="1200" dirty="0">
                <a:solidFill>
                  <a:schemeClr val="tx1"/>
                </a:solidFill>
                <a:latin typeface="+mn-lt"/>
                <a:ea typeface="+mn-ea"/>
                <a:cs typeface="+mn-cs"/>
              </a:rPr>
              <a:t>in humanitarian responders, which is particularly important during an outbreak when fear, misinformation and rumours make it harder for people to identify which information is reliable and trustworthy. This can lead people to adopt ineffective prevention measures, which increase their risk of infection. </a:t>
            </a:r>
            <a:r>
              <a:rPr lang="en-GB" sz="2000" dirty="0">
                <a:latin typeface="+mn-lt"/>
              </a:rPr>
              <a:t>Communities who do not understand or accept health interventions, or perceive them as a threat, have also been known to turn to violence, as demonstrated during the Ebola outbreak in the Democratic Republic of Congo (DRC). This lack of trust limits community involvement and people may not cooperate in activities designed to halt the spread of infection, such as rapid reporting and isolation of cases.</a:t>
            </a:r>
          </a:p>
          <a:p>
            <a:pPr marL="451531" indent="-451531" defTabSz="903061" eaLnBrk="0" fontAlgn="base" hangingPunct="0">
              <a:spcBef>
                <a:spcPts val="0"/>
              </a:spcBef>
              <a:buClr>
                <a:schemeClr val="dk1"/>
              </a:buClr>
              <a:buFont typeface="Arial" panose="020B0604020202020204" pitchFamily="34" charset="0"/>
              <a:buChar char="•"/>
              <a:defRPr/>
            </a:pPr>
            <a:endParaRPr lang="en-GB" sz="2000" dirty="0">
              <a:solidFill>
                <a:schemeClr val="lt1"/>
              </a:solidFill>
              <a:latin typeface="Open Sans"/>
              <a:ea typeface="Open Sans"/>
              <a:cs typeface="Open Sans"/>
            </a:endParaRPr>
          </a:p>
          <a:p>
            <a:pPr marL="1130621" lvl="1" indent="-451531" defTabSz="903061" eaLnBrk="0" fontAlgn="base" hangingPunct="0">
              <a:spcBef>
                <a:spcPts val="0"/>
              </a:spcBef>
              <a:buClr>
                <a:schemeClr val="dk1"/>
              </a:buClr>
              <a:buFont typeface="+mj-lt"/>
              <a:buAutoNum type="arabicPeriod"/>
              <a:defRPr/>
            </a:pPr>
            <a:endParaRPr lang="en-US" sz="2000" dirty="0">
              <a:solidFill>
                <a:schemeClr val="lt1"/>
              </a:solidFill>
              <a:latin typeface="Open Sans"/>
              <a:ea typeface="Open Sans"/>
              <a:cs typeface="Open Sans"/>
            </a:endParaRPr>
          </a:p>
          <a:p>
            <a:pPr marL="1130621" lvl="1" indent="-451531">
              <a:spcBef>
                <a:spcPts val="0"/>
              </a:spcBef>
              <a:buClr>
                <a:schemeClr val="dk1"/>
              </a:buClr>
              <a:buFont typeface="+mj-lt"/>
              <a:buAutoNum type="arabicPeriod"/>
            </a:pPr>
            <a:endParaRPr lang="en-GB" kern="1200" dirty="0">
              <a:solidFill>
                <a:schemeClr val="tx1"/>
              </a:solidFill>
              <a:effectLst/>
              <a:latin typeface="+mn-lt"/>
              <a:ea typeface="+mn-ea"/>
              <a:cs typeface="+mn-cs"/>
            </a:endParaRPr>
          </a:p>
        </p:txBody>
      </p:sp>
      <p:sp>
        <p:nvSpPr>
          <p:cNvPr id="725" name="Google Shape;725;p8: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defTabSz="903061" fontAlgn="base">
              <a:buClr>
                <a:prstClr val="black"/>
              </a:buClr>
              <a:buSzPts val="1400"/>
              <a:defRPr/>
            </a:pPr>
            <a:fld id="{00000000-1234-1234-1234-123412341234}" type="slidenum">
              <a:rPr lang="en-US" sz="1200" kern="1200">
                <a:solidFill>
                  <a:prstClr val="black"/>
                </a:solidFill>
                <a:latin typeface="Calibri" panose="020F0502020204030204" pitchFamily="34" charset="0"/>
                <a:ea typeface="+mn-ea"/>
                <a:cs typeface="+mn-cs"/>
              </a:rPr>
              <a:pPr algn="r" defTabSz="903061" fontAlgn="base">
                <a:buClr>
                  <a:prstClr val="black"/>
                </a:buClr>
                <a:buSzPts val="1400"/>
                <a:defRPr/>
              </a:pPr>
              <a:t>7</a:t>
            </a:fld>
            <a:endParaRPr sz="1200" kern="1200">
              <a:solidFill>
                <a:prstClr val="black"/>
              </a:solidFill>
              <a:latin typeface="Calibri" panose="020F0502020204030204" pitchFamily="34"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8: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p8: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0"/>
              </a:spcBef>
            </a:pPr>
            <a:r>
              <a:rPr lang="en-GB" sz="2000" b="1"/>
              <a:t>FACILITATOR NOTES</a:t>
            </a:r>
            <a:endParaRPr/>
          </a:p>
          <a:p>
            <a:pPr marL="0" indent="0">
              <a:spcBef>
                <a:spcPts val="988"/>
              </a:spcBef>
            </a:pPr>
            <a:endParaRPr sz="2000"/>
          </a:p>
          <a:p>
            <a:pPr marL="338648" indent="-338648">
              <a:spcBef>
                <a:spcPts val="533"/>
              </a:spcBef>
              <a:buClr>
                <a:schemeClr val="dk1"/>
              </a:buClr>
              <a:buSzPts val="1800"/>
              <a:buFont typeface="Arial"/>
              <a:buChar char="•"/>
            </a:pPr>
            <a:r>
              <a:rPr lang="en-GB"/>
              <a:t>It is important to clear up some common misconceptions about community engagement and accountability first:</a:t>
            </a:r>
            <a:endParaRPr/>
          </a:p>
          <a:p>
            <a:pPr marL="338648" indent="-225451">
              <a:spcBef>
                <a:spcPts val="535"/>
              </a:spcBef>
              <a:buClr>
                <a:schemeClr val="dk1"/>
              </a:buClr>
              <a:buSzPts val="1805"/>
            </a:pPr>
            <a:endParaRPr/>
          </a:p>
          <a:p>
            <a:pPr marL="0" indent="0">
              <a:spcBef>
                <a:spcPts val="534"/>
              </a:spcBef>
            </a:pPr>
            <a:r>
              <a:rPr lang="en-GB" sz="1800"/>
              <a:t>Community engagement and accountability is not…</a:t>
            </a:r>
            <a:endParaRPr/>
          </a:p>
          <a:p>
            <a:pPr marL="338648" indent="-338648">
              <a:spcBef>
                <a:spcPts val="534"/>
              </a:spcBef>
              <a:buClr>
                <a:schemeClr val="dk1"/>
              </a:buClr>
              <a:buSzPts val="1804"/>
              <a:buFont typeface="Arial"/>
              <a:buChar char="•"/>
            </a:pPr>
            <a:r>
              <a:rPr lang="en-GB" sz="1800" b="1"/>
              <a:t>Something new </a:t>
            </a:r>
            <a:r>
              <a:rPr lang="en-GB" sz="1800"/>
              <a:t>– the Red Cross Red Crescent has always worked with communities, but we don’t always do it as well as we should and adopting a more systematic approach could improve quality and prevent gaps in how we engage communities</a:t>
            </a:r>
            <a:endParaRPr/>
          </a:p>
          <a:p>
            <a:pPr marL="338648" indent="-338648">
              <a:spcBef>
                <a:spcPts val="534"/>
              </a:spcBef>
              <a:buClr>
                <a:schemeClr val="dk1"/>
              </a:buClr>
              <a:buSzPts val="1804"/>
              <a:buFont typeface="Arial"/>
              <a:buChar char="•"/>
            </a:pPr>
            <a:r>
              <a:rPr lang="en-GB" sz="1800" b="1"/>
              <a:t>A separate programme or activity </a:t>
            </a:r>
            <a:r>
              <a:rPr lang="en-GB" sz="1800"/>
              <a:t>– community engagement is a mindset or a way of working that should be part of everything we do, integrated within all our work</a:t>
            </a:r>
            <a:endParaRPr/>
          </a:p>
          <a:p>
            <a:pPr marL="338648" indent="-338648">
              <a:spcBef>
                <a:spcPts val="534"/>
              </a:spcBef>
              <a:buClr>
                <a:schemeClr val="dk1"/>
              </a:buClr>
              <a:buSzPts val="1804"/>
              <a:buFont typeface="Arial"/>
              <a:buChar char="•"/>
            </a:pPr>
            <a:r>
              <a:rPr lang="en-GB" sz="1800" b="1"/>
              <a:t>One person’s job </a:t>
            </a:r>
            <a:r>
              <a:rPr lang="en-GB" sz="1800"/>
              <a:t>– accountability cannot be outsourced to one person or department; we all have a responsibility to ensure we engage communities well in our work</a:t>
            </a:r>
            <a:endParaRPr/>
          </a:p>
          <a:p>
            <a:pPr marL="338648" indent="-338648">
              <a:spcBef>
                <a:spcPts val="534"/>
              </a:spcBef>
              <a:buClr>
                <a:schemeClr val="dk1"/>
              </a:buClr>
              <a:buSzPts val="1804"/>
              <a:buFont typeface="Arial"/>
              <a:buChar char="•"/>
            </a:pPr>
            <a:r>
              <a:rPr lang="en-GB" sz="1800" b="1"/>
              <a:t>An extra burden or box to be ticked </a:t>
            </a:r>
            <a:r>
              <a:rPr lang="en-GB" sz="1800"/>
              <a:t>– it’s part of our core commitments and critical to the quality of our work and the impact we can have.</a:t>
            </a:r>
            <a:endParaRPr/>
          </a:p>
          <a:p>
            <a:pPr marL="338648" indent="-225451">
              <a:spcBef>
                <a:spcPts val="535"/>
              </a:spcBef>
              <a:buClr>
                <a:schemeClr val="dk1"/>
              </a:buClr>
              <a:buSzPts val="1805"/>
            </a:pPr>
            <a:endParaRPr/>
          </a:p>
        </p:txBody>
      </p:sp>
      <p:sp>
        <p:nvSpPr>
          <p:cNvPr id="532" name="Google Shape;532;p8: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a:buSzPts val="1400"/>
            </a:pPr>
            <a:fld id="{00000000-1234-1234-1234-123412341234}" type="slidenum">
              <a:rPr lang="en-GB"/>
              <a:pPr algn="r">
                <a:buSzPts val="1400"/>
              </a:pP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11:notes"/>
          <p:cNvSpPr>
            <a:spLocks noGrp="1" noRot="1" noChangeAspect="1"/>
          </p:cNvSpPr>
          <p:nvPr>
            <p:ph type="sldImg" idx="2"/>
          </p:nvPr>
        </p:nvSpPr>
        <p:spPr>
          <a:xfrm>
            <a:off x="438150" y="1235075"/>
            <a:ext cx="5921375"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11:notes"/>
          <p:cNvSpPr txBox="1">
            <a:spLocks noGrp="1"/>
          </p:cNvSpPr>
          <p:nvPr>
            <p:ph type="body" idx="1"/>
          </p:nvPr>
        </p:nvSpPr>
        <p:spPr>
          <a:xfrm>
            <a:off x="679768" y="4751220"/>
            <a:ext cx="5438140" cy="3887361"/>
          </a:xfrm>
          <a:prstGeom prst="rect">
            <a:avLst/>
          </a:prstGeom>
          <a:noFill/>
          <a:ln>
            <a:noFill/>
          </a:ln>
        </p:spPr>
        <p:txBody>
          <a:bodyPr spcFirstLastPara="1" wrap="square" lIns="90291" tIns="45133" rIns="90291" bIns="45133" anchor="t" anchorCtr="0">
            <a:noAutofit/>
          </a:bodyPr>
          <a:lstStyle/>
          <a:p>
            <a:pPr marL="0" indent="0">
              <a:spcBef>
                <a:spcPts val="0"/>
              </a:spcBef>
              <a:buClr>
                <a:srgbClr val="F5333F"/>
              </a:buClr>
              <a:buSzPts val="1800"/>
            </a:pPr>
            <a:r>
              <a:rPr lang="en-GB" sz="1800" b="1" dirty="0">
                <a:solidFill>
                  <a:srgbClr val="F5333F"/>
                </a:solidFill>
                <a:latin typeface="Open Sans"/>
                <a:ea typeface="Open Sans"/>
                <a:cs typeface="Open Sans"/>
                <a:sym typeface="Open Sans"/>
              </a:rPr>
              <a:t>FACILITATORS NOTES – Chat and verbal</a:t>
            </a:r>
          </a:p>
          <a:p>
            <a:pPr marL="0" indent="0">
              <a:spcBef>
                <a:spcPts val="0"/>
              </a:spcBef>
              <a:buClr>
                <a:srgbClr val="F5333F"/>
              </a:buClr>
              <a:buSzPts val="1800"/>
            </a:pPr>
            <a:endParaRPr lang="en-GB" sz="1800" b="1" dirty="0">
              <a:solidFill>
                <a:srgbClr val="F5333F"/>
              </a:solidFill>
              <a:latin typeface="Open Sans"/>
              <a:ea typeface="Open Sans"/>
              <a:cs typeface="Open Sans"/>
              <a:sym typeface="Open Sans"/>
            </a:endParaRPr>
          </a:p>
          <a:p>
            <a:pPr marL="282207" indent="-282207">
              <a:spcBef>
                <a:spcPts val="0"/>
              </a:spcBef>
              <a:buClr>
                <a:srgbClr val="F5333F"/>
              </a:buClr>
              <a:buSzPts val="1800"/>
              <a:buFontTx/>
              <a:buChar char="-"/>
            </a:pPr>
            <a:r>
              <a:rPr lang="en-GB" sz="1800" dirty="0">
                <a:solidFill>
                  <a:srgbClr val="F5333F"/>
                </a:solidFill>
                <a:latin typeface="Open Sans"/>
                <a:ea typeface="Open Sans"/>
                <a:cs typeface="Open Sans"/>
                <a:sym typeface="Open Sans"/>
              </a:rPr>
              <a:t>First ask participants of how they have included open, honest communication with communities in their programmes or operations</a:t>
            </a:r>
          </a:p>
          <a:p>
            <a:pPr marL="282207" indent="-282207">
              <a:spcBef>
                <a:spcPts val="0"/>
              </a:spcBef>
              <a:buFontTx/>
              <a:buChar char="-"/>
            </a:pPr>
            <a:r>
              <a:rPr lang="en-GB" sz="1800" dirty="0"/>
              <a:t>Take responses both verbally and in chat and if no one responds, ask someone yourself (and make a point that if no one responds, you will cold call people randomly. Also good to cold call people with their videos off to get them back on their toes).</a:t>
            </a:r>
          </a:p>
          <a:p>
            <a:pPr marL="282207" indent="-282207">
              <a:spcBef>
                <a:spcPts val="0"/>
              </a:spcBef>
              <a:buFontTx/>
              <a:buChar char="-"/>
            </a:pPr>
            <a:r>
              <a:rPr lang="en-GB" sz="1800" dirty="0"/>
              <a:t>While someone is sharing verbally, see if there are responses in chat and read/respond to them when the verbal response is wrapped up</a:t>
            </a:r>
            <a:endParaRPr lang="en-GB" sz="1800" dirty="0">
              <a:solidFill>
                <a:srgbClr val="F5333F"/>
              </a:solidFill>
              <a:latin typeface="Open Sans"/>
              <a:ea typeface="Open Sans"/>
              <a:cs typeface="Open Sans"/>
              <a:sym typeface="Open Sans"/>
            </a:endParaRPr>
          </a:p>
          <a:p>
            <a:pPr marL="282207" indent="-282207">
              <a:spcBef>
                <a:spcPts val="0"/>
              </a:spcBef>
              <a:buClr>
                <a:srgbClr val="F5333F"/>
              </a:buClr>
              <a:buSzPts val="1800"/>
              <a:buFontTx/>
              <a:buChar char="-"/>
            </a:pPr>
            <a:endParaRPr lang="en-GB" sz="1800" dirty="0">
              <a:solidFill>
                <a:srgbClr val="F5333F"/>
              </a:solidFill>
              <a:latin typeface="Open Sans"/>
              <a:ea typeface="Open Sans"/>
              <a:cs typeface="Open Sans"/>
              <a:sym typeface="Open Sans"/>
            </a:endParaRPr>
          </a:p>
          <a:p>
            <a:pPr marL="282207" indent="-282207">
              <a:spcBef>
                <a:spcPts val="0"/>
              </a:spcBef>
              <a:buClr>
                <a:srgbClr val="F5333F"/>
              </a:buClr>
              <a:buSzPts val="1800"/>
              <a:buFontTx/>
              <a:buChar char="-"/>
            </a:pPr>
            <a:r>
              <a:rPr lang="en-GB" sz="1800" b="1" dirty="0">
                <a:solidFill>
                  <a:srgbClr val="F5333F"/>
                </a:solidFill>
                <a:latin typeface="Open Sans"/>
                <a:ea typeface="Open Sans"/>
                <a:cs typeface="Open Sans"/>
                <a:sym typeface="Open Sans"/>
              </a:rPr>
              <a:t>Explain o</a:t>
            </a:r>
            <a:r>
              <a:rPr lang="en-GB" sz="1800" b="1" dirty="0"/>
              <a:t>pen, honest regular communication </a:t>
            </a:r>
            <a:r>
              <a:rPr lang="en-GB" sz="1800" dirty="0"/>
              <a:t>is about ensuring communities understand who we are and what we are doing in their community and have the information they need to make decisions and take action to protect and improve their lives, communities, and health. For example, </a:t>
            </a:r>
          </a:p>
          <a:p>
            <a:pPr marL="790179" lvl="1" indent="-338648" defTabSz="903061">
              <a:spcBef>
                <a:spcPts val="535"/>
              </a:spcBef>
              <a:spcAft>
                <a:spcPts val="1778"/>
              </a:spcAft>
              <a:buClr>
                <a:srgbClr val="FF0000"/>
              </a:buClr>
              <a:buSzPts val="2200"/>
              <a:buFont typeface="Arial" panose="020B0604020202020204" pitchFamily="34" charset="0"/>
              <a:buChar char="•"/>
              <a:defRPr/>
            </a:pPr>
            <a:r>
              <a:rPr lang="en-GB" sz="1800" dirty="0">
                <a:solidFill>
                  <a:schemeClr val="tx1"/>
                </a:solidFill>
                <a:latin typeface="Open Sans"/>
                <a:ea typeface="Open Sans"/>
                <a:cs typeface="Open Sans"/>
                <a:sym typeface="Open Sans"/>
              </a:rPr>
              <a:t>Community meetings to introduce the National Society and explain ways of working</a:t>
            </a:r>
          </a:p>
          <a:p>
            <a:pPr marL="790179" lvl="1" indent="-338648">
              <a:spcAft>
                <a:spcPts val="1778"/>
              </a:spcAft>
              <a:buClr>
                <a:srgbClr val="FF0000"/>
              </a:buClr>
              <a:buSzPts val="2200"/>
              <a:buFont typeface="Arial" panose="020B0604020202020204" pitchFamily="34" charset="0"/>
              <a:buChar char="•"/>
            </a:pPr>
            <a:r>
              <a:rPr lang="en-GB" sz="1800" dirty="0">
                <a:solidFill>
                  <a:schemeClr val="tx1"/>
                </a:solidFill>
                <a:latin typeface="Open Sans"/>
                <a:ea typeface="Open Sans"/>
                <a:cs typeface="Open Sans"/>
                <a:sym typeface="Open Sans"/>
              </a:rPr>
              <a:t>Noticeboards in communities with information on program aims and timelines</a:t>
            </a:r>
          </a:p>
          <a:p>
            <a:pPr marL="790179" lvl="1" indent="-338648">
              <a:spcAft>
                <a:spcPts val="1778"/>
              </a:spcAft>
              <a:buClr>
                <a:srgbClr val="FF0000"/>
              </a:buClr>
              <a:buSzPts val="2200"/>
              <a:buFont typeface="Arial" panose="020B0604020202020204" pitchFamily="34" charset="0"/>
              <a:buChar char="•"/>
            </a:pPr>
            <a:r>
              <a:rPr lang="en-GB" sz="1800" dirty="0">
                <a:solidFill>
                  <a:schemeClr val="tx1"/>
                </a:solidFill>
                <a:latin typeface="Open Sans"/>
                <a:ea typeface="Open Sans"/>
                <a:cs typeface="Open Sans"/>
                <a:sym typeface="Open Sans"/>
              </a:rPr>
              <a:t>Sending SMS with information on the aid items people can expect to receive</a:t>
            </a:r>
          </a:p>
          <a:p>
            <a:pPr marL="790179" lvl="1" indent="-338648" defTabSz="903061">
              <a:spcBef>
                <a:spcPts val="535"/>
              </a:spcBef>
              <a:spcAft>
                <a:spcPts val="1778"/>
              </a:spcAft>
              <a:buClr>
                <a:srgbClr val="FF0000"/>
              </a:buClr>
              <a:buSzPts val="2200"/>
              <a:buFont typeface="Arial" panose="020B0604020202020204" pitchFamily="34" charset="0"/>
              <a:buChar char="•"/>
              <a:defRPr/>
            </a:pPr>
            <a:r>
              <a:rPr lang="en-GB" sz="1800" dirty="0"/>
              <a:t>Sharing timely, accurate information during an epidemic epidemic through the most trusted channels, to support people to adopt practices that reduce the spread of infection and to reduce fear, stigma, and panic by addressing rumours and misinformation </a:t>
            </a:r>
          </a:p>
          <a:p>
            <a:pPr marL="790179" lvl="1" indent="-338648">
              <a:spcAft>
                <a:spcPts val="1778"/>
              </a:spcAft>
              <a:buClr>
                <a:srgbClr val="FF0000"/>
              </a:buClr>
              <a:buSzPts val="2200"/>
              <a:buFont typeface="Arial" panose="020B0604020202020204" pitchFamily="34" charset="0"/>
              <a:buChar char="•"/>
            </a:pPr>
            <a:r>
              <a:rPr lang="en-GB" sz="2400" dirty="0">
                <a:solidFill>
                  <a:schemeClr val="lt1"/>
                </a:solidFill>
                <a:latin typeface="Open Sans"/>
                <a:ea typeface="Open Sans"/>
                <a:cs typeface="Open Sans"/>
                <a:sym typeface="Open Sans"/>
              </a:rPr>
              <a:t>Interactive radio chat shows to encourage safe practices and answer people’s questions</a:t>
            </a:r>
            <a:endParaRPr lang="en-GB" sz="1800" dirty="0">
              <a:solidFill>
                <a:schemeClr val="tx1"/>
              </a:solidFill>
              <a:latin typeface="Open Sans"/>
              <a:ea typeface="Open Sans"/>
              <a:cs typeface="Open Sans"/>
              <a:sym typeface="Open Sans"/>
            </a:endParaRPr>
          </a:p>
          <a:p>
            <a:pPr marL="0" indent="0">
              <a:spcBef>
                <a:spcPts val="1126"/>
              </a:spcBef>
            </a:pPr>
            <a:endParaRPr sz="1800" b="1" dirty="0">
              <a:solidFill>
                <a:srgbClr val="FF0000"/>
              </a:solidFill>
            </a:endParaRPr>
          </a:p>
          <a:p>
            <a:pPr marL="0" indent="0">
              <a:spcBef>
                <a:spcPts val="1126"/>
              </a:spcBef>
              <a:buClr>
                <a:schemeClr val="dk1"/>
              </a:buClr>
              <a:buSzPts val="1800"/>
            </a:pPr>
            <a:r>
              <a:rPr lang="en-GB" sz="1800" b="1" dirty="0"/>
              <a:t>These examples are from the CEA Guide and can be exchanged for ones from your region, country or National Society </a:t>
            </a:r>
            <a:endParaRPr b="1" dirty="0"/>
          </a:p>
          <a:p>
            <a:pPr marL="0" indent="0">
              <a:spcBef>
                <a:spcPts val="533"/>
              </a:spcBef>
              <a:buClr>
                <a:schemeClr val="dk1"/>
              </a:buClr>
              <a:buSzPts val="1800"/>
            </a:pPr>
            <a:endParaRPr sz="1800" dirty="0"/>
          </a:p>
          <a:p>
            <a:pPr marL="0" indent="0">
              <a:spcBef>
                <a:spcPts val="534"/>
              </a:spcBef>
            </a:pPr>
            <a:r>
              <a:rPr lang="en-GB" sz="1800" b="1" dirty="0"/>
              <a:t>Good communication in Malawi helps tackle corruption by community leaders</a:t>
            </a:r>
            <a:endParaRPr dirty="0"/>
          </a:p>
          <a:p>
            <a:pPr marL="0" indent="0">
              <a:spcBef>
                <a:spcPts val="534"/>
              </a:spcBef>
            </a:pPr>
            <a:r>
              <a:rPr lang="en-GB" sz="1800" dirty="0"/>
              <a:t>During focus group discussions for a resilience programme, Malawi Red Cross Society (MRCS) was made aware of issues with community leaders replacing names on distribution lists, made worse by a cultural reluctance to complain in Malawi. So as part of a cyclone response, the National Society implemented three simple measures to stop this practice happening:</a:t>
            </a:r>
            <a:endParaRPr dirty="0"/>
          </a:p>
          <a:p>
            <a:pPr marL="0" indent="0">
              <a:spcBef>
                <a:spcPts val="535"/>
              </a:spcBef>
            </a:pPr>
            <a:endParaRPr sz="1800" dirty="0"/>
          </a:p>
          <a:p>
            <a:pPr marL="0" indent="0">
              <a:spcBef>
                <a:spcPts val="534"/>
              </a:spcBef>
            </a:pPr>
            <a:r>
              <a:rPr lang="en-GB" sz="1800" dirty="0"/>
              <a:t>1. Volunteers were trained on community engagement approaches, including people’s rights, what information to share with communities and how to collect and respond to feedback</a:t>
            </a:r>
            <a:endParaRPr dirty="0"/>
          </a:p>
          <a:p>
            <a:pPr marL="0" indent="0">
              <a:spcBef>
                <a:spcPts val="534"/>
              </a:spcBef>
            </a:pPr>
            <a:r>
              <a:rPr lang="en-GB" sz="1800" dirty="0"/>
              <a:t>2. Awareness sessions were held to explain the objectives of the response, who would be supported, the items being distributed and how people could confidentially share any complaints or concerns. This information was also shared tent to tent by volunteers</a:t>
            </a:r>
            <a:endParaRPr dirty="0"/>
          </a:p>
          <a:p>
            <a:pPr marL="0" indent="0">
              <a:spcBef>
                <a:spcPts val="534"/>
              </a:spcBef>
            </a:pPr>
            <a:r>
              <a:rPr lang="en-GB" sz="1800" dirty="0"/>
              <a:t>3. Feedback and complaints systems were set up including suggestion boxes, a telephone line and face to face with MRCS volunteers. Help desks were also established during all distributions so that any problems on the day could be captured and resolved quickly.</a:t>
            </a:r>
            <a:endParaRPr dirty="0"/>
          </a:p>
          <a:p>
            <a:pPr marL="0" indent="0">
              <a:spcBef>
                <a:spcPts val="535"/>
              </a:spcBef>
            </a:pPr>
            <a:endParaRPr sz="1800" dirty="0"/>
          </a:p>
          <a:p>
            <a:pPr marL="0" indent="0">
              <a:spcBef>
                <a:spcPts val="534"/>
              </a:spcBef>
            </a:pPr>
            <a:r>
              <a:rPr lang="en-GB" sz="1800" dirty="0"/>
              <a:t>By ensuring people knew their rights and entitlements and how they could safely and confidentially complain, MRCS was able to prevent several cases of corruption or intimidation by community leaders. As well as rolling out training to all volunteers, MRCS is now briefing community leaders too, to ensure they understand MRCS’ mandate and zero-tolerance approach to corruption. Read the full case study - https://</a:t>
            </a:r>
            <a:r>
              <a:rPr lang="en-GB" sz="1800" dirty="0" err="1"/>
              <a:t>communityengagementhub.org</a:t>
            </a:r>
            <a:r>
              <a:rPr lang="en-GB" sz="1800" dirty="0"/>
              <a:t>/</a:t>
            </a:r>
            <a:r>
              <a:rPr lang="en-GB" sz="1800" dirty="0" err="1"/>
              <a:t>wp</a:t>
            </a:r>
            <a:r>
              <a:rPr lang="en-GB" sz="1800" dirty="0"/>
              <a:t>-content/uploads/sites/2/2020/04/MRCS-fighting-corruption-case-</a:t>
            </a:r>
            <a:r>
              <a:rPr lang="en-GB" sz="1800" dirty="0" err="1"/>
              <a:t>study.pdf</a:t>
            </a:r>
            <a:r>
              <a:rPr lang="en-GB" sz="1800" dirty="0"/>
              <a:t> </a:t>
            </a:r>
          </a:p>
          <a:p>
            <a:pPr marL="0" indent="0">
              <a:spcBef>
                <a:spcPts val="534"/>
              </a:spcBef>
            </a:pPr>
            <a:endParaRPr lang="en-GB" sz="1800" dirty="0"/>
          </a:p>
          <a:p>
            <a:pPr marL="0" indent="0">
              <a:spcBef>
                <a:spcPts val="534"/>
              </a:spcBef>
            </a:pPr>
            <a:r>
              <a:rPr lang="en-GB" sz="1800" b="1" dirty="0"/>
              <a:t>Bangladesh Red Crescent Society overcomes COVID-19 barriers to communicating</a:t>
            </a:r>
          </a:p>
          <a:p>
            <a:pPr marL="0" indent="0" defTabSz="903061">
              <a:spcBef>
                <a:spcPts val="1126"/>
              </a:spcBef>
              <a:buClr>
                <a:schemeClr val="dk1"/>
              </a:buClr>
              <a:buSzPts val="1800"/>
              <a:defRPr/>
            </a:pPr>
            <a:r>
              <a:rPr lang="en-GB" sz="1800" dirty="0"/>
              <a:t>Traditionally Bangladesh Red Crescent Society (BDCRS) would use face-to-face methods to communicate with communities. However, the National Society had to scale up its use of social media when COVID-19 placed limitations on how people could meet. The National Society monitored comments on its social media accounts to understand what specific concerns people had and follow up posts were created to address their questions. For example, when BDRCS’ announced the vaccination campaign on its Facebook page, people had many questions about registrations and eligibility criteria, so a follow-up post replied with all the details. Before sharing publicly, posts and messages are sent to BDRCS and IFRC staff, volunteers, and their family and friends, to test whether they are understood and adjusted if needed. BDRCS’ Facebook page is a ‘Facebook verified’ source of information on the pandemic, with each post having an average reach of 87,372 people. Posts include images with text, animation, Facebook live sessions with experts, and other videos to encourage people to register for vaccinations and provide information. Questions received from the public are either answered or referred to the Bangladesh Government’s vaccination hotline number.</a:t>
            </a:r>
          </a:p>
          <a:p>
            <a:pPr marL="0" indent="0">
              <a:spcBef>
                <a:spcPts val="1126"/>
              </a:spcBef>
              <a:buClr>
                <a:schemeClr val="dk1"/>
              </a:buClr>
              <a:buSzPts val="1800"/>
            </a:pPr>
            <a:endParaRPr lang="en-GB" sz="1800" dirty="0"/>
          </a:p>
          <a:p>
            <a:pPr marL="0" indent="0">
              <a:spcBef>
                <a:spcPts val="534"/>
              </a:spcBef>
            </a:pPr>
            <a:endParaRPr dirty="0"/>
          </a:p>
          <a:p>
            <a:pPr marL="0" indent="0">
              <a:spcBef>
                <a:spcPts val="533"/>
              </a:spcBef>
              <a:buClr>
                <a:schemeClr val="dk1"/>
              </a:buClr>
              <a:buSzPts val="1800"/>
            </a:pPr>
            <a:endParaRPr sz="1800" dirty="0"/>
          </a:p>
        </p:txBody>
      </p:sp>
      <p:sp>
        <p:nvSpPr>
          <p:cNvPr id="571" name="Google Shape;571;p11:notes"/>
          <p:cNvSpPr txBox="1">
            <a:spLocks noGrp="1"/>
          </p:cNvSpPr>
          <p:nvPr>
            <p:ph type="sldNum" idx="12"/>
          </p:nvPr>
        </p:nvSpPr>
        <p:spPr>
          <a:xfrm>
            <a:off x="3850443" y="9377318"/>
            <a:ext cx="2945659" cy="495347"/>
          </a:xfrm>
          <a:prstGeom prst="rect">
            <a:avLst/>
          </a:prstGeom>
          <a:noFill/>
          <a:ln>
            <a:noFill/>
          </a:ln>
        </p:spPr>
        <p:txBody>
          <a:bodyPr spcFirstLastPara="1" wrap="square" lIns="90291" tIns="45133" rIns="90291" bIns="45133" anchor="b" anchorCtr="0">
            <a:noAutofit/>
          </a:bodyPr>
          <a:lstStyle/>
          <a:p>
            <a:pPr algn="r" defTabSz="903061">
              <a:buSzPts val="1400"/>
              <a:defRPr/>
            </a:pPr>
            <a:fld id="{00000000-1234-1234-1234-123412341234}" type="slidenum">
              <a:rPr lang="en-GB"/>
              <a:pPr algn="r" defTabSz="903061">
                <a:buSzPts val="1400"/>
                <a:defRPr/>
              </a:pP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8C9A5946-7684-C049-9DB9-51FDC86BB2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5"/>
        <p:cNvGrpSpPr/>
        <p:nvPr/>
      </p:nvGrpSpPr>
      <p:grpSpPr>
        <a:xfrm>
          <a:off x="0" y="0"/>
          <a:ext cx="0" cy="0"/>
          <a:chOff x="0" y="0"/>
          <a:chExt cx="0" cy="0"/>
        </a:xfrm>
      </p:grpSpPr>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144743879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553974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96518550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78526292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38010888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8866615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89648382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635738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32689455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579555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372"/>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372"/>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360398612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37695860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225056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96031097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104467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45359055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104260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01915728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82568381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663189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74848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00590608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20873244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258980039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69856138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88180307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622183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208289374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57482381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285946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0" y="0"/>
            <a:ext cx="7942823" cy="10288588"/>
          </a:xfrm>
          <a:prstGeom prst="rect">
            <a:avLst/>
          </a:prstGeom>
          <a:solidFill>
            <a:srgbClr val="353535">
              <a:alpha val="11764"/>
            </a:srgbClr>
          </a:solidFill>
          <a:ln>
            <a:noFill/>
          </a:ln>
        </p:spPr>
      </p:sp>
      <p:sp>
        <p:nvSpPr>
          <p:cNvPr id="17" name="Google Shape;17;p1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17472988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44"/>
        <p:cNvGrpSpPr/>
        <p:nvPr/>
      </p:nvGrpSpPr>
      <p:grpSpPr>
        <a:xfrm>
          <a:off x="0" y="0"/>
          <a:ext cx="0" cy="0"/>
          <a:chOff x="0" y="0"/>
          <a:chExt cx="0" cy="0"/>
        </a:xfrm>
      </p:grpSpPr>
      <p:sp>
        <p:nvSpPr>
          <p:cNvPr id="45" name="Google Shape;45;p33"/>
          <p:cNvSpPr>
            <a:spLocks noGrp="1"/>
          </p:cNvSpPr>
          <p:nvPr>
            <p:ph type="pic" idx="2"/>
          </p:nvPr>
        </p:nvSpPr>
        <p:spPr>
          <a:xfrm>
            <a:off x="0" y="0"/>
            <a:ext cx="9601200" cy="10288588"/>
          </a:xfrm>
          <a:prstGeom prst="rect">
            <a:avLst/>
          </a:prstGeom>
          <a:solidFill>
            <a:srgbClr val="353535">
              <a:alpha val="11764"/>
            </a:srgbClr>
          </a:solidFill>
          <a:ln>
            <a:noFill/>
          </a:ln>
        </p:spPr>
      </p:sp>
      <p:sp>
        <p:nvSpPr>
          <p:cNvPr id="46" name="Google Shape;46;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47" name="Google Shape;47;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59E48F94-5633-3F41-9DCC-08AADF9CD6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53301969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05389325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54773496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23">
  <p:cSld name="1_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35476958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804"/>
            <a:ext cx="13716000" cy="3581953"/>
          </a:xfrm>
        </p:spPr>
        <p:txBody>
          <a:bodyPr anchor="b"/>
          <a:lstStyle>
            <a:lvl1pPr algn="ctr">
              <a:defRPr sz="9000"/>
            </a:lvl1pPr>
          </a:lstStyle>
          <a:p>
            <a:r>
              <a:rPr lang="fr-FR"/>
              <a:t>Modifiez le style du titre</a:t>
            </a:r>
            <a:endParaRPr lang="en-US"/>
          </a:p>
        </p:txBody>
      </p:sp>
      <p:sp>
        <p:nvSpPr>
          <p:cNvPr id="3" name="Subtitle 2"/>
          <p:cNvSpPr>
            <a:spLocks noGrp="1"/>
          </p:cNvSpPr>
          <p:nvPr>
            <p:ph type="subTitle" idx="1"/>
          </p:nvPr>
        </p:nvSpPr>
        <p:spPr>
          <a:xfrm>
            <a:off x="2286000" y="5403890"/>
            <a:ext cx="13716000" cy="2484028"/>
          </a:xfrm>
        </p:spPr>
        <p:txBody>
          <a:bodyPr/>
          <a:lstStyle>
            <a:lvl1pPr marL="0" indent="0" algn="ctr">
              <a:buNone/>
              <a:defRPr sz="3600"/>
            </a:lvl1pPr>
            <a:lvl2pPr marL="685784" indent="0" algn="ctr">
              <a:buNone/>
              <a:defRPr sz="3000"/>
            </a:lvl2pPr>
            <a:lvl3pPr marL="1371566" indent="0" algn="ctr">
              <a:buNone/>
              <a:defRPr sz="2700"/>
            </a:lvl3pPr>
            <a:lvl4pPr marL="2057349" indent="0" algn="ctr">
              <a:buNone/>
              <a:defRPr sz="2400"/>
            </a:lvl4pPr>
            <a:lvl5pPr marL="2743131" indent="0" algn="ctr">
              <a:buNone/>
              <a:defRPr sz="2400"/>
            </a:lvl5pPr>
            <a:lvl6pPr marL="3428915" indent="0" algn="ctr">
              <a:buNone/>
              <a:defRPr sz="2400"/>
            </a:lvl6pPr>
            <a:lvl7pPr marL="4114697" indent="0" algn="ctr">
              <a:buNone/>
              <a:defRPr sz="2400"/>
            </a:lvl7pPr>
            <a:lvl8pPr marL="4800480" indent="0" algn="ctr">
              <a:buNone/>
              <a:defRPr sz="2400"/>
            </a:lvl8pPr>
            <a:lvl9pPr marL="5486264" indent="0" algn="ctr">
              <a:buNone/>
              <a:defRPr sz="24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11/12/2024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32584381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11/12/2024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122722265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247777" y="2565007"/>
            <a:ext cx="15773400" cy="4279766"/>
          </a:xfrm>
        </p:spPr>
        <p:txBody>
          <a:bodyPr anchor="b"/>
          <a:lstStyle>
            <a:lvl1pPr>
              <a:defRPr sz="9000"/>
            </a:lvl1pPr>
          </a:lstStyle>
          <a:p>
            <a:r>
              <a:rPr lang="fr-FR"/>
              <a:t>Modifiez le style du titre</a:t>
            </a:r>
            <a:endParaRPr lang="en-US"/>
          </a:p>
        </p:txBody>
      </p:sp>
      <p:sp>
        <p:nvSpPr>
          <p:cNvPr id="3" name="Text Placeholder 2"/>
          <p:cNvSpPr>
            <a:spLocks noGrp="1"/>
          </p:cNvSpPr>
          <p:nvPr>
            <p:ph type="body" idx="1"/>
          </p:nvPr>
        </p:nvSpPr>
        <p:spPr>
          <a:xfrm>
            <a:off x="1247777" y="6885259"/>
            <a:ext cx="15773400" cy="2250628"/>
          </a:xfrm>
        </p:spPr>
        <p:txBody>
          <a:bodyPr/>
          <a:lstStyle>
            <a:lvl1pPr marL="0" indent="0">
              <a:buNone/>
              <a:defRPr sz="3600">
                <a:solidFill>
                  <a:schemeClr val="tx1">
                    <a:tint val="75000"/>
                  </a:schemeClr>
                </a:solidFill>
              </a:defRPr>
            </a:lvl1pPr>
            <a:lvl2pPr marL="685784" indent="0">
              <a:buNone/>
              <a:defRPr sz="3000">
                <a:solidFill>
                  <a:schemeClr val="tx1">
                    <a:tint val="75000"/>
                  </a:schemeClr>
                </a:solidFill>
              </a:defRPr>
            </a:lvl2pPr>
            <a:lvl3pPr marL="1371566" indent="0">
              <a:buNone/>
              <a:defRPr sz="2700">
                <a:solidFill>
                  <a:schemeClr val="tx1">
                    <a:tint val="75000"/>
                  </a:schemeClr>
                </a:solidFill>
              </a:defRPr>
            </a:lvl3pPr>
            <a:lvl4pPr marL="2057349" indent="0">
              <a:buNone/>
              <a:defRPr sz="2400">
                <a:solidFill>
                  <a:schemeClr val="tx1">
                    <a:tint val="75000"/>
                  </a:schemeClr>
                </a:solidFill>
              </a:defRPr>
            </a:lvl4pPr>
            <a:lvl5pPr marL="2743131" indent="0">
              <a:buNone/>
              <a:defRPr sz="2400">
                <a:solidFill>
                  <a:schemeClr val="tx1">
                    <a:tint val="75000"/>
                  </a:schemeClr>
                </a:solidFill>
              </a:defRPr>
            </a:lvl5pPr>
            <a:lvl6pPr marL="3428915" indent="0">
              <a:buNone/>
              <a:defRPr sz="2400">
                <a:solidFill>
                  <a:schemeClr val="tx1">
                    <a:tint val="75000"/>
                  </a:schemeClr>
                </a:solidFill>
              </a:defRPr>
            </a:lvl6pPr>
            <a:lvl7pPr marL="4114697" indent="0">
              <a:buNone/>
              <a:defRPr sz="2400">
                <a:solidFill>
                  <a:schemeClr val="tx1">
                    <a:tint val="75000"/>
                  </a:schemeClr>
                </a:solidFill>
              </a:defRPr>
            </a:lvl7pPr>
            <a:lvl8pPr marL="4800480" indent="0">
              <a:buNone/>
              <a:defRPr sz="2400">
                <a:solidFill>
                  <a:schemeClr val="tx1">
                    <a:tint val="75000"/>
                  </a:schemeClr>
                </a:solidFill>
              </a:defRPr>
            </a:lvl8pPr>
            <a:lvl9pPr marL="5486264" indent="0">
              <a:buNone/>
              <a:defRPr sz="2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0D79CCE1-2B2F-994A-B8C1-C7E3FDAF76D3}" type="datetimeFigureOut">
              <a:rPr lang="en-US" smtClean="0"/>
              <a:t>11/12/2024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87089198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1257300" y="2738861"/>
            <a:ext cx="7772400" cy="652801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9258300" y="2738861"/>
            <a:ext cx="7772400" cy="652801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0D79CCE1-2B2F-994A-B8C1-C7E3FDAF76D3}" type="datetimeFigureOut">
              <a:rPr lang="en-US" smtClean="0"/>
              <a:t>11/12/2024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301613380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773"/>
            <a:ext cx="15773400" cy="1988651"/>
          </a:xfrm>
        </p:spPr>
        <p:txBody>
          <a:bodyPr/>
          <a:lstStyle/>
          <a:p>
            <a:r>
              <a:rPr lang="fr-FR"/>
              <a:t>Modifiez le style du titre</a:t>
            </a:r>
            <a:endParaRPr lang="en-US"/>
          </a:p>
        </p:txBody>
      </p:sp>
      <p:sp>
        <p:nvSpPr>
          <p:cNvPr id="3" name="Text Placeholder 2"/>
          <p:cNvSpPr>
            <a:spLocks noGrp="1"/>
          </p:cNvSpPr>
          <p:nvPr>
            <p:ph type="body" idx="1"/>
          </p:nvPr>
        </p:nvSpPr>
        <p:spPr>
          <a:xfrm>
            <a:off x="1259684" y="2522134"/>
            <a:ext cx="7736681" cy="1236059"/>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fr-FR"/>
              <a:t>Cliquez pour modifier les styles du texte du masque</a:t>
            </a:r>
          </a:p>
        </p:txBody>
      </p:sp>
      <p:sp>
        <p:nvSpPr>
          <p:cNvPr id="4" name="Content Placeholder 3"/>
          <p:cNvSpPr>
            <a:spLocks noGrp="1"/>
          </p:cNvSpPr>
          <p:nvPr>
            <p:ph sz="half" idx="2"/>
          </p:nvPr>
        </p:nvSpPr>
        <p:spPr>
          <a:xfrm>
            <a:off x="1259684" y="3758193"/>
            <a:ext cx="7736681" cy="552773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9258302" y="2522134"/>
            <a:ext cx="7774782" cy="1236059"/>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fr-FR"/>
              <a:t>Cliquez pour modifier les styles du texte du masque</a:t>
            </a:r>
          </a:p>
        </p:txBody>
      </p:sp>
      <p:sp>
        <p:nvSpPr>
          <p:cNvPr id="6" name="Content Placeholder 5"/>
          <p:cNvSpPr>
            <a:spLocks noGrp="1"/>
          </p:cNvSpPr>
          <p:nvPr>
            <p:ph sz="quarter" idx="4"/>
          </p:nvPr>
        </p:nvSpPr>
        <p:spPr>
          <a:xfrm>
            <a:off x="9258302" y="3758193"/>
            <a:ext cx="7774782" cy="552773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0D79CCE1-2B2F-994A-B8C1-C7E3FDAF76D3}" type="datetimeFigureOut">
              <a:rPr lang="en-US" smtClean="0"/>
              <a:t>11/12/2024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35798634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0D79CCE1-2B2F-994A-B8C1-C7E3FDAF76D3}" type="datetimeFigureOut">
              <a:rPr lang="en-US" smtClean="0"/>
              <a:t>11/12/2024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333875188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79CCE1-2B2F-994A-B8C1-C7E3FDAF76D3}" type="datetimeFigureOut">
              <a:rPr lang="en-US" smtClean="0"/>
              <a:t>11/12/2024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65184331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fr-FR"/>
              <a:t>Modifiez le style du titre</a:t>
            </a:r>
            <a:endParaRPr lang="en-US"/>
          </a:p>
        </p:txBody>
      </p:sp>
      <p:sp>
        <p:nvSpPr>
          <p:cNvPr id="3" name="Content Placeholder 2"/>
          <p:cNvSpPr>
            <a:spLocks noGrp="1"/>
          </p:cNvSpPr>
          <p:nvPr>
            <p:ph idx="1"/>
          </p:nvPr>
        </p:nvSpPr>
        <p:spPr>
          <a:xfrm>
            <a:off x="7774782" y="1481368"/>
            <a:ext cx="9258300" cy="7311566"/>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1259683" y="3086578"/>
            <a:ext cx="5898356" cy="5718265"/>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D79CCE1-2B2F-994A-B8C1-C7E3FDAF76D3}" type="datetimeFigureOut">
              <a:rPr lang="en-US" smtClean="0"/>
              <a:t>11/12/2024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6988688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fr-FR"/>
              <a:t>Modifiez le style du titre</a:t>
            </a:r>
            <a:endParaRPr lang="en-US"/>
          </a:p>
        </p:txBody>
      </p:sp>
      <p:sp>
        <p:nvSpPr>
          <p:cNvPr id="3" name="Picture Placeholder 2"/>
          <p:cNvSpPr>
            <a:spLocks noGrp="1" noChangeAspect="1"/>
          </p:cNvSpPr>
          <p:nvPr>
            <p:ph type="pic" idx="1"/>
          </p:nvPr>
        </p:nvSpPr>
        <p:spPr>
          <a:xfrm>
            <a:off x="7774782" y="1481368"/>
            <a:ext cx="9258300" cy="7311566"/>
          </a:xfrm>
        </p:spPr>
        <p:txBody>
          <a:bodyPr anchor="t"/>
          <a:lstStyle>
            <a:lvl1pPr marL="0" indent="0">
              <a:buNone/>
              <a:defRPr sz="4800"/>
            </a:lvl1pPr>
            <a:lvl2pPr marL="685784" indent="0">
              <a:buNone/>
              <a:defRPr sz="4200"/>
            </a:lvl2pPr>
            <a:lvl3pPr marL="1371566" indent="0">
              <a:buNone/>
              <a:defRPr sz="3600"/>
            </a:lvl3pPr>
            <a:lvl4pPr marL="2057349" indent="0">
              <a:buNone/>
              <a:defRPr sz="3000"/>
            </a:lvl4pPr>
            <a:lvl5pPr marL="2743131" indent="0">
              <a:buNone/>
              <a:defRPr sz="3000"/>
            </a:lvl5pPr>
            <a:lvl6pPr marL="3428915" indent="0">
              <a:buNone/>
              <a:defRPr sz="3000"/>
            </a:lvl6pPr>
            <a:lvl7pPr marL="4114697" indent="0">
              <a:buNone/>
              <a:defRPr sz="3000"/>
            </a:lvl7pPr>
            <a:lvl8pPr marL="4800480" indent="0">
              <a:buNone/>
              <a:defRPr sz="3000"/>
            </a:lvl8pPr>
            <a:lvl9pPr marL="5486264" indent="0">
              <a:buNone/>
              <a:defRPr sz="3000"/>
            </a:lvl9pPr>
          </a:lstStyle>
          <a:p>
            <a:r>
              <a:rPr lang="fr-FR"/>
              <a:t>Cliquez sur l'icône pour ajouter une image</a:t>
            </a:r>
            <a:endParaRPr lang="en-US"/>
          </a:p>
        </p:txBody>
      </p:sp>
      <p:sp>
        <p:nvSpPr>
          <p:cNvPr id="4" name="Text Placeholder 3"/>
          <p:cNvSpPr>
            <a:spLocks noGrp="1"/>
          </p:cNvSpPr>
          <p:nvPr>
            <p:ph type="body" sz="half" idx="2"/>
          </p:nvPr>
        </p:nvSpPr>
        <p:spPr>
          <a:xfrm>
            <a:off x="1259683" y="3086578"/>
            <a:ext cx="5898356" cy="5718265"/>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D79CCE1-2B2F-994A-B8C1-C7E3FDAF76D3}" type="datetimeFigureOut">
              <a:rPr lang="en-US" smtClean="0"/>
              <a:t>11/12/2024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50944427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11/12/2024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384905095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2" y="547774"/>
            <a:ext cx="3943350" cy="8719104"/>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1257302" y="547774"/>
            <a:ext cx="11601450" cy="8719104"/>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11/12/2024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19032341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9A96F2D3-8A9C-8042-B09A-66327C6DB2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C2192919-9250-1145-81AE-0F0F00BBFFF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34936" y="1"/>
            <a:ext cx="3453063" cy="1690646"/>
          </a:xfrm>
          <a:prstGeom prst="rect">
            <a:avLst/>
          </a:prstGeom>
        </p:spPr>
      </p:pic>
    </p:spTree>
    <p:extLst>
      <p:ext uri="{BB962C8B-B14F-4D97-AF65-F5344CB8AC3E}">
        <p14:creationId xmlns:p14="http://schemas.microsoft.com/office/powerpoint/2010/main" val="5443235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67_Пользовательский макет">
  <p:cSld name="67_Пользовательский макет">
    <p:spTree>
      <p:nvGrpSpPr>
        <p:cNvPr id="1" name="Shape 31"/>
        <p:cNvGrpSpPr/>
        <p:nvPr/>
      </p:nvGrpSpPr>
      <p:grpSpPr>
        <a:xfrm>
          <a:off x="0" y="0"/>
          <a:ext cx="0" cy="0"/>
          <a:chOff x="0" y="0"/>
          <a:chExt cx="0" cy="0"/>
        </a:xfrm>
      </p:grpSpPr>
      <p:sp>
        <p:nvSpPr>
          <p:cNvPr id="32" name="Google Shape;32;p74"/>
          <p:cNvSpPr>
            <a:spLocks noGrp="1"/>
          </p:cNvSpPr>
          <p:nvPr>
            <p:ph type="pic" idx="2"/>
          </p:nvPr>
        </p:nvSpPr>
        <p:spPr>
          <a:xfrm>
            <a:off x="282807" y="270636"/>
            <a:ext cx="17722392" cy="9747316"/>
          </a:xfrm>
          <a:prstGeom prst="rect">
            <a:avLst/>
          </a:prstGeom>
          <a:solidFill>
            <a:srgbClr val="2F2F2F">
              <a:alpha val="10588"/>
            </a:srgbClr>
          </a:solidFill>
          <a:ln>
            <a:noFill/>
          </a:ln>
        </p:spPr>
      </p:sp>
      <p:sp>
        <p:nvSpPr>
          <p:cNvPr id="33" name="Google Shape;33;p74"/>
          <p:cNvSpPr txBox="1">
            <a:spLocks noGrp="1"/>
          </p:cNvSpPr>
          <p:nvPr>
            <p:ph type="title"/>
          </p:nvPr>
        </p:nvSpPr>
        <p:spPr>
          <a:xfrm>
            <a:off x="6974962" y="1138194"/>
            <a:ext cx="10167254" cy="1659805"/>
          </a:xfrm>
          <a:prstGeom prst="rect">
            <a:avLst/>
          </a:prstGeom>
          <a:noFill/>
          <a:ln>
            <a:noFill/>
          </a:ln>
        </p:spPr>
        <p:txBody>
          <a:bodyPr spcFirstLastPara="1" wrap="square" lIns="91425" tIns="45700" rIns="91425" bIns="45700" anchor="t" anchorCtr="0">
            <a:noAutofit/>
          </a:bodyPr>
          <a:lstStyle>
            <a:lvl1pPr marR="0" lvl="0" algn="r">
              <a:lnSpc>
                <a:spcPct val="80000"/>
              </a:lnSpc>
              <a:spcBef>
                <a:spcPts val="0"/>
              </a:spcBef>
              <a:spcAft>
                <a:spcPts val="0"/>
              </a:spcAft>
              <a:buClr>
                <a:schemeClr val="lt2"/>
              </a:buClr>
              <a:buSzPts val="6642"/>
              <a:buFont typeface="Bebas Neue"/>
              <a:buNone/>
              <a:defRPr sz="6642" b="0" i="0" u="none" strike="noStrike" cap="none">
                <a:solidFill>
                  <a:schemeClr val="lt2"/>
                </a:solidFill>
                <a:latin typeface="Bebas Neue"/>
                <a:ea typeface="Bebas Neue"/>
                <a:cs typeface="Bebas Neue"/>
                <a:sym typeface="Bebas Neue"/>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5680316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26">
  <p:cSld name="26">
    <p:spTree>
      <p:nvGrpSpPr>
        <p:cNvPr id="1" name="Shape 236"/>
        <p:cNvGrpSpPr/>
        <p:nvPr/>
      </p:nvGrpSpPr>
      <p:grpSpPr>
        <a:xfrm>
          <a:off x="0" y="0"/>
          <a:ext cx="0" cy="0"/>
          <a:chOff x="0" y="0"/>
          <a:chExt cx="0" cy="0"/>
        </a:xfrm>
      </p:grpSpPr>
      <p:sp>
        <p:nvSpPr>
          <p:cNvPr id="237" name="Google Shape;237;p73"/>
          <p:cNvSpPr>
            <a:spLocks noGrp="1"/>
          </p:cNvSpPr>
          <p:nvPr>
            <p:ph type="pic" idx="2"/>
          </p:nvPr>
        </p:nvSpPr>
        <p:spPr>
          <a:xfrm>
            <a:off x="10460736" y="2301970"/>
            <a:ext cx="7827263" cy="7986618"/>
          </a:xfrm>
          <a:prstGeom prst="rect">
            <a:avLst/>
          </a:prstGeom>
          <a:solidFill>
            <a:srgbClr val="353535">
              <a:alpha val="11764"/>
            </a:srgbClr>
          </a:solidFill>
          <a:ln>
            <a:noFill/>
          </a:ln>
        </p:spPr>
      </p:sp>
      <p:sp>
        <p:nvSpPr>
          <p:cNvPr id="238" name="Google Shape;238;p7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39" name="Google Shape;239;p7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240"/>
        <p:cNvGrpSpPr/>
        <p:nvPr/>
      </p:nvGrpSpPr>
      <p:grpSpPr>
        <a:xfrm>
          <a:off x="0" y="0"/>
          <a:ext cx="0" cy="0"/>
          <a:chOff x="0" y="0"/>
          <a:chExt cx="0" cy="0"/>
        </a:xfrm>
      </p:grpSpPr>
      <p:sp>
        <p:nvSpPr>
          <p:cNvPr id="241" name="Google Shape;241;p74"/>
          <p:cNvSpPr>
            <a:spLocks noGrp="1"/>
          </p:cNvSpPr>
          <p:nvPr>
            <p:ph type="pic" idx="2"/>
          </p:nvPr>
        </p:nvSpPr>
        <p:spPr>
          <a:xfrm>
            <a:off x="9311054" y="1311513"/>
            <a:ext cx="7687902" cy="7699484"/>
          </a:xfrm>
          <a:prstGeom prst="rect">
            <a:avLst/>
          </a:prstGeom>
          <a:solidFill>
            <a:srgbClr val="353535">
              <a:alpha val="11764"/>
            </a:srgbClr>
          </a:solidFill>
          <a:ln>
            <a:noFill/>
          </a:ln>
        </p:spPr>
      </p:sp>
      <p:sp>
        <p:nvSpPr>
          <p:cNvPr id="242" name="Google Shape;242;p7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43" name="Google Shape;243;p7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44"/>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245"/>
        <p:cNvGrpSpPr/>
        <p:nvPr/>
      </p:nvGrpSpPr>
      <p:grpSpPr>
        <a:xfrm>
          <a:off x="0" y="0"/>
          <a:ext cx="0" cy="0"/>
          <a:chOff x="0" y="0"/>
          <a:chExt cx="0" cy="0"/>
        </a:xfrm>
      </p:grpSpPr>
      <p:pic>
        <p:nvPicPr>
          <p:cNvPr id="246" name="Google Shape;246;p7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247"/>
        <p:cNvGrpSpPr/>
        <p:nvPr/>
      </p:nvGrpSpPr>
      <p:grpSpPr>
        <a:xfrm>
          <a:off x="0" y="0"/>
          <a:ext cx="0" cy="0"/>
          <a:chOff x="0" y="0"/>
          <a:chExt cx="0" cy="0"/>
        </a:xfrm>
      </p:grpSpPr>
      <p:sp>
        <p:nvSpPr>
          <p:cNvPr id="248" name="Google Shape;248;p7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49" name="Google Shape;249;p7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50" name="Google Shape;250;p7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51"/>
        <p:cNvGrpSpPr/>
        <p:nvPr/>
      </p:nvGrpSpPr>
      <p:grpSpPr>
        <a:xfrm>
          <a:off x="0" y="0"/>
          <a:ext cx="0" cy="0"/>
          <a:chOff x="0" y="0"/>
          <a:chExt cx="0" cy="0"/>
        </a:xfrm>
      </p:grpSpPr>
      <p:sp>
        <p:nvSpPr>
          <p:cNvPr id="252" name="Google Shape;252;p7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53" name="Google Shape;253;p7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pic>
        <p:nvPicPr>
          <p:cNvPr id="254" name="Google Shape;254;p7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32171" y="0"/>
            <a:ext cx="2746587" cy="2683239"/>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F7CCAD27-81E6-CD47-9679-F16D322AB12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255"/>
        <p:cNvGrpSpPr/>
        <p:nvPr/>
      </p:nvGrpSpPr>
      <p:grpSpPr>
        <a:xfrm>
          <a:off x="0" y="0"/>
          <a:ext cx="0" cy="0"/>
          <a:chOff x="0" y="0"/>
          <a:chExt cx="0" cy="0"/>
        </a:xfrm>
      </p:grpSpPr>
      <p:sp>
        <p:nvSpPr>
          <p:cNvPr id="256" name="Google Shape;256;p79"/>
          <p:cNvSpPr>
            <a:spLocks noGrp="1"/>
          </p:cNvSpPr>
          <p:nvPr>
            <p:ph type="pic" idx="2"/>
          </p:nvPr>
        </p:nvSpPr>
        <p:spPr>
          <a:xfrm>
            <a:off x="0" y="0"/>
            <a:ext cx="18288000" cy="10288588"/>
          </a:xfrm>
          <a:prstGeom prst="rect">
            <a:avLst/>
          </a:prstGeom>
          <a:solidFill>
            <a:srgbClr val="353535">
              <a:alpha val="11764"/>
            </a:srgbClr>
          </a:solidFill>
          <a:ln>
            <a:noFill/>
          </a:ln>
        </p:spPr>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257"/>
        <p:cNvGrpSpPr/>
        <p:nvPr/>
      </p:nvGrpSpPr>
      <p:grpSpPr>
        <a:xfrm>
          <a:off x="0" y="0"/>
          <a:ext cx="0" cy="0"/>
          <a:chOff x="0" y="0"/>
          <a:chExt cx="0" cy="0"/>
        </a:xfrm>
      </p:grpSpPr>
      <p:sp>
        <p:nvSpPr>
          <p:cNvPr id="258" name="Google Shape;258;p80"/>
          <p:cNvSpPr>
            <a:spLocks noGrp="1"/>
          </p:cNvSpPr>
          <p:nvPr>
            <p:ph type="pic" idx="2"/>
          </p:nvPr>
        </p:nvSpPr>
        <p:spPr>
          <a:xfrm>
            <a:off x="0" y="0"/>
            <a:ext cx="18288000" cy="10288588"/>
          </a:xfrm>
          <a:prstGeom prst="rect">
            <a:avLst/>
          </a:prstGeom>
          <a:solidFill>
            <a:srgbClr val="353535">
              <a:alpha val="11764"/>
            </a:srgbClr>
          </a:solidFill>
          <a:ln>
            <a:noFill/>
          </a:ln>
        </p:spPr>
      </p:sp>
      <p:sp>
        <p:nvSpPr>
          <p:cNvPr id="259" name="Google Shape;259;p8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60" name="Google Shape;260;p8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61" name="Google Shape;261;p8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262"/>
        <p:cNvGrpSpPr/>
        <p:nvPr/>
      </p:nvGrpSpPr>
      <p:grpSpPr>
        <a:xfrm>
          <a:off x="0" y="0"/>
          <a:ext cx="0" cy="0"/>
          <a:chOff x="0" y="0"/>
          <a:chExt cx="0" cy="0"/>
        </a:xfrm>
      </p:grpSpPr>
      <p:sp>
        <p:nvSpPr>
          <p:cNvPr id="263" name="Google Shape;263;p81"/>
          <p:cNvSpPr>
            <a:spLocks noGrp="1"/>
          </p:cNvSpPr>
          <p:nvPr>
            <p:ph type="pic" idx="2"/>
          </p:nvPr>
        </p:nvSpPr>
        <p:spPr>
          <a:xfrm>
            <a:off x="0" y="0"/>
            <a:ext cx="18288000" cy="10288588"/>
          </a:xfrm>
          <a:prstGeom prst="rect">
            <a:avLst/>
          </a:prstGeom>
          <a:solidFill>
            <a:srgbClr val="353535">
              <a:alpha val="11764"/>
            </a:srgbClr>
          </a:solidFill>
          <a:ln>
            <a:noFill/>
          </a:ln>
        </p:spPr>
      </p:sp>
      <p:sp>
        <p:nvSpPr>
          <p:cNvPr id="264" name="Google Shape;264;p8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65" name="Google Shape;265;p8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266" name="Google Shape;266;p8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267" name="Google Shape;267;p8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8" name="Google Shape;268;p8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2400" b="1" i="0" u="none" strike="noStrike" cap="none">
                <a:solidFill>
                  <a:srgbClr val="011E41"/>
                </a:solidFill>
                <a:latin typeface="Montserrat SemiBold"/>
                <a:ea typeface="Montserrat SemiBold"/>
                <a:cs typeface="Montserrat SemiBold"/>
                <a:sym typeface="Montserrat SemiBold"/>
              </a:rPr>
              <a:t>22 April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269"/>
        <p:cNvGrpSpPr/>
        <p:nvPr/>
      </p:nvGrpSpPr>
      <p:grpSpPr>
        <a:xfrm>
          <a:off x="0" y="0"/>
          <a:ext cx="0" cy="0"/>
          <a:chOff x="0" y="0"/>
          <a:chExt cx="0" cy="0"/>
        </a:xfrm>
      </p:grpSpPr>
      <p:pic>
        <p:nvPicPr>
          <p:cNvPr id="270" name="Google Shape;270;p8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271" name="Google Shape;271;p8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2" name="Google Shape;272;p8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2400" b="1" i="0" u="none" strike="noStrike" cap="none">
                <a:solidFill>
                  <a:schemeClr val="lt2"/>
                </a:solidFill>
                <a:latin typeface="Montserrat SemiBold"/>
                <a:ea typeface="Montserrat SemiBold"/>
                <a:cs typeface="Montserrat SemiBold"/>
                <a:sym typeface="Montserrat SemiBold"/>
              </a:rPr>
              <a:t>22 April 2022</a:t>
            </a:r>
            <a:endParaRPr sz="2400" b="1" i="0" u="none" strike="noStrike" cap="none">
              <a:solidFill>
                <a:schemeClr val="lt2"/>
              </a:solidFill>
              <a:latin typeface="Montserrat SemiBold"/>
              <a:ea typeface="Montserrat SemiBold"/>
              <a:cs typeface="Montserrat SemiBold"/>
              <a:sym typeface="Montserrat SemiBo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273"/>
        <p:cNvGrpSpPr/>
        <p:nvPr/>
      </p:nvGrpSpPr>
      <p:grpSpPr>
        <a:xfrm>
          <a:off x="0" y="0"/>
          <a:ext cx="0" cy="0"/>
          <a:chOff x="0" y="0"/>
          <a:chExt cx="0" cy="0"/>
        </a:xfrm>
      </p:grpSpPr>
      <p:sp>
        <p:nvSpPr>
          <p:cNvPr id="274" name="Google Shape;274;p83"/>
          <p:cNvSpPr>
            <a:spLocks noGrp="1"/>
          </p:cNvSpPr>
          <p:nvPr>
            <p:ph type="pic" idx="2"/>
          </p:nvPr>
        </p:nvSpPr>
        <p:spPr>
          <a:xfrm>
            <a:off x="0" y="0"/>
            <a:ext cx="18288000" cy="10288588"/>
          </a:xfrm>
          <a:prstGeom prst="rect">
            <a:avLst/>
          </a:prstGeom>
          <a:solidFill>
            <a:srgbClr val="353535">
              <a:alpha val="11764"/>
            </a:srgbClr>
          </a:solidFill>
          <a:ln>
            <a:noFill/>
          </a:ln>
        </p:spPr>
      </p:sp>
      <p:sp>
        <p:nvSpPr>
          <p:cNvPr id="275" name="Google Shape;275;p8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76" name="Google Shape;276;p8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277" name="Google Shape;277;p8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278" name="Google Shape;278;p8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279" name="Google Shape;279;p8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280" name="Google Shape;280;p8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81" name="Google Shape;281;p8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2400" b="1" i="0" u="none" strike="noStrike" cap="none">
                <a:solidFill>
                  <a:srgbClr val="011E41"/>
                </a:solidFill>
                <a:latin typeface="Montserrat SemiBold"/>
                <a:ea typeface="Montserrat SemiBold"/>
                <a:cs typeface="Montserrat SemiBold"/>
                <a:sym typeface="Montserrat SemiBold"/>
              </a:rPr>
              <a:t>22 April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282"/>
        <p:cNvGrpSpPr/>
        <p:nvPr/>
      </p:nvGrpSpPr>
      <p:grpSpPr>
        <a:xfrm>
          <a:off x="0" y="0"/>
          <a:ext cx="0" cy="0"/>
          <a:chOff x="0" y="0"/>
          <a:chExt cx="0" cy="0"/>
        </a:xfrm>
      </p:grpSpPr>
      <p:sp>
        <p:nvSpPr>
          <p:cNvPr id="283" name="Google Shape;283;p84"/>
          <p:cNvSpPr>
            <a:spLocks noGrp="1"/>
          </p:cNvSpPr>
          <p:nvPr>
            <p:ph type="pic" idx="2"/>
          </p:nvPr>
        </p:nvSpPr>
        <p:spPr>
          <a:xfrm>
            <a:off x="383056" y="338143"/>
            <a:ext cx="17521895" cy="9625008"/>
          </a:xfrm>
          <a:prstGeom prst="rect">
            <a:avLst/>
          </a:prstGeom>
          <a:solidFill>
            <a:srgbClr val="353535">
              <a:alpha val="11764"/>
            </a:srgbClr>
          </a:solidFill>
          <a:ln>
            <a:noFill/>
          </a:ln>
        </p:spPr>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284"/>
        <p:cNvGrpSpPr/>
        <p:nvPr/>
      </p:nvGrpSpPr>
      <p:grpSpPr>
        <a:xfrm>
          <a:off x="0" y="0"/>
          <a:ext cx="0" cy="0"/>
          <a:chOff x="0" y="0"/>
          <a:chExt cx="0" cy="0"/>
        </a:xfrm>
      </p:grpSpPr>
      <p:sp>
        <p:nvSpPr>
          <p:cNvPr id="285" name="Google Shape;285;p85"/>
          <p:cNvSpPr>
            <a:spLocks noGrp="1"/>
          </p:cNvSpPr>
          <p:nvPr>
            <p:ph type="pic" idx="2"/>
          </p:nvPr>
        </p:nvSpPr>
        <p:spPr>
          <a:xfrm>
            <a:off x="1935145" y="3120406"/>
            <a:ext cx="5715000" cy="5715000"/>
          </a:xfrm>
          <a:prstGeom prst="rect">
            <a:avLst/>
          </a:prstGeom>
          <a:solidFill>
            <a:srgbClr val="353535">
              <a:alpha val="11764"/>
            </a:srgbClr>
          </a:solidFill>
          <a:ln>
            <a:noFill/>
          </a:ln>
        </p:spPr>
      </p:sp>
      <p:sp>
        <p:nvSpPr>
          <p:cNvPr id="286" name="Google Shape;286;p8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87" name="Google Shape;287;p8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88" name="Google Shape;288;p8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289"/>
        <p:cNvGrpSpPr/>
        <p:nvPr/>
      </p:nvGrpSpPr>
      <p:grpSpPr>
        <a:xfrm>
          <a:off x="0" y="0"/>
          <a:ext cx="0" cy="0"/>
          <a:chOff x="0" y="0"/>
          <a:chExt cx="0" cy="0"/>
        </a:xfrm>
      </p:grpSpPr>
      <p:sp>
        <p:nvSpPr>
          <p:cNvPr id="290" name="Google Shape;290;p86"/>
          <p:cNvSpPr>
            <a:spLocks noGrp="1"/>
          </p:cNvSpPr>
          <p:nvPr>
            <p:ph type="pic" idx="2"/>
          </p:nvPr>
        </p:nvSpPr>
        <p:spPr>
          <a:xfrm>
            <a:off x="1610782" y="2576586"/>
            <a:ext cx="6363725" cy="6363727"/>
          </a:xfrm>
          <a:prstGeom prst="rect">
            <a:avLst/>
          </a:prstGeom>
          <a:solidFill>
            <a:srgbClr val="353535">
              <a:alpha val="11764"/>
            </a:srgbClr>
          </a:solidFill>
          <a:ln>
            <a:noFill/>
          </a:ln>
        </p:spPr>
      </p:sp>
      <p:sp>
        <p:nvSpPr>
          <p:cNvPr id="291" name="Google Shape;291;p8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92" name="Google Shape;292;p8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93" name="Google Shape;293;p8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294"/>
        <p:cNvGrpSpPr/>
        <p:nvPr/>
      </p:nvGrpSpPr>
      <p:grpSpPr>
        <a:xfrm>
          <a:off x="0" y="0"/>
          <a:ext cx="0" cy="0"/>
          <a:chOff x="0" y="0"/>
          <a:chExt cx="0" cy="0"/>
        </a:xfrm>
      </p:grpSpPr>
      <p:sp>
        <p:nvSpPr>
          <p:cNvPr id="295" name="Google Shape;295;p87"/>
          <p:cNvSpPr>
            <a:spLocks noGrp="1"/>
          </p:cNvSpPr>
          <p:nvPr>
            <p:ph type="pic" idx="2"/>
          </p:nvPr>
        </p:nvSpPr>
        <p:spPr>
          <a:xfrm flipH="1">
            <a:off x="-1" y="0"/>
            <a:ext cx="14712019" cy="4511040"/>
          </a:xfrm>
          <a:prstGeom prst="rect">
            <a:avLst/>
          </a:prstGeom>
          <a:solidFill>
            <a:srgbClr val="353535">
              <a:alpha val="11764"/>
            </a:srgbClr>
          </a:solidFill>
          <a:ln>
            <a:noFill/>
          </a:ln>
        </p:spPr>
      </p:sp>
      <p:sp>
        <p:nvSpPr>
          <p:cNvPr id="296" name="Google Shape;296;p8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97" name="Google Shape;297;p8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98" name="Google Shape;298;p8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299"/>
        <p:cNvGrpSpPr/>
        <p:nvPr/>
      </p:nvGrpSpPr>
      <p:grpSpPr>
        <a:xfrm>
          <a:off x="0" y="0"/>
          <a:ext cx="0" cy="0"/>
          <a:chOff x="0" y="0"/>
          <a:chExt cx="0" cy="0"/>
        </a:xfrm>
      </p:grpSpPr>
      <p:sp>
        <p:nvSpPr>
          <p:cNvPr id="300" name="Google Shape;300;p88"/>
          <p:cNvSpPr>
            <a:spLocks noGrp="1"/>
          </p:cNvSpPr>
          <p:nvPr>
            <p:ph type="pic" idx="2"/>
          </p:nvPr>
        </p:nvSpPr>
        <p:spPr>
          <a:xfrm>
            <a:off x="1553028" y="0"/>
            <a:ext cx="16734972" cy="5379495"/>
          </a:xfrm>
          <a:prstGeom prst="rect">
            <a:avLst/>
          </a:prstGeom>
          <a:solidFill>
            <a:srgbClr val="353535">
              <a:alpha val="11764"/>
            </a:srgbClr>
          </a:solidFill>
          <a:ln>
            <a:noFill/>
          </a:ln>
        </p:spPr>
      </p:sp>
      <p:sp>
        <p:nvSpPr>
          <p:cNvPr id="301" name="Google Shape;301;p8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02" name="Google Shape;302;p8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03" name="Google Shape;303;p8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38"/>
        <p:cNvGrpSpPr/>
        <p:nvPr/>
      </p:nvGrpSpPr>
      <p:grpSpPr>
        <a:xfrm>
          <a:off x="0" y="0"/>
          <a:ext cx="0" cy="0"/>
          <a:chOff x="0" y="0"/>
          <a:chExt cx="0" cy="0"/>
        </a:xfrm>
      </p:grpSpPr>
      <p:sp>
        <p:nvSpPr>
          <p:cNvPr id="39" name="Google Shape;39;p31"/>
          <p:cNvSpPr>
            <a:spLocks noGrp="1"/>
          </p:cNvSpPr>
          <p:nvPr>
            <p:ph type="pic" idx="2"/>
          </p:nvPr>
        </p:nvSpPr>
        <p:spPr>
          <a:xfrm>
            <a:off x="1751932" y="3612397"/>
            <a:ext cx="1971656" cy="1973190"/>
          </a:xfrm>
          <a:prstGeom prst="rect">
            <a:avLst/>
          </a:prstGeom>
          <a:solidFill>
            <a:schemeClr val="dk1">
              <a:alpha val="11372"/>
            </a:schemeClr>
          </a:solidFill>
          <a:ln>
            <a:noFill/>
          </a:ln>
        </p:spPr>
      </p:sp>
      <p:sp>
        <p:nvSpPr>
          <p:cNvPr id="40" name="Google Shape;40;p31"/>
          <p:cNvSpPr>
            <a:spLocks noGrp="1"/>
          </p:cNvSpPr>
          <p:nvPr>
            <p:ph type="pic" idx="3"/>
          </p:nvPr>
        </p:nvSpPr>
        <p:spPr>
          <a:xfrm>
            <a:off x="6041343" y="3612397"/>
            <a:ext cx="1971656" cy="1973190"/>
          </a:xfrm>
          <a:prstGeom prst="rect">
            <a:avLst/>
          </a:prstGeom>
          <a:solidFill>
            <a:schemeClr val="dk1">
              <a:alpha val="11372"/>
            </a:schemeClr>
          </a:solidFill>
          <a:ln>
            <a:noFill/>
          </a:ln>
        </p:spPr>
      </p:sp>
      <p:sp>
        <p:nvSpPr>
          <p:cNvPr id="41" name="Google Shape;41;p31"/>
          <p:cNvSpPr>
            <a:spLocks noGrp="1"/>
          </p:cNvSpPr>
          <p:nvPr>
            <p:ph type="pic" idx="4"/>
          </p:nvPr>
        </p:nvSpPr>
        <p:spPr>
          <a:xfrm>
            <a:off x="10336545" y="3612397"/>
            <a:ext cx="1971656" cy="1973190"/>
          </a:xfrm>
          <a:prstGeom prst="rect">
            <a:avLst/>
          </a:prstGeom>
          <a:solidFill>
            <a:schemeClr val="dk1">
              <a:alpha val="11372"/>
            </a:schemeClr>
          </a:solidFill>
          <a:ln>
            <a:noFill/>
          </a:ln>
        </p:spPr>
      </p:sp>
      <p:sp>
        <p:nvSpPr>
          <p:cNvPr id="42" name="Google Shape;42;p31"/>
          <p:cNvSpPr>
            <a:spLocks noGrp="1"/>
          </p:cNvSpPr>
          <p:nvPr>
            <p:ph type="pic" idx="5"/>
          </p:nvPr>
        </p:nvSpPr>
        <p:spPr>
          <a:xfrm>
            <a:off x="14634815" y="3612397"/>
            <a:ext cx="1971656" cy="1973190"/>
          </a:xfrm>
          <a:prstGeom prst="rect">
            <a:avLst/>
          </a:prstGeom>
          <a:solidFill>
            <a:schemeClr val="dk1">
              <a:alpha val="11372"/>
            </a:schemeClr>
          </a:solidFill>
          <a:ln>
            <a:noFill/>
          </a:ln>
        </p:spPr>
      </p:sp>
      <p:pic>
        <p:nvPicPr>
          <p:cNvPr id="8" name="Picture 7">
            <a:extLst>
              <a:ext uri="{FF2B5EF4-FFF2-40B4-BE49-F238E27FC236}">
                <a16:creationId xmlns:a16="http://schemas.microsoft.com/office/drawing/2014/main" id="{FF40CC8D-4E69-1041-B24D-F6C8D3B88AB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304"/>
        <p:cNvGrpSpPr/>
        <p:nvPr/>
      </p:nvGrpSpPr>
      <p:grpSpPr>
        <a:xfrm>
          <a:off x="0" y="0"/>
          <a:ext cx="0" cy="0"/>
          <a:chOff x="0" y="0"/>
          <a:chExt cx="0" cy="0"/>
        </a:xfrm>
      </p:grpSpPr>
      <p:sp>
        <p:nvSpPr>
          <p:cNvPr id="305" name="Google Shape;305;p89"/>
          <p:cNvSpPr>
            <a:spLocks noGrp="1"/>
          </p:cNvSpPr>
          <p:nvPr>
            <p:ph type="pic" idx="2"/>
          </p:nvPr>
        </p:nvSpPr>
        <p:spPr>
          <a:xfrm>
            <a:off x="0" y="0"/>
            <a:ext cx="9601200" cy="10288588"/>
          </a:xfrm>
          <a:prstGeom prst="rect">
            <a:avLst/>
          </a:prstGeom>
          <a:solidFill>
            <a:srgbClr val="353535">
              <a:alpha val="11764"/>
            </a:srgbClr>
          </a:solidFill>
          <a:ln>
            <a:noFill/>
          </a:ln>
        </p:spPr>
      </p:sp>
      <p:sp>
        <p:nvSpPr>
          <p:cNvPr id="306" name="Google Shape;306;p8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07" name="Google Shape;307;p8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08" name="Google Shape;308;p8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309"/>
        <p:cNvGrpSpPr/>
        <p:nvPr/>
      </p:nvGrpSpPr>
      <p:grpSpPr>
        <a:xfrm>
          <a:off x="0" y="0"/>
          <a:ext cx="0" cy="0"/>
          <a:chOff x="0" y="0"/>
          <a:chExt cx="0" cy="0"/>
        </a:xfrm>
      </p:grpSpPr>
      <p:sp>
        <p:nvSpPr>
          <p:cNvPr id="310" name="Google Shape;310;p90"/>
          <p:cNvSpPr>
            <a:spLocks noGrp="1"/>
          </p:cNvSpPr>
          <p:nvPr>
            <p:ph type="pic" idx="2"/>
          </p:nvPr>
        </p:nvSpPr>
        <p:spPr>
          <a:xfrm>
            <a:off x="0" y="0"/>
            <a:ext cx="6698918" cy="6698919"/>
          </a:xfrm>
          <a:prstGeom prst="rect">
            <a:avLst/>
          </a:prstGeom>
          <a:solidFill>
            <a:srgbClr val="353535">
              <a:alpha val="11764"/>
            </a:srgbClr>
          </a:solidFill>
          <a:ln>
            <a:noFill/>
          </a:ln>
        </p:spPr>
      </p:sp>
      <p:sp>
        <p:nvSpPr>
          <p:cNvPr id="311" name="Google Shape;311;p90"/>
          <p:cNvSpPr>
            <a:spLocks noGrp="1"/>
          </p:cNvSpPr>
          <p:nvPr>
            <p:ph type="pic" idx="3"/>
          </p:nvPr>
        </p:nvSpPr>
        <p:spPr>
          <a:xfrm>
            <a:off x="4279192" y="4287009"/>
            <a:ext cx="4798110" cy="4798111"/>
          </a:xfrm>
          <a:prstGeom prst="rect">
            <a:avLst/>
          </a:prstGeom>
          <a:solidFill>
            <a:srgbClr val="353535">
              <a:alpha val="11764"/>
            </a:srgbClr>
          </a:solidFill>
          <a:ln>
            <a:noFill/>
          </a:ln>
        </p:spPr>
      </p:sp>
      <p:sp>
        <p:nvSpPr>
          <p:cNvPr id="312" name="Google Shape;312;p9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13" name="Google Shape;313;p9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14" name="Google Shape;314;p9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315"/>
        <p:cNvGrpSpPr/>
        <p:nvPr/>
      </p:nvGrpSpPr>
      <p:grpSpPr>
        <a:xfrm>
          <a:off x="0" y="0"/>
          <a:ext cx="0" cy="0"/>
          <a:chOff x="0" y="0"/>
          <a:chExt cx="0" cy="0"/>
        </a:xfrm>
      </p:grpSpPr>
      <p:sp>
        <p:nvSpPr>
          <p:cNvPr id="316" name="Google Shape;316;p91"/>
          <p:cNvSpPr>
            <a:spLocks noGrp="1"/>
          </p:cNvSpPr>
          <p:nvPr>
            <p:ph type="pic" idx="2"/>
          </p:nvPr>
        </p:nvSpPr>
        <p:spPr>
          <a:xfrm>
            <a:off x="6907700" y="3429529"/>
            <a:ext cx="3466042" cy="3429529"/>
          </a:xfrm>
          <a:prstGeom prst="rect">
            <a:avLst/>
          </a:prstGeom>
          <a:solidFill>
            <a:srgbClr val="353535">
              <a:alpha val="11764"/>
            </a:srgbClr>
          </a:solidFill>
          <a:ln>
            <a:noFill/>
          </a:ln>
        </p:spPr>
      </p:sp>
      <p:sp>
        <p:nvSpPr>
          <p:cNvPr id="317" name="Google Shape;317;p91"/>
          <p:cNvSpPr>
            <a:spLocks noGrp="1"/>
          </p:cNvSpPr>
          <p:nvPr>
            <p:ph type="pic" idx="3"/>
          </p:nvPr>
        </p:nvSpPr>
        <p:spPr>
          <a:xfrm>
            <a:off x="-24384" y="0"/>
            <a:ext cx="3466042" cy="3429529"/>
          </a:xfrm>
          <a:prstGeom prst="rect">
            <a:avLst/>
          </a:prstGeom>
          <a:solidFill>
            <a:srgbClr val="353535">
              <a:alpha val="11764"/>
            </a:srgbClr>
          </a:solidFill>
          <a:ln>
            <a:noFill/>
          </a:ln>
        </p:spPr>
      </p:sp>
      <p:sp>
        <p:nvSpPr>
          <p:cNvPr id="318" name="Google Shape;318;p91"/>
          <p:cNvSpPr>
            <a:spLocks noGrp="1"/>
          </p:cNvSpPr>
          <p:nvPr>
            <p:ph type="pic" idx="4"/>
          </p:nvPr>
        </p:nvSpPr>
        <p:spPr>
          <a:xfrm>
            <a:off x="3441658" y="3429529"/>
            <a:ext cx="3466042" cy="3429529"/>
          </a:xfrm>
          <a:prstGeom prst="rect">
            <a:avLst/>
          </a:prstGeom>
          <a:solidFill>
            <a:srgbClr val="353535">
              <a:alpha val="11764"/>
            </a:srgbClr>
          </a:solidFill>
          <a:ln>
            <a:noFill/>
          </a:ln>
        </p:spPr>
      </p:sp>
      <p:sp>
        <p:nvSpPr>
          <p:cNvPr id="319" name="Google Shape;319;p91"/>
          <p:cNvSpPr>
            <a:spLocks noGrp="1"/>
          </p:cNvSpPr>
          <p:nvPr>
            <p:ph type="pic" idx="5"/>
          </p:nvPr>
        </p:nvSpPr>
        <p:spPr>
          <a:xfrm>
            <a:off x="-24384" y="3429529"/>
            <a:ext cx="3466042" cy="3429529"/>
          </a:xfrm>
          <a:prstGeom prst="rect">
            <a:avLst/>
          </a:prstGeom>
          <a:solidFill>
            <a:srgbClr val="353535">
              <a:alpha val="11764"/>
            </a:srgbClr>
          </a:solidFill>
          <a:ln>
            <a:noFill/>
          </a:ln>
        </p:spPr>
      </p:sp>
      <p:sp>
        <p:nvSpPr>
          <p:cNvPr id="320" name="Google Shape;320;p91"/>
          <p:cNvSpPr>
            <a:spLocks noGrp="1"/>
          </p:cNvSpPr>
          <p:nvPr>
            <p:ph type="pic" idx="6"/>
          </p:nvPr>
        </p:nvSpPr>
        <p:spPr>
          <a:xfrm>
            <a:off x="3441658" y="6859059"/>
            <a:ext cx="3466042" cy="3429529"/>
          </a:xfrm>
          <a:prstGeom prst="rect">
            <a:avLst/>
          </a:prstGeom>
          <a:solidFill>
            <a:srgbClr val="353535">
              <a:alpha val="11764"/>
            </a:srgbClr>
          </a:solidFill>
          <a:ln>
            <a:noFill/>
          </a:ln>
        </p:spPr>
      </p:sp>
      <p:sp>
        <p:nvSpPr>
          <p:cNvPr id="321" name="Google Shape;321;p91"/>
          <p:cNvSpPr>
            <a:spLocks noGrp="1"/>
          </p:cNvSpPr>
          <p:nvPr>
            <p:ph type="pic" idx="7"/>
          </p:nvPr>
        </p:nvSpPr>
        <p:spPr>
          <a:xfrm>
            <a:off x="-24384" y="6859059"/>
            <a:ext cx="3466042" cy="3429529"/>
          </a:xfrm>
          <a:prstGeom prst="rect">
            <a:avLst/>
          </a:prstGeom>
          <a:solidFill>
            <a:srgbClr val="353535">
              <a:alpha val="11764"/>
            </a:srgbClr>
          </a:solidFill>
          <a:ln>
            <a:noFill/>
          </a:ln>
        </p:spPr>
      </p:sp>
      <p:sp>
        <p:nvSpPr>
          <p:cNvPr id="322" name="Google Shape;322;p9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23" name="Google Shape;323;p9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24" name="Google Shape;324;p9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325"/>
        <p:cNvGrpSpPr/>
        <p:nvPr/>
      </p:nvGrpSpPr>
      <p:grpSpPr>
        <a:xfrm>
          <a:off x="0" y="0"/>
          <a:ext cx="0" cy="0"/>
          <a:chOff x="0" y="0"/>
          <a:chExt cx="0" cy="0"/>
        </a:xfrm>
      </p:grpSpPr>
      <p:sp>
        <p:nvSpPr>
          <p:cNvPr id="326" name="Google Shape;326;p92"/>
          <p:cNvSpPr>
            <a:spLocks noGrp="1"/>
          </p:cNvSpPr>
          <p:nvPr>
            <p:ph type="pic" idx="2"/>
          </p:nvPr>
        </p:nvSpPr>
        <p:spPr>
          <a:xfrm>
            <a:off x="11359170" y="0"/>
            <a:ext cx="2271834" cy="2247901"/>
          </a:xfrm>
          <a:prstGeom prst="rect">
            <a:avLst/>
          </a:prstGeom>
          <a:solidFill>
            <a:srgbClr val="353535">
              <a:alpha val="11764"/>
            </a:srgbClr>
          </a:solidFill>
          <a:ln>
            <a:noFill/>
          </a:ln>
        </p:spPr>
      </p:sp>
      <p:sp>
        <p:nvSpPr>
          <p:cNvPr id="327" name="Google Shape;327;p92"/>
          <p:cNvSpPr>
            <a:spLocks noGrp="1"/>
          </p:cNvSpPr>
          <p:nvPr>
            <p:ph type="pic" idx="3"/>
          </p:nvPr>
        </p:nvSpPr>
        <p:spPr>
          <a:xfrm>
            <a:off x="9087336" y="0"/>
            <a:ext cx="2271834" cy="2247901"/>
          </a:xfrm>
          <a:prstGeom prst="rect">
            <a:avLst/>
          </a:prstGeom>
          <a:solidFill>
            <a:srgbClr val="353535">
              <a:alpha val="11764"/>
            </a:srgbClr>
          </a:solidFill>
          <a:ln>
            <a:noFill/>
          </a:ln>
        </p:spPr>
      </p:sp>
      <p:sp>
        <p:nvSpPr>
          <p:cNvPr id="328" name="Google Shape;328;p92"/>
          <p:cNvSpPr>
            <a:spLocks noGrp="1"/>
          </p:cNvSpPr>
          <p:nvPr>
            <p:ph type="pic" idx="4"/>
          </p:nvPr>
        </p:nvSpPr>
        <p:spPr>
          <a:xfrm>
            <a:off x="6815502" y="0"/>
            <a:ext cx="2271834" cy="2247901"/>
          </a:xfrm>
          <a:prstGeom prst="rect">
            <a:avLst/>
          </a:prstGeom>
          <a:solidFill>
            <a:srgbClr val="353535">
              <a:alpha val="11764"/>
            </a:srgbClr>
          </a:solidFill>
          <a:ln>
            <a:noFill/>
          </a:ln>
        </p:spPr>
      </p:sp>
      <p:sp>
        <p:nvSpPr>
          <p:cNvPr id="329" name="Google Shape;329;p92"/>
          <p:cNvSpPr>
            <a:spLocks noGrp="1"/>
          </p:cNvSpPr>
          <p:nvPr>
            <p:ph type="pic" idx="5"/>
          </p:nvPr>
        </p:nvSpPr>
        <p:spPr>
          <a:xfrm>
            <a:off x="4543668" y="0"/>
            <a:ext cx="2271834" cy="2247901"/>
          </a:xfrm>
          <a:prstGeom prst="rect">
            <a:avLst/>
          </a:prstGeom>
          <a:solidFill>
            <a:srgbClr val="353535">
              <a:alpha val="11764"/>
            </a:srgbClr>
          </a:solidFill>
          <a:ln>
            <a:noFill/>
          </a:ln>
        </p:spPr>
      </p:sp>
      <p:sp>
        <p:nvSpPr>
          <p:cNvPr id="330" name="Google Shape;330;p92"/>
          <p:cNvSpPr>
            <a:spLocks noGrp="1"/>
          </p:cNvSpPr>
          <p:nvPr>
            <p:ph type="pic" idx="6"/>
          </p:nvPr>
        </p:nvSpPr>
        <p:spPr>
          <a:xfrm>
            <a:off x="2271834" y="0"/>
            <a:ext cx="2271834" cy="2247901"/>
          </a:xfrm>
          <a:prstGeom prst="rect">
            <a:avLst/>
          </a:prstGeom>
          <a:solidFill>
            <a:srgbClr val="353535">
              <a:alpha val="11764"/>
            </a:srgbClr>
          </a:solidFill>
          <a:ln>
            <a:noFill/>
          </a:ln>
        </p:spPr>
      </p:sp>
      <p:sp>
        <p:nvSpPr>
          <p:cNvPr id="331" name="Google Shape;331;p92"/>
          <p:cNvSpPr>
            <a:spLocks noGrp="1"/>
          </p:cNvSpPr>
          <p:nvPr>
            <p:ph type="pic" idx="7"/>
          </p:nvPr>
        </p:nvSpPr>
        <p:spPr>
          <a:xfrm>
            <a:off x="0" y="0"/>
            <a:ext cx="2271834" cy="2247901"/>
          </a:xfrm>
          <a:prstGeom prst="rect">
            <a:avLst/>
          </a:prstGeom>
          <a:solidFill>
            <a:srgbClr val="353535">
              <a:alpha val="11764"/>
            </a:srgbClr>
          </a:solidFill>
          <a:ln>
            <a:noFill/>
          </a:ln>
        </p:spPr>
      </p:sp>
      <p:sp>
        <p:nvSpPr>
          <p:cNvPr id="332" name="Google Shape;332;p92"/>
          <p:cNvSpPr>
            <a:spLocks noGrp="1"/>
          </p:cNvSpPr>
          <p:nvPr>
            <p:ph type="pic" idx="8"/>
          </p:nvPr>
        </p:nvSpPr>
        <p:spPr>
          <a:xfrm>
            <a:off x="9087336" y="2247901"/>
            <a:ext cx="2271834" cy="2247901"/>
          </a:xfrm>
          <a:prstGeom prst="rect">
            <a:avLst/>
          </a:prstGeom>
          <a:solidFill>
            <a:srgbClr val="353535">
              <a:alpha val="11764"/>
            </a:srgbClr>
          </a:solidFill>
          <a:ln>
            <a:noFill/>
          </a:ln>
        </p:spPr>
      </p:sp>
      <p:sp>
        <p:nvSpPr>
          <p:cNvPr id="333" name="Google Shape;333;p92"/>
          <p:cNvSpPr>
            <a:spLocks noGrp="1"/>
          </p:cNvSpPr>
          <p:nvPr>
            <p:ph type="pic" idx="9"/>
          </p:nvPr>
        </p:nvSpPr>
        <p:spPr>
          <a:xfrm>
            <a:off x="6815502" y="2247901"/>
            <a:ext cx="2271834" cy="2247901"/>
          </a:xfrm>
          <a:prstGeom prst="rect">
            <a:avLst/>
          </a:prstGeom>
          <a:solidFill>
            <a:srgbClr val="353535">
              <a:alpha val="11764"/>
            </a:srgbClr>
          </a:solidFill>
          <a:ln>
            <a:noFill/>
          </a:ln>
        </p:spPr>
      </p:sp>
      <p:sp>
        <p:nvSpPr>
          <p:cNvPr id="334" name="Google Shape;334;p92"/>
          <p:cNvSpPr>
            <a:spLocks noGrp="1"/>
          </p:cNvSpPr>
          <p:nvPr>
            <p:ph type="pic" idx="13"/>
          </p:nvPr>
        </p:nvSpPr>
        <p:spPr>
          <a:xfrm>
            <a:off x="4543668" y="2247901"/>
            <a:ext cx="2271834" cy="2247901"/>
          </a:xfrm>
          <a:prstGeom prst="rect">
            <a:avLst/>
          </a:prstGeom>
          <a:solidFill>
            <a:srgbClr val="353535">
              <a:alpha val="11764"/>
            </a:srgbClr>
          </a:solidFill>
          <a:ln>
            <a:noFill/>
          </a:ln>
        </p:spPr>
      </p:sp>
      <p:sp>
        <p:nvSpPr>
          <p:cNvPr id="335" name="Google Shape;335;p92"/>
          <p:cNvSpPr>
            <a:spLocks noGrp="1"/>
          </p:cNvSpPr>
          <p:nvPr>
            <p:ph type="pic" idx="14"/>
          </p:nvPr>
        </p:nvSpPr>
        <p:spPr>
          <a:xfrm>
            <a:off x="2271834" y="2247901"/>
            <a:ext cx="2271834" cy="2247901"/>
          </a:xfrm>
          <a:prstGeom prst="rect">
            <a:avLst/>
          </a:prstGeom>
          <a:solidFill>
            <a:srgbClr val="353535">
              <a:alpha val="11764"/>
            </a:srgbClr>
          </a:solidFill>
          <a:ln>
            <a:noFill/>
          </a:ln>
        </p:spPr>
      </p:sp>
      <p:sp>
        <p:nvSpPr>
          <p:cNvPr id="336" name="Google Shape;336;p92"/>
          <p:cNvSpPr>
            <a:spLocks noGrp="1"/>
          </p:cNvSpPr>
          <p:nvPr>
            <p:ph type="pic" idx="15"/>
          </p:nvPr>
        </p:nvSpPr>
        <p:spPr>
          <a:xfrm>
            <a:off x="0" y="2247901"/>
            <a:ext cx="2271834" cy="2247901"/>
          </a:xfrm>
          <a:prstGeom prst="rect">
            <a:avLst/>
          </a:prstGeom>
          <a:solidFill>
            <a:srgbClr val="353535">
              <a:alpha val="11764"/>
            </a:srgbClr>
          </a:solidFill>
          <a:ln>
            <a:noFill/>
          </a:ln>
        </p:spPr>
      </p:sp>
      <p:sp>
        <p:nvSpPr>
          <p:cNvPr id="337" name="Google Shape;337;p92"/>
          <p:cNvSpPr>
            <a:spLocks noGrp="1"/>
          </p:cNvSpPr>
          <p:nvPr>
            <p:ph type="pic" idx="16"/>
          </p:nvPr>
        </p:nvSpPr>
        <p:spPr>
          <a:xfrm>
            <a:off x="4543668" y="4495802"/>
            <a:ext cx="2271834" cy="2247901"/>
          </a:xfrm>
          <a:prstGeom prst="rect">
            <a:avLst/>
          </a:prstGeom>
          <a:solidFill>
            <a:srgbClr val="353535">
              <a:alpha val="11764"/>
            </a:srgbClr>
          </a:solidFill>
          <a:ln>
            <a:noFill/>
          </a:ln>
        </p:spPr>
      </p:sp>
      <p:sp>
        <p:nvSpPr>
          <p:cNvPr id="338" name="Google Shape;338;p92"/>
          <p:cNvSpPr>
            <a:spLocks noGrp="1"/>
          </p:cNvSpPr>
          <p:nvPr>
            <p:ph type="pic" idx="17"/>
          </p:nvPr>
        </p:nvSpPr>
        <p:spPr>
          <a:xfrm>
            <a:off x="2271834" y="4495802"/>
            <a:ext cx="2271834" cy="2247901"/>
          </a:xfrm>
          <a:prstGeom prst="rect">
            <a:avLst/>
          </a:prstGeom>
          <a:solidFill>
            <a:srgbClr val="353535">
              <a:alpha val="11764"/>
            </a:srgbClr>
          </a:solidFill>
          <a:ln>
            <a:noFill/>
          </a:ln>
        </p:spPr>
      </p:sp>
      <p:sp>
        <p:nvSpPr>
          <p:cNvPr id="339" name="Google Shape;339;p92"/>
          <p:cNvSpPr>
            <a:spLocks noGrp="1"/>
          </p:cNvSpPr>
          <p:nvPr>
            <p:ph type="pic" idx="18"/>
          </p:nvPr>
        </p:nvSpPr>
        <p:spPr>
          <a:xfrm>
            <a:off x="0" y="4495802"/>
            <a:ext cx="2271834" cy="2247901"/>
          </a:xfrm>
          <a:prstGeom prst="rect">
            <a:avLst/>
          </a:prstGeom>
          <a:solidFill>
            <a:srgbClr val="353535">
              <a:alpha val="11764"/>
            </a:srgbClr>
          </a:solidFill>
          <a:ln>
            <a:noFill/>
          </a:ln>
        </p:spPr>
      </p:sp>
      <p:sp>
        <p:nvSpPr>
          <p:cNvPr id="340" name="Google Shape;340;p92"/>
          <p:cNvSpPr>
            <a:spLocks noGrp="1"/>
          </p:cNvSpPr>
          <p:nvPr>
            <p:ph type="pic" idx="19"/>
          </p:nvPr>
        </p:nvSpPr>
        <p:spPr>
          <a:xfrm>
            <a:off x="0" y="6743703"/>
            <a:ext cx="2271834" cy="2247901"/>
          </a:xfrm>
          <a:prstGeom prst="rect">
            <a:avLst/>
          </a:prstGeom>
          <a:solidFill>
            <a:srgbClr val="353535">
              <a:alpha val="11764"/>
            </a:srgbClr>
          </a:solidFill>
          <a:ln>
            <a:noFill/>
          </a:ln>
        </p:spPr>
      </p:sp>
      <p:sp>
        <p:nvSpPr>
          <p:cNvPr id="341" name="Google Shape;341;p9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42" name="Google Shape;342;p9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43" name="Google Shape;343;p9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344"/>
        <p:cNvGrpSpPr/>
        <p:nvPr/>
      </p:nvGrpSpPr>
      <p:grpSpPr>
        <a:xfrm>
          <a:off x="0" y="0"/>
          <a:ext cx="0" cy="0"/>
          <a:chOff x="0" y="0"/>
          <a:chExt cx="0" cy="0"/>
        </a:xfrm>
      </p:grpSpPr>
      <p:sp>
        <p:nvSpPr>
          <p:cNvPr id="345" name="Google Shape;345;p93"/>
          <p:cNvSpPr>
            <a:spLocks noGrp="1"/>
          </p:cNvSpPr>
          <p:nvPr>
            <p:ph type="pic" idx="2"/>
          </p:nvPr>
        </p:nvSpPr>
        <p:spPr>
          <a:xfrm>
            <a:off x="2076448" y="0"/>
            <a:ext cx="3975907" cy="10288588"/>
          </a:xfrm>
          <a:prstGeom prst="rect">
            <a:avLst/>
          </a:prstGeom>
          <a:solidFill>
            <a:srgbClr val="353535">
              <a:alpha val="11764"/>
            </a:srgbClr>
          </a:solidFill>
          <a:ln>
            <a:noFill/>
          </a:ln>
        </p:spPr>
      </p:sp>
      <p:sp>
        <p:nvSpPr>
          <p:cNvPr id="346" name="Google Shape;346;p93"/>
          <p:cNvSpPr>
            <a:spLocks noGrp="1"/>
          </p:cNvSpPr>
          <p:nvPr>
            <p:ph type="pic" idx="3"/>
          </p:nvPr>
        </p:nvSpPr>
        <p:spPr>
          <a:xfrm>
            <a:off x="6052354" y="0"/>
            <a:ext cx="3975907" cy="10288588"/>
          </a:xfrm>
          <a:prstGeom prst="rect">
            <a:avLst/>
          </a:prstGeom>
          <a:solidFill>
            <a:srgbClr val="353535">
              <a:alpha val="11764"/>
            </a:srgbClr>
          </a:solidFill>
          <a:ln>
            <a:noFill/>
          </a:ln>
        </p:spPr>
      </p:sp>
      <p:sp>
        <p:nvSpPr>
          <p:cNvPr id="347" name="Google Shape;347;p9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48" name="Google Shape;348;p9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49" name="Google Shape;349;p9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350"/>
        <p:cNvGrpSpPr/>
        <p:nvPr/>
      </p:nvGrpSpPr>
      <p:grpSpPr>
        <a:xfrm>
          <a:off x="0" y="0"/>
          <a:ext cx="0" cy="0"/>
          <a:chOff x="0" y="0"/>
          <a:chExt cx="0" cy="0"/>
        </a:xfrm>
      </p:grpSpPr>
      <p:sp>
        <p:nvSpPr>
          <p:cNvPr id="351" name="Google Shape;351;p94"/>
          <p:cNvSpPr>
            <a:spLocks noGrp="1"/>
          </p:cNvSpPr>
          <p:nvPr>
            <p:ph type="pic" idx="2"/>
          </p:nvPr>
        </p:nvSpPr>
        <p:spPr>
          <a:xfrm>
            <a:off x="2457449" y="0"/>
            <a:ext cx="5485374" cy="10288588"/>
          </a:xfrm>
          <a:prstGeom prst="rect">
            <a:avLst/>
          </a:prstGeom>
          <a:solidFill>
            <a:srgbClr val="353535">
              <a:alpha val="11764"/>
            </a:srgbClr>
          </a:solidFill>
          <a:ln>
            <a:noFill/>
          </a:ln>
        </p:spPr>
      </p:sp>
      <p:sp>
        <p:nvSpPr>
          <p:cNvPr id="352" name="Google Shape;352;p94"/>
          <p:cNvSpPr>
            <a:spLocks noGrp="1"/>
          </p:cNvSpPr>
          <p:nvPr>
            <p:ph type="pic" idx="3"/>
          </p:nvPr>
        </p:nvSpPr>
        <p:spPr>
          <a:xfrm>
            <a:off x="0" y="0"/>
            <a:ext cx="2457448" cy="10288588"/>
          </a:xfrm>
          <a:prstGeom prst="rect">
            <a:avLst/>
          </a:prstGeom>
          <a:solidFill>
            <a:srgbClr val="353535">
              <a:alpha val="11764"/>
            </a:srgbClr>
          </a:solidFill>
          <a:ln>
            <a:noFill/>
          </a:ln>
        </p:spPr>
      </p:sp>
      <p:sp>
        <p:nvSpPr>
          <p:cNvPr id="353" name="Google Shape;353;p9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54" name="Google Shape;354;p9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55" name="Google Shape;355;p9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356"/>
        <p:cNvGrpSpPr/>
        <p:nvPr/>
      </p:nvGrpSpPr>
      <p:grpSpPr>
        <a:xfrm>
          <a:off x="0" y="0"/>
          <a:ext cx="0" cy="0"/>
          <a:chOff x="0" y="0"/>
          <a:chExt cx="0" cy="0"/>
        </a:xfrm>
      </p:grpSpPr>
      <p:sp>
        <p:nvSpPr>
          <p:cNvPr id="357" name="Google Shape;357;p95"/>
          <p:cNvSpPr>
            <a:spLocks noGrp="1"/>
          </p:cNvSpPr>
          <p:nvPr>
            <p:ph type="pic" idx="2"/>
          </p:nvPr>
        </p:nvSpPr>
        <p:spPr>
          <a:xfrm>
            <a:off x="0" y="0"/>
            <a:ext cx="7942823" cy="10288588"/>
          </a:xfrm>
          <a:prstGeom prst="rect">
            <a:avLst/>
          </a:prstGeom>
          <a:solidFill>
            <a:srgbClr val="353535">
              <a:alpha val="11764"/>
            </a:srgbClr>
          </a:solidFill>
          <a:ln>
            <a:noFill/>
          </a:ln>
        </p:spPr>
      </p:sp>
      <p:sp>
        <p:nvSpPr>
          <p:cNvPr id="358" name="Google Shape;358;p9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59" name="Google Shape;359;p9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60" name="Google Shape;360;p9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361"/>
        <p:cNvGrpSpPr/>
        <p:nvPr/>
      </p:nvGrpSpPr>
      <p:grpSpPr>
        <a:xfrm>
          <a:off x="0" y="0"/>
          <a:ext cx="0" cy="0"/>
          <a:chOff x="0" y="0"/>
          <a:chExt cx="0" cy="0"/>
        </a:xfrm>
      </p:grpSpPr>
      <p:sp>
        <p:nvSpPr>
          <p:cNvPr id="362" name="Google Shape;362;p96"/>
          <p:cNvSpPr>
            <a:spLocks noGrp="1"/>
          </p:cNvSpPr>
          <p:nvPr>
            <p:ph type="pic" idx="2"/>
          </p:nvPr>
        </p:nvSpPr>
        <p:spPr>
          <a:xfrm>
            <a:off x="8180310" y="0"/>
            <a:ext cx="10107690" cy="10288588"/>
          </a:xfrm>
          <a:prstGeom prst="rect">
            <a:avLst/>
          </a:prstGeom>
          <a:solidFill>
            <a:srgbClr val="353535">
              <a:alpha val="11764"/>
            </a:srgbClr>
          </a:solidFill>
          <a:ln>
            <a:noFill/>
          </a:ln>
        </p:spPr>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63"/>
        <p:cNvGrpSpPr/>
        <p:nvPr/>
      </p:nvGrpSpPr>
      <p:grpSpPr>
        <a:xfrm>
          <a:off x="0" y="0"/>
          <a:ext cx="0" cy="0"/>
          <a:chOff x="0" y="0"/>
          <a:chExt cx="0" cy="0"/>
        </a:xfrm>
      </p:grpSpPr>
      <p:sp>
        <p:nvSpPr>
          <p:cNvPr id="364" name="Google Shape;364;p97"/>
          <p:cNvSpPr>
            <a:spLocks noGrp="1"/>
          </p:cNvSpPr>
          <p:nvPr>
            <p:ph type="pic" idx="2"/>
          </p:nvPr>
        </p:nvSpPr>
        <p:spPr>
          <a:xfrm>
            <a:off x="7841126" y="0"/>
            <a:ext cx="10446874" cy="10288588"/>
          </a:xfrm>
          <a:prstGeom prst="rect">
            <a:avLst/>
          </a:prstGeom>
          <a:solidFill>
            <a:srgbClr val="353535">
              <a:alpha val="11764"/>
            </a:srgbClr>
          </a:solidFill>
          <a:ln>
            <a:noFill/>
          </a:ln>
        </p:spPr>
      </p:sp>
      <p:pic>
        <p:nvPicPr>
          <p:cNvPr id="365" name="Google Shape;365;p9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366"/>
        <p:cNvGrpSpPr/>
        <p:nvPr/>
      </p:nvGrpSpPr>
      <p:grpSpPr>
        <a:xfrm>
          <a:off x="0" y="0"/>
          <a:ext cx="0" cy="0"/>
          <a:chOff x="0" y="0"/>
          <a:chExt cx="0" cy="0"/>
        </a:xfrm>
      </p:grpSpPr>
      <p:sp>
        <p:nvSpPr>
          <p:cNvPr id="367" name="Google Shape;367;p98"/>
          <p:cNvSpPr>
            <a:spLocks noGrp="1"/>
          </p:cNvSpPr>
          <p:nvPr>
            <p:ph type="pic" idx="2"/>
          </p:nvPr>
        </p:nvSpPr>
        <p:spPr>
          <a:xfrm>
            <a:off x="0" y="0"/>
            <a:ext cx="14831526" cy="10288588"/>
          </a:xfrm>
          <a:prstGeom prst="rect">
            <a:avLst/>
          </a:prstGeom>
          <a:solidFill>
            <a:srgbClr val="353535">
              <a:alpha val="11764"/>
            </a:srgbClr>
          </a:solidFill>
          <a:ln>
            <a:noFill/>
          </a:ln>
        </p:spPr>
      </p:sp>
      <p:sp>
        <p:nvSpPr>
          <p:cNvPr id="368" name="Google Shape;368;p9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69" name="Google Shape;369;p9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70" name="Google Shape;370;p9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371"/>
        <p:cNvGrpSpPr/>
        <p:nvPr/>
      </p:nvGrpSpPr>
      <p:grpSpPr>
        <a:xfrm>
          <a:off x="0" y="0"/>
          <a:ext cx="0" cy="0"/>
          <a:chOff x="0" y="0"/>
          <a:chExt cx="0" cy="0"/>
        </a:xfrm>
      </p:grpSpPr>
      <p:sp>
        <p:nvSpPr>
          <p:cNvPr id="372" name="Google Shape;372;p99"/>
          <p:cNvSpPr>
            <a:spLocks noGrp="1"/>
          </p:cNvSpPr>
          <p:nvPr>
            <p:ph type="pic" idx="2"/>
          </p:nvPr>
        </p:nvSpPr>
        <p:spPr>
          <a:xfrm>
            <a:off x="-1" y="0"/>
            <a:ext cx="11799269" cy="10288588"/>
          </a:xfrm>
          <a:prstGeom prst="rect">
            <a:avLst/>
          </a:prstGeom>
          <a:solidFill>
            <a:srgbClr val="353535">
              <a:alpha val="11764"/>
            </a:srgbClr>
          </a:solidFill>
          <a:ln>
            <a:noFill/>
          </a:ln>
        </p:spPr>
      </p:sp>
      <p:sp>
        <p:nvSpPr>
          <p:cNvPr id="373" name="Google Shape;373;p9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74" name="Google Shape;374;p9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75" name="Google Shape;375;p9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76"/>
        <p:cNvGrpSpPr/>
        <p:nvPr/>
      </p:nvGrpSpPr>
      <p:grpSpPr>
        <a:xfrm>
          <a:off x="0" y="0"/>
          <a:ext cx="0" cy="0"/>
          <a:chOff x="0" y="0"/>
          <a:chExt cx="0" cy="0"/>
        </a:xfrm>
      </p:grpSpPr>
      <p:sp>
        <p:nvSpPr>
          <p:cNvPr id="377" name="Google Shape;377;p100"/>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8" name="Google Shape;378;p10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79" name="Google Shape;379;p10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80" name="Google Shape;380;p10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381"/>
        <p:cNvGrpSpPr/>
        <p:nvPr/>
      </p:nvGrpSpPr>
      <p:grpSpPr>
        <a:xfrm>
          <a:off x="0" y="0"/>
          <a:ext cx="0" cy="0"/>
          <a:chOff x="0" y="0"/>
          <a:chExt cx="0" cy="0"/>
        </a:xfrm>
      </p:grpSpPr>
      <p:sp>
        <p:nvSpPr>
          <p:cNvPr id="382" name="Google Shape;382;p101"/>
          <p:cNvSpPr>
            <a:spLocks noGrp="1"/>
          </p:cNvSpPr>
          <p:nvPr>
            <p:ph type="pic" idx="2"/>
          </p:nvPr>
        </p:nvSpPr>
        <p:spPr>
          <a:xfrm>
            <a:off x="8655168" y="3482292"/>
            <a:ext cx="5777441" cy="5788744"/>
          </a:xfrm>
          <a:prstGeom prst="rect">
            <a:avLst/>
          </a:prstGeom>
          <a:solidFill>
            <a:srgbClr val="353535">
              <a:alpha val="11764"/>
            </a:srgbClr>
          </a:solidFill>
          <a:ln>
            <a:noFill/>
          </a:ln>
        </p:spPr>
      </p:sp>
      <p:sp>
        <p:nvSpPr>
          <p:cNvPr id="383" name="Google Shape;383;p101"/>
          <p:cNvSpPr>
            <a:spLocks noGrp="1"/>
          </p:cNvSpPr>
          <p:nvPr>
            <p:ph type="pic" idx="3"/>
          </p:nvPr>
        </p:nvSpPr>
        <p:spPr>
          <a:xfrm>
            <a:off x="11334720" y="0"/>
            <a:ext cx="6953280" cy="10288588"/>
          </a:xfrm>
          <a:prstGeom prst="rect">
            <a:avLst/>
          </a:prstGeom>
          <a:solidFill>
            <a:srgbClr val="353535">
              <a:alpha val="11764"/>
            </a:srgbClr>
          </a:solidFill>
          <a:ln>
            <a:noFill/>
          </a:ln>
        </p:spPr>
      </p:sp>
      <p:sp>
        <p:nvSpPr>
          <p:cNvPr id="384" name="Google Shape;384;p10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85" name="Google Shape;385;p10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86" name="Google Shape;386;p10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387"/>
        <p:cNvGrpSpPr/>
        <p:nvPr/>
      </p:nvGrpSpPr>
      <p:grpSpPr>
        <a:xfrm>
          <a:off x="0" y="0"/>
          <a:ext cx="0" cy="0"/>
          <a:chOff x="0" y="0"/>
          <a:chExt cx="0" cy="0"/>
        </a:xfrm>
      </p:grpSpPr>
      <p:sp>
        <p:nvSpPr>
          <p:cNvPr id="388" name="Google Shape;388;p102"/>
          <p:cNvSpPr>
            <a:spLocks noGrp="1"/>
          </p:cNvSpPr>
          <p:nvPr>
            <p:ph type="pic" idx="2"/>
          </p:nvPr>
        </p:nvSpPr>
        <p:spPr>
          <a:xfrm>
            <a:off x="11334720" y="0"/>
            <a:ext cx="6953280" cy="10288588"/>
          </a:xfrm>
          <a:prstGeom prst="rect">
            <a:avLst/>
          </a:prstGeom>
          <a:solidFill>
            <a:srgbClr val="353535">
              <a:alpha val="11764"/>
            </a:srgbClr>
          </a:solidFill>
          <a:ln>
            <a:noFill/>
          </a:ln>
        </p:spPr>
      </p:sp>
      <p:sp>
        <p:nvSpPr>
          <p:cNvPr id="389" name="Google Shape;389;p102"/>
          <p:cNvSpPr>
            <a:spLocks noGrp="1"/>
          </p:cNvSpPr>
          <p:nvPr>
            <p:ph type="pic" idx="3"/>
          </p:nvPr>
        </p:nvSpPr>
        <p:spPr>
          <a:xfrm>
            <a:off x="8937817" y="3459679"/>
            <a:ext cx="5212135" cy="5845278"/>
          </a:xfrm>
          <a:prstGeom prst="rect">
            <a:avLst/>
          </a:prstGeom>
          <a:solidFill>
            <a:srgbClr val="353535">
              <a:alpha val="11764"/>
            </a:srgbClr>
          </a:solidFill>
          <a:ln>
            <a:noFill/>
          </a:ln>
        </p:spPr>
      </p:sp>
      <p:sp>
        <p:nvSpPr>
          <p:cNvPr id="390" name="Google Shape;390;p10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91" name="Google Shape;391;p10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92" name="Google Shape;392;p10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393"/>
        <p:cNvGrpSpPr/>
        <p:nvPr/>
      </p:nvGrpSpPr>
      <p:grpSpPr>
        <a:xfrm>
          <a:off x="0" y="0"/>
          <a:ext cx="0" cy="0"/>
          <a:chOff x="0" y="0"/>
          <a:chExt cx="0" cy="0"/>
        </a:xfrm>
      </p:grpSpPr>
      <p:sp>
        <p:nvSpPr>
          <p:cNvPr id="394" name="Google Shape;394;p103"/>
          <p:cNvSpPr>
            <a:spLocks noGrp="1"/>
          </p:cNvSpPr>
          <p:nvPr>
            <p:ph type="pic" idx="2"/>
          </p:nvPr>
        </p:nvSpPr>
        <p:spPr>
          <a:xfrm>
            <a:off x="0" y="0"/>
            <a:ext cx="13279983" cy="10288588"/>
          </a:xfrm>
          <a:prstGeom prst="rect">
            <a:avLst/>
          </a:prstGeom>
          <a:solidFill>
            <a:srgbClr val="353535">
              <a:alpha val="11764"/>
            </a:srgbClr>
          </a:solidFill>
          <a:ln>
            <a:noFill/>
          </a:ln>
        </p:spPr>
      </p:sp>
      <p:sp>
        <p:nvSpPr>
          <p:cNvPr id="395" name="Google Shape;395;p10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96" name="Google Shape;396;p10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97" name="Google Shape;397;p10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398"/>
        <p:cNvGrpSpPr/>
        <p:nvPr/>
      </p:nvGrpSpPr>
      <p:grpSpPr>
        <a:xfrm>
          <a:off x="0" y="0"/>
          <a:ext cx="0" cy="0"/>
          <a:chOff x="0" y="0"/>
          <a:chExt cx="0" cy="0"/>
        </a:xfrm>
      </p:grpSpPr>
      <p:sp>
        <p:nvSpPr>
          <p:cNvPr id="399" name="Google Shape;399;p104"/>
          <p:cNvSpPr>
            <a:spLocks noGrp="1"/>
          </p:cNvSpPr>
          <p:nvPr>
            <p:ph type="pic" idx="2"/>
          </p:nvPr>
        </p:nvSpPr>
        <p:spPr>
          <a:xfrm>
            <a:off x="5008008" y="0"/>
            <a:ext cx="13279991" cy="10288588"/>
          </a:xfrm>
          <a:prstGeom prst="rect">
            <a:avLst/>
          </a:prstGeom>
          <a:solidFill>
            <a:srgbClr val="353535">
              <a:alpha val="11764"/>
            </a:srgbClr>
          </a:solidFill>
          <a:ln>
            <a:noFill/>
          </a:ln>
        </p:spPr>
      </p:sp>
      <p:sp>
        <p:nvSpPr>
          <p:cNvPr id="400" name="Google Shape;400;p10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01" name="Google Shape;401;p10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02" name="Google Shape;402;p10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403"/>
        <p:cNvGrpSpPr/>
        <p:nvPr/>
      </p:nvGrpSpPr>
      <p:grpSpPr>
        <a:xfrm>
          <a:off x="0" y="0"/>
          <a:ext cx="0" cy="0"/>
          <a:chOff x="0" y="0"/>
          <a:chExt cx="0" cy="0"/>
        </a:xfrm>
      </p:grpSpPr>
      <p:sp>
        <p:nvSpPr>
          <p:cNvPr id="404" name="Google Shape;404;p105"/>
          <p:cNvSpPr>
            <a:spLocks noGrp="1"/>
          </p:cNvSpPr>
          <p:nvPr>
            <p:ph type="pic" idx="2"/>
          </p:nvPr>
        </p:nvSpPr>
        <p:spPr>
          <a:xfrm>
            <a:off x="-17244" y="0"/>
            <a:ext cx="16075035" cy="10288588"/>
          </a:xfrm>
          <a:prstGeom prst="rect">
            <a:avLst/>
          </a:prstGeom>
          <a:solidFill>
            <a:srgbClr val="353535">
              <a:alpha val="11764"/>
            </a:srgbClr>
          </a:solidFill>
          <a:ln>
            <a:noFill/>
          </a:ln>
        </p:spPr>
      </p:sp>
      <p:sp>
        <p:nvSpPr>
          <p:cNvPr id="405" name="Google Shape;405;p10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06" name="Google Shape;406;p10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07" name="Google Shape;407;p10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408"/>
        <p:cNvGrpSpPr/>
        <p:nvPr/>
      </p:nvGrpSpPr>
      <p:grpSpPr>
        <a:xfrm>
          <a:off x="0" y="0"/>
          <a:ext cx="0" cy="0"/>
          <a:chOff x="0" y="0"/>
          <a:chExt cx="0" cy="0"/>
        </a:xfrm>
      </p:grpSpPr>
      <p:sp>
        <p:nvSpPr>
          <p:cNvPr id="409" name="Google Shape;409;p106"/>
          <p:cNvSpPr>
            <a:spLocks noGrp="1"/>
          </p:cNvSpPr>
          <p:nvPr>
            <p:ph type="pic" idx="2"/>
          </p:nvPr>
        </p:nvSpPr>
        <p:spPr>
          <a:xfrm>
            <a:off x="4797506" y="0"/>
            <a:ext cx="16075035" cy="10288588"/>
          </a:xfrm>
          <a:prstGeom prst="rect">
            <a:avLst/>
          </a:prstGeom>
          <a:solidFill>
            <a:srgbClr val="353535">
              <a:alpha val="11764"/>
            </a:srgbClr>
          </a:solidFill>
          <a:ln>
            <a:noFill/>
          </a:ln>
        </p:spPr>
      </p:sp>
      <p:sp>
        <p:nvSpPr>
          <p:cNvPr id="410" name="Google Shape;410;p10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11" name="Google Shape;411;p10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12" name="Google Shape;412;p10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413"/>
        <p:cNvGrpSpPr/>
        <p:nvPr/>
      </p:nvGrpSpPr>
      <p:grpSpPr>
        <a:xfrm>
          <a:off x="0" y="0"/>
          <a:ext cx="0" cy="0"/>
          <a:chOff x="0" y="0"/>
          <a:chExt cx="0" cy="0"/>
        </a:xfrm>
      </p:grpSpPr>
      <p:sp>
        <p:nvSpPr>
          <p:cNvPr id="414" name="Google Shape;414;p107"/>
          <p:cNvSpPr>
            <a:spLocks noGrp="1"/>
          </p:cNvSpPr>
          <p:nvPr>
            <p:ph type="pic" idx="2"/>
          </p:nvPr>
        </p:nvSpPr>
        <p:spPr>
          <a:xfrm>
            <a:off x="1818975" y="0"/>
            <a:ext cx="6662002" cy="10288588"/>
          </a:xfrm>
          <a:prstGeom prst="rect">
            <a:avLst/>
          </a:prstGeom>
          <a:solidFill>
            <a:srgbClr val="353535">
              <a:alpha val="11764"/>
            </a:srgbClr>
          </a:solidFill>
          <a:ln>
            <a:noFill/>
          </a:ln>
        </p:spPr>
      </p:sp>
      <p:sp>
        <p:nvSpPr>
          <p:cNvPr id="415" name="Google Shape;415;p10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16" name="Google Shape;416;p10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17" name="Google Shape;417;p10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418"/>
        <p:cNvGrpSpPr/>
        <p:nvPr/>
      </p:nvGrpSpPr>
      <p:grpSpPr>
        <a:xfrm>
          <a:off x="0" y="0"/>
          <a:ext cx="0" cy="0"/>
          <a:chOff x="0" y="0"/>
          <a:chExt cx="0" cy="0"/>
        </a:xfrm>
      </p:grpSpPr>
      <p:sp>
        <p:nvSpPr>
          <p:cNvPr id="419" name="Google Shape;419;p108"/>
          <p:cNvSpPr>
            <a:spLocks noGrp="1"/>
          </p:cNvSpPr>
          <p:nvPr>
            <p:ph type="pic" idx="2"/>
          </p:nvPr>
        </p:nvSpPr>
        <p:spPr>
          <a:xfrm>
            <a:off x="1237024" y="1307392"/>
            <a:ext cx="7696540" cy="7673803"/>
          </a:xfrm>
          <a:prstGeom prst="rect">
            <a:avLst/>
          </a:prstGeom>
          <a:solidFill>
            <a:srgbClr val="353535">
              <a:alpha val="11764"/>
            </a:srgbClr>
          </a:solidFill>
          <a:ln>
            <a:noFill/>
          </a:ln>
        </p:spPr>
      </p:sp>
      <p:sp>
        <p:nvSpPr>
          <p:cNvPr id="420" name="Google Shape;420;p10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21" name="Google Shape;421;p10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22" name="Google Shape;422;p10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48"/>
        <p:cNvGrpSpPr/>
        <p:nvPr/>
      </p:nvGrpSpPr>
      <p:grpSpPr>
        <a:xfrm>
          <a:off x="0" y="0"/>
          <a:ext cx="0" cy="0"/>
          <a:chOff x="0" y="0"/>
          <a:chExt cx="0" cy="0"/>
        </a:xfrm>
      </p:grpSpPr>
      <p:sp>
        <p:nvSpPr>
          <p:cNvPr id="49" name="Google Shape;49;p33"/>
          <p:cNvSpPr>
            <a:spLocks noGrp="1"/>
          </p:cNvSpPr>
          <p:nvPr>
            <p:ph type="pic" idx="2"/>
          </p:nvPr>
        </p:nvSpPr>
        <p:spPr>
          <a:xfrm>
            <a:off x="0" y="0"/>
            <a:ext cx="9601200" cy="10288588"/>
          </a:xfrm>
          <a:prstGeom prst="rect">
            <a:avLst/>
          </a:prstGeom>
          <a:solidFill>
            <a:srgbClr val="353535">
              <a:alpha val="11372"/>
            </a:srgbClr>
          </a:solidFill>
          <a:ln>
            <a:noFill/>
          </a:ln>
        </p:spPr>
      </p:sp>
      <p:sp>
        <p:nvSpPr>
          <p:cNvPr id="50" name="Google Shape;50;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1" name="Google Shape;51;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ACB886E1-22A5-DA4A-BAB3-A4B20437D4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423"/>
        <p:cNvGrpSpPr/>
        <p:nvPr/>
      </p:nvGrpSpPr>
      <p:grpSpPr>
        <a:xfrm>
          <a:off x="0" y="0"/>
          <a:ext cx="0" cy="0"/>
          <a:chOff x="0" y="0"/>
          <a:chExt cx="0" cy="0"/>
        </a:xfrm>
      </p:grpSpPr>
      <p:sp>
        <p:nvSpPr>
          <p:cNvPr id="424" name="Google Shape;424;p109"/>
          <p:cNvSpPr>
            <a:spLocks noGrp="1"/>
          </p:cNvSpPr>
          <p:nvPr>
            <p:ph type="pic" idx="2"/>
          </p:nvPr>
        </p:nvSpPr>
        <p:spPr>
          <a:xfrm>
            <a:off x="9401366" y="1401961"/>
            <a:ext cx="7507277" cy="7518587"/>
          </a:xfrm>
          <a:prstGeom prst="rect">
            <a:avLst/>
          </a:prstGeom>
          <a:solidFill>
            <a:srgbClr val="353535">
              <a:alpha val="11764"/>
            </a:srgbClr>
          </a:solidFill>
          <a:ln>
            <a:noFill/>
          </a:ln>
        </p:spPr>
      </p:sp>
      <p:sp>
        <p:nvSpPr>
          <p:cNvPr id="425" name="Google Shape;425;p10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26" name="Google Shape;426;p10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27" name="Google Shape;427;p10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428"/>
        <p:cNvGrpSpPr/>
        <p:nvPr/>
      </p:nvGrpSpPr>
      <p:grpSpPr>
        <a:xfrm>
          <a:off x="0" y="0"/>
          <a:ext cx="0" cy="0"/>
          <a:chOff x="0" y="0"/>
          <a:chExt cx="0" cy="0"/>
        </a:xfrm>
      </p:grpSpPr>
      <p:sp>
        <p:nvSpPr>
          <p:cNvPr id="429" name="Google Shape;429;p110"/>
          <p:cNvSpPr>
            <a:spLocks noGrp="1"/>
          </p:cNvSpPr>
          <p:nvPr>
            <p:ph type="pic" idx="2"/>
          </p:nvPr>
        </p:nvSpPr>
        <p:spPr>
          <a:xfrm>
            <a:off x="2188966" y="2589863"/>
            <a:ext cx="5107185" cy="5108862"/>
          </a:xfrm>
          <a:prstGeom prst="rect">
            <a:avLst/>
          </a:prstGeom>
          <a:solidFill>
            <a:srgbClr val="353535">
              <a:alpha val="11764"/>
            </a:srgbClr>
          </a:solidFill>
          <a:ln>
            <a:noFill/>
          </a:ln>
        </p:spPr>
      </p:sp>
      <p:sp>
        <p:nvSpPr>
          <p:cNvPr id="430" name="Google Shape;430;p11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31" name="Google Shape;431;p11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32" name="Google Shape;432;p11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433"/>
        <p:cNvGrpSpPr/>
        <p:nvPr/>
      </p:nvGrpSpPr>
      <p:grpSpPr>
        <a:xfrm>
          <a:off x="0" y="0"/>
          <a:ext cx="0" cy="0"/>
          <a:chOff x="0" y="0"/>
          <a:chExt cx="0" cy="0"/>
        </a:xfrm>
      </p:grpSpPr>
      <p:sp>
        <p:nvSpPr>
          <p:cNvPr id="434" name="Google Shape;434;p111"/>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435" name="Google Shape;435;p11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36" name="Google Shape;436;p11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437" name="Google Shape;437;p111"/>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438" name="Google Shape;438;p11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439"/>
        <p:cNvGrpSpPr/>
        <p:nvPr/>
      </p:nvGrpSpPr>
      <p:grpSpPr>
        <a:xfrm>
          <a:off x="0" y="0"/>
          <a:ext cx="0" cy="0"/>
          <a:chOff x="0" y="0"/>
          <a:chExt cx="0" cy="0"/>
        </a:xfrm>
      </p:grpSpPr>
      <p:sp>
        <p:nvSpPr>
          <p:cNvPr id="440" name="Google Shape;440;p112"/>
          <p:cNvSpPr>
            <a:spLocks noGrp="1"/>
          </p:cNvSpPr>
          <p:nvPr>
            <p:ph type="pic" idx="2"/>
          </p:nvPr>
        </p:nvSpPr>
        <p:spPr>
          <a:xfrm>
            <a:off x="0" y="0"/>
            <a:ext cx="5144294" cy="5144294"/>
          </a:xfrm>
          <a:prstGeom prst="rect">
            <a:avLst/>
          </a:prstGeom>
          <a:solidFill>
            <a:srgbClr val="353535">
              <a:alpha val="11764"/>
            </a:srgbClr>
          </a:solidFill>
          <a:ln>
            <a:noFill/>
          </a:ln>
        </p:spPr>
      </p:sp>
      <p:sp>
        <p:nvSpPr>
          <p:cNvPr id="441" name="Google Shape;441;p112"/>
          <p:cNvSpPr>
            <a:spLocks noGrp="1"/>
          </p:cNvSpPr>
          <p:nvPr>
            <p:ph type="pic" idx="3"/>
          </p:nvPr>
        </p:nvSpPr>
        <p:spPr>
          <a:xfrm>
            <a:off x="0" y="5144294"/>
            <a:ext cx="5144294" cy="5144294"/>
          </a:xfrm>
          <a:prstGeom prst="rect">
            <a:avLst/>
          </a:prstGeom>
          <a:solidFill>
            <a:srgbClr val="353535">
              <a:alpha val="11764"/>
            </a:srgbClr>
          </a:solidFill>
          <a:ln>
            <a:noFill/>
          </a:ln>
        </p:spPr>
      </p:sp>
      <p:sp>
        <p:nvSpPr>
          <p:cNvPr id="442" name="Google Shape;442;p112"/>
          <p:cNvSpPr>
            <a:spLocks noGrp="1"/>
          </p:cNvSpPr>
          <p:nvPr>
            <p:ph type="pic" idx="4"/>
          </p:nvPr>
        </p:nvSpPr>
        <p:spPr>
          <a:xfrm>
            <a:off x="5144294" y="0"/>
            <a:ext cx="5144294" cy="5144294"/>
          </a:xfrm>
          <a:prstGeom prst="rect">
            <a:avLst/>
          </a:prstGeom>
          <a:solidFill>
            <a:srgbClr val="353535">
              <a:alpha val="11764"/>
            </a:srgbClr>
          </a:solidFill>
          <a:ln>
            <a:noFill/>
          </a:ln>
        </p:spPr>
      </p:sp>
      <p:sp>
        <p:nvSpPr>
          <p:cNvPr id="443" name="Google Shape;443;p112"/>
          <p:cNvSpPr>
            <a:spLocks noGrp="1"/>
          </p:cNvSpPr>
          <p:nvPr>
            <p:ph type="pic" idx="5"/>
          </p:nvPr>
        </p:nvSpPr>
        <p:spPr>
          <a:xfrm>
            <a:off x="5144294" y="5144294"/>
            <a:ext cx="5144294" cy="5144294"/>
          </a:xfrm>
          <a:prstGeom prst="rect">
            <a:avLst/>
          </a:prstGeom>
          <a:solidFill>
            <a:srgbClr val="353535">
              <a:alpha val="11764"/>
            </a:srgbClr>
          </a:solidFill>
          <a:ln>
            <a:noFill/>
          </a:ln>
        </p:spPr>
      </p:sp>
      <p:sp>
        <p:nvSpPr>
          <p:cNvPr id="444" name="Google Shape;444;p112"/>
          <p:cNvSpPr>
            <a:spLocks noGrp="1"/>
          </p:cNvSpPr>
          <p:nvPr>
            <p:ph type="pic" idx="6"/>
          </p:nvPr>
        </p:nvSpPr>
        <p:spPr>
          <a:xfrm>
            <a:off x="10288588" y="0"/>
            <a:ext cx="7999412" cy="5144294"/>
          </a:xfrm>
          <a:prstGeom prst="rect">
            <a:avLst/>
          </a:prstGeom>
          <a:solidFill>
            <a:srgbClr val="353535">
              <a:alpha val="11764"/>
            </a:srgbClr>
          </a:solidFill>
          <a:ln>
            <a:noFill/>
          </a:ln>
        </p:spPr>
      </p:sp>
      <p:sp>
        <p:nvSpPr>
          <p:cNvPr id="445" name="Google Shape;445;p11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46" name="Google Shape;446;p11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447"/>
        <p:cNvGrpSpPr/>
        <p:nvPr/>
      </p:nvGrpSpPr>
      <p:grpSpPr>
        <a:xfrm>
          <a:off x="0" y="0"/>
          <a:ext cx="0" cy="0"/>
          <a:chOff x="0" y="0"/>
          <a:chExt cx="0" cy="0"/>
        </a:xfrm>
      </p:grpSpPr>
      <p:sp>
        <p:nvSpPr>
          <p:cNvPr id="448" name="Google Shape;448;p113"/>
          <p:cNvSpPr>
            <a:spLocks noGrp="1"/>
          </p:cNvSpPr>
          <p:nvPr>
            <p:ph type="pic" idx="2"/>
          </p:nvPr>
        </p:nvSpPr>
        <p:spPr>
          <a:xfrm>
            <a:off x="1751932" y="3612397"/>
            <a:ext cx="1971656" cy="1973190"/>
          </a:xfrm>
          <a:prstGeom prst="rect">
            <a:avLst/>
          </a:prstGeom>
          <a:solidFill>
            <a:schemeClr val="dk1">
              <a:alpha val="11764"/>
            </a:schemeClr>
          </a:solidFill>
          <a:ln>
            <a:noFill/>
          </a:ln>
        </p:spPr>
      </p:sp>
      <p:sp>
        <p:nvSpPr>
          <p:cNvPr id="449" name="Google Shape;449;p113"/>
          <p:cNvSpPr>
            <a:spLocks noGrp="1"/>
          </p:cNvSpPr>
          <p:nvPr>
            <p:ph type="pic" idx="3"/>
          </p:nvPr>
        </p:nvSpPr>
        <p:spPr>
          <a:xfrm>
            <a:off x="6041343" y="3612397"/>
            <a:ext cx="1971656" cy="1973190"/>
          </a:xfrm>
          <a:prstGeom prst="rect">
            <a:avLst/>
          </a:prstGeom>
          <a:solidFill>
            <a:schemeClr val="dk1">
              <a:alpha val="11764"/>
            </a:schemeClr>
          </a:solidFill>
          <a:ln>
            <a:noFill/>
          </a:ln>
        </p:spPr>
      </p:sp>
      <p:sp>
        <p:nvSpPr>
          <p:cNvPr id="450" name="Google Shape;450;p113"/>
          <p:cNvSpPr>
            <a:spLocks noGrp="1"/>
          </p:cNvSpPr>
          <p:nvPr>
            <p:ph type="pic" idx="4"/>
          </p:nvPr>
        </p:nvSpPr>
        <p:spPr>
          <a:xfrm>
            <a:off x="10336545" y="3612397"/>
            <a:ext cx="1971656" cy="1973190"/>
          </a:xfrm>
          <a:prstGeom prst="rect">
            <a:avLst/>
          </a:prstGeom>
          <a:solidFill>
            <a:schemeClr val="dk1">
              <a:alpha val="11764"/>
            </a:schemeClr>
          </a:solidFill>
          <a:ln>
            <a:noFill/>
          </a:ln>
        </p:spPr>
      </p:sp>
      <p:sp>
        <p:nvSpPr>
          <p:cNvPr id="451" name="Google Shape;451;p113"/>
          <p:cNvSpPr>
            <a:spLocks noGrp="1"/>
          </p:cNvSpPr>
          <p:nvPr>
            <p:ph type="pic" idx="5"/>
          </p:nvPr>
        </p:nvSpPr>
        <p:spPr>
          <a:xfrm>
            <a:off x="14634815" y="3612397"/>
            <a:ext cx="1971656" cy="1973190"/>
          </a:xfrm>
          <a:prstGeom prst="rect">
            <a:avLst/>
          </a:prstGeom>
          <a:solidFill>
            <a:schemeClr val="dk1">
              <a:alpha val="11764"/>
            </a:schemeClr>
          </a:solidFill>
          <a:ln>
            <a:noFill/>
          </a:ln>
        </p:spPr>
      </p:sp>
      <p:pic>
        <p:nvPicPr>
          <p:cNvPr id="452" name="Google Shape;452;p113" descr="A picture containing drawing&#10;&#10;Description automatically generated"/>
          <p:cNvPicPr preferRelativeResize="0"/>
          <p:nvPr/>
        </p:nvPicPr>
        <p:blipFill rotWithShape="1">
          <a:blip r:embed="rId2">
            <a:alphaModFix/>
          </a:blip>
          <a:srcRect/>
          <a:stretch/>
        </p:blipFill>
        <p:spPr>
          <a:xfrm>
            <a:off x="14433607" y="14992"/>
            <a:ext cx="3847684" cy="1736484"/>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453"/>
        <p:cNvGrpSpPr/>
        <p:nvPr/>
      </p:nvGrpSpPr>
      <p:grpSpPr>
        <a:xfrm>
          <a:off x="0" y="0"/>
          <a:ext cx="0" cy="0"/>
          <a:chOff x="0" y="0"/>
          <a:chExt cx="0" cy="0"/>
        </a:xfrm>
      </p:grpSpPr>
      <p:sp>
        <p:nvSpPr>
          <p:cNvPr id="454" name="Google Shape;454;p114"/>
          <p:cNvSpPr/>
          <p:nvPr/>
        </p:nvSpPr>
        <p:spPr>
          <a:xfrm>
            <a:off x="360000" y="360056"/>
            <a:ext cx="17568000" cy="8583725"/>
          </a:xfrm>
          <a:prstGeom prst="rect">
            <a:avLst/>
          </a:prstGeom>
          <a:solidFill>
            <a:schemeClr val="lt2">
              <a:alpha val="49411"/>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55" name="Google Shape;455;p11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Font typeface="Arial"/>
              <a:buNone/>
              <a:defRPr sz="1800"/>
            </a:lvl2pPr>
            <a:lvl3pPr lvl="2">
              <a:spcBef>
                <a:spcPts val="0"/>
              </a:spcBef>
              <a:spcAft>
                <a:spcPts val="0"/>
              </a:spcAft>
              <a:buSzPts val="1400"/>
              <a:buFont typeface="Arial"/>
              <a:buNone/>
              <a:defRPr sz="1800"/>
            </a:lvl3pPr>
            <a:lvl4pPr lvl="3">
              <a:spcBef>
                <a:spcPts val="0"/>
              </a:spcBef>
              <a:spcAft>
                <a:spcPts val="0"/>
              </a:spcAft>
              <a:buSzPts val="1400"/>
              <a:buFont typeface="Arial"/>
              <a:buNone/>
              <a:defRPr sz="1800"/>
            </a:lvl4pPr>
            <a:lvl5pPr lvl="4">
              <a:spcBef>
                <a:spcPts val="0"/>
              </a:spcBef>
              <a:spcAft>
                <a:spcPts val="0"/>
              </a:spcAft>
              <a:buSzPts val="1400"/>
              <a:buFont typeface="Arial"/>
              <a:buNone/>
              <a:defRPr sz="1800"/>
            </a:lvl5pPr>
            <a:lvl6pPr lvl="5">
              <a:spcBef>
                <a:spcPts val="0"/>
              </a:spcBef>
              <a:spcAft>
                <a:spcPts val="0"/>
              </a:spcAft>
              <a:buSzPts val="1400"/>
              <a:buFont typeface="Arial"/>
              <a:buNone/>
              <a:defRPr sz="1800"/>
            </a:lvl6pPr>
            <a:lvl7pPr lvl="6">
              <a:spcBef>
                <a:spcPts val="0"/>
              </a:spcBef>
              <a:spcAft>
                <a:spcPts val="0"/>
              </a:spcAft>
              <a:buSzPts val="1400"/>
              <a:buFont typeface="Arial"/>
              <a:buNone/>
              <a:defRPr sz="1800"/>
            </a:lvl7pPr>
            <a:lvl8pPr lvl="7">
              <a:spcBef>
                <a:spcPts val="0"/>
              </a:spcBef>
              <a:spcAft>
                <a:spcPts val="0"/>
              </a:spcAft>
              <a:buSzPts val="1400"/>
              <a:buFont typeface="Arial"/>
              <a:buNone/>
              <a:defRPr sz="1800"/>
            </a:lvl8pPr>
            <a:lvl9pPr lvl="8">
              <a:spcBef>
                <a:spcPts val="0"/>
              </a:spcBef>
              <a:spcAft>
                <a:spcPts val="0"/>
              </a:spcAft>
              <a:buSzPts val="1400"/>
              <a:buFont typeface="Arial"/>
              <a:buNone/>
              <a:defRPr sz="1800"/>
            </a:lvl9pPr>
          </a:lstStyle>
          <a:p>
            <a:endParaRPr/>
          </a:p>
        </p:txBody>
      </p:sp>
      <p:sp>
        <p:nvSpPr>
          <p:cNvPr id="456" name="Google Shape;456;p11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457"/>
        <p:cNvGrpSpPr/>
        <p:nvPr/>
      </p:nvGrpSpPr>
      <p:grpSpPr>
        <a:xfrm>
          <a:off x="0" y="0"/>
          <a:ext cx="0" cy="0"/>
          <a:chOff x="0" y="0"/>
          <a:chExt cx="0" cy="0"/>
        </a:xfrm>
      </p:grpSpPr>
      <p:sp>
        <p:nvSpPr>
          <p:cNvPr id="458" name="Google Shape;458;p115"/>
          <p:cNvSpPr/>
          <p:nvPr/>
        </p:nvSpPr>
        <p:spPr>
          <a:xfrm>
            <a:off x="360000" y="360056"/>
            <a:ext cx="17568000" cy="8583725"/>
          </a:xfrm>
          <a:prstGeom prst="rect">
            <a:avLst/>
          </a:prstGeom>
          <a:solidFill>
            <a:schemeClr val="lt2">
              <a:alpha val="49803"/>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3600" b="0" i="0" u="none" strike="noStrike" cap="none">
              <a:solidFill>
                <a:schemeClr val="lt1"/>
              </a:solidFill>
              <a:latin typeface="Arial"/>
              <a:ea typeface="Arial"/>
              <a:cs typeface="Arial"/>
              <a:sym typeface="Arial"/>
            </a:endParaRPr>
          </a:p>
        </p:txBody>
      </p:sp>
      <p:sp>
        <p:nvSpPr>
          <p:cNvPr id="459" name="Google Shape;459;p115"/>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60" name="Google Shape;460;p115"/>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87443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79358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912831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53"/>
        <p:cNvGrpSpPr/>
        <p:nvPr/>
      </p:nvGrpSpPr>
      <p:grpSpPr>
        <a:xfrm>
          <a:off x="0" y="0"/>
          <a:ext cx="0" cy="0"/>
          <a:chOff x="0" y="0"/>
          <a:chExt cx="0" cy="0"/>
        </a:xfrm>
      </p:grpSpPr>
      <p:sp>
        <p:nvSpPr>
          <p:cNvPr id="54" name="Google Shape;54;p34"/>
          <p:cNvSpPr>
            <a:spLocks noGrp="1"/>
          </p:cNvSpPr>
          <p:nvPr>
            <p:ph type="pic" idx="2"/>
          </p:nvPr>
        </p:nvSpPr>
        <p:spPr>
          <a:xfrm>
            <a:off x="8180310" y="0"/>
            <a:ext cx="10107690" cy="10288588"/>
          </a:xfrm>
          <a:prstGeom prst="rect">
            <a:avLst/>
          </a:prstGeom>
          <a:solidFill>
            <a:srgbClr val="353535">
              <a:alpha val="11372"/>
            </a:srgbClr>
          </a:solidFill>
          <a:ln>
            <a:noFill/>
          </a:ln>
        </p:spPr>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348813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62340994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10597787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12 November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9421869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12 November 2024</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4400922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201108580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72534678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40647842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656473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206278829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9" Type="http://schemas.openxmlformats.org/officeDocument/2006/relationships/slideLayout" Target="../slideLayouts/slideLayout82.xml"/><Relationship Id="rId21" Type="http://schemas.openxmlformats.org/officeDocument/2006/relationships/slideLayout" Target="../slideLayouts/slideLayout64.xml"/><Relationship Id="rId34" Type="http://schemas.openxmlformats.org/officeDocument/2006/relationships/slideLayout" Target="../slideLayouts/slideLayout77.xml"/><Relationship Id="rId42" Type="http://schemas.openxmlformats.org/officeDocument/2006/relationships/slideLayout" Target="../slideLayouts/slideLayout85.xml"/><Relationship Id="rId7" Type="http://schemas.openxmlformats.org/officeDocument/2006/relationships/slideLayout" Target="../slideLayouts/slideLayout5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29" Type="http://schemas.openxmlformats.org/officeDocument/2006/relationships/slideLayout" Target="../slideLayouts/slideLayout72.xml"/><Relationship Id="rId41" Type="http://schemas.openxmlformats.org/officeDocument/2006/relationships/slideLayout" Target="../slideLayouts/slideLayout84.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32" Type="http://schemas.openxmlformats.org/officeDocument/2006/relationships/slideLayout" Target="../slideLayouts/slideLayout75.xml"/><Relationship Id="rId37" Type="http://schemas.openxmlformats.org/officeDocument/2006/relationships/slideLayout" Target="../slideLayouts/slideLayout80.xml"/><Relationship Id="rId40" Type="http://schemas.openxmlformats.org/officeDocument/2006/relationships/slideLayout" Target="../slideLayouts/slideLayout83.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36" Type="http://schemas.openxmlformats.org/officeDocument/2006/relationships/slideLayout" Target="../slideLayouts/slideLayout79.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31" Type="http://schemas.openxmlformats.org/officeDocument/2006/relationships/slideLayout" Target="../slideLayouts/slideLayout74.xml"/><Relationship Id="rId44" Type="http://schemas.openxmlformats.org/officeDocument/2006/relationships/theme" Target="../theme/theme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 Id="rId30" Type="http://schemas.openxmlformats.org/officeDocument/2006/relationships/slideLayout" Target="../slideLayouts/slideLayout73.xml"/><Relationship Id="rId35" Type="http://schemas.openxmlformats.org/officeDocument/2006/relationships/slideLayout" Target="../slideLayouts/slideLayout78.xml"/><Relationship Id="rId43" Type="http://schemas.openxmlformats.org/officeDocument/2006/relationships/slideLayout" Target="../slideLayouts/slideLayout86.xml"/><Relationship Id="rId8" Type="http://schemas.openxmlformats.org/officeDocument/2006/relationships/slideLayout" Target="../slideLayouts/slideLayout51.xml"/><Relationship Id="rId3" Type="http://schemas.openxmlformats.org/officeDocument/2006/relationships/slideLayout" Target="../slideLayouts/slideLayout46.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33" Type="http://schemas.openxmlformats.org/officeDocument/2006/relationships/slideLayout" Target="../slideLayouts/slideLayout76.xml"/><Relationship Id="rId38" Type="http://schemas.openxmlformats.org/officeDocument/2006/relationships/slideLayout" Target="../slideLayouts/slideLayout8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99.xml"/><Relationship Id="rId18" Type="http://schemas.openxmlformats.org/officeDocument/2006/relationships/slideLayout" Target="../slideLayouts/slideLayout104.xml"/><Relationship Id="rId26" Type="http://schemas.openxmlformats.org/officeDocument/2006/relationships/slideLayout" Target="../slideLayouts/slideLayout112.xml"/><Relationship Id="rId39" Type="http://schemas.openxmlformats.org/officeDocument/2006/relationships/slideLayout" Target="../slideLayouts/slideLayout125.xml"/><Relationship Id="rId21" Type="http://schemas.openxmlformats.org/officeDocument/2006/relationships/slideLayout" Target="../slideLayouts/slideLayout107.xml"/><Relationship Id="rId34" Type="http://schemas.openxmlformats.org/officeDocument/2006/relationships/slideLayout" Target="../slideLayouts/slideLayout120.xml"/><Relationship Id="rId42" Type="http://schemas.openxmlformats.org/officeDocument/2006/relationships/slideLayout" Target="../slideLayouts/slideLayout128.xml"/><Relationship Id="rId47" Type="http://schemas.openxmlformats.org/officeDocument/2006/relationships/slideLayout" Target="../slideLayouts/slideLayout133.xml"/><Relationship Id="rId7" Type="http://schemas.openxmlformats.org/officeDocument/2006/relationships/slideLayout" Target="../slideLayouts/slideLayout93.xml"/><Relationship Id="rId2" Type="http://schemas.openxmlformats.org/officeDocument/2006/relationships/slideLayout" Target="../slideLayouts/slideLayout88.xml"/><Relationship Id="rId16" Type="http://schemas.openxmlformats.org/officeDocument/2006/relationships/slideLayout" Target="../slideLayouts/slideLayout102.xml"/><Relationship Id="rId29" Type="http://schemas.openxmlformats.org/officeDocument/2006/relationships/slideLayout" Target="../slideLayouts/slideLayout115.xml"/><Relationship Id="rId11" Type="http://schemas.openxmlformats.org/officeDocument/2006/relationships/slideLayout" Target="../slideLayouts/slideLayout97.xml"/><Relationship Id="rId24" Type="http://schemas.openxmlformats.org/officeDocument/2006/relationships/slideLayout" Target="../slideLayouts/slideLayout110.xml"/><Relationship Id="rId32" Type="http://schemas.openxmlformats.org/officeDocument/2006/relationships/slideLayout" Target="../slideLayouts/slideLayout118.xml"/><Relationship Id="rId37" Type="http://schemas.openxmlformats.org/officeDocument/2006/relationships/slideLayout" Target="../slideLayouts/slideLayout123.xml"/><Relationship Id="rId40" Type="http://schemas.openxmlformats.org/officeDocument/2006/relationships/slideLayout" Target="../slideLayouts/slideLayout126.xml"/><Relationship Id="rId45" Type="http://schemas.openxmlformats.org/officeDocument/2006/relationships/slideLayout" Target="../slideLayouts/slideLayout131.xml"/><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28" Type="http://schemas.openxmlformats.org/officeDocument/2006/relationships/slideLayout" Target="../slideLayouts/slideLayout114.xml"/><Relationship Id="rId36" Type="http://schemas.openxmlformats.org/officeDocument/2006/relationships/slideLayout" Target="../slideLayouts/slideLayout122.xml"/><Relationship Id="rId49" Type="http://schemas.openxmlformats.org/officeDocument/2006/relationships/theme" Target="../theme/theme3.xml"/><Relationship Id="rId10" Type="http://schemas.openxmlformats.org/officeDocument/2006/relationships/slideLayout" Target="../slideLayouts/slideLayout96.xml"/><Relationship Id="rId19" Type="http://schemas.openxmlformats.org/officeDocument/2006/relationships/slideLayout" Target="../slideLayouts/slideLayout105.xml"/><Relationship Id="rId31" Type="http://schemas.openxmlformats.org/officeDocument/2006/relationships/slideLayout" Target="../slideLayouts/slideLayout117.xml"/><Relationship Id="rId44" Type="http://schemas.openxmlformats.org/officeDocument/2006/relationships/slideLayout" Target="../slideLayouts/slideLayout130.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 Id="rId27" Type="http://schemas.openxmlformats.org/officeDocument/2006/relationships/slideLayout" Target="../slideLayouts/slideLayout113.xml"/><Relationship Id="rId30" Type="http://schemas.openxmlformats.org/officeDocument/2006/relationships/slideLayout" Target="../slideLayouts/slideLayout116.xml"/><Relationship Id="rId35" Type="http://schemas.openxmlformats.org/officeDocument/2006/relationships/slideLayout" Target="../slideLayouts/slideLayout121.xml"/><Relationship Id="rId43" Type="http://schemas.openxmlformats.org/officeDocument/2006/relationships/slideLayout" Target="../slideLayouts/slideLayout129.xml"/><Relationship Id="rId48" Type="http://schemas.openxmlformats.org/officeDocument/2006/relationships/slideLayout" Target="../slideLayouts/slideLayout134.xml"/><Relationship Id="rId8" Type="http://schemas.openxmlformats.org/officeDocument/2006/relationships/slideLayout" Target="../slideLayouts/slideLayout94.xml"/><Relationship Id="rId3" Type="http://schemas.openxmlformats.org/officeDocument/2006/relationships/slideLayout" Target="../slideLayouts/slideLayout89.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5" Type="http://schemas.openxmlformats.org/officeDocument/2006/relationships/slideLayout" Target="../slideLayouts/slideLayout111.xml"/><Relationship Id="rId33" Type="http://schemas.openxmlformats.org/officeDocument/2006/relationships/slideLayout" Target="../slideLayouts/slideLayout119.xml"/><Relationship Id="rId38" Type="http://schemas.openxmlformats.org/officeDocument/2006/relationships/slideLayout" Target="../slideLayouts/slideLayout124.xml"/><Relationship Id="rId46" Type="http://schemas.openxmlformats.org/officeDocument/2006/relationships/slideLayout" Target="../slideLayouts/slideLayout132.xml"/><Relationship Id="rId20" Type="http://schemas.openxmlformats.org/officeDocument/2006/relationships/slideLayout" Target="../slideLayouts/slideLayout106.xml"/><Relationship Id="rId41" Type="http://schemas.openxmlformats.org/officeDocument/2006/relationships/slideLayout" Target="../slideLayouts/slideLayout127.xml"/><Relationship Id="rId1" Type="http://schemas.openxmlformats.org/officeDocument/2006/relationships/slideLayout" Target="../slideLayouts/slideLayout87.xml"/><Relationship Id="rId6" Type="http://schemas.openxmlformats.org/officeDocument/2006/relationships/slideLayout" Target="../slideLayouts/slideLayout9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42.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theme" Target="../theme/theme4.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2" r:id="rId33"/>
    <p:sldLayoutId id="2147483683" r:id="rId34"/>
    <p:sldLayoutId id="2147483684" r:id="rId35"/>
    <p:sldLayoutId id="2147483685" r:id="rId36"/>
    <p:sldLayoutId id="2147483686" r:id="rId37"/>
    <p:sldLayoutId id="2147483687" r:id="rId38"/>
    <p:sldLayoutId id="2147483688" r:id="rId39"/>
    <p:sldLayoutId id="2147483689" r:id="rId40"/>
    <p:sldLayoutId id="2147483690" r:id="rId41"/>
    <p:sldLayoutId id="2147483782" r:id="rId42"/>
    <p:sldLayoutId id="2147483783" r:id="rId4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3"/>
        <p:cNvGrpSpPr/>
        <p:nvPr/>
      </p:nvGrpSpPr>
      <p:grpSpPr>
        <a:xfrm>
          <a:off x="0" y="0"/>
          <a:ext cx="0" cy="0"/>
          <a:chOff x="0" y="0"/>
          <a:chExt cx="0" cy="0"/>
        </a:xfrm>
      </p:grpSpPr>
      <p:sp>
        <p:nvSpPr>
          <p:cNvPr id="234" name="Google Shape;234;p72"/>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a:p>
        </p:txBody>
      </p:sp>
      <p:sp>
        <p:nvSpPr>
          <p:cNvPr id="235" name="Google Shape;235;p72"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C0A8CF99-F2F2-4041-805E-AE421D443242}"/>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09" r:id="rId18"/>
    <p:sldLayoutId id="2147483710" r:id="rId19"/>
    <p:sldLayoutId id="2147483711" r:id="rId20"/>
    <p:sldLayoutId id="2147483712" r:id="rId21"/>
    <p:sldLayoutId id="2147483713" r:id="rId22"/>
    <p:sldLayoutId id="2147483714" r:id="rId23"/>
    <p:sldLayoutId id="2147483715" r:id="rId24"/>
    <p:sldLayoutId id="2147483716" r:id="rId25"/>
    <p:sldLayoutId id="2147483717" r:id="rId26"/>
    <p:sldLayoutId id="2147483718" r:id="rId27"/>
    <p:sldLayoutId id="2147483719" r:id="rId28"/>
    <p:sldLayoutId id="2147483720" r:id="rId29"/>
    <p:sldLayoutId id="2147483721" r:id="rId30"/>
    <p:sldLayoutId id="2147483722" r:id="rId31"/>
    <p:sldLayoutId id="2147483723" r:id="rId32"/>
    <p:sldLayoutId id="2147483724" r:id="rId33"/>
    <p:sldLayoutId id="2147483725" r:id="rId34"/>
    <p:sldLayoutId id="2147483726" r:id="rId35"/>
    <p:sldLayoutId id="2147483727" r:id="rId36"/>
    <p:sldLayoutId id="2147483728" r:id="rId37"/>
    <p:sldLayoutId id="2147483729" r:id="rId38"/>
    <p:sldLayoutId id="2147483730" r:id="rId39"/>
    <p:sldLayoutId id="2147483731" r:id="rId40"/>
    <p:sldLayoutId id="2147483732" r:id="rId41"/>
    <p:sldLayoutId id="2147483733" r:id="rId42"/>
    <p:sldLayoutId id="2147483734" r:id="rId4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3179893591"/>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 id="2147483803" r:id="rId19"/>
    <p:sldLayoutId id="2147483804" r:id="rId20"/>
    <p:sldLayoutId id="2147483805" r:id="rId21"/>
    <p:sldLayoutId id="2147483806" r:id="rId22"/>
    <p:sldLayoutId id="2147483807" r:id="rId23"/>
    <p:sldLayoutId id="2147483808" r:id="rId24"/>
    <p:sldLayoutId id="2147483809" r:id="rId25"/>
    <p:sldLayoutId id="2147483810" r:id="rId26"/>
    <p:sldLayoutId id="2147483811" r:id="rId27"/>
    <p:sldLayoutId id="2147483812" r:id="rId28"/>
    <p:sldLayoutId id="2147483813" r:id="rId29"/>
    <p:sldLayoutId id="2147483814" r:id="rId30"/>
    <p:sldLayoutId id="2147483815" r:id="rId31"/>
    <p:sldLayoutId id="2147483816" r:id="rId32"/>
    <p:sldLayoutId id="2147483817" r:id="rId33"/>
    <p:sldLayoutId id="2147483818" r:id="rId34"/>
    <p:sldLayoutId id="2147483819" r:id="rId35"/>
    <p:sldLayoutId id="2147483820" r:id="rId36"/>
    <p:sldLayoutId id="2147483821" r:id="rId37"/>
    <p:sldLayoutId id="2147483822" r:id="rId38"/>
    <p:sldLayoutId id="2147483823" r:id="rId39"/>
    <p:sldLayoutId id="2147483824" r:id="rId40"/>
    <p:sldLayoutId id="2147483825" r:id="rId41"/>
    <p:sldLayoutId id="2147483826" r:id="rId42"/>
    <p:sldLayoutId id="2147483827" r:id="rId43"/>
    <p:sldLayoutId id="2147483828" r:id="rId44"/>
    <p:sldLayoutId id="2147483829" r:id="rId45"/>
    <p:sldLayoutId id="2147483830" r:id="rId46"/>
    <p:sldLayoutId id="2147483831" r:id="rId47"/>
    <p:sldLayoutId id="2147483832" r:id="rId48"/>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773"/>
            <a:ext cx="15773400" cy="1988651"/>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1257300" y="2738861"/>
            <a:ext cx="15773400" cy="6528016"/>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1257300" y="9535999"/>
            <a:ext cx="4114800" cy="547772"/>
          </a:xfrm>
          <a:prstGeom prst="rect">
            <a:avLst/>
          </a:prstGeom>
        </p:spPr>
        <p:txBody>
          <a:bodyPr vert="horz" lIns="91440" tIns="45720" rIns="91440" bIns="45720" rtlCol="0" anchor="ctr"/>
          <a:lstStyle>
            <a:lvl1pPr algn="l">
              <a:defRPr sz="1800">
                <a:solidFill>
                  <a:schemeClr val="tx1">
                    <a:tint val="75000"/>
                  </a:schemeClr>
                </a:solidFill>
              </a:defRPr>
            </a:lvl1pPr>
          </a:lstStyle>
          <a:p>
            <a:fld id="{0D79CCE1-2B2F-994A-B8C1-C7E3FDAF76D3}" type="datetimeFigureOut">
              <a:rPr lang="en-US" smtClean="0"/>
              <a:t>11/12/2024</a:t>
            </a:fld>
            <a:endParaRPr lang="en-US"/>
          </a:p>
        </p:txBody>
      </p:sp>
      <p:sp>
        <p:nvSpPr>
          <p:cNvPr id="5" name="Footer Placeholder 4"/>
          <p:cNvSpPr>
            <a:spLocks noGrp="1"/>
          </p:cNvSpPr>
          <p:nvPr>
            <p:ph type="ftr" sz="quarter" idx="3"/>
          </p:nvPr>
        </p:nvSpPr>
        <p:spPr>
          <a:xfrm>
            <a:off x="6057900" y="9535999"/>
            <a:ext cx="6172200" cy="547772"/>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5999"/>
            <a:ext cx="4114800" cy="547772"/>
          </a:xfrm>
          <a:prstGeom prst="rect">
            <a:avLst/>
          </a:prstGeom>
        </p:spPr>
        <p:txBody>
          <a:bodyPr vert="horz" lIns="91440" tIns="45720" rIns="91440" bIns="45720" rtlCol="0" anchor="ctr"/>
          <a:lstStyle>
            <a:lvl1pPr algn="r">
              <a:defRPr sz="1800">
                <a:solidFill>
                  <a:schemeClr val="tx1">
                    <a:tint val="75000"/>
                  </a:schemeClr>
                </a:solidFill>
              </a:defRPr>
            </a:lvl1pPr>
          </a:lstStyle>
          <a:p>
            <a:fld id="{8A9545E5-D6A7-8148-9FF5-E4C81F40FF87}" type="slidenum">
              <a:rPr lang="en-US" smtClean="0"/>
              <a:t>‹#›</a:t>
            </a:fld>
            <a:endParaRPr lang="en-US"/>
          </a:p>
        </p:txBody>
      </p:sp>
    </p:spTree>
    <p:extLst>
      <p:ext uri="{BB962C8B-B14F-4D97-AF65-F5344CB8AC3E}">
        <p14:creationId xmlns:p14="http://schemas.microsoft.com/office/powerpoint/2010/main" val="2461195536"/>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xStyles>
    <p:titleStyle>
      <a:lvl1pPr algn="l" defTabSz="1371566"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1" indent="-342891" algn="l" defTabSz="1371566"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675" indent="-342891" algn="l" defTabSz="1371566"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57" indent="-342891" algn="l" defTabSz="1371566"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40"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24"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06"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589"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371"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155"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66" rtl="0" eaLnBrk="1" latinLnBrk="0" hangingPunct="1">
        <a:defRPr sz="2700" kern="1200">
          <a:solidFill>
            <a:schemeClr val="tx1"/>
          </a:solidFill>
          <a:latin typeface="+mn-lt"/>
          <a:ea typeface="+mn-ea"/>
          <a:cs typeface="+mn-cs"/>
        </a:defRPr>
      </a:lvl1pPr>
      <a:lvl2pPr marL="685784" algn="l" defTabSz="1371566" rtl="0" eaLnBrk="1" latinLnBrk="0" hangingPunct="1">
        <a:defRPr sz="2700" kern="1200">
          <a:solidFill>
            <a:schemeClr val="tx1"/>
          </a:solidFill>
          <a:latin typeface="+mn-lt"/>
          <a:ea typeface="+mn-ea"/>
          <a:cs typeface="+mn-cs"/>
        </a:defRPr>
      </a:lvl2pPr>
      <a:lvl3pPr marL="1371566" algn="l" defTabSz="1371566" rtl="0" eaLnBrk="1" latinLnBrk="0" hangingPunct="1">
        <a:defRPr sz="2700" kern="1200">
          <a:solidFill>
            <a:schemeClr val="tx1"/>
          </a:solidFill>
          <a:latin typeface="+mn-lt"/>
          <a:ea typeface="+mn-ea"/>
          <a:cs typeface="+mn-cs"/>
        </a:defRPr>
      </a:lvl3pPr>
      <a:lvl4pPr marL="2057349" algn="l" defTabSz="1371566" rtl="0" eaLnBrk="1" latinLnBrk="0" hangingPunct="1">
        <a:defRPr sz="2700" kern="1200">
          <a:solidFill>
            <a:schemeClr val="tx1"/>
          </a:solidFill>
          <a:latin typeface="+mn-lt"/>
          <a:ea typeface="+mn-ea"/>
          <a:cs typeface="+mn-cs"/>
        </a:defRPr>
      </a:lvl4pPr>
      <a:lvl5pPr marL="2743131" algn="l" defTabSz="1371566" rtl="0" eaLnBrk="1" latinLnBrk="0" hangingPunct="1">
        <a:defRPr sz="2700" kern="1200">
          <a:solidFill>
            <a:schemeClr val="tx1"/>
          </a:solidFill>
          <a:latin typeface="+mn-lt"/>
          <a:ea typeface="+mn-ea"/>
          <a:cs typeface="+mn-cs"/>
        </a:defRPr>
      </a:lvl5pPr>
      <a:lvl6pPr marL="3428915" algn="l" defTabSz="1371566" rtl="0" eaLnBrk="1" latinLnBrk="0" hangingPunct="1">
        <a:defRPr sz="2700" kern="1200">
          <a:solidFill>
            <a:schemeClr val="tx1"/>
          </a:solidFill>
          <a:latin typeface="+mn-lt"/>
          <a:ea typeface="+mn-ea"/>
          <a:cs typeface="+mn-cs"/>
        </a:defRPr>
      </a:lvl6pPr>
      <a:lvl7pPr marL="4114697" algn="l" defTabSz="1371566" rtl="0" eaLnBrk="1" latinLnBrk="0" hangingPunct="1">
        <a:defRPr sz="2700" kern="1200">
          <a:solidFill>
            <a:schemeClr val="tx1"/>
          </a:solidFill>
          <a:latin typeface="+mn-lt"/>
          <a:ea typeface="+mn-ea"/>
          <a:cs typeface="+mn-cs"/>
        </a:defRPr>
      </a:lvl7pPr>
      <a:lvl8pPr marL="4800480" algn="l" defTabSz="1371566" rtl="0" eaLnBrk="1" latinLnBrk="0" hangingPunct="1">
        <a:defRPr sz="2700" kern="1200">
          <a:solidFill>
            <a:schemeClr val="tx1"/>
          </a:solidFill>
          <a:latin typeface="+mn-lt"/>
          <a:ea typeface="+mn-ea"/>
          <a:cs typeface="+mn-cs"/>
        </a:defRPr>
      </a:lvl8pPr>
      <a:lvl9pPr marL="5486264" algn="l" defTabSz="1371566"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4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10.xml"/><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42.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3.xml"/><Relationship Id="rId1" Type="http://schemas.openxmlformats.org/officeDocument/2006/relationships/slideLayout" Target="../slideLayouts/slideLayout8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11.xml"/><Relationship Id="rId5" Type="http://schemas.openxmlformats.org/officeDocument/2006/relationships/hyperlink" Target="https://communityengagementhub.org/" TargetMode="External"/><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35.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43.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1086129" y="3189933"/>
            <a:ext cx="6617018" cy="517060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400"/>
              <a:buFont typeface="Arial"/>
              <a:buNone/>
            </a:pPr>
            <a:r>
              <a:rPr lang="en-GB" sz="5400" b="1" i="0" u="none" strike="noStrike" cap="none" dirty="0">
                <a:solidFill>
                  <a:srgbClr val="F5333F"/>
                </a:solidFill>
                <a:latin typeface="Montserrat"/>
                <a:ea typeface="Montserrat"/>
                <a:cs typeface="Montserrat"/>
                <a:sym typeface="Montserrat"/>
              </a:rPr>
              <a:t>An Introduction to Community Engagement and Accountability</a:t>
            </a:r>
          </a:p>
          <a:p>
            <a:pPr marL="0" marR="0" lvl="0" indent="0" algn="l" rtl="0">
              <a:lnSpc>
                <a:spcPct val="100000"/>
              </a:lnSpc>
              <a:spcBef>
                <a:spcPts val="0"/>
              </a:spcBef>
              <a:spcAft>
                <a:spcPts val="0"/>
              </a:spcAft>
              <a:buClr>
                <a:srgbClr val="000000"/>
              </a:buClr>
              <a:buSzPts val="5400"/>
              <a:buFont typeface="Arial"/>
              <a:buNone/>
            </a:pPr>
            <a:endParaRPr lang="en-GB" sz="5400" b="1" dirty="0">
              <a:solidFill>
                <a:srgbClr val="F5333F"/>
              </a:solidFill>
              <a:latin typeface="Montserrat"/>
              <a:ea typeface="Montserrat"/>
              <a:cs typeface="Montserrat"/>
              <a:sym typeface="Montserrat"/>
            </a:endParaRPr>
          </a:p>
          <a:p>
            <a:pPr>
              <a:buSzPts val="3200"/>
            </a:pPr>
            <a:r>
              <a:rPr lang="en-GB" sz="2800" dirty="0">
                <a:solidFill>
                  <a:srgbClr val="0F2042"/>
                </a:solidFill>
                <a:latin typeface="Montserrat"/>
                <a:sym typeface="Montserrat"/>
              </a:rPr>
              <a:t>Online</a:t>
            </a:r>
            <a:endParaRPr sz="2800" dirty="0">
              <a:solidFill>
                <a:srgbClr val="0F2042"/>
              </a:solidFill>
              <a:latin typeface="Montserrat"/>
              <a:sym typeface="Montserrat"/>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rgbClr val="0F2042"/>
              </a:solidFill>
              <a:latin typeface="Montserrat"/>
              <a:ea typeface="Montserrat"/>
              <a:cs typeface="Montserrat"/>
              <a:sym typeface="Montserrat"/>
            </a:endParaRP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8" name="Google Shape;558;p9"/>
          <p:cNvSpPr txBox="1"/>
          <p:nvPr/>
        </p:nvSpPr>
        <p:spPr>
          <a:xfrm>
            <a:off x="9144000" y="534480"/>
            <a:ext cx="8408894" cy="1569606"/>
          </a:xfrm>
          <a:prstGeom prst="rect">
            <a:avLst/>
          </a:prstGeom>
          <a:noFill/>
          <a:ln>
            <a:noFill/>
          </a:ln>
        </p:spPr>
        <p:txBody>
          <a:bodyPr spcFirstLastPara="1" wrap="square" lIns="91412" tIns="45693" rIns="91412" bIns="45693" anchor="t" anchorCtr="0">
            <a:spAutoFit/>
          </a:bodyPr>
          <a:lstStyle/>
          <a:p>
            <a:pPr marL="0" marR="0" lvl="0" indent="0" algn="l" defTabSz="914309" rtl="0" eaLnBrk="1" fontAlgn="auto" latinLnBrk="0" hangingPunct="1">
              <a:lnSpc>
                <a:spcPct val="100000"/>
              </a:lnSpc>
              <a:spcBef>
                <a:spcPts val="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CEA in action: </a:t>
            </a: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Participation</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
        <p:nvSpPr>
          <p:cNvPr id="559" name="Google Shape;559;p9"/>
          <p:cNvSpPr txBox="1"/>
          <p:nvPr/>
        </p:nvSpPr>
        <p:spPr>
          <a:xfrm>
            <a:off x="9144000" y="2575007"/>
            <a:ext cx="8570912" cy="7376324"/>
          </a:xfrm>
          <a:prstGeom prst="rect">
            <a:avLst/>
          </a:prstGeom>
          <a:noFill/>
          <a:ln>
            <a:noFill/>
          </a:ln>
        </p:spPr>
        <p:txBody>
          <a:bodyPr spcFirstLastPara="1" wrap="square" lIns="91412" tIns="45693" rIns="91412" bIns="45693" anchor="t" anchorCtr="0">
            <a:spAutoFit/>
          </a:bodyPr>
          <a:lstStyle/>
          <a:p>
            <a:pPr marL="0" marR="0" lvl="0" indent="0" algn="l" defTabSz="914400" rtl="0" eaLnBrk="1" fontAlgn="auto" latinLnBrk="0" hangingPunct="1">
              <a:lnSpc>
                <a:spcPts val="308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Community advisory committees in Turkey</a:t>
            </a:r>
            <a:endParaRPr kumimoji="0" lang="en-GB" sz="2600" b="1"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Turkish Red Crescent establishes Advisory Committees to oversee their community centres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Members include the local community, migrants, TRCS staff, local authorities and other vulnerable groups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Meet monthly to discuss needs and how to improve services at the community centres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endParaRPr kumimoji="0" lang="en-GB" sz="2400" b="0" i="0" u="none" strike="noStrike" kern="0" cap="none" spc="0" normalizeH="0" baseline="0" noProof="0" dirty="0">
              <a:ln>
                <a:noFill/>
              </a:ln>
              <a:solidFill>
                <a:srgbClr val="3F3F3F"/>
              </a:solidFill>
              <a:effectLst/>
              <a:uLnTx/>
              <a:uFillTx/>
              <a:latin typeface="Open Sans"/>
              <a:ea typeface="Open Sans"/>
              <a:cs typeface="Open Sans"/>
              <a:sym typeface="Open Sans"/>
            </a:endParaRPr>
          </a:p>
          <a:p>
            <a:pPr marL="0" marR="0" lvl="0" indent="0" algn="l" defTabSz="914400" rtl="0" eaLnBrk="1" fontAlgn="auto" latinLnBrk="0" hangingPunct="1">
              <a:lnSpc>
                <a:spcPts val="308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Community-based Action Teams (CBATs) lead COVID-19 response in Indonesia </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Indonesian Red Cross provided community groups with cash grants to implement their own COVID-19 activities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CBATs trained on COVID-19 and community engagement and decided how to use funding to meet the most important needs in their community  i.e., handwashing points, masks, contact tracing etc</a:t>
            </a:r>
          </a:p>
        </p:txBody>
      </p:sp>
      <p:pic>
        <p:nvPicPr>
          <p:cNvPr id="8" name="Picture Placeholder 7" descr="A picture containing person&#10;&#10;Description automatically generated">
            <a:extLst>
              <a:ext uri="{FF2B5EF4-FFF2-40B4-BE49-F238E27FC236}">
                <a16:creationId xmlns:a16="http://schemas.microsoft.com/office/drawing/2014/main" id="{7B3BFFFF-F1EB-BF44-9BF0-880FA8F13917}"/>
              </a:ext>
            </a:extLst>
          </p:cNvPr>
          <p:cNvPicPr>
            <a:picLocks noGrp="1" noChangeAspect="1"/>
          </p:cNvPicPr>
          <p:nvPr>
            <p:ph type="pic" idx="4294967295"/>
          </p:nvPr>
        </p:nvPicPr>
        <p:blipFill rotWithShape="1">
          <a:blip r:embed="rId3">
            <a:extLst>
              <a:ext uri="{28A0092B-C50C-407E-A947-70E740481C1C}">
                <a14:useLocalDpi xmlns:a14="http://schemas.microsoft.com/office/drawing/2010/main" val="0"/>
              </a:ext>
            </a:extLst>
          </a:blip>
          <a:srcRect l="2690" b="18250"/>
          <a:stretch/>
        </p:blipFill>
        <p:spPr>
          <a:xfrm>
            <a:off x="0" y="1588"/>
            <a:ext cx="8570912" cy="10287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5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5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59">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59">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5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pic>
        <p:nvPicPr>
          <p:cNvPr id="565" name="Google Shape;565;p10"/>
          <p:cNvPicPr preferRelativeResize="0">
            <a:picLocks noGrp="1"/>
          </p:cNvPicPr>
          <p:nvPr>
            <p:ph type="pic" idx="2"/>
          </p:nvPr>
        </p:nvPicPr>
        <p:blipFill rotWithShape="1">
          <a:blip r:embed="rId3">
            <a:alphaModFix/>
          </a:blip>
          <a:srcRect l="21949" r="21949"/>
          <a:stretch/>
        </p:blipFill>
        <p:spPr>
          <a:xfrm>
            <a:off x="8686800" y="0"/>
            <a:ext cx="9601200" cy="10288588"/>
          </a:xfrm>
          <a:prstGeom prst="rect">
            <a:avLst/>
          </a:prstGeom>
          <a:solidFill>
            <a:srgbClr val="353535">
              <a:alpha val="11372"/>
            </a:srgbClr>
          </a:solidFill>
          <a:ln>
            <a:noFill/>
          </a:ln>
        </p:spPr>
      </p:pic>
      <p:sp>
        <p:nvSpPr>
          <p:cNvPr id="566" name="Google Shape;566;p10"/>
          <p:cNvSpPr txBox="1"/>
          <p:nvPr/>
        </p:nvSpPr>
        <p:spPr>
          <a:xfrm>
            <a:off x="439270" y="2660626"/>
            <a:ext cx="7987554" cy="738403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Hotline to manage cash feedback in Lebanon</a:t>
            </a:r>
            <a:endParaRPr kumimoji="0" sz="26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Lebanese Red Cross (LRC) set up a feedback hotline to answer questions about a cash programme</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Two operators with mobile phones in the disaster management team responded to queries about eligibility, lost cash cards, challenges with pins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Hotline was expanded by PMER team to cover more LRC programmes and responses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endParaRPr kumimoji="0" lang="en-GB" sz="24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WhatsApp in Peru to respond to COVID-19 feedback</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Peru Red Cross used a WhatsApp business line to answer Venezuelan migrant questions about the pandemic and respond to requests for help</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a:ea typeface="Open Sans"/>
                <a:cs typeface="Open Sans"/>
                <a:sym typeface="Open Sans"/>
              </a:rPr>
              <a:t>Operators equipped with FAQ and key messages to answer questions and respond to misinformation</a:t>
            </a:r>
          </a:p>
        </p:txBody>
      </p:sp>
      <p:sp>
        <p:nvSpPr>
          <p:cNvPr id="567" name="Google Shape;567;p10"/>
          <p:cNvSpPr txBox="1"/>
          <p:nvPr/>
        </p:nvSpPr>
        <p:spPr>
          <a:xfrm>
            <a:off x="439270" y="694712"/>
            <a:ext cx="7664824" cy="160809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CEA in action: </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30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Feedback mechanisms</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6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6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6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6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12"/>
          <p:cNvSpPr txBox="1"/>
          <p:nvPr/>
        </p:nvSpPr>
        <p:spPr>
          <a:xfrm>
            <a:off x="1961498" y="4551150"/>
            <a:ext cx="14365003" cy="1198661"/>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a:solidFill>
                  <a:srgbClr val="F5333F"/>
                </a:solidFill>
                <a:latin typeface="Montserrat"/>
                <a:ea typeface="Montserrat"/>
                <a:cs typeface="Montserrat"/>
                <a:sym typeface="Montserrat"/>
              </a:rPr>
              <a:t>Why is CEA important?</a:t>
            </a:r>
            <a:endParaRPr sz="8800" b="0" i="0" u="none" strike="noStrike" cap="none">
              <a:solidFill>
                <a:srgbClr val="F5333F"/>
              </a:solidFill>
              <a:latin typeface="Roboto Black"/>
              <a:ea typeface="Roboto Black"/>
              <a:cs typeface="Roboto Black"/>
              <a:sym typeface="Roboto Black"/>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pic>
        <p:nvPicPr>
          <p:cNvPr id="586" name="Google Shape;586;p1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372"/>
            </a:srgbClr>
          </a:solidFill>
          <a:ln>
            <a:noFill/>
          </a:ln>
        </p:spPr>
      </p:pic>
      <p:sp>
        <p:nvSpPr>
          <p:cNvPr id="587" name="Google Shape;587;p13"/>
          <p:cNvSpPr txBox="1"/>
          <p:nvPr/>
        </p:nvSpPr>
        <p:spPr>
          <a:xfrm>
            <a:off x="512007" y="799434"/>
            <a:ext cx="8185100" cy="1869486"/>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en-GB" sz="4800" b="1" i="0" u="none" strike="noStrike" cap="none">
                <a:solidFill>
                  <a:schemeClr val="dk2"/>
                </a:solidFill>
                <a:latin typeface="Montserrat"/>
                <a:ea typeface="Montserrat"/>
                <a:cs typeface="Montserrat"/>
                <a:sym typeface="Montserrat"/>
              </a:rPr>
              <a:t>Why do we need to engage communities?</a:t>
            </a:r>
            <a:endParaRPr sz="1400" b="0" i="0" u="none" strike="noStrike" cap="none">
              <a:solidFill>
                <a:srgbClr val="000000"/>
              </a:solidFill>
              <a:latin typeface="Arial"/>
              <a:ea typeface="Arial"/>
              <a:cs typeface="Arial"/>
              <a:sym typeface="Arial"/>
            </a:endParaRPr>
          </a:p>
          <a:p>
            <a:pPr marL="0" marR="0" lvl="0" indent="0" algn="l" rtl="0">
              <a:lnSpc>
                <a:spcPct val="80000"/>
              </a:lnSpc>
              <a:spcBef>
                <a:spcPts val="0"/>
              </a:spcBef>
              <a:spcAft>
                <a:spcPts val="0"/>
              </a:spcAft>
              <a:buClr>
                <a:srgbClr val="000000"/>
              </a:buClr>
              <a:buSzPts val="4800"/>
              <a:buFont typeface="Arial"/>
              <a:buNone/>
            </a:pPr>
            <a:r>
              <a:rPr lang="en-GB" sz="4800" b="0" i="0" u="none" strike="noStrike" cap="none">
                <a:solidFill>
                  <a:schemeClr val="accent3"/>
                </a:solidFill>
                <a:latin typeface="Montserrat"/>
                <a:ea typeface="Montserrat"/>
                <a:cs typeface="Montserrat"/>
                <a:sym typeface="Montserrat"/>
              </a:rPr>
              <a:t>Discuss…</a:t>
            </a:r>
            <a:endParaRPr sz="4800" b="0" i="0" u="none" strike="noStrike" cap="none">
              <a:solidFill>
                <a:schemeClr val="dk2"/>
              </a:solidFill>
              <a:latin typeface="Montserrat"/>
              <a:ea typeface="Montserrat"/>
              <a:cs typeface="Montserrat"/>
              <a:sym typeface="Montserrat"/>
            </a:endParaRPr>
          </a:p>
        </p:txBody>
      </p:sp>
      <p:sp>
        <p:nvSpPr>
          <p:cNvPr id="588" name="Google Shape;588;p13"/>
          <p:cNvSpPr txBox="1"/>
          <p:nvPr/>
        </p:nvSpPr>
        <p:spPr>
          <a:xfrm>
            <a:off x="512007" y="3190769"/>
            <a:ext cx="7341075" cy="6247824"/>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3200"/>
              <a:buFont typeface="Calibri"/>
              <a:buAutoNum type="arabicPeriod"/>
            </a:pPr>
            <a:r>
              <a:rPr lang="en-GB" sz="2800" b="0" i="0" u="none" strike="noStrike" cap="none">
                <a:solidFill>
                  <a:schemeClr val="lt1"/>
                </a:solidFill>
                <a:latin typeface="Open Sans"/>
                <a:ea typeface="Open Sans"/>
                <a:cs typeface="Open Sans"/>
                <a:sym typeface="Open Sans"/>
              </a:rPr>
              <a:t>To understand the community context and needs </a:t>
            </a:r>
            <a:endParaRPr sz="2800" b="0" i="0" u="none" strike="noStrike" cap="none">
              <a:solidFill>
                <a:schemeClr val="lt1"/>
              </a:solidFill>
              <a:latin typeface="Open Sans"/>
              <a:ea typeface="Open Sans"/>
              <a:cs typeface="Open Sans"/>
              <a:sym typeface="Open Sans"/>
            </a:endParaRPr>
          </a:p>
          <a:p>
            <a:pPr marL="457200" marR="0" lvl="0" indent="-457200" algn="l" rtl="0">
              <a:lnSpc>
                <a:spcPct val="100000"/>
              </a:lnSpc>
              <a:spcBef>
                <a:spcPts val="3600"/>
              </a:spcBef>
              <a:spcAft>
                <a:spcPts val="0"/>
              </a:spcAft>
              <a:buClr>
                <a:srgbClr val="FF0000"/>
              </a:buClr>
              <a:buSzPts val="3200"/>
              <a:buFont typeface="Calibri"/>
              <a:buAutoNum type="arabicPeriod"/>
            </a:pPr>
            <a:r>
              <a:rPr lang="en-GB" sz="2800" b="0" i="0" u="none" strike="noStrike" cap="none">
                <a:solidFill>
                  <a:schemeClr val="lt1"/>
                </a:solidFill>
                <a:latin typeface="Open Sans"/>
                <a:ea typeface="Open Sans"/>
                <a:cs typeface="Open Sans"/>
                <a:sym typeface="Open Sans"/>
              </a:rPr>
              <a:t>For better, more effective programmes and operations </a:t>
            </a:r>
            <a:endParaRPr sz="2800" b="0" i="0" u="none" strike="noStrike" cap="none">
              <a:solidFill>
                <a:srgbClr val="000000"/>
              </a:solidFill>
              <a:sym typeface="Arial"/>
            </a:endParaRPr>
          </a:p>
          <a:p>
            <a:pPr marL="457200" marR="0" lvl="0" indent="-457200" algn="l" rtl="0">
              <a:lnSpc>
                <a:spcPct val="100000"/>
              </a:lnSpc>
              <a:spcBef>
                <a:spcPts val="3600"/>
              </a:spcBef>
              <a:spcAft>
                <a:spcPts val="0"/>
              </a:spcAft>
              <a:buClr>
                <a:srgbClr val="FF0000"/>
              </a:buClr>
              <a:buSzPts val="3200"/>
              <a:buFont typeface="Calibri"/>
              <a:buAutoNum type="arabicPeriod"/>
            </a:pPr>
            <a:r>
              <a:rPr lang="en-GB" sz="2800" b="0" i="0" u="none" strike="noStrike" cap="none">
                <a:solidFill>
                  <a:schemeClr val="lt1"/>
                </a:solidFill>
                <a:latin typeface="Open Sans"/>
                <a:ea typeface="Open Sans"/>
                <a:cs typeface="Open Sans"/>
                <a:sym typeface="Open Sans"/>
              </a:rPr>
              <a:t>To build trust, access and acceptance with communities </a:t>
            </a:r>
            <a:endParaRPr sz="2800" b="0" i="0" u="none" strike="noStrike" cap="none">
              <a:solidFill>
                <a:srgbClr val="000000"/>
              </a:solidFill>
              <a:sym typeface="Arial"/>
            </a:endParaRPr>
          </a:p>
          <a:p>
            <a:pPr marL="457200" marR="0" lvl="0" indent="-457200" algn="l" rtl="0">
              <a:lnSpc>
                <a:spcPct val="100000"/>
              </a:lnSpc>
              <a:spcBef>
                <a:spcPts val="3600"/>
              </a:spcBef>
              <a:spcAft>
                <a:spcPts val="0"/>
              </a:spcAft>
              <a:buClr>
                <a:srgbClr val="FF0000"/>
              </a:buClr>
              <a:buSzPts val="3200"/>
              <a:buFont typeface="Calibri"/>
              <a:buAutoNum type="arabicPeriod"/>
            </a:pPr>
            <a:r>
              <a:rPr lang="en-GB" sz="2800" b="0" i="0" u="none" strike="noStrike" cap="none">
                <a:solidFill>
                  <a:schemeClr val="lt1"/>
                </a:solidFill>
                <a:latin typeface="Open Sans"/>
                <a:ea typeface="Open Sans"/>
                <a:cs typeface="Open Sans"/>
                <a:sym typeface="Open Sans"/>
              </a:rPr>
              <a:t>To strengthen community ownership and resilience and and support community-led solutions</a:t>
            </a:r>
          </a:p>
          <a:p>
            <a:pPr marL="457200" marR="0" lvl="0" indent="-457200" algn="l" rtl="0">
              <a:lnSpc>
                <a:spcPct val="100000"/>
              </a:lnSpc>
              <a:spcBef>
                <a:spcPts val="3600"/>
              </a:spcBef>
              <a:spcAft>
                <a:spcPts val="0"/>
              </a:spcAft>
              <a:buClr>
                <a:srgbClr val="FF0000"/>
              </a:buClr>
              <a:buSzPts val="3200"/>
              <a:buFont typeface="Calibri"/>
              <a:buAutoNum type="arabicPeriod"/>
            </a:pPr>
            <a:r>
              <a:rPr lang="en-GB" sz="2800" b="0" i="0" u="none" strike="noStrike" cap="none">
                <a:solidFill>
                  <a:schemeClr val="lt1"/>
                </a:solidFill>
                <a:latin typeface="Open Sans"/>
                <a:ea typeface="Open Sans"/>
                <a:cs typeface="Open Sans"/>
                <a:sym typeface="Open Sans"/>
              </a:rPr>
              <a:t>To uphold our own commitments</a:t>
            </a:r>
            <a:endParaRPr sz="2800" b="0" i="0" u="none" strike="noStrike" cap="none">
              <a:solidFill>
                <a:schemeClr val="lt1"/>
              </a:solidFill>
              <a:latin typeface="Open Sans"/>
              <a:ea typeface="Open Sans"/>
              <a:cs typeface="Open Sans"/>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14"/>
          <p:cNvSpPr txBox="1"/>
          <p:nvPr/>
        </p:nvSpPr>
        <p:spPr>
          <a:xfrm>
            <a:off x="492735" y="899885"/>
            <a:ext cx="8346465" cy="1278555"/>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en-GB" sz="4800" b="1" i="0" u="none" strike="noStrike" cap="none">
                <a:solidFill>
                  <a:schemeClr val="dk2"/>
                </a:solidFill>
                <a:latin typeface="Montserrat"/>
                <a:ea typeface="Montserrat"/>
                <a:cs typeface="Montserrat"/>
                <a:sym typeface="Montserrat"/>
              </a:rPr>
              <a:t>What are our commitments?</a:t>
            </a:r>
            <a:endParaRPr sz="1400" b="0" i="0" u="none" strike="noStrike" cap="none">
              <a:solidFill>
                <a:srgbClr val="000000"/>
              </a:solidFill>
              <a:latin typeface="Arial"/>
              <a:ea typeface="Arial"/>
              <a:cs typeface="Arial"/>
              <a:sym typeface="Arial"/>
            </a:endParaRPr>
          </a:p>
        </p:txBody>
      </p:sp>
      <p:sp>
        <p:nvSpPr>
          <p:cNvPr id="595" name="Google Shape;595;p14"/>
          <p:cNvSpPr txBox="1"/>
          <p:nvPr/>
        </p:nvSpPr>
        <p:spPr>
          <a:xfrm>
            <a:off x="492735" y="2648396"/>
            <a:ext cx="7844441" cy="6740307"/>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2400"/>
              <a:buFont typeface="Arial"/>
              <a:buChar char="•"/>
            </a:pPr>
            <a:r>
              <a:rPr lang="en-GB" sz="2400" b="1" i="0" u="none" strike="noStrike" cap="none" dirty="0">
                <a:solidFill>
                  <a:schemeClr val="accent3"/>
                </a:solidFill>
                <a:latin typeface="Open Sans"/>
                <a:ea typeface="Open Sans"/>
                <a:cs typeface="Open Sans"/>
                <a:sym typeface="Open Sans"/>
              </a:rPr>
              <a:t>Movement Code of Conduct in Disaster Relief </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3600"/>
              </a:spcBef>
              <a:spcAft>
                <a:spcPts val="0"/>
              </a:spcAft>
              <a:buClr>
                <a:srgbClr val="FF0000"/>
              </a:buClr>
              <a:buSzPts val="2400"/>
              <a:buFont typeface="Arial"/>
              <a:buChar char="•"/>
            </a:pPr>
            <a:r>
              <a:rPr lang="en-GB" sz="2400" b="1" i="0" u="none" strike="noStrike" cap="none" dirty="0">
                <a:solidFill>
                  <a:schemeClr val="accent3"/>
                </a:solidFill>
                <a:latin typeface="Open Sans"/>
                <a:ea typeface="Open Sans"/>
                <a:cs typeface="Open Sans"/>
                <a:sym typeface="Open Sans"/>
              </a:rPr>
              <a:t>Principles and Rules for Red Cross Red Crescent Humanitarian Assistance </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3600"/>
              </a:spcBef>
              <a:spcAft>
                <a:spcPts val="0"/>
              </a:spcAft>
              <a:buClr>
                <a:srgbClr val="FF0000"/>
              </a:buClr>
              <a:buSzPts val="2400"/>
              <a:buFont typeface="Arial"/>
              <a:buChar char="•"/>
            </a:pPr>
            <a:r>
              <a:rPr lang="en-GB" sz="2400" b="1" i="0" u="none" strike="noStrike" cap="none" dirty="0">
                <a:solidFill>
                  <a:schemeClr val="accent3"/>
                </a:solidFill>
                <a:latin typeface="Open Sans"/>
                <a:ea typeface="Open Sans"/>
                <a:cs typeface="Open Sans"/>
                <a:sym typeface="Open Sans"/>
              </a:rPr>
              <a:t>Movement-wide Commitments for Community Engagement and Accountability </a:t>
            </a:r>
            <a:endParaRPr sz="1400" b="0" i="0" u="none" strike="noStrike" cap="none" dirty="0">
              <a:solidFill>
                <a:srgbClr val="000000"/>
              </a:solidFill>
              <a:latin typeface="Arial"/>
              <a:ea typeface="Arial"/>
              <a:cs typeface="Arial"/>
              <a:sym typeface="Arial"/>
            </a:endParaRPr>
          </a:p>
          <a:p>
            <a:pPr marL="1144817" marR="0" lvl="1" indent="-457200" algn="l" rtl="0">
              <a:lnSpc>
                <a:spcPct val="100000"/>
              </a:lnSpc>
              <a:spcBef>
                <a:spcPts val="1800"/>
              </a:spcBef>
              <a:spcAft>
                <a:spcPts val="0"/>
              </a:spcAft>
              <a:buClr>
                <a:srgbClr val="FF0000"/>
              </a:buClr>
              <a:buSzPts val="2400"/>
              <a:buFont typeface="Arial"/>
              <a:buChar char="•"/>
            </a:pPr>
            <a:r>
              <a:rPr lang="en-GB" sz="2400" b="0" i="0" u="none" strike="noStrike" cap="none" dirty="0">
                <a:solidFill>
                  <a:schemeClr val="lt1"/>
                </a:solidFill>
                <a:latin typeface="Open Sans"/>
                <a:ea typeface="Open Sans"/>
                <a:cs typeface="Open Sans"/>
                <a:sym typeface="Open Sans"/>
              </a:rPr>
              <a:t>Adopted at the 2019 Council of Delegates</a:t>
            </a:r>
            <a:endParaRPr sz="1400" b="0" i="0" u="none" strike="noStrike" cap="none" dirty="0">
              <a:solidFill>
                <a:srgbClr val="000000"/>
              </a:solidFill>
              <a:latin typeface="Arial"/>
              <a:ea typeface="Arial"/>
              <a:cs typeface="Arial"/>
              <a:sym typeface="Arial"/>
            </a:endParaRPr>
          </a:p>
          <a:p>
            <a:pPr marL="1144817" marR="0" lvl="1" indent="-457200" algn="l" rtl="0">
              <a:lnSpc>
                <a:spcPct val="100000"/>
              </a:lnSpc>
              <a:spcBef>
                <a:spcPts val="1800"/>
              </a:spcBef>
              <a:spcAft>
                <a:spcPts val="0"/>
              </a:spcAft>
              <a:buClr>
                <a:srgbClr val="FF0000"/>
              </a:buClr>
              <a:buSzPts val="2400"/>
              <a:buFont typeface="Arial"/>
              <a:buChar char="•"/>
            </a:pPr>
            <a:r>
              <a:rPr lang="en-GB" sz="2400" b="0" i="0" u="none" strike="noStrike" cap="none" dirty="0">
                <a:solidFill>
                  <a:schemeClr val="lt1"/>
                </a:solidFill>
                <a:latin typeface="Open Sans"/>
                <a:ea typeface="Open Sans"/>
                <a:cs typeface="Open Sans"/>
                <a:sym typeface="Open Sans"/>
              </a:rPr>
              <a:t>Seven overarching, strategic commitments to be more accountable to those we serve</a:t>
            </a:r>
            <a:endParaRPr sz="1400" b="0" i="0" u="none" strike="noStrike" cap="none" dirty="0">
              <a:solidFill>
                <a:srgbClr val="000000"/>
              </a:solidFill>
              <a:latin typeface="Arial"/>
              <a:ea typeface="Arial"/>
              <a:cs typeface="Arial"/>
              <a:sym typeface="Arial"/>
            </a:endParaRPr>
          </a:p>
          <a:p>
            <a:pPr marL="1144817" marR="0" lvl="1" indent="-457200" algn="l" rtl="0">
              <a:lnSpc>
                <a:spcPct val="100000"/>
              </a:lnSpc>
              <a:spcBef>
                <a:spcPts val="1800"/>
              </a:spcBef>
              <a:spcAft>
                <a:spcPts val="0"/>
              </a:spcAft>
              <a:buClr>
                <a:srgbClr val="FF0000"/>
              </a:buClr>
              <a:buSzPts val="2400"/>
              <a:buFont typeface="Arial"/>
              <a:buChar char="•"/>
            </a:pPr>
            <a:r>
              <a:rPr lang="en-GB" sz="2400" b="0" i="0" u="none" strike="noStrike" cap="none" dirty="0">
                <a:solidFill>
                  <a:schemeClr val="lt1"/>
                </a:solidFill>
                <a:latin typeface="Open Sans"/>
                <a:ea typeface="Open Sans"/>
                <a:cs typeface="Open Sans"/>
                <a:sym typeface="Open Sans"/>
              </a:rPr>
              <a:t>All members of the Movement – every National Society, ICRC Delegation and IFRC office – is responsible for upholding these commitments</a:t>
            </a:r>
            <a:endParaRPr sz="1400" b="0" i="0" u="none" strike="noStrike" cap="none" dirty="0">
              <a:solidFill>
                <a:srgbClr val="000000"/>
              </a:solidFill>
              <a:latin typeface="Arial"/>
              <a:ea typeface="Arial"/>
              <a:cs typeface="Arial"/>
              <a:sym typeface="Arial"/>
            </a:endParaRPr>
          </a:p>
          <a:p>
            <a:pPr marL="1144817" marR="0" lvl="1" indent="-457200" algn="l" rtl="0">
              <a:lnSpc>
                <a:spcPct val="100000"/>
              </a:lnSpc>
              <a:spcBef>
                <a:spcPts val="1800"/>
              </a:spcBef>
              <a:spcAft>
                <a:spcPts val="0"/>
              </a:spcAft>
              <a:buClr>
                <a:srgbClr val="FF0000"/>
              </a:buClr>
              <a:buSzPts val="2400"/>
              <a:buFont typeface="Arial"/>
              <a:buChar char="•"/>
            </a:pPr>
            <a:r>
              <a:rPr lang="en-GB" sz="2400" b="0" i="0" u="none" strike="noStrike" cap="none" dirty="0">
                <a:solidFill>
                  <a:schemeClr val="lt1"/>
                </a:solidFill>
                <a:latin typeface="Open Sans"/>
                <a:ea typeface="Open Sans"/>
                <a:cs typeface="Open Sans"/>
                <a:sym typeface="Open Sans"/>
              </a:rPr>
              <a:t>Applicable to all staff and volunteers </a:t>
            </a:r>
            <a:endParaRPr sz="1400" b="0" i="0" u="none" strike="noStrike" cap="none" dirty="0">
              <a:solidFill>
                <a:srgbClr val="000000"/>
              </a:solidFill>
              <a:latin typeface="Arial"/>
              <a:ea typeface="Arial"/>
              <a:cs typeface="Arial"/>
              <a:sym typeface="Arial"/>
            </a:endParaRPr>
          </a:p>
        </p:txBody>
      </p:sp>
      <p:pic>
        <p:nvPicPr>
          <p:cNvPr id="596" name="Google Shape;596;p1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1217339" y="1"/>
            <a:ext cx="7070662" cy="6974540"/>
          </a:xfrm>
          <a:prstGeom prst="rect">
            <a:avLst/>
          </a:prstGeom>
          <a:noFill/>
          <a:ln w="9525" cap="flat" cmpd="sng">
            <a:solidFill>
              <a:schemeClr val="dk1"/>
            </a:solidFill>
            <a:prstDash val="solid"/>
            <a:round/>
            <a:headEnd type="none" w="sm" len="sm"/>
            <a:tailEnd type="none" w="sm" len="sm"/>
          </a:ln>
        </p:spPr>
      </p:pic>
      <p:pic>
        <p:nvPicPr>
          <p:cNvPr id="597" name="Google Shape;597;p14"/>
          <p:cNvPicPr preferRelativeResize="0"/>
          <p:nvPr/>
        </p:nvPicPr>
        <p:blipFill rotWithShape="1">
          <a:blip r:embed="rId4">
            <a:alphaModFix/>
          </a:blip>
          <a:srcRect/>
          <a:stretch/>
        </p:blipFill>
        <p:spPr>
          <a:xfrm>
            <a:off x="9771529" y="4306429"/>
            <a:ext cx="8516471" cy="5982158"/>
          </a:xfrm>
          <a:prstGeom prst="rect">
            <a:avLst/>
          </a:prstGeom>
          <a:noFill/>
          <a:ln>
            <a:noFill/>
          </a:ln>
        </p:spPr>
      </p:pic>
      <p:pic>
        <p:nvPicPr>
          <p:cNvPr id="598" name="Google Shape;598;p14"/>
          <p:cNvPicPr preferRelativeResize="0"/>
          <p:nvPr/>
        </p:nvPicPr>
        <p:blipFill rotWithShape="1">
          <a:blip r:embed="rId5">
            <a:alphaModFix/>
          </a:blip>
          <a:srcRect/>
          <a:stretch/>
        </p:blipFill>
        <p:spPr>
          <a:xfrm>
            <a:off x="10319937" y="790707"/>
            <a:ext cx="6802651" cy="9164682"/>
          </a:xfrm>
          <a:prstGeom prst="rect">
            <a:avLst/>
          </a:prstGeom>
          <a:noFill/>
          <a:ln w="9525"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9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9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9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5">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95">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95">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95">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95">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Shape 603"/>
        <p:cNvGrpSpPr/>
        <p:nvPr/>
      </p:nvGrpSpPr>
      <p:grpSpPr>
        <a:xfrm>
          <a:off x="0" y="0"/>
          <a:ext cx="0" cy="0"/>
          <a:chOff x="0" y="0"/>
          <a:chExt cx="0" cy="0"/>
        </a:xfrm>
      </p:grpSpPr>
      <p:sp>
        <p:nvSpPr>
          <p:cNvPr id="604" name="Google Shape;604;p70"/>
          <p:cNvSpPr txBox="1"/>
          <p:nvPr/>
        </p:nvSpPr>
        <p:spPr>
          <a:xfrm>
            <a:off x="560162" y="2166423"/>
            <a:ext cx="10696307" cy="1274155"/>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33394B"/>
              </a:buClr>
              <a:buSzPts val="4800"/>
              <a:buFont typeface="Arial"/>
              <a:buNone/>
            </a:pPr>
            <a:r>
              <a:rPr lang="en-GB" sz="4800" b="1" i="0" u="none" strike="noStrike" cap="none" dirty="0">
                <a:solidFill>
                  <a:srgbClr val="33394B"/>
                </a:solidFill>
                <a:latin typeface="Montserrat"/>
                <a:ea typeface="Montserrat"/>
                <a:cs typeface="Montserrat"/>
                <a:sym typeface="Montserrat"/>
              </a:rPr>
              <a:t>The Movement-wide Commitments for CEA</a:t>
            </a:r>
            <a:endParaRPr sz="4800" b="0" i="0" u="none" strike="noStrike" cap="none" dirty="0">
              <a:solidFill>
                <a:srgbClr val="33394B"/>
              </a:solidFill>
              <a:latin typeface="Roboto Black"/>
              <a:ea typeface="Roboto Black"/>
              <a:cs typeface="Roboto Black"/>
              <a:sym typeface="Roboto Black"/>
            </a:endParaRPr>
          </a:p>
        </p:txBody>
      </p:sp>
      <p:sp>
        <p:nvSpPr>
          <p:cNvPr id="605" name="Google Shape;605;p70"/>
          <p:cNvSpPr txBox="1"/>
          <p:nvPr/>
        </p:nvSpPr>
        <p:spPr>
          <a:xfrm>
            <a:off x="560162" y="3712344"/>
            <a:ext cx="9585964" cy="637619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5333F"/>
              </a:buClr>
              <a:buSzPts val="2400"/>
              <a:buFont typeface="Arial"/>
              <a:buNone/>
            </a:pPr>
            <a:r>
              <a:rPr lang="en-GB" sz="2400" b="1"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Commitment 1:</a:t>
            </a:r>
            <a:r>
              <a:rPr lang="en-GB" sz="2400" b="0"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1"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1"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Integrate community engagement and accountability</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0" marR="0" lvl="0" indent="0" algn="l" rtl="0">
              <a:lnSpc>
                <a:spcPct val="100000"/>
              </a:lnSpc>
              <a:spcBef>
                <a:spcPts val="0"/>
              </a:spcBef>
              <a:spcAft>
                <a:spcPts val="0"/>
              </a:spcAft>
              <a:buClr>
                <a:srgbClr val="F5333F"/>
              </a:buClr>
              <a:buSzPts val="2400"/>
              <a:buFont typeface="Arial"/>
              <a:buNone/>
            </a:pPr>
            <a:r>
              <a:rPr lang="en-GB" sz="2400" b="1"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Commitment 2:</a:t>
            </a:r>
            <a:r>
              <a:rPr lang="en-GB" sz="2400" b="0"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1"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Understand the context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F5333F"/>
              </a:buClr>
              <a:buSzPts val="2400"/>
              <a:buFont typeface="Arial"/>
              <a:buNone/>
            </a:pPr>
            <a:r>
              <a:rPr lang="en-GB" sz="2400" b="1"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Commitment 3: </a:t>
            </a:r>
            <a:r>
              <a:rPr lang="en-GB" sz="2400" b="1"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Greater participation</a:t>
            </a:r>
            <a:r>
              <a:rPr lang="en-GB" sz="2400" b="0"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F5333F"/>
              </a:buClr>
              <a:buSzPts val="2400"/>
              <a:buFont typeface="Arial"/>
              <a:buNone/>
            </a:pPr>
            <a:r>
              <a:rPr lang="en-GB" sz="2400" b="1"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Commitment 4:</a:t>
            </a:r>
            <a:r>
              <a:rPr lang="en-GB"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1"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Listen to, respond, and act on feedback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F5333F"/>
              </a:buClr>
              <a:buSzPts val="2400"/>
              <a:buFont typeface="Arial"/>
              <a:buNone/>
            </a:pPr>
            <a:r>
              <a:rPr lang="en-GB" sz="2400" b="1"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Commitment 5:</a:t>
            </a:r>
            <a:r>
              <a:rPr lang="en-GB" sz="2400" b="0"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1"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Greater transparency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F5333F"/>
              </a:buClr>
              <a:buSzPts val="2400"/>
              <a:buFont typeface="Arial"/>
              <a:buNone/>
            </a:pPr>
            <a:r>
              <a:rPr lang="en-GB" sz="2400" b="1"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Commitment 6:</a:t>
            </a:r>
            <a:r>
              <a:rPr lang="en-GB" sz="2400" b="0"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1"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Strengthen knowledge, skills and competencies in community engagement and accountability</a:t>
            </a:r>
            <a:r>
              <a:rPr lang="en-GB" sz="2400" b="0"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0" marR="0" lvl="0" indent="0" algn="l" rtl="0">
              <a:lnSpc>
                <a:spcPct val="100000"/>
              </a:lnSpc>
              <a:spcBef>
                <a:spcPts val="0"/>
              </a:spcBef>
              <a:spcAft>
                <a:spcPts val="0"/>
              </a:spcAft>
              <a:buClr>
                <a:srgbClr val="F5333F"/>
              </a:buClr>
              <a:buSzPts val="2400"/>
              <a:buFont typeface="Arial"/>
              <a:buNone/>
            </a:pPr>
            <a:r>
              <a:rPr lang="en-GB" sz="2400" b="1"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Commitment 7:</a:t>
            </a:r>
            <a:r>
              <a:rPr lang="en-GB" sz="2400" b="0"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1"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Coordinate</a:t>
            </a:r>
            <a:r>
              <a:rPr lang="en-GB" sz="2400" b="0"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1"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our approaches to community engagement and accountability internally and externally </a:t>
            </a:r>
            <a:endParaRPr sz="2400" dirty="0">
              <a:latin typeface="Open Sans" panose="020B0606030504020204" pitchFamily="34" charset="0"/>
              <a:ea typeface="Open Sans" panose="020B0606030504020204" pitchFamily="34" charset="0"/>
              <a:cs typeface="Open Sans" panose="020B0606030504020204" pitchFamily="34" charset="0"/>
            </a:endParaRPr>
          </a:p>
        </p:txBody>
      </p:sp>
      <p:pic>
        <p:nvPicPr>
          <p:cNvPr id="606" name="Google Shape;606;p70"/>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10416536" y="0"/>
            <a:ext cx="7871464" cy="10288588"/>
          </a:xfrm>
          <a:prstGeom prst="rect">
            <a:avLst/>
          </a:prstGeom>
          <a:solidFill>
            <a:srgbClr val="353535">
              <a:alpha val="11764"/>
            </a:srgbClr>
          </a:solid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Shape 611"/>
        <p:cNvGrpSpPr/>
        <p:nvPr/>
      </p:nvGrpSpPr>
      <p:grpSpPr>
        <a:xfrm>
          <a:off x="0" y="0"/>
          <a:ext cx="0" cy="0"/>
          <a:chOff x="0" y="0"/>
          <a:chExt cx="0" cy="0"/>
        </a:xfrm>
      </p:grpSpPr>
      <p:pic>
        <p:nvPicPr>
          <p:cNvPr id="3" name="Picture Placeholder 2" descr="A diagram of a flower with text&#10;&#10;Description automatically generated">
            <a:extLst>
              <a:ext uri="{FF2B5EF4-FFF2-40B4-BE49-F238E27FC236}">
                <a16:creationId xmlns:a16="http://schemas.microsoft.com/office/drawing/2014/main" id="{2E1317EE-936D-0E5F-212A-EC26A8AB510B}"/>
              </a:ext>
            </a:extLst>
          </p:cNvPr>
          <p:cNvPicPr>
            <a:picLocks noGrp="1" noChangeAspect="1"/>
          </p:cNvPicPr>
          <p:nvPr>
            <p:ph type="pic" idx="2"/>
          </p:nvPr>
        </p:nvPicPr>
        <p:blipFill>
          <a:blip r:embed="rId3"/>
          <a:srcRect l="1201" r="1201"/>
          <a:stretch>
            <a:fillRect/>
          </a:stretch>
        </p:blipFill>
        <p:spPr>
          <a:xfrm>
            <a:off x="8659813" y="1311275"/>
            <a:ext cx="8339137" cy="7699375"/>
          </a:xfrm>
          <a:prstGeom prst="rect">
            <a:avLst/>
          </a:prstGeom>
          <a:solidFill>
            <a:srgbClr val="353535">
              <a:alpha val="11764"/>
            </a:srgbClr>
          </a:solidFill>
          <a:ln>
            <a:noFill/>
          </a:ln>
        </p:spPr>
      </p:pic>
      <p:sp>
        <p:nvSpPr>
          <p:cNvPr id="614" name="Google Shape;614;p71"/>
          <p:cNvSpPr txBox="1"/>
          <p:nvPr/>
        </p:nvSpPr>
        <p:spPr>
          <a:xfrm>
            <a:off x="831282" y="1665909"/>
            <a:ext cx="8022010" cy="1286699"/>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33394B"/>
              </a:buClr>
              <a:buSzPts val="4800"/>
              <a:buFont typeface="Arial"/>
              <a:buNone/>
            </a:pPr>
            <a:r>
              <a:rPr lang="en-GB" sz="4800" b="1" i="0" u="none" strike="noStrike" cap="none">
                <a:solidFill>
                  <a:srgbClr val="33394B"/>
                </a:solidFill>
                <a:latin typeface="Montserrat"/>
                <a:ea typeface="Montserrat"/>
                <a:cs typeface="Montserrat"/>
                <a:sym typeface="Montserrat"/>
              </a:rPr>
              <a:t>What’s happening outside the Movement?</a:t>
            </a:r>
            <a:endParaRPr sz="4800" b="0" i="0" u="none" strike="noStrike" cap="none">
              <a:solidFill>
                <a:srgbClr val="33394B"/>
              </a:solidFill>
              <a:latin typeface="Roboto Black"/>
              <a:ea typeface="Roboto Black"/>
              <a:cs typeface="Roboto Black"/>
              <a:sym typeface="Roboto Black"/>
            </a:endParaRPr>
          </a:p>
        </p:txBody>
      </p:sp>
      <p:sp>
        <p:nvSpPr>
          <p:cNvPr id="615" name="Google Shape;615;p71"/>
          <p:cNvSpPr txBox="1"/>
          <p:nvPr/>
        </p:nvSpPr>
        <p:spPr>
          <a:xfrm>
            <a:off x="831282" y="3789532"/>
            <a:ext cx="7341075" cy="3939540"/>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3200"/>
              <a:buFont typeface="Arial"/>
              <a:buChar char="•"/>
            </a:pPr>
            <a:r>
              <a:rPr lang="en-GB" sz="3200" b="0" i="0" u="none" strike="noStrike" cap="none">
                <a:solidFill>
                  <a:srgbClr val="3F3F3F"/>
                </a:solidFill>
                <a:latin typeface="Open Sans"/>
                <a:ea typeface="Open Sans"/>
                <a:cs typeface="Open Sans"/>
                <a:sym typeface="Open Sans"/>
              </a:rPr>
              <a:t>The Core Humanitarian Standard</a:t>
            </a:r>
            <a:endParaRPr sz="2800" b="0" i="0" u="none" strike="noStrike" cap="none">
              <a:solidFill>
                <a:srgbClr val="3F3F3F"/>
              </a:solidFill>
              <a:latin typeface="Open Sans"/>
              <a:ea typeface="Open Sans"/>
              <a:cs typeface="Open Sans"/>
              <a:sym typeface="Open Sans"/>
            </a:endParaRPr>
          </a:p>
          <a:p>
            <a:pPr marL="457200" marR="0" lvl="0" indent="-457200" algn="l" rtl="0">
              <a:lnSpc>
                <a:spcPct val="100000"/>
              </a:lnSpc>
              <a:spcBef>
                <a:spcPts val="3600"/>
              </a:spcBef>
              <a:spcAft>
                <a:spcPts val="0"/>
              </a:spcAft>
              <a:buClr>
                <a:srgbClr val="FF0000"/>
              </a:buClr>
              <a:buSzPts val="3200"/>
              <a:buFont typeface="Arial"/>
              <a:buChar char="•"/>
            </a:pPr>
            <a:r>
              <a:rPr lang="en-GB" sz="3200" b="0" i="0" u="none" strike="noStrike" cap="none">
                <a:solidFill>
                  <a:srgbClr val="3F3F3F"/>
                </a:solidFill>
                <a:latin typeface="Open Sans"/>
                <a:ea typeface="Open Sans"/>
                <a:cs typeface="Open Sans"/>
                <a:sym typeface="Open Sans"/>
              </a:rPr>
              <a:t>IASC Commitments on Accountability to Affected People</a:t>
            </a:r>
            <a:endParaRPr/>
          </a:p>
          <a:p>
            <a:pPr marL="457200" marR="0" lvl="0" indent="-457200" algn="l" rtl="0">
              <a:lnSpc>
                <a:spcPct val="100000"/>
              </a:lnSpc>
              <a:spcBef>
                <a:spcPts val="3600"/>
              </a:spcBef>
              <a:spcAft>
                <a:spcPts val="0"/>
              </a:spcAft>
              <a:buClr>
                <a:srgbClr val="FF0000"/>
              </a:buClr>
              <a:buSzPts val="3200"/>
              <a:buFont typeface="Arial"/>
              <a:buChar char="•"/>
            </a:pPr>
            <a:r>
              <a:rPr lang="en-GB" sz="3200" b="0" i="0" u="none" strike="noStrike" cap="none">
                <a:solidFill>
                  <a:srgbClr val="3F3F3F"/>
                </a:solidFill>
                <a:latin typeface="Open Sans"/>
                <a:ea typeface="Open Sans"/>
                <a:cs typeface="Open Sans"/>
                <a:sym typeface="Open Sans"/>
              </a:rPr>
              <a:t>Grand Bargain</a:t>
            </a:r>
            <a:endParaRPr/>
          </a:p>
          <a:p>
            <a:pPr marL="457200" marR="0" lvl="0" indent="-457200" algn="l" rtl="0">
              <a:lnSpc>
                <a:spcPct val="100000"/>
              </a:lnSpc>
              <a:spcBef>
                <a:spcPts val="3600"/>
              </a:spcBef>
              <a:spcAft>
                <a:spcPts val="0"/>
              </a:spcAft>
              <a:buClr>
                <a:srgbClr val="FF0000"/>
              </a:buClr>
              <a:buSzPts val="3200"/>
              <a:buFont typeface="Arial"/>
              <a:buChar char="•"/>
            </a:pPr>
            <a:r>
              <a:rPr lang="en-GB" sz="3200" b="0" i="0" u="none" strike="noStrike" cap="none">
                <a:solidFill>
                  <a:srgbClr val="3F3F3F"/>
                </a:solidFill>
                <a:latin typeface="Open Sans"/>
                <a:ea typeface="Open Sans"/>
                <a:cs typeface="Open Sans"/>
                <a:sym typeface="Open Sans"/>
              </a:rPr>
              <a:t>OCHA’s four non-negotiables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19"/>
          <p:cNvSpPr txBox="1"/>
          <p:nvPr/>
        </p:nvSpPr>
        <p:spPr>
          <a:xfrm>
            <a:off x="1961498" y="4003276"/>
            <a:ext cx="14365003" cy="2282035"/>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dirty="0">
                <a:solidFill>
                  <a:srgbClr val="F5333F"/>
                </a:solidFill>
                <a:latin typeface="Montserrat"/>
                <a:ea typeface="Montserrat"/>
                <a:cs typeface="Montserrat"/>
                <a:sym typeface="Montserrat"/>
              </a:rPr>
              <a:t>How well are we engaging communities?</a:t>
            </a:r>
            <a:endParaRPr sz="8800" b="0" i="0" u="none" strike="noStrike" cap="none" dirty="0">
              <a:solidFill>
                <a:srgbClr val="F5333F"/>
              </a:solidFill>
              <a:latin typeface="Roboto Black"/>
              <a:ea typeface="Roboto Black"/>
              <a:cs typeface="Roboto Black"/>
              <a:sym typeface="Roboto Black"/>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sp>
        <p:nvSpPr>
          <p:cNvPr id="658" name="Google Shape;658;p20"/>
          <p:cNvSpPr txBox="1"/>
          <p:nvPr/>
        </p:nvSpPr>
        <p:spPr>
          <a:xfrm>
            <a:off x="1253256" y="676595"/>
            <a:ext cx="15194592"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en-GB" sz="5400" b="1" i="0" u="none" strike="noStrike" cap="none">
                <a:solidFill>
                  <a:schemeClr val="dk2"/>
                </a:solidFill>
                <a:latin typeface="Montserrat"/>
                <a:ea typeface="Montserrat"/>
                <a:cs typeface="Montserrat"/>
                <a:sym typeface="Montserrat"/>
              </a:rPr>
              <a:t>Some room for improvement…</a:t>
            </a:r>
            <a:endParaRPr sz="1400" b="0" i="0" u="none" strike="noStrike" cap="none">
              <a:solidFill>
                <a:srgbClr val="000000"/>
              </a:solidFill>
              <a:latin typeface="Arial"/>
              <a:ea typeface="Arial"/>
              <a:cs typeface="Arial"/>
              <a:sym typeface="Arial"/>
            </a:endParaRPr>
          </a:p>
        </p:txBody>
      </p:sp>
      <p:pic>
        <p:nvPicPr>
          <p:cNvPr id="659" name="Google Shape;659;p20"/>
          <p:cNvPicPr preferRelativeResize="0"/>
          <p:nvPr/>
        </p:nvPicPr>
        <p:blipFill rotWithShape="1">
          <a:blip r:embed="rId3">
            <a:alphaModFix/>
          </a:blip>
          <a:srcRect/>
          <a:stretch/>
        </p:blipFill>
        <p:spPr>
          <a:xfrm>
            <a:off x="1253256" y="1775801"/>
            <a:ext cx="7292497" cy="4500650"/>
          </a:xfrm>
          <a:prstGeom prst="rect">
            <a:avLst/>
          </a:prstGeom>
          <a:noFill/>
          <a:ln>
            <a:noFill/>
          </a:ln>
        </p:spPr>
      </p:pic>
      <p:pic>
        <p:nvPicPr>
          <p:cNvPr id="660" name="Google Shape;660;p2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2587133" y="6613588"/>
            <a:ext cx="12526837" cy="3459873"/>
          </a:xfrm>
          <a:prstGeom prst="rect">
            <a:avLst/>
          </a:prstGeom>
          <a:noFill/>
          <a:ln>
            <a:noFill/>
          </a:ln>
        </p:spPr>
      </p:pic>
      <p:pic>
        <p:nvPicPr>
          <p:cNvPr id="661" name="Google Shape;661;p20"/>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9742249" y="1775800"/>
            <a:ext cx="6943676" cy="4500651"/>
          </a:xfrm>
          <a:prstGeom prst="rect">
            <a:avLst/>
          </a:prstGeom>
          <a:noFill/>
          <a:ln>
            <a:noFill/>
          </a:ln>
        </p:spPr>
      </p:pic>
      <p:sp>
        <p:nvSpPr>
          <p:cNvPr id="662" name="Google Shape;662;p20"/>
          <p:cNvSpPr txBox="1"/>
          <p:nvPr/>
        </p:nvSpPr>
        <p:spPr>
          <a:xfrm>
            <a:off x="15437223" y="8503801"/>
            <a:ext cx="2750405" cy="15696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1" u="none" strike="noStrike" cap="none" dirty="0">
                <a:solidFill>
                  <a:schemeClr val="dk1"/>
                </a:solidFill>
                <a:latin typeface="Open Sans"/>
                <a:ea typeface="Open Sans"/>
                <a:cs typeface="Open Sans"/>
                <a:sym typeface="Open Sans"/>
              </a:rPr>
              <a:t>Data collected by Ground Truth Solutions for the ‘Grand Bargain 2018 Field Perspectives’ and the ‘State of the Humanitarian System 2018’ reports </a:t>
            </a:r>
            <a:endParaRPr sz="1400" b="0" i="0" u="none" strike="noStrike" cap="none" dirty="0">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6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6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sp>
        <p:nvSpPr>
          <p:cNvPr id="668" name="Google Shape;668;p21"/>
          <p:cNvSpPr txBox="1"/>
          <p:nvPr/>
        </p:nvSpPr>
        <p:spPr>
          <a:xfrm>
            <a:off x="984315" y="384483"/>
            <a:ext cx="14972861" cy="1426865"/>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en-GB" sz="5400" b="1" i="0" u="none" strike="noStrike" cap="none" dirty="0">
                <a:solidFill>
                  <a:schemeClr val="dk2"/>
                </a:solidFill>
                <a:latin typeface="Montserrat"/>
                <a:ea typeface="Montserrat"/>
                <a:cs typeface="Montserrat"/>
                <a:sym typeface="Montserrat"/>
              </a:rPr>
              <a:t>Why is there a gap between commitments and practice?</a:t>
            </a:r>
            <a:endParaRPr sz="1400" b="0" i="0" u="none" strike="noStrike" cap="none" dirty="0">
              <a:solidFill>
                <a:srgbClr val="000000"/>
              </a:solidFill>
              <a:latin typeface="Arial"/>
              <a:ea typeface="Arial"/>
              <a:cs typeface="Arial"/>
              <a:sym typeface="Arial"/>
            </a:endParaRPr>
          </a:p>
        </p:txBody>
      </p:sp>
      <p:sp>
        <p:nvSpPr>
          <p:cNvPr id="669" name="Google Shape;669;p21"/>
          <p:cNvSpPr txBox="1"/>
          <p:nvPr/>
        </p:nvSpPr>
        <p:spPr>
          <a:xfrm>
            <a:off x="984315" y="1943128"/>
            <a:ext cx="13448861"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b="1" i="0" u="none" strike="noStrike" cap="none">
                <a:solidFill>
                  <a:schemeClr val="accent3"/>
                </a:solidFill>
                <a:latin typeface="Montserrat"/>
                <a:ea typeface="Montserrat"/>
                <a:cs typeface="Montserrat"/>
                <a:sym typeface="Montserrat"/>
              </a:rPr>
              <a:t>Do any of these sound familiar?</a:t>
            </a:r>
            <a:endParaRPr sz="1400" b="0" i="0" u="none" strike="noStrike" cap="none">
              <a:solidFill>
                <a:srgbClr val="000000"/>
              </a:solidFill>
              <a:latin typeface="Arial"/>
              <a:ea typeface="Arial"/>
              <a:cs typeface="Arial"/>
              <a:sym typeface="Arial"/>
            </a:endParaRPr>
          </a:p>
        </p:txBody>
      </p:sp>
      <p:sp>
        <p:nvSpPr>
          <p:cNvPr id="670" name="Google Shape;670;p21"/>
          <p:cNvSpPr/>
          <p:nvPr/>
        </p:nvSpPr>
        <p:spPr>
          <a:xfrm>
            <a:off x="9966109" y="3781618"/>
            <a:ext cx="6313798" cy="1872208"/>
          </a:xfrm>
          <a:prstGeom prst="wedgeRoundRectCallout">
            <a:avLst>
              <a:gd name="adj1" fmla="val -37588"/>
              <a:gd name="adj2" fmla="val 77822"/>
              <a:gd name="adj3" fmla="val 16667"/>
            </a:avLst>
          </a:prstGeom>
          <a:solidFill>
            <a:schemeClr val="accent1"/>
          </a:solidFill>
          <a:ln w="9525" cap="flat" cmpd="sng">
            <a:solidFill>
              <a:srgbClr val="5E367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0" i="1" u="none" strike="noStrike" cap="none">
                <a:solidFill>
                  <a:schemeClr val="lt2"/>
                </a:solidFill>
                <a:latin typeface="Open Sans"/>
                <a:ea typeface="Open Sans"/>
                <a:cs typeface="Open Sans"/>
                <a:sym typeface="Open Sans"/>
              </a:rPr>
              <a:t>We know what people need in an emergency. We must act quickly to save lives!</a:t>
            </a:r>
            <a:endParaRPr sz="1400" b="0" i="0" u="none" strike="noStrike" cap="none">
              <a:solidFill>
                <a:srgbClr val="000000"/>
              </a:solidFill>
              <a:latin typeface="Arial"/>
              <a:ea typeface="Arial"/>
              <a:cs typeface="Arial"/>
              <a:sym typeface="Arial"/>
            </a:endParaRPr>
          </a:p>
        </p:txBody>
      </p:sp>
      <p:sp>
        <p:nvSpPr>
          <p:cNvPr id="671" name="Google Shape;671;p21"/>
          <p:cNvSpPr/>
          <p:nvPr/>
        </p:nvSpPr>
        <p:spPr>
          <a:xfrm>
            <a:off x="1709316" y="3781618"/>
            <a:ext cx="6313798" cy="2762618"/>
          </a:xfrm>
          <a:prstGeom prst="wedgeEllipseCallout">
            <a:avLst>
              <a:gd name="adj1" fmla="val 40874"/>
              <a:gd name="adj2" fmla="val 60338"/>
            </a:avLst>
          </a:prstGeom>
          <a:solidFill>
            <a:srgbClr val="01C8C3"/>
          </a:solidFill>
          <a:ln w="9525" cap="flat" cmpd="sng">
            <a:solidFill>
              <a:srgbClr val="01C8C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1" u="none" strike="noStrike" cap="none">
                <a:solidFill>
                  <a:schemeClr val="lt1"/>
                </a:solidFill>
                <a:latin typeface="Open Sans"/>
                <a:ea typeface="Open Sans"/>
                <a:cs typeface="Open Sans"/>
                <a:sym typeface="Open Sans"/>
              </a:rPr>
              <a:t>We can’t change the programme now; the proposal is already with the donor…it’s too late to make changes.</a:t>
            </a:r>
            <a:endParaRPr sz="1400" b="0" i="0" u="none" strike="noStrike" cap="none">
              <a:solidFill>
                <a:srgbClr val="000000"/>
              </a:solidFill>
              <a:latin typeface="Arial"/>
              <a:ea typeface="Arial"/>
              <a:cs typeface="Arial"/>
              <a:sym typeface="Arial"/>
            </a:endParaRPr>
          </a:p>
        </p:txBody>
      </p:sp>
      <p:sp>
        <p:nvSpPr>
          <p:cNvPr id="672" name="Google Shape;672;p21"/>
          <p:cNvSpPr/>
          <p:nvPr/>
        </p:nvSpPr>
        <p:spPr>
          <a:xfrm>
            <a:off x="10368525" y="6651812"/>
            <a:ext cx="5911382" cy="2766730"/>
          </a:xfrm>
          <a:prstGeom prst="wedgeEllipseCallout">
            <a:avLst>
              <a:gd name="adj1" fmla="val -39941"/>
              <a:gd name="adj2" fmla="val 66388"/>
            </a:avLst>
          </a:prstGeom>
          <a:solidFill>
            <a:srgbClr val="01C8C3"/>
          </a:solidFill>
          <a:ln w="9525" cap="flat" cmpd="sng">
            <a:solidFill>
              <a:srgbClr val="01C8C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1" u="none" strike="noStrike" cap="none">
                <a:solidFill>
                  <a:schemeClr val="lt1"/>
                </a:solidFill>
                <a:latin typeface="Open Sans"/>
                <a:ea typeface="Open Sans"/>
                <a:cs typeface="Open Sans"/>
                <a:sym typeface="Open Sans"/>
              </a:rPr>
              <a:t>We understand communities because we have community-based volunteers</a:t>
            </a:r>
            <a:endParaRPr sz="1400" b="0" i="0" u="none" strike="noStrike" cap="none">
              <a:solidFill>
                <a:srgbClr val="000000"/>
              </a:solidFill>
              <a:latin typeface="Arial"/>
              <a:ea typeface="Arial"/>
              <a:cs typeface="Arial"/>
              <a:sym typeface="Arial"/>
            </a:endParaRPr>
          </a:p>
        </p:txBody>
      </p:sp>
      <p:sp>
        <p:nvSpPr>
          <p:cNvPr id="673" name="Google Shape;673;p21"/>
          <p:cNvSpPr/>
          <p:nvPr/>
        </p:nvSpPr>
        <p:spPr>
          <a:xfrm>
            <a:off x="1709316" y="7336791"/>
            <a:ext cx="4863795" cy="1649046"/>
          </a:xfrm>
          <a:prstGeom prst="wedgeRoundRectCallout">
            <a:avLst>
              <a:gd name="adj1" fmla="val -7562"/>
              <a:gd name="adj2" fmla="val 79896"/>
              <a:gd name="adj3" fmla="val 16667"/>
            </a:avLst>
          </a:prstGeom>
          <a:solidFill>
            <a:schemeClr val="accent1"/>
          </a:solidFill>
          <a:ln w="952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1" u="none" strike="noStrike" cap="none">
                <a:solidFill>
                  <a:schemeClr val="lt2"/>
                </a:solidFill>
                <a:latin typeface="Open Sans"/>
                <a:ea typeface="Open Sans"/>
                <a:cs typeface="Open Sans"/>
                <a:sym typeface="Open Sans"/>
              </a:rPr>
              <a:t>But we always engage with the community anyway</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pic>
        <p:nvPicPr>
          <p:cNvPr id="500" name="Google Shape;500;p5" descr="A picture containing person, outdoor&#10;&#10;Description automatically generated"/>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955280" y="0"/>
            <a:ext cx="10332720" cy="10288588"/>
          </a:xfrm>
          <a:prstGeom prst="rect">
            <a:avLst/>
          </a:prstGeom>
          <a:solidFill>
            <a:srgbClr val="353535">
              <a:alpha val="11372"/>
            </a:srgbClr>
          </a:solidFill>
          <a:ln>
            <a:noFill/>
          </a:ln>
        </p:spPr>
      </p:pic>
      <p:sp>
        <p:nvSpPr>
          <p:cNvPr id="501" name="Google Shape;501;p5"/>
          <p:cNvSpPr txBox="1">
            <a:spLocks noGrp="1"/>
          </p:cNvSpPr>
          <p:nvPr>
            <p:ph type="title" idx="4294967295"/>
          </p:nvPr>
        </p:nvSpPr>
        <p:spPr>
          <a:xfrm>
            <a:off x="784860" y="2660015"/>
            <a:ext cx="6934200" cy="116903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2"/>
              </a:buClr>
              <a:buSzPts val="4800"/>
              <a:buFont typeface="Montserrat"/>
              <a:buNone/>
            </a:pPr>
            <a:r>
              <a:rPr lang="en-GB" sz="4800" b="1" i="0" u="none" strike="noStrike" cap="none" dirty="0">
                <a:solidFill>
                  <a:schemeClr val="dk2"/>
                </a:solidFill>
                <a:latin typeface="Montserrat"/>
                <a:ea typeface="Montserrat"/>
                <a:cs typeface="Montserrat"/>
                <a:sym typeface="Montserrat"/>
              </a:rPr>
              <a:t>Setting the scene</a:t>
            </a:r>
            <a:endParaRPr sz="1400" b="0" i="0" u="none" strike="noStrike" cap="none" dirty="0">
              <a:solidFill>
                <a:srgbClr val="000000"/>
              </a:solidFill>
              <a:latin typeface="Arial"/>
              <a:ea typeface="Arial"/>
              <a:cs typeface="Arial"/>
              <a:sym typeface="Arial"/>
            </a:endParaRPr>
          </a:p>
        </p:txBody>
      </p:sp>
      <p:sp>
        <p:nvSpPr>
          <p:cNvPr id="502" name="Google Shape;502;p5"/>
          <p:cNvSpPr txBox="1">
            <a:spLocks noGrp="1"/>
          </p:cNvSpPr>
          <p:nvPr>
            <p:ph type="body" idx="4294967295"/>
          </p:nvPr>
        </p:nvSpPr>
        <p:spPr>
          <a:xfrm>
            <a:off x="784860" y="3902076"/>
            <a:ext cx="6332220" cy="5114925"/>
          </a:xfrm>
          <a:prstGeom prst="rect">
            <a:avLst/>
          </a:prstGeom>
          <a:noFill/>
          <a:ln>
            <a:noFill/>
          </a:ln>
        </p:spPr>
        <p:txBody>
          <a:bodyPr spcFirstLastPara="1" wrap="square" lIns="91425" tIns="45700" rIns="91425" bIns="45700" anchor="t" anchorCtr="0">
            <a:noAutofit/>
          </a:bodyPr>
          <a:lstStyle/>
          <a:p>
            <a:pPr marR="0" lvl="0" algn="l" rtl="0">
              <a:lnSpc>
                <a:spcPct val="150000"/>
              </a:lnSpc>
              <a:spcBef>
                <a:spcPts val="0"/>
              </a:spcBef>
              <a:spcAft>
                <a:spcPts val="0"/>
              </a:spcAft>
              <a:buClr>
                <a:schemeClr val="dk1"/>
              </a:buClr>
              <a:buSzPts val="2800"/>
            </a:pPr>
            <a:r>
              <a:rPr lang="en-GB" sz="26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Does anyone have an example of a time when something went wrong in your work because there was not enough engagement with the community?</a:t>
            </a:r>
            <a:endParaRPr sz="26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17"/>
          <p:cNvSpPr txBox="1"/>
          <p:nvPr/>
        </p:nvSpPr>
        <p:spPr>
          <a:xfrm>
            <a:off x="1961498" y="3473087"/>
            <a:ext cx="14365003" cy="3342413"/>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dirty="0">
                <a:solidFill>
                  <a:srgbClr val="F5333F"/>
                </a:solidFill>
                <a:latin typeface="Montserrat"/>
                <a:ea typeface="Montserrat"/>
                <a:cs typeface="Montserrat"/>
                <a:sym typeface="Montserrat"/>
              </a:rPr>
              <a:t>How can we improve community engagement?</a:t>
            </a:r>
            <a:endParaRPr sz="8800" b="0" i="0" u="none" strike="noStrike" cap="none" dirty="0">
              <a:solidFill>
                <a:srgbClr val="F5333F"/>
              </a:solidFill>
              <a:latin typeface="Roboto Black"/>
              <a:ea typeface="Roboto Black"/>
              <a:cs typeface="Roboto Black"/>
              <a:sym typeface="Roboto Black"/>
            </a:endParaRPr>
          </a:p>
        </p:txBody>
      </p:sp>
    </p:spTree>
    <p:extLst>
      <p:ext uri="{BB962C8B-B14F-4D97-AF65-F5344CB8AC3E}">
        <p14:creationId xmlns:p14="http://schemas.microsoft.com/office/powerpoint/2010/main" val="33966817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47" name="Google Shape;647;p18"/>
          <p:cNvSpPr txBox="1"/>
          <p:nvPr/>
        </p:nvSpPr>
        <p:spPr>
          <a:xfrm>
            <a:off x="628759" y="463690"/>
            <a:ext cx="14477891" cy="127415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80000"/>
              </a:lnSpc>
              <a:spcBef>
                <a:spcPts val="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Who is responsible for CEA?</a:t>
            </a:r>
            <a:endParaRPr kumimoji="0" sz="48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80000"/>
              </a:lnSpc>
              <a:spcBef>
                <a:spcPts val="0"/>
              </a:spcBef>
              <a:spcAft>
                <a:spcPts val="0"/>
              </a:spcAft>
              <a:buClr>
                <a:srgbClr val="000000"/>
              </a:buClr>
              <a:buSzPts val="4800"/>
              <a:buFont typeface="Arial"/>
              <a:buNone/>
              <a:tabLst/>
              <a:defRPr/>
            </a:pPr>
            <a:r>
              <a:rPr kumimoji="0" lang="en-GB" sz="4800" b="0" i="0" u="none" strike="noStrike" kern="0" cap="none" spc="0" normalizeH="0" baseline="0" noProof="0" dirty="0">
                <a:ln>
                  <a:noFill/>
                </a:ln>
                <a:solidFill>
                  <a:srgbClr val="F5333F"/>
                </a:solidFill>
                <a:effectLst/>
                <a:uLnTx/>
                <a:uFillTx/>
                <a:latin typeface="Montserrat"/>
                <a:ea typeface="Montserrat"/>
                <a:cs typeface="Montserrat"/>
                <a:sym typeface="Montserrat"/>
              </a:rPr>
              <a:t>Zoom poll…</a:t>
            </a:r>
            <a:endParaRPr kumimoji="0" sz="4800" b="0" i="0" u="none" strike="noStrike" kern="0" cap="none" spc="0" normalizeH="0" baseline="0" noProof="0" dirty="0">
              <a:ln>
                <a:noFill/>
              </a:ln>
              <a:solidFill>
                <a:srgbClr val="33394B"/>
              </a:solidFill>
              <a:effectLst/>
              <a:uLnTx/>
              <a:uFillTx/>
              <a:latin typeface="Roboto Black"/>
              <a:ea typeface="Roboto Black"/>
              <a:cs typeface="Roboto Black"/>
              <a:sym typeface="Roboto Black"/>
            </a:endParaRPr>
          </a:p>
        </p:txBody>
      </p:sp>
      <p:graphicFrame>
        <p:nvGraphicFramePr>
          <p:cNvPr id="2" name="Diagram 1">
            <a:extLst>
              <a:ext uri="{FF2B5EF4-FFF2-40B4-BE49-F238E27FC236}">
                <a16:creationId xmlns:a16="http://schemas.microsoft.com/office/drawing/2014/main" id="{52B197A8-D07B-D74B-BE27-300103472390}"/>
              </a:ext>
            </a:extLst>
          </p:cNvPr>
          <p:cNvGraphicFramePr/>
          <p:nvPr/>
        </p:nvGraphicFramePr>
        <p:xfrm>
          <a:off x="323850" y="2031860"/>
          <a:ext cx="17221091" cy="76406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11324AAF-BACA-8140-9213-AD1E2CB3D98A}"/>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graphicEl>
                                              <a:dgm id="{BBF1BAD0-8AF4-F049-9EA2-40675A4D3B51}"/>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graphicEl>
                                              <a:dgm id="{2AEF9590-4051-0B48-9C45-DD2D4DB640AA}"/>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graphicEl>
                                              <a:dgm id="{141F92C7-6954-F24A-9789-90649355E1FF}"/>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graphicEl>
                                              <a:dgm id="{0A22BD28-57ED-0F49-9E99-7980BCAFA0FB}"/>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graphicEl>
                                              <a:dgm id="{E3151D12-464D-FB4B-950F-5113C766EAB7}"/>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graphicEl>
                                              <a:dgm id="{E8183D82-9C16-7846-A863-A3F197E89D52}"/>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graphicEl>
                                              <a:dgm id="{898E0D29-31A8-7146-A46B-C5FCBD724054}"/>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graphicEl>
                                              <a:dgm id="{0A639337-4A64-9444-AA73-062957A2D4BA}"/>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graphicEl>
                                              <a:dgm id="{C6423980-1A24-6C45-9FAD-0C6E97443A17}"/>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2EF909D-DF3A-C14D-8A02-43B775E72E45}"/>
              </a:ext>
            </a:extLst>
          </p:cNvPr>
          <p:cNvSpPr txBox="1"/>
          <p:nvPr/>
        </p:nvSpPr>
        <p:spPr>
          <a:xfrm>
            <a:off x="722830" y="3919247"/>
            <a:ext cx="9849920" cy="5721823"/>
          </a:xfrm>
          <a:prstGeom prst="rect">
            <a:avLst/>
          </a:prstGeom>
          <a:noFill/>
        </p:spPr>
        <p:txBody>
          <a:bodyPr wrap="square" rtlCol="0">
            <a:spAutoFit/>
          </a:bodyPr>
          <a:lstStyle/>
          <a:p>
            <a:pPr marL="514350" indent="-514350">
              <a:lnSpc>
                <a:spcPts val="3660"/>
              </a:lnSpc>
              <a:spcAft>
                <a:spcPts val="3600"/>
              </a:spcAft>
              <a:buClr>
                <a:srgbClr val="FF0000"/>
              </a:buClr>
              <a:buFont typeface="+mj-lt"/>
              <a:buAutoNum type="arabicPeriod"/>
            </a:pPr>
            <a:r>
              <a:rPr lang="en-GB"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Each group will find 18 sticky notes on their Jamboard with the minimum actions for CEA</a:t>
            </a:r>
          </a:p>
          <a:p>
            <a:pPr marL="514350" indent="-514350">
              <a:lnSpc>
                <a:spcPts val="3660"/>
              </a:lnSpc>
              <a:spcAft>
                <a:spcPts val="3600"/>
              </a:spcAft>
              <a:buClr>
                <a:srgbClr val="FF0000"/>
              </a:buClr>
              <a:buFont typeface="+mj-lt"/>
              <a:buAutoNum type="arabicPeriod"/>
            </a:pPr>
            <a:r>
              <a:rPr lang="en-GB"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Decide if the action supports institutionalization of CEA, or CEA in programmes</a:t>
            </a:r>
          </a:p>
          <a:p>
            <a:pPr marL="514350" indent="-514350">
              <a:lnSpc>
                <a:spcPts val="3660"/>
              </a:lnSpc>
              <a:spcAft>
                <a:spcPts val="3600"/>
              </a:spcAft>
              <a:buClr>
                <a:srgbClr val="FF0000"/>
              </a:buClr>
              <a:buFont typeface="+mj-lt"/>
              <a:buAutoNum type="arabicPeriod"/>
            </a:pPr>
            <a:r>
              <a:rPr lang="en-GB"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If it supports programmes, decide if it should happen during assessments, planning, implementation and monitoring, or evaluation</a:t>
            </a:r>
          </a:p>
          <a:p>
            <a:pPr marL="514350" indent="-514350">
              <a:lnSpc>
                <a:spcPts val="3660"/>
              </a:lnSpc>
              <a:spcAft>
                <a:spcPts val="3600"/>
              </a:spcAft>
              <a:buClr>
                <a:srgbClr val="FF0000"/>
              </a:buClr>
              <a:buFont typeface="+mj-lt"/>
              <a:buAutoNum type="arabicPeriod"/>
            </a:pPr>
            <a:r>
              <a:rPr lang="en-GB"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Stick it on the correct phase of the programme cycle on your Jamboard</a:t>
            </a:r>
          </a:p>
        </p:txBody>
      </p:sp>
      <p:grpSp>
        <p:nvGrpSpPr>
          <p:cNvPr id="8" name="Group 7">
            <a:extLst>
              <a:ext uri="{FF2B5EF4-FFF2-40B4-BE49-F238E27FC236}">
                <a16:creationId xmlns:a16="http://schemas.microsoft.com/office/drawing/2014/main" id="{5678EC11-4382-C54F-9485-6FB22C59C4CF}"/>
              </a:ext>
            </a:extLst>
          </p:cNvPr>
          <p:cNvGrpSpPr>
            <a:grpSpLocks noChangeAspect="1"/>
          </p:cNvGrpSpPr>
          <p:nvPr/>
        </p:nvGrpSpPr>
        <p:grpSpPr>
          <a:xfrm>
            <a:off x="214877" y="528631"/>
            <a:ext cx="3253990" cy="2932801"/>
            <a:chOff x="9331835" y="263026"/>
            <a:chExt cx="4363366" cy="4363366"/>
          </a:xfrm>
        </p:grpSpPr>
        <p:sp>
          <p:nvSpPr>
            <p:cNvPr id="9" name="Oval 8">
              <a:extLst>
                <a:ext uri="{FF2B5EF4-FFF2-40B4-BE49-F238E27FC236}">
                  <a16:creationId xmlns:a16="http://schemas.microsoft.com/office/drawing/2014/main" id="{261D9580-638C-1A41-848E-B4DAC057C270}"/>
                </a:ext>
              </a:extLst>
            </p:cNvPr>
            <p:cNvSpPr/>
            <p:nvPr/>
          </p:nvSpPr>
          <p:spPr>
            <a:xfrm>
              <a:off x="10012964" y="944155"/>
              <a:ext cx="3001108" cy="3001108"/>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D82CE9CF-7A6C-F141-8617-DF428FD1A8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31835" y="263026"/>
              <a:ext cx="4363366" cy="4363366"/>
            </a:xfrm>
            <a:prstGeom prst="rect">
              <a:avLst/>
            </a:prstGeom>
          </p:spPr>
        </p:pic>
      </p:grpSp>
      <p:pic>
        <p:nvPicPr>
          <p:cNvPr id="32" name="Picture Placeholder 31">
            <a:extLst>
              <a:ext uri="{FF2B5EF4-FFF2-40B4-BE49-F238E27FC236}">
                <a16:creationId xmlns:a16="http://schemas.microsoft.com/office/drawing/2014/main" id="{014CC5AC-C178-9C47-8FA1-0583C9A4DF01}"/>
              </a:ext>
            </a:extLst>
          </p:cNvPr>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l="19169" r="19169"/>
          <a:stretch/>
        </p:blipFill>
        <p:spPr>
          <a:xfrm>
            <a:off x="11005457" y="3113872"/>
            <a:ext cx="7282542" cy="7174716"/>
          </a:xfrm>
        </p:spPr>
      </p:pic>
      <p:sp>
        <p:nvSpPr>
          <p:cNvPr id="11" name="TextBox 10">
            <a:extLst>
              <a:ext uri="{FF2B5EF4-FFF2-40B4-BE49-F238E27FC236}">
                <a16:creationId xmlns:a16="http://schemas.microsoft.com/office/drawing/2014/main" id="{014B1973-D20C-8544-BF16-497A1A446D5B}"/>
              </a:ext>
            </a:extLst>
          </p:cNvPr>
          <p:cNvSpPr txBox="1"/>
          <p:nvPr/>
        </p:nvSpPr>
        <p:spPr>
          <a:xfrm>
            <a:off x="3289251" y="1177115"/>
            <a:ext cx="10410420" cy="1635832"/>
          </a:xfrm>
          <a:prstGeom prst="rect">
            <a:avLst/>
          </a:prstGeom>
          <a:noFill/>
        </p:spPr>
        <p:txBody>
          <a:bodyPr wrap="square" rtlCol="0">
            <a:spAutoFit/>
          </a:bodyPr>
          <a:lstStyle/>
          <a:p>
            <a:pPr>
              <a:lnSpc>
                <a:spcPts val="6160"/>
              </a:lnSpc>
            </a:pPr>
            <a:r>
              <a:rPr lang="en-US" sz="4800" b="1" dirty="0">
                <a:solidFill>
                  <a:schemeClr val="accent1"/>
                </a:solidFill>
                <a:latin typeface="Montserrat" pitchFamily="2" charset="77"/>
                <a:ea typeface="Roboto Black" panose="02000000000000000000" pitchFamily="2" charset="0"/>
                <a:cs typeface="Open Sans Light" panose="020B0306030504020204" pitchFamily="34" charset="0"/>
              </a:rPr>
              <a:t>Group exercise (15 mins)</a:t>
            </a:r>
          </a:p>
          <a:p>
            <a:pPr>
              <a:lnSpc>
                <a:spcPts val="6160"/>
              </a:lnSpc>
            </a:pPr>
            <a:r>
              <a:rPr lang="en-US" sz="4800" b="1" dirty="0">
                <a:solidFill>
                  <a:schemeClr val="accent3"/>
                </a:solidFill>
                <a:latin typeface="Montserrat" pitchFamily="2" charset="77"/>
                <a:ea typeface="Roboto Black" panose="02000000000000000000" pitchFamily="2" charset="0"/>
                <a:cs typeface="Open Sans Light" panose="020B0306030504020204" pitchFamily="34" charset="0"/>
              </a:rPr>
              <a:t>The 18 minimum actions for CEA</a:t>
            </a:r>
          </a:p>
        </p:txBody>
      </p:sp>
    </p:spTree>
    <p:extLst>
      <p:ext uri="{BB962C8B-B14F-4D97-AF65-F5344CB8AC3E}">
        <p14:creationId xmlns:p14="http://schemas.microsoft.com/office/powerpoint/2010/main" val="23173265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A0D8094-D841-E545-BBFE-4396C733F2A6}"/>
              </a:ext>
            </a:extLst>
          </p:cNvPr>
          <p:cNvSpPr txBox="1"/>
          <p:nvPr/>
        </p:nvSpPr>
        <p:spPr>
          <a:xfrm>
            <a:off x="549659" y="382065"/>
            <a:ext cx="5892375" cy="1426865"/>
          </a:xfrm>
          <a:prstGeom prst="rect">
            <a:avLst/>
          </a:prstGeom>
          <a:noFill/>
        </p:spPr>
        <p:txBody>
          <a:bodyPr wrap="square" rtlCol="0">
            <a:spAutoFit/>
          </a:bodyPr>
          <a:lstStyle/>
          <a:p>
            <a:pPr marL="0" marR="0" lvl="0" indent="0" algn="l" defTabSz="914400" rtl="0" eaLnBrk="0" fontAlgn="base" latinLnBrk="0" hangingPunct="0">
              <a:lnSpc>
                <a:spcPct val="80000"/>
              </a:lnSpc>
              <a:spcBef>
                <a:spcPct val="0"/>
              </a:spcBef>
              <a:spcAft>
                <a:spcPts val="300"/>
              </a:spcAft>
              <a:buClrTx/>
              <a:buSzTx/>
              <a:buFontTx/>
              <a:buNone/>
              <a:tabLst/>
              <a:defRPr/>
            </a:pPr>
            <a:r>
              <a:rPr kumimoji="0" lang="en-US" sz="5400" b="1" i="0" u="none" strike="noStrike" kern="1200" cap="none" spc="0" normalizeH="0" baseline="0" noProof="0" dirty="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The minimum actions for CEA</a:t>
            </a:r>
            <a:endParaRPr kumimoji="0" lang="en-US" sz="5400" b="1"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endParaRPr>
          </a:p>
        </p:txBody>
      </p:sp>
      <p:graphicFrame>
        <p:nvGraphicFramePr>
          <p:cNvPr id="19" name="Diagram 18">
            <a:extLst>
              <a:ext uri="{FF2B5EF4-FFF2-40B4-BE49-F238E27FC236}">
                <a16:creationId xmlns:a16="http://schemas.microsoft.com/office/drawing/2014/main" id="{7836CFD7-0EA5-934B-AC6C-D750C03E09EE}"/>
              </a:ext>
            </a:extLst>
          </p:cNvPr>
          <p:cNvGraphicFramePr/>
          <p:nvPr>
            <p:extLst>
              <p:ext uri="{D42A27DB-BD31-4B8C-83A1-F6EECF244321}">
                <p14:modId xmlns:p14="http://schemas.microsoft.com/office/powerpoint/2010/main" val="2583205653"/>
              </p:ext>
            </p:extLst>
          </p:nvPr>
        </p:nvGraphicFramePr>
        <p:xfrm>
          <a:off x="3478305" y="1198537"/>
          <a:ext cx="10936941" cy="61926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3" name="Group 22">
            <a:extLst>
              <a:ext uri="{FF2B5EF4-FFF2-40B4-BE49-F238E27FC236}">
                <a16:creationId xmlns:a16="http://schemas.microsoft.com/office/drawing/2014/main" id="{AB5304A7-5DD3-FA46-BC90-42FBE6011977}"/>
              </a:ext>
            </a:extLst>
          </p:cNvPr>
          <p:cNvGrpSpPr/>
          <p:nvPr/>
        </p:nvGrpSpPr>
        <p:grpSpPr>
          <a:xfrm>
            <a:off x="714100" y="8100248"/>
            <a:ext cx="16465348" cy="1979605"/>
            <a:chOff x="1936368" y="7823040"/>
            <a:chExt cx="11240893" cy="2578879"/>
          </a:xfrm>
          <a:solidFill>
            <a:schemeClr val="accent1"/>
          </a:solidFill>
        </p:grpSpPr>
        <p:sp>
          <p:nvSpPr>
            <p:cNvPr id="20" name="Rectangle 19">
              <a:extLst>
                <a:ext uri="{FF2B5EF4-FFF2-40B4-BE49-F238E27FC236}">
                  <a16:creationId xmlns:a16="http://schemas.microsoft.com/office/drawing/2014/main" id="{3BCCEDFD-0567-CE49-B9FF-260FB09F5A5E}"/>
                </a:ext>
              </a:extLst>
            </p:cNvPr>
            <p:cNvSpPr/>
            <p:nvPr/>
          </p:nvSpPr>
          <p:spPr>
            <a:xfrm>
              <a:off x="1936368" y="8414982"/>
              <a:ext cx="11240893" cy="1986937"/>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56000" tIns="396000" rIns="36000" numCol="2" rtlCol="0" anchor="ctr">
              <a:noAutofit/>
            </a:bodyPr>
            <a:lstStyle/>
            <a:p>
              <a:pPr marL="457200" indent="-457200">
                <a:spcAft>
                  <a:spcPts val="1800"/>
                </a:spcAft>
                <a:buClr>
                  <a:schemeClr val="bg2"/>
                </a:buClr>
                <a:buFont typeface="+mj-lt"/>
                <a:buAutoNum type="arabicPeriod"/>
              </a:pPr>
              <a:r>
                <a:rPr lang="en-GB" sz="2200" dirty="0">
                  <a:solidFill>
                    <a:schemeClr val="bg2"/>
                  </a:solidFill>
                  <a:latin typeface="Open Sans" panose="020B0606030504020204" pitchFamily="34" charset="0"/>
                  <a:ea typeface="Open Sans" panose="020B0606030504020204" pitchFamily="34" charset="0"/>
                  <a:cs typeface="Open Sans" panose="020B0606030504020204" pitchFamily="34" charset="0"/>
                </a:rPr>
                <a:t>Strengthen CEA understanding and capacity </a:t>
              </a:r>
            </a:p>
            <a:p>
              <a:pPr marL="457200" indent="-457200">
                <a:spcAft>
                  <a:spcPts val="1800"/>
                </a:spcAft>
                <a:buClr>
                  <a:schemeClr val="bg2"/>
                </a:buClr>
                <a:buFont typeface="+mj-lt"/>
                <a:buAutoNum type="arabicPeriod"/>
              </a:pPr>
              <a:r>
                <a:rPr lang="en-GB" sz="2200" dirty="0">
                  <a:solidFill>
                    <a:schemeClr val="bg2"/>
                  </a:solidFill>
                  <a:latin typeface="Open Sans" panose="020B0606030504020204" pitchFamily="34" charset="0"/>
                  <a:ea typeface="Open Sans" panose="020B0606030504020204" pitchFamily="34" charset="0"/>
                  <a:cs typeface="Open Sans" panose="020B0606030504020204" pitchFamily="34" charset="0"/>
                </a:rPr>
                <a:t>Allocate staff and funding </a:t>
              </a:r>
            </a:p>
            <a:p>
              <a:pPr marL="457200" indent="-457200">
                <a:spcAft>
                  <a:spcPts val="1800"/>
                </a:spcAft>
                <a:buClr>
                  <a:schemeClr val="bg2"/>
                </a:buClr>
                <a:buFont typeface="+mj-lt"/>
                <a:buAutoNum type="arabicPeriod" startAt="3"/>
              </a:pPr>
              <a:r>
                <a:rPr lang="en-GB" sz="2200" dirty="0">
                  <a:solidFill>
                    <a:schemeClr val="bg2"/>
                  </a:solidFill>
                  <a:latin typeface="Open Sans" panose="020B0606030504020204" pitchFamily="34" charset="0"/>
                  <a:ea typeface="Open Sans" panose="020B0606030504020204" pitchFamily="34" charset="0"/>
                  <a:cs typeface="Open Sans" panose="020B0606030504020204" pitchFamily="34" charset="0"/>
                </a:rPr>
                <a:t>Integrate in strategy, policy, plans and tools</a:t>
              </a:r>
            </a:p>
            <a:p>
              <a:pPr marL="457200" indent="-457200">
                <a:spcAft>
                  <a:spcPts val="1800"/>
                </a:spcAft>
                <a:buClr>
                  <a:schemeClr val="bg2"/>
                </a:buClr>
                <a:buFont typeface="+mj-lt"/>
                <a:buAutoNum type="arabicPeriod" startAt="3"/>
              </a:pPr>
              <a:r>
                <a:rPr lang="en-GB" sz="2200" dirty="0">
                  <a:solidFill>
                    <a:schemeClr val="bg2"/>
                  </a:solidFill>
                  <a:latin typeface="Open Sans" panose="020B0606030504020204" pitchFamily="34" charset="0"/>
                  <a:ea typeface="Open Sans" panose="020B0606030504020204" pitchFamily="34" charset="0"/>
                  <a:cs typeface="Open Sans" panose="020B0606030504020204" pitchFamily="34" charset="0"/>
                </a:rPr>
                <a:t>Organization-wide feedback mechanism</a:t>
              </a:r>
            </a:p>
          </p:txBody>
        </p:sp>
        <p:sp>
          <p:nvSpPr>
            <p:cNvPr id="21" name="Rectangle 20">
              <a:extLst>
                <a:ext uri="{FF2B5EF4-FFF2-40B4-BE49-F238E27FC236}">
                  <a16:creationId xmlns:a16="http://schemas.microsoft.com/office/drawing/2014/main" id="{EF2DCCE0-6937-9C4B-9BDA-E41102659281}"/>
                </a:ext>
              </a:extLst>
            </p:cNvPr>
            <p:cNvSpPr/>
            <p:nvPr/>
          </p:nvSpPr>
          <p:spPr>
            <a:xfrm>
              <a:off x="1936368" y="7823040"/>
              <a:ext cx="11240893" cy="706695"/>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56000" tIns="396000" rIns="36000" rtlCol="0" anchor="ctr"/>
            <a:lstStyle/>
            <a:p>
              <a:pPr algn="ctr">
                <a:spcAft>
                  <a:spcPts val="1200"/>
                </a:spcAft>
              </a:pPr>
              <a:r>
                <a:rPr lang="en-GB" sz="2800" b="1" dirty="0">
                  <a:solidFill>
                    <a:schemeClr val="bg2"/>
                  </a:solidFill>
                  <a:latin typeface="Montserrat" pitchFamily="2" charset="77"/>
                </a:rPr>
                <a:t>Institutionalize CEA in the Organization</a:t>
              </a:r>
            </a:p>
          </p:txBody>
        </p:sp>
      </p:grpSp>
      <p:sp>
        <p:nvSpPr>
          <p:cNvPr id="25" name="TextBox 24">
            <a:extLst>
              <a:ext uri="{FF2B5EF4-FFF2-40B4-BE49-F238E27FC236}">
                <a16:creationId xmlns:a16="http://schemas.microsoft.com/office/drawing/2014/main" id="{F75F6991-FBDD-EA4F-B8DF-1143E9A565E5}"/>
              </a:ext>
            </a:extLst>
          </p:cNvPr>
          <p:cNvSpPr txBox="1"/>
          <p:nvPr/>
        </p:nvSpPr>
        <p:spPr>
          <a:xfrm>
            <a:off x="10641669" y="677054"/>
            <a:ext cx="6176120" cy="1754326"/>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Transparent, respectful assessments</a:t>
            </a:r>
          </a:p>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Understand community needs, capacities and context </a:t>
            </a:r>
          </a:p>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CEA questions in assessments</a:t>
            </a:r>
          </a:p>
        </p:txBody>
      </p:sp>
      <p:sp>
        <p:nvSpPr>
          <p:cNvPr id="26" name="TextBox 25">
            <a:extLst>
              <a:ext uri="{FF2B5EF4-FFF2-40B4-BE49-F238E27FC236}">
                <a16:creationId xmlns:a16="http://schemas.microsoft.com/office/drawing/2014/main" id="{57887B5D-63B2-EA47-899D-EFE5BBB420FD}"/>
              </a:ext>
            </a:extLst>
          </p:cNvPr>
          <p:cNvSpPr txBox="1"/>
          <p:nvPr/>
        </p:nvSpPr>
        <p:spPr>
          <a:xfrm>
            <a:off x="13535862" y="3504642"/>
            <a:ext cx="4012854" cy="1600438"/>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Community participation in planning</a:t>
            </a:r>
          </a:p>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CEA included in plans and budgets</a:t>
            </a:r>
          </a:p>
        </p:txBody>
      </p:sp>
      <p:sp>
        <p:nvSpPr>
          <p:cNvPr id="27" name="TextBox 26">
            <a:extLst>
              <a:ext uri="{FF2B5EF4-FFF2-40B4-BE49-F238E27FC236}">
                <a16:creationId xmlns:a16="http://schemas.microsoft.com/office/drawing/2014/main" id="{F21751B1-9B45-1E4B-A6B6-A4924F3E9EC3}"/>
              </a:ext>
            </a:extLst>
          </p:cNvPr>
          <p:cNvSpPr txBox="1"/>
          <p:nvPr/>
        </p:nvSpPr>
        <p:spPr>
          <a:xfrm>
            <a:off x="10641669" y="6078433"/>
            <a:ext cx="6681217" cy="1415772"/>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Regular, open communication</a:t>
            </a:r>
          </a:p>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Enable ongoing community participation</a:t>
            </a:r>
          </a:p>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Collect and act on community feedback</a:t>
            </a:r>
          </a:p>
        </p:txBody>
      </p:sp>
      <p:sp>
        <p:nvSpPr>
          <p:cNvPr id="11" name="TextBox 10">
            <a:extLst>
              <a:ext uri="{FF2B5EF4-FFF2-40B4-BE49-F238E27FC236}">
                <a16:creationId xmlns:a16="http://schemas.microsoft.com/office/drawing/2014/main" id="{5006228B-CCD5-FD4A-8B67-E5933648903D}"/>
              </a:ext>
            </a:extLst>
          </p:cNvPr>
          <p:cNvSpPr txBox="1"/>
          <p:nvPr/>
        </p:nvSpPr>
        <p:spPr>
          <a:xfrm>
            <a:off x="549659" y="3617739"/>
            <a:ext cx="3609963" cy="1600438"/>
          </a:xfrm>
          <a:prstGeom prst="rect">
            <a:avLst/>
          </a:prstGeom>
          <a:noFill/>
        </p:spPr>
        <p:txBody>
          <a:bodyPr wrap="square" rtlCol="0">
            <a:spAutoFit/>
          </a:bodyPr>
          <a:lstStyle/>
          <a:p>
            <a:pPr marL="285750" indent="-285750" algn="r">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Communities help plan evaluations</a:t>
            </a:r>
          </a:p>
          <a:p>
            <a:pPr marL="285750" indent="-285750" algn="r">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Ask the community what they thought</a:t>
            </a:r>
          </a:p>
        </p:txBody>
      </p:sp>
      <p:sp>
        <p:nvSpPr>
          <p:cNvPr id="13" name="TextBox 12">
            <a:extLst>
              <a:ext uri="{FF2B5EF4-FFF2-40B4-BE49-F238E27FC236}">
                <a16:creationId xmlns:a16="http://schemas.microsoft.com/office/drawing/2014/main" id="{9382BB12-33A9-B848-A7E7-753800291D2B}"/>
              </a:ext>
            </a:extLst>
          </p:cNvPr>
          <p:cNvSpPr txBox="1"/>
          <p:nvPr/>
        </p:nvSpPr>
        <p:spPr>
          <a:xfrm>
            <a:off x="7546953" y="3617739"/>
            <a:ext cx="2799643" cy="1129027"/>
          </a:xfrm>
          <a:prstGeom prst="rect">
            <a:avLst/>
          </a:prstGeom>
          <a:noFill/>
        </p:spPr>
        <p:txBody>
          <a:bodyPr wrap="square" rtlCol="0">
            <a:spAutoFit/>
          </a:bodyPr>
          <a:lstStyle/>
          <a:p>
            <a:pPr marL="0" marR="0" lvl="0" indent="0" algn="ctr" defTabSz="914400" rtl="0" eaLnBrk="0" fontAlgn="base" latinLnBrk="0" hangingPunct="0">
              <a:lnSpc>
                <a:spcPct val="80000"/>
              </a:lnSpc>
              <a:spcBef>
                <a:spcPct val="0"/>
              </a:spcBef>
              <a:spcAft>
                <a:spcPts val="300"/>
              </a:spcAft>
              <a:buClrTx/>
              <a:buSzTx/>
              <a:buFontTx/>
              <a:buNone/>
              <a:tabLst/>
              <a:defRPr/>
            </a:pPr>
            <a:r>
              <a:rPr kumimoji="0" lang="en-US" sz="2800" b="1" i="0" u="none" strike="noStrike" kern="1200" cap="none" spc="0" normalizeH="0" baseline="0" noProof="0" dirty="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CEA in Programmes &amp; Operations</a:t>
            </a:r>
            <a:endParaRPr kumimoji="0" lang="en-US" sz="2800" b="1"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23100422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Shape 533"/>
        <p:cNvGrpSpPr/>
        <p:nvPr/>
      </p:nvGrpSpPr>
      <p:grpSpPr>
        <a:xfrm>
          <a:off x="0" y="0"/>
          <a:ext cx="0" cy="0"/>
          <a:chOff x="0" y="0"/>
          <a:chExt cx="0" cy="0"/>
        </a:xfrm>
      </p:grpSpPr>
      <p:sp>
        <p:nvSpPr>
          <p:cNvPr id="538" name="Google Shape;538;p8"/>
          <p:cNvSpPr/>
          <p:nvPr/>
        </p:nvSpPr>
        <p:spPr>
          <a:xfrm>
            <a:off x="599599" y="6239435"/>
            <a:ext cx="17088802" cy="329083"/>
          </a:xfrm>
          <a:prstGeom prst="rect">
            <a:avLst/>
          </a:prstGeom>
          <a:gradFill>
            <a:gsLst>
              <a:gs pos="0">
                <a:schemeClr val="accent5"/>
              </a:gs>
              <a:gs pos="34000">
                <a:schemeClr val="accent4"/>
              </a:gs>
              <a:gs pos="70000">
                <a:schemeClr val="accent5"/>
              </a:gs>
              <a:gs pos="100000">
                <a:schemeClr val="accent4"/>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9" name="Google Shape;539;p8"/>
          <p:cNvSpPr/>
          <p:nvPr/>
        </p:nvSpPr>
        <p:spPr>
          <a:xfrm>
            <a:off x="2221534" y="6042169"/>
            <a:ext cx="731911" cy="72608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i="0" u="none" strike="noStrike" cap="none" dirty="0">
                <a:solidFill>
                  <a:schemeClr val="tx2"/>
                </a:solidFill>
                <a:latin typeface="Montserrat" pitchFamily="2" charset="77"/>
                <a:ea typeface="Calibri"/>
                <a:cs typeface="Calibri"/>
                <a:sym typeface="Calibri"/>
              </a:rPr>
              <a:t>1</a:t>
            </a:r>
            <a:endParaRPr sz="3600" b="1" i="0" u="none" strike="noStrike" cap="none" dirty="0">
              <a:solidFill>
                <a:schemeClr val="tx2"/>
              </a:solidFill>
              <a:latin typeface="Montserrat" pitchFamily="2" charset="77"/>
              <a:ea typeface="Calibri"/>
              <a:cs typeface="Calibri"/>
              <a:sym typeface="Calibri"/>
            </a:endParaRPr>
          </a:p>
        </p:txBody>
      </p:sp>
      <p:sp>
        <p:nvSpPr>
          <p:cNvPr id="540" name="Google Shape;540;p8"/>
          <p:cNvSpPr/>
          <p:nvPr/>
        </p:nvSpPr>
        <p:spPr>
          <a:xfrm>
            <a:off x="6639168" y="6046578"/>
            <a:ext cx="731911" cy="7260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i="0" u="none" strike="noStrike" cap="none" dirty="0">
                <a:solidFill>
                  <a:schemeClr val="tx2"/>
                </a:solidFill>
                <a:latin typeface="Montserrat" pitchFamily="2" charset="77"/>
                <a:ea typeface="Calibri"/>
                <a:cs typeface="Calibri"/>
                <a:sym typeface="Calibri"/>
              </a:rPr>
              <a:t>2</a:t>
            </a:r>
            <a:endParaRPr sz="3600" b="1" i="0" u="none" strike="noStrike" cap="none" dirty="0">
              <a:solidFill>
                <a:schemeClr val="tx2"/>
              </a:solidFill>
              <a:latin typeface="Montserrat" pitchFamily="2" charset="77"/>
              <a:ea typeface="Calibri"/>
              <a:cs typeface="Calibri"/>
              <a:sym typeface="Calibri"/>
            </a:endParaRPr>
          </a:p>
        </p:txBody>
      </p:sp>
      <p:sp>
        <p:nvSpPr>
          <p:cNvPr id="541" name="Google Shape;541;p8"/>
          <p:cNvSpPr/>
          <p:nvPr/>
        </p:nvSpPr>
        <p:spPr>
          <a:xfrm>
            <a:off x="11098564" y="6046578"/>
            <a:ext cx="731911" cy="72608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i="0" u="none" strike="noStrike" cap="none" dirty="0">
                <a:solidFill>
                  <a:schemeClr val="tx2"/>
                </a:solidFill>
                <a:latin typeface="Montserrat" pitchFamily="2" charset="77"/>
                <a:ea typeface="Calibri"/>
                <a:cs typeface="Calibri"/>
                <a:sym typeface="Calibri"/>
              </a:rPr>
              <a:t>3</a:t>
            </a:r>
            <a:endParaRPr sz="3600" b="1" i="0" u="none" strike="noStrike" cap="none" dirty="0">
              <a:solidFill>
                <a:schemeClr val="tx2"/>
              </a:solidFill>
              <a:latin typeface="Montserrat" pitchFamily="2" charset="77"/>
              <a:ea typeface="Calibri"/>
              <a:cs typeface="Calibri"/>
              <a:sym typeface="Calibri"/>
            </a:endParaRPr>
          </a:p>
        </p:txBody>
      </p:sp>
      <p:sp>
        <p:nvSpPr>
          <p:cNvPr id="542" name="Google Shape;542;p8"/>
          <p:cNvSpPr/>
          <p:nvPr/>
        </p:nvSpPr>
        <p:spPr>
          <a:xfrm>
            <a:off x="15370765" y="6042169"/>
            <a:ext cx="731911" cy="7260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dirty="0">
                <a:solidFill>
                  <a:schemeClr val="tx2"/>
                </a:solidFill>
                <a:latin typeface="Montserrat" pitchFamily="2" charset="77"/>
                <a:ea typeface="Calibri"/>
                <a:cs typeface="Calibri"/>
                <a:sym typeface="Calibri"/>
              </a:rPr>
              <a:t>4</a:t>
            </a:r>
            <a:endParaRPr sz="3600" b="1" i="0" u="none" strike="noStrike" cap="none" dirty="0">
              <a:solidFill>
                <a:schemeClr val="tx2"/>
              </a:solidFill>
              <a:latin typeface="Montserrat" pitchFamily="2" charset="77"/>
              <a:ea typeface="Calibri"/>
              <a:cs typeface="Calibri"/>
              <a:sym typeface="Calibri"/>
            </a:endParaRPr>
          </a:p>
        </p:txBody>
      </p:sp>
      <p:sp>
        <p:nvSpPr>
          <p:cNvPr id="543" name="Google Shape;543;p8"/>
          <p:cNvSpPr txBox="1"/>
          <p:nvPr/>
        </p:nvSpPr>
        <p:spPr>
          <a:xfrm>
            <a:off x="599599" y="727250"/>
            <a:ext cx="13896670" cy="683224"/>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en-GB" sz="4800" b="1" i="0" u="none" strike="noStrike" cap="none" dirty="0">
                <a:solidFill>
                  <a:schemeClr val="dk2"/>
                </a:solidFill>
                <a:latin typeface="Montserrat"/>
                <a:ea typeface="Montserrat"/>
                <a:cs typeface="Montserrat"/>
                <a:sym typeface="Montserrat"/>
              </a:rPr>
              <a:t>Minimum actions to institutionalize CEA</a:t>
            </a:r>
            <a:endParaRPr sz="1400" b="0" i="0" u="none" strike="noStrike" cap="none" dirty="0">
              <a:solidFill>
                <a:srgbClr val="000000"/>
              </a:solidFill>
              <a:latin typeface="Arial"/>
              <a:ea typeface="Arial"/>
              <a:cs typeface="Arial"/>
              <a:sym typeface="Arial"/>
            </a:endParaRPr>
          </a:p>
        </p:txBody>
      </p:sp>
      <p:sp>
        <p:nvSpPr>
          <p:cNvPr id="544" name="Google Shape;544;p8"/>
          <p:cNvSpPr txBox="1"/>
          <p:nvPr/>
        </p:nvSpPr>
        <p:spPr>
          <a:xfrm>
            <a:off x="742927" y="7011764"/>
            <a:ext cx="3689124" cy="1412654"/>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600" i="0" u="none" strike="noStrike" cap="none" dirty="0">
                <a:solidFill>
                  <a:schemeClr val="lt1"/>
                </a:solidFill>
                <a:latin typeface="Open Sans"/>
                <a:ea typeface="Open Sans"/>
                <a:cs typeface="Open Sans"/>
                <a:sym typeface="Open Sans"/>
              </a:rPr>
              <a:t>Strengthen CEA understanding and capacity at all levels</a:t>
            </a:r>
            <a:endParaRPr sz="2600" i="0" u="none" strike="noStrike" cap="none" dirty="0">
              <a:solidFill>
                <a:srgbClr val="000000"/>
              </a:solidFill>
              <a:latin typeface="Arial"/>
              <a:ea typeface="Arial"/>
              <a:cs typeface="Arial"/>
              <a:sym typeface="Arial"/>
            </a:endParaRPr>
          </a:p>
        </p:txBody>
      </p:sp>
      <p:sp>
        <p:nvSpPr>
          <p:cNvPr id="545" name="Google Shape;545;p8"/>
          <p:cNvSpPr txBox="1"/>
          <p:nvPr/>
        </p:nvSpPr>
        <p:spPr>
          <a:xfrm>
            <a:off x="4807703" y="7011764"/>
            <a:ext cx="4394839" cy="1852775"/>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600" i="0" u="none" strike="noStrike" cap="none" dirty="0">
                <a:solidFill>
                  <a:schemeClr val="lt1"/>
                </a:solidFill>
                <a:latin typeface="Open Sans"/>
                <a:ea typeface="Open Sans"/>
                <a:cs typeface="Open Sans"/>
                <a:sym typeface="Open Sans"/>
              </a:rPr>
              <a:t>Allocate resources, including funding and staff, to strengthen and institutionalize CEA</a:t>
            </a:r>
            <a:endParaRPr sz="2600" i="0" u="none" strike="noStrike" cap="none" dirty="0">
              <a:solidFill>
                <a:srgbClr val="000000"/>
              </a:solidFill>
              <a:latin typeface="Arial"/>
              <a:ea typeface="Arial"/>
              <a:cs typeface="Arial"/>
              <a:sym typeface="Arial"/>
            </a:endParaRPr>
          </a:p>
        </p:txBody>
      </p:sp>
      <p:sp>
        <p:nvSpPr>
          <p:cNvPr id="546" name="Google Shape;546;p8"/>
          <p:cNvSpPr txBox="1"/>
          <p:nvPr/>
        </p:nvSpPr>
        <p:spPr>
          <a:xfrm>
            <a:off x="9619957" y="7013751"/>
            <a:ext cx="3689124" cy="2733015"/>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600" i="0" u="none" strike="noStrike" cap="none" dirty="0">
                <a:solidFill>
                  <a:schemeClr val="lt1"/>
                </a:solidFill>
                <a:latin typeface="Open Sans"/>
                <a:ea typeface="Open Sans"/>
                <a:cs typeface="Open Sans"/>
                <a:sym typeface="Open Sans"/>
              </a:rPr>
              <a:t>Integrate CEA into strategies, values, plans, policies and tools so it becomes a standard way of working</a:t>
            </a:r>
            <a:endParaRPr sz="2600" i="0" u="none" strike="noStrike" cap="none" dirty="0">
              <a:solidFill>
                <a:srgbClr val="000000"/>
              </a:solidFill>
              <a:latin typeface="Arial"/>
              <a:ea typeface="Arial"/>
              <a:cs typeface="Arial"/>
              <a:sym typeface="Arial"/>
            </a:endParaRPr>
          </a:p>
        </p:txBody>
      </p:sp>
      <p:sp>
        <p:nvSpPr>
          <p:cNvPr id="547" name="Google Shape;547;p8"/>
          <p:cNvSpPr txBox="1"/>
          <p:nvPr/>
        </p:nvSpPr>
        <p:spPr>
          <a:xfrm>
            <a:off x="13732304" y="7011764"/>
            <a:ext cx="4008832" cy="2292895"/>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600" i="0" u="none" strike="noStrike" cap="none" dirty="0">
                <a:solidFill>
                  <a:schemeClr val="lt1"/>
                </a:solidFill>
                <a:latin typeface="Open Sans"/>
                <a:ea typeface="Open Sans"/>
                <a:cs typeface="Open Sans"/>
                <a:sym typeface="Open Sans"/>
              </a:rPr>
              <a:t>Establish a community feedback mechanism, with processes for managing sensitive complaints</a:t>
            </a:r>
            <a:endParaRPr sz="2600" i="0" u="none" strike="noStrike" cap="none" dirty="0">
              <a:solidFill>
                <a:srgbClr val="000000"/>
              </a:solidFill>
              <a:latin typeface="Arial"/>
              <a:ea typeface="Arial"/>
              <a:cs typeface="Arial"/>
              <a:sym typeface="Arial"/>
            </a:endParaRPr>
          </a:p>
        </p:txBody>
      </p:sp>
      <p:pic>
        <p:nvPicPr>
          <p:cNvPr id="20" name="Picture 19" descr="A picture containing icon&#10;&#10;Description automatically generated">
            <a:extLst>
              <a:ext uri="{FF2B5EF4-FFF2-40B4-BE49-F238E27FC236}">
                <a16:creationId xmlns:a16="http://schemas.microsoft.com/office/drawing/2014/main" id="{D68660C8-D493-B340-BAD0-AA959951681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9599" y="2492187"/>
            <a:ext cx="3975782" cy="3186852"/>
          </a:xfrm>
          <a:prstGeom prst="ellipse">
            <a:avLst/>
          </a:prstGeom>
        </p:spPr>
      </p:pic>
      <p:pic>
        <p:nvPicPr>
          <p:cNvPr id="21" name="Picture 20" descr="A picture containing text&#10;&#10;Description automatically generated">
            <a:extLst>
              <a:ext uri="{FF2B5EF4-FFF2-40B4-BE49-F238E27FC236}">
                <a16:creationId xmlns:a16="http://schemas.microsoft.com/office/drawing/2014/main" id="{2AA5012F-44A4-3049-AC9E-DED724742C9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66249" y="2492187"/>
            <a:ext cx="4277751" cy="3186852"/>
          </a:xfrm>
          <a:prstGeom prst="ellipse">
            <a:avLst/>
          </a:prstGeom>
        </p:spPr>
      </p:pic>
      <p:pic>
        <p:nvPicPr>
          <p:cNvPr id="22" name="Picture 21" descr="A picture containing text&#10;&#10;Description automatically generated">
            <a:extLst>
              <a:ext uri="{FF2B5EF4-FFF2-40B4-BE49-F238E27FC236}">
                <a16:creationId xmlns:a16="http://schemas.microsoft.com/office/drawing/2014/main" id="{9D36B474-434D-8D4A-86A5-D889E99435C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528617" y="2492186"/>
            <a:ext cx="3871807" cy="3186853"/>
          </a:xfrm>
          <a:prstGeom prst="ellipse">
            <a:avLst/>
          </a:prstGeom>
        </p:spPr>
      </p:pic>
      <p:pic>
        <p:nvPicPr>
          <p:cNvPr id="23" name="Picture 22" descr="Diagram&#10;&#10;Description automatically generated">
            <a:extLst>
              <a:ext uri="{FF2B5EF4-FFF2-40B4-BE49-F238E27FC236}">
                <a16:creationId xmlns:a16="http://schemas.microsoft.com/office/drawing/2014/main" id="{374E462F-3CD9-CB4D-AF47-EB3FCC9080E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3785041" y="2492187"/>
            <a:ext cx="3903360" cy="3186853"/>
          </a:xfrm>
          <a:prstGeom prst="ellipse">
            <a:avLst/>
          </a:prstGeom>
        </p:spPr>
      </p:pic>
    </p:spTree>
    <p:extLst>
      <p:ext uri="{BB962C8B-B14F-4D97-AF65-F5344CB8AC3E}">
        <p14:creationId xmlns:p14="http://schemas.microsoft.com/office/powerpoint/2010/main" val="13377260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E437FA6-E87D-7D4B-8E46-AC38025DF52B}"/>
              </a:ext>
            </a:extLst>
          </p:cNvPr>
          <p:cNvSpPr txBox="1"/>
          <p:nvPr/>
        </p:nvSpPr>
        <p:spPr>
          <a:xfrm>
            <a:off x="344715" y="311944"/>
            <a:ext cx="14775542" cy="840743"/>
          </a:xfrm>
          <a:prstGeom prst="rect">
            <a:avLst/>
          </a:prstGeom>
          <a:noFill/>
        </p:spPr>
        <p:txBody>
          <a:bodyPr wrap="square" rtlCol="0">
            <a:spAutoFit/>
          </a:bodyPr>
          <a:lstStyle/>
          <a:p>
            <a:pPr>
              <a:lnSpc>
                <a:spcPts val="6160"/>
              </a:lnSpc>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Did everyone agree?</a:t>
            </a:r>
            <a:endParaRPr lang="en-US" sz="4800" b="1" dirty="0">
              <a:solidFill>
                <a:schemeClr val="accent3"/>
              </a:solidFill>
              <a:latin typeface="Montserrat" pitchFamily="2" charset="77"/>
              <a:ea typeface="Roboto Black" panose="02000000000000000000" pitchFamily="2" charset="0"/>
              <a:cs typeface="Open Sans Light" panose="020B0306030504020204" pitchFamily="34" charset="0"/>
            </a:endParaRPr>
          </a:p>
        </p:txBody>
      </p:sp>
      <p:sp>
        <p:nvSpPr>
          <p:cNvPr id="6" name="Google Shape;543;p8">
            <a:extLst>
              <a:ext uri="{FF2B5EF4-FFF2-40B4-BE49-F238E27FC236}">
                <a16:creationId xmlns:a16="http://schemas.microsoft.com/office/drawing/2014/main" id="{314547E3-1079-F445-8093-5777048DA5BF}"/>
              </a:ext>
            </a:extLst>
          </p:cNvPr>
          <p:cNvSpPr txBox="1"/>
          <p:nvPr/>
        </p:nvSpPr>
        <p:spPr>
          <a:xfrm>
            <a:off x="344715" y="469463"/>
            <a:ext cx="13896670" cy="683224"/>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en-GB" sz="4800" b="1" i="0" u="none" strike="noStrike" cap="none" dirty="0">
                <a:solidFill>
                  <a:schemeClr val="dk2"/>
                </a:solidFill>
                <a:latin typeface="Montserrat"/>
                <a:ea typeface="Montserrat"/>
                <a:cs typeface="Montserrat"/>
                <a:sym typeface="Montserrat"/>
              </a:rPr>
              <a:t>14 minimum actions for CEA in programmes</a:t>
            </a:r>
            <a:endParaRPr sz="1400" b="0" i="0" u="none" strike="noStrike" cap="none" dirty="0">
              <a:solidFill>
                <a:srgbClr val="000000"/>
              </a:solidFill>
              <a:latin typeface="Arial"/>
              <a:ea typeface="Arial"/>
              <a:cs typeface="Arial"/>
              <a:sym typeface="Arial"/>
            </a:endParaRPr>
          </a:p>
        </p:txBody>
      </p:sp>
      <p:pic>
        <p:nvPicPr>
          <p:cNvPr id="7" name="Picture 6">
            <a:extLst>
              <a:ext uri="{FF2B5EF4-FFF2-40B4-BE49-F238E27FC236}">
                <a16:creationId xmlns:a16="http://schemas.microsoft.com/office/drawing/2014/main" id="{3ABF6375-C7C8-0C49-A3D6-456BB299A32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3690" y="1442694"/>
            <a:ext cx="14857481" cy="8845894"/>
          </a:xfrm>
          <a:prstGeom prst="rect">
            <a:avLst/>
          </a:prstGeom>
        </p:spPr>
      </p:pic>
    </p:spTree>
    <p:extLst>
      <p:ext uri="{BB962C8B-B14F-4D97-AF65-F5344CB8AC3E}">
        <p14:creationId xmlns:p14="http://schemas.microsoft.com/office/powerpoint/2010/main" val="17389489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E437FA6-E87D-7D4B-8E46-AC38025DF52B}"/>
              </a:ext>
            </a:extLst>
          </p:cNvPr>
          <p:cNvSpPr txBox="1"/>
          <p:nvPr/>
        </p:nvSpPr>
        <p:spPr>
          <a:xfrm>
            <a:off x="344715" y="311944"/>
            <a:ext cx="14775542" cy="840743"/>
          </a:xfrm>
          <a:prstGeom prst="rect">
            <a:avLst/>
          </a:prstGeom>
          <a:noFill/>
        </p:spPr>
        <p:txBody>
          <a:bodyPr wrap="square" rtlCol="0">
            <a:spAutoFit/>
          </a:bodyPr>
          <a:lstStyle/>
          <a:p>
            <a:pPr>
              <a:lnSpc>
                <a:spcPts val="6160"/>
              </a:lnSpc>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Did everyone agree?</a:t>
            </a:r>
            <a:endParaRPr lang="en-US" sz="4800" b="1" dirty="0">
              <a:solidFill>
                <a:schemeClr val="accent3"/>
              </a:solidFill>
              <a:latin typeface="Montserrat" pitchFamily="2" charset="77"/>
              <a:ea typeface="Roboto Black" panose="02000000000000000000" pitchFamily="2" charset="0"/>
              <a:cs typeface="Open Sans Light" panose="020B0306030504020204" pitchFamily="34" charset="0"/>
            </a:endParaRPr>
          </a:p>
        </p:txBody>
      </p:sp>
      <p:sp>
        <p:nvSpPr>
          <p:cNvPr id="6" name="Google Shape;543;p8">
            <a:extLst>
              <a:ext uri="{FF2B5EF4-FFF2-40B4-BE49-F238E27FC236}">
                <a16:creationId xmlns:a16="http://schemas.microsoft.com/office/drawing/2014/main" id="{314547E3-1079-F445-8093-5777048DA5BF}"/>
              </a:ext>
            </a:extLst>
          </p:cNvPr>
          <p:cNvSpPr txBox="1"/>
          <p:nvPr/>
        </p:nvSpPr>
        <p:spPr>
          <a:xfrm>
            <a:off x="344715" y="469463"/>
            <a:ext cx="13896670" cy="15696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4800"/>
              <a:buFont typeface="Arial"/>
              <a:buNone/>
            </a:pPr>
            <a:r>
              <a:rPr lang="en-GB" sz="4800" b="1" i="0" u="none" strike="noStrike" cap="none" dirty="0">
                <a:solidFill>
                  <a:schemeClr val="dk2"/>
                </a:solidFill>
                <a:latin typeface="Montserrat"/>
                <a:ea typeface="Montserrat"/>
                <a:cs typeface="Montserrat"/>
                <a:sym typeface="Montserrat"/>
              </a:rPr>
              <a:t>And in an emergency</a:t>
            </a:r>
          </a:p>
          <a:p>
            <a:pPr marL="0" marR="0" lvl="0" indent="0" algn="l" rtl="0">
              <a:spcBef>
                <a:spcPts val="0"/>
              </a:spcBef>
              <a:spcAft>
                <a:spcPts val="0"/>
              </a:spcAft>
              <a:buClr>
                <a:srgbClr val="000000"/>
              </a:buClr>
              <a:buSzPts val="4800"/>
              <a:buFont typeface="Arial"/>
              <a:buNone/>
            </a:pPr>
            <a:r>
              <a:rPr lang="en-GB" sz="4800" b="1" dirty="0">
                <a:solidFill>
                  <a:schemeClr val="accent3"/>
                </a:solidFill>
                <a:latin typeface="Montserrat"/>
                <a:sym typeface="Montserrat"/>
              </a:rPr>
              <a:t>Focus on these 10…</a:t>
            </a:r>
            <a:endParaRPr sz="1400" b="0" i="0" u="none" strike="noStrike" cap="none" dirty="0">
              <a:solidFill>
                <a:schemeClr val="accent3"/>
              </a:solidFill>
              <a:latin typeface="Arial"/>
              <a:ea typeface="Arial"/>
              <a:cs typeface="Arial"/>
              <a:sym typeface="Arial"/>
            </a:endParaRPr>
          </a:p>
        </p:txBody>
      </p:sp>
      <p:pic>
        <p:nvPicPr>
          <p:cNvPr id="2" name="Picture 1">
            <a:extLst>
              <a:ext uri="{FF2B5EF4-FFF2-40B4-BE49-F238E27FC236}">
                <a16:creationId xmlns:a16="http://schemas.microsoft.com/office/drawing/2014/main" id="{3F0AF1C0-D65D-7443-80B2-597F4929E0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44715" y="2546859"/>
            <a:ext cx="17163738" cy="6541977"/>
          </a:xfrm>
          <a:prstGeom prst="rect">
            <a:avLst/>
          </a:prstGeom>
        </p:spPr>
      </p:pic>
    </p:spTree>
    <p:extLst>
      <p:ext uri="{BB962C8B-B14F-4D97-AF65-F5344CB8AC3E}">
        <p14:creationId xmlns:p14="http://schemas.microsoft.com/office/powerpoint/2010/main" val="19842314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4014774"/>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dirty="0">
                <a:solidFill>
                  <a:srgbClr val="F5333F"/>
                </a:solidFill>
                <a:latin typeface="Montserrat"/>
                <a:ea typeface="Montserrat"/>
                <a:cs typeface="Montserrat"/>
                <a:sym typeface="Montserrat"/>
              </a:rPr>
              <a:t>Sources of help and support</a:t>
            </a:r>
            <a:endParaRPr sz="8800" b="0" i="0" u="none" strike="noStrike" cap="none" dirty="0">
              <a:solidFill>
                <a:srgbClr val="F5333F"/>
              </a:solidFill>
              <a:latin typeface="Roboto Black"/>
              <a:ea typeface="Roboto Black"/>
              <a:cs typeface="Roboto Black"/>
              <a:sym typeface="Roboto Black"/>
            </a:endParaRPr>
          </a:p>
        </p:txBody>
      </p:sp>
    </p:spTree>
    <p:extLst>
      <p:ext uri="{BB962C8B-B14F-4D97-AF65-F5344CB8AC3E}">
        <p14:creationId xmlns:p14="http://schemas.microsoft.com/office/powerpoint/2010/main" val="22264344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pic>
        <p:nvPicPr>
          <p:cNvPr id="686" name="Google Shape;686;p2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02733" y="2263695"/>
            <a:ext cx="7327900" cy="4996853"/>
          </a:xfrm>
          <a:prstGeom prst="rect">
            <a:avLst/>
          </a:prstGeom>
          <a:solidFill>
            <a:srgbClr val="353535">
              <a:alpha val="11372"/>
            </a:srgbClr>
          </a:solidFill>
          <a:ln w="9525" cap="flat" cmpd="sng">
            <a:solidFill>
              <a:schemeClr val="lt1"/>
            </a:solidFill>
            <a:prstDash val="solid"/>
            <a:round/>
            <a:headEnd type="none" w="sm" len="sm"/>
            <a:tailEnd type="none" w="sm" len="sm"/>
          </a:ln>
        </p:spPr>
      </p:pic>
      <p:pic>
        <p:nvPicPr>
          <p:cNvPr id="687" name="Google Shape;687;p23" descr="Application&#10;&#10;Description automatically generated with medium confidence"/>
          <p:cNvPicPr preferRelativeResize="0">
            <a:picLocks noGrp="1"/>
          </p:cNvPicPr>
          <p:nvPr>
            <p:ph type="pic" idx="3"/>
          </p:nvPr>
        </p:nvPicPr>
        <p:blipFill rotWithShape="1">
          <a:blip r:embed="rId4" cstate="screen">
            <a:alphaModFix/>
            <a:extLst>
              <a:ext uri="{28A0092B-C50C-407E-A947-70E740481C1C}">
                <a14:useLocalDpi xmlns:a14="http://schemas.microsoft.com/office/drawing/2010/main"/>
              </a:ext>
            </a:extLst>
          </a:blip>
          <a:srcRect/>
          <a:stretch/>
        </p:blipFill>
        <p:spPr>
          <a:xfrm>
            <a:off x="9428772" y="2263694"/>
            <a:ext cx="6583477" cy="4996853"/>
          </a:xfrm>
          <a:prstGeom prst="rect">
            <a:avLst/>
          </a:prstGeom>
          <a:solidFill>
            <a:srgbClr val="353535">
              <a:alpha val="11372"/>
            </a:srgbClr>
          </a:solidFill>
          <a:ln w="9525" cap="flat" cmpd="sng">
            <a:solidFill>
              <a:schemeClr val="lt1"/>
            </a:solidFill>
            <a:prstDash val="solid"/>
            <a:round/>
            <a:headEnd type="none" w="sm" len="sm"/>
            <a:tailEnd type="none" w="sm" len="sm"/>
          </a:ln>
        </p:spPr>
      </p:pic>
      <p:sp>
        <p:nvSpPr>
          <p:cNvPr id="688" name="Google Shape;688;p23"/>
          <p:cNvSpPr txBox="1"/>
          <p:nvPr/>
        </p:nvSpPr>
        <p:spPr>
          <a:xfrm>
            <a:off x="702734" y="933564"/>
            <a:ext cx="15194592"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en-GB" sz="5400" b="1" i="0" u="none" strike="noStrike" cap="none" dirty="0">
                <a:solidFill>
                  <a:schemeClr val="accent1"/>
                </a:solidFill>
                <a:latin typeface="Montserrat"/>
                <a:ea typeface="Montserrat"/>
                <a:cs typeface="Montserrat"/>
                <a:sym typeface="Montserrat"/>
              </a:rPr>
              <a:t>Where to get help…</a:t>
            </a:r>
            <a:endParaRPr sz="1400" b="0" i="0" u="none" strike="noStrike" cap="none" dirty="0">
              <a:solidFill>
                <a:schemeClr val="accent1"/>
              </a:solidFill>
              <a:latin typeface="Arial"/>
              <a:ea typeface="Arial"/>
              <a:cs typeface="Arial"/>
              <a:sym typeface="Arial"/>
            </a:endParaRPr>
          </a:p>
        </p:txBody>
      </p:sp>
      <p:sp>
        <p:nvSpPr>
          <p:cNvPr id="689" name="Google Shape;689;p23"/>
          <p:cNvSpPr txBox="1"/>
          <p:nvPr/>
        </p:nvSpPr>
        <p:spPr>
          <a:xfrm>
            <a:off x="702733" y="7673878"/>
            <a:ext cx="8156496" cy="1908215"/>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2200"/>
              <a:buFont typeface="Arial"/>
              <a:buChar char="•"/>
            </a:pPr>
            <a:r>
              <a:rPr lang="en-GB" sz="2200" b="0" i="0" u="none" strike="noStrike" cap="none">
                <a:solidFill>
                  <a:schemeClr val="lt1"/>
                </a:solidFill>
                <a:latin typeface="Open Sans"/>
                <a:ea typeface="Open Sans"/>
                <a:cs typeface="Open Sans"/>
                <a:sym typeface="Open Sans"/>
              </a:rPr>
              <a:t>Online platform hosted by British Red Cross</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rgbClr val="FF0000"/>
              </a:buClr>
              <a:buSzPts val="2200"/>
              <a:buFont typeface="Arial"/>
              <a:buChar char="•"/>
            </a:pPr>
            <a:r>
              <a:rPr lang="en-GB" sz="2200" b="0" i="0" u="none" strike="noStrike" cap="none">
                <a:solidFill>
                  <a:schemeClr val="lt1"/>
                </a:solidFill>
                <a:latin typeface="Open Sans"/>
                <a:ea typeface="Open Sans"/>
                <a:cs typeface="Open Sans"/>
                <a:sym typeface="Open Sans"/>
              </a:rPr>
              <a:t>One-stop shop for CEA resources</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rgbClr val="FF0000"/>
              </a:buClr>
              <a:buSzPts val="2200"/>
              <a:buFont typeface="Arial"/>
              <a:buChar char="•"/>
            </a:pPr>
            <a:r>
              <a:rPr lang="en-GB" sz="2200" b="0" i="0" u="none" strike="noStrike" cap="none">
                <a:solidFill>
                  <a:schemeClr val="lt1"/>
                </a:solidFill>
                <a:latin typeface="Open Sans"/>
                <a:ea typeface="Open Sans"/>
                <a:cs typeface="Open Sans"/>
                <a:sym typeface="Open Sans"/>
              </a:rPr>
              <a:t>In English, French, Spanish and Arabic</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rgbClr val="FF0000"/>
              </a:buClr>
              <a:buSzPts val="2200"/>
              <a:buFont typeface="Arial"/>
              <a:buChar char="•"/>
            </a:pPr>
            <a:r>
              <a:rPr lang="en-GB" sz="2200" b="0" i="0" u="sng" strike="noStrike" cap="none">
                <a:solidFill>
                  <a:schemeClr val="accent3"/>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https://communityengagementhub.org/</a:t>
            </a:r>
            <a:r>
              <a:rPr lang="en-GB" sz="2200" b="0" i="0" u="none" strike="noStrike" cap="none">
                <a:solidFill>
                  <a:schemeClr val="accent3"/>
                </a:solidFill>
                <a:latin typeface="Open Sans"/>
                <a:ea typeface="Open Sans"/>
                <a:cs typeface="Open Sans"/>
                <a:sym typeface="Open Sans"/>
              </a:rPr>
              <a:t> </a:t>
            </a:r>
            <a:endParaRPr sz="1400" b="0" i="0" u="none" strike="noStrike" cap="none">
              <a:solidFill>
                <a:srgbClr val="000000"/>
              </a:solidFill>
              <a:latin typeface="Arial"/>
              <a:ea typeface="Arial"/>
              <a:cs typeface="Arial"/>
              <a:sym typeface="Arial"/>
            </a:endParaRPr>
          </a:p>
        </p:txBody>
      </p:sp>
      <p:sp>
        <p:nvSpPr>
          <p:cNvPr id="690" name="Google Shape;690;p23"/>
          <p:cNvSpPr txBox="1"/>
          <p:nvPr/>
        </p:nvSpPr>
        <p:spPr>
          <a:xfrm>
            <a:off x="9428772" y="7673878"/>
            <a:ext cx="6583477" cy="2092881"/>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2200"/>
              <a:buFont typeface="Arial"/>
              <a:buChar char="•"/>
            </a:pPr>
            <a:r>
              <a:rPr lang="en-GB" sz="2200" b="0" i="0" u="none" strike="noStrike" cap="none">
                <a:solidFill>
                  <a:schemeClr val="lt1"/>
                </a:solidFill>
                <a:latin typeface="Open Sans"/>
                <a:ea typeface="Open Sans"/>
                <a:cs typeface="Open Sans"/>
                <a:sym typeface="Open Sans"/>
              </a:rPr>
              <a:t>CEA Guide &amp; toolkit – revised in 2021</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rgbClr val="FF0000"/>
              </a:buClr>
              <a:buSzPts val="2200"/>
              <a:buFont typeface="Arial"/>
              <a:buChar char="•"/>
            </a:pPr>
            <a:r>
              <a:rPr lang="en-GB" sz="2200" b="0" i="0" u="none" strike="noStrike" cap="none">
                <a:solidFill>
                  <a:schemeClr val="lt1"/>
                </a:solidFill>
                <a:latin typeface="Open Sans"/>
                <a:ea typeface="Open Sans"/>
                <a:cs typeface="Open Sans"/>
                <a:sym typeface="Open Sans"/>
              </a:rPr>
              <a:t>Step-by-step guidance to strengthen community engagement, with tools, templates and checklists to help you</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rgbClr val="FF0000"/>
              </a:buClr>
              <a:buSzPts val="2200"/>
              <a:buFont typeface="Arial"/>
              <a:buChar char="•"/>
            </a:pPr>
            <a:r>
              <a:rPr lang="en-GB" sz="2200" b="0" i="0" u="none" strike="noStrike" cap="none">
                <a:solidFill>
                  <a:schemeClr val="lt1"/>
                </a:solidFill>
                <a:latin typeface="Open Sans"/>
                <a:ea typeface="Open Sans"/>
                <a:cs typeface="Open Sans"/>
                <a:sym typeface="Open Sans"/>
              </a:rPr>
              <a:t>Both on the community engagement hub</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688;p23">
            <a:extLst>
              <a:ext uri="{FF2B5EF4-FFF2-40B4-BE49-F238E27FC236}">
                <a16:creationId xmlns:a16="http://schemas.microsoft.com/office/drawing/2014/main" id="{B9BAEE78-59EA-A749-A86A-3A213312DCCB}"/>
              </a:ext>
            </a:extLst>
          </p:cNvPr>
          <p:cNvSpPr txBox="1"/>
          <p:nvPr/>
        </p:nvSpPr>
        <p:spPr>
          <a:xfrm>
            <a:off x="642774" y="813642"/>
            <a:ext cx="15194592"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en-GB" sz="5400" b="1" i="0" u="none" strike="noStrike" cap="none" dirty="0">
                <a:solidFill>
                  <a:schemeClr val="accent1"/>
                </a:solidFill>
                <a:latin typeface="Montserrat"/>
                <a:ea typeface="Montserrat"/>
                <a:cs typeface="Montserrat"/>
                <a:sym typeface="Montserrat"/>
              </a:rPr>
              <a:t>What’s in the CEA toolkit?</a:t>
            </a:r>
            <a:endParaRPr sz="1400" b="0" i="0" u="none" strike="noStrike" cap="none" dirty="0">
              <a:solidFill>
                <a:schemeClr val="accent1"/>
              </a:solidFill>
              <a:latin typeface="Arial"/>
              <a:ea typeface="Arial"/>
              <a:cs typeface="Arial"/>
              <a:sym typeface="Arial"/>
            </a:endParaRPr>
          </a:p>
        </p:txBody>
      </p:sp>
      <p:pic>
        <p:nvPicPr>
          <p:cNvPr id="7" name="Picture 6" descr="Text&#10;&#10;Description automatically generated with low confidence">
            <a:extLst>
              <a:ext uri="{FF2B5EF4-FFF2-40B4-BE49-F238E27FC236}">
                <a16:creationId xmlns:a16="http://schemas.microsoft.com/office/drawing/2014/main" id="{724FAFE3-1EFD-5C48-8D87-E03AA0F784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2774" y="2308485"/>
            <a:ext cx="5443233" cy="3942414"/>
          </a:xfrm>
          <a:prstGeom prst="rect">
            <a:avLst/>
          </a:prstGeom>
        </p:spPr>
      </p:pic>
      <p:pic>
        <p:nvPicPr>
          <p:cNvPr id="5" name="Picture 4" descr="Text&#10;&#10;Description automatically generated with low confidence">
            <a:extLst>
              <a:ext uri="{FF2B5EF4-FFF2-40B4-BE49-F238E27FC236}">
                <a16:creationId xmlns:a16="http://schemas.microsoft.com/office/drawing/2014/main" id="{CB8C5233-463B-A047-A2A3-3A6AA59D401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2774" y="5471798"/>
            <a:ext cx="5443233" cy="3942414"/>
          </a:xfrm>
          <a:prstGeom prst="rect">
            <a:avLst/>
          </a:prstGeom>
        </p:spPr>
      </p:pic>
      <p:pic>
        <p:nvPicPr>
          <p:cNvPr id="6" name="Picture 5" descr="Text&#10;&#10;Description automatically generated with low confidence">
            <a:extLst>
              <a:ext uri="{FF2B5EF4-FFF2-40B4-BE49-F238E27FC236}">
                <a16:creationId xmlns:a16="http://schemas.microsoft.com/office/drawing/2014/main" id="{72F74D2A-32E9-B447-80EC-B8792F11188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456171" y="2308485"/>
            <a:ext cx="5831175" cy="3942414"/>
          </a:xfrm>
          <a:prstGeom prst="rect">
            <a:avLst/>
          </a:prstGeom>
        </p:spPr>
      </p:pic>
      <p:pic>
        <p:nvPicPr>
          <p:cNvPr id="8" name="Picture 7" descr="Graphical user interface, text, application&#10;&#10;Description automatically generated with medium confidence">
            <a:extLst>
              <a:ext uri="{FF2B5EF4-FFF2-40B4-BE49-F238E27FC236}">
                <a16:creationId xmlns:a16="http://schemas.microsoft.com/office/drawing/2014/main" id="{0E213703-ED72-F941-ABC5-194EB20EABE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456171" y="4543438"/>
            <a:ext cx="5831174" cy="1201712"/>
          </a:xfrm>
          <a:prstGeom prst="rect">
            <a:avLst/>
          </a:prstGeom>
        </p:spPr>
      </p:pic>
      <p:pic>
        <p:nvPicPr>
          <p:cNvPr id="10" name="Picture 9" descr="Graphical user interface, text, application&#10;&#10;Description automatically generated with medium confidence">
            <a:extLst>
              <a:ext uri="{FF2B5EF4-FFF2-40B4-BE49-F238E27FC236}">
                <a16:creationId xmlns:a16="http://schemas.microsoft.com/office/drawing/2014/main" id="{6420944A-B765-2A44-8CCB-7B26331F463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456170" y="5354067"/>
            <a:ext cx="5831174" cy="3131785"/>
          </a:xfrm>
          <a:prstGeom prst="rect">
            <a:avLst/>
          </a:prstGeom>
        </p:spPr>
      </p:pic>
      <p:pic>
        <p:nvPicPr>
          <p:cNvPr id="13" name="Picture 12" descr="Graphical user interface, text&#10;&#10;Description automatically generated">
            <a:extLst>
              <a:ext uri="{FF2B5EF4-FFF2-40B4-BE49-F238E27FC236}">
                <a16:creationId xmlns:a16="http://schemas.microsoft.com/office/drawing/2014/main" id="{A7091F08-131F-1844-BEB7-BC65F48A1354}"/>
              </a:ext>
            </a:extLst>
          </p:cNvPr>
          <p:cNvPicPr>
            <a:picLocks noChangeAspect="1"/>
          </p:cNvPicPr>
          <p:nvPr/>
        </p:nvPicPr>
        <p:blipFill>
          <a:blip r:embed="rId8"/>
          <a:stretch>
            <a:fillRect/>
          </a:stretch>
        </p:blipFill>
        <p:spPr>
          <a:xfrm>
            <a:off x="12657510" y="2308485"/>
            <a:ext cx="5118100" cy="2171700"/>
          </a:xfrm>
          <a:prstGeom prst="rect">
            <a:avLst/>
          </a:prstGeom>
        </p:spPr>
      </p:pic>
      <p:pic>
        <p:nvPicPr>
          <p:cNvPr id="15" name="Picture 14" descr="Text&#10;&#10;Description automatically generated with medium confidence">
            <a:extLst>
              <a:ext uri="{FF2B5EF4-FFF2-40B4-BE49-F238E27FC236}">
                <a16:creationId xmlns:a16="http://schemas.microsoft.com/office/drawing/2014/main" id="{24AEDB70-51C1-CE48-9E72-3308A724C2B8}"/>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2657507" y="4480185"/>
            <a:ext cx="5118100" cy="5270747"/>
          </a:xfrm>
          <a:prstGeom prst="rect">
            <a:avLst/>
          </a:prstGeom>
        </p:spPr>
      </p:pic>
      <p:grpSp>
        <p:nvGrpSpPr>
          <p:cNvPr id="20" name="Group 19">
            <a:extLst>
              <a:ext uri="{FF2B5EF4-FFF2-40B4-BE49-F238E27FC236}">
                <a16:creationId xmlns:a16="http://schemas.microsoft.com/office/drawing/2014/main" id="{433CB891-28BE-F145-A85F-42C09CEAE19E}"/>
              </a:ext>
            </a:extLst>
          </p:cNvPr>
          <p:cNvGrpSpPr/>
          <p:nvPr/>
        </p:nvGrpSpPr>
        <p:grpSpPr>
          <a:xfrm>
            <a:off x="12876606" y="4387851"/>
            <a:ext cx="4616915" cy="677108"/>
            <a:chOff x="10283308" y="7041059"/>
            <a:chExt cx="4616915" cy="677108"/>
          </a:xfrm>
        </p:grpSpPr>
        <p:sp>
          <p:nvSpPr>
            <p:cNvPr id="21" name="Oval 20">
              <a:extLst>
                <a:ext uri="{FF2B5EF4-FFF2-40B4-BE49-F238E27FC236}">
                  <a16:creationId xmlns:a16="http://schemas.microsoft.com/office/drawing/2014/main" id="{F77F084F-F6BF-8F4A-99DA-C8F5B6F15182}"/>
                </a:ext>
              </a:extLst>
            </p:cNvPr>
            <p:cNvSpPr/>
            <p:nvPr/>
          </p:nvSpPr>
          <p:spPr>
            <a:xfrm>
              <a:off x="10283308" y="7042732"/>
              <a:ext cx="464639" cy="435357"/>
            </a:xfrm>
            <a:prstGeom prst="ellipse">
              <a:avLst/>
            </a:prstGeom>
            <a:solidFill>
              <a:schemeClr val="accent4">
                <a:lumMod val="75000"/>
              </a:schemeClr>
            </a:solidFill>
            <a:ln w="12700" cap="flat" cmpd="sng" algn="ctr">
              <a:solidFill>
                <a:schemeClr val="accent3"/>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3F3F3F"/>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7351EFAD-23F8-7F4F-9892-6A1276AD58C7}"/>
                </a:ext>
              </a:extLst>
            </p:cNvPr>
            <p:cNvSpPr txBox="1"/>
            <p:nvPr/>
          </p:nvSpPr>
          <p:spPr>
            <a:xfrm>
              <a:off x="10301633" y="7072049"/>
              <a:ext cx="635430" cy="415498"/>
            </a:xfrm>
            <a:prstGeom prst="rect">
              <a:avLst/>
            </a:prstGeom>
            <a:no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GB" sz="2100" b="0" i="0" u="none" strike="noStrike" kern="1200" cap="none" spc="0" normalizeH="0" baseline="0" noProof="0" dirty="0">
                  <a:ln>
                    <a:noFill/>
                  </a:ln>
                  <a:solidFill>
                    <a:schemeClr val="tx2"/>
                  </a:solidFill>
                  <a:effectLst/>
                  <a:uLnTx/>
                  <a:uFillTx/>
                  <a:latin typeface="Open Sans" panose="020B0606030504020204" pitchFamily="34" charset="0"/>
                  <a:ea typeface="Open Sans" panose="020B0606030504020204" pitchFamily="34" charset="0"/>
                  <a:cs typeface="Open Sans" panose="020B0606030504020204" pitchFamily="34" charset="0"/>
                </a:rPr>
                <a:t>21</a:t>
              </a:r>
            </a:p>
          </p:txBody>
        </p:sp>
        <p:sp>
          <p:nvSpPr>
            <p:cNvPr id="23" name="TextBox 22">
              <a:extLst>
                <a:ext uri="{FF2B5EF4-FFF2-40B4-BE49-F238E27FC236}">
                  <a16:creationId xmlns:a16="http://schemas.microsoft.com/office/drawing/2014/main" id="{A3D3AE04-8192-694A-A23F-16FA6774E91F}"/>
                </a:ext>
              </a:extLst>
            </p:cNvPr>
            <p:cNvSpPr txBox="1"/>
            <p:nvPr/>
          </p:nvSpPr>
          <p:spPr>
            <a:xfrm>
              <a:off x="10766272" y="7041059"/>
              <a:ext cx="4133951" cy="677108"/>
            </a:xfrm>
            <a:prstGeom prst="rect">
              <a:avLst/>
            </a:prstGeom>
            <a:no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GB" sz="1900" b="1" i="0" u="none" strike="noStrike" kern="1200" cap="none" spc="0" normalizeH="0" baseline="0" noProof="0" dirty="0">
                  <a:ln>
                    <a:noFill/>
                  </a:ln>
                  <a:solidFill>
                    <a:srgbClr val="33394B"/>
                  </a:solidFill>
                  <a:effectLst/>
                  <a:uLnTx/>
                  <a:uFillTx/>
                  <a:latin typeface="Open Sans" panose="020B0606030504020204" pitchFamily="34" charset="0"/>
                  <a:ea typeface="Open Sans" panose="020B0606030504020204" pitchFamily="34" charset="0"/>
                  <a:cs typeface="Open Sans" panose="020B0606030504020204" pitchFamily="34" charset="0"/>
                </a:rPr>
                <a:t>Tool 21: </a:t>
              </a:r>
              <a:r>
                <a:rPr kumimoji="0" lang="en-GB" sz="1900" b="0" i="0" u="none" strike="noStrike" kern="1200" cap="none" spc="0" normalizeH="0" baseline="0" noProof="0" dirty="0">
                  <a:ln>
                    <a:noFill/>
                  </a:ln>
                  <a:solidFill>
                    <a:srgbClr val="33394B"/>
                  </a:solidFill>
                  <a:effectLst/>
                  <a:uLnTx/>
                  <a:uFillTx/>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Tree>
    <p:extLst>
      <p:ext uri="{BB962C8B-B14F-4D97-AF65-F5344CB8AC3E}">
        <p14:creationId xmlns:p14="http://schemas.microsoft.com/office/powerpoint/2010/main" val="928529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3"/>
          <p:cNvSpPr txBox="1"/>
          <p:nvPr/>
        </p:nvSpPr>
        <p:spPr>
          <a:xfrm>
            <a:off x="1961498" y="4551150"/>
            <a:ext cx="14365003" cy="1198661"/>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a:solidFill>
                  <a:srgbClr val="F5333F"/>
                </a:solidFill>
                <a:latin typeface="Montserrat"/>
                <a:ea typeface="Montserrat"/>
                <a:cs typeface="Montserrat"/>
                <a:sym typeface="Montserrat"/>
              </a:rPr>
              <a:t>What is CEA?</a:t>
            </a:r>
            <a:endParaRPr sz="8800" b="0" i="0" u="none" strike="noStrike" cap="none">
              <a:solidFill>
                <a:srgbClr val="F5333F"/>
              </a:solidFill>
              <a:latin typeface="Roboto Black"/>
              <a:ea typeface="Roboto Black"/>
              <a:cs typeface="Roboto Black"/>
              <a:sym typeface="Roboto Black"/>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3473087"/>
            <a:ext cx="14365003" cy="3342413"/>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dirty="0">
                <a:solidFill>
                  <a:srgbClr val="F5333F"/>
                </a:solidFill>
                <a:latin typeface="Montserrat"/>
                <a:ea typeface="Roboto Black"/>
                <a:cs typeface="Roboto Black"/>
                <a:sym typeface="Montserrat"/>
              </a:rPr>
              <a:t>Questions?</a:t>
            </a:r>
          </a:p>
          <a:p>
            <a:pPr marL="0" marR="0" lvl="0" indent="0" algn="ctr" rtl="0">
              <a:lnSpc>
                <a:spcPct val="80000"/>
              </a:lnSpc>
              <a:spcBef>
                <a:spcPts val="0"/>
              </a:spcBef>
              <a:spcAft>
                <a:spcPts val="0"/>
              </a:spcAft>
              <a:buClr>
                <a:srgbClr val="000000"/>
              </a:buClr>
              <a:buSzPts val="8800"/>
              <a:buFont typeface="Arial"/>
              <a:buNone/>
            </a:pPr>
            <a:endParaRPr lang="en-GB" sz="8800" b="1" dirty="0">
              <a:solidFill>
                <a:srgbClr val="F5333F"/>
              </a:solidFill>
              <a:latin typeface="Montserrat"/>
              <a:ea typeface="Roboto Black"/>
              <a:cs typeface="Roboto Black"/>
              <a:sym typeface="Montserrat"/>
            </a:endParaRPr>
          </a:p>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dirty="0">
                <a:solidFill>
                  <a:srgbClr val="F5333F"/>
                </a:solidFill>
                <a:latin typeface="Montserrat"/>
                <a:ea typeface="Roboto Black"/>
                <a:cs typeface="Roboto Black"/>
                <a:sym typeface="Montserrat"/>
              </a:rPr>
              <a:t>Thank you!</a:t>
            </a:r>
            <a:endParaRPr sz="8800" b="0" i="0" u="none" strike="noStrike" cap="none" dirty="0">
              <a:solidFill>
                <a:srgbClr val="F5333F"/>
              </a:solidFill>
              <a:latin typeface="Roboto Black"/>
              <a:ea typeface="Roboto Black"/>
              <a:cs typeface="Roboto Black"/>
              <a:sym typeface="Roboto Black"/>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pic>
        <p:nvPicPr>
          <p:cNvPr id="679" name="Google Shape;679;p22"/>
          <p:cNvPicPr preferRelativeResize="0">
            <a:picLocks noChangeAspect="1"/>
          </p:cNvPicPr>
          <p:nvPr/>
        </p:nvPicPr>
        <p:blipFill rotWithShape="1">
          <a:blip r:embed="rId3">
            <a:alphaModFix/>
          </a:blip>
          <a:srcRect l="3497" r="3255"/>
          <a:stretch/>
        </p:blipFill>
        <p:spPr>
          <a:xfrm>
            <a:off x="625383" y="1985309"/>
            <a:ext cx="16141402" cy="7947111"/>
          </a:xfrm>
          <a:prstGeom prst="rect">
            <a:avLst/>
          </a:prstGeom>
          <a:noFill/>
          <a:ln>
            <a:noFill/>
          </a:ln>
        </p:spPr>
      </p:pic>
      <p:sp>
        <p:nvSpPr>
          <p:cNvPr id="680" name="Google Shape;680;p22"/>
          <p:cNvSpPr txBox="1"/>
          <p:nvPr/>
        </p:nvSpPr>
        <p:spPr>
          <a:xfrm>
            <a:off x="625383" y="709094"/>
            <a:ext cx="15194592" cy="187739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5400" b="1" i="0" u="none" strike="noStrike" kern="0" cap="none" spc="0" normalizeH="0" baseline="0" noProof="0" dirty="0">
                <a:ln>
                  <a:noFill/>
                </a:ln>
                <a:solidFill>
                  <a:srgbClr val="33394B"/>
                </a:solidFill>
                <a:effectLst/>
                <a:uLnTx/>
                <a:uFillTx/>
                <a:latin typeface="Montserrat"/>
                <a:ea typeface="Montserrat"/>
                <a:cs typeface="Montserrat"/>
                <a:sym typeface="Montserrat"/>
              </a:rPr>
              <a:t>What is CEA?</a:t>
            </a:r>
          </a:p>
          <a:p>
            <a:pPr marL="0" marR="0" lvl="0" indent="0" algn="l"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en-GB" sz="4800" b="0" i="0" u="none" strike="noStrike" kern="0" cap="none" spc="0" normalizeH="0" baseline="0" noProof="0" dirty="0">
                <a:ln>
                  <a:noFill/>
                </a:ln>
                <a:solidFill>
                  <a:srgbClr val="F5333F"/>
                </a:solidFill>
                <a:effectLst/>
                <a:uLnTx/>
                <a:uFillTx/>
                <a:latin typeface="Montserrat"/>
                <a:ea typeface="Montserrat"/>
                <a:cs typeface="Montserrat"/>
                <a:sym typeface="Montserrat"/>
              </a:rPr>
              <a:t>Discuss…</a:t>
            </a:r>
            <a:r>
              <a:rPr kumimoji="0" lang="en-GB" sz="4800" b="0" i="0" u="none" strike="noStrike" kern="0" cap="none" spc="0" normalizeH="0" baseline="0" noProof="0" dirty="0">
                <a:ln>
                  <a:noFill/>
                </a:ln>
                <a:solidFill>
                  <a:srgbClr val="33394B"/>
                </a:solidFill>
                <a:effectLst/>
                <a:uLnTx/>
                <a:uFillTx/>
                <a:latin typeface="Montserrat"/>
                <a:ea typeface="Montserrat"/>
                <a:cs typeface="Montserrat"/>
                <a:sym typeface="Montserrat"/>
              </a:rPr>
              <a:t> </a:t>
            </a:r>
            <a:endParaRPr kumimoji="0" lang="en-GB" sz="4800" b="0" i="0" u="none" strike="noStrike" kern="0" cap="none" spc="0" normalizeH="0" baseline="0" noProof="0" dirty="0">
              <a:ln>
                <a:noFill/>
              </a:ln>
              <a:solidFill>
                <a:srgbClr val="F5333F"/>
              </a:solidFill>
              <a:effectLst/>
              <a:uLnTx/>
              <a:uFillTx/>
              <a:latin typeface="Montserrat"/>
              <a:ea typeface="Montserrat"/>
              <a:cs typeface="Montserrat"/>
              <a:sym typeface="Montserrat"/>
            </a:endParaRPr>
          </a:p>
          <a:p>
            <a:pPr marL="0" marR="0" lvl="0" indent="0" algn="l"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83310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7"/>
          <p:cNvSpPr txBox="1">
            <a:spLocks noGrp="1"/>
          </p:cNvSpPr>
          <p:nvPr>
            <p:ph type="title"/>
          </p:nvPr>
        </p:nvSpPr>
        <p:spPr>
          <a:xfrm>
            <a:off x="525086" y="704001"/>
            <a:ext cx="17237075" cy="150177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2"/>
              </a:buClr>
              <a:buSzPts val="4800"/>
              <a:buFont typeface="Montserrat"/>
              <a:buNone/>
            </a:pPr>
            <a:r>
              <a:rPr lang="en-GB" sz="4800" b="1" i="0" u="none" strike="noStrike" cap="none">
                <a:solidFill>
                  <a:schemeClr val="lt2"/>
                </a:solidFill>
                <a:latin typeface="Montserrat"/>
                <a:ea typeface="Montserrat"/>
                <a:cs typeface="Montserrat"/>
                <a:sym typeface="Montserrat"/>
              </a:rPr>
              <a:t>Different name – same aims</a:t>
            </a:r>
            <a:endParaRPr sz="1400" b="0" i="0" u="none" strike="noStrike" cap="none">
              <a:solidFill>
                <a:srgbClr val="000000"/>
              </a:solidFill>
              <a:latin typeface="Arial"/>
              <a:ea typeface="Arial"/>
              <a:cs typeface="Arial"/>
              <a:sym typeface="Arial"/>
            </a:endParaRPr>
          </a:p>
        </p:txBody>
      </p:sp>
      <p:sp>
        <p:nvSpPr>
          <p:cNvPr id="520" name="Google Shape;520;p7"/>
          <p:cNvSpPr txBox="1"/>
          <p:nvPr/>
        </p:nvSpPr>
        <p:spPr>
          <a:xfrm>
            <a:off x="525086" y="2769364"/>
            <a:ext cx="8433719" cy="89255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1" i="0" u="none" strike="noStrike" cap="none">
                <a:solidFill>
                  <a:srgbClr val="01C8C3"/>
                </a:solidFill>
                <a:latin typeface="Open Sans"/>
                <a:ea typeface="Open Sans"/>
                <a:cs typeface="Open Sans"/>
                <a:sym typeface="Open Sans"/>
              </a:rPr>
              <a:t>Community engagement and accountability (CEA)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rgbClr val="01C8C3"/>
              </a:solidFill>
              <a:latin typeface="Open Sans"/>
              <a:ea typeface="Open Sans"/>
              <a:cs typeface="Open Sans"/>
              <a:sym typeface="Open Sans"/>
            </a:endParaRPr>
          </a:p>
        </p:txBody>
      </p:sp>
      <p:sp>
        <p:nvSpPr>
          <p:cNvPr id="521" name="Google Shape;521;p7"/>
          <p:cNvSpPr txBox="1"/>
          <p:nvPr/>
        </p:nvSpPr>
        <p:spPr>
          <a:xfrm>
            <a:off x="593921" y="3825877"/>
            <a:ext cx="8618160" cy="129266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1" i="0" u="none" strike="noStrike" cap="none">
                <a:solidFill>
                  <a:srgbClr val="01C8C3"/>
                </a:solidFill>
                <a:latin typeface="Open Sans"/>
                <a:ea typeface="Open Sans"/>
                <a:cs typeface="Open Sans"/>
                <a:sym typeface="Open Sans"/>
              </a:rPr>
              <a:t>Accountability to Affected People/Populations (AAP)</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rgbClr val="01C8C3"/>
              </a:solidFill>
              <a:latin typeface="Open Sans"/>
              <a:ea typeface="Open Sans"/>
              <a:cs typeface="Open Sans"/>
              <a:sym typeface="Open Sans"/>
            </a:endParaRPr>
          </a:p>
        </p:txBody>
      </p:sp>
      <p:sp>
        <p:nvSpPr>
          <p:cNvPr id="522" name="Google Shape;522;p7"/>
          <p:cNvSpPr txBox="1"/>
          <p:nvPr/>
        </p:nvSpPr>
        <p:spPr>
          <a:xfrm>
            <a:off x="621546" y="7599457"/>
            <a:ext cx="7480301" cy="89255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1" i="0" u="none" strike="noStrike" cap="none">
                <a:solidFill>
                  <a:schemeClr val="accent3"/>
                </a:solidFill>
                <a:latin typeface="Open Sans"/>
                <a:ea typeface="Open Sans"/>
                <a:cs typeface="Open Sans"/>
                <a:sym typeface="Open Sans"/>
              </a:rPr>
              <a:t>Communication for development (C4D)</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chemeClr val="accent3"/>
              </a:solidFill>
              <a:latin typeface="Open Sans"/>
              <a:ea typeface="Open Sans"/>
              <a:cs typeface="Open Sans"/>
              <a:sym typeface="Open Sans"/>
            </a:endParaRPr>
          </a:p>
        </p:txBody>
      </p:sp>
      <p:sp>
        <p:nvSpPr>
          <p:cNvPr id="523" name="Google Shape;523;p7"/>
          <p:cNvSpPr txBox="1"/>
          <p:nvPr/>
        </p:nvSpPr>
        <p:spPr>
          <a:xfrm>
            <a:off x="621546" y="6122600"/>
            <a:ext cx="9017000" cy="129266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1" i="0" u="none" strike="noStrike" cap="none">
                <a:solidFill>
                  <a:schemeClr val="accent3"/>
                </a:solidFill>
                <a:latin typeface="Open Sans"/>
                <a:ea typeface="Open Sans"/>
                <a:cs typeface="Open Sans"/>
                <a:sym typeface="Open Sans"/>
              </a:rPr>
              <a:t>Risk communication and community engagement (RCCE)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chemeClr val="accent3"/>
              </a:solidFill>
              <a:latin typeface="Open Sans"/>
              <a:ea typeface="Open Sans"/>
              <a:cs typeface="Open Sans"/>
              <a:sym typeface="Open Sans"/>
            </a:endParaRPr>
          </a:p>
        </p:txBody>
      </p:sp>
      <p:sp>
        <p:nvSpPr>
          <p:cNvPr id="524" name="Google Shape;524;p7"/>
          <p:cNvSpPr txBox="1"/>
          <p:nvPr/>
        </p:nvSpPr>
        <p:spPr>
          <a:xfrm>
            <a:off x="621547" y="5162750"/>
            <a:ext cx="9017000" cy="89255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1" i="0" u="none" strike="noStrike" cap="none">
                <a:solidFill>
                  <a:srgbClr val="01C8C3"/>
                </a:solidFill>
                <a:latin typeface="Open Sans"/>
                <a:ea typeface="Open Sans"/>
                <a:cs typeface="Open Sans"/>
                <a:sym typeface="Open Sans"/>
              </a:rPr>
              <a:t>Communication with communities (CWC)</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rgbClr val="01C8C3"/>
              </a:solidFill>
              <a:latin typeface="Open Sans"/>
              <a:ea typeface="Open Sans"/>
              <a:cs typeface="Open Sans"/>
              <a:sym typeface="Open Sans"/>
            </a:endParaRPr>
          </a:p>
        </p:txBody>
      </p:sp>
      <p:sp>
        <p:nvSpPr>
          <p:cNvPr id="525" name="Google Shape;525;p7"/>
          <p:cNvSpPr/>
          <p:nvPr/>
        </p:nvSpPr>
        <p:spPr>
          <a:xfrm>
            <a:off x="9752848" y="2707807"/>
            <a:ext cx="431800" cy="6059862"/>
          </a:xfrm>
          <a:prstGeom prst="rightBrace">
            <a:avLst>
              <a:gd name="adj1" fmla="val 8333"/>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latin typeface="Open Sans"/>
              <a:ea typeface="Open Sans"/>
              <a:cs typeface="Open Sans"/>
              <a:sym typeface="Open Sans"/>
            </a:endParaRPr>
          </a:p>
        </p:txBody>
      </p:sp>
      <p:sp>
        <p:nvSpPr>
          <p:cNvPr id="526" name="Google Shape;526;p7"/>
          <p:cNvSpPr txBox="1"/>
          <p:nvPr/>
        </p:nvSpPr>
        <p:spPr>
          <a:xfrm>
            <a:off x="10978691" y="3244788"/>
            <a:ext cx="6110867" cy="249295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0" i="0" u="none" strike="noStrike" cap="none">
                <a:solidFill>
                  <a:srgbClr val="01C8C3"/>
                </a:solidFill>
                <a:latin typeface="Open Sans"/>
                <a:ea typeface="Open Sans"/>
                <a:cs typeface="Open Sans"/>
                <a:sym typeface="Open Sans"/>
              </a:rPr>
              <a:t>Using meaningful community participation, open and honest communication, and mechanisms to listen to and act on feedback to improve accountability to the people we serve</a:t>
            </a:r>
            <a:endParaRPr sz="1400" b="0" i="0" u="none" strike="noStrike" cap="none">
              <a:solidFill>
                <a:srgbClr val="000000"/>
              </a:solidFill>
              <a:latin typeface="Arial"/>
              <a:ea typeface="Arial"/>
              <a:cs typeface="Arial"/>
              <a:sym typeface="Arial"/>
            </a:endParaRPr>
          </a:p>
        </p:txBody>
      </p:sp>
      <p:sp>
        <p:nvSpPr>
          <p:cNvPr id="527" name="Google Shape;527;p7"/>
          <p:cNvSpPr/>
          <p:nvPr/>
        </p:nvSpPr>
        <p:spPr>
          <a:xfrm>
            <a:off x="10345771" y="6139941"/>
            <a:ext cx="431800" cy="2670410"/>
          </a:xfrm>
          <a:prstGeom prst="rightBrace">
            <a:avLst>
              <a:gd name="adj1" fmla="val 0"/>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latin typeface="Open Sans"/>
              <a:ea typeface="Open Sans"/>
              <a:cs typeface="Open Sans"/>
              <a:sym typeface="Open Sans"/>
            </a:endParaRPr>
          </a:p>
        </p:txBody>
      </p:sp>
      <p:sp>
        <p:nvSpPr>
          <p:cNvPr id="528" name="Google Shape;528;p7"/>
          <p:cNvSpPr txBox="1"/>
          <p:nvPr/>
        </p:nvSpPr>
        <p:spPr>
          <a:xfrm>
            <a:off x="10942693" y="6428726"/>
            <a:ext cx="6110867" cy="209284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0" i="0" u="none" strike="noStrike" cap="none">
                <a:solidFill>
                  <a:schemeClr val="accent3"/>
                </a:solidFill>
                <a:latin typeface="Open Sans"/>
                <a:ea typeface="Open Sans"/>
                <a:cs typeface="Open Sans"/>
                <a:sym typeface="Open Sans"/>
              </a:rPr>
              <a:t>As above, with a focus on using communication and participatory approaches to encourage positive and healthy behaviours in health programmes or epidemics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A163A80-A01B-A27B-EDF1-AE902B3B1B8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27423" y="-537634"/>
            <a:ext cx="16966254" cy="11363855"/>
          </a:xfrm>
          <a:prstGeom prst="rect">
            <a:avLst/>
          </a:prstGeom>
        </p:spPr>
      </p:pic>
      <p:sp>
        <p:nvSpPr>
          <p:cNvPr id="7" name="ZoneTexte 6">
            <a:extLst>
              <a:ext uri="{FF2B5EF4-FFF2-40B4-BE49-F238E27FC236}">
                <a16:creationId xmlns:a16="http://schemas.microsoft.com/office/drawing/2014/main" id="{26B9A57A-52A6-EAEA-E237-878B4CFEA7EA}"/>
              </a:ext>
            </a:extLst>
          </p:cNvPr>
          <p:cNvSpPr txBox="1"/>
          <p:nvPr/>
        </p:nvSpPr>
        <p:spPr>
          <a:xfrm>
            <a:off x="382406" y="77687"/>
            <a:ext cx="6237239" cy="1569660"/>
          </a:xfrm>
          <a:prstGeom prst="rect">
            <a:avLst/>
          </a:prstGeom>
          <a:noFill/>
        </p:spPr>
        <p:txBody>
          <a:bodyPr wrap="square" rtlCol="0">
            <a:spAutoFit/>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en-CH" sz="2400" b="1" i="0" u="none" strike="noStrike" kern="1200" cap="none" spc="0" normalizeH="0" baseline="0" noProof="0" dirty="0">
                <a:ln>
                  <a:noFill/>
                </a:ln>
                <a:solidFill>
                  <a:srgbClr val="33394B"/>
                </a:solidFill>
                <a:effectLst/>
                <a:uLnTx/>
                <a:uFillTx/>
                <a:latin typeface="Montserrat SemiBold" pitchFamily="2" charset="77"/>
                <a:ea typeface="+mn-ea"/>
                <a:cs typeface="+mn-cs"/>
              </a:rPr>
              <a:t>Is Risk Communication and Community engagement different from CEA? </a:t>
            </a:r>
            <a:r>
              <a:rPr kumimoji="0" lang="en-CH" sz="4800" b="1" i="0" u="none" strike="noStrike" kern="1200" cap="none" spc="0" normalizeH="0" baseline="0" noProof="0" dirty="0">
                <a:ln>
                  <a:noFill/>
                </a:ln>
                <a:solidFill>
                  <a:srgbClr val="FF0000"/>
                </a:solidFill>
                <a:effectLst/>
                <a:uLnTx/>
                <a:uFillTx/>
                <a:latin typeface="Montserrat SemiBold" pitchFamily="2" charset="77"/>
                <a:ea typeface="+mn-ea"/>
                <a:cs typeface="+mn-cs"/>
              </a:rPr>
              <a:t>no</a:t>
            </a:r>
            <a:endParaRPr kumimoji="0" lang="fr-FR" sz="2400" b="1" i="0" u="none" strike="noStrike" kern="1200" cap="none" spc="0" normalizeH="0" baseline="0" noProof="0" dirty="0">
              <a:ln>
                <a:noFill/>
              </a:ln>
              <a:solidFill>
                <a:srgbClr val="FF0000"/>
              </a:solidFill>
              <a:effectLst/>
              <a:uLnTx/>
              <a:uFillTx/>
              <a:latin typeface="Montserrat SemiBold" pitchFamily="2" charset="77"/>
              <a:ea typeface="+mn-ea"/>
              <a:cs typeface="+mn-cs"/>
            </a:endParaRPr>
          </a:p>
        </p:txBody>
      </p:sp>
      <p:cxnSp>
        <p:nvCxnSpPr>
          <p:cNvPr id="9" name="Connecteur droit 8">
            <a:extLst>
              <a:ext uri="{FF2B5EF4-FFF2-40B4-BE49-F238E27FC236}">
                <a16:creationId xmlns:a16="http://schemas.microsoft.com/office/drawing/2014/main" id="{0D95681B-23A3-482B-8603-88954EDF4860}"/>
              </a:ext>
            </a:extLst>
          </p:cNvPr>
          <p:cNvCxnSpPr/>
          <p:nvPr/>
        </p:nvCxnSpPr>
        <p:spPr>
          <a:xfrm>
            <a:off x="382406" y="1646121"/>
            <a:ext cx="3843581" cy="0"/>
          </a:xfrm>
          <a:prstGeom prst="line">
            <a:avLst/>
          </a:prstGeom>
          <a:ln>
            <a:solidFill>
              <a:srgbClr val="050A24"/>
            </a:solidFill>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D5833466-3F72-99A5-3CEE-C0BEDF1058FF}"/>
              </a:ext>
            </a:extLst>
          </p:cNvPr>
          <p:cNvSpPr txBox="1"/>
          <p:nvPr/>
        </p:nvSpPr>
        <p:spPr>
          <a:xfrm>
            <a:off x="8003234" y="623680"/>
            <a:ext cx="1918795" cy="1046825"/>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UNDERSTAND</a:t>
            </a:r>
            <a:endParaRPr kumimoji="0" lang="fr-FR" sz="1601" b="1" i="0" u="none" strike="noStrike" kern="1200" cap="none" spc="0" normalizeH="0" baseline="0" noProof="0" dirty="0">
              <a:ln>
                <a:noFill/>
              </a:ln>
              <a:solidFill>
                <a:srgbClr val="050A24"/>
              </a:solidFill>
              <a:effectLst/>
              <a:uLnTx/>
              <a:uFillTx/>
              <a:latin typeface="Montserrat" pitchFamily="2" charset="77"/>
              <a:ea typeface="+mn-ea"/>
              <a:cs typeface="+mn-cs"/>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people’s</a:t>
            </a: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 </a:t>
            </a: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needs</a:t>
            </a: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capacities</a:t>
            </a: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and </a:t>
            </a: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context</a:t>
            </a:r>
            <a:endPar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endParaRPr>
          </a:p>
        </p:txBody>
      </p:sp>
      <p:sp>
        <p:nvSpPr>
          <p:cNvPr id="11" name="ZoneTexte 10">
            <a:extLst>
              <a:ext uri="{FF2B5EF4-FFF2-40B4-BE49-F238E27FC236}">
                <a16:creationId xmlns:a16="http://schemas.microsoft.com/office/drawing/2014/main" id="{522A61BB-9723-5677-E4AF-30DEA9502ADF}"/>
              </a:ext>
            </a:extLst>
          </p:cNvPr>
          <p:cNvSpPr txBox="1"/>
          <p:nvPr/>
        </p:nvSpPr>
        <p:spPr>
          <a:xfrm>
            <a:off x="11708198" y="2424968"/>
            <a:ext cx="1796946" cy="1538883"/>
          </a:xfrm>
          <a:prstGeom prst="rect">
            <a:avLst/>
          </a:prstGeom>
          <a:noFill/>
        </p:spPr>
        <p:txBody>
          <a:bodyPr wrap="squar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ENGAGE</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err="1">
                <a:ln>
                  <a:noFill/>
                </a:ln>
                <a:solidFill>
                  <a:srgbClr val="FF1C48"/>
                </a:solidFill>
                <a:effectLst/>
                <a:uLnTx/>
                <a:uFillTx/>
                <a:latin typeface="Montserrat SemiBold" pitchFamily="2" charset="77"/>
                <a:ea typeface="+mn-ea"/>
                <a:cs typeface="+mn-cs"/>
              </a:rPr>
              <a:t>communities</a:t>
            </a: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 in</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60" normalizeH="0" baseline="0" noProof="0" dirty="0" err="1">
                <a:ln>
                  <a:noFill/>
                </a:ln>
                <a:solidFill>
                  <a:srgbClr val="FF1C48"/>
                </a:solidFill>
                <a:effectLst/>
                <a:uLnTx/>
                <a:uFillTx/>
                <a:latin typeface="Montserrat SemiBold" pitchFamily="2" charset="77"/>
                <a:ea typeface="+mn-ea"/>
                <a:cs typeface="+mn-cs"/>
              </a:rPr>
              <a:t>creating</a:t>
            </a:r>
            <a:r>
              <a:rPr kumimoji="0" lang="fr-FR" sz="2000" b="1" i="0" u="none" strike="noStrike" kern="1200" cap="none" spc="-60" normalizeH="0" baseline="0" noProof="0" dirty="0">
                <a:ln>
                  <a:noFill/>
                </a:ln>
                <a:solidFill>
                  <a:srgbClr val="FF1C48"/>
                </a:solidFill>
                <a:effectLst/>
                <a:uLnTx/>
                <a:uFillTx/>
                <a:latin typeface="Montserrat SemiBold" pitchFamily="2" charset="77"/>
                <a:ea typeface="+mn-ea"/>
                <a:cs typeface="+mn-cs"/>
              </a:rPr>
              <a:t> solutions</a:t>
            </a:r>
          </a:p>
        </p:txBody>
      </p:sp>
      <p:sp>
        <p:nvSpPr>
          <p:cNvPr id="12" name="ZoneTexte 11">
            <a:extLst>
              <a:ext uri="{FF2B5EF4-FFF2-40B4-BE49-F238E27FC236}">
                <a16:creationId xmlns:a16="http://schemas.microsoft.com/office/drawing/2014/main" id="{70D9C464-51E9-57DF-FDEA-F4CFC688CC35}"/>
              </a:ext>
            </a:extLst>
          </p:cNvPr>
          <p:cNvSpPr txBox="1"/>
          <p:nvPr/>
        </p:nvSpPr>
        <p:spPr>
          <a:xfrm>
            <a:off x="11708198" y="6609591"/>
            <a:ext cx="2101537" cy="923330"/>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COMMUNICATE</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err="1">
                <a:ln>
                  <a:noFill/>
                </a:ln>
                <a:solidFill>
                  <a:srgbClr val="FF1C48"/>
                </a:solidFill>
                <a:effectLst/>
                <a:uLnTx/>
                <a:uFillTx/>
                <a:latin typeface="Montserrat SemiBold" pitchFamily="2" charset="77"/>
                <a:ea typeface="+mn-ea"/>
                <a:cs typeface="+mn-cs"/>
              </a:rPr>
              <a:t>often</a:t>
            </a: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 </a:t>
            </a:r>
            <a:r>
              <a:rPr kumimoji="0" lang="fr-FR" sz="2000" b="1" i="0" u="none" strike="noStrike" kern="1200" cap="none" spc="0" normalizeH="0" baseline="0" noProof="0" dirty="0" err="1">
                <a:ln>
                  <a:noFill/>
                </a:ln>
                <a:solidFill>
                  <a:srgbClr val="FF1C48"/>
                </a:solidFill>
                <a:effectLst/>
                <a:uLnTx/>
                <a:uFillTx/>
                <a:latin typeface="Montserrat SemiBold" pitchFamily="2" charset="77"/>
                <a:ea typeface="+mn-ea"/>
                <a:cs typeface="+mn-cs"/>
              </a:rPr>
              <a:t>openly</a:t>
            </a: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and </a:t>
            </a:r>
            <a:r>
              <a:rPr kumimoji="0" lang="fr-FR" sz="2000" b="1" i="0" u="none" strike="noStrike" kern="1200" cap="none" spc="0" normalizeH="0" baseline="0" noProof="0" dirty="0" err="1">
                <a:ln>
                  <a:noFill/>
                </a:ln>
                <a:solidFill>
                  <a:srgbClr val="FF1C48"/>
                </a:solidFill>
                <a:effectLst/>
                <a:uLnTx/>
                <a:uFillTx/>
                <a:latin typeface="Montserrat SemiBold" pitchFamily="2" charset="77"/>
                <a:ea typeface="+mn-ea"/>
                <a:cs typeface="+mn-cs"/>
              </a:rPr>
              <a:t>honestly</a:t>
            </a:r>
            <a:endPar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endParaRPr>
          </a:p>
        </p:txBody>
      </p:sp>
      <p:sp>
        <p:nvSpPr>
          <p:cNvPr id="13" name="ZoneTexte 12">
            <a:extLst>
              <a:ext uri="{FF2B5EF4-FFF2-40B4-BE49-F238E27FC236}">
                <a16:creationId xmlns:a16="http://schemas.microsoft.com/office/drawing/2014/main" id="{B912F11A-B53D-9203-E744-7C184444A31E}"/>
              </a:ext>
            </a:extLst>
          </p:cNvPr>
          <p:cNvSpPr txBox="1"/>
          <p:nvPr/>
        </p:nvSpPr>
        <p:spPr>
          <a:xfrm>
            <a:off x="8003234" y="8760720"/>
            <a:ext cx="1699183" cy="1108252"/>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LISTEN</a:t>
            </a:r>
            <a:endParaRPr kumimoji="0" lang="fr-FR" sz="1601" b="1" i="0" u="none" strike="noStrike" kern="1200" cap="none" spc="0" normalizeH="0" baseline="0" noProof="0" dirty="0">
              <a:ln>
                <a:noFill/>
              </a:ln>
              <a:solidFill>
                <a:srgbClr val="050A24"/>
              </a:solidFill>
              <a:effectLst/>
              <a:uLnTx/>
              <a:uFillTx/>
              <a:latin typeface="Montserrat" pitchFamily="2" charset="77"/>
              <a:ea typeface="+mn-ea"/>
              <a:cs typeface="+mn-cs"/>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to feedback</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and </a:t>
            </a: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understand</a:t>
            </a:r>
            <a:endPar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perceptions</a:t>
            </a:r>
          </a:p>
        </p:txBody>
      </p:sp>
      <p:sp>
        <p:nvSpPr>
          <p:cNvPr id="14" name="ZoneTexte 13">
            <a:extLst>
              <a:ext uri="{FF2B5EF4-FFF2-40B4-BE49-F238E27FC236}">
                <a16:creationId xmlns:a16="http://schemas.microsoft.com/office/drawing/2014/main" id="{7F5EA3D9-7154-6E13-AF24-6FB88D795799}"/>
              </a:ext>
            </a:extLst>
          </p:cNvPr>
          <p:cNvSpPr txBox="1"/>
          <p:nvPr/>
        </p:nvSpPr>
        <p:spPr>
          <a:xfrm>
            <a:off x="4190680" y="6368571"/>
            <a:ext cx="1776128" cy="923330"/>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ACT</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on </a:t>
            </a:r>
            <a:r>
              <a:rPr kumimoji="0" lang="fr-FR" sz="2000" b="1" i="0" u="none" strike="noStrike" kern="1200" cap="none" spc="0" normalizeH="0" baseline="0" noProof="0" dirty="0" err="1">
                <a:ln>
                  <a:noFill/>
                </a:ln>
                <a:solidFill>
                  <a:srgbClr val="FF1C48"/>
                </a:solidFill>
                <a:effectLst/>
                <a:uLnTx/>
                <a:uFillTx/>
                <a:latin typeface="Montserrat SemiBold" pitchFamily="2" charset="77"/>
                <a:ea typeface="+mn-ea"/>
                <a:cs typeface="+mn-cs"/>
              </a:rPr>
              <a:t>what</a:t>
            </a:r>
            <a:b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br>
            <a:r>
              <a:rPr kumimoji="0" lang="fr-FR" sz="2000" b="1" i="0" u="none" strike="noStrike" kern="1200" cap="none" spc="0" normalizeH="0" baseline="0" noProof="0" dirty="0">
                <a:ln>
                  <a:noFill/>
                </a:ln>
                <a:solidFill>
                  <a:srgbClr val="FF1C48"/>
                </a:solidFill>
                <a:effectLst/>
                <a:uLnTx/>
                <a:uFillTx/>
                <a:latin typeface="Montserrat SemiBold" pitchFamily="2" charset="77"/>
                <a:ea typeface="+mn-ea"/>
                <a:cs typeface="+mn-cs"/>
              </a:rPr>
              <a:t>people tell us</a:t>
            </a:r>
          </a:p>
        </p:txBody>
      </p:sp>
      <p:sp>
        <p:nvSpPr>
          <p:cNvPr id="15" name="ZoneTexte 14">
            <a:extLst>
              <a:ext uri="{FF2B5EF4-FFF2-40B4-BE49-F238E27FC236}">
                <a16:creationId xmlns:a16="http://schemas.microsoft.com/office/drawing/2014/main" id="{D16BB55A-BD4D-B0DA-FFE5-8511182D884A}"/>
              </a:ext>
            </a:extLst>
          </p:cNvPr>
          <p:cNvSpPr txBox="1"/>
          <p:nvPr/>
        </p:nvSpPr>
        <p:spPr>
          <a:xfrm>
            <a:off x="4190680" y="2802768"/>
            <a:ext cx="1697580" cy="1046825"/>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50A24"/>
                </a:solidFill>
                <a:effectLst/>
                <a:uLnTx/>
                <a:uFillTx/>
                <a:latin typeface="Montserrat" pitchFamily="2" charset="77"/>
                <a:ea typeface="+mn-ea"/>
                <a:cs typeface="+mn-cs"/>
              </a:rPr>
              <a:t>ENABLE</a:t>
            </a:r>
            <a:endParaRPr kumimoji="0" lang="fr-FR" sz="1601" b="1" i="0" u="none" strike="noStrike" kern="1200" cap="none" spc="0" normalizeH="0" baseline="0" noProof="0" dirty="0">
              <a:ln>
                <a:noFill/>
              </a:ln>
              <a:solidFill>
                <a:srgbClr val="050A24"/>
              </a:solidFill>
              <a:effectLst/>
              <a:uLnTx/>
              <a:uFillTx/>
              <a:latin typeface="Montserrat" pitchFamily="2" charset="77"/>
              <a:ea typeface="+mn-ea"/>
              <a:cs typeface="+mn-cs"/>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err="1">
                <a:ln>
                  <a:noFill/>
                </a:ln>
                <a:solidFill>
                  <a:srgbClr val="FF1C48"/>
                </a:solidFill>
                <a:effectLst/>
                <a:uLnTx/>
                <a:uFillTx/>
                <a:latin typeface="Montserrat SemiBold" pitchFamily="2" charset="77"/>
                <a:ea typeface="+mn-ea"/>
                <a:cs typeface="+mn-cs"/>
              </a:rPr>
              <a:t>communities</a:t>
            </a:r>
            <a:endPar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to drive positive</a:t>
            </a: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1" b="1" i="0" u="none" strike="noStrike" kern="1200" cap="none" spc="0" normalizeH="0" baseline="0" noProof="0" dirty="0">
                <a:ln>
                  <a:noFill/>
                </a:ln>
                <a:solidFill>
                  <a:srgbClr val="FF1C48"/>
                </a:solidFill>
                <a:effectLst/>
                <a:uLnTx/>
                <a:uFillTx/>
                <a:latin typeface="Montserrat SemiBold" pitchFamily="2" charset="77"/>
                <a:ea typeface="+mn-ea"/>
                <a:cs typeface="+mn-cs"/>
              </a:rPr>
              <a:t>changes</a:t>
            </a:r>
          </a:p>
        </p:txBody>
      </p:sp>
      <p:sp>
        <p:nvSpPr>
          <p:cNvPr id="16" name="Rectangle 15">
            <a:extLst>
              <a:ext uri="{FF2B5EF4-FFF2-40B4-BE49-F238E27FC236}">
                <a16:creationId xmlns:a16="http://schemas.microsoft.com/office/drawing/2014/main" id="{7B043E54-4128-34B5-C75F-75627F98FFEC}"/>
              </a:ext>
            </a:extLst>
          </p:cNvPr>
          <p:cNvSpPr/>
          <p:nvPr/>
        </p:nvSpPr>
        <p:spPr>
          <a:xfrm rot="18418443">
            <a:off x="6574127" y="3698220"/>
            <a:ext cx="2348837" cy="1850400"/>
          </a:xfrm>
          <a:prstGeom prst="rect">
            <a:avLst/>
          </a:prstGeom>
          <a:noFill/>
          <a:effectLst/>
        </p:spPr>
        <p:txBody>
          <a:bodyPr spcFirstLastPara="1" wrap="none" lIns="182880" tIns="91440" rIns="182880" bIns="91440" numCol="1">
            <a:prstTxWarp prst="textArchUp">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FF0000"/>
                </a:solidFill>
                <a:effectLst/>
                <a:uLnTx/>
                <a:uFillTx/>
                <a:latin typeface="Montserrat" pitchFamily="2" charset="77"/>
                <a:ea typeface="+mn-ea"/>
                <a:cs typeface="+mn-cs"/>
              </a:rPr>
              <a:t>PARTICIPATION</a:t>
            </a:r>
            <a:endParaRPr kumimoji="0" lang="fr-FR" sz="12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Montserrat" pitchFamily="2" charset="77"/>
              <a:ea typeface="+mn-ea"/>
              <a:cs typeface="+mn-cs"/>
            </a:endParaRPr>
          </a:p>
        </p:txBody>
      </p:sp>
      <p:sp>
        <p:nvSpPr>
          <p:cNvPr id="17" name="Rectangle 16">
            <a:extLst>
              <a:ext uri="{FF2B5EF4-FFF2-40B4-BE49-F238E27FC236}">
                <a16:creationId xmlns:a16="http://schemas.microsoft.com/office/drawing/2014/main" id="{7855B126-E62C-C164-B2F7-1B308586999D}"/>
              </a:ext>
            </a:extLst>
          </p:cNvPr>
          <p:cNvSpPr/>
          <p:nvPr/>
        </p:nvSpPr>
        <p:spPr>
          <a:xfrm rot="3436423">
            <a:off x="8747611" y="3654010"/>
            <a:ext cx="2348837" cy="1850400"/>
          </a:xfrm>
          <a:prstGeom prst="rect">
            <a:avLst/>
          </a:prstGeom>
          <a:noFill/>
          <a:effectLst/>
        </p:spPr>
        <p:txBody>
          <a:bodyPr spcFirstLastPara="1" wrap="none" lIns="182880" tIns="91440" rIns="182880" bIns="91440" numCol="1">
            <a:prstTxWarp prst="textArchUp">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FF0000"/>
                </a:solidFill>
                <a:effectLst/>
                <a:uLnTx/>
                <a:uFillTx/>
                <a:latin typeface="Montserrat" pitchFamily="2" charset="77"/>
                <a:ea typeface="+mn-ea"/>
                <a:cs typeface="+mn-cs"/>
              </a:rPr>
              <a:t>FEEDBACK</a:t>
            </a:r>
            <a:endParaRPr kumimoji="0" lang="fr-FR" sz="18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Montserrat" pitchFamily="2" charset="77"/>
              <a:ea typeface="+mn-ea"/>
              <a:cs typeface="+mn-cs"/>
            </a:endParaRPr>
          </a:p>
        </p:txBody>
      </p:sp>
      <p:sp>
        <p:nvSpPr>
          <p:cNvPr id="18" name="Rectangle 17">
            <a:extLst>
              <a:ext uri="{FF2B5EF4-FFF2-40B4-BE49-F238E27FC236}">
                <a16:creationId xmlns:a16="http://schemas.microsoft.com/office/drawing/2014/main" id="{A6AF1EEB-7C38-0B49-A55F-DD2EAF5A2F0D}"/>
              </a:ext>
            </a:extLst>
          </p:cNvPr>
          <p:cNvSpPr/>
          <p:nvPr/>
        </p:nvSpPr>
        <p:spPr>
          <a:xfrm>
            <a:off x="7678406" y="5206006"/>
            <a:ext cx="2348837" cy="1850400"/>
          </a:xfrm>
          <a:prstGeom prst="rect">
            <a:avLst/>
          </a:prstGeom>
          <a:noFill/>
          <a:effectLst/>
        </p:spPr>
        <p:txBody>
          <a:bodyPr spcFirstLastPara="1" wrap="none" lIns="182880" tIns="91440" rIns="182880" bIns="91440" numCol="1">
            <a:prstTxWarp prst="textArchDown">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FF0000"/>
                </a:solidFill>
                <a:effectLst/>
                <a:uLnTx/>
                <a:uFillTx/>
                <a:latin typeface="Montserrat" pitchFamily="2" charset="77"/>
                <a:ea typeface="+mn-ea"/>
                <a:cs typeface="+mn-cs"/>
              </a:rPr>
              <a:t>COMMUNICATION</a:t>
            </a:r>
            <a:endParaRPr kumimoji="0" lang="fr-FR" sz="16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Montserrat" pitchFamily="2" charset="77"/>
              <a:ea typeface="+mn-ea"/>
              <a:cs typeface="+mn-cs"/>
            </a:endParaRPr>
          </a:p>
        </p:txBody>
      </p:sp>
      <p:sp>
        <p:nvSpPr>
          <p:cNvPr id="2" name="TextBox 1">
            <a:extLst>
              <a:ext uri="{FF2B5EF4-FFF2-40B4-BE49-F238E27FC236}">
                <a16:creationId xmlns:a16="http://schemas.microsoft.com/office/drawing/2014/main" id="{41EFF566-A572-690B-7588-65DDF13D5750}"/>
              </a:ext>
            </a:extLst>
          </p:cNvPr>
          <p:cNvSpPr txBox="1"/>
          <p:nvPr/>
        </p:nvSpPr>
        <p:spPr>
          <a:xfrm>
            <a:off x="13809735" y="7624116"/>
            <a:ext cx="4114146" cy="255454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 community-centred approach requires </a:t>
            </a:r>
            <a:r>
              <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interventions</a:t>
            </a:r>
            <a:r>
              <a:rPr kumimoji="0" lang="en-US"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to be sensitive to context, </a:t>
            </a:r>
            <a:r>
              <a:rPr kumimoji="0" lang="en-US" sz="20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agile</a:t>
            </a:r>
            <a:r>
              <a:rPr kumimoji="0" lang="en-US"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and receptive to change.</a:t>
            </a:r>
            <a:endPar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Community engagement is an </a:t>
            </a:r>
            <a:r>
              <a:rPr kumimoji="0" lang="en-CH" sz="20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iterative process</a:t>
            </a:r>
          </a:p>
        </p:txBody>
      </p:sp>
      <p:sp>
        <p:nvSpPr>
          <p:cNvPr id="3" name="ZoneTexte 5">
            <a:extLst>
              <a:ext uri="{FF2B5EF4-FFF2-40B4-BE49-F238E27FC236}">
                <a16:creationId xmlns:a16="http://schemas.microsoft.com/office/drawing/2014/main" id="{83FA132A-F374-73C3-944D-9AB2966FF993}"/>
              </a:ext>
            </a:extLst>
          </p:cNvPr>
          <p:cNvSpPr txBox="1"/>
          <p:nvPr/>
        </p:nvSpPr>
        <p:spPr>
          <a:xfrm>
            <a:off x="317850" y="2895485"/>
            <a:ext cx="3499920" cy="19082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Community engagement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encompasses</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multiple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approaches</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and </a:t>
            </a: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ways</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of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working</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collaboratively</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with</a:t>
            </a:r>
            <a:endPar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people and </a:t>
            </a:r>
            <a:r>
              <a:rPr kumimoji="0" lang="fr-FR" sz="2000" b="0" i="0" u="none" strike="noStrike" kern="1200" cap="none" spc="0" normalizeH="0" baseline="0" noProof="0" dirty="0" err="1">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communities</a:t>
            </a:r>
            <a:r>
              <a:rPr kumimoji="0" lang="fr-FR"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endParaRPr kumimoji="0" lang="en-CH"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Montserrat Light" pitchFamily="2" charset="77"/>
              <a:ea typeface="+mn-ea"/>
              <a:cs typeface="+mn-cs"/>
            </a:endParaRPr>
          </a:p>
        </p:txBody>
      </p:sp>
    </p:spTree>
    <p:extLst>
      <p:ext uri="{BB962C8B-B14F-4D97-AF65-F5344CB8AC3E}">
        <p14:creationId xmlns:p14="http://schemas.microsoft.com/office/powerpoint/2010/main" val="2372485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cxnSp>
        <p:nvCxnSpPr>
          <p:cNvPr id="727" name="Google Shape;727;p8"/>
          <p:cNvCxnSpPr/>
          <p:nvPr/>
        </p:nvCxnSpPr>
        <p:spPr>
          <a:xfrm rot="10800000" flipH="1">
            <a:off x="12533572" y="2264756"/>
            <a:ext cx="157109" cy="470907"/>
          </a:xfrm>
          <a:prstGeom prst="straightConnector1">
            <a:avLst/>
          </a:prstGeom>
          <a:noFill/>
          <a:ln w="57150" cap="flat" cmpd="sng">
            <a:solidFill>
              <a:srgbClr val="E1333F"/>
            </a:solidFill>
            <a:prstDash val="solid"/>
            <a:miter lim="800000"/>
            <a:headEnd type="none" w="sm" len="sm"/>
            <a:tailEnd type="none" w="sm" len="sm"/>
          </a:ln>
        </p:spPr>
      </p:cxnSp>
      <p:sp>
        <p:nvSpPr>
          <p:cNvPr id="2" name="Rectangle 1">
            <a:extLst>
              <a:ext uri="{FF2B5EF4-FFF2-40B4-BE49-F238E27FC236}">
                <a16:creationId xmlns:a16="http://schemas.microsoft.com/office/drawing/2014/main" id="{61EF9E91-E19D-DB41-9B15-FD7809F93F73}"/>
              </a:ext>
            </a:extLst>
          </p:cNvPr>
          <p:cNvSpPr/>
          <p:nvPr/>
        </p:nvSpPr>
        <p:spPr>
          <a:xfrm>
            <a:off x="1412" y="794"/>
            <a:ext cx="18285179" cy="10287000"/>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endParaRPr lang="en-GB">
              <a:solidFill>
                <a:srgbClr val="3F3F3F"/>
              </a:solidFill>
              <a:latin typeface="Calibri" panose="020F0502020204030204"/>
            </a:endParaRPr>
          </a:p>
        </p:txBody>
      </p:sp>
      <p:grpSp>
        <p:nvGrpSpPr>
          <p:cNvPr id="728" name="Google Shape;728;p8"/>
          <p:cNvGrpSpPr>
            <a:grpSpLocks noChangeAspect="1"/>
          </p:cNvGrpSpPr>
          <p:nvPr/>
        </p:nvGrpSpPr>
        <p:grpSpPr>
          <a:xfrm>
            <a:off x="574760" y="796439"/>
            <a:ext cx="16579389" cy="9650217"/>
            <a:chOff x="988367" y="204222"/>
            <a:chExt cx="16386503" cy="10065249"/>
          </a:xfrm>
          <a:solidFill>
            <a:schemeClr val="bg1">
              <a:lumMod val="50000"/>
            </a:schemeClr>
          </a:solidFill>
        </p:grpSpPr>
        <p:pic>
          <p:nvPicPr>
            <p:cNvPr id="729" name="Google Shape;729;p8" descr="A close up of a logo&#10;&#10;Description generated with very high confidence"/>
            <p:cNvPicPr preferRelativeResize="0"/>
            <p:nvPr/>
          </p:nvPicPr>
          <p:blipFill rotWithShape="1">
            <a:blip r:embed="rId3">
              <a:alphaModFix/>
            </a:blip>
            <a:srcRect/>
            <a:stretch/>
          </p:blipFill>
          <p:spPr>
            <a:xfrm>
              <a:off x="988367" y="204222"/>
              <a:ext cx="16386503" cy="10065249"/>
            </a:xfrm>
            <a:prstGeom prst="rect">
              <a:avLst/>
            </a:prstGeom>
            <a:grpFill/>
            <a:ln>
              <a:noFill/>
            </a:ln>
          </p:spPr>
        </p:pic>
        <p:pic>
          <p:nvPicPr>
            <p:cNvPr id="730" name="Google Shape;730;p8" descr="A picture containing object&#10;&#10;Description generated with high confidence"/>
            <p:cNvPicPr preferRelativeResize="0"/>
            <p:nvPr/>
          </p:nvPicPr>
          <p:blipFill rotWithShape="1">
            <a:blip r:embed="rId4">
              <a:alphaModFix/>
            </a:blip>
            <a:srcRect/>
            <a:stretch/>
          </p:blipFill>
          <p:spPr>
            <a:xfrm rot="3352326" flipH="1">
              <a:off x="11543487" y="928286"/>
              <a:ext cx="1340686" cy="1276845"/>
            </a:xfrm>
            <a:prstGeom prst="rect">
              <a:avLst/>
            </a:prstGeom>
            <a:grpFill/>
            <a:ln>
              <a:noFill/>
            </a:ln>
          </p:spPr>
        </p:pic>
        <p:pic>
          <p:nvPicPr>
            <p:cNvPr id="731" name="Google Shape;731;p8" descr="A picture containing object&#10;&#10;Description generated with high confidence"/>
            <p:cNvPicPr preferRelativeResize="0"/>
            <p:nvPr/>
          </p:nvPicPr>
          <p:blipFill rotWithShape="1">
            <a:blip r:embed="rId4">
              <a:alphaModFix/>
            </a:blip>
            <a:srcRect/>
            <a:stretch/>
          </p:blipFill>
          <p:spPr>
            <a:xfrm rot="8349463" flipH="1">
              <a:off x="13325495" y="6124006"/>
              <a:ext cx="1340686" cy="1276845"/>
            </a:xfrm>
            <a:prstGeom prst="rect">
              <a:avLst/>
            </a:prstGeom>
            <a:grpFill/>
            <a:ln>
              <a:noFill/>
            </a:ln>
          </p:spPr>
        </p:pic>
        <p:pic>
          <p:nvPicPr>
            <p:cNvPr id="732" name="Google Shape;732;p8" descr="A picture containing object&#10;&#10;Description generated with high confidence"/>
            <p:cNvPicPr preferRelativeResize="0"/>
            <p:nvPr/>
          </p:nvPicPr>
          <p:blipFill rotWithShape="1">
            <a:blip r:embed="rId4">
              <a:alphaModFix/>
            </a:blip>
            <a:srcRect/>
            <a:stretch/>
          </p:blipFill>
          <p:spPr>
            <a:xfrm rot="12258683" flipH="1">
              <a:off x="8471916" y="8670827"/>
              <a:ext cx="1419403" cy="1148066"/>
            </a:xfrm>
            <a:prstGeom prst="rect">
              <a:avLst/>
            </a:prstGeom>
            <a:grpFill/>
            <a:ln>
              <a:noFill/>
            </a:ln>
          </p:spPr>
        </p:pic>
        <p:pic>
          <p:nvPicPr>
            <p:cNvPr id="733" name="Google Shape;733;p8" descr="A picture containing object&#10;&#10;Description generated with high confidence"/>
            <p:cNvPicPr preferRelativeResize="0"/>
            <p:nvPr/>
          </p:nvPicPr>
          <p:blipFill rotWithShape="1">
            <a:blip r:embed="rId4">
              <a:alphaModFix/>
            </a:blip>
            <a:srcRect/>
            <a:stretch/>
          </p:blipFill>
          <p:spPr>
            <a:xfrm rot="15589959" flipH="1">
              <a:off x="3665660" y="6062585"/>
              <a:ext cx="1340686" cy="1276845"/>
            </a:xfrm>
            <a:prstGeom prst="rect">
              <a:avLst/>
            </a:prstGeom>
            <a:grpFill/>
            <a:ln>
              <a:noFill/>
            </a:ln>
          </p:spPr>
        </p:pic>
        <p:pic>
          <p:nvPicPr>
            <p:cNvPr id="734" name="Google Shape;734;p8" descr="A picture containing object&#10;&#10;Description generated with high confidence"/>
            <p:cNvPicPr preferRelativeResize="0"/>
            <p:nvPr/>
          </p:nvPicPr>
          <p:blipFill rotWithShape="1">
            <a:blip r:embed="rId4">
              <a:alphaModFix/>
            </a:blip>
            <a:srcRect/>
            <a:stretch/>
          </p:blipFill>
          <p:spPr>
            <a:xfrm rot="195905" flipH="1">
              <a:off x="5660753" y="896503"/>
              <a:ext cx="1340686" cy="1276845"/>
            </a:xfrm>
            <a:prstGeom prst="rect">
              <a:avLst/>
            </a:prstGeom>
            <a:grpFill/>
            <a:ln>
              <a:noFill/>
            </a:ln>
          </p:spPr>
        </p:pic>
      </p:grpSp>
      <p:sp>
        <p:nvSpPr>
          <p:cNvPr id="11" name="TextBox 10">
            <a:extLst>
              <a:ext uri="{FF2B5EF4-FFF2-40B4-BE49-F238E27FC236}">
                <a16:creationId xmlns:a16="http://schemas.microsoft.com/office/drawing/2014/main" id="{94F68EE6-53C8-A84C-B3C1-717C4199EEA0}"/>
              </a:ext>
            </a:extLst>
          </p:cNvPr>
          <p:cNvSpPr txBox="1"/>
          <p:nvPr/>
        </p:nvSpPr>
        <p:spPr>
          <a:xfrm>
            <a:off x="295216" y="185978"/>
            <a:ext cx="17138480" cy="769441"/>
          </a:xfrm>
          <a:prstGeom prst="rect">
            <a:avLst/>
          </a:prstGeom>
          <a:noFill/>
        </p:spPr>
        <p:txBody>
          <a:bodyPr wrap="square" rtlCol="0">
            <a:spAutoFit/>
          </a:bodyPr>
          <a:lstStyle/>
          <a:p>
            <a:pPr defTabSz="914309">
              <a:spcAft>
                <a:spcPts val="300"/>
              </a:spcAft>
            </a:pPr>
            <a:r>
              <a:rPr lang="en-US" sz="4400" b="1" dirty="0">
                <a:solidFill>
                  <a:srgbClr val="FFFFFF"/>
                </a:solidFill>
                <a:latin typeface="Montserrat" pitchFamily="2" charset="77"/>
                <a:ea typeface="Roboto Black" panose="02000000000000000000" pitchFamily="2" charset="0"/>
                <a:cs typeface="Open Sans Light" panose="020B0306030504020204" pitchFamily="34" charset="0"/>
              </a:rPr>
              <a:t>What is Risk Communication &amp; Community Engagement?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Shape 533"/>
        <p:cNvGrpSpPr/>
        <p:nvPr/>
      </p:nvGrpSpPr>
      <p:grpSpPr>
        <a:xfrm>
          <a:off x="0" y="0"/>
          <a:ext cx="0" cy="0"/>
          <a:chOff x="0" y="0"/>
          <a:chExt cx="0" cy="0"/>
        </a:xfrm>
      </p:grpSpPr>
      <p:sp>
        <p:nvSpPr>
          <p:cNvPr id="534" name="Google Shape;534;p8"/>
          <p:cNvSpPr/>
          <p:nvPr/>
        </p:nvSpPr>
        <p:spPr>
          <a:xfrm>
            <a:off x="1087528" y="2802093"/>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5" name="Google Shape;535;p8"/>
          <p:cNvSpPr/>
          <p:nvPr/>
        </p:nvSpPr>
        <p:spPr>
          <a:xfrm>
            <a:off x="5273776" y="2802093"/>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6" name="Google Shape;536;p8"/>
          <p:cNvSpPr/>
          <p:nvPr/>
        </p:nvSpPr>
        <p:spPr>
          <a:xfrm>
            <a:off x="9612304" y="280457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7" name="Google Shape;537;p8"/>
          <p:cNvSpPr/>
          <p:nvPr/>
        </p:nvSpPr>
        <p:spPr>
          <a:xfrm>
            <a:off x="13798552" y="280457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8" name="Google Shape;538;p8"/>
          <p:cNvSpPr/>
          <p:nvPr/>
        </p:nvSpPr>
        <p:spPr>
          <a:xfrm>
            <a:off x="2406323" y="6291997"/>
            <a:ext cx="13176000" cy="92277"/>
          </a:xfrm>
          <a:prstGeom prst="rect">
            <a:avLst/>
          </a:prstGeom>
          <a:gradFill>
            <a:gsLst>
              <a:gs pos="0">
                <a:schemeClr val="accent5"/>
              </a:gs>
              <a:gs pos="34000">
                <a:schemeClr val="accent4"/>
              </a:gs>
              <a:gs pos="70000">
                <a:schemeClr val="accent5"/>
              </a:gs>
              <a:gs pos="100000">
                <a:schemeClr val="accent4"/>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9" name="Google Shape;539;p8"/>
          <p:cNvSpPr/>
          <p:nvPr/>
        </p:nvSpPr>
        <p:spPr>
          <a:xfrm>
            <a:off x="2396938" y="6146991"/>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0" name="Google Shape;540;p8"/>
          <p:cNvSpPr/>
          <p:nvPr/>
        </p:nvSpPr>
        <p:spPr>
          <a:xfrm>
            <a:off x="6686349" y="6146991"/>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1" name="Google Shape;541;p8"/>
          <p:cNvSpPr/>
          <p:nvPr/>
        </p:nvSpPr>
        <p:spPr>
          <a:xfrm>
            <a:off x="10981551" y="6146991"/>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2" name="Google Shape;542;p8"/>
          <p:cNvSpPr/>
          <p:nvPr/>
        </p:nvSpPr>
        <p:spPr>
          <a:xfrm>
            <a:off x="15279054" y="6146991"/>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3" name="Google Shape;543;p8"/>
          <p:cNvSpPr txBox="1"/>
          <p:nvPr/>
        </p:nvSpPr>
        <p:spPr>
          <a:xfrm>
            <a:off x="940258" y="541019"/>
            <a:ext cx="13896670" cy="1278555"/>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en-GB" sz="4800" b="1" i="0" u="none" strike="noStrike" cap="none" dirty="0">
                <a:solidFill>
                  <a:schemeClr val="dk2"/>
                </a:solidFill>
                <a:latin typeface="Montserrat"/>
                <a:ea typeface="Montserrat"/>
                <a:cs typeface="Montserrat"/>
                <a:sym typeface="Montserrat"/>
              </a:rPr>
              <a:t>What community engagement and accountability is </a:t>
            </a:r>
            <a:r>
              <a:rPr lang="en-GB" sz="4800" b="1" i="0" u="none" strike="noStrike" cap="none" dirty="0">
                <a:solidFill>
                  <a:schemeClr val="accent3"/>
                </a:solidFill>
                <a:latin typeface="Montserrat"/>
                <a:ea typeface="Montserrat"/>
                <a:cs typeface="Montserrat"/>
                <a:sym typeface="Montserrat"/>
              </a:rPr>
              <a:t>not…</a:t>
            </a:r>
            <a:endParaRPr sz="1400" b="0" i="0" u="none" strike="noStrike" cap="none" dirty="0">
              <a:solidFill>
                <a:srgbClr val="000000"/>
              </a:solidFill>
              <a:latin typeface="Arial"/>
              <a:ea typeface="Arial"/>
              <a:cs typeface="Arial"/>
              <a:sym typeface="Arial"/>
            </a:endParaRPr>
          </a:p>
        </p:txBody>
      </p:sp>
      <p:sp>
        <p:nvSpPr>
          <p:cNvPr id="544" name="Google Shape;544;p8"/>
          <p:cNvSpPr txBox="1"/>
          <p:nvPr/>
        </p:nvSpPr>
        <p:spPr>
          <a:xfrm>
            <a:off x="940258" y="7061081"/>
            <a:ext cx="3295650" cy="2132892"/>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800" b="1" i="0" u="none" strike="noStrike" cap="none">
                <a:solidFill>
                  <a:schemeClr val="lt1"/>
                </a:solidFill>
                <a:latin typeface="Open Sans"/>
                <a:ea typeface="Open Sans"/>
                <a:cs typeface="Open Sans"/>
                <a:sym typeface="Open Sans"/>
              </a:rPr>
              <a:t>Something new</a:t>
            </a:r>
            <a:endParaRPr sz="1400" b="0" i="0" u="none" strike="noStrike" cap="none">
              <a:solidFill>
                <a:srgbClr val="000000"/>
              </a:solidFill>
              <a:latin typeface="Arial"/>
              <a:ea typeface="Arial"/>
              <a:cs typeface="Arial"/>
              <a:sym typeface="Arial"/>
            </a:endParaRPr>
          </a:p>
          <a:p>
            <a:pPr marL="0" marR="0" lvl="0" indent="0" algn="ctr" rtl="0">
              <a:lnSpc>
                <a:spcPct val="110000"/>
              </a:lnSpc>
              <a:spcBef>
                <a:spcPts val="1800"/>
              </a:spcBef>
              <a:spcAft>
                <a:spcPts val="0"/>
              </a:spcAft>
              <a:buClr>
                <a:srgbClr val="000000"/>
              </a:buClr>
              <a:buSzPts val="2000"/>
              <a:buFont typeface="Arial"/>
              <a:buNone/>
            </a:pPr>
            <a:r>
              <a:rPr lang="en-GB" sz="2000" b="0" i="1" u="none" strike="noStrike" cap="none">
                <a:solidFill>
                  <a:schemeClr val="lt1"/>
                </a:solidFill>
                <a:latin typeface="Open Sans"/>
                <a:ea typeface="Open Sans"/>
                <a:cs typeface="Open Sans"/>
                <a:sym typeface="Open Sans"/>
              </a:rPr>
              <a:t>We’ve always engaged with communities, but we don’t always do it as well as we should</a:t>
            </a:r>
            <a:endParaRPr sz="2800" b="0" i="1" u="none" strike="noStrike" cap="none">
              <a:solidFill>
                <a:schemeClr val="lt1"/>
              </a:solidFill>
              <a:latin typeface="Open Sans"/>
              <a:ea typeface="Open Sans"/>
              <a:cs typeface="Open Sans"/>
              <a:sym typeface="Open Sans"/>
            </a:endParaRPr>
          </a:p>
        </p:txBody>
      </p:sp>
      <p:sp>
        <p:nvSpPr>
          <p:cNvPr id="545" name="Google Shape;545;p8"/>
          <p:cNvSpPr txBox="1"/>
          <p:nvPr/>
        </p:nvSpPr>
        <p:spPr>
          <a:xfrm>
            <a:off x="4913105" y="7082159"/>
            <a:ext cx="3926095" cy="2665410"/>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800" b="1" i="0" u="none" strike="noStrike" cap="none">
                <a:solidFill>
                  <a:schemeClr val="lt1"/>
                </a:solidFill>
                <a:latin typeface="Open Sans"/>
                <a:ea typeface="Open Sans"/>
                <a:cs typeface="Open Sans"/>
                <a:sym typeface="Open Sans"/>
              </a:rPr>
              <a:t>A separate programme or activity</a:t>
            </a:r>
            <a:endParaRPr sz="1400" b="0" i="0" u="none" strike="noStrike" cap="none">
              <a:solidFill>
                <a:srgbClr val="000000"/>
              </a:solidFill>
              <a:latin typeface="Arial"/>
              <a:ea typeface="Arial"/>
              <a:cs typeface="Arial"/>
              <a:sym typeface="Arial"/>
            </a:endParaRPr>
          </a:p>
          <a:p>
            <a:pPr marL="0" marR="0" lvl="0" indent="0" algn="ctr" rtl="0">
              <a:lnSpc>
                <a:spcPct val="110000"/>
              </a:lnSpc>
              <a:spcBef>
                <a:spcPts val="1200"/>
              </a:spcBef>
              <a:spcAft>
                <a:spcPts val="0"/>
              </a:spcAft>
              <a:buClr>
                <a:srgbClr val="000000"/>
              </a:buClr>
              <a:buSzPts val="2000"/>
              <a:buFont typeface="Arial"/>
              <a:buNone/>
            </a:pPr>
            <a:r>
              <a:rPr lang="en-GB" sz="2000" b="0" i="1" u="none" strike="noStrike" cap="none">
                <a:solidFill>
                  <a:schemeClr val="lt1"/>
                </a:solidFill>
                <a:latin typeface="Open Sans"/>
                <a:ea typeface="Open Sans"/>
                <a:cs typeface="Open Sans"/>
                <a:sym typeface="Open Sans"/>
              </a:rPr>
              <a:t>It’s a way of working that should be part of all programmes and operations</a:t>
            </a:r>
            <a:endParaRPr sz="1400" b="0" i="0" u="none" strike="noStrike" cap="none">
              <a:solidFill>
                <a:srgbClr val="000000"/>
              </a:solidFill>
              <a:latin typeface="Arial"/>
              <a:ea typeface="Arial"/>
              <a:cs typeface="Arial"/>
              <a:sym typeface="Arial"/>
            </a:endParaRPr>
          </a:p>
        </p:txBody>
      </p:sp>
      <p:sp>
        <p:nvSpPr>
          <p:cNvPr id="546" name="Google Shape;546;p8"/>
          <p:cNvSpPr txBox="1"/>
          <p:nvPr/>
        </p:nvSpPr>
        <p:spPr>
          <a:xfrm>
            <a:off x="9519080" y="7061081"/>
            <a:ext cx="3295650" cy="2055947"/>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800" b="1" i="0" u="none" strike="noStrike" cap="none">
                <a:solidFill>
                  <a:schemeClr val="lt1"/>
                </a:solidFill>
                <a:latin typeface="Open Sans"/>
                <a:ea typeface="Open Sans"/>
                <a:cs typeface="Open Sans"/>
                <a:sym typeface="Open Sans"/>
              </a:rPr>
              <a:t>One person’s job</a:t>
            </a:r>
            <a:endParaRPr sz="1400" b="0" i="0" u="none" strike="noStrike" cap="none">
              <a:solidFill>
                <a:srgbClr val="000000"/>
              </a:solidFill>
              <a:latin typeface="Arial"/>
              <a:ea typeface="Arial"/>
              <a:cs typeface="Arial"/>
              <a:sym typeface="Arial"/>
            </a:endParaRPr>
          </a:p>
          <a:p>
            <a:pPr marL="0" marR="0" lvl="0" indent="0" algn="ctr" rtl="0">
              <a:lnSpc>
                <a:spcPct val="110000"/>
              </a:lnSpc>
              <a:spcBef>
                <a:spcPts val="1200"/>
              </a:spcBef>
              <a:spcAft>
                <a:spcPts val="0"/>
              </a:spcAft>
              <a:buClr>
                <a:srgbClr val="000000"/>
              </a:buClr>
              <a:buSzPts val="2000"/>
              <a:buFont typeface="Arial"/>
              <a:buNone/>
            </a:pPr>
            <a:r>
              <a:rPr lang="en-GB" sz="2000" b="0" i="1" u="none" strike="noStrike" cap="none">
                <a:solidFill>
                  <a:schemeClr val="lt1"/>
                </a:solidFill>
                <a:latin typeface="Open Sans"/>
                <a:ea typeface="Open Sans"/>
                <a:cs typeface="Open Sans"/>
                <a:sym typeface="Open Sans"/>
              </a:rPr>
              <a:t>We all have a responsibility to ensure we engage communities well in our work</a:t>
            </a:r>
            <a:endParaRPr sz="2000" b="0" i="1" u="none" strike="noStrike" cap="none">
              <a:solidFill>
                <a:schemeClr val="lt1"/>
              </a:solidFill>
              <a:latin typeface="Open Sans"/>
              <a:ea typeface="Open Sans"/>
              <a:cs typeface="Open Sans"/>
              <a:sym typeface="Open Sans"/>
            </a:endParaRPr>
          </a:p>
        </p:txBody>
      </p:sp>
      <p:sp>
        <p:nvSpPr>
          <p:cNvPr id="547" name="Google Shape;547;p8"/>
          <p:cNvSpPr txBox="1"/>
          <p:nvPr/>
        </p:nvSpPr>
        <p:spPr>
          <a:xfrm>
            <a:off x="13679569" y="7082159"/>
            <a:ext cx="3581259" cy="1852880"/>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800" b="1" i="0" u="none" strike="noStrike" cap="none">
                <a:solidFill>
                  <a:schemeClr val="lt1"/>
                </a:solidFill>
                <a:latin typeface="Open Sans"/>
                <a:ea typeface="Open Sans"/>
                <a:cs typeface="Open Sans"/>
                <a:sym typeface="Open Sans"/>
              </a:rPr>
              <a:t>An extra burden or box to be ticked</a:t>
            </a:r>
            <a:endParaRPr sz="1400" b="0" i="0" u="none" strike="noStrike" cap="none">
              <a:solidFill>
                <a:srgbClr val="000000"/>
              </a:solidFill>
              <a:latin typeface="Arial"/>
              <a:ea typeface="Arial"/>
              <a:cs typeface="Arial"/>
              <a:sym typeface="Arial"/>
            </a:endParaRPr>
          </a:p>
          <a:p>
            <a:pPr marL="0" marR="0" lvl="0" indent="0" algn="ctr" rtl="0">
              <a:lnSpc>
                <a:spcPct val="110000"/>
              </a:lnSpc>
              <a:spcBef>
                <a:spcPts val="1200"/>
              </a:spcBef>
              <a:spcAft>
                <a:spcPts val="0"/>
              </a:spcAft>
              <a:buClr>
                <a:srgbClr val="000000"/>
              </a:buClr>
              <a:buSzPts val="2000"/>
              <a:buFont typeface="Arial"/>
              <a:buNone/>
            </a:pPr>
            <a:r>
              <a:rPr lang="en-GB" sz="2000" b="0" i="1" u="none" strike="noStrike" cap="none">
                <a:solidFill>
                  <a:schemeClr val="lt1"/>
                </a:solidFill>
                <a:latin typeface="Open Sans"/>
                <a:ea typeface="Open Sans"/>
                <a:cs typeface="Open Sans"/>
                <a:sym typeface="Open Sans"/>
              </a:rPr>
              <a:t>It’s critical to the quality and impact of what we do</a:t>
            </a:r>
            <a:endParaRPr sz="2000" b="0" i="1" u="none" strike="noStrike" cap="none">
              <a:solidFill>
                <a:schemeClr val="lt1"/>
              </a:solidFill>
              <a:latin typeface="Open Sans"/>
              <a:ea typeface="Open Sans"/>
              <a:cs typeface="Open Sans"/>
              <a:sym typeface="Open Sans"/>
            </a:endParaRPr>
          </a:p>
        </p:txBody>
      </p:sp>
      <p:pic>
        <p:nvPicPr>
          <p:cNvPr id="548" name="Google Shape;548;p8" descr="Logo&#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487141" y="3201706"/>
            <a:ext cx="2201881" cy="2201881"/>
          </a:xfrm>
          <a:prstGeom prst="rect">
            <a:avLst/>
          </a:prstGeom>
          <a:noFill/>
          <a:ln>
            <a:noFill/>
          </a:ln>
        </p:spPr>
      </p:pic>
      <p:pic>
        <p:nvPicPr>
          <p:cNvPr id="549" name="Google Shape;549;p8" descr="A picture containing text, sign&#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4240336" y="3081511"/>
            <a:ext cx="2459723" cy="2459723"/>
          </a:xfrm>
          <a:prstGeom prst="rect">
            <a:avLst/>
          </a:prstGeom>
          <a:noFill/>
          <a:ln>
            <a:noFill/>
          </a:ln>
        </p:spPr>
      </p:pic>
      <p:pic>
        <p:nvPicPr>
          <p:cNvPr id="550" name="Google Shape;550;p8" descr="Icon&#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718127" y="3288169"/>
            <a:ext cx="2112406" cy="2112406"/>
          </a:xfrm>
          <a:prstGeom prst="rect">
            <a:avLst/>
          </a:prstGeom>
          <a:noFill/>
          <a:ln>
            <a:noFill/>
          </a:ln>
        </p:spPr>
      </p:pic>
      <p:pic>
        <p:nvPicPr>
          <p:cNvPr id="551" name="Google Shape;551;p8" descr="Icon&#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9938889" y="3167329"/>
            <a:ext cx="2347938" cy="23479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pic>
        <p:nvPicPr>
          <p:cNvPr id="573" name="Google Shape;573;p11"/>
          <p:cNvPicPr preferRelativeResize="0">
            <a:picLocks noGrp="1"/>
          </p:cNvPicPr>
          <p:nvPr>
            <p:ph type="pic" idx="2"/>
          </p:nvPr>
        </p:nvPicPr>
        <p:blipFill rotWithShape="1">
          <a:blip r:embed="rId3">
            <a:alphaModFix/>
          </a:blip>
          <a:srcRect l="4136" r="34989"/>
          <a:stretch/>
        </p:blipFill>
        <p:spPr>
          <a:xfrm>
            <a:off x="8857129" y="0"/>
            <a:ext cx="9430871" cy="10288588"/>
          </a:xfrm>
          <a:prstGeom prst="rect">
            <a:avLst/>
          </a:prstGeom>
          <a:solidFill>
            <a:srgbClr val="353535">
              <a:alpha val="11372"/>
            </a:srgbClr>
          </a:solidFill>
          <a:ln>
            <a:noFill/>
          </a:ln>
        </p:spPr>
      </p:pic>
      <p:sp>
        <p:nvSpPr>
          <p:cNvPr id="574" name="Google Shape;574;p11"/>
          <p:cNvSpPr txBox="1"/>
          <p:nvPr/>
        </p:nvSpPr>
        <p:spPr>
          <a:xfrm>
            <a:off x="443440" y="2696303"/>
            <a:ext cx="7935449" cy="682490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ts val="308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Transparency prevents corruption in Malawi</a:t>
            </a:r>
            <a:endParaRPr kumimoji="0" sz="2600" b="1"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Malawi Red Cross trained volunteers to communicate clearly what aid items people would receive and how to complain to stop corruption by community leaders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They used house visits, community meetings, telephone hotline, helpdesks and suggestion boxes</a:t>
            </a:r>
          </a:p>
          <a:p>
            <a:pPr marL="0" marR="0" lvl="0" indent="0" algn="l" defTabSz="914400" rtl="0" eaLnBrk="1" fontAlgn="auto" latinLnBrk="0" hangingPunct="1">
              <a:lnSpc>
                <a:spcPts val="3080"/>
              </a:lnSpc>
              <a:spcBef>
                <a:spcPts val="0"/>
              </a:spcBef>
              <a:spcAft>
                <a:spcPts val="0"/>
              </a:spcAft>
              <a:buClr>
                <a:srgbClr val="FF0000"/>
              </a:buClr>
              <a:buSzPts val="2200"/>
              <a:buFont typeface="Arial"/>
              <a:buNone/>
              <a:tabLst/>
              <a:defRPr/>
            </a:pPr>
            <a:endParaRPr kumimoji="0" lang="en-GB" sz="24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0" marR="0" lvl="0" indent="0" algn="l" defTabSz="914400" rtl="0" eaLnBrk="1" fontAlgn="auto" latinLnBrk="0" hangingPunct="1">
              <a:lnSpc>
                <a:spcPts val="3080"/>
              </a:lnSpc>
              <a:spcBef>
                <a:spcPts val="1200"/>
              </a:spcBef>
              <a:spcAft>
                <a:spcPts val="0"/>
              </a:spcAft>
              <a:buClr>
                <a:srgbClr val="FF0000"/>
              </a:buClr>
              <a:buSzPts val="22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Using social media to communicate about vaccines in Bangladesh</a:t>
            </a:r>
            <a:endParaRPr kumimoji="0" lang="en-GB" sz="2600" b="1"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Bangladesh Red Crescent used Facebook to share trusted information about COVID-19 vaccines with it’s 87,000+ followers </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kumimoji="0" lang="en-GB" sz="23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Posts included images, live sessions with experts, animations and videos to answer vaccine questions and encourage uptake </a:t>
            </a:r>
          </a:p>
        </p:txBody>
      </p:sp>
      <p:sp>
        <p:nvSpPr>
          <p:cNvPr id="575" name="Google Shape;575;p11"/>
          <p:cNvSpPr txBox="1"/>
          <p:nvPr/>
        </p:nvSpPr>
        <p:spPr>
          <a:xfrm>
            <a:off x="443441" y="770479"/>
            <a:ext cx="7418310" cy="160809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CEA in Action:</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30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Communication </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7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7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7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SharingLink xmlns="cf328f71-004c-4ec5-8aac-4c1fe87c002c" xsi:nil="true"/>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19" ma:contentTypeDescription="Create a new document." ma:contentTypeScope="" ma:versionID="751c983e2c972f49d717fd7875f6ef03">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f5f89f650305b4ca390f45d416a32a58"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1E583B-B5F7-4134-B02A-6ACACE890B50}">
  <ds:schemaRefs>
    <ds:schemaRef ds:uri="http://schemas.microsoft.com/sharepoint/v3/contenttype/forms"/>
  </ds:schemaRefs>
</ds:datastoreItem>
</file>

<file path=customXml/itemProps2.xml><?xml version="1.0" encoding="utf-8"?>
<ds:datastoreItem xmlns:ds="http://schemas.openxmlformats.org/officeDocument/2006/customXml" ds:itemID="{BD51C3FE-397F-4C57-858C-8F0989949339}">
  <ds:schemaRefs>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cf328f71-004c-4ec5-8aac-4c1fe87c002c"/>
    <ds:schemaRef ds:uri="133e5729-7bb1-4685-bd1f-c5e580a2ee33"/>
    <ds:schemaRef ds:uri="http://www.w3.org/XML/1998/namespace"/>
    <ds:schemaRef ds:uri="http://schemas.microsoft.com/sharepoint/v3"/>
  </ds:schemaRefs>
</ds:datastoreItem>
</file>

<file path=customXml/itemProps3.xml><?xml version="1.0" encoding="utf-8"?>
<ds:datastoreItem xmlns:ds="http://schemas.openxmlformats.org/officeDocument/2006/customXml" ds:itemID="{365B1191-9095-4984-A969-267388DF5A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3595</TotalTime>
  <Words>8910</Words>
  <Application>Microsoft Office PowerPoint</Application>
  <PresentationFormat>Custom</PresentationFormat>
  <Paragraphs>594</Paragraphs>
  <Slides>30</Slides>
  <Notes>30</Notes>
  <HiddenSlides>7</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30</vt:i4>
      </vt:variant>
    </vt:vector>
  </HeadingPairs>
  <TitlesOfParts>
    <vt:vector size="44" baseType="lpstr">
      <vt:lpstr>Montserrat SemiBold</vt:lpstr>
      <vt:lpstr>Calibri</vt:lpstr>
      <vt:lpstr>Open Sans</vt:lpstr>
      <vt:lpstr>Montserrat</vt:lpstr>
      <vt:lpstr>Montserrat Light</vt:lpstr>
      <vt:lpstr>Roboto Black</vt:lpstr>
      <vt:lpstr>Calibri Light</vt:lpstr>
      <vt:lpstr>Roboto</vt:lpstr>
      <vt:lpstr>Arial</vt:lpstr>
      <vt:lpstr>Bebas Neue</vt:lpstr>
      <vt:lpstr>Office Theme</vt:lpstr>
      <vt:lpstr>1_Office Theme</vt:lpstr>
      <vt:lpstr>2_Office Theme</vt:lpstr>
      <vt:lpstr>Thème Office</vt:lpstr>
      <vt:lpstr>PowerPoint Presentation</vt:lpstr>
      <vt:lpstr>Setting the scene</vt:lpstr>
      <vt:lpstr>PowerPoint Presentation</vt:lpstr>
      <vt:lpstr>PowerPoint Presentation</vt:lpstr>
      <vt:lpstr>Different name – same aims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Laurel Selby</cp:lastModifiedBy>
  <cp:revision>23</cp:revision>
  <cp:lastPrinted>2022-10-11T12:25:10Z</cp:lastPrinted>
  <dcterms:created xsi:type="dcterms:W3CDTF">2015-02-25T15:20:40Z</dcterms:created>
  <dcterms:modified xsi:type="dcterms:W3CDTF">2024-11-12T17:02:36Z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MSIP_Label_caf3f7fd-5cd4-4287-9002-aceb9af13c42_Enabled">
    <vt:lpwstr>true</vt:lpwstr>
  </property>
  <property fmtid="{D5CDD505-2E9C-101B-9397-08002B2CF9AE}" pid="5" name="MSIP_Label_caf3f7fd-5cd4-4287-9002-aceb9af13c42_SetDate">
    <vt:lpwstr>2022-04-23T11:19:30Z</vt:lpwstr>
  </property>
  <property fmtid="{D5CDD505-2E9C-101B-9397-08002B2CF9AE}" pid="6" name="MSIP_Label_caf3f7fd-5cd4-4287-9002-aceb9af13c42_Method">
    <vt:lpwstr>Privileged</vt:lpwstr>
  </property>
  <property fmtid="{D5CDD505-2E9C-101B-9397-08002B2CF9AE}" pid="7" name="MSIP_Label_caf3f7fd-5cd4-4287-9002-aceb9af13c42_Name">
    <vt:lpwstr>Public</vt:lpwstr>
  </property>
  <property fmtid="{D5CDD505-2E9C-101B-9397-08002B2CF9AE}" pid="8" name="MSIP_Label_caf3f7fd-5cd4-4287-9002-aceb9af13c42_SiteId">
    <vt:lpwstr>a2b53be5-734e-4e6c-ab0d-d184f60fd917</vt:lpwstr>
  </property>
  <property fmtid="{D5CDD505-2E9C-101B-9397-08002B2CF9AE}" pid="9" name="MSIP_Label_caf3f7fd-5cd4-4287-9002-aceb9af13c42_ActionId">
    <vt:lpwstr>e640bddf-d3e3-49ee-bfbf-0981556a7d2c</vt:lpwstr>
  </property>
  <property fmtid="{D5CDD505-2E9C-101B-9397-08002B2CF9AE}" pid="10" name="MSIP_Label_caf3f7fd-5cd4-4287-9002-aceb9af13c42_ContentBits">
    <vt:lpwstr>2</vt:lpwstr>
  </property>
  <property fmtid="{D5CDD505-2E9C-101B-9397-08002B2CF9AE}" pid="11" name="ContentTypeId">
    <vt:lpwstr>0x01010088EE9237482712449971AC4496F4F58A</vt:lpwstr>
  </property>
  <property fmtid="{D5CDD505-2E9C-101B-9397-08002B2CF9AE}" pid="12" name="MediaServiceImageTags">
    <vt:lpwstr/>
  </property>
</Properties>
</file>